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354"/>
  </p:notesMasterIdLst>
  <p:sldIdLst>
    <p:sldId id="257" r:id="rId2"/>
    <p:sldId id="258" r:id="rId3"/>
    <p:sldId id="284" r:id="rId4"/>
    <p:sldId id="285" r:id="rId5"/>
    <p:sldId id="261" r:id="rId6"/>
    <p:sldId id="291" r:id="rId7"/>
    <p:sldId id="290" r:id="rId8"/>
    <p:sldId id="293" r:id="rId9"/>
    <p:sldId id="514" r:id="rId10"/>
    <p:sldId id="734" r:id="rId11"/>
    <p:sldId id="736" r:id="rId12"/>
    <p:sldId id="735" r:id="rId13"/>
    <p:sldId id="292" r:id="rId14"/>
    <p:sldId id="295" r:id="rId15"/>
    <p:sldId id="294" r:id="rId16"/>
    <p:sldId id="515" r:id="rId17"/>
    <p:sldId id="566" r:id="rId18"/>
    <p:sldId id="710" r:id="rId19"/>
    <p:sldId id="297" r:id="rId20"/>
    <p:sldId id="298" r:id="rId21"/>
    <p:sldId id="299" r:id="rId22"/>
    <p:sldId id="516" r:id="rId23"/>
    <p:sldId id="300" r:id="rId24"/>
    <p:sldId id="302" r:id="rId25"/>
    <p:sldId id="301" r:id="rId26"/>
    <p:sldId id="304" r:id="rId27"/>
    <p:sldId id="517" r:id="rId28"/>
    <p:sldId id="406" r:id="rId29"/>
    <p:sldId id="305" r:id="rId30"/>
    <p:sldId id="518" r:id="rId31"/>
    <p:sldId id="407" r:id="rId32"/>
    <p:sldId id="306" r:id="rId33"/>
    <p:sldId id="307" r:id="rId34"/>
    <p:sldId id="308" r:id="rId35"/>
    <p:sldId id="729" r:id="rId36"/>
    <p:sldId id="730" r:id="rId37"/>
    <p:sldId id="727" r:id="rId38"/>
    <p:sldId id="309" r:id="rId39"/>
    <p:sldId id="519" r:id="rId40"/>
    <p:sldId id="440" r:id="rId41"/>
    <p:sldId id="437" r:id="rId42"/>
    <p:sldId id="438" r:id="rId43"/>
    <p:sldId id="439" r:id="rId44"/>
    <p:sldId id="731" r:id="rId45"/>
    <p:sldId id="732" r:id="rId46"/>
    <p:sldId id="733" r:id="rId47"/>
    <p:sldId id="728" r:id="rId48"/>
    <p:sldId id="737" r:id="rId49"/>
    <p:sldId id="310" r:id="rId50"/>
    <p:sldId id="286" r:id="rId51"/>
    <p:sldId id="287" r:id="rId52"/>
    <p:sldId id="263" r:id="rId53"/>
    <p:sldId id="315" r:id="rId54"/>
    <p:sldId id="520" r:id="rId55"/>
    <p:sldId id="523" r:id="rId56"/>
    <p:sldId id="521" r:id="rId57"/>
    <p:sldId id="549" r:id="rId58"/>
    <p:sldId id="548" r:id="rId59"/>
    <p:sldId id="526" r:id="rId60"/>
    <p:sldId id="550" r:id="rId61"/>
    <p:sldId id="551" r:id="rId62"/>
    <p:sldId id="527" r:id="rId63"/>
    <p:sldId id="528" r:id="rId64"/>
    <p:sldId id="524" r:id="rId65"/>
    <p:sldId id="743" r:id="rId66"/>
    <p:sldId id="745" r:id="rId67"/>
    <p:sldId id="744" r:id="rId68"/>
    <p:sldId id="529" r:id="rId69"/>
    <p:sldId id="530" r:id="rId70"/>
    <p:sldId id="531" r:id="rId71"/>
    <p:sldId id="532" r:id="rId72"/>
    <p:sldId id="533" r:id="rId73"/>
    <p:sldId id="534" r:id="rId74"/>
    <p:sldId id="535" r:id="rId75"/>
    <p:sldId id="536" r:id="rId76"/>
    <p:sldId id="537" r:id="rId77"/>
    <p:sldId id="525" r:id="rId78"/>
    <p:sldId id="538" r:id="rId79"/>
    <p:sldId id="539" r:id="rId80"/>
    <p:sldId id="567" r:id="rId81"/>
    <p:sldId id="568" r:id="rId82"/>
    <p:sldId id="322" r:id="rId83"/>
    <p:sldId id="596" r:id="rId84"/>
    <p:sldId id="541" r:id="rId85"/>
    <p:sldId id="542" r:id="rId86"/>
    <p:sldId id="543" r:id="rId87"/>
    <p:sldId id="552" r:id="rId88"/>
    <p:sldId id="522" r:id="rId89"/>
    <p:sldId id="540" r:id="rId90"/>
    <p:sldId id="329" r:id="rId91"/>
    <p:sldId id="323" r:id="rId92"/>
    <p:sldId id="442" r:id="rId93"/>
    <p:sldId id="597" r:id="rId94"/>
    <p:sldId id="326" r:id="rId95"/>
    <p:sldId id="396" r:id="rId96"/>
    <p:sldId id="598" r:id="rId97"/>
    <p:sldId id="754" r:id="rId98"/>
    <p:sldId id="397" r:id="rId99"/>
    <p:sldId id="325" r:id="rId100"/>
    <p:sldId id="327" r:id="rId101"/>
    <p:sldId id="328" r:id="rId102"/>
    <p:sldId id="741" r:id="rId103"/>
    <p:sldId id="742" r:id="rId104"/>
    <p:sldId id="467" r:id="rId105"/>
    <p:sldId id="556" r:id="rId106"/>
    <p:sldId id="557" r:id="rId107"/>
    <p:sldId id="558" r:id="rId108"/>
    <p:sldId id="553" r:id="rId109"/>
    <p:sldId id="559" r:id="rId110"/>
    <p:sldId id="560" r:id="rId111"/>
    <p:sldId id="561" r:id="rId112"/>
    <p:sldId id="562" r:id="rId113"/>
    <p:sldId id="555" r:id="rId114"/>
    <p:sldId id="563" r:id="rId115"/>
    <p:sldId id="564" r:id="rId116"/>
    <p:sldId id="565" r:id="rId117"/>
    <p:sldId id="570" r:id="rId118"/>
    <p:sldId id="569" r:id="rId119"/>
    <p:sldId id="546" r:id="rId120"/>
    <p:sldId id="572" r:id="rId121"/>
    <p:sldId id="573" r:id="rId122"/>
    <p:sldId id="574" r:id="rId123"/>
    <p:sldId id="579" r:id="rId124"/>
    <p:sldId id="575" r:id="rId125"/>
    <p:sldId id="576" r:id="rId126"/>
    <p:sldId id="577" r:id="rId127"/>
    <p:sldId id="578" r:id="rId128"/>
    <p:sldId id="584" r:id="rId129"/>
    <p:sldId id="585" r:id="rId130"/>
    <p:sldId id="581" r:id="rId131"/>
    <p:sldId id="589" r:id="rId132"/>
    <p:sldId id="592" r:id="rId133"/>
    <p:sldId id="591" r:id="rId134"/>
    <p:sldId id="590" r:id="rId135"/>
    <p:sldId id="593" r:id="rId136"/>
    <p:sldId id="586" r:id="rId137"/>
    <p:sldId id="587" r:id="rId138"/>
    <p:sldId id="492" r:id="rId139"/>
    <p:sldId id="332" r:id="rId140"/>
    <p:sldId id="333" r:id="rId141"/>
    <p:sldId id="334" r:id="rId142"/>
    <p:sldId id="594" r:id="rId143"/>
    <p:sldId id="599" r:id="rId144"/>
    <p:sldId id="469" r:id="rId145"/>
    <p:sldId id="746" r:id="rId146"/>
    <p:sldId id="747" r:id="rId147"/>
    <p:sldId id="748" r:id="rId148"/>
    <p:sldId id="335" r:id="rId149"/>
    <p:sldId id="336" r:id="rId150"/>
    <p:sldId id="337" r:id="rId151"/>
    <p:sldId id="338" r:id="rId152"/>
    <p:sldId id="339" r:id="rId153"/>
    <p:sldId id="340" r:id="rId154"/>
    <p:sldId id="470" r:id="rId155"/>
    <p:sldId id="471" r:id="rId156"/>
    <p:sldId id="472" r:id="rId157"/>
    <p:sldId id="600" r:id="rId158"/>
    <p:sldId id="341" r:id="rId159"/>
    <p:sldId id="408" r:id="rId160"/>
    <p:sldId id="409" r:id="rId161"/>
    <p:sldId id="342" r:id="rId162"/>
    <p:sldId id="312" r:id="rId163"/>
    <p:sldId id="498" r:id="rId164"/>
    <p:sldId id="617" r:id="rId165"/>
    <p:sldId id="601" r:id="rId166"/>
    <p:sldId id="618" r:id="rId167"/>
    <p:sldId id="619" r:id="rId168"/>
    <p:sldId id="620" r:id="rId169"/>
    <p:sldId id="621" r:id="rId170"/>
    <p:sldId id="497" r:id="rId171"/>
    <p:sldId id="345" r:id="rId172"/>
    <p:sldId id="474" r:id="rId173"/>
    <p:sldId id="480" r:id="rId174"/>
    <p:sldId id="481" r:id="rId175"/>
    <p:sldId id="482" r:id="rId176"/>
    <p:sldId id="483" r:id="rId177"/>
    <p:sldId id="484" r:id="rId178"/>
    <p:sldId id="486" r:id="rId179"/>
    <p:sldId id="491" r:id="rId180"/>
    <p:sldId id="487" r:id="rId181"/>
    <p:sldId id="488" r:id="rId182"/>
    <p:sldId id="489" r:id="rId183"/>
    <p:sldId id="490" r:id="rId184"/>
    <p:sldId id="346" r:id="rId185"/>
    <p:sldId id="347" r:id="rId186"/>
    <p:sldId id="476" r:id="rId187"/>
    <p:sldId id="477" r:id="rId188"/>
    <p:sldId id="478" r:id="rId189"/>
    <p:sldId id="479" r:id="rId190"/>
    <p:sldId id="348" r:id="rId191"/>
    <p:sldId id="613" r:id="rId192"/>
    <p:sldId id="614" r:id="rId193"/>
    <p:sldId id="349" r:id="rId194"/>
    <p:sldId id="398" r:id="rId195"/>
    <p:sldId id="399" r:id="rId196"/>
    <p:sldId id="400" r:id="rId197"/>
    <p:sldId id="626" r:id="rId198"/>
    <p:sldId id="627" r:id="rId199"/>
    <p:sldId id="628" r:id="rId200"/>
    <p:sldId id="629" r:id="rId201"/>
    <p:sldId id="630" r:id="rId202"/>
    <p:sldId id="631" r:id="rId203"/>
    <p:sldId id="401" r:id="rId204"/>
    <p:sldId id="350" r:id="rId205"/>
    <p:sldId id="351" r:id="rId206"/>
    <p:sldId id="402" r:id="rId207"/>
    <p:sldId id="604" r:id="rId208"/>
    <p:sldId id="616" r:id="rId209"/>
    <p:sldId id="605" r:id="rId210"/>
    <p:sldId id="615" r:id="rId211"/>
    <p:sldId id="606" r:id="rId212"/>
    <p:sldId id="607" r:id="rId213"/>
    <p:sldId id="608" r:id="rId214"/>
    <p:sldId id="609" r:id="rId215"/>
    <p:sldId id="610" r:id="rId216"/>
    <p:sldId id="403" r:id="rId217"/>
    <p:sldId id="404" r:id="rId218"/>
    <p:sldId id="405" r:id="rId219"/>
    <p:sldId id="352" r:id="rId220"/>
    <p:sldId id="611" r:id="rId221"/>
    <p:sldId id="632" r:id="rId222"/>
    <p:sldId id="603" r:id="rId223"/>
    <p:sldId id="432" r:id="rId224"/>
    <p:sldId id="499" r:id="rId225"/>
    <p:sldId id="500" r:id="rId226"/>
    <p:sldId id="501" r:id="rId227"/>
    <p:sldId id="433" r:id="rId228"/>
    <p:sldId id="434" r:id="rId229"/>
    <p:sldId id="670" r:id="rId230"/>
    <p:sldId id="436" r:id="rId231"/>
    <p:sldId id="635" r:id="rId232"/>
    <p:sldId id="389" r:id="rId233"/>
    <p:sldId id="356" r:id="rId234"/>
    <p:sldId id="355" r:id="rId235"/>
    <p:sldId id="637" r:id="rId236"/>
    <p:sldId id="640" r:id="rId237"/>
    <p:sldId id="641" r:id="rId238"/>
    <p:sldId id="642" r:id="rId239"/>
    <p:sldId id="643" r:id="rId240"/>
    <p:sldId id="638" r:id="rId241"/>
    <p:sldId id="639" r:id="rId242"/>
    <p:sldId id="671" r:id="rId243"/>
    <p:sldId id="368" r:id="rId244"/>
    <p:sldId id="644" r:id="rId245"/>
    <p:sldId id="667" r:id="rId246"/>
    <p:sldId id="668" r:id="rId247"/>
    <p:sldId id="645" r:id="rId248"/>
    <p:sldId id="646" r:id="rId249"/>
    <p:sldId id="647" r:id="rId250"/>
    <p:sldId id="648" r:id="rId251"/>
    <p:sldId id="651" r:id="rId252"/>
    <p:sldId id="652" r:id="rId253"/>
    <p:sldId id="669" r:id="rId254"/>
    <p:sldId id="653" r:id="rId255"/>
    <p:sldId id="654" r:id="rId256"/>
    <p:sldId id="634" r:id="rId257"/>
    <p:sldId id="656" r:id="rId258"/>
    <p:sldId id="658" r:id="rId259"/>
    <p:sldId id="673" r:id="rId260"/>
    <p:sldId id="672" r:id="rId261"/>
    <p:sldId id="674" r:id="rId262"/>
    <p:sldId id="659" r:id="rId263"/>
    <p:sldId id="676" r:id="rId264"/>
    <p:sldId id="675" r:id="rId265"/>
    <p:sldId id="661" r:id="rId266"/>
    <p:sldId id="662" r:id="rId267"/>
    <p:sldId id="664" r:id="rId268"/>
    <p:sldId id="663" r:id="rId269"/>
    <p:sldId id="677" r:id="rId270"/>
    <p:sldId id="678" r:id="rId271"/>
    <p:sldId id="679" r:id="rId272"/>
    <p:sldId id="680" r:id="rId273"/>
    <p:sldId id="684" r:id="rId274"/>
    <p:sldId id="698" r:id="rId275"/>
    <p:sldId id="699" r:id="rId276"/>
    <p:sldId id="683" r:id="rId277"/>
    <p:sldId id="685" r:id="rId278"/>
    <p:sldId id="686" r:id="rId279"/>
    <p:sldId id="687" r:id="rId280"/>
    <p:sldId id="692" r:id="rId281"/>
    <p:sldId id="689" r:id="rId282"/>
    <p:sldId id="690" r:id="rId283"/>
    <p:sldId id="691" r:id="rId284"/>
    <p:sldId id="688" r:id="rId285"/>
    <p:sldId id="694" r:id="rId286"/>
    <p:sldId id="693" r:id="rId287"/>
    <p:sldId id="696" r:id="rId288"/>
    <p:sldId id="695" r:id="rId289"/>
    <p:sldId id="697" r:id="rId290"/>
    <p:sldId id="704" r:id="rId291"/>
    <p:sldId id="705" r:id="rId292"/>
    <p:sldId id="706" r:id="rId293"/>
    <p:sldId id="707" r:id="rId294"/>
    <p:sldId id="708" r:id="rId295"/>
    <p:sldId id="709" r:id="rId296"/>
    <p:sldId id="681" r:id="rId297"/>
    <p:sldId id="510" r:id="rId298"/>
    <p:sldId id="700" r:id="rId299"/>
    <p:sldId id="701" r:id="rId300"/>
    <p:sldId id="702" r:id="rId301"/>
    <p:sldId id="703" r:id="rId302"/>
    <p:sldId id="682" r:id="rId303"/>
    <p:sldId id="738" r:id="rId304"/>
    <p:sldId id="740" r:id="rId305"/>
    <p:sldId id="739" r:id="rId306"/>
    <p:sldId id="506" r:id="rId307"/>
    <p:sldId id="713" r:id="rId308"/>
    <p:sldId id="714" r:id="rId309"/>
    <p:sldId id="715" r:id="rId310"/>
    <p:sldId id="712" r:id="rId311"/>
    <p:sldId id="716" r:id="rId312"/>
    <p:sldId id="717" r:id="rId313"/>
    <p:sldId id="718" r:id="rId314"/>
    <p:sldId id="719" r:id="rId315"/>
    <p:sldId id="720" r:id="rId316"/>
    <p:sldId id="721" r:id="rId317"/>
    <p:sldId id="722" r:id="rId318"/>
    <p:sldId id="711" r:id="rId319"/>
    <p:sldId id="723" r:id="rId320"/>
    <p:sldId id="724" r:id="rId321"/>
    <p:sldId id="725" r:id="rId322"/>
    <p:sldId id="447" r:id="rId323"/>
    <p:sldId id="448" r:id="rId324"/>
    <p:sldId id="449" r:id="rId325"/>
    <p:sldId id="450" r:id="rId326"/>
    <p:sldId id="391" r:id="rId327"/>
    <p:sldId id="394" r:id="rId328"/>
    <p:sldId id="392" r:id="rId329"/>
    <p:sldId id="395" r:id="rId330"/>
    <p:sldId id="753" r:id="rId331"/>
    <p:sldId id="749" r:id="rId332"/>
    <p:sldId id="755" r:id="rId333"/>
    <p:sldId id="751" r:id="rId334"/>
    <p:sldId id="757" r:id="rId335"/>
    <p:sldId id="758" r:id="rId336"/>
    <p:sldId id="760" r:id="rId337"/>
    <p:sldId id="763" r:id="rId338"/>
    <p:sldId id="764" r:id="rId339"/>
    <p:sldId id="759" r:id="rId340"/>
    <p:sldId id="761" r:id="rId341"/>
    <p:sldId id="762" r:id="rId342"/>
    <p:sldId id="766" r:id="rId343"/>
    <p:sldId id="765" r:id="rId344"/>
    <p:sldId id="768" r:id="rId345"/>
    <p:sldId id="767" r:id="rId346"/>
    <p:sldId id="770" r:id="rId347"/>
    <p:sldId id="769" r:id="rId348"/>
    <p:sldId id="772" r:id="rId349"/>
    <p:sldId id="771" r:id="rId350"/>
    <p:sldId id="773" r:id="rId351"/>
    <p:sldId id="774" r:id="rId352"/>
    <p:sldId id="775" r:id="rId353"/>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FFE07D"/>
    <a:srgbClr val="CCFFCC"/>
    <a:srgbClr val="FFCCCC"/>
    <a:srgbClr val="FFCCFF"/>
    <a:srgbClr val="99FF99"/>
    <a:srgbClr val="FFBDDE"/>
    <a:srgbClr val="FF99CC"/>
    <a:srgbClr val="FF99FF"/>
    <a:srgbClr val="CCEC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647" autoAdjust="0"/>
    <p:restoredTop sz="94291" autoAdjust="0"/>
  </p:normalViewPr>
  <p:slideViewPr>
    <p:cSldViewPr>
      <p:cViewPr varScale="1">
        <p:scale>
          <a:sx n="72" d="100"/>
          <a:sy n="72" d="100"/>
        </p:scale>
        <p:origin x="1242" y="78"/>
      </p:cViewPr>
      <p:guideLst>
        <p:guide orient="horz" pos="2160"/>
        <p:guide pos="2880"/>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170" Type="http://schemas.openxmlformats.org/officeDocument/2006/relationships/slide" Target="slides/slide169.xml"/><Relationship Id="rId226" Type="http://schemas.openxmlformats.org/officeDocument/2006/relationships/slide" Target="slides/slide225.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279" Type="http://schemas.openxmlformats.org/officeDocument/2006/relationships/slide" Target="slides/slide278.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248" Type="http://schemas.openxmlformats.org/officeDocument/2006/relationships/slide" Target="slides/slide247.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theme" Target="theme/theme1.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259" Type="http://schemas.openxmlformats.org/officeDocument/2006/relationships/slide" Target="slides/slide258.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172" Type="http://schemas.openxmlformats.org/officeDocument/2006/relationships/slide" Target="slides/slide171.xml"/><Relationship Id="rId228" Type="http://schemas.openxmlformats.org/officeDocument/2006/relationships/slide" Target="slides/slide227.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230" Type="http://schemas.openxmlformats.org/officeDocument/2006/relationships/slide" Target="slides/slide229.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272" Type="http://schemas.openxmlformats.org/officeDocument/2006/relationships/slide" Target="slides/slide271.xml"/><Relationship Id="rId293" Type="http://schemas.openxmlformats.org/officeDocument/2006/relationships/slide" Target="slides/slide292.xml"/><Relationship Id="rId307" Type="http://schemas.openxmlformats.org/officeDocument/2006/relationships/slide" Target="slides/slide306.xml"/><Relationship Id="rId328" Type="http://schemas.openxmlformats.org/officeDocument/2006/relationships/slide" Target="slides/slide327.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95" Type="http://schemas.openxmlformats.org/officeDocument/2006/relationships/slide" Target="slides/slide194.xml"/><Relationship Id="rId209" Type="http://schemas.openxmlformats.org/officeDocument/2006/relationships/slide" Target="slides/slide208.xml"/><Relationship Id="rId220" Type="http://schemas.openxmlformats.org/officeDocument/2006/relationships/slide" Target="slides/slide219.xml"/><Relationship Id="rId241" Type="http://schemas.openxmlformats.org/officeDocument/2006/relationships/slide" Target="slides/slide24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262" Type="http://schemas.openxmlformats.org/officeDocument/2006/relationships/slide" Target="slides/slide261.xml"/><Relationship Id="rId283" Type="http://schemas.openxmlformats.org/officeDocument/2006/relationships/slide" Target="slides/slide282.xml"/><Relationship Id="rId318" Type="http://schemas.openxmlformats.org/officeDocument/2006/relationships/slide" Target="slides/slide317.xml"/><Relationship Id="rId339" Type="http://schemas.openxmlformats.org/officeDocument/2006/relationships/slide" Target="slides/slide338.xml"/><Relationship Id="rId78" Type="http://schemas.openxmlformats.org/officeDocument/2006/relationships/slide" Target="slides/slide77.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64" Type="http://schemas.openxmlformats.org/officeDocument/2006/relationships/slide" Target="slides/slide163.xml"/><Relationship Id="rId185" Type="http://schemas.openxmlformats.org/officeDocument/2006/relationships/slide" Target="slides/slide184.xml"/><Relationship Id="rId350" Type="http://schemas.openxmlformats.org/officeDocument/2006/relationships/slide" Target="slides/slide349.xml"/><Relationship Id="rId9" Type="http://schemas.openxmlformats.org/officeDocument/2006/relationships/slide" Target="slides/slide8.xml"/><Relationship Id="rId210" Type="http://schemas.openxmlformats.org/officeDocument/2006/relationships/slide" Target="slides/slide209.xml"/><Relationship Id="rId26" Type="http://schemas.openxmlformats.org/officeDocument/2006/relationships/slide" Target="slides/slide25.xml"/><Relationship Id="rId231" Type="http://schemas.openxmlformats.org/officeDocument/2006/relationships/slide" Target="slides/slide230.xml"/><Relationship Id="rId252" Type="http://schemas.openxmlformats.org/officeDocument/2006/relationships/slide" Target="slides/slide251.xml"/><Relationship Id="rId273" Type="http://schemas.openxmlformats.org/officeDocument/2006/relationships/slide" Target="slides/slide272.xml"/><Relationship Id="rId294" Type="http://schemas.openxmlformats.org/officeDocument/2006/relationships/slide" Target="slides/slide293.xml"/><Relationship Id="rId308" Type="http://schemas.openxmlformats.org/officeDocument/2006/relationships/slide" Target="slides/slide307.xml"/><Relationship Id="rId329" Type="http://schemas.openxmlformats.org/officeDocument/2006/relationships/slide" Target="slides/slide328.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340" Type="http://schemas.openxmlformats.org/officeDocument/2006/relationships/slide" Target="slides/slide339.xml"/><Relationship Id="rId196" Type="http://schemas.openxmlformats.org/officeDocument/2006/relationships/slide" Target="slides/slide195.xml"/><Relationship Id="rId200" Type="http://schemas.openxmlformats.org/officeDocument/2006/relationships/slide" Target="slides/slide199.xml"/><Relationship Id="rId16" Type="http://schemas.openxmlformats.org/officeDocument/2006/relationships/slide" Target="slides/slide15.xml"/><Relationship Id="rId221" Type="http://schemas.openxmlformats.org/officeDocument/2006/relationships/slide" Target="slides/slide220.xml"/><Relationship Id="rId242" Type="http://schemas.openxmlformats.org/officeDocument/2006/relationships/slide" Target="slides/slide241.xml"/><Relationship Id="rId263" Type="http://schemas.openxmlformats.org/officeDocument/2006/relationships/slide" Target="slides/slide262.xml"/><Relationship Id="rId284" Type="http://schemas.openxmlformats.org/officeDocument/2006/relationships/slide" Target="slides/slide283.xml"/><Relationship Id="rId319" Type="http://schemas.openxmlformats.org/officeDocument/2006/relationships/slide" Target="slides/slide318.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330" Type="http://schemas.openxmlformats.org/officeDocument/2006/relationships/slide" Target="slides/slide329.xml"/><Relationship Id="rId90" Type="http://schemas.openxmlformats.org/officeDocument/2006/relationships/slide" Target="slides/slide89.xml"/><Relationship Id="rId165" Type="http://schemas.openxmlformats.org/officeDocument/2006/relationships/slide" Target="slides/slide164.xml"/><Relationship Id="rId186" Type="http://schemas.openxmlformats.org/officeDocument/2006/relationships/slide" Target="slides/slide185.xml"/><Relationship Id="rId351" Type="http://schemas.openxmlformats.org/officeDocument/2006/relationships/slide" Target="slides/slide350.xml"/><Relationship Id="rId211" Type="http://schemas.openxmlformats.org/officeDocument/2006/relationships/slide" Target="slides/slide210.xml"/><Relationship Id="rId232" Type="http://schemas.openxmlformats.org/officeDocument/2006/relationships/slide" Target="slides/slide231.xml"/><Relationship Id="rId253" Type="http://schemas.openxmlformats.org/officeDocument/2006/relationships/slide" Target="slides/slide252.xml"/><Relationship Id="rId274" Type="http://schemas.openxmlformats.org/officeDocument/2006/relationships/slide" Target="slides/slide273.xml"/><Relationship Id="rId295" Type="http://schemas.openxmlformats.org/officeDocument/2006/relationships/slide" Target="slides/slide294.xml"/><Relationship Id="rId309" Type="http://schemas.openxmlformats.org/officeDocument/2006/relationships/slide" Target="slides/slide308.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320" Type="http://schemas.openxmlformats.org/officeDocument/2006/relationships/slide" Target="slides/slide319.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97" Type="http://schemas.openxmlformats.org/officeDocument/2006/relationships/slide" Target="slides/slide196.xml"/><Relationship Id="rId341" Type="http://schemas.openxmlformats.org/officeDocument/2006/relationships/slide" Target="slides/slide340.xml"/><Relationship Id="rId201" Type="http://schemas.openxmlformats.org/officeDocument/2006/relationships/slide" Target="slides/slide200.xml"/><Relationship Id="rId222" Type="http://schemas.openxmlformats.org/officeDocument/2006/relationships/slide" Target="slides/slide221.xml"/><Relationship Id="rId243" Type="http://schemas.openxmlformats.org/officeDocument/2006/relationships/slide" Target="slides/slide242.xml"/><Relationship Id="rId264" Type="http://schemas.openxmlformats.org/officeDocument/2006/relationships/slide" Target="slides/slide263.xml"/><Relationship Id="rId285" Type="http://schemas.openxmlformats.org/officeDocument/2006/relationships/slide" Target="slides/slide284.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notesMaster" Target="notesMasters/notesMaster1.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presProps" Target="presProps.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107" Type="http://schemas.openxmlformats.org/officeDocument/2006/relationships/slide" Target="slides/slide106.xml"/><Relationship Id="rId289" Type="http://schemas.openxmlformats.org/officeDocument/2006/relationships/slide" Target="slides/slide288.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viewProps" Target="viewProps.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6" Type="http://schemas.openxmlformats.org/officeDocument/2006/relationships/slide" Target="slides/slide5.xml"/><Relationship Id="rId238" Type="http://schemas.openxmlformats.org/officeDocument/2006/relationships/slide" Target="slides/slide237.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tableStyles" Target="tableStyles.xml"/><Relationship Id="rId162" Type="http://schemas.openxmlformats.org/officeDocument/2006/relationships/slide" Target="slides/slide161.xml"/><Relationship Id="rId218" Type="http://schemas.openxmlformats.org/officeDocument/2006/relationships/slide" Target="slides/slide217.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173" Type="http://schemas.openxmlformats.org/officeDocument/2006/relationships/slide" Target="slides/slide172.xml"/><Relationship Id="rId229" Type="http://schemas.openxmlformats.org/officeDocument/2006/relationships/slide" Target="slides/slide228.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251" Type="http://schemas.openxmlformats.org/officeDocument/2006/relationships/slide" Target="slides/slide25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eaLnBrk="1" hangingPunct="1">
              <a:defRPr sz="1200">
                <a:latin typeface="Arial" charset="0"/>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eaLnBrk="1" hangingPunct="1">
              <a:defRPr sz="1200">
                <a:latin typeface="Arial" charset="0"/>
              </a:defRPr>
            </a:lvl1pPr>
          </a:lstStyle>
          <a:p>
            <a:pPr>
              <a:defRPr/>
            </a:pPr>
            <a:fld id="{C9092142-EC42-4042-A0AA-C2D0EBE2F0FE}" type="datetimeFigureOut">
              <a:rPr lang="en-US"/>
              <a:pPr>
                <a:defRPr/>
              </a:pPr>
              <a:t>10/17/2021</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eaLnBrk="1" hangingPunct="1">
              <a:defRPr sz="1200">
                <a:latin typeface="Arial" charset="0"/>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DE04392D-070B-4A41-9EA7-BDFF6780C8A9}" type="slidenum">
              <a:rPr lang="en-US" altLang="en-US"/>
              <a:pPr>
                <a:defRPr/>
              </a:pPr>
              <a:t>‹#›</a:t>
            </a:fld>
            <a:endParaRPr lang="en-US" altLang="en-US"/>
          </a:p>
        </p:txBody>
      </p:sp>
    </p:spTree>
    <p:extLst>
      <p:ext uri="{BB962C8B-B14F-4D97-AF65-F5344CB8AC3E}">
        <p14:creationId xmlns:p14="http://schemas.microsoft.com/office/powerpoint/2010/main" val="140832659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2"/>
          <p:cNvSpPr>
            <a:spLocks noChangeShapeType="1"/>
          </p:cNvSpPr>
          <p:nvPr/>
        </p:nvSpPr>
        <p:spPr bwMode="auto">
          <a:xfrm>
            <a:off x="7315200" y="1066800"/>
            <a:ext cx="0" cy="4495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 name="Group 8"/>
          <p:cNvGrpSpPr>
            <a:grpSpLocks/>
          </p:cNvGrpSpPr>
          <p:nvPr/>
        </p:nvGrpSpPr>
        <p:grpSpPr bwMode="auto">
          <a:xfrm>
            <a:off x="7493000" y="2992438"/>
            <a:ext cx="1338263" cy="2189162"/>
            <a:chOff x="4704" y="1885"/>
            <a:chExt cx="843" cy="1379"/>
          </a:xfrm>
        </p:grpSpPr>
        <p:sp>
          <p:nvSpPr>
            <p:cNvPr id="6" name="Oval 9"/>
            <p:cNvSpPr>
              <a:spLocks noChangeArrowheads="1"/>
            </p:cNvSpPr>
            <p:nvPr/>
          </p:nvSpPr>
          <p:spPr bwMode="auto">
            <a:xfrm>
              <a:off x="4704"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7" name="Oval 10"/>
            <p:cNvSpPr>
              <a:spLocks noChangeArrowheads="1"/>
            </p:cNvSpPr>
            <p:nvPr/>
          </p:nvSpPr>
          <p:spPr bwMode="auto">
            <a:xfrm>
              <a:off x="4883"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8" name="Oval 11"/>
            <p:cNvSpPr>
              <a:spLocks noChangeArrowheads="1"/>
            </p:cNvSpPr>
            <p:nvPr/>
          </p:nvSpPr>
          <p:spPr bwMode="auto">
            <a:xfrm>
              <a:off x="5062" y="1885"/>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9" name="Oval 12"/>
            <p:cNvSpPr>
              <a:spLocks noChangeArrowheads="1"/>
            </p:cNvSpPr>
            <p:nvPr/>
          </p:nvSpPr>
          <p:spPr bwMode="auto">
            <a:xfrm>
              <a:off x="4704"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 name="Oval 13"/>
            <p:cNvSpPr>
              <a:spLocks noChangeArrowheads="1"/>
            </p:cNvSpPr>
            <p:nvPr/>
          </p:nvSpPr>
          <p:spPr bwMode="auto">
            <a:xfrm>
              <a:off x="4883"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1" name="Oval 14"/>
            <p:cNvSpPr>
              <a:spLocks noChangeArrowheads="1"/>
            </p:cNvSpPr>
            <p:nvPr/>
          </p:nvSpPr>
          <p:spPr bwMode="auto">
            <a:xfrm>
              <a:off x="5062" y="2064"/>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2" name="Oval 15"/>
            <p:cNvSpPr>
              <a:spLocks noChangeArrowheads="1"/>
            </p:cNvSpPr>
            <p:nvPr/>
          </p:nvSpPr>
          <p:spPr bwMode="auto">
            <a:xfrm>
              <a:off x="5241" y="2064"/>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3" name="Oval 16"/>
            <p:cNvSpPr>
              <a:spLocks noChangeArrowheads="1"/>
            </p:cNvSpPr>
            <p:nvPr/>
          </p:nvSpPr>
          <p:spPr bwMode="auto">
            <a:xfrm>
              <a:off x="4704"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4" name="Oval 17"/>
            <p:cNvSpPr>
              <a:spLocks noChangeArrowheads="1"/>
            </p:cNvSpPr>
            <p:nvPr/>
          </p:nvSpPr>
          <p:spPr bwMode="auto">
            <a:xfrm>
              <a:off x="4883" y="2243"/>
              <a:ext cx="127" cy="12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5" name="Oval 18"/>
            <p:cNvSpPr>
              <a:spLocks noChangeArrowheads="1"/>
            </p:cNvSpPr>
            <p:nvPr/>
          </p:nvSpPr>
          <p:spPr bwMode="auto">
            <a:xfrm>
              <a:off x="5062"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6" name="Oval 19"/>
            <p:cNvSpPr>
              <a:spLocks noChangeArrowheads="1"/>
            </p:cNvSpPr>
            <p:nvPr/>
          </p:nvSpPr>
          <p:spPr bwMode="auto">
            <a:xfrm>
              <a:off x="5241" y="2243"/>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7" name="Oval 20"/>
            <p:cNvSpPr>
              <a:spLocks noChangeArrowheads="1"/>
            </p:cNvSpPr>
            <p:nvPr/>
          </p:nvSpPr>
          <p:spPr bwMode="auto">
            <a:xfrm>
              <a:off x="5420" y="2243"/>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8" name="Oval 21"/>
            <p:cNvSpPr>
              <a:spLocks noChangeArrowheads="1"/>
            </p:cNvSpPr>
            <p:nvPr/>
          </p:nvSpPr>
          <p:spPr bwMode="auto">
            <a:xfrm>
              <a:off x="4704" y="2421"/>
              <a:ext cx="127" cy="128"/>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9" name="Oval 22"/>
            <p:cNvSpPr>
              <a:spLocks noChangeArrowheads="1"/>
            </p:cNvSpPr>
            <p:nvPr/>
          </p:nvSpPr>
          <p:spPr bwMode="auto">
            <a:xfrm>
              <a:off x="4883"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0" name="Oval 23"/>
            <p:cNvSpPr>
              <a:spLocks noChangeArrowheads="1"/>
            </p:cNvSpPr>
            <p:nvPr/>
          </p:nvSpPr>
          <p:spPr bwMode="auto">
            <a:xfrm>
              <a:off x="5062" y="2421"/>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1" name="Oval 24"/>
            <p:cNvSpPr>
              <a:spLocks noChangeArrowheads="1"/>
            </p:cNvSpPr>
            <p:nvPr/>
          </p:nvSpPr>
          <p:spPr bwMode="auto">
            <a:xfrm>
              <a:off x="5241" y="2421"/>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2" name="Oval 25"/>
            <p:cNvSpPr>
              <a:spLocks noChangeArrowheads="1"/>
            </p:cNvSpPr>
            <p:nvPr/>
          </p:nvSpPr>
          <p:spPr bwMode="auto">
            <a:xfrm>
              <a:off x="4704"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3" name="Oval 26"/>
            <p:cNvSpPr>
              <a:spLocks noChangeArrowheads="1"/>
            </p:cNvSpPr>
            <p:nvPr/>
          </p:nvSpPr>
          <p:spPr bwMode="auto">
            <a:xfrm>
              <a:off x="4883" y="2600"/>
              <a:ext cx="127" cy="128"/>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4" name="Oval 27"/>
            <p:cNvSpPr>
              <a:spLocks noChangeArrowheads="1"/>
            </p:cNvSpPr>
            <p:nvPr/>
          </p:nvSpPr>
          <p:spPr bwMode="auto">
            <a:xfrm>
              <a:off x="5062"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5" name="Oval 28"/>
            <p:cNvSpPr>
              <a:spLocks noChangeArrowheads="1"/>
            </p:cNvSpPr>
            <p:nvPr/>
          </p:nvSpPr>
          <p:spPr bwMode="auto">
            <a:xfrm>
              <a:off x="5241" y="2600"/>
              <a:ext cx="127" cy="128"/>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6" name="Oval 29"/>
            <p:cNvSpPr>
              <a:spLocks noChangeArrowheads="1"/>
            </p:cNvSpPr>
            <p:nvPr/>
          </p:nvSpPr>
          <p:spPr bwMode="auto">
            <a:xfrm>
              <a:off x="5420" y="2600"/>
              <a:ext cx="127" cy="128"/>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7" name="Oval 30"/>
            <p:cNvSpPr>
              <a:spLocks noChangeArrowheads="1"/>
            </p:cNvSpPr>
            <p:nvPr/>
          </p:nvSpPr>
          <p:spPr bwMode="auto">
            <a:xfrm>
              <a:off x="4704" y="2779"/>
              <a:ext cx="127" cy="12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8" name="Oval 31"/>
            <p:cNvSpPr>
              <a:spLocks noChangeArrowheads="1"/>
            </p:cNvSpPr>
            <p:nvPr/>
          </p:nvSpPr>
          <p:spPr bwMode="auto">
            <a:xfrm>
              <a:off x="4883"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29" name="Oval 32"/>
            <p:cNvSpPr>
              <a:spLocks noChangeArrowheads="1"/>
            </p:cNvSpPr>
            <p:nvPr/>
          </p:nvSpPr>
          <p:spPr bwMode="auto">
            <a:xfrm>
              <a:off x="5062" y="2779"/>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0" name="Oval 33"/>
            <p:cNvSpPr>
              <a:spLocks noChangeArrowheads="1"/>
            </p:cNvSpPr>
            <p:nvPr/>
          </p:nvSpPr>
          <p:spPr bwMode="auto">
            <a:xfrm>
              <a:off x="5241" y="2779"/>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1" name="Oval 34"/>
            <p:cNvSpPr>
              <a:spLocks noChangeArrowheads="1"/>
            </p:cNvSpPr>
            <p:nvPr/>
          </p:nvSpPr>
          <p:spPr bwMode="auto">
            <a:xfrm>
              <a:off x="4704"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2" name="Oval 35"/>
            <p:cNvSpPr>
              <a:spLocks noChangeArrowheads="1"/>
            </p:cNvSpPr>
            <p:nvPr/>
          </p:nvSpPr>
          <p:spPr bwMode="auto">
            <a:xfrm>
              <a:off x="4883" y="2958"/>
              <a:ext cx="127" cy="127"/>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3" name="Oval 36"/>
            <p:cNvSpPr>
              <a:spLocks noChangeArrowheads="1"/>
            </p:cNvSpPr>
            <p:nvPr/>
          </p:nvSpPr>
          <p:spPr bwMode="auto">
            <a:xfrm>
              <a:off x="5062"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4" name="Oval 37"/>
            <p:cNvSpPr>
              <a:spLocks noChangeArrowheads="1"/>
            </p:cNvSpPr>
            <p:nvPr/>
          </p:nvSpPr>
          <p:spPr bwMode="auto">
            <a:xfrm>
              <a:off x="5241" y="2958"/>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5" name="Oval 38"/>
            <p:cNvSpPr>
              <a:spLocks noChangeArrowheads="1"/>
            </p:cNvSpPr>
            <p:nvPr/>
          </p:nvSpPr>
          <p:spPr bwMode="auto">
            <a:xfrm>
              <a:off x="4883"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36" name="Oval 39"/>
            <p:cNvSpPr>
              <a:spLocks noChangeArrowheads="1"/>
            </p:cNvSpPr>
            <p:nvPr/>
          </p:nvSpPr>
          <p:spPr bwMode="auto">
            <a:xfrm>
              <a:off x="5241" y="3137"/>
              <a:ext cx="127" cy="127"/>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
        <p:nvSpPr>
          <p:cNvPr id="37" name="Line 40"/>
          <p:cNvSpPr>
            <a:spLocks noChangeShapeType="1"/>
          </p:cNvSpPr>
          <p:nvPr/>
        </p:nvSpPr>
        <p:spPr bwMode="auto">
          <a:xfrm>
            <a:off x="304800" y="2819400"/>
            <a:ext cx="8229600" cy="0"/>
          </a:xfrm>
          <a:prstGeom prst="line">
            <a:avLst/>
          </a:prstGeom>
          <a:noFill/>
          <a:ln w="63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47" name="Rectangle 3"/>
          <p:cNvSpPr>
            <a:spLocks noGrp="1" noChangeArrowheads="1"/>
          </p:cNvSpPr>
          <p:nvPr>
            <p:ph type="ctrTitle"/>
          </p:nvPr>
        </p:nvSpPr>
        <p:spPr>
          <a:xfrm>
            <a:off x="315913" y="466725"/>
            <a:ext cx="6781800" cy="2133600"/>
          </a:xfrm>
        </p:spPr>
        <p:txBody>
          <a:bodyPr/>
          <a:lstStyle>
            <a:lvl1pPr algn="r">
              <a:defRPr sz="4800"/>
            </a:lvl1pPr>
          </a:lstStyle>
          <a:p>
            <a:pPr lvl="0"/>
            <a:r>
              <a:rPr lang="en-US" altLang="en-US" noProof="0"/>
              <a:t>Click to edit Master title style</a:t>
            </a:r>
          </a:p>
        </p:txBody>
      </p:sp>
      <p:sp>
        <p:nvSpPr>
          <p:cNvPr id="31748" name="Rectangle 4"/>
          <p:cNvSpPr>
            <a:spLocks noGrp="1" noChangeArrowheads="1"/>
          </p:cNvSpPr>
          <p:nvPr>
            <p:ph type="subTitle" idx="1"/>
          </p:nvPr>
        </p:nvSpPr>
        <p:spPr>
          <a:xfrm>
            <a:off x="849313" y="3049588"/>
            <a:ext cx="6248400" cy="2362200"/>
          </a:xfrm>
        </p:spPr>
        <p:txBody>
          <a:bodyPr/>
          <a:lstStyle>
            <a:lvl1pPr marL="0" indent="0" algn="r">
              <a:buFont typeface="Wingdings" pitchFamily="2" charset="2"/>
              <a:buNone/>
              <a:defRPr sz="3200"/>
            </a:lvl1pPr>
          </a:lstStyle>
          <a:p>
            <a:pPr lvl="0"/>
            <a:r>
              <a:rPr lang="en-US" altLang="en-US" noProof="0"/>
              <a:t>Click to edit Master subtitle style</a:t>
            </a:r>
          </a:p>
        </p:txBody>
      </p:sp>
      <p:sp>
        <p:nvSpPr>
          <p:cNvPr id="38" name="Rectangle 5"/>
          <p:cNvSpPr>
            <a:spLocks noGrp="1" noChangeArrowheads="1"/>
          </p:cNvSpPr>
          <p:nvPr>
            <p:ph type="dt" sz="half" idx="10"/>
          </p:nvPr>
        </p:nvSpPr>
        <p:spPr/>
        <p:txBody>
          <a:bodyPr/>
          <a:lstStyle>
            <a:lvl1pPr>
              <a:defRPr/>
            </a:lvl1pPr>
          </a:lstStyle>
          <a:p>
            <a:pPr>
              <a:defRPr/>
            </a:pPr>
            <a:endParaRPr lang="en-US" altLang="en-US"/>
          </a:p>
        </p:txBody>
      </p:sp>
      <p:sp>
        <p:nvSpPr>
          <p:cNvPr id="39" name="Rectangle 6"/>
          <p:cNvSpPr>
            <a:spLocks noGrp="1" noChangeArrowheads="1"/>
          </p:cNvSpPr>
          <p:nvPr>
            <p:ph type="ftr" sz="quarter" idx="11"/>
          </p:nvPr>
        </p:nvSpPr>
        <p:spPr/>
        <p:txBody>
          <a:bodyPr/>
          <a:lstStyle>
            <a:lvl1pPr>
              <a:defRPr/>
            </a:lvl1pPr>
          </a:lstStyle>
          <a:p>
            <a:pPr>
              <a:defRPr/>
            </a:pPr>
            <a:endParaRPr lang="en-US" altLang="en-US"/>
          </a:p>
        </p:txBody>
      </p:sp>
      <p:sp>
        <p:nvSpPr>
          <p:cNvPr id="40" name="Rectangle 7"/>
          <p:cNvSpPr>
            <a:spLocks noGrp="1" noChangeArrowheads="1"/>
          </p:cNvSpPr>
          <p:nvPr>
            <p:ph type="sldNum" sz="quarter" idx="12"/>
          </p:nvPr>
        </p:nvSpPr>
        <p:spPr/>
        <p:txBody>
          <a:bodyPr/>
          <a:lstStyle>
            <a:lvl1pPr>
              <a:defRPr/>
            </a:lvl1pPr>
          </a:lstStyle>
          <a:p>
            <a:pPr>
              <a:defRPr/>
            </a:pPr>
            <a:fld id="{8EA8A512-88B3-4E06-8B69-7231C8C79E35}" type="slidenum">
              <a:rPr lang="en-US" altLang="en-US"/>
              <a:pPr>
                <a:defRPr/>
              </a:pPr>
              <a:t>‹#›</a:t>
            </a:fld>
            <a:endParaRPr lang="en-US" altLang="en-US"/>
          </a:p>
        </p:txBody>
      </p:sp>
    </p:spTree>
    <p:extLst>
      <p:ext uri="{BB962C8B-B14F-4D97-AF65-F5344CB8AC3E}">
        <p14:creationId xmlns:p14="http://schemas.microsoft.com/office/powerpoint/2010/main" val="11119780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4B968FFB-371A-42DB-ACFE-B4C71E0688D9}" type="slidenum">
              <a:rPr lang="en-US" altLang="en-US"/>
              <a:pPr>
                <a:defRPr/>
              </a:pPr>
              <a:t>‹#›</a:t>
            </a:fld>
            <a:endParaRPr lang="en-US" altLang="en-US"/>
          </a:p>
        </p:txBody>
      </p:sp>
    </p:spTree>
    <p:extLst>
      <p:ext uri="{BB962C8B-B14F-4D97-AF65-F5344CB8AC3E}">
        <p14:creationId xmlns:p14="http://schemas.microsoft.com/office/powerpoint/2010/main" val="7677199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22238"/>
            <a:ext cx="2057400" cy="60086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122238"/>
            <a:ext cx="6019800" cy="60086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37E84024-280B-4455-B83D-98B1EB7CEF57}" type="slidenum">
              <a:rPr lang="en-US" altLang="en-US"/>
              <a:pPr>
                <a:defRPr/>
              </a:pPr>
              <a:t>‹#›</a:t>
            </a:fld>
            <a:endParaRPr lang="en-US" altLang="en-US"/>
          </a:p>
        </p:txBody>
      </p:sp>
    </p:spTree>
    <p:extLst>
      <p:ext uri="{BB962C8B-B14F-4D97-AF65-F5344CB8AC3E}">
        <p14:creationId xmlns:p14="http://schemas.microsoft.com/office/powerpoint/2010/main" val="215068904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122238"/>
            <a:ext cx="7543800" cy="1295400"/>
          </a:xfrm>
        </p:spPr>
        <p:txBody>
          <a:bodyPr/>
          <a:lstStyle/>
          <a:p>
            <a:r>
              <a:rPr lang="en-US"/>
              <a:t>Click to edit Master title style</a:t>
            </a:r>
          </a:p>
        </p:txBody>
      </p:sp>
      <p:sp>
        <p:nvSpPr>
          <p:cNvPr id="3" name="Table Placeholder 2"/>
          <p:cNvSpPr>
            <a:spLocks noGrp="1"/>
          </p:cNvSpPr>
          <p:nvPr>
            <p:ph type="tbl" idx="1"/>
          </p:nvPr>
        </p:nvSpPr>
        <p:spPr>
          <a:xfrm>
            <a:off x="457200" y="1719263"/>
            <a:ext cx="8229600" cy="4411662"/>
          </a:xfrm>
        </p:spPr>
        <p:txBody>
          <a:bodyPr/>
          <a:lstStyle/>
          <a:p>
            <a:pPr lvl="0"/>
            <a:endParaRPr lang="en-US" noProof="0"/>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398CD07E-4DAE-4994-A65F-CE17195C8B02}" type="slidenum">
              <a:rPr lang="en-US" altLang="en-US"/>
              <a:pPr>
                <a:defRPr/>
              </a:pPr>
              <a:t>‹#›</a:t>
            </a:fld>
            <a:endParaRPr lang="en-US" altLang="en-US"/>
          </a:p>
        </p:txBody>
      </p:sp>
    </p:spTree>
    <p:extLst>
      <p:ext uri="{BB962C8B-B14F-4D97-AF65-F5344CB8AC3E}">
        <p14:creationId xmlns:p14="http://schemas.microsoft.com/office/powerpoint/2010/main" val="761047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F0480A48-847E-4669-8ABE-BB8F72163243}" type="slidenum">
              <a:rPr lang="en-US" altLang="en-US"/>
              <a:pPr>
                <a:defRPr/>
              </a:pPr>
              <a:t>‹#›</a:t>
            </a:fld>
            <a:endParaRPr lang="en-US" altLang="en-US"/>
          </a:p>
        </p:txBody>
      </p:sp>
    </p:spTree>
    <p:extLst>
      <p:ext uri="{BB962C8B-B14F-4D97-AF65-F5344CB8AC3E}">
        <p14:creationId xmlns:p14="http://schemas.microsoft.com/office/powerpoint/2010/main" val="36242313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7"/>
          <p:cNvSpPr>
            <a:spLocks noGrp="1" noChangeArrowheads="1"/>
          </p:cNvSpPr>
          <p:nvPr>
            <p:ph type="sldNum" sz="quarter" idx="12"/>
          </p:nvPr>
        </p:nvSpPr>
        <p:spPr>
          <a:ln/>
        </p:spPr>
        <p:txBody>
          <a:bodyPr/>
          <a:lstStyle>
            <a:lvl1pPr>
              <a:defRPr/>
            </a:lvl1pPr>
          </a:lstStyle>
          <a:p>
            <a:pPr>
              <a:defRPr/>
            </a:pPr>
            <a:fld id="{B4BE40B9-EC55-451B-9139-D8B9731AC309}" type="slidenum">
              <a:rPr lang="en-US" altLang="en-US"/>
              <a:pPr>
                <a:defRPr/>
              </a:pPr>
              <a:t>‹#›</a:t>
            </a:fld>
            <a:endParaRPr lang="en-US" altLang="en-US"/>
          </a:p>
        </p:txBody>
      </p:sp>
    </p:spTree>
    <p:extLst>
      <p:ext uri="{BB962C8B-B14F-4D97-AF65-F5344CB8AC3E}">
        <p14:creationId xmlns:p14="http://schemas.microsoft.com/office/powerpoint/2010/main" val="25676344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719263"/>
            <a:ext cx="4038600" cy="441166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p:cNvSpPr>
            <a:spLocks noGrp="1" noChangeArrowheads="1"/>
          </p:cNvSpPr>
          <p:nvPr>
            <p:ph type="sldNum" sz="quarter" idx="12"/>
          </p:nvPr>
        </p:nvSpPr>
        <p:spPr>
          <a:ln/>
        </p:spPr>
        <p:txBody>
          <a:bodyPr/>
          <a:lstStyle>
            <a:lvl1pPr>
              <a:defRPr/>
            </a:lvl1pPr>
          </a:lstStyle>
          <a:p>
            <a:pPr>
              <a:defRPr/>
            </a:pPr>
            <a:fld id="{21C75C24-3EE9-4A90-9F84-615644D73AD9}" type="slidenum">
              <a:rPr lang="en-US" altLang="en-US"/>
              <a:pPr>
                <a:defRPr/>
              </a:pPr>
              <a:t>‹#›</a:t>
            </a:fld>
            <a:endParaRPr lang="en-US" altLang="en-US"/>
          </a:p>
        </p:txBody>
      </p:sp>
    </p:spTree>
    <p:extLst>
      <p:ext uri="{BB962C8B-B14F-4D97-AF65-F5344CB8AC3E}">
        <p14:creationId xmlns:p14="http://schemas.microsoft.com/office/powerpoint/2010/main" val="9297764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7"/>
          <p:cNvSpPr>
            <a:spLocks noGrp="1" noChangeArrowheads="1"/>
          </p:cNvSpPr>
          <p:nvPr>
            <p:ph type="sldNum" sz="quarter" idx="12"/>
          </p:nvPr>
        </p:nvSpPr>
        <p:spPr>
          <a:ln/>
        </p:spPr>
        <p:txBody>
          <a:bodyPr/>
          <a:lstStyle>
            <a:lvl1pPr>
              <a:defRPr/>
            </a:lvl1pPr>
          </a:lstStyle>
          <a:p>
            <a:pPr>
              <a:defRPr/>
            </a:pPr>
            <a:fld id="{B3EF5134-E64A-4692-BC92-F9BA1C15C9EE}" type="slidenum">
              <a:rPr lang="en-US" altLang="en-US"/>
              <a:pPr>
                <a:defRPr/>
              </a:pPr>
              <a:t>‹#›</a:t>
            </a:fld>
            <a:endParaRPr lang="en-US" altLang="en-US"/>
          </a:p>
        </p:txBody>
      </p:sp>
    </p:spTree>
    <p:extLst>
      <p:ext uri="{BB962C8B-B14F-4D97-AF65-F5344CB8AC3E}">
        <p14:creationId xmlns:p14="http://schemas.microsoft.com/office/powerpoint/2010/main" val="13871041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7"/>
          <p:cNvSpPr>
            <a:spLocks noGrp="1" noChangeArrowheads="1"/>
          </p:cNvSpPr>
          <p:nvPr>
            <p:ph type="sldNum" sz="quarter" idx="12"/>
          </p:nvPr>
        </p:nvSpPr>
        <p:spPr>
          <a:ln/>
        </p:spPr>
        <p:txBody>
          <a:bodyPr/>
          <a:lstStyle>
            <a:lvl1pPr>
              <a:defRPr/>
            </a:lvl1pPr>
          </a:lstStyle>
          <a:p>
            <a:pPr>
              <a:defRPr/>
            </a:pPr>
            <a:fld id="{F9E3100E-101D-420C-B101-F64A168BFDB2}" type="slidenum">
              <a:rPr lang="en-US" altLang="en-US"/>
              <a:pPr>
                <a:defRPr/>
              </a:pPr>
              <a:t>‹#›</a:t>
            </a:fld>
            <a:endParaRPr lang="en-US" altLang="en-US"/>
          </a:p>
        </p:txBody>
      </p:sp>
    </p:spTree>
    <p:extLst>
      <p:ext uri="{BB962C8B-B14F-4D97-AF65-F5344CB8AC3E}">
        <p14:creationId xmlns:p14="http://schemas.microsoft.com/office/powerpoint/2010/main" val="34695536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7"/>
          <p:cNvSpPr>
            <a:spLocks noGrp="1" noChangeArrowheads="1"/>
          </p:cNvSpPr>
          <p:nvPr>
            <p:ph type="sldNum" sz="quarter" idx="12"/>
          </p:nvPr>
        </p:nvSpPr>
        <p:spPr>
          <a:ln/>
        </p:spPr>
        <p:txBody>
          <a:bodyPr/>
          <a:lstStyle>
            <a:lvl1pPr>
              <a:defRPr/>
            </a:lvl1pPr>
          </a:lstStyle>
          <a:p>
            <a:pPr>
              <a:defRPr/>
            </a:pPr>
            <a:fld id="{7EFF8AC0-EB78-4240-8751-53AFAD58A31F}" type="slidenum">
              <a:rPr lang="en-US" altLang="en-US"/>
              <a:pPr>
                <a:defRPr/>
              </a:pPr>
              <a:t>‹#›</a:t>
            </a:fld>
            <a:endParaRPr lang="en-US" altLang="en-US"/>
          </a:p>
        </p:txBody>
      </p:sp>
    </p:spTree>
    <p:extLst>
      <p:ext uri="{BB962C8B-B14F-4D97-AF65-F5344CB8AC3E}">
        <p14:creationId xmlns:p14="http://schemas.microsoft.com/office/powerpoint/2010/main" val="24382958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p:cNvSpPr>
            <a:spLocks noGrp="1" noChangeArrowheads="1"/>
          </p:cNvSpPr>
          <p:nvPr>
            <p:ph type="sldNum" sz="quarter" idx="12"/>
          </p:nvPr>
        </p:nvSpPr>
        <p:spPr>
          <a:ln/>
        </p:spPr>
        <p:txBody>
          <a:bodyPr/>
          <a:lstStyle>
            <a:lvl1pPr>
              <a:defRPr/>
            </a:lvl1pPr>
          </a:lstStyle>
          <a:p>
            <a:pPr>
              <a:defRPr/>
            </a:pPr>
            <a:fld id="{27E16C89-4433-4F9C-A658-7735ADFA0CB4}" type="slidenum">
              <a:rPr lang="en-US" altLang="en-US"/>
              <a:pPr>
                <a:defRPr/>
              </a:pPr>
              <a:t>‹#›</a:t>
            </a:fld>
            <a:endParaRPr lang="en-US" altLang="en-US"/>
          </a:p>
        </p:txBody>
      </p:sp>
    </p:spTree>
    <p:extLst>
      <p:ext uri="{BB962C8B-B14F-4D97-AF65-F5344CB8AC3E}">
        <p14:creationId xmlns:p14="http://schemas.microsoft.com/office/powerpoint/2010/main" val="28241313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7"/>
          <p:cNvSpPr>
            <a:spLocks noGrp="1" noChangeArrowheads="1"/>
          </p:cNvSpPr>
          <p:nvPr>
            <p:ph type="sldNum" sz="quarter" idx="12"/>
          </p:nvPr>
        </p:nvSpPr>
        <p:spPr>
          <a:ln/>
        </p:spPr>
        <p:txBody>
          <a:bodyPr/>
          <a:lstStyle>
            <a:lvl1pPr>
              <a:defRPr/>
            </a:lvl1pPr>
          </a:lstStyle>
          <a:p>
            <a:pPr>
              <a:defRPr/>
            </a:pPr>
            <a:fld id="{B97DF28B-9C31-43E1-BACE-EA8A8E76F9DC}" type="slidenum">
              <a:rPr lang="en-US" altLang="en-US"/>
              <a:pPr>
                <a:defRPr/>
              </a:pPr>
              <a:t>‹#›</a:t>
            </a:fld>
            <a:endParaRPr lang="en-US" altLang="en-US"/>
          </a:p>
        </p:txBody>
      </p:sp>
    </p:spTree>
    <p:extLst>
      <p:ext uri="{BB962C8B-B14F-4D97-AF65-F5344CB8AC3E}">
        <p14:creationId xmlns:p14="http://schemas.microsoft.com/office/powerpoint/2010/main" val="27790368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7962900" y="152400"/>
            <a:ext cx="0" cy="1524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7" name="Rectangle 3"/>
          <p:cNvSpPr>
            <a:spLocks noGrp="1" noChangeArrowheads="1"/>
          </p:cNvSpPr>
          <p:nvPr>
            <p:ph type="title"/>
          </p:nvPr>
        </p:nvSpPr>
        <p:spPr bwMode="auto">
          <a:xfrm>
            <a:off x="457200" y="122238"/>
            <a:ext cx="7543800" cy="129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p>
            <a:pPr lvl="0"/>
            <a:r>
              <a:rPr lang="en-US" altLang="en-US"/>
              <a:t>Click to edit Master title style</a:t>
            </a:r>
          </a:p>
        </p:txBody>
      </p:sp>
      <p:sp>
        <p:nvSpPr>
          <p:cNvPr id="1028" name="Rectangle 4"/>
          <p:cNvSpPr>
            <a:spLocks noGrp="1" noChangeArrowheads="1"/>
          </p:cNvSpPr>
          <p:nvPr>
            <p:ph type="body" idx="1"/>
          </p:nvPr>
        </p:nvSpPr>
        <p:spPr bwMode="auto">
          <a:xfrm>
            <a:off x="457200" y="1719263"/>
            <a:ext cx="8229600" cy="44116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25" name="Rectangle 5"/>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a:latin typeface="Arial" charset="0"/>
              </a:defRPr>
            </a:lvl1pPr>
          </a:lstStyle>
          <a:p>
            <a:pPr>
              <a:defRPr/>
            </a:pPr>
            <a:endParaRPr lang="en-US" altLang="en-US"/>
          </a:p>
        </p:txBody>
      </p:sp>
      <p:sp>
        <p:nvSpPr>
          <p:cNvPr id="30726"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a:latin typeface="Arial" charset="0"/>
              </a:defRPr>
            </a:lvl1pPr>
          </a:lstStyle>
          <a:p>
            <a:pPr>
              <a:defRPr/>
            </a:pPr>
            <a:endParaRPr lang="en-US" altLang="en-US"/>
          </a:p>
        </p:txBody>
      </p:sp>
      <p:sp>
        <p:nvSpPr>
          <p:cNvPr id="30727" name="Rectangle 7"/>
          <p:cNvSpPr>
            <a:spLocks noGrp="1" noChangeArrowheads="1"/>
          </p:cNvSpPr>
          <p:nvPr>
            <p:ph type="sldNum" sz="quarter" idx="4"/>
          </p:nvPr>
        </p:nvSpPr>
        <p:spPr bwMode="auto">
          <a:xfrm>
            <a:off x="7010400" y="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B70B25C5-4B7A-4361-B584-EA5E6E8E057B}" type="slidenum">
              <a:rPr lang="en-US" altLang="en-US"/>
              <a:pPr>
                <a:defRPr/>
              </a:pPr>
              <a:t>‹#›</a:t>
            </a:fld>
            <a:endParaRPr lang="en-US" altLang="en-US"/>
          </a:p>
        </p:txBody>
      </p:sp>
      <p:grpSp>
        <p:nvGrpSpPr>
          <p:cNvPr id="1032" name="Group 8"/>
          <p:cNvGrpSpPr>
            <a:grpSpLocks/>
          </p:cNvGrpSpPr>
          <p:nvPr/>
        </p:nvGrpSpPr>
        <p:grpSpPr bwMode="auto">
          <a:xfrm>
            <a:off x="8153400" y="152400"/>
            <a:ext cx="792163" cy="1295400"/>
            <a:chOff x="5136" y="960"/>
            <a:chExt cx="528" cy="864"/>
          </a:xfrm>
        </p:grpSpPr>
        <p:sp>
          <p:nvSpPr>
            <p:cNvPr id="1033" name="Oval 9"/>
            <p:cNvSpPr>
              <a:spLocks noChangeArrowheads="1"/>
            </p:cNvSpPr>
            <p:nvPr/>
          </p:nvSpPr>
          <p:spPr bwMode="auto">
            <a:xfrm>
              <a:off x="5136" y="960"/>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4" name="Oval 10"/>
            <p:cNvSpPr>
              <a:spLocks noChangeArrowheads="1"/>
            </p:cNvSpPr>
            <p:nvPr/>
          </p:nvSpPr>
          <p:spPr bwMode="auto">
            <a:xfrm>
              <a:off x="5248" y="960"/>
              <a:ext cx="79"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5" name="Oval 11"/>
            <p:cNvSpPr>
              <a:spLocks noChangeArrowheads="1"/>
            </p:cNvSpPr>
            <p:nvPr/>
          </p:nvSpPr>
          <p:spPr bwMode="auto">
            <a:xfrm>
              <a:off x="5360" y="960"/>
              <a:ext cx="76"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6" name="Oval 12"/>
            <p:cNvSpPr>
              <a:spLocks noChangeArrowheads="1"/>
            </p:cNvSpPr>
            <p:nvPr/>
          </p:nvSpPr>
          <p:spPr bwMode="auto">
            <a:xfrm>
              <a:off x="5136" y="1072"/>
              <a:ext cx="80"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7" name="Oval 13"/>
            <p:cNvSpPr>
              <a:spLocks noChangeArrowheads="1"/>
            </p:cNvSpPr>
            <p:nvPr/>
          </p:nvSpPr>
          <p:spPr bwMode="auto">
            <a:xfrm>
              <a:off x="5248" y="1072"/>
              <a:ext cx="79"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8" name="Oval 14"/>
            <p:cNvSpPr>
              <a:spLocks noChangeArrowheads="1"/>
            </p:cNvSpPr>
            <p:nvPr/>
          </p:nvSpPr>
          <p:spPr bwMode="auto">
            <a:xfrm>
              <a:off x="5360" y="1072"/>
              <a:ext cx="76" cy="77"/>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39" name="Oval 15"/>
            <p:cNvSpPr>
              <a:spLocks noChangeArrowheads="1"/>
            </p:cNvSpPr>
            <p:nvPr/>
          </p:nvSpPr>
          <p:spPr bwMode="auto">
            <a:xfrm>
              <a:off x="5472" y="1072"/>
              <a:ext cx="74" cy="77"/>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0" name="Oval 16"/>
            <p:cNvSpPr>
              <a:spLocks noChangeArrowheads="1"/>
            </p:cNvSpPr>
            <p:nvPr/>
          </p:nvSpPr>
          <p:spPr bwMode="auto">
            <a:xfrm>
              <a:off x="5136" y="1184"/>
              <a:ext cx="80" cy="74"/>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1" name="Oval 17"/>
            <p:cNvSpPr>
              <a:spLocks noChangeArrowheads="1"/>
            </p:cNvSpPr>
            <p:nvPr/>
          </p:nvSpPr>
          <p:spPr bwMode="auto">
            <a:xfrm>
              <a:off x="5248" y="1184"/>
              <a:ext cx="79" cy="74"/>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2" name="Oval 18"/>
            <p:cNvSpPr>
              <a:spLocks noChangeArrowheads="1"/>
            </p:cNvSpPr>
            <p:nvPr/>
          </p:nvSpPr>
          <p:spPr bwMode="auto">
            <a:xfrm>
              <a:off x="5360" y="1184"/>
              <a:ext cx="76" cy="74"/>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3" name="Oval 19"/>
            <p:cNvSpPr>
              <a:spLocks noChangeArrowheads="1"/>
            </p:cNvSpPr>
            <p:nvPr/>
          </p:nvSpPr>
          <p:spPr bwMode="auto">
            <a:xfrm>
              <a:off x="5472" y="1184"/>
              <a:ext cx="74" cy="74"/>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4" name="Oval 20"/>
            <p:cNvSpPr>
              <a:spLocks noChangeArrowheads="1"/>
            </p:cNvSpPr>
            <p:nvPr/>
          </p:nvSpPr>
          <p:spPr bwMode="auto">
            <a:xfrm>
              <a:off x="5584" y="1184"/>
              <a:ext cx="80" cy="74"/>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5" name="Oval 21"/>
            <p:cNvSpPr>
              <a:spLocks noChangeArrowheads="1"/>
            </p:cNvSpPr>
            <p:nvPr/>
          </p:nvSpPr>
          <p:spPr bwMode="auto">
            <a:xfrm>
              <a:off x="5136" y="1296"/>
              <a:ext cx="80" cy="80"/>
            </a:xfrm>
            <a:prstGeom prst="ellipse">
              <a:avLst/>
            </a:prstGeom>
            <a:solidFill>
              <a:schemeClr val="tx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6" name="Oval 22"/>
            <p:cNvSpPr>
              <a:spLocks noChangeArrowheads="1"/>
            </p:cNvSpPr>
            <p:nvPr/>
          </p:nvSpPr>
          <p:spPr bwMode="auto">
            <a:xfrm>
              <a:off x="5248" y="1296"/>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7" name="Oval 23"/>
            <p:cNvSpPr>
              <a:spLocks noChangeArrowheads="1"/>
            </p:cNvSpPr>
            <p:nvPr/>
          </p:nvSpPr>
          <p:spPr bwMode="auto">
            <a:xfrm>
              <a:off x="5360" y="1296"/>
              <a:ext cx="76"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8" name="Oval 24"/>
            <p:cNvSpPr>
              <a:spLocks noChangeArrowheads="1"/>
            </p:cNvSpPr>
            <p:nvPr/>
          </p:nvSpPr>
          <p:spPr bwMode="auto">
            <a:xfrm>
              <a:off x="5472" y="1296"/>
              <a:ext cx="74"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49" name="Oval 25"/>
            <p:cNvSpPr>
              <a:spLocks noChangeArrowheads="1"/>
            </p:cNvSpPr>
            <p:nvPr/>
          </p:nvSpPr>
          <p:spPr bwMode="auto">
            <a:xfrm>
              <a:off x="5136" y="1408"/>
              <a:ext cx="80"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0" name="Oval 26"/>
            <p:cNvSpPr>
              <a:spLocks noChangeArrowheads="1"/>
            </p:cNvSpPr>
            <p:nvPr/>
          </p:nvSpPr>
          <p:spPr bwMode="auto">
            <a:xfrm>
              <a:off x="5248" y="1408"/>
              <a:ext cx="79" cy="80"/>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1" name="Oval 27"/>
            <p:cNvSpPr>
              <a:spLocks noChangeArrowheads="1"/>
            </p:cNvSpPr>
            <p:nvPr/>
          </p:nvSpPr>
          <p:spPr bwMode="auto">
            <a:xfrm>
              <a:off x="5360" y="1408"/>
              <a:ext cx="76"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2" name="Oval 28"/>
            <p:cNvSpPr>
              <a:spLocks noChangeArrowheads="1"/>
            </p:cNvSpPr>
            <p:nvPr/>
          </p:nvSpPr>
          <p:spPr bwMode="auto">
            <a:xfrm>
              <a:off x="5472" y="1408"/>
              <a:ext cx="74" cy="80"/>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3" name="Oval 29"/>
            <p:cNvSpPr>
              <a:spLocks noChangeArrowheads="1"/>
            </p:cNvSpPr>
            <p:nvPr/>
          </p:nvSpPr>
          <p:spPr bwMode="auto">
            <a:xfrm>
              <a:off x="5584" y="1408"/>
              <a:ext cx="80"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4" name="Oval 30"/>
            <p:cNvSpPr>
              <a:spLocks noChangeArrowheads="1"/>
            </p:cNvSpPr>
            <p:nvPr/>
          </p:nvSpPr>
          <p:spPr bwMode="auto">
            <a:xfrm>
              <a:off x="5136" y="1520"/>
              <a:ext cx="80" cy="79"/>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5" name="Oval 31"/>
            <p:cNvSpPr>
              <a:spLocks noChangeArrowheads="1"/>
            </p:cNvSpPr>
            <p:nvPr/>
          </p:nvSpPr>
          <p:spPr bwMode="auto">
            <a:xfrm>
              <a:off x="5248" y="1520"/>
              <a:ext cx="79"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6" name="Oval 32"/>
            <p:cNvSpPr>
              <a:spLocks noChangeArrowheads="1"/>
            </p:cNvSpPr>
            <p:nvPr/>
          </p:nvSpPr>
          <p:spPr bwMode="auto">
            <a:xfrm>
              <a:off x="5360" y="1520"/>
              <a:ext cx="76" cy="79"/>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7" name="Oval 33"/>
            <p:cNvSpPr>
              <a:spLocks noChangeArrowheads="1"/>
            </p:cNvSpPr>
            <p:nvPr/>
          </p:nvSpPr>
          <p:spPr bwMode="auto">
            <a:xfrm>
              <a:off x="5472" y="1520"/>
              <a:ext cx="74" cy="79"/>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8" name="Oval 34"/>
            <p:cNvSpPr>
              <a:spLocks noChangeArrowheads="1"/>
            </p:cNvSpPr>
            <p:nvPr/>
          </p:nvSpPr>
          <p:spPr bwMode="auto">
            <a:xfrm>
              <a:off x="5136" y="1632"/>
              <a:ext cx="80" cy="75"/>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59" name="Oval 35"/>
            <p:cNvSpPr>
              <a:spLocks noChangeArrowheads="1"/>
            </p:cNvSpPr>
            <p:nvPr/>
          </p:nvSpPr>
          <p:spPr bwMode="auto">
            <a:xfrm>
              <a:off x="5248" y="1632"/>
              <a:ext cx="79" cy="75"/>
            </a:xfrm>
            <a:prstGeom prst="ellipse">
              <a:avLst/>
            </a:prstGeom>
            <a:solidFill>
              <a:schemeClr val="accent1"/>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0" name="Oval 36"/>
            <p:cNvSpPr>
              <a:spLocks noChangeArrowheads="1"/>
            </p:cNvSpPr>
            <p:nvPr/>
          </p:nvSpPr>
          <p:spPr bwMode="auto">
            <a:xfrm>
              <a:off x="5360" y="1632"/>
              <a:ext cx="76" cy="75"/>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1" name="Oval 37"/>
            <p:cNvSpPr>
              <a:spLocks noChangeArrowheads="1"/>
            </p:cNvSpPr>
            <p:nvPr/>
          </p:nvSpPr>
          <p:spPr bwMode="auto">
            <a:xfrm>
              <a:off x="5472" y="1632"/>
              <a:ext cx="74" cy="75"/>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2" name="Oval 38"/>
            <p:cNvSpPr>
              <a:spLocks noChangeArrowheads="1"/>
            </p:cNvSpPr>
            <p:nvPr/>
          </p:nvSpPr>
          <p:spPr bwMode="auto">
            <a:xfrm>
              <a:off x="5248" y="1744"/>
              <a:ext cx="79"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sp>
          <p:nvSpPr>
            <p:cNvPr id="1063" name="Oval 39"/>
            <p:cNvSpPr>
              <a:spLocks noChangeArrowheads="1"/>
            </p:cNvSpPr>
            <p:nvPr/>
          </p:nvSpPr>
          <p:spPr bwMode="auto">
            <a:xfrm>
              <a:off x="5472" y="1744"/>
              <a:ext cx="74" cy="80"/>
            </a:xfrm>
            <a:prstGeom prst="ellipse">
              <a:avLst/>
            </a:prstGeom>
            <a:solidFill>
              <a:schemeClr val="fo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endParaRPr lang="en-US" altLang="en-US"/>
            </a:p>
          </p:txBody>
        </p:sp>
      </p:grpSp>
    </p:spTree>
  </p:cSld>
  <p:clrMap bg1="lt1" tx1="dk1" bg2="lt2" tx2="dk2" accent1="accent1" accent2="accent2" accent3="accent3" accent4="accent4" accent5="accent5" accent6="accent6" hlink="hlink" folHlink="folHlink"/>
  <p:sldLayoutIdLst>
    <p:sldLayoutId id="2147483830"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 id="2147483829" r:id="rId12"/>
  </p:sldLayoutIdLst>
  <p:hf hdr="0" ftr="0" dt="0"/>
  <p:txStyles>
    <p:title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2"/>
        </a:buClr>
        <a:buSzPct val="70000"/>
        <a:buFont typeface="Wingdings" panose="05000000000000000000" pitchFamily="2" charset="2"/>
        <a:buChar char="l"/>
        <a:defRPr sz="3000">
          <a:solidFill>
            <a:schemeClr val="tx1"/>
          </a:solidFill>
          <a:latin typeface="+mn-lt"/>
          <a:ea typeface="+mn-ea"/>
          <a:cs typeface="+mn-cs"/>
        </a:defRPr>
      </a:lvl1pPr>
      <a:lvl2pPr marL="692150" indent="-347663" algn="l" rtl="0" eaLnBrk="0" fontAlgn="base" hangingPunct="0">
        <a:spcBef>
          <a:spcPct val="20000"/>
        </a:spcBef>
        <a:spcAft>
          <a:spcPct val="0"/>
        </a:spcAft>
        <a:buClr>
          <a:schemeClr val="accent2"/>
        </a:buClr>
        <a:buSzPct val="70000"/>
        <a:buFont typeface="Wingdings" panose="05000000000000000000" pitchFamily="2" charset="2"/>
        <a:buChar char="l"/>
        <a:defRPr sz="2600">
          <a:solidFill>
            <a:schemeClr val="tx1"/>
          </a:solidFill>
          <a:latin typeface="+mn-lt"/>
        </a:defRPr>
      </a:lvl2pPr>
      <a:lvl3pPr marL="987425" indent="-293688" algn="l" rtl="0" eaLnBrk="0" fontAlgn="base" hangingPunct="0">
        <a:spcBef>
          <a:spcPct val="20000"/>
        </a:spcBef>
        <a:spcAft>
          <a:spcPct val="0"/>
        </a:spcAft>
        <a:buClr>
          <a:schemeClr val="accent1"/>
        </a:buClr>
        <a:buSzPct val="70000"/>
        <a:buFont typeface="Wingdings" panose="05000000000000000000" pitchFamily="2" charset="2"/>
        <a:buChar char="l"/>
        <a:defRPr sz="2300">
          <a:solidFill>
            <a:schemeClr val="tx1"/>
          </a:solidFill>
          <a:latin typeface="+mn-lt"/>
        </a:defRPr>
      </a:lvl3pPr>
      <a:lvl4pPr marL="1281113" indent="-292100" algn="l" rtl="0" eaLnBrk="0" fontAlgn="base" hangingPunct="0">
        <a:spcBef>
          <a:spcPct val="20000"/>
        </a:spcBef>
        <a:spcAft>
          <a:spcPct val="0"/>
        </a:spcAft>
        <a:buClr>
          <a:schemeClr val="tx2"/>
        </a:buClr>
        <a:buSzPct val="75000"/>
        <a:buFont typeface="Wingdings" panose="05000000000000000000" pitchFamily="2" charset="2"/>
        <a:buChar char="§"/>
        <a:defRPr sz="2000">
          <a:solidFill>
            <a:schemeClr val="tx1"/>
          </a:solidFill>
          <a:latin typeface="+mn-lt"/>
        </a:defRPr>
      </a:lvl4pPr>
      <a:lvl5pPr marL="1598613" indent="-315913" algn="l" rtl="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mn-lt"/>
        </a:defRPr>
      </a:lvl5pPr>
      <a:lvl6pPr marL="20558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6pPr>
      <a:lvl7pPr marL="25130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7pPr>
      <a:lvl8pPr marL="29702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8pPr>
      <a:lvl9pPr marL="3427413" indent="-315913" algn="l" rtl="0" fontAlgn="base">
        <a:spcBef>
          <a:spcPct val="20000"/>
        </a:spcBef>
        <a:spcAft>
          <a:spcPct val="0"/>
        </a:spcAft>
        <a:buClr>
          <a:schemeClr val="folHlink"/>
        </a:buClr>
        <a:buSzPct val="80000"/>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6.xml"/><Relationship Id="rId4" Type="http://schemas.openxmlformats.org/officeDocument/2006/relationships/image" Target="../media/image22.jpe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6.xml"/></Relationships>
</file>

<file path=ppt/slides/_rels/slide143.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Layout" Target="../slideLayouts/slideLayout6.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6.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22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2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2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6.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2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30.jpeg"/><Relationship Id="rId1" Type="http://schemas.openxmlformats.org/officeDocument/2006/relationships/slideLayout" Target="../slideLayouts/slideLayout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6.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slideLayout" Target="../slideLayouts/slideLayout6.xml"/><Relationship Id="rId4" Type="http://schemas.openxmlformats.org/officeDocument/2006/relationships/image" Target="../media/image11.jpeg"/></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2.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jpeg"/><Relationship Id="rId1" Type="http://schemas.openxmlformats.org/officeDocument/2006/relationships/slideLayout" Target="../slideLayouts/slideLayout6.xml"/><Relationship Id="rId4" Type="http://schemas.openxmlformats.org/officeDocument/2006/relationships/image" Target="../media/image37.jpeg"/></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6.xml"/></Relationships>
</file>

<file path=ppt/slides/_rels/slide3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6.xml"/></Relationships>
</file>

<file path=ppt/slides/_rels/slide3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3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3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3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3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3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4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 Id="rId4" Type="http://schemas.openxmlformats.org/officeDocument/2006/relationships/image" Target="../media/image39.png"/></Relationships>
</file>

<file path=ppt/slides/_rels/slide34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4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5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5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6.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p>
        </p:txBody>
      </p:sp>
      <p:sp>
        <p:nvSpPr>
          <p:cNvPr id="409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100" name="Text Box 4"/>
          <p:cNvSpPr txBox="1">
            <a:spLocks noChangeArrowheads="1"/>
          </p:cNvSpPr>
          <p:nvPr/>
        </p:nvSpPr>
        <p:spPr bwMode="auto">
          <a:xfrm>
            <a:off x="1195388" y="2501900"/>
            <a:ext cx="820737" cy="26035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i="1"/>
              <a:t>Lymphatic</a:t>
            </a:r>
          </a:p>
        </p:txBody>
      </p:sp>
      <p:sp>
        <p:nvSpPr>
          <p:cNvPr id="4101" name="Text Box 5"/>
          <p:cNvSpPr txBox="1">
            <a:spLocks noChangeArrowheads="1"/>
          </p:cNvSpPr>
          <p:nvPr/>
        </p:nvSpPr>
        <p:spPr bwMode="auto">
          <a:xfrm>
            <a:off x="3921125" y="2533650"/>
            <a:ext cx="852488" cy="26035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i="1" dirty="0"/>
              <a:t>Pigmented</a:t>
            </a:r>
          </a:p>
        </p:txBody>
      </p:sp>
      <p:sp>
        <p:nvSpPr>
          <p:cNvPr id="4102" name="Text Box 6"/>
          <p:cNvSpPr txBox="1">
            <a:spLocks noChangeArrowheads="1"/>
          </p:cNvSpPr>
          <p:nvPr/>
        </p:nvSpPr>
        <p:spPr bwMode="auto">
          <a:xfrm>
            <a:off x="7145338" y="2533650"/>
            <a:ext cx="754062" cy="26035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i="1"/>
              <a:t>Epithelial</a:t>
            </a:r>
          </a:p>
        </p:txBody>
      </p:sp>
      <p:sp>
        <p:nvSpPr>
          <p:cNvPr id="4103" name="Line 7"/>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4" name="Line 8"/>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5" name="Rectangle 9"/>
          <p:cNvSpPr>
            <a:spLocks noChangeArrowheads="1"/>
          </p:cNvSpPr>
          <p:nvPr/>
        </p:nvSpPr>
        <p:spPr bwMode="auto">
          <a:xfrm>
            <a:off x="914400" y="2438400"/>
            <a:ext cx="1371600" cy="381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a:t>Broad category</a:t>
            </a:r>
          </a:p>
        </p:txBody>
      </p:sp>
      <p:sp>
        <p:nvSpPr>
          <p:cNvPr id="4106" name="Rectangle 10"/>
          <p:cNvSpPr>
            <a:spLocks noChangeArrowheads="1"/>
          </p:cNvSpPr>
          <p:nvPr/>
        </p:nvSpPr>
        <p:spPr bwMode="auto">
          <a:xfrm>
            <a:off x="3657600" y="2438400"/>
            <a:ext cx="1371600" cy="381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a:t>Broad category</a:t>
            </a:r>
          </a:p>
        </p:txBody>
      </p:sp>
      <p:sp>
        <p:nvSpPr>
          <p:cNvPr id="4107" name="Rectangle 11"/>
          <p:cNvSpPr>
            <a:spLocks noChangeArrowheads="1"/>
          </p:cNvSpPr>
          <p:nvPr/>
        </p:nvSpPr>
        <p:spPr bwMode="auto">
          <a:xfrm>
            <a:off x="6934200" y="2438400"/>
            <a:ext cx="1219200" cy="3810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100"/>
              <a:t>Broad category</a:t>
            </a:r>
          </a:p>
        </p:txBody>
      </p:sp>
      <p:sp>
        <p:nvSpPr>
          <p:cNvPr id="4108" name="Line 1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0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CBE4653-5515-433A-866A-190654C32B0F}" type="slidenum">
              <a:rPr lang="en-US" altLang="en-US" sz="1000" smtClean="0"/>
              <a:pPr>
                <a:spcBef>
                  <a:spcPct val="0"/>
                </a:spcBef>
                <a:buClrTx/>
                <a:buSzTx/>
                <a:buFontTx/>
                <a:buNone/>
              </a:pPr>
              <a:t>1</a:t>
            </a:fld>
            <a:endParaRPr lang="en-US" altLang="en-US" sz="100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2"/>
          <p:cNvSpPr>
            <a:spLocks noChangeShapeType="1"/>
          </p:cNvSpPr>
          <p:nvPr/>
        </p:nvSpPr>
        <p:spPr bwMode="auto">
          <a:xfrm flipH="1">
            <a:off x="2286000" y="1828800"/>
            <a:ext cx="20574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Lymphatic channel-element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a:t>
            </a:r>
            <a:r>
              <a:rPr lang="en-US" altLang="en-US" sz="1800" b="1" dirty="0"/>
              <a:t>Lymphangiectasia</a:t>
            </a:r>
            <a:endParaRPr lang="en-US" altLang="en-US" sz="1800" b="1" dirty="0">
              <a:solidFill>
                <a:schemeClr val="bg1">
                  <a:lumMod val="75000"/>
                </a:schemeClr>
              </a:solidFill>
            </a:endParaRPr>
          </a:p>
          <a:p>
            <a:pPr eaLnBrk="1" hangingPunct="1">
              <a:spcBef>
                <a:spcPct val="0"/>
              </a:spcBef>
              <a:buClrTx/>
              <a:buSzTx/>
              <a:buFontTx/>
              <a:buNone/>
            </a:pPr>
            <a:r>
              <a:rPr lang="en-US" altLang="en-US" sz="1600" dirty="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t>  </a:t>
            </a:r>
            <a:r>
              <a:rPr lang="en-US" altLang="en-US" sz="1600" dirty="0">
                <a:solidFill>
                  <a:schemeClr val="bg1"/>
                </a:solidFill>
              </a:rPr>
              <a:t>--Proliferation of channel elements</a:t>
            </a:r>
          </a:p>
          <a:p>
            <a:pPr eaLnBrk="1" hangingPunct="1">
              <a:spcBef>
                <a:spcPct val="0"/>
              </a:spcBef>
              <a:buClrTx/>
              <a:buSzTx/>
              <a:buFontTx/>
              <a:buNone/>
            </a:pPr>
            <a:r>
              <a:rPr lang="en-US" altLang="en-US" sz="1600" dirty="0">
                <a:solidFill>
                  <a:schemeClr val="bg1"/>
                </a:solidFill>
              </a:rPr>
              <a:t>  --Present at birth</a:t>
            </a:r>
          </a:p>
          <a:p>
            <a:pPr eaLnBrk="1" hangingPunct="1">
              <a:spcBef>
                <a:spcPct val="0"/>
              </a:spcBef>
              <a:buClrTx/>
              <a:buSzTx/>
              <a:buFontTx/>
              <a:buNone/>
            </a:pPr>
            <a:r>
              <a:rPr lang="en-US" altLang="en-US" sz="1600" dirty="0">
                <a:solidFill>
                  <a:schemeClr val="bg1"/>
                </a:solidFill>
              </a:rPr>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126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26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270" name="Text Box 7"/>
          <p:cNvSpPr txBox="1">
            <a:spLocks noChangeArrowheads="1"/>
          </p:cNvSpPr>
          <p:nvPr/>
        </p:nvSpPr>
        <p:spPr bwMode="auto">
          <a:xfrm>
            <a:off x="58677" y="3200400"/>
            <a:ext cx="1128835" cy="60939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chemeClr val="bg1">
                    <a:lumMod val="65000"/>
                  </a:schemeClr>
                </a:solidFill>
              </a:rPr>
              <a:t>Lymphatic </a:t>
            </a:r>
          </a:p>
          <a:p>
            <a:pPr algn="ctr" eaLnBrk="1" hangingPunct="1">
              <a:lnSpc>
                <a:spcPct val="80000"/>
              </a:lnSpc>
              <a:spcBef>
                <a:spcPct val="0"/>
              </a:spcBef>
              <a:buClrTx/>
              <a:buSzTx/>
              <a:buFontTx/>
              <a:buNone/>
            </a:pPr>
            <a:r>
              <a:rPr lang="en-US" altLang="en-US" sz="1400" b="1" i="1">
                <a:solidFill>
                  <a:schemeClr val="bg1">
                    <a:lumMod val="65000"/>
                  </a:schemeClr>
                </a:solidFill>
              </a:rPr>
              <a:t>channel </a:t>
            </a:r>
          </a:p>
          <a:p>
            <a:pPr algn="ctr" eaLnBrk="1" hangingPunct="1">
              <a:lnSpc>
                <a:spcPct val="80000"/>
              </a:lnSpc>
              <a:spcBef>
                <a:spcPct val="0"/>
              </a:spcBef>
              <a:buClrTx/>
              <a:buSzTx/>
              <a:buFontTx/>
              <a:buNone/>
            </a:pPr>
            <a:r>
              <a:rPr lang="en-US" altLang="en-US" sz="1400" b="1" i="1">
                <a:solidFill>
                  <a:schemeClr val="bg1">
                    <a:lumMod val="65000"/>
                  </a:schemeClr>
                </a:solidFill>
              </a:rPr>
              <a:t>elements</a:t>
            </a:r>
          </a:p>
        </p:txBody>
      </p:sp>
      <p:sp>
        <p:nvSpPr>
          <p:cNvPr id="11271" name="Text Box 9"/>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chemeClr val="bg1">
                    <a:lumMod val="65000"/>
                  </a:schemeClr>
                </a:solidFill>
              </a:rPr>
              <a:t>Lymphatic</a:t>
            </a:r>
          </a:p>
        </p:txBody>
      </p:sp>
      <p:sp>
        <p:nvSpPr>
          <p:cNvPr id="11272" name="Line 10"/>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65000"/>
                </a:schemeClr>
              </a:solidFill>
            </a:endParaRPr>
          </a:p>
        </p:txBody>
      </p:sp>
      <p:sp>
        <p:nvSpPr>
          <p:cNvPr id="1127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19231AC-98D9-44E1-BB9D-9EFAFB6CFBAF}" type="slidenum">
              <a:rPr lang="en-US" altLang="en-US" sz="1000" smtClean="0"/>
              <a:pPr>
                <a:spcBef>
                  <a:spcPct val="0"/>
                </a:spcBef>
                <a:buClrTx/>
                <a:buSzTx/>
                <a:buFontTx/>
                <a:buNone/>
              </a:pPr>
              <a:t>10</a:t>
            </a:fld>
            <a:endParaRPr lang="en-US" altLang="en-US" sz="1000"/>
          </a:p>
        </p:txBody>
      </p:sp>
      <p:sp>
        <p:nvSpPr>
          <p:cNvPr id="12"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3"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65000"/>
                </a:schemeClr>
              </a:solidFill>
            </a:endParaRPr>
          </a:p>
        </p:txBody>
      </p:sp>
      <p:sp>
        <p:nvSpPr>
          <p:cNvPr id="14" name="TextBox 13">
            <a:extLst>
              <a:ext uri="{FF2B5EF4-FFF2-40B4-BE49-F238E27FC236}">
                <a16:creationId xmlns:a16="http://schemas.microsoft.com/office/drawing/2014/main" id="{4B8E1424-4091-4826-BD78-0D7BD431CE69}"/>
              </a:ext>
            </a:extLst>
          </p:cNvPr>
          <p:cNvSpPr txBox="1"/>
          <p:nvPr/>
        </p:nvSpPr>
        <p:spPr>
          <a:xfrm>
            <a:off x="1152525" y="3399056"/>
            <a:ext cx="6874382" cy="584775"/>
          </a:xfrm>
          <a:prstGeom prst="rect">
            <a:avLst/>
          </a:prstGeom>
          <a:solidFill>
            <a:srgbClr val="FFE07D"/>
          </a:solidFill>
        </p:spPr>
        <p:txBody>
          <a:bodyPr wrap="none" rtlCol="0">
            <a:spAutoFit/>
          </a:bodyPr>
          <a:lstStyle/>
          <a:p>
            <a:r>
              <a:rPr lang="en-US" sz="1600" i="1" dirty="0"/>
              <a:t>How does lymphangiectasia appear on anterior-segment OCT (AS-OCT)?</a:t>
            </a:r>
          </a:p>
          <a:p>
            <a:r>
              <a:rPr lang="en-US" sz="1600" dirty="0">
                <a:solidFill>
                  <a:srgbClr val="FFE07D"/>
                </a:solidFill>
              </a:rPr>
              <a:t>As an elevated </a:t>
            </a:r>
            <a:r>
              <a:rPr lang="en-US" sz="1600" dirty="0" err="1">
                <a:solidFill>
                  <a:srgbClr val="FFE07D"/>
                </a:solidFill>
              </a:rPr>
              <a:t>subepi</a:t>
            </a:r>
            <a:r>
              <a:rPr lang="en-US" sz="1600" dirty="0">
                <a:solidFill>
                  <a:srgbClr val="FFE07D"/>
                </a:solidFill>
              </a:rPr>
              <a:t> lesion with cyst-like structures</a:t>
            </a:r>
          </a:p>
        </p:txBody>
      </p:sp>
      <p:sp>
        <p:nvSpPr>
          <p:cNvPr id="2" name="Oval 1">
            <a:extLst>
              <a:ext uri="{FF2B5EF4-FFF2-40B4-BE49-F238E27FC236}">
                <a16:creationId xmlns:a16="http://schemas.microsoft.com/office/drawing/2014/main" id="{17FAF14E-36A0-432A-9B81-325B6FC69A90}"/>
              </a:ext>
            </a:extLst>
          </p:cNvPr>
          <p:cNvSpPr/>
          <p:nvPr/>
        </p:nvSpPr>
        <p:spPr>
          <a:xfrm>
            <a:off x="3313020" y="2159000"/>
            <a:ext cx="2401980" cy="889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0613801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spcBef>
                <a:spcPct val="0"/>
              </a:spcBef>
              <a:buClrTx/>
              <a:buSzTx/>
              <a:buFontTx/>
              <a:buNone/>
            </a:pPr>
            <a:r>
              <a:rPr lang="en-US" altLang="en-US" sz="1400" dirty="0"/>
              <a:t>    --Goblet cells in cyst secrete </a:t>
            </a:r>
            <a:r>
              <a:rPr lang="en-US" altLang="en-US" sz="1400" dirty="0">
                <a:solidFill>
                  <a:srgbClr val="0000FF"/>
                </a:solidFill>
              </a:rPr>
              <a:t>mucin</a:t>
            </a:r>
            <a:r>
              <a:rPr lang="en-US" altLang="en-US" sz="1400" dirty="0"/>
              <a:t> </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rgbClr val="0000FF"/>
                </a:solidFill>
                <a:sym typeface="Wingdings" panose="05000000000000000000" pitchFamily="2" charset="2"/>
              </a:rPr>
              <a:t>malignant transformation</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--Rapid enlargement during teens common,</a:t>
            </a:r>
          </a:p>
          <a:p>
            <a:pPr eaLnBrk="1" hangingPunct="1">
              <a:lnSpc>
                <a:spcPct val="90000"/>
              </a:lnSpc>
              <a:spcBef>
                <a:spcPct val="0"/>
              </a:spcBef>
              <a:buClrTx/>
              <a:buSzTx/>
              <a:buFontTx/>
              <a:buNone/>
            </a:pPr>
            <a:r>
              <a:rPr lang="en-US" altLang="en-US" sz="1400" dirty="0"/>
              <a:t>     not worrisome for malignant change</a:t>
            </a:r>
          </a:p>
        </p:txBody>
      </p:sp>
      <p:sp>
        <p:nvSpPr>
          <p:cNvPr id="47107"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7108"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7109"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7112"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7115"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6"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7117" name="Rectangle 13"/>
          <p:cNvSpPr>
            <a:spLocks noChangeArrowheads="1"/>
          </p:cNvSpPr>
          <p:nvPr/>
        </p:nvSpPr>
        <p:spPr bwMode="auto">
          <a:xfrm>
            <a:off x="2922809" y="4876800"/>
            <a:ext cx="7620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70000"/>
              </a:lnSpc>
              <a:spcBef>
                <a:spcPct val="0"/>
              </a:spcBef>
              <a:buClrTx/>
              <a:buSzTx/>
              <a:buFontTx/>
              <a:buNone/>
            </a:pPr>
            <a:r>
              <a:rPr lang="en-US" altLang="en-US" sz="800"/>
              <a:t>common v</a:t>
            </a:r>
          </a:p>
          <a:p>
            <a:pPr algn="ctr" eaLnBrk="1" hangingPunct="1">
              <a:lnSpc>
                <a:spcPct val="70000"/>
              </a:lnSpc>
              <a:spcBef>
                <a:spcPct val="0"/>
              </a:spcBef>
              <a:buClrTx/>
              <a:buSzTx/>
              <a:buFontTx/>
              <a:buNone/>
            </a:pPr>
            <a:r>
              <a:rPr lang="en-US" altLang="en-US" sz="800"/>
              <a:t>uncommon</a:t>
            </a:r>
          </a:p>
        </p:txBody>
      </p:sp>
      <p:sp>
        <p:nvSpPr>
          <p:cNvPr id="47118" name="Rectangle 14"/>
          <p:cNvSpPr>
            <a:spLocks noChangeArrowheads="1"/>
          </p:cNvSpPr>
          <p:nvPr/>
        </p:nvSpPr>
        <p:spPr bwMode="auto">
          <a:xfrm>
            <a:off x="381000" y="5105400"/>
            <a:ext cx="3048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70000"/>
              </a:lnSpc>
              <a:spcBef>
                <a:spcPct val="0"/>
              </a:spcBef>
              <a:buClrTx/>
              <a:buSzTx/>
              <a:buFontTx/>
              <a:buNone/>
            </a:pPr>
            <a:r>
              <a:rPr lang="en-US" altLang="en-US" sz="800"/>
              <a:t>is/</a:t>
            </a:r>
          </a:p>
          <a:p>
            <a:pPr algn="ctr" eaLnBrk="1" hangingPunct="1">
              <a:lnSpc>
                <a:spcPct val="70000"/>
              </a:lnSpc>
              <a:spcBef>
                <a:spcPct val="0"/>
              </a:spcBef>
              <a:buClrTx/>
              <a:buSzTx/>
              <a:buFontTx/>
              <a:buNone/>
            </a:pPr>
            <a:r>
              <a:rPr lang="en-US" altLang="en-US" sz="800"/>
              <a:t>isn’t</a:t>
            </a:r>
          </a:p>
        </p:txBody>
      </p:sp>
      <p:sp>
        <p:nvSpPr>
          <p:cNvPr id="4711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9F078AE-6C2C-4F50-9254-D41B4810ADDC}" type="slidenum">
              <a:rPr lang="en-US" altLang="en-US" sz="1000" smtClean="0"/>
              <a:pPr>
                <a:spcBef>
                  <a:spcPct val="0"/>
                </a:spcBef>
                <a:buClrTx/>
                <a:buSzTx/>
                <a:buFontTx/>
                <a:buNone/>
              </a:pPr>
              <a:t>100</a:t>
            </a:fld>
            <a:endParaRPr lang="en-US" altLang="en-US" sz="1000"/>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spcBef>
                <a:spcPct val="0"/>
              </a:spcBef>
              <a:buClrTx/>
              <a:buSzTx/>
              <a:buFontTx/>
              <a:buNone/>
            </a:pPr>
            <a:r>
              <a:rPr lang="en-US" altLang="en-US" sz="1400" dirty="0"/>
              <a:t>    --Goblet cells in cyst secrete </a:t>
            </a:r>
            <a:r>
              <a:rPr lang="en-US" altLang="en-US" sz="1400" dirty="0">
                <a:solidFill>
                  <a:srgbClr val="0000FF"/>
                </a:solidFill>
              </a:rPr>
              <a:t>mucin</a:t>
            </a:r>
            <a:r>
              <a:rPr lang="en-US" altLang="en-US" sz="1400" dirty="0"/>
              <a:t> </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rgbClr val="0000FF"/>
                </a:solidFill>
                <a:sym typeface="Wingdings" panose="05000000000000000000" pitchFamily="2" charset="2"/>
              </a:rPr>
              <a:t>malignant transformation</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not</a:t>
            </a:r>
            <a:r>
              <a:rPr lang="en-US" altLang="en-US" sz="1400" dirty="0"/>
              <a:t> worrisome for malignant change</a:t>
            </a:r>
          </a:p>
        </p:txBody>
      </p:sp>
      <p:sp>
        <p:nvSpPr>
          <p:cNvPr id="4813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813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813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813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8135" name="Text Box 7"/>
          <p:cNvSpPr txBox="1">
            <a:spLocks noChangeArrowheads="1"/>
          </p:cNvSpPr>
          <p:nvPr/>
        </p:nvSpPr>
        <p:spPr bwMode="auto">
          <a:xfrm>
            <a:off x="4557713" y="4419600"/>
            <a:ext cx="962025" cy="265113"/>
          </a:xfrm>
          <a:prstGeom prst="rect">
            <a:avLst/>
          </a:prstGeom>
          <a:solidFill>
            <a:schemeClr val="folHlink"/>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813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813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813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814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1591D82-E2BA-44C6-AF73-778987A8862E}" type="slidenum">
              <a:rPr lang="en-US" altLang="en-US" sz="1000" smtClean="0"/>
              <a:pPr>
                <a:spcBef>
                  <a:spcPct val="0"/>
                </a:spcBef>
                <a:buClrTx/>
                <a:buSzTx/>
                <a:buFontTx/>
                <a:buNone/>
              </a:pPr>
              <a:t>101</a:t>
            </a:fld>
            <a:endParaRPr lang="en-US" altLang="en-US" sz="1000"/>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--Is a hamartoma</a:t>
            </a:r>
          </a:p>
          <a:p>
            <a:pPr eaLnBrk="1" hangingPunct="1">
              <a:lnSpc>
                <a:spcPct val="90000"/>
              </a:lnSpc>
              <a:spcBef>
                <a:spcPct val="0"/>
              </a:spcBef>
              <a:buClrTx/>
              <a:buSzTx/>
              <a:buFontTx/>
              <a:buNone/>
            </a:pPr>
            <a:r>
              <a:rPr lang="en-US" altLang="en-US" sz="1400" dirty="0">
                <a:solidFill>
                  <a:schemeClr val="bg1">
                    <a:lumMod val="75000"/>
                  </a:schemeClr>
                </a:solidFill>
              </a:rPr>
              <a:t>  --Progress from </a:t>
            </a:r>
            <a:r>
              <a:rPr lang="en-US" altLang="en-US" sz="1400" i="1" dirty="0">
                <a:solidFill>
                  <a:schemeClr val="bg1">
                    <a:lumMod val="75000"/>
                  </a:schemeClr>
                </a:solidFill>
              </a:rPr>
              <a:t>junctional</a:t>
            </a:r>
            <a:r>
              <a:rPr lang="en-US" altLang="en-US" sz="1400" dirty="0">
                <a:solidFill>
                  <a:schemeClr val="bg1">
                    <a:lumMod val="75000"/>
                  </a:schemeClr>
                </a:solidFill>
              </a:rPr>
              <a:t> nevus</a:t>
            </a:r>
            <a:r>
              <a:rPr lang="en-US" altLang="en-US" sz="1400" dirty="0">
                <a:solidFill>
                  <a:schemeClr val="bg1">
                    <a:lumMod val="75000"/>
                  </a:schemeClr>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i="1" dirty="0">
                <a:solidFill>
                  <a:schemeClr val="bg1">
                    <a:lumMod val="75000"/>
                  </a:schemeClr>
                </a:solidFill>
                <a:sym typeface="Wingdings" panose="05000000000000000000" pitchFamily="2" charset="2"/>
              </a:rPr>
              <a:t>compound</a:t>
            </a:r>
            <a:r>
              <a:rPr lang="en-US" altLang="en-US" sz="1400" dirty="0">
                <a:solidFill>
                  <a:schemeClr val="bg1">
                    <a:lumMod val="75000"/>
                  </a:schemeClr>
                </a:solidFill>
                <a:sym typeface="Wingdings" panose="05000000000000000000" pitchFamily="2" charset="2"/>
              </a:rPr>
              <a:t> nevus </a:t>
            </a:r>
            <a:r>
              <a:rPr lang="en-US" altLang="en-US" sz="1400" i="1" dirty="0">
                <a:solidFill>
                  <a:schemeClr val="bg1">
                    <a:lumMod val="75000"/>
                  </a:schemeClr>
                </a:solidFill>
                <a:sym typeface="Wingdings" panose="05000000000000000000" pitchFamily="2" charset="2"/>
              </a:rPr>
              <a:t>subepithelial </a:t>
            </a:r>
            <a:r>
              <a:rPr lang="en-US" altLang="en-US" sz="1400" dirty="0">
                <a:solidFill>
                  <a:schemeClr val="bg1">
                    <a:lumMod val="75000"/>
                  </a:schemeClr>
                </a:solidFill>
                <a:sym typeface="Wingdings" panose="05000000000000000000" pitchFamily="2" charset="2"/>
              </a:rPr>
              <a:t>nevus</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--1/2 contain epithelial inclusion cysts</a:t>
            </a:r>
          </a:p>
          <a:p>
            <a:pPr eaLnBrk="1" hangingPunct="1">
              <a:lnSpc>
                <a:spcPct val="90000"/>
              </a:lnSpc>
              <a:spcBef>
                <a:spcPct val="0"/>
              </a:spcBef>
              <a:buClrTx/>
              <a:buSzTx/>
              <a:buFontTx/>
              <a:buNone/>
            </a:pPr>
            <a:r>
              <a:rPr lang="en-US" altLang="en-US" sz="1400" dirty="0">
                <a:solidFill>
                  <a:schemeClr val="bg1">
                    <a:lumMod val="75000"/>
                  </a:schemeClr>
                </a:solidFill>
              </a:rPr>
              <a:t>    --Goblet cells in cyst secrete mucin </a:t>
            </a:r>
            <a:r>
              <a:rPr lang="en-US" altLang="en-US" sz="1400" dirty="0">
                <a:solidFill>
                  <a:schemeClr val="bg1">
                    <a:lumMod val="75000"/>
                  </a:schemeClr>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malignant transformation</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--Rapid enlargement during </a:t>
            </a:r>
            <a:r>
              <a:rPr lang="en-US" altLang="en-US" sz="1400" dirty="0">
                <a:solidFill>
                  <a:schemeClr val="bg1">
                    <a:lumMod val="75000"/>
                  </a:schemeClr>
                </a:solidFill>
              </a:rPr>
              <a:t>teens</a:t>
            </a:r>
            <a:r>
              <a:rPr lang="en-US" altLang="en-US" sz="1400" dirty="0"/>
              <a:t> </a:t>
            </a:r>
            <a:r>
              <a:rPr lang="en-US" altLang="en-US" sz="1400" dirty="0">
                <a:solidFill>
                  <a:srgbClr val="0000FF"/>
                </a:solidFill>
              </a:rPr>
              <a:t>common</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not</a:t>
            </a:r>
            <a:r>
              <a:rPr lang="en-US" altLang="en-US" sz="1400" dirty="0"/>
              <a:t> worrisome for malignant change</a:t>
            </a:r>
          </a:p>
        </p:txBody>
      </p:sp>
      <p:sp>
        <p:nvSpPr>
          <p:cNvPr id="4813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813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813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813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8135" name="Text Box 7"/>
          <p:cNvSpPr txBox="1">
            <a:spLocks noChangeArrowheads="1"/>
          </p:cNvSpPr>
          <p:nvPr/>
        </p:nvSpPr>
        <p:spPr bwMode="auto">
          <a:xfrm>
            <a:off x="4557713" y="4419600"/>
            <a:ext cx="962025" cy="265113"/>
          </a:xfrm>
          <a:prstGeom prst="rect">
            <a:avLst/>
          </a:prstGeom>
          <a:solidFill>
            <a:schemeClr val="folHlink"/>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813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813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813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814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1591D82-E2BA-44C6-AF73-778987A8862E}" type="slidenum">
              <a:rPr lang="en-US" altLang="en-US" sz="1000" smtClean="0"/>
              <a:pPr>
                <a:spcBef>
                  <a:spcPct val="0"/>
                </a:spcBef>
                <a:buClrTx/>
                <a:buSzTx/>
                <a:buFontTx/>
                <a:buNone/>
              </a:pPr>
              <a:t>102</a:t>
            </a:fld>
            <a:endParaRPr lang="en-US" altLang="en-US" sz="1000"/>
          </a:p>
        </p:txBody>
      </p:sp>
      <p:cxnSp>
        <p:nvCxnSpPr>
          <p:cNvPr id="3" name="Straight Connector 2">
            <a:extLst>
              <a:ext uri="{FF2B5EF4-FFF2-40B4-BE49-F238E27FC236}">
                <a16:creationId xmlns:a16="http://schemas.microsoft.com/office/drawing/2014/main" id="{8FFD2430-07FA-4D1A-837B-4AAA55359163}"/>
              </a:ext>
            </a:extLst>
          </p:cNvPr>
          <p:cNvCxnSpPr/>
          <p:nvPr/>
        </p:nvCxnSpPr>
        <p:spPr>
          <a:xfrm>
            <a:off x="2438400" y="5029200"/>
            <a:ext cx="457200" cy="0"/>
          </a:xfrm>
          <a:prstGeom prst="line">
            <a:avLst/>
          </a:prstGeom>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73E60E27-0F89-4BA9-B279-C11C3137DABD}"/>
              </a:ext>
            </a:extLst>
          </p:cNvPr>
          <p:cNvSpPr txBox="1"/>
          <p:nvPr/>
        </p:nvSpPr>
        <p:spPr>
          <a:xfrm>
            <a:off x="2596019" y="4721423"/>
            <a:ext cx="277640" cy="307777"/>
          </a:xfrm>
          <a:prstGeom prst="rect">
            <a:avLst/>
          </a:prstGeom>
          <a:noFill/>
        </p:spPr>
        <p:txBody>
          <a:bodyPr wrap="none" rtlCol="0">
            <a:spAutoFit/>
          </a:bodyPr>
          <a:lstStyle/>
          <a:p>
            <a:pPr algn="ctr"/>
            <a:r>
              <a:rPr lang="en-US" sz="1400" dirty="0">
                <a:solidFill>
                  <a:srgbClr val="0000FF"/>
                </a:solidFill>
                <a:latin typeface="Segoe Script" panose="030B0504020000000003" pitchFamily="66" charset="0"/>
              </a:rPr>
              <a:t>?</a:t>
            </a:r>
          </a:p>
        </p:txBody>
      </p:sp>
      <p:sp>
        <p:nvSpPr>
          <p:cNvPr id="5" name="TextBox 4">
            <a:extLst>
              <a:ext uri="{FF2B5EF4-FFF2-40B4-BE49-F238E27FC236}">
                <a16:creationId xmlns:a16="http://schemas.microsoft.com/office/drawing/2014/main" id="{FD7C3E4A-54EF-40CD-B951-E68DE2CB1E44}"/>
              </a:ext>
            </a:extLst>
          </p:cNvPr>
          <p:cNvSpPr txBox="1"/>
          <p:nvPr/>
        </p:nvSpPr>
        <p:spPr>
          <a:xfrm>
            <a:off x="419100" y="5422066"/>
            <a:ext cx="5486399" cy="738664"/>
          </a:xfrm>
          <a:prstGeom prst="rect">
            <a:avLst/>
          </a:prstGeom>
          <a:solidFill>
            <a:schemeClr val="accent5">
              <a:lumMod val="75000"/>
            </a:schemeClr>
          </a:solidFill>
        </p:spPr>
        <p:txBody>
          <a:bodyPr wrap="square" rtlCol="0">
            <a:spAutoFit/>
          </a:bodyPr>
          <a:lstStyle/>
          <a:p>
            <a:r>
              <a:rPr lang="en-US" sz="1400" i="1" dirty="0">
                <a:solidFill>
                  <a:srgbClr val="0000FF"/>
                </a:solidFill>
              </a:rPr>
              <a:t>Enlargement during another life-event is also common and not a harbinger of malignant transformation. What is this other life-event?</a:t>
            </a:r>
          </a:p>
          <a:p>
            <a:r>
              <a:rPr lang="en-US" sz="1400" dirty="0">
                <a:solidFill>
                  <a:schemeClr val="accent5">
                    <a:lumMod val="75000"/>
                  </a:schemeClr>
                </a:solidFill>
              </a:rPr>
              <a:t>Pregnancy</a:t>
            </a:r>
          </a:p>
        </p:txBody>
      </p:sp>
    </p:spTree>
    <p:extLst>
      <p:ext uri="{BB962C8B-B14F-4D97-AF65-F5344CB8AC3E}">
        <p14:creationId xmlns:p14="http://schemas.microsoft.com/office/powerpoint/2010/main" val="381043587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--Is a hamartoma</a:t>
            </a:r>
          </a:p>
          <a:p>
            <a:pPr eaLnBrk="1" hangingPunct="1">
              <a:lnSpc>
                <a:spcPct val="90000"/>
              </a:lnSpc>
              <a:spcBef>
                <a:spcPct val="0"/>
              </a:spcBef>
              <a:buClrTx/>
              <a:buSzTx/>
              <a:buFontTx/>
              <a:buNone/>
            </a:pPr>
            <a:r>
              <a:rPr lang="en-US" altLang="en-US" sz="1400" dirty="0">
                <a:solidFill>
                  <a:schemeClr val="bg1">
                    <a:lumMod val="75000"/>
                  </a:schemeClr>
                </a:solidFill>
              </a:rPr>
              <a:t>  --Progress from </a:t>
            </a:r>
            <a:r>
              <a:rPr lang="en-US" altLang="en-US" sz="1400" i="1" dirty="0">
                <a:solidFill>
                  <a:schemeClr val="bg1">
                    <a:lumMod val="75000"/>
                  </a:schemeClr>
                </a:solidFill>
              </a:rPr>
              <a:t>junctional</a:t>
            </a:r>
            <a:r>
              <a:rPr lang="en-US" altLang="en-US" sz="1400" dirty="0">
                <a:solidFill>
                  <a:schemeClr val="bg1">
                    <a:lumMod val="75000"/>
                  </a:schemeClr>
                </a:solidFill>
              </a:rPr>
              <a:t> nevus</a:t>
            </a:r>
            <a:r>
              <a:rPr lang="en-US" altLang="en-US" sz="1400" dirty="0">
                <a:solidFill>
                  <a:schemeClr val="bg1">
                    <a:lumMod val="75000"/>
                  </a:schemeClr>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i="1" dirty="0">
                <a:solidFill>
                  <a:schemeClr val="bg1">
                    <a:lumMod val="75000"/>
                  </a:schemeClr>
                </a:solidFill>
                <a:sym typeface="Wingdings" panose="05000000000000000000" pitchFamily="2" charset="2"/>
              </a:rPr>
              <a:t>compound</a:t>
            </a:r>
            <a:r>
              <a:rPr lang="en-US" altLang="en-US" sz="1400" dirty="0">
                <a:solidFill>
                  <a:schemeClr val="bg1">
                    <a:lumMod val="75000"/>
                  </a:schemeClr>
                </a:solidFill>
                <a:sym typeface="Wingdings" panose="05000000000000000000" pitchFamily="2" charset="2"/>
              </a:rPr>
              <a:t> nevus </a:t>
            </a:r>
            <a:r>
              <a:rPr lang="en-US" altLang="en-US" sz="1400" i="1" dirty="0">
                <a:solidFill>
                  <a:schemeClr val="bg1">
                    <a:lumMod val="75000"/>
                  </a:schemeClr>
                </a:solidFill>
                <a:sym typeface="Wingdings" panose="05000000000000000000" pitchFamily="2" charset="2"/>
              </a:rPr>
              <a:t>subepithelial </a:t>
            </a:r>
            <a:r>
              <a:rPr lang="en-US" altLang="en-US" sz="1400" dirty="0">
                <a:solidFill>
                  <a:schemeClr val="bg1">
                    <a:lumMod val="75000"/>
                  </a:schemeClr>
                </a:solidFill>
                <a:sym typeface="Wingdings" panose="05000000000000000000" pitchFamily="2" charset="2"/>
              </a:rPr>
              <a:t>nevus</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--1/2 contain epithelial inclusion cysts</a:t>
            </a:r>
          </a:p>
          <a:p>
            <a:pPr eaLnBrk="1" hangingPunct="1">
              <a:lnSpc>
                <a:spcPct val="90000"/>
              </a:lnSpc>
              <a:spcBef>
                <a:spcPct val="0"/>
              </a:spcBef>
              <a:buClrTx/>
              <a:buSzTx/>
              <a:buFontTx/>
              <a:buNone/>
            </a:pPr>
            <a:r>
              <a:rPr lang="en-US" altLang="en-US" sz="1400" dirty="0">
                <a:solidFill>
                  <a:schemeClr val="bg1">
                    <a:lumMod val="75000"/>
                  </a:schemeClr>
                </a:solidFill>
              </a:rPr>
              <a:t>    --Goblet cells in cyst secrete mucin </a:t>
            </a:r>
            <a:r>
              <a:rPr lang="en-US" altLang="en-US" sz="1400" dirty="0">
                <a:solidFill>
                  <a:schemeClr val="bg1">
                    <a:lumMod val="75000"/>
                  </a:schemeClr>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malignant transformation</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--Rapid enlargement during </a:t>
            </a:r>
            <a:r>
              <a:rPr lang="en-US" altLang="en-US" sz="1400" dirty="0">
                <a:solidFill>
                  <a:schemeClr val="bg1">
                    <a:lumMod val="75000"/>
                  </a:schemeClr>
                </a:solidFill>
              </a:rPr>
              <a:t>teens</a:t>
            </a:r>
            <a:r>
              <a:rPr lang="en-US" altLang="en-US" sz="1400" dirty="0"/>
              <a:t> </a:t>
            </a:r>
            <a:r>
              <a:rPr lang="en-US" altLang="en-US" sz="1400" dirty="0">
                <a:solidFill>
                  <a:srgbClr val="0000FF"/>
                </a:solidFill>
              </a:rPr>
              <a:t>common</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not</a:t>
            </a:r>
            <a:r>
              <a:rPr lang="en-US" altLang="en-US" sz="1400" dirty="0"/>
              <a:t> worrisome for malignant change</a:t>
            </a:r>
          </a:p>
        </p:txBody>
      </p:sp>
      <p:sp>
        <p:nvSpPr>
          <p:cNvPr id="4813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813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813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813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8135" name="Text Box 7"/>
          <p:cNvSpPr txBox="1">
            <a:spLocks noChangeArrowheads="1"/>
          </p:cNvSpPr>
          <p:nvPr/>
        </p:nvSpPr>
        <p:spPr bwMode="auto">
          <a:xfrm>
            <a:off x="4557713" y="4419600"/>
            <a:ext cx="962025" cy="265113"/>
          </a:xfrm>
          <a:prstGeom prst="rect">
            <a:avLst/>
          </a:prstGeom>
          <a:solidFill>
            <a:schemeClr val="folHlink"/>
          </a:solidFill>
          <a:ln w="9525">
            <a:no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813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3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813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813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4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814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1591D82-E2BA-44C6-AF73-778987A8862E}" type="slidenum">
              <a:rPr lang="en-US" altLang="en-US" sz="1000" smtClean="0"/>
              <a:pPr>
                <a:spcBef>
                  <a:spcPct val="0"/>
                </a:spcBef>
                <a:buClrTx/>
                <a:buSzTx/>
                <a:buFontTx/>
                <a:buNone/>
              </a:pPr>
              <a:t>103</a:t>
            </a:fld>
            <a:endParaRPr lang="en-US" altLang="en-US" sz="1000"/>
          </a:p>
        </p:txBody>
      </p:sp>
      <p:cxnSp>
        <p:nvCxnSpPr>
          <p:cNvPr id="3" name="Straight Connector 2">
            <a:extLst>
              <a:ext uri="{FF2B5EF4-FFF2-40B4-BE49-F238E27FC236}">
                <a16:creationId xmlns:a16="http://schemas.microsoft.com/office/drawing/2014/main" id="{8FFD2430-07FA-4D1A-837B-4AAA55359163}"/>
              </a:ext>
            </a:extLst>
          </p:cNvPr>
          <p:cNvCxnSpPr/>
          <p:nvPr/>
        </p:nvCxnSpPr>
        <p:spPr>
          <a:xfrm>
            <a:off x="2438400" y="5029200"/>
            <a:ext cx="457200" cy="0"/>
          </a:xfrm>
          <a:prstGeom prst="line">
            <a:avLst/>
          </a:prstGeom>
        </p:spPr>
        <p:style>
          <a:lnRef idx="1">
            <a:schemeClr val="dk1"/>
          </a:lnRef>
          <a:fillRef idx="0">
            <a:schemeClr val="dk1"/>
          </a:fillRef>
          <a:effectRef idx="0">
            <a:schemeClr val="dk1"/>
          </a:effectRef>
          <a:fontRef idx="minor">
            <a:schemeClr val="tx1"/>
          </a:fontRef>
        </p:style>
      </p:cxnSp>
      <p:sp>
        <p:nvSpPr>
          <p:cNvPr id="4" name="TextBox 3">
            <a:extLst>
              <a:ext uri="{FF2B5EF4-FFF2-40B4-BE49-F238E27FC236}">
                <a16:creationId xmlns:a16="http://schemas.microsoft.com/office/drawing/2014/main" id="{73E60E27-0F89-4BA9-B279-C11C3137DABD}"/>
              </a:ext>
            </a:extLst>
          </p:cNvPr>
          <p:cNvSpPr txBox="1"/>
          <p:nvPr/>
        </p:nvSpPr>
        <p:spPr>
          <a:xfrm>
            <a:off x="2147178" y="4721423"/>
            <a:ext cx="1175322" cy="307777"/>
          </a:xfrm>
          <a:prstGeom prst="rect">
            <a:avLst/>
          </a:prstGeom>
          <a:noFill/>
        </p:spPr>
        <p:txBody>
          <a:bodyPr wrap="none" rtlCol="0">
            <a:spAutoFit/>
          </a:bodyPr>
          <a:lstStyle/>
          <a:p>
            <a:pPr algn="ctr"/>
            <a:r>
              <a:rPr lang="en-US" sz="1400" dirty="0">
                <a:solidFill>
                  <a:srgbClr val="0000FF"/>
                </a:solidFill>
                <a:latin typeface="Segoe Script" panose="030B0504020000000003" pitchFamily="66" charset="0"/>
              </a:rPr>
              <a:t>pregnancy</a:t>
            </a:r>
          </a:p>
        </p:txBody>
      </p:sp>
      <p:sp>
        <p:nvSpPr>
          <p:cNvPr id="5" name="TextBox 4">
            <a:extLst>
              <a:ext uri="{FF2B5EF4-FFF2-40B4-BE49-F238E27FC236}">
                <a16:creationId xmlns:a16="http://schemas.microsoft.com/office/drawing/2014/main" id="{FD7C3E4A-54EF-40CD-B951-E68DE2CB1E44}"/>
              </a:ext>
            </a:extLst>
          </p:cNvPr>
          <p:cNvSpPr txBox="1"/>
          <p:nvPr/>
        </p:nvSpPr>
        <p:spPr>
          <a:xfrm>
            <a:off x="419100" y="5422066"/>
            <a:ext cx="5486399" cy="738664"/>
          </a:xfrm>
          <a:prstGeom prst="rect">
            <a:avLst/>
          </a:prstGeom>
          <a:solidFill>
            <a:schemeClr val="accent5">
              <a:lumMod val="75000"/>
            </a:schemeClr>
          </a:solidFill>
        </p:spPr>
        <p:txBody>
          <a:bodyPr wrap="square" rtlCol="0">
            <a:spAutoFit/>
          </a:bodyPr>
          <a:lstStyle/>
          <a:p>
            <a:r>
              <a:rPr lang="en-US" sz="1400" i="1" dirty="0">
                <a:solidFill>
                  <a:srgbClr val="0000FF"/>
                </a:solidFill>
              </a:rPr>
              <a:t>Enlargement during another life-event is also common and not a harbinger of malignant transformation. What is this other life-event?</a:t>
            </a:r>
          </a:p>
          <a:p>
            <a:r>
              <a:rPr lang="en-US" sz="1400" dirty="0">
                <a:solidFill>
                  <a:srgbClr val="0000FF"/>
                </a:solidFill>
              </a:rPr>
              <a:t>Pregnancy</a:t>
            </a:r>
          </a:p>
        </p:txBody>
      </p:sp>
    </p:spTree>
    <p:extLst>
      <p:ext uri="{BB962C8B-B14F-4D97-AF65-F5344CB8AC3E}">
        <p14:creationId xmlns:p14="http://schemas.microsoft.com/office/powerpoint/2010/main" val="16605780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104</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CCFFCC"/>
                </a:solidFill>
              </a:rPr>
              <a:t>The first or second decade</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In what three locations are they most commonly found?</a:t>
            </a:r>
          </a:p>
          <a:p>
            <a:pPr eaLnBrk="1" hangingPunct="1">
              <a:spcBef>
                <a:spcPct val="0"/>
              </a:spcBef>
              <a:buClrTx/>
              <a:buSzTx/>
              <a:buFontTx/>
              <a:buNone/>
            </a:pPr>
            <a:r>
              <a:rPr lang="en-US" altLang="en-US" sz="1400" dirty="0">
                <a:solidFill>
                  <a:srgbClr val="CCFFCC"/>
                </a:solidFill>
              </a:rPr>
              <a:t>--</a:t>
            </a:r>
            <a:r>
              <a:rPr lang="en-US" altLang="en-US" sz="1400" dirty="0" err="1">
                <a:solidFill>
                  <a:srgbClr val="CCFFCC"/>
                </a:solidFill>
              </a:rPr>
              <a:t>Juxtalimbal</a:t>
            </a:r>
            <a:endParaRPr lang="en-US" altLang="en-US" sz="1400" dirty="0">
              <a:solidFill>
                <a:srgbClr val="CCFFCC"/>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105</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In what three locations are they most commonly found?</a:t>
            </a:r>
          </a:p>
          <a:p>
            <a:pPr eaLnBrk="1" hangingPunct="1">
              <a:spcBef>
                <a:spcPct val="0"/>
              </a:spcBef>
              <a:buClrTx/>
              <a:buSzTx/>
              <a:buFontTx/>
              <a:buNone/>
            </a:pPr>
            <a:r>
              <a:rPr lang="en-US" altLang="en-US" sz="1400" dirty="0">
                <a:solidFill>
                  <a:srgbClr val="CCFFCC"/>
                </a:solidFill>
              </a:rPr>
              <a:t>--</a:t>
            </a:r>
            <a:r>
              <a:rPr lang="en-US" altLang="en-US" sz="1400" dirty="0" err="1">
                <a:solidFill>
                  <a:srgbClr val="CCFFCC"/>
                </a:solidFill>
              </a:rPr>
              <a:t>Juxtalimbal</a:t>
            </a:r>
            <a:endParaRPr lang="en-US" altLang="en-US" sz="1400" dirty="0">
              <a:solidFill>
                <a:srgbClr val="CCFFCC"/>
              </a:solidFill>
            </a:endParaRPr>
          </a:p>
          <a:p>
            <a:pPr eaLnBrk="1" hangingPunct="1">
              <a:spcBef>
                <a:spcPct val="0"/>
              </a:spcBef>
              <a:buClrTx/>
              <a:buSzTx/>
              <a:buFontTx/>
              <a:buNone/>
            </a:pPr>
            <a:r>
              <a:rPr lang="en-US" altLang="en-US" sz="1400" dirty="0">
                <a:solidFill>
                  <a:srgbClr val="CCFFCC"/>
                </a:solidFill>
              </a:rPr>
              <a:t>--Plica</a:t>
            </a:r>
          </a:p>
          <a:p>
            <a:pPr eaLnBrk="1" hangingPunct="1">
              <a:spcBef>
                <a:spcPct val="0"/>
              </a:spcBef>
              <a:buClrTx/>
              <a:buSzTx/>
              <a:buFontTx/>
              <a:buNone/>
            </a:pP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3284281655"/>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106</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p>
          <a:p>
            <a:pPr eaLnBrk="1" hangingPunct="1">
              <a:spcBef>
                <a:spcPct val="0"/>
              </a:spcBef>
              <a:buClrTx/>
              <a:buSzTx/>
              <a:buFontTx/>
              <a:buNone/>
            </a:pPr>
            <a:r>
              <a:rPr lang="en-US" altLang="en-US" sz="1400" dirty="0">
                <a:solidFill>
                  <a:srgbClr val="0000FF"/>
                </a:solidFill>
              </a:rPr>
              <a:t>--</a:t>
            </a:r>
          </a:p>
          <a:p>
            <a:pPr eaLnBrk="1" hangingPunct="1">
              <a:spcBef>
                <a:spcPct val="0"/>
              </a:spcBef>
              <a:buClrTx/>
              <a:buSzTx/>
              <a:buFontTx/>
              <a:buNone/>
            </a:pPr>
            <a:r>
              <a:rPr lang="en-US" altLang="en-US" sz="1400" dirty="0">
                <a:solidFill>
                  <a:srgbClr val="0000FF"/>
                </a:solidFill>
              </a:rPr>
              <a:t>--</a:t>
            </a:r>
            <a:r>
              <a:rPr lang="en-US" altLang="en-US" sz="1400" dirty="0">
                <a:solidFill>
                  <a:srgbClr val="CCFFCC"/>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45706744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107</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CCFFCC"/>
              </a:solidFill>
            </a:endParaRPr>
          </a:p>
          <a:p>
            <a:pPr eaLnBrk="1" hangingPunct="1">
              <a:spcBef>
                <a:spcPct val="0"/>
              </a:spcBef>
              <a:buClrTx/>
              <a:buSzTx/>
              <a:buFontTx/>
              <a:buNone/>
            </a:pPr>
            <a:r>
              <a:rPr lang="en-US" altLang="en-US" sz="1400" i="1" dirty="0">
                <a:solidFill>
                  <a:srgbClr val="CCFFCC"/>
                </a:solidFill>
              </a:rPr>
              <a:t>Are they usually unilateral, or bilateral?</a:t>
            </a: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188213854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108</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2603003" y="6096000"/>
            <a:ext cx="3938001"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 Typical locations</a:t>
            </a:r>
          </a:p>
        </p:txBody>
      </p:sp>
      <p:pic>
        <p:nvPicPr>
          <p:cNvPr id="2050" name="Picture 2" descr="Nevus (Eye Freckle) - American Academy of Ophthalmology">
            <a:extLst>
              <a:ext uri="{FF2B5EF4-FFF2-40B4-BE49-F238E27FC236}">
                <a16:creationId xmlns:a16="http://schemas.microsoft.com/office/drawing/2014/main" id="{6BBC0C05-6981-4F2F-9E83-7D1852E0137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724" y="1728060"/>
            <a:ext cx="3078676" cy="246294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EB8588DE-0F4D-4065-B82D-67AECB1DA2C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276600" y="2343160"/>
            <a:ext cx="3078675" cy="1847840"/>
          </a:xfrm>
          <a:prstGeom prst="rect">
            <a:avLst/>
          </a:prstGeom>
        </p:spPr>
      </p:pic>
      <p:pic>
        <p:nvPicPr>
          <p:cNvPr id="2054" name="Picture 6" descr="Conjunctival nevi: clinical and histopathologic features in a Saudi  population">
            <a:extLst>
              <a:ext uri="{FF2B5EF4-FFF2-40B4-BE49-F238E27FC236}">
                <a16:creationId xmlns:a16="http://schemas.microsoft.com/office/drawing/2014/main" id="{77D74EE7-9575-46F5-AE22-CF5FBBD9F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09677" y="2343160"/>
            <a:ext cx="2658123" cy="1847840"/>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716674A3-C1BD-45F8-95A5-B9E381C7880B}"/>
              </a:ext>
            </a:extLst>
          </p:cNvPr>
          <p:cNvSpPr txBox="1"/>
          <p:nvPr/>
        </p:nvSpPr>
        <p:spPr>
          <a:xfrm>
            <a:off x="1120689" y="4191000"/>
            <a:ext cx="1080745" cy="307777"/>
          </a:xfrm>
          <a:prstGeom prst="rect">
            <a:avLst/>
          </a:prstGeom>
          <a:noFill/>
        </p:spPr>
        <p:txBody>
          <a:bodyPr wrap="none" rtlCol="0">
            <a:spAutoFit/>
          </a:bodyPr>
          <a:lstStyle/>
          <a:p>
            <a:pPr algn="ctr"/>
            <a:r>
              <a:rPr lang="en-US" sz="1400" dirty="0" err="1"/>
              <a:t>Juxtalimbal</a:t>
            </a:r>
            <a:endParaRPr lang="en-US" sz="1400" dirty="0"/>
          </a:p>
        </p:txBody>
      </p:sp>
      <p:sp>
        <p:nvSpPr>
          <p:cNvPr id="12" name="TextBox 11">
            <a:extLst>
              <a:ext uri="{FF2B5EF4-FFF2-40B4-BE49-F238E27FC236}">
                <a16:creationId xmlns:a16="http://schemas.microsoft.com/office/drawing/2014/main" id="{C16CD8E6-3E2D-43CA-8D31-7B108F5F5836}"/>
              </a:ext>
            </a:extLst>
          </p:cNvPr>
          <p:cNvSpPr txBox="1"/>
          <p:nvPr/>
        </p:nvSpPr>
        <p:spPr>
          <a:xfrm>
            <a:off x="4528839" y="4187687"/>
            <a:ext cx="574196" cy="307777"/>
          </a:xfrm>
          <a:prstGeom prst="rect">
            <a:avLst/>
          </a:prstGeom>
          <a:noFill/>
        </p:spPr>
        <p:txBody>
          <a:bodyPr wrap="none" rtlCol="0">
            <a:spAutoFit/>
          </a:bodyPr>
          <a:lstStyle/>
          <a:p>
            <a:pPr algn="ctr"/>
            <a:r>
              <a:rPr lang="en-US" sz="1400" dirty="0"/>
              <a:t>Plica</a:t>
            </a:r>
          </a:p>
        </p:txBody>
      </p:sp>
      <p:sp>
        <p:nvSpPr>
          <p:cNvPr id="13" name="TextBox 12">
            <a:extLst>
              <a:ext uri="{FF2B5EF4-FFF2-40B4-BE49-F238E27FC236}">
                <a16:creationId xmlns:a16="http://schemas.microsoft.com/office/drawing/2014/main" id="{FAF99A38-B2FE-4594-A31D-0695581F5BB9}"/>
              </a:ext>
            </a:extLst>
          </p:cNvPr>
          <p:cNvSpPr txBox="1"/>
          <p:nvPr/>
        </p:nvSpPr>
        <p:spPr>
          <a:xfrm>
            <a:off x="7288134" y="4191000"/>
            <a:ext cx="901209" cy="307777"/>
          </a:xfrm>
          <a:prstGeom prst="rect">
            <a:avLst/>
          </a:prstGeom>
          <a:noFill/>
        </p:spPr>
        <p:txBody>
          <a:bodyPr wrap="none" rtlCol="0">
            <a:spAutoFit/>
          </a:bodyPr>
          <a:lstStyle/>
          <a:p>
            <a:pPr algn="ctr"/>
            <a:r>
              <a:rPr lang="en-US" sz="1400" dirty="0"/>
              <a:t>Caruncle</a:t>
            </a:r>
          </a:p>
        </p:txBody>
      </p:sp>
    </p:spTree>
    <p:extLst>
      <p:ext uri="{BB962C8B-B14F-4D97-AF65-F5344CB8AC3E}">
        <p14:creationId xmlns:p14="http://schemas.microsoft.com/office/powerpoint/2010/main" val="109870092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109</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Are they usually unilateral, or bilateral?</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Unilateral</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13760094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2"/>
          <p:cNvSpPr>
            <a:spLocks noChangeShapeType="1"/>
          </p:cNvSpPr>
          <p:nvPr/>
        </p:nvSpPr>
        <p:spPr bwMode="auto">
          <a:xfrm flipH="1">
            <a:off x="2286000" y="1828800"/>
            <a:ext cx="20574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Lymphatic channel-element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a:t>
            </a:r>
            <a:r>
              <a:rPr lang="en-US" altLang="en-US" sz="1800" b="1" dirty="0"/>
              <a:t>Lymphangiectasia</a:t>
            </a:r>
            <a:endParaRPr lang="en-US" altLang="en-US" sz="1800" b="1" dirty="0">
              <a:solidFill>
                <a:schemeClr val="bg1">
                  <a:lumMod val="75000"/>
                </a:schemeClr>
              </a:solidFill>
            </a:endParaRPr>
          </a:p>
          <a:p>
            <a:pPr eaLnBrk="1" hangingPunct="1">
              <a:spcBef>
                <a:spcPct val="0"/>
              </a:spcBef>
              <a:buClrTx/>
              <a:buSzTx/>
              <a:buFontTx/>
              <a:buNone/>
            </a:pPr>
            <a:r>
              <a:rPr lang="en-US" altLang="en-US" sz="1600" dirty="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t>  </a:t>
            </a:r>
            <a:r>
              <a:rPr lang="en-US" altLang="en-US" sz="1600" dirty="0">
                <a:solidFill>
                  <a:schemeClr val="bg1"/>
                </a:solidFill>
              </a:rPr>
              <a:t>--Proliferation of channel elements</a:t>
            </a:r>
          </a:p>
          <a:p>
            <a:pPr eaLnBrk="1" hangingPunct="1">
              <a:spcBef>
                <a:spcPct val="0"/>
              </a:spcBef>
              <a:buClrTx/>
              <a:buSzTx/>
              <a:buFontTx/>
              <a:buNone/>
            </a:pPr>
            <a:r>
              <a:rPr lang="en-US" altLang="en-US" sz="1600" dirty="0">
                <a:solidFill>
                  <a:schemeClr val="bg1"/>
                </a:solidFill>
              </a:rPr>
              <a:t>  --Present at birth</a:t>
            </a:r>
          </a:p>
          <a:p>
            <a:pPr eaLnBrk="1" hangingPunct="1">
              <a:spcBef>
                <a:spcPct val="0"/>
              </a:spcBef>
              <a:buClrTx/>
              <a:buSzTx/>
              <a:buFontTx/>
              <a:buNone/>
            </a:pPr>
            <a:r>
              <a:rPr lang="en-US" altLang="en-US" sz="1600" dirty="0">
                <a:solidFill>
                  <a:schemeClr val="bg1"/>
                </a:solidFill>
              </a:rPr>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126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26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270" name="Text Box 7"/>
          <p:cNvSpPr txBox="1">
            <a:spLocks noChangeArrowheads="1"/>
          </p:cNvSpPr>
          <p:nvPr/>
        </p:nvSpPr>
        <p:spPr bwMode="auto">
          <a:xfrm>
            <a:off x="58677" y="3200400"/>
            <a:ext cx="1128835" cy="60939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chemeClr val="bg1">
                    <a:lumMod val="65000"/>
                  </a:schemeClr>
                </a:solidFill>
              </a:rPr>
              <a:t>Lymphatic </a:t>
            </a:r>
          </a:p>
          <a:p>
            <a:pPr algn="ctr" eaLnBrk="1" hangingPunct="1">
              <a:lnSpc>
                <a:spcPct val="80000"/>
              </a:lnSpc>
              <a:spcBef>
                <a:spcPct val="0"/>
              </a:spcBef>
              <a:buClrTx/>
              <a:buSzTx/>
              <a:buFontTx/>
              <a:buNone/>
            </a:pPr>
            <a:r>
              <a:rPr lang="en-US" altLang="en-US" sz="1400" b="1" i="1">
                <a:solidFill>
                  <a:schemeClr val="bg1">
                    <a:lumMod val="65000"/>
                  </a:schemeClr>
                </a:solidFill>
              </a:rPr>
              <a:t>channel </a:t>
            </a:r>
          </a:p>
          <a:p>
            <a:pPr algn="ctr" eaLnBrk="1" hangingPunct="1">
              <a:lnSpc>
                <a:spcPct val="80000"/>
              </a:lnSpc>
              <a:spcBef>
                <a:spcPct val="0"/>
              </a:spcBef>
              <a:buClrTx/>
              <a:buSzTx/>
              <a:buFontTx/>
              <a:buNone/>
            </a:pPr>
            <a:r>
              <a:rPr lang="en-US" altLang="en-US" sz="1400" b="1" i="1">
                <a:solidFill>
                  <a:schemeClr val="bg1">
                    <a:lumMod val="65000"/>
                  </a:schemeClr>
                </a:solidFill>
              </a:rPr>
              <a:t>elements</a:t>
            </a:r>
          </a:p>
        </p:txBody>
      </p:sp>
      <p:sp>
        <p:nvSpPr>
          <p:cNvPr id="11271" name="Text Box 9"/>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chemeClr val="bg1">
                    <a:lumMod val="65000"/>
                  </a:schemeClr>
                </a:solidFill>
              </a:rPr>
              <a:t>Lymphatic</a:t>
            </a:r>
          </a:p>
        </p:txBody>
      </p:sp>
      <p:sp>
        <p:nvSpPr>
          <p:cNvPr id="11272" name="Line 10"/>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65000"/>
                </a:schemeClr>
              </a:solidFill>
            </a:endParaRPr>
          </a:p>
        </p:txBody>
      </p:sp>
      <p:sp>
        <p:nvSpPr>
          <p:cNvPr id="1127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19231AC-98D9-44E1-BB9D-9EFAFB6CFBAF}" type="slidenum">
              <a:rPr lang="en-US" altLang="en-US" sz="1000" smtClean="0"/>
              <a:pPr>
                <a:spcBef>
                  <a:spcPct val="0"/>
                </a:spcBef>
                <a:buClrTx/>
                <a:buSzTx/>
                <a:buFontTx/>
                <a:buNone/>
              </a:pPr>
              <a:t>11</a:t>
            </a:fld>
            <a:endParaRPr lang="en-US" altLang="en-US" sz="1000"/>
          </a:p>
        </p:txBody>
      </p:sp>
      <p:sp>
        <p:nvSpPr>
          <p:cNvPr id="12"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3"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65000"/>
                </a:schemeClr>
              </a:solidFill>
            </a:endParaRPr>
          </a:p>
        </p:txBody>
      </p:sp>
      <p:sp>
        <p:nvSpPr>
          <p:cNvPr id="14" name="TextBox 13">
            <a:extLst>
              <a:ext uri="{FF2B5EF4-FFF2-40B4-BE49-F238E27FC236}">
                <a16:creationId xmlns:a16="http://schemas.microsoft.com/office/drawing/2014/main" id="{4B8E1424-4091-4826-BD78-0D7BD431CE69}"/>
              </a:ext>
            </a:extLst>
          </p:cNvPr>
          <p:cNvSpPr txBox="1"/>
          <p:nvPr/>
        </p:nvSpPr>
        <p:spPr>
          <a:xfrm>
            <a:off x="1152525" y="3399056"/>
            <a:ext cx="6874382" cy="584775"/>
          </a:xfrm>
          <a:prstGeom prst="rect">
            <a:avLst/>
          </a:prstGeom>
          <a:solidFill>
            <a:srgbClr val="FFE07D"/>
          </a:solidFill>
        </p:spPr>
        <p:txBody>
          <a:bodyPr wrap="none" rtlCol="0">
            <a:spAutoFit/>
          </a:bodyPr>
          <a:lstStyle/>
          <a:p>
            <a:r>
              <a:rPr lang="en-US" sz="1600" i="1" dirty="0"/>
              <a:t>How does lymphangiectasia appear on anterior-segment OCT (AS-OCT)?</a:t>
            </a:r>
          </a:p>
          <a:p>
            <a:r>
              <a:rPr lang="en-US" sz="1600" dirty="0"/>
              <a:t>As an elevated </a:t>
            </a:r>
            <a:r>
              <a:rPr lang="en-US" sz="1600" dirty="0" err="1"/>
              <a:t>subepi</a:t>
            </a:r>
            <a:r>
              <a:rPr lang="en-US" sz="1600" dirty="0"/>
              <a:t> lesion with cyst-like structures</a:t>
            </a:r>
          </a:p>
        </p:txBody>
      </p:sp>
      <p:sp>
        <p:nvSpPr>
          <p:cNvPr id="2" name="Oval 1">
            <a:extLst>
              <a:ext uri="{FF2B5EF4-FFF2-40B4-BE49-F238E27FC236}">
                <a16:creationId xmlns:a16="http://schemas.microsoft.com/office/drawing/2014/main" id="{17FAF14E-36A0-432A-9B81-325B6FC69A90}"/>
              </a:ext>
            </a:extLst>
          </p:cNvPr>
          <p:cNvSpPr/>
          <p:nvPr/>
        </p:nvSpPr>
        <p:spPr>
          <a:xfrm>
            <a:off x="3313020" y="2159000"/>
            <a:ext cx="2401980" cy="8890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3996747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110</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Are they usually unilateral, or bilateral?</a:t>
            </a:r>
          </a:p>
          <a:p>
            <a:pPr eaLnBrk="1" hangingPunct="1">
              <a:spcBef>
                <a:spcPct val="0"/>
              </a:spcBef>
              <a:buClrTx/>
              <a:buSzTx/>
              <a:buFontTx/>
              <a:buNone/>
            </a:pPr>
            <a:r>
              <a:rPr lang="en-US" altLang="en-US" sz="1400" dirty="0">
                <a:solidFill>
                  <a:srgbClr val="0000FF"/>
                </a:solidFill>
              </a:rPr>
              <a:t>Unilateral</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Can they be nonpigmented?</a:t>
            </a: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221292370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111</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Are they usually unilateral, or bilateral?</a:t>
            </a:r>
          </a:p>
          <a:p>
            <a:pPr eaLnBrk="1" hangingPunct="1">
              <a:spcBef>
                <a:spcPct val="0"/>
              </a:spcBef>
              <a:buClrTx/>
              <a:buSzTx/>
              <a:buFontTx/>
              <a:buNone/>
            </a:pPr>
            <a:r>
              <a:rPr lang="en-US" altLang="en-US" sz="1400" dirty="0">
                <a:solidFill>
                  <a:srgbClr val="0000FF"/>
                </a:solidFill>
              </a:rPr>
              <a:t>Unilateral</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Can they be nonpigmented?</a:t>
            </a:r>
            <a:endParaRPr lang="en-US" altLang="en-US" sz="1400" i="1" dirty="0">
              <a:solidFill>
                <a:srgbClr val="CCFFCC"/>
              </a:solidFill>
            </a:endParaRPr>
          </a:p>
          <a:p>
            <a:pPr eaLnBrk="1" hangingPunct="1">
              <a:spcBef>
                <a:spcPct val="0"/>
              </a:spcBef>
              <a:buClrTx/>
              <a:buSzTx/>
              <a:buFontTx/>
              <a:buNone/>
            </a:pPr>
            <a:r>
              <a:rPr lang="en-US" altLang="en-US" sz="1400" dirty="0">
                <a:solidFill>
                  <a:srgbClr val="CCFFCC"/>
                </a:solidFill>
              </a:rPr>
              <a:t>Yes—about 1/3 are nearly devoid of pigment</a:t>
            </a: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91940645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112</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Are they usually unilateral, or bilateral?</a:t>
            </a:r>
          </a:p>
          <a:p>
            <a:pPr eaLnBrk="1" hangingPunct="1">
              <a:spcBef>
                <a:spcPct val="0"/>
              </a:spcBef>
              <a:buClrTx/>
              <a:buSzTx/>
              <a:buFontTx/>
              <a:buNone/>
            </a:pPr>
            <a:r>
              <a:rPr lang="en-US" altLang="en-US" sz="1400" dirty="0">
                <a:solidFill>
                  <a:srgbClr val="0000FF"/>
                </a:solidFill>
              </a:rPr>
              <a:t>Unilateral</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Can they be nonpigmented?</a:t>
            </a:r>
          </a:p>
          <a:p>
            <a:pPr eaLnBrk="1" hangingPunct="1">
              <a:spcBef>
                <a:spcPct val="0"/>
              </a:spcBef>
              <a:buClrTx/>
              <a:buSzTx/>
              <a:buFontTx/>
              <a:buNone/>
            </a:pPr>
            <a:r>
              <a:rPr lang="en-US" altLang="en-US" sz="1400" dirty="0">
                <a:solidFill>
                  <a:srgbClr val="0000FF"/>
                </a:solidFill>
              </a:rPr>
              <a:t>Yes—about 1/3 are nearly devoid of pigment</a:t>
            </a:r>
            <a:endParaRPr lang="en-US" altLang="en-US" sz="1400" dirty="0">
              <a:solidFill>
                <a:srgbClr val="CCFFCC"/>
              </a:solidFill>
            </a:endParaRPr>
          </a:p>
          <a:p>
            <a:pPr eaLnBrk="1" hangingPunct="1">
              <a:spcBef>
                <a:spcPct val="0"/>
              </a:spcBef>
              <a:buClrTx/>
              <a:buSzTx/>
              <a:buFontTx/>
              <a:buNone/>
            </a:pPr>
            <a:endParaRPr lang="en-US" altLang="en-US" sz="1400" dirty="0">
              <a:solidFill>
                <a:srgbClr val="CCFFCC"/>
              </a:solidFill>
            </a:endParaRPr>
          </a:p>
          <a:p>
            <a:pPr eaLnBrk="1" hangingPunct="1">
              <a:spcBef>
                <a:spcPct val="0"/>
              </a:spcBef>
              <a:buClrTx/>
              <a:buSzTx/>
              <a:buFontTx/>
              <a:buNone/>
            </a:pPr>
            <a:r>
              <a:rPr lang="en-US" altLang="en-US" sz="1400" i="1" dirty="0">
                <a:solidFill>
                  <a:srgbClr val="CCFFCC"/>
                </a:solidFill>
              </a:rPr>
              <a:t>Do </a:t>
            </a:r>
            <a:r>
              <a:rPr lang="en-US" altLang="en-US" sz="1400" i="1" dirty="0" err="1">
                <a:solidFill>
                  <a:srgbClr val="CCFFCC"/>
                </a:solidFill>
              </a:rPr>
              <a:t>conj</a:t>
            </a:r>
            <a:r>
              <a:rPr lang="en-US" altLang="en-US" sz="1400" i="1" dirty="0">
                <a:solidFill>
                  <a:srgbClr val="CCFFCC"/>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3237510862"/>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113</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pic>
        <p:nvPicPr>
          <p:cNvPr id="11" name="Picture 2" descr="Volume 4, Chapter 10. Tumors of the Conjunctiva and Cornea">
            <a:extLst>
              <a:ext uri="{FF2B5EF4-FFF2-40B4-BE49-F238E27FC236}">
                <a16:creationId xmlns:a16="http://schemas.microsoft.com/office/drawing/2014/main" id="{8835FA79-D1CE-4D8C-BDD3-D2A073F86A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51450" y="1735931"/>
            <a:ext cx="5041099" cy="3386138"/>
          </a:xfrm>
          <a:prstGeom prst="rect">
            <a:avLst/>
          </a:prstGeom>
          <a:noFill/>
          <a:extLst>
            <a:ext uri="{909E8E84-426E-40DD-AFC4-6F175D3DCCD1}">
              <a14:hiddenFill xmlns:a14="http://schemas.microsoft.com/office/drawing/2010/main">
                <a:solidFill>
                  <a:srgbClr val="FFFFFF"/>
                </a:solidFill>
              </a14:hiddenFill>
            </a:ext>
          </a:extLst>
        </p:spPr>
      </p:pic>
      <p:sp>
        <p:nvSpPr>
          <p:cNvPr id="14" name="TextBox 13">
            <a:extLst>
              <a:ext uri="{FF2B5EF4-FFF2-40B4-BE49-F238E27FC236}">
                <a16:creationId xmlns:a16="http://schemas.microsoft.com/office/drawing/2014/main" id="{A65F8F49-D2AC-4A26-AE0C-900D7F4009E8}"/>
              </a:ext>
            </a:extLst>
          </p:cNvPr>
          <p:cNvSpPr txBox="1"/>
          <p:nvPr/>
        </p:nvSpPr>
        <p:spPr>
          <a:xfrm>
            <a:off x="2697133" y="6096000"/>
            <a:ext cx="3749745" cy="369332"/>
          </a:xfrm>
          <a:prstGeom prst="rect">
            <a:avLst/>
          </a:prstGeom>
          <a:noFill/>
        </p:spPr>
        <p:txBody>
          <a:bodyPr wrap="none" rtlCol="0">
            <a:spAutoFit/>
          </a:bodyPr>
          <a:lstStyle/>
          <a:p>
            <a:pPr algn="ctr"/>
            <a:r>
              <a:rPr lang="en-US" b="0" i="0" dirty="0">
                <a:effectLst/>
                <a:latin typeface="+mn-lt"/>
              </a:rPr>
              <a:t>Conjunctival </a:t>
            </a:r>
            <a:r>
              <a:rPr lang="en-US" dirty="0">
                <a:latin typeface="+mn-lt"/>
              </a:rPr>
              <a:t>n</a:t>
            </a:r>
            <a:r>
              <a:rPr lang="en-US" b="0" i="0" dirty="0">
                <a:effectLst/>
                <a:latin typeface="+mn-lt"/>
              </a:rPr>
              <a:t>evus: Nonpigmented</a:t>
            </a:r>
          </a:p>
        </p:txBody>
      </p:sp>
    </p:spTree>
    <p:extLst>
      <p:ext uri="{BB962C8B-B14F-4D97-AF65-F5344CB8AC3E}">
        <p14:creationId xmlns:p14="http://schemas.microsoft.com/office/powerpoint/2010/main" val="149574122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114</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Are they usually unilateral, or bilateral?</a:t>
            </a:r>
          </a:p>
          <a:p>
            <a:pPr eaLnBrk="1" hangingPunct="1">
              <a:spcBef>
                <a:spcPct val="0"/>
              </a:spcBef>
              <a:buClrTx/>
              <a:buSzTx/>
              <a:buFontTx/>
              <a:buNone/>
            </a:pPr>
            <a:r>
              <a:rPr lang="en-US" altLang="en-US" sz="1400" dirty="0">
                <a:solidFill>
                  <a:srgbClr val="0000FF"/>
                </a:solidFill>
              </a:rPr>
              <a:t>Unilateral</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Can they be nonpigmented?</a:t>
            </a:r>
          </a:p>
          <a:p>
            <a:pPr eaLnBrk="1" hangingPunct="1">
              <a:spcBef>
                <a:spcPct val="0"/>
              </a:spcBef>
              <a:buClrTx/>
              <a:buSzTx/>
              <a:buFontTx/>
              <a:buNone/>
            </a:pPr>
            <a:r>
              <a:rPr lang="en-US" altLang="en-US" sz="1400" dirty="0">
                <a:solidFill>
                  <a:srgbClr val="0000FF"/>
                </a:solidFill>
              </a:rPr>
              <a:t>Yes—about 1/3 are nearly devoid of pigment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 </a:t>
            </a:r>
            <a:r>
              <a:rPr lang="en-US" altLang="en-US" sz="1400" i="1" dirty="0" err="1">
                <a:solidFill>
                  <a:srgbClr val="0000FF"/>
                </a:solidFill>
              </a:rPr>
              <a:t>conj</a:t>
            </a:r>
            <a:r>
              <a:rPr lang="en-US" altLang="en-US" sz="1400" i="1" dirty="0">
                <a:solidFill>
                  <a:srgbClr val="0000FF"/>
                </a:solidFill>
              </a:rPr>
              <a:t> nevi carry a risk of malignant transformation?</a:t>
            </a:r>
          </a:p>
          <a:p>
            <a:pPr eaLnBrk="1" hangingPunct="1">
              <a:spcBef>
                <a:spcPct val="0"/>
              </a:spcBef>
              <a:buClrTx/>
              <a:buSzTx/>
              <a:buFontTx/>
              <a:buNone/>
            </a:pPr>
            <a:r>
              <a:rPr lang="en-US" altLang="en-US" sz="1400" dirty="0">
                <a:solidFill>
                  <a:srgbClr val="CCFFCC"/>
                </a:solidFill>
              </a:rPr>
              <a:t>Yes, albeit a small one (&lt;1%)</a:t>
            </a:r>
          </a:p>
        </p:txBody>
      </p:sp>
    </p:spTree>
    <p:extLst>
      <p:ext uri="{BB962C8B-B14F-4D97-AF65-F5344CB8AC3E}">
        <p14:creationId xmlns:p14="http://schemas.microsoft.com/office/powerpoint/2010/main" val="238200674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115</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During what period of life do </a:t>
            </a:r>
            <a:r>
              <a:rPr lang="en-US" altLang="en-US" sz="1400" i="1" dirty="0" err="1">
                <a:solidFill>
                  <a:srgbClr val="0000FF"/>
                </a:solidFill>
              </a:rPr>
              <a:t>conj</a:t>
            </a:r>
            <a:r>
              <a:rPr lang="en-US" altLang="en-US" sz="1400" i="1" dirty="0">
                <a:solidFill>
                  <a:srgbClr val="0000FF"/>
                </a:solidFill>
              </a:rPr>
              <a:t> nevi typically appear?</a:t>
            </a:r>
          </a:p>
          <a:p>
            <a:pPr eaLnBrk="1" hangingPunct="1">
              <a:spcBef>
                <a:spcPct val="0"/>
              </a:spcBef>
              <a:buClrTx/>
              <a:buSzTx/>
              <a:buFontTx/>
              <a:buNone/>
            </a:pPr>
            <a:r>
              <a:rPr lang="en-US" altLang="en-US" sz="1400" dirty="0">
                <a:solidFill>
                  <a:srgbClr val="0000FF"/>
                </a:solidFill>
              </a:rPr>
              <a:t>The first or second decade</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what three locations are they most commonly found?</a:t>
            </a:r>
          </a:p>
          <a:p>
            <a:pPr eaLnBrk="1" hangingPunct="1">
              <a:spcBef>
                <a:spcPct val="0"/>
              </a:spcBef>
              <a:buClrTx/>
              <a:buSzTx/>
              <a:buFontTx/>
              <a:buNone/>
            </a:pPr>
            <a:r>
              <a:rPr lang="en-US" altLang="en-US" sz="1400" dirty="0">
                <a:solidFill>
                  <a:srgbClr val="0000FF"/>
                </a:solidFill>
              </a:rPr>
              <a:t>--</a:t>
            </a:r>
            <a:r>
              <a:rPr lang="en-US" altLang="en-US" sz="1400" dirty="0" err="1">
                <a:solidFill>
                  <a:srgbClr val="0000FF"/>
                </a:solidFill>
              </a:rPr>
              <a:t>Juxtalimbal</a:t>
            </a:r>
            <a:endParaRPr lang="en-US" altLang="en-US" sz="1400" dirty="0">
              <a:solidFill>
                <a:srgbClr val="0000FF"/>
              </a:solidFill>
            </a:endParaRPr>
          </a:p>
          <a:p>
            <a:pPr eaLnBrk="1" hangingPunct="1">
              <a:spcBef>
                <a:spcPct val="0"/>
              </a:spcBef>
              <a:buClrTx/>
              <a:buSzTx/>
              <a:buFontTx/>
              <a:buNone/>
            </a:pPr>
            <a:r>
              <a:rPr lang="en-US" altLang="en-US" sz="1400" dirty="0">
                <a:solidFill>
                  <a:srgbClr val="0000FF"/>
                </a:solidFill>
              </a:rPr>
              <a:t>--Plica</a:t>
            </a:r>
          </a:p>
          <a:p>
            <a:pPr eaLnBrk="1" hangingPunct="1">
              <a:spcBef>
                <a:spcPct val="0"/>
              </a:spcBef>
              <a:buClrTx/>
              <a:buSzTx/>
              <a:buFontTx/>
              <a:buNone/>
            </a:pPr>
            <a:r>
              <a:rPr lang="en-US" altLang="en-US" sz="1400" dirty="0">
                <a:solidFill>
                  <a:srgbClr val="0000FF"/>
                </a:solidFill>
              </a:rPr>
              <a:t>--Caruncle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Are they usually unilateral, or bilateral?</a:t>
            </a:r>
          </a:p>
          <a:p>
            <a:pPr eaLnBrk="1" hangingPunct="1">
              <a:spcBef>
                <a:spcPct val="0"/>
              </a:spcBef>
              <a:buClrTx/>
              <a:buSzTx/>
              <a:buFontTx/>
              <a:buNone/>
            </a:pPr>
            <a:r>
              <a:rPr lang="en-US" altLang="en-US" sz="1400" dirty="0">
                <a:solidFill>
                  <a:srgbClr val="0000FF"/>
                </a:solidFill>
              </a:rPr>
              <a:t>Unilateral</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Can they be nonpigmented?</a:t>
            </a:r>
          </a:p>
          <a:p>
            <a:pPr eaLnBrk="1" hangingPunct="1">
              <a:spcBef>
                <a:spcPct val="0"/>
              </a:spcBef>
              <a:buClrTx/>
              <a:buSzTx/>
              <a:buFontTx/>
              <a:buNone/>
            </a:pPr>
            <a:r>
              <a:rPr lang="en-US" altLang="en-US" sz="1400" dirty="0">
                <a:solidFill>
                  <a:srgbClr val="0000FF"/>
                </a:solidFill>
              </a:rPr>
              <a:t>Yes—about 1/3 are nearly devoid of pigment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 </a:t>
            </a:r>
            <a:r>
              <a:rPr lang="en-US" altLang="en-US" sz="1400" i="1" dirty="0" err="1">
                <a:solidFill>
                  <a:srgbClr val="0000FF"/>
                </a:solidFill>
              </a:rPr>
              <a:t>conj</a:t>
            </a:r>
            <a:r>
              <a:rPr lang="en-US" altLang="en-US" sz="1400" i="1" dirty="0">
                <a:solidFill>
                  <a:srgbClr val="0000FF"/>
                </a:solidFill>
              </a:rPr>
              <a:t> nevi carry a risk of malignant transformation?</a:t>
            </a:r>
          </a:p>
          <a:p>
            <a:pPr eaLnBrk="1" hangingPunct="1">
              <a:spcBef>
                <a:spcPct val="0"/>
              </a:spcBef>
              <a:buClrTx/>
              <a:buSzTx/>
              <a:buFontTx/>
              <a:buNone/>
            </a:pPr>
            <a:r>
              <a:rPr lang="en-US" altLang="en-US" sz="1400" dirty="0">
                <a:solidFill>
                  <a:srgbClr val="0000FF"/>
                </a:solidFill>
              </a:rPr>
              <a:t>Yes, albeit a small one (&lt;1%)</a:t>
            </a:r>
          </a:p>
        </p:txBody>
      </p:sp>
    </p:spTree>
    <p:extLst>
      <p:ext uri="{BB962C8B-B14F-4D97-AF65-F5344CB8AC3E}">
        <p14:creationId xmlns:p14="http://schemas.microsoft.com/office/powerpoint/2010/main" val="82526937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116</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Are they usually unilateral, or bilateral?</a:t>
            </a:r>
          </a:p>
          <a:p>
            <a:pPr eaLnBrk="1" hangingPunct="1">
              <a:spcBef>
                <a:spcPct val="0"/>
              </a:spcBef>
              <a:buClrTx/>
              <a:buSzTx/>
              <a:buFontTx/>
              <a:buNone/>
            </a:pPr>
            <a:r>
              <a:rPr lang="en-US" altLang="en-US" sz="1400" dirty="0">
                <a:solidFill>
                  <a:schemeClr val="bg1">
                    <a:lumMod val="75000"/>
                  </a:schemeClr>
                </a:solidFill>
              </a:rPr>
              <a:t>Unilateral</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Can they be nonpigmented?</a:t>
            </a:r>
          </a:p>
          <a:p>
            <a:pPr eaLnBrk="1" hangingPunct="1">
              <a:spcBef>
                <a:spcPct val="0"/>
              </a:spcBef>
              <a:buClrTx/>
              <a:buSzTx/>
              <a:buFontTx/>
              <a:buNone/>
            </a:pPr>
            <a:r>
              <a:rPr lang="en-US" altLang="en-US" sz="1400" dirty="0">
                <a:solidFill>
                  <a:schemeClr val="bg1">
                    <a:lumMod val="75000"/>
                  </a:schemeClr>
                </a:solidFill>
              </a:rPr>
              <a:t>Yes—about 1/3 are nearly devoid of pigment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Do </a:t>
            </a:r>
            <a:r>
              <a:rPr lang="en-US" altLang="en-US" sz="1400" i="1" dirty="0" err="1">
                <a:solidFill>
                  <a:schemeClr val="bg1">
                    <a:lumMod val="75000"/>
                  </a:schemeClr>
                </a:solidFill>
              </a:rPr>
              <a:t>conj</a:t>
            </a:r>
            <a:r>
              <a:rPr lang="en-US" altLang="en-US" sz="1400" i="1" dirty="0">
                <a:solidFill>
                  <a:schemeClr val="bg1">
                    <a:lumMod val="75000"/>
                  </a:schemeClr>
                </a:solidFill>
              </a:rPr>
              <a:t> nevi carry a </a:t>
            </a:r>
            <a:r>
              <a:rPr lang="en-US" altLang="en-US" sz="1400" b="1" i="1" dirty="0">
                <a:solidFill>
                  <a:srgbClr val="0000FF"/>
                </a:solidFill>
              </a:rPr>
              <a:t>risk of malignant transformation?</a:t>
            </a:r>
          </a:p>
          <a:p>
            <a:pPr eaLnBrk="1" hangingPunct="1">
              <a:spcBef>
                <a:spcPct val="0"/>
              </a:spcBef>
              <a:buClrTx/>
              <a:buSzTx/>
              <a:buFontTx/>
              <a:buNone/>
            </a:pPr>
            <a:r>
              <a:rPr lang="en-US" altLang="en-US" sz="1400" b="1" dirty="0">
                <a:solidFill>
                  <a:srgbClr val="0000FF"/>
                </a:solidFill>
              </a:rPr>
              <a:t>Yes, albeit a small one (&lt;1%)</a:t>
            </a:r>
          </a:p>
        </p:txBody>
      </p:sp>
      <p:sp>
        <p:nvSpPr>
          <p:cNvPr id="19" name="TextBox 18">
            <a:extLst>
              <a:ext uri="{FF2B5EF4-FFF2-40B4-BE49-F238E27FC236}">
                <a16:creationId xmlns:a16="http://schemas.microsoft.com/office/drawing/2014/main" id="{60FDFE91-A03D-474C-9071-CE1D5F9B297B}"/>
              </a:ext>
            </a:extLst>
          </p:cNvPr>
          <p:cNvSpPr txBox="1"/>
          <p:nvPr/>
        </p:nvSpPr>
        <p:spPr>
          <a:xfrm>
            <a:off x="3162300" y="3783497"/>
            <a:ext cx="5226148" cy="1169551"/>
          </a:xfrm>
          <a:prstGeom prst="rect">
            <a:avLst/>
          </a:prstGeom>
          <a:solidFill>
            <a:srgbClr val="FFE07D"/>
          </a:solidFill>
        </p:spPr>
        <p:txBody>
          <a:bodyPr wrap="square" rtlCol="0">
            <a:spAutoFit/>
          </a:bodyPr>
          <a:lstStyle/>
          <a:p>
            <a:r>
              <a:rPr lang="en-US" sz="1400" i="1" dirty="0"/>
              <a:t>There’s a simple, commonsense reason why these pigmented lesions have a nonzero malignancy risk. What is it?</a:t>
            </a:r>
            <a:endParaRPr lang="en-US" sz="1400" i="1" dirty="0">
              <a:solidFill>
                <a:srgbClr val="FFE07D"/>
              </a:solidFill>
            </a:endParaRPr>
          </a:p>
          <a:p>
            <a:r>
              <a:rPr lang="en-US" sz="1400" dirty="0">
                <a:solidFill>
                  <a:srgbClr val="FFE07D"/>
                </a:solidFill>
              </a:rPr>
              <a:t>It’s that the evolution of a nevus </a:t>
            </a:r>
            <a:r>
              <a:rPr lang="en-US" sz="1400" i="1" dirty="0">
                <a:solidFill>
                  <a:srgbClr val="FFE07D"/>
                </a:solidFill>
              </a:rPr>
              <a:t>does</a:t>
            </a:r>
            <a:r>
              <a:rPr lang="en-US" sz="1400" dirty="0">
                <a:solidFill>
                  <a:srgbClr val="FFE07D"/>
                </a:solidFill>
              </a:rPr>
              <a:t> involve some replication of melanocytes, which introduces the opportunity for malignant transformation</a:t>
            </a:r>
          </a:p>
        </p:txBody>
      </p:sp>
      <p:sp>
        <p:nvSpPr>
          <p:cNvPr id="2" name="Oval 1">
            <a:extLst>
              <a:ext uri="{FF2B5EF4-FFF2-40B4-BE49-F238E27FC236}">
                <a16:creationId xmlns:a16="http://schemas.microsoft.com/office/drawing/2014/main" id="{4C9759C9-4765-46FA-BF6F-9B1EC1220627}"/>
              </a:ext>
            </a:extLst>
          </p:cNvPr>
          <p:cNvSpPr/>
          <p:nvPr/>
        </p:nvSpPr>
        <p:spPr>
          <a:xfrm>
            <a:off x="3945034" y="4800600"/>
            <a:ext cx="4886325" cy="10604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45941742"/>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117</a:t>
            </a:fld>
            <a:endParaRPr lang="en-US" altLang="en-US" sz="1000"/>
          </a:p>
        </p:txBody>
      </p:sp>
      <p:sp>
        <p:nvSpPr>
          <p:cNvPr id="58382" name="TextBox 1"/>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Are they usually unilateral, or bilateral?</a:t>
            </a:r>
          </a:p>
          <a:p>
            <a:pPr eaLnBrk="1" hangingPunct="1">
              <a:spcBef>
                <a:spcPct val="0"/>
              </a:spcBef>
              <a:buClrTx/>
              <a:buSzTx/>
              <a:buFontTx/>
              <a:buNone/>
            </a:pPr>
            <a:r>
              <a:rPr lang="en-US" altLang="en-US" sz="1400" dirty="0">
                <a:solidFill>
                  <a:schemeClr val="bg1">
                    <a:lumMod val="75000"/>
                  </a:schemeClr>
                </a:solidFill>
              </a:rPr>
              <a:t>Unilateral</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Can they be nonpigmented?</a:t>
            </a:r>
          </a:p>
          <a:p>
            <a:pPr eaLnBrk="1" hangingPunct="1">
              <a:spcBef>
                <a:spcPct val="0"/>
              </a:spcBef>
              <a:buClrTx/>
              <a:buSzTx/>
              <a:buFontTx/>
              <a:buNone/>
            </a:pPr>
            <a:r>
              <a:rPr lang="en-US" altLang="en-US" sz="1400" dirty="0">
                <a:solidFill>
                  <a:schemeClr val="bg1">
                    <a:lumMod val="75000"/>
                  </a:schemeClr>
                </a:solidFill>
              </a:rPr>
              <a:t>Yes—about 1/3 are nearly devoid of pigment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Do </a:t>
            </a:r>
            <a:r>
              <a:rPr lang="en-US" altLang="en-US" sz="1400" i="1" dirty="0" err="1">
                <a:solidFill>
                  <a:schemeClr val="bg1">
                    <a:lumMod val="75000"/>
                  </a:schemeClr>
                </a:solidFill>
              </a:rPr>
              <a:t>conj</a:t>
            </a:r>
            <a:r>
              <a:rPr lang="en-US" altLang="en-US" sz="1400" i="1" dirty="0">
                <a:solidFill>
                  <a:schemeClr val="bg1">
                    <a:lumMod val="75000"/>
                  </a:schemeClr>
                </a:solidFill>
              </a:rPr>
              <a:t> nevi carry a </a:t>
            </a:r>
            <a:r>
              <a:rPr lang="en-US" altLang="en-US" sz="1400" b="1" i="1" dirty="0">
                <a:solidFill>
                  <a:srgbClr val="0000FF"/>
                </a:solidFill>
              </a:rPr>
              <a:t>risk of malignant transformation?</a:t>
            </a:r>
          </a:p>
          <a:p>
            <a:pPr eaLnBrk="1" hangingPunct="1">
              <a:spcBef>
                <a:spcPct val="0"/>
              </a:spcBef>
              <a:buClrTx/>
              <a:buSzTx/>
              <a:buFontTx/>
              <a:buNone/>
            </a:pPr>
            <a:r>
              <a:rPr lang="en-US" altLang="en-US" sz="1400" b="1" dirty="0">
                <a:solidFill>
                  <a:srgbClr val="0000FF"/>
                </a:solidFill>
              </a:rPr>
              <a:t>Yes, albeit a small one (&lt;1%)</a:t>
            </a:r>
          </a:p>
        </p:txBody>
      </p:sp>
      <p:sp>
        <p:nvSpPr>
          <p:cNvPr id="19" name="TextBox 18">
            <a:extLst>
              <a:ext uri="{FF2B5EF4-FFF2-40B4-BE49-F238E27FC236}">
                <a16:creationId xmlns:a16="http://schemas.microsoft.com/office/drawing/2014/main" id="{60FDFE91-A03D-474C-9071-CE1D5F9B297B}"/>
              </a:ext>
            </a:extLst>
          </p:cNvPr>
          <p:cNvSpPr txBox="1"/>
          <p:nvPr/>
        </p:nvSpPr>
        <p:spPr>
          <a:xfrm>
            <a:off x="3162300" y="3783497"/>
            <a:ext cx="5226148" cy="1169551"/>
          </a:xfrm>
          <a:prstGeom prst="rect">
            <a:avLst/>
          </a:prstGeom>
          <a:solidFill>
            <a:srgbClr val="FFE07D"/>
          </a:solidFill>
        </p:spPr>
        <p:txBody>
          <a:bodyPr wrap="square" rtlCol="0">
            <a:spAutoFit/>
          </a:bodyPr>
          <a:lstStyle/>
          <a:p>
            <a:r>
              <a:rPr lang="en-US" sz="1400" i="1" dirty="0"/>
              <a:t>There’s a simple, commonsense reason why these pigmented lesions have a nonzero malignancy risk. What is it?</a:t>
            </a:r>
          </a:p>
          <a:p>
            <a:r>
              <a:rPr lang="en-US" sz="1400" dirty="0"/>
              <a:t>It’s that the evolution of a nevus </a:t>
            </a:r>
            <a:r>
              <a:rPr lang="en-US" sz="1400" i="1" dirty="0"/>
              <a:t>does</a:t>
            </a:r>
            <a:r>
              <a:rPr lang="en-US" sz="1400" dirty="0"/>
              <a:t> involve some replication of melanocytes, which introduces the opportunity for malignant transformation</a:t>
            </a:r>
          </a:p>
        </p:txBody>
      </p:sp>
      <p:sp>
        <p:nvSpPr>
          <p:cNvPr id="2" name="Oval 1">
            <a:extLst>
              <a:ext uri="{FF2B5EF4-FFF2-40B4-BE49-F238E27FC236}">
                <a16:creationId xmlns:a16="http://schemas.microsoft.com/office/drawing/2014/main" id="{4C9759C9-4765-46FA-BF6F-9B1EC1220627}"/>
              </a:ext>
            </a:extLst>
          </p:cNvPr>
          <p:cNvSpPr/>
          <p:nvPr/>
        </p:nvSpPr>
        <p:spPr>
          <a:xfrm>
            <a:off x="3945034" y="4800600"/>
            <a:ext cx="4886325" cy="10604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077163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chemeClr val="bg1">
                    <a:lumMod val="75000"/>
                  </a:schemeClr>
                </a:solidFill>
              </a:rPr>
              <a:t>Benign</a:t>
            </a:r>
          </a:p>
          <a:p>
            <a:pPr eaLnBrk="1" hangingPunct="1">
              <a:lnSpc>
                <a:spcPct val="90000"/>
              </a:lnSpc>
              <a:defRPr/>
            </a:pPr>
            <a:r>
              <a:rPr lang="en-US" altLang="en-US" sz="1600" b="1" dirty="0">
                <a:solidFill>
                  <a:schemeClr val="bg1">
                    <a:lumMod val="75000"/>
                  </a:schemeClr>
                </a:solidFill>
              </a:rPr>
              <a:t>1) Freckle (</a:t>
            </a:r>
            <a:r>
              <a:rPr lang="en-US" altLang="en-US" sz="1600" b="1" dirty="0" err="1">
                <a:solidFill>
                  <a:schemeClr val="bg1">
                    <a:lumMod val="75000"/>
                  </a:schemeClr>
                </a:solidFill>
              </a:rPr>
              <a:t>ephelis</a:t>
            </a:r>
            <a:r>
              <a:rPr lang="en-US" altLang="en-US" sz="1600" b="1" dirty="0">
                <a:solidFill>
                  <a:schemeClr val="bg1">
                    <a:lumMod val="75000"/>
                  </a:schemeClr>
                </a:solidFill>
              </a:rPr>
              <a:t>)</a:t>
            </a:r>
            <a:endParaRPr lang="en-US" altLang="en-US" sz="1600" dirty="0">
              <a:solidFill>
                <a:schemeClr val="bg1">
                  <a:lumMod val="75000"/>
                </a:schemeClr>
              </a:solidFill>
            </a:endParaRPr>
          </a:p>
          <a:p>
            <a:pPr eaLnBrk="1" hangingPunct="1">
              <a:lnSpc>
                <a:spcPct val="90000"/>
              </a:lnSpc>
              <a:defRPr/>
            </a:pPr>
            <a:r>
              <a:rPr lang="en-US" altLang="en-US" sz="1600" b="1" dirty="0">
                <a:solidFill>
                  <a:schemeClr val="bg1">
                    <a:lumMod val="75000"/>
                  </a:schemeClr>
                </a:solidFill>
              </a:rPr>
              <a:t>2) Complexion-associated melanosis</a:t>
            </a:r>
          </a:p>
          <a:p>
            <a:pPr eaLnBrk="1" hangingPunct="1">
              <a:lnSpc>
                <a:spcPct val="90000"/>
              </a:lnSpc>
              <a:defRPr/>
            </a:pPr>
            <a:r>
              <a:rPr lang="en-US" altLang="en-US" sz="1600" b="1" dirty="0"/>
              <a:t>3) Nevus</a:t>
            </a:r>
          </a:p>
          <a:p>
            <a:pPr eaLnBrk="1" hangingPunct="1">
              <a:lnSpc>
                <a:spcPct val="90000"/>
              </a:lnSpc>
              <a:defRPr/>
            </a:pPr>
            <a:r>
              <a:rPr lang="en-US" altLang="en-US" sz="1600" dirty="0"/>
              <a:t>  </a:t>
            </a:r>
            <a:r>
              <a:rPr lang="en-US" altLang="en-US" sz="1400" dirty="0"/>
              <a:t>--Is a </a:t>
            </a:r>
            <a:r>
              <a:rPr lang="en-US" altLang="en-US" sz="1400" dirty="0" err="1">
                <a:solidFill>
                  <a:srgbClr val="0000FF"/>
                </a:solidFill>
              </a:rPr>
              <a:t>hamartoma</a:t>
            </a:r>
            <a:endParaRPr lang="en-US" altLang="en-US" sz="1400" dirty="0">
              <a:solidFill>
                <a:srgbClr val="0000FF"/>
              </a:solidFill>
            </a:endParaRPr>
          </a:p>
          <a:p>
            <a:pPr eaLnBrk="1" hangingPunct="1">
              <a:lnSpc>
                <a:spcPct val="90000"/>
              </a:lnSpc>
              <a:defRPr/>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a:t>
            </a:r>
            <a:r>
              <a:rPr lang="en-US" altLang="en-US" sz="1400" i="1" dirty="0">
                <a:solidFill>
                  <a:srgbClr val="0000FF"/>
                </a:solidFill>
                <a:sym typeface="Wingdings" pitchFamily="2" charset="2"/>
              </a:rPr>
              <a:t>compound</a:t>
            </a:r>
            <a:r>
              <a:rPr lang="en-US" altLang="en-US" sz="1400" dirty="0">
                <a:sym typeface="Wingdings" pitchFamily="2" charset="2"/>
              </a:rPr>
              <a:t> nevus </a:t>
            </a:r>
            <a:r>
              <a:rPr lang="en-US" altLang="en-US" sz="1400" i="1" dirty="0" err="1">
                <a:solidFill>
                  <a:srgbClr val="0000FF"/>
                </a:solidFill>
                <a:sym typeface="Wingdings" pitchFamily="2" charset="2"/>
              </a:rPr>
              <a:t>subepithelial</a:t>
            </a:r>
            <a:r>
              <a:rPr lang="en-US" altLang="en-US" sz="1400" i="1" dirty="0">
                <a:solidFill>
                  <a:srgbClr val="0000FF"/>
                </a:solidFill>
                <a:sym typeface="Wingdings" pitchFamily="2" charset="2"/>
              </a:rPr>
              <a:t> </a:t>
            </a:r>
            <a:r>
              <a:rPr lang="en-US" altLang="en-US" sz="1400" dirty="0">
                <a:sym typeface="Wingdings" pitchFamily="2" charset="2"/>
              </a:rPr>
              <a:t>nevus</a:t>
            </a:r>
            <a:endParaRPr lang="en-US" altLang="en-US" sz="1400" dirty="0"/>
          </a:p>
          <a:p>
            <a:pPr eaLnBrk="1" hangingPunct="1">
              <a:lnSpc>
                <a:spcPct val="90000"/>
              </a:lnSpc>
              <a:defRPr/>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defRPr/>
            </a:pPr>
            <a:r>
              <a:rPr lang="en-US" altLang="en-US" sz="1400" dirty="0"/>
              <a:t>    --Goblet cells in cyst secrete </a:t>
            </a:r>
            <a:r>
              <a:rPr lang="en-US" altLang="en-US" sz="1400" dirty="0" err="1">
                <a:solidFill>
                  <a:srgbClr val="0000FF"/>
                </a:solidFill>
              </a:rPr>
              <a:t>mucin</a:t>
            </a:r>
            <a:r>
              <a:rPr lang="en-US" altLang="en-US" sz="1400" dirty="0"/>
              <a:t> </a:t>
            </a:r>
            <a:r>
              <a:rPr lang="en-US" altLang="en-US" sz="1400" dirty="0">
                <a:sym typeface="Wingdings" pitchFamily="2" charset="2"/>
              </a:rPr>
              <a:t></a:t>
            </a:r>
          </a:p>
          <a:p>
            <a:pPr eaLnBrk="1" hangingPunct="1">
              <a:lnSpc>
                <a:spcPct val="90000"/>
              </a:lnSpc>
              <a:defRPr/>
            </a:pPr>
            <a:r>
              <a:rPr lang="en-US" altLang="en-US" sz="1400" dirty="0">
                <a:sym typeface="Wingdings" pitchFamily="2" charset="2"/>
              </a:rPr>
              <a:t>      lesion enlarges  false impression of</a:t>
            </a:r>
          </a:p>
          <a:p>
            <a:pPr eaLnBrk="1" hangingPunct="1">
              <a:lnSpc>
                <a:spcPct val="90000"/>
              </a:lnSpc>
              <a:defRPr/>
            </a:pPr>
            <a:r>
              <a:rPr lang="en-US" altLang="en-US" sz="1400" dirty="0">
                <a:sym typeface="Wingdings" pitchFamily="2" charset="2"/>
              </a:rPr>
              <a:t>      </a:t>
            </a:r>
            <a:r>
              <a:rPr lang="en-US" altLang="en-US" sz="1400" dirty="0">
                <a:solidFill>
                  <a:srgbClr val="0000FF"/>
                </a:solidFill>
                <a:sym typeface="Wingdings" pitchFamily="2" charset="2"/>
              </a:rPr>
              <a:t>malignant transformation</a:t>
            </a:r>
            <a:endParaRPr lang="en-US" altLang="en-US" sz="1400" dirty="0">
              <a:solidFill>
                <a:srgbClr val="0000FF"/>
              </a:solidFill>
            </a:endParaRPr>
          </a:p>
          <a:p>
            <a:pPr eaLnBrk="1" hangingPunct="1">
              <a:lnSpc>
                <a:spcPct val="90000"/>
              </a:lnSpc>
              <a:defRPr/>
            </a:pPr>
            <a:r>
              <a:rPr lang="en-US" altLang="en-US" sz="1400" dirty="0"/>
              <a:t>  --Rapid enlargement during teens </a:t>
            </a:r>
            <a:r>
              <a:rPr lang="en-US" altLang="en-US" sz="1400" dirty="0">
                <a:solidFill>
                  <a:srgbClr val="0000FF"/>
                </a:solidFill>
              </a:rPr>
              <a:t>common</a:t>
            </a:r>
            <a:r>
              <a:rPr lang="en-US" altLang="en-US" sz="1400" dirty="0"/>
              <a:t>,</a:t>
            </a:r>
          </a:p>
          <a:p>
            <a:pPr eaLnBrk="1" hangingPunct="1">
              <a:lnSpc>
                <a:spcPct val="90000"/>
              </a:lnSpc>
              <a:defRPr/>
            </a:pPr>
            <a:r>
              <a:rPr lang="en-US" altLang="en-US" sz="1400" dirty="0"/>
              <a:t>     </a:t>
            </a:r>
            <a:r>
              <a:rPr lang="en-US" altLang="en-US" sz="1400" dirty="0">
                <a:solidFill>
                  <a:srgbClr val="0000FF"/>
                </a:solidFill>
              </a:rPr>
              <a:t>not</a:t>
            </a:r>
            <a:r>
              <a:rPr lang="en-US" altLang="en-US" sz="1400" dirty="0"/>
              <a:t> worrisome for malignant change</a:t>
            </a:r>
          </a:p>
        </p:txBody>
      </p:sp>
      <p:sp>
        <p:nvSpPr>
          <p:cNvPr id="5837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837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837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711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Premalignant</a:t>
            </a:r>
          </a:p>
        </p:txBody>
      </p:sp>
      <p:sp>
        <p:nvSpPr>
          <p:cNvPr id="471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ctr" eaLnBrk="1" hangingPunct="1">
              <a:lnSpc>
                <a:spcPct val="80000"/>
              </a:lnSpc>
              <a:defRPr/>
            </a:pPr>
            <a:r>
              <a:rPr lang="en-US" altLang="en-US" sz="1400" i="1">
                <a:solidFill>
                  <a:schemeClr val="bg1">
                    <a:lumMod val="75000"/>
                  </a:schemeClr>
                </a:solidFill>
              </a:rPr>
              <a:t>Malignant</a:t>
            </a:r>
          </a:p>
        </p:txBody>
      </p:sp>
      <p:sp>
        <p:nvSpPr>
          <p:cNvPr id="5837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11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471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5837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38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5838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A077BF-6C48-4B67-9B54-9B9E07002953}" type="slidenum">
              <a:rPr lang="en-US" altLang="en-US" sz="1000" smtClean="0"/>
              <a:pPr>
                <a:spcBef>
                  <a:spcPct val="0"/>
                </a:spcBef>
                <a:buClrTx/>
                <a:buSzTx/>
                <a:buFontTx/>
                <a:buNone/>
              </a:pPr>
              <a:t>118</a:t>
            </a:fld>
            <a:endParaRPr lang="en-US" altLang="en-US" sz="1000"/>
          </a:p>
        </p:txBody>
      </p:sp>
      <p:sp>
        <p:nvSpPr>
          <p:cNvPr id="16" name="TextBox 2">
            <a:extLst>
              <a:ext uri="{FF2B5EF4-FFF2-40B4-BE49-F238E27FC236}">
                <a16:creationId xmlns:a16="http://schemas.microsoft.com/office/drawing/2014/main" id="{7D6B4336-2D2D-471A-9AC7-36850954A2A9}"/>
              </a:ext>
            </a:extLst>
          </p:cNvPr>
          <p:cNvSpPr txBox="1">
            <a:spLocks noChangeArrowheads="1"/>
          </p:cNvSpPr>
          <p:nvPr/>
        </p:nvSpPr>
        <p:spPr bwMode="auto">
          <a:xfrm>
            <a:off x="4629149" y="5856698"/>
            <a:ext cx="3686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For this reason, conj nevi need to followed on a regular basis with serial photography</a:t>
            </a:r>
          </a:p>
        </p:txBody>
      </p:sp>
      <p:sp>
        <p:nvSpPr>
          <p:cNvPr id="17" name="TextBox 1">
            <a:extLst>
              <a:ext uri="{FF2B5EF4-FFF2-40B4-BE49-F238E27FC236}">
                <a16:creationId xmlns:a16="http://schemas.microsoft.com/office/drawing/2014/main" id="{D5E6060C-BBFA-40DF-868C-BBA1B8100C28}"/>
              </a:ext>
            </a:extLst>
          </p:cNvPr>
          <p:cNvSpPr txBox="1">
            <a:spLocks noChangeArrowheads="1"/>
          </p:cNvSpPr>
          <p:nvPr/>
        </p:nvSpPr>
        <p:spPr bwMode="auto">
          <a:xfrm>
            <a:off x="4111625" y="2097157"/>
            <a:ext cx="4721225" cy="3539430"/>
          </a:xfrm>
          <a:prstGeom prst="rect">
            <a:avLst/>
          </a:prstGeom>
          <a:solidFill>
            <a:srgbClr val="CCFFCC"/>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During what period of life do </a:t>
            </a:r>
            <a:r>
              <a:rPr lang="en-US" altLang="en-US" sz="1400" i="1" dirty="0" err="1">
                <a:solidFill>
                  <a:schemeClr val="bg1">
                    <a:lumMod val="75000"/>
                  </a:schemeClr>
                </a:solidFill>
              </a:rPr>
              <a:t>conj</a:t>
            </a:r>
            <a:r>
              <a:rPr lang="en-US" altLang="en-US" sz="1400" i="1" dirty="0">
                <a:solidFill>
                  <a:schemeClr val="bg1">
                    <a:lumMod val="75000"/>
                  </a:schemeClr>
                </a:solidFill>
              </a:rPr>
              <a:t> nevi typically appear?</a:t>
            </a:r>
          </a:p>
          <a:p>
            <a:pPr eaLnBrk="1" hangingPunct="1">
              <a:spcBef>
                <a:spcPct val="0"/>
              </a:spcBef>
              <a:buClrTx/>
              <a:buSzTx/>
              <a:buFontTx/>
              <a:buNone/>
            </a:pPr>
            <a:r>
              <a:rPr lang="en-US" altLang="en-US" sz="1400" dirty="0">
                <a:solidFill>
                  <a:schemeClr val="bg1">
                    <a:lumMod val="75000"/>
                  </a:schemeClr>
                </a:solidFill>
              </a:rPr>
              <a:t>The first or second decade</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In what three locations are they most commonly found?</a:t>
            </a:r>
          </a:p>
          <a:p>
            <a:pPr eaLnBrk="1" hangingPunct="1">
              <a:spcBef>
                <a:spcPct val="0"/>
              </a:spcBef>
              <a:buClrTx/>
              <a:buSzTx/>
              <a:buFontTx/>
              <a:buNone/>
            </a:pPr>
            <a:r>
              <a:rPr lang="en-US" altLang="en-US" sz="1400" dirty="0">
                <a:solidFill>
                  <a:schemeClr val="bg1">
                    <a:lumMod val="75000"/>
                  </a:schemeClr>
                </a:solidFill>
              </a:rPr>
              <a:t>--</a:t>
            </a:r>
            <a:r>
              <a:rPr lang="en-US" altLang="en-US" sz="1400" dirty="0" err="1">
                <a:solidFill>
                  <a:schemeClr val="bg1">
                    <a:lumMod val="75000"/>
                  </a:schemeClr>
                </a:solidFill>
              </a:rPr>
              <a:t>Juxtalimbal</a:t>
            </a:r>
            <a:endParaRPr lang="en-US" altLang="en-US" sz="1400" dirty="0">
              <a:solidFill>
                <a:schemeClr val="bg1">
                  <a:lumMod val="75000"/>
                </a:schemeClr>
              </a:solidFill>
            </a:endParaRPr>
          </a:p>
          <a:p>
            <a:pPr eaLnBrk="1" hangingPunct="1">
              <a:spcBef>
                <a:spcPct val="0"/>
              </a:spcBef>
              <a:buClrTx/>
              <a:buSzTx/>
              <a:buFontTx/>
              <a:buNone/>
            </a:pPr>
            <a:r>
              <a:rPr lang="en-US" altLang="en-US" sz="1400" dirty="0">
                <a:solidFill>
                  <a:schemeClr val="bg1">
                    <a:lumMod val="75000"/>
                  </a:schemeClr>
                </a:solidFill>
              </a:rPr>
              <a:t>--Plica</a:t>
            </a:r>
          </a:p>
          <a:p>
            <a:pPr eaLnBrk="1" hangingPunct="1">
              <a:spcBef>
                <a:spcPct val="0"/>
              </a:spcBef>
              <a:buClrTx/>
              <a:buSzTx/>
              <a:buFontTx/>
              <a:buNone/>
            </a:pPr>
            <a:r>
              <a:rPr lang="en-US" altLang="en-US" sz="1400" dirty="0">
                <a:solidFill>
                  <a:schemeClr val="bg1">
                    <a:lumMod val="75000"/>
                  </a:schemeClr>
                </a:solidFill>
              </a:rPr>
              <a:t>--Caruncle</a:t>
            </a:r>
          </a:p>
          <a:p>
            <a:pPr eaLnBrk="1" hangingPunct="1">
              <a:spcBef>
                <a:spcPct val="0"/>
              </a:spcBef>
              <a:buClrTx/>
              <a:buSzTx/>
              <a:buFontTx/>
              <a:buNone/>
            </a:pPr>
            <a:endParaRPr lang="en-US" altLang="en-US" sz="1400" i="1"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Are they usually unilateral, or bilateral?</a:t>
            </a:r>
          </a:p>
          <a:p>
            <a:pPr eaLnBrk="1" hangingPunct="1">
              <a:spcBef>
                <a:spcPct val="0"/>
              </a:spcBef>
              <a:buClrTx/>
              <a:buSzTx/>
              <a:buFontTx/>
              <a:buNone/>
            </a:pPr>
            <a:r>
              <a:rPr lang="en-US" altLang="en-US" sz="1400" dirty="0">
                <a:solidFill>
                  <a:schemeClr val="bg1">
                    <a:lumMod val="75000"/>
                  </a:schemeClr>
                </a:solidFill>
              </a:rPr>
              <a:t>Unilateral</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Can they be nonpigmented?</a:t>
            </a:r>
          </a:p>
          <a:p>
            <a:pPr eaLnBrk="1" hangingPunct="1">
              <a:spcBef>
                <a:spcPct val="0"/>
              </a:spcBef>
              <a:buClrTx/>
              <a:buSzTx/>
              <a:buFontTx/>
              <a:buNone/>
            </a:pPr>
            <a:r>
              <a:rPr lang="en-US" altLang="en-US" sz="1400" dirty="0">
                <a:solidFill>
                  <a:schemeClr val="bg1">
                    <a:lumMod val="75000"/>
                  </a:schemeClr>
                </a:solidFill>
              </a:rPr>
              <a:t>Yes—about 1/3 are nearly devoid of pigment</a:t>
            </a:r>
          </a:p>
          <a:p>
            <a:pPr eaLnBrk="1" hangingPunct="1">
              <a:spcBef>
                <a:spcPct val="0"/>
              </a:spcBef>
              <a:buClrTx/>
              <a:buSzTx/>
              <a:buFontTx/>
              <a:buNone/>
            </a:pPr>
            <a:endParaRPr lang="en-US" altLang="en-US" sz="1400" dirty="0">
              <a:solidFill>
                <a:schemeClr val="bg1">
                  <a:lumMod val="75000"/>
                </a:schemeClr>
              </a:solidFill>
            </a:endParaRPr>
          </a:p>
          <a:p>
            <a:pPr eaLnBrk="1" hangingPunct="1">
              <a:spcBef>
                <a:spcPct val="0"/>
              </a:spcBef>
              <a:buClrTx/>
              <a:buSzTx/>
              <a:buFontTx/>
              <a:buNone/>
            </a:pPr>
            <a:r>
              <a:rPr lang="en-US" altLang="en-US" sz="1400" i="1" dirty="0">
                <a:solidFill>
                  <a:schemeClr val="bg1">
                    <a:lumMod val="75000"/>
                  </a:schemeClr>
                </a:solidFill>
              </a:rPr>
              <a:t>Do </a:t>
            </a:r>
            <a:r>
              <a:rPr lang="en-US" altLang="en-US" sz="1400" i="1" dirty="0" err="1">
                <a:solidFill>
                  <a:schemeClr val="bg1">
                    <a:lumMod val="75000"/>
                  </a:schemeClr>
                </a:solidFill>
              </a:rPr>
              <a:t>conj</a:t>
            </a:r>
            <a:r>
              <a:rPr lang="en-US" altLang="en-US" sz="1400" i="1" dirty="0">
                <a:solidFill>
                  <a:schemeClr val="bg1">
                    <a:lumMod val="75000"/>
                  </a:schemeClr>
                </a:solidFill>
              </a:rPr>
              <a:t> nevi carry a </a:t>
            </a:r>
            <a:r>
              <a:rPr lang="en-US" altLang="en-US" sz="1400" b="1" i="1" dirty="0">
                <a:solidFill>
                  <a:srgbClr val="0000FF"/>
                </a:solidFill>
              </a:rPr>
              <a:t>risk of malignant transformation?</a:t>
            </a:r>
          </a:p>
          <a:p>
            <a:pPr eaLnBrk="1" hangingPunct="1">
              <a:spcBef>
                <a:spcPct val="0"/>
              </a:spcBef>
              <a:buClrTx/>
              <a:buSzTx/>
              <a:buFontTx/>
              <a:buNone/>
            </a:pPr>
            <a:r>
              <a:rPr lang="en-US" altLang="en-US" sz="1400" b="1" dirty="0">
                <a:solidFill>
                  <a:srgbClr val="0000FF"/>
                </a:solidFill>
              </a:rPr>
              <a:t>Yes, albeit a small one (&lt;1%)</a:t>
            </a:r>
          </a:p>
        </p:txBody>
      </p:sp>
      <p:sp>
        <p:nvSpPr>
          <p:cNvPr id="18" name="TextBox 17">
            <a:extLst>
              <a:ext uri="{FF2B5EF4-FFF2-40B4-BE49-F238E27FC236}">
                <a16:creationId xmlns:a16="http://schemas.microsoft.com/office/drawing/2014/main" id="{996E64BC-65C1-43B7-A6CD-AD492980E865}"/>
              </a:ext>
            </a:extLst>
          </p:cNvPr>
          <p:cNvSpPr txBox="1"/>
          <p:nvPr/>
        </p:nvSpPr>
        <p:spPr>
          <a:xfrm>
            <a:off x="3162300" y="3783497"/>
            <a:ext cx="5226148" cy="1169551"/>
          </a:xfrm>
          <a:prstGeom prst="rect">
            <a:avLst/>
          </a:prstGeom>
          <a:solidFill>
            <a:srgbClr val="FFE07D"/>
          </a:solidFill>
        </p:spPr>
        <p:txBody>
          <a:bodyPr wrap="square" rtlCol="0">
            <a:spAutoFit/>
          </a:bodyPr>
          <a:lstStyle/>
          <a:p>
            <a:r>
              <a:rPr lang="en-US" sz="1400" i="1" dirty="0">
                <a:solidFill>
                  <a:schemeClr val="bg1">
                    <a:lumMod val="75000"/>
                  </a:schemeClr>
                </a:solidFill>
              </a:rPr>
              <a:t>There’s a simple, commonsense reason why these pigmented lesions have a nonzero malignancy risk. What is it?</a:t>
            </a:r>
          </a:p>
          <a:p>
            <a:r>
              <a:rPr lang="en-US" sz="1400" dirty="0">
                <a:solidFill>
                  <a:schemeClr val="bg1">
                    <a:lumMod val="75000"/>
                  </a:schemeClr>
                </a:solidFill>
              </a:rPr>
              <a:t>It’s that the evolution of a nevus </a:t>
            </a:r>
            <a:r>
              <a:rPr lang="en-US" sz="1400" i="1" dirty="0">
                <a:solidFill>
                  <a:schemeClr val="bg1">
                    <a:lumMod val="75000"/>
                  </a:schemeClr>
                </a:solidFill>
              </a:rPr>
              <a:t>does</a:t>
            </a:r>
            <a:r>
              <a:rPr lang="en-US" sz="1400" dirty="0">
                <a:solidFill>
                  <a:schemeClr val="bg1">
                    <a:lumMod val="75000"/>
                  </a:schemeClr>
                </a:solidFill>
              </a:rPr>
              <a:t> involve some replication of melanocytes, which introduces the opportunity for malignant transformation</a:t>
            </a:r>
          </a:p>
        </p:txBody>
      </p:sp>
      <p:sp>
        <p:nvSpPr>
          <p:cNvPr id="19" name="Oval 18">
            <a:extLst>
              <a:ext uri="{FF2B5EF4-FFF2-40B4-BE49-F238E27FC236}">
                <a16:creationId xmlns:a16="http://schemas.microsoft.com/office/drawing/2014/main" id="{A60A767A-99C4-404E-B2E0-46945BDB5978}"/>
              </a:ext>
            </a:extLst>
          </p:cNvPr>
          <p:cNvSpPr/>
          <p:nvPr/>
        </p:nvSpPr>
        <p:spPr>
          <a:xfrm>
            <a:off x="3945034" y="4800600"/>
            <a:ext cx="4886325" cy="1060451"/>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873127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119</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endParaRPr lang="en-US" sz="1500" i="1" dirty="0">
              <a:solidFill>
                <a:schemeClr val="accent1">
                  <a:lumMod val="40000"/>
                  <a:lumOff val="60000"/>
                </a:schemeClr>
              </a:solidFill>
            </a:endParaRPr>
          </a:p>
          <a:p>
            <a:r>
              <a:rPr lang="en-US" sz="1500" dirty="0">
                <a:solidFill>
                  <a:schemeClr val="accent1">
                    <a:lumMod val="40000"/>
                    <a:lumOff val="60000"/>
                  </a:schemeClr>
                </a:solidFill>
              </a:rPr>
              <a:t>It’s that PAM involves extensive melanocyte replication, which provides opportunity for malignant transformation</a:t>
            </a:r>
          </a:p>
          <a:p>
            <a:endParaRPr lang="en-US" sz="1500" dirty="0">
              <a:solidFill>
                <a:schemeClr val="accent1">
                  <a:lumMod val="40000"/>
                  <a:lumOff val="60000"/>
                </a:schemeClr>
              </a:solidFill>
            </a:endParaRPr>
          </a:p>
          <a:p>
            <a:pPr eaLnBrk="1" hangingPunct="1">
              <a:defRPr/>
            </a:pPr>
            <a:r>
              <a:rPr lang="en-US" sz="1500" i="1" dirty="0">
                <a:solidFill>
                  <a:schemeClr val="accent1">
                    <a:lumMod val="40000"/>
                    <a:lumOff val="60000"/>
                  </a:schemeClr>
                </a:solidFill>
                <a:latin typeface="Arial" charset="0"/>
              </a:rPr>
              <a:t>PAM comes in two basic forms—what are they? How does each behave?</a:t>
            </a:r>
          </a:p>
          <a:p>
            <a:pPr eaLnBrk="1" hangingPunct="1">
              <a:defRPr/>
            </a:pPr>
            <a:r>
              <a:rPr lang="en-US" sz="1500" dirty="0">
                <a:solidFill>
                  <a:schemeClr val="accent1">
                    <a:lumMod val="40000"/>
                    <a:lumOff val="60000"/>
                  </a:schemeClr>
                </a:solidFill>
                <a:latin typeface="Arial" charset="0"/>
              </a:rPr>
              <a:t>--PAM without  atypia: The proliferating melanocytes are confined to the basal epithelial layer, </a:t>
            </a:r>
            <a:r>
              <a:rPr lang="en-US" sz="1500" b="1" dirty="0">
                <a:solidFill>
                  <a:schemeClr val="accent1">
                    <a:lumMod val="40000"/>
                    <a:lumOff val="60000"/>
                  </a:schemeClr>
                </a:solidFill>
                <a:latin typeface="Arial" charset="0"/>
              </a:rPr>
              <a:t>and</a:t>
            </a:r>
            <a:r>
              <a:rPr lang="en-US" sz="1500" dirty="0">
                <a:solidFill>
                  <a:schemeClr val="accent1">
                    <a:lumMod val="40000"/>
                    <a:lumOff val="60000"/>
                  </a:schemeClr>
                </a:solidFill>
                <a:latin typeface="Arial" charset="0"/>
              </a:rPr>
              <a:t> lack atypical features</a:t>
            </a:r>
          </a:p>
          <a:p>
            <a:pPr eaLnBrk="1" hangingPunct="1">
              <a:defRPr/>
            </a:pPr>
            <a:r>
              <a:rPr lang="en-US" sz="1500" dirty="0">
                <a:solidFill>
                  <a:schemeClr val="accent1">
                    <a:lumMod val="40000"/>
                    <a:lumOff val="60000"/>
                  </a:schemeClr>
                </a:solidFill>
                <a:latin typeface="Arial" charset="0"/>
              </a:rPr>
              <a:t>--PAM with  atypia: The proliferating melanocytes migrate into more superficial epithelial layers, and display atypical features</a:t>
            </a:r>
          </a:p>
        </p:txBody>
      </p:sp>
    </p:spTree>
    <p:extLst>
      <p:ext uri="{BB962C8B-B14F-4D97-AF65-F5344CB8AC3E}">
        <p14:creationId xmlns:p14="http://schemas.microsoft.com/office/powerpoint/2010/main" val="12462647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FA75776-5A4F-4D7B-8C9F-85EA1F698981}"/>
              </a:ext>
            </a:extLst>
          </p:cNvPr>
          <p:cNvSpPr>
            <a:spLocks noGrp="1"/>
          </p:cNvSpPr>
          <p:nvPr>
            <p:ph type="sldNum" sz="quarter" idx="12"/>
          </p:nvPr>
        </p:nvSpPr>
        <p:spPr/>
        <p:txBody>
          <a:bodyPr/>
          <a:lstStyle/>
          <a:p>
            <a:pPr>
              <a:defRPr/>
            </a:pPr>
            <a:fld id="{F9E3100E-101D-420C-B101-F64A168BFDB2}" type="slidenum">
              <a:rPr lang="en-US" altLang="en-US" smtClean="0"/>
              <a:pPr>
                <a:defRPr/>
              </a:pPr>
              <a:t>12</a:t>
            </a:fld>
            <a:endParaRPr lang="en-US" altLang="en-US"/>
          </a:p>
        </p:txBody>
      </p:sp>
      <p:sp>
        <p:nvSpPr>
          <p:cNvPr id="4" name="Rectangle 5">
            <a:extLst>
              <a:ext uri="{FF2B5EF4-FFF2-40B4-BE49-F238E27FC236}">
                <a16:creationId xmlns:a16="http://schemas.microsoft.com/office/drawing/2014/main" id="{68B0CBFF-EE37-4816-B68A-348C72B0CD3C}"/>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sp>
        <p:nvSpPr>
          <p:cNvPr id="5" name="TextBox 4">
            <a:extLst>
              <a:ext uri="{FF2B5EF4-FFF2-40B4-BE49-F238E27FC236}">
                <a16:creationId xmlns:a16="http://schemas.microsoft.com/office/drawing/2014/main" id="{26C40CB3-FACA-4A54-95A6-106A24DBB9AD}"/>
              </a:ext>
            </a:extLst>
          </p:cNvPr>
          <p:cNvSpPr txBox="1"/>
          <p:nvPr/>
        </p:nvSpPr>
        <p:spPr>
          <a:xfrm>
            <a:off x="457200" y="4800600"/>
            <a:ext cx="8326023" cy="1815882"/>
          </a:xfrm>
          <a:prstGeom prst="rect">
            <a:avLst/>
          </a:prstGeom>
          <a:noFill/>
        </p:spPr>
        <p:txBody>
          <a:bodyPr wrap="square" rtlCol="0">
            <a:spAutoFit/>
          </a:bodyPr>
          <a:lstStyle/>
          <a:p>
            <a:r>
              <a:rPr lang="en-US" sz="1600" b="1" i="0" dirty="0">
                <a:solidFill>
                  <a:srgbClr val="333333"/>
                </a:solidFill>
                <a:effectLst/>
                <a:latin typeface="Georgia" panose="02040502050405020303" pitchFamily="18" charset="0"/>
              </a:rPr>
              <a:t>Lymphangiectasia</a:t>
            </a:r>
            <a:r>
              <a:rPr lang="en-US" sz="1600" b="0" i="0" dirty="0">
                <a:solidFill>
                  <a:srgbClr val="333333"/>
                </a:solidFill>
                <a:effectLst/>
                <a:latin typeface="Georgia" panose="02040502050405020303" pitchFamily="18" charset="0"/>
              </a:rPr>
              <a:t>. Slit lamp photograph reveals diffuse chemosis, dilated, tortuous conjunctival vessels and hemorrhages with ‘dot/blot’ configuration affecting the temporal, nasal and inferior bulbar conjunctiva of the right eye. Green arrows showing the locations where OCT scan was taken. </a:t>
            </a:r>
          </a:p>
          <a:p>
            <a:r>
              <a:rPr lang="en-US" sz="1600" b="0" i="0" dirty="0">
                <a:solidFill>
                  <a:srgbClr val="0000FF"/>
                </a:solidFill>
                <a:effectLst/>
                <a:latin typeface="Georgia" panose="02040502050405020303" pitchFamily="18" charset="0"/>
              </a:rPr>
              <a:t>AS-OCT: Dilated lymphatic vessels are shown as </a:t>
            </a:r>
            <a:r>
              <a:rPr lang="en-US" sz="1600" b="0" i="0" dirty="0" err="1">
                <a:solidFill>
                  <a:srgbClr val="0000FF"/>
                </a:solidFill>
                <a:effectLst/>
                <a:latin typeface="Georgia" panose="02040502050405020303" pitchFamily="18" charset="0"/>
              </a:rPr>
              <a:t>hyporeflective</a:t>
            </a:r>
            <a:r>
              <a:rPr lang="en-US" sz="1600" b="0" i="0" dirty="0">
                <a:solidFill>
                  <a:srgbClr val="0000FF"/>
                </a:solidFill>
                <a:effectLst/>
                <a:latin typeface="Georgia" panose="02040502050405020303" pitchFamily="18" charset="0"/>
              </a:rPr>
              <a:t> spaces (blue arrows) with widely varying calibers. The </a:t>
            </a:r>
            <a:r>
              <a:rPr lang="en-US" sz="1600" b="0" i="0" dirty="0" err="1">
                <a:solidFill>
                  <a:srgbClr val="0000FF"/>
                </a:solidFill>
                <a:effectLst/>
                <a:latin typeface="Georgia" panose="02040502050405020303" pitchFamily="18" charset="0"/>
              </a:rPr>
              <a:t>sclero</a:t>
            </a:r>
            <a:r>
              <a:rPr lang="en-US" sz="1600" b="0" i="0" dirty="0">
                <a:solidFill>
                  <a:srgbClr val="0000FF"/>
                </a:solidFill>
                <a:effectLst/>
                <a:latin typeface="Georgia" panose="02040502050405020303" pitchFamily="18" charset="0"/>
              </a:rPr>
              <a:t>-conjunctival interface is also easily visible in high resolution </a:t>
            </a:r>
            <a:r>
              <a:rPr lang="en-US" sz="1600" b="0" i="0" dirty="0">
                <a:solidFill>
                  <a:srgbClr val="FF0000"/>
                </a:solidFill>
                <a:effectLst/>
                <a:latin typeface="Georgia" panose="02040502050405020303" pitchFamily="18" charset="0"/>
              </a:rPr>
              <a:t>(red arrow).</a:t>
            </a:r>
            <a:endParaRPr lang="en-US" sz="1600" dirty="0">
              <a:solidFill>
                <a:srgbClr val="FF0000"/>
              </a:solidFill>
            </a:endParaRPr>
          </a:p>
        </p:txBody>
      </p:sp>
      <p:pic>
        <p:nvPicPr>
          <p:cNvPr id="9" name="Picture 8">
            <a:extLst>
              <a:ext uri="{FF2B5EF4-FFF2-40B4-BE49-F238E27FC236}">
                <a16:creationId xmlns:a16="http://schemas.microsoft.com/office/drawing/2014/main" id="{856AB56E-40C0-4D66-807A-8E96966491B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0800000" flipV="1">
            <a:off x="419098" y="2209798"/>
            <a:ext cx="8402223" cy="2181529"/>
          </a:xfrm>
          <a:prstGeom prst="rect">
            <a:avLst/>
          </a:prstGeom>
        </p:spPr>
      </p:pic>
    </p:spTree>
    <p:extLst>
      <p:ext uri="{BB962C8B-B14F-4D97-AF65-F5344CB8AC3E}">
        <p14:creationId xmlns:p14="http://schemas.microsoft.com/office/powerpoint/2010/main" val="321838181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120</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endParaRPr lang="en-US" sz="1500" dirty="0">
              <a:solidFill>
                <a:schemeClr val="accent1">
                  <a:lumMod val="40000"/>
                  <a:lumOff val="60000"/>
                </a:schemeClr>
              </a:solidFill>
            </a:endParaRPr>
          </a:p>
          <a:p>
            <a:endParaRPr lang="en-US" sz="1500" dirty="0">
              <a:solidFill>
                <a:schemeClr val="accent1">
                  <a:lumMod val="40000"/>
                  <a:lumOff val="60000"/>
                </a:schemeClr>
              </a:solidFill>
            </a:endParaRPr>
          </a:p>
          <a:p>
            <a:pPr eaLnBrk="1" hangingPunct="1">
              <a:defRPr/>
            </a:pPr>
            <a:r>
              <a:rPr lang="en-US" sz="1500" i="1" dirty="0">
                <a:solidFill>
                  <a:schemeClr val="accent1">
                    <a:lumMod val="40000"/>
                    <a:lumOff val="60000"/>
                  </a:schemeClr>
                </a:solidFill>
                <a:latin typeface="Arial" charset="0"/>
              </a:rPr>
              <a:t>PAM comes in two basic forms—what are they? How does each behave?</a:t>
            </a:r>
          </a:p>
          <a:p>
            <a:pPr eaLnBrk="1" hangingPunct="1">
              <a:defRPr/>
            </a:pPr>
            <a:r>
              <a:rPr lang="en-US" sz="1500" dirty="0">
                <a:solidFill>
                  <a:schemeClr val="accent1">
                    <a:lumMod val="40000"/>
                    <a:lumOff val="60000"/>
                  </a:schemeClr>
                </a:solidFill>
                <a:latin typeface="Arial" charset="0"/>
              </a:rPr>
              <a:t>--PAM without  atypia: The proliferating melanocytes are confined to the basal epithelial layer, </a:t>
            </a:r>
            <a:r>
              <a:rPr lang="en-US" sz="1500" b="1" dirty="0">
                <a:solidFill>
                  <a:schemeClr val="accent1">
                    <a:lumMod val="40000"/>
                    <a:lumOff val="60000"/>
                  </a:schemeClr>
                </a:solidFill>
                <a:latin typeface="Arial" charset="0"/>
              </a:rPr>
              <a:t>and</a:t>
            </a:r>
            <a:r>
              <a:rPr lang="en-US" sz="1500" dirty="0">
                <a:solidFill>
                  <a:schemeClr val="accent1">
                    <a:lumMod val="40000"/>
                    <a:lumOff val="60000"/>
                  </a:schemeClr>
                </a:solidFill>
                <a:latin typeface="Arial" charset="0"/>
              </a:rPr>
              <a:t> lack atypical features</a:t>
            </a:r>
          </a:p>
          <a:p>
            <a:pPr eaLnBrk="1" hangingPunct="1">
              <a:defRPr/>
            </a:pPr>
            <a:r>
              <a:rPr lang="en-US" sz="1500" dirty="0">
                <a:solidFill>
                  <a:schemeClr val="accent1">
                    <a:lumMod val="40000"/>
                    <a:lumOff val="60000"/>
                  </a:schemeClr>
                </a:solidFill>
                <a:latin typeface="Arial" charset="0"/>
              </a:rPr>
              <a:t>--PAM with  atypia: The proliferating melanocytes migrate into more superficial epithelial layers, and display atypical features</a:t>
            </a:r>
          </a:p>
        </p:txBody>
      </p:sp>
    </p:spTree>
    <p:extLst>
      <p:ext uri="{BB962C8B-B14F-4D97-AF65-F5344CB8AC3E}">
        <p14:creationId xmlns:p14="http://schemas.microsoft.com/office/powerpoint/2010/main" val="267907726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121</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solidFill>
                  <a:schemeClr val="accent1">
                    <a:lumMod val="40000"/>
                    <a:lumOff val="60000"/>
                  </a:schemeClr>
                </a:solidFill>
                <a:latin typeface="Arial" charset="0"/>
              </a:rPr>
              <a:t>How does each behave?</a:t>
            </a:r>
          </a:p>
          <a:p>
            <a:pPr eaLnBrk="1" hangingPunct="1">
              <a:defRPr/>
            </a:pPr>
            <a:r>
              <a:rPr lang="en-US" sz="1500" dirty="0">
                <a:solidFill>
                  <a:srgbClr val="0000FF"/>
                </a:solidFill>
                <a:latin typeface="Arial" charset="0"/>
              </a:rPr>
              <a:t>--</a:t>
            </a:r>
            <a:r>
              <a:rPr lang="en-US" sz="1500" b="1" i="1" dirty="0">
                <a:solidFill>
                  <a:srgbClr val="0000FF"/>
                </a:solidFill>
                <a:latin typeface="Arial" charset="0"/>
              </a:rPr>
              <a:t>?</a:t>
            </a:r>
            <a:r>
              <a:rPr lang="en-US" sz="1500" dirty="0">
                <a:solidFill>
                  <a:schemeClr val="accent1">
                    <a:lumMod val="40000"/>
                    <a:lumOff val="60000"/>
                  </a:schemeClr>
                </a:solidFill>
                <a:latin typeface="Arial" charset="0"/>
              </a:rPr>
              <a:t>PAM without  atypia: The proliferating melanocytes are confined to the basal epithelial layer, </a:t>
            </a:r>
            <a:r>
              <a:rPr lang="en-US" sz="1500" b="1" dirty="0">
                <a:solidFill>
                  <a:schemeClr val="accent1">
                    <a:lumMod val="40000"/>
                    <a:lumOff val="60000"/>
                  </a:schemeClr>
                </a:solidFill>
                <a:latin typeface="Arial" charset="0"/>
              </a:rPr>
              <a:t>and</a:t>
            </a:r>
            <a:r>
              <a:rPr lang="en-US" sz="1500" dirty="0">
                <a:solidFill>
                  <a:schemeClr val="accent1">
                    <a:lumMod val="40000"/>
                    <a:lumOff val="60000"/>
                  </a:schemeClr>
                </a:solidFill>
                <a:latin typeface="Arial" charset="0"/>
              </a:rPr>
              <a:t> lack atypical features</a:t>
            </a:r>
          </a:p>
          <a:p>
            <a:pPr eaLnBrk="1" hangingPunct="1">
              <a:defRPr/>
            </a:pPr>
            <a:r>
              <a:rPr lang="en-US" sz="1500" dirty="0">
                <a:solidFill>
                  <a:srgbClr val="0000FF"/>
                </a:solidFill>
                <a:latin typeface="Arial" charset="0"/>
              </a:rPr>
              <a:t>--</a:t>
            </a:r>
            <a:r>
              <a:rPr lang="en-US" sz="1500" b="1" i="1" dirty="0">
                <a:solidFill>
                  <a:srgbClr val="0000FF"/>
                </a:solidFill>
                <a:latin typeface="Arial" charset="0"/>
              </a:rPr>
              <a:t>?</a:t>
            </a:r>
            <a:r>
              <a:rPr lang="en-US" sz="1500" dirty="0">
                <a:solidFill>
                  <a:schemeClr val="accent1">
                    <a:lumMod val="40000"/>
                    <a:lumOff val="60000"/>
                  </a:schemeClr>
                </a:solidFill>
                <a:latin typeface="Arial" charset="0"/>
              </a:rPr>
              <a:t>PAM with  atypia: The proliferating melanocytes migrate into more superficial epithelial layers, and display atypical features</a:t>
            </a:r>
          </a:p>
        </p:txBody>
      </p:sp>
    </p:spTree>
    <p:extLst>
      <p:ext uri="{BB962C8B-B14F-4D97-AF65-F5344CB8AC3E}">
        <p14:creationId xmlns:p14="http://schemas.microsoft.com/office/powerpoint/2010/main" val="3225428898"/>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122</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solidFill>
                  <a:schemeClr val="accent1">
                    <a:lumMod val="40000"/>
                    <a:lumOff val="60000"/>
                  </a:schemeClr>
                </a:solidFill>
                <a:latin typeface="Arial" charset="0"/>
              </a:rPr>
              <a:t>How does each behave?</a:t>
            </a:r>
          </a:p>
          <a:p>
            <a:pPr eaLnBrk="1" hangingPunct="1">
              <a:defRPr/>
            </a:pPr>
            <a:r>
              <a:rPr lang="en-US" sz="1500" dirty="0">
                <a:solidFill>
                  <a:srgbClr val="0000FF"/>
                </a:solidFill>
                <a:latin typeface="Arial" charset="0"/>
              </a:rPr>
              <a:t>--PAM without  atypia</a:t>
            </a:r>
            <a:r>
              <a:rPr lang="en-US" sz="1500" dirty="0">
                <a:solidFill>
                  <a:schemeClr val="accent1">
                    <a:lumMod val="40000"/>
                    <a:lumOff val="60000"/>
                  </a:schemeClr>
                </a:solidFill>
                <a:latin typeface="Arial" charset="0"/>
              </a:rPr>
              <a:t>: The proliferating melanocytes are confined to the basal epithelial layer, </a:t>
            </a:r>
            <a:r>
              <a:rPr lang="en-US" sz="1500" b="1" dirty="0">
                <a:solidFill>
                  <a:schemeClr val="accent1">
                    <a:lumMod val="40000"/>
                    <a:lumOff val="60000"/>
                  </a:schemeClr>
                </a:solidFill>
                <a:latin typeface="Arial" charset="0"/>
              </a:rPr>
              <a:t>and</a:t>
            </a:r>
            <a:r>
              <a:rPr lang="en-US" sz="1500" dirty="0">
                <a:solidFill>
                  <a:schemeClr val="accent1">
                    <a:lumMod val="40000"/>
                    <a:lumOff val="60000"/>
                  </a:schemeClr>
                </a:solidFill>
                <a:latin typeface="Arial" charset="0"/>
              </a:rPr>
              <a:t> lack atypical features</a:t>
            </a:r>
          </a:p>
          <a:p>
            <a:pPr eaLnBrk="1" hangingPunct="1">
              <a:defRPr/>
            </a:pPr>
            <a:r>
              <a:rPr lang="en-US" sz="1500" dirty="0">
                <a:solidFill>
                  <a:srgbClr val="0000FF"/>
                </a:solidFill>
                <a:latin typeface="Arial" charset="0"/>
              </a:rPr>
              <a:t>--PAM with  atypia</a:t>
            </a:r>
            <a:r>
              <a:rPr lang="en-US" sz="1500" dirty="0">
                <a:solidFill>
                  <a:schemeClr val="accent1">
                    <a:lumMod val="40000"/>
                    <a:lumOff val="60000"/>
                  </a:schemeClr>
                </a:solidFill>
                <a:latin typeface="Arial" charset="0"/>
              </a:rPr>
              <a:t>: The proliferating melanocytes migrate into more superficial epithelial layers, and display atypical features</a:t>
            </a:r>
          </a:p>
        </p:txBody>
      </p:sp>
      <p:sp>
        <p:nvSpPr>
          <p:cNvPr id="2" name="Rectangle 1">
            <a:extLst>
              <a:ext uri="{FF2B5EF4-FFF2-40B4-BE49-F238E27FC236}">
                <a16:creationId xmlns:a16="http://schemas.microsoft.com/office/drawing/2014/main" id="{4412E132-32C8-4E15-BAC8-B9CE40358571}"/>
              </a:ext>
            </a:extLst>
          </p:cNvPr>
          <p:cNvSpPr/>
          <p:nvPr/>
        </p:nvSpPr>
        <p:spPr>
          <a:xfrm>
            <a:off x="3621088" y="2782272"/>
            <a:ext cx="736599" cy="2068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word</a:t>
            </a:r>
          </a:p>
        </p:txBody>
      </p:sp>
      <p:sp>
        <p:nvSpPr>
          <p:cNvPr id="17" name="Rectangle 16">
            <a:extLst>
              <a:ext uri="{FF2B5EF4-FFF2-40B4-BE49-F238E27FC236}">
                <a16:creationId xmlns:a16="http://schemas.microsoft.com/office/drawing/2014/main" id="{1634054F-3495-455F-A0C8-FAADA20787C2}"/>
              </a:ext>
            </a:extLst>
          </p:cNvPr>
          <p:cNvSpPr/>
          <p:nvPr/>
        </p:nvSpPr>
        <p:spPr>
          <a:xfrm>
            <a:off x="3388761" y="3241416"/>
            <a:ext cx="736599" cy="2068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same word</a:t>
            </a:r>
          </a:p>
        </p:txBody>
      </p:sp>
    </p:spTree>
    <p:extLst>
      <p:ext uri="{BB962C8B-B14F-4D97-AF65-F5344CB8AC3E}">
        <p14:creationId xmlns:p14="http://schemas.microsoft.com/office/powerpoint/2010/main" val="101324358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123</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solidFill>
                  <a:schemeClr val="accent1">
                    <a:lumMod val="40000"/>
                    <a:lumOff val="60000"/>
                  </a:schemeClr>
                </a:solidFill>
                <a:latin typeface="Arial" charset="0"/>
              </a:rPr>
              <a:t>How does each behave?</a:t>
            </a:r>
          </a:p>
          <a:p>
            <a:pPr eaLnBrk="1" hangingPunct="1">
              <a:defRPr/>
            </a:pPr>
            <a:r>
              <a:rPr lang="en-US" sz="1500" dirty="0">
                <a:solidFill>
                  <a:srgbClr val="0000FF"/>
                </a:solidFill>
                <a:latin typeface="Arial" charset="0"/>
              </a:rPr>
              <a:t>--PAM without  atypia</a:t>
            </a:r>
            <a:r>
              <a:rPr lang="en-US" sz="1500" dirty="0">
                <a:solidFill>
                  <a:schemeClr val="accent1">
                    <a:lumMod val="40000"/>
                    <a:lumOff val="60000"/>
                  </a:schemeClr>
                </a:solidFill>
                <a:latin typeface="Arial" charset="0"/>
              </a:rPr>
              <a:t>: The proliferating melanocytes are confined to the basal epithelial layer, </a:t>
            </a:r>
            <a:r>
              <a:rPr lang="en-US" sz="1500" b="1" dirty="0">
                <a:solidFill>
                  <a:schemeClr val="accent1">
                    <a:lumMod val="40000"/>
                    <a:lumOff val="60000"/>
                  </a:schemeClr>
                </a:solidFill>
                <a:latin typeface="Arial" charset="0"/>
              </a:rPr>
              <a:t>and</a:t>
            </a:r>
            <a:r>
              <a:rPr lang="en-US" sz="1500" dirty="0">
                <a:solidFill>
                  <a:schemeClr val="accent1">
                    <a:lumMod val="40000"/>
                    <a:lumOff val="60000"/>
                  </a:schemeClr>
                </a:solidFill>
                <a:latin typeface="Arial" charset="0"/>
              </a:rPr>
              <a:t> lack atypical features</a:t>
            </a:r>
          </a:p>
          <a:p>
            <a:pPr eaLnBrk="1" hangingPunct="1">
              <a:defRPr/>
            </a:pPr>
            <a:r>
              <a:rPr lang="en-US" sz="1500" dirty="0">
                <a:solidFill>
                  <a:srgbClr val="0000FF"/>
                </a:solidFill>
                <a:latin typeface="Arial" charset="0"/>
              </a:rPr>
              <a:t>--PAM with  atypia</a:t>
            </a:r>
            <a:r>
              <a:rPr lang="en-US" sz="1500" dirty="0">
                <a:solidFill>
                  <a:schemeClr val="accent1">
                    <a:lumMod val="40000"/>
                    <a:lumOff val="60000"/>
                  </a:schemeClr>
                </a:solidFill>
                <a:latin typeface="Arial" charset="0"/>
              </a:rPr>
              <a:t>: The proliferating melanocytes migrate into more superficial epithelial layers, and display atypical features</a:t>
            </a:r>
          </a:p>
        </p:txBody>
      </p:sp>
    </p:spTree>
    <p:extLst>
      <p:ext uri="{BB962C8B-B14F-4D97-AF65-F5344CB8AC3E}">
        <p14:creationId xmlns:p14="http://schemas.microsoft.com/office/powerpoint/2010/main" val="2251063842"/>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124</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latin typeface="Arial" charset="0"/>
              </a:rPr>
              <a:t>How does each behave?</a:t>
            </a:r>
          </a:p>
          <a:p>
            <a:pPr eaLnBrk="1" hangingPunct="1">
              <a:defRPr/>
            </a:pPr>
            <a:r>
              <a:rPr lang="en-US" sz="1500" dirty="0">
                <a:solidFill>
                  <a:srgbClr val="0000FF"/>
                </a:solidFill>
                <a:latin typeface="Arial" charset="0"/>
              </a:rPr>
              <a:t>--PAM without  atypia: </a:t>
            </a:r>
            <a:r>
              <a:rPr lang="en-US" sz="1500" b="1" i="1" dirty="0">
                <a:latin typeface="Arial" charset="0"/>
              </a:rPr>
              <a:t>?</a:t>
            </a:r>
            <a:r>
              <a:rPr lang="en-US" sz="1500" dirty="0">
                <a:latin typeface="Arial" charset="0"/>
              </a:rPr>
              <a:t> </a:t>
            </a:r>
            <a:r>
              <a:rPr lang="en-US" sz="1500" dirty="0">
                <a:solidFill>
                  <a:schemeClr val="accent1">
                    <a:lumMod val="40000"/>
                    <a:lumOff val="60000"/>
                  </a:schemeClr>
                </a:solidFill>
                <a:latin typeface="Arial" charset="0"/>
              </a:rPr>
              <a:t>proliferating melanocytes are confined to the basal epithelial layer, </a:t>
            </a:r>
            <a:r>
              <a:rPr lang="en-US" sz="1500" b="1" dirty="0">
                <a:solidFill>
                  <a:schemeClr val="accent1">
                    <a:lumMod val="40000"/>
                    <a:lumOff val="60000"/>
                  </a:schemeClr>
                </a:solidFill>
                <a:latin typeface="Arial" charset="0"/>
              </a:rPr>
              <a:t>and</a:t>
            </a:r>
            <a:r>
              <a:rPr lang="en-US" sz="1500" dirty="0">
                <a:solidFill>
                  <a:schemeClr val="accent1">
                    <a:lumMod val="40000"/>
                    <a:lumOff val="60000"/>
                  </a:schemeClr>
                </a:solidFill>
                <a:latin typeface="Arial" charset="0"/>
              </a:rPr>
              <a:t> lack atypical features</a:t>
            </a:r>
          </a:p>
          <a:p>
            <a:pPr eaLnBrk="1" hangingPunct="1">
              <a:defRPr/>
            </a:pPr>
            <a:r>
              <a:rPr lang="en-US" sz="1500" dirty="0">
                <a:solidFill>
                  <a:schemeClr val="bg1">
                    <a:lumMod val="75000"/>
                  </a:schemeClr>
                </a:solidFill>
                <a:latin typeface="Arial" charset="0"/>
              </a:rPr>
              <a:t>--PAM with  atypia</a:t>
            </a:r>
            <a:r>
              <a:rPr lang="en-US" sz="1500" dirty="0">
                <a:solidFill>
                  <a:schemeClr val="accent1">
                    <a:lumMod val="40000"/>
                    <a:lumOff val="60000"/>
                  </a:schemeClr>
                </a:solidFill>
                <a:latin typeface="Arial" charset="0"/>
              </a:rPr>
              <a:t>: The proliferating melanocytes migrate into more superficial epithelial layers, and display atypical features</a:t>
            </a:r>
          </a:p>
        </p:txBody>
      </p:sp>
    </p:spTree>
    <p:extLst>
      <p:ext uri="{BB962C8B-B14F-4D97-AF65-F5344CB8AC3E}">
        <p14:creationId xmlns:p14="http://schemas.microsoft.com/office/powerpoint/2010/main" val="355703272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125</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latin typeface="Arial" charset="0"/>
              </a:rPr>
              <a:t>How does each behave?</a:t>
            </a:r>
          </a:p>
          <a:p>
            <a:pPr eaLnBrk="1" hangingPunct="1">
              <a:defRPr/>
            </a:pPr>
            <a:r>
              <a:rPr lang="en-US" sz="1500" dirty="0">
                <a:solidFill>
                  <a:srgbClr val="0000FF"/>
                </a:solidFill>
                <a:latin typeface="Arial" charset="0"/>
              </a:rPr>
              <a:t>--PAM without  atypia: </a:t>
            </a:r>
            <a:r>
              <a:rPr lang="en-US" sz="1500" dirty="0">
                <a:latin typeface="Arial" charset="0"/>
              </a:rPr>
              <a:t>The proliferating melanocytes are confined to the basal epithelial layer, </a:t>
            </a:r>
            <a:r>
              <a:rPr lang="en-US" sz="1500" b="1" dirty="0">
                <a:latin typeface="Arial" charset="0"/>
              </a:rPr>
              <a:t>and</a:t>
            </a:r>
            <a:r>
              <a:rPr lang="en-US" sz="1500" dirty="0">
                <a:latin typeface="Arial" charset="0"/>
              </a:rPr>
              <a:t> lack atypical features</a:t>
            </a:r>
          </a:p>
          <a:p>
            <a:pPr eaLnBrk="1" hangingPunct="1">
              <a:defRPr/>
            </a:pPr>
            <a:r>
              <a:rPr lang="en-US" sz="1500" dirty="0">
                <a:solidFill>
                  <a:schemeClr val="bg1">
                    <a:lumMod val="75000"/>
                  </a:schemeClr>
                </a:solidFill>
                <a:latin typeface="Arial" charset="0"/>
              </a:rPr>
              <a:t>--PAM with  atypia</a:t>
            </a:r>
            <a:r>
              <a:rPr lang="en-US" sz="1500" dirty="0">
                <a:solidFill>
                  <a:schemeClr val="accent1">
                    <a:lumMod val="40000"/>
                    <a:lumOff val="60000"/>
                  </a:schemeClr>
                </a:solidFill>
                <a:latin typeface="Arial" charset="0"/>
              </a:rPr>
              <a:t>: The proliferating melanocytes migrate into more superficial epithelial layers, and display atypical features</a:t>
            </a:r>
          </a:p>
        </p:txBody>
      </p:sp>
    </p:spTree>
    <p:extLst>
      <p:ext uri="{BB962C8B-B14F-4D97-AF65-F5344CB8AC3E}">
        <p14:creationId xmlns:p14="http://schemas.microsoft.com/office/powerpoint/2010/main" val="362091574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126</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latin typeface="Arial" charset="0"/>
              </a:rPr>
              <a:t>How does each behave?</a:t>
            </a:r>
          </a:p>
          <a:p>
            <a:pPr eaLnBrk="1" hangingPunct="1">
              <a:defRPr/>
            </a:pPr>
            <a:r>
              <a:rPr lang="en-US" sz="1500" dirty="0">
                <a:solidFill>
                  <a:srgbClr val="0000FF"/>
                </a:solidFill>
                <a:latin typeface="Arial" charset="0"/>
              </a:rPr>
              <a:t>--PAM without  atypia: </a:t>
            </a:r>
            <a:r>
              <a:rPr lang="en-US" sz="1500" dirty="0">
                <a:latin typeface="Arial" charset="0"/>
              </a:rPr>
              <a:t>The proliferating melanocytes are confined to the basal epithelial layer, </a:t>
            </a:r>
            <a:r>
              <a:rPr lang="en-US" sz="1500" b="1" dirty="0">
                <a:latin typeface="Arial" charset="0"/>
              </a:rPr>
              <a:t>and</a:t>
            </a:r>
            <a:r>
              <a:rPr lang="en-US" sz="1500" dirty="0">
                <a:latin typeface="Arial" charset="0"/>
              </a:rPr>
              <a:t> lack atypical features</a:t>
            </a:r>
          </a:p>
          <a:p>
            <a:pPr eaLnBrk="1" hangingPunct="1">
              <a:defRPr/>
            </a:pPr>
            <a:r>
              <a:rPr lang="en-US" sz="1500" dirty="0">
                <a:solidFill>
                  <a:srgbClr val="0000FF"/>
                </a:solidFill>
                <a:latin typeface="Arial" charset="0"/>
              </a:rPr>
              <a:t>--PAM with  atypia: </a:t>
            </a:r>
            <a:r>
              <a:rPr lang="en-US" sz="1500" b="1" i="1" dirty="0">
                <a:latin typeface="Arial" charset="0"/>
              </a:rPr>
              <a:t>?</a:t>
            </a:r>
            <a:r>
              <a:rPr lang="en-US" sz="1500" dirty="0">
                <a:solidFill>
                  <a:schemeClr val="accent1">
                    <a:lumMod val="40000"/>
                    <a:lumOff val="60000"/>
                  </a:schemeClr>
                </a:solidFill>
                <a:latin typeface="Arial" charset="0"/>
              </a:rPr>
              <a:t> proliferating melanocytes migrate into more superficial epithelial layers, and display atypical features</a:t>
            </a:r>
          </a:p>
        </p:txBody>
      </p:sp>
    </p:spTree>
    <p:extLst>
      <p:ext uri="{BB962C8B-B14F-4D97-AF65-F5344CB8AC3E}">
        <p14:creationId xmlns:p14="http://schemas.microsoft.com/office/powerpoint/2010/main" val="4146228627"/>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127</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rgbClr val="0000FF"/>
                </a:solidFill>
              </a:rPr>
              <a:t>There’s a simple, commonsense reason why PAM can carry a significant malignancy risk. What is it?</a:t>
            </a:r>
          </a:p>
          <a:p>
            <a:r>
              <a:rPr lang="en-US" sz="1500" dirty="0">
                <a:solidFill>
                  <a:srgbClr val="0000FF"/>
                </a:solidFill>
              </a:rPr>
              <a:t>It’s that PAM can involve extensive melanocyte replication, which if present, provides opportunity for malignant transformation</a:t>
            </a:r>
          </a:p>
          <a:p>
            <a:endParaRPr lang="en-US" sz="1500" dirty="0">
              <a:solidFill>
                <a:srgbClr val="0000FF"/>
              </a:solidFill>
            </a:endParaRPr>
          </a:p>
          <a:p>
            <a:pPr eaLnBrk="1" hangingPunct="1">
              <a:defRPr/>
            </a:pPr>
            <a:r>
              <a:rPr lang="en-US" sz="1500" i="1" dirty="0">
                <a:solidFill>
                  <a:srgbClr val="0000FF"/>
                </a:solidFill>
                <a:latin typeface="Arial" charset="0"/>
              </a:rPr>
              <a:t>PAM comes in two basic forms—what are they? </a:t>
            </a:r>
            <a:r>
              <a:rPr lang="en-US" sz="1500" i="1" dirty="0">
                <a:latin typeface="Arial" charset="0"/>
              </a:rPr>
              <a:t>How does each behave?</a:t>
            </a:r>
          </a:p>
          <a:p>
            <a:pPr eaLnBrk="1" hangingPunct="1">
              <a:defRPr/>
            </a:pPr>
            <a:r>
              <a:rPr lang="en-US" sz="1500" dirty="0">
                <a:solidFill>
                  <a:srgbClr val="0000FF"/>
                </a:solidFill>
                <a:latin typeface="Arial" charset="0"/>
              </a:rPr>
              <a:t>--PAM without  atypia: </a:t>
            </a:r>
            <a:r>
              <a:rPr lang="en-US" sz="1500" dirty="0">
                <a:latin typeface="Arial" charset="0"/>
              </a:rPr>
              <a:t>The proliferating melanocytes are confined to the basal epithelial layer, </a:t>
            </a:r>
            <a:r>
              <a:rPr lang="en-US" sz="1500" b="1" dirty="0">
                <a:latin typeface="Arial" charset="0"/>
              </a:rPr>
              <a:t>and</a:t>
            </a:r>
            <a:r>
              <a:rPr lang="en-US" sz="1500" dirty="0">
                <a:latin typeface="Arial" charset="0"/>
              </a:rPr>
              <a:t> lack atypical features</a:t>
            </a:r>
          </a:p>
          <a:p>
            <a:pPr eaLnBrk="1" hangingPunct="1">
              <a:defRPr/>
            </a:pPr>
            <a:r>
              <a:rPr lang="en-US" sz="1500" dirty="0">
                <a:solidFill>
                  <a:srgbClr val="0000FF"/>
                </a:solidFill>
                <a:latin typeface="Arial" charset="0"/>
              </a:rPr>
              <a:t>--PAM with  atypia: </a:t>
            </a:r>
            <a:r>
              <a:rPr lang="en-US" sz="1500" dirty="0">
                <a:latin typeface="Arial" charset="0"/>
              </a:rPr>
              <a:t>The proliferating melanocytes migrate into more superficial epithelial layers, and display atypical features</a:t>
            </a:r>
          </a:p>
        </p:txBody>
      </p:sp>
    </p:spTree>
    <p:extLst>
      <p:ext uri="{BB962C8B-B14F-4D97-AF65-F5344CB8AC3E}">
        <p14:creationId xmlns:p14="http://schemas.microsoft.com/office/powerpoint/2010/main" val="1370534577"/>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128</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atypical features</a:t>
            </a:r>
          </a:p>
        </p:txBody>
      </p:sp>
      <p:sp>
        <p:nvSpPr>
          <p:cNvPr id="18" name="Oval 17">
            <a:extLst>
              <a:ext uri="{FF2B5EF4-FFF2-40B4-BE49-F238E27FC236}">
                <a16:creationId xmlns:a16="http://schemas.microsoft.com/office/drawing/2014/main" id="{31EA8BD1-2EBC-4B3C-B697-45EA6578E143}"/>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 name="Oval 18">
            <a:extLst>
              <a:ext uri="{FF2B5EF4-FFF2-40B4-BE49-F238E27FC236}">
                <a16:creationId xmlns:a16="http://schemas.microsoft.com/office/drawing/2014/main" id="{5D05FA57-1B73-4A14-8248-0DFBA7CDC5E8}"/>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Bent-Up Arrow 18">
            <a:extLst>
              <a:ext uri="{FF2B5EF4-FFF2-40B4-BE49-F238E27FC236}">
                <a16:creationId xmlns:a16="http://schemas.microsoft.com/office/drawing/2014/main" id="{46C250DC-B909-4F26-BD69-E7729E214365}"/>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TextBox 19">
            <a:extLst>
              <a:ext uri="{FF2B5EF4-FFF2-40B4-BE49-F238E27FC236}">
                <a16:creationId xmlns:a16="http://schemas.microsoft.com/office/drawing/2014/main" id="{7302ECB4-6261-48E5-9404-C9E227AED5B1}"/>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endParaRPr lang="en-US" altLang="en-US" sz="1400" i="1" dirty="0">
              <a:solidFill>
                <a:schemeClr val="accent1">
                  <a:lumMod val="75000"/>
                </a:schemeClr>
              </a:solidFill>
            </a:endParaRPr>
          </a:p>
          <a:p>
            <a:pPr eaLnBrk="1" hangingPunct="1">
              <a:spcBef>
                <a:spcPct val="0"/>
              </a:spcBef>
              <a:buClrTx/>
              <a:buSzTx/>
              <a:buFontTx/>
              <a:buNone/>
            </a:pPr>
            <a:r>
              <a:rPr lang="en-US" altLang="en-US" sz="1400" dirty="0">
                <a:solidFill>
                  <a:schemeClr val="accent1">
                    <a:lumMod val="75000"/>
                  </a:schemeClr>
                </a:solidFill>
              </a:rPr>
              <a:t>You can’t—this call can only be made by your friend the pathologist</a:t>
            </a:r>
          </a:p>
        </p:txBody>
      </p:sp>
    </p:spTree>
    <p:extLst>
      <p:ext uri="{BB962C8B-B14F-4D97-AF65-F5344CB8AC3E}">
        <p14:creationId xmlns:p14="http://schemas.microsoft.com/office/powerpoint/2010/main" val="3200870130"/>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a:solidFill>
                  <a:srgbClr val="0000FF"/>
                </a:solidFill>
              </a:rPr>
              <a:t>Pre-malignant</a:t>
            </a:r>
          </a:p>
          <a:p>
            <a:pPr eaLnBrk="1" hangingPunct="1">
              <a:lnSpc>
                <a:spcPct val="90000"/>
              </a:lnSpc>
              <a:spcBef>
                <a:spcPct val="0"/>
              </a:spcBef>
              <a:buClrTx/>
              <a:buSzTx/>
              <a:buFontTx/>
              <a:buNone/>
            </a:pPr>
            <a:r>
              <a:rPr lang="en-US" altLang="en-US" sz="1600" b="1"/>
              <a:t>   PAM (</a:t>
            </a:r>
            <a:r>
              <a:rPr lang="en-US" altLang="en-US" sz="1400" b="1"/>
              <a:t>primary acquired melanosis</a:t>
            </a:r>
            <a:r>
              <a:rPr lang="en-US" altLang="en-US" sz="1600" b="1"/>
              <a:t>)</a:t>
            </a:r>
          </a:p>
          <a:p>
            <a:pPr eaLnBrk="1" hangingPunct="1">
              <a:lnSpc>
                <a:spcPct val="90000"/>
              </a:lnSpc>
              <a:spcBef>
                <a:spcPct val="0"/>
              </a:spcBef>
              <a:buClrTx/>
              <a:buSzTx/>
              <a:buFontTx/>
              <a:buNone/>
            </a:pPr>
            <a:r>
              <a:rPr lang="en-US" altLang="en-US" sz="1600">
                <a:solidFill>
                  <a:schemeClr val="bg1"/>
                </a:solidFill>
              </a:rPr>
              <a:t>  </a:t>
            </a:r>
            <a:r>
              <a:rPr lang="en-US" altLang="en-US" sz="1400">
                <a:solidFill>
                  <a:schemeClr val="bg1"/>
                </a:solidFill>
              </a:rPr>
              <a:t>--Skin analog: Lentigo maligna</a:t>
            </a:r>
          </a:p>
          <a:p>
            <a:pPr eaLnBrk="1" hangingPunct="1">
              <a:lnSpc>
                <a:spcPct val="90000"/>
              </a:lnSpc>
              <a:spcBef>
                <a:spcPct val="0"/>
              </a:spcBef>
              <a:buClrTx/>
              <a:buSzTx/>
              <a:buFontTx/>
              <a:buNone/>
            </a:pPr>
            <a:r>
              <a:rPr lang="en-US" altLang="en-US" sz="1400"/>
              <a:t>  </a:t>
            </a:r>
            <a:r>
              <a:rPr lang="en-US" altLang="en-US" sz="1400">
                <a:solidFill>
                  <a:schemeClr val="bg1"/>
                </a:solidFill>
              </a:rPr>
              <a:t>--Cystic? No</a:t>
            </a:r>
            <a:endParaRPr lang="en-US" altLang="en-US" sz="140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a:solidFill>
                  <a:schemeClr val="bg1"/>
                </a:solidFill>
                <a:sym typeface="Wingdings" panose="05000000000000000000" pitchFamily="2" charset="2"/>
              </a:rPr>
              <a:t>  </a:t>
            </a:r>
            <a:r>
              <a:rPr lang="en-US" altLang="en-US" sz="1400">
                <a:solidFill>
                  <a:schemeClr val="bg1"/>
                </a:solidFill>
              </a:rPr>
              <a:t>--Bilateral? No</a:t>
            </a:r>
          </a:p>
          <a:p>
            <a:pPr eaLnBrk="1" hangingPunct="1">
              <a:lnSpc>
                <a:spcPct val="90000"/>
              </a:lnSpc>
              <a:spcBef>
                <a:spcPct val="0"/>
              </a:spcBef>
              <a:buClrTx/>
              <a:buSzTx/>
              <a:buFontTx/>
              <a:buNone/>
            </a:pPr>
            <a:r>
              <a:rPr lang="en-US" altLang="en-US" sz="1400">
                <a:solidFill>
                  <a:schemeClr val="bg1"/>
                </a:solidFill>
              </a:rPr>
              <a:t>  --Risk factors: White; middle-aged; </a:t>
            </a:r>
          </a:p>
          <a:p>
            <a:pPr eaLnBrk="1" hangingPunct="1">
              <a:lnSpc>
                <a:spcPct val="90000"/>
              </a:lnSpc>
              <a:spcBef>
                <a:spcPct val="0"/>
              </a:spcBef>
              <a:buClrTx/>
              <a:buSzTx/>
              <a:buFontTx/>
              <a:buNone/>
            </a:pPr>
            <a:r>
              <a:rPr lang="en-US" altLang="en-US" sz="1400">
                <a:solidFill>
                  <a:schemeClr val="bg1"/>
                </a:solidFill>
              </a:rPr>
              <a:t>     fair complexion</a:t>
            </a:r>
            <a:endParaRPr lang="en-US" altLang="en-US" sz="140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a:solidFill>
                  <a:schemeClr val="bg1"/>
                </a:solidFill>
                <a:sym typeface="Wingdings" panose="05000000000000000000" pitchFamily="2" charset="2"/>
              </a:rPr>
              <a:t>     by </a:t>
            </a:r>
            <a:r>
              <a:rPr lang="en-US" altLang="en-US" sz="1400">
                <a:solidFill>
                  <a:schemeClr val="bg1"/>
                </a:solidFill>
                <a:cs typeface="Arial" panose="020B0604020202020204" pitchFamily="34" charset="0"/>
                <a:sym typeface="Wingdings" panose="05000000000000000000" pitchFamily="2" charset="2"/>
              </a:rPr>
              <a:t>↑</a:t>
            </a:r>
            <a:r>
              <a:rPr lang="en-US" altLang="en-US" sz="1400">
                <a:solidFill>
                  <a:schemeClr val="bg1"/>
                </a:solidFill>
                <a:sym typeface="Wingdings" panose="05000000000000000000" pitchFamily="2" charset="2"/>
              </a:rPr>
              <a:t> size, nodularity, </a:t>
            </a:r>
            <a:r>
              <a:rPr lang="en-US" altLang="en-US" sz="1400">
                <a:solidFill>
                  <a:schemeClr val="bg1"/>
                </a:solidFill>
                <a:cs typeface="Arial" panose="020B0604020202020204" pitchFamily="34" charset="0"/>
                <a:sym typeface="Wingdings" panose="05000000000000000000" pitchFamily="2" charset="2"/>
              </a:rPr>
              <a:t>↑</a:t>
            </a:r>
            <a:r>
              <a:rPr lang="en-US" altLang="en-US" sz="1400">
                <a:solidFill>
                  <a:schemeClr val="bg1"/>
                </a:solidFill>
                <a:sym typeface="Wingdings" panose="05000000000000000000" pitchFamily="2" charset="2"/>
              </a:rPr>
              <a:t> vascularity</a:t>
            </a:r>
            <a:endParaRPr lang="en-US" altLang="en-US" sz="1400">
              <a:solidFill>
                <a:schemeClr val="bg1"/>
              </a:solidFill>
            </a:endParaRPr>
          </a:p>
          <a:p>
            <a:pPr eaLnBrk="1" hangingPunct="1">
              <a:lnSpc>
                <a:spcPct val="90000"/>
              </a:lnSpc>
              <a:spcBef>
                <a:spcPct val="0"/>
              </a:spcBef>
              <a:buClrTx/>
              <a:buSzTx/>
              <a:buFontTx/>
              <a:buNone/>
            </a:pPr>
            <a:r>
              <a:rPr lang="en-US" altLang="en-US" sz="1400">
                <a:solidFill>
                  <a:schemeClr val="bg1"/>
                </a:solidFill>
              </a:rPr>
              <a:t>  --Management: </a:t>
            </a:r>
          </a:p>
          <a:p>
            <a:pPr eaLnBrk="1" hangingPunct="1">
              <a:lnSpc>
                <a:spcPct val="90000"/>
              </a:lnSpc>
              <a:spcBef>
                <a:spcPct val="0"/>
              </a:spcBef>
              <a:buClrTx/>
              <a:buSzTx/>
              <a:buFontTx/>
              <a:buNone/>
            </a:pPr>
            <a:r>
              <a:rPr lang="en-US" altLang="en-US" sz="1400">
                <a:solidFill>
                  <a:schemeClr val="bg1"/>
                </a:solidFill>
              </a:rPr>
              <a:t>     --</a:t>
            </a:r>
            <a:r>
              <a:rPr lang="en-US" altLang="en-US" sz="1400" i="1">
                <a:solidFill>
                  <a:schemeClr val="bg1"/>
                </a:solidFill>
              </a:rPr>
              <a:t>Bulbar</a:t>
            </a:r>
            <a:r>
              <a:rPr lang="en-US" altLang="en-US" sz="1400">
                <a:solidFill>
                  <a:schemeClr val="bg1"/>
                </a:solidFill>
              </a:rPr>
              <a:t>: Observe. If suspect</a:t>
            </a:r>
          </a:p>
          <a:p>
            <a:pPr eaLnBrk="1" hangingPunct="1">
              <a:lnSpc>
                <a:spcPct val="90000"/>
              </a:lnSpc>
              <a:spcBef>
                <a:spcPct val="0"/>
              </a:spcBef>
              <a:buClrTx/>
              <a:buSzTx/>
              <a:buFontTx/>
              <a:buNone/>
            </a:pPr>
            <a:r>
              <a:rPr lang="en-US" altLang="en-US" sz="1400">
                <a:solidFill>
                  <a:schemeClr val="bg1"/>
                </a:solidFill>
              </a:rPr>
              <a:t>      malignant change, excise</a:t>
            </a:r>
          </a:p>
          <a:p>
            <a:pPr eaLnBrk="1" hangingPunct="1">
              <a:lnSpc>
                <a:spcPct val="90000"/>
              </a:lnSpc>
              <a:spcBef>
                <a:spcPct val="0"/>
              </a:spcBef>
              <a:buClrTx/>
              <a:buSzTx/>
              <a:buFontTx/>
              <a:buNone/>
            </a:pPr>
            <a:r>
              <a:rPr lang="en-US" altLang="en-US" sz="1400">
                <a:solidFill>
                  <a:schemeClr val="bg1"/>
                </a:solidFill>
              </a:rPr>
              <a:t>     --</a:t>
            </a:r>
            <a:r>
              <a:rPr lang="en-US" altLang="en-US" sz="1400" i="1">
                <a:solidFill>
                  <a:schemeClr val="bg1"/>
                </a:solidFill>
              </a:rPr>
              <a:t>Palpebral</a:t>
            </a:r>
            <a:r>
              <a:rPr lang="en-US" altLang="en-US" sz="140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129</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atypical features</a:t>
            </a:r>
          </a:p>
        </p:txBody>
      </p:sp>
      <p:sp>
        <p:nvSpPr>
          <p:cNvPr id="18" name="Oval 17">
            <a:extLst>
              <a:ext uri="{FF2B5EF4-FFF2-40B4-BE49-F238E27FC236}">
                <a16:creationId xmlns:a16="http://schemas.microsoft.com/office/drawing/2014/main" id="{31EA8BD1-2EBC-4B3C-B697-45EA6578E143}"/>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 name="Oval 18">
            <a:extLst>
              <a:ext uri="{FF2B5EF4-FFF2-40B4-BE49-F238E27FC236}">
                <a16:creationId xmlns:a16="http://schemas.microsoft.com/office/drawing/2014/main" id="{5D05FA57-1B73-4A14-8248-0DFBA7CDC5E8}"/>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Bent-Up Arrow 18">
            <a:extLst>
              <a:ext uri="{FF2B5EF4-FFF2-40B4-BE49-F238E27FC236}">
                <a16:creationId xmlns:a16="http://schemas.microsoft.com/office/drawing/2014/main" id="{46C250DC-B909-4F26-BD69-E7729E214365}"/>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TextBox 19">
            <a:extLst>
              <a:ext uri="{FF2B5EF4-FFF2-40B4-BE49-F238E27FC236}">
                <a16:creationId xmlns:a16="http://schemas.microsoft.com/office/drawing/2014/main" id="{7302ECB4-6261-48E5-9404-C9E227AED5B1}"/>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p>
          <a:p>
            <a:pPr eaLnBrk="1" hangingPunct="1">
              <a:spcBef>
                <a:spcPct val="0"/>
              </a:spcBef>
              <a:buClrTx/>
              <a:buSzTx/>
              <a:buFontTx/>
              <a:buNone/>
            </a:pPr>
            <a:r>
              <a:rPr lang="en-US" altLang="en-US" sz="1400" dirty="0">
                <a:solidFill>
                  <a:schemeClr val="bg1"/>
                </a:solidFill>
              </a:rPr>
              <a:t>You can’t—this call can only be made histologically</a:t>
            </a:r>
          </a:p>
        </p:txBody>
      </p:sp>
    </p:spTree>
    <p:extLst>
      <p:ext uri="{BB962C8B-B14F-4D97-AF65-F5344CB8AC3E}">
        <p14:creationId xmlns:p14="http://schemas.microsoft.com/office/powerpoint/2010/main" val="6048151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1" name="Text Box 4"/>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--Proliferation of channel elements</a:t>
            </a:r>
          </a:p>
          <a:p>
            <a:pPr eaLnBrk="1" hangingPunct="1">
              <a:spcBef>
                <a:spcPct val="0"/>
              </a:spcBef>
              <a:buClrTx/>
              <a:buSzTx/>
              <a:buFontTx/>
              <a:buNone/>
            </a:pPr>
            <a:r>
              <a:rPr lang="en-US" altLang="en-US" sz="1600" dirty="0"/>
              <a:t>  </a:t>
            </a:r>
            <a:r>
              <a:rPr lang="en-US" altLang="en-US" sz="1600" dirty="0">
                <a:solidFill>
                  <a:schemeClr val="bg1"/>
                </a:solidFill>
              </a:rPr>
              <a:t>--Present at birth</a:t>
            </a:r>
          </a:p>
          <a:p>
            <a:pPr eaLnBrk="1" hangingPunct="1">
              <a:spcBef>
                <a:spcPct val="0"/>
              </a:spcBef>
              <a:buClrTx/>
              <a:buSzTx/>
              <a:buFontTx/>
              <a:buNone/>
            </a:pPr>
            <a:r>
              <a:rPr lang="en-US" altLang="en-US" sz="1600" dirty="0">
                <a:solidFill>
                  <a:schemeClr val="bg1"/>
                </a:solidFill>
              </a:rPr>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2292" name="Rectangle 6"/>
          <p:cNvSpPr>
            <a:spLocks noChangeArrowheads="1"/>
          </p:cNvSpPr>
          <p:nvPr/>
        </p:nvSpPr>
        <p:spPr bwMode="auto">
          <a:xfrm>
            <a:off x="3505200" y="3276600"/>
            <a:ext cx="29718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a:t>definition thereof</a:t>
            </a:r>
          </a:p>
        </p:txBody>
      </p:sp>
      <p:sp>
        <p:nvSpPr>
          <p:cNvPr id="12293" name="Rectangle 9"/>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2294" name="Text Box 10"/>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295" name="Text Box 11"/>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2296" name="Text Box 14"/>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2297" name="Line 15"/>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A07D6A1-EA32-4F79-BDC7-CB53E878434B}" type="slidenum">
              <a:rPr lang="en-US" altLang="en-US" sz="1000" smtClean="0"/>
              <a:pPr>
                <a:spcBef>
                  <a:spcPct val="0"/>
                </a:spcBef>
                <a:buClrTx/>
                <a:buSzTx/>
                <a:buFontTx/>
                <a:buNone/>
              </a:pPr>
              <a:t>13</a:t>
            </a:fld>
            <a:endParaRPr lang="en-US" altLang="en-US" sz="1000"/>
          </a:p>
        </p:txBody>
      </p:sp>
      <p:sp>
        <p:nvSpPr>
          <p:cNvPr id="13"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4"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130</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C07EA45-6540-48FF-97FA-7ED3284FC6DB}"/>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a:extLst>
              <a:ext uri="{FF2B5EF4-FFF2-40B4-BE49-F238E27FC236}">
                <a16:creationId xmlns:a16="http://schemas.microsoft.com/office/drawing/2014/main" id="{A1A2D19E-DBCA-4878-A6BF-D9729D4EE8E9}"/>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TextBox 22">
            <a:extLst>
              <a:ext uri="{FF2B5EF4-FFF2-40B4-BE49-F238E27FC236}">
                <a16:creationId xmlns:a16="http://schemas.microsoft.com/office/drawing/2014/main" id="{1C5B3FCB-6BE5-4339-B541-36BDD190DCF3}"/>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bg1"/>
                </a:solidFill>
              </a:rPr>
              <a:t>OK, what are ‘atypical features’ histologically?</a:t>
            </a:r>
          </a:p>
          <a:p>
            <a:r>
              <a:rPr lang="en-US" sz="1400" dirty="0">
                <a:solidFill>
                  <a:schemeClr val="accent6">
                    <a:lumMod val="50000"/>
                  </a:schemeClr>
                </a:solidFill>
              </a:rPr>
              <a:t>The usual suspects, including:</a:t>
            </a:r>
          </a:p>
          <a:p>
            <a:r>
              <a:rPr lang="en-US" sz="1400" dirty="0">
                <a:solidFill>
                  <a:schemeClr val="accent6">
                    <a:lumMod val="50000"/>
                  </a:schemeClr>
                </a:solidFill>
              </a:rPr>
              <a:t>--Mitotic figures</a:t>
            </a:r>
          </a:p>
          <a:p>
            <a:r>
              <a:rPr lang="en-US" sz="1400" dirty="0">
                <a:solidFill>
                  <a:schemeClr val="accent6">
                    <a:lumMod val="50000"/>
                  </a:schemeClr>
                </a:solidFill>
              </a:rPr>
              <a:t>--Nuclei that are  large ,  pleomorphic  and/or hyperchromatic</a:t>
            </a:r>
          </a:p>
        </p:txBody>
      </p:sp>
      <p:sp>
        <p:nvSpPr>
          <p:cNvPr id="24" name="Bent-Up Arrow 18">
            <a:extLst>
              <a:ext uri="{FF2B5EF4-FFF2-40B4-BE49-F238E27FC236}">
                <a16:creationId xmlns:a16="http://schemas.microsoft.com/office/drawing/2014/main" id="{4E9648C3-4F68-4E82-A1CD-8DD99D4EE8AC}"/>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Bent-Up Arrow 18">
            <a:extLst>
              <a:ext uri="{FF2B5EF4-FFF2-40B4-BE49-F238E27FC236}">
                <a16:creationId xmlns:a16="http://schemas.microsoft.com/office/drawing/2014/main" id="{1DAA8B7D-D804-464A-B161-4F70C6639422}"/>
              </a:ext>
            </a:extLst>
          </p:cNvPr>
          <p:cNvSpPr/>
          <p:nvPr/>
        </p:nvSpPr>
        <p:spPr>
          <a:xfrm rot="16200000" flipH="1" flipV="1">
            <a:off x="2616467" y="3375958"/>
            <a:ext cx="730607" cy="3122691"/>
          </a:xfrm>
          <a:prstGeom prst="bentUpArrow">
            <a:avLst>
              <a:gd name="adj1" fmla="val 26894"/>
              <a:gd name="adj2" fmla="val 50000"/>
              <a:gd name="adj3" fmla="val 23888"/>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TextBox 19">
            <a:extLst>
              <a:ext uri="{FF2B5EF4-FFF2-40B4-BE49-F238E27FC236}">
                <a16:creationId xmlns:a16="http://schemas.microsoft.com/office/drawing/2014/main" id="{952AFE3D-20BD-45DE-AD77-701A2FEE180D}"/>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p>
          <a:p>
            <a:pPr eaLnBrk="1" hangingPunct="1">
              <a:spcBef>
                <a:spcPct val="0"/>
              </a:spcBef>
              <a:buClrTx/>
              <a:buSzTx/>
              <a:buFontTx/>
              <a:buNone/>
            </a:pPr>
            <a:r>
              <a:rPr lang="en-US" altLang="en-US" sz="1400" dirty="0">
                <a:solidFill>
                  <a:schemeClr val="bg1"/>
                </a:solidFill>
              </a:rPr>
              <a:t>You can’t—this call can only be made histologically</a:t>
            </a:r>
          </a:p>
        </p:txBody>
      </p:sp>
    </p:spTree>
    <p:extLst>
      <p:ext uri="{BB962C8B-B14F-4D97-AF65-F5344CB8AC3E}">
        <p14:creationId xmlns:p14="http://schemas.microsoft.com/office/powerpoint/2010/main" val="153223974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131</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C07EA45-6540-48FF-97FA-7ED3284FC6DB}"/>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a:extLst>
              <a:ext uri="{FF2B5EF4-FFF2-40B4-BE49-F238E27FC236}">
                <a16:creationId xmlns:a16="http://schemas.microsoft.com/office/drawing/2014/main" id="{A1A2D19E-DBCA-4878-A6BF-D9729D4EE8E9}"/>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TextBox 22">
            <a:extLst>
              <a:ext uri="{FF2B5EF4-FFF2-40B4-BE49-F238E27FC236}">
                <a16:creationId xmlns:a16="http://schemas.microsoft.com/office/drawing/2014/main" id="{1C5B3FCB-6BE5-4339-B541-36BDD190DCF3}"/>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bg1"/>
                </a:solidFill>
              </a:rPr>
              <a:t>OK, what are ‘atypical features’ histologically?</a:t>
            </a:r>
          </a:p>
          <a:p>
            <a:r>
              <a:rPr lang="en-US" sz="1400" dirty="0">
                <a:solidFill>
                  <a:schemeClr val="bg1"/>
                </a:solidFill>
              </a:rPr>
              <a:t>The usual suspects, including:</a:t>
            </a:r>
          </a:p>
          <a:p>
            <a:r>
              <a:rPr lang="en-US" sz="1400" dirty="0">
                <a:solidFill>
                  <a:schemeClr val="bg1"/>
                </a:solidFill>
              </a:rPr>
              <a:t>--Mitotic  figures</a:t>
            </a:r>
          </a:p>
          <a:p>
            <a:r>
              <a:rPr lang="en-US" sz="1400" dirty="0">
                <a:solidFill>
                  <a:schemeClr val="bg1"/>
                </a:solidFill>
              </a:rPr>
              <a:t>--</a:t>
            </a:r>
            <a:r>
              <a:rPr lang="en-US" sz="1400" dirty="0">
                <a:solidFill>
                  <a:schemeClr val="accent6">
                    <a:lumMod val="50000"/>
                  </a:schemeClr>
                </a:solidFill>
              </a:rPr>
              <a:t>Nuclei that are  large ,  pleomorphic  and/or hyperchromatic</a:t>
            </a:r>
          </a:p>
        </p:txBody>
      </p:sp>
      <p:sp>
        <p:nvSpPr>
          <p:cNvPr id="24" name="Bent-Up Arrow 18">
            <a:extLst>
              <a:ext uri="{FF2B5EF4-FFF2-40B4-BE49-F238E27FC236}">
                <a16:creationId xmlns:a16="http://schemas.microsoft.com/office/drawing/2014/main" id="{4E9648C3-4F68-4E82-A1CD-8DD99D4EE8AC}"/>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Bent-Up Arrow 18">
            <a:extLst>
              <a:ext uri="{FF2B5EF4-FFF2-40B4-BE49-F238E27FC236}">
                <a16:creationId xmlns:a16="http://schemas.microsoft.com/office/drawing/2014/main" id="{1DAA8B7D-D804-464A-B161-4F70C6639422}"/>
              </a:ext>
            </a:extLst>
          </p:cNvPr>
          <p:cNvSpPr/>
          <p:nvPr/>
        </p:nvSpPr>
        <p:spPr>
          <a:xfrm rot="16200000" flipH="1" flipV="1">
            <a:off x="2616467" y="3375958"/>
            <a:ext cx="730607" cy="3122691"/>
          </a:xfrm>
          <a:prstGeom prst="bentUpArrow">
            <a:avLst>
              <a:gd name="adj1" fmla="val 26894"/>
              <a:gd name="adj2" fmla="val 50000"/>
              <a:gd name="adj3" fmla="val 23888"/>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TextBox 19">
            <a:extLst>
              <a:ext uri="{FF2B5EF4-FFF2-40B4-BE49-F238E27FC236}">
                <a16:creationId xmlns:a16="http://schemas.microsoft.com/office/drawing/2014/main" id="{952AFE3D-20BD-45DE-AD77-701A2FEE180D}"/>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p>
          <a:p>
            <a:pPr eaLnBrk="1" hangingPunct="1">
              <a:spcBef>
                <a:spcPct val="0"/>
              </a:spcBef>
              <a:buClrTx/>
              <a:buSzTx/>
              <a:buFontTx/>
              <a:buNone/>
            </a:pPr>
            <a:r>
              <a:rPr lang="en-US" altLang="en-US" sz="1400" dirty="0">
                <a:solidFill>
                  <a:schemeClr val="bg1"/>
                </a:solidFill>
              </a:rPr>
              <a:t>You can’t—this call can only be made histologically</a:t>
            </a:r>
          </a:p>
        </p:txBody>
      </p:sp>
      <p:sp>
        <p:nvSpPr>
          <p:cNvPr id="4" name="Rectangle 3">
            <a:extLst>
              <a:ext uri="{FF2B5EF4-FFF2-40B4-BE49-F238E27FC236}">
                <a16:creationId xmlns:a16="http://schemas.microsoft.com/office/drawing/2014/main" id="{AA727B82-BD6E-4F7E-9BAD-C321F1F6F2FD}"/>
              </a:ext>
            </a:extLst>
          </p:cNvPr>
          <p:cNvSpPr/>
          <p:nvPr/>
        </p:nvSpPr>
        <p:spPr>
          <a:xfrm>
            <a:off x="4843195" y="4724400"/>
            <a:ext cx="533400" cy="24843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2446337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132</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C07EA45-6540-48FF-97FA-7ED3284FC6DB}"/>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a:extLst>
              <a:ext uri="{FF2B5EF4-FFF2-40B4-BE49-F238E27FC236}">
                <a16:creationId xmlns:a16="http://schemas.microsoft.com/office/drawing/2014/main" id="{A1A2D19E-DBCA-4878-A6BF-D9729D4EE8E9}"/>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TextBox 22">
            <a:extLst>
              <a:ext uri="{FF2B5EF4-FFF2-40B4-BE49-F238E27FC236}">
                <a16:creationId xmlns:a16="http://schemas.microsoft.com/office/drawing/2014/main" id="{1C5B3FCB-6BE5-4339-B541-36BDD190DCF3}"/>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bg1"/>
                </a:solidFill>
              </a:rPr>
              <a:t>OK, what are ‘atypical features’ histologically?</a:t>
            </a:r>
          </a:p>
          <a:p>
            <a:r>
              <a:rPr lang="en-US" sz="1400" dirty="0">
                <a:solidFill>
                  <a:schemeClr val="bg1"/>
                </a:solidFill>
              </a:rPr>
              <a:t>The usual suspects, including:</a:t>
            </a:r>
          </a:p>
          <a:p>
            <a:r>
              <a:rPr lang="en-US" sz="1400" dirty="0">
                <a:solidFill>
                  <a:schemeClr val="bg1"/>
                </a:solidFill>
              </a:rPr>
              <a:t>--Mitotic  figures</a:t>
            </a:r>
          </a:p>
          <a:p>
            <a:r>
              <a:rPr lang="en-US" sz="1400" dirty="0">
                <a:solidFill>
                  <a:schemeClr val="bg1"/>
                </a:solidFill>
              </a:rPr>
              <a:t>--</a:t>
            </a:r>
            <a:r>
              <a:rPr lang="en-US" sz="1400" dirty="0">
                <a:solidFill>
                  <a:schemeClr val="accent6">
                    <a:lumMod val="50000"/>
                  </a:schemeClr>
                </a:solidFill>
              </a:rPr>
              <a:t>Nuclei that are  large ,  pleomorphic  and/or hyperchromatic</a:t>
            </a:r>
          </a:p>
        </p:txBody>
      </p:sp>
      <p:sp>
        <p:nvSpPr>
          <p:cNvPr id="24" name="Bent-Up Arrow 18">
            <a:extLst>
              <a:ext uri="{FF2B5EF4-FFF2-40B4-BE49-F238E27FC236}">
                <a16:creationId xmlns:a16="http://schemas.microsoft.com/office/drawing/2014/main" id="{4E9648C3-4F68-4E82-A1CD-8DD99D4EE8AC}"/>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Bent-Up Arrow 18">
            <a:extLst>
              <a:ext uri="{FF2B5EF4-FFF2-40B4-BE49-F238E27FC236}">
                <a16:creationId xmlns:a16="http://schemas.microsoft.com/office/drawing/2014/main" id="{1DAA8B7D-D804-464A-B161-4F70C6639422}"/>
              </a:ext>
            </a:extLst>
          </p:cNvPr>
          <p:cNvSpPr/>
          <p:nvPr/>
        </p:nvSpPr>
        <p:spPr>
          <a:xfrm rot="16200000" flipH="1" flipV="1">
            <a:off x="2616467" y="3375958"/>
            <a:ext cx="730607" cy="3122691"/>
          </a:xfrm>
          <a:prstGeom prst="bentUpArrow">
            <a:avLst>
              <a:gd name="adj1" fmla="val 26894"/>
              <a:gd name="adj2" fmla="val 50000"/>
              <a:gd name="adj3" fmla="val 23888"/>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TextBox 19">
            <a:extLst>
              <a:ext uri="{FF2B5EF4-FFF2-40B4-BE49-F238E27FC236}">
                <a16:creationId xmlns:a16="http://schemas.microsoft.com/office/drawing/2014/main" id="{952AFE3D-20BD-45DE-AD77-701A2FEE180D}"/>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p>
          <a:p>
            <a:pPr eaLnBrk="1" hangingPunct="1">
              <a:spcBef>
                <a:spcPct val="0"/>
              </a:spcBef>
              <a:buClrTx/>
              <a:buSzTx/>
              <a:buFontTx/>
              <a:buNone/>
            </a:pPr>
            <a:r>
              <a:rPr lang="en-US" altLang="en-US" sz="1400" dirty="0">
                <a:solidFill>
                  <a:schemeClr val="bg1"/>
                </a:solidFill>
              </a:rPr>
              <a:t>You can’t—this call can only be made histologically</a:t>
            </a:r>
          </a:p>
        </p:txBody>
      </p:sp>
    </p:spTree>
    <p:extLst>
      <p:ext uri="{BB962C8B-B14F-4D97-AF65-F5344CB8AC3E}">
        <p14:creationId xmlns:p14="http://schemas.microsoft.com/office/powerpoint/2010/main" val="283116138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133</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C07EA45-6540-48FF-97FA-7ED3284FC6DB}"/>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a:extLst>
              <a:ext uri="{FF2B5EF4-FFF2-40B4-BE49-F238E27FC236}">
                <a16:creationId xmlns:a16="http://schemas.microsoft.com/office/drawing/2014/main" id="{A1A2D19E-DBCA-4878-A6BF-D9729D4EE8E9}"/>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TextBox 22">
            <a:extLst>
              <a:ext uri="{FF2B5EF4-FFF2-40B4-BE49-F238E27FC236}">
                <a16:creationId xmlns:a16="http://schemas.microsoft.com/office/drawing/2014/main" id="{1C5B3FCB-6BE5-4339-B541-36BDD190DCF3}"/>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bg1"/>
                </a:solidFill>
              </a:rPr>
              <a:t>OK, what are ‘atypical features’ histologically?</a:t>
            </a:r>
          </a:p>
          <a:p>
            <a:r>
              <a:rPr lang="en-US" sz="1400" dirty="0">
                <a:solidFill>
                  <a:schemeClr val="bg1"/>
                </a:solidFill>
              </a:rPr>
              <a:t>The usual suspects, including:</a:t>
            </a:r>
          </a:p>
          <a:p>
            <a:r>
              <a:rPr lang="en-US" sz="1400" dirty="0">
                <a:solidFill>
                  <a:schemeClr val="bg1"/>
                </a:solidFill>
              </a:rPr>
              <a:t>--Mitotic  figures</a:t>
            </a:r>
          </a:p>
          <a:p>
            <a:r>
              <a:rPr lang="en-US" sz="1400" dirty="0">
                <a:solidFill>
                  <a:schemeClr val="bg1"/>
                </a:solidFill>
              </a:rPr>
              <a:t>--Nuclei that are  large ,  pleomorphic  and/or hyperchromatic</a:t>
            </a:r>
          </a:p>
        </p:txBody>
      </p:sp>
      <p:sp>
        <p:nvSpPr>
          <p:cNvPr id="24" name="Bent-Up Arrow 18">
            <a:extLst>
              <a:ext uri="{FF2B5EF4-FFF2-40B4-BE49-F238E27FC236}">
                <a16:creationId xmlns:a16="http://schemas.microsoft.com/office/drawing/2014/main" id="{4E9648C3-4F68-4E82-A1CD-8DD99D4EE8AC}"/>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Bent-Up Arrow 18">
            <a:extLst>
              <a:ext uri="{FF2B5EF4-FFF2-40B4-BE49-F238E27FC236}">
                <a16:creationId xmlns:a16="http://schemas.microsoft.com/office/drawing/2014/main" id="{1DAA8B7D-D804-464A-B161-4F70C6639422}"/>
              </a:ext>
            </a:extLst>
          </p:cNvPr>
          <p:cNvSpPr/>
          <p:nvPr/>
        </p:nvSpPr>
        <p:spPr>
          <a:xfrm rot="16200000" flipH="1" flipV="1">
            <a:off x="2616467" y="3375958"/>
            <a:ext cx="730607" cy="3122691"/>
          </a:xfrm>
          <a:prstGeom prst="bentUpArrow">
            <a:avLst>
              <a:gd name="adj1" fmla="val 26894"/>
              <a:gd name="adj2" fmla="val 50000"/>
              <a:gd name="adj3" fmla="val 23888"/>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TextBox 19">
            <a:extLst>
              <a:ext uri="{FF2B5EF4-FFF2-40B4-BE49-F238E27FC236}">
                <a16:creationId xmlns:a16="http://schemas.microsoft.com/office/drawing/2014/main" id="{952AFE3D-20BD-45DE-AD77-701A2FEE180D}"/>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p>
          <a:p>
            <a:pPr eaLnBrk="1" hangingPunct="1">
              <a:spcBef>
                <a:spcPct val="0"/>
              </a:spcBef>
              <a:buClrTx/>
              <a:buSzTx/>
              <a:buFontTx/>
              <a:buNone/>
            </a:pPr>
            <a:r>
              <a:rPr lang="en-US" altLang="en-US" sz="1400" dirty="0">
                <a:solidFill>
                  <a:schemeClr val="bg1"/>
                </a:solidFill>
              </a:rPr>
              <a:t>You can’t—this call can only be made histologically</a:t>
            </a:r>
          </a:p>
        </p:txBody>
      </p:sp>
      <p:sp>
        <p:nvSpPr>
          <p:cNvPr id="2" name="Rectangle 1">
            <a:extLst>
              <a:ext uri="{FF2B5EF4-FFF2-40B4-BE49-F238E27FC236}">
                <a16:creationId xmlns:a16="http://schemas.microsoft.com/office/drawing/2014/main" id="{785F6740-FD7C-4443-8443-53EED6883033}"/>
              </a:ext>
            </a:extLst>
          </p:cNvPr>
          <p:cNvSpPr/>
          <p:nvPr/>
        </p:nvSpPr>
        <p:spPr>
          <a:xfrm>
            <a:off x="6019800" y="4953000"/>
            <a:ext cx="457200" cy="1991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4CD54302-DD8F-44DF-A158-5D903C1E1659}"/>
              </a:ext>
            </a:extLst>
          </p:cNvPr>
          <p:cNvSpPr/>
          <p:nvPr/>
        </p:nvSpPr>
        <p:spPr>
          <a:xfrm>
            <a:off x="6563138" y="4953000"/>
            <a:ext cx="1133061" cy="1991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a:extLst>
              <a:ext uri="{FF2B5EF4-FFF2-40B4-BE49-F238E27FC236}">
                <a16:creationId xmlns:a16="http://schemas.microsoft.com/office/drawing/2014/main" id="{A948D0B6-2732-4F92-A8CF-BB6E2CEF8714}"/>
              </a:ext>
            </a:extLst>
          </p:cNvPr>
          <p:cNvSpPr/>
          <p:nvPr/>
        </p:nvSpPr>
        <p:spPr>
          <a:xfrm>
            <a:off x="4648200" y="5211009"/>
            <a:ext cx="1371600" cy="182879"/>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10618519"/>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134</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EC07EA45-6540-48FF-97FA-7ED3284FC6DB}"/>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a:extLst>
              <a:ext uri="{FF2B5EF4-FFF2-40B4-BE49-F238E27FC236}">
                <a16:creationId xmlns:a16="http://schemas.microsoft.com/office/drawing/2014/main" id="{A1A2D19E-DBCA-4878-A6BF-D9729D4EE8E9}"/>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3" name="TextBox 22">
            <a:extLst>
              <a:ext uri="{FF2B5EF4-FFF2-40B4-BE49-F238E27FC236}">
                <a16:creationId xmlns:a16="http://schemas.microsoft.com/office/drawing/2014/main" id="{1C5B3FCB-6BE5-4339-B541-36BDD190DCF3}"/>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bg1"/>
                </a:solidFill>
              </a:rPr>
              <a:t>OK, what are ‘atypical features’ histologically?</a:t>
            </a:r>
          </a:p>
          <a:p>
            <a:r>
              <a:rPr lang="en-US" sz="1400" dirty="0">
                <a:solidFill>
                  <a:schemeClr val="bg1"/>
                </a:solidFill>
              </a:rPr>
              <a:t>The usual suspects, including:</a:t>
            </a:r>
          </a:p>
          <a:p>
            <a:r>
              <a:rPr lang="en-US" sz="1400" dirty="0">
                <a:solidFill>
                  <a:schemeClr val="bg1"/>
                </a:solidFill>
              </a:rPr>
              <a:t>--Mitotic  figures</a:t>
            </a:r>
          </a:p>
          <a:p>
            <a:r>
              <a:rPr lang="en-US" sz="1400" dirty="0">
                <a:solidFill>
                  <a:schemeClr val="bg1"/>
                </a:solidFill>
              </a:rPr>
              <a:t>--Nuclei that are  large ,  pleomorphic  and/or hyperchromatic</a:t>
            </a:r>
          </a:p>
        </p:txBody>
      </p:sp>
      <p:sp>
        <p:nvSpPr>
          <p:cNvPr id="24" name="Bent-Up Arrow 18">
            <a:extLst>
              <a:ext uri="{FF2B5EF4-FFF2-40B4-BE49-F238E27FC236}">
                <a16:creationId xmlns:a16="http://schemas.microsoft.com/office/drawing/2014/main" id="{4E9648C3-4F68-4E82-A1CD-8DD99D4EE8AC}"/>
              </a:ext>
            </a:extLst>
          </p:cNvPr>
          <p:cNvSpPr/>
          <p:nvPr/>
        </p:nvSpPr>
        <p:spPr>
          <a:xfrm rot="16200000" flipV="1">
            <a:off x="1057800" y="3113880"/>
            <a:ext cx="1465263" cy="742950"/>
          </a:xfrm>
          <a:prstGeom prst="bentUpArrow">
            <a:avLst>
              <a:gd name="adj1" fmla="val 25000"/>
              <a:gd name="adj2" fmla="val 47484"/>
              <a:gd name="adj3" fmla="val 26666"/>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6" name="Bent-Up Arrow 18">
            <a:extLst>
              <a:ext uri="{FF2B5EF4-FFF2-40B4-BE49-F238E27FC236}">
                <a16:creationId xmlns:a16="http://schemas.microsoft.com/office/drawing/2014/main" id="{1DAA8B7D-D804-464A-B161-4F70C6639422}"/>
              </a:ext>
            </a:extLst>
          </p:cNvPr>
          <p:cNvSpPr/>
          <p:nvPr/>
        </p:nvSpPr>
        <p:spPr>
          <a:xfrm rot="16200000" flipH="1" flipV="1">
            <a:off x="2616467" y="3375958"/>
            <a:ext cx="730607" cy="3122691"/>
          </a:xfrm>
          <a:prstGeom prst="bentUpArrow">
            <a:avLst>
              <a:gd name="adj1" fmla="val 26894"/>
              <a:gd name="adj2" fmla="val 50000"/>
              <a:gd name="adj3" fmla="val 23888"/>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TextBox 19">
            <a:extLst>
              <a:ext uri="{FF2B5EF4-FFF2-40B4-BE49-F238E27FC236}">
                <a16:creationId xmlns:a16="http://schemas.microsoft.com/office/drawing/2014/main" id="{952AFE3D-20BD-45DE-AD77-701A2FEE180D}"/>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How can you tell at the slit-lamp whether a PAM lesion has atypia?</a:t>
            </a:r>
          </a:p>
          <a:p>
            <a:pPr eaLnBrk="1" hangingPunct="1">
              <a:spcBef>
                <a:spcPct val="0"/>
              </a:spcBef>
              <a:buClrTx/>
              <a:buSzTx/>
              <a:buFontTx/>
              <a:buNone/>
            </a:pPr>
            <a:r>
              <a:rPr lang="en-US" altLang="en-US" sz="1400" dirty="0">
                <a:solidFill>
                  <a:schemeClr val="bg1"/>
                </a:solidFill>
              </a:rPr>
              <a:t>You can’t—this call can only be made histologically</a:t>
            </a:r>
          </a:p>
        </p:txBody>
      </p:sp>
    </p:spTree>
    <p:extLst>
      <p:ext uri="{BB962C8B-B14F-4D97-AF65-F5344CB8AC3E}">
        <p14:creationId xmlns:p14="http://schemas.microsoft.com/office/powerpoint/2010/main" val="330230677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135</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1752600" y="5983069"/>
            <a:ext cx="5638800" cy="646331"/>
          </a:xfrm>
          <a:prstGeom prst="rect">
            <a:avLst/>
          </a:prstGeom>
          <a:noFill/>
        </p:spPr>
        <p:txBody>
          <a:bodyPr wrap="square" rtlCol="0">
            <a:spAutoFit/>
          </a:bodyPr>
          <a:lstStyle/>
          <a:p>
            <a:pPr algn="ctr"/>
            <a:r>
              <a:rPr lang="en-US" b="0" i="0" dirty="0">
                <a:effectLst/>
                <a:latin typeface="+mn-lt"/>
              </a:rPr>
              <a:t>PAM with atypia. </a:t>
            </a:r>
            <a:r>
              <a:rPr lang="en-US" dirty="0">
                <a:latin typeface="Helvetica Neue"/>
              </a:rPr>
              <a:t>Atypical, m</a:t>
            </a:r>
            <a:r>
              <a:rPr lang="en-US" b="0" i="0" dirty="0">
                <a:effectLst/>
                <a:latin typeface="Helvetica Neue"/>
              </a:rPr>
              <a:t>elanin-laden cells are present approximately midway through the epithelium</a:t>
            </a:r>
            <a:endParaRPr lang="en-US" dirty="0"/>
          </a:p>
        </p:txBody>
      </p:sp>
      <p:pic>
        <p:nvPicPr>
          <p:cNvPr id="3076" name="Picture 4">
            <a:extLst>
              <a:ext uri="{FF2B5EF4-FFF2-40B4-BE49-F238E27FC236}">
                <a16:creationId xmlns:a16="http://schemas.microsoft.com/office/drawing/2014/main" id="{FE4FB5C4-B5AE-4E2A-89D2-AD125C97C2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1162050"/>
            <a:ext cx="5638800" cy="4229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1204384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Bent-Up Arrow 18">
            <a:extLst>
              <a:ext uri="{FF2B5EF4-FFF2-40B4-BE49-F238E27FC236}">
                <a16:creationId xmlns:a16="http://schemas.microsoft.com/office/drawing/2014/main" id="{3438A141-39D5-4D7D-970F-515A3D8CFDD6}"/>
              </a:ext>
            </a:extLst>
          </p:cNvPr>
          <p:cNvSpPr/>
          <p:nvPr/>
        </p:nvSpPr>
        <p:spPr>
          <a:xfrm rot="16200000" flipH="1" flipV="1">
            <a:off x="2616467" y="3375958"/>
            <a:ext cx="730607" cy="3122691"/>
          </a:xfrm>
          <a:prstGeom prst="bentUpArrow">
            <a:avLst>
              <a:gd name="adj1" fmla="val 26894"/>
              <a:gd name="adj2" fmla="val 50000"/>
              <a:gd name="adj3" fmla="val 23888"/>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2167" y="3886200"/>
            <a:ext cx="1319592" cy="26468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dirty="0">
                <a:solidFill>
                  <a:schemeClr val="bg1">
                    <a:lumMod val="75000"/>
                  </a:schemeClr>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136</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chemeClr val="bg1">
                    <a:lumMod val="75000"/>
                  </a:schemeClr>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solidFill>
                  <a:schemeClr val="bg1">
                    <a:lumMod val="75000"/>
                  </a:schemeClr>
                </a:solidFill>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31EA8BD1-2EBC-4B3C-B697-45EA6578E143}"/>
              </a:ext>
            </a:extLst>
          </p:cNvPr>
          <p:cNvSpPr/>
          <p:nvPr/>
        </p:nvSpPr>
        <p:spPr>
          <a:xfrm>
            <a:off x="2362200" y="2654692"/>
            <a:ext cx="212666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 name="Oval 18">
            <a:extLst>
              <a:ext uri="{FF2B5EF4-FFF2-40B4-BE49-F238E27FC236}">
                <a16:creationId xmlns:a16="http://schemas.microsoft.com/office/drawing/2014/main" id="{5D05FA57-1B73-4A14-8248-0DFBA7CDC5E8}"/>
              </a:ext>
            </a:extLst>
          </p:cNvPr>
          <p:cNvSpPr/>
          <p:nvPr/>
        </p:nvSpPr>
        <p:spPr>
          <a:xfrm>
            <a:off x="2225524" y="3105542"/>
            <a:ext cx="1984525" cy="45085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Bent-Up Arrow 18">
            <a:extLst>
              <a:ext uri="{FF2B5EF4-FFF2-40B4-BE49-F238E27FC236}">
                <a16:creationId xmlns:a16="http://schemas.microsoft.com/office/drawing/2014/main" id="{46C250DC-B909-4F26-BD69-E7729E214365}"/>
              </a:ext>
            </a:extLst>
          </p:cNvPr>
          <p:cNvSpPr/>
          <p:nvPr/>
        </p:nvSpPr>
        <p:spPr>
          <a:xfrm rot="16200000" flipV="1">
            <a:off x="1057800" y="3113880"/>
            <a:ext cx="1465263" cy="742950"/>
          </a:xfrm>
          <a:prstGeom prst="bentUpArrow">
            <a:avLst>
              <a:gd name="adj1" fmla="val 25000"/>
              <a:gd name="adj2" fmla="val 47484"/>
              <a:gd name="adj3" fmla="val 26666"/>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1" name="TextBox 19">
            <a:extLst>
              <a:ext uri="{FF2B5EF4-FFF2-40B4-BE49-F238E27FC236}">
                <a16:creationId xmlns:a16="http://schemas.microsoft.com/office/drawing/2014/main" id="{7302ECB4-6261-48E5-9404-C9E227AED5B1}"/>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How can you tell at the slit-lamp whether a PAM lesion has atypia?</a:t>
            </a:r>
          </a:p>
          <a:p>
            <a:pPr eaLnBrk="1" hangingPunct="1">
              <a:spcBef>
                <a:spcPct val="0"/>
              </a:spcBef>
              <a:buClrTx/>
              <a:buSzTx/>
              <a:buFontTx/>
              <a:buNone/>
            </a:pPr>
            <a:r>
              <a:rPr lang="en-US" altLang="en-US" sz="1400" dirty="0">
                <a:solidFill>
                  <a:schemeClr val="bg1">
                    <a:lumMod val="75000"/>
                  </a:schemeClr>
                </a:solidFill>
              </a:rPr>
              <a:t>You can’t—this call can only be made by your friend the pathologist</a:t>
            </a:r>
          </a:p>
        </p:txBody>
      </p:sp>
      <p:sp>
        <p:nvSpPr>
          <p:cNvPr id="22" name="Oval 21">
            <a:extLst>
              <a:ext uri="{FF2B5EF4-FFF2-40B4-BE49-F238E27FC236}">
                <a16:creationId xmlns:a16="http://schemas.microsoft.com/office/drawing/2014/main" id="{87E26152-D9EC-46D4-AF10-69E53EC2FD4C}"/>
              </a:ext>
            </a:extLst>
          </p:cNvPr>
          <p:cNvSpPr/>
          <p:nvPr/>
        </p:nvSpPr>
        <p:spPr>
          <a:xfrm>
            <a:off x="3217786" y="3774190"/>
            <a:ext cx="1984525" cy="45085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0D939530-DDCA-45EF-98A6-EA6B6F24FB64}"/>
              </a:ext>
            </a:extLst>
          </p:cNvPr>
          <p:cNvSpPr txBox="1"/>
          <p:nvPr/>
        </p:nvSpPr>
        <p:spPr>
          <a:xfrm>
            <a:off x="808002" y="1877380"/>
            <a:ext cx="5211798" cy="646331"/>
          </a:xfrm>
          <a:prstGeom prst="rect">
            <a:avLst/>
          </a:prstGeom>
          <a:solidFill>
            <a:schemeClr val="accent6">
              <a:lumMod val="20000"/>
              <a:lumOff val="80000"/>
            </a:schemeClr>
          </a:solidFill>
          <a:ln>
            <a:solidFill>
              <a:schemeClr val="tx1"/>
            </a:solidFill>
          </a:ln>
        </p:spPr>
        <p:txBody>
          <a:bodyPr wrap="square" rtlCol="0">
            <a:spAutoFit/>
          </a:bodyPr>
          <a:lstStyle/>
          <a:p>
            <a:r>
              <a:rPr lang="en-US" i="1" dirty="0">
                <a:effectLst>
                  <a:outerShdw blurRad="38100" dist="38100" dir="2700000" algn="tl">
                    <a:srgbClr val="000000">
                      <a:alpha val="43137"/>
                    </a:srgbClr>
                  </a:outerShdw>
                </a:effectLst>
              </a:rPr>
              <a:t>In terms of both histology and clinical import, </a:t>
            </a:r>
            <a:r>
              <a:rPr lang="en-US" dirty="0">
                <a:solidFill>
                  <a:srgbClr val="0000FF"/>
                </a:solidFill>
                <a:effectLst>
                  <a:outerShdw blurRad="38100" dist="38100" dir="2700000" algn="tl">
                    <a:srgbClr val="000000">
                      <a:alpha val="43137"/>
                    </a:srgbClr>
                  </a:outerShdw>
                </a:effectLst>
              </a:rPr>
              <a:t>PAM without atypia</a:t>
            </a:r>
            <a:r>
              <a:rPr lang="en-US" i="1" dirty="0">
                <a:effectLst>
                  <a:outerShdw blurRad="38100" dist="38100" dir="2700000" algn="tl">
                    <a:srgbClr val="000000">
                      <a:alpha val="43137"/>
                    </a:srgbClr>
                  </a:outerShdw>
                </a:effectLst>
              </a:rPr>
              <a:t> is essentially identical to </a:t>
            </a:r>
            <a:r>
              <a:rPr lang="en-US" dirty="0">
                <a:solidFill>
                  <a:srgbClr val="0000FF"/>
                </a:solidFill>
                <a:effectLst>
                  <a:outerShdw blurRad="38100" dist="38100" dir="2700000" algn="tl">
                    <a:srgbClr val="000000">
                      <a:alpha val="43137"/>
                    </a:srgbClr>
                  </a:outerShdw>
                </a:effectLst>
              </a:rPr>
              <a:t>CAM</a:t>
            </a:r>
          </a:p>
        </p:txBody>
      </p:sp>
      <p:sp>
        <p:nvSpPr>
          <p:cNvPr id="24" name="TextBox 23">
            <a:extLst>
              <a:ext uri="{FF2B5EF4-FFF2-40B4-BE49-F238E27FC236}">
                <a16:creationId xmlns:a16="http://schemas.microsoft.com/office/drawing/2014/main" id="{61FC8C99-9EF2-4F65-A0E0-2AE2ED5F5012}"/>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tx1">
                    <a:lumMod val="50000"/>
                    <a:lumOff val="50000"/>
                  </a:schemeClr>
                </a:solidFill>
              </a:rPr>
              <a:t>OK, what are ‘atypical features’ histologically?</a:t>
            </a:r>
          </a:p>
          <a:p>
            <a:r>
              <a:rPr lang="en-US" sz="1400" dirty="0">
                <a:solidFill>
                  <a:schemeClr val="tx1">
                    <a:lumMod val="50000"/>
                    <a:lumOff val="50000"/>
                  </a:schemeClr>
                </a:solidFill>
              </a:rPr>
              <a:t>The usual suspects, including:</a:t>
            </a:r>
          </a:p>
          <a:p>
            <a:r>
              <a:rPr lang="en-US" sz="1400" dirty="0">
                <a:solidFill>
                  <a:schemeClr val="tx1">
                    <a:lumMod val="50000"/>
                    <a:lumOff val="50000"/>
                  </a:schemeClr>
                </a:solidFill>
              </a:rPr>
              <a:t>--Mitotic  figures</a:t>
            </a:r>
          </a:p>
          <a:p>
            <a:r>
              <a:rPr lang="en-US" sz="1400" dirty="0">
                <a:solidFill>
                  <a:schemeClr val="tx1">
                    <a:lumMod val="50000"/>
                    <a:lumOff val="50000"/>
                  </a:schemeClr>
                </a:solidFill>
              </a:rPr>
              <a:t>--Nuclei that are  large ,  pleomorphic  and/or hyperchromatic</a:t>
            </a:r>
          </a:p>
        </p:txBody>
      </p:sp>
    </p:spTree>
    <p:extLst>
      <p:ext uri="{BB962C8B-B14F-4D97-AF65-F5344CB8AC3E}">
        <p14:creationId xmlns:p14="http://schemas.microsoft.com/office/powerpoint/2010/main" val="413070887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24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24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24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2470"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24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2472"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24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476"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--Skin analog: Lentigo </a:t>
            </a:r>
            <a:r>
              <a:rPr lang="en-US" altLang="en-US" sz="1400" dirty="0" err="1">
                <a:solidFill>
                  <a:schemeClr val="bg1"/>
                </a:solidFill>
              </a:rPr>
              <a:t>maligna</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2477"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24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5C7C9F-E2FC-44E4-B4AA-18BBC1C1153D}" type="slidenum">
              <a:rPr lang="en-US" altLang="en-US" sz="1000" smtClean="0"/>
              <a:pPr>
                <a:spcBef>
                  <a:spcPct val="0"/>
                </a:spcBef>
                <a:buClrTx/>
                <a:buSzTx/>
                <a:buFontTx/>
                <a:buNone/>
              </a:pPr>
              <a:t>137</a:t>
            </a:fld>
            <a:endParaRPr lang="en-US" altLang="en-US" sz="1000"/>
          </a:p>
        </p:txBody>
      </p:sp>
      <p:sp>
        <p:nvSpPr>
          <p:cNvPr id="16" name="TextBox 15"/>
          <p:cNvSpPr txBox="1"/>
          <p:nvPr/>
        </p:nvSpPr>
        <p:spPr>
          <a:xfrm>
            <a:off x="2310685" y="1349812"/>
            <a:ext cx="6418105" cy="2400657"/>
          </a:xfrm>
          <a:prstGeom prst="rect">
            <a:avLst/>
          </a:prstGeom>
          <a:solidFill>
            <a:schemeClr val="accent1">
              <a:lumMod val="40000"/>
              <a:lumOff val="60000"/>
            </a:schemeClr>
          </a:solidFill>
        </p:spPr>
        <p:txBody>
          <a:bodyPr wrap="square">
            <a:spAutoFit/>
          </a:bodyPr>
          <a:lstStyle/>
          <a:p>
            <a:r>
              <a:rPr lang="en-US" sz="1500" i="1" dirty="0">
                <a:solidFill>
                  <a:schemeClr val="bg1">
                    <a:lumMod val="75000"/>
                  </a:schemeClr>
                </a:solidFill>
              </a:rPr>
              <a:t>There’s a simple, commonsense reason why PAM can carry a significant malignancy risk. What is it?</a:t>
            </a:r>
          </a:p>
          <a:p>
            <a:r>
              <a:rPr lang="en-US" sz="1500" dirty="0">
                <a:solidFill>
                  <a:schemeClr val="bg1">
                    <a:lumMod val="75000"/>
                  </a:schemeClr>
                </a:solidFill>
              </a:rPr>
              <a:t>It’s that PAM can involve extensive melanocyte replication, which if present, provides opportunity for malignant transformation</a:t>
            </a:r>
          </a:p>
          <a:p>
            <a:endParaRPr lang="en-US" sz="1500" dirty="0">
              <a:solidFill>
                <a:schemeClr val="bg1">
                  <a:lumMod val="75000"/>
                </a:schemeClr>
              </a:solidFill>
            </a:endParaRPr>
          </a:p>
          <a:p>
            <a:pPr eaLnBrk="1" hangingPunct="1">
              <a:defRPr/>
            </a:pPr>
            <a:r>
              <a:rPr lang="en-US" sz="1500" i="1" dirty="0">
                <a:solidFill>
                  <a:schemeClr val="bg1">
                    <a:lumMod val="75000"/>
                  </a:schemeClr>
                </a:solidFill>
                <a:latin typeface="Arial" charset="0"/>
              </a:rPr>
              <a:t>PAM comes in two basic forms—what are they? How does each behave?</a:t>
            </a:r>
          </a:p>
          <a:p>
            <a:pPr eaLnBrk="1" hangingPunct="1">
              <a:defRPr/>
            </a:pPr>
            <a:r>
              <a:rPr lang="en-US" sz="1500" dirty="0">
                <a:solidFill>
                  <a:schemeClr val="bg1">
                    <a:lumMod val="75000"/>
                  </a:schemeClr>
                </a:solidFill>
                <a:latin typeface="Arial" charset="0"/>
              </a:rPr>
              <a:t>--</a:t>
            </a:r>
            <a:r>
              <a:rPr lang="en-US" sz="1500" b="1" dirty="0">
                <a:solidFill>
                  <a:schemeClr val="bg1">
                    <a:lumMod val="75000"/>
                  </a:schemeClr>
                </a:solidFill>
                <a:latin typeface="Arial" charset="0"/>
              </a:rPr>
              <a:t>PAM without  atypia</a:t>
            </a:r>
            <a:r>
              <a:rPr lang="en-US" sz="1500" dirty="0">
                <a:solidFill>
                  <a:schemeClr val="bg1">
                    <a:lumMod val="75000"/>
                  </a:schemeClr>
                </a:solidFill>
                <a:latin typeface="Arial" charset="0"/>
              </a:rPr>
              <a:t>: The proliferating melanocytes are confined to the basal epithelial layer, </a:t>
            </a:r>
            <a:r>
              <a:rPr lang="en-US" sz="1500" b="1" dirty="0">
                <a:solidFill>
                  <a:schemeClr val="bg1">
                    <a:lumMod val="75000"/>
                  </a:schemeClr>
                </a:solidFill>
                <a:latin typeface="Arial" charset="0"/>
              </a:rPr>
              <a:t>and</a:t>
            </a:r>
            <a:r>
              <a:rPr lang="en-US" sz="1500" dirty="0">
                <a:solidFill>
                  <a:schemeClr val="bg1">
                    <a:lumMod val="75000"/>
                  </a:schemeClr>
                </a:solidFill>
                <a:latin typeface="Arial" charset="0"/>
              </a:rPr>
              <a:t> lack atypical features</a:t>
            </a:r>
          </a:p>
          <a:p>
            <a:pPr eaLnBrk="1" hangingPunct="1">
              <a:defRPr/>
            </a:pPr>
            <a:r>
              <a:rPr lang="en-US" sz="1500" dirty="0">
                <a:solidFill>
                  <a:schemeClr val="bg1">
                    <a:lumMod val="75000"/>
                  </a:schemeClr>
                </a:solidFill>
                <a:latin typeface="Arial" charset="0"/>
              </a:rPr>
              <a:t>--</a:t>
            </a:r>
            <a:r>
              <a:rPr lang="en-US" sz="1500" b="1" dirty="0">
                <a:solidFill>
                  <a:srgbClr val="0000FF"/>
                </a:solidFill>
                <a:latin typeface="Arial" charset="0"/>
              </a:rPr>
              <a:t>PAM with  atypia</a:t>
            </a:r>
            <a:r>
              <a:rPr lang="en-US" sz="1500" dirty="0">
                <a:solidFill>
                  <a:schemeClr val="bg1">
                    <a:lumMod val="75000"/>
                  </a:schemeClr>
                </a:solidFill>
                <a:latin typeface="Arial" charset="0"/>
              </a:rPr>
              <a:t>: The proliferating melanocytes migrate into more superficial epithelial layers, and display </a:t>
            </a:r>
            <a:r>
              <a:rPr lang="en-US" sz="1500" b="1" dirty="0">
                <a:solidFill>
                  <a:schemeClr val="bg1">
                    <a:lumMod val="75000"/>
                  </a:schemeClr>
                </a:solidFill>
                <a:latin typeface="Arial" charset="0"/>
              </a:rPr>
              <a:t>atypical features</a:t>
            </a:r>
          </a:p>
        </p:txBody>
      </p:sp>
      <p:sp>
        <p:nvSpPr>
          <p:cNvPr id="3" name="Oval 2">
            <a:extLst>
              <a:ext uri="{FF2B5EF4-FFF2-40B4-BE49-F238E27FC236}">
                <a16:creationId xmlns:a16="http://schemas.microsoft.com/office/drawing/2014/main" id="{A0DA8B77-225C-42C8-9C57-5FFB56ECB000}"/>
              </a:ext>
            </a:extLst>
          </p:cNvPr>
          <p:cNvSpPr/>
          <p:nvPr/>
        </p:nvSpPr>
        <p:spPr>
          <a:xfrm>
            <a:off x="5645150" y="3276600"/>
            <a:ext cx="1746250" cy="609600"/>
          </a:xfrm>
          <a:prstGeom prst="ellipse">
            <a:avLst/>
          </a:prstGeom>
          <a:noFill/>
          <a:ln>
            <a:solidFill>
              <a:schemeClr val="bg1">
                <a:lumMod val="75000"/>
              </a:schemeClr>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31EA8BD1-2EBC-4B3C-B697-45EA6578E143}"/>
              </a:ext>
            </a:extLst>
          </p:cNvPr>
          <p:cNvSpPr/>
          <p:nvPr/>
        </p:nvSpPr>
        <p:spPr>
          <a:xfrm>
            <a:off x="2362200" y="2654692"/>
            <a:ext cx="2126665" cy="450850"/>
          </a:xfrm>
          <a:prstGeom prst="ellipse">
            <a:avLst/>
          </a:prstGeom>
          <a:no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9" name="Oval 18">
            <a:extLst>
              <a:ext uri="{FF2B5EF4-FFF2-40B4-BE49-F238E27FC236}">
                <a16:creationId xmlns:a16="http://schemas.microsoft.com/office/drawing/2014/main" id="{5D05FA57-1B73-4A14-8248-0DFBA7CDC5E8}"/>
              </a:ext>
            </a:extLst>
          </p:cNvPr>
          <p:cNvSpPr/>
          <p:nvPr/>
        </p:nvSpPr>
        <p:spPr>
          <a:xfrm>
            <a:off x="2225524" y="3105542"/>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0" name="Bent-Up Arrow 18">
            <a:extLst>
              <a:ext uri="{FF2B5EF4-FFF2-40B4-BE49-F238E27FC236}">
                <a16:creationId xmlns:a16="http://schemas.microsoft.com/office/drawing/2014/main" id="{46C250DC-B909-4F26-BD69-E7729E214365}"/>
              </a:ext>
            </a:extLst>
          </p:cNvPr>
          <p:cNvSpPr/>
          <p:nvPr/>
        </p:nvSpPr>
        <p:spPr>
          <a:xfrm rot="16200000" flipV="1">
            <a:off x="1057800" y="3113880"/>
            <a:ext cx="1465263" cy="742950"/>
          </a:xfrm>
          <a:prstGeom prst="bentUpArrow">
            <a:avLst>
              <a:gd name="adj1" fmla="val 25000"/>
              <a:gd name="adj2" fmla="val 47484"/>
              <a:gd name="adj3" fmla="val 26666"/>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2" name="Oval 21">
            <a:extLst>
              <a:ext uri="{FF2B5EF4-FFF2-40B4-BE49-F238E27FC236}">
                <a16:creationId xmlns:a16="http://schemas.microsoft.com/office/drawing/2014/main" id="{87E26152-D9EC-46D4-AF10-69E53EC2FD4C}"/>
              </a:ext>
            </a:extLst>
          </p:cNvPr>
          <p:cNvSpPr/>
          <p:nvPr/>
        </p:nvSpPr>
        <p:spPr>
          <a:xfrm>
            <a:off x="3217786" y="3774190"/>
            <a:ext cx="1984525" cy="4508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4" name="TextBox 3">
            <a:extLst>
              <a:ext uri="{FF2B5EF4-FFF2-40B4-BE49-F238E27FC236}">
                <a16:creationId xmlns:a16="http://schemas.microsoft.com/office/drawing/2014/main" id="{0D939530-DDCA-45EF-98A6-EA6B6F24FB64}"/>
              </a:ext>
            </a:extLst>
          </p:cNvPr>
          <p:cNvSpPr txBox="1"/>
          <p:nvPr/>
        </p:nvSpPr>
        <p:spPr>
          <a:xfrm>
            <a:off x="4293360" y="2752723"/>
            <a:ext cx="4225994" cy="923330"/>
          </a:xfrm>
          <a:prstGeom prst="rect">
            <a:avLst/>
          </a:prstGeom>
          <a:solidFill>
            <a:schemeClr val="accent6">
              <a:lumMod val="20000"/>
              <a:lumOff val="80000"/>
            </a:schemeClr>
          </a:solidFill>
          <a:ln>
            <a:solidFill>
              <a:schemeClr val="tx1"/>
            </a:solidFill>
          </a:ln>
        </p:spPr>
        <p:txBody>
          <a:bodyPr wrap="square" rtlCol="0">
            <a:spAutoFit/>
          </a:bodyPr>
          <a:lstStyle/>
          <a:p>
            <a:r>
              <a:rPr lang="en-US" i="1" dirty="0">
                <a:effectLst>
                  <a:outerShdw blurRad="38100" dist="38100" dir="2700000" algn="tl">
                    <a:srgbClr val="000000">
                      <a:alpha val="43137"/>
                    </a:srgbClr>
                  </a:outerShdw>
                </a:effectLst>
              </a:rPr>
              <a:t>Because this next section deals with </a:t>
            </a:r>
            <a:r>
              <a:rPr lang="en-US" b="1" i="1" dirty="0">
                <a:effectLst>
                  <a:outerShdw blurRad="38100" dist="38100" dir="2700000" algn="tl">
                    <a:srgbClr val="000000">
                      <a:alpha val="43137"/>
                    </a:srgbClr>
                  </a:outerShdw>
                </a:effectLst>
              </a:rPr>
              <a:t>pre-malignant</a:t>
            </a:r>
            <a:r>
              <a:rPr lang="en-US" i="1" dirty="0">
                <a:effectLst>
                  <a:outerShdw blurRad="38100" dist="38100" dir="2700000" algn="tl">
                    <a:srgbClr val="000000">
                      <a:alpha val="43137"/>
                    </a:srgbClr>
                  </a:outerShdw>
                </a:effectLst>
              </a:rPr>
              <a:t> lesions, it will concern </a:t>
            </a:r>
            <a:r>
              <a:rPr lang="en-US" b="1" dirty="0">
                <a:solidFill>
                  <a:srgbClr val="0000FF"/>
                </a:solidFill>
                <a:effectLst>
                  <a:outerShdw blurRad="38100" dist="38100" dir="2700000" algn="tl">
                    <a:srgbClr val="000000">
                      <a:alpha val="43137"/>
                    </a:srgbClr>
                  </a:outerShdw>
                </a:effectLst>
              </a:rPr>
              <a:t>PAM with atypia </a:t>
            </a:r>
            <a:r>
              <a:rPr lang="en-US" i="1" dirty="0">
                <a:effectLst>
                  <a:outerShdw blurRad="38100" dist="38100" dir="2700000" algn="tl">
                    <a:srgbClr val="000000">
                      <a:alpha val="43137"/>
                    </a:srgbClr>
                  </a:outerShdw>
                </a:effectLst>
              </a:rPr>
              <a:t>exclusively</a:t>
            </a:r>
          </a:p>
        </p:txBody>
      </p:sp>
      <p:sp>
        <p:nvSpPr>
          <p:cNvPr id="24" name="Bent-Up Arrow 18">
            <a:extLst>
              <a:ext uri="{FF2B5EF4-FFF2-40B4-BE49-F238E27FC236}">
                <a16:creationId xmlns:a16="http://schemas.microsoft.com/office/drawing/2014/main" id="{7F99F986-5E30-45DE-AEE6-D72A2CEB7AC1}"/>
              </a:ext>
            </a:extLst>
          </p:cNvPr>
          <p:cNvSpPr/>
          <p:nvPr/>
        </p:nvSpPr>
        <p:spPr>
          <a:xfrm rot="16200000" flipH="1" flipV="1">
            <a:off x="2616467" y="3375958"/>
            <a:ext cx="730607" cy="3122691"/>
          </a:xfrm>
          <a:prstGeom prst="bentUpArrow">
            <a:avLst>
              <a:gd name="adj1" fmla="val 26894"/>
              <a:gd name="adj2" fmla="val 50000"/>
              <a:gd name="adj3" fmla="val 23888"/>
            </a:avLst>
          </a:prstGeom>
          <a:solidFill>
            <a:schemeClr val="bg1">
              <a:lumMod val="6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25" name="TextBox 24">
            <a:extLst>
              <a:ext uri="{FF2B5EF4-FFF2-40B4-BE49-F238E27FC236}">
                <a16:creationId xmlns:a16="http://schemas.microsoft.com/office/drawing/2014/main" id="{7EE5C209-0A32-4844-8F23-6F7F32096084}"/>
              </a:ext>
            </a:extLst>
          </p:cNvPr>
          <p:cNvSpPr txBox="1"/>
          <p:nvPr/>
        </p:nvSpPr>
        <p:spPr>
          <a:xfrm>
            <a:off x="4615001" y="4264015"/>
            <a:ext cx="3843199" cy="1169551"/>
          </a:xfrm>
          <a:prstGeom prst="rect">
            <a:avLst/>
          </a:prstGeom>
          <a:solidFill>
            <a:schemeClr val="accent6">
              <a:lumMod val="50000"/>
            </a:schemeClr>
          </a:solidFill>
        </p:spPr>
        <p:txBody>
          <a:bodyPr wrap="square" rtlCol="0">
            <a:spAutoFit/>
          </a:bodyPr>
          <a:lstStyle/>
          <a:p>
            <a:r>
              <a:rPr lang="en-US" sz="1400" i="1" dirty="0">
                <a:solidFill>
                  <a:schemeClr val="tx1">
                    <a:lumMod val="50000"/>
                    <a:lumOff val="50000"/>
                  </a:schemeClr>
                </a:solidFill>
              </a:rPr>
              <a:t>OK, what are ‘atypical features’ histologically?</a:t>
            </a:r>
          </a:p>
          <a:p>
            <a:r>
              <a:rPr lang="en-US" sz="1400" dirty="0">
                <a:solidFill>
                  <a:schemeClr val="tx1">
                    <a:lumMod val="50000"/>
                    <a:lumOff val="50000"/>
                  </a:schemeClr>
                </a:solidFill>
              </a:rPr>
              <a:t>The usual suspects, including:</a:t>
            </a:r>
          </a:p>
          <a:p>
            <a:r>
              <a:rPr lang="en-US" sz="1400" dirty="0">
                <a:solidFill>
                  <a:schemeClr val="tx1">
                    <a:lumMod val="50000"/>
                    <a:lumOff val="50000"/>
                  </a:schemeClr>
                </a:solidFill>
              </a:rPr>
              <a:t>--Mitotic  figures</a:t>
            </a:r>
          </a:p>
          <a:p>
            <a:r>
              <a:rPr lang="en-US" sz="1400" dirty="0">
                <a:solidFill>
                  <a:schemeClr val="tx1">
                    <a:lumMod val="50000"/>
                    <a:lumOff val="50000"/>
                  </a:schemeClr>
                </a:solidFill>
              </a:rPr>
              <a:t>--Nuclei that are  large ,  pleomorphic  and/or hyperchromatic</a:t>
            </a:r>
          </a:p>
        </p:txBody>
      </p:sp>
      <p:sp>
        <p:nvSpPr>
          <p:cNvPr id="21" name="TextBox 19">
            <a:extLst>
              <a:ext uri="{FF2B5EF4-FFF2-40B4-BE49-F238E27FC236}">
                <a16:creationId xmlns:a16="http://schemas.microsoft.com/office/drawing/2014/main" id="{7302ECB4-6261-48E5-9404-C9E227AED5B1}"/>
              </a:ext>
            </a:extLst>
          </p:cNvPr>
          <p:cNvSpPr txBox="1">
            <a:spLocks noChangeArrowheads="1"/>
          </p:cNvSpPr>
          <p:nvPr/>
        </p:nvSpPr>
        <p:spPr bwMode="auto">
          <a:xfrm>
            <a:off x="71170" y="4198084"/>
            <a:ext cx="3438525" cy="954107"/>
          </a:xfrm>
          <a:prstGeom prst="rect">
            <a:avLst/>
          </a:prstGeom>
          <a:solidFill>
            <a:schemeClr val="accent1">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lumMod val="75000"/>
                  </a:schemeClr>
                </a:solidFill>
              </a:rPr>
              <a:t>How can you tell at the slit-lamp whether a PAM lesion has atypia?</a:t>
            </a:r>
          </a:p>
          <a:p>
            <a:pPr eaLnBrk="1" hangingPunct="1">
              <a:spcBef>
                <a:spcPct val="0"/>
              </a:spcBef>
              <a:buClrTx/>
              <a:buSzTx/>
              <a:buFontTx/>
              <a:buNone/>
            </a:pPr>
            <a:r>
              <a:rPr lang="en-US" altLang="en-US" sz="1400" dirty="0">
                <a:solidFill>
                  <a:schemeClr val="bg1">
                    <a:lumMod val="75000"/>
                  </a:schemeClr>
                </a:solidFill>
              </a:rPr>
              <a:t>You can’t—this call can only be made by your friend the pathologist</a:t>
            </a:r>
          </a:p>
        </p:txBody>
      </p:sp>
    </p:spTree>
    <p:extLst>
      <p:ext uri="{BB962C8B-B14F-4D97-AF65-F5344CB8AC3E}">
        <p14:creationId xmlns:p14="http://schemas.microsoft.com/office/powerpoint/2010/main" val="753708434"/>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3491"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3492"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3493"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3494" name="Text Box 8"/>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3495"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3496"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3497"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98"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3499"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00" name="Text Box 14"/>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Lentigo </a:t>
            </a:r>
            <a:r>
              <a:rPr lang="en-US" altLang="en-US" sz="1400" dirty="0" err="1"/>
              <a:t>maligna</a:t>
            </a:r>
            <a:endParaRPr lang="en-US" altLang="en-US" sz="1400" dirty="0"/>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3501"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3502" name="Rectangle 56"/>
          <p:cNvSpPr>
            <a:spLocks noChangeArrowheads="1"/>
          </p:cNvSpPr>
          <p:nvPr/>
        </p:nvSpPr>
        <p:spPr bwMode="auto">
          <a:xfrm>
            <a:off x="7010400" y="1295400"/>
            <a:ext cx="12192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two words</a:t>
            </a:r>
          </a:p>
        </p:txBody>
      </p:sp>
      <p:sp>
        <p:nvSpPr>
          <p:cNvPr id="635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A1FF9B0-B7D9-4903-B0E2-A7D76173E238}" type="slidenum">
              <a:rPr lang="en-US" altLang="en-US" sz="1000" smtClean="0"/>
              <a:pPr>
                <a:spcBef>
                  <a:spcPct val="0"/>
                </a:spcBef>
                <a:buClrTx/>
                <a:buSzTx/>
                <a:buFontTx/>
                <a:buNone/>
              </a:pPr>
              <a:t>138</a:t>
            </a:fld>
            <a:endParaRPr lang="en-US" altLang="en-US" sz="1000"/>
          </a:p>
        </p:txBody>
      </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45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45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45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4518"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45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4520"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4521"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45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4524"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--Cystic? No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--Bilateral? No</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4525"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45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BEA2ABB-A88B-4247-AD20-5F9393C8076D}" type="slidenum">
              <a:rPr lang="en-US" altLang="en-US" sz="1000" smtClean="0"/>
              <a:pPr>
                <a:spcBef>
                  <a:spcPct val="0"/>
                </a:spcBef>
                <a:buClrTx/>
                <a:buSzTx/>
                <a:buFontTx/>
                <a:buNone/>
              </a:pPr>
              <a:t>139</a:t>
            </a:fld>
            <a:endParaRPr lang="en-US" altLang="en-US" sz="100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5"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a:t>
            </a:r>
            <a:r>
              <a:rPr lang="en-US" altLang="en-US" sz="1600" dirty="0">
                <a:solidFill>
                  <a:schemeClr val="bg1"/>
                </a:solidFill>
              </a:rPr>
              <a:t>--Present at birth</a:t>
            </a:r>
          </a:p>
          <a:p>
            <a:pPr eaLnBrk="1" hangingPunct="1">
              <a:spcBef>
                <a:spcPct val="0"/>
              </a:spcBef>
              <a:buClrTx/>
              <a:buSzTx/>
              <a:buFontTx/>
              <a:buNone/>
            </a:pPr>
            <a:r>
              <a:rPr lang="en-US" altLang="en-US" sz="1600" dirty="0">
                <a:solidFill>
                  <a:schemeClr val="bg1"/>
                </a:solidFill>
              </a:rPr>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3316"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317"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318" name="Text Box 7"/>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3319" name="Text Box 9"/>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3320" name="Line 10"/>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2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63D7089-A8B6-4C34-9ECF-7313936427DB}" type="slidenum">
              <a:rPr lang="en-US" altLang="en-US" sz="1000" smtClean="0"/>
              <a:pPr>
                <a:spcBef>
                  <a:spcPct val="0"/>
                </a:spcBef>
                <a:buClrTx/>
                <a:buSzTx/>
                <a:buFontTx/>
                <a:buNone/>
              </a:pPr>
              <a:t>14</a:t>
            </a:fld>
            <a:endParaRPr lang="en-US" altLang="en-US" sz="1000"/>
          </a:p>
        </p:txBody>
      </p:sp>
      <p:sp>
        <p:nvSpPr>
          <p:cNvPr id="12"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3"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5539"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5540"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5541"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5542"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5543"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5544"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5545"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6"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5547"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548"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(Y/N)</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--Bilateral? (Y/N)</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5549"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555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E9C3036-63EC-4314-9EC3-6445580FE699}" type="slidenum">
              <a:rPr lang="en-US" altLang="en-US" sz="1000" smtClean="0"/>
              <a:pPr>
                <a:spcBef>
                  <a:spcPct val="0"/>
                </a:spcBef>
                <a:buClrTx/>
                <a:buSzTx/>
                <a:buFontTx/>
                <a:buNone/>
              </a:pPr>
              <a:t>140</a:t>
            </a:fld>
            <a:endParaRPr lang="en-US" altLang="en-US" sz="1000"/>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6563"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6564"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6565"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6566"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6567"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6568"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6569"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0"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6571"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2"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--Bilateral? (Y/N)</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6573"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6657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B2B118C-D703-4F9D-A8F3-324C9417D748}" type="slidenum">
              <a:rPr lang="en-US" altLang="en-US" sz="1000" smtClean="0"/>
              <a:pPr>
                <a:spcBef>
                  <a:spcPct val="0"/>
                </a:spcBef>
                <a:buClrTx/>
                <a:buSzTx/>
                <a:buFontTx/>
                <a:buNone/>
              </a:pPr>
              <a:t>141</a:t>
            </a:fld>
            <a:endParaRPr lang="en-US" altLang="en-US" sz="1000"/>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142</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1436121" y="6096000"/>
            <a:ext cx="6271782" cy="369332"/>
          </a:xfrm>
          <a:prstGeom prst="rect">
            <a:avLst/>
          </a:prstGeom>
          <a:noFill/>
        </p:spPr>
        <p:txBody>
          <a:bodyPr wrap="none" rtlCol="0">
            <a:spAutoFit/>
          </a:bodyPr>
          <a:lstStyle/>
          <a:p>
            <a:pPr algn="ctr"/>
            <a:r>
              <a:rPr lang="en-US" b="0" i="0" dirty="0">
                <a:effectLst/>
                <a:latin typeface="+mn-lt"/>
              </a:rPr>
              <a:t>PAM with (biopsy-proven) atypia. Note the absence </a:t>
            </a:r>
            <a:r>
              <a:rPr lang="en-US" dirty="0">
                <a:latin typeface="+mn-lt"/>
              </a:rPr>
              <a:t>of cysts</a:t>
            </a:r>
            <a:endParaRPr lang="en-US" b="0" i="0" dirty="0">
              <a:effectLst/>
              <a:latin typeface="+mn-lt"/>
            </a:endParaRPr>
          </a:p>
        </p:txBody>
      </p:sp>
      <p:pic>
        <p:nvPicPr>
          <p:cNvPr id="7" name="Picture 2">
            <a:extLst>
              <a:ext uri="{FF2B5EF4-FFF2-40B4-BE49-F238E27FC236}">
                <a16:creationId xmlns:a16="http://schemas.microsoft.com/office/drawing/2014/main" id="{2D21D738-F13B-4B27-BEFE-9366AC73B08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452443"/>
            <a:ext cx="5943600" cy="39531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270658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143</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1752600" y="5983069"/>
            <a:ext cx="5638800" cy="646331"/>
          </a:xfrm>
          <a:prstGeom prst="rect">
            <a:avLst/>
          </a:prstGeom>
          <a:noFill/>
        </p:spPr>
        <p:txBody>
          <a:bodyPr wrap="square" rtlCol="0">
            <a:spAutoFit/>
          </a:bodyPr>
          <a:lstStyle/>
          <a:p>
            <a:pPr algn="ctr"/>
            <a:r>
              <a:rPr lang="en-US" b="0" i="0" dirty="0">
                <a:effectLst/>
                <a:latin typeface="+mn-lt"/>
              </a:rPr>
              <a:t>PAM with atypia: Re-presentation of image to point out the absence of cystic changes</a:t>
            </a:r>
            <a:endParaRPr lang="en-US" dirty="0"/>
          </a:p>
        </p:txBody>
      </p:sp>
      <p:pic>
        <p:nvPicPr>
          <p:cNvPr id="3076" name="Picture 4">
            <a:extLst>
              <a:ext uri="{FF2B5EF4-FFF2-40B4-BE49-F238E27FC236}">
                <a16:creationId xmlns:a16="http://schemas.microsoft.com/office/drawing/2014/main" id="{FE4FB5C4-B5AE-4E2A-89D2-AD125C97C2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52600" y="1162050"/>
            <a:ext cx="5638800" cy="4229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580716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7587"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7588"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7589"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7590"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759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7592"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7593"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59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7595"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12"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defRPr/>
            </a:pPr>
            <a:r>
              <a:rPr lang="en-US" altLang="en-US" b="1" i="1" u="sng" dirty="0">
                <a:solidFill>
                  <a:srgbClr val="0000FF"/>
                </a:solidFill>
              </a:rPr>
              <a:t>Pre-malignant</a:t>
            </a:r>
          </a:p>
          <a:p>
            <a:pPr eaLnBrk="1" hangingPunct="1">
              <a:lnSpc>
                <a:spcPct val="90000"/>
              </a:lnSpc>
              <a:defRPr/>
            </a:pPr>
            <a:r>
              <a:rPr lang="en-US" altLang="en-US" sz="1600" b="1" dirty="0"/>
              <a:t>   PAM </a:t>
            </a:r>
            <a:r>
              <a:rPr lang="en-US" altLang="en-US" sz="1600" b="1" dirty="0">
                <a:solidFill>
                  <a:schemeClr val="bg1">
                    <a:lumMod val="75000"/>
                  </a:schemeClr>
                </a:solidFill>
              </a:rPr>
              <a:t>(</a:t>
            </a:r>
            <a:r>
              <a:rPr lang="en-US" altLang="en-US" sz="1400" b="1" dirty="0">
                <a:solidFill>
                  <a:schemeClr val="bg1">
                    <a:lumMod val="75000"/>
                  </a:schemeClr>
                </a:solidFill>
              </a:rPr>
              <a:t>primary acquired </a:t>
            </a:r>
            <a:r>
              <a:rPr lang="en-US" altLang="en-US" sz="1400" b="1" dirty="0" err="1">
                <a:solidFill>
                  <a:schemeClr val="bg1">
                    <a:lumMod val="75000"/>
                  </a:schemeClr>
                </a:solidFill>
              </a:rPr>
              <a:t>melanosis</a:t>
            </a:r>
            <a:r>
              <a:rPr lang="en-US" altLang="en-US" sz="1600" b="1" dirty="0">
                <a:solidFill>
                  <a:schemeClr val="bg1">
                    <a:lumMod val="75000"/>
                  </a:schemeClr>
                </a:solidFill>
              </a:rPr>
              <a:t>)</a:t>
            </a:r>
          </a:p>
          <a:p>
            <a:pPr eaLnBrk="1" hangingPunct="1">
              <a:lnSpc>
                <a:spcPct val="90000"/>
              </a:lnSpc>
              <a:defRPr/>
            </a:pPr>
            <a:r>
              <a:rPr lang="en-US" altLang="en-US" sz="1600" dirty="0">
                <a:solidFill>
                  <a:schemeClr val="bg1">
                    <a:lumMod val="75000"/>
                  </a:schemeClr>
                </a:solidFill>
              </a:rPr>
              <a:t>  </a:t>
            </a:r>
            <a:r>
              <a:rPr lang="en-US" altLang="en-US" sz="1400" dirty="0">
                <a:solidFill>
                  <a:schemeClr val="bg1">
                    <a:lumMod val="75000"/>
                  </a:schemeClr>
                </a:solidFill>
              </a:rPr>
              <a:t>--Skin analog: </a:t>
            </a:r>
            <a:r>
              <a:rPr lang="en-US" altLang="en-US" sz="1400" dirty="0" err="1">
                <a:solidFill>
                  <a:schemeClr val="bg1">
                    <a:lumMod val="75000"/>
                  </a:schemeClr>
                </a:solidFill>
              </a:rPr>
              <a:t>Lentigo</a:t>
            </a:r>
            <a:r>
              <a:rPr lang="en-US" altLang="en-US" sz="1400" dirty="0">
                <a:solidFill>
                  <a:schemeClr val="bg1">
                    <a:lumMod val="75000"/>
                  </a:schemeClr>
                </a:solidFill>
              </a:rPr>
              <a:t> </a:t>
            </a:r>
            <a:r>
              <a:rPr lang="en-US" altLang="en-US" sz="1400" dirty="0" err="1">
                <a:solidFill>
                  <a:schemeClr val="bg1">
                    <a:lumMod val="75000"/>
                  </a:schemeClr>
                </a:solidFill>
              </a:rPr>
              <a:t>maligna</a:t>
            </a:r>
            <a:endParaRPr lang="en-US" altLang="en-US" sz="1400" dirty="0">
              <a:solidFill>
                <a:schemeClr val="bg1">
                  <a:lumMod val="75000"/>
                </a:schemeClr>
              </a:solidFill>
            </a:endParaRPr>
          </a:p>
          <a:p>
            <a:pPr eaLnBrk="1" hangingPunct="1">
              <a:lnSpc>
                <a:spcPct val="90000"/>
              </a:lnSpc>
              <a:defRPr/>
            </a:pPr>
            <a:r>
              <a:rPr lang="en-US" altLang="en-US" sz="1400" b="1" dirty="0"/>
              <a:t>  --Cystic? </a:t>
            </a:r>
            <a:r>
              <a:rPr lang="en-US" altLang="en-US" sz="1400" b="1" dirty="0">
                <a:solidFill>
                  <a:srgbClr val="0000FF"/>
                </a:solidFill>
              </a:rPr>
              <a:t>NO</a:t>
            </a:r>
            <a:endParaRPr lang="en-US" altLang="en-US" sz="1400" b="1" dirty="0">
              <a:solidFill>
                <a:srgbClr val="0000FF"/>
              </a:solidFill>
              <a:sym typeface="Wingdings" pitchFamily="2" charset="2"/>
            </a:endParaRPr>
          </a:p>
          <a:p>
            <a:pPr eaLnBrk="1" hangingPunct="1">
              <a:lnSpc>
                <a:spcPct val="90000"/>
              </a:lnSpc>
              <a:defRPr/>
            </a:pPr>
            <a:r>
              <a:rPr lang="en-US" altLang="en-US" sz="1400" dirty="0">
                <a:sym typeface="Wingdings" pitchFamily="2" charset="2"/>
              </a:rPr>
              <a:t>  </a:t>
            </a:r>
            <a:r>
              <a:rPr lang="en-US" altLang="en-US" sz="1400" dirty="0">
                <a:solidFill>
                  <a:schemeClr val="bg1"/>
                </a:solidFill>
              </a:rPr>
              <a:t>--Bilateral? (Y/N)</a:t>
            </a:r>
          </a:p>
          <a:p>
            <a:pPr eaLnBrk="1" hangingPunct="1">
              <a:lnSpc>
                <a:spcPct val="90000"/>
              </a:lnSpc>
              <a:defRPr/>
            </a:pPr>
            <a:r>
              <a:rPr lang="en-US" altLang="en-US" sz="1400" dirty="0">
                <a:solidFill>
                  <a:schemeClr val="bg1"/>
                </a:solidFill>
              </a:rPr>
              <a:t>  --Risk factors: White; middle-aged; </a:t>
            </a:r>
          </a:p>
          <a:p>
            <a:pPr eaLnBrk="1" hangingPunct="1">
              <a:lnSpc>
                <a:spcPct val="90000"/>
              </a:lnSpc>
              <a:defRPr/>
            </a:pPr>
            <a:r>
              <a:rPr lang="en-US" altLang="en-US" sz="1400" dirty="0">
                <a:solidFill>
                  <a:schemeClr val="bg1"/>
                </a:solidFill>
              </a:rPr>
              <a:t>     fair complexion</a:t>
            </a:r>
            <a:endParaRPr lang="en-US" altLang="en-US" sz="1400" dirty="0">
              <a:solidFill>
                <a:schemeClr val="bg1"/>
              </a:solidFill>
              <a:sym typeface="Wingdings" pitchFamily="2" charset="2"/>
            </a:endParaRPr>
          </a:p>
          <a:p>
            <a:pPr eaLnBrk="1" hangingPunct="1">
              <a:lnSpc>
                <a:spcPct val="90000"/>
              </a:lnSpc>
              <a:defRPr/>
            </a:pPr>
            <a:r>
              <a:rPr lang="en-US" altLang="en-US" sz="1400" dirty="0">
                <a:solidFill>
                  <a:schemeClr val="bg1"/>
                </a:solidFill>
                <a:sym typeface="Wingdings" pitchFamily="2" charset="2"/>
              </a:rPr>
              <a:t>   --Malignant transformation indicated</a:t>
            </a:r>
          </a:p>
          <a:p>
            <a:pPr eaLnBrk="1" hangingPunct="1">
              <a:lnSpc>
                <a:spcPct val="90000"/>
              </a:lnSpc>
              <a:defRPr/>
            </a:pPr>
            <a:r>
              <a:rPr lang="en-US" altLang="en-US" sz="1400" dirty="0">
                <a:solidFill>
                  <a:schemeClr val="bg1"/>
                </a:solidFill>
                <a:sym typeface="Wingdings" pitchFamily="2" charset="2"/>
              </a:rPr>
              <a:t>     by </a:t>
            </a:r>
            <a:r>
              <a:rPr lang="en-US" altLang="en-US" sz="1400" dirty="0">
                <a:solidFill>
                  <a:schemeClr val="bg1"/>
                </a:solidFill>
                <a:cs typeface="Arial" charset="0"/>
                <a:sym typeface="Wingdings" pitchFamily="2" charset="2"/>
              </a:rPr>
              <a:t>↑</a:t>
            </a:r>
            <a:r>
              <a:rPr lang="en-US" altLang="en-US" sz="1400" dirty="0">
                <a:solidFill>
                  <a:schemeClr val="bg1"/>
                </a:solidFill>
                <a:sym typeface="Wingdings" pitchFamily="2" charset="2"/>
              </a:rPr>
              <a:t> size, nodularity, </a:t>
            </a:r>
            <a:r>
              <a:rPr lang="en-US" altLang="en-US" sz="1400" dirty="0">
                <a:solidFill>
                  <a:schemeClr val="bg1"/>
                </a:solidFill>
                <a:cs typeface="Arial" charset="0"/>
                <a:sym typeface="Wingdings" pitchFamily="2" charset="2"/>
              </a:rPr>
              <a:t>↑</a:t>
            </a:r>
            <a:r>
              <a:rPr lang="en-US" altLang="en-US" sz="1400" dirty="0">
                <a:solidFill>
                  <a:schemeClr val="bg1"/>
                </a:solidFill>
                <a:sym typeface="Wingdings" pitchFamily="2" charset="2"/>
              </a:rPr>
              <a:t> vascularity</a:t>
            </a:r>
            <a:endParaRPr lang="en-US" altLang="en-US" sz="1400" dirty="0">
              <a:solidFill>
                <a:schemeClr val="bg1"/>
              </a:solidFill>
            </a:endParaRPr>
          </a:p>
          <a:p>
            <a:pPr eaLnBrk="1" hangingPunct="1">
              <a:lnSpc>
                <a:spcPct val="90000"/>
              </a:lnSpc>
              <a:defRPr/>
            </a:pPr>
            <a:r>
              <a:rPr lang="en-US" altLang="en-US" sz="1400" dirty="0">
                <a:solidFill>
                  <a:schemeClr val="bg1"/>
                </a:solidFill>
              </a:rPr>
              <a:t>  --Management: </a:t>
            </a:r>
          </a:p>
          <a:p>
            <a:pPr eaLnBrk="1" hangingPunct="1">
              <a:lnSpc>
                <a:spcPct val="90000"/>
              </a:lnSpc>
              <a:defRPr/>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defRPr/>
            </a:pPr>
            <a:r>
              <a:rPr lang="en-US" altLang="en-US" sz="1400" dirty="0">
                <a:solidFill>
                  <a:schemeClr val="bg1"/>
                </a:solidFill>
              </a:rPr>
              <a:t>      malignant change, excise</a:t>
            </a:r>
          </a:p>
          <a:p>
            <a:pPr eaLnBrk="1" hangingPunct="1">
              <a:lnSpc>
                <a:spcPct val="90000"/>
              </a:lnSpc>
              <a:defRPr/>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7597"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6759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6FB6A73-92F1-451A-B891-B0BC51DE9F43}" type="slidenum">
              <a:rPr lang="en-US" altLang="en-US" sz="1000" smtClean="0"/>
              <a:pPr>
                <a:spcBef>
                  <a:spcPct val="0"/>
                </a:spcBef>
                <a:buClrTx/>
                <a:buSzTx/>
                <a:buFontTx/>
                <a:buNone/>
              </a:pPr>
              <a:t>144</a:t>
            </a:fld>
            <a:endParaRPr lang="en-US" altLang="en-US" sz="1000"/>
          </a:p>
        </p:txBody>
      </p:sp>
      <p:sp>
        <p:nvSpPr>
          <p:cNvPr id="2" name="Oval 1"/>
          <p:cNvSpPr/>
          <p:nvPr/>
        </p:nvSpPr>
        <p:spPr>
          <a:xfrm>
            <a:off x="5645150" y="1371600"/>
            <a:ext cx="1593850" cy="37465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67600" name="TextBox 2"/>
          <p:cNvSpPr txBox="1">
            <a:spLocks noChangeArrowheads="1"/>
          </p:cNvSpPr>
          <p:nvPr/>
        </p:nvSpPr>
        <p:spPr bwMode="auto">
          <a:xfrm>
            <a:off x="5678488" y="2462213"/>
            <a:ext cx="3084512"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(This is a key feature differentiating between PAM and </a:t>
            </a:r>
            <a:r>
              <a:rPr lang="en-US" altLang="en-US" sz="1400" i="1" dirty="0" err="1">
                <a:solidFill>
                  <a:srgbClr val="0000FF"/>
                </a:solidFill>
              </a:rPr>
              <a:t>conj</a:t>
            </a:r>
            <a:r>
              <a:rPr lang="en-US" altLang="en-US" sz="1400" i="1" dirty="0">
                <a:solidFill>
                  <a:srgbClr val="0000FF"/>
                </a:solidFill>
              </a:rPr>
              <a:t> nevi, which are typically cystic)</a:t>
            </a:r>
          </a:p>
        </p:txBody>
      </p:sp>
      <p:cxnSp>
        <p:nvCxnSpPr>
          <p:cNvPr id="5" name="Straight Arrow Connector 4"/>
          <p:cNvCxnSpPr/>
          <p:nvPr/>
        </p:nvCxnSpPr>
        <p:spPr>
          <a:xfrm flipH="1" flipV="1">
            <a:off x="6442075" y="1746250"/>
            <a:ext cx="187325" cy="71596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6563"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6564"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6565"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6566"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6567"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6568"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6569"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0"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6571"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2"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Pre-malignant</a:t>
            </a:r>
          </a:p>
          <a:p>
            <a:pPr eaLnBrk="1" hangingPunct="1">
              <a:lnSpc>
                <a:spcPct val="90000"/>
              </a:lnSpc>
              <a:spcBef>
                <a:spcPct val="0"/>
              </a:spcBef>
              <a:buClrTx/>
              <a:buSzTx/>
              <a:buFontTx/>
              <a:buNone/>
            </a:pPr>
            <a:r>
              <a:rPr lang="en-US" altLang="en-US" sz="1600" b="1" dirty="0">
                <a:solidFill>
                  <a:schemeClr val="bg1">
                    <a:lumMod val="75000"/>
                  </a:schemeClr>
                </a:solidFill>
              </a:rPr>
              <a:t>   PAM (</a:t>
            </a:r>
            <a:r>
              <a:rPr lang="en-US" altLang="en-US" sz="1400" b="1" dirty="0">
                <a:solidFill>
                  <a:schemeClr val="bg1">
                    <a:lumMod val="75000"/>
                  </a:schemeClr>
                </a:solidFill>
              </a:rPr>
              <a:t>primary acquired melanosis</a:t>
            </a:r>
            <a:r>
              <a:rPr lang="en-US" altLang="en-US" sz="1600" b="1" dirty="0">
                <a:solidFill>
                  <a:schemeClr val="bg1">
                    <a:lumMod val="75000"/>
                  </a:schemeClr>
                </a:solidFill>
              </a:rPr>
              <a:t>)</a:t>
            </a:r>
          </a:p>
          <a:p>
            <a:pPr eaLnBrk="1" hangingPunct="1">
              <a:lnSpc>
                <a:spcPct val="90000"/>
              </a:lnSpc>
              <a:spcBef>
                <a:spcPct val="0"/>
              </a:spcBef>
              <a:buClrTx/>
              <a:buSzTx/>
              <a:buFontTx/>
              <a:buNone/>
            </a:pPr>
            <a:r>
              <a:rPr lang="en-US" altLang="en-US" sz="1600" dirty="0">
                <a:solidFill>
                  <a:schemeClr val="bg1">
                    <a:lumMod val="85000"/>
                  </a:schemeClr>
                </a:solidFill>
              </a:rPr>
              <a:t>  </a:t>
            </a:r>
            <a:r>
              <a:rPr lang="en-US" altLang="en-US" sz="1400" dirty="0">
                <a:solidFill>
                  <a:schemeClr val="bg1">
                    <a:lumMod val="85000"/>
                  </a:schemeClr>
                </a:solidFill>
              </a:rPr>
              <a:t>--Skin analog</a:t>
            </a:r>
            <a:r>
              <a:rPr lang="en-US" altLang="en-US" sz="1400" dirty="0">
                <a:solidFill>
                  <a:schemeClr val="bg1">
                    <a:lumMod val="75000"/>
                  </a:schemeClr>
                </a:solidFill>
              </a:rPr>
              <a:t>: Lentigo </a:t>
            </a:r>
            <a:r>
              <a:rPr lang="en-US" altLang="en-US" sz="1400" dirty="0" err="1">
                <a:solidFill>
                  <a:schemeClr val="bg1">
                    <a:lumMod val="75000"/>
                  </a:schemeClr>
                </a:solidFill>
              </a:rPr>
              <a:t>maligna</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lumMod val="75000"/>
                  </a:schemeClr>
                </a:solidFill>
              </a:rPr>
              <a:t>Cystic</a:t>
            </a:r>
            <a:r>
              <a:rPr lang="en-US" altLang="en-US" sz="1400" dirty="0"/>
              <a:t>? </a:t>
            </a:r>
            <a:r>
              <a:rPr lang="en-US" altLang="en-US" sz="1400" dirty="0">
                <a:solidFill>
                  <a:srgbClr val="0000FF"/>
                </a:solidFill>
              </a:rPr>
              <a:t>YES</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--Bilateral? (Y/N)</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6573"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6657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B2B118C-D703-4F9D-A8F3-324C9417D748}" type="slidenum">
              <a:rPr lang="en-US" altLang="en-US" sz="1000" smtClean="0"/>
              <a:pPr>
                <a:spcBef>
                  <a:spcPct val="0"/>
                </a:spcBef>
                <a:buClrTx/>
                <a:buSzTx/>
                <a:buFontTx/>
                <a:buNone/>
              </a:pPr>
              <a:t>145</a:t>
            </a:fld>
            <a:endParaRPr lang="en-US" altLang="en-US" sz="1000"/>
          </a:p>
        </p:txBody>
      </p:sp>
      <p:sp>
        <p:nvSpPr>
          <p:cNvPr id="2" name="TextBox 1">
            <a:extLst>
              <a:ext uri="{FF2B5EF4-FFF2-40B4-BE49-F238E27FC236}">
                <a16:creationId xmlns:a16="http://schemas.microsoft.com/office/drawing/2014/main" id="{1B1B8927-9BE5-48D4-AEDB-1BDE580B2490}"/>
              </a:ext>
            </a:extLst>
          </p:cNvPr>
          <p:cNvSpPr txBox="1"/>
          <p:nvPr/>
        </p:nvSpPr>
        <p:spPr>
          <a:xfrm>
            <a:off x="6111681" y="1219200"/>
            <a:ext cx="290464"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a:t>
            </a:r>
          </a:p>
        </p:txBody>
      </p:sp>
      <p:sp>
        <p:nvSpPr>
          <p:cNvPr id="3" name="TextBox 2">
            <a:extLst>
              <a:ext uri="{FF2B5EF4-FFF2-40B4-BE49-F238E27FC236}">
                <a16:creationId xmlns:a16="http://schemas.microsoft.com/office/drawing/2014/main" id="{C320861F-AF61-4494-90CB-7DF4980F32F8}"/>
              </a:ext>
            </a:extLst>
          </p:cNvPr>
          <p:cNvSpPr txBox="1"/>
          <p:nvPr/>
        </p:nvSpPr>
        <p:spPr>
          <a:xfrm>
            <a:off x="4343400" y="1825770"/>
            <a:ext cx="4572000" cy="738664"/>
          </a:xfrm>
          <a:prstGeom prst="rect">
            <a:avLst/>
          </a:prstGeom>
          <a:solidFill>
            <a:schemeClr val="accent1">
              <a:lumMod val="40000"/>
              <a:lumOff val="60000"/>
            </a:schemeClr>
          </a:solidFill>
        </p:spPr>
        <p:txBody>
          <a:bodyPr wrap="square" rtlCol="0">
            <a:spAutoFit/>
          </a:bodyPr>
          <a:lstStyle/>
          <a:p>
            <a:r>
              <a:rPr lang="en-US" sz="1400" i="1" dirty="0"/>
              <a:t>While not cystic in appearance, PAM </a:t>
            </a:r>
            <a:r>
              <a:rPr lang="en-US" sz="1400" dirty="0"/>
              <a:t>can</a:t>
            </a:r>
            <a:r>
              <a:rPr lang="en-US" sz="1400" i="1" dirty="0"/>
              <a:t> manifest in a way that has a memorably spicy description. What is it?</a:t>
            </a:r>
          </a:p>
          <a:p>
            <a:r>
              <a:rPr lang="en-US" sz="1400" dirty="0">
                <a:solidFill>
                  <a:schemeClr val="accent1">
                    <a:lumMod val="40000"/>
                    <a:lumOff val="60000"/>
                  </a:schemeClr>
                </a:solidFill>
              </a:rPr>
              <a:t>PAM may appear ‘peppery’</a:t>
            </a:r>
          </a:p>
        </p:txBody>
      </p:sp>
      <p:cxnSp>
        <p:nvCxnSpPr>
          <p:cNvPr id="5" name="Straight Connector 4">
            <a:extLst>
              <a:ext uri="{FF2B5EF4-FFF2-40B4-BE49-F238E27FC236}">
                <a16:creationId xmlns:a16="http://schemas.microsoft.com/office/drawing/2014/main" id="{CC90BC4F-0F91-444F-BA0A-4858586747D2}"/>
              </a:ext>
            </a:extLst>
          </p:cNvPr>
          <p:cNvCxnSpPr/>
          <p:nvPr/>
        </p:nvCxnSpPr>
        <p:spPr>
          <a:xfrm flipH="1">
            <a:off x="5943600" y="1557754"/>
            <a:ext cx="533400" cy="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92703799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6563"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6564"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6565"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6566"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6567"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6568"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6569"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0"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6571"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572"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Pre-malignant</a:t>
            </a:r>
          </a:p>
          <a:p>
            <a:pPr eaLnBrk="1" hangingPunct="1">
              <a:lnSpc>
                <a:spcPct val="90000"/>
              </a:lnSpc>
              <a:spcBef>
                <a:spcPct val="0"/>
              </a:spcBef>
              <a:buClrTx/>
              <a:buSzTx/>
              <a:buFontTx/>
              <a:buNone/>
            </a:pPr>
            <a:r>
              <a:rPr lang="en-US" altLang="en-US" sz="1600" b="1" dirty="0">
                <a:solidFill>
                  <a:schemeClr val="bg1">
                    <a:lumMod val="75000"/>
                  </a:schemeClr>
                </a:solidFill>
              </a:rPr>
              <a:t>   PAM (</a:t>
            </a:r>
            <a:r>
              <a:rPr lang="en-US" altLang="en-US" sz="1400" b="1" dirty="0">
                <a:solidFill>
                  <a:schemeClr val="bg1">
                    <a:lumMod val="75000"/>
                  </a:schemeClr>
                </a:solidFill>
              </a:rPr>
              <a:t>primary acquired melanosis</a:t>
            </a:r>
            <a:r>
              <a:rPr lang="en-US" altLang="en-US" sz="1600" b="1" dirty="0">
                <a:solidFill>
                  <a:schemeClr val="bg1">
                    <a:lumMod val="75000"/>
                  </a:schemeClr>
                </a:solidFill>
              </a:rPr>
              <a:t>)</a:t>
            </a:r>
          </a:p>
          <a:p>
            <a:pPr eaLnBrk="1" hangingPunct="1">
              <a:lnSpc>
                <a:spcPct val="90000"/>
              </a:lnSpc>
              <a:spcBef>
                <a:spcPct val="0"/>
              </a:spcBef>
              <a:buClrTx/>
              <a:buSzTx/>
              <a:buFontTx/>
              <a:buNone/>
            </a:pPr>
            <a:r>
              <a:rPr lang="en-US" altLang="en-US" sz="1600" dirty="0">
                <a:solidFill>
                  <a:schemeClr val="bg1">
                    <a:lumMod val="85000"/>
                  </a:schemeClr>
                </a:solidFill>
              </a:rPr>
              <a:t>  </a:t>
            </a:r>
            <a:r>
              <a:rPr lang="en-US" altLang="en-US" sz="1400" dirty="0">
                <a:solidFill>
                  <a:schemeClr val="bg1">
                    <a:lumMod val="85000"/>
                  </a:schemeClr>
                </a:solidFill>
              </a:rPr>
              <a:t>--Skin analog</a:t>
            </a:r>
            <a:r>
              <a:rPr lang="en-US" altLang="en-US" sz="1400" dirty="0">
                <a:solidFill>
                  <a:schemeClr val="bg1">
                    <a:lumMod val="75000"/>
                  </a:schemeClr>
                </a:solidFill>
              </a:rPr>
              <a:t>: Lentigo </a:t>
            </a:r>
            <a:r>
              <a:rPr lang="en-US" altLang="en-US" sz="1400" dirty="0" err="1">
                <a:solidFill>
                  <a:schemeClr val="bg1">
                    <a:lumMod val="75000"/>
                  </a:schemeClr>
                </a:solidFill>
              </a:rPr>
              <a:t>maligna</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lumMod val="75000"/>
                  </a:schemeClr>
                </a:solidFill>
              </a:rPr>
              <a:t>Cystic</a:t>
            </a:r>
            <a:r>
              <a:rPr lang="en-US" altLang="en-US" sz="1400" dirty="0"/>
              <a:t>? </a:t>
            </a:r>
            <a:r>
              <a:rPr lang="en-US" altLang="en-US" sz="1400" dirty="0">
                <a:solidFill>
                  <a:srgbClr val="0000FF"/>
                </a:solidFill>
              </a:rPr>
              <a:t>YES</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--Bilateral? (Y/N)</a:t>
            </a:r>
          </a:p>
          <a:p>
            <a:pPr eaLnBrk="1" hangingPunct="1">
              <a:lnSpc>
                <a:spcPct val="90000"/>
              </a:lnSpc>
              <a:spcBef>
                <a:spcPct val="0"/>
              </a:spcBef>
              <a:buClrTx/>
              <a:buSzTx/>
              <a:buFontTx/>
              <a:buNone/>
            </a:pPr>
            <a:r>
              <a:rPr lang="en-US" altLang="en-US" sz="1400" dirty="0">
                <a:solidFill>
                  <a:schemeClr val="bg1"/>
                </a:solidFill>
              </a:rPr>
              <a:t>  --Risk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6573"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6657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B2B118C-D703-4F9D-A8F3-324C9417D748}" type="slidenum">
              <a:rPr lang="en-US" altLang="en-US" sz="1000" smtClean="0"/>
              <a:pPr>
                <a:spcBef>
                  <a:spcPct val="0"/>
                </a:spcBef>
                <a:buClrTx/>
                <a:buSzTx/>
                <a:buFontTx/>
                <a:buNone/>
              </a:pPr>
              <a:t>146</a:t>
            </a:fld>
            <a:endParaRPr lang="en-US" altLang="en-US" sz="1000"/>
          </a:p>
        </p:txBody>
      </p:sp>
      <p:sp>
        <p:nvSpPr>
          <p:cNvPr id="2" name="TextBox 1">
            <a:extLst>
              <a:ext uri="{FF2B5EF4-FFF2-40B4-BE49-F238E27FC236}">
                <a16:creationId xmlns:a16="http://schemas.microsoft.com/office/drawing/2014/main" id="{1B1B8927-9BE5-48D4-AEDB-1BDE580B2490}"/>
              </a:ext>
            </a:extLst>
          </p:cNvPr>
          <p:cNvSpPr txBox="1"/>
          <p:nvPr/>
        </p:nvSpPr>
        <p:spPr>
          <a:xfrm>
            <a:off x="5721350" y="1219200"/>
            <a:ext cx="1071127" cy="338554"/>
          </a:xfrm>
          <a:prstGeom prst="rect">
            <a:avLst/>
          </a:prstGeom>
          <a:noFill/>
        </p:spPr>
        <p:txBody>
          <a:bodyPr wrap="none" rtlCol="0">
            <a:spAutoFit/>
          </a:bodyPr>
          <a:lstStyle/>
          <a:p>
            <a:pPr algn="ctr"/>
            <a:r>
              <a:rPr lang="en-US" sz="1600" dirty="0">
                <a:solidFill>
                  <a:srgbClr val="0000FF"/>
                </a:solidFill>
                <a:latin typeface="Segoe Script" panose="030B0504020000000003" pitchFamily="66" charset="0"/>
              </a:rPr>
              <a:t>Peppery</a:t>
            </a:r>
          </a:p>
        </p:txBody>
      </p:sp>
      <p:sp>
        <p:nvSpPr>
          <p:cNvPr id="3" name="TextBox 2">
            <a:extLst>
              <a:ext uri="{FF2B5EF4-FFF2-40B4-BE49-F238E27FC236}">
                <a16:creationId xmlns:a16="http://schemas.microsoft.com/office/drawing/2014/main" id="{C320861F-AF61-4494-90CB-7DF4980F32F8}"/>
              </a:ext>
            </a:extLst>
          </p:cNvPr>
          <p:cNvSpPr txBox="1"/>
          <p:nvPr/>
        </p:nvSpPr>
        <p:spPr>
          <a:xfrm>
            <a:off x="4343400" y="1825770"/>
            <a:ext cx="4572000" cy="738664"/>
          </a:xfrm>
          <a:prstGeom prst="rect">
            <a:avLst/>
          </a:prstGeom>
          <a:solidFill>
            <a:schemeClr val="accent1">
              <a:lumMod val="40000"/>
              <a:lumOff val="60000"/>
            </a:schemeClr>
          </a:solidFill>
        </p:spPr>
        <p:txBody>
          <a:bodyPr wrap="square" rtlCol="0">
            <a:spAutoFit/>
          </a:bodyPr>
          <a:lstStyle/>
          <a:p>
            <a:r>
              <a:rPr lang="en-US" sz="1400" i="1" dirty="0"/>
              <a:t>While not cystic in appearance, PAM </a:t>
            </a:r>
            <a:r>
              <a:rPr lang="en-US" sz="1400" dirty="0"/>
              <a:t>can</a:t>
            </a:r>
            <a:r>
              <a:rPr lang="en-US" sz="1400" i="1" dirty="0"/>
              <a:t> manifest in a way that has a memorably spicy description. What is it?</a:t>
            </a:r>
          </a:p>
          <a:p>
            <a:r>
              <a:rPr lang="en-US" sz="1400" dirty="0"/>
              <a:t>PAM may appear ‘peppery’</a:t>
            </a:r>
          </a:p>
        </p:txBody>
      </p:sp>
      <p:cxnSp>
        <p:nvCxnSpPr>
          <p:cNvPr id="5" name="Straight Connector 4">
            <a:extLst>
              <a:ext uri="{FF2B5EF4-FFF2-40B4-BE49-F238E27FC236}">
                <a16:creationId xmlns:a16="http://schemas.microsoft.com/office/drawing/2014/main" id="{CC90BC4F-0F91-444F-BA0A-4858586747D2}"/>
              </a:ext>
            </a:extLst>
          </p:cNvPr>
          <p:cNvCxnSpPr/>
          <p:nvPr/>
        </p:nvCxnSpPr>
        <p:spPr>
          <a:xfrm flipH="1">
            <a:off x="5943600" y="1557754"/>
            <a:ext cx="533400" cy="0"/>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596572217"/>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2BC25DF-C080-4E37-B0B0-874A0349B8DE}"/>
              </a:ext>
            </a:extLst>
          </p:cNvPr>
          <p:cNvSpPr>
            <a:spLocks noGrp="1"/>
          </p:cNvSpPr>
          <p:nvPr>
            <p:ph type="sldNum" sz="quarter" idx="12"/>
          </p:nvPr>
        </p:nvSpPr>
        <p:spPr/>
        <p:txBody>
          <a:bodyPr/>
          <a:lstStyle/>
          <a:p>
            <a:pPr>
              <a:defRPr/>
            </a:pPr>
            <a:fld id="{F9E3100E-101D-420C-B101-F64A168BFDB2}" type="slidenum">
              <a:rPr lang="en-US" altLang="en-US" smtClean="0"/>
              <a:pPr>
                <a:defRPr/>
              </a:pPr>
              <a:t>147</a:t>
            </a:fld>
            <a:endParaRPr lang="en-US" altLang="en-US"/>
          </a:p>
        </p:txBody>
      </p:sp>
      <p:sp>
        <p:nvSpPr>
          <p:cNvPr id="4" name="Rectangle 3">
            <a:extLst>
              <a:ext uri="{FF2B5EF4-FFF2-40B4-BE49-F238E27FC236}">
                <a16:creationId xmlns:a16="http://schemas.microsoft.com/office/drawing/2014/main" id="{B59552B1-9F26-4E0C-B190-FBE48AB3653C}"/>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3074" name="Picture 2" descr="Primary acquired melanosis - American Academy of Ophthalmology">
            <a:extLst>
              <a:ext uri="{FF2B5EF4-FFF2-40B4-BE49-F238E27FC236}">
                <a16:creationId xmlns:a16="http://schemas.microsoft.com/office/drawing/2014/main" id="{9467017F-7FD2-42BD-8D92-BE088809F3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1378" y="1393031"/>
            <a:ext cx="6181244" cy="4071938"/>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83A1C22-EF5D-495D-ACC5-DAB0A98C94A7}"/>
              </a:ext>
            </a:extLst>
          </p:cNvPr>
          <p:cNvSpPr txBox="1"/>
          <p:nvPr/>
        </p:nvSpPr>
        <p:spPr>
          <a:xfrm>
            <a:off x="800100" y="5593061"/>
            <a:ext cx="7543800" cy="584775"/>
          </a:xfrm>
          <a:prstGeom prst="rect">
            <a:avLst/>
          </a:prstGeom>
          <a:noFill/>
        </p:spPr>
        <p:txBody>
          <a:bodyPr wrap="square" rtlCol="0">
            <a:spAutoFit/>
          </a:bodyPr>
          <a:lstStyle/>
          <a:p>
            <a:r>
              <a:rPr lang="en-US" sz="1600" b="0" i="0" dirty="0">
                <a:solidFill>
                  <a:srgbClr val="000000"/>
                </a:solidFill>
                <a:effectLst/>
                <a:latin typeface="Arial" panose="020B0604020202020204" pitchFamily="34" charset="0"/>
              </a:rPr>
              <a:t>Primary acquired melanosis (PAM). Slit-lamp photograph of a 72-year- old white man that shows “peppery” pigmentation of the perilimbal conjunctiva [rectangle]. </a:t>
            </a:r>
            <a:endParaRPr lang="en-US" sz="1600" dirty="0"/>
          </a:p>
        </p:txBody>
      </p:sp>
    </p:spTree>
    <p:extLst>
      <p:ext uri="{BB962C8B-B14F-4D97-AF65-F5344CB8AC3E}">
        <p14:creationId xmlns:p14="http://schemas.microsoft.com/office/powerpoint/2010/main" val="50055408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861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861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861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8614"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861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8616"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8617"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1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861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8620"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(Y/N)</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8621"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6862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43B7042-E261-49C4-9194-29BAC632A591}" type="slidenum">
              <a:rPr lang="en-US" altLang="en-US" sz="1000" smtClean="0"/>
              <a:pPr>
                <a:spcBef>
                  <a:spcPct val="0"/>
                </a:spcBef>
                <a:buClrTx/>
                <a:buSzTx/>
                <a:buFontTx/>
                <a:buNone/>
              </a:pPr>
              <a:t>148</a:t>
            </a:fld>
            <a:endParaRPr lang="en-US" altLang="en-US" sz="1000"/>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6963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963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963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69638"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6963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69640"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9641"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6964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4"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--Risk factors: White; middle-aged; </a:t>
            </a:r>
          </a:p>
          <a:p>
            <a:pPr eaLnBrk="1" hangingPunct="1">
              <a:lnSpc>
                <a:spcPct val="90000"/>
              </a:lnSpc>
              <a:spcBef>
                <a:spcPct val="0"/>
              </a:spcBef>
              <a:buClrTx/>
              <a:buSzTx/>
              <a:buFontTx/>
              <a:buNone/>
            </a:pPr>
            <a:r>
              <a:rPr lang="en-US" altLang="en-US" sz="1400" dirty="0">
                <a:solidFill>
                  <a:schemeClr val="bg1"/>
                </a:solidFill>
              </a:rPr>
              <a:t>     fair complexion</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69645"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6964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2D5756C-C753-4F8C-82E3-6791F57EC76F}" type="slidenum">
              <a:rPr lang="en-US" altLang="en-US" sz="1000" smtClean="0"/>
              <a:pPr>
                <a:spcBef>
                  <a:spcPct val="0"/>
                </a:spcBef>
                <a:buClrTx/>
                <a:buSzTx/>
                <a:buFontTx/>
                <a:buNone/>
              </a:pPr>
              <a:t>149</a:t>
            </a:fld>
            <a:endParaRPr lang="en-US" altLang="en-US" sz="100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 name="Text Box 4"/>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--Present at birth</a:t>
            </a:r>
          </a:p>
          <a:p>
            <a:pPr eaLnBrk="1" hangingPunct="1">
              <a:spcBef>
                <a:spcPct val="0"/>
              </a:spcBef>
              <a:buClrTx/>
              <a:buSzTx/>
              <a:buFontTx/>
              <a:buNone/>
            </a:pPr>
            <a:r>
              <a:rPr lang="en-US" altLang="en-US" sz="1600" dirty="0"/>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4342" name="Rectangle 8"/>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343" name="Text Box 9"/>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344" name="Text Box 10"/>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4346" name="Text Box 13"/>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4347" name="Line 14"/>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F9ECB0-8798-4D6E-B767-9D7B8A048213}" type="slidenum">
              <a:rPr lang="en-US" altLang="en-US" sz="1000" smtClean="0"/>
              <a:pPr>
                <a:spcBef>
                  <a:spcPct val="0"/>
                </a:spcBef>
                <a:buClrTx/>
                <a:buSzTx/>
                <a:buFontTx/>
                <a:buNone/>
              </a:pPr>
              <a:t>15</a:t>
            </a:fld>
            <a:endParaRPr lang="en-US" altLang="en-US" sz="1000"/>
          </a:p>
        </p:txBody>
      </p:sp>
      <p:sp>
        <p:nvSpPr>
          <p:cNvPr id="15"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6"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0659"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0660"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0661"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0662"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0663"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0664"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0665"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6"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0667"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0668"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White; middle-aged; </a:t>
            </a:r>
          </a:p>
          <a:p>
            <a:pPr eaLnBrk="1" hangingPunct="1">
              <a:lnSpc>
                <a:spcPct val="90000"/>
              </a:lnSpc>
              <a:spcBef>
                <a:spcPct val="0"/>
              </a:spcBef>
              <a:buClrTx/>
              <a:buSzTx/>
              <a:buFontTx/>
              <a:buNone/>
            </a:pPr>
            <a:r>
              <a:rPr lang="en-US" altLang="en-US" sz="1400" dirty="0"/>
              <a:t>     fair complexion</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sym typeface="Wingdings" panose="05000000000000000000" pitchFamily="2" charset="2"/>
              </a:rPr>
              <a:t>--Malignant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0669"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70670" name="Rectangle 14"/>
          <p:cNvSpPr>
            <a:spLocks noChangeArrowheads="1"/>
          </p:cNvSpPr>
          <p:nvPr/>
        </p:nvSpPr>
        <p:spPr bwMode="auto">
          <a:xfrm>
            <a:off x="6934200" y="1828800"/>
            <a:ext cx="16002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race; age</a:t>
            </a:r>
          </a:p>
        </p:txBody>
      </p:sp>
      <p:sp>
        <p:nvSpPr>
          <p:cNvPr id="70671" name="Rectangle 15"/>
          <p:cNvSpPr>
            <a:spLocks noChangeArrowheads="1"/>
          </p:cNvSpPr>
          <p:nvPr/>
        </p:nvSpPr>
        <p:spPr bwMode="auto">
          <a:xfrm>
            <a:off x="5867400" y="2057400"/>
            <a:ext cx="15240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complexion</a:t>
            </a:r>
          </a:p>
        </p:txBody>
      </p:sp>
      <p:sp>
        <p:nvSpPr>
          <p:cNvPr id="7067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A59FA3-FBB8-4191-BE7A-8C2DBDA07625}" type="slidenum">
              <a:rPr lang="en-US" altLang="en-US" sz="1000" smtClean="0"/>
              <a:pPr>
                <a:spcBef>
                  <a:spcPct val="0"/>
                </a:spcBef>
                <a:buClrTx/>
                <a:buSzTx/>
                <a:buFontTx/>
                <a:buNone/>
              </a:pPr>
              <a:t>150</a:t>
            </a:fld>
            <a:endParaRPr lang="en-US" altLang="en-US" sz="1000"/>
          </a:p>
        </p:txBody>
      </p:sp>
    </p:spTree>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683"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1684"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1685"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1686"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1687"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1688"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1689"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690"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1691"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692"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sym typeface="Wingdings" panose="05000000000000000000" pitchFamily="2" charset="2"/>
              </a:rPr>
              <a:t>--Malignant transformation indicated</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by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size, nodularity, </a:t>
            </a:r>
            <a:r>
              <a:rPr lang="en-US" altLang="en-US" sz="1400" dirty="0">
                <a:solidFill>
                  <a:schemeClr val="bg1"/>
                </a:solidFill>
                <a:cs typeface="Arial" panose="020B0604020202020204" pitchFamily="34" charset="0"/>
                <a:sym typeface="Wingdings" panose="05000000000000000000" pitchFamily="2" charset="2"/>
              </a:rPr>
              <a:t>↑</a:t>
            </a:r>
            <a:r>
              <a:rPr lang="en-US" altLang="en-US" sz="1400" dirty="0">
                <a:solidFill>
                  <a:schemeClr val="bg1"/>
                </a:solidFill>
                <a:sym typeface="Wingdings" panose="05000000000000000000" pitchFamily="2" charset="2"/>
              </a:rPr>
              <a:t> vascularity</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1693"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169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B18145A-ACA4-415A-B39A-B2F30770B212}" type="slidenum">
              <a:rPr lang="en-US" altLang="en-US" sz="1000" smtClean="0"/>
              <a:pPr>
                <a:spcBef>
                  <a:spcPct val="0"/>
                </a:spcBef>
                <a:buClrTx/>
                <a:buSzTx/>
                <a:buFontTx/>
                <a:buNone/>
              </a:pPr>
              <a:t>151</a:t>
            </a:fld>
            <a:endParaRPr lang="en-US" altLang="en-US" sz="1000"/>
          </a:p>
        </p:txBody>
      </p:sp>
    </p:spTree>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707"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2708"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2709"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2710"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271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2712"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2713"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1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2715"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2716"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cs typeface="Arial" panose="020B0604020202020204" pitchFamily="34" charset="0"/>
                <a:sym typeface="Wingdings" panose="05000000000000000000" pitchFamily="2" charset="2"/>
              </a:rPr>
              <a:t>↑</a:t>
            </a:r>
            <a:r>
              <a:rPr lang="en-US" altLang="en-US" sz="1400" dirty="0">
                <a:sym typeface="Wingdings" panose="05000000000000000000" pitchFamily="2" charset="2"/>
              </a:rPr>
              <a:t> size, nodularity, </a:t>
            </a:r>
            <a:r>
              <a:rPr lang="en-US" altLang="en-US" sz="1400" dirty="0">
                <a:cs typeface="Arial" panose="020B0604020202020204" pitchFamily="34" charset="0"/>
                <a:sym typeface="Wingdings" panose="05000000000000000000" pitchFamily="2" charset="2"/>
              </a:rPr>
              <a:t>↑</a:t>
            </a:r>
            <a:r>
              <a:rPr lang="en-US" altLang="en-US" sz="1400" dirty="0">
                <a:sym typeface="Wingdings" panose="05000000000000000000" pitchFamily="2" charset="2"/>
              </a:rPr>
              <a:t> vascularity</a:t>
            </a:r>
            <a:endParaRPr lang="en-US" altLang="en-US" sz="1400" dirty="0"/>
          </a:p>
          <a:p>
            <a:pPr eaLnBrk="1" hangingPunct="1">
              <a:lnSpc>
                <a:spcPct val="90000"/>
              </a:lnSpc>
              <a:spcBef>
                <a:spcPct val="0"/>
              </a:spcBef>
              <a:buClrTx/>
              <a:buSzTx/>
              <a:buFontTx/>
              <a:buNone/>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2717"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2718" name="Rectangle 14"/>
          <p:cNvSpPr>
            <a:spLocks noChangeArrowheads="1"/>
          </p:cNvSpPr>
          <p:nvPr/>
        </p:nvSpPr>
        <p:spPr bwMode="auto">
          <a:xfrm>
            <a:off x="6248400" y="2438400"/>
            <a:ext cx="23622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3 things</a:t>
            </a:r>
          </a:p>
        </p:txBody>
      </p:sp>
      <p:sp>
        <p:nvSpPr>
          <p:cNvPr id="7271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1E21A8-71CE-42AC-8A3E-6480008B9179}" type="slidenum">
              <a:rPr lang="en-US" altLang="en-US" sz="1000" smtClean="0"/>
              <a:pPr>
                <a:spcBef>
                  <a:spcPct val="0"/>
                </a:spcBef>
                <a:buClrTx/>
                <a:buSzTx/>
                <a:buFontTx/>
                <a:buNone/>
              </a:pPr>
              <a:t>152</a:t>
            </a:fld>
            <a:endParaRPr lang="en-US" altLang="en-US" sz="1000"/>
          </a:p>
        </p:txBody>
      </p:sp>
    </p:spTree>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373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373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373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3734"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373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3736"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3737"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3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373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3740"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size, nodularity,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vascularity</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3741"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374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8EDC343-3E84-4C85-97A0-A9604D3C7816}" type="slidenum">
              <a:rPr lang="en-US" altLang="en-US" sz="1000" smtClean="0"/>
              <a:pPr>
                <a:spcBef>
                  <a:spcPct val="0"/>
                </a:spcBef>
                <a:buClrTx/>
                <a:buSzTx/>
                <a:buFontTx/>
                <a:buNone/>
              </a:pPr>
              <a:t>153</a:t>
            </a:fld>
            <a:endParaRPr lang="en-US" altLang="en-US" sz="1000"/>
          </a:p>
        </p:txBody>
      </p:sp>
    </p:spTree>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475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475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475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4758"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475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4760"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4761"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476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4764"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size, nodularity,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vascularity</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pPr>
            <a:r>
              <a:rPr lang="en-US" altLang="en-US" sz="1400" dirty="0">
                <a:solidFill>
                  <a:schemeClr val="bg1"/>
                </a:solidFill>
              </a:rPr>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4765"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476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6408CFF-E0FD-406B-BE37-AFF75A14A1C1}" type="slidenum">
              <a:rPr lang="en-US" altLang="en-US" sz="1000" smtClean="0"/>
              <a:pPr>
                <a:spcBef>
                  <a:spcPct val="0"/>
                </a:spcBef>
                <a:buClrTx/>
                <a:buSzTx/>
                <a:buFontTx/>
                <a:buNone/>
              </a:pPr>
              <a:t>154</a:t>
            </a:fld>
            <a:endParaRPr lang="en-US" altLang="en-US" sz="1000"/>
          </a:p>
        </p:txBody>
      </p:sp>
    </p:spTree>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5779"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5780"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5781"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5782"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5783"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5784"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5785"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5786"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5787"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4"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Pre-malignant</a:t>
            </a:r>
          </a:p>
          <a:p>
            <a:pPr eaLnBrk="1" hangingPunct="1">
              <a:lnSpc>
                <a:spcPct val="90000"/>
              </a:lnSpc>
              <a:spcBef>
                <a:spcPct val="0"/>
              </a:spcBef>
              <a:buClrTx/>
              <a:buSzTx/>
              <a:buFontTx/>
              <a:buNone/>
              <a:defRPr/>
            </a:pPr>
            <a:r>
              <a:rPr lang="en-US" altLang="en-US" sz="1600" b="1" dirty="0">
                <a:solidFill>
                  <a:schemeClr val="bg1">
                    <a:lumMod val="75000"/>
                  </a:schemeClr>
                </a:solidFill>
              </a:rPr>
              <a:t>   PAM (</a:t>
            </a:r>
            <a:r>
              <a:rPr lang="en-US" altLang="en-US" sz="1400" b="1" dirty="0">
                <a:solidFill>
                  <a:schemeClr val="bg1">
                    <a:lumMod val="75000"/>
                  </a:schemeClr>
                </a:solidFill>
              </a:rPr>
              <a:t>primary acquired </a:t>
            </a:r>
            <a:r>
              <a:rPr lang="en-US" altLang="en-US" sz="1400" b="1" dirty="0" err="1">
                <a:solidFill>
                  <a:schemeClr val="bg1">
                    <a:lumMod val="75000"/>
                  </a:schemeClr>
                </a:solidFill>
              </a:rPr>
              <a:t>melanosis</a:t>
            </a:r>
            <a:r>
              <a:rPr lang="en-US" altLang="en-US" sz="1600" b="1" dirty="0">
                <a:solidFill>
                  <a:schemeClr val="bg1">
                    <a:lumMod val="75000"/>
                  </a:schemeClr>
                </a:solidFill>
              </a:rPr>
              <a:t>)</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--Skin analog: </a:t>
            </a:r>
            <a:r>
              <a:rPr lang="en-US" altLang="en-US" sz="1400" dirty="0" err="1">
                <a:solidFill>
                  <a:schemeClr val="bg1">
                    <a:lumMod val="75000"/>
                  </a:schemeClr>
                </a:solidFill>
              </a:rPr>
              <a:t>Lentigo</a:t>
            </a:r>
            <a:r>
              <a:rPr lang="en-US" altLang="en-US" sz="1400" dirty="0">
                <a:solidFill>
                  <a:schemeClr val="bg1">
                    <a:lumMod val="75000"/>
                  </a:schemeClr>
                </a:solidFill>
              </a:rPr>
              <a:t> </a:t>
            </a:r>
            <a:r>
              <a:rPr lang="en-US" altLang="en-US" sz="1400" dirty="0" err="1">
                <a:solidFill>
                  <a:schemeClr val="bg1">
                    <a:lumMod val="75000"/>
                  </a:schemeClr>
                </a:solidFill>
              </a:rPr>
              <a:t>maligna</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--Cystic? NO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lumMod val="75000"/>
                  </a:schemeClr>
                </a:solidFill>
                <a:sym typeface="Wingdings" pitchFamily="2" charset="2"/>
              </a:rPr>
              <a:t>  </a:t>
            </a:r>
            <a:r>
              <a:rPr lang="en-US" altLang="en-US" sz="1400" dirty="0">
                <a:solidFill>
                  <a:schemeClr val="bg1">
                    <a:lumMod val="75000"/>
                  </a:schemeClr>
                </a:solidFill>
              </a:rPr>
              <a:t>--Bilateral? NO</a:t>
            </a:r>
          </a:p>
          <a:p>
            <a:pPr eaLnBrk="1" hangingPunct="1">
              <a:lnSpc>
                <a:spcPct val="90000"/>
              </a:lnSpc>
              <a:spcBef>
                <a:spcPct val="0"/>
              </a:spcBef>
              <a:buClrTx/>
              <a:buSzTx/>
              <a:buFontTx/>
              <a:buNone/>
              <a:defRPr/>
            </a:pPr>
            <a:r>
              <a:rPr lang="en-US" altLang="en-US" sz="1400" dirty="0">
                <a:solidFill>
                  <a:schemeClr val="bg1">
                    <a:lumMod val="75000"/>
                  </a:schemeClr>
                </a:solidFill>
              </a:rPr>
              <a:t>  --Risk factors: White; middle-aged; </a:t>
            </a:r>
          </a:p>
          <a:p>
            <a:pPr eaLnBrk="1" hangingPunct="1">
              <a:lnSpc>
                <a:spcPct val="90000"/>
              </a:lnSpc>
              <a:spcBef>
                <a:spcPct val="0"/>
              </a:spcBef>
              <a:buClrTx/>
              <a:buSzTx/>
              <a:buFontTx/>
              <a:buNone/>
              <a:defRPr/>
            </a:pPr>
            <a:r>
              <a:rPr lang="en-US" altLang="en-US" sz="1400" dirty="0">
                <a:solidFill>
                  <a:schemeClr val="bg1">
                    <a:lumMod val="75000"/>
                  </a:schemeClr>
                </a:solidFill>
              </a:rPr>
              <a:t>     fair complexion</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lumMod val="75000"/>
                  </a:schemeClr>
                </a:solidFill>
                <a:sym typeface="Wingdings" pitchFamily="2" charset="2"/>
              </a:rPr>
              <a:t>   --Malignant transformation indicated</a:t>
            </a:r>
          </a:p>
          <a:p>
            <a:pPr eaLnBrk="1" hangingPunct="1">
              <a:lnSpc>
                <a:spcPct val="90000"/>
              </a:lnSpc>
              <a:spcBef>
                <a:spcPct val="0"/>
              </a:spcBef>
              <a:buClrTx/>
              <a:buSzTx/>
              <a:buFontTx/>
              <a:buNone/>
              <a:defRPr/>
            </a:pPr>
            <a:r>
              <a:rPr lang="en-US" altLang="en-US" sz="1400" dirty="0">
                <a:solidFill>
                  <a:schemeClr val="bg1">
                    <a:lumMod val="75000"/>
                  </a:schemeClr>
                </a:solidFill>
                <a:sym typeface="Wingdings" pitchFamily="2" charset="2"/>
              </a:rPr>
              <a:t>     by </a:t>
            </a:r>
            <a:r>
              <a:rPr lang="en-US" altLang="en-US" sz="1400" dirty="0">
                <a:solidFill>
                  <a:schemeClr val="bg1">
                    <a:lumMod val="75000"/>
                  </a:schemeClr>
                </a:solidFill>
                <a:cs typeface="Arial" charset="0"/>
                <a:sym typeface="Wingdings" pitchFamily="2" charset="2"/>
              </a:rPr>
              <a:t>↑</a:t>
            </a:r>
            <a:r>
              <a:rPr lang="en-US" altLang="en-US" sz="1400" dirty="0">
                <a:solidFill>
                  <a:schemeClr val="bg1">
                    <a:lumMod val="75000"/>
                  </a:schemeClr>
                </a:solidFill>
                <a:sym typeface="Wingdings" pitchFamily="2" charset="2"/>
              </a:rPr>
              <a:t> size, nodularity,</a:t>
            </a:r>
            <a:r>
              <a:rPr lang="en-US" altLang="en-US" sz="1400" dirty="0">
                <a:solidFill>
                  <a:srgbClr val="0000FF"/>
                </a:solidFill>
                <a:sym typeface="Wingdings" pitchFamily="2" charset="2"/>
              </a:rPr>
              <a:t> </a:t>
            </a:r>
            <a:r>
              <a:rPr lang="en-US" altLang="en-US" sz="1400" b="1" dirty="0">
                <a:solidFill>
                  <a:srgbClr val="0000FF"/>
                </a:solidFill>
                <a:cs typeface="Arial" charset="0"/>
                <a:sym typeface="Wingdings" pitchFamily="2" charset="2"/>
              </a:rPr>
              <a:t>↑</a:t>
            </a:r>
            <a:r>
              <a:rPr lang="en-US" altLang="en-US" sz="1400" b="1" dirty="0">
                <a:solidFill>
                  <a:srgbClr val="0000FF"/>
                </a:solidFill>
                <a:sym typeface="Wingdings" pitchFamily="2" charset="2"/>
              </a:rPr>
              <a:t> vascularity</a:t>
            </a:r>
            <a:endParaRPr lang="en-US" altLang="en-US" sz="1400" b="1" dirty="0">
              <a:solidFill>
                <a:srgbClr val="0000FF"/>
              </a:solidFill>
            </a:endParaRP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defRPr/>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defRPr/>
            </a:pPr>
            <a:r>
              <a:rPr lang="en-US" altLang="en-US" sz="1400" dirty="0">
                <a:solidFill>
                  <a:schemeClr val="bg1"/>
                </a:solidFill>
              </a:rPr>
              <a:t>      malignant change, excise</a:t>
            </a:r>
          </a:p>
          <a:p>
            <a:pPr eaLnBrk="1" hangingPunct="1">
              <a:lnSpc>
                <a:spcPct val="90000"/>
              </a:lnSpc>
              <a:spcBef>
                <a:spcPct val="0"/>
              </a:spcBef>
              <a:buClrTx/>
              <a:buSzTx/>
              <a:buFontTx/>
              <a:buNone/>
              <a:defRPr/>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5789"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579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7A3472A-60D0-4FC4-B510-33920CE21D27}" type="slidenum">
              <a:rPr lang="en-US" altLang="en-US" sz="1000" smtClean="0"/>
              <a:pPr>
                <a:spcBef>
                  <a:spcPct val="0"/>
                </a:spcBef>
                <a:buClrTx/>
                <a:buSzTx/>
                <a:buFontTx/>
                <a:buNone/>
              </a:pPr>
              <a:t>155</a:t>
            </a:fld>
            <a:endParaRPr lang="en-US" altLang="en-US" sz="1000"/>
          </a:p>
        </p:txBody>
      </p:sp>
      <p:sp>
        <p:nvSpPr>
          <p:cNvPr id="75791" name="TextBox 1"/>
          <p:cNvSpPr txBox="1">
            <a:spLocks noChangeArrowheads="1"/>
          </p:cNvSpPr>
          <p:nvPr/>
        </p:nvSpPr>
        <p:spPr bwMode="auto">
          <a:xfrm>
            <a:off x="5780088" y="3648075"/>
            <a:ext cx="3059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(ie, the presence of ‘</a:t>
            </a:r>
            <a:r>
              <a:rPr lang="en-US" altLang="en-US" sz="1400" i="1">
                <a:solidFill>
                  <a:srgbClr val="0000FF"/>
                </a:solidFill>
              </a:rPr>
              <a:t>feeder vessels</a:t>
            </a:r>
            <a:r>
              <a:rPr lang="en-US" altLang="en-US" sz="1400">
                <a:solidFill>
                  <a:srgbClr val="0000FF"/>
                </a:solidFill>
              </a:rPr>
              <a:t>’)</a:t>
            </a:r>
          </a:p>
        </p:txBody>
      </p:sp>
      <p:sp>
        <p:nvSpPr>
          <p:cNvPr id="3" name="Oval 2"/>
          <p:cNvSpPr/>
          <p:nvPr/>
        </p:nvSpPr>
        <p:spPr>
          <a:xfrm>
            <a:off x="7462838" y="2286000"/>
            <a:ext cx="1376362" cy="5334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923213" y="2819400"/>
            <a:ext cx="228600" cy="795338"/>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7462838" y="3648075"/>
            <a:ext cx="1147762" cy="307975"/>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1000" dirty="0">
                <a:solidFill>
                  <a:schemeClr val="tx1"/>
                </a:solidFill>
              </a:rPr>
              <a:t>two words</a:t>
            </a:r>
          </a:p>
        </p:txBody>
      </p:sp>
    </p:spTree>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7462838" y="3648075"/>
            <a:ext cx="1147762" cy="3079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sz="1000" dirty="0">
              <a:solidFill>
                <a:schemeClr val="tx1"/>
              </a:solidFill>
            </a:endParaRPr>
          </a:p>
        </p:txBody>
      </p:sp>
      <p:sp>
        <p:nvSpPr>
          <p:cNvPr id="76803"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6804"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6805"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6806"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6807"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6808"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6809"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6810"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6811"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6812"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9644"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Pre-malignant</a:t>
            </a:r>
          </a:p>
          <a:p>
            <a:pPr eaLnBrk="1" hangingPunct="1">
              <a:lnSpc>
                <a:spcPct val="90000"/>
              </a:lnSpc>
              <a:spcBef>
                <a:spcPct val="0"/>
              </a:spcBef>
              <a:buClrTx/>
              <a:buSzTx/>
              <a:buFontTx/>
              <a:buNone/>
              <a:defRPr/>
            </a:pPr>
            <a:r>
              <a:rPr lang="en-US" altLang="en-US" sz="1600" b="1" dirty="0">
                <a:solidFill>
                  <a:schemeClr val="bg1">
                    <a:lumMod val="75000"/>
                  </a:schemeClr>
                </a:solidFill>
              </a:rPr>
              <a:t>   PAM (</a:t>
            </a:r>
            <a:r>
              <a:rPr lang="en-US" altLang="en-US" sz="1400" b="1" dirty="0">
                <a:solidFill>
                  <a:schemeClr val="bg1">
                    <a:lumMod val="75000"/>
                  </a:schemeClr>
                </a:solidFill>
              </a:rPr>
              <a:t>primary acquired </a:t>
            </a:r>
            <a:r>
              <a:rPr lang="en-US" altLang="en-US" sz="1400" b="1" dirty="0" err="1">
                <a:solidFill>
                  <a:schemeClr val="bg1">
                    <a:lumMod val="75000"/>
                  </a:schemeClr>
                </a:solidFill>
              </a:rPr>
              <a:t>melanosis</a:t>
            </a:r>
            <a:r>
              <a:rPr lang="en-US" altLang="en-US" sz="1600" b="1" dirty="0">
                <a:solidFill>
                  <a:schemeClr val="bg1">
                    <a:lumMod val="75000"/>
                  </a:schemeClr>
                </a:solidFill>
              </a:rPr>
              <a:t>)</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--Skin analog: </a:t>
            </a:r>
            <a:r>
              <a:rPr lang="en-US" altLang="en-US" sz="1400" dirty="0" err="1">
                <a:solidFill>
                  <a:schemeClr val="bg1">
                    <a:lumMod val="75000"/>
                  </a:schemeClr>
                </a:solidFill>
              </a:rPr>
              <a:t>Lentigo</a:t>
            </a:r>
            <a:r>
              <a:rPr lang="en-US" altLang="en-US" sz="1400" dirty="0">
                <a:solidFill>
                  <a:schemeClr val="bg1">
                    <a:lumMod val="75000"/>
                  </a:schemeClr>
                </a:solidFill>
              </a:rPr>
              <a:t> </a:t>
            </a:r>
            <a:r>
              <a:rPr lang="en-US" altLang="en-US" sz="1400" dirty="0" err="1">
                <a:solidFill>
                  <a:schemeClr val="bg1">
                    <a:lumMod val="75000"/>
                  </a:schemeClr>
                </a:solidFill>
              </a:rPr>
              <a:t>maligna</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--Cystic? NO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lumMod val="75000"/>
                  </a:schemeClr>
                </a:solidFill>
                <a:sym typeface="Wingdings" pitchFamily="2" charset="2"/>
              </a:rPr>
              <a:t>  </a:t>
            </a:r>
            <a:r>
              <a:rPr lang="en-US" altLang="en-US" sz="1400" dirty="0">
                <a:solidFill>
                  <a:schemeClr val="bg1">
                    <a:lumMod val="75000"/>
                  </a:schemeClr>
                </a:solidFill>
              </a:rPr>
              <a:t>--Bilateral? NO</a:t>
            </a:r>
          </a:p>
          <a:p>
            <a:pPr eaLnBrk="1" hangingPunct="1">
              <a:lnSpc>
                <a:spcPct val="90000"/>
              </a:lnSpc>
              <a:spcBef>
                <a:spcPct val="0"/>
              </a:spcBef>
              <a:buClrTx/>
              <a:buSzTx/>
              <a:buFontTx/>
              <a:buNone/>
              <a:defRPr/>
            </a:pPr>
            <a:r>
              <a:rPr lang="en-US" altLang="en-US" sz="1400" dirty="0">
                <a:solidFill>
                  <a:schemeClr val="bg1">
                    <a:lumMod val="75000"/>
                  </a:schemeClr>
                </a:solidFill>
              </a:rPr>
              <a:t>  --Risk factors: White; middle-aged; </a:t>
            </a:r>
          </a:p>
          <a:p>
            <a:pPr eaLnBrk="1" hangingPunct="1">
              <a:lnSpc>
                <a:spcPct val="90000"/>
              </a:lnSpc>
              <a:spcBef>
                <a:spcPct val="0"/>
              </a:spcBef>
              <a:buClrTx/>
              <a:buSzTx/>
              <a:buFontTx/>
              <a:buNone/>
              <a:defRPr/>
            </a:pPr>
            <a:r>
              <a:rPr lang="en-US" altLang="en-US" sz="1400" dirty="0">
                <a:solidFill>
                  <a:schemeClr val="bg1">
                    <a:lumMod val="75000"/>
                  </a:schemeClr>
                </a:solidFill>
              </a:rPr>
              <a:t>     fair complexion</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lumMod val="75000"/>
                  </a:schemeClr>
                </a:solidFill>
                <a:sym typeface="Wingdings" pitchFamily="2" charset="2"/>
              </a:rPr>
              <a:t>   --Malignant transformation indicated</a:t>
            </a:r>
          </a:p>
          <a:p>
            <a:pPr eaLnBrk="1" hangingPunct="1">
              <a:lnSpc>
                <a:spcPct val="90000"/>
              </a:lnSpc>
              <a:spcBef>
                <a:spcPct val="0"/>
              </a:spcBef>
              <a:buClrTx/>
              <a:buSzTx/>
              <a:buFontTx/>
              <a:buNone/>
              <a:defRPr/>
            </a:pPr>
            <a:r>
              <a:rPr lang="en-US" altLang="en-US" sz="1400" dirty="0">
                <a:solidFill>
                  <a:schemeClr val="bg1">
                    <a:lumMod val="75000"/>
                  </a:schemeClr>
                </a:solidFill>
                <a:sym typeface="Wingdings" pitchFamily="2" charset="2"/>
              </a:rPr>
              <a:t>     by </a:t>
            </a:r>
            <a:r>
              <a:rPr lang="en-US" altLang="en-US" sz="1400" dirty="0">
                <a:solidFill>
                  <a:schemeClr val="bg1">
                    <a:lumMod val="75000"/>
                  </a:schemeClr>
                </a:solidFill>
                <a:cs typeface="Arial" charset="0"/>
                <a:sym typeface="Wingdings" pitchFamily="2" charset="2"/>
              </a:rPr>
              <a:t>↑</a:t>
            </a:r>
            <a:r>
              <a:rPr lang="en-US" altLang="en-US" sz="1400" dirty="0">
                <a:solidFill>
                  <a:schemeClr val="bg1">
                    <a:lumMod val="75000"/>
                  </a:schemeClr>
                </a:solidFill>
                <a:sym typeface="Wingdings" pitchFamily="2" charset="2"/>
              </a:rPr>
              <a:t> size, nodularity,</a:t>
            </a:r>
            <a:r>
              <a:rPr lang="en-US" altLang="en-US" sz="1400" dirty="0">
                <a:solidFill>
                  <a:srgbClr val="0000FF"/>
                </a:solidFill>
                <a:sym typeface="Wingdings" pitchFamily="2" charset="2"/>
              </a:rPr>
              <a:t> </a:t>
            </a:r>
            <a:r>
              <a:rPr lang="en-US" altLang="en-US" sz="1400" b="1" dirty="0">
                <a:solidFill>
                  <a:srgbClr val="0000FF"/>
                </a:solidFill>
                <a:cs typeface="Arial" charset="0"/>
                <a:sym typeface="Wingdings" pitchFamily="2" charset="2"/>
              </a:rPr>
              <a:t>↑</a:t>
            </a:r>
            <a:r>
              <a:rPr lang="en-US" altLang="en-US" sz="1400" b="1" dirty="0">
                <a:solidFill>
                  <a:srgbClr val="0000FF"/>
                </a:solidFill>
                <a:sym typeface="Wingdings" pitchFamily="2" charset="2"/>
              </a:rPr>
              <a:t> vascularity</a:t>
            </a:r>
            <a:endParaRPr lang="en-US" altLang="en-US" sz="1400" b="1" dirty="0">
              <a:solidFill>
                <a:srgbClr val="0000FF"/>
              </a:solidFill>
            </a:endParaRP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defRPr/>
            </a:pPr>
            <a:r>
              <a:rPr lang="en-US" altLang="en-US" sz="1400" dirty="0">
                <a:solidFill>
                  <a:schemeClr val="bg1"/>
                </a:solidFill>
              </a:rPr>
              <a:t>     --</a:t>
            </a:r>
            <a:r>
              <a:rPr lang="en-US" altLang="en-US" sz="1400" i="1" dirty="0">
                <a:solidFill>
                  <a:schemeClr val="bg1"/>
                </a:solidFill>
              </a:rPr>
              <a:t>Bulbar</a:t>
            </a:r>
            <a:r>
              <a:rPr lang="en-US" altLang="en-US" sz="1400" dirty="0">
                <a:solidFill>
                  <a:schemeClr val="bg1"/>
                </a:solidFill>
              </a:rPr>
              <a:t>: Observe. If suspect</a:t>
            </a:r>
          </a:p>
          <a:p>
            <a:pPr eaLnBrk="1" hangingPunct="1">
              <a:lnSpc>
                <a:spcPct val="90000"/>
              </a:lnSpc>
              <a:spcBef>
                <a:spcPct val="0"/>
              </a:spcBef>
              <a:buClrTx/>
              <a:buSzTx/>
              <a:buFontTx/>
              <a:buNone/>
              <a:defRPr/>
            </a:pPr>
            <a:r>
              <a:rPr lang="en-US" altLang="en-US" sz="1400" dirty="0">
                <a:solidFill>
                  <a:schemeClr val="bg1"/>
                </a:solidFill>
              </a:rPr>
              <a:t>      malignant change, excise</a:t>
            </a:r>
          </a:p>
          <a:p>
            <a:pPr eaLnBrk="1" hangingPunct="1">
              <a:lnSpc>
                <a:spcPct val="90000"/>
              </a:lnSpc>
              <a:spcBef>
                <a:spcPct val="0"/>
              </a:spcBef>
              <a:buClrTx/>
              <a:buSzTx/>
              <a:buFontTx/>
              <a:buNone/>
              <a:defRPr/>
            </a:pPr>
            <a:r>
              <a:rPr lang="en-US" altLang="en-US" sz="1400" dirty="0">
                <a:solidFill>
                  <a:schemeClr val="bg1"/>
                </a:solidFill>
              </a:rPr>
              <a:t>     --</a:t>
            </a:r>
            <a:r>
              <a:rPr lang="en-US" altLang="en-US" sz="1400" i="1" dirty="0">
                <a:solidFill>
                  <a:schemeClr val="bg1"/>
                </a:solidFill>
              </a:rPr>
              <a:t>Palpebral</a:t>
            </a:r>
            <a:r>
              <a:rPr lang="en-US" altLang="en-US" sz="1400" dirty="0">
                <a:solidFill>
                  <a:schemeClr val="bg1"/>
                </a:solidFill>
              </a:rPr>
              <a:t>: Don’t observe—excise!</a:t>
            </a:r>
          </a:p>
        </p:txBody>
      </p:sp>
      <p:sp>
        <p:nvSpPr>
          <p:cNvPr id="76814"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681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069726B-573A-4539-AD88-C305EE857A1D}" type="slidenum">
              <a:rPr lang="en-US" altLang="en-US" sz="1000" smtClean="0"/>
              <a:pPr>
                <a:spcBef>
                  <a:spcPct val="0"/>
                </a:spcBef>
                <a:buClrTx/>
                <a:buSzTx/>
                <a:buFontTx/>
                <a:buNone/>
              </a:pPr>
              <a:t>156</a:t>
            </a:fld>
            <a:endParaRPr lang="en-US" altLang="en-US" sz="1000"/>
          </a:p>
        </p:txBody>
      </p:sp>
      <p:sp>
        <p:nvSpPr>
          <p:cNvPr id="76816" name="TextBox 1"/>
          <p:cNvSpPr txBox="1">
            <a:spLocks noChangeArrowheads="1"/>
          </p:cNvSpPr>
          <p:nvPr/>
        </p:nvSpPr>
        <p:spPr bwMode="auto">
          <a:xfrm>
            <a:off x="5780088" y="3648075"/>
            <a:ext cx="3059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0000FF"/>
                </a:solidFill>
              </a:rPr>
              <a:t>(ie, the presence of ‘</a:t>
            </a:r>
            <a:r>
              <a:rPr lang="en-US" altLang="en-US" sz="1400" i="1">
                <a:solidFill>
                  <a:srgbClr val="0000FF"/>
                </a:solidFill>
              </a:rPr>
              <a:t>feeder vessels</a:t>
            </a:r>
            <a:r>
              <a:rPr lang="en-US" altLang="en-US" sz="1400">
                <a:solidFill>
                  <a:srgbClr val="0000FF"/>
                </a:solidFill>
              </a:rPr>
              <a:t>’)</a:t>
            </a:r>
          </a:p>
        </p:txBody>
      </p:sp>
      <p:sp>
        <p:nvSpPr>
          <p:cNvPr id="3" name="Oval 2"/>
          <p:cNvSpPr/>
          <p:nvPr/>
        </p:nvSpPr>
        <p:spPr>
          <a:xfrm>
            <a:off x="7462838" y="2286000"/>
            <a:ext cx="1376362" cy="5334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cxnSp>
        <p:nvCxnSpPr>
          <p:cNvPr id="5" name="Straight Arrow Connector 4"/>
          <p:cNvCxnSpPr/>
          <p:nvPr/>
        </p:nvCxnSpPr>
        <p:spPr>
          <a:xfrm flipV="1">
            <a:off x="7923213" y="2819400"/>
            <a:ext cx="228600" cy="795338"/>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157</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155887" y="6096000"/>
            <a:ext cx="8832290" cy="369332"/>
          </a:xfrm>
          <a:prstGeom prst="rect">
            <a:avLst/>
          </a:prstGeom>
          <a:noFill/>
        </p:spPr>
        <p:txBody>
          <a:bodyPr wrap="none" rtlCol="0">
            <a:spAutoFit/>
          </a:bodyPr>
          <a:lstStyle/>
          <a:p>
            <a:pPr algn="ctr"/>
            <a:r>
              <a:rPr lang="en-US" b="0" i="0" dirty="0">
                <a:effectLst/>
                <a:latin typeface="+mn-lt"/>
              </a:rPr>
              <a:t>Note the nodularity, and feeder vessels (full disclosure: this is a melanoma, not PAM)</a:t>
            </a:r>
          </a:p>
        </p:txBody>
      </p:sp>
      <p:pic>
        <p:nvPicPr>
          <p:cNvPr id="7170" name="Picture 2" descr="Conjunctival Melanoma">
            <a:extLst>
              <a:ext uri="{FF2B5EF4-FFF2-40B4-BE49-F238E27FC236}">
                <a16:creationId xmlns:a16="http://schemas.microsoft.com/office/drawing/2014/main" id="{5318FCEB-6D64-487D-8762-29D917A85BE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4975" y="1278731"/>
            <a:ext cx="5734050" cy="43005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9520519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7827"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7828"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7829"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7830"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783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7832"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7833"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7835"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7836"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size, nodularity,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vascularity</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--Management: </a:t>
            </a:r>
          </a:p>
          <a:p>
            <a:pPr eaLnBrk="1" hangingPunct="1">
              <a:lnSpc>
                <a:spcPct val="90000"/>
              </a:lnSpc>
              <a:spcBef>
                <a:spcPct val="0"/>
              </a:spcBef>
              <a:buClrTx/>
              <a:buSzTx/>
              <a:buFontTx/>
              <a:buNone/>
            </a:pPr>
            <a:r>
              <a:rPr lang="en-US" altLang="en-US" sz="1400" dirty="0"/>
              <a:t>     --</a:t>
            </a:r>
            <a:r>
              <a:rPr lang="en-US" altLang="en-US" sz="1400" b="1" i="1" dirty="0"/>
              <a:t>Bulbar</a:t>
            </a:r>
            <a:r>
              <a:rPr lang="en-US" altLang="en-US" sz="1400" dirty="0"/>
              <a:t>: Observe. If suspect</a:t>
            </a:r>
          </a:p>
          <a:p>
            <a:pPr eaLnBrk="1" hangingPunct="1">
              <a:lnSpc>
                <a:spcPct val="90000"/>
              </a:lnSpc>
              <a:spcBef>
                <a:spcPct val="0"/>
              </a:spcBef>
              <a:buClrTx/>
              <a:buSzTx/>
              <a:buFontTx/>
              <a:buNone/>
            </a:pPr>
            <a:r>
              <a:rPr lang="en-US" altLang="en-US" sz="1400" dirty="0"/>
              <a:t>      malignant change, excise</a:t>
            </a:r>
          </a:p>
          <a:p>
            <a:pPr eaLnBrk="1" hangingPunct="1">
              <a:lnSpc>
                <a:spcPct val="90000"/>
              </a:lnSpc>
              <a:spcBef>
                <a:spcPct val="0"/>
              </a:spcBef>
              <a:buClrTx/>
              <a:buSzTx/>
              <a:buFontTx/>
              <a:buNone/>
            </a:pPr>
            <a:r>
              <a:rPr lang="en-US" altLang="en-US" sz="1400" dirty="0">
                <a:solidFill>
                  <a:schemeClr val="bg1"/>
                </a:solidFill>
              </a:rPr>
              <a:t>     --</a:t>
            </a:r>
            <a:r>
              <a:rPr lang="en-US" altLang="en-US" sz="1400" b="1" i="1" dirty="0">
                <a:solidFill>
                  <a:schemeClr val="bg1"/>
                </a:solidFill>
              </a:rPr>
              <a:t>Palpebral</a:t>
            </a:r>
            <a:r>
              <a:rPr lang="en-US" altLang="en-US" sz="1400" dirty="0">
                <a:solidFill>
                  <a:schemeClr val="bg1"/>
                </a:solidFill>
              </a:rPr>
              <a:t>: Don’t observe—excise!</a:t>
            </a:r>
          </a:p>
        </p:txBody>
      </p:sp>
      <p:sp>
        <p:nvSpPr>
          <p:cNvPr id="77837"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7838" name="Rectangle 14"/>
          <p:cNvSpPr>
            <a:spLocks noChangeArrowheads="1"/>
          </p:cNvSpPr>
          <p:nvPr/>
        </p:nvSpPr>
        <p:spPr bwMode="auto">
          <a:xfrm>
            <a:off x="6781800" y="2819400"/>
            <a:ext cx="6858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7839" name="Rectangle 15"/>
          <p:cNvSpPr>
            <a:spLocks noChangeArrowheads="1"/>
          </p:cNvSpPr>
          <p:nvPr/>
        </p:nvSpPr>
        <p:spPr bwMode="auto">
          <a:xfrm>
            <a:off x="7543800" y="3048000"/>
            <a:ext cx="533400" cy="1524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784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7BE12CE-887F-4753-AD0D-A9F6F5C71F71}" type="slidenum">
              <a:rPr lang="en-US" altLang="en-US" sz="1000" smtClean="0"/>
              <a:pPr>
                <a:spcBef>
                  <a:spcPct val="0"/>
                </a:spcBef>
                <a:buClrTx/>
                <a:buSzTx/>
                <a:buFontTx/>
                <a:buNone/>
              </a:pPr>
              <a:t>158</a:t>
            </a:fld>
            <a:endParaRPr lang="en-US" altLang="en-US" sz="1000"/>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885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885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885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8854"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885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78856"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8857"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5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885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8860"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size, nodularity,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vascularity</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--Management: </a:t>
            </a:r>
          </a:p>
          <a:p>
            <a:pPr eaLnBrk="1" hangingPunct="1">
              <a:lnSpc>
                <a:spcPct val="90000"/>
              </a:lnSpc>
              <a:spcBef>
                <a:spcPct val="0"/>
              </a:spcBef>
              <a:buClrTx/>
              <a:buSzTx/>
              <a:buFontTx/>
              <a:buNone/>
            </a:pPr>
            <a:r>
              <a:rPr lang="en-US" altLang="en-US" sz="1400" dirty="0"/>
              <a:t>     --</a:t>
            </a:r>
            <a:r>
              <a:rPr lang="en-US" altLang="en-US" sz="1400" b="1" i="1" dirty="0"/>
              <a:t>Bulbar</a:t>
            </a:r>
            <a:r>
              <a:rPr lang="en-US" altLang="en-US" sz="1400" dirty="0"/>
              <a:t>: </a:t>
            </a:r>
            <a:r>
              <a:rPr lang="en-US" altLang="en-US" sz="1400" dirty="0">
                <a:solidFill>
                  <a:srgbClr val="0000FF"/>
                </a:solidFill>
              </a:rPr>
              <a:t>Observe</a:t>
            </a:r>
            <a:r>
              <a:rPr lang="en-US" altLang="en-US" sz="1400" dirty="0"/>
              <a:t>. If suspect</a:t>
            </a:r>
          </a:p>
          <a:p>
            <a:pPr eaLnBrk="1" hangingPunct="1">
              <a:lnSpc>
                <a:spcPct val="90000"/>
              </a:lnSpc>
              <a:spcBef>
                <a:spcPct val="0"/>
              </a:spcBef>
              <a:buClrTx/>
              <a:buSzTx/>
              <a:buFontTx/>
              <a:buNone/>
            </a:pPr>
            <a:r>
              <a:rPr lang="en-US" altLang="en-US" sz="1400" dirty="0"/>
              <a:t>      malignant change, </a:t>
            </a:r>
            <a:r>
              <a:rPr lang="en-US" altLang="en-US" sz="1400" dirty="0">
                <a:solidFill>
                  <a:srgbClr val="0000FF"/>
                </a:solidFill>
              </a:rPr>
              <a:t>excise</a:t>
            </a:r>
          </a:p>
          <a:p>
            <a:pPr eaLnBrk="1" hangingPunct="1">
              <a:lnSpc>
                <a:spcPct val="90000"/>
              </a:lnSpc>
              <a:spcBef>
                <a:spcPct val="0"/>
              </a:spcBef>
              <a:buClrTx/>
              <a:buSzTx/>
              <a:buFontTx/>
              <a:buNone/>
            </a:pPr>
            <a:r>
              <a:rPr lang="en-US" altLang="en-US" sz="1400" dirty="0">
                <a:solidFill>
                  <a:schemeClr val="bg1"/>
                </a:solidFill>
              </a:rPr>
              <a:t>     --</a:t>
            </a:r>
            <a:r>
              <a:rPr lang="en-US" altLang="en-US" sz="1400" b="1" i="1" dirty="0">
                <a:solidFill>
                  <a:schemeClr val="bg1"/>
                </a:solidFill>
              </a:rPr>
              <a:t>Palpebral</a:t>
            </a:r>
            <a:r>
              <a:rPr lang="en-US" altLang="en-US" sz="1400" dirty="0">
                <a:solidFill>
                  <a:schemeClr val="bg1"/>
                </a:solidFill>
              </a:rPr>
              <a:t>: Don’t observe—excise!</a:t>
            </a:r>
          </a:p>
        </p:txBody>
      </p:sp>
      <p:sp>
        <p:nvSpPr>
          <p:cNvPr id="78861"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886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A799DB9-C83B-4F40-9B2D-47747A9EF135}" type="slidenum">
              <a:rPr lang="en-US" altLang="en-US" sz="1000" smtClean="0"/>
              <a:pPr>
                <a:spcBef>
                  <a:spcPct val="0"/>
                </a:spcBef>
                <a:buClrTx/>
                <a:buSzTx/>
                <a:buFontTx/>
                <a:buNone/>
              </a:pPr>
              <a:t>159</a:t>
            </a:fld>
            <a:endParaRPr lang="en-US" altLang="en-US" sz="1000"/>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16</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069024" y="6083640"/>
            <a:ext cx="3005952" cy="369332"/>
          </a:xfrm>
          <a:prstGeom prst="rect">
            <a:avLst/>
          </a:prstGeom>
          <a:noFill/>
        </p:spPr>
        <p:txBody>
          <a:bodyPr wrap="none" rtlCol="0">
            <a:spAutoFit/>
          </a:bodyPr>
          <a:lstStyle/>
          <a:p>
            <a:pPr algn="ctr"/>
            <a:r>
              <a:rPr lang="en-US" dirty="0"/>
              <a:t>Conjunctival lymphangioma</a:t>
            </a:r>
          </a:p>
        </p:txBody>
      </p:sp>
      <p:pic>
        <p:nvPicPr>
          <p:cNvPr id="2050" name="Picture 2">
            <a:extLst>
              <a:ext uri="{FF2B5EF4-FFF2-40B4-BE49-F238E27FC236}">
                <a16:creationId xmlns:a16="http://schemas.microsoft.com/office/drawing/2014/main" id="{3A633822-B765-4565-910B-A0068E25B5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09222" y="1455868"/>
            <a:ext cx="4557831" cy="367665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Conjunctival Tumors » New York Eye Cancer Center">
            <a:extLst>
              <a:ext uri="{FF2B5EF4-FFF2-40B4-BE49-F238E27FC236}">
                <a16:creationId xmlns:a16="http://schemas.microsoft.com/office/drawing/2014/main" id="{8DB03152-C20C-49D3-A8FD-8EF27FF1B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2013" y="1600200"/>
            <a:ext cx="3387987" cy="33879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416213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987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987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987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9878"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7987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Malignant</a:t>
            </a:r>
          </a:p>
        </p:txBody>
      </p:sp>
      <p:sp>
        <p:nvSpPr>
          <p:cNvPr id="79880"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9881"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88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7988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9884"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size, nodularity,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vascularity</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--Management: </a:t>
            </a:r>
          </a:p>
          <a:p>
            <a:pPr eaLnBrk="1" hangingPunct="1">
              <a:lnSpc>
                <a:spcPct val="90000"/>
              </a:lnSpc>
              <a:spcBef>
                <a:spcPct val="0"/>
              </a:spcBef>
              <a:buClrTx/>
              <a:buSzTx/>
              <a:buFontTx/>
              <a:buNone/>
            </a:pPr>
            <a:r>
              <a:rPr lang="en-US" altLang="en-US" sz="1400" dirty="0"/>
              <a:t>     --</a:t>
            </a:r>
            <a:r>
              <a:rPr lang="en-US" altLang="en-US" sz="1400" b="1" i="1" dirty="0"/>
              <a:t>Bulbar</a:t>
            </a:r>
            <a:r>
              <a:rPr lang="en-US" altLang="en-US" sz="1400" dirty="0"/>
              <a:t>: </a:t>
            </a:r>
            <a:r>
              <a:rPr lang="en-US" altLang="en-US" sz="1400" dirty="0">
                <a:solidFill>
                  <a:srgbClr val="0000FF"/>
                </a:solidFill>
              </a:rPr>
              <a:t>Observe</a:t>
            </a:r>
            <a:r>
              <a:rPr lang="en-US" altLang="en-US" sz="1400" dirty="0"/>
              <a:t>. If suspect</a:t>
            </a:r>
          </a:p>
          <a:p>
            <a:pPr eaLnBrk="1" hangingPunct="1">
              <a:lnSpc>
                <a:spcPct val="90000"/>
              </a:lnSpc>
              <a:spcBef>
                <a:spcPct val="0"/>
              </a:spcBef>
              <a:buClrTx/>
              <a:buSzTx/>
              <a:buFontTx/>
              <a:buNone/>
            </a:pPr>
            <a:r>
              <a:rPr lang="en-US" altLang="en-US" sz="1400" dirty="0"/>
              <a:t>      malignant change, </a:t>
            </a:r>
            <a:r>
              <a:rPr lang="en-US" altLang="en-US" sz="1400" dirty="0">
                <a:solidFill>
                  <a:srgbClr val="0000FF"/>
                </a:solidFill>
              </a:rPr>
              <a:t>excise</a:t>
            </a:r>
          </a:p>
          <a:p>
            <a:pPr eaLnBrk="1" hangingPunct="1">
              <a:lnSpc>
                <a:spcPct val="90000"/>
              </a:lnSpc>
              <a:spcBef>
                <a:spcPct val="0"/>
              </a:spcBef>
              <a:buClrTx/>
              <a:buSzTx/>
              <a:buFontTx/>
              <a:buNone/>
            </a:pPr>
            <a:r>
              <a:rPr lang="en-US" altLang="en-US" sz="1400" dirty="0"/>
              <a:t>     --</a:t>
            </a:r>
            <a:r>
              <a:rPr lang="en-US" altLang="en-US" sz="1400" b="1" i="1" dirty="0"/>
              <a:t>Palpebral</a:t>
            </a:r>
            <a:r>
              <a:rPr lang="en-US" altLang="en-US" sz="1400" dirty="0"/>
              <a:t>: </a:t>
            </a:r>
            <a:r>
              <a:rPr lang="en-US" altLang="en-US" sz="1400" dirty="0">
                <a:solidFill>
                  <a:srgbClr val="0000FF"/>
                </a:solidFill>
              </a:rPr>
              <a:t>Don’t observe—excise!</a:t>
            </a:r>
          </a:p>
        </p:txBody>
      </p:sp>
      <p:sp>
        <p:nvSpPr>
          <p:cNvPr id="79885"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79886" name="Rectangle 14"/>
          <p:cNvSpPr>
            <a:spLocks noChangeArrowheads="1"/>
          </p:cNvSpPr>
          <p:nvPr/>
        </p:nvSpPr>
        <p:spPr bwMode="auto">
          <a:xfrm>
            <a:off x="6934200" y="3200400"/>
            <a:ext cx="1905000" cy="2667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988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AC983F-BBDF-40E8-AC55-E148405A3309}" type="slidenum">
              <a:rPr lang="en-US" altLang="en-US" sz="1000" smtClean="0"/>
              <a:pPr>
                <a:spcBef>
                  <a:spcPct val="0"/>
                </a:spcBef>
                <a:buClrTx/>
                <a:buSzTx/>
                <a:buFontTx/>
                <a:buNone/>
              </a:pPr>
              <a:t>160</a:t>
            </a:fld>
            <a:endParaRPr lang="en-US" altLang="en-US" sz="1000"/>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ChangeArrowheads="1"/>
          </p:cNvSpPr>
          <p:nvPr/>
        </p:nvSpPr>
        <p:spPr bwMode="auto">
          <a:xfrm>
            <a:off x="7696200" y="609600"/>
            <a:ext cx="1447800" cy="12192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80899"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0900"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0901"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0902" name="Text Box 6"/>
          <p:cNvSpPr txBox="1">
            <a:spLocks noChangeArrowheads="1"/>
          </p:cNvSpPr>
          <p:nvPr/>
        </p:nvSpPr>
        <p:spPr bwMode="auto">
          <a:xfrm>
            <a:off x="3617913" y="3886200"/>
            <a:ext cx="13081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Premalignant</a:t>
            </a:r>
          </a:p>
        </p:txBody>
      </p:sp>
      <p:sp>
        <p:nvSpPr>
          <p:cNvPr id="80903"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80904" name="Line 8"/>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0905" name="Line 9"/>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6"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0907"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0908" name="Text Box 12"/>
          <p:cNvSpPr txBox="1">
            <a:spLocks noChangeArrowheads="1"/>
          </p:cNvSpPr>
          <p:nvPr/>
        </p:nvSpPr>
        <p:spPr bwMode="auto">
          <a:xfrm>
            <a:off x="5645150" y="755650"/>
            <a:ext cx="3365500" cy="27114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Pre-malignant</a:t>
            </a:r>
          </a:p>
          <a:p>
            <a:pPr eaLnBrk="1" hangingPunct="1">
              <a:lnSpc>
                <a:spcPct val="90000"/>
              </a:lnSpc>
              <a:spcBef>
                <a:spcPct val="0"/>
              </a:spcBef>
              <a:buClrTx/>
              <a:buSzTx/>
              <a:buFontTx/>
              <a:buNone/>
            </a:pPr>
            <a:r>
              <a:rPr lang="en-US" altLang="en-US" sz="1600" b="1" dirty="0"/>
              <a:t>   PAM (</a:t>
            </a:r>
            <a:r>
              <a:rPr lang="en-US" altLang="en-US" sz="1400" b="1" dirty="0"/>
              <a:t>primary acquired melanosis</a:t>
            </a:r>
            <a:r>
              <a:rPr lang="en-US" altLang="en-US" sz="1600" b="1" dirty="0"/>
              <a:t>)</a:t>
            </a:r>
          </a:p>
          <a:p>
            <a:pPr eaLnBrk="1" hangingPunct="1">
              <a:lnSpc>
                <a:spcPct val="90000"/>
              </a:lnSpc>
              <a:spcBef>
                <a:spcPct val="0"/>
              </a:spcBef>
              <a:buClrTx/>
              <a:buSzTx/>
              <a:buFontTx/>
              <a:buNone/>
            </a:pPr>
            <a:r>
              <a:rPr lang="en-US" altLang="en-US" sz="1600" dirty="0"/>
              <a:t>  </a:t>
            </a:r>
            <a:r>
              <a:rPr lang="en-US" altLang="en-US" sz="1400" dirty="0"/>
              <a:t>--Skin analog: </a:t>
            </a:r>
            <a:r>
              <a:rPr lang="en-US" altLang="en-US" sz="1400" dirty="0">
                <a:solidFill>
                  <a:srgbClr val="0000FF"/>
                </a:solidFill>
              </a:rPr>
              <a:t>Lentigo </a:t>
            </a:r>
            <a:r>
              <a:rPr lang="en-US" altLang="en-US" sz="1400" dirty="0" err="1">
                <a:solidFill>
                  <a:srgbClr val="0000FF"/>
                </a:solidFill>
              </a:rPr>
              <a:t>maligna</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--Cystic? </a:t>
            </a:r>
            <a:r>
              <a:rPr lang="en-US" altLang="en-US" sz="1400" dirty="0">
                <a:solidFill>
                  <a:srgbClr val="0000FF"/>
                </a:solidFill>
              </a:rPr>
              <a:t>NO</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--Bilateral? </a:t>
            </a:r>
            <a:r>
              <a:rPr lang="en-US" altLang="en-US" sz="1400" dirty="0">
                <a:solidFill>
                  <a:srgbClr val="0000FF"/>
                </a:solidFill>
              </a:rPr>
              <a:t>NO</a:t>
            </a:r>
          </a:p>
          <a:p>
            <a:pPr eaLnBrk="1" hangingPunct="1">
              <a:lnSpc>
                <a:spcPct val="90000"/>
              </a:lnSpc>
              <a:spcBef>
                <a:spcPct val="0"/>
              </a:spcBef>
              <a:buClrTx/>
              <a:buSzTx/>
              <a:buFontTx/>
              <a:buNone/>
            </a:pPr>
            <a:r>
              <a:rPr lang="en-US" altLang="en-US" sz="1400" dirty="0"/>
              <a:t>  --Risk factors: </a:t>
            </a:r>
            <a:r>
              <a:rPr lang="en-US" altLang="en-US" sz="1400" dirty="0">
                <a:solidFill>
                  <a:srgbClr val="0000FF"/>
                </a:solidFill>
              </a:rPr>
              <a:t>White; middle-aged; </a:t>
            </a:r>
          </a:p>
          <a:p>
            <a:pPr eaLnBrk="1" hangingPunct="1">
              <a:lnSpc>
                <a:spcPct val="90000"/>
              </a:lnSpc>
              <a:spcBef>
                <a:spcPct val="0"/>
              </a:spcBef>
              <a:buClrTx/>
              <a:buSzTx/>
              <a:buFontTx/>
              <a:buNone/>
            </a:pPr>
            <a:r>
              <a:rPr lang="en-US" altLang="en-US" sz="1400" dirty="0">
                <a:solidFill>
                  <a:srgbClr val="0000FF"/>
                </a:solidFill>
              </a:rPr>
              <a:t>     fair complexion</a:t>
            </a:r>
            <a:endParaRPr lang="en-US" altLang="en-US" sz="1400" dirty="0">
              <a:solidFill>
                <a:srgbClr val="0000FF"/>
              </a:solidFill>
              <a:sym typeface="Wingdings" panose="05000000000000000000" pitchFamily="2" charset="2"/>
            </a:endParaRP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 indicated</a:t>
            </a:r>
          </a:p>
          <a:p>
            <a:pPr eaLnBrk="1" hangingPunct="1">
              <a:lnSpc>
                <a:spcPct val="90000"/>
              </a:lnSpc>
              <a:spcBef>
                <a:spcPct val="0"/>
              </a:spcBef>
              <a:buClrTx/>
              <a:buSzTx/>
              <a:buFontTx/>
              <a:buNone/>
            </a:pPr>
            <a:r>
              <a:rPr lang="en-US" altLang="en-US" sz="1400" dirty="0">
                <a:sym typeface="Wingdings" panose="05000000000000000000" pitchFamily="2" charset="2"/>
              </a:rPr>
              <a:t>     by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size, nodularity, </a:t>
            </a:r>
            <a:r>
              <a:rPr lang="en-US" altLang="en-US" sz="1400" dirty="0">
                <a:solidFill>
                  <a:srgbClr val="0000FF"/>
                </a:solidFill>
                <a:cs typeface="Arial" panose="020B0604020202020204" pitchFamily="34" charset="0"/>
                <a:sym typeface="Wingdings" panose="05000000000000000000" pitchFamily="2" charset="2"/>
              </a:rPr>
              <a:t>↑</a:t>
            </a:r>
            <a:r>
              <a:rPr lang="en-US" altLang="en-US" sz="1400" dirty="0">
                <a:solidFill>
                  <a:srgbClr val="0000FF"/>
                </a:solidFill>
                <a:sym typeface="Wingdings" panose="05000000000000000000" pitchFamily="2" charset="2"/>
              </a:rPr>
              <a:t> vascularity</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--Management: </a:t>
            </a:r>
          </a:p>
          <a:p>
            <a:pPr eaLnBrk="1" hangingPunct="1">
              <a:lnSpc>
                <a:spcPct val="90000"/>
              </a:lnSpc>
              <a:spcBef>
                <a:spcPct val="0"/>
              </a:spcBef>
              <a:buClrTx/>
              <a:buSzTx/>
              <a:buFontTx/>
              <a:buNone/>
            </a:pPr>
            <a:r>
              <a:rPr lang="en-US" altLang="en-US" sz="1400" dirty="0"/>
              <a:t>     --</a:t>
            </a:r>
            <a:r>
              <a:rPr lang="en-US" altLang="en-US" sz="1400" b="1" i="1" dirty="0"/>
              <a:t>Bulbar</a:t>
            </a:r>
            <a:r>
              <a:rPr lang="en-US" altLang="en-US" sz="1400" dirty="0"/>
              <a:t>: </a:t>
            </a:r>
            <a:r>
              <a:rPr lang="en-US" altLang="en-US" sz="1400" dirty="0">
                <a:solidFill>
                  <a:srgbClr val="0000FF"/>
                </a:solidFill>
              </a:rPr>
              <a:t>Observe</a:t>
            </a:r>
            <a:r>
              <a:rPr lang="en-US" altLang="en-US" sz="1400" dirty="0"/>
              <a:t>. If suspect</a:t>
            </a:r>
          </a:p>
          <a:p>
            <a:pPr eaLnBrk="1" hangingPunct="1">
              <a:lnSpc>
                <a:spcPct val="90000"/>
              </a:lnSpc>
              <a:spcBef>
                <a:spcPct val="0"/>
              </a:spcBef>
              <a:buClrTx/>
              <a:buSzTx/>
              <a:buFontTx/>
              <a:buNone/>
            </a:pPr>
            <a:r>
              <a:rPr lang="en-US" altLang="en-US" sz="1400" dirty="0"/>
              <a:t>      malignant change, </a:t>
            </a:r>
            <a:r>
              <a:rPr lang="en-US" altLang="en-US" sz="1400" dirty="0">
                <a:solidFill>
                  <a:srgbClr val="0000FF"/>
                </a:solidFill>
              </a:rPr>
              <a:t>excise</a:t>
            </a:r>
          </a:p>
          <a:p>
            <a:pPr eaLnBrk="1" hangingPunct="1">
              <a:lnSpc>
                <a:spcPct val="90000"/>
              </a:lnSpc>
              <a:spcBef>
                <a:spcPct val="0"/>
              </a:spcBef>
              <a:buClrTx/>
              <a:buSzTx/>
              <a:buFontTx/>
              <a:buNone/>
            </a:pPr>
            <a:r>
              <a:rPr lang="en-US" altLang="en-US" sz="1400" dirty="0"/>
              <a:t>     --</a:t>
            </a:r>
            <a:r>
              <a:rPr lang="en-US" altLang="en-US" sz="1400" b="1" i="1" dirty="0"/>
              <a:t>Palpebral</a:t>
            </a:r>
            <a:r>
              <a:rPr lang="en-US" altLang="en-US" sz="1400" dirty="0"/>
              <a:t>: </a:t>
            </a:r>
            <a:r>
              <a:rPr lang="en-US" altLang="en-US" sz="1400" dirty="0">
                <a:solidFill>
                  <a:srgbClr val="0000FF"/>
                </a:solidFill>
              </a:rPr>
              <a:t>Don’t observe—excise!</a:t>
            </a:r>
          </a:p>
        </p:txBody>
      </p:sp>
      <p:sp>
        <p:nvSpPr>
          <p:cNvPr id="80909" name="Text Box 13"/>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Benign</a:t>
            </a:r>
          </a:p>
        </p:txBody>
      </p:sp>
      <p:sp>
        <p:nvSpPr>
          <p:cNvPr id="8091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41B671C-7ADE-42AA-B5D8-CA3B704FAB99}" type="slidenum">
              <a:rPr lang="en-US" altLang="en-US" sz="1000" smtClean="0"/>
              <a:pPr>
                <a:spcBef>
                  <a:spcPct val="0"/>
                </a:spcBef>
                <a:buClrTx/>
                <a:buSzTx/>
                <a:buFontTx/>
                <a:buNone/>
              </a:pPr>
              <a:t>161</a:t>
            </a:fld>
            <a:endParaRPr lang="en-US" altLang="en-US" sz="1000"/>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1923"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1924"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1926"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1929"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30"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31"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193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3475000-C14F-4036-9892-7CB1C07709F1}" type="slidenum">
              <a:rPr lang="en-US" altLang="en-US" sz="1000" smtClean="0"/>
              <a:pPr>
                <a:spcBef>
                  <a:spcPct val="0"/>
                </a:spcBef>
                <a:buClrTx/>
                <a:buSzTx/>
                <a:buFontTx/>
                <a:buNone/>
              </a:pPr>
              <a:t>162</a:t>
            </a:fld>
            <a:endParaRPr lang="en-US" altLang="en-US" sz="1000"/>
          </a:p>
        </p:txBody>
      </p:sp>
      <p:sp>
        <p:nvSpPr>
          <p:cNvPr id="2" name="Oval 1"/>
          <p:cNvSpPr/>
          <p:nvPr/>
        </p:nvSpPr>
        <p:spPr>
          <a:xfrm>
            <a:off x="3352800" y="2209800"/>
            <a:ext cx="1989138" cy="7620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1935" name="TextBox 2"/>
          <p:cNvSpPr txBox="1">
            <a:spLocks noChangeArrowheads="1"/>
          </p:cNvSpPr>
          <p:nvPr/>
        </p:nvSpPr>
        <p:spPr bwMode="auto">
          <a:xfrm>
            <a:off x="6740525" y="2185988"/>
            <a:ext cx="2262188" cy="73866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Are all </a:t>
            </a:r>
            <a:r>
              <a:rPr lang="en-US" altLang="en-US" sz="1400" i="1" dirty="0" err="1"/>
              <a:t>conj</a:t>
            </a:r>
            <a:r>
              <a:rPr lang="en-US" altLang="en-US" sz="1400" i="1" dirty="0"/>
              <a:t> melanomas pigmented?</a:t>
            </a:r>
          </a:p>
          <a:p>
            <a:pPr eaLnBrk="1" hangingPunct="1">
              <a:spcBef>
                <a:spcPct val="0"/>
              </a:spcBef>
              <a:buClrTx/>
              <a:buSzTx/>
              <a:buFontTx/>
              <a:buNone/>
            </a:pPr>
            <a:r>
              <a:rPr lang="en-US" altLang="en-US" sz="1400" dirty="0">
                <a:solidFill>
                  <a:schemeClr val="bg1"/>
                </a:solidFill>
              </a:rPr>
              <a:t>No--some are completely </a:t>
            </a:r>
          </a:p>
        </p:txBody>
      </p:sp>
      <p:cxnSp>
        <p:nvCxnSpPr>
          <p:cNvPr id="5" name="Straight Arrow Connector 4"/>
          <p:cNvCxnSpPr>
            <a:stCxn id="81935"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1935"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0" name="Oval 29"/>
          <p:cNvSpPr/>
          <p:nvPr/>
        </p:nvSpPr>
        <p:spPr>
          <a:xfrm>
            <a:off x="5486400" y="3621088"/>
            <a:ext cx="1752600" cy="56991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352800" y="2209800"/>
            <a:ext cx="1989138" cy="762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Oval 15"/>
          <p:cNvSpPr/>
          <p:nvPr/>
        </p:nvSpPr>
        <p:spPr>
          <a:xfrm>
            <a:off x="5486400" y="3621088"/>
            <a:ext cx="1752600" cy="56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294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294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2950" name="Text Box 7"/>
          <p:cNvSpPr txBox="1">
            <a:spLocks noChangeArrowheads="1"/>
          </p:cNvSpPr>
          <p:nvPr/>
        </p:nvSpPr>
        <p:spPr bwMode="auto">
          <a:xfrm>
            <a:off x="3522456" y="2422525"/>
            <a:ext cx="1651414"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chemeClr val="bg1"/>
                </a:solidFill>
              </a:rPr>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2952"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2955"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7"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solidFill>
              </a:rPr>
              <a:t>Malignant</a:t>
            </a:r>
          </a:p>
          <a:p>
            <a:pPr eaLnBrk="1" hangingPunct="1">
              <a:lnSpc>
                <a:spcPct val="90000"/>
              </a:lnSpc>
              <a:spcBef>
                <a:spcPct val="0"/>
              </a:spcBef>
              <a:buClrTx/>
              <a:buSzTx/>
              <a:buFontTx/>
              <a:buNone/>
            </a:pPr>
            <a:r>
              <a:rPr lang="en-US" altLang="en-US" sz="1600" b="1" dirty="0">
                <a:solidFill>
                  <a:schemeClr val="bg1"/>
                </a:solidFill>
              </a:rPr>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29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28B6A2-BBD1-4F20-BC65-940A2A7DA4C6}" type="slidenum">
              <a:rPr lang="en-US" altLang="en-US" sz="1000" smtClean="0"/>
              <a:pPr>
                <a:spcBef>
                  <a:spcPct val="0"/>
                </a:spcBef>
                <a:buClrTx/>
                <a:buSzTx/>
                <a:buFontTx/>
                <a:buNone/>
              </a:pPr>
              <a:t>163</a:t>
            </a:fld>
            <a:endParaRPr lang="en-US" altLang="en-US" sz="1000"/>
          </a:p>
        </p:txBody>
      </p:sp>
      <p:sp>
        <p:nvSpPr>
          <p:cNvPr id="82960" name="TextBox 2"/>
          <p:cNvSpPr txBox="1">
            <a:spLocks noChangeArrowheads="1"/>
          </p:cNvSpPr>
          <p:nvPr/>
        </p:nvSpPr>
        <p:spPr bwMode="auto">
          <a:xfrm>
            <a:off x="6740525" y="2185988"/>
            <a:ext cx="2262188" cy="738664"/>
          </a:xfrm>
          <a:prstGeom prst="rect">
            <a:avLst/>
          </a:prstGeom>
          <a:solidFill>
            <a:schemeClr val="tx1"/>
          </a:solidFill>
          <a:ln w="9525">
            <a:solidFill>
              <a:schemeClr val="tx1"/>
            </a:solid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Are all </a:t>
            </a:r>
            <a:r>
              <a:rPr lang="en-US" altLang="en-US" sz="1400" i="1" dirty="0" err="1">
                <a:solidFill>
                  <a:schemeClr val="bg1"/>
                </a:solidFill>
              </a:rPr>
              <a:t>conj</a:t>
            </a:r>
            <a:r>
              <a:rPr lang="en-US" altLang="en-US" sz="1400" i="1" dirty="0">
                <a:solidFill>
                  <a:schemeClr val="bg1"/>
                </a:solidFill>
              </a:rPr>
              <a:t> melanomas pigmented?</a:t>
            </a:r>
          </a:p>
          <a:p>
            <a:pPr eaLnBrk="1" hangingPunct="1">
              <a:spcBef>
                <a:spcPct val="0"/>
              </a:spcBef>
              <a:buClrTx/>
              <a:buSzTx/>
              <a:buFontTx/>
              <a:buNone/>
            </a:pPr>
            <a:r>
              <a:rPr lang="en-US" altLang="en-US" sz="1400" dirty="0">
                <a:solidFill>
                  <a:schemeClr val="bg1"/>
                </a:solidFill>
              </a:rPr>
              <a:t>No—25%  are amelanotic!</a:t>
            </a:r>
          </a:p>
        </p:txBody>
      </p:sp>
      <p:cxnSp>
        <p:nvCxnSpPr>
          <p:cNvPr id="5" name="Straight Arrow Connector 4"/>
          <p:cNvCxnSpPr>
            <a:stCxn id="82960"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2960"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1D464092-414B-42E4-B075-5C5299E7520F}"/>
              </a:ext>
            </a:extLst>
          </p:cNvPr>
          <p:cNvSpPr/>
          <p:nvPr/>
        </p:nvSpPr>
        <p:spPr>
          <a:xfrm>
            <a:off x="7239000" y="2651744"/>
            <a:ext cx="408781" cy="272907"/>
          </a:xfrm>
          <a:prstGeom prst="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t>big %</a:t>
            </a:r>
          </a:p>
        </p:txBody>
      </p:sp>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352800" y="2209800"/>
            <a:ext cx="1989138" cy="762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Oval 15"/>
          <p:cNvSpPr/>
          <p:nvPr/>
        </p:nvSpPr>
        <p:spPr>
          <a:xfrm>
            <a:off x="5486400" y="3621088"/>
            <a:ext cx="1752600" cy="56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294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294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2950" name="Text Box 7"/>
          <p:cNvSpPr txBox="1">
            <a:spLocks noChangeArrowheads="1"/>
          </p:cNvSpPr>
          <p:nvPr/>
        </p:nvSpPr>
        <p:spPr bwMode="auto">
          <a:xfrm>
            <a:off x="3522456" y="2422525"/>
            <a:ext cx="1651414"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chemeClr val="bg1"/>
                </a:solidFill>
              </a:rPr>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2952"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2955"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7"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solidFill>
              </a:rPr>
              <a:t>Malignant</a:t>
            </a:r>
          </a:p>
          <a:p>
            <a:pPr eaLnBrk="1" hangingPunct="1">
              <a:lnSpc>
                <a:spcPct val="90000"/>
              </a:lnSpc>
              <a:spcBef>
                <a:spcPct val="0"/>
              </a:spcBef>
              <a:buClrTx/>
              <a:buSzTx/>
              <a:buFontTx/>
              <a:buNone/>
            </a:pPr>
            <a:r>
              <a:rPr lang="en-US" altLang="en-US" sz="1600" b="1" dirty="0">
                <a:solidFill>
                  <a:schemeClr val="bg1"/>
                </a:solidFill>
              </a:rPr>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29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28B6A2-BBD1-4F20-BC65-940A2A7DA4C6}" type="slidenum">
              <a:rPr lang="en-US" altLang="en-US" sz="1000" smtClean="0"/>
              <a:pPr>
                <a:spcBef>
                  <a:spcPct val="0"/>
                </a:spcBef>
                <a:buClrTx/>
                <a:buSzTx/>
                <a:buFontTx/>
                <a:buNone/>
              </a:pPr>
              <a:t>164</a:t>
            </a:fld>
            <a:endParaRPr lang="en-US" altLang="en-US" sz="1000"/>
          </a:p>
        </p:txBody>
      </p:sp>
      <p:sp>
        <p:nvSpPr>
          <p:cNvPr id="82960" name="TextBox 2"/>
          <p:cNvSpPr txBox="1">
            <a:spLocks noChangeArrowheads="1"/>
          </p:cNvSpPr>
          <p:nvPr/>
        </p:nvSpPr>
        <p:spPr bwMode="auto">
          <a:xfrm>
            <a:off x="6740525" y="2185988"/>
            <a:ext cx="2262188" cy="738664"/>
          </a:xfrm>
          <a:prstGeom prst="rect">
            <a:avLst/>
          </a:prstGeom>
          <a:solidFill>
            <a:schemeClr val="tx1"/>
          </a:solidFill>
          <a:ln w="9525">
            <a:solidFill>
              <a:schemeClr val="tx1"/>
            </a:solid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bg1"/>
                </a:solidFill>
              </a:rPr>
              <a:t>Are all </a:t>
            </a:r>
            <a:r>
              <a:rPr lang="en-US" altLang="en-US" sz="1400" i="1" dirty="0" err="1">
                <a:solidFill>
                  <a:schemeClr val="bg1"/>
                </a:solidFill>
              </a:rPr>
              <a:t>conj</a:t>
            </a:r>
            <a:r>
              <a:rPr lang="en-US" altLang="en-US" sz="1400" i="1" dirty="0">
                <a:solidFill>
                  <a:schemeClr val="bg1"/>
                </a:solidFill>
              </a:rPr>
              <a:t> melanomas pigmented?</a:t>
            </a:r>
          </a:p>
          <a:p>
            <a:pPr eaLnBrk="1" hangingPunct="1">
              <a:spcBef>
                <a:spcPct val="0"/>
              </a:spcBef>
              <a:buClrTx/>
              <a:buSzTx/>
              <a:buFontTx/>
              <a:buNone/>
            </a:pPr>
            <a:r>
              <a:rPr lang="en-US" altLang="en-US" sz="1400" dirty="0">
                <a:solidFill>
                  <a:schemeClr val="bg1"/>
                </a:solidFill>
              </a:rPr>
              <a:t>No—25%  are amelanotic!</a:t>
            </a:r>
          </a:p>
        </p:txBody>
      </p:sp>
      <p:cxnSp>
        <p:nvCxnSpPr>
          <p:cNvPr id="5" name="Straight Arrow Connector 4"/>
          <p:cNvCxnSpPr>
            <a:stCxn id="82960"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2960"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4810346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165</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3094709" y="6096000"/>
            <a:ext cx="2954656" cy="369332"/>
          </a:xfrm>
          <a:prstGeom prst="rect">
            <a:avLst/>
          </a:prstGeom>
          <a:noFill/>
        </p:spPr>
        <p:txBody>
          <a:bodyPr wrap="none" rtlCol="0">
            <a:spAutoFit/>
          </a:bodyPr>
          <a:lstStyle/>
          <a:p>
            <a:pPr algn="ctr"/>
            <a:r>
              <a:rPr lang="en-US" b="0" i="0" dirty="0">
                <a:effectLst/>
                <a:latin typeface="+mn-lt"/>
              </a:rPr>
              <a:t>Amelanotic </a:t>
            </a:r>
            <a:r>
              <a:rPr lang="en-US" b="0" i="0" dirty="0" err="1">
                <a:effectLst/>
                <a:latin typeface="+mn-lt"/>
              </a:rPr>
              <a:t>conj</a:t>
            </a:r>
            <a:r>
              <a:rPr lang="en-US" b="0" i="0" dirty="0">
                <a:effectLst/>
                <a:latin typeface="+mn-lt"/>
              </a:rPr>
              <a:t> melanoma</a:t>
            </a:r>
          </a:p>
        </p:txBody>
      </p:sp>
      <p:sp>
        <p:nvSpPr>
          <p:cNvPr id="5" name="TextBox 4">
            <a:extLst>
              <a:ext uri="{FF2B5EF4-FFF2-40B4-BE49-F238E27FC236}">
                <a16:creationId xmlns:a16="http://schemas.microsoft.com/office/drawing/2014/main" id="{0B67CEAA-4C30-4792-BE8A-8CF545A27AAA}"/>
              </a:ext>
            </a:extLst>
          </p:cNvPr>
          <p:cNvSpPr txBox="1"/>
          <p:nvPr/>
        </p:nvSpPr>
        <p:spPr>
          <a:xfrm>
            <a:off x="1360044" y="3276600"/>
            <a:ext cx="6640955" cy="646331"/>
          </a:xfrm>
          <a:prstGeom prst="rect">
            <a:avLst/>
          </a:prstGeom>
          <a:noFill/>
        </p:spPr>
        <p:txBody>
          <a:bodyPr wrap="square" rtlCol="0">
            <a:spAutoFit/>
          </a:bodyPr>
          <a:lstStyle/>
          <a:p>
            <a:pPr algn="ctr"/>
            <a:r>
              <a:rPr lang="en-US" dirty="0"/>
              <a:t>Seeing’s how 25% are amelanotic, you’d think the Magic Google Box would have been able to come up with a pic of one</a:t>
            </a:r>
          </a:p>
        </p:txBody>
      </p:sp>
    </p:spTree>
    <p:extLst>
      <p:ext uri="{BB962C8B-B14F-4D97-AF65-F5344CB8AC3E}">
        <p14:creationId xmlns:p14="http://schemas.microsoft.com/office/powerpoint/2010/main" val="260709892"/>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352800" y="2209800"/>
            <a:ext cx="1989138" cy="762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Oval 15"/>
          <p:cNvSpPr/>
          <p:nvPr/>
        </p:nvSpPr>
        <p:spPr>
          <a:xfrm>
            <a:off x="5486400" y="3621088"/>
            <a:ext cx="1752600" cy="56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294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294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2950" name="Text Box 7"/>
          <p:cNvSpPr txBox="1">
            <a:spLocks noChangeArrowheads="1"/>
          </p:cNvSpPr>
          <p:nvPr/>
        </p:nvSpPr>
        <p:spPr bwMode="auto">
          <a:xfrm>
            <a:off x="3522456" y="2422525"/>
            <a:ext cx="1651414"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chemeClr val="bg1"/>
                </a:solidFill>
              </a:rPr>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2952"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2955"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7"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solidFill>
              </a:rPr>
              <a:t>Malignant</a:t>
            </a:r>
          </a:p>
          <a:p>
            <a:pPr eaLnBrk="1" hangingPunct="1">
              <a:lnSpc>
                <a:spcPct val="90000"/>
              </a:lnSpc>
              <a:spcBef>
                <a:spcPct val="0"/>
              </a:spcBef>
              <a:buClrTx/>
              <a:buSzTx/>
              <a:buFontTx/>
              <a:buNone/>
            </a:pPr>
            <a:r>
              <a:rPr lang="en-US" altLang="en-US" sz="1600" b="1" dirty="0">
                <a:solidFill>
                  <a:schemeClr val="bg1"/>
                </a:solidFill>
              </a:rPr>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29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28B6A2-BBD1-4F20-BC65-940A2A7DA4C6}" type="slidenum">
              <a:rPr lang="en-US" altLang="en-US" sz="1000" smtClean="0"/>
              <a:pPr>
                <a:spcBef>
                  <a:spcPct val="0"/>
                </a:spcBef>
                <a:buClrTx/>
                <a:buSzTx/>
                <a:buFontTx/>
                <a:buNone/>
              </a:pPr>
              <a:t>166</a:t>
            </a:fld>
            <a:endParaRPr lang="en-US" altLang="en-US" sz="1000"/>
          </a:p>
        </p:txBody>
      </p:sp>
      <p:sp>
        <p:nvSpPr>
          <p:cNvPr id="82960" name="TextBox 2"/>
          <p:cNvSpPr txBox="1">
            <a:spLocks noChangeArrowheads="1"/>
          </p:cNvSpPr>
          <p:nvPr/>
        </p:nvSpPr>
        <p:spPr bwMode="auto">
          <a:xfrm>
            <a:off x="6740525" y="2185988"/>
            <a:ext cx="2262188" cy="738664"/>
          </a:xfrm>
          <a:prstGeom prst="rect">
            <a:avLst/>
          </a:prstGeom>
          <a:solidFill>
            <a:schemeClr val="tx1"/>
          </a:solidFill>
          <a:ln w="9525">
            <a:solidFill>
              <a:schemeClr val="tx1"/>
            </a:solid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50000"/>
                    <a:lumOff val="50000"/>
                  </a:schemeClr>
                </a:solidFill>
              </a:rPr>
              <a:t>Are all </a:t>
            </a:r>
            <a:r>
              <a:rPr lang="en-US" altLang="en-US" sz="1400" i="1" dirty="0" err="1">
                <a:solidFill>
                  <a:schemeClr val="tx1">
                    <a:lumMod val="50000"/>
                    <a:lumOff val="50000"/>
                  </a:schemeClr>
                </a:solidFill>
              </a:rPr>
              <a:t>conj</a:t>
            </a:r>
            <a:r>
              <a:rPr lang="en-US" altLang="en-US" sz="1400" i="1" dirty="0">
                <a:solidFill>
                  <a:schemeClr val="tx1">
                    <a:lumMod val="50000"/>
                    <a:lumOff val="50000"/>
                  </a:schemeClr>
                </a:solidFill>
              </a:rPr>
              <a:t> melanomas pigmented?</a:t>
            </a:r>
          </a:p>
          <a:p>
            <a:pPr eaLnBrk="1" hangingPunct="1">
              <a:spcBef>
                <a:spcPct val="0"/>
              </a:spcBef>
              <a:buClrTx/>
              <a:buSzTx/>
              <a:buFontTx/>
              <a:buNone/>
            </a:pPr>
            <a:r>
              <a:rPr lang="en-US" altLang="en-US" sz="1400" dirty="0">
                <a:solidFill>
                  <a:schemeClr val="tx1">
                    <a:lumMod val="50000"/>
                    <a:lumOff val="50000"/>
                  </a:schemeClr>
                </a:solidFill>
              </a:rPr>
              <a:t>No—25%  are </a:t>
            </a:r>
            <a:r>
              <a:rPr lang="en-US" altLang="en-US" sz="1400" dirty="0">
                <a:solidFill>
                  <a:schemeClr val="bg1"/>
                </a:solidFill>
              </a:rPr>
              <a:t>amelanotic</a:t>
            </a:r>
            <a:r>
              <a:rPr lang="en-US" altLang="en-US" sz="1400" dirty="0">
                <a:solidFill>
                  <a:schemeClr val="tx1">
                    <a:lumMod val="50000"/>
                    <a:lumOff val="50000"/>
                  </a:schemeClr>
                </a:solidFill>
              </a:rPr>
              <a:t>!</a:t>
            </a:r>
          </a:p>
        </p:txBody>
      </p:sp>
      <p:cxnSp>
        <p:nvCxnSpPr>
          <p:cNvPr id="5" name="Straight Arrow Connector 4"/>
          <p:cNvCxnSpPr>
            <a:stCxn id="82960"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2960"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575B8D6B-9B09-4744-A141-D4D300C5F4A9}"/>
              </a:ext>
            </a:extLst>
          </p:cNvPr>
          <p:cNvSpPr/>
          <p:nvPr/>
        </p:nvSpPr>
        <p:spPr>
          <a:xfrm>
            <a:off x="7924800" y="2531508"/>
            <a:ext cx="1077913" cy="481012"/>
          </a:xfrm>
          <a:prstGeom prst="ellipse">
            <a:avLst/>
          </a:prstGeom>
          <a:no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D9A97A75-F56C-457C-84DD-845C1E0E8283}"/>
              </a:ext>
            </a:extLst>
          </p:cNvPr>
          <p:cNvSpPr txBox="1"/>
          <p:nvPr/>
        </p:nvSpPr>
        <p:spPr>
          <a:xfrm>
            <a:off x="3866322" y="4348640"/>
            <a:ext cx="5187949" cy="1600438"/>
          </a:xfrm>
          <a:prstGeom prst="rect">
            <a:avLst/>
          </a:prstGeom>
          <a:solidFill>
            <a:srgbClr val="0000FF"/>
          </a:solidFill>
        </p:spPr>
        <p:txBody>
          <a:bodyPr wrap="square" rtlCol="0">
            <a:spAutoFit/>
          </a:bodyPr>
          <a:lstStyle/>
          <a:p>
            <a:pPr algn="r"/>
            <a:r>
              <a:rPr lang="en-US" sz="1400" i="1" dirty="0">
                <a:solidFill>
                  <a:schemeClr val="bg1"/>
                </a:solidFill>
              </a:rPr>
              <a:t>A certain subpopulation of </a:t>
            </a:r>
            <a:r>
              <a:rPr lang="en-US" sz="1400" i="1" dirty="0" err="1">
                <a:solidFill>
                  <a:schemeClr val="bg1"/>
                </a:solidFill>
              </a:rPr>
              <a:t>conj</a:t>
            </a:r>
            <a:r>
              <a:rPr lang="en-US" sz="1400" i="1" dirty="0">
                <a:solidFill>
                  <a:schemeClr val="bg1"/>
                </a:solidFill>
              </a:rPr>
              <a:t> melanomas are especially likely to be amelanotic—which population is that?</a:t>
            </a:r>
          </a:p>
          <a:p>
            <a:pPr algn="r"/>
            <a:r>
              <a:rPr lang="en-US" sz="1400" dirty="0">
                <a:solidFill>
                  <a:srgbClr val="0000FF"/>
                </a:solidFill>
              </a:rPr>
              <a:t>Recurrent lesions</a:t>
            </a:r>
          </a:p>
          <a:p>
            <a:pPr algn="r"/>
            <a:endParaRPr lang="en-US" sz="1400" dirty="0">
              <a:solidFill>
                <a:srgbClr val="0000FF"/>
              </a:solidFill>
            </a:endParaRPr>
          </a:p>
          <a:p>
            <a:pPr algn="r"/>
            <a:r>
              <a:rPr lang="en-US" sz="1400" i="1" dirty="0">
                <a:solidFill>
                  <a:srgbClr val="0000FF"/>
                </a:solidFill>
              </a:rPr>
              <a:t>Does it matter whether the original melanoma was pigmented?</a:t>
            </a:r>
          </a:p>
          <a:p>
            <a:pPr algn="r"/>
            <a:r>
              <a:rPr lang="en-US" sz="1400" dirty="0">
                <a:solidFill>
                  <a:srgbClr val="0000FF"/>
                </a:solidFill>
              </a:rPr>
              <a:t>Nope—whether or not it was pigmented, there’s a significant chance a recurrence will be amelanotic</a:t>
            </a:r>
          </a:p>
        </p:txBody>
      </p:sp>
      <p:sp>
        <p:nvSpPr>
          <p:cNvPr id="8" name="Arrow: Down 7">
            <a:extLst>
              <a:ext uri="{FF2B5EF4-FFF2-40B4-BE49-F238E27FC236}">
                <a16:creationId xmlns:a16="http://schemas.microsoft.com/office/drawing/2014/main" id="{C38769C6-0EFC-4E78-91BD-524DF5D61E70}"/>
              </a:ext>
            </a:extLst>
          </p:cNvPr>
          <p:cNvSpPr/>
          <p:nvPr/>
        </p:nvSpPr>
        <p:spPr>
          <a:xfrm>
            <a:off x="8256450" y="3048000"/>
            <a:ext cx="377824" cy="1220788"/>
          </a:xfrm>
          <a:prstGeom prst="downArrow">
            <a:avLst/>
          </a:prstGeom>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80344831"/>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352800" y="2209800"/>
            <a:ext cx="1989138" cy="762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Oval 15"/>
          <p:cNvSpPr/>
          <p:nvPr/>
        </p:nvSpPr>
        <p:spPr>
          <a:xfrm>
            <a:off x="5486400" y="3621088"/>
            <a:ext cx="1752600" cy="56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294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294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2950" name="Text Box 7"/>
          <p:cNvSpPr txBox="1">
            <a:spLocks noChangeArrowheads="1"/>
          </p:cNvSpPr>
          <p:nvPr/>
        </p:nvSpPr>
        <p:spPr bwMode="auto">
          <a:xfrm>
            <a:off x="3522456" y="2422525"/>
            <a:ext cx="1651414"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chemeClr val="bg1"/>
                </a:solidFill>
              </a:rPr>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2952"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2955"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7"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solidFill>
              </a:rPr>
              <a:t>Malignant</a:t>
            </a:r>
          </a:p>
          <a:p>
            <a:pPr eaLnBrk="1" hangingPunct="1">
              <a:lnSpc>
                <a:spcPct val="90000"/>
              </a:lnSpc>
              <a:spcBef>
                <a:spcPct val="0"/>
              </a:spcBef>
              <a:buClrTx/>
              <a:buSzTx/>
              <a:buFontTx/>
              <a:buNone/>
            </a:pPr>
            <a:r>
              <a:rPr lang="en-US" altLang="en-US" sz="1600" b="1" dirty="0">
                <a:solidFill>
                  <a:schemeClr val="bg1"/>
                </a:solidFill>
              </a:rPr>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29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28B6A2-BBD1-4F20-BC65-940A2A7DA4C6}" type="slidenum">
              <a:rPr lang="en-US" altLang="en-US" sz="1000" smtClean="0"/>
              <a:pPr>
                <a:spcBef>
                  <a:spcPct val="0"/>
                </a:spcBef>
                <a:buClrTx/>
                <a:buSzTx/>
                <a:buFontTx/>
                <a:buNone/>
              </a:pPr>
              <a:t>167</a:t>
            </a:fld>
            <a:endParaRPr lang="en-US" altLang="en-US" sz="1000"/>
          </a:p>
        </p:txBody>
      </p:sp>
      <p:sp>
        <p:nvSpPr>
          <p:cNvPr id="82960" name="TextBox 2"/>
          <p:cNvSpPr txBox="1">
            <a:spLocks noChangeArrowheads="1"/>
          </p:cNvSpPr>
          <p:nvPr/>
        </p:nvSpPr>
        <p:spPr bwMode="auto">
          <a:xfrm>
            <a:off x="6740525" y="2185988"/>
            <a:ext cx="2262188" cy="738664"/>
          </a:xfrm>
          <a:prstGeom prst="rect">
            <a:avLst/>
          </a:prstGeom>
          <a:solidFill>
            <a:schemeClr val="tx1"/>
          </a:solidFill>
          <a:ln w="9525">
            <a:solidFill>
              <a:schemeClr val="tx1"/>
            </a:solid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50000"/>
                    <a:lumOff val="50000"/>
                  </a:schemeClr>
                </a:solidFill>
              </a:rPr>
              <a:t>Are all </a:t>
            </a:r>
            <a:r>
              <a:rPr lang="en-US" altLang="en-US" sz="1400" i="1" dirty="0" err="1">
                <a:solidFill>
                  <a:schemeClr val="tx1">
                    <a:lumMod val="50000"/>
                    <a:lumOff val="50000"/>
                  </a:schemeClr>
                </a:solidFill>
              </a:rPr>
              <a:t>conj</a:t>
            </a:r>
            <a:r>
              <a:rPr lang="en-US" altLang="en-US" sz="1400" i="1" dirty="0">
                <a:solidFill>
                  <a:schemeClr val="tx1">
                    <a:lumMod val="50000"/>
                    <a:lumOff val="50000"/>
                  </a:schemeClr>
                </a:solidFill>
              </a:rPr>
              <a:t> melanomas pigmented?</a:t>
            </a:r>
          </a:p>
          <a:p>
            <a:pPr eaLnBrk="1" hangingPunct="1">
              <a:spcBef>
                <a:spcPct val="0"/>
              </a:spcBef>
              <a:buClrTx/>
              <a:buSzTx/>
              <a:buFontTx/>
              <a:buNone/>
            </a:pPr>
            <a:r>
              <a:rPr lang="en-US" altLang="en-US" sz="1400" dirty="0">
                <a:solidFill>
                  <a:schemeClr val="tx1">
                    <a:lumMod val="50000"/>
                    <a:lumOff val="50000"/>
                  </a:schemeClr>
                </a:solidFill>
              </a:rPr>
              <a:t>No—25%  are </a:t>
            </a:r>
            <a:r>
              <a:rPr lang="en-US" altLang="en-US" sz="1400" dirty="0">
                <a:solidFill>
                  <a:schemeClr val="bg1"/>
                </a:solidFill>
              </a:rPr>
              <a:t>amelanotic</a:t>
            </a:r>
            <a:r>
              <a:rPr lang="en-US" altLang="en-US" sz="1400" dirty="0">
                <a:solidFill>
                  <a:schemeClr val="tx1">
                    <a:lumMod val="50000"/>
                    <a:lumOff val="50000"/>
                  </a:schemeClr>
                </a:solidFill>
              </a:rPr>
              <a:t>!</a:t>
            </a:r>
          </a:p>
        </p:txBody>
      </p:sp>
      <p:cxnSp>
        <p:nvCxnSpPr>
          <p:cNvPr id="5" name="Straight Arrow Connector 4"/>
          <p:cNvCxnSpPr>
            <a:stCxn id="82960"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2960"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575B8D6B-9B09-4744-A141-D4D300C5F4A9}"/>
              </a:ext>
            </a:extLst>
          </p:cNvPr>
          <p:cNvSpPr/>
          <p:nvPr/>
        </p:nvSpPr>
        <p:spPr>
          <a:xfrm>
            <a:off x="7924800" y="2531508"/>
            <a:ext cx="1077913" cy="481012"/>
          </a:xfrm>
          <a:prstGeom prst="ellipse">
            <a:avLst/>
          </a:prstGeom>
          <a:no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D9A97A75-F56C-457C-84DD-845C1E0E8283}"/>
              </a:ext>
            </a:extLst>
          </p:cNvPr>
          <p:cNvSpPr txBox="1"/>
          <p:nvPr/>
        </p:nvSpPr>
        <p:spPr>
          <a:xfrm>
            <a:off x="3866322" y="4348640"/>
            <a:ext cx="5187949" cy="1600438"/>
          </a:xfrm>
          <a:prstGeom prst="rect">
            <a:avLst/>
          </a:prstGeom>
          <a:solidFill>
            <a:srgbClr val="0000FF"/>
          </a:solidFill>
        </p:spPr>
        <p:txBody>
          <a:bodyPr wrap="square" rtlCol="0">
            <a:spAutoFit/>
          </a:bodyPr>
          <a:lstStyle/>
          <a:p>
            <a:pPr algn="r"/>
            <a:r>
              <a:rPr lang="en-US" sz="1400" i="1" dirty="0">
                <a:solidFill>
                  <a:schemeClr val="bg1"/>
                </a:solidFill>
              </a:rPr>
              <a:t>A certain subpopulation of </a:t>
            </a:r>
            <a:r>
              <a:rPr lang="en-US" sz="1400" i="1" dirty="0" err="1">
                <a:solidFill>
                  <a:schemeClr val="bg1"/>
                </a:solidFill>
              </a:rPr>
              <a:t>conj</a:t>
            </a:r>
            <a:r>
              <a:rPr lang="en-US" sz="1400" i="1" dirty="0">
                <a:solidFill>
                  <a:schemeClr val="bg1"/>
                </a:solidFill>
              </a:rPr>
              <a:t> melanomas are especially likely to be amelanotic—which population is that?</a:t>
            </a:r>
          </a:p>
          <a:p>
            <a:pPr algn="r"/>
            <a:r>
              <a:rPr lang="en-US" sz="1400" b="1" dirty="0">
                <a:solidFill>
                  <a:schemeClr val="bg1"/>
                </a:solidFill>
              </a:rPr>
              <a:t>Recurrent</a:t>
            </a:r>
            <a:r>
              <a:rPr lang="en-US" sz="1400" dirty="0">
                <a:solidFill>
                  <a:schemeClr val="bg1"/>
                </a:solidFill>
              </a:rPr>
              <a:t> lesions</a:t>
            </a:r>
          </a:p>
          <a:p>
            <a:pPr algn="r"/>
            <a:endParaRPr lang="en-US" sz="1400" dirty="0">
              <a:solidFill>
                <a:srgbClr val="0000FF"/>
              </a:solidFill>
            </a:endParaRPr>
          </a:p>
          <a:p>
            <a:pPr algn="r"/>
            <a:r>
              <a:rPr lang="en-US" sz="1400" i="1" dirty="0">
                <a:solidFill>
                  <a:srgbClr val="0000FF"/>
                </a:solidFill>
              </a:rPr>
              <a:t>Does it matter whether the original melanoma was pigmented?</a:t>
            </a:r>
          </a:p>
          <a:p>
            <a:pPr algn="r"/>
            <a:r>
              <a:rPr lang="en-US" sz="1400" dirty="0">
                <a:solidFill>
                  <a:srgbClr val="0000FF"/>
                </a:solidFill>
              </a:rPr>
              <a:t>Nope—whether or not it was pigmented, there’s a significant chance a recurrence will be amelanotic</a:t>
            </a:r>
          </a:p>
        </p:txBody>
      </p:sp>
      <p:sp>
        <p:nvSpPr>
          <p:cNvPr id="8" name="Arrow: Down 7">
            <a:extLst>
              <a:ext uri="{FF2B5EF4-FFF2-40B4-BE49-F238E27FC236}">
                <a16:creationId xmlns:a16="http://schemas.microsoft.com/office/drawing/2014/main" id="{C38769C6-0EFC-4E78-91BD-524DF5D61E70}"/>
              </a:ext>
            </a:extLst>
          </p:cNvPr>
          <p:cNvSpPr/>
          <p:nvPr/>
        </p:nvSpPr>
        <p:spPr>
          <a:xfrm>
            <a:off x="8256450" y="3048000"/>
            <a:ext cx="377824" cy="1220788"/>
          </a:xfrm>
          <a:prstGeom prst="downArrow">
            <a:avLst/>
          </a:prstGeom>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4994513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352800" y="2209800"/>
            <a:ext cx="1989138" cy="762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Oval 15"/>
          <p:cNvSpPr/>
          <p:nvPr/>
        </p:nvSpPr>
        <p:spPr>
          <a:xfrm>
            <a:off x="5486400" y="3621088"/>
            <a:ext cx="1752600" cy="56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294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294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2950" name="Text Box 7"/>
          <p:cNvSpPr txBox="1">
            <a:spLocks noChangeArrowheads="1"/>
          </p:cNvSpPr>
          <p:nvPr/>
        </p:nvSpPr>
        <p:spPr bwMode="auto">
          <a:xfrm>
            <a:off x="3522456" y="2422525"/>
            <a:ext cx="1651414"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chemeClr val="bg1"/>
                </a:solidFill>
              </a:rPr>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2952"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2955"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7"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solidFill>
              </a:rPr>
              <a:t>Malignant</a:t>
            </a:r>
          </a:p>
          <a:p>
            <a:pPr eaLnBrk="1" hangingPunct="1">
              <a:lnSpc>
                <a:spcPct val="90000"/>
              </a:lnSpc>
              <a:spcBef>
                <a:spcPct val="0"/>
              </a:spcBef>
              <a:buClrTx/>
              <a:buSzTx/>
              <a:buFontTx/>
              <a:buNone/>
            </a:pPr>
            <a:r>
              <a:rPr lang="en-US" altLang="en-US" sz="1600" b="1" dirty="0">
                <a:solidFill>
                  <a:schemeClr val="bg1"/>
                </a:solidFill>
              </a:rPr>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29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28B6A2-BBD1-4F20-BC65-940A2A7DA4C6}" type="slidenum">
              <a:rPr lang="en-US" altLang="en-US" sz="1000" smtClean="0"/>
              <a:pPr>
                <a:spcBef>
                  <a:spcPct val="0"/>
                </a:spcBef>
                <a:buClrTx/>
                <a:buSzTx/>
                <a:buFontTx/>
                <a:buNone/>
              </a:pPr>
              <a:t>168</a:t>
            </a:fld>
            <a:endParaRPr lang="en-US" altLang="en-US" sz="1000"/>
          </a:p>
        </p:txBody>
      </p:sp>
      <p:sp>
        <p:nvSpPr>
          <p:cNvPr id="82960" name="TextBox 2"/>
          <p:cNvSpPr txBox="1">
            <a:spLocks noChangeArrowheads="1"/>
          </p:cNvSpPr>
          <p:nvPr/>
        </p:nvSpPr>
        <p:spPr bwMode="auto">
          <a:xfrm>
            <a:off x="6740525" y="2185988"/>
            <a:ext cx="2262188" cy="738664"/>
          </a:xfrm>
          <a:prstGeom prst="rect">
            <a:avLst/>
          </a:prstGeom>
          <a:solidFill>
            <a:schemeClr val="tx1"/>
          </a:solidFill>
          <a:ln w="9525">
            <a:solidFill>
              <a:schemeClr val="tx1"/>
            </a:solid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50000"/>
                    <a:lumOff val="50000"/>
                  </a:schemeClr>
                </a:solidFill>
              </a:rPr>
              <a:t>Are all </a:t>
            </a:r>
            <a:r>
              <a:rPr lang="en-US" altLang="en-US" sz="1400" i="1" dirty="0" err="1">
                <a:solidFill>
                  <a:schemeClr val="tx1">
                    <a:lumMod val="50000"/>
                    <a:lumOff val="50000"/>
                  </a:schemeClr>
                </a:solidFill>
              </a:rPr>
              <a:t>conj</a:t>
            </a:r>
            <a:r>
              <a:rPr lang="en-US" altLang="en-US" sz="1400" i="1" dirty="0">
                <a:solidFill>
                  <a:schemeClr val="tx1">
                    <a:lumMod val="50000"/>
                    <a:lumOff val="50000"/>
                  </a:schemeClr>
                </a:solidFill>
              </a:rPr>
              <a:t> melanomas pigmented?</a:t>
            </a:r>
          </a:p>
          <a:p>
            <a:pPr eaLnBrk="1" hangingPunct="1">
              <a:spcBef>
                <a:spcPct val="0"/>
              </a:spcBef>
              <a:buClrTx/>
              <a:buSzTx/>
              <a:buFontTx/>
              <a:buNone/>
            </a:pPr>
            <a:r>
              <a:rPr lang="en-US" altLang="en-US" sz="1400" dirty="0">
                <a:solidFill>
                  <a:schemeClr val="tx1">
                    <a:lumMod val="50000"/>
                    <a:lumOff val="50000"/>
                  </a:schemeClr>
                </a:solidFill>
              </a:rPr>
              <a:t>No—25%  are </a:t>
            </a:r>
            <a:r>
              <a:rPr lang="en-US" altLang="en-US" sz="1400" dirty="0">
                <a:solidFill>
                  <a:schemeClr val="bg1"/>
                </a:solidFill>
              </a:rPr>
              <a:t>amelanotic</a:t>
            </a:r>
            <a:r>
              <a:rPr lang="en-US" altLang="en-US" sz="1400" dirty="0">
                <a:solidFill>
                  <a:schemeClr val="tx1">
                    <a:lumMod val="50000"/>
                    <a:lumOff val="50000"/>
                  </a:schemeClr>
                </a:solidFill>
              </a:rPr>
              <a:t>!</a:t>
            </a:r>
          </a:p>
        </p:txBody>
      </p:sp>
      <p:cxnSp>
        <p:nvCxnSpPr>
          <p:cNvPr id="5" name="Straight Arrow Connector 4"/>
          <p:cNvCxnSpPr>
            <a:stCxn id="82960"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2960"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575B8D6B-9B09-4744-A141-D4D300C5F4A9}"/>
              </a:ext>
            </a:extLst>
          </p:cNvPr>
          <p:cNvSpPr/>
          <p:nvPr/>
        </p:nvSpPr>
        <p:spPr>
          <a:xfrm>
            <a:off x="7924800" y="2531508"/>
            <a:ext cx="1077913" cy="481012"/>
          </a:xfrm>
          <a:prstGeom prst="ellipse">
            <a:avLst/>
          </a:prstGeom>
          <a:no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D9A97A75-F56C-457C-84DD-845C1E0E8283}"/>
              </a:ext>
            </a:extLst>
          </p:cNvPr>
          <p:cNvSpPr txBox="1"/>
          <p:nvPr/>
        </p:nvSpPr>
        <p:spPr>
          <a:xfrm>
            <a:off x="3866322" y="4348640"/>
            <a:ext cx="5187949" cy="1600438"/>
          </a:xfrm>
          <a:prstGeom prst="rect">
            <a:avLst/>
          </a:prstGeom>
          <a:solidFill>
            <a:srgbClr val="0000FF"/>
          </a:solidFill>
        </p:spPr>
        <p:txBody>
          <a:bodyPr wrap="square" rtlCol="0">
            <a:spAutoFit/>
          </a:bodyPr>
          <a:lstStyle/>
          <a:p>
            <a:pPr algn="r"/>
            <a:r>
              <a:rPr lang="en-US" sz="1400" i="1" dirty="0">
                <a:solidFill>
                  <a:schemeClr val="bg1"/>
                </a:solidFill>
              </a:rPr>
              <a:t>A certain subpopulation of </a:t>
            </a:r>
            <a:r>
              <a:rPr lang="en-US" sz="1400" i="1" dirty="0" err="1">
                <a:solidFill>
                  <a:schemeClr val="bg1"/>
                </a:solidFill>
              </a:rPr>
              <a:t>conj</a:t>
            </a:r>
            <a:r>
              <a:rPr lang="en-US" sz="1400" i="1" dirty="0">
                <a:solidFill>
                  <a:schemeClr val="bg1"/>
                </a:solidFill>
              </a:rPr>
              <a:t> melanomas are especially likely to be amelanotic—which population is that?</a:t>
            </a:r>
          </a:p>
          <a:p>
            <a:pPr algn="r"/>
            <a:r>
              <a:rPr lang="en-US" sz="1400" b="1" dirty="0">
                <a:solidFill>
                  <a:schemeClr val="bg1"/>
                </a:solidFill>
              </a:rPr>
              <a:t>Recurrent</a:t>
            </a:r>
            <a:r>
              <a:rPr lang="en-US" sz="1400" dirty="0">
                <a:solidFill>
                  <a:schemeClr val="bg1"/>
                </a:solidFill>
              </a:rPr>
              <a:t> lesions</a:t>
            </a:r>
          </a:p>
          <a:p>
            <a:pPr algn="r"/>
            <a:endParaRPr lang="en-US" sz="1400" dirty="0">
              <a:solidFill>
                <a:schemeClr val="bg1"/>
              </a:solidFill>
            </a:endParaRPr>
          </a:p>
          <a:p>
            <a:pPr algn="r"/>
            <a:r>
              <a:rPr lang="en-US" sz="1400" i="1" dirty="0">
                <a:solidFill>
                  <a:schemeClr val="bg1"/>
                </a:solidFill>
              </a:rPr>
              <a:t>Does it matter whether the original melanoma was pigmented?</a:t>
            </a:r>
          </a:p>
          <a:p>
            <a:pPr algn="r"/>
            <a:r>
              <a:rPr lang="en-US" sz="1400" dirty="0">
                <a:solidFill>
                  <a:srgbClr val="0000FF"/>
                </a:solidFill>
              </a:rPr>
              <a:t>Nope—whether or not it was pigmented, there’s a significant chance a recurrence will be amelanotic</a:t>
            </a:r>
          </a:p>
        </p:txBody>
      </p:sp>
      <p:sp>
        <p:nvSpPr>
          <p:cNvPr id="8" name="Arrow: Down 7">
            <a:extLst>
              <a:ext uri="{FF2B5EF4-FFF2-40B4-BE49-F238E27FC236}">
                <a16:creationId xmlns:a16="http://schemas.microsoft.com/office/drawing/2014/main" id="{C38769C6-0EFC-4E78-91BD-524DF5D61E70}"/>
              </a:ext>
            </a:extLst>
          </p:cNvPr>
          <p:cNvSpPr/>
          <p:nvPr/>
        </p:nvSpPr>
        <p:spPr>
          <a:xfrm>
            <a:off x="8256450" y="3048000"/>
            <a:ext cx="377824" cy="1220788"/>
          </a:xfrm>
          <a:prstGeom prst="downArrow">
            <a:avLst/>
          </a:prstGeom>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0347659"/>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3352800" y="2209800"/>
            <a:ext cx="1989138" cy="7620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6" name="Oval 15"/>
          <p:cNvSpPr/>
          <p:nvPr/>
        </p:nvSpPr>
        <p:spPr>
          <a:xfrm>
            <a:off x="5486400" y="3621088"/>
            <a:ext cx="1752600" cy="5699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8294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294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2950" name="Text Box 7"/>
          <p:cNvSpPr txBox="1">
            <a:spLocks noChangeArrowheads="1"/>
          </p:cNvSpPr>
          <p:nvPr/>
        </p:nvSpPr>
        <p:spPr bwMode="auto">
          <a:xfrm>
            <a:off x="3522456" y="2422525"/>
            <a:ext cx="1651414" cy="40011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chemeClr val="bg1"/>
                </a:solidFill>
              </a:rPr>
              <a:t>Melanocytic</a:t>
            </a:r>
          </a:p>
        </p:txBody>
      </p:sp>
      <p:sp>
        <p:nvSpPr>
          <p:cNvPr id="77829"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Premalignant</a:t>
            </a:r>
          </a:p>
        </p:txBody>
      </p:sp>
      <p:sp>
        <p:nvSpPr>
          <p:cNvPr id="82952"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77831"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77832"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1" hangingPunct="1">
              <a:defRPr/>
            </a:pPr>
            <a:endParaRPr lang="en-US">
              <a:latin typeface="Arial" charset="0"/>
            </a:endParaRPr>
          </a:p>
        </p:txBody>
      </p:sp>
      <p:sp>
        <p:nvSpPr>
          <p:cNvPr id="82955"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6"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7"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solidFill>
              </a:rPr>
              <a:t>Malignant</a:t>
            </a:r>
          </a:p>
          <a:p>
            <a:pPr eaLnBrk="1" hangingPunct="1">
              <a:lnSpc>
                <a:spcPct val="90000"/>
              </a:lnSpc>
              <a:spcBef>
                <a:spcPct val="0"/>
              </a:spcBef>
              <a:buClrTx/>
              <a:buSzTx/>
              <a:buFontTx/>
              <a:buNone/>
            </a:pPr>
            <a:r>
              <a:rPr lang="en-US" altLang="en-US" sz="1600" b="1" dirty="0">
                <a:solidFill>
                  <a:schemeClr val="bg1"/>
                </a:solidFill>
              </a:rPr>
              <a:t>   Melanoma</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--Prevalence 1 per 2 million  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77836"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Benign</a:t>
            </a:r>
          </a:p>
        </p:txBody>
      </p:sp>
      <p:sp>
        <p:nvSpPr>
          <p:cNvPr id="829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28B6A2-BBD1-4F20-BC65-940A2A7DA4C6}" type="slidenum">
              <a:rPr lang="en-US" altLang="en-US" sz="1000" smtClean="0"/>
              <a:pPr>
                <a:spcBef>
                  <a:spcPct val="0"/>
                </a:spcBef>
                <a:buClrTx/>
                <a:buSzTx/>
                <a:buFontTx/>
                <a:buNone/>
              </a:pPr>
              <a:t>169</a:t>
            </a:fld>
            <a:endParaRPr lang="en-US" altLang="en-US" sz="1000"/>
          </a:p>
        </p:txBody>
      </p:sp>
      <p:sp>
        <p:nvSpPr>
          <p:cNvPr id="82960" name="TextBox 2"/>
          <p:cNvSpPr txBox="1">
            <a:spLocks noChangeArrowheads="1"/>
          </p:cNvSpPr>
          <p:nvPr/>
        </p:nvSpPr>
        <p:spPr bwMode="auto">
          <a:xfrm>
            <a:off x="6740525" y="2185988"/>
            <a:ext cx="2262188" cy="738664"/>
          </a:xfrm>
          <a:prstGeom prst="rect">
            <a:avLst/>
          </a:prstGeom>
          <a:solidFill>
            <a:schemeClr val="tx1"/>
          </a:solidFill>
          <a:ln w="9525">
            <a:solidFill>
              <a:schemeClr val="tx1"/>
            </a:solidFill>
            <a:miter lim="800000"/>
            <a:headEnd/>
            <a:tailEnd/>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chemeClr val="tx1">
                    <a:lumMod val="50000"/>
                    <a:lumOff val="50000"/>
                  </a:schemeClr>
                </a:solidFill>
              </a:rPr>
              <a:t>Are all </a:t>
            </a:r>
            <a:r>
              <a:rPr lang="en-US" altLang="en-US" sz="1400" i="1" dirty="0" err="1">
                <a:solidFill>
                  <a:schemeClr val="tx1">
                    <a:lumMod val="50000"/>
                    <a:lumOff val="50000"/>
                  </a:schemeClr>
                </a:solidFill>
              </a:rPr>
              <a:t>conj</a:t>
            </a:r>
            <a:r>
              <a:rPr lang="en-US" altLang="en-US" sz="1400" i="1" dirty="0">
                <a:solidFill>
                  <a:schemeClr val="tx1">
                    <a:lumMod val="50000"/>
                    <a:lumOff val="50000"/>
                  </a:schemeClr>
                </a:solidFill>
              </a:rPr>
              <a:t> melanomas pigmented?</a:t>
            </a:r>
          </a:p>
          <a:p>
            <a:pPr eaLnBrk="1" hangingPunct="1">
              <a:spcBef>
                <a:spcPct val="0"/>
              </a:spcBef>
              <a:buClrTx/>
              <a:buSzTx/>
              <a:buFontTx/>
              <a:buNone/>
            </a:pPr>
            <a:r>
              <a:rPr lang="en-US" altLang="en-US" sz="1400" dirty="0">
                <a:solidFill>
                  <a:schemeClr val="tx1">
                    <a:lumMod val="50000"/>
                    <a:lumOff val="50000"/>
                  </a:schemeClr>
                </a:solidFill>
              </a:rPr>
              <a:t>No—25%  are </a:t>
            </a:r>
            <a:r>
              <a:rPr lang="en-US" altLang="en-US" sz="1400" dirty="0">
                <a:solidFill>
                  <a:schemeClr val="bg1"/>
                </a:solidFill>
              </a:rPr>
              <a:t>amelanotic</a:t>
            </a:r>
            <a:r>
              <a:rPr lang="en-US" altLang="en-US" sz="1400" dirty="0">
                <a:solidFill>
                  <a:schemeClr val="tx1">
                    <a:lumMod val="50000"/>
                    <a:lumOff val="50000"/>
                  </a:schemeClr>
                </a:solidFill>
              </a:rPr>
              <a:t>!</a:t>
            </a:r>
          </a:p>
        </p:txBody>
      </p:sp>
      <p:cxnSp>
        <p:nvCxnSpPr>
          <p:cNvPr id="5" name="Straight Arrow Connector 4"/>
          <p:cNvCxnSpPr>
            <a:stCxn id="82960" idx="1"/>
          </p:cNvCxnSpPr>
          <p:nvPr/>
        </p:nvCxnSpPr>
        <p:spPr>
          <a:xfrm flipH="1">
            <a:off x="5486401" y="2555320"/>
            <a:ext cx="1254124" cy="6564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p:cNvCxnSpPr>
            <a:stCxn id="82960" idx="1"/>
          </p:cNvCxnSpPr>
          <p:nvPr/>
        </p:nvCxnSpPr>
        <p:spPr>
          <a:xfrm flipH="1">
            <a:off x="6362701" y="2555320"/>
            <a:ext cx="377824" cy="102608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575B8D6B-9B09-4744-A141-D4D300C5F4A9}"/>
              </a:ext>
            </a:extLst>
          </p:cNvPr>
          <p:cNvSpPr/>
          <p:nvPr/>
        </p:nvSpPr>
        <p:spPr>
          <a:xfrm>
            <a:off x="7924800" y="2531508"/>
            <a:ext cx="1077913" cy="481012"/>
          </a:xfrm>
          <a:prstGeom prst="ellipse">
            <a:avLst/>
          </a:prstGeom>
          <a:noFill/>
          <a:ln>
            <a:solidFill>
              <a:srgbClr val="0000FF"/>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D9A97A75-F56C-457C-84DD-845C1E0E8283}"/>
              </a:ext>
            </a:extLst>
          </p:cNvPr>
          <p:cNvSpPr txBox="1"/>
          <p:nvPr/>
        </p:nvSpPr>
        <p:spPr>
          <a:xfrm>
            <a:off x="3866322" y="4348640"/>
            <a:ext cx="5187949" cy="1600438"/>
          </a:xfrm>
          <a:prstGeom prst="rect">
            <a:avLst/>
          </a:prstGeom>
          <a:solidFill>
            <a:srgbClr val="0000FF"/>
          </a:solidFill>
        </p:spPr>
        <p:txBody>
          <a:bodyPr wrap="square" rtlCol="0">
            <a:spAutoFit/>
          </a:bodyPr>
          <a:lstStyle/>
          <a:p>
            <a:pPr algn="r"/>
            <a:r>
              <a:rPr lang="en-US" sz="1400" i="1" dirty="0">
                <a:solidFill>
                  <a:schemeClr val="bg1"/>
                </a:solidFill>
              </a:rPr>
              <a:t>A certain subpopulation of </a:t>
            </a:r>
            <a:r>
              <a:rPr lang="en-US" sz="1400" i="1" dirty="0" err="1">
                <a:solidFill>
                  <a:schemeClr val="bg1"/>
                </a:solidFill>
              </a:rPr>
              <a:t>conj</a:t>
            </a:r>
            <a:r>
              <a:rPr lang="en-US" sz="1400" i="1" dirty="0">
                <a:solidFill>
                  <a:schemeClr val="bg1"/>
                </a:solidFill>
              </a:rPr>
              <a:t> melanomas are especially likely to be amelanotic—which population is that?</a:t>
            </a:r>
          </a:p>
          <a:p>
            <a:pPr algn="r"/>
            <a:r>
              <a:rPr lang="en-US" sz="1400" b="1" dirty="0">
                <a:solidFill>
                  <a:schemeClr val="bg1"/>
                </a:solidFill>
              </a:rPr>
              <a:t>Recurrent</a:t>
            </a:r>
            <a:r>
              <a:rPr lang="en-US" sz="1400" dirty="0">
                <a:solidFill>
                  <a:schemeClr val="bg1"/>
                </a:solidFill>
              </a:rPr>
              <a:t> lesions</a:t>
            </a:r>
          </a:p>
          <a:p>
            <a:pPr algn="r"/>
            <a:endParaRPr lang="en-US" sz="1400" dirty="0">
              <a:solidFill>
                <a:schemeClr val="bg1"/>
              </a:solidFill>
            </a:endParaRPr>
          </a:p>
          <a:p>
            <a:pPr algn="r"/>
            <a:r>
              <a:rPr lang="en-US" sz="1400" i="1" dirty="0">
                <a:solidFill>
                  <a:schemeClr val="bg1"/>
                </a:solidFill>
              </a:rPr>
              <a:t>Does it matter whether the original melanoma was pigmented?</a:t>
            </a:r>
          </a:p>
          <a:p>
            <a:pPr algn="r"/>
            <a:r>
              <a:rPr lang="en-US" sz="1400" dirty="0">
                <a:solidFill>
                  <a:schemeClr val="bg1"/>
                </a:solidFill>
              </a:rPr>
              <a:t>Nope—whether or not it was pigmented, there’s a significant chance a recurrence will be amelanotic</a:t>
            </a:r>
          </a:p>
        </p:txBody>
      </p:sp>
      <p:sp>
        <p:nvSpPr>
          <p:cNvPr id="8" name="Arrow: Down 7">
            <a:extLst>
              <a:ext uri="{FF2B5EF4-FFF2-40B4-BE49-F238E27FC236}">
                <a16:creationId xmlns:a16="http://schemas.microsoft.com/office/drawing/2014/main" id="{C38769C6-0EFC-4E78-91BD-524DF5D61E70}"/>
              </a:ext>
            </a:extLst>
          </p:cNvPr>
          <p:cNvSpPr/>
          <p:nvPr/>
        </p:nvSpPr>
        <p:spPr>
          <a:xfrm>
            <a:off x="8256450" y="3048000"/>
            <a:ext cx="377824" cy="1220788"/>
          </a:xfrm>
          <a:prstGeom prst="downArrow">
            <a:avLst/>
          </a:prstGeom>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903900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0" name="Text Box 4"/>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--Present at birth</a:t>
            </a:r>
          </a:p>
          <a:p>
            <a:pPr eaLnBrk="1" hangingPunct="1">
              <a:spcBef>
                <a:spcPct val="0"/>
              </a:spcBef>
              <a:buClrTx/>
              <a:buSzTx/>
              <a:buFontTx/>
              <a:buNone/>
            </a:pPr>
            <a:r>
              <a:rPr lang="en-US" altLang="en-US" sz="1600" dirty="0"/>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4342" name="Rectangle 8"/>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343" name="Text Box 9"/>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344" name="Text Box 10"/>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4346" name="Text Box 13"/>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4347" name="Line 14"/>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F9ECB0-8798-4D6E-B767-9D7B8A048213}" type="slidenum">
              <a:rPr lang="en-US" altLang="en-US" sz="1000" smtClean="0"/>
              <a:pPr>
                <a:spcBef>
                  <a:spcPct val="0"/>
                </a:spcBef>
                <a:buClrTx/>
                <a:buSzTx/>
                <a:buFontTx/>
                <a:buNone/>
              </a:pPr>
              <a:t>17</a:t>
            </a:fld>
            <a:endParaRPr lang="en-US" altLang="en-US" sz="1000"/>
          </a:p>
        </p:txBody>
      </p:sp>
      <p:sp>
        <p:nvSpPr>
          <p:cNvPr id="15"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6"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extLst>
      <p:ext uri="{BB962C8B-B14F-4D97-AF65-F5344CB8AC3E}">
        <p14:creationId xmlns:p14="http://schemas.microsoft.com/office/powerpoint/2010/main" val="3539916559"/>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3971"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3972"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3973"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83974" name="Text Box 9"/>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83975" name="Line 10"/>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3976"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3977"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78"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3979" name="Text Box 15"/>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per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83980" name="Text Box 16"/>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83981" name="Rectangle 42"/>
          <p:cNvSpPr>
            <a:spLocks noChangeArrowheads="1"/>
          </p:cNvSpPr>
          <p:nvPr/>
        </p:nvSpPr>
        <p:spPr bwMode="auto">
          <a:xfrm>
            <a:off x="6858000" y="4151312"/>
            <a:ext cx="1143000" cy="268287"/>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dirty="0"/>
              <a:t>small # </a:t>
            </a:r>
            <a:r>
              <a:rPr lang="en-US" altLang="en-US" sz="1000" i="1" dirty="0"/>
              <a:t>per</a:t>
            </a:r>
            <a:r>
              <a:rPr lang="en-US" altLang="en-US" sz="1000" dirty="0"/>
              <a:t> big #</a:t>
            </a:r>
          </a:p>
        </p:txBody>
      </p:sp>
      <p:sp>
        <p:nvSpPr>
          <p:cNvPr id="8398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E060731-06B4-46A4-A599-D0852374C821}" type="slidenum">
              <a:rPr lang="en-US" altLang="en-US" sz="1000" smtClean="0"/>
              <a:pPr>
                <a:spcBef>
                  <a:spcPct val="0"/>
                </a:spcBef>
                <a:buClrTx/>
                <a:buSzTx/>
                <a:buFontTx/>
                <a:buNone/>
              </a:pPr>
              <a:t>170</a:t>
            </a:fld>
            <a:endParaRPr lang="en-US" altLang="en-US" sz="1000"/>
          </a:p>
        </p:txBody>
      </p:sp>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49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49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49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849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849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50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50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5003"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850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850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BCE9794-CB6F-4479-9CA6-41C2312543F3}" type="slidenum">
              <a:rPr lang="en-US" altLang="en-US" sz="1000" smtClean="0"/>
              <a:pPr>
                <a:spcBef>
                  <a:spcPct val="0"/>
                </a:spcBef>
                <a:buClrTx/>
                <a:buSzTx/>
                <a:buFontTx/>
                <a:buNone/>
              </a:pPr>
              <a:t>171</a:t>
            </a:fld>
            <a:endParaRPr lang="en-US" altLang="en-US" sz="1000"/>
          </a:p>
        </p:txBody>
      </p:sp>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60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602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6021"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86022"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86023"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6024"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6025"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26"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6027"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Melanoma</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  </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--Prevalence </a:t>
            </a:r>
            <a:r>
              <a:rPr kumimoji="0" lang="en-US" alt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1 </a:t>
            </a:r>
            <a:r>
              <a:rPr kumimoji="0" lang="en-US" altLang="en-US" sz="1400" b="0" i="1" u="none" strike="noStrike" kern="1200" cap="none" spc="0" normalizeH="0" baseline="0" noProof="0" dirty="0">
                <a:ln>
                  <a:noFill/>
                </a:ln>
                <a:solidFill>
                  <a:srgbClr val="0000FF"/>
                </a:solidFill>
                <a:effectLst/>
                <a:uLnTx/>
                <a:uFillTx/>
                <a:latin typeface="Arial" panose="020B0604020202020204" pitchFamily="34" charset="0"/>
                <a:ea typeface="+mn-ea"/>
                <a:cs typeface="+mn-cs"/>
              </a:rPr>
              <a:t>per</a:t>
            </a:r>
            <a:r>
              <a:rPr kumimoji="0" lang="en-US" altLang="en-US" sz="1400" b="0"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 2 million  </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whites</a:t>
            </a:r>
          </a:p>
          <a:p>
            <a:pPr marL="0" marR="0" lvl="0" indent="0" algn="l" defTabSz="914400" rtl="0" eaLnBrk="1" fontAlgn="base" latinLnBrk="0" hangingPunct="1">
              <a:lnSpc>
                <a:spcPct val="90000"/>
              </a:lnSpc>
              <a:spcBef>
                <a:spcPct val="0"/>
              </a:spcBef>
              <a:spcAft>
                <a:spcPct val="0"/>
              </a:spcAft>
              <a:buClrTx/>
              <a:buSzTx/>
              <a:buFontTx/>
              <a:buNone/>
              <a:tabLst/>
              <a:defRPr/>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86028"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8602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720A844-2D5D-495D-923B-35AC59C4950A}" type="slidenum">
              <a:rPr lang="en-US" altLang="en-US" sz="1000" smtClean="0"/>
              <a:pPr>
                <a:spcBef>
                  <a:spcPct val="0"/>
                </a:spcBef>
                <a:buClrTx/>
                <a:buSzTx/>
                <a:buFontTx/>
                <a:buNone/>
              </a:pPr>
              <a:t>172</a:t>
            </a:fld>
            <a:endParaRPr lang="en-US" altLang="en-US" sz="1000"/>
          </a:p>
        </p:txBody>
      </p:sp>
      <p:sp>
        <p:nvSpPr>
          <p:cNvPr id="86030" name="TextBox 1"/>
          <p:cNvSpPr txBox="1">
            <a:spLocks noChangeArrowheads="1"/>
          </p:cNvSpPr>
          <p:nvPr/>
        </p:nvSpPr>
        <p:spPr bwMode="auto">
          <a:xfrm>
            <a:off x="495300" y="4521200"/>
            <a:ext cx="8420100" cy="2032000"/>
          </a:xfrm>
          <a:prstGeom prst="rect">
            <a:avLst/>
          </a:prstGeom>
          <a:solidFill>
            <a:srgbClr val="FFE07D"/>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Which is more common, choroidal melanoma or skin melanoma?</a:t>
            </a:r>
            <a:endParaRPr lang="en-US" altLang="en-US" sz="1400" i="1" dirty="0">
              <a:solidFill>
                <a:srgbClr val="FFE07D"/>
              </a:solidFill>
            </a:endParaRPr>
          </a:p>
          <a:p>
            <a:pPr eaLnBrk="1" hangingPunct="1">
              <a:spcBef>
                <a:spcPct val="0"/>
              </a:spcBef>
              <a:buClrTx/>
              <a:buSzTx/>
              <a:buFontTx/>
              <a:buNone/>
            </a:pPr>
            <a:r>
              <a:rPr lang="en-US" altLang="en-US" sz="1400" dirty="0">
                <a:solidFill>
                  <a:srgbClr val="FFE07D"/>
                </a:solidFill>
              </a:rPr>
              <a:t>Skin, by well over an order of magnitude</a:t>
            </a:r>
          </a:p>
          <a:p>
            <a:pPr eaLnBrk="1" hangingPunct="1">
              <a:spcBef>
                <a:spcPct val="0"/>
              </a:spcBef>
              <a:buClrTx/>
              <a:buSzTx/>
              <a:buFontTx/>
              <a:buNone/>
            </a:pPr>
            <a:endParaRPr lang="en-US" altLang="en-US" sz="1400" i="1" dirty="0">
              <a:solidFill>
                <a:srgbClr val="FFE07D"/>
              </a:solidFill>
            </a:endParaRPr>
          </a:p>
          <a:p>
            <a:pPr eaLnBrk="1" hangingPunct="1">
              <a:spcBef>
                <a:spcPct val="0"/>
              </a:spcBef>
              <a:buClrTx/>
              <a:buSzTx/>
              <a:buFontTx/>
              <a:buNone/>
            </a:pPr>
            <a:r>
              <a:rPr lang="en-US" altLang="en-US" sz="1400" i="1" dirty="0">
                <a:solidFill>
                  <a:srgbClr val="FFE07D"/>
                </a:solidFill>
              </a:rPr>
              <a:t>Which is more common, </a:t>
            </a:r>
            <a:r>
              <a:rPr lang="en-US" altLang="en-US" sz="1400" i="1" dirty="0" err="1">
                <a:solidFill>
                  <a:srgbClr val="FFE07D"/>
                </a:solidFill>
              </a:rPr>
              <a:t>conj</a:t>
            </a:r>
            <a:r>
              <a:rPr lang="en-US" altLang="en-US" sz="1400" i="1" dirty="0">
                <a:solidFill>
                  <a:srgbClr val="FFE07D"/>
                </a:solidFill>
              </a:rPr>
              <a:t> melanoma or choroidal melanoma?</a:t>
            </a:r>
          </a:p>
          <a:p>
            <a:pPr eaLnBrk="1" hangingPunct="1">
              <a:spcBef>
                <a:spcPct val="0"/>
              </a:spcBef>
              <a:buClrTx/>
              <a:buSzTx/>
              <a:buFontTx/>
              <a:buNone/>
            </a:pPr>
            <a:r>
              <a:rPr lang="en-US" altLang="en-US" sz="1400" dirty="0">
                <a:solidFill>
                  <a:srgbClr val="FFE07D"/>
                </a:solidFill>
              </a:rPr>
              <a:t>Choroidal, by well over an order of magnitude (somewhere between 20 and 40 times as common). So, it follows that melanoma of the skin is hundreds of times more common </a:t>
            </a:r>
            <a:r>
              <a:rPr lang="en-US" altLang="en-US" sz="1400" dirty="0" err="1">
                <a:solidFill>
                  <a:srgbClr val="FFE07D"/>
                </a:solidFill>
              </a:rPr>
              <a:t>thanconj</a:t>
            </a:r>
            <a:r>
              <a:rPr lang="en-US" altLang="en-US" sz="1400" dirty="0">
                <a:solidFill>
                  <a:srgbClr val="FFE07D"/>
                </a:solidFill>
              </a:rPr>
              <a:t> melanoma.</a:t>
            </a:r>
          </a:p>
          <a:p>
            <a:pPr eaLnBrk="1" hangingPunct="1">
              <a:spcBef>
                <a:spcPct val="0"/>
              </a:spcBef>
              <a:buClrTx/>
              <a:buSzTx/>
              <a:buFontTx/>
              <a:buNone/>
            </a:pPr>
            <a:endParaRPr lang="en-US" altLang="en-US" sz="1400" dirty="0">
              <a:solidFill>
                <a:srgbClr val="FFE07D"/>
              </a:solidFill>
            </a:endParaRPr>
          </a:p>
          <a:p>
            <a:pPr eaLnBrk="1" hangingPunct="1">
              <a:spcBef>
                <a:spcPct val="0"/>
              </a:spcBef>
              <a:buClrTx/>
              <a:buSzTx/>
              <a:buFontTx/>
              <a:buNone/>
            </a:pPr>
            <a:r>
              <a:rPr lang="en-US" altLang="en-US" sz="1400" i="1" dirty="0" err="1">
                <a:solidFill>
                  <a:srgbClr val="FFE07D"/>
                </a:solidFill>
              </a:rPr>
              <a:t>Conj</a:t>
            </a:r>
            <a:r>
              <a:rPr lang="en-US" altLang="en-US" sz="1400" i="1" dirty="0">
                <a:solidFill>
                  <a:srgbClr val="FFE07D"/>
                </a:solidFill>
              </a:rPr>
              <a:t> melanoma must be quite rare. Roughly speaking, how many new cases/year are there in the US?</a:t>
            </a:r>
          </a:p>
          <a:p>
            <a:pPr eaLnBrk="1" hangingPunct="1">
              <a:spcBef>
                <a:spcPct val="0"/>
              </a:spcBef>
              <a:buClrTx/>
              <a:buSzTx/>
              <a:buFontTx/>
              <a:buNone/>
            </a:pPr>
            <a:r>
              <a:rPr lang="en-US" altLang="en-US" sz="1400" dirty="0">
                <a:solidFill>
                  <a:srgbClr val="FFE07D"/>
                </a:solidFill>
              </a:rPr>
              <a:t>About 200</a:t>
            </a:r>
          </a:p>
        </p:txBody>
      </p:sp>
    </p:spTree>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704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704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704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8704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8704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704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704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7051"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8705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8705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6E9C847-60D6-418F-BF09-A0555958D2CB}" type="slidenum">
              <a:rPr lang="en-US" altLang="en-US" sz="1000" smtClean="0"/>
              <a:pPr>
                <a:spcBef>
                  <a:spcPct val="0"/>
                </a:spcBef>
                <a:buClrTx/>
                <a:buSzTx/>
                <a:buFontTx/>
                <a:buNone/>
              </a:pPr>
              <a:t>173</a:t>
            </a:fld>
            <a:endParaRPr lang="en-US" altLang="en-US" sz="1000"/>
          </a:p>
        </p:txBody>
      </p:sp>
      <p:sp>
        <p:nvSpPr>
          <p:cNvPr id="87054" name="TextBox 1"/>
          <p:cNvSpPr txBox="1">
            <a:spLocks noChangeArrowheads="1"/>
          </p:cNvSpPr>
          <p:nvPr/>
        </p:nvSpPr>
        <p:spPr bwMode="auto">
          <a:xfrm>
            <a:off x="495300" y="4521200"/>
            <a:ext cx="8420100" cy="2032000"/>
          </a:xfrm>
          <a:prstGeom prst="rect">
            <a:avLst/>
          </a:prstGeom>
          <a:solidFill>
            <a:srgbClr val="FFE07D"/>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Which is more common, choroidal melanoma or skin melanoma?</a:t>
            </a:r>
          </a:p>
          <a:p>
            <a:pPr eaLnBrk="1" hangingPunct="1">
              <a:spcBef>
                <a:spcPct val="0"/>
              </a:spcBef>
              <a:buClrTx/>
              <a:buSzTx/>
              <a:buFontTx/>
              <a:buNone/>
            </a:pPr>
            <a:r>
              <a:rPr lang="en-US" altLang="en-US" sz="1400" dirty="0">
                <a:solidFill>
                  <a:srgbClr val="0000FF"/>
                </a:solidFill>
              </a:rPr>
              <a:t>Skin, by well over an order of magnitude</a:t>
            </a:r>
            <a:endParaRPr lang="en-US" altLang="en-US" sz="1400" dirty="0">
              <a:solidFill>
                <a:srgbClr val="FFE07D"/>
              </a:solidFill>
            </a:endParaRPr>
          </a:p>
          <a:p>
            <a:pPr eaLnBrk="1" hangingPunct="1">
              <a:spcBef>
                <a:spcPct val="0"/>
              </a:spcBef>
              <a:buClrTx/>
              <a:buSzTx/>
              <a:buFontTx/>
              <a:buNone/>
            </a:pPr>
            <a:endParaRPr lang="en-US" altLang="en-US" sz="1400" i="1" dirty="0">
              <a:solidFill>
                <a:srgbClr val="FFE07D"/>
              </a:solidFill>
            </a:endParaRPr>
          </a:p>
          <a:p>
            <a:pPr eaLnBrk="1" hangingPunct="1">
              <a:spcBef>
                <a:spcPct val="0"/>
              </a:spcBef>
              <a:buClrTx/>
              <a:buSzTx/>
              <a:buFontTx/>
              <a:buNone/>
            </a:pPr>
            <a:r>
              <a:rPr lang="en-US" altLang="en-US" sz="1400" i="1" dirty="0">
                <a:solidFill>
                  <a:srgbClr val="FFE07D"/>
                </a:solidFill>
              </a:rPr>
              <a:t>Which is more common, </a:t>
            </a:r>
            <a:r>
              <a:rPr lang="en-US" altLang="en-US" sz="1400" i="1" dirty="0" err="1">
                <a:solidFill>
                  <a:srgbClr val="FFE07D"/>
                </a:solidFill>
              </a:rPr>
              <a:t>conj</a:t>
            </a:r>
            <a:r>
              <a:rPr lang="en-US" altLang="en-US" sz="1400" i="1" dirty="0">
                <a:solidFill>
                  <a:srgbClr val="FFE07D"/>
                </a:solidFill>
              </a:rPr>
              <a:t> melanoma or choroidal melanoma?</a:t>
            </a:r>
          </a:p>
          <a:p>
            <a:pPr eaLnBrk="1" hangingPunct="1">
              <a:spcBef>
                <a:spcPct val="0"/>
              </a:spcBef>
              <a:buClrTx/>
              <a:buSzTx/>
              <a:buFontTx/>
              <a:buNone/>
            </a:pPr>
            <a:r>
              <a:rPr lang="en-US" altLang="en-US" sz="1400" dirty="0">
                <a:solidFill>
                  <a:srgbClr val="FFE07D"/>
                </a:solidFill>
              </a:rPr>
              <a:t>Choroidal, by well over an order of magnitude (somewhere between 20 and 40 times as common). So, it follows that melanoma of the skin is hundreds of times more common </a:t>
            </a:r>
            <a:r>
              <a:rPr lang="en-US" altLang="en-US" sz="1400" dirty="0" err="1">
                <a:solidFill>
                  <a:srgbClr val="FFE07D"/>
                </a:solidFill>
              </a:rPr>
              <a:t>thanconj</a:t>
            </a:r>
            <a:r>
              <a:rPr lang="en-US" altLang="en-US" sz="1400" dirty="0">
                <a:solidFill>
                  <a:srgbClr val="FFE07D"/>
                </a:solidFill>
              </a:rPr>
              <a:t> melanoma.</a:t>
            </a:r>
          </a:p>
          <a:p>
            <a:pPr eaLnBrk="1" hangingPunct="1">
              <a:spcBef>
                <a:spcPct val="0"/>
              </a:spcBef>
              <a:buClrTx/>
              <a:buSzTx/>
              <a:buFontTx/>
              <a:buNone/>
            </a:pPr>
            <a:endParaRPr lang="en-US" altLang="en-US" sz="1400" dirty="0">
              <a:solidFill>
                <a:srgbClr val="FFE07D"/>
              </a:solidFill>
            </a:endParaRPr>
          </a:p>
          <a:p>
            <a:pPr eaLnBrk="1" hangingPunct="1">
              <a:spcBef>
                <a:spcPct val="0"/>
              </a:spcBef>
              <a:buClrTx/>
              <a:buSzTx/>
              <a:buFontTx/>
              <a:buNone/>
            </a:pPr>
            <a:r>
              <a:rPr lang="en-US" altLang="en-US" sz="1400" i="1" dirty="0" err="1">
                <a:solidFill>
                  <a:srgbClr val="FFE07D"/>
                </a:solidFill>
              </a:rPr>
              <a:t>Conj</a:t>
            </a:r>
            <a:r>
              <a:rPr lang="en-US" altLang="en-US" sz="1400" i="1" dirty="0">
                <a:solidFill>
                  <a:srgbClr val="FFE07D"/>
                </a:solidFill>
              </a:rPr>
              <a:t> melanoma must be quite rare. Roughly speaking, how many new cases/year are there in the US?</a:t>
            </a:r>
          </a:p>
          <a:p>
            <a:pPr eaLnBrk="1" hangingPunct="1">
              <a:spcBef>
                <a:spcPct val="0"/>
              </a:spcBef>
              <a:buClrTx/>
              <a:buSzTx/>
              <a:buFontTx/>
              <a:buNone/>
            </a:pPr>
            <a:r>
              <a:rPr lang="en-US" altLang="en-US" sz="1400" dirty="0">
                <a:solidFill>
                  <a:srgbClr val="FFE07D"/>
                </a:solidFill>
              </a:rPr>
              <a:t>About 200</a:t>
            </a: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806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806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806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8807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8807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807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807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807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8807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8807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DDE227D-02BC-4D96-AF24-E8E8AD106C50}" type="slidenum">
              <a:rPr lang="en-US" altLang="en-US" sz="1000" smtClean="0"/>
              <a:pPr>
                <a:spcBef>
                  <a:spcPct val="0"/>
                </a:spcBef>
                <a:buClrTx/>
                <a:buSzTx/>
                <a:buFontTx/>
                <a:buNone/>
              </a:pPr>
              <a:t>174</a:t>
            </a:fld>
            <a:endParaRPr lang="en-US" altLang="en-US" sz="1000"/>
          </a:p>
        </p:txBody>
      </p:sp>
      <p:sp>
        <p:nvSpPr>
          <p:cNvPr id="88078" name="TextBox 1"/>
          <p:cNvSpPr txBox="1">
            <a:spLocks noChangeArrowheads="1"/>
          </p:cNvSpPr>
          <p:nvPr/>
        </p:nvSpPr>
        <p:spPr bwMode="auto">
          <a:xfrm>
            <a:off x="495300" y="4521200"/>
            <a:ext cx="8420100" cy="2032000"/>
          </a:xfrm>
          <a:prstGeom prst="rect">
            <a:avLst/>
          </a:prstGeom>
          <a:solidFill>
            <a:srgbClr val="FFE07D"/>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Which is more common, choroidal melanoma or skin melanoma?</a:t>
            </a:r>
          </a:p>
          <a:p>
            <a:pPr eaLnBrk="1" hangingPunct="1">
              <a:spcBef>
                <a:spcPct val="0"/>
              </a:spcBef>
              <a:buClrTx/>
              <a:buSzTx/>
              <a:buFontTx/>
              <a:buNone/>
            </a:pPr>
            <a:r>
              <a:rPr lang="en-US" altLang="en-US" sz="1400" dirty="0">
                <a:solidFill>
                  <a:srgbClr val="0000FF"/>
                </a:solidFill>
              </a:rPr>
              <a:t>Skin, by well over an order of magnitude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Which is more common, </a:t>
            </a:r>
            <a:r>
              <a:rPr lang="en-US" altLang="en-US" sz="1400" i="1" dirty="0" err="1">
                <a:solidFill>
                  <a:srgbClr val="0000FF"/>
                </a:solidFill>
              </a:rPr>
              <a:t>conj</a:t>
            </a:r>
            <a:r>
              <a:rPr lang="en-US" altLang="en-US" sz="1400" i="1" dirty="0">
                <a:solidFill>
                  <a:srgbClr val="0000FF"/>
                </a:solidFill>
              </a:rPr>
              <a:t> melanoma or choroidal melanoma?</a:t>
            </a:r>
            <a:endParaRPr lang="en-US" altLang="en-US" sz="1400" i="1" dirty="0">
              <a:solidFill>
                <a:srgbClr val="FFE07D"/>
              </a:solidFill>
            </a:endParaRPr>
          </a:p>
          <a:p>
            <a:pPr eaLnBrk="1" hangingPunct="1">
              <a:spcBef>
                <a:spcPct val="0"/>
              </a:spcBef>
              <a:buClrTx/>
              <a:buSzTx/>
              <a:buFontTx/>
              <a:buNone/>
            </a:pPr>
            <a:r>
              <a:rPr lang="en-US" altLang="en-US" sz="1400" dirty="0">
                <a:solidFill>
                  <a:srgbClr val="FFE07D"/>
                </a:solidFill>
              </a:rPr>
              <a:t>Choroidal, by well over an order of magnitude (somewhere between 20 and 40 times as common). So, it follows that melanoma of the skin is hundreds of times more common </a:t>
            </a:r>
            <a:r>
              <a:rPr lang="en-US" altLang="en-US" sz="1400" dirty="0" err="1">
                <a:solidFill>
                  <a:srgbClr val="FFE07D"/>
                </a:solidFill>
              </a:rPr>
              <a:t>thanconj</a:t>
            </a:r>
            <a:r>
              <a:rPr lang="en-US" altLang="en-US" sz="1400" dirty="0">
                <a:solidFill>
                  <a:srgbClr val="FFE07D"/>
                </a:solidFill>
              </a:rPr>
              <a:t> melanoma.</a:t>
            </a:r>
          </a:p>
          <a:p>
            <a:pPr eaLnBrk="1" hangingPunct="1">
              <a:spcBef>
                <a:spcPct val="0"/>
              </a:spcBef>
              <a:buClrTx/>
              <a:buSzTx/>
              <a:buFontTx/>
              <a:buNone/>
            </a:pPr>
            <a:endParaRPr lang="en-US" altLang="en-US" sz="1400" dirty="0">
              <a:solidFill>
                <a:srgbClr val="FFE07D"/>
              </a:solidFill>
            </a:endParaRPr>
          </a:p>
          <a:p>
            <a:pPr eaLnBrk="1" hangingPunct="1">
              <a:spcBef>
                <a:spcPct val="0"/>
              </a:spcBef>
              <a:buClrTx/>
              <a:buSzTx/>
              <a:buFontTx/>
              <a:buNone/>
            </a:pPr>
            <a:r>
              <a:rPr lang="en-US" altLang="en-US" sz="1400" i="1" dirty="0" err="1">
                <a:solidFill>
                  <a:srgbClr val="FFE07D"/>
                </a:solidFill>
              </a:rPr>
              <a:t>Conj</a:t>
            </a:r>
            <a:r>
              <a:rPr lang="en-US" altLang="en-US" sz="1400" i="1" dirty="0">
                <a:solidFill>
                  <a:srgbClr val="FFE07D"/>
                </a:solidFill>
              </a:rPr>
              <a:t> melanoma must be quite rare. Roughly speaking, how many new cases/year are there in the US?</a:t>
            </a:r>
          </a:p>
          <a:p>
            <a:pPr eaLnBrk="1" hangingPunct="1">
              <a:spcBef>
                <a:spcPct val="0"/>
              </a:spcBef>
              <a:buClrTx/>
              <a:buSzTx/>
              <a:buFontTx/>
              <a:buNone/>
            </a:pPr>
            <a:r>
              <a:rPr lang="en-US" altLang="en-US" sz="1400" dirty="0">
                <a:solidFill>
                  <a:srgbClr val="FFE07D"/>
                </a:solidFill>
              </a:rPr>
              <a:t>About 200</a:t>
            </a:r>
          </a:p>
        </p:txBody>
      </p:sp>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90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9092"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89093"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89094"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89095"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9096"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9097"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098"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9099"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89100"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891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D72DA52-2BD3-4EB8-AF41-03F0AEED042D}" type="slidenum">
              <a:rPr lang="en-US" altLang="en-US" sz="1000" smtClean="0"/>
              <a:pPr>
                <a:spcBef>
                  <a:spcPct val="0"/>
                </a:spcBef>
                <a:buClrTx/>
                <a:buSzTx/>
                <a:buFontTx/>
                <a:buNone/>
              </a:pPr>
              <a:t>175</a:t>
            </a:fld>
            <a:endParaRPr lang="en-US" altLang="en-US" sz="1000"/>
          </a:p>
        </p:txBody>
      </p:sp>
      <p:sp>
        <p:nvSpPr>
          <p:cNvPr id="89102" name="TextBox 1"/>
          <p:cNvSpPr txBox="1">
            <a:spLocks noChangeArrowheads="1"/>
          </p:cNvSpPr>
          <p:nvPr/>
        </p:nvSpPr>
        <p:spPr bwMode="auto">
          <a:xfrm>
            <a:off x="495300" y="4521200"/>
            <a:ext cx="8420100" cy="2032000"/>
          </a:xfrm>
          <a:prstGeom prst="rect">
            <a:avLst/>
          </a:prstGeom>
          <a:solidFill>
            <a:srgbClr val="FFE07D"/>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Which is more common, choroidal melanoma or skin melanoma?</a:t>
            </a:r>
          </a:p>
          <a:p>
            <a:pPr eaLnBrk="1" hangingPunct="1">
              <a:spcBef>
                <a:spcPct val="0"/>
              </a:spcBef>
              <a:buClrTx/>
              <a:buSzTx/>
              <a:buFontTx/>
              <a:buNone/>
            </a:pPr>
            <a:r>
              <a:rPr lang="en-US" altLang="en-US" sz="1400" dirty="0">
                <a:solidFill>
                  <a:srgbClr val="0000FF"/>
                </a:solidFill>
              </a:rPr>
              <a:t>Skin, by well over an order of magnitude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Which is more common, </a:t>
            </a:r>
            <a:r>
              <a:rPr lang="en-US" altLang="en-US" sz="1400" i="1" dirty="0" err="1">
                <a:solidFill>
                  <a:srgbClr val="0000FF"/>
                </a:solidFill>
              </a:rPr>
              <a:t>conj</a:t>
            </a:r>
            <a:r>
              <a:rPr lang="en-US" altLang="en-US" sz="1400" i="1" dirty="0">
                <a:solidFill>
                  <a:srgbClr val="0000FF"/>
                </a:solidFill>
              </a:rPr>
              <a:t> melanoma or choroidal melanoma?</a:t>
            </a:r>
          </a:p>
          <a:p>
            <a:pPr eaLnBrk="1" hangingPunct="1">
              <a:spcBef>
                <a:spcPct val="0"/>
              </a:spcBef>
              <a:buClrTx/>
              <a:buSzTx/>
              <a:buFontTx/>
              <a:buNone/>
            </a:pPr>
            <a:r>
              <a:rPr lang="en-US" altLang="en-US" sz="1400" dirty="0">
                <a:solidFill>
                  <a:srgbClr val="0000FF"/>
                </a:solidFill>
              </a:rPr>
              <a:t>Choroidal, by well over an order of magnitude (somewhere between 20 and 40 times as common). So, it follows that melanoma of the skin is hundreds of times more common than </a:t>
            </a:r>
            <a:r>
              <a:rPr lang="en-US" altLang="en-US" sz="1400" dirty="0" err="1">
                <a:solidFill>
                  <a:srgbClr val="0000FF"/>
                </a:solidFill>
              </a:rPr>
              <a:t>conj</a:t>
            </a:r>
            <a:r>
              <a:rPr lang="en-US" altLang="en-US" sz="1400" dirty="0">
                <a:solidFill>
                  <a:srgbClr val="0000FF"/>
                </a:solidFill>
              </a:rPr>
              <a:t> melanoma.</a:t>
            </a:r>
            <a:endParaRPr lang="en-US" altLang="en-US" sz="1400" dirty="0">
              <a:solidFill>
                <a:srgbClr val="FFE07D"/>
              </a:solidFill>
            </a:endParaRPr>
          </a:p>
          <a:p>
            <a:pPr eaLnBrk="1" hangingPunct="1">
              <a:spcBef>
                <a:spcPct val="0"/>
              </a:spcBef>
              <a:buClrTx/>
              <a:buSzTx/>
              <a:buFontTx/>
              <a:buNone/>
            </a:pPr>
            <a:endParaRPr lang="en-US" altLang="en-US" sz="1400" dirty="0">
              <a:solidFill>
                <a:srgbClr val="FFE07D"/>
              </a:solidFill>
            </a:endParaRPr>
          </a:p>
          <a:p>
            <a:pPr eaLnBrk="1" hangingPunct="1">
              <a:spcBef>
                <a:spcPct val="0"/>
              </a:spcBef>
              <a:buClrTx/>
              <a:buSzTx/>
              <a:buFontTx/>
              <a:buNone/>
            </a:pPr>
            <a:r>
              <a:rPr lang="en-US" altLang="en-US" sz="1400" i="1" dirty="0" err="1">
                <a:solidFill>
                  <a:srgbClr val="FFE07D"/>
                </a:solidFill>
              </a:rPr>
              <a:t>Conj</a:t>
            </a:r>
            <a:r>
              <a:rPr lang="en-US" altLang="en-US" sz="1400" i="1" dirty="0">
                <a:solidFill>
                  <a:srgbClr val="FFE07D"/>
                </a:solidFill>
              </a:rPr>
              <a:t> melanoma must be quite rare. Roughly speaking, how many new cases/year are there in the US?</a:t>
            </a:r>
          </a:p>
          <a:p>
            <a:pPr eaLnBrk="1" hangingPunct="1">
              <a:spcBef>
                <a:spcPct val="0"/>
              </a:spcBef>
              <a:buClrTx/>
              <a:buSzTx/>
              <a:buFontTx/>
              <a:buNone/>
            </a:pPr>
            <a:r>
              <a:rPr lang="en-US" altLang="en-US" sz="1400" dirty="0">
                <a:solidFill>
                  <a:srgbClr val="FFE07D"/>
                </a:solidFill>
              </a:rPr>
              <a:t>About 200</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011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011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011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011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011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012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012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0123"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012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012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667A7DA-0011-4380-8E8B-7BB2F8600E8A}" type="slidenum">
              <a:rPr lang="en-US" altLang="en-US" sz="1000" smtClean="0"/>
              <a:pPr>
                <a:spcBef>
                  <a:spcPct val="0"/>
                </a:spcBef>
                <a:buClrTx/>
                <a:buSzTx/>
                <a:buFontTx/>
                <a:buNone/>
              </a:pPr>
              <a:t>176</a:t>
            </a:fld>
            <a:endParaRPr lang="en-US" altLang="en-US" sz="1000"/>
          </a:p>
        </p:txBody>
      </p:sp>
      <p:sp>
        <p:nvSpPr>
          <p:cNvPr id="90126" name="TextBox 1"/>
          <p:cNvSpPr txBox="1">
            <a:spLocks noChangeArrowheads="1"/>
          </p:cNvSpPr>
          <p:nvPr/>
        </p:nvSpPr>
        <p:spPr bwMode="auto">
          <a:xfrm>
            <a:off x="495300" y="4521200"/>
            <a:ext cx="8420100" cy="2032000"/>
          </a:xfrm>
          <a:prstGeom prst="rect">
            <a:avLst/>
          </a:prstGeom>
          <a:solidFill>
            <a:srgbClr val="FFE07D"/>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Which is more common, choroidal melanoma or skin melanoma?</a:t>
            </a:r>
          </a:p>
          <a:p>
            <a:pPr eaLnBrk="1" hangingPunct="1">
              <a:spcBef>
                <a:spcPct val="0"/>
              </a:spcBef>
              <a:buClrTx/>
              <a:buSzTx/>
              <a:buFontTx/>
              <a:buNone/>
            </a:pPr>
            <a:r>
              <a:rPr lang="en-US" altLang="en-US" sz="1400" dirty="0">
                <a:solidFill>
                  <a:srgbClr val="0000FF"/>
                </a:solidFill>
              </a:rPr>
              <a:t>Skin, by well over an order of magnitude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Which is more common, </a:t>
            </a:r>
            <a:r>
              <a:rPr lang="en-US" altLang="en-US" sz="1400" i="1" dirty="0" err="1">
                <a:solidFill>
                  <a:srgbClr val="0000FF"/>
                </a:solidFill>
              </a:rPr>
              <a:t>conj</a:t>
            </a:r>
            <a:r>
              <a:rPr lang="en-US" altLang="en-US" sz="1400" i="1" dirty="0">
                <a:solidFill>
                  <a:srgbClr val="0000FF"/>
                </a:solidFill>
              </a:rPr>
              <a:t> melanoma or choroidal melanoma?</a:t>
            </a:r>
          </a:p>
          <a:p>
            <a:pPr eaLnBrk="1" hangingPunct="1">
              <a:spcBef>
                <a:spcPct val="0"/>
              </a:spcBef>
              <a:buClrTx/>
              <a:buSzTx/>
              <a:buFontTx/>
              <a:buNone/>
            </a:pPr>
            <a:r>
              <a:rPr lang="en-US" altLang="en-US" sz="1400" dirty="0">
                <a:solidFill>
                  <a:srgbClr val="0000FF"/>
                </a:solidFill>
              </a:rPr>
              <a:t>Choroidal, by well over an order of magnitude (somewhere between 20 and 40 times as common). So, it follows that melanoma of the skin is hundreds of times more common than </a:t>
            </a:r>
            <a:r>
              <a:rPr lang="en-US" altLang="en-US" sz="1400" dirty="0" err="1">
                <a:solidFill>
                  <a:srgbClr val="0000FF"/>
                </a:solidFill>
              </a:rPr>
              <a:t>conj</a:t>
            </a:r>
            <a:r>
              <a:rPr lang="en-US" altLang="en-US" sz="1400" dirty="0">
                <a:solidFill>
                  <a:srgbClr val="0000FF"/>
                </a:solidFill>
              </a:rPr>
              <a:t> melanoma.</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err="1">
                <a:solidFill>
                  <a:srgbClr val="0000FF"/>
                </a:solidFill>
              </a:rPr>
              <a:t>Conj</a:t>
            </a:r>
            <a:r>
              <a:rPr lang="en-US" altLang="en-US" sz="1400" i="1" dirty="0">
                <a:solidFill>
                  <a:srgbClr val="0000FF"/>
                </a:solidFill>
              </a:rPr>
              <a:t> melanoma must be quite rare. Roughly speaking, how many new cases/year are there in the US?</a:t>
            </a:r>
          </a:p>
          <a:p>
            <a:pPr eaLnBrk="1" hangingPunct="1">
              <a:spcBef>
                <a:spcPct val="0"/>
              </a:spcBef>
              <a:buClrTx/>
              <a:buSzTx/>
              <a:buFontTx/>
              <a:buNone/>
            </a:pPr>
            <a:r>
              <a:rPr lang="en-US" altLang="en-US" sz="1400" dirty="0">
                <a:solidFill>
                  <a:srgbClr val="FFE07D"/>
                </a:solidFill>
              </a:rPr>
              <a:t>About 200</a:t>
            </a:r>
          </a:p>
        </p:txBody>
      </p:sp>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113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114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1141"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1142"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1143"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1144"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1145"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6"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1147"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1148"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114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CDFAECD-B9AD-4EDA-B10E-36A70D74082F}" type="slidenum">
              <a:rPr lang="en-US" altLang="en-US" sz="1000" smtClean="0"/>
              <a:pPr>
                <a:spcBef>
                  <a:spcPct val="0"/>
                </a:spcBef>
                <a:buClrTx/>
                <a:buSzTx/>
                <a:buFontTx/>
                <a:buNone/>
              </a:pPr>
              <a:t>177</a:t>
            </a:fld>
            <a:endParaRPr lang="en-US" altLang="en-US" sz="1000"/>
          </a:p>
        </p:txBody>
      </p:sp>
      <p:sp>
        <p:nvSpPr>
          <p:cNvPr id="91150" name="TextBox 1"/>
          <p:cNvSpPr txBox="1">
            <a:spLocks noChangeArrowheads="1"/>
          </p:cNvSpPr>
          <p:nvPr/>
        </p:nvSpPr>
        <p:spPr bwMode="auto">
          <a:xfrm>
            <a:off x="495300" y="4521200"/>
            <a:ext cx="8420100" cy="2032000"/>
          </a:xfrm>
          <a:prstGeom prst="rect">
            <a:avLst/>
          </a:prstGeom>
          <a:solidFill>
            <a:srgbClr val="FFE07D"/>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Which is more common, choroidal melanoma or skin melanoma?</a:t>
            </a:r>
          </a:p>
          <a:p>
            <a:pPr eaLnBrk="1" hangingPunct="1">
              <a:spcBef>
                <a:spcPct val="0"/>
              </a:spcBef>
              <a:buClrTx/>
              <a:buSzTx/>
              <a:buFontTx/>
              <a:buNone/>
            </a:pPr>
            <a:r>
              <a:rPr lang="en-US" altLang="en-US" sz="1400" dirty="0">
                <a:solidFill>
                  <a:srgbClr val="0000FF"/>
                </a:solidFill>
              </a:rPr>
              <a:t>Skin, by well over an order of magnitude</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Which is more common, </a:t>
            </a:r>
            <a:r>
              <a:rPr lang="en-US" altLang="en-US" sz="1400" i="1" dirty="0" err="1">
                <a:solidFill>
                  <a:srgbClr val="0000FF"/>
                </a:solidFill>
              </a:rPr>
              <a:t>conj</a:t>
            </a:r>
            <a:r>
              <a:rPr lang="en-US" altLang="en-US" sz="1400" i="1" dirty="0">
                <a:solidFill>
                  <a:srgbClr val="0000FF"/>
                </a:solidFill>
              </a:rPr>
              <a:t> melanoma or choroidal melanoma?</a:t>
            </a:r>
          </a:p>
          <a:p>
            <a:pPr eaLnBrk="1" hangingPunct="1">
              <a:spcBef>
                <a:spcPct val="0"/>
              </a:spcBef>
              <a:buClrTx/>
              <a:buSzTx/>
              <a:buFontTx/>
              <a:buNone/>
            </a:pPr>
            <a:r>
              <a:rPr lang="en-US" altLang="en-US" sz="1400" dirty="0">
                <a:solidFill>
                  <a:srgbClr val="0000FF"/>
                </a:solidFill>
              </a:rPr>
              <a:t>Choroidal, by well over an order of magnitude (somewhere between 20 and 40 times as common). So, it follows that melanoma of the skin is hundreds of times more common than </a:t>
            </a:r>
            <a:r>
              <a:rPr lang="en-US" altLang="en-US" sz="1400" dirty="0" err="1">
                <a:solidFill>
                  <a:srgbClr val="0000FF"/>
                </a:solidFill>
              </a:rPr>
              <a:t>conj</a:t>
            </a:r>
            <a:r>
              <a:rPr lang="en-US" altLang="en-US" sz="1400" dirty="0">
                <a:solidFill>
                  <a:srgbClr val="0000FF"/>
                </a:solidFill>
              </a:rPr>
              <a:t> melanoma.</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err="1">
                <a:solidFill>
                  <a:srgbClr val="0000FF"/>
                </a:solidFill>
              </a:rPr>
              <a:t>Conj</a:t>
            </a:r>
            <a:r>
              <a:rPr lang="en-US" altLang="en-US" sz="1400" i="1" dirty="0">
                <a:solidFill>
                  <a:srgbClr val="0000FF"/>
                </a:solidFill>
              </a:rPr>
              <a:t> melanoma must be quite rare. Roughly speaking, how many new cases/year are there in the US?</a:t>
            </a:r>
          </a:p>
          <a:p>
            <a:pPr eaLnBrk="1" hangingPunct="1">
              <a:spcBef>
                <a:spcPct val="0"/>
              </a:spcBef>
              <a:buClrTx/>
              <a:buSzTx/>
              <a:buFontTx/>
              <a:buNone/>
            </a:pPr>
            <a:r>
              <a:rPr lang="en-US" altLang="en-US" sz="1400" dirty="0">
                <a:solidFill>
                  <a:srgbClr val="0000FF"/>
                </a:solidFill>
              </a:rPr>
              <a:t>About 200</a:t>
            </a: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216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216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216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216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216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216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216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71"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217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217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6084CA4-6205-4ABE-A74B-052301DE5388}" type="slidenum">
              <a:rPr lang="en-US" altLang="en-US" sz="1000" smtClean="0"/>
              <a:pPr>
                <a:spcBef>
                  <a:spcPct val="0"/>
                </a:spcBef>
                <a:buClrTx/>
                <a:buSzTx/>
                <a:buFontTx/>
                <a:buNone/>
              </a:pPr>
              <a:t>178</a:t>
            </a:fld>
            <a:endParaRPr lang="en-US" altLang="en-US" sz="1000"/>
          </a:p>
        </p:txBody>
      </p:sp>
      <p:sp>
        <p:nvSpPr>
          <p:cNvPr id="80910" name="TextBox 1"/>
          <p:cNvSpPr txBox="1">
            <a:spLocks noChangeArrowheads="1"/>
          </p:cNvSpPr>
          <p:nvPr/>
        </p:nvSpPr>
        <p:spPr bwMode="auto">
          <a:xfrm>
            <a:off x="5929313" y="4540250"/>
            <a:ext cx="2906712" cy="739775"/>
          </a:xfrm>
          <a:prstGeom prst="rect">
            <a:avLst/>
          </a:prstGeom>
          <a:solidFill>
            <a:srgbClr val="00B0F0"/>
          </a:solidFill>
          <a:ln>
            <a:noFill/>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Can black people get it?</a:t>
            </a:r>
            <a:endParaRPr lang="en-US" altLang="en-US" sz="1400" i="1" dirty="0">
              <a:solidFill>
                <a:srgbClr val="00B0F0"/>
              </a:solidFill>
            </a:endParaRPr>
          </a:p>
          <a:p>
            <a:pPr eaLnBrk="1" hangingPunct="1">
              <a:defRPr/>
            </a:pPr>
            <a:r>
              <a:rPr lang="en-US" altLang="en-US" sz="1400" dirty="0">
                <a:solidFill>
                  <a:srgbClr val="00B0F0"/>
                </a:solidFill>
              </a:rPr>
              <a:t>Yes, but at rates that are an order of magnitude less than whites</a:t>
            </a: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31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31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31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31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31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31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31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31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31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5D461AB-A5F9-4C56-B866-0229284D2DAB}" type="slidenum">
              <a:rPr lang="en-US" altLang="en-US" sz="1000" smtClean="0"/>
              <a:pPr>
                <a:spcBef>
                  <a:spcPct val="0"/>
                </a:spcBef>
                <a:buClrTx/>
                <a:buSzTx/>
                <a:buFontTx/>
                <a:buNone/>
              </a:pPr>
              <a:t>179</a:t>
            </a:fld>
            <a:endParaRPr lang="en-US" altLang="en-US" sz="1000"/>
          </a:p>
        </p:txBody>
      </p:sp>
      <p:sp>
        <p:nvSpPr>
          <p:cNvPr id="80910" name="TextBox 1"/>
          <p:cNvSpPr txBox="1">
            <a:spLocks noChangeArrowheads="1"/>
          </p:cNvSpPr>
          <p:nvPr/>
        </p:nvSpPr>
        <p:spPr bwMode="auto">
          <a:xfrm>
            <a:off x="5929313" y="4540250"/>
            <a:ext cx="2906712" cy="739775"/>
          </a:xfrm>
          <a:prstGeom prst="rect">
            <a:avLst/>
          </a:prstGeom>
          <a:solidFill>
            <a:srgbClr val="00B0F0"/>
          </a:solidFill>
          <a:ln>
            <a:noFill/>
          </a:ln>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defRPr/>
            </a:pPr>
            <a:r>
              <a:rPr lang="en-US" altLang="en-US" sz="1400" i="1" dirty="0">
                <a:solidFill>
                  <a:srgbClr val="0000FF"/>
                </a:solidFill>
              </a:rPr>
              <a:t>Can black people get it?</a:t>
            </a:r>
          </a:p>
          <a:p>
            <a:pPr eaLnBrk="1" hangingPunct="1">
              <a:defRPr/>
            </a:pPr>
            <a:r>
              <a:rPr lang="en-US" altLang="en-US" sz="1400" dirty="0">
                <a:solidFill>
                  <a:srgbClr val="0000FF"/>
                </a:solidFill>
              </a:rPr>
              <a:t>Yes, but at rates that are an order of magnitude less than whites</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39" name="Text Box 3"/>
          <p:cNvSpPr txBox="1">
            <a:spLocks noChangeArrowheads="1"/>
          </p:cNvSpPr>
          <p:nvPr/>
        </p:nvSpPr>
        <p:spPr bwMode="auto">
          <a:xfrm>
            <a:off x="4972050" y="3657600"/>
            <a:ext cx="30495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i="1"/>
              <a:t>Similar in this regard to the </a:t>
            </a:r>
            <a:r>
              <a:rPr lang="en-US" altLang="en-US" sz="1000" b="1" i="1"/>
              <a:t>capillary hemangioma</a:t>
            </a:r>
          </a:p>
        </p:txBody>
      </p:sp>
      <p:sp>
        <p:nvSpPr>
          <p:cNvPr id="14340" name="Text Box 4"/>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--Present at birth</a:t>
            </a:r>
          </a:p>
          <a:p>
            <a:pPr eaLnBrk="1" hangingPunct="1">
              <a:spcBef>
                <a:spcPct val="0"/>
              </a:spcBef>
              <a:buClrTx/>
              <a:buSzTx/>
              <a:buFontTx/>
              <a:buNone/>
            </a:pPr>
            <a:r>
              <a:rPr lang="en-US" altLang="en-US" sz="1600" dirty="0"/>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4341" name="Rectangle 7"/>
          <p:cNvSpPr>
            <a:spLocks noChangeArrowheads="1"/>
          </p:cNvSpPr>
          <p:nvPr/>
        </p:nvSpPr>
        <p:spPr bwMode="auto">
          <a:xfrm>
            <a:off x="6584852" y="3646830"/>
            <a:ext cx="14478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another common ocular tumor</a:t>
            </a:r>
          </a:p>
        </p:txBody>
      </p:sp>
      <p:sp>
        <p:nvSpPr>
          <p:cNvPr id="14342" name="Rectangle 8"/>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343" name="Text Box 9"/>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344" name="Text Box 10"/>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4345" name="AutoShape 12"/>
          <p:cNvSpPr>
            <a:spLocks/>
          </p:cNvSpPr>
          <p:nvPr/>
        </p:nvSpPr>
        <p:spPr bwMode="auto">
          <a:xfrm>
            <a:off x="4953000" y="3505200"/>
            <a:ext cx="76200" cy="533400"/>
          </a:xfrm>
          <a:prstGeom prst="rightBrace">
            <a:avLst>
              <a:gd name="adj1" fmla="val 5833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4346" name="Text Box 13"/>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4347" name="Line 14"/>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34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BF9ECB0-8798-4D6E-B767-9D7B8A048213}" type="slidenum">
              <a:rPr lang="en-US" altLang="en-US" sz="1000" smtClean="0"/>
              <a:pPr>
                <a:spcBef>
                  <a:spcPct val="0"/>
                </a:spcBef>
                <a:buClrTx/>
                <a:buSzTx/>
                <a:buFontTx/>
                <a:buNone/>
              </a:pPr>
              <a:t>18</a:t>
            </a:fld>
            <a:endParaRPr lang="en-US" altLang="en-US" sz="1000"/>
          </a:p>
        </p:txBody>
      </p:sp>
      <p:sp>
        <p:nvSpPr>
          <p:cNvPr id="15"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6"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extLst>
      <p:ext uri="{BB962C8B-B14F-4D97-AF65-F5344CB8AC3E}">
        <p14:creationId xmlns:p14="http://schemas.microsoft.com/office/powerpoint/2010/main" val="411015872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421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4212"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4213"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4214"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4215"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4216"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4217"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18"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4219"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4220"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422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0D6F1C-14CF-4D13-BC22-504FEF5E7487}" type="slidenum">
              <a:rPr lang="en-US" altLang="en-US" sz="1000" smtClean="0"/>
              <a:pPr>
                <a:spcBef>
                  <a:spcPct val="0"/>
                </a:spcBef>
                <a:buClrTx/>
                <a:buSzTx/>
                <a:buFontTx/>
                <a:buNone/>
              </a:pPr>
              <a:t>180</a:t>
            </a:fld>
            <a:endParaRPr lang="en-US" altLang="en-US" sz="1000"/>
          </a:p>
        </p:txBody>
      </p:sp>
      <p:sp>
        <p:nvSpPr>
          <p:cNvPr id="94222" name="TextBox 1"/>
          <p:cNvSpPr txBox="1">
            <a:spLocks noChangeArrowheads="1"/>
          </p:cNvSpPr>
          <p:nvPr/>
        </p:nvSpPr>
        <p:spPr bwMode="auto">
          <a:xfrm>
            <a:off x="5929313" y="4540250"/>
            <a:ext cx="2906712" cy="18161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Is there a gender predilection?</a:t>
            </a:r>
          </a:p>
          <a:p>
            <a:pPr eaLnBrk="1" hangingPunct="1">
              <a:spcBef>
                <a:spcPct val="0"/>
              </a:spcBef>
              <a:buClrTx/>
              <a:buSzTx/>
              <a:buFontTx/>
              <a:buNone/>
            </a:pPr>
            <a:r>
              <a:rPr lang="en-US" altLang="en-US" sz="1400">
                <a:solidFill>
                  <a:srgbClr val="FFFF00"/>
                </a:solidFill>
              </a:rPr>
              <a:t>No</a:t>
            </a:r>
          </a:p>
          <a:p>
            <a:pPr eaLnBrk="1" hangingPunct="1">
              <a:spcBef>
                <a:spcPct val="0"/>
              </a:spcBef>
              <a:buClrTx/>
              <a:buSzTx/>
              <a:buFontTx/>
              <a:buNone/>
            </a:pPr>
            <a:endParaRPr lang="en-US" altLang="en-US" sz="1400">
              <a:solidFill>
                <a:srgbClr val="FFFF00"/>
              </a:solidFill>
            </a:endParaRPr>
          </a:p>
          <a:p>
            <a:pPr eaLnBrk="1" hangingPunct="1">
              <a:spcBef>
                <a:spcPct val="0"/>
              </a:spcBef>
              <a:buClrTx/>
              <a:buSzTx/>
              <a:buFontTx/>
              <a:buNone/>
            </a:pPr>
            <a:r>
              <a:rPr lang="en-US" altLang="en-US" sz="1400" i="1">
                <a:solidFill>
                  <a:srgbClr val="FFFF00"/>
                </a:solidFill>
              </a:rPr>
              <a:t>Is there an age predilection?</a:t>
            </a:r>
          </a:p>
          <a:p>
            <a:pPr eaLnBrk="1" hangingPunct="1">
              <a:spcBef>
                <a:spcPct val="0"/>
              </a:spcBef>
              <a:buClrTx/>
              <a:buSzTx/>
              <a:buFontTx/>
              <a:buNone/>
            </a:pPr>
            <a:r>
              <a:rPr lang="en-US" altLang="en-US" sz="1400">
                <a:solidFill>
                  <a:srgbClr val="FFFF00"/>
                </a:solidFill>
              </a:rPr>
              <a:t>Yes. Conj melanoma is a disease of the middle-aged and elderly. It is vanishingly rare in children and/or teens</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523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523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523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523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523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524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524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5243"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524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524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3D71051-9E3F-4E3A-B06C-282D853AE7EC}" type="slidenum">
              <a:rPr lang="en-US" altLang="en-US" sz="1000" smtClean="0"/>
              <a:pPr>
                <a:spcBef>
                  <a:spcPct val="0"/>
                </a:spcBef>
                <a:buClrTx/>
                <a:buSzTx/>
                <a:buFontTx/>
                <a:buNone/>
              </a:pPr>
              <a:t>181</a:t>
            </a:fld>
            <a:endParaRPr lang="en-US" altLang="en-US" sz="1000"/>
          </a:p>
        </p:txBody>
      </p:sp>
      <p:sp>
        <p:nvSpPr>
          <p:cNvPr id="95246" name="TextBox 1"/>
          <p:cNvSpPr txBox="1">
            <a:spLocks noChangeArrowheads="1"/>
          </p:cNvSpPr>
          <p:nvPr/>
        </p:nvSpPr>
        <p:spPr bwMode="auto">
          <a:xfrm>
            <a:off x="5929313" y="4540250"/>
            <a:ext cx="2906712" cy="18161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Is there a gender predilection?</a:t>
            </a:r>
          </a:p>
          <a:p>
            <a:pPr eaLnBrk="1" hangingPunct="1">
              <a:spcBef>
                <a:spcPct val="0"/>
              </a:spcBef>
              <a:buClrTx/>
              <a:buSzTx/>
              <a:buFontTx/>
              <a:buNone/>
            </a:pPr>
            <a:r>
              <a:rPr lang="en-US" altLang="en-US" sz="1400">
                <a:solidFill>
                  <a:srgbClr val="0000FF"/>
                </a:solidFill>
              </a:rPr>
              <a:t>No</a:t>
            </a:r>
          </a:p>
          <a:p>
            <a:pPr eaLnBrk="1" hangingPunct="1">
              <a:spcBef>
                <a:spcPct val="0"/>
              </a:spcBef>
              <a:buClrTx/>
              <a:buSzTx/>
              <a:buFontTx/>
              <a:buNone/>
            </a:pPr>
            <a:endParaRPr lang="en-US" altLang="en-US" sz="1400">
              <a:solidFill>
                <a:srgbClr val="FFFF00"/>
              </a:solidFill>
            </a:endParaRPr>
          </a:p>
          <a:p>
            <a:pPr eaLnBrk="1" hangingPunct="1">
              <a:spcBef>
                <a:spcPct val="0"/>
              </a:spcBef>
              <a:buClrTx/>
              <a:buSzTx/>
              <a:buFontTx/>
              <a:buNone/>
            </a:pPr>
            <a:r>
              <a:rPr lang="en-US" altLang="en-US" sz="1400" i="1">
                <a:solidFill>
                  <a:srgbClr val="FFFF00"/>
                </a:solidFill>
              </a:rPr>
              <a:t>Is there an age predilection?</a:t>
            </a:r>
          </a:p>
          <a:p>
            <a:pPr eaLnBrk="1" hangingPunct="1">
              <a:spcBef>
                <a:spcPct val="0"/>
              </a:spcBef>
              <a:buClrTx/>
              <a:buSzTx/>
              <a:buFontTx/>
              <a:buNone/>
            </a:pPr>
            <a:r>
              <a:rPr lang="en-US" altLang="en-US" sz="1400">
                <a:solidFill>
                  <a:srgbClr val="FFFF00"/>
                </a:solidFill>
              </a:rPr>
              <a:t>Yes. Conj melanoma is a disease of the middle-aged and elderly. It is vanishingly rare in children and/or teens</a:t>
            </a: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62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626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6261"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6262"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6263"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6264"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6265"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66"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6267"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6268"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626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EEB7D9A-9DF3-404E-8FEF-C69094576C14}" type="slidenum">
              <a:rPr lang="en-US" altLang="en-US" sz="1000" smtClean="0"/>
              <a:pPr>
                <a:spcBef>
                  <a:spcPct val="0"/>
                </a:spcBef>
                <a:buClrTx/>
                <a:buSzTx/>
                <a:buFontTx/>
                <a:buNone/>
              </a:pPr>
              <a:t>182</a:t>
            </a:fld>
            <a:endParaRPr lang="en-US" altLang="en-US" sz="1000"/>
          </a:p>
        </p:txBody>
      </p:sp>
      <p:sp>
        <p:nvSpPr>
          <p:cNvPr id="96270" name="TextBox 1"/>
          <p:cNvSpPr txBox="1">
            <a:spLocks noChangeArrowheads="1"/>
          </p:cNvSpPr>
          <p:nvPr/>
        </p:nvSpPr>
        <p:spPr bwMode="auto">
          <a:xfrm>
            <a:off x="5929313" y="4540250"/>
            <a:ext cx="2906712" cy="18161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Is there a gender predilection?</a:t>
            </a:r>
          </a:p>
          <a:p>
            <a:pPr eaLnBrk="1" hangingPunct="1">
              <a:spcBef>
                <a:spcPct val="0"/>
              </a:spcBef>
              <a:buClrTx/>
              <a:buSzTx/>
              <a:buFontTx/>
              <a:buNone/>
            </a:pPr>
            <a:r>
              <a:rPr lang="en-US" altLang="en-US" sz="1400">
                <a:solidFill>
                  <a:srgbClr val="0000FF"/>
                </a:solidFill>
              </a:rPr>
              <a:t>No</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0000FF"/>
                </a:solidFill>
              </a:rPr>
              <a:t>Is there an age predilection?</a:t>
            </a:r>
          </a:p>
          <a:p>
            <a:pPr eaLnBrk="1" hangingPunct="1">
              <a:spcBef>
                <a:spcPct val="0"/>
              </a:spcBef>
              <a:buClrTx/>
              <a:buSzTx/>
              <a:buFontTx/>
              <a:buNone/>
            </a:pPr>
            <a:r>
              <a:rPr lang="en-US" altLang="en-US" sz="1400">
                <a:solidFill>
                  <a:srgbClr val="FFFF00"/>
                </a:solidFill>
              </a:rPr>
              <a:t>Yes. Conj melanoma is a disease of the middle-aged and elderly. It is vanishingly rare in children and/or teens</a:t>
            </a:r>
          </a:p>
        </p:txBody>
      </p:sp>
    </p:spTree>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728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728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728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728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728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728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728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291"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--Metastasize? Yes</a:t>
            </a:r>
          </a:p>
          <a:p>
            <a:pPr eaLnBrk="1" hangingPunct="1">
              <a:lnSpc>
                <a:spcPct val="90000"/>
              </a:lnSpc>
              <a:spcBef>
                <a:spcPct val="0"/>
              </a:spcBef>
              <a:buClrTx/>
              <a:buSzTx/>
              <a:buFontTx/>
              <a:buNone/>
            </a:pPr>
            <a:r>
              <a:rPr lang="en-US" altLang="en-US" sz="1400" dirty="0">
                <a:solidFill>
                  <a:schemeClr val="bg1"/>
                </a:solidFill>
              </a:rPr>
              <a:t>  --1/3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729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729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CFBF753-D78A-4904-A3FB-303213F05F46}" type="slidenum">
              <a:rPr lang="en-US" altLang="en-US" sz="1000" smtClean="0"/>
              <a:pPr>
                <a:spcBef>
                  <a:spcPct val="0"/>
                </a:spcBef>
                <a:buClrTx/>
                <a:buSzTx/>
                <a:buFontTx/>
                <a:buNone/>
              </a:pPr>
              <a:t>183</a:t>
            </a:fld>
            <a:endParaRPr lang="en-US" altLang="en-US" sz="1000"/>
          </a:p>
        </p:txBody>
      </p:sp>
      <p:sp>
        <p:nvSpPr>
          <p:cNvPr id="97294" name="TextBox 1"/>
          <p:cNvSpPr txBox="1">
            <a:spLocks noChangeArrowheads="1"/>
          </p:cNvSpPr>
          <p:nvPr/>
        </p:nvSpPr>
        <p:spPr bwMode="auto">
          <a:xfrm>
            <a:off x="5929313" y="4540250"/>
            <a:ext cx="2906712" cy="181610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Is there a gender predilection?</a:t>
            </a:r>
          </a:p>
          <a:p>
            <a:pPr eaLnBrk="1" hangingPunct="1">
              <a:spcBef>
                <a:spcPct val="0"/>
              </a:spcBef>
              <a:buClrTx/>
              <a:buSzTx/>
              <a:buFontTx/>
              <a:buNone/>
            </a:pPr>
            <a:r>
              <a:rPr lang="en-US" altLang="en-US" sz="1400" dirty="0">
                <a:solidFill>
                  <a:srgbClr val="0000FF"/>
                </a:solidFill>
              </a:rPr>
              <a:t>No</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Is there an age predilection?</a:t>
            </a:r>
          </a:p>
          <a:p>
            <a:pPr eaLnBrk="1" hangingPunct="1">
              <a:spcBef>
                <a:spcPct val="0"/>
              </a:spcBef>
              <a:buClrTx/>
              <a:buSzTx/>
              <a:buFontTx/>
              <a:buNone/>
            </a:pPr>
            <a:r>
              <a:rPr lang="en-US" altLang="en-US" sz="1400" dirty="0">
                <a:solidFill>
                  <a:srgbClr val="0000FF"/>
                </a:solidFill>
              </a:rPr>
              <a:t>Yes. </a:t>
            </a:r>
            <a:r>
              <a:rPr lang="en-US" altLang="en-US" sz="1400" dirty="0" err="1">
                <a:solidFill>
                  <a:srgbClr val="0000FF"/>
                </a:solidFill>
              </a:rPr>
              <a:t>Conj</a:t>
            </a:r>
            <a:r>
              <a:rPr lang="en-US" altLang="en-US" sz="1400" dirty="0">
                <a:solidFill>
                  <a:srgbClr val="0000FF"/>
                </a:solidFill>
              </a:rPr>
              <a:t> melanoma is a disease of the middle-aged and elderly—  it is vanishingly rare in children and/or teens</a:t>
            </a:r>
          </a:p>
        </p:txBody>
      </p:sp>
    </p:spTree>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830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830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830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831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831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831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831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31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(Y/N)</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831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831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49728A2-1C02-4B4C-82DA-A7CD4326F86D}" type="slidenum">
              <a:rPr lang="en-US" altLang="en-US" sz="1000" smtClean="0"/>
              <a:pPr>
                <a:spcBef>
                  <a:spcPct val="0"/>
                </a:spcBef>
                <a:buClrTx/>
                <a:buSzTx/>
                <a:buFontTx/>
                <a:buNone/>
              </a:pPr>
              <a:t>184</a:t>
            </a:fld>
            <a:endParaRPr lang="en-US" altLang="en-US" sz="1000"/>
          </a:p>
        </p:txBody>
      </p:sp>
    </p:spTree>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933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9332"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99333"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99334"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99335"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9336"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99337"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8"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9339"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--1/3 arise from PAM, 1/3 from acquired</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(not congenital) nevi, 1/3 de novo</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solidFill>
                  <a:schemeClr val="bg1"/>
                </a:solidFill>
              </a:rPr>
              <a:t>     --By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99340"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9934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5D7F12B-AF30-43C4-805C-5A683430EECD}" type="slidenum">
              <a:rPr lang="en-US" altLang="en-US" sz="1000" smtClean="0"/>
              <a:pPr>
                <a:spcBef>
                  <a:spcPct val="0"/>
                </a:spcBef>
                <a:buClrTx/>
                <a:buSzTx/>
                <a:buFontTx/>
                <a:buNone/>
              </a:pPr>
              <a:t>185</a:t>
            </a:fld>
            <a:endParaRPr lang="en-US" altLang="en-US" sz="1000"/>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035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035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035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035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035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036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036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36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defRPr/>
            </a:pPr>
            <a:r>
              <a:rPr lang="en-US" altLang="en-US" sz="1400" dirty="0"/>
              <a:t>  --</a:t>
            </a:r>
            <a:r>
              <a:rPr lang="en-US" altLang="en-US" sz="1400" b="1" dirty="0"/>
              <a:t>Metastasize? </a:t>
            </a:r>
            <a:r>
              <a:rPr lang="en-US" altLang="en-US" sz="1400" b="1" dirty="0">
                <a:solidFill>
                  <a:srgbClr val="0000FF"/>
                </a:solidFill>
              </a:rPr>
              <a:t>YES</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--1/3 arise from PAM, 1/3 from acquired</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(not congenital) nevi, 1/3 de novo</a:t>
            </a: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a:t>
            </a:r>
            <a:r>
              <a:rPr lang="en-US" altLang="en-US" sz="1400" dirty="0">
                <a:solidFill>
                  <a:schemeClr val="bg1"/>
                </a:solidFill>
              </a:rPr>
              <a:t>--Prognosis:</a:t>
            </a:r>
          </a:p>
          <a:p>
            <a:pPr eaLnBrk="1" hangingPunct="1">
              <a:lnSpc>
                <a:spcPct val="90000"/>
              </a:lnSpc>
              <a:spcBef>
                <a:spcPct val="0"/>
              </a:spcBef>
              <a:buClrTx/>
              <a:buSzTx/>
              <a:buFontTx/>
              <a:buNone/>
              <a:defRPr/>
            </a:pPr>
            <a:r>
              <a:rPr lang="en-US" altLang="en-US" sz="1400" dirty="0">
                <a:solidFill>
                  <a:schemeClr val="bg1"/>
                </a:solidFill>
              </a:rPr>
              <a:t>     --Better  than cutaneous</a:t>
            </a:r>
          </a:p>
          <a:p>
            <a:pPr eaLnBrk="1" hangingPunct="1">
              <a:lnSpc>
                <a:spcPct val="90000"/>
              </a:lnSpc>
              <a:spcBef>
                <a:spcPct val="0"/>
              </a:spcBef>
              <a:buClrTx/>
              <a:buSzTx/>
              <a:buFontTx/>
              <a:buNone/>
              <a:defRPr/>
            </a:pPr>
            <a:r>
              <a:rPr lang="en-US" altLang="en-US" sz="1400" dirty="0">
                <a:solidFill>
                  <a:schemeClr val="bg1"/>
                </a:solidFill>
              </a:rPr>
              <a:t>     --By location: Bulbar &gt; </a:t>
            </a:r>
            <a:r>
              <a:rPr lang="en-US" altLang="en-US" sz="1400" dirty="0" err="1">
                <a:solidFill>
                  <a:schemeClr val="bg1"/>
                </a:solidFill>
              </a:rPr>
              <a:t>nonbulbar</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a:t>
            </a:r>
            <a:r>
              <a:rPr lang="en-US" altLang="en-US" sz="1400" dirty="0" err="1">
                <a:solidFill>
                  <a:schemeClr val="bg1"/>
                </a:solidFill>
              </a:rPr>
              <a:t>Limbal</a:t>
            </a:r>
            <a:r>
              <a:rPr lang="en-US" altLang="en-US" sz="1400" dirty="0">
                <a:solidFill>
                  <a:schemeClr val="bg1"/>
                </a:solidFill>
              </a:rPr>
              <a:t>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--de novo &lt; not de novo</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rPr>
              <a:t>  --Management: </a:t>
            </a:r>
          </a:p>
          <a:p>
            <a:pPr eaLnBrk="1" hangingPunct="1">
              <a:lnSpc>
                <a:spcPct val="90000"/>
              </a:lnSpc>
              <a:spcBef>
                <a:spcPct val="0"/>
              </a:spcBef>
              <a:buClrTx/>
              <a:buSzTx/>
              <a:buFontTx/>
              <a:buNone/>
              <a:defRPr/>
            </a:pPr>
            <a:r>
              <a:rPr lang="en-US" altLang="en-US" sz="1400" dirty="0">
                <a:solidFill>
                  <a:schemeClr val="bg1"/>
                </a:solidFill>
              </a:rPr>
              <a:t>      --Excisional  biopsy (no </a:t>
            </a:r>
            <a:r>
              <a:rPr lang="en-US" altLang="en-US" sz="1400" dirty="0">
                <a:solidFill>
                  <a:schemeClr val="bg1"/>
                </a:solidFill>
                <a:cs typeface="Arial"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defRPr/>
            </a:pPr>
            <a:r>
              <a:rPr lang="en-US" altLang="en-US" sz="1400" dirty="0">
                <a:solidFill>
                  <a:schemeClr val="bg1"/>
                </a:solidFill>
              </a:rPr>
              <a:t>      --Exenterate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0036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036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4327EB7-3D29-49B2-81B5-EADA3CE482BE}" type="slidenum">
              <a:rPr lang="en-US" altLang="en-US" sz="1000" smtClean="0"/>
              <a:pPr>
                <a:spcBef>
                  <a:spcPct val="0"/>
                </a:spcBef>
                <a:buClrTx/>
                <a:buSzTx/>
                <a:buFontTx/>
                <a:buNone/>
              </a:pPr>
              <a:t>186</a:t>
            </a:fld>
            <a:endParaRPr lang="en-US" altLang="en-US" sz="1000"/>
          </a:p>
        </p:txBody>
      </p:sp>
      <p:sp>
        <p:nvSpPr>
          <p:cNvPr id="2" name="Oval 1"/>
          <p:cNvSpPr/>
          <p:nvPr/>
        </p:nvSpPr>
        <p:spPr>
          <a:xfrm>
            <a:off x="5695950" y="4148138"/>
            <a:ext cx="2000250" cy="5762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0367" name="TextBox 14"/>
          <p:cNvSpPr txBox="1">
            <a:spLocks noChangeArrowheads="1"/>
          </p:cNvSpPr>
          <p:nvPr/>
        </p:nvSpPr>
        <p:spPr bwMode="auto">
          <a:xfrm>
            <a:off x="1600200" y="5029200"/>
            <a:ext cx="7462838" cy="1169988"/>
          </a:xfrm>
          <a:prstGeom prst="rect">
            <a:avLst/>
          </a:prstGeom>
          <a:solidFill>
            <a:schemeClr val="accent5">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a:t>
            </a:r>
            <a:r>
              <a:rPr lang="en-US" altLang="en-US" sz="1400" i="1" dirty="0" err="1">
                <a:solidFill>
                  <a:srgbClr val="0000FF"/>
                </a:solidFill>
              </a:rPr>
              <a:t>hematogenously</a:t>
            </a:r>
            <a:r>
              <a:rPr lang="en-US" altLang="en-US" sz="1400" i="1" dirty="0">
                <a:solidFill>
                  <a:srgbClr val="0000FF"/>
                </a:solidFill>
              </a:rPr>
              <a:t>, like choroidal melanoma?</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No, it spreads via lymphatics to regional lymph nodes, and from there to the rest of the body</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show a predilection for the liver, like choroidal melanoma?</a:t>
            </a:r>
          </a:p>
          <a:p>
            <a:pPr eaLnBrk="1" hangingPunct="1">
              <a:spcBef>
                <a:spcPct val="0"/>
              </a:spcBef>
              <a:buClrTx/>
              <a:buSzTx/>
              <a:buFontTx/>
              <a:buNone/>
            </a:pPr>
            <a:r>
              <a:rPr lang="en-US" altLang="en-US" sz="1400" dirty="0">
                <a:solidFill>
                  <a:schemeClr val="accent5">
                    <a:lumMod val="75000"/>
                  </a:schemeClr>
                </a:solidFill>
              </a:rPr>
              <a:t>No--it is far less selective, showing up everywhere</a:t>
            </a:r>
          </a:p>
        </p:txBody>
      </p:sp>
    </p:spTree>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137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138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1381"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1382"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1383"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1384"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1385"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386"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defRPr/>
            </a:pPr>
            <a:r>
              <a:rPr lang="en-US" altLang="en-US" sz="1400" dirty="0"/>
              <a:t>  --</a:t>
            </a:r>
            <a:r>
              <a:rPr lang="en-US" altLang="en-US" sz="1400" b="1" dirty="0"/>
              <a:t>Metastasize? </a:t>
            </a:r>
            <a:r>
              <a:rPr lang="en-US" altLang="en-US" sz="1400" b="1" dirty="0">
                <a:solidFill>
                  <a:srgbClr val="0000FF"/>
                </a:solidFill>
              </a:rPr>
              <a:t>YES</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--1/3 arise from PAM, 1/3 from acquired</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(not congenital) nevi, 1/3 de novo</a:t>
            </a: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a:t>
            </a:r>
            <a:r>
              <a:rPr lang="en-US" altLang="en-US" sz="1400" dirty="0">
                <a:solidFill>
                  <a:schemeClr val="bg1"/>
                </a:solidFill>
              </a:rPr>
              <a:t>--Prognosis:</a:t>
            </a:r>
          </a:p>
          <a:p>
            <a:pPr eaLnBrk="1" hangingPunct="1">
              <a:lnSpc>
                <a:spcPct val="90000"/>
              </a:lnSpc>
              <a:spcBef>
                <a:spcPct val="0"/>
              </a:spcBef>
              <a:buClrTx/>
              <a:buSzTx/>
              <a:buFontTx/>
              <a:buNone/>
              <a:defRPr/>
            </a:pPr>
            <a:r>
              <a:rPr lang="en-US" altLang="en-US" sz="1400" dirty="0">
                <a:solidFill>
                  <a:schemeClr val="bg1"/>
                </a:solidFill>
              </a:rPr>
              <a:t>     --Better  than cutaneous</a:t>
            </a:r>
          </a:p>
          <a:p>
            <a:pPr eaLnBrk="1" hangingPunct="1">
              <a:lnSpc>
                <a:spcPct val="90000"/>
              </a:lnSpc>
              <a:spcBef>
                <a:spcPct val="0"/>
              </a:spcBef>
              <a:buClrTx/>
              <a:buSzTx/>
              <a:buFontTx/>
              <a:buNone/>
              <a:defRPr/>
            </a:pPr>
            <a:r>
              <a:rPr lang="en-US" altLang="en-US" sz="1400" dirty="0">
                <a:solidFill>
                  <a:schemeClr val="bg1"/>
                </a:solidFill>
              </a:rPr>
              <a:t>     --By location: Bulbar &gt; </a:t>
            </a:r>
            <a:r>
              <a:rPr lang="en-US" altLang="en-US" sz="1400" dirty="0" err="1">
                <a:solidFill>
                  <a:schemeClr val="bg1"/>
                </a:solidFill>
              </a:rPr>
              <a:t>nonbulbar</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a:t>
            </a:r>
            <a:r>
              <a:rPr lang="en-US" altLang="en-US" sz="1400" dirty="0" err="1">
                <a:solidFill>
                  <a:schemeClr val="bg1"/>
                </a:solidFill>
              </a:rPr>
              <a:t>Limbal</a:t>
            </a:r>
            <a:r>
              <a:rPr lang="en-US" altLang="en-US" sz="1400" dirty="0">
                <a:solidFill>
                  <a:schemeClr val="bg1"/>
                </a:solidFill>
              </a:rPr>
              <a:t>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--de novo &lt; not de novo</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rPr>
              <a:t>  --Management: </a:t>
            </a:r>
          </a:p>
          <a:p>
            <a:pPr eaLnBrk="1" hangingPunct="1">
              <a:lnSpc>
                <a:spcPct val="90000"/>
              </a:lnSpc>
              <a:spcBef>
                <a:spcPct val="0"/>
              </a:spcBef>
              <a:buClrTx/>
              <a:buSzTx/>
              <a:buFontTx/>
              <a:buNone/>
              <a:defRPr/>
            </a:pPr>
            <a:r>
              <a:rPr lang="en-US" altLang="en-US" sz="1400" dirty="0">
                <a:solidFill>
                  <a:schemeClr val="bg1"/>
                </a:solidFill>
              </a:rPr>
              <a:t>      --Excisional  biopsy (no </a:t>
            </a:r>
            <a:r>
              <a:rPr lang="en-US" altLang="en-US" sz="1400" dirty="0">
                <a:solidFill>
                  <a:schemeClr val="bg1"/>
                </a:solidFill>
                <a:cs typeface="Arial"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defRPr/>
            </a:pPr>
            <a:r>
              <a:rPr lang="en-US" altLang="en-US" sz="1400" dirty="0">
                <a:solidFill>
                  <a:schemeClr val="bg1"/>
                </a:solidFill>
              </a:rPr>
              <a:t>      --Exenterate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01388"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138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7CECF5-C5BC-42F3-B194-4B716121FFEF}" type="slidenum">
              <a:rPr lang="en-US" altLang="en-US" sz="1000" smtClean="0"/>
              <a:pPr>
                <a:spcBef>
                  <a:spcPct val="0"/>
                </a:spcBef>
                <a:buClrTx/>
                <a:buSzTx/>
                <a:buFontTx/>
                <a:buNone/>
              </a:pPr>
              <a:t>187</a:t>
            </a:fld>
            <a:endParaRPr lang="en-US" altLang="en-US" sz="1000"/>
          </a:p>
        </p:txBody>
      </p:sp>
      <p:sp>
        <p:nvSpPr>
          <p:cNvPr id="2" name="Oval 1"/>
          <p:cNvSpPr/>
          <p:nvPr/>
        </p:nvSpPr>
        <p:spPr>
          <a:xfrm>
            <a:off x="5695950" y="4148138"/>
            <a:ext cx="2000250" cy="5762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1391" name="TextBox 14"/>
          <p:cNvSpPr txBox="1">
            <a:spLocks noChangeArrowheads="1"/>
          </p:cNvSpPr>
          <p:nvPr/>
        </p:nvSpPr>
        <p:spPr bwMode="auto">
          <a:xfrm>
            <a:off x="1600200" y="5029200"/>
            <a:ext cx="7462838" cy="1169988"/>
          </a:xfrm>
          <a:prstGeom prst="rect">
            <a:avLst/>
          </a:prstGeom>
          <a:solidFill>
            <a:schemeClr val="accent5">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a:t>
            </a:r>
            <a:r>
              <a:rPr lang="en-US" altLang="en-US" sz="1400" i="1" dirty="0" err="1">
                <a:solidFill>
                  <a:srgbClr val="0000FF"/>
                </a:solidFill>
              </a:rPr>
              <a:t>hematogenously</a:t>
            </a:r>
            <a:r>
              <a:rPr lang="en-US" altLang="en-US" sz="1400" i="1" dirty="0">
                <a:solidFill>
                  <a:srgbClr val="0000FF"/>
                </a:solidFill>
              </a:rPr>
              <a:t>, like choroidal melanoma?</a:t>
            </a:r>
          </a:p>
          <a:p>
            <a:pPr eaLnBrk="1" hangingPunct="1">
              <a:spcBef>
                <a:spcPct val="0"/>
              </a:spcBef>
              <a:buClrTx/>
              <a:buSzTx/>
              <a:buFontTx/>
              <a:buNone/>
            </a:pPr>
            <a:r>
              <a:rPr lang="en-US" altLang="en-US" sz="1400" dirty="0">
                <a:solidFill>
                  <a:srgbClr val="0000FF"/>
                </a:solidFill>
              </a:rPr>
              <a:t>No, it spreads via lymphatics to regional lymph nodes, and from there to the rest of the body</a:t>
            </a:r>
          </a:p>
          <a:p>
            <a:pPr eaLnBrk="1" hangingPunct="1">
              <a:spcBef>
                <a:spcPct val="0"/>
              </a:spcBef>
              <a:buClrTx/>
              <a:buSzTx/>
              <a:buFontTx/>
              <a:buNone/>
            </a:pPr>
            <a:endParaRPr lang="en-US" altLang="en-US" sz="1400" dirty="0">
              <a:solidFill>
                <a:schemeClr val="accent5">
                  <a:lumMod val="75000"/>
                </a:schemeClr>
              </a:solidFill>
            </a:endParaRPr>
          </a:p>
          <a:p>
            <a:pPr eaLnBrk="1" hangingPunct="1">
              <a:spcBef>
                <a:spcPct val="0"/>
              </a:spcBef>
              <a:buClrTx/>
              <a:buSzTx/>
              <a:buFontTx/>
              <a:buNone/>
            </a:pPr>
            <a:r>
              <a:rPr lang="en-US" altLang="en-US" sz="1400" i="1" dirty="0">
                <a:solidFill>
                  <a:schemeClr val="accent5">
                    <a:lumMod val="75000"/>
                  </a:schemeClr>
                </a:solidFill>
              </a:rPr>
              <a:t>Does </a:t>
            </a:r>
            <a:r>
              <a:rPr lang="en-US" altLang="en-US" sz="1400" i="1" dirty="0" err="1">
                <a:solidFill>
                  <a:schemeClr val="accent5">
                    <a:lumMod val="75000"/>
                  </a:schemeClr>
                </a:solidFill>
              </a:rPr>
              <a:t>conj</a:t>
            </a:r>
            <a:r>
              <a:rPr lang="en-US" altLang="en-US" sz="1400" i="1" dirty="0">
                <a:solidFill>
                  <a:schemeClr val="accent5">
                    <a:lumMod val="75000"/>
                  </a:schemeClr>
                </a:solidFill>
              </a:rPr>
              <a:t> melanoma show a predilection for the liver, like choroidal melanoma?</a:t>
            </a:r>
          </a:p>
          <a:p>
            <a:pPr eaLnBrk="1" hangingPunct="1">
              <a:spcBef>
                <a:spcPct val="0"/>
              </a:spcBef>
              <a:buClrTx/>
              <a:buSzTx/>
              <a:buFontTx/>
              <a:buNone/>
            </a:pPr>
            <a:r>
              <a:rPr lang="en-US" altLang="en-US" sz="1400" dirty="0">
                <a:solidFill>
                  <a:schemeClr val="accent5">
                    <a:lumMod val="75000"/>
                  </a:schemeClr>
                </a:solidFill>
              </a:rPr>
              <a:t>No--it is far less selective, showing up everywhere</a:t>
            </a:r>
          </a:p>
        </p:txBody>
      </p:sp>
    </p:spTree>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240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240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240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240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240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240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240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1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defRPr/>
            </a:pPr>
            <a:r>
              <a:rPr lang="en-US" altLang="en-US" sz="1400" dirty="0"/>
              <a:t>  --</a:t>
            </a:r>
            <a:r>
              <a:rPr lang="en-US" altLang="en-US" sz="1400" b="1" dirty="0"/>
              <a:t>Metastasize? </a:t>
            </a:r>
            <a:r>
              <a:rPr lang="en-US" altLang="en-US" sz="1400" b="1" dirty="0">
                <a:solidFill>
                  <a:srgbClr val="0000FF"/>
                </a:solidFill>
              </a:rPr>
              <a:t>YES</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--1/3 arise from PAM, 1/3 from acquired</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(not congenital) nevi, 1/3 de novo</a:t>
            </a: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a:t>
            </a:r>
            <a:r>
              <a:rPr lang="en-US" altLang="en-US" sz="1400" dirty="0">
                <a:solidFill>
                  <a:schemeClr val="bg1"/>
                </a:solidFill>
              </a:rPr>
              <a:t>--Prognosis:</a:t>
            </a:r>
          </a:p>
          <a:p>
            <a:pPr eaLnBrk="1" hangingPunct="1">
              <a:lnSpc>
                <a:spcPct val="90000"/>
              </a:lnSpc>
              <a:spcBef>
                <a:spcPct val="0"/>
              </a:spcBef>
              <a:buClrTx/>
              <a:buSzTx/>
              <a:buFontTx/>
              <a:buNone/>
              <a:defRPr/>
            </a:pPr>
            <a:r>
              <a:rPr lang="en-US" altLang="en-US" sz="1400" dirty="0">
                <a:solidFill>
                  <a:schemeClr val="bg1"/>
                </a:solidFill>
              </a:rPr>
              <a:t>     --Better  than cutaneous</a:t>
            </a:r>
          </a:p>
          <a:p>
            <a:pPr eaLnBrk="1" hangingPunct="1">
              <a:lnSpc>
                <a:spcPct val="90000"/>
              </a:lnSpc>
              <a:spcBef>
                <a:spcPct val="0"/>
              </a:spcBef>
              <a:buClrTx/>
              <a:buSzTx/>
              <a:buFontTx/>
              <a:buNone/>
              <a:defRPr/>
            </a:pPr>
            <a:r>
              <a:rPr lang="en-US" altLang="en-US" sz="1400" dirty="0">
                <a:solidFill>
                  <a:schemeClr val="bg1"/>
                </a:solidFill>
              </a:rPr>
              <a:t>     --By location: Bulbar &gt; </a:t>
            </a:r>
            <a:r>
              <a:rPr lang="en-US" altLang="en-US" sz="1400" dirty="0" err="1">
                <a:solidFill>
                  <a:schemeClr val="bg1"/>
                </a:solidFill>
              </a:rPr>
              <a:t>nonbulbar</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a:t>
            </a:r>
            <a:r>
              <a:rPr lang="en-US" altLang="en-US" sz="1400" dirty="0" err="1">
                <a:solidFill>
                  <a:schemeClr val="bg1"/>
                </a:solidFill>
              </a:rPr>
              <a:t>Limbal</a:t>
            </a:r>
            <a:r>
              <a:rPr lang="en-US" altLang="en-US" sz="1400" dirty="0">
                <a:solidFill>
                  <a:schemeClr val="bg1"/>
                </a:solidFill>
              </a:rPr>
              <a:t>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--de novo &lt; not de novo</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rPr>
              <a:t>  --Management: </a:t>
            </a:r>
          </a:p>
          <a:p>
            <a:pPr eaLnBrk="1" hangingPunct="1">
              <a:lnSpc>
                <a:spcPct val="90000"/>
              </a:lnSpc>
              <a:spcBef>
                <a:spcPct val="0"/>
              </a:spcBef>
              <a:buClrTx/>
              <a:buSzTx/>
              <a:buFontTx/>
              <a:buNone/>
              <a:defRPr/>
            </a:pPr>
            <a:r>
              <a:rPr lang="en-US" altLang="en-US" sz="1400" dirty="0">
                <a:solidFill>
                  <a:schemeClr val="bg1"/>
                </a:solidFill>
              </a:rPr>
              <a:t>      --Excisional  biopsy (no </a:t>
            </a:r>
            <a:r>
              <a:rPr lang="en-US" altLang="en-US" sz="1400" dirty="0">
                <a:solidFill>
                  <a:schemeClr val="bg1"/>
                </a:solidFill>
                <a:cs typeface="Arial"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defRPr/>
            </a:pPr>
            <a:r>
              <a:rPr lang="en-US" altLang="en-US" sz="1400" dirty="0">
                <a:solidFill>
                  <a:schemeClr val="bg1"/>
                </a:solidFill>
              </a:rPr>
              <a:t>      --Exenterate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0241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24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8D7B1C6-DF6E-4564-A072-569565FFA2DD}" type="slidenum">
              <a:rPr lang="en-US" altLang="en-US" sz="1000" smtClean="0"/>
              <a:pPr>
                <a:spcBef>
                  <a:spcPct val="0"/>
                </a:spcBef>
                <a:buClrTx/>
                <a:buSzTx/>
                <a:buFontTx/>
                <a:buNone/>
              </a:pPr>
              <a:t>188</a:t>
            </a:fld>
            <a:endParaRPr lang="en-US" altLang="en-US" sz="1000"/>
          </a:p>
        </p:txBody>
      </p:sp>
      <p:sp>
        <p:nvSpPr>
          <p:cNvPr id="2" name="Oval 1"/>
          <p:cNvSpPr/>
          <p:nvPr/>
        </p:nvSpPr>
        <p:spPr>
          <a:xfrm>
            <a:off x="5695950" y="4148138"/>
            <a:ext cx="2000250" cy="5762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2415" name="TextBox 14"/>
          <p:cNvSpPr txBox="1">
            <a:spLocks noChangeArrowheads="1"/>
          </p:cNvSpPr>
          <p:nvPr/>
        </p:nvSpPr>
        <p:spPr bwMode="auto">
          <a:xfrm>
            <a:off x="1600200" y="5029200"/>
            <a:ext cx="7462838" cy="1169988"/>
          </a:xfrm>
          <a:prstGeom prst="rect">
            <a:avLst/>
          </a:prstGeom>
          <a:solidFill>
            <a:schemeClr val="accent5">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a:t>
            </a:r>
            <a:r>
              <a:rPr lang="en-US" altLang="en-US" sz="1400" i="1" dirty="0" err="1">
                <a:solidFill>
                  <a:srgbClr val="0000FF"/>
                </a:solidFill>
              </a:rPr>
              <a:t>hematogenously</a:t>
            </a:r>
            <a:r>
              <a:rPr lang="en-US" altLang="en-US" sz="1400" i="1" dirty="0">
                <a:solidFill>
                  <a:srgbClr val="0000FF"/>
                </a:solidFill>
              </a:rPr>
              <a:t>, like choroidal melanoma?</a:t>
            </a:r>
          </a:p>
          <a:p>
            <a:pPr eaLnBrk="1" hangingPunct="1">
              <a:spcBef>
                <a:spcPct val="0"/>
              </a:spcBef>
              <a:buClrTx/>
              <a:buSzTx/>
              <a:buFontTx/>
              <a:buNone/>
            </a:pPr>
            <a:r>
              <a:rPr lang="en-US" altLang="en-US" sz="1400" dirty="0">
                <a:solidFill>
                  <a:srgbClr val="0000FF"/>
                </a:solidFill>
              </a:rPr>
              <a:t>No, it spreads via lymphatics to regional lymph nodes, and from there to the rest of the body</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show a predilection for the liver, like choroidal melanoma?</a:t>
            </a:r>
            <a:endParaRPr lang="en-US" altLang="en-US" sz="1400" i="1" dirty="0">
              <a:solidFill>
                <a:schemeClr val="accent5">
                  <a:lumMod val="75000"/>
                </a:schemeClr>
              </a:solidFill>
            </a:endParaRPr>
          </a:p>
          <a:p>
            <a:pPr eaLnBrk="1" hangingPunct="1">
              <a:spcBef>
                <a:spcPct val="0"/>
              </a:spcBef>
              <a:buClrTx/>
              <a:buSzTx/>
              <a:buFontTx/>
              <a:buNone/>
            </a:pPr>
            <a:r>
              <a:rPr lang="en-US" altLang="en-US" sz="1400" dirty="0">
                <a:solidFill>
                  <a:schemeClr val="accent5">
                    <a:lumMod val="75000"/>
                  </a:schemeClr>
                </a:solidFill>
              </a:rPr>
              <a:t>No--it is far less selective, showing up everywhere</a:t>
            </a:r>
          </a:p>
        </p:txBody>
      </p:sp>
    </p:spTree>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342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342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342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343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343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343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343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43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955" name="Text Box 11"/>
          <p:cNvSpPr txBox="1">
            <a:spLocks noChangeArrowheads="1"/>
          </p:cNvSpPr>
          <p:nvPr/>
        </p:nvSpPr>
        <p:spPr bwMode="auto">
          <a:xfrm>
            <a:off x="5645150" y="3657600"/>
            <a:ext cx="3475038" cy="3095625"/>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defRPr/>
            </a:pPr>
            <a:r>
              <a:rPr lang="en-US" altLang="en-US" sz="1400" dirty="0"/>
              <a:t>  --</a:t>
            </a:r>
            <a:r>
              <a:rPr lang="en-US" altLang="en-US" sz="1400" b="1" dirty="0"/>
              <a:t>Metastasize? </a:t>
            </a:r>
            <a:r>
              <a:rPr lang="en-US" altLang="en-US" sz="1400" b="1" dirty="0">
                <a:solidFill>
                  <a:srgbClr val="0000FF"/>
                </a:solidFill>
              </a:rPr>
              <a:t>YES</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--1/3 arise from PAM, 1/3 from acquired</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(not congenital) nevi, 1/3 de novo</a:t>
            </a:r>
          </a:p>
          <a:p>
            <a:pPr eaLnBrk="1" hangingPunct="1">
              <a:lnSpc>
                <a:spcPct val="90000"/>
              </a:lnSpc>
              <a:spcBef>
                <a:spcPct val="0"/>
              </a:spcBef>
              <a:buClrTx/>
              <a:buSzTx/>
              <a:buFontTx/>
              <a:buNone/>
              <a:defRPr/>
            </a:pPr>
            <a:r>
              <a:rPr lang="en-US" altLang="en-US" sz="1400" dirty="0">
                <a:solidFill>
                  <a:schemeClr val="bg1"/>
                </a:solidFill>
                <a:sym typeface="Wingdings" pitchFamily="2" charset="2"/>
              </a:rPr>
              <a:t>  </a:t>
            </a:r>
            <a:r>
              <a:rPr lang="en-US" altLang="en-US" sz="1400" dirty="0">
                <a:solidFill>
                  <a:schemeClr val="bg1"/>
                </a:solidFill>
              </a:rPr>
              <a:t>--Prognosis:</a:t>
            </a:r>
          </a:p>
          <a:p>
            <a:pPr eaLnBrk="1" hangingPunct="1">
              <a:lnSpc>
                <a:spcPct val="90000"/>
              </a:lnSpc>
              <a:spcBef>
                <a:spcPct val="0"/>
              </a:spcBef>
              <a:buClrTx/>
              <a:buSzTx/>
              <a:buFontTx/>
              <a:buNone/>
              <a:defRPr/>
            </a:pPr>
            <a:r>
              <a:rPr lang="en-US" altLang="en-US" sz="1400" dirty="0">
                <a:solidFill>
                  <a:schemeClr val="bg1"/>
                </a:solidFill>
              </a:rPr>
              <a:t>     --Better  than cutaneous</a:t>
            </a:r>
          </a:p>
          <a:p>
            <a:pPr eaLnBrk="1" hangingPunct="1">
              <a:lnSpc>
                <a:spcPct val="90000"/>
              </a:lnSpc>
              <a:spcBef>
                <a:spcPct val="0"/>
              </a:spcBef>
              <a:buClrTx/>
              <a:buSzTx/>
              <a:buFontTx/>
              <a:buNone/>
              <a:defRPr/>
            </a:pPr>
            <a:r>
              <a:rPr lang="en-US" altLang="en-US" sz="1400" dirty="0">
                <a:solidFill>
                  <a:schemeClr val="bg1"/>
                </a:solidFill>
              </a:rPr>
              <a:t>     --By location: Bulbar &gt; </a:t>
            </a:r>
            <a:r>
              <a:rPr lang="en-US" altLang="en-US" sz="1400" dirty="0" err="1">
                <a:solidFill>
                  <a:schemeClr val="bg1"/>
                </a:solidFill>
              </a:rPr>
              <a:t>nonbulbar</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a:t>
            </a:r>
            <a:r>
              <a:rPr lang="en-US" altLang="en-US" sz="1400" dirty="0" err="1">
                <a:solidFill>
                  <a:schemeClr val="bg1"/>
                </a:solidFill>
              </a:rPr>
              <a:t>Limbal</a:t>
            </a:r>
            <a:r>
              <a:rPr lang="en-US" altLang="en-US" sz="1400" dirty="0">
                <a:solidFill>
                  <a:schemeClr val="bg1"/>
                </a:solidFill>
              </a:rPr>
              <a:t>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defRPr/>
            </a:pPr>
            <a:r>
              <a:rPr lang="en-US" altLang="en-US" sz="1400" dirty="0">
                <a:solidFill>
                  <a:schemeClr val="bg1"/>
                </a:solidFill>
              </a:rPr>
              <a:t>      --de novo &lt; not de novo</a:t>
            </a:r>
            <a:endParaRPr lang="en-US" altLang="en-US" sz="1400" dirty="0">
              <a:solidFill>
                <a:schemeClr val="bg1"/>
              </a:solidFill>
              <a:sym typeface="Wingdings" pitchFamily="2" charset="2"/>
            </a:endParaRPr>
          </a:p>
          <a:p>
            <a:pPr eaLnBrk="1" hangingPunct="1">
              <a:lnSpc>
                <a:spcPct val="90000"/>
              </a:lnSpc>
              <a:spcBef>
                <a:spcPct val="0"/>
              </a:spcBef>
              <a:buClrTx/>
              <a:buSzTx/>
              <a:buFontTx/>
              <a:buNone/>
              <a:defRPr/>
            </a:pPr>
            <a:r>
              <a:rPr lang="en-US" altLang="en-US" sz="1400" dirty="0">
                <a:solidFill>
                  <a:schemeClr val="bg1"/>
                </a:solidFill>
              </a:rPr>
              <a:t>  --Management: </a:t>
            </a:r>
          </a:p>
          <a:p>
            <a:pPr eaLnBrk="1" hangingPunct="1">
              <a:lnSpc>
                <a:spcPct val="90000"/>
              </a:lnSpc>
              <a:spcBef>
                <a:spcPct val="0"/>
              </a:spcBef>
              <a:buClrTx/>
              <a:buSzTx/>
              <a:buFontTx/>
              <a:buNone/>
              <a:defRPr/>
            </a:pPr>
            <a:r>
              <a:rPr lang="en-US" altLang="en-US" sz="1400" dirty="0">
                <a:solidFill>
                  <a:schemeClr val="bg1"/>
                </a:solidFill>
              </a:rPr>
              <a:t>      --Excisional  biopsy (no </a:t>
            </a:r>
            <a:r>
              <a:rPr lang="en-US" altLang="en-US" sz="1400" dirty="0">
                <a:solidFill>
                  <a:schemeClr val="bg1"/>
                </a:solidFill>
                <a:cs typeface="Arial"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defRPr/>
            </a:pPr>
            <a:r>
              <a:rPr lang="en-US" altLang="en-US" sz="1400" dirty="0">
                <a:solidFill>
                  <a:schemeClr val="bg1"/>
                </a:solidFill>
              </a:rPr>
              <a:t>      --Exenterate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0343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34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BA45FD1-1041-4726-A5E8-371EC8C121F7}" type="slidenum">
              <a:rPr lang="en-US" altLang="en-US" sz="1000" smtClean="0"/>
              <a:pPr>
                <a:spcBef>
                  <a:spcPct val="0"/>
                </a:spcBef>
                <a:buClrTx/>
                <a:buSzTx/>
                <a:buFontTx/>
                <a:buNone/>
              </a:pPr>
              <a:t>189</a:t>
            </a:fld>
            <a:endParaRPr lang="en-US" altLang="en-US" sz="1000"/>
          </a:p>
        </p:txBody>
      </p:sp>
      <p:sp>
        <p:nvSpPr>
          <p:cNvPr id="2" name="Oval 1"/>
          <p:cNvSpPr/>
          <p:nvPr/>
        </p:nvSpPr>
        <p:spPr>
          <a:xfrm>
            <a:off x="5695950" y="4148138"/>
            <a:ext cx="2000250" cy="5762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
        <p:nvSpPr>
          <p:cNvPr id="103439" name="TextBox 14"/>
          <p:cNvSpPr txBox="1">
            <a:spLocks noChangeArrowheads="1"/>
          </p:cNvSpPr>
          <p:nvPr/>
        </p:nvSpPr>
        <p:spPr bwMode="auto">
          <a:xfrm>
            <a:off x="1600200" y="5029200"/>
            <a:ext cx="7462838" cy="1169988"/>
          </a:xfrm>
          <a:prstGeom prst="rect">
            <a:avLst/>
          </a:prstGeom>
          <a:solidFill>
            <a:schemeClr val="accent5">
              <a:lumMod val="75000"/>
            </a:schemeClr>
          </a:solidFill>
          <a:ln>
            <a:noFill/>
          </a:ln>
        </p:spPr>
        <p:txBody>
          <a:bodyPr>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metastasize </a:t>
            </a:r>
            <a:r>
              <a:rPr lang="en-US" altLang="en-US" sz="1400" i="1" dirty="0" err="1">
                <a:solidFill>
                  <a:srgbClr val="0000FF"/>
                </a:solidFill>
              </a:rPr>
              <a:t>hematogenously</a:t>
            </a:r>
            <a:r>
              <a:rPr lang="en-US" altLang="en-US" sz="1400" i="1" dirty="0">
                <a:solidFill>
                  <a:srgbClr val="0000FF"/>
                </a:solidFill>
              </a:rPr>
              <a:t>, like choroidal melanoma?</a:t>
            </a:r>
          </a:p>
          <a:p>
            <a:pPr eaLnBrk="1" hangingPunct="1">
              <a:spcBef>
                <a:spcPct val="0"/>
              </a:spcBef>
              <a:buClrTx/>
              <a:buSzTx/>
              <a:buFontTx/>
              <a:buNone/>
            </a:pPr>
            <a:r>
              <a:rPr lang="en-US" altLang="en-US" sz="1400" dirty="0">
                <a:solidFill>
                  <a:srgbClr val="0000FF"/>
                </a:solidFill>
              </a:rPr>
              <a:t>No, it spreads via lymphatics to regional lymph nodes, and from there to the rest of the body</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Does </a:t>
            </a:r>
            <a:r>
              <a:rPr lang="en-US" altLang="en-US" sz="1400" i="1" dirty="0" err="1">
                <a:solidFill>
                  <a:srgbClr val="0000FF"/>
                </a:solidFill>
              </a:rPr>
              <a:t>conj</a:t>
            </a:r>
            <a:r>
              <a:rPr lang="en-US" altLang="en-US" sz="1400" i="1" dirty="0">
                <a:solidFill>
                  <a:srgbClr val="0000FF"/>
                </a:solidFill>
              </a:rPr>
              <a:t> melanoma show a predilection for the liver, like choroidal melanoma?</a:t>
            </a:r>
          </a:p>
          <a:p>
            <a:pPr eaLnBrk="1" hangingPunct="1">
              <a:spcBef>
                <a:spcPct val="0"/>
              </a:spcBef>
              <a:buClrTx/>
              <a:buSzTx/>
              <a:buFontTx/>
              <a:buNone/>
            </a:pPr>
            <a:r>
              <a:rPr lang="en-US" altLang="en-US" sz="1400" dirty="0">
                <a:solidFill>
                  <a:srgbClr val="0000FF"/>
                </a:solidFill>
              </a:rPr>
              <a:t>No—it is far less selective, showing up everywhere</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3" name="Text Box 4"/>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--Present at birth</a:t>
            </a:r>
          </a:p>
          <a:p>
            <a:pPr eaLnBrk="1" hangingPunct="1">
              <a:spcBef>
                <a:spcPct val="0"/>
              </a:spcBef>
              <a:buClrTx/>
              <a:buSzTx/>
              <a:buFontTx/>
              <a:buNone/>
            </a:pPr>
            <a:r>
              <a:rPr lang="en-US" altLang="en-US" sz="1600" dirty="0"/>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5364" name="Rectangle 6"/>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5365" name="Text Box 7"/>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5366" name="Text Box 8"/>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5367" name="Text Box 11"/>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5368" name="Line 12"/>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5369" name="Text Box 3"/>
          <p:cNvSpPr txBox="1">
            <a:spLocks noChangeArrowheads="1"/>
          </p:cNvSpPr>
          <p:nvPr/>
        </p:nvSpPr>
        <p:spPr bwMode="auto">
          <a:xfrm>
            <a:off x="4972050" y="3657600"/>
            <a:ext cx="30495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i="1"/>
              <a:t>Similar in this regard to the </a:t>
            </a:r>
            <a:r>
              <a:rPr lang="en-US" altLang="en-US" sz="1000" b="1" i="1">
                <a:solidFill>
                  <a:srgbClr val="0000FF"/>
                </a:solidFill>
              </a:rPr>
              <a:t>capillary hemangioma</a:t>
            </a:r>
          </a:p>
        </p:txBody>
      </p:sp>
      <p:sp>
        <p:nvSpPr>
          <p:cNvPr id="15370" name="AutoShape 10"/>
          <p:cNvSpPr>
            <a:spLocks/>
          </p:cNvSpPr>
          <p:nvPr/>
        </p:nvSpPr>
        <p:spPr bwMode="auto">
          <a:xfrm>
            <a:off x="4953000" y="3505200"/>
            <a:ext cx="76200" cy="533400"/>
          </a:xfrm>
          <a:prstGeom prst="rightBrace">
            <a:avLst>
              <a:gd name="adj1" fmla="val 58333"/>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1537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D47D559-450C-416E-8B92-39C835A3FA5E}" type="slidenum">
              <a:rPr lang="en-US" altLang="en-US" sz="1000" smtClean="0"/>
              <a:pPr>
                <a:spcBef>
                  <a:spcPct val="0"/>
                </a:spcBef>
                <a:buClrTx/>
                <a:buSzTx/>
                <a:buFontTx/>
                <a:buNone/>
              </a:pPr>
              <a:t>19</a:t>
            </a:fld>
            <a:endParaRPr lang="en-US" altLang="en-US" sz="1000"/>
          </a:p>
        </p:txBody>
      </p:sp>
      <p:sp>
        <p:nvSpPr>
          <p:cNvPr id="14"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5"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547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547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5477" name="Text Box 5"/>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0547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547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548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548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3" name="Text Box 12"/>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0548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B8F52E-0FA9-41F2-B8A6-240BE4DF3492}" type="slidenum">
              <a:rPr lang="en-US" altLang="en-US" sz="1000" smtClean="0"/>
              <a:pPr>
                <a:spcBef>
                  <a:spcPct val="0"/>
                </a:spcBef>
                <a:buClrTx/>
                <a:buSzTx/>
                <a:buFontTx/>
                <a:buNone/>
              </a:pPr>
              <a:t>190</a:t>
            </a:fld>
            <a:endParaRPr lang="en-US" altLang="en-US" sz="1000"/>
          </a:p>
        </p:txBody>
      </p:sp>
      <p:sp>
        <p:nvSpPr>
          <p:cNvPr id="10548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2" name="Rectangle 1">
            <a:extLst>
              <a:ext uri="{FF2B5EF4-FFF2-40B4-BE49-F238E27FC236}">
                <a16:creationId xmlns:a16="http://schemas.microsoft.com/office/drawing/2014/main" id="{8C1DD99E-0ED1-45BD-AE66-EAE68B46CE4F}"/>
              </a:ext>
            </a:extLst>
          </p:cNvPr>
          <p:cNvSpPr/>
          <p:nvPr/>
        </p:nvSpPr>
        <p:spPr>
          <a:xfrm>
            <a:off x="7239000" y="4572000"/>
            <a:ext cx="3810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AFF0ED40-E423-4DB9-A043-F8E84545BEDF}"/>
              </a:ext>
            </a:extLst>
          </p:cNvPr>
          <p:cNvSpPr/>
          <p:nvPr/>
        </p:nvSpPr>
        <p:spPr>
          <a:xfrm>
            <a:off x="8458200" y="4572000"/>
            <a:ext cx="3810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65E422D9-ACF1-411E-9ACE-104C62112FAC}"/>
              </a:ext>
            </a:extLst>
          </p:cNvPr>
          <p:cNvSpPr/>
          <p:nvPr/>
        </p:nvSpPr>
        <p:spPr>
          <a:xfrm>
            <a:off x="6172200" y="4800600"/>
            <a:ext cx="6858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547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547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5477" name="Text Box 5"/>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0547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547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548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548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3" name="Text Box 12"/>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0548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B8F52E-0FA9-41F2-B8A6-240BE4DF3492}" type="slidenum">
              <a:rPr lang="en-US" altLang="en-US" sz="1000" smtClean="0"/>
              <a:pPr>
                <a:spcBef>
                  <a:spcPct val="0"/>
                </a:spcBef>
                <a:buClrTx/>
                <a:buSzTx/>
                <a:buFontTx/>
                <a:buNone/>
              </a:pPr>
              <a:t>191</a:t>
            </a:fld>
            <a:endParaRPr lang="en-US" altLang="en-US" sz="1000"/>
          </a:p>
        </p:txBody>
      </p:sp>
      <p:sp>
        <p:nvSpPr>
          <p:cNvPr id="10548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Tree>
    <p:extLst>
      <p:ext uri="{BB962C8B-B14F-4D97-AF65-F5344CB8AC3E}">
        <p14:creationId xmlns:p14="http://schemas.microsoft.com/office/powerpoint/2010/main" val="1126812045"/>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547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547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5477" name="Text Box 5"/>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0547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547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548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548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83" name="Text Box 12"/>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0548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B8F52E-0FA9-41F2-B8A6-240BE4DF3492}" type="slidenum">
              <a:rPr lang="en-US" altLang="en-US" sz="1000" smtClean="0"/>
              <a:pPr>
                <a:spcBef>
                  <a:spcPct val="0"/>
                </a:spcBef>
                <a:buClrTx/>
                <a:buSzTx/>
                <a:buFontTx/>
                <a:buNone/>
              </a:pPr>
              <a:t>192</a:t>
            </a:fld>
            <a:endParaRPr lang="en-US" altLang="en-US" sz="1000"/>
          </a:p>
        </p:txBody>
      </p:sp>
      <p:sp>
        <p:nvSpPr>
          <p:cNvPr id="10548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chemeClr val="bg1"/>
                </a:solidFill>
              </a:rPr>
              <a:t>--Prognosis:</a:t>
            </a:r>
          </a:p>
          <a:p>
            <a:pPr eaLnBrk="1" hangingPunct="1">
              <a:lnSpc>
                <a:spcPct val="90000"/>
              </a:lnSpc>
              <a:spcBef>
                <a:spcPct val="0"/>
              </a:spcBef>
              <a:buClrTx/>
              <a:buSzTx/>
              <a:buFontTx/>
              <a:buNone/>
            </a:pPr>
            <a:r>
              <a:rPr lang="en-US" altLang="en-US" sz="1400" dirty="0">
                <a:solidFill>
                  <a:schemeClr val="bg1"/>
                </a:solidFill>
              </a:rPr>
              <a:t>     --Better  than cutaneous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2" name="Oval 1">
            <a:extLst>
              <a:ext uri="{FF2B5EF4-FFF2-40B4-BE49-F238E27FC236}">
                <a16:creationId xmlns:a16="http://schemas.microsoft.com/office/drawing/2014/main" id="{B677083D-95C5-4A86-A4FF-A841FE431282}"/>
              </a:ext>
            </a:extLst>
          </p:cNvPr>
          <p:cNvSpPr/>
          <p:nvPr/>
        </p:nvSpPr>
        <p:spPr>
          <a:xfrm>
            <a:off x="5359400" y="4267200"/>
            <a:ext cx="3682223" cy="9144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9EACEBAB-E6BB-43C3-AF2C-2496F4275CB0}"/>
              </a:ext>
            </a:extLst>
          </p:cNvPr>
          <p:cNvSpPr txBox="1"/>
          <p:nvPr/>
        </p:nvSpPr>
        <p:spPr>
          <a:xfrm>
            <a:off x="4114800" y="3572887"/>
            <a:ext cx="4730750" cy="584775"/>
          </a:xfrm>
          <a:prstGeom prst="rect">
            <a:avLst/>
          </a:prstGeom>
          <a:solidFill>
            <a:schemeClr val="accent1">
              <a:lumMod val="60000"/>
              <a:lumOff val="40000"/>
            </a:schemeClr>
          </a:solidFill>
        </p:spPr>
        <p:txBody>
          <a:bodyPr wrap="square" rtlCol="0">
            <a:spAutoFit/>
          </a:bodyPr>
          <a:lstStyle/>
          <a:p>
            <a:r>
              <a:rPr lang="en-US" sz="1600" i="1" dirty="0">
                <a:effectLst>
                  <a:outerShdw blurRad="38100" dist="38100" dir="2700000" algn="tl">
                    <a:srgbClr val="000000">
                      <a:alpha val="43137"/>
                    </a:srgbClr>
                  </a:outerShdw>
                </a:effectLst>
              </a:rPr>
              <a:t>There is some inconsistency across </a:t>
            </a:r>
            <a:r>
              <a:rPr lang="en-US" sz="1600" dirty="0">
                <a:effectLst>
                  <a:outerShdw blurRad="38100" dist="38100" dir="2700000" algn="tl">
                    <a:srgbClr val="000000">
                      <a:alpha val="43137"/>
                    </a:srgbClr>
                  </a:outerShdw>
                </a:effectLst>
              </a:rPr>
              <a:t>BCSC</a:t>
            </a:r>
            <a:r>
              <a:rPr lang="en-US" sz="1600" i="1" dirty="0">
                <a:effectLst>
                  <a:outerShdw blurRad="38100" dist="38100" dir="2700000" algn="tl">
                    <a:srgbClr val="000000">
                      <a:alpha val="43137"/>
                    </a:srgbClr>
                  </a:outerShdw>
                </a:effectLst>
              </a:rPr>
              <a:t> books on this score, but these numbers should work</a:t>
            </a:r>
          </a:p>
        </p:txBody>
      </p:sp>
    </p:spTree>
    <p:extLst>
      <p:ext uri="{BB962C8B-B14F-4D97-AF65-F5344CB8AC3E}">
        <p14:creationId xmlns:p14="http://schemas.microsoft.com/office/powerpoint/2010/main" val="2667318414"/>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752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752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752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752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752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752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752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7531"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r>
              <a:rPr lang="en-US" altLang="en-US" sz="1400" dirty="0">
                <a:sym typeface="Wingdings" panose="05000000000000000000" pitchFamily="2" charset="2"/>
              </a:rPr>
              <a:t>  </a:t>
            </a:r>
          </a:p>
          <a:p>
            <a:pPr eaLnBrk="1" hangingPunct="1">
              <a:lnSpc>
                <a:spcPct val="90000"/>
              </a:lnSpc>
              <a:spcBef>
                <a:spcPct val="0"/>
              </a:spcBef>
              <a:buClrTx/>
              <a:buSzTx/>
              <a:buFontTx/>
              <a:buNone/>
            </a:pPr>
            <a:r>
              <a:rPr lang="en-US" altLang="en-US" sz="1400" dirty="0"/>
              <a:t>  --Prognosis:</a:t>
            </a:r>
          </a:p>
          <a:p>
            <a:pPr eaLnBrk="1" hangingPunct="1">
              <a:lnSpc>
                <a:spcPct val="90000"/>
              </a:lnSpc>
              <a:spcBef>
                <a:spcPct val="0"/>
              </a:spcBef>
              <a:buClrTx/>
              <a:buSzTx/>
              <a:buFontTx/>
              <a:buNone/>
            </a:pPr>
            <a:r>
              <a:rPr lang="en-US" altLang="en-US" sz="1400" dirty="0"/>
              <a:t>     --Better  than cutaneous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0753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7533" name="Rectangle 13"/>
          <p:cNvSpPr>
            <a:spLocks noChangeArrowheads="1"/>
          </p:cNvSpPr>
          <p:nvPr/>
        </p:nvSpPr>
        <p:spPr bwMode="auto">
          <a:xfrm>
            <a:off x="6096000" y="5181600"/>
            <a:ext cx="5334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ts val="700"/>
              </a:lnSpc>
              <a:spcBef>
                <a:spcPct val="0"/>
              </a:spcBef>
              <a:buClrTx/>
              <a:buSzTx/>
              <a:buFontTx/>
              <a:buNone/>
            </a:pPr>
            <a:r>
              <a:rPr lang="en-US" altLang="en-US" sz="800"/>
              <a:t>Better</a:t>
            </a:r>
          </a:p>
          <a:p>
            <a:pPr algn="ctr" eaLnBrk="1" hangingPunct="1">
              <a:lnSpc>
                <a:spcPts val="700"/>
              </a:lnSpc>
              <a:spcBef>
                <a:spcPct val="0"/>
              </a:spcBef>
              <a:buClrTx/>
              <a:buSzTx/>
              <a:buFontTx/>
              <a:buNone/>
            </a:pPr>
            <a:r>
              <a:rPr lang="en-US" altLang="en-US" sz="800"/>
              <a:t>v worse</a:t>
            </a:r>
          </a:p>
        </p:txBody>
      </p:sp>
      <p:sp>
        <p:nvSpPr>
          <p:cNvPr id="10753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A65ED0C-8D48-4348-BD3B-BC0490EA2B9F}" type="slidenum">
              <a:rPr lang="en-US" altLang="en-US" sz="1000" smtClean="0"/>
              <a:pPr>
                <a:spcBef>
                  <a:spcPct val="0"/>
                </a:spcBef>
                <a:buClrTx/>
                <a:buSzTx/>
                <a:buFontTx/>
                <a:buNone/>
              </a:pPr>
              <a:t>193</a:t>
            </a:fld>
            <a:endParaRPr lang="en-US" altLang="en-US" sz="1000"/>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85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854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854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855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855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855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855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855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--By location: Bulbar &gt; nonbulbar</a:t>
            </a:r>
          </a:p>
          <a:p>
            <a:pPr eaLnBrk="1" hangingPunct="1">
              <a:lnSpc>
                <a:spcPct val="90000"/>
              </a:lnSpc>
              <a:spcBef>
                <a:spcPct val="0"/>
              </a:spcBef>
              <a:buClrTx/>
              <a:buSzTx/>
              <a:buFontTx/>
              <a:buNone/>
            </a:pPr>
            <a:r>
              <a:rPr lang="en-US" altLang="en-US" sz="1400" dirty="0">
                <a:solidFill>
                  <a:schemeClr val="bg1"/>
                </a:solidFill>
              </a:rPr>
              <a:t>                           Limbal &gt; </a:t>
            </a:r>
            <a:r>
              <a:rPr lang="en-US" altLang="en-US" sz="1400" dirty="0" err="1">
                <a:solidFill>
                  <a:schemeClr val="bg1"/>
                </a:solidFill>
              </a:rPr>
              <a:t>nonlimbal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0855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855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332A200-1AFB-4EB8-A644-74F40BBB035D}" type="slidenum">
              <a:rPr lang="en-US" altLang="en-US" sz="1000" smtClean="0"/>
              <a:pPr>
                <a:spcBef>
                  <a:spcPct val="0"/>
                </a:spcBef>
                <a:buClrTx/>
                <a:buSzTx/>
                <a:buFontTx/>
                <a:buNone/>
              </a:pPr>
              <a:t>194</a:t>
            </a:fld>
            <a:endParaRPr lang="en-US" altLang="en-US" sz="1000"/>
          </a:p>
        </p:txBody>
      </p:sp>
    </p:spTree>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957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9572"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09573"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09574"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09575"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9576"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09577"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78"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9579"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 &gt; nonbulbar</a:t>
            </a:r>
          </a:p>
          <a:p>
            <a:pPr eaLnBrk="1" hangingPunct="1">
              <a:lnSpc>
                <a:spcPct val="90000"/>
              </a:lnSpc>
              <a:spcBef>
                <a:spcPct val="0"/>
              </a:spcBef>
              <a:buClrTx/>
              <a:buSzTx/>
              <a:buFontTx/>
              <a:buNone/>
            </a:pPr>
            <a:r>
              <a:rPr lang="en-US" altLang="en-US" sz="1400" dirty="0"/>
              <a:t>                           Limbal &gt;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solidFill>
                  <a:schemeClr val="bg1"/>
                </a:solidFill>
              </a:rPr>
              <a:t>      --de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09580"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09581" name="Rectangle 13"/>
          <p:cNvSpPr>
            <a:spLocks noChangeArrowheads="1"/>
          </p:cNvSpPr>
          <p:nvPr/>
        </p:nvSpPr>
        <p:spPr bwMode="auto">
          <a:xfrm>
            <a:off x="7620000" y="5334000"/>
            <a:ext cx="152400" cy="3810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75000"/>
              </a:lnSpc>
              <a:spcBef>
                <a:spcPct val="0"/>
              </a:spcBef>
              <a:buClrTx/>
              <a:buSzTx/>
              <a:buFontTx/>
              <a:buNone/>
            </a:pPr>
            <a:r>
              <a:rPr lang="en-US" altLang="en-US" sz="800"/>
              <a:t>&gt;&lt;</a:t>
            </a:r>
          </a:p>
          <a:p>
            <a:pPr algn="ctr" eaLnBrk="1" hangingPunct="1">
              <a:lnSpc>
                <a:spcPct val="75000"/>
              </a:lnSpc>
              <a:spcBef>
                <a:spcPct val="0"/>
              </a:spcBef>
              <a:buClrTx/>
              <a:buSzTx/>
              <a:buFontTx/>
              <a:buNone/>
            </a:pPr>
            <a:endParaRPr lang="en-US" altLang="en-US" sz="800"/>
          </a:p>
          <a:p>
            <a:pPr algn="ctr" eaLnBrk="1" hangingPunct="1">
              <a:lnSpc>
                <a:spcPct val="75000"/>
              </a:lnSpc>
              <a:spcBef>
                <a:spcPct val="0"/>
              </a:spcBef>
              <a:buClrTx/>
              <a:buSzTx/>
              <a:buFontTx/>
              <a:buNone/>
            </a:pPr>
            <a:r>
              <a:rPr lang="en-US" altLang="en-US" sz="800"/>
              <a:t>&gt;&lt;</a:t>
            </a:r>
          </a:p>
        </p:txBody>
      </p:sp>
      <p:sp>
        <p:nvSpPr>
          <p:cNvPr id="10958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54DE5F6-CAB2-4459-A289-6EC5FCF1645D}" type="slidenum">
              <a:rPr lang="en-US" altLang="en-US" sz="1000" smtClean="0"/>
              <a:pPr>
                <a:spcBef>
                  <a:spcPct val="0"/>
                </a:spcBef>
                <a:buClrTx/>
                <a:buSzTx/>
                <a:buFontTx/>
                <a:buNone/>
              </a:pPr>
              <a:t>195</a:t>
            </a:fld>
            <a:endParaRPr lang="en-US" altLang="en-US" sz="1000"/>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196</a:t>
            </a:fld>
            <a:endParaRPr lang="en-US" altLang="en-US" sz="1000"/>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a:t>
            </a:r>
            <a:r>
              <a:rPr lang="en-US" altLang="en-US" sz="1400" b="1" dirty="0"/>
              <a:t>Prognosis:</a:t>
            </a:r>
          </a:p>
          <a:p>
            <a:pPr eaLnBrk="1" hangingPunct="1">
              <a:lnSpc>
                <a:spcPct val="90000"/>
              </a:lnSpc>
              <a:spcBef>
                <a:spcPct val="0"/>
              </a:spcBef>
              <a:buClrTx/>
              <a:buSzTx/>
              <a:buFontTx/>
              <a:buNone/>
            </a:pPr>
            <a:r>
              <a:rPr lang="en-US" altLang="en-US" sz="1400" b="1" dirty="0"/>
              <a:t>     --</a:t>
            </a:r>
            <a:r>
              <a:rPr lang="en-US" altLang="en-US" sz="1400" b="1" dirty="0">
                <a:solidFill>
                  <a:srgbClr val="0000FF"/>
                </a:solidFill>
              </a:rPr>
              <a:t>Better</a:t>
            </a:r>
            <a:r>
              <a:rPr lang="en-US" altLang="en-US" sz="1400" b="1" dirty="0"/>
              <a:t>  than cutaneous</a:t>
            </a:r>
            <a:endParaRPr lang="en-US" altLang="en-US" sz="1400" b="1"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197</a:t>
            </a:fld>
            <a:endParaRPr lang="en-US" altLang="en-US" sz="1000"/>
          </a:p>
        </p:txBody>
      </p:sp>
      <p:sp>
        <p:nvSpPr>
          <p:cNvPr id="2" name="TextBox 1">
            <a:extLst>
              <a:ext uri="{FF2B5EF4-FFF2-40B4-BE49-F238E27FC236}">
                <a16:creationId xmlns:a16="http://schemas.microsoft.com/office/drawing/2014/main" id="{3F9E9BFC-94BB-40ED-980E-FE8B119E43B1}"/>
              </a:ext>
            </a:extLst>
          </p:cNvPr>
          <p:cNvSpPr txBox="1"/>
          <p:nvPr/>
        </p:nvSpPr>
        <p:spPr>
          <a:xfrm>
            <a:off x="914401" y="4226918"/>
            <a:ext cx="4679950" cy="2246769"/>
          </a:xfrm>
          <a:prstGeom prst="rect">
            <a:avLst/>
          </a:prstGeom>
          <a:solidFill>
            <a:srgbClr val="99FF99"/>
          </a:solidFill>
        </p:spPr>
        <p:txBody>
          <a:bodyPr wrap="square" rtlCol="0">
            <a:spAutoFit/>
          </a:bodyPr>
          <a:lstStyle/>
          <a:p>
            <a:r>
              <a:rPr lang="en-US" sz="1400" i="1" dirty="0"/>
              <a:t>What is the overall mortality rate for </a:t>
            </a:r>
            <a:r>
              <a:rPr lang="en-US" sz="1400" i="1" dirty="0" err="1"/>
              <a:t>conj</a:t>
            </a:r>
            <a:r>
              <a:rPr lang="en-US" sz="1400" i="1" dirty="0"/>
              <a:t> melanoma?</a:t>
            </a:r>
            <a:endParaRPr lang="en-US" sz="1400" i="1" dirty="0">
              <a:solidFill>
                <a:srgbClr val="99FF99"/>
              </a:solidFill>
            </a:endParaRPr>
          </a:p>
          <a:p>
            <a:r>
              <a:rPr lang="en-US" sz="1400" dirty="0">
                <a:solidFill>
                  <a:srgbClr val="99FF99"/>
                </a:solidFill>
              </a:rPr>
              <a:t>There’s some disagreement among the </a:t>
            </a:r>
            <a:r>
              <a:rPr lang="en-US" sz="1400" i="1" dirty="0">
                <a:solidFill>
                  <a:srgbClr val="99FF99"/>
                </a:solidFill>
              </a:rPr>
              <a:t>BCSC</a:t>
            </a:r>
            <a:r>
              <a:rPr lang="en-US" sz="1400" dirty="0">
                <a:solidFill>
                  <a:srgbClr val="99FF99"/>
                </a:solidFill>
              </a:rPr>
              <a:t> books,  but 25% is a reasonable compromise</a:t>
            </a:r>
          </a:p>
          <a:p>
            <a:endParaRPr lang="en-US" sz="1400" i="1" dirty="0">
              <a:solidFill>
                <a:srgbClr val="99FF99"/>
              </a:solidFill>
            </a:endParaRPr>
          </a:p>
          <a:p>
            <a:r>
              <a:rPr lang="en-US" sz="1400" i="1" dirty="0">
                <a:solidFill>
                  <a:srgbClr val="99FF99"/>
                </a:solidFill>
              </a:rPr>
              <a:t>What is the recurrence rate?</a:t>
            </a:r>
          </a:p>
          <a:p>
            <a:r>
              <a:rPr lang="en-US" sz="1400" dirty="0">
                <a:solidFill>
                  <a:srgbClr val="99FF99"/>
                </a:solidFill>
              </a:rPr>
              <a:t>A staggering 50%</a:t>
            </a:r>
          </a:p>
          <a:p>
            <a:endParaRPr lang="en-US" sz="1400" i="1" dirty="0">
              <a:solidFill>
                <a:srgbClr val="99FF99"/>
              </a:solidFill>
            </a:endParaRPr>
          </a:p>
          <a:p>
            <a:r>
              <a:rPr lang="en-US" sz="1400" i="1" dirty="0">
                <a:solidFill>
                  <a:srgbClr val="99FF99"/>
                </a:solidFill>
              </a:rPr>
              <a:t>What implication does this appalling rate carry regarding managing these pts?</a:t>
            </a:r>
          </a:p>
          <a:p>
            <a:r>
              <a:rPr lang="en-US" sz="1400" dirty="0">
                <a:solidFill>
                  <a:srgbClr val="99FF99"/>
                </a:solidFill>
              </a:rPr>
              <a:t>That they require close follow-up for the rest of their lives</a:t>
            </a:r>
          </a:p>
        </p:txBody>
      </p:sp>
      <p:sp>
        <p:nvSpPr>
          <p:cNvPr id="3" name="Oval 2">
            <a:extLst>
              <a:ext uri="{FF2B5EF4-FFF2-40B4-BE49-F238E27FC236}">
                <a16:creationId xmlns:a16="http://schemas.microsoft.com/office/drawing/2014/main" id="{C9DE06E2-4241-4607-963A-FCE461FC5E21}"/>
              </a:ext>
            </a:extLst>
          </p:cNvPr>
          <p:cNvSpPr/>
          <p:nvPr/>
        </p:nvSpPr>
        <p:spPr>
          <a:xfrm>
            <a:off x="5435600" y="4788932"/>
            <a:ext cx="2895600" cy="69746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1849523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a:t>
            </a:r>
            <a:r>
              <a:rPr lang="en-US" altLang="en-US" sz="1400" b="1" dirty="0"/>
              <a:t>Prognosis:</a:t>
            </a:r>
          </a:p>
          <a:p>
            <a:pPr eaLnBrk="1" hangingPunct="1">
              <a:lnSpc>
                <a:spcPct val="90000"/>
              </a:lnSpc>
              <a:spcBef>
                <a:spcPct val="0"/>
              </a:spcBef>
              <a:buClrTx/>
              <a:buSzTx/>
              <a:buFontTx/>
              <a:buNone/>
            </a:pPr>
            <a:r>
              <a:rPr lang="en-US" altLang="en-US" sz="1400" b="1" dirty="0"/>
              <a:t>     --</a:t>
            </a:r>
            <a:r>
              <a:rPr lang="en-US" altLang="en-US" sz="1400" b="1" dirty="0">
                <a:solidFill>
                  <a:srgbClr val="0000FF"/>
                </a:solidFill>
              </a:rPr>
              <a:t>Better</a:t>
            </a:r>
            <a:r>
              <a:rPr lang="en-US" altLang="en-US" sz="1400" b="1" dirty="0"/>
              <a:t>  than cutaneous</a:t>
            </a:r>
            <a:endParaRPr lang="en-US" altLang="en-US" sz="1400" b="1"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198</a:t>
            </a:fld>
            <a:endParaRPr lang="en-US" altLang="en-US" sz="1000"/>
          </a:p>
        </p:txBody>
      </p:sp>
      <p:sp>
        <p:nvSpPr>
          <p:cNvPr id="2" name="TextBox 1">
            <a:extLst>
              <a:ext uri="{FF2B5EF4-FFF2-40B4-BE49-F238E27FC236}">
                <a16:creationId xmlns:a16="http://schemas.microsoft.com/office/drawing/2014/main" id="{3F9E9BFC-94BB-40ED-980E-FE8B119E43B1}"/>
              </a:ext>
            </a:extLst>
          </p:cNvPr>
          <p:cNvSpPr txBox="1"/>
          <p:nvPr/>
        </p:nvSpPr>
        <p:spPr>
          <a:xfrm>
            <a:off x="914401" y="4226918"/>
            <a:ext cx="4679950" cy="2246769"/>
          </a:xfrm>
          <a:prstGeom prst="rect">
            <a:avLst/>
          </a:prstGeom>
          <a:solidFill>
            <a:srgbClr val="99FF99"/>
          </a:solidFill>
        </p:spPr>
        <p:txBody>
          <a:bodyPr wrap="square" rtlCol="0">
            <a:spAutoFit/>
          </a:bodyPr>
          <a:lstStyle/>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endParaRPr lang="en-US" sz="1400" dirty="0">
              <a:solidFill>
                <a:srgbClr val="99FF99"/>
              </a:solidFill>
            </a:endParaRPr>
          </a:p>
          <a:p>
            <a:endParaRPr lang="en-US" sz="1400" i="1" dirty="0">
              <a:solidFill>
                <a:srgbClr val="99FF99"/>
              </a:solidFill>
            </a:endParaRPr>
          </a:p>
          <a:p>
            <a:r>
              <a:rPr lang="en-US" sz="1400" i="1" dirty="0">
                <a:solidFill>
                  <a:srgbClr val="99FF99"/>
                </a:solidFill>
              </a:rPr>
              <a:t>What is the recurrence rate?</a:t>
            </a:r>
          </a:p>
          <a:p>
            <a:r>
              <a:rPr lang="en-US" sz="1400" dirty="0">
                <a:solidFill>
                  <a:srgbClr val="99FF99"/>
                </a:solidFill>
              </a:rPr>
              <a:t>A staggering 50%</a:t>
            </a:r>
          </a:p>
          <a:p>
            <a:endParaRPr lang="en-US" sz="1400" i="1" dirty="0">
              <a:solidFill>
                <a:srgbClr val="99FF99"/>
              </a:solidFill>
            </a:endParaRPr>
          </a:p>
          <a:p>
            <a:r>
              <a:rPr lang="en-US" sz="1400" i="1" dirty="0">
                <a:solidFill>
                  <a:srgbClr val="99FF99"/>
                </a:solidFill>
              </a:rPr>
              <a:t>What implication does this appalling rate carry regarding managing these pts?</a:t>
            </a:r>
          </a:p>
          <a:p>
            <a:r>
              <a:rPr lang="en-US" sz="1400" dirty="0">
                <a:solidFill>
                  <a:srgbClr val="99FF99"/>
                </a:solidFill>
              </a:rPr>
              <a:t>That they require close follow-up for the rest of their lives</a:t>
            </a:r>
          </a:p>
        </p:txBody>
      </p:sp>
      <p:sp>
        <p:nvSpPr>
          <p:cNvPr id="3" name="Oval 2">
            <a:extLst>
              <a:ext uri="{FF2B5EF4-FFF2-40B4-BE49-F238E27FC236}">
                <a16:creationId xmlns:a16="http://schemas.microsoft.com/office/drawing/2014/main" id="{C9DE06E2-4241-4607-963A-FCE461FC5E21}"/>
              </a:ext>
            </a:extLst>
          </p:cNvPr>
          <p:cNvSpPr/>
          <p:nvPr/>
        </p:nvSpPr>
        <p:spPr>
          <a:xfrm>
            <a:off x="5435600" y="4788932"/>
            <a:ext cx="2895600" cy="69746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5882610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a:t>
            </a:r>
            <a:r>
              <a:rPr lang="en-US" altLang="en-US" sz="1400" b="1" dirty="0"/>
              <a:t>Prognosis:</a:t>
            </a:r>
          </a:p>
          <a:p>
            <a:pPr eaLnBrk="1" hangingPunct="1">
              <a:lnSpc>
                <a:spcPct val="90000"/>
              </a:lnSpc>
              <a:spcBef>
                <a:spcPct val="0"/>
              </a:spcBef>
              <a:buClrTx/>
              <a:buSzTx/>
              <a:buFontTx/>
              <a:buNone/>
            </a:pPr>
            <a:r>
              <a:rPr lang="en-US" altLang="en-US" sz="1400" b="1" dirty="0"/>
              <a:t>     --</a:t>
            </a:r>
            <a:r>
              <a:rPr lang="en-US" altLang="en-US" sz="1400" b="1" dirty="0">
                <a:solidFill>
                  <a:srgbClr val="0000FF"/>
                </a:solidFill>
              </a:rPr>
              <a:t>Better</a:t>
            </a:r>
            <a:r>
              <a:rPr lang="en-US" altLang="en-US" sz="1400" b="1" dirty="0"/>
              <a:t>  than cutaneous</a:t>
            </a:r>
            <a:endParaRPr lang="en-US" altLang="en-US" sz="1400" b="1"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199</a:t>
            </a:fld>
            <a:endParaRPr lang="en-US" altLang="en-US" sz="1000"/>
          </a:p>
        </p:txBody>
      </p:sp>
      <p:sp>
        <p:nvSpPr>
          <p:cNvPr id="2" name="TextBox 1">
            <a:extLst>
              <a:ext uri="{FF2B5EF4-FFF2-40B4-BE49-F238E27FC236}">
                <a16:creationId xmlns:a16="http://schemas.microsoft.com/office/drawing/2014/main" id="{3F9E9BFC-94BB-40ED-980E-FE8B119E43B1}"/>
              </a:ext>
            </a:extLst>
          </p:cNvPr>
          <p:cNvSpPr txBox="1"/>
          <p:nvPr/>
        </p:nvSpPr>
        <p:spPr>
          <a:xfrm>
            <a:off x="914401" y="4226918"/>
            <a:ext cx="4679950" cy="2246769"/>
          </a:xfrm>
          <a:prstGeom prst="rect">
            <a:avLst/>
          </a:prstGeom>
          <a:solidFill>
            <a:srgbClr val="99FF99"/>
          </a:solidFill>
        </p:spPr>
        <p:txBody>
          <a:bodyPr wrap="square" rtlCol="0">
            <a:spAutoFit/>
          </a:bodyPr>
          <a:lstStyle/>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p>
          <a:p>
            <a:endParaRPr lang="en-US" sz="1400" i="1" dirty="0"/>
          </a:p>
          <a:p>
            <a:r>
              <a:rPr lang="en-US" sz="1400" i="1" dirty="0"/>
              <a:t>What is the recurrence rate?</a:t>
            </a:r>
            <a:endParaRPr lang="en-US" sz="1400" i="1" dirty="0">
              <a:solidFill>
                <a:srgbClr val="99FF99"/>
              </a:solidFill>
            </a:endParaRPr>
          </a:p>
          <a:p>
            <a:r>
              <a:rPr lang="en-US" sz="1400" dirty="0">
                <a:solidFill>
                  <a:srgbClr val="99FF99"/>
                </a:solidFill>
              </a:rPr>
              <a:t>A staggering 50%</a:t>
            </a:r>
          </a:p>
          <a:p>
            <a:endParaRPr lang="en-US" sz="1400" i="1" dirty="0">
              <a:solidFill>
                <a:srgbClr val="99FF99"/>
              </a:solidFill>
            </a:endParaRPr>
          </a:p>
          <a:p>
            <a:r>
              <a:rPr lang="en-US" sz="1400" i="1" dirty="0">
                <a:solidFill>
                  <a:srgbClr val="99FF99"/>
                </a:solidFill>
              </a:rPr>
              <a:t>What implication does this appalling rate carry regarding managing these pts?</a:t>
            </a:r>
          </a:p>
          <a:p>
            <a:r>
              <a:rPr lang="en-US" sz="1400" dirty="0">
                <a:solidFill>
                  <a:srgbClr val="99FF99"/>
                </a:solidFill>
              </a:rPr>
              <a:t>That they require close follow-up for the rest of their lives</a:t>
            </a:r>
          </a:p>
        </p:txBody>
      </p:sp>
      <p:sp>
        <p:nvSpPr>
          <p:cNvPr id="3" name="Oval 2">
            <a:extLst>
              <a:ext uri="{FF2B5EF4-FFF2-40B4-BE49-F238E27FC236}">
                <a16:creationId xmlns:a16="http://schemas.microsoft.com/office/drawing/2014/main" id="{C9DE06E2-4241-4607-963A-FCE461FC5E21}"/>
              </a:ext>
            </a:extLst>
          </p:cNvPr>
          <p:cNvSpPr/>
          <p:nvPr/>
        </p:nvSpPr>
        <p:spPr>
          <a:xfrm>
            <a:off x="5435600" y="4788932"/>
            <a:ext cx="2895600" cy="69746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2202655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12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5124"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5125"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Epithelial</a:t>
            </a:r>
          </a:p>
        </p:txBody>
      </p:sp>
      <p:sp>
        <p:nvSpPr>
          <p:cNvPr id="5126" name="Line 13"/>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7" name="Line 14"/>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8" name="Line 15"/>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9" name="Text Box 16"/>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513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09B71D-BE2C-4DF5-B123-7900994EB3DA}" type="slidenum">
              <a:rPr lang="en-US" altLang="en-US" sz="1000" smtClean="0"/>
              <a:pPr>
                <a:spcBef>
                  <a:spcPct val="0"/>
                </a:spcBef>
                <a:buClrTx/>
                <a:buSzTx/>
                <a:buFontTx/>
                <a:buNone/>
              </a:pPr>
              <a:t>2</a:t>
            </a:fld>
            <a:endParaRPr lang="en-US" altLang="en-US" sz="100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8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--Present at birth</a:t>
            </a:r>
          </a:p>
          <a:p>
            <a:pPr eaLnBrk="1" hangingPunct="1">
              <a:spcBef>
                <a:spcPct val="0"/>
              </a:spcBef>
              <a:buClrTx/>
              <a:buSzTx/>
              <a:buFontTx/>
              <a:buNone/>
            </a:pPr>
            <a:r>
              <a:rPr lang="en-US" altLang="en-US" sz="1600" dirty="0"/>
              <a:t>  --Enlarge slowly</a:t>
            </a:r>
          </a:p>
          <a:p>
            <a:pPr eaLnBrk="1" hangingPunct="1">
              <a:spcBef>
                <a:spcPct val="0"/>
              </a:spcBef>
              <a:buClrTx/>
              <a:buSzTx/>
              <a:buFontTx/>
              <a:buNone/>
            </a:pPr>
            <a:r>
              <a:rPr lang="en-US" altLang="en-US" sz="1600" dirty="0"/>
              <a:t>  --Intralesional hemorrhage </a:t>
            </a:r>
            <a:r>
              <a:rPr lang="en-US" altLang="en-US" sz="1600" dirty="0">
                <a:sym typeface="Wingdings" panose="05000000000000000000" pitchFamily="2" charset="2"/>
              </a:rPr>
              <a:t> chocolate cyst</a:t>
            </a:r>
            <a:endParaRPr lang="en-US" altLang="en-US" sz="1600" dirty="0"/>
          </a:p>
        </p:txBody>
      </p:sp>
      <p:sp>
        <p:nvSpPr>
          <p:cNvPr id="16388"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389"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390" name="Text Box 6"/>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6391"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6392" name="Line 9"/>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395" name="Rectangle 13"/>
          <p:cNvSpPr>
            <a:spLocks noChangeArrowheads="1"/>
          </p:cNvSpPr>
          <p:nvPr/>
        </p:nvSpPr>
        <p:spPr bwMode="auto">
          <a:xfrm>
            <a:off x="6019800" y="3902075"/>
            <a:ext cx="990600" cy="365125"/>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yum!</a:t>
            </a:r>
          </a:p>
        </p:txBody>
      </p:sp>
      <p:sp>
        <p:nvSpPr>
          <p:cNvPr id="1639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2D32CE-0C53-4B4B-9B73-D139F8CD85A5}" type="slidenum">
              <a:rPr lang="en-US" altLang="en-US" sz="1000" smtClean="0"/>
              <a:pPr>
                <a:spcBef>
                  <a:spcPct val="0"/>
                </a:spcBef>
                <a:buClrTx/>
                <a:buSzTx/>
                <a:buFontTx/>
                <a:buNone/>
              </a:pPr>
              <a:t>20</a:t>
            </a:fld>
            <a:endParaRPr lang="en-US" altLang="en-US" sz="1000"/>
          </a:p>
        </p:txBody>
      </p:sp>
      <p:sp>
        <p:nvSpPr>
          <p:cNvPr id="15"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6"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a:t>
            </a:r>
            <a:r>
              <a:rPr lang="en-US" altLang="en-US" sz="1400" b="1" dirty="0"/>
              <a:t>Prognosis:</a:t>
            </a:r>
          </a:p>
          <a:p>
            <a:pPr eaLnBrk="1" hangingPunct="1">
              <a:lnSpc>
                <a:spcPct val="90000"/>
              </a:lnSpc>
              <a:spcBef>
                <a:spcPct val="0"/>
              </a:spcBef>
              <a:buClrTx/>
              <a:buSzTx/>
              <a:buFontTx/>
              <a:buNone/>
            </a:pPr>
            <a:r>
              <a:rPr lang="en-US" altLang="en-US" sz="1400" b="1" dirty="0"/>
              <a:t>     --</a:t>
            </a:r>
            <a:r>
              <a:rPr lang="en-US" altLang="en-US" sz="1400" b="1" dirty="0">
                <a:solidFill>
                  <a:srgbClr val="0000FF"/>
                </a:solidFill>
              </a:rPr>
              <a:t>Better</a:t>
            </a:r>
            <a:r>
              <a:rPr lang="en-US" altLang="en-US" sz="1400" b="1" dirty="0"/>
              <a:t>  than cutaneous</a:t>
            </a:r>
            <a:endParaRPr lang="en-US" altLang="en-US" sz="1400" b="1"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200</a:t>
            </a:fld>
            <a:endParaRPr lang="en-US" altLang="en-US" sz="1000"/>
          </a:p>
        </p:txBody>
      </p:sp>
      <p:sp>
        <p:nvSpPr>
          <p:cNvPr id="2" name="TextBox 1">
            <a:extLst>
              <a:ext uri="{FF2B5EF4-FFF2-40B4-BE49-F238E27FC236}">
                <a16:creationId xmlns:a16="http://schemas.microsoft.com/office/drawing/2014/main" id="{3F9E9BFC-94BB-40ED-980E-FE8B119E43B1}"/>
              </a:ext>
            </a:extLst>
          </p:cNvPr>
          <p:cNvSpPr txBox="1"/>
          <p:nvPr/>
        </p:nvSpPr>
        <p:spPr>
          <a:xfrm>
            <a:off x="914401" y="4226918"/>
            <a:ext cx="4679950" cy="2246769"/>
          </a:xfrm>
          <a:prstGeom prst="rect">
            <a:avLst/>
          </a:prstGeom>
          <a:solidFill>
            <a:srgbClr val="99FF99"/>
          </a:solidFill>
        </p:spPr>
        <p:txBody>
          <a:bodyPr wrap="square" rtlCol="0">
            <a:spAutoFit/>
          </a:bodyPr>
          <a:lstStyle/>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p>
          <a:p>
            <a:endParaRPr lang="en-US" sz="1400" i="1" dirty="0"/>
          </a:p>
          <a:p>
            <a:r>
              <a:rPr lang="en-US" sz="1400" i="1" dirty="0"/>
              <a:t>What is the recurrence rate?</a:t>
            </a:r>
          </a:p>
          <a:p>
            <a:r>
              <a:rPr lang="en-US" sz="1400" dirty="0"/>
              <a:t>A staggering 50%</a:t>
            </a:r>
          </a:p>
          <a:p>
            <a:endParaRPr lang="en-US" sz="1400" i="1" dirty="0">
              <a:solidFill>
                <a:srgbClr val="99FF99"/>
              </a:solidFill>
            </a:endParaRPr>
          </a:p>
          <a:p>
            <a:r>
              <a:rPr lang="en-US" sz="1400" i="1" dirty="0">
                <a:solidFill>
                  <a:srgbClr val="99FF99"/>
                </a:solidFill>
              </a:rPr>
              <a:t>What implication does this appalling rate carry regarding managing these pts?</a:t>
            </a:r>
          </a:p>
          <a:p>
            <a:r>
              <a:rPr lang="en-US" sz="1400" dirty="0">
                <a:solidFill>
                  <a:srgbClr val="99FF99"/>
                </a:solidFill>
              </a:rPr>
              <a:t>That they require close follow-up for the rest of their lives</a:t>
            </a:r>
          </a:p>
        </p:txBody>
      </p:sp>
      <p:sp>
        <p:nvSpPr>
          <p:cNvPr id="3" name="Oval 2">
            <a:extLst>
              <a:ext uri="{FF2B5EF4-FFF2-40B4-BE49-F238E27FC236}">
                <a16:creationId xmlns:a16="http://schemas.microsoft.com/office/drawing/2014/main" id="{C9DE06E2-4241-4607-963A-FCE461FC5E21}"/>
              </a:ext>
            </a:extLst>
          </p:cNvPr>
          <p:cNvSpPr/>
          <p:nvPr/>
        </p:nvSpPr>
        <p:spPr>
          <a:xfrm>
            <a:off x="5435600" y="4788932"/>
            <a:ext cx="2895600" cy="69746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78594338"/>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a:t>
            </a:r>
            <a:r>
              <a:rPr lang="en-US" altLang="en-US" sz="1400" b="1" dirty="0"/>
              <a:t>Prognosis:</a:t>
            </a:r>
          </a:p>
          <a:p>
            <a:pPr eaLnBrk="1" hangingPunct="1">
              <a:lnSpc>
                <a:spcPct val="90000"/>
              </a:lnSpc>
              <a:spcBef>
                <a:spcPct val="0"/>
              </a:spcBef>
              <a:buClrTx/>
              <a:buSzTx/>
              <a:buFontTx/>
              <a:buNone/>
            </a:pPr>
            <a:r>
              <a:rPr lang="en-US" altLang="en-US" sz="1400" b="1" dirty="0"/>
              <a:t>     --</a:t>
            </a:r>
            <a:r>
              <a:rPr lang="en-US" altLang="en-US" sz="1400" b="1" dirty="0">
                <a:solidFill>
                  <a:srgbClr val="0000FF"/>
                </a:solidFill>
              </a:rPr>
              <a:t>Better</a:t>
            </a:r>
            <a:r>
              <a:rPr lang="en-US" altLang="en-US" sz="1400" b="1" dirty="0"/>
              <a:t>  than cutaneous</a:t>
            </a:r>
            <a:endParaRPr lang="en-US" altLang="en-US" sz="1400" b="1"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201</a:t>
            </a:fld>
            <a:endParaRPr lang="en-US" altLang="en-US" sz="1000"/>
          </a:p>
        </p:txBody>
      </p:sp>
      <p:sp>
        <p:nvSpPr>
          <p:cNvPr id="2" name="TextBox 1">
            <a:extLst>
              <a:ext uri="{FF2B5EF4-FFF2-40B4-BE49-F238E27FC236}">
                <a16:creationId xmlns:a16="http://schemas.microsoft.com/office/drawing/2014/main" id="{3F9E9BFC-94BB-40ED-980E-FE8B119E43B1}"/>
              </a:ext>
            </a:extLst>
          </p:cNvPr>
          <p:cNvSpPr txBox="1"/>
          <p:nvPr/>
        </p:nvSpPr>
        <p:spPr>
          <a:xfrm>
            <a:off x="914401" y="4226918"/>
            <a:ext cx="4679950" cy="2246769"/>
          </a:xfrm>
          <a:prstGeom prst="rect">
            <a:avLst/>
          </a:prstGeom>
          <a:solidFill>
            <a:srgbClr val="99FF99"/>
          </a:solidFill>
        </p:spPr>
        <p:txBody>
          <a:bodyPr wrap="square" rtlCol="0">
            <a:spAutoFit/>
          </a:bodyPr>
          <a:lstStyle/>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p>
          <a:p>
            <a:endParaRPr lang="en-US" sz="1400" i="1" dirty="0"/>
          </a:p>
          <a:p>
            <a:r>
              <a:rPr lang="en-US" sz="1400" i="1" dirty="0"/>
              <a:t>What is the recurrence rate?</a:t>
            </a:r>
          </a:p>
          <a:p>
            <a:r>
              <a:rPr lang="en-US" sz="1400" dirty="0"/>
              <a:t>A staggering 50%</a:t>
            </a:r>
          </a:p>
          <a:p>
            <a:endParaRPr lang="en-US" sz="1400" i="1" dirty="0"/>
          </a:p>
          <a:p>
            <a:r>
              <a:rPr lang="en-US" sz="1400" i="1" dirty="0"/>
              <a:t>What implication does this appalling rate carry regarding managing these pts?</a:t>
            </a:r>
            <a:endParaRPr lang="en-US" sz="1400" i="1" dirty="0">
              <a:solidFill>
                <a:srgbClr val="99FF99"/>
              </a:solidFill>
            </a:endParaRPr>
          </a:p>
          <a:p>
            <a:r>
              <a:rPr lang="en-US" sz="1400" dirty="0">
                <a:solidFill>
                  <a:srgbClr val="99FF99"/>
                </a:solidFill>
              </a:rPr>
              <a:t>That they require close follow-up for the rest of their lives</a:t>
            </a:r>
          </a:p>
        </p:txBody>
      </p:sp>
      <p:sp>
        <p:nvSpPr>
          <p:cNvPr id="3" name="Oval 2">
            <a:extLst>
              <a:ext uri="{FF2B5EF4-FFF2-40B4-BE49-F238E27FC236}">
                <a16:creationId xmlns:a16="http://schemas.microsoft.com/office/drawing/2014/main" id="{C9DE06E2-4241-4607-963A-FCE461FC5E21}"/>
              </a:ext>
            </a:extLst>
          </p:cNvPr>
          <p:cNvSpPr/>
          <p:nvPr/>
        </p:nvSpPr>
        <p:spPr>
          <a:xfrm>
            <a:off x="5435600" y="4788932"/>
            <a:ext cx="2895600" cy="69746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41345647"/>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05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059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059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059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059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060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060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a:t>
            </a:r>
            <a:r>
              <a:rPr lang="en-US" altLang="en-US" sz="1400" b="1" dirty="0"/>
              <a:t>Prognosis:</a:t>
            </a:r>
          </a:p>
          <a:p>
            <a:pPr eaLnBrk="1" hangingPunct="1">
              <a:lnSpc>
                <a:spcPct val="90000"/>
              </a:lnSpc>
              <a:spcBef>
                <a:spcPct val="0"/>
              </a:spcBef>
              <a:buClrTx/>
              <a:buSzTx/>
              <a:buFontTx/>
              <a:buNone/>
            </a:pPr>
            <a:r>
              <a:rPr lang="en-US" altLang="en-US" sz="1400" b="1" dirty="0"/>
              <a:t>     --</a:t>
            </a:r>
            <a:r>
              <a:rPr lang="en-US" altLang="en-US" sz="1400" b="1" dirty="0">
                <a:solidFill>
                  <a:srgbClr val="0000FF"/>
                </a:solidFill>
              </a:rPr>
              <a:t>Better</a:t>
            </a:r>
            <a:r>
              <a:rPr lang="en-US" altLang="en-US" sz="1400" b="1" dirty="0"/>
              <a:t>  than cutaneous</a:t>
            </a:r>
            <a:endParaRPr lang="en-US" altLang="en-US" sz="1400" b="1"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--de novo &lt; not de novo</a:t>
            </a:r>
            <a:endParaRPr lang="en-US" altLang="en-US" sz="1400" dirty="0">
              <a:solidFill>
                <a:schemeClr val="bg1"/>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solidFill>
              </a:rPr>
              <a:t>  --Management: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060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060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24366B9-DC76-4498-9909-1E5C4B586671}" type="slidenum">
              <a:rPr lang="en-US" altLang="en-US" sz="1000" smtClean="0"/>
              <a:pPr>
                <a:spcBef>
                  <a:spcPct val="0"/>
                </a:spcBef>
                <a:buClrTx/>
                <a:buSzTx/>
                <a:buFontTx/>
                <a:buNone/>
              </a:pPr>
              <a:t>202</a:t>
            </a:fld>
            <a:endParaRPr lang="en-US" altLang="en-US" sz="1000"/>
          </a:p>
        </p:txBody>
      </p:sp>
      <p:sp>
        <p:nvSpPr>
          <p:cNvPr id="2" name="TextBox 1">
            <a:extLst>
              <a:ext uri="{FF2B5EF4-FFF2-40B4-BE49-F238E27FC236}">
                <a16:creationId xmlns:a16="http://schemas.microsoft.com/office/drawing/2014/main" id="{3F9E9BFC-94BB-40ED-980E-FE8B119E43B1}"/>
              </a:ext>
            </a:extLst>
          </p:cNvPr>
          <p:cNvSpPr txBox="1"/>
          <p:nvPr/>
        </p:nvSpPr>
        <p:spPr>
          <a:xfrm>
            <a:off x="914401" y="4226918"/>
            <a:ext cx="4679950" cy="2246769"/>
          </a:xfrm>
          <a:prstGeom prst="rect">
            <a:avLst/>
          </a:prstGeom>
          <a:solidFill>
            <a:srgbClr val="99FF99"/>
          </a:solidFill>
        </p:spPr>
        <p:txBody>
          <a:bodyPr wrap="square" rtlCol="0">
            <a:spAutoFit/>
          </a:bodyPr>
          <a:lstStyle/>
          <a:p>
            <a:r>
              <a:rPr lang="en-US" sz="1400" i="1" dirty="0"/>
              <a:t>What is the overall mortality rate for </a:t>
            </a:r>
            <a:r>
              <a:rPr lang="en-US" sz="1400" i="1" dirty="0" err="1"/>
              <a:t>conj</a:t>
            </a:r>
            <a:r>
              <a:rPr lang="en-US" sz="1400" i="1" dirty="0"/>
              <a:t> melanoma?</a:t>
            </a:r>
          </a:p>
          <a:p>
            <a:r>
              <a:rPr lang="en-US" sz="1400" dirty="0"/>
              <a:t>There’s some disagreement among the </a:t>
            </a:r>
            <a:r>
              <a:rPr lang="en-US" sz="1400" i="1" dirty="0"/>
              <a:t>BCSC</a:t>
            </a:r>
            <a:r>
              <a:rPr lang="en-US" sz="1400" dirty="0"/>
              <a:t> books,  but 25% is a reasonable compromise</a:t>
            </a:r>
          </a:p>
          <a:p>
            <a:endParaRPr lang="en-US" sz="1400" i="1" dirty="0"/>
          </a:p>
          <a:p>
            <a:r>
              <a:rPr lang="en-US" sz="1400" i="1" dirty="0"/>
              <a:t>What is the recurrence rate?</a:t>
            </a:r>
          </a:p>
          <a:p>
            <a:r>
              <a:rPr lang="en-US" sz="1400" dirty="0"/>
              <a:t>A staggering 50%</a:t>
            </a:r>
          </a:p>
          <a:p>
            <a:endParaRPr lang="en-US" sz="1400" i="1" dirty="0"/>
          </a:p>
          <a:p>
            <a:r>
              <a:rPr lang="en-US" sz="1400" i="1" dirty="0"/>
              <a:t>What implication does this appalling rate carry regarding managing these pts?</a:t>
            </a:r>
          </a:p>
          <a:p>
            <a:r>
              <a:rPr lang="en-US" sz="1400" dirty="0"/>
              <a:t>That they require close follow-up for the rest of their lives</a:t>
            </a:r>
          </a:p>
        </p:txBody>
      </p:sp>
      <p:sp>
        <p:nvSpPr>
          <p:cNvPr id="3" name="Oval 2">
            <a:extLst>
              <a:ext uri="{FF2B5EF4-FFF2-40B4-BE49-F238E27FC236}">
                <a16:creationId xmlns:a16="http://schemas.microsoft.com/office/drawing/2014/main" id="{C9DE06E2-4241-4607-963A-FCE461FC5E21}"/>
              </a:ext>
            </a:extLst>
          </p:cNvPr>
          <p:cNvSpPr/>
          <p:nvPr/>
        </p:nvSpPr>
        <p:spPr>
          <a:xfrm>
            <a:off x="5435600" y="4788932"/>
            <a:ext cx="2895600" cy="69746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58901648"/>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16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162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1621"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1622"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1623"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1624"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1625"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6"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1627"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&lt; 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1628"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1629" name="Rectangle 13"/>
          <p:cNvSpPr>
            <a:spLocks noChangeArrowheads="1"/>
          </p:cNvSpPr>
          <p:nvPr/>
        </p:nvSpPr>
        <p:spPr bwMode="auto">
          <a:xfrm>
            <a:off x="6781800" y="5715000"/>
            <a:ext cx="152400" cy="1524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&gt;&lt;</a:t>
            </a:r>
          </a:p>
        </p:txBody>
      </p:sp>
      <p:sp>
        <p:nvSpPr>
          <p:cNvPr id="11163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F32C61A-7546-41EE-887C-D577B000770F}" type="slidenum">
              <a:rPr lang="en-US" altLang="en-US" sz="1000" smtClean="0"/>
              <a:pPr>
                <a:spcBef>
                  <a:spcPct val="0"/>
                </a:spcBef>
                <a:buClrTx/>
                <a:buSzTx/>
                <a:buFontTx/>
                <a:buNone/>
              </a:pPr>
              <a:t>203</a:t>
            </a:fld>
            <a:endParaRPr lang="en-US" altLang="en-US" sz="1000"/>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264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264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264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264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264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264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264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51"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--Management: </a:t>
            </a:r>
          </a:p>
          <a:p>
            <a:pPr eaLnBrk="1" hangingPunct="1">
              <a:lnSpc>
                <a:spcPct val="90000"/>
              </a:lnSpc>
              <a:spcBef>
                <a:spcPct val="0"/>
              </a:spcBef>
              <a:buClrTx/>
              <a:buSzTx/>
              <a:buFontTx/>
              <a:buNone/>
            </a:pPr>
            <a:r>
              <a:rPr lang="en-US" altLang="en-US" sz="1400" dirty="0">
                <a:solidFill>
                  <a:schemeClr val="bg1"/>
                </a:solidFill>
              </a:rPr>
              <a:t>      --Excisional  biopsy (no </a:t>
            </a:r>
            <a:r>
              <a:rPr lang="en-US" altLang="en-US" sz="1400" dirty="0">
                <a:solidFill>
                  <a:schemeClr val="bg1"/>
                </a:solidFill>
                <a:cs typeface="Arial" panose="020B0604020202020204" pitchFamily="34" charset="0"/>
              </a:rPr>
              <a:t>↑</a:t>
            </a:r>
            <a:r>
              <a:rPr lang="en-US" altLang="en-US" sz="1400" dirty="0">
                <a:solidFill>
                  <a:schemeClr val="bg1"/>
                </a:solidFill>
              </a:rPr>
              <a:t> risk of </a:t>
            </a:r>
            <a:r>
              <a:rPr lang="en-US" altLang="en-US" sz="1400" dirty="0" err="1">
                <a:solidFill>
                  <a:schemeClr val="bg1"/>
                </a:solidFill>
              </a:rPr>
              <a:t>mets</a:t>
            </a:r>
            <a:r>
              <a:rPr lang="en-US" altLang="en-US" sz="1400" dirty="0">
                <a:solidFill>
                  <a:schemeClr val="bg1"/>
                </a:solidFill>
              </a:rPr>
              <a:t>)</a:t>
            </a:r>
          </a:p>
          <a:p>
            <a:pPr eaLnBrk="1" hangingPunct="1">
              <a:lnSpc>
                <a:spcPct val="90000"/>
              </a:lnSpc>
              <a:spcBef>
                <a:spcPct val="0"/>
              </a:spcBef>
              <a:buClrTx/>
              <a:buSzTx/>
              <a:buFontTx/>
              <a:buNone/>
            </a:pPr>
            <a:r>
              <a:rPr lang="en-US" altLang="en-US" sz="1400" dirty="0">
                <a:solidFill>
                  <a:schemeClr val="bg1"/>
                </a:solidFill>
              </a:rPr>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265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265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906DDA-385C-4EDE-A96C-A51C37F9E03E}" type="slidenum">
              <a:rPr lang="en-US" altLang="en-US" sz="1000" smtClean="0"/>
              <a:pPr>
                <a:spcBef>
                  <a:spcPct val="0"/>
                </a:spcBef>
                <a:buClrTx/>
                <a:buSzTx/>
                <a:buFontTx/>
                <a:buNone/>
              </a:pPr>
              <a:t>204</a:t>
            </a:fld>
            <a:endParaRPr lang="en-US" altLang="en-US" sz="1000"/>
          </a:p>
        </p:txBody>
      </p:sp>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366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366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366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367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367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367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367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7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367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pPr>
            <a:r>
              <a:rPr lang="en-US" altLang="en-US" sz="1400" dirty="0"/>
              <a:t>      --Excisional  biopsy (no </a:t>
            </a:r>
            <a:r>
              <a:rPr lang="en-US" altLang="en-US" sz="1400" dirty="0">
                <a:cs typeface="Arial" panose="020B0604020202020204" pitchFamily="34" charset="0"/>
              </a:rPr>
              <a:t>↑</a:t>
            </a:r>
            <a:r>
              <a:rPr lang="en-US" altLang="en-US" sz="1400" dirty="0"/>
              <a:t> risk of </a:t>
            </a:r>
            <a:r>
              <a:rPr lang="en-US" altLang="en-US" sz="1400" dirty="0" err="1"/>
              <a:t>mets</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367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3677" name="Rectangle 13"/>
          <p:cNvSpPr>
            <a:spLocks noChangeArrowheads="1"/>
          </p:cNvSpPr>
          <p:nvPr/>
        </p:nvSpPr>
        <p:spPr bwMode="auto">
          <a:xfrm>
            <a:off x="6096000" y="6096000"/>
            <a:ext cx="9144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type of</a:t>
            </a:r>
          </a:p>
        </p:txBody>
      </p:sp>
      <p:sp>
        <p:nvSpPr>
          <p:cNvPr id="11367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E72465FA-42F2-4956-86B7-369C68A8F37C}" type="slidenum">
              <a:rPr lang="en-US" altLang="en-US" sz="1000" smtClean="0"/>
              <a:pPr>
                <a:spcBef>
                  <a:spcPct val="0"/>
                </a:spcBef>
                <a:buClrTx/>
                <a:buSzTx/>
                <a:buFontTx/>
                <a:buNone/>
              </a:pPr>
              <a:t>205</a:t>
            </a:fld>
            <a:endParaRPr lang="en-US" altLang="en-US" sz="1000"/>
          </a:p>
        </p:txBody>
      </p:sp>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46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4692"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4693"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4694"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4695"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4696"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4697"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8"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4699"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Excisional</a:t>
            </a:r>
            <a:r>
              <a:rPr lang="en-US" altLang="en-US" sz="1400" dirty="0"/>
              <a:t>  biopsy (no </a:t>
            </a:r>
            <a:r>
              <a:rPr lang="en-US" altLang="en-US" sz="1400" dirty="0">
                <a:cs typeface="Arial" panose="020B0604020202020204" pitchFamily="34" charset="0"/>
              </a:rPr>
              <a:t>↑</a:t>
            </a:r>
            <a:r>
              <a:rPr lang="en-US" altLang="en-US" sz="1400" dirty="0"/>
              <a:t> risk of </a:t>
            </a:r>
            <a:r>
              <a:rPr lang="en-US" altLang="en-US" sz="1400" dirty="0" err="1"/>
              <a:t>mets</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4700"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47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82860D7-B482-4523-8307-4F9CF3E0B5B8}" type="slidenum">
              <a:rPr lang="en-US" altLang="en-US" sz="1000" smtClean="0"/>
              <a:pPr>
                <a:spcBef>
                  <a:spcPct val="0"/>
                </a:spcBef>
                <a:buClrTx/>
                <a:buSzTx/>
                <a:buFontTx/>
                <a:buNone/>
              </a:pPr>
              <a:t>206</a:t>
            </a:fld>
            <a:endParaRPr lang="en-US" altLang="en-US" sz="1000"/>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207</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chemeClr val="accent1">
                    <a:lumMod val="40000"/>
                    <a:lumOff val="60000"/>
                  </a:schemeClr>
                </a:solidFill>
              </a:rPr>
              <a:t>Quite wide—2 mm at least</a:t>
            </a: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should the lesion be handled intraoperatively?</a:t>
            </a:r>
          </a:p>
          <a:p>
            <a:pPr eaLnBrk="1" hangingPunct="1">
              <a:spcBef>
                <a:spcPct val="0"/>
              </a:spcBef>
              <a:buClrTx/>
              <a:buSzTx/>
              <a:buFontTx/>
              <a:buNone/>
            </a:pPr>
            <a:r>
              <a:rPr lang="en-US" altLang="en-US" sz="1400" dirty="0">
                <a:solidFill>
                  <a:schemeClr val="accent1">
                    <a:lumMod val="40000"/>
                    <a:lumOff val="60000"/>
                  </a:schemeClr>
                </a:solidFill>
              </a:rPr>
              <a:t>It shouldn’t;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What is the concern motivating the ‘no touch’ technique?</a:t>
            </a:r>
          </a:p>
          <a:p>
            <a:pPr eaLnBrk="1" hangingPunct="1">
              <a:spcBef>
                <a:spcPct val="0"/>
              </a:spcBef>
              <a:buClrTx/>
              <a:buSzTx/>
              <a:buFontTx/>
              <a:buNone/>
            </a:pPr>
            <a:r>
              <a:rPr lang="en-US" altLang="en-US" sz="1400" dirty="0">
                <a:solidFill>
                  <a:schemeClr val="accent1">
                    <a:lumMod val="40000"/>
                    <a:lumOff val="60000"/>
                  </a:schemeClr>
                </a:solidFill>
              </a:rPr>
              <a:t>The concern is that </a:t>
            </a:r>
            <a:r>
              <a:rPr lang="en-US" altLang="en-US" sz="1400" dirty="0" err="1">
                <a:solidFill>
                  <a:schemeClr val="accent1">
                    <a:lumMod val="40000"/>
                    <a:lumOff val="60000"/>
                  </a:schemeClr>
                </a:solidFill>
              </a:rPr>
              <a:t>intraop</a:t>
            </a:r>
            <a:r>
              <a:rPr lang="en-US" altLang="en-US" sz="1400" dirty="0">
                <a:solidFill>
                  <a:schemeClr val="accent1">
                    <a:lumMod val="40000"/>
                    <a:lumOff val="60000"/>
                  </a:schemeClr>
                </a:solidFill>
              </a:rPr>
              <a:t> manipulation of the lesion might seed tumor cells across the normal </a:t>
            </a:r>
            <a:r>
              <a:rPr lang="en-US" altLang="en-US" sz="1400" dirty="0" err="1">
                <a:solidFill>
                  <a:schemeClr val="accent1">
                    <a:lumMod val="40000"/>
                    <a:lumOff val="60000"/>
                  </a:schemeClr>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1615892253"/>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208</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How should the lesion be handled intraoperatively?</a:t>
            </a:r>
          </a:p>
          <a:p>
            <a:pPr eaLnBrk="1" hangingPunct="1">
              <a:spcBef>
                <a:spcPct val="0"/>
              </a:spcBef>
              <a:buClrTx/>
              <a:buSzTx/>
              <a:buFontTx/>
              <a:buNone/>
            </a:pPr>
            <a:r>
              <a:rPr lang="en-US" altLang="en-US" sz="1400" dirty="0">
                <a:solidFill>
                  <a:schemeClr val="accent1">
                    <a:lumMod val="40000"/>
                    <a:lumOff val="60000"/>
                  </a:schemeClr>
                </a:solidFill>
              </a:rPr>
              <a:t>It shouldn’t;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What is the concern motivating the ‘no touch’ technique?</a:t>
            </a:r>
          </a:p>
          <a:p>
            <a:pPr eaLnBrk="1" hangingPunct="1">
              <a:spcBef>
                <a:spcPct val="0"/>
              </a:spcBef>
              <a:buClrTx/>
              <a:buSzTx/>
              <a:buFontTx/>
              <a:buNone/>
            </a:pPr>
            <a:r>
              <a:rPr lang="en-US" altLang="en-US" sz="1400" dirty="0">
                <a:solidFill>
                  <a:schemeClr val="accent1">
                    <a:lumMod val="40000"/>
                    <a:lumOff val="60000"/>
                  </a:schemeClr>
                </a:solidFill>
              </a:rPr>
              <a:t>The concern is that </a:t>
            </a:r>
            <a:r>
              <a:rPr lang="en-US" altLang="en-US" sz="1400" dirty="0" err="1">
                <a:solidFill>
                  <a:schemeClr val="accent1">
                    <a:lumMod val="40000"/>
                    <a:lumOff val="60000"/>
                  </a:schemeClr>
                </a:solidFill>
              </a:rPr>
              <a:t>intraop</a:t>
            </a:r>
            <a:r>
              <a:rPr lang="en-US" altLang="en-US" sz="1400" dirty="0">
                <a:solidFill>
                  <a:schemeClr val="accent1">
                    <a:lumMod val="40000"/>
                    <a:lumOff val="60000"/>
                  </a:schemeClr>
                </a:solidFill>
              </a:rPr>
              <a:t> manipulation of the lesion might seed tumor cells across the normal </a:t>
            </a:r>
            <a:r>
              <a:rPr lang="en-US" altLang="en-US" sz="1400" dirty="0" err="1">
                <a:solidFill>
                  <a:schemeClr val="accent1">
                    <a:lumMod val="40000"/>
                    <a:lumOff val="60000"/>
                  </a:schemeClr>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2958892554"/>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209</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a:t>
            </a:r>
            <a:r>
              <a:rPr lang="en-US" altLang="en-US" sz="1400" dirty="0" err="1">
                <a:solidFill>
                  <a:srgbClr val="0000FF"/>
                </a:solidFill>
              </a:rPr>
              <a:t>least</a:t>
            </a:r>
            <a:r>
              <a:rPr lang="en-US" altLang="en-US" sz="1400" dirty="0" err="1">
                <a:solidFill>
                  <a:schemeClr val="accent1">
                    <a:lumMod val="40000"/>
                    <a:lumOff val="60000"/>
                  </a:schemeClr>
                </a:solidFill>
              </a:rPr>
              <a:t>It</a:t>
            </a:r>
            <a:r>
              <a:rPr lang="en-US" altLang="en-US" sz="1400" dirty="0">
                <a:solidFill>
                  <a:schemeClr val="accent1">
                    <a:lumMod val="40000"/>
                    <a:lumOff val="60000"/>
                  </a:schemeClr>
                </a:solidFill>
              </a:rPr>
              <a:t> shouldn’t;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What is the concern motivating the ‘no touch’ technique?</a:t>
            </a:r>
          </a:p>
          <a:p>
            <a:pPr eaLnBrk="1" hangingPunct="1">
              <a:spcBef>
                <a:spcPct val="0"/>
              </a:spcBef>
              <a:buClrTx/>
              <a:buSzTx/>
              <a:buFontTx/>
              <a:buNone/>
            </a:pPr>
            <a:r>
              <a:rPr lang="en-US" altLang="en-US" sz="1400" dirty="0">
                <a:solidFill>
                  <a:schemeClr val="accent1">
                    <a:lumMod val="40000"/>
                    <a:lumOff val="60000"/>
                  </a:schemeClr>
                </a:solidFill>
              </a:rPr>
              <a:t>The concern is that </a:t>
            </a:r>
            <a:r>
              <a:rPr lang="en-US" altLang="en-US" sz="1400" dirty="0" err="1">
                <a:solidFill>
                  <a:schemeClr val="accent1">
                    <a:lumMod val="40000"/>
                    <a:lumOff val="60000"/>
                  </a:schemeClr>
                </a:solidFill>
              </a:rPr>
              <a:t>intraop</a:t>
            </a:r>
            <a:r>
              <a:rPr lang="en-US" altLang="en-US" sz="1400" dirty="0">
                <a:solidFill>
                  <a:schemeClr val="accent1">
                    <a:lumMod val="40000"/>
                    <a:lumOff val="60000"/>
                  </a:schemeClr>
                </a:solidFill>
              </a:rPr>
              <a:t> manipulation of the lesion might seed tumor cells across the normal </a:t>
            </a:r>
            <a:r>
              <a:rPr lang="en-US" altLang="en-US" sz="1400" dirty="0" err="1">
                <a:solidFill>
                  <a:schemeClr val="accent1">
                    <a:lumMod val="40000"/>
                    <a:lumOff val="60000"/>
                  </a:schemeClr>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299422317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t>2) Lymphangioma</a:t>
            </a:r>
          </a:p>
          <a:p>
            <a:pPr eaLnBrk="1" hangingPunct="1">
              <a:spcBef>
                <a:spcPct val="0"/>
              </a:spcBef>
              <a:buClrTx/>
              <a:buSzTx/>
              <a:buFontTx/>
              <a:buNone/>
            </a:pPr>
            <a:r>
              <a:rPr lang="en-US" altLang="en-US" sz="1600" dirty="0"/>
              <a:t>  --</a:t>
            </a:r>
            <a:r>
              <a:rPr lang="en-US" altLang="en-US" sz="1600" dirty="0">
                <a:solidFill>
                  <a:srgbClr val="0000FF"/>
                </a:solidFill>
              </a:rPr>
              <a:t>Proliferation of channel elements</a:t>
            </a:r>
          </a:p>
          <a:p>
            <a:pPr eaLnBrk="1" hangingPunct="1">
              <a:spcBef>
                <a:spcPct val="0"/>
              </a:spcBef>
              <a:buClrTx/>
              <a:buSzTx/>
              <a:buFontTx/>
              <a:buNone/>
            </a:pPr>
            <a:r>
              <a:rPr lang="en-US" altLang="en-US" sz="1600" dirty="0"/>
              <a:t>  --Present at birth</a:t>
            </a:r>
          </a:p>
          <a:p>
            <a:pPr eaLnBrk="1" hangingPunct="1">
              <a:spcBef>
                <a:spcPct val="0"/>
              </a:spcBef>
              <a:buClrTx/>
              <a:buSzTx/>
              <a:buFontTx/>
              <a:buNone/>
            </a:pPr>
            <a:r>
              <a:rPr lang="en-US" altLang="en-US" sz="1600" dirty="0"/>
              <a:t>  --Enlarge slowly</a:t>
            </a:r>
          </a:p>
          <a:p>
            <a:pPr eaLnBrk="1" hangingPunct="1">
              <a:spcBef>
                <a:spcPct val="0"/>
              </a:spcBef>
              <a:buClrTx/>
              <a:buSzTx/>
              <a:buFontTx/>
              <a:buNone/>
            </a:pPr>
            <a:r>
              <a:rPr lang="en-US" altLang="en-US" sz="1600" dirty="0"/>
              <a:t>  --Intralesional hemorrhage </a:t>
            </a:r>
            <a:r>
              <a:rPr lang="en-US" altLang="en-US" sz="1600" dirty="0">
                <a:sym typeface="Wingdings" panose="05000000000000000000" pitchFamily="2" charset="2"/>
              </a:rPr>
              <a:t> </a:t>
            </a:r>
            <a:r>
              <a:rPr lang="en-US" altLang="en-US" sz="1600" dirty="0">
                <a:solidFill>
                  <a:srgbClr val="0000FF"/>
                </a:solidFill>
                <a:sym typeface="Wingdings" panose="05000000000000000000" pitchFamily="2" charset="2"/>
              </a:rPr>
              <a:t>chocolate</a:t>
            </a:r>
            <a:r>
              <a:rPr lang="en-US" altLang="en-US" sz="1600" dirty="0">
                <a:sym typeface="Wingdings" panose="05000000000000000000" pitchFamily="2" charset="2"/>
              </a:rPr>
              <a:t> cyst</a:t>
            </a:r>
            <a:endParaRPr lang="en-US" altLang="en-US" sz="1600" dirty="0"/>
          </a:p>
        </p:txBody>
      </p:sp>
      <p:sp>
        <p:nvSpPr>
          <p:cNvPr id="1741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741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7414" name="Text Box 6"/>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7415"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7416" name="Line 9"/>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41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6A78F0E-AA6A-401E-99D1-83D7FD3D6630}" type="slidenum">
              <a:rPr lang="en-US" altLang="en-US" sz="1000" smtClean="0"/>
              <a:pPr>
                <a:spcBef>
                  <a:spcPct val="0"/>
                </a:spcBef>
                <a:buClrTx/>
                <a:buSzTx/>
                <a:buFontTx/>
                <a:buNone/>
              </a:pPr>
              <a:t>21</a:t>
            </a:fld>
            <a:endParaRPr lang="en-US" altLang="en-US" sz="1000"/>
          </a:p>
        </p:txBody>
      </p:sp>
      <p:sp>
        <p:nvSpPr>
          <p:cNvPr id="14"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5"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210</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dirty="0">
                <a:solidFill>
                  <a:schemeClr val="accent1">
                    <a:lumMod val="40000"/>
                    <a:lumOff val="60000"/>
                  </a:schemeClr>
                </a:solidFill>
              </a:rPr>
              <a:t>It shouldn’t; </a:t>
            </a:r>
            <a:r>
              <a:rPr lang="en-US" altLang="en-US" sz="1400" dirty="0" err="1">
                <a:solidFill>
                  <a:schemeClr val="accent1">
                    <a:lumMod val="40000"/>
                    <a:lumOff val="60000"/>
                  </a:schemeClr>
                </a:solidFill>
              </a:rPr>
              <a:t>ie</a:t>
            </a:r>
            <a:r>
              <a:rPr lang="en-US" altLang="en-US" sz="1400" dirty="0">
                <a:solidFill>
                  <a:schemeClr val="accent1">
                    <a:lumMod val="40000"/>
                    <a:lumOff val="60000"/>
                  </a:schemeClr>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What is the concern motivating the ‘no touch’ technique?</a:t>
            </a:r>
          </a:p>
          <a:p>
            <a:pPr eaLnBrk="1" hangingPunct="1">
              <a:spcBef>
                <a:spcPct val="0"/>
              </a:spcBef>
              <a:buClrTx/>
              <a:buSzTx/>
              <a:buFontTx/>
              <a:buNone/>
            </a:pPr>
            <a:r>
              <a:rPr lang="en-US" altLang="en-US" sz="1400" dirty="0">
                <a:solidFill>
                  <a:schemeClr val="accent1">
                    <a:lumMod val="40000"/>
                    <a:lumOff val="60000"/>
                  </a:schemeClr>
                </a:solidFill>
              </a:rPr>
              <a:t>The concern is that </a:t>
            </a:r>
            <a:r>
              <a:rPr lang="en-US" altLang="en-US" sz="1400" dirty="0" err="1">
                <a:solidFill>
                  <a:schemeClr val="accent1">
                    <a:lumMod val="40000"/>
                    <a:lumOff val="60000"/>
                  </a:schemeClr>
                </a:solidFill>
              </a:rPr>
              <a:t>intraop</a:t>
            </a:r>
            <a:r>
              <a:rPr lang="en-US" altLang="en-US" sz="1400" dirty="0">
                <a:solidFill>
                  <a:schemeClr val="accent1">
                    <a:lumMod val="40000"/>
                    <a:lumOff val="60000"/>
                  </a:schemeClr>
                </a:solidFill>
              </a:rPr>
              <a:t> manipulation of the lesion might seed tumor cells across the normal </a:t>
            </a:r>
            <a:r>
              <a:rPr lang="en-US" altLang="en-US" sz="1400" dirty="0" err="1">
                <a:solidFill>
                  <a:schemeClr val="accent1">
                    <a:lumMod val="40000"/>
                    <a:lumOff val="60000"/>
                  </a:schemeClr>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13167259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211</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 </a:t>
            </a:r>
            <a:r>
              <a:rPr lang="en-US" altLang="en-US" sz="1400" dirty="0" err="1">
                <a:solidFill>
                  <a:srgbClr val="0000FF"/>
                </a:solidFill>
              </a:rPr>
              <a:t>ie</a:t>
            </a:r>
            <a:r>
              <a:rPr lang="en-US" altLang="en-US" sz="1400" dirty="0">
                <a:solidFill>
                  <a:srgbClr val="0000FF"/>
                </a:solidFill>
              </a:rPr>
              <a:t>, a ‘no touch’ technique should be employed—that is, at no point during the case should the surgeon make contact with the lesion itself</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What is the concern motivating the ‘no touch’ technique?</a:t>
            </a:r>
          </a:p>
          <a:p>
            <a:pPr eaLnBrk="1" hangingPunct="1">
              <a:spcBef>
                <a:spcPct val="0"/>
              </a:spcBef>
              <a:buClrTx/>
              <a:buSzTx/>
              <a:buFontTx/>
              <a:buNone/>
            </a:pPr>
            <a:r>
              <a:rPr lang="en-US" altLang="en-US" sz="1400" dirty="0">
                <a:solidFill>
                  <a:schemeClr val="accent1">
                    <a:lumMod val="40000"/>
                    <a:lumOff val="60000"/>
                  </a:schemeClr>
                </a:solidFill>
              </a:rPr>
              <a:t>The concern is that </a:t>
            </a:r>
            <a:r>
              <a:rPr lang="en-US" altLang="en-US" sz="1400" dirty="0" err="1">
                <a:solidFill>
                  <a:schemeClr val="accent1">
                    <a:lumMod val="40000"/>
                    <a:lumOff val="60000"/>
                  </a:schemeClr>
                </a:solidFill>
              </a:rPr>
              <a:t>intraop</a:t>
            </a:r>
            <a:r>
              <a:rPr lang="en-US" altLang="en-US" sz="1400" dirty="0">
                <a:solidFill>
                  <a:schemeClr val="accent1">
                    <a:lumMod val="40000"/>
                    <a:lumOff val="60000"/>
                  </a:schemeClr>
                </a:solidFill>
              </a:rPr>
              <a:t> manipulation of the lesion might seed tumor cells across the normal </a:t>
            </a:r>
            <a:r>
              <a:rPr lang="en-US" altLang="en-US" sz="1400" dirty="0" err="1">
                <a:solidFill>
                  <a:schemeClr val="accent1">
                    <a:lumMod val="40000"/>
                    <a:lumOff val="60000"/>
                  </a:schemeClr>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1076587282"/>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212</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 </a:t>
            </a:r>
            <a:r>
              <a:rPr lang="en-US" altLang="en-US" sz="1400" dirty="0" err="1">
                <a:solidFill>
                  <a:srgbClr val="0000FF"/>
                </a:solidFill>
              </a:rPr>
              <a:t>ie</a:t>
            </a:r>
            <a:r>
              <a:rPr lang="en-US" altLang="en-US" sz="1400" dirty="0">
                <a:solidFill>
                  <a:srgbClr val="0000FF"/>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is the concern motivating the ‘no touch’ technique?</a:t>
            </a: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dirty="0">
                <a:solidFill>
                  <a:schemeClr val="accent1">
                    <a:lumMod val="40000"/>
                    <a:lumOff val="60000"/>
                  </a:schemeClr>
                </a:solidFill>
              </a:rPr>
              <a:t>The concern is that </a:t>
            </a:r>
            <a:r>
              <a:rPr lang="en-US" altLang="en-US" sz="1400" dirty="0" err="1">
                <a:solidFill>
                  <a:schemeClr val="accent1">
                    <a:lumMod val="40000"/>
                    <a:lumOff val="60000"/>
                  </a:schemeClr>
                </a:solidFill>
              </a:rPr>
              <a:t>intraop</a:t>
            </a:r>
            <a:r>
              <a:rPr lang="en-US" altLang="en-US" sz="1400" dirty="0">
                <a:solidFill>
                  <a:schemeClr val="accent1">
                    <a:lumMod val="40000"/>
                    <a:lumOff val="60000"/>
                  </a:schemeClr>
                </a:solidFill>
              </a:rPr>
              <a:t> manipulation of the lesion might seed tumor cells across the normal </a:t>
            </a:r>
            <a:r>
              <a:rPr lang="en-US" altLang="en-US" sz="1400" dirty="0" err="1">
                <a:solidFill>
                  <a:schemeClr val="accent1">
                    <a:lumMod val="40000"/>
                    <a:lumOff val="60000"/>
                  </a:schemeClr>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2616288630"/>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213</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 </a:t>
            </a:r>
            <a:r>
              <a:rPr lang="en-US" altLang="en-US" sz="1400" dirty="0" err="1">
                <a:solidFill>
                  <a:srgbClr val="0000FF"/>
                </a:solidFill>
              </a:rPr>
              <a:t>ie</a:t>
            </a:r>
            <a:r>
              <a:rPr lang="en-US" altLang="en-US" sz="1400" dirty="0">
                <a:solidFill>
                  <a:srgbClr val="0000FF"/>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is the concern motivating the ‘no touch’ technique?</a:t>
            </a:r>
          </a:p>
          <a:p>
            <a:pPr eaLnBrk="1" hangingPunct="1">
              <a:spcBef>
                <a:spcPct val="0"/>
              </a:spcBef>
              <a:buClrTx/>
              <a:buSzTx/>
              <a:buFontTx/>
              <a:buNone/>
            </a:pPr>
            <a:r>
              <a:rPr lang="en-US" altLang="en-US" sz="1400" dirty="0">
                <a:solidFill>
                  <a:srgbClr val="0000FF"/>
                </a:solidFill>
              </a:rPr>
              <a:t>The concern is that </a:t>
            </a:r>
            <a:r>
              <a:rPr lang="en-US" altLang="en-US" sz="1400" dirty="0" err="1">
                <a:solidFill>
                  <a:srgbClr val="0000FF"/>
                </a:solidFill>
              </a:rPr>
              <a:t>intraop</a:t>
            </a:r>
            <a:r>
              <a:rPr lang="en-US" altLang="en-US" sz="1400" dirty="0">
                <a:solidFill>
                  <a:srgbClr val="0000FF"/>
                </a:solidFill>
              </a:rPr>
              <a:t> manipulation of the lesion might seed tumor cells across the normal </a:t>
            </a:r>
            <a:r>
              <a:rPr lang="en-US" altLang="en-US" sz="1400" dirty="0" err="1">
                <a:solidFill>
                  <a:srgbClr val="0000FF"/>
                </a:solidFill>
              </a:rPr>
              <a:t>conj</a:t>
            </a:r>
            <a:endParaRPr lang="en-US" altLang="en-US" sz="1400" dirty="0">
              <a:solidFill>
                <a:schemeClr val="accent1">
                  <a:lumMod val="40000"/>
                  <a:lumOff val="60000"/>
                </a:schemeClr>
              </a:solidFill>
            </a:endParaRPr>
          </a:p>
          <a:p>
            <a:pPr eaLnBrk="1" hangingPunct="1">
              <a:spcBef>
                <a:spcPct val="0"/>
              </a:spcBef>
              <a:buClrTx/>
              <a:buSzTx/>
              <a:buFontTx/>
              <a:buNone/>
            </a:pPr>
            <a:endParaRPr lang="en-US" altLang="en-US" sz="1400" dirty="0">
              <a:solidFill>
                <a:schemeClr val="accent1">
                  <a:lumMod val="40000"/>
                  <a:lumOff val="60000"/>
                </a:schemeClr>
              </a:solidFill>
            </a:endParaRPr>
          </a:p>
          <a:p>
            <a:pPr eaLnBrk="1" hangingPunct="1">
              <a:spcBef>
                <a:spcPct val="0"/>
              </a:spcBef>
              <a:buClrTx/>
              <a:buSzTx/>
              <a:buFontTx/>
              <a:buNone/>
            </a:pPr>
            <a:r>
              <a:rPr lang="en-US" altLang="en-US" sz="1400" i="1" dirty="0">
                <a:solidFill>
                  <a:schemeClr val="accent1">
                    <a:lumMod val="40000"/>
                    <a:lumOff val="60000"/>
                  </a:schemeClr>
                </a:solidFill>
              </a:rPr>
              <a:t>In light of this concern, what alternative to excisional biopsy is obviously unacceptable in managing a lesion thought to be a </a:t>
            </a:r>
            <a:r>
              <a:rPr lang="en-US" altLang="en-US" sz="1400" i="1" dirty="0" err="1">
                <a:solidFill>
                  <a:schemeClr val="accent1">
                    <a:lumMod val="40000"/>
                    <a:lumOff val="60000"/>
                  </a:schemeClr>
                </a:solidFill>
              </a:rPr>
              <a:t>conj</a:t>
            </a:r>
            <a:r>
              <a:rPr lang="en-US" altLang="en-US" sz="1400" i="1" dirty="0">
                <a:solidFill>
                  <a:schemeClr val="accent1">
                    <a:lumMod val="40000"/>
                    <a:lumOff val="60000"/>
                  </a:schemeClr>
                </a:solidFill>
              </a:rPr>
              <a:t> melanoma?</a:t>
            </a: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3220404539"/>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214</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 </a:t>
            </a:r>
            <a:r>
              <a:rPr lang="en-US" altLang="en-US" sz="1400" dirty="0" err="1">
                <a:solidFill>
                  <a:srgbClr val="0000FF"/>
                </a:solidFill>
              </a:rPr>
              <a:t>ie</a:t>
            </a:r>
            <a:r>
              <a:rPr lang="en-US" altLang="en-US" sz="1400" dirty="0">
                <a:solidFill>
                  <a:srgbClr val="0000FF"/>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is the concern motivating the ‘no touch’ technique?</a:t>
            </a:r>
          </a:p>
          <a:p>
            <a:pPr eaLnBrk="1" hangingPunct="1">
              <a:spcBef>
                <a:spcPct val="0"/>
              </a:spcBef>
              <a:buClrTx/>
              <a:buSzTx/>
              <a:buFontTx/>
              <a:buNone/>
            </a:pPr>
            <a:r>
              <a:rPr lang="en-US" altLang="en-US" sz="1400" dirty="0">
                <a:solidFill>
                  <a:srgbClr val="0000FF"/>
                </a:solidFill>
              </a:rPr>
              <a:t>The concern is that </a:t>
            </a:r>
            <a:r>
              <a:rPr lang="en-US" altLang="en-US" sz="1400" dirty="0" err="1">
                <a:solidFill>
                  <a:srgbClr val="0000FF"/>
                </a:solidFill>
              </a:rPr>
              <a:t>intraop</a:t>
            </a:r>
            <a:r>
              <a:rPr lang="en-US" altLang="en-US" sz="1400" dirty="0">
                <a:solidFill>
                  <a:srgbClr val="0000FF"/>
                </a:solidFill>
              </a:rPr>
              <a:t> manipulation of the lesion might seed tumor cells across the normal </a:t>
            </a:r>
            <a:r>
              <a:rPr lang="en-US" altLang="en-US" sz="1400" dirty="0" err="1">
                <a:solidFill>
                  <a:srgbClr val="0000FF"/>
                </a:solidFill>
              </a:rPr>
              <a:t>conj</a:t>
            </a:r>
            <a:endParaRPr lang="en-US" altLang="en-US" sz="1400" dirty="0">
              <a:solidFill>
                <a:srgbClr val="0000FF"/>
              </a:solidFill>
            </a:endParaRP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light of this concern, what alternative to excisional biopsy is obviously unacceptable in managing a lesion thought to be a </a:t>
            </a:r>
            <a:r>
              <a:rPr lang="en-US" altLang="en-US" sz="1400" i="1" dirty="0" err="1">
                <a:solidFill>
                  <a:srgbClr val="0000FF"/>
                </a:solidFill>
              </a:rPr>
              <a:t>conj</a:t>
            </a:r>
            <a:r>
              <a:rPr lang="en-US" altLang="en-US" sz="1400" i="1" dirty="0">
                <a:solidFill>
                  <a:srgbClr val="0000FF"/>
                </a:solidFill>
              </a:rPr>
              <a:t> melanoma?</a:t>
            </a: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b="1" dirty="0">
                <a:solidFill>
                  <a:schemeClr val="accent1">
                    <a:lumMod val="40000"/>
                    <a:lumOff val="60000"/>
                  </a:schemeClr>
                </a:solidFill>
              </a:rPr>
              <a:t>Incisional</a:t>
            </a:r>
            <a:r>
              <a:rPr lang="en-US" altLang="en-US" sz="1400" dirty="0">
                <a:solidFill>
                  <a:schemeClr val="accent1">
                    <a:lumMod val="40000"/>
                    <a:lumOff val="60000"/>
                  </a:schemeClr>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41817799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878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8788"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8789"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8790"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8791"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2"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8793"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794"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3195"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lr>
                <a:schemeClr val="tx2"/>
              </a:buClr>
              <a:buSzPct val="70000"/>
              <a:buFont typeface="Wingdings" pitchFamily="2" charset="2"/>
              <a:buChar char="l"/>
              <a:defRPr sz="3000">
                <a:solidFill>
                  <a:schemeClr val="tx1"/>
                </a:solidFill>
                <a:latin typeface="Arial" charset="0"/>
              </a:defRPr>
            </a:lvl1pPr>
            <a:lvl2pPr marL="742950" indent="-285750" eaLnBrk="0" hangingPunct="0">
              <a:spcBef>
                <a:spcPct val="20000"/>
              </a:spcBef>
              <a:buClr>
                <a:schemeClr val="accent2"/>
              </a:buClr>
              <a:buSzPct val="70000"/>
              <a:buFont typeface="Wingdings" pitchFamily="2" charset="2"/>
              <a:buChar char="l"/>
              <a:defRPr sz="2600">
                <a:solidFill>
                  <a:schemeClr val="tx1"/>
                </a:solidFill>
                <a:latin typeface="Arial" charset="0"/>
              </a:defRPr>
            </a:lvl2pPr>
            <a:lvl3pPr marL="1143000" indent="-228600" eaLnBrk="0" hangingPunct="0">
              <a:spcBef>
                <a:spcPct val="20000"/>
              </a:spcBef>
              <a:buClr>
                <a:schemeClr val="accent1"/>
              </a:buClr>
              <a:buSzPct val="70000"/>
              <a:buFont typeface="Wingdings" pitchFamily="2" charset="2"/>
              <a:buChar char="l"/>
              <a:defRPr sz="2300">
                <a:solidFill>
                  <a:schemeClr val="tx1"/>
                </a:solidFill>
                <a:latin typeface="Arial" charset="0"/>
              </a:defRPr>
            </a:lvl3pPr>
            <a:lvl4pPr marL="1600200" indent="-228600" eaLnBrk="0" hangingPunct="0">
              <a:spcBef>
                <a:spcPct val="20000"/>
              </a:spcBef>
              <a:buClr>
                <a:schemeClr val="tx2"/>
              </a:buClr>
              <a:buSzPct val="75000"/>
              <a:buFont typeface="Wingdings" pitchFamily="2" charset="2"/>
              <a:buChar char="§"/>
              <a:defRPr sz="2000">
                <a:solidFill>
                  <a:schemeClr val="tx1"/>
                </a:solidFill>
                <a:latin typeface="Arial" charset="0"/>
              </a:defRPr>
            </a:lvl4pPr>
            <a:lvl5pPr marL="2057400" indent="-228600" eaLnBrk="0" hangingPunct="0">
              <a:spcBef>
                <a:spcPct val="20000"/>
              </a:spcBef>
              <a:buClr>
                <a:schemeClr val="folHlink"/>
              </a:buClr>
              <a:buSzPct val="80000"/>
              <a:buFont typeface="Wingdings" pitchFamily="2" charset="2"/>
              <a:buChar char="§"/>
              <a:defRPr sz="2000">
                <a:solidFill>
                  <a:schemeClr val="tx1"/>
                </a:solidFill>
                <a:latin typeface="Arial" charset="0"/>
              </a:defRPr>
            </a:lvl5pPr>
            <a:lvl6pPr marL="25146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6pPr>
            <a:lvl7pPr marL="29718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7pPr>
            <a:lvl8pPr marL="34290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8pPr>
            <a:lvl9pPr marL="3886200" indent="-228600" eaLnBrk="0" fontAlgn="base" hangingPunct="0">
              <a:spcBef>
                <a:spcPct val="20000"/>
              </a:spcBef>
              <a:spcAft>
                <a:spcPct val="0"/>
              </a:spcAft>
              <a:buClr>
                <a:schemeClr val="folHlink"/>
              </a:buClr>
              <a:buSzPct val="80000"/>
              <a:buFont typeface="Wingdings" pitchFamily="2" charset="2"/>
              <a:buChar char="§"/>
              <a:defRPr sz="2000">
                <a:solidFill>
                  <a:schemeClr val="tx1"/>
                </a:solidFill>
                <a:latin typeface="Arial" charset="0"/>
              </a:defRPr>
            </a:lvl9pPr>
          </a:lstStyle>
          <a:p>
            <a:pPr eaLnBrk="1" hangingPunct="1">
              <a:lnSpc>
                <a:spcPct val="90000"/>
              </a:lnSpc>
              <a:spcBef>
                <a:spcPct val="0"/>
              </a:spcBef>
              <a:buClrTx/>
              <a:buSzTx/>
              <a:buFontTx/>
              <a:buNone/>
              <a:defRPr/>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defRPr/>
            </a:pPr>
            <a:r>
              <a:rPr lang="en-US" altLang="en-US" sz="1600" b="1" dirty="0">
                <a:solidFill>
                  <a:schemeClr val="bg1">
                    <a:lumMod val="75000"/>
                  </a:schemeClr>
                </a:solidFill>
              </a:rPr>
              <a:t>   Melanoma</a:t>
            </a:r>
          </a:p>
          <a:p>
            <a:pPr eaLnBrk="1" hangingPunct="1">
              <a:lnSpc>
                <a:spcPct val="90000"/>
              </a:lnSpc>
              <a:spcBef>
                <a:spcPct val="0"/>
              </a:spcBef>
              <a:buClrTx/>
              <a:buSzTx/>
              <a:buFontTx/>
              <a:buNone/>
              <a:defRPr/>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defRPr/>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defRPr/>
            </a:pPr>
            <a:r>
              <a:rPr lang="en-US" altLang="en-US" sz="1400" dirty="0">
                <a:solidFill>
                  <a:schemeClr val="bg1">
                    <a:lumMod val="75000"/>
                  </a:schemeClr>
                </a:solidFill>
              </a:rPr>
              <a:t>     --By location: Bulbar &gt; </a:t>
            </a:r>
            <a:r>
              <a:rPr lang="en-US" altLang="en-US" sz="1400" dirty="0" err="1">
                <a:solidFill>
                  <a:schemeClr val="bg1">
                    <a:lumMod val="75000"/>
                  </a:schemeClr>
                </a:solidFill>
              </a:rPr>
              <a:t>nonbulbar</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a:t>
            </a:r>
            <a:r>
              <a:rPr lang="en-US" altLang="en-US" sz="1400" dirty="0" err="1">
                <a:solidFill>
                  <a:schemeClr val="bg1">
                    <a:lumMod val="75000"/>
                  </a:schemeClr>
                </a:solidFill>
              </a:rPr>
              <a:t>Limbal</a:t>
            </a:r>
            <a:r>
              <a:rPr lang="en-US" altLang="en-US" sz="1400" dirty="0">
                <a:solidFill>
                  <a:schemeClr val="bg1">
                    <a:lumMod val="75000"/>
                  </a:schemeClr>
                </a:solidFill>
              </a:rPr>
              <a:t>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defRPr/>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itchFamily="2" charset="2"/>
            </a:endParaRPr>
          </a:p>
          <a:p>
            <a:pPr eaLnBrk="1" hangingPunct="1">
              <a:lnSpc>
                <a:spcPct val="90000"/>
              </a:lnSpc>
              <a:spcBef>
                <a:spcPct val="0"/>
              </a:spcBef>
              <a:buClrTx/>
              <a:buSzTx/>
              <a:buFontTx/>
              <a:buNone/>
              <a:defRPr/>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defRPr/>
            </a:pPr>
            <a:r>
              <a:rPr lang="en-US" altLang="en-US" sz="1400" dirty="0"/>
              <a:t>      --</a:t>
            </a:r>
            <a:r>
              <a:rPr lang="en-US" altLang="en-US" sz="1400" dirty="0">
                <a:solidFill>
                  <a:srgbClr val="0000FF"/>
                </a:solidFill>
              </a:rPr>
              <a:t>Excisional</a:t>
            </a:r>
            <a:r>
              <a:rPr lang="en-US" altLang="en-US" sz="1400" dirty="0"/>
              <a:t>  biopsy </a:t>
            </a:r>
            <a:r>
              <a:rPr lang="en-US" altLang="en-US" sz="1400" dirty="0">
                <a:solidFill>
                  <a:schemeClr val="bg1">
                    <a:lumMod val="75000"/>
                  </a:schemeClr>
                </a:solidFill>
              </a:rPr>
              <a:t>(no </a:t>
            </a:r>
            <a:r>
              <a:rPr lang="en-US" altLang="en-US" sz="1400" dirty="0">
                <a:solidFill>
                  <a:schemeClr val="bg1">
                    <a:lumMod val="75000"/>
                  </a:schemeClr>
                </a:solidFill>
                <a:cs typeface="Arial"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defRPr/>
            </a:pPr>
            <a:r>
              <a:rPr lang="en-US" altLang="en-US" sz="1400" dirty="0"/>
              <a:t>      </a:t>
            </a:r>
            <a:r>
              <a:rPr lang="en-US" altLang="en-US" sz="1400" dirty="0">
                <a:solidFill>
                  <a:schemeClr val="bg1"/>
                </a:solidFill>
              </a:rPr>
              <a:t>--Exenterate if orbital</a:t>
            </a:r>
          </a:p>
          <a:p>
            <a:pPr eaLnBrk="1" hangingPunct="1">
              <a:lnSpc>
                <a:spcPct val="90000"/>
              </a:lnSpc>
              <a:spcBef>
                <a:spcPct val="0"/>
              </a:spcBef>
              <a:buClrTx/>
              <a:buSzTx/>
              <a:buFontTx/>
              <a:buNone/>
              <a:defRPr/>
            </a:pPr>
            <a:r>
              <a:rPr lang="en-US" altLang="en-US" sz="1400" dirty="0">
                <a:solidFill>
                  <a:schemeClr val="bg1"/>
                </a:solidFill>
              </a:rPr>
              <a:t>      --Check for lymphadenopathy</a:t>
            </a:r>
          </a:p>
        </p:txBody>
      </p:sp>
      <p:sp>
        <p:nvSpPr>
          <p:cNvPr id="118796"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87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128F7E6-505D-479B-B8D8-0115FBBC5637}" type="slidenum">
              <a:rPr lang="en-US" altLang="en-US" sz="1000" smtClean="0"/>
              <a:pPr>
                <a:spcBef>
                  <a:spcPct val="0"/>
                </a:spcBef>
                <a:buClrTx/>
                <a:buSzTx/>
                <a:buFontTx/>
                <a:buNone/>
              </a:pPr>
              <a:t>215</a:t>
            </a:fld>
            <a:endParaRPr lang="en-US" altLang="en-US" sz="1000"/>
          </a:p>
        </p:txBody>
      </p:sp>
      <p:sp>
        <p:nvSpPr>
          <p:cNvPr id="118798" name="TextBox 1"/>
          <p:cNvSpPr txBox="1">
            <a:spLocks noChangeArrowheads="1"/>
          </p:cNvSpPr>
          <p:nvPr/>
        </p:nvSpPr>
        <p:spPr bwMode="auto">
          <a:xfrm>
            <a:off x="566876" y="3196332"/>
            <a:ext cx="4976674" cy="3539430"/>
          </a:xfrm>
          <a:prstGeom prst="rect">
            <a:avLst/>
          </a:prstGeom>
          <a:solidFill>
            <a:schemeClr val="accent1">
              <a:lumMod val="40000"/>
              <a:lumOff val="60000"/>
            </a:schemeClr>
          </a:solidFill>
          <a:ln>
            <a:noFill/>
          </a:ln>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How wide should the margins be around the lesion?</a:t>
            </a:r>
          </a:p>
          <a:p>
            <a:pPr eaLnBrk="1" hangingPunct="1">
              <a:spcBef>
                <a:spcPct val="0"/>
              </a:spcBef>
              <a:buClrTx/>
              <a:buSzTx/>
              <a:buFontTx/>
              <a:buNone/>
            </a:pPr>
            <a:r>
              <a:rPr lang="en-US" altLang="en-US" sz="1400" dirty="0">
                <a:solidFill>
                  <a:srgbClr val="0000FF"/>
                </a:solidFill>
              </a:rPr>
              <a:t>Quite wide—2 mm at least</a:t>
            </a: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How should the lesion be handled intraoperatively?</a:t>
            </a:r>
          </a:p>
          <a:p>
            <a:pPr eaLnBrk="1" hangingPunct="1">
              <a:spcBef>
                <a:spcPct val="0"/>
              </a:spcBef>
              <a:buClrTx/>
              <a:buSzTx/>
              <a:buFontTx/>
              <a:buNone/>
            </a:pPr>
            <a:r>
              <a:rPr lang="en-US" altLang="en-US" sz="1400" dirty="0">
                <a:solidFill>
                  <a:srgbClr val="0000FF"/>
                </a:solidFill>
              </a:rPr>
              <a:t>It shouldn’t; </a:t>
            </a:r>
            <a:r>
              <a:rPr lang="en-US" altLang="en-US" sz="1400" dirty="0" err="1">
                <a:solidFill>
                  <a:srgbClr val="0000FF"/>
                </a:solidFill>
              </a:rPr>
              <a:t>ie</a:t>
            </a:r>
            <a:r>
              <a:rPr lang="en-US" altLang="en-US" sz="1400" dirty="0">
                <a:solidFill>
                  <a:srgbClr val="0000FF"/>
                </a:solidFill>
              </a:rPr>
              <a:t>, a ‘no touch’ technique should be employed—that is, at no point during the case should the surgeon make contact with the lesion itself</a:t>
            </a:r>
          </a:p>
          <a:p>
            <a:pPr eaLnBrk="1" hangingPunct="1">
              <a:spcBef>
                <a:spcPct val="0"/>
              </a:spcBef>
              <a:buClrTx/>
              <a:buSzTx/>
              <a:buFontTx/>
              <a:buNone/>
            </a:pPr>
            <a:endParaRPr lang="en-US" altLang="en-US" sz="1400" i="1" dirty="0">
              <a:solidFill>
                <a:srgbClr val="0000FF"/>
              </a:solidFill>
            </a:endParaRPr>
          </a:p>
          <a:p>
            <a:pPr eaLnBrk="1" hangingPunct="1">
              <a:spcBef>
                <a:spcPct val="0"/>
              </a:spcBef>
              <a:buClrTx/>
              <a:buSzTx/>
              <a:buFontTx/>
              <a:buNone/>
            </a:pPr>
            <a:r>
              <a:rPr lang="en-US" altLang="en-US" sz="1400" i="1" dirty="0">
                <a:solidFill>
                  <a:srgbClr val="0000FF"/>
                </a:solidFill>
              </a:rPr>
              <a:t>What is the concern motivating the ‘no touch’ technique?</a:t>
            </a:r>
          </a:p>
          <a:p>
            <a:pPr eaLnBrk="1" hangingPunct="1">
              <a:spcBef>
                <a:spcPct val="0"/>
              </a:spcBef>
              <a:buClrTx/>
              <a:buSzTx/>
              <a:buFontTx/>
              <a:buNone/>
            </a:pPr>
            <a:r>
              <a:rPr lang="en-US" altLang="en-US" sz="1400" dirty="0">
                <a:solidFill>
                  <a:srgbClr val="0000FF"/>
                </a:solidFill>
              </a:rPr>
              <a:t>The concern is that </a:t>
            </a:r>
            <a:r>
              <a:rPr lang="en-US" altLang="en-US" sz="1400" dirty="0" err="1">
                <a:solidFill>
                  <a:srgbClr val="0000FF"/>
                </a:solidFill>
              </a:rPr>
              <a:t>intraop</a:t>
            </a:r>
            <a:r>
              <a:rPr lang="en-US" altLang="en-US" sz="1400" dirty="0">
                <a:solidFill>
                  <a:srgbClr val="0000FF"/>
                </a:solidFill>
              </a:rPr>
              <a:t> manipulation of the lesion might seed tumor cells across the normal </a:t>
            </a:r>
            <a:r>
              <a:rPr lang="en-US" altLang="en-US" sz="1400" dirty="0" err="1">
                <a:solidFill>
                  <a:srgbClr val="0000FF"/>
                </a:solidFill>
              </a:rPr>
              <a:t>conj</a:t>
            </a:r>
            <a:endParaRPr lang="en-US" altLang="en-US" sz="1400" dirty="0">
              <a:solidFill>
                <a:srgbClr val="0000FF"/>
              </a:solidFill>
            </a:endParaRPr>
          </a:p>
          <a:p>
            <a:pPr eaLnBrk="1" hangingPunct="1">
              <a:spcBef>
                <a:spcPct val="0"/>
              </a:spcBef>
              <a:buClrTx/>
              <a:buSzTx/>
              <a:buFontTx/>
              <a:buNone/>
            </a:pPr>
            <a:endParaRPr lang="en-US" altLang="en-US" sz="1400" dirty="0">
              <a:solidFill>
                <a:srgbClr val="0000FF"/>
              </a:solidFill>
            </a:endParaRPr>
          </a:p>
          <a:p>
            <a:pPr eaLnBrk="1" hangingPunct="1">
              <a:spcBef>
                <a:spcPct val="0"/>
              </a:spcBef>
              <a:buClrTx/>
              <a:buSzTx/>
              <a:buFontTx/>
              <a:buNone/>
            </a:pPr>
            <a:r>
              <a:rPr lang="en-US" altLang="en-US" sz="1400" i="1" dirty="0">
                <a:solidFill>
                  <a:srgbClr val="0000FF"/>
                </a:solidFill>
              </a:rPr>
              <a:t>In light of this concern, what alternative to excisional biopsy is obviously unacceptable in managing a lesion thought to be a </a:t>
            </a:r>
            <a:r>
              <a:rPr lang="en-US" altLang="en-US" sz="1400" i="1" dirty="0" err="1">
                <a:solidFill>
                  <a:srgbClr val="0000FF"/>
                </a:solidFill>
              </a:rPr>
              <a:t>conj</a:t>
            </a:r>
            <a:r>
              <a:rPr lang="en-US" altLang="en-US" sz="1400" i="1" dirty="0">
                <a:solidFill>
                  <a:srgbClr val="0000FF"/>
                </a:solidFill>
              </a:rPr>
              <a:t> melanoma?</a:t>
            </a:r>
          </a:p>
          <a:p>
            <a:pPr eaLnBrk="1" hangingPunct="1">
              <a:spcBef>
                <a:spcPct val="0"/>
              </a:spcBef>
              <a:buClrTx/>
              <a:buSzTx/>
              <a:buFontTx/>
              <a:buNone/>
            </a:pPr>
            <a:r>
              <a:rPr lang="en-US" altLang="en-US" sz="1400" b="1" dirty="0">
                <a:solidFill>
                  <a:srgbClr val="0000FF"/>
                </a:solidFill>
              </a:rPr>
              <a:t>Incisional</a:t>
            </a:r>
            <a:r>
              <a:rPr lang="en-US" altLang="en-US" sz="1400" dirty="0">
                <a:solidFill>
                  <a:srgbClr val="0000FF"/>
                </a:solidFill>
              </a:rPr>
              <a:t> biopsy</a:t>
            </a:r>
          </a:p>
        </p:txBody>
      </p:sp>
      <p:sp>
        <p:nvSpPr>
          <p:cNvPr id="6" name="Oval 5"/>
          <p:cNvSpPr/>
          <p:nvPr/>
        </p:nvSpPr>
        <p:spPr>
          <a:xfrm>
            <a:off x="5645150" y="5791200"/>
            <a:ext cx="2127250"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p>
        </p:txBody>
      </p:sp>
    </p:spTree>
    <p:extLst>
      <p:ext uri="{BB962C8B-B14F-4D97-AF65-F5344CB8AC3E}">
        <p14:creationId xmlns:p14="http://schemas.microsoft.com/office/powerpoint/2010/main" val="2546698224"/>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981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9812"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19813"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19814"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19815"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9816"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19817"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18"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819"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Excisional</a:t>
            </a:r>
            <a:r>
              <a:rPr lang="en-US" altLang="en-US" sz="1400" dirty="0"/>
              <a:t>  biopsy (no </a:t>
            </a:r>
            <a:r>
              <a:rPr lang="en-US" altLang="en-US" sz="1400" dirty="0">
                <a:cs typeface="Arial" panose="020B0604020202020204" pitchFamily="34" charset="0"/>
              </a:rPr>
              <a:t>↑</a:t>
            </a:r>
            <a:r>
              <a:rPr lang="en-US" altLang="en-US" sz="1400" dirty="0"/>
              <a:t> risk of </a:t>
            </a:r>
            <a:r>
              <a:rPr lang="en-US" altLang="en-US" sz="1400" dirty="0" err="1"/>
              <a:t>mets</a:t>
            </a:r>
            <a:r>
              <a:rPr lang="en-US" altLang="en-US" sz="1400" dirty="0"/>
              <a:t>)</a:t>
            </a:r>
          </a:p>
          <a:p>
            <a:pPr eaLnBrk="1" hangingPunct="1">
              <a:lnSpc>
                <a:spcPct val="90000"/>
              </a:lnSpc>
              <a:spcBef>
                <a:spcPct val="0"/>
              </a:spcBef>
              <a:buClrTx/>
              <a:buSzTx/>
              <a:buFontTx/>
              <a:buNone/>
            </a:pPr>
            <a:r>
              <a:rPr lang="en-US" altLang="en-US" sz="1400" dirty="0"/>
              <a:t>      --Exenterate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19820"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19821" name="Rectangle 13"/>
          <p:cNvSpPr>
            <a:spLocks noChangeArrowheads="1"/>
          </p:cNvSpPr>
          <p:nvPr/>
        </p:nvSpPr>
        <p:spPr bwMode="auto">
          <a:xfrm>
            <a:off x="6096000" y="6324600"/>
            <a:ext cx="914400" cy="1524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surgery</a:t>
            </a:r>
          </a:p>
        </p:txBody>
      </p:sp>
      <p:sp>
        <p:nvSpPr>
          <p:cNvPr id="11982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18C8D8E-32E1-43BC-9DFF-6555B6142B1A}" type="slidenum">
              <a:rPr lang="en-US" altLang="en-US" sz="1000" smtClean="0"/>
              <a:pPr>
                <a:spcBef>
                  <a:spcPct val="0"/>
                </a:spcBef>
                <a:buClrTx/>
                <a:buSzTx/>
                <a:buFontTx/>
                <a:buNone/>
              </a:pPr>
              <a:t>216</a:t>
            </a:fld>
            <a:endParaRPr lang="en-US" altLang="en-US" sz="1000"/>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2083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083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0837"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20838"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20839"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0840"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084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843"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a:t>
            </a:r>
            <a:r>
              <a:rPr lang="en-US" altLang="en-US" sz="1400" dirty="0">
                <a:solidFill>
                  <a:srgbClr val="0000FF"/>
                </a:solidFill>
              </a:rPr>
              <a:t> 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Excisional</a:t>
            </a:r>
            <a:r>
              <a:rPr lang="en-US" altLang="en-US" sz="1400" dirty="0"/>
              <a:t>  biopsy (no </a:t>
            </a:r>
            <a:r>
              <a:rPr lang="en-US" altLang="en-US" sz="1400" dirty="0">
                <a:cs typeface="Arial" panose="020B0604020202020204" pitchFamily="34" charset="0"/>
              </a:rPr>
              <a:t>↑</a:t>
            </a:r>
            <a:r>
              <a:rPr lang="en-US" altLang="en-US" sz="1400" dirty="0"/>
              <a:t> risk of </a:t>
            </a:r>
            <a:r>
              <a:rPr lang="en-US" altLang="en-US" sz="1400" dirty="0" err="1"/>
              <a:t>mets</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Exenterate</a:t>
            </a:r>
            <a:r>
              <a:rPr lang="en-US" altLang="en-US" sz="1400" dirty="0"/>
              <a:t> if orbital</a:t>
            </a:r>
          </a:p>
          <a:p>
            <a:pPr eaLnBrk="1" hangingPunct="1">
              <a:lnSpc>
                <a:spcPct val="90000"/>
              </a:lnSpc>
              <a:spcBef>
                <a:spcPct val="0"/>
              </a:spcBef>
              <a:buClrTx/>
              <a:buSzTx/>
              <a:buFontTx/>
              <a:buNone/>
            </a:pPr>
            <a:r>
              <a:rPr lang="en-US" altLang="en-US" sz="1400" dirty="0">
                <a:solidFill>
                  <a:schemeClr val="bg1"/>
                </a:solidFill>
              </a:rPr>
              <a:t>      --Check for lymphadenopathy</a:t>
            </a:r>
          </a:p>
        </p:txBody>
      </p:sp>
      <p:sp>
        <p:nvSpPr>
          <p:cNvPr id="120844"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2084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842F74A-2E0A-4A68-B5BD-434EF1C58666}" type="slidenum">
              <a:rPr lang="en-US" altLang="en-US" sz="1000" smtClean="0"/>
              <a:pPr>
                <a:spcBef>
                  <a:spcPct val="0"/>
                </a:spcBef>
                <a:buClrTx/>
                <a:buSzTx/>
                <a:buFontTx/>
                <a:buNone/>
              </a:pPr>
              <a:t>217</a:t>
            </a:fld>
            <a:endParaRPr lang="en-US" altLang="en-US" sz="1000"/>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218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186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1861"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21862"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21863"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1864"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1865"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6"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867"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Excisional</a:t>
            </a:r>
            <a:r>
              <a:rPr lang="en-US" altLang="en-US" sz="1400" dirty="0"/>
              <a:t>  biopsy (no </a:t>
            </a:r>
            <a:r>
              <a:rPr lang="en-US" altLang="en-US" sz="1400" dirty="0">
                <a:cs typeface="Arial" panose="020B0604020202020204" pitchFamily="34" charset="0"/>
              </a:rPr>
              <a:t>↑</a:t>
            </a:r>
            <a:r>
              <a:rPr lang="en-US" altLang="en-US" sz="1400" dirty="0"/>
              <a:t> risk of </a:t>
            </a:r>
            <a:r>
              <a:rPr lang="en-US" altLang="en-US" sz="1400" dirty="0" err="1"/>
              <a:t>mets</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Exenterate</a:t>
            </a:r>
            <a:r>
              <a:rPr lang="en-US" altLang="en-US" sz="1400" dirty="0"/>
              <a:t> if orbital</a:t>
            </a:r>
          </a:p>
          <a:p>
            <a:pPr eaLnBrk="1" hangingPunct="1">
              <a:lnSpc>
                <a:spcPct val="90000"/>
              </a:lnSpc>
              <a:spcBef>
                <a:spcPct val="0"/>
              </a:spcBef>
              <a:buClrTx/>
              <a:buSzTx/>
              <a:buFontTx/>
              <a:buNone/>
            </a:pPr>
            <a:r>
              <a:rPr lang="en-US" altLang="en-US" sz="1400" dirty="0"/>
              <a:t>      --Check for lymphadenopathy</a:t>
            </a:r>
          </a:p>
        </p:txBody>
      </p:sp>
      <p:sp>
        <p:nvSpPr>
          <p:cNvPr id="121868"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21869" name="Rectangle 13"/>
          <p:cNvSpPr>
            <a:spLocks noChangeArrowheads="1"/>
          </p:cNvSpPr>
          <p:nvPr/>
        </p:nvSpPr>
        <p:spPr bwMode="auto">
          <a:xfrm>
            <a:off x="6934200" y="6477000"/>
            <a:ext cx="1524000" cy="276225"/>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uh-oh</a:t>
            </a:r>
          </a:p>
        </p:txBody>
      </p:sp>
      <p:sp>
        <p:nvSpPr>
          <p:cNvPr id="12187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EEB0233-15A2-42C8-AE68-330156D17601}" type="slidenum">
              <a:rPr lang="en-US" altLang="en-US" sz="1000" smtClean="0"/>
              <a:pPr>
                <a:spcBef>
                  <a:spcPct val="0"/>
                </a:spcBef>
                <a:buClrTx/>
                <a:buSzTx/>
                <a:buFontTx/>
                <a:buNone/>
              </a:pPr>
              <a:t>218</a:t>
            </a:fld>
            <a:endParaRPr lang="en-US" altLang="en-US" sz="1000"/>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2288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288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288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2288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2288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288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288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1"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Malignant</a:t>
            </a:r>
          </a:p>
          <a:p>
            <a:pPr eaLnBrk="1" hangingPunct="1">
              <a:lnSpc>
                <a:spcPct val="90000"/>
              </a:lnSpc>
              <a:spcBef>
                <a:spcPct val="0"/>
              </a:spcBef>
              <a:buClrTx/>
              <a:buSzTx/>
              <a:buFontTx/>
              <a:buNone/>
            </a:pPr>
            <a:r>
              <a:rPr lang="en-US" altLang="en-US" sz="1600" b="1" dirty="0"/>
              <a:t>   Melanoma</a:t>
            </a:r>
          </a:p>
          <a:p>
            <a:pPr eaLnBrk="1" hangingPunct="1">
              <a:lnSpc>
                <a:spcPct val="90000"/>
              </a:lnSpc>
              <a:spcBef>
                <a:spcPct val="0"/>
              </a:spcBef>
              <a:buClrTx/>
              <a:buSzTx/>
              <a:buFontTx/>
              <a:buNone/>
            </a:pPr>
            <a:r>
              <a:rPr lang="en-US" altLang="en-US" sz="1600" dirty="0"/>
              <a:t>  </a:t>
            </a:r>
            <a:r>
              <a:rPr lang="en-US" altLang="en-US" sz="1400" dirty="0"/>
              <a:t>--Prevalence </a:t>
            </a:r>
            <a:r>
              <a:rPr lang="en-US" altLang="en-US" sz="1400" dirty="0">
                <a:solidFill>
                  <a:srgbClr val="0000FF"/>
                </a:solidFill>
              </a:rPr>
              <a:t>1 </a:t>
            </a:r>
            <a:r>
              <a:rPr lang="en-US" altLang="en-US" sz="1400" i="1" dirty="0">
                <a:solidFill>
                  <a:srgbClr val="0000FF"/>
                </a:solidFill>
              </a:rPr>
              <a:t>per</a:t>
            </a:r>
            <a:r>
              <a:rPr lang="en-US" altLang="en-US" sz="1400" dirty="0">
                <a:solidFill>
                  <a:srgbClr val="0000FF"/>
                </a:solidFill>
              </a:rPr>
              <a:t> 2 million  </a:t>
            </a:r>
            <a:r>
              <a:rPr lang="en-US" altLang="en-US" sz="1400" dirty="0"/>
              <a:t>whites</a:t>
            </a:r>
          </a:p>
          <a:p>
            <a:pPr eaLnBrk="1" hangingPunct="1">
              <a:lnSpc>
                <a:spcPct val="90000"/>
              </a:lnSpc>
              <a:spcBef>
                <a:spcPct val="0"/>
              </a:spcBef>
              <a:buClrTx/>
              <a:buSzTx/>
              <a:buFontTx/>
              <a:buNone/>
            </a:pPr>
            <a:r>
              <a:rPr lang="en-US" altLang="en-US" sz="1400" dirty="0"/>
              <a:t> --Metastasize? </a:t>
            </a:r>
            <a:r>
              <a:rPr lang="en-US" altLang="en-US" sz="1400" dirty="0">
                <a:solidFill>
                  <a:srgbClr val="0000FF"/>
                </a:solidFill>
              </a:rPr>
              <a:t>YES</a:t>
            </a:r>
          </a:p>
          <a:p>
            <a:pPr eaLnBrk="1" hangingPunct="1">
              <a:lnSpc>
                <a:spcPct val="90000"/>
              </a:lnSpc>
              <a:spcBef>
                <a:spcPct val="0"/>
              </a:spcBef>
              <a:buClrTx/>
              <a:buSzTx/>
              <a:buFontTx/>
              <a:buNone/>
            </a:pPr>
            <a:r>
              <a:rPr lang="en-US" altLang="en-US" sz="1400" dirty="0"/>
              <a:t>  --70% arise from  </a:t>
            </a:r>
            <a:r>
              <a:rPr lang="en-US" altLang="en-US" sz="1400" dirty="0">
                <a:solidFill>
                  <a:srgbClr val="0000FF"/>
                </a:solidFill>
              </a:rPr>
              <a:t>PAM </a:t>
            </a:r>
            <a:r>
              <a:rPr lang="en-US" altLang="en-US" sz="1400" dirty="0"/>
              <a:t>, 5% from  </a:t>
            </a:r>
            <a:r>
              <a:rPr lang="en-US" altLang="en-US" sz="1400" dirty="0">
                <a:solidFill>
                  <a:srgbClr val="0000FF"/>
                </a:solidFill>
                <a:sym typeface="Wingdings" panose="05000000000000000000" pitchFamily="2" charset="2"/>
              </a:rPr>
              <a:t>nevi</a:t>
            </a:r>
            <a:r>
              <a:rPr lang="en-US" altLang="en-US" sz="1400" dirty="0">
                <a:sym typeface="Wingdings" panose="05000000000000000000" pitchFamily="2" charset="2"/>
              </a:rPr>
              <a:t> , </a:t>
            </a:r>
          </a:p>
          <a:p>
            <a:pPr eaLnBrk="1" hangingPunct="1">
              <a:lnSpc>
                <a:spcPct val="90000"/>
              </a:lnSpc>
              <a:spcBef>
                <a:spcPct val="0"/>
              </a:spcBef>
              <a:buClrTx/>
              <a:buSzTx/>
              <a:buFontTx/>
              <a:buNone/>
            </a:pPr>
            <a:r>
              <a:rPr lang="en-US" altLang="en-US" sz="1400" dirty="0">
                <a:sym typeface="Wingdings" panose="05000000000000000000" pitchFamily="2" charset="2"/>
              </a:rPr>
              <a:t>25%  </a:t>
            </a:r>
            <a:r>
              <a:rPr lang="en-US" altLang="en-US" sz="1400" dirty="0">
                <a:solidFill>
                  <a:srgbClr val="0000FF"/>
                </a:solidFill>
                <a:sym typeface="Wingdings" panose="05000000000000000000" pitchFamily="2" charset="2"/>
              </a:rPr>
              <a:t>de novo</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t>--Prognosis:</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Better</a:t>
            </a:r>
            <a:r>
              <a:rPr lang="en-US" altLang="en-US" sz="1400" dirty="0"/>
              <a:t>  than cutaneous</a:t>
            </a:r>
          </a:p>
          <a:p>
            <a:pPr eaLnBrk="1" hangingPunct="1">
              <a:lnSpc>
                <a:spcPct val="90000"/>
              </a:lnSpc>
              <a:spcBef>
                <a:spcPct val="0"/>
              </a:spcBef>
              <a:buClrTx/>
              <a:buSzTx/>
              <a:buFontTx/>
              <a:buNone/>
            </a:pPr>
            <a:r>
              <a:rPr lang="en-US" altLang="en-US" sz="1400" dirty="0"/>
              <a:t>     --By location: Bulbar</a:t>
            </a:r>
            <a:r>
              <a:rPr lang="en-US" altLang="en-US" sz="1400" dirty="0">
                <a:solidFill>
                  <a:srgbClr val="0000FF"/>
                </a:solidFill>
              </a:rPr>
              <a:t> &gt;</a:t>
            </a:r>
            <a:r>
              <a:rPr lang="en-US" altLang="en-US" sz="1400" dirty="0"/>
              <a:t> nonbulbar</a:t>
            </a:r>
          </a:p>
          <a:p>
            <a:pPr eaLnBrk="1" hangingPunct="1">
              <a:lnSpc>
                <a:spcPct val="90000"/>
              </a:lnSpc>
              <a:spcBef>
                <a:spcPct val="0"/>
              </a:spcBef>
              <a:buClrTx/>
              <a:buSzTx/>
              <a:buFontTx/>
              <a:buNone/>
            </a:pPr>
            <a:r>
              <a:rPr lang="en-US" altLang="en-US" sz="1400" dirty="0"/>
              <a:t>                           Limbal </a:t>
            </a:r>
            <a:r>
              <a:rPr lang="en-US" altLang="en-US" sz="1400" dirty="0">
                <a:solidFill>
                  <a:srgbClr val="0000FF"/>
                </a:solidFill>
              </a:rPr>
              <a:t>&gt;</a:t>
            </a:r>
            <a:r>
              <a:rPr lang="en-US" altLang="en-US" sz="1400" dirty="0"/>
              <a:t> </a:t>
            </a:r>
            <a:r>
              <a:rPr lang="en-US" altLang="en-US" sz="1400" dirty="0" err="1"/>
              <a:t>nonlimbal</a:t>
            </a:r>
            <a:endParaRPr lang="en-US" altLang="en-US" sz="1400" dirty="0"/>
          </a:p>
          <a:p>
            <a:pPr eaLnBrk="1" hangingPunct="1">
              <a:lnSpc>
                <a:spcPct val="90000"/>
              </a:lnSpc>
              <a:spcBef>
                <a:spcPct val="0"/>
              </a:spcBef>
              <a:buClrTx/>
              <a:buSzTx/>
              <a:buFontTx/>
              <a:buNone/>
            </a:pPr>
            <a:r>
              <a:rPr lang="en-US" altLang="en-US" sz="1400" dirty="0"/>
              <a:t>      --de novo </a:t>
            </a:r>
            <a:r>
              <a:rPr lang="en-US" altLang="en-US" sz="1400" dirty="0">
                <a:solidFill>
                  <a:srgbClr val="0000FF"/>
                </a:solidFill>
              </a:rPr>
              <a:t>&lt; </a:t>
            </a:r>
            <a:r>
              <a:rPr lang="en-US" altLang="en-US" sz="1400" dirty="0"/>
              <a:t>not de novo</a:t>
            </a:r>
            <a:endParaRPr lang="en-US" altLang="en-US" sz="1400" dirty="0">
              <a:sym typeface="Wingdings" panose="05000000000000000000" pitchFamily="2" charset="2"/>
            </a:endParaRPr>
          </a:p>
          <a:p>
            <a:pPr eaLnBrk="1" hangingPunct="1">
              <a:lnSpc>
                <a:spcPct val="90000"/>
              </a:lnSpc>
              <a:spcBef>
                <a:spcPct val="0"/>
              </a:spcBef>
              <a:buClrTx/>
              <a:buSzTx/>
              <a:buFontTx/>
              <a:buNone/>
            </a:pPr>
            <a:r>
              <a:rPr lang="en-US" altLang="en-US" sz="1400" dirty="0"/>
              <a:t>  --</a:t>
            </a:r>
            <a:r>
              <a:rPr lang="en-US" altLang="en-US" sz="1400" i="1" dirty="0"/>
              <a:t>Management</a:t>
            </a:r>
            <a:r>
              <a:rPr lang="en-US" altLang="en-US" sz="1400" dirty="0"/>
              <a:t>: </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Excisional</a:t>
            </a:r>
            <a:r>
              <a:rPr lang="en-US" altLang="en-US" sz="1400" dirty="0"/>
              <a:t>  biopsy (no </a:t>
            </a:r>
            <a:r>
              <a:rPr lang="en-US" altLang="en-US" sz="1400" dirty="0">
                <a:cs typeface="Arial" panose="020B0604020202020204" pitchFamily="34" charset="0"/>
              </a:rPr>
              <a:t>↑</a:t>
            </a:r>
            <a:r>
              <a:rPr lang="en-US" altLang="en-US" sz="1400" dirty="0"/>
              <a:t> risk of </a:t>
            </a:r>
            <a:r>
              <a:rPr lang="en-US" altLang="en-US" sz="1400" dirty="0" err="1"/>
              <a:t>mets</a:t>
            </a:r>
            <a:r>
              <a:rPr lang="en-US" altLang="en-US" sz="1400" dirty="0"/>
              <a:t>)</a:t>
            </a:r>
          </a:p>
          <a:p>
            <a:pPr eaLnBrk="1" hangingPunct="1">
              <a:lnSpc>
                <a:spcPct val="90000"/>
              </a:lnSpc>
              <a:spcBef>
                <a:spcPct val="0"/>
              </a:spcBef>
              <a:buClrTx/>
              <a:buSzTx/>
              <a:buFontTx/>
              <a:buNone/>
            </a:pPr>
            <a:r>
              <a:rPr lang="en-US" altLang="en-US" sz="1400" dirty="0"/>
              <a:t>      --</a:t>
            </a:r>
            <a:r>
              <a:rPr lang="en-US" altLang="en-US" sz="1400" dirty="0">
                <a:solidFill>
                  <a:srgbClr val="0000FF"/>
                </a:solidFill>
              </a:rPr>
              <a:t>Exenterate</a:t>
            </a:r>
            <a:r>
              <a:rPr lang="en-US" altLang="en-US" sz="1400" dirty="0"/>
              <a:t> if orbital</a:t>
            </a:r>
          </a:p>
          <a:p>
            <a:pPr eaLnBrk="1" hangingPunct="1">
              <a:lnSpc>
                <a:spcPct val="90000"/>
              </a:lnSpc>
              <a:spcBef>
                <a:spcPct val="0"/>
              </a:spcBef>
              <a:buClrTx/>
              <a:buSzTx/>
              <a:buFontTx/>
              <a:buNone/>
            </a:pPr>
            <a:r>
              <a:rPr lang="en-US" altLang="en-US" sz="1400" dirty="0"/>
              <a:t>      --Check for </a:t>
            </a:r>
            <a:r>
              <a:rPr lang="en-US" altLang="en-US" sz="1400" dirty="0">
                <a:solidFill>
                  <a:srgbClr val="0000FF"/>
                </a:solidFill>
              </a:rPr>
              <a:t>lymphadenopathy</a:t>
            </a:r>
          </a:p>
        </p:txBody>
      </p:sp>
      <p:sp>
        <p:nvSpPr>
          <p:cNvPr id="12289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2289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108513-5DF0-41DA-A2CF-4D90742FC543}" type="slidenum">
              <a:rPr lang="en-US" altLang="en-US" sz="1000" smtClean="0"/>
              <a:pPr>
                <a:spcBef>
                  <a:spcPct val="0"/>
                </a:spcBef>
                <a:buClrTx/>
                <a:buSzTx/>
                <a:buFontTx/>
                <a:buNone/>
              </a:pPr>
              <a:t>219</a:t>
            </a:fld>
            <a:endParaRPr lang="en-US" altLang="en-US" sz="1000"/>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22</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2248290" y="6083640"/>
            <a:ext cx="4647426" cy="369332"/>
          </a:xfrm>
          <a:prstGeom prst="rect">
            <a:avLst/>
          </a:prstGeom>
          <a:noFill/>
        </p:spPr>
        <p:txBody>
          <a:bodyPr wrap="none" rtlCol="0">
            <a:spAutoFit/>
          </a:bodyPr>
          <a:lstStyle/>
          <a:p>
            <a:pPr algn="ctr"/>
            <a:r>
              <a:rPr lang="en-US" dirty="0"/>
              <a:t>Conjunctival lymphangioma: Chocolate cyst</a:t>
            </a:r>
          </a:p>
        </p:txBody>
      </p:sp>
      <p:pic>
        <p:nvPicPr>
          <p:cNvPr id="3074" name="Picture 2" descr="Figure 1.">
            <a:extLst>
              <a:ext uri="{FF2B5EF4-FFF2-40B4-BE49-F238E27FC236}">
                <a16:creationId xmlns:a16="http://schemas.microsoft.com/office/drawing/2014/main" id="{2B3E552B-B2BC-4BE6-9C10-3B1BC6CF73B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8559" y="1981200"/>
            <a:ext cx="3633841" cy="3044570"/>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Post-hemorrhagic chocolate conjunctival cyst » New York Eye Cancer Center">
            <a:extLst>
              <a:ext uri="{FF2B5EF4-FFF2-40B4-BE49-F238E27FC236}">
                <a16:creationId xmlns:a16="http://schemas.microsoft.com/office/drawing/2014/main" id="{87229575-C265-4810-9415-9DD08533B9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67200" y="1981200"/>
            <a:ext cx="4566855" cy="30445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74433320"/>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2288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288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288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2288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2288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288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288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1"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lumMod val="75000"/>
                  </a:schemeClr>
                </a:solidFill>
              </a:rPr>
              <a:t>  --</a:t>
            </a:r>
            <a:r>
              <a:rPr lang="en-US" altLang="en-US" sz="1400" i="1" dirty="0">
                <a:solidFill>
                  <a:schemeClr val="bg1">
                    <a:lumMod val="75000"/>
                  </a:schemeClr>
                </a:solidFill>
              </a:rPr>
              <a:t>Management</a:t>
            </a:r>
            <a:r>
              <a:rPr lang="en-US" altLang="en-US" sz="1400" dirty="0">
                <a:solidFill>
                  <a:schemeClr val="bg1">
                    <a:lumMod val="75000"/>
                  </a:schemeClr>
                </a:solidFill>
              </a:rPr>
              <a:t>: </a:t>
            </a:r>
          </a:p>
          <a:p>
            <a:pPr eaLnBrk="1" hangingPunct="1">
              <a:lnSpc>
                <a:spcPct val="90000"/>
              </a:lnSpc>
              <a:spcBef>
                <a:spcPct val="0"/>
              </a:spcBef>
              <a:buClrTx/>
              <a:buSzTx/>
              <a:buFontTx/>
              <a:buNone/>
            </a:pPr>
            <a:r>
              <a:rPr lang="en-US" altLang="en-US" sz="1400" dirty="0">
                <a:solidFill>
                  <a:schemeClr val="bg1">
                    <a:lumMod val="75000"/>
                  </a:schemeClr>
                </a:solidFill>
              </a:rPr>
              <a:t>      --Excisional  biopsy (no </a:t>
            </a:r>
            <a:r>
              <a:rPr lang="en-US" altLang="en-US" sz="1400" dirty="0">
                <a:solidFill>
                  <a:schemeClr val="bg1">
                    <a:lumMod val="75000"/>
                  </a:schemeClr>
                </a:solidFill>
                <a:cs typeface="Arial" panose="020B0604020202020204" pitchFamily="34"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pPr>
            <a:r>
              <a:rPr lang="en-US" altLang="en-US" sz="1400" dirty="0">
                <a:solidFill>
                  <a:schemeClr val="bg1">
                    <a:lumMod val="75000"/>
                  </a:schemeClr>
                </a:solidFill>
              </a:rPr>
              <a:t>      --Exenterate if orbital</a:t>
            </a:r>
          </a:p>
          <a:p>
            <a:pPr eaLnBrk="1" hangingPunct="1">
              <a:lnSpc>
                <a:spcPct val="90000"/>
              </a:lnSpc>
              <a:spcBef>
                <a:spcPct val="0"/>
              </a:spcBef>
              <a:buClrTx/>
              <a:buSzTx/>
              <a:buFontTx/>
              <a:buNone/>
            </a:pPr>
            <a:r>
              <a:rPr lang="en-US" altLang="en-US" sz="1400" dirty="0">
                <a:solidFill>
                  <a:schemeClr val="bg1">
                    <a:lumMod val="75000"/>
                  </a:schemeClr>
                </a:solidFill>
              </a:rPr>
              <a:t>      --Check for lymphadenopathy</a:t>
            </a:r>
          </a:p>
        </p:txBody>
      </p:sp>
      <p:sp>
        <p:nvSpPr>
          <p:cNvPr id="12289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2289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108513-5DF0-41DA-A2CF-4D90742FC543}" type="slidenum">
              <a:rPr lang="en-US" altLang="en-US" sz="1000" smtClean="0"/>
              <a:pPr>
                <a:spcBef>
                  <a:spcPct val="0"/>
                </a:spcBef>
                <a:buClrTx/>
                <a:buSzTx/>
                <a:buFontTx/>
                <a:buNone/>
              </a:pPr>
              <a:t>220</a:t>
            </a:fld>
            <a:endParaRPr lang="en-US" altLang="en-US" sz="1000"/>
          </a:p>
        </p:txBody>
      </p:sp>
      <p:sp>
        <p:nvSpPr>
          <p:cNvPr id="2" name="TextBox 1">
            <a:extLst>
              <a:ext uri="{FF2B5EF4-FFF2-40B4-BE49-F238E27FC236}">
                <a16:creationId xmlns:a16="http://schemas.microsoft.com/office/drawing/2014/main" id="{FEBA38A7-1B82-4DE6-B50E-F5063BE2F63F}"/>
              </a:ext>
            </a:extLst>
          </p:cNvPr>
          <p:cNvSpPr txBox="1"/>
          <p:nvPr/>
        </p:nvSpPr>
        <p:spPr>
          <a:xfrm>
            <a:off x="428074" y="4951294"/>
            <a:ext cx="5023401" cy="1600438"/>
          </a:xfrm>
          <a:prstGeom prst="rect">
            <a:avLst/>
          </a:prstGeom>
          <a:solidFill>
            <a:schemeClr val="accent5">
              <a:lumMod val="60000"/>
              <a:lumOff val="40000"/>
            </a:schemeClr>
          </a:solidFill>
        </p:spPr>
        <p:txBody>
          <a:bodyPr wrap="square" rtlCol="0">
            <a:spAutoFit/>
          </a:bodyPr>
          <a:lstStyle/>
          <a:p>
            <a:r>
              <a:rPr lang="en-US" sz="1400" i="1" dirty="0"/>
              <a:t>You see the depicted lesion in clinic. Note that it seems to have all the hallmarks of a </a:t>
            </a:r>
            <a:r>
              <a:rPr lang="en-US" sz="1400" i="1" dirty="0" err="1"/>
              <a:t>conj</a:t>
            </a:r>
            <a:r>
              <a:rPr lang="en-US" sz="1400" i="1" dirty="0"/>
              <a:t> melanoma: It is </a:t>
            </a:r>
            <a:r>
              <a:rPr lang="en-US" sz="1400" i="1" dirty="0" err="1"/>
              <a:t>juxtalimbal</a:t>
            </a:r>
            <a:r>
              <a:rPr lang="en-US" sz="1400" i="1" dirty="0"/>
              <a:t> and pigmented. It is elevated. It has feeder vessels. It has no cysts. Despite all this, it definitively is </a:t>
            </a:r>
            <a:r>
              <a:rPr lang="en-US" sz="1400" b="1" i="1" dirty="0"/>
              <a:t>not</a:t>
            </a:r>
            <a:r>
              <a:rPr lang="en-US" sz="1400" i="1" dirty="0"/>
              <a:t> a </a:t>
            </a:r>
            <a:r>
              <a:rPr lang="en-US" sz="1400" i="1" dirty="0" err="1"/>
              <a:t>conj</a:t>
            </a:r>
            <a:r>
              <a:rPr lang="en-US" sz="1400" i="1" dirty="0"/>
              <a:t> melanoma. What is it?</a:t>
            </a:r>
            <a:endParaRPr lang="en-US" sz="1400" i="1" dirty="0">
              <a:solidFill>
                <a:schemeClr val="accent5">
                  <a:lumMod val="60000"/>
                  <a:lumOff val="40000"/>
                </a:schemeClr>
              </a:solidFill>
            </a:endParaRPr>
          </a:p>
          <a:p>
            <a:r>
              <a:rPr lang="en-US" sz="1400" dirty="0">
                <a:solidFill>
                  <a:schemeClr val="accent5">
                    <a:lumMod val="60000"/>
                    <a:lumOff val="40000"/>
                  </a:schemeClr>
                </a:solidFill>
              </a:rPr>
              <a:t>A melanoma of the ciliary body extending through the sclera. Don’t be fooled by this lesion!</a:t>
            </a:r>
          </a:p>
        </p:txBody>
      </p:sp>
      <p:pic>
        <p:nvPicPr>
          <p:cNvPr id="15" name="Picture 2">
            <a:extLst>
              <a:ext uri="{FF2B5EF4-FFF2-40B4-BE49-F238E27FC236}">
                <a16:creationId xmlns:a16="http://schemas.microsoft.com/office/drawing/2014/main" id="{8DF76B3D-351B-489C-8029-79B7AF9287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49" y="2438400"/>
            <a:ext cx="2609851" cy="24806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8460908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2288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2884"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2885" name="Text Box 5"/>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122886" name="Text Box 6"/>
          <p:cNvSpPr txBox="1">
            <a:spLocks noChangeArrowheads="1"/>
          </p:cNvSpPr>
          <p:nvPr/>
        </p:nvSpPr>
        <p:spPr bwMode="auto">
          <a:xfrm>
            <a:off x="4533900" y="4419600"/>
            <a:ext cx="100965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Malignant</a:t>
            </a:r>
          </a:p>
        </p:txBody>
      </p:sp>
      <p:sp>
        <p:nvSpPr>
          <p:cNvPr id="122887" name="Line 7"/>
          <p:cNvSpPr>
            <a:spLocks noChangeShapeType="1"/>
          </p:cNvSpPr>
          <p:nvPr/>
        </p:nvSpPr>
        <p:spPr bwMode="auto">
          <a:xfrm flipH="1">
            <a:off x="3886200" y="2819400"/>
            <a:ext cx="4572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2888" name="Line 8"/>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22889"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0"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891" name="Text Box 11"/>
          <p:cNvSpPr txBox="1">
            <a:spLocks noChangeArrowheads="1"/>
          </p:cNvSpPr>
          <p:nvPr/>
        </p:nvSpPr>
        <p:spPr bwMode="auto">
          <a:xfrm>
            <a:off x="5645150" y="3657600"/>
            <a:ext cx="3498073" cy="3111621"/>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chemeClr val="bg1">
                    <a:lumMod val="75000"/>
                  </a:schemeClr>
                </a:solidFill>
              </a:rPr>
              <a:t>Malignant</a:t>
            </a:r>
          </a:p>
          <a:p>
            <a:pPr eaLnBrk="1" hangingPunct="1">
              <a:lnSpc>
                <a:spcPct val="90000"/>
              </a:lnSpc>
              <a:spcBef>
                <a:spcPct val="0"/>
              </a:spcBef>
              <a:buClrTx/>
              <a:buSzTx/>
              <a:buFontTx/>
              <a:buNone/>
            </a:pPr>
            <a:r>
              <a:rPr lang="en-US" altLang="en-US" sz="1600" b="1" dirty="0">
                <a:solidFill>
                  <a:schemeClr val="bg1">
                    <a:lumMod val="75000"/>
                  </a:schemeClr>
                </a:solidFill>
              </a:rPr>
              <a:t>   Melanoma</a:t>
            </a:r>
          </a:p>
          <a:p>
            <a:pPr eaLnBrk="1" hangingPunct="1">
              <a:lnSpc>
                <a:spcPct val="90000"/>
              </a:lnSpc>
              <a:spcBef>
                <a:spcPct val="0"/>
              </a:spcBef>
              <a:buClrTx/>
              <a:buSzTx/>
              <a:buFontTx/>
              <a:buNone/>
            </a:pPr>
            <a:r>
              <a:rPr lang="en-US" altLang="en-US" sz="1600" dirty="0">
                <a:solidFill>
                  <a:schemeClr val="bg1">
                    <a:lumMod val="75000"/>
                  </a:schemeClr>
                </a:solidFill>
              </a:rPr>
              <a:t>  </a:t>
            </a:r>
            <a:r>
              <a:rPr lang="en-US" altLang="en-US" sz="1400" dirty="0">
                <a:solidFill>
                  <a:schemeClr val="bg1">
                    <a:lumMod val="75000"/>
                  </a:schemeClr>
                </a:solidFill>
              </a:rPr>
              <a:t>--Prevalence 1 </a:t>
            </a:r>
            <a:r>
              <a:rPr lang="en-US" altLang="en-US" sz="1400" i="1" dirty="0">
                <a:solidFill>
                  <a:schemeClr val="bg1">
                    <a:lumMod val="75000"/>
                  </a:schemeClr>
                </a:solidFill>
              </a:rPr>
              <a:t>per</a:t>
            </a:r>
            <a:r>
              <a:rPr lang="en-US" altLang="en-US" sz="1400" dirty="0">
                <a:solidFill>
                  <a:schemeClr val="bg1">
                    <a:lumMod val="75000"/>
                  </a:schemeClr>
                </a:solidFill>
              </a:rPr>
              <a:t> 2 million  whites</a:t>
            </a:r>
          </a:p>
          <a:p>
            <a:pPr eaLnBrk="1" hangingPunct="1">
              <a:lnSpc>
                <a:spcPct val="90000"/>
              </a:lnSpc>
              <a:spcBef>
                <a:spcPct val="0"/>
              </a:spcBef>
              <a:buClrTx/>
              <a:buSzTx/>
              <a:buFontTx/>
              <a:buNone/>
            </a:pPr>
            <a:r>
              <a:rPr lang="en-US" altLang="en-US" sz="1400" dirty="0">
                <a:solidFill>
                  <a:schemeClr val="bg1">
                    <a:lumMod val="75000"/>
                  </a:schemeClr>
                </a:solidFill>
              </a:rPr>
              <a:t> --Metastasize? YES</a:t>
            </a:r>
          </a:p>
          <a:p>
            <a:pPr eaLnBrk="1" hangingPunct="1">
              <a:lnSpc>
                <a:spcPct val="90000"/>
              </a:lnSpc>
              <a:spcBef>
                <a:spcPct val="0"/>
              </a:spcBef>
              <a:buClrTx/>
              <a:buSzTx/>
              <a:buFontTx/>
              <a:buNone/>
            </a:pPr>
            <a:r>
              <a:rPr lang="en-US" altLang="en-US" sz="1400" dirty="0">
                <a:solidFill>
                  <a:schemeClr val="bg1">
                    <a:lumMod val="75000"/>
                  </a:schemeClr>
                </a:solidFill>
              </a:rPr>
              <a:t>  --70% arise from  PAM , 5% from  </a:t>
            </a:r>
            <a:r>
              <a:rPr lang="en-US" altLang="en-US" sz="1400" dirty="0">
                <a:solidFill>
                  <a:schemeClr val="bg1">
                    <a:lumMod val="75000"/>
                  </a:schemeClr>
                </a:solidFill>
                <a:sym typeface="Wingdings" panose="05000000000000000000" pitchFamily="2" charset="2"/>
              </a:rPr>
              <a:t>nevi , </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25%  de novo</a:t>
            </a:r>
          </a:p>
          <a:p>
            <a:pPr eaLnBrk="1" hangingPunct="1">
              <a:lnSpc>
                <a:spcPct val="90000"/>
              </a:lnSpc>
              <a:spcBef>
                <a:spcPct val="0"/>
              </a:spcBef>
              <a:buClrTx/>
              <a:buSzTx/>
              <a:buFontTx/>
              <a:buNone/>
            </a:pPr>
            <a:r>
              <a:rPr lang="en-US" altLang="en-US" sz="1400" dirty="0">
                <a:solidFill>
                  <a:schemeClr val="bg1">
                    <a:lumMod val="75000"/>
                  </a:schemeClr>
                </a:solidFill>
                <a:sym typeface="Wingdings" panose="05000000000000000000" pitchFamily="2" charset="2"/>
              </a:rPr>
              <a:t>  </a:t>
            </a:r>
            <a:r>
              <a:rPr lang="en-US" altLang="en-US" sz="1400" dirty="0">
                <a:solidFill>
                  <a:schemeClr val="bg1">
                    <a:lumMod val="75000"/>
                  </a:schemeClr>
                </a:solidFill>
              </a:rPr>
              <a:t>--Prognosis:</a:t>
            </a:r>
          </a:p>
          <a:p>
            <a:pPr eaLnBrk="1" hangingPunct="1">
              <a:lnSpc>
                <a:spcPct val="90000"/>
              </a:lnSpc>
              <a:spcBef>
                <a:spcPct val="0"/>
              </a:spcBef>
              <a:buClrTx/>
              <a:buSzTx/>
              <a:buFontTx/>
              <a:buNone/>
            </a:pPr>
            <a:r>
              <a:rPr lang="en-US" altLang="en-US" sz="1400" dirty="0">
                <a:solidFill>
                  <a:schemeClr val="bg1">
                    <a:lumMod val="75000"/>
                  </a:schemeClr>
                </a:solidFill>
              </a:rPr>
              <a:t>     --Better  than cutaneous</a:t>
            </a:r>
          </a:p>
          <a:p>
            <a:pPr eaLnBrk="1" hangingPunct="1">
              <a:lnSpc>
                <a:spcPct val="90000"/>
              </a:lnSpc>
              <a:spcBef>
                <a:spcPct val="0"/>
              </a:spcBef>
              <a:buClrTx/>
              <a:buSzTx/>
              <a:buFontTx/>
              <a:buNone/>
            </a:pPr>
            <a:r>
              <a:rPr lang="en-US" altLang="en-US" sz="1400" dirty="0">
                <a:solidFill>
                  <a:schemeClr val="bg1">
                    <a:lumMod val="75000"/>
                  </a:schemeClr>
                </a:solidFill>
              </a:rPr>
              <a:t>     --By location: Bulbar &gt; nonbulbar</a:t>
            </a:r>
          </a:p>
          <a:p>
            <a:pPr eaLnBrk="1" hangingPunct="1">
              <a:lnSpc>
                <a:spcPct val="90000"/>
              </a:lnSpc>
              <a:spcBef>
                <a:spcPct val="0"/>
              </a:spcBef>
              <a:buClrTx/>
              <a:buSzTx/>
              <a:buFontTx/>
              <a:buNone/>
            </a:pPr>
            <a:r>
              <a:rPr lang="en-US" altLang="en-US" sz="1400" dirty="0">
                <a:solidFill>
                  <a:schemeClr val="bg1">
                    <a:lumMod val="75000"/>
                  </a:schemeClr>
                </a:solidFill>
              </a:rPr>
              <a:t>                           Limbal &gt; </a:t>
            </a:r>
            <a:r>
              <a:rPr lang="en-US" altLang="en-US" sz="1400" dirty="0" err="1">
                <a:solidFill>
                  <a:schemeClr val="bg1">
                    <a:lumMod val="75000"/>
                  </a:schemeClr>
                </a:solidFill>
              </a:rPr>
              <a:t>nonlimbal</a:t>
            </a:r>
            <a:endParaRPr lang="en-US" altLang="en-US" sz="1400" dirty="0">
              <a:solidFill>
                <a:schemeClr val="bg1">
                  <a:lumMod val="75000"/>
                </a:schemeClr>
              </a:solidFill>
            </a:endParaRPr>
          </a:p>
          <a:p>
            <a:pPr eaLnBrk="1" hangingPunct="1">
              <a:lnSpc>
                <a:spcPct val="90000"/>
              </a:lnSpc>
              <a:spcBef>
                <a:spcPct val="0"/>
              </a:spcBef>
              <a:buClrTx/>
              <a:buSzTx/>
              <a:buFontTx/>
              <a:buNone/>
            </a:pPr>
            <a:r>
              <a:rPr lang="en-US" altLang="en-US" sz="1400" dirty="0">
                <a:solidFill>
                  <a:schemeClr val="bg1">
                    <a:lumMod val="75000"/>
                  </a:schemeClr>
                </a:solidFill>
              </a:rPr>
              <a:t>      --de novo &lt; not de novo</a:t>
            </a:r>
            <a:endParaRPr lang="en-US" altLang="en-US" sz="1400" dirty="0">
              <a:solidFill>
                <a:schemeClr val="bg1">
                  <a:lumMod val="75000"/>
                </a:schemeClr>
              </a:solidFill>
              <a:sym typeface="Wingdings" panose="05000000000000000000" pitchFamily="2" charset="2"/>
            </a:endParaRPr>
          </a:p>
          <a:p>
            <a:pPr eaLnBrk="1" hangingPunct="1">
              <a:lnSpc>
                <a:spcPct val="90000"/>
              </a:lnSpc>
              <a:spcBef>
                <a:spcPct val="0"/>
              </a:spcBef>
              <a:buClrTx/>
              <a:buSzTx/>
              <a:buFontTx/>
              <a:buNone/>
            </a:pPr>
            <a:r>
              <a:rPr lang="en-US" altLang="en-US" sz="1400" dirty="0">
                <a:solidFill>
                  <a:schemeClr val="bg1">
                    <a:lumMod val="75000"/>
                  </a:schemeClr>
                </a:solidFill>
              </a:rPr>
              <a:t>  --</a:t>
            </a:r>
            <a:r>
              <a:rPr lang="en-US" altLang="en-US" sz="1400" i="1" dirty="0">
                <a:solidFill>
                  <a:schemeClr val="bg1">
                    <a:lumMod val="75000"/>
                  </a:schemeClr>
                </a:solidFill>
              </a:rPr>
              <a:t>Management</a:t>
            </a:r>
            <a:r>
              <a:rPr lang="en-US" altLang="en-US" sz="1400" dirty="0">
                <a:solidFill>
                  <a:schemeClr val="bg1">
                    <a:lumMod val="75000"/>
                  </a:schemeClr>
                </a:solidFill>
              </a:rPr>
              <a:t>: </a:t>
            </a:r>
          </a:p>
          <a:p>
            <a:pPr eaLnBrk="1" hangingPunct="1">
              <a:lnSpc>
                <a:spcPct val="90000"/>
              </a:lnSpc>
              <a:spcBef>
                <a:spcPct val="0"/>
              </a:spcBef>
              <a:buClrTx/>
              <a:buSzTx/>
              <a:buFontTx/>
              <a:buNone/>
            </a:pPr>
            <a:r>
              <a:rPr lang="en-US" altLang="en-US" sz="1400" dirty="0">
                <a:solidFill>
                  <a:schemeClr val="bg1">
                    <a:lumMod val="75000"/>
                  </a:schemeClr>
                </a:solidFill>
              </a:rPr>
              <a:t>      --Excisional  biopsy (no </a:t>
            </a:r>
            <a:r>
              <a:rPr lang="en-US" altLang="en-US" sz="1400" dirty="0">
                <a:solidFill>
                  <a:schemeClr val="bg1">
                    <a:lumMod val="75000"/>
                  </a:schemeClr>
                </a:solidFill>
                <a:cs typeface="Arial" panose="020B0604020202020204" pitchFamily="34" charset="0"/>
              </a:rPr>
              <a:t>↑</a:t>
            </a:r>
            <a:r>
              <a:rPr lang="en-US" altLang="en-US" sz="1400" dirty="0">
                <a:solidFill>
                  <a:schemeClr val="bg1">
                    <a:lumMod val="75000"/>
                  </a:schemeClr>
                </a:solidFill>
              </a:rPr>
              <a:t> risk of </a:t>
            </a:r>
            <a:r>
              <a:rPr lang="en-US" altLang="en-US" sz="1400" dirty="0" err="1">
                <a:solidFill>
                  <a:schemeClr val="bg1">
                    <a:lumMod val="75000"/>
                  </a:schemeClr>
                </a:solidFill>
              </a:rPr>
              <a:t>mets</a:t>
            </a:r>
            <a:r>
              <a:rPr lang="en-US" altLang="en-US" sz="1400" dirty="0">
                <a:solidFill>
                  <a:schemeClr val="bg1">
                    <a:lumMod val="75000"/>
                  </a:schemeClr>
                </a:solidFill>
              </a:rPr>
              <a:t>)</a:t>
            </a:r>
          </a:p>
          <a:p>
            <a:pPr eaLnBrk="1" hangingPunct="1">
              <a:lnSpc>
                <a:spcPct val="90000"/>
              </a:lnSpc>
              <a:spcBef>
                <a:spcPct val="0"/>
              </a:spcBef>
              <a:buClrTx/>
              <a:buSzTx/>
              <a:buFontTx/>
              <a:buNone/>
            </a:pPr>
            <a:r>
              <a:rPr lang="en-US" altLang="en-US" sz="1400" dirty="0">
                <a:solidFill>
                  <a:schemeClr val="bg1">
                    <a:lumMod val="75000"/>
                  </a:schemeClr>
                </a:solidFill>
              </a:rPr>
              <a:t>      --Exenterate if orbital</a:t>
            </a:r>
          </a:p>
          <a:p>
            <a:pPr eaLnBrk="1" hangingPunct="1">
              <a:lnSpc>
                <a:spcPct val="90000"/>
              </a:lnSpc>
              <a:spcBef>
                <a:spcPct val="0"/>
              </a:spcBef>
              <a:buClrTx/>
              <a:buSzTx/>
              <a:buFontTx/>
              <a:buNone/>
            </a:pPr>
            <a:r>
              <a:rPr lang="en-US" altLang="en-US" sz="1400" dirty="0">
                <a:solidFill>
                  <a:schemeClr val="bg1">
                    <a:lumMod val="75000"/>
                  </a:schemeClr>
                </a:solidFill>
              </a:rPr>
              <a:t>      --Check for lymphadenopathy</a:t>
            </a:r>
          </a:p>
        </p:txBody>
      </p:sp>
      <p:sp>
        <p:nvSpPr>
          <p:cNvPr id="122892" name="Text Box 12"/>
          <p:cNvSpPr txBox="1">
            <a:spLocks noChangeArrowheads="1"/>
          </p:cNvSpPr>
          <p:nvPr/>
        </p:nvSpPr>
        <p:spPr bwMode="auto">
          <a:xfrm>
            <a:off x="3182938" y="3352800"/>
            <a:ext cx="7429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Benign</a:t>
            </a:r>
          </a:p>
        </p:txBody>
      </p:sp>
      <p:sp>
        <p:nvSpPr>
          <p:cNvPr id="12289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108513-5DF0-41DA-A2CF-4D90742FC543}" type="slidenum">
              <a:rPr lang="en-US" altLang="en-US" sz="1000" smtClean="0"/>
              <a:pPr>
                <a:spcBef>
                  <a:spcPct val="0"/>
                </a:spcBef>
                <a:buClrTx/>
                <a:buSzTx/>
                <a:buFontTx/>
                <a:buNone/>
              </a:pPr>
              <a:t>221</a:t>
            </a:fld>
            <a:endParaRPr lang="en-US" altLang="en-US" sz="1000"/>
          </a:p>
        </p:txBody>
      </p:sp>
      <p:sp>
        <p:nvSpPr>
          <p:cNvPr id="2" name="TextBox 1">
            <a:extLst>
              <a:ext uri="{FF2B5EF4-FFF2-40B4-BE49-F238E27FC236}">
                <a16:creationId xmlns:a16="http://schemas.microsoft.com/office/drawing/2014/main" id="{FEBA38A7-1B82-4DE6-B50E-F5063BE2F63F}"/>
              </a:ext>
            </a:extLst>
          </p:cNvPr>
          <p:cNvSpPr txBox="1"/>
          <p:nvPr/>
        </p:nvSpPr>
        <p:spPr>
          <a:xfrm>
            <a:off x="428074" y="4951294"/>
            <a:ext cx="5023401" cy="1600438"/>
          </a:xfrm>
          <a:prstGeom prst="rect">
            <a:avLst/>
          </a:prstGeom>
          <a:solidFill>
            <a:schemeClr val="accent5">
              <a:lumMod val="60000"/>
              <a:lumOff val="40000"/>
            </a:schemeClr>
          </a:solidFill>
        </p:spPr>
        <p:txBody>
          <a:bodyPr wrap="square" rtlCol="0">
            <a:spAutoFit/>
          </a:bodyPr>
          <a:lstStyle/>
          <a:p>
            <a:r>
              <a:rPr lang="en-US" sz="1400" i="1" dirty="0"/>
              <a:t>You see the depicted lesion in clinic. Note that it seems to have all the hallmarks of a </a:t>
            </a:r>
            <a:r>
              <a:rPr lang="en-US" sz="1400" i="1" dirty="0" err="1"/>
              <a:t>conj</a:t>
            </a:r>
            <a:r>
              <a:rPr lang="en-US" sz="1400" i="1" dirty="0"/>
              <a:t> melanoma: It is </a:t>
            </a:r>
            <a:r>
              <a:rPr lang="en-US" sz="1400" i="1" dirty="0" err="1"/>
              <a:t>juxtalimbal</a:t>
            </a:r>
            <a:r>
              <a:rPr lang="en-US" sz="1400" i="1" dirty="0"/>
              <a:t> and pigmented. It is elevated. It has feeder vessels. It has no cysts. Despite all this, it definitively is </a:t>
            </a:r>
            <a:r>
              <a:rPr lang="en-US" sz="1400" b="1" i="1" dirty="0"/>
              <a:t>not</a:t>
            </a:r>
            <a:r>
              <a:rPr lang="en-US" sz="1400" i="1" dirty="0"/>
              <a:t> a </a:t>
            </a:r>
            <a:r>
              <a:rPr lang="en-US" sz="1400" i="1" dirty="0" err="1"/>
              <a:t>conj</a:t>
            </a:r>
            <a:r>
              <a:rPr lang="en-US" sz="1400" i="1" dirty="0"/>
              <a:t> melanoma. What is it?</a:t>
            </a:r>
          </a:p>
          <a:p>
            <a:r>
              <a:rPr lang="en-US" sz="1400" dirty="0"/>
              <a:t>A melanoma of the ciliary body extending through the sclera. Don’t be fooled by this lesion!</a:t>
            </a:r>
          </a:p>
        </p:txBody>
      </p:sp>
      <p:pic>
        <p:nvPicPr>
          <p:cNvPr id="15" name="Picture 2">
            <a:extLst>
              <a:ext uri="{FF2B5EF4-FFF2-40B4-BE49-F238E27FC236}">
                <a16:creationId xmlns:a16="http://schemas.microsoft.com/office/drawing/2014/main" id="{8DF76B3D-351B-489C-8029-79B7AF9287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49" y="2438400"/>
            <a:ext cx="2609851" cy="24806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6019243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674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39F74A6-D8BF-4933-A45C-33A63B8B7175}" type="slidenum">
              <a:rPr lang="en-US" altLang="en-US" sz="1000" smtClean="0"/>
              <a:pPr>
                <a:spcBef>
                  <a:spcPct val="0"/>
                </a:spcBef>
                <a:buClrTx/>
                <a:buSzTx/>
                <a:buFontTx/>
                <a:buNone/>
              </a:pPr>
              <a:t>222</a:t>
            </a:fld>
            <a:endParaRPr lang="en-US" altLang="en-US" sz="1000"/>
          </a:p>
        </p:txBody>
      </p:sp>
      <p:pic>
        <p:nvPicPr>
          <p:cNvPr id="16" name="Picture 2">
            <a:extLst>
              <a:ext uri="{FF2B5EF4-FFF2-40B4-BE49-F238E27FC236}">
                <a16:creationId xmlns:a16="http://schemas.microsoft.com/office/drawing/2014/main" id="{635921A1-BF75-4ADB-A341-ABBA3A411B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1237" y="1040249"/>
            <a:ext cx="4581525" cy="4354644"/>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565EC8B4-46BB-4403-A133-4F9027B700A2}"/>
              </a:ext>
            </a:extLst>
          </p:cNvPr>
          <p:cNvSpPr txBox="1"/>
          <p:nvPr/>
        </p:nvSpPr>
        <p:spPr>
          <a:xfrm>
            <a:off x="304799" y="5486400"/>
            <a:ext cx="8534399" cy="954107"/>
          </a:xfrm>
          <a:prstGeom prst="rect">
            <a:avLst/>
          </a:prstGeom>
          <a:noFill/>
        </p:spPr>
        <p:txBody>
          <a:bodyPr wrap="square" rtlCol="0">
            <a:spAutoFit/>
          </a:bodyPr>
          <a:lstStyle/>
          <a:p>
            <a:r>
              <a:rPr lang="en-US" sz="1400" b="0" i="0" dirty="0">
                <a:effectLst/>
                <a:latin typeface="+mn-lt"/>
              </a:rPr>
              <a:t> Melanoma of the ciliary body with </a:t>
            </a:r>
            <a:r>
              <a:rPr lang="en-US" sz="1400" b="0" i="0" dirty="0" err="1">
                <a:effectLst/>
                <a:latin typeface="+mn-lt"/>
              </a:rPr>
              <a:t>extrascleral</a:t>
            </a:r>
            <a:r>
              <a:rPr lang="en-US" sz="1400" b="0" i="0" dirty="0">
                <a:effectLst/>
                <a:latin typeface="+mn-lt"/>
              </a:rPr>
              <a:t> extension, presenting as an ocular surface mass. Note that there is no PAM surrounding the nodule, a clue that the lesion might have an intraocular origin. Also note that the lesion is associated with deep episcleral/scleral vessels (sentinel vessels, </a:t>
            </a:r>
            <a:r>
              <a:rPr lang="en-US" sz="1400" b="0" i="1" dirty="0">
                <a:effectLst/>
                <a:latin typeface="+mn-lt"/>
              </a:rPr>
              <a:t>arrow</a:t>
            </a:r>
            <a:r>
              <a:rPr lang="en-US" sz="1400" b="0" i="0" dirty="0">
                <a:effectLst/>
                <a:latin typeface="+mn-lt"/>
              </a:rPr>
              <a:t>) and does not obscure the overlying conjunctival vessels. This indicates that the lesion is deep to the conjunctiva.</a:t>
            </a:r>
          </a:p>
        </p:txBody>
      </p:sp>
    </p:spTree>
    <p:extLst>
      <p:ext uri="{BB962C8B-B14F-4D97-AF65-F5344CB8AC3E}">
        <p14:creationId xmlns:p14="http://schemas.microsoft.com/office/powerpoint/2010/main" val="3172690636"/>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3907"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3908" name="Text Box 7"/>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23909" name="Text Box 8"/>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23910" name="Text Box 9"/>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23911" name="Line 14"/>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2" name="Line 15"/>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3" name="Line 16"/>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4"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915" name="Text Box 21"/>
          <p:cNvSpPr txBox="1">
            <a:spLocks noChangeArrowheads="1"/>
          </p:cNvSpPr>
          <p:nvPr/>
        </p:nvSpPr>
        <p:spPr bwMode="auto">
          <a:xfrm>
            <a:off x="555625" y="5008563"/>
            <a:ext cx="8013700" cy="13843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You see a patient with an apparent nevus of the palpebral conjunctiva. How should it be managed?</a:t>
            </a:r>
          </a:p>
          <a:p>
            <a:pPr eaLnBrk="1" hangingPunct="1">
              <a:spcBef>
                <a:spcPct val="0"/>
              </a:spcBef>
              <a:buClrTx/>
              <a:buSzTx/>
              <a:buFontTx/>
              <a:buNone/>
            </a:pPr>
            <a:r>
              <a:rPr lang="en-US" altLang="en-US" sz="1400" b="1">
                <a:solidFill>
                  <a:srgbClr val="CCFFCC"/>
                </a:solidFill>
              </a:rPr>
              <a:t>Excise it</a:t>
            </a:r>
            <a:r>
              <a:rPr lang="en-US" altLang="en-US" sz="1400">
                <a:solidFill>
                  <a:srgbClr val="CCFFCC"/>
                </a:solidFill>
              </a:rPr>
              <a:t>. ‘Nevi’ of the palpebral conjunctiva are exceedingly rare. In general, all pigmented </a:t>
            </a:r>
          </a:p>
          <a:p>
            <a:pPr eaLnBrk="1" hangingPunct="1">
              <a:spcBef>
                <a:spcPct val="0"/>
              </a:spcBef>
              <a:buClrTx/>
              <a:buSzTx/>
              <a:buFontTx/>
              <a:buNone/>
            </a:pPr>
            <a:r>
              <a:rPr lang="en-US" altLang="en-US" sz="1400">
                <a:solidFill>
                  <a:srgbClr val="CCFFCC"/>
                </a:solidFill>
              </a:rPr>
              <a:t>palpebral-conj lesions should be excised at once and sent for pathologic examination.</a:t>
            </a:r>
          </a:p>
          <a:p>
            <a:pPr eaLnBrk="1" hangingPunct="1">
              <a:spcBef>
                <a:spcPct val="0"/>
              </a:spcBef>
              <a:buClrTx/>
              <a:buSzTx/>
              <a:buFontTx/>
              <a:buNone/>
            </a:pPr>
            <a:endParaRPr lang="en-US" altLang="en-US" sz="1400">
              <a:solidFill>
                <a:srgbClr val="CCFFCC"/>
              </a:solidFill>
            </a:endParaRPr>
          </a:p>
          <a:p>
            <a:pPr eaLnBrk="1" hangingPunct="1">
              <a:spcBef>
                <a:spcPct val="0"/>
              </a:spcBef>
              <a:buClrTx/>
              <a:buSzTx/>
              <a:buFontTx/>
              <a:buNone/>
            </a:pPr>
            <a:r>
              <a:rPr lang="en-US" altLang="en-US" sz="1400" i="1">
                <a:solidFill>
                  <a:srgbClr val="CCFFCC"/>
                </a:solidFill>
              </a:rPr>
              <a:t>What about a forniceal ‘nevus’?</a:t>
            </a:r>
          </a:p>
          <a:p>
            <a:pPr eaLnBrk="1" hangingPunct="1">
              <a:spcBef>
                <a:spcPct val="0"/>
              </a:spcBef>
              <a:buClrTx/>
              <a:buSzTx/>
              <a:buFontTx/>
              <a:buNone/>
            </a:pPr>
            <a:r>
              <a:rPr lang="en-US" altLang="en-US" sz="1400">
                <a:solidFill>
                  <a:srgbClr val="CCFFCC"/>
                </a:solidFill>
              </a:rPr>
              <a:t>Same rule applies</a:t>
            </a:r>
          </a:p>
        </p:txBody>
      </p:sp>
      <p:sp>
        <p:nvSpPr>
          <p:cNvPr id="123916" name="Rectangle 22"/>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2391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C16081A-C3B6-4833-80DA-6DE1018B9D81}" type="slidenum">
              <a:rPr lang="en-US" altLang="en-US" sz="1000" smtClean="0"/>
              <a:pPr>
                <a:spcBef>
                  <a:spcPct val="0"/>
                </a:spcBef>
                <a:buClrTx/>
                <a:buSzTx/>
                <a:buFontTx/>
                <a:buNone/>
              </a:pPr>
              <a:t>223</a:t>
            </a:fld>
            <a:endParaRPr lang="en-US" altLang="en-US" sz="1000"/>
          </a:p>
        </p:txBody>
      </p:sp>
    </p:spTree>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4931"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4932" name="Text Box 7"/>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24933" name="Text Box 8"/>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24934" name="Text Box 9"/>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24935" name="Line 14"/>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6" name="Line 15"/>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7" name="Line 16"/>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8"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939" name="Text Box 21"/>
          <p:cNvSpPr txBox="1">
            <a:spLocks noChangeArrowheads="1"/>
          </p:cNvSpPr>
          <p:nvPr/>
        </p:nvSpPr>
        <p:spPr bwMode="auto">
          <a:xfrm>
            <a:off x="555625" y="5008563"/>
            <a:ext cx="8013700" cy="13843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You see a patient with an apparent nevus of the palpebral conjunctiva. How should it be managed?</a:t>
            </a:r>
          </a:p>
          <a:p>
            <a:pPr eaLnBrk="1" hangingPunct="1">
              <a:spcBef>
                <a:spcPct val="0"/>
              </a:spcBef>
              <a:buClrTx/>
              <a:buSzTx/>
              <a:buFontTx/>
              <a:buNone/>
            </a:pPr>
            <a:r>
              <a:rPr lang="en-US" altLang="en-US" sz="1400" b="1">
                <a:solidFill>
                  <a:srgbClr val="0000FF"/>
                </a:solidFill>
              </a:rPr>
              <a:t>Excise it</a:t>
            </a:r>
            <a:r>
              <a:rPr lang="en-US" altLang="en-US" sz="1400">
                <a:solidFill>
                  <a:srgbClr val="0000FF"/>
                </a:solidFill>
              </a:rPr>
              <a:t>. ‘Nevi’ of the palpebral conjunctiva are exceedingly rare. In general, all pigmented </a:t>
            </a:r>
          </a:p>
          <a:p>
            <a:pPr eaLnBrk="1" hangingPunct="1">
              <a:spcBef>
                <a:spcPct val="0"/>
              </a:spcBef>
              <a:buClrTx/>
              <a:buSzTx/>
              <a:buFontTx/>
              <a:buNone/>
            </a:pPr>
            <a:r>
              <a:rPr lang="en-US" altLang="en-US" sz="1400">
                <a:solidFill>
                  <a:srgbClr val="0000FF"/>
                </a:solidFill>
              </a:rPr>
              <a:t>palpebral-conj lesions should be excised at once and sent for pathologic examination.</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CCFFCC"/>
                </a:solidFill>
              </a:rPr>
              <a:t>What about a forniceal ‘nevus’?</a:t>
            </a:r>
          </a:p>
          <a:p>
            <a:pPr eaLnBrk="1" hangingPunct="1">
              <a:spcBef>
                <a:spcPct val="0"/>
              </a:spcBef>
              <a:buClrTx/>
              <a:buSzTx/>
              <a:buFontTx/>
              <a:buNone/>
            </a:pPr>
            <a:r>
              <a:rPr lang="en-US" altLang="en-US" sz="1400">
                <a:solidFill>
                  <a:srgbClr val="CCFFCC"/>
                </a:solidFill>
              </a:rPr>
              <a:t>Same rule applies.</a:t>
            </a:r>
          </a:p>
        </p:txBody>
      </p:sp>
      <p:sp>
        <p:nvSpPr>
          <p:cNvPr id="124940" name="Rectangle 22"/>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2494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43FDDFC-3991-4ED9-BDD9-663CC8951CF7}" type="slidenum">
              <a:rPr lang="en-US" altLang="en-US" sz="1000" smtClean="0"/>
              <a:pPr>
                <a:spcBef>
                  <a:spcPct val="0"/>
                </a:spcBef>
                <a:buClrTx/>
                <a:buSzTx/>
                <a:buFontTx/>
                <a:buNone/>
              </a:pPr>
              <a:t>224</a:t>
            </a:fld>
            <a:endParaRPr lang="en-US" altLang="en-US" sz="1000"/>
          </a:p>
        </p:txBody>
      </p:sp>
    </p:spTree>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5955"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5956" name="Text Box 7"/>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25957" name="Text Box 8"/>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25958" name="Text Box 9"/>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25959" name="Line 14"/>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0" name="Line 15"/>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1" name="Line 16"/>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2"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5963" name="Text Box 21"/>
          <p:cNvSpPr txBox="1">
            <a:spLocks noChangeArrowheads="1"/>
          </p:cNvSpPr>
          <p:nvPr/>
        </p:nvSpPr>
        <p:spPr bwMode="auto">
          <a:xfrm>
            <a:off x="555625" y="5008563"/>
            <a:ext cx="8013700" cy="13843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You see a patient with an apparent nevus of the palpebral conjunctiva. How should it be managed?</a:t>
            </a:r>
          </a:p>
          <a:p>
            <a:pPr eaLnBrk="1" hangingPunct="1">
              <a:spcBef>
                <a:spcPct val="0"/>
              </a:spcBef>
              <a:buClrTx/>
              <a:buSzTx/>
              <a:buFontTx/>
              <a:buNone/>
            </a:pPr>
            <a:r>
              <a:rPr lang="en-US" altLang="en-US" sz="1400" b="1">
                <a:solidFill>
                  <a:srgbClr val="0000FF"/>
                </a:solidFill>
              </a:rPr>
              <a:t>Excise it</a:t>
            </a:r>
            <a:r>
              <a:rPr lang="en-US" altLang="en-US" sz="1400">
                <a:solidFill>
                  <a:srgbClr val="0000FF"/>
                </a:solidFill>
              </a:rPr>
              <a:t>. ‘Nevi’ of the palpebral conjunctiva are exceedingly rare. In general, all pigmented </a:t>
            </a:r>
          </a:p>
          <a:p>
            <a:pPr eaLnBrk="1" hangingPunct="1">
              <a:spcBef>
                <a:spcPct val="0"/>
              </a:spcBef>
              <a:buClrTx/>
              <a:buSzTx/>
              <a:buFontTx/>
              <a:buNone/>
            </a:pPr>
            <a:r>
              <a:rPr lang="en-US" altLang="en-US" sz="1400">
                <a:solidFill>
                  <a:srgbClr val="0000FF"/>
                </a:solidFill>
              </a:rPr>
              <a:t>palpebral-conj lesions should be excised at once and sent for pathologic examination.</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0000FF"/>
                </a:solidFill>
              </a:rPr>
              <a:t>What about a forniceal ‘nevus’?</a:t>
            </a:r>
          </a:p>
          <a:p>
            <a:pPr eaLnBrk="1" hangingPunct="1">
              <a:spcBef>
                <a:spcPct val="0"/>
              </a:spcBef>
              <a:buClrTx/>
              <a:buSzTx/>
              <a:buFontTx/>
              <a:buNone/>
            </a:pPr>
            <a:r>
              <a:rPr lang="en-US" altLang="en-US" sz="1400">
                <a:solidFill>
                  <a:srgbClr val="CCFFCC"/>
                </a:solidFill>
              </a:rPr>
              <a:t>Same rule applies.</a:t>
            </a:r>
          </a:p>
        </p:txBody>
      </p:sp>
      <p:sp>
        <p:nvSpPr>
          <p:cNvPr id="125964" name="Rectangle 22"/>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2596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B588536-691D-41FF-B648-55B8D7EDC5A9}" type="slidenum">
              <a:rPr lang="en-US" altLang="en-US" sz="1000" smtClean="0"/>
              <a:pPr>
                <a:spcBef>
                  <a:spcPct val="0"/>
                </a:spcBef>
                <a:buClrTx/>
                <a:buSzTx/>
                <a:buFontTx/>
                <a:buNone/>
              </a:pPr>
              <a:t>225</a:t>
            </a:fld>
            <a:endParaRPr lang="en-US" altLang="en-US" sz="1000"/>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6979"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6980" name="Text Box 7"/>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26981" name="Text Box 8"/>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26982" name="Text Box 9"/>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26983" name="Line 14"/>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4" name="Line 15"/>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5" name="Line 16"/>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6"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6987" name="Text Box 21"/>
          <p:cNvSpPr txBox="1">
            <a:spLocks noChangeArrowheads="1"/>
          </p:cNvSpPr>
          <p:nvPr/>
        </p:nvSpPr>
        <p:spPr bwMode="auto">
          <a:xfrm>
            <a:off x="555625" y="5008563"/>
            <a:ext cx="8013700" cy="13843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a:solidFill>
                  <a:srgbClr val="0000FF"/>
                </a:solidFill>
              </a:rPr>
              <a:t>You see a patient with an apparent nevus of the palpebral conjunctiva. How should it be managed?</a:t>
            </a:r>
          </a:p>
          <a:p>
            <a:pPr eaLnBrk="1" hangingPunct="1">
              <a:spcBef>
                <a:spcPct val="0"/>
              </a:spcBef>
              <a:buClrTx/>
              <a:buSzTx/>
              <a:buFontTx/>
              <a:buNone/>
            </a:pPr>
            <a:r>
              <a:rPr lang="en-US" altLang="en-US" sz="1400" b="1">
                <a:solidFill>
                  <a:srgbClr val="0000FF"/>
                </a:solidFill>
              </a:rPr>
              <a:t>Excise it</a:t>
            </a:r>
            <a:r>
              <a:rPr lang="en-US" altLang="en-US" sz="1400">
                <a:solidFill>
                  <a:srgbClr val="0000FF"/>
                </a:solidFill>
              </a:rPr>
              <a:t>. ‘Nevi’ of the palpebral conjunctiva are exceedingly rare. In general, all pigmented </a:t>
            </a:r>
          </a:p>
          <a:p>
            <a:pPr eaLnBrk="1" hangingPunct="1">
              <a:spcBef>
                <a:spcPct val="0"/>
              </a:spcBef>
              <a:buClrTx/>
              <a:buSzTx/>
              <a:buFontTx/>
              <a:buNone/>
            </a:pPr>
            <a:r>
              <a:rPr lang="en-US" altLang="en-US" sz="1400">
                <a:solidFill>
                  <a:srgbClr val="0000FF"/>
                </a:solidFill>
              </a:rPr>
              <a:t>palpebral-conj lesions should be excised at once and sent for pathologic examination.</a:t>
            </a:r>
          </a:p>
          <a:p>
            <a:pPr eaLnBrk="1" hangingPunct="1">
              <a:spcBef>
                <a:spcPct val="0"/>
              </a:spcBef>
              <a:buClrTx/>
              <a:buSzTx/>
              <a:buFontTx/>
              <a:buNone/>
            </a:pPr>
            <a:endParaRPr lang="en-US" altLang="en-US" sz="1400">
              <a:solidFill>
                <a:srgbClr val="0000FF"/>
              </a:solidFill>
            </a:endParaRPr>
          </a:p>
          <a:p>
            <a:pPr eaLnBrk="1" hangingPunct="1">
              <a:spcBef>
                <a:spcPct val="0"/>
              </a:spcBef>
              <a:buClrTx/>
              <a:buSzTx/>
              <a:buFontTx/>
              <a:buNone/>
            </a:pPr>
            <a:r>
              <a:rPr lang="en-US" altLang="en-US" sz="1400" i="1">
                <a:solidFill>
                  <a:srgbClr val="0000FF"/>
                </a:solidFill>
              </a:rPr>
              <a:t>What about a forniceal ‘nevus’?</a:t>
            </a:r>
          </a:p>
          <a:p>
            <a:pPr eaLnBrk="1" hangingPunct="1">
              <a:spcBef>
                <a:spcPct val="0"/>
              </a:spcBef>
              <a:buClrTx/>
              <a:buSzTx/>
              <a:buFontTx/>
              <a:buNone/>
            </a:pPr>
            <a:r>
              <a:rPr lang="en-US" altLang="en-US" sz="1400">
                <a:solidFill>
                  <a:srgbClr val="0000FF"/>
                </a:solidFill>
              </a:rPr>
              <a:t>Same rule applies</a:t>
            </a:r>
          </a:p>
        </p:txBody>
      </p:sp>
      <p:sp>
        <p:nvSpPr>
          <p:cNvPr id="126988" name="Rectangle 22"/>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2698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47B2895-9346-46D3-B926-8BFED619248E}" type="slidenum">
              <a:rPr lang="en-US" altLang="en-US" sz="1000" smtClean="0"/>
              <a:pPr>
                <a:spcBef>
                  <a:spcPct val="0"/>
                </a:spcBef>
                <a:buClrTx/>
                <a:buSzTx/>
                <a:buFontTx/>
                <a:buNone/>
              </a:pPr>
              <a:t>226</a:t>
            </a:fld>
            <a:endParaRPr lang="en-US" altLang="en-US" sz="1000"/>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8003"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8004" name="Text Box 7"/>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28005" name="Text Box 8"/>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28006" name="Text Box 9"/>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28007" name="Line 14"/>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8" name="Line 15"/>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09" name="Line 16"/>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0"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8011" name="Rectangle 21"/>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28012" name="Text Box 32"/>
          <p:cNvSpPr txBox="1">
            <a:spLocks noChangeArrowheads="1"/>
          </p:cNvSpPr>
          <p:nvPr/>
        </p:nvSpPr>
        <p:spPr bwMode="auto">
          <a:xfrm>
            <a:off x="285750" y="4953000"/>
            <a:ext cx="8553450" cy="1816100"/>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You see an elderly white patient with a </a:t>
            </a:r>
            <a:r>
              <a:rPr lang="en-US" altLang="en-US" sz="1400" i="1" dirty="0"/>
              <a:t>pigmented lesion </a:t>
            </a:r>
            <a:r>
              <a:rPr lang="en-US" altLang="en-US" sz="1400" i="1" dirty="0">
                <a:solidFill>
                  <a:srgbClr val="0000FF"/>
                </a:solidFill>
              </a:rPr>
              <a:t>of the inferior palpebral/</a:t>
            </a:r>
            <a:r>
              <a:rPr lang="en-US" altLang="en-US" sz="1400" i="1" dirty="0" err="1">
                <a:solidFill>
                  <a:srgbClr val="0000FF"/>
                </a:solidFill>
              </a:rPr>
              <a:t>forniceal</a:t>
            </a:r>
            <a:r>
              <a:rPr lang="en-US" altLang="en-US" sz="1400" i="1" dirty="0">
                <a:solidFill>
                  <a:srgbClr val="0000FF"/>
                </a:solidFill>
              </a:rPr>
              <a:t> conjunctiva</a:t>
            </a:r>
          </a:p>
          <a:p>
            <a:pPr eaLnBrk="1" hangingPunct="1">
              <a:spcBef>
                <a:spcPct val="0"/>
              </a:spcBef>
              <a:buClrTx/>
              <a:buSzTx/>
              <a:buFontTx/>
              <a:buNone/>
            </a:pPr>
            <a:r>
              <a:rPr lang="en-US" altLang="en-US" sz="1400" i="1" dirty="0">
                <a:solidFill>
                  <a:srgbClr val="0000FF"/>
                </a:solidFill>
              </a:rPr>
              <a:t>Recalling Dr. Flynn’s admonition that all such lesions should be treated as malignant, you sign the patient</a:t>
            </a:r>
          </a:p>
          <a:p>
            <a:pPr eaLnBrk="1" hangingPunct="1">
              <a:spcBef>
                <a:spcPct val="0"/>
              </a:spcBef>
              <a:buClrTx/>
              <a:buSzTx/>
              <a:buFontTx/>
              <a:buNone/>
            </a:pPr>
            <a:r>
              <a:rPr lang="en-US" altLang="en-US" sz="1400" i="1" dirty="0">
                <a:solidFill>
                  <a:srgbClr val="0000FF"/>
                </a:solidFill>
              </a:rPr>
              <a:t>up for excision and present her to your staff. After glancing at the lesion, he asks her one question, which</a:t>
            </a:r>
          </a:p>
          <a:p>
            <a:pPr eaLnBrk="1" hangingPunct="1">
              <a:spcBef>
                <a:spcPct val="0"/>
              </a:spcBef>
              <a:buClrTx/>
              <a:buSzTx/>
              <a:buFontTx/>
              <a:buNone/>
            </a:pPr>
            <a:r>
              <a:rPr lang="en-US" altLang="en-US" sz="1400" i="1" dirty="0">
                <a:solidFill>
                  <a:srgbClr val="0000FF"/>
                </a:solidFill>
              </a:rPr>
              <a:t>she answers in the affirmative. He then tells you to cancel the procedure, and proceeds to mock you </a:t>
            </a:r>
          </a:p>
          <a:p>
            <a:pPr eaLnBrk="1" hangingPunct="1">
              <a:spcBef>
                <a:spcPct val="0"/>
              </a:spcBef>
              <a:buClrTx/>
              <a:buSzTx/>
              <a:buFontTx/>
              <a:buNone/>
            </a:pPr>
            <a:r>
              <a:rPr lang="en-US" altLang="en-US" sz="1400" i="1" dirty="0">
                <a:solidFill>
                  <a:srgbClr val="0000FF"/>
                </a:solidFill>
              </a:rPr>
              <a:t>mercilessly in public on a daily basis. What did he ask the patient?</a:t>
            </a:r>
            <a:endParaRPr lang="en-US" altLang="en-US" sz="1400" i="1" dirty="0">
              <a:solidFill>
                <a:schemeClr val="accent1">
                  <a:lumMod val="40000"/>
                  <a:lumOff val="60000"/>
                </a:schemeClr>
              </a:solidFill>
            </a:endParaRPr>
          </a:p>
          <a:p>
            <a:pPr eaLnBrk="1" hangingPunct="1">
              <a:spcBef>
                <a:spcPct val="0"/>
              </a:spcBef>
              <a:buClrTx/>
              <a:buSzTx/>
              <a:buFontTx/>
              <a:buNone/>
            </a:pPr>
            <a:r>
              <a:rPr lang="en-US" altLang="en-US" sz="1400" b="1" dirty="0">
                <a:solidFill>
                  <a:schemeClr val="accent1">
                    <a:lumMod val="40000"/>
                    <a:lumOff val="60000"/>
                  </a:schemeClr>
                </a:solidFill>
              </a:rPr>
              <a:t>He asked if she had ever used an epinephrine drop for glaucoma.</a:t>
            </a:r>
            <a:r>
              <a:rPr lang="en-US" altLang="en-US" sz="1400" dirty="0">
                <a:solidFill>
                  <a:schemeClr val="accent1">
                    <a:lumMod val="40000"/>
                    <a:lumOff val="60000"/>
                  </a:schemeClr>
                </a:solidFill>
              </a:rPr>
              <a:t> Chronic epinephrine use gives rise</a:t>
            </a:r>
          </a:p>
          <a:p>
            <a:pPr eaLnBrk="1" hangingPunct="1">
              <a:spcBef>
                <a:spcPct val="0"/>
              </a:spcBef>
              <a:buClrTx/>
              <a:buSzTx/>
              <a:buFontTx/>
              <a:buNone/>
            </a:pPr>
            <a:r>
              <a:rPr lang="en-US" altLang="en-US" sz="1400" dirty="0">
                <a:solidFill>
                  <a:schemeClr val="accent1">
                    <a:lumMod val="40000"/>
                    <a:lumOff val="60000"/>
                  </a:schemeClr>
                </a:solidFill>
              </a:rPr>
              <a:t>to </a:t>
            </a:r>
            <a:r>
              <a:rPr lang="en-US" altLang="en-US" sz="1400" i="1" dirty="0">
                <a:solidFill>
                  <a:schemeClr val="accent1">
                    <a:lumMod val="40000"/>
                    <a:lumOff val="60000"/>
                  </a:schemeClr>
                </a:solidFill>
              </a:rPr>
              <a:t>adrenochrome deposits</a:t>
            </a:r>
            <a:r>
              <a:rPr lang="en-US" altLang="en-US" sz="1400" dirty="0">
                <a:solidFill>
                  <a:schemeClr val="accent1">
                    <a:lumMod val="40000"/>
                    <a:lumOff val="60000"/>
                  </a:schemeClr>
                </a:solidFill>
              </a:rPr>
              <a:t>, darkly pigmented lesions of the inferior </a:t>
            </a:r>
            <a:r>
              <a:rPr lang="en-US" altLang="en-US" sz="1400" dirty="0" err="1">
                <a:solidFill>
                  <a:schemeClr val="accent1">
                    <a:lumMod val="40000"/>
                    <a:lumOff val="60000"/>
                  </a:schemeClr>
                </a:solidFill>
              </a:rPr>
              <a:t>forniceal</a:t>
            </a:r>
            <a:r>
              <a:rPr lang="en-US" altLang="en-US" sz="1400" dirty="0">
                <a:solidFill>
                  <a:schemeClr val="accent1">
                    <a:lumMod val="40000"/>
                    <a:lumOff val="60000"/>
                  </a:schemeClr>
                </a:solidFill>
              </a:rPr>
              <a:t>/palpebral conj. They are of no</a:t>
            </a:r>
          </a:p>
          <a:p>
            <a:pPr eaLnBrk="1" hangingPunct="1">
              <a:spcBef>
                <a:spcPct val="0"/>
              </a:spcBef>
              <a:buClrTx/>
              <a:buSzTx/>
              <a:buFontTx/>
              <a:buNone/>
            </a:pPr>
            <a:r>
              <a:rPr lang="en-US" altLang="en-US" sz="1400" dirty="0">
                <a:solidFill>
                  <a:schemeClr val="accent1">
                    <a:lumMod val="40000"/>
                    <a:lumOff val="60000"/>
                  </a:schemeClr>
                </a:solidFill>
              </a:rPr>
              <a:t>clinical significance and do not need excision. </a:t>
            </a:r>
          </a:p>
        </p:txBody>
      </p:sp>
      <p:sp>
        <p:nvSpPr>
          <p:cNvPr id="1280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E6E1FB2-0C80-4A6A-B715-3058BE96A4C8}" type="slidenum">
              <a:rPr lang="en-US" altLang="en-US" sz="1000" smtClean="0"/>
              <a:pPr>
                <a:spcBef>
                  <a:spcPct val="0"/>
                </a:spcBef>
                <a:buClrTx/>
                <a:buSzTx/>
                <a:buFontTx/>
                <a:buNone/>
              </a:pPr>
              <a:t>227</a:t>
            </a:fld>
            <a:endParaRPr lang="en-US" altLang="en-US" sz="1000"/>
          </a:p>
        </p:txBody>
      </p:sp>
    </p:spTree>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29027"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29028" name="Text Box 7"/>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29029" name="Text Box 8"/>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29030" name="Text Box 9"/>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29031" name="Line 14"/>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2" name="Line 15"/>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3" name="Line 16"/>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4"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9035" name="Rectangle 21"/>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29036" name="Text Box 32"/>
          <p:cNvSpPr txBox="1">
            <a:spLocks noChangeArrowheads="1"/>
          </p:cNvSpPr>
          <p:nvPr/>
        </p:nvSpPr>
        <p:spPr bwMode="auto">
          <a:xfrm>
            <a:off x="285750" y="4953000"/>
            <a:ext cx="8553450" cy="1816100"/>
          </a:xfrm>
          <a:prstGeom prst="rect">
            <a:avLst/>
          </a:prstGeom>
          <a:solidFill>
            <a:schemeClr val="accent1">
              <a:lumMod val="40000"/>
              <a:lumOff val="60000"/>
            </a:schemeClr>
          </a:solidFill>
          <a:ln>
            <a:noFill/>
          </a:ln>
          <a:effec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You see an elderly white patient with a </a:t>
            </a:r>
            <a:r>
              <a:rPr lang="en-US" altLang="en-US" sz="1400" i="1" dirty="0"/>
              <a:t>pigmented lesion </a:t>
            </a:r>
            <a:r>
              <a:rPr lang="en-US" altLang="en-US" sz="1400" i="1" dirty="0">
                <a:solidFill>
                  <a:srgbClr val="0000FF"/>
                </a:solidFill>
              </a:rPr>
              <a:t>of the inferior palpebral/</a:t>
            </a:r>
            <a:r>
              <a:rPr lang="en-US" altLang="en-US" sz="1400" i="1" dirty="0" err="1">
                <a:solidFill>
                  <a:srgbClr val="0000FF"/>
                </a:solidFill>
              </a:rPr>
              <a:t>forniceal</a:t>
            </a:r>
            <a:r>
              <a:rPr lang="en-US" altLang="en-US" sz="1400" i="1" dirty="0">
                <a:solidFill>
                  <a:srgbClr val="0000FF"/>
                </a:solidFill>
              </a:rPr>
              <a:t> conjunctiva</a:t>
            </a:r>
          </a:p>
          <a:p>
            <a:pPr eaLnBrk="1" hangingPunct="1">
              <a:spcBef>
                <a:spcPct val="0"/>
              </a:spcBef>
              <a:buClrTx/>
              <a:buSzTx/>
              <a:buFontTx/>
              <a:buNone/>
            </a:pPr>
            <a:r>
              <a:rPr lang="en-US" altLang="en-US" sz="1400" i="1" dirty="0">
                <a:solidFill>
                  <a:srgbClr val="0000FF"/>
                </a:solidFill>
              </a:rPr>
              <a:t>Recalling Dr. Flynn’s admonition that all such lesions should be treated as malignant, you sign the patient</a:t>
            </a:r>
          </a:p>
          <a:p>
            <a:pPr eaLnBrk="1" hangingPunct="1">
              <a:spcBef>
                <a:spcPct val="0"/>
              </a:spcBef>
              <a:buClrTx/>
              <a:buSzTx/>
              <a:buFontTx/>
              <a:buNone/>
            </a:pPr>
            <a:r>
              <a:rPr lang="en-US" altLang="en-US" sz="1400" i="1" dirty="0">
                <a:solidFill>
                  <a:srgbClr val="0000FF"/>
                </a:solidFill>
              </a:rPr>
              <a:t>up for excision and present her to your staff. After glancing at the lesion, he asks her one question, which</a:t>
            </a:r>
          </a:p>
          <a:p>
            <a:pPr eaLnBrk="1" hangingPunct="1">
              <a:spcBef>
                <a:spcPct val="0"/>
              </a:spcBef>
              <a:buClrTx/>
              <a:buSzTx/>
              <a:buFontTx/>
              <a:buNone/>
            </a:pPr>
            <a:r>
              <a:rPr lang="en-US" altLang="en-US" sz="1400" i="1" dirty="0">
                <a:solidFill>
                  <a:srgbClr val="0000FF"/>
                </a:solidFill>
              </a:rPr>
              <a:t>she answers in the affirmative. He then tells you to cancel the procedure, and proceeds to mock you </a:t>
            </a:r>
          </a:p>
          <a:p>
            <a:pPr eaLnBrk="1" hangingPunct="1">
              <a:spcBef>
                <a:spcPct val="0"/>
              </a:spcBef>
              <a:buClrTx/>
              <a:buSzTx/>
              <a:buFontTx/>
              <a:buNone/>
            </a:pPr>
            <a:r>
              <a:rPr lang="en-US" altLang="en-US" sz="1400" i="1" dirty="0">
                <a:solidFill>
                  <a:srgbClr val="0000FF"/>
                </a:solidFill>
              </a:rPr>
              <a:t>mercilessly in public on a daily basis. What did he ask the patient?</a:t>
            </a:r>
          </a:p>
          <a:p>
            <a:pPr eaLnBrk="1" hangingPunct="1">
              <a:spcBef>
                <a:spcPct val="0"/>
              </a:spcBef>
              <a:buClrTx/>
              <a:buSzTx/>
              <a:buFontTx/>
              <a:buNone/>
            </a:pPr>
            <a:r>
              <a:rPr lang="en-US" altLang="en-US" sz="1400" b="1" dirty="0">
                <a:solidFill>
                  <a:srgbClr val="0000FF"/>
                </a:solidFill>
              </a:rPr>
              <a:t>He asked if she had ever used an epinephrine drop for glaucoma.</a:t>
            </a:r>
            <a:r>
              <a:rPr lang="en-US" altLang="en-US" sz="1400" dirty="0">
                <a:solidFill>
                  <a:srgbClr val="0000FF"/>
                </a:solidFill>
              </a:rPr>
              <a:t> Chronic epinephrine use gives rise</a:t>
            </a:r>
          </a:p>
          <a:p>
            <a:pPr eaLnBrk="1" hangingPunct="1">
              <a:spcBef>
                <a:spcPct val="0"/>
              </a:spcBef>
              <a:buClrTx/>
              <a:buSzTx/>
              <a:buFontTx/>
              <a:buNone/>
            </a:pPr>
            <a:r>
              <a:rPr lang="en-US" altLang="en-US" sz="1400" dirty="0">
                <a:solidFill>
                  <a:srgbClr val="0000FF"/>
                </a:solidFill>
              </a:rPr>
              <a:t>to </a:t>
            </a:r>
            <a:r>
              <a:rPr lang="en-US" altLang="en-US" sz="1400" i="1" dirty="0"/>
              <a:t>adrenochrome deposits</a:t>
            </a:r>
            <a:r>
              <a:rPr lang="en-US" altLang="en-US" sz="1400" dirty="0">
                <a:solidFill>
                  <a:srgbClr val="0000FF"/>
                </a:solidFill>
              </a:rPr>
              <a:t>, darkly pigmented lesions of the inferior </a:t>
            </a:r>
            <a:r>
              <a:rPr lang="en-US" altLang="en-US" sz="1400" dirty="0" err="1">
                <a:solidFill>
                  <a:srgbClr val="0000FF"/>
                </a:solidFill>
              </a:rPr>
              <a:t>forniceal</a:t>
            </a:r>
            <a:r>
              <a:rPr lang="en-US" altLang="en-US" sz="1400" dirty="0">
                <a:solidFill>
                  <a:srgbClr val="0000FF"/>
                </a:solidFill>
              </a:rPr>
              <a:t>/palpebral conj. They are of no</a:t>
            </a:r>
          </a:p>
          <a:p>
            <a:pPr eaLnBrk="1" hangingPunct="1">
              <a:spcBef>
                <a:spcPct val="0"/>
              </a:spcBef>
              <a:buClrTx/>
              <a:buSzTx/>
              <a:buFontTx/>
              <a:buNone/>
            </a:pPr>
            <a:r>
              <a:rPr lang="en-US" altLang="en-US" sz="1400" dirty="0">
                <a:solidFill>
                  <a:srgbClr val="0000FF"/>
                </a:solidFill>
              </a:rPr>
              <a:t>clinical significance and do not need excision. </a:t>
            </a:r>
          </a:p>
        </p:txBody>
      </p:sp>
      <p:sp>
        <p:nvSpPr>
          <p:cNvPr id="1290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3D8F018-6FB6-47F2-BD4A-811B9C9EAF08}" type="slidenum">
              <a:rPr lang="en-US" altLang="en-US" sz="1000" smtClean="0"/>
              <a:pPr>
                <a:spcBef>
                  <a:spcPct val="0"/>
                </a:spcBef>
                <a:buClrTx/>
                <a:buSzTx/>
                <a:buFontTx/>
                <a:buNone/>
              </a:pPr>
              <a:t>228</a:t>
            </a:fld>
            <a:endParaRPr lang="en-US" altLang="en-US" sz="1000"/>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229</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3261421" y="6096000"/>
            <a:ext cx="2621230" cy="369332"/>
          </a:xfrm>
          <a:prstGeom prst="rect">
            <a:avLst/>
          </a:prstGeom>
          <a:noFill/>
        </p:spPr>
        <p:txBody>
          <a:bodyPr wrap="none" rtlCol="0">
            <a:spAutoFit/>
          </a:bodyPr>
          <a:lstStyle/>
          <a:p>
            <a:pPr algn="ctr"/>
            <a:r>
              <a:rPr lang="en-US" b="0" i="0" dirty="0">
                <a:effectLst/>
                <a:latin typeface="+mn-lt"/>
              </a:rPr>
              <a:t>Adrenochrome deposits</a:t>
            </a:r>
          </a:p>
        </p:txBody>
      </p:sp>
      <p:pic>
        <p:nvPicPr>
          <p:cNvPr id="1026" name="Picture 2" descr="Adrenochrome deposits - American Academy of Ophthalmology">
            <a:extLst>
              <a:ext uri="{FF2B5EF4-FFF2-40B4-BE49-F238E27FC236}">
                <a16:creationId xmlns:a16="http://schemas.microsoft.com/office/drawing/2014/main" id="{0CD09D1C-62B2-487B-915E-CACDC9E5848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442416"/>
            <a:ext cx="5943600" cy="39731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815390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35"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Lymphatic channel-element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Lymphangiectasia</a:t>
            </a:r>
          </a:p>
          <a:p>
            <a:pPr eaLnBrk="1" hangingPunct="1">
              <a:spcBef>
                <a:spcPct val="0"/>
              </a:spcBef>
              <a:buClrTx/>
              <a:buSzTx/>
              <a:buFontTx/>
              <a:buNone/>
            </a:pPr>
            <a:r>
              <a:rPr lang="en-US" altLang="en-US" sz="1600" dirty="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solidFill>
                  <a:schemeClr val="bg1">
                    <a:lumMod val="75000"/>
                  </a:schemeClr>
                </a:solidFill>
              </a:rPr>
              <a:t>  --Proliferation of channel elements</a:t>
            </a:r>
          </a:p>
          <a:p>
            <a:pPr eaLnBrk="1" hangingPunct="1">
              <a:spcBef>
                <a:spcPct val="0"/>
              </a:spcBef>
              <a:buClrTx/>
              <a:buSzTx/>
              <a:buFontTx/>
              <a:buNone/>
            </a:pPr>
            <a:r>
              <a:rPr lang="en-US" altLang="en-US" sz="1600" dirty="0">
                <a:solidFill>
                  <a:schemeClr val="bg1">
                    <a:lumMod val="75000"/>
                  </a:schemeClr>
                </a:solidFill>
              </a:rPr>
              <a:t>  --Present at birth</a:t>
            </a:r>
          </a:p>
          <a:p>
            <a:pPr eaLnBrk="1" hangingPunct="1">
              <a:spcBef>
                <a:spcPct val="0"/>
              </a:spcBef>
              <a:buClrTx/>
              <a:buSzTx/>
              <a:buFontTx/>
              <a:buNone/>
            </a:pPr>
            <a:r>
              <a:rPr lang="en-US" altLang="en-US" sz="1600" dirty="0">
                <a:solidFill>
                  <a:schemeClr val="bg1">
                    <a:lumMod val="75000"/>
                  </a:schemeClr>
                </a:solidFill>
              </a:rPr>
              <a:t>  --Enlarge slowly</a:t>
            </a:r>
          </a:p>
          <a:p>
            <a:pPr eaLnBrk="1" hangingPunct="1">
              <a:spcBef>
                <a:spcPct val="0"/>
              </a:spcBef>
              <a:buClrTx/>
              <a:buSzTx/>
              <a:buFontTx/>
              <a:buNone/>
            </a:pPr>
            <a:r>
              <a:rPr lang="en-US" altLang="en-US" sz="1600" dirty="0">
                <a:solidFill>
                  <a:schemeClr val="bg1">
                    <a:lumMod val="75000"/>
                  </a:schemeClr>
                </a:solidFill>
              </a:rPr>
              <a:t>  --Intralesional hemorrhage </a:t>
            </a:r>
            <a:r>
              <a:rPr lang="en-US" altLang="en-US" sz="1600" dirty="0">
                <a:solidFill>
                  <a:schemeClr val="bg1">
                    <a:lumMod val="75000"/>
                  </a:schemeClr>
                </a:solidFill>
                <a:sym typeface="Wingdings" panose="05000000000000000000" pitchFamily="2" charset="2"/>
              </a:rPr>
              <a:t> chocolate cyst</a:t>
            </a:r>
            <a:endParaRPr lang="en-US" altLang="en-US" sz="1600" dirty="0">
              <a:solidFill>
                <a:schemeClr val="bg1">
                  <a:lumMod val="75000"/>
                </a:schemeClr>
              </a:solidFill>
            </a:endParaRPr>
          </a:p>
        </p:txBody>
      </p:sp>
      <p:sp>
        <p:nvSpPr>
          <p:cNvPr id="18436"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437"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43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8439" name="Text Box 7"/>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18440"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8441"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442"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45" name="Text Box 14"/>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a:t>
            </a:r>
          </a:p>
          <a:p>
            <a:pPr eaLnBrk="1" hangingPunct="1">
              <a:spcBef>
                <a:spcPct val="0"/>
              </a:spcBef>
              <a:buClrTx/>
              <a:buSzTx/>
              <a:buFontTx/>
              <a:buNone/>
            </a:pPr>
            <a:r>
              <a:rPr lang="en-US" altLang="en-US" sz="1600"/>
              <a:t>  </a:t>
            </a:r>
            <a:r>
              <a:rPr lang="en-US" altLang="en-US" sz="1600">
                <a:solidFill>
                  <a:schemeClr val="bg1"/>
                </a:solidFill>
              </a:rPr>
              <a:t>--Minimally elevated, salmon-colored, pebbly surface (follicles)</a:t>
            </a:r>
          </a:p>
          <a:p>
            <a:pPr eaLnBrk="1" hangingPunct="1">
              <a:spcBef>
                <a:spcPct val="0"/>
              </a:spcBef>
              <a:buClrTx/>
              <a:buSzTx/>
              <a:buFontTx/>
              <a:buNone/>
            </a:pPr>
            <a:r>
              <a:rPr lang="en-US" altLang="en-US" sz="1600">
                <a:solidFill>
                  <a:schemeClr val="bg1"/>
                </a:solidFill>
              </a:rPr>
              <a:t>  --Consider excision, topical steroids, RT</a:t>
            </a:r>
          </a:p>
          <a:p>
            <a:pPr eaLnBrk="1" hangingPunct="1">
              <a:spcBef>
                <a:spcPct val="0"/>
              </a:spcBef>
              <a:buClrTx/>
              <a:buSzTx/>
              <a:buFontTx/>
              <a:buNone/>
            </a:pPr>
            <a:r>
              <a:rPr lang="en-US" altLang="en-US" sz="1800" b="1"/>
              <a:t>2) ?</a:t>
            </a:r>
          </a:p>
          <a:p>
            <a:pPr eaLnBrk="1" hangingPunct="1">
              <a:spcBef>
                <a:spcPct val="0"/>
              </a:spcBef>
              <a:buClrTx/>
              <a:buSzTx/>
              <a:buFontTx/>
              <a:buNone/>
            </a:pPr>
            <a:r>
              <a:rPr lang="en-US" altLang="en-US" sz="1600"/>
              <a:t>  </a:t>
            </a:r>
            <a:r>
              <a:rPr lang="en-US" altLang="en-US" sz="1600">
                <a:solidFill>
                  <a:schemeClr val="bg1"/>
                </a:solidFill>
              </a:rPr>
              <a:t>--Can be localized, or manifestation of systemic disease</a:t>
            </a:r>
          </a:p>
          <a:p>
            <a:pPr eaLnBrk="1" hangingPunct="1">
              <a:spcBef>
                <a:spcPct val="0"/>
              </a:spcBef>
              <a:buClrTx/>
              <a:buSzTx/>
              <a:buFontTx/>
              <a:buNone/>
            </a:pPr>
            <a:r>
              <a:rPr lang="en-US" altLang="en-US" sz="1600">
                <a:solidFill>
                  <a:schemeClr val="bg1"/>
                </a:solidFill>
              </a:rPr>
              <a:t>  --Most patients age &gt; 50 (if younger, check for HIV)</a:t>
            </a:r>
          </a:p>
          <a:p>
            <a:pPr eaLnBrk="1" hangingPunct="1">
              <a:spcBef>
                <a:spcPct val="0"/>
              </a:spcBef>
              <a:buClrTx/>
              <a:buSzTx/>
              <a:buFontTx/>
              <a:buNone/>
            </a:pPr>
            <a:r>
              <a:rPr lang="en-US" altLang="en-US" sz="1600">
                <a:solidFill>
                  <a:schemeClr val="bg1"/>
                </a:solidFill>
              </a:rPr>
              <a:t>  --Treatment: Localized </a:t>
            </a:r>
            <a:r>
              <a:rPr lang="en-US" altLang="en-US" sz="1600">
                <a:solidFill>
                  <a:schemeClr val="bg1"/>
                </a:solidFill>
                <a:sym typeface="Wingdings" panose="05000000000000000000" pitchFamily="2" charset="2"/>
              </a:rPr>
              <a:t> RT ; systemic  chemo</a:t>
            </a:r>
          </a:p>
        </p:txBody>
      </p:sp>
      <p:sp>
        <p:nvSpPr>
          <p:cNvPr id="1844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8FEDC88-DCD5-4C3C-81B5-A4490BFBF0E2}" type="slidenum">
              <a:rPr lang="en-US" altLang="en-US" sz="1000" smtClean="0"/>
              <a:pPr>
                <a:spcBef>
                  <a:spcPct val="0"/>
                </a:spcBef>
                <a:buClrTx/>
                <a:buSzTx/>
                <a:buFontTx/>
                <a:buNone/>
              </a:pPr>
              <a:t>23</a:t>
            </a:fld>
            <a:endParaRPr lang="en-US" altLang="en-US" sz="1000"/>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1075"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31076" name="Text Box 4"/>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31077" name="Text Box 5"/>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31078" name="Text Box 6"/>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31079" name="Line 7"/>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0" name="Line 8"/>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3" name="Rectangle 11"/>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31084" name="Text Box 32"/>
          <p:cNvSpPr txBox="1">
            <a:spLocks noChangeArrowheads="1"/>
          </p:cNvSpPr>
          <p:nvPr/>
        </p:nvSpPr>
        <p:spPr bwMode="auto">
          <a:xfrm>
            <a:off x="143505" y="4776926"/>
            <a:ext cx="8856989" cy="1815882"/>
          </a:xfrm>
          <a:prstGeom prst="rect">
            <a:avLst/>
          </a:prstGeom>
          <a:solidFill>
            <a:srgbClr val="FFCC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You see a young patient with a </a:t>
            </a:r>
            <a:r>
              <a:rPr lang="en-US" altLang="en-US" sz="1400" i="1" dirty="0"/>
              <a:t>pigmented lesion </a:t>
            </a:r>
            <a:r>
              <a:rPr lang="en-US" altLang="en-US" sz="1400" i="1" dirty="0">
                <a:solidFill>
                  <a:srgbClr val="0000FF"/>
                </a:solidFill>
              </a:rPr>
              <a:t>of the inferior palpebral/</a:t>
            </a:r>
            <a:r>
              <a:rPr lang="en-US" altLang="en-US" sz="1400" i="1" dirty="0" err="1">
                <a:solidFill>
                  <a:srgbClr val="0000FF"/>
                </a:solidFill>
              </a:rPr>
              <a:t>forniceal</a:t>
            </a:r>
            <a:r>
              <a:rPr lang="en-US" altLang="en-US" sz="1400" i="1" dirty="0">
                <a:solidFill>
                  <a:srgbClr val="0000FF"/>
                </a:solidFill>
              </a:rPr>
              <a:t> conjunctiva. Your staff’s stinging rebuke of your plan to excise adrenochrome deposits still ringing in your ears, you ask the patient about a glaucoma/epinephrine use history, which she denies. Recalling Dr. Flynn’s admonition that all such lesions should be treated as malignant, you sign the patient up for excision and, tremulously, present her to your staff. After glancing at the lesion, he asks her one question, which she answers in the affirmative. He then tells you to cancel the procedure, and proceeds to mock you with such ferocity that you quit ophthalmology and work as an optometrist. What did he ask the patient? </a:t>
            </a:r>
            <a:endParaRPr lang="en-US" altLang="en-US" sz="1400" i="1" dirty="0">
              <a:solidFill>
                <a:srgbClr val="FFCCFF"/>
              </a:solidFill>
            </a:endParaRPr>
          </a:p>
          <a:p>
            <a:pPr eaLnBrk="1" hangingPunct="1">
              <a:spcBef>
                <a:spcPct val="0"/>
              </a:spcBef>
              <a:buClrTx/>
              <a:buSzTx/>
              <a:buFontTx/>
              <a:buNone/>
            </a:pPr>
            <a:r>
              <a:rPr lang="en-US" altLang="en-US" sz="1400" b="1" dirty="0">
                <a:solidFill>
                  <a:srgbClr val="FFCCFF"/>
                </a:solidFill>
              </a:rPr>
              <a:t>He asked if she wore dark mascara frequently.</a:t>
            </a:r>
            <a:r>
              <a:rPr lang="en-US" altLang="en-US" sz="1400" dirty="0">
                <a:solidFill>
                  <a:srgbClr val="FFCCFF"/>
                </a:solidFill>
              </a:rPr>
              <a:t> It’s not uncommon for mascara to end up in the fornix.</a:t>
            </a:r>
            <a:endParaRPr lang="en-US" altLang="en-US" sz="1400" i="1" dirty="0">
              <a:solidFill>
                <a:srgbClr val="FFCCFF"/>
              </a:solidFill>
            </a:endParaRPr>
          </a:p>
        </p:txBody>
      </p:sp>
      <p:sp>
        <p:nvSpPr>
          <p:cNvPr id="13108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BA37968-9409-41CC-B10A-09C9093FC160}" type="slidenum">
              <a:rPr lang="en-US" altLang="en-US" sz="1000" smtClean="0"/>
              <a:pPr>
                <a:spcBef>
                  <a:spcPct val="0"/>
                </a:spcBef>
                <a:buClrTx/>
                <a:buSzTx/>
                <a:buFontTx/>
                <a:buNone/>
              </a:pPr>
              <a:t>230</a:t>
            </a:fld>
            <a:endParaRPr lang="en-US" altLang="en-US" sz="1000"/>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1075" name="Text Box 3"/>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131076" name="Text Box 4"/>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131077" name="Text Box 5"/>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131078" name="Text Box 6"/>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131079" name="Line 7"/>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0" name="Line 8"/>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1" name="Line 9"/>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2" name="Line 10"/>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1083" name="Rectangle 11"/>
          <p:cNvSpPr>
            <a:spLocks noGrp="1" noChangeArrowheads="1"/>
          </p:cNvSpPr>
          <p:nvPr>
            <p:ph type="title"/>
          </p:nvPr>
        </p:nvSpPr>
        <p:spPr>
          <a:xfrm>
            <a:off x="457200" y="122238"/>
            <a:ext cx="7543800" cy="639762"/>
          </a:xfrm>
          <a:noFill/>
        </p:spPr>
        <p:txBody>
          <a:bodyPr/>
          <a:lstStyle/>
          <a:p>
            <a:pPr eaLnBrk="1" hangingPunct="1"/>
            <a:r>
              <a:rPr lang="en-US" altLang="en-US" sz="3500" dirty="0"/>
              <a:t>Conjunctival Neoplasms</a:t>
            </a:r>
            <a:endParaRPr lang="en-US" altLang="en-US" sz="3500" b="0" dirty="0"/>
          </a:p>
        </p:txBody>
      </p:sp>
      <p:sp>
        <p:nvSpPr>
          <p:cNvPr id="131084" name="Text Box 32"/>
          <p:cNvSpPr txBox="1">
            <a:spLocks noChangeArrowheads="1"/>
          </p:cNvSpPr>
          <p:nvPr/>
        </p:nvSpPr>
        <p:spPr bwMode="auto">
          <a:xfrm>
            <a:off x="143505" y="4776926"/>
            <a:ext cx="8856989" cy="1815882"/>
          </a:xfrm>
          <a:prstGeom prst="rect">
            <a:avLst/>
          </a:prstGeom>
          <a:solidFill>
            <a:srgbClr val="FFCCFF"/>
          </a:solidFill>
          <a:ln>
            <a:noFill/>
          </a:ln>
          <a:effec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solidFill>
                  <a:srgbClr val="0000FF"/>
                </a:solidFill>
              </a:rPr>
              <a:t>You see a young patient with a </a:t>
            </a:r>
            <a:r>
              <a:rPr lang="en-US" altLang="en-US" sz="1400" i="1" dirty="0"/>
              <a:t>pigmented lesion </a:t>
            </a:r>
            <a:r>
              <a:rPr lang="en-US" altLang="en-US" sz="1400" i="1" dirty="0">
                <a:solidFill>
                  <a:srgbClr val="0000FF"/>
                </a:solidFill>
              </a:rPr>
              <a:t>of the inferior palpebral/</a:t>
            </a:r>
            <a:r>
              <a:rPr lang="en-US" altLang="en-US" sz="1400" i="1" dirty="0" err="1">
                <a:solidFill>
                  <a:srgbClr val="0000FF"/>
                </a:solidFill>
              </a:rPr>
              <a:t>forniceal</a:t>
            </a:r>
            <a:r>
              <a:rPr lang="en-US" altLang="en-US" sz="1400" i="1" dirty="0">
                <a:solidFill>
                  <a:srgbClr val="0000FF"/>
                </a:solidFill>
              </a:rPr>
              <a:t> conjunctiva. Your staff’s stinging rebuke of your plan to excise adrenochrome deposits still ringing in your ears, you ask the patient about a glaucoma/epinephrine use history, which she denies. Recalling Dr. Flynn’s admonition that all such lesions should be treated as malignant, you sign the patient up for excision and, tremulously, present her to your staff. After glancing at the lesion, he asks her one question, which she answers in the affirmative. He then tells you to cancel the procedure, and proceeds to mock you with such ferocity that you quit ophthalmology and work as an optometrist. What did he ask the patient? </a:t>
            </a:r>
          </a:p>
          <a:p>
            <a:pPr eaLnBrk="1" hangingPunct="1">
              <a:spcBef>
                <a:spcPct val="0"/>
              </a:spcBef>
              <a:buClrTx/>
              <a:buSzTx/>
              <a:buFontTx/>
              <a:buNone/>
            </a:pPr>
            <a:r>
              <a:rPr lang="en-US" altLang="en-US" sz="1400" b="1" dirty="0">
                <a:solidFill>
                  <a:srgbClr val="0000FF"/>
                </a:solidFill>
              </a:rPr>
              <a:t>He asked if she wore </a:t>
            </a:r>
            <a:r>
              <a:rPr lang="en-US" altLang="en-US" sz="1400" b="1" dirty="0"/>
              <a:t>dark mascara </a:t>
            </a:r>
            <a:r>
              <a:rPr lang="en-US" altLang="en-US" sz="1400" b="1" dirty="0">
                <a:solidFill>
                  <a:srgbClr val="0000FF"/>
                </a:solidFill>
              </a:rPr>
              <a:t>frequently.</a:t>
            </a:r>
            <a:r>
              <a:rPr lang="en-US" altLang="en-US" sz="1400" dirty="0">
                <a:solidFill>
                  <a:srgbClr val="0000FF"/>
                </a:solidFill>
              </a:rPr>
              <a:t> It’s not uncommon for mascara to end up in the fornix.</a:t>
            </a:r>
            <a:endParaRPr lang="en-US" altLang="en-US" sz="1400" i="1" dirty="0">
              <a:solidFill>
                <a:srgbClr val="0000FF"/>
              </a:solidFill>
            </a:endParaRPr>
          </a:p>
        </p:txBody>
      </p:sp>
      <p:sp>
        <p:nvSpPr>
          <p:cNvPr id="13108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BA37968-9409-41CC-B10A-09C9093FC160}" type="slidenum">
              <a:rPr lang="en-US" altLang="en-US" sz="1000" smtClean="0"/>
              <a:pPr>
                <a:spcBef>
                  <a:spcPct val="0"/>
                </a:spcBef>
                <a:buClrTx/>
                <a:buSzTx/>
                <a:buFontTx/>
                <a:buNone/>
              </a:pPr>
              <a:t>231</a:t>
            </a:fld>
            <a:endParaRPr lang="en-US" altLang="en-US" sz="1000"/>
          </a:p>
        </p:txBody>
      </p:sp>
    </p:spTree>
    <p:extLst>
      <p:ext uri="{BB962C8B-B14F-4D97-AF65-F5344CB8AC3E}">
        <p14:creationId xmlns:p14="http://schemas.microsoft.com/office/powerpoint/2010/main" val="2226549251"/>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209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2100"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210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2102" name="Text Box 6"/>
          <p:cNvSpPr txBox="1">
            <a:spLocks noChangeArrowheads="1"/>
          </p:cNvSpPr>
          <p:nvPr/>
        </p:nvSpPr>
        <p:spPr bwMode="auto">
          <a:xfrm>
            <a:off x="5791200" y="3352800"/>
            <a:ext cx="963613"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rgbClr val="FF99CC"/>
                </a:solidFill>
              </a:rPr>
              <a:t>Papilloma</a:t>
            </a:r>
          </a:p>
        </p:txBody>
      </p:sp>
      <p:sp>
        <p:nvSpPr>
          <p:cNvPr id="132103" name="Text Box 9"/>
          <p:cNvSpPr txBox="1">
            <a:spLocks noChangeArrowheads="1"/>
          </p:cNvSpPr>
          <p:nvPr/>
        </p:nvSpPr>
        <p:spPr bwMode="auto">
          <a:xfrm>
            <a:off x="7297738" y="5181600"/>
            <a:ext cx="1770062"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rgbClr val="FF99CC"/>
                </a:solidFill>
              </a:rPr>
              <a:t>Mucoepidermoid Ca</a:t>
            </a:r>
          </a:p>
        </p:txBody>
      </p:sp>
      <p:sp>
        <p:nvSpPr>
          <p:cNvPr id="13210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5" name="Line 13"/>
          <p:cNvSpPr>
            <a:spLocks noChangeShapeType="1"/>
          </p:cNvSpPr>
          <p:nvPr/>
        </p:nvSpPr>
        <p:spPr bwMode="auto">
          <a:xfrm>
            <a:off x="7543800" y="2819400"/>
            <a:ext cx="1143000" cy="2362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6" name="Line 14"/>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7" name="Line 15"/>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08" name="Text Box 16"/>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2109" name="Line 17"/>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2110" name="Text Box 18"/>
          <p:cNvSpPr txBox="1">
            <a:spLocks noChangeArrowheads="1"/>
          </p:cNvSpPr>
          <p:nvPr/>
        </p:nvSpPr>
        <p:spPr bwMode="auto">
          <a:xfrm>
            <a:off x="6096000" y="3276600"/>
            <a:ext cx="323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a:t>?</a:t>
            </a:r>
          </a:p>
        </p:txBody>
      </p:sp>
      <p:sp>
        <p:nvSpPr>
          <p:cNvPr id="132111" name="Text Box 21"/>
          <p:cNvSpPr txBox="1">
            <a:spLocks noChangeArrowheads="1"/>
          </p:cNvSpPr>
          <p:nvPr/>
        </p:nvSpPr>
        <p:spPr bwMode="auto">
          <a:xfrm>
            <a:off x="8058150" y="5119688"/>
            <a:ext cx="323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a:t>?</a:t>
            </a:r>
          </a:p>
        </p:txBody>
      </p:sp>
      <p:sp>
        <p:nvSpPr>
          <p:cNvPr id="13211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BAFC8A3-A09C-45CA-A33D-0036948DF69D}" type="slidenum">
              <a:rPr lang="en-US" altLang="en-US" sz="1000" smtClean="0"/>
              <a:pPr>
                <a:spcBef>
                  <a:spcPct val="0"/>
                </a:spcBef>
                <a:buClrTx/>
                <a:buSzTx/>
                <a:buFontTx/>
                <a:buNone/>
              </a:pPr>
              <a:t>232</a:t>
            </a:fld>
            <a:endParaRPr lang="en-US" altLang="en-US" sz="1000"/>
          </a:p>
        </p:txBody>
      </p:sp>
      <p:sp>
        <p:nvSpPr>
          <p:cNvPr id="132113" name="Text Box 7"/>
          <p:cNvSpPr txBox="1">
            <a:spLocks noChangeArrowheads="1"/>
          </p:cNvSpPr>
          <p:nvPr/>
        </p:nvSpPr>
        <p:spPr bwMode="auto">
          <a:xfrm>
            <a:off x="7270750" y="4233863"/>
            <a:ext cx="325438" cy="31432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b="1" i="1"/>
              <a:t>?</a:t>
            </a:r>
          </a:p>
        </p:txBody>
      </p:sp>
      <p:sp>
        <p:nvSpPr>
          <p:cNvPr id="132114"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312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3124"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3125"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3126" name="Text Box 6"/>
          <p:cNvSpPr txBox="1">
            <a:spLocks noChangeArrowheads="1"/>
          </p:cNvSpPr>
          <p:nvPr/>
        </p:nvSpPr>
        <p:spPr bwMode="auto">
          <a:xfrm>
            <a:off x="5791200" y="3352800"/>
            <a:ext cx="963613"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Papilloma</a:t>
            </a:r>
          </a:p>
        </p:txBody>
      </p:sp>
      <p:sp>
        <p:nvSpPr>
          <p:cNvPr id="133127" name="Text Box 9"/>
          <p:cNvSpPr txBox="1">
            <a:spLocks noChangeArrowheads="1"/>
          </p:cNvSpPr>
          <p:nvPr/>
        </p:nvSpPr>
        <p:spPr bwMode="auto">
          <a:xfrm>
            <a:off x="7297738" y="5181600"/>
            <a:ext cx="1770062"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Mucoepidermoid Ca</a:t>
            </a:r>
          </a:p>
        </p:txBody>
      </p:sp>
      <p:sp>
        <p:nvSpPr>
          <p:cNvPr id="133128"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29" name="Line 13"/>
          <p:cNvSpPr>
            <a:spLocks noChangeShapeType="1"/>
          </p:cNvSpPr>
          <p:nvPr/>
        </p:nvSpPr>
        <p:spPr bwMode="auto">
          <a:xfrm>
            <a:off x="7543800" y="2819400"/>
            <a:ext cx="1143000" cy="2362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0" name="Line 14"/>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1" name="Line 15"/>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2" name="Text Box 16"/>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3133" name="Line 17"/>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313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018741F-33B5-429B-8DE7-5FBBF4A2C44D}" type="slidenum">
              <a:rPr lang="en-US" altLang="en-US" sz="1000" smtClean="0"/>
              <a:pPr>
                <a:spcBef>
                  <a:spcPct val="0"/>
                </a:spcBef>
                <a:buClrTx/>
                <a:buSzTx/>
                <a:buFontTx/>
                <a:buNone/>
              </a:pPr>
              <a:t>233</a:t>
            </a:fld>
            <a:endParaRPr lang="en-US" altLang="en-US" sz="1000"/>
          </a:p>
        </p:txBody>
      </p:sp>
      <p:sp>
        <p:nvSpPr>
          <p:cNvPr id="133135" name="TextBox 1"/>
          <p:cNvSpPr txBox="1">
            <a:spLocks noChangeArrowheads="1"/>
          </p:cNvSpPr>
          <p:nvPr/>
        </p:nvSpPr>
        <p:spPr bwMode="auto">
          <a:xfrm>
            <a:off x="5235005" y="4590748"/>
            <a:ext cx="303961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100" i="1" dirty="0"/>
              <a:t>OSSN = Ocular surface squamous neoplasia</a:t>
            </a:r>
          </a:p>
        </p:txBody>
      </p:sp>
      <p:sp>
        <p:nvSpPr>
          <p:cNvPr id="133137"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OSSN</a:t>
            </a:r>
          </a:p>
        </p:txBody>
      </p:sp>
      <p:sp>
        <p:nvSpPr>
          <p:cNvPr id="133138"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234</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3786614" cy="338554"/>
          </a:xfrm>
          <a:prstGeom prst="rect">
            <a:avLst/>
          </a:prstGeom>
          <a:noFill/>
        </p:spPr>
        <p:txBody>
          <a:bodyPr wrap="none" rtlCol="0">
            <a:spAutoFit/>
          </a:bodyPr>
          <a:lstStyle/>
          <a:p>
            <a:r>
              <a:rPr lang="en-US" sz="1600" i="1" dirty="0"/>
              <a:t>What is the etiology of </a:t>
            </a:r>
            <a:r>
              <a:rPr lang="en-US" sz="1600" i="1" dirty="0" err="1"/>
              <a:t>conj</a:t>
            </a:r>
            <a:r>
              <a:rPr lang="en-US" sz="1600" i="1" dirty="0"/>
              <a:t> </a:t>
            </a:r>
            <a:r>
              <a:rPr lang="en-US" sz="1600" i="1" dirty="0" err="1"/>
              <a:t>papillomas</a:t>
            </a:r>
            <a:r>
              <a:rPr lang="en-US" sz="1600" i="1" dirty="0"/>
              <a:t>?</a:t>
            </a: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235</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4219425" cy="584775"/>
          </a:xfrm>
          <a:prstGeom prst="rect">
            <a:avLst/>
          </a:prstGeom>
          <a:noFill/>
        </p:spPr>
        <p:txBody>
          <a:bodyPr wrap="none" rtlCol="0">
            <a:spAutoFit/>
          </a:bodyPr>
          <a:lstStyle/>
          <a:p>
            <a:r>
              <a:rPr lang="en-US" sz="1600" i="1" dirty="0"/>
              <a:t>What is the etiology of </a:t>
            </a:r>
            <a:r>
              <a:rPr lang="en-US" sz="1600" i="1" dirty="0" err="1"/>
              <a:t>conj</a:t>
            </a:r>
            <a:r>
              <a:rPr lang="en-US" sz="1600" i="1" dirty="0"/>
              <a:t> </a:t>
            </a:r>
            <a:r>
              <a:rPr lang="en-US" sz="1600" i="1" dirty="0" err="1"/>
              <a:t>papillomas</a:t>
            </a:r>
            <a:r>
              <a:rPr lang="en-US" sz="1600" i="1" dirty="0"/>
              <a:t>?</a:t>
            </a:r>
          </a:p>
          <a:p>
            <a:r>
              <a:rPr lang="en-US" sz="1600" dirty="0"/>
              <a:t>Infection with a human papillomavirus (HPV)</a:t>
            </a:r>
          </a:p>
        </p:txBody>
      </p:sp>
    </p:spTree>
    <p:extLst>
      <p:ext uri="{BB962C8B-B14F-4D97-AF65-F5344CB8AC3E}">
        <p14:creationId xmlns:p14="http://schemas.microsoft.com/office/powerpoint/2010/main" val="144386395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236</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4405373" cy="584775"/>
          </a:xfrm>
          <a:prstGeom prst="rect">
            <a:avLst/>
          </a:prstGeom>
          <a:noFill/>
        </p:spPr>
        <p:txBody>
          <a:bodyPr wrap="none" rtlCol="0">
            <a:spAutoFit/>
          </a:bodyPr>
          <a:lstStyle/>
          <a:p>
            <a:r>
              <a:rPr lang="en-US" sz="1600" i="1" dirty="0">
                <a:solidFill>
                  <a:schemeClr val="bg1">
                    <a:lumMod val="75000"/>
                  </a:schemeClr>
                </a:solidFill>
              </a:rPr>
              <a:t>What is the etiology of </a:t>
            </a:r>
            <a:r>
              <a:rPr lang="en-US" sz="1600" i="1" dirty="0" err="1">
                <a:solidFill>
                  <a:schemeClr val="bg1">
                    <a:lumMod val="75000"/>
                  </a:schemeClr>
                </a:solidFill>
              </a:rPr>
              <a:t>conj</a:t>
            </a:r>
            <a:r>
              <a:rPr lang="en-US" sz="1600" i="1" dirty="0">
                <a:solidFill>
                  <a:schemeClr val="bg1">
                    <a:lumMod val="75000"/>
                  </a:schemeClr>
                </a:solidFill>
              </a:rPr>
              <a:t> </a:t>
            </a:r>
            <a:r>
              <a:rPr lang="en-US" sz="1600" i="1" dirty="0" err="1">
                <a:solidFill>
                  <a:schemeClr val="bg1">
                    <a:lumMod val="75000"/>
                  </a:schemeClr>
                </a:solidFill>
              </a:rPr>
              <a:t>papillomas</a:t>
            </a:r>
            <a:r>
              <a:rPr lang="en-US" sz="1600" i="1" dirty="0">
                <a:solidFill>
                  <a:schemeClr val="bg1">
                    <a:lumMod val="75000"/>
                  </a:schemeClr>
                </a:solidFill>
              </a:rPr>
              <a:t>?</a:t>
            </a:r>
          </a:p>
          <a:p>
            <a:r>
              <a:rPr lang="en-US" sz="1600" dirty="0">
                <a:solidFill>
                  <a:schemeClr val="bg1">
                    <a:lumMod val="75000"/>
                  </a:schemeClr>
                </a:solidFill>
              </a:rPr>
              <a:t>Infection with a </a:t>
            </a:r>
            <a:r>
              <a:rPr lang="en-US" sz="1600" b="1" dirty="0"/>
              <a:t>human papillomavirus (HPV)</a:t>
            </a:r>
          </a:p>
        </p:txBody>
      </p:sp>
      <p:sp>
        <p:nvSpPr>
          <p:cNvPr id="18" name="TextBox 17">
            <a:extLst>
              <a:ext uri="{FF2B5EF4-FFF2-40B4-BE49-F238E27FC236}">
                <a16:creationId xmlns:a16="http://schemas.microsoft.com/office/drawing/2014/main" id="{8D5379D0-DBF7-4461-B171-46F1309B6929}"/>
              </a:ext>
            </a:extLst>
          </p:cNvPr>
          <p:cNvSpPr txBox="1"/>
          <p:nvPr/>
        </p:nvSpPr>
        <p:spPr>
          <a:xfrm>
            <a:off x="430696" y="4419624"/>
            <a:ext cx="4990469" cy="307777"/>
          </a:xfrm>
          <a:prstGeom prst="rect">
            <a:avLst/>
          </a:prstGeom>
          <a:noFill/>
        </p:spPr>
        <p:txBody>
          <a:bodyPr wrap="none" rtlCol="0">
            <a:spAutoFit/>
          </a:bodyPr>
          <a:lstStyle/>
          <a:p>
            <a:r>
              <a:rPr lang="en-US" sz="1400" i="1" dirty="0"/>
              <a:t>Infection of the skin by the same virus results in what lesion?</a:t>
            </a:r>
          </a:p>
        </p:txBody>
      </p:sp>
      <p:sp>
        <p:nvSpPr>
          <p:cNvPr id="2" name="Oval 1">
            <a:extLst>
              <a:ext uri="{FF2B5EF4-FFF2-40B4-BE49-F238E27FC236}">
                <a16:creationId xmlns:a16="http://schemas.microsoft.com/office/drawing/2014/main" id="{5E6E6CA2-21B7-41DA-AFF9-8A6C42357217}"/>
              </a:ext>
            </a:extLst>
          </p:cNvPr>
          <p:cNvSpPr/>
          <p:nvPr/>
        </p:nvSpPr>
        <p:spPr>
          <a:xfrm>
            <a:off x="1805609" y="3702837"/>
            <a:ext cx="3292106" cy="5847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6578062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237</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4405373" cy="584775"/>
          </a:xfrm>
          <a:prstGeom prst="rect">
            <a:avLst/>
          </a:prstGeom>
          <a:noFill/>
        </p:spPr>
        <p:txBody>
          <a:bodyPr wrap="none" rtlCol="0">
            <a:spAutoFit/>
          </a:bodyPr>
          <a:lstStyle/>
          <a:p>
            <a:r>
              <a:rPr lang="en-US" sz="1600" i="1" dirty="0">
                <a:solidFill>
                  <a:schemeClr val="bg1">
                    <a:lumMod val="75000"/>
                  </a:schemeClr>
                </a:solidFill>
              </a:rPr>
              <a:t>What is the etiology of </a:t>
            </a:r>
            <a:r>
              <a:rPr lang="en-US" sz="1600" i="1" dirty="0" err="1">
                <a:solidFill>
                  <a:schemeClr val="bg1">
                    <a:lumMod val="75000"/>
                  </a:schemeClr>
                </a:solidFill>
              </a:rPr>
              <a:t>conj</a:t>
            </a:r>
            <a:r>
              <a:rPr lang="en-US" sz="1600" i="1" dirty="0">
                <a:solidFill>
                  <a:schemeClr val="bg1">
                    <a:lumMod val="75000"/>
                  </a:schemeClr>
                </a:solidFill>
              </a:rPr>
              <a:t> </a:t>
            </a:r>
            <a:r>
              <a:rPr lang="en-US" sz="1600" i="1" dirty="0" err="1">
                <a:solidFill>
                  <a:schemeClr val="bg1">
                    <a:lumMod val="75000"/>
                  </a:schemeClr>
                </a:solidFill>
              </a:rPr>
              <a:t>papillomas</a:t>
            </a:r>
            <a:r>
              <a:rPr lang="en-US" sz="1600" i="1" dirty="0">
                <a:solidFill>
                  <a:schemeClr val="bg1">
                    <a:lumMod val="75000"/>
                  </a:schemeClr>
                </a:solidFill>
              </a:rPr>
              <a:t>?</a:t>
            </a:r>
          </a:p>
          <a:p>
            <a:r>
              <a:rPr lang="en-US" sz="1600" dirty="0">
                <a:solidFill>
                  <a:schemeClr val="bg1">
                    <a:lumMod val="75000"/>
                  </a:schemeClr>
                </a:solidFill>
              </a:rPr>
              <a:t>Infection with a </a:t>
            </a:r>
            <a:r>
              <a:rPr lang="en-US" sz="1600" b="1" dirty="0"/>
              <a:t>human papillomavirus (HPV)</a:t>
            </a:r>
          </a:p>
        </p:txBody>
      </p:sp>
      <p:sp>
        <p:nvSpPr>
          <p:cNvPr id="18" name="TextBox 17">
            <a:extLst>
              <a:ext uri="{FF2B5EF4-FFF2-40B4-BE49-F238E27FC236}">
                <a16:creationId xmlns:a16="http://schemas.microsoft.com/office/drawing/2014/main" id="{8D5379D0-DBF7-4461-B171-46F1309B6929}"/>
              </a:ext>
            </a:extLst>
          </p:cNvPr>
          <p:cNvSpPr txBox="1"/>
          <p:nvPr/>
        </p:nvSpPr>
        <p:spPr>
          <a:xfrm>
            <a:off x="430696" y="4419624"/>
            <a:ext cx="4990469" cy="523220"/>
          </a:xfrm>
          <a:prstGeom prst="rect">
            <a:avLst/>
          </a:prstGeom>
          <a:noFill/>
        </p:spPr>
        <p:txBody>
          <a:bodyPr wrap="none" rtlCol="0">
            <a:spAutoFit/>
          </a:bodyPr>
          <a:lstStyle/>
          <a:p>
            <a:r>
              <a:rPr lang="en-US" sz="1400" i="1" dirty="0"/>
              <a:t>Infection of the skin by the same virus results in what lesion?</a:t>
            </a:r>
          </a:p>
          <a:p>
            <a:r>
              <a:rPr lang="en-US" sz="1400" dirty="0"/>
              <a:t>Verrucae (</a:t>
            </a:r>
            <a:r>
              <a:rPr lang="en-US" sz="1400" dirty="0" err="1"/>
              <a:t>ie</a:t>
            </a:r>
            <a:r>
              <a:rPr lang="en-US" sz="1400" dirty="0"/>
              <a:t>, warts)</a:t>
            </a:r>
          </a:p>
        </p:txBody>
      </p:sp>
      <p:sp>
        <p:nvSpPr>
          <p:cNvPr id="2" name="Oval 1">
            <a:extLst>
              <a:ext uri="{FF2B5EF4-FFF2-40B4-BE49-F238E27FC236}">
                <a16:creationId xmlns:a16="http://schemas.microsoft.com/office/drawing/2014/main" id="{5E6E6CA2-21B7-41DA-AFF9-8A6C42357217}"/>
              </a:ext>
            </a:extLst>
          </p:cNvPr>
          <p:cNvSpPr/>
          <p:nvPr/>
        </p:nvSpPr>
        <p:spPr>
          <a:xfrm>
            <a:off x="1805609" y="3702837"/>
            <a:ext cx="3292106" cy="5847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48596228"/>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238</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4405373" cy="584775"/>
          </a:xfrm>
          <a:prstGeom prst="rect">
            <a:avLst/>
          </a:prstGeom>
          <a:noFill/>
        </p:spPr>
        <p:txBody>
          <a:bodyPr wrap="none" rtlCol="0">
            <a:spAutoFit/>
          </a:bodyPr>
          <a:lstStyle/>
          <a:p>
            <a:r>
              <a:rPr lang="en-US" sz="1600" i="1" dirty="0">
                <a:solidFill>
                  <a:schemeClr val="bg1">
                    <a:lumMod val="75000"/>
                  </a:schemeClr>
                </a:solidFill>
              </a:rPr>
              <a:t>What is the etiology of </a:t>
            </a:r>
            <a:r>
              <a:rPr lang="en-US" sz="1600" i="1" dirty="0" err="1">
                <a:solidFill>
                  <a:schemeClr val="bg1">
                    <a:lumMod val="75000"/>
                  </a:schemeClr>
                </a:solidFill>
              </a:rPr>
              <a:t>conj</a:t>
            </a:r>
            <a:r>
              <a:rPr lang="en-US" sz="1600" i="1" dirty="0">
                <a:solidFill>
                  <a:schemeClr val="bg1">
                    <a:lumMod val="75000"/>
                  </a:schemeClr>
                </a:solidFill>
              </a:rPr>
              <a:t> </a:t>
            </a:r>
            <a:r>
              <a:rPr lang="en-US" sz="1600" i="1" dirty="0" err="1">
                <a:solidFill>
                  <a:schemeClr val="bg1">
                    <a:lumMod val="75000"/>
                  </a:schemeClr>
                </a:solidFill>
              </a:rPr>
              <a:t>papillomas</a:t>
            </a:r>
            <a:r>
              <a:rPr lang="en-US" sz="1600" i="1" dirty="0">
                <a:solidFill>
                  <a:schemeClr val="bg1">
                    <a:lumMod val="75000"/>
                  </a:schemeClr>
                </a:solidFill>
              </a:rPr>
              <a:t>?</a:t>
            </a:r>
          </a:p>
          <a:p>
            <a:r>
              <a:rPr lang="en-US" sz="1600" dirty="0">
                <a:solidFill>
                  <a:schemeClr val="bg1">
                    <a:lumMod val="75000"/>
                  </a:schemeClr>
                </a:solidFill>
              </a:rPr>
              <a:t>Infection with a </a:t>
            </a:r>
            <a:r>
              <a:rPr lang="en-US" sz="1600" b="1" dirty="0"/>
              <a:t>human papillomavirus (HPV)</a:t>
            </a:r>
          </a:p>
        </p:txBody>
      </p:sp>
      <p:sp>
        <p:nvSpPr>
          <p:cNvPr id="18" name="TextBox 17">
            <a:extLst>
              <a:ext uri="{FF2B5EF4-FFF2-40B4-BE49-F238E27FC236}">
                <a16:creationId xmlns:a16="http://schemas.microsoft.com/office/drawing/2014/main" id="{8D5379D0-DBF7-4461-B171-46F1309B6929}"/>
              </a:ext>
            </a:extLst>
          </p:cNvPr>
          <p:cNvSpPr txBox="1"/>
          <p:nvPr/>
        </p:nvSpPr>
        <p:spPr>
          <a:xfrm>
            <a:off x="430696" y="4419624"/>
            <a:ext cx="6373861" cy="954107"/>
          </a:xfrm>
          <a:prstGeom prst="rect">
            <a:avLst/>
          </a:prstGeom>
          <a:noFill/>
        </p:spPr>
        <p:txBody>
          <a:bodyPr wrap="none" rtlCol="0">
            <a:spAutoFit/>
          </a:bodyPr>
          <a:lstStyle/>
          <a:p>
            <a:r>
              <a:rPr lang="en-US" sz="1400" i="1" dirty="0"/>
              <a:t>Infection of the skin by the same virus results in what lesion?</a:t>
            </a:r>
          </a:p>
          <a:p>
            <a:r>
              <a:rPr lang="en-US" sz="1400" dirty="0"/>
              <a:t>Verrucae (</a:t>
            </a:r>
            <a:r>
              <a:rPr lang="en-US" sz="1400" dirty="0" err="1"/>
              <a:t>ie</a:t>
            </a:r>
            <a:r>
              <a:rPr lang="en-US" sz="1400" dirty="0"/>
              <a:t>, warts)</a:t>
            </a:r>
          </a:p>
          <a:p>
            <a:endParaRPr lang="en-US" sz="1400" dirty="0"/>
          </a:p>
          <a:p>
            <a:r>
              <a:rPr lang="en-US" sz="1400" i="1" dirty="0"/>
              <a:t>This same virus is causative in what all-too-common gynecologic malignancy?</a:t>
            </a:r>
          </a:p>
        </p:txBody>
      </p:sp>
      <p:sp>
        <p:nvSpPr>
          <p:cNvPr id="2" name="Oval 1">
            <a:extLst>
              <a:ext uri="{FF2B5EF4-FFF2-40B4-BE49-F238E27FC236}">
                <a16:creationId xmlns:a16="http://schemas.microsoft.com/office/drawing/2014/main" id="{5E6E6CA2-21B7-41DA-AFF9-8A6C42357217}"/>
              </a:ext>
            </a:extLst>
          </p:cNvPr>
          <p:cNvSpPr/>
          <p:nvPr/>
        </p:nvSpPr>
        <p:spPr>
          <a:xfrm>
            <a:off x="1805609" y="3702837"/>
            <a:ext cx="3292106" cy="5847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6723857"/>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239</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4405373" cy="584775"/>
          </a:xfrm>
          <a:prstGeom prst="rect">
            <a:avLst/>
          </a:prstGeom>
          <a:noFill/>
        </p:spPr>
        <p:txBody>
          <a:bodyPr wrap="none" rtlCol="0">
            <a:spAutoFit/>
          </a:bodyPr>
          <a:lstStyle/>
          <a:p>
            <a:r>
              <a:rPr lang="en-US" sz="1600" i="1" dirty="0">
                <a:solidFill>
                  <a:schemeClr val="bg1">
                    <a:lumMod val="75000"/>
                  </a:schemeClr>
                </a:solidFill>
              </a:rPr>
              <a:t>What is the etiology of </a:t>
            </a:r>
            <a:r>
              <a:rPr lang="en-US" sz="1600" i="1" dirty="0" err="1">
                <a:solidFill>
                  <a:schemeClr val="bg1">
                    <a:lumMod val="75000"/>
                  </a:schemeClr>
                </a:solidFill>
              </a:rPr>
              <a:t>conj</a:t>
            </a:r>
            <a:r>
              <a:rPr lang="en-US" sz="1600" i="1" dirty="0">
                <a:solidFill>
                  <a:schemeClr val="bg1">
                    <a:lumMod val="75000"/>
                  </a:schemeClr>
                </a:solidFill>
              </a:rPr>
              <a:t> </a:t>
            </a:r>
            <a:r>
              <a:rPr lang="en-US" sz="1600" i="1" dirty="0" err="1">
                <a:solidFill>
                  <a:schemeClr val="bg1">
                    <a:lumMod val="75000"/>
                  </a:schemeClr>
                </a:solidFill>
              </a:rPr>
              <a:t>papillomas</a:t>
            </a:r>
            <a:r>
              <a:rPr lang="en-US" sz="1600" i="1" dirty="0">
                <a:solidFill>
                  <a:schemeClr val="bg1">
                    <a:lumMod val="75000"/>
                  </a:schemeClr>
                </a:solidFill>
              </a:rPr>
              <a:t>?</a:t>
            </a:r>
          </a:p>
          <a:p>
            <a:r>
              <a:rPr lang="en-US" sz="1600" dirty="0">
                <a:solidFill>
                  <a:schemeClr val="bg1">
                    <a:lumMod val="75000"/>
                  </a:schemeClr>
                </a:solidFill>
              </a:rPr>
              <a:t>Infection with a </a:t>
            </a:r>
            <a:r>
              <a:rPr lang="en-US" sz="1600" b="1" dirty="0"/>
              <a:t>human papillomavirus (HPV)</a:t>
            </a:r>
          </a:p>
        </p:txBody>
      </p:sp>
      <p:sp>
        <p:nvSpPr>
          <p:cNvPr id="18" name="TextBox 17">
            <a:extLst>
              <a:ext uri="{FF2B5EF4-FFF2-40B4-BE49-F238E27FC236}">
                <a16:creationId xmlns:a16="http://schemas.microsoft.com/office/drawing/2014/main" id="{8D5379D0-DBF7-4461-B171-46F1309B6929}"/>
              </a:ext>
            </a:extLst>
          </p:cNvPr>
          <p:cNvSpPr txBox="1"/>
          <p:nvPr/>
        </p:nvSpPr>
        <p:spPr>
          <a:xfrm>
            <a:off x="430696" y="4419624"/>
            <a:ext cx="6373861" cy="1169551"/>
          </a:xfrm>
          <a:prstGeom prst="rect">
            <a:avLst/>
          </a:prstGeom>
          <a:noFill/>
        </p:spPr>
        <p:txBody>
          <a:bodyPr wrap="none" rtlCol="0">
            <a:spAutoFit/>
          </a:bodyPr>
          <a:lstStyle/>
          <a:p>
            <a:r>
              <a:rPr lang="en-US" sz="1400" i="1" dirty="0"/>
              <a:t>Infection of the skin by the same virus results in what lesion?</a:t>
            </a:r>
          </a:p>
          <a:p>
            <a:r>
              <a:rPr lang="en-US" sz="1400" dirty="0"/>
              <a:t>Verrucae (</a:t>
            </a:r>
            <a:r>
              <a:rPr lang="en-US" sz="1400" dirty="0" err="1"/>
              <a:t>ie</a:t>
            </a:r>
            <a:r>
              <a:rPr lang="en-US" sz="1400" dirty="0"/>
              <a:t>, warts)</a:t>
            </a:r>
          </a:p>
          <a:p>
            <a:endParaRPr lang="en-US" sz="1400" dirty="0"/>
          </a:p>
          <a:p>
            <a:r>
              <a:rPr lang="en-US" sz="1400" i="1" dirty="0"/>
              <a:t>This same virus is causative in what all-too-common gynecologic malignancy?</a:t>
            </a:r>
          </a:p>
          <a:p>
            <a:r>
              <a:rPr lang="en-US" sz="1400" dirty="0"/>
              <a:t>Cervical cancer</a:t>
            </a:r>
          </a:p>
        </p:txBody>
      </p:sp>
      <p:sp>
        <p:nvSpPr>
          <p:cNvPr id="2" name="Oval 1">
            <a:extLst>
              <a:ext uri="{FF2B5EF4-FFF2-40B4-BE49-F238E27FC236}">
                <a16:creationId xmlns:a16="http://schemas.microsoft.com/office/drawing/2014/main" id="{5E6E6CA2-21B7-41DA-AFF9-8A6C42357217}"/>
              </a:ext>
            </a:extLst>
          </p:cNvPr>
          <p:cNvSpPr/>
          <p:nvPr/>
        </p:nvSpPr>
        <p:spPr>
          <a:xfrm>
            <a:off x="1805609" y="3702837"/>
            <a:ext cx="3292106" cy="58477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484061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9459"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19460"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9461"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9462"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9465"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Lymphoid-cell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Lymphoid hyperplasia</a:t>
            </a:r>
          </a:p>
          <a:p>
            <a:pPr eaLnBrk="1" hangingPunct="1">
              <a:spcBef>
                <a:spcPct val="0"/>
              </a:spcBef>
              <a:buClrTx/>
              <a:buSzTx/>
              <a:buFontTx/>
              <a:buNone/>
            </a:pPr>
            <a:r>
              <a:rPr lang="en-US" altLang="en-US" sz="1600" dirty="0"/>
              <a:t>  </a:t>
            </a:r>
            <a:r>
              <a:rPr lang="en-US" altLang="en-US" sz="1600" dirty="0">
                <a:solidFill>
                  <a:schemeClr val="bg1"/>
                </a:solidFill>
              </a:rPr>
              <a:t>--Minimally elevated, salmon-colored, pebbly surface (follicles)</a:t>
            </a:r>
          </a:p>
          <a:p>
            <a:pPr eaLnBrk="1" hangingPunct="1">
              <a:spcBef>
                <a:spcPct val="0"/>
              </a:spcBef>
              <a:buClrTx/>
              <a:buSzTx/>
              <a:buFontTx/>
              <a:buNone/>
            </a:pPr>
            <a:r>
              <a:rPr lang="en-US" altLang="en-US" sz="1600" dirty="0">
                <a:solidFill>
                  <a:schemeClr val="bg1"/>
                </a:solidFill>
              </a:rPr>
              <a:t>  --Consider excision, topical steroids, RT</a:t>
            </a:r>
          </a:p>
          <a:p>
            <a:pPr eaLnBrk="1" hangingPunct="1">
              <a:spcBef>
                <a:spcPct val="0"/>
              </a:spcBef>
              <a:buClrTx/>
              <a:buSzTx/>
              <a:buFontTx/>
              <a:buNone/>
            </a:pPr>
            <a:r>
              <a:rPr lang="en-US" altLang="en-US" sz="1800" b="1" dirty="0"/>
              <a:t>2) Lymphoma</a:t>
            </a:r>
          </a:p>
          <a:p>
            <a:pPr eaLnBrk="1" hangingPunct="1">
              <a:spcBef>
                <a:spcPct val="0"/>
              </a:spcBef>
              <a:buClrTx/>
              <a:buSzTx/>
              <a:buFontTx/>
              <a:buNone/>
            </a:pPr>
            <a:r>
              <a:rPr lang="en-US" altLang="en-US" sz="1600" dirty="0"/>
              <a:t>  </a:t>
            </a:r>
            <a:r>
              <a:rPr lang="en-US" altLang="en-US" sz="1600" dirty="0">
                <a:solidFill>
                  <a:schemeClr val="bg1"/>
                </a:solidFill>
              </a:rPr>
              <a:t>--Can be localized, or manifestation of systemic disease</a:t>
            </a:r>
          </a:p>
          <a:p>
            <a:pPr eaLnBrk="1" hangingPunct="1">
              <a:spcBef>
                <a:spcPct val="0"/>
              </a:spcBef>
              <a:buClrTx/>
              <a:buSzTx/>
              <a:buFontTx/>
              <a:buNone/>
            </a:pPr>
            <a:r>
              <a:rPr lang="en-US" altLang="en-US" sz="1600" dirty="0">
                <a:solidFill>
                  <a:schemeClr val="bg1"/>
                </a:solidFill>
              </a:rPr>
              <a:t>  --Most patients age &gt; 50 (if younger, check for HIV)</a:t>
            </a:r>
          </a:p>
          <a:p>
            <a:pPr eaLnBrk="1" hangingPunct="1">
              <a:spcBef>
                <a:spcPct val="0"/>
              </a:spcBef>
              <a:buClrTx/>
              <a:buSzTx/>
              <a:buFontTx/>
              <a:buNone/>
            </a:pPr>
            <a:r>
              <a:rPr lang="en-US" altLang="en-US" sz="1600" dirty="0">
                <a:solidFill>
                  <a:schemeClr val="bg1"/>
                </a:solidFill>
              </a:rPr>
              <a:t>  --Treatment: Localized </a:t>
            </a:r>
            <a:r>
              <a:rPr lang="en-US" altLang="en-US" sz="1600" dirty="0">
                <a:solidFill>
                  <a:schemeClr val="bg1"/>
                </a:solidFill>
                <a:sym typeface="Wingdings" panose="05000000000000000000" pitchFamily="2" charset="2"/>
              </a:rPr>
              <a:t> RT ; systemic  chemo</a:t>
            </a:r>
          </a:p>
        </p:txBody>
      </p:sp>
      <p:sp>
        <p:nvSpPr>
          <p:cNvPr id="19466" name="Text Box 14"/>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1946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8EEFB21-DA49-4252-BE08-B6372B308E51}" type="slidenum">
              <a:rPr lang="en-US" altLang="en-US" sz="1000" smtClean="0"/>
              <a:pPr>
                <a:spcBef>
                  <a:spcPct val="0"/>
                </a:spcBef>
                <a:buClrTx/>
                <a:buSzTx/>
                <a:buFontTx/>
                <a:buNone/>
              </a:pPr>
              <a:t>24</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9470"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4"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5"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0"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rgbClr val="FF99CC"/>
                </a:solidFill>
              </a:rPr>
              <a:t>Pedunculated</a:t>
            </a:r>
          </a:p>
        </p:txBody>
      </p:sp>
      <p:sp>
        <p:nvSpPr>
          <p:cNvPr id="134161"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rgbClr val="FF99CC"/>
                </a:solidFill>
              </a:rPr>
              <a:t>Sessile</a:t>
            </a:r>
          </a:p>
        </p:txBody>
      </p:sp>
      <p:sp>
        <p:nvSpPr>
          <p:cNvPr id="134162" name="Text Box 22"/>
          <p:cNvSpPr txBox="1">
            <a:spLocks noChangeArrowheads="1"/>
          </p:cNvSpPr>
          <p:nvPr/>
        </p:nvSpPr>
        <p:spPr bwMode="auto">
          <a:xfrm>
            <a:off x="5715000" y="3806825"/>
            <a:ext cx="2936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i="1"/>
              <a:t>?</a:t>
            </a:r>
          </a:p>
        </p:txBody>
      </p:sp>
      <p:sp>
        <p:nvSpPr>
          <p:cNvPr id="134163" name="Text Box 23"/>
          <p:cNvSpPr txBox="1">
            <a:spLocks noChangeArrowheads="1"/>
          </p:cNvSpPr>
          <p:nvPr/>
        </p:nvSpPr>
        <p:spPr bwMode="auto">
          <a:xfrm>
            <a:off x="6610350" y="3806825"/>
            <a:ext cx="293688"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i="1"/>
              <a:t>?</a:t>
            </a:r>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240</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6167073" cy="1077218"/>
          </a:xfrm>
          <a:prstGeom prst="rect">
            <a:avLst/>
          </a:prstGeom>
          <a:noFill/>
        </p:spPr>
        <p:txBody>
          <a:bodyPr wrap="none" rtlCol="0">
            <a:spAutoFit/>
          </a:bodyPr>
          <a:lstStyle/>
          <a:p>
            <a:r>
              <a:rPr lang="en-US" sz="1600" i="1" dirty="0"/>
              <a:t>What is the etiology of </a:t>
            </a:r>
            <a:r>
              <a:rPr lang="en-US" sz="1600" i="1" dirty="0" err="1"/>
              <a:t>conj</a:t>
            </a:r>
            <a:r>
              <a:rPr lang="en-US" sz="1600" i="1" dirty="0"/>
              <a:t> </a:t>
            </a:r>
            <a:r>
              <a:rPr lang="en-US" sz="1600" i="1" dirty="0" err="1"/>
              <a:t>papillomas</a:t>
            </a:r>
            <a:r>
              <a:rPr lang="en-US" sz="1600" i="1" dirty="0"/>
              <a:t>?</a:t>
            </a:r>
          </a:p>
          <a:p>
            <a:r>
              <a:rPr lang="en-US" sz="1600" dirty="0"/>
              <a:t>Infection with a human papillomavirus (HPV)</a:t>
            </a:r>
          </a:p>
          <a:p>
            <a:endParaRPr lang="en-US" sz="1600" dirty="0"/>
          </a:p>
          <a:p>
            <a:r>
              <a:rPr lang="en-US" sz="1600" i="1" dirty="0" err="1"/>
              <a:t>Conj</a:t>
            </a:r>
            <a:r>
              <a:rPr lang="en-US" sz="1600" i="1" dirty="0"/>
              <a:t> </a:t>
            </a:r>
            <a:r>
              <a:rPr lang="en-US" sz="1600" i="1" dirty="0" err="1"/>
              <a:t>papillomas</a:t>
            </a:r>
            <a:r>
              <a:rPr lang="en-US" sz="1600" i="1" dirty="0"/>
              <a:t> come in two basic morphologies—what are they?</a:t>
            </a:r>
          </a:p>
        </p:txBody>
      </p:sp>
    </p:spTree>
    <p:extLst>
      <p:ext uri="{BB962C8B-B14F-4D97-AF65-F5344CB8AC3E}">
        <p14:creationId xmlns:p14="http://schemas.microsoft.com/office/powerpoint/2010/main" val="275825559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4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4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134149"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4150" name="Text Box 6"/>
          <p:cNvSpPr txBox="1">
            <a:spLocks noChangeArrowheads="1"/>
          </p:cNvSpPr>
          <p:nvPr/>
        </p:nvSpPr>
        <p:spPr bwMode="auto">
          <a:xfrm>
            <a:off x="5757481" y="3352800"/>
            <a:ext cx="103105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3415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Mucoepidermoid Ca</a:t>
            </a:r>
          </a:p>
        </p:txBody>
      </p:sp>
      <p:sp>
        <p:nvSpPr>
          <p:cNvPr id="134152"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4"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5"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7" name="Line 1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58" name="Text Box 18"/>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134159" name="Line 19"/>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41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06F0CE4-A6D6-4FC8-AE08-A2644EF16446}" type="slidenum">
              <a:rPr lang="en-US" altLang="en-US" sz="1000" smtClean="0"/>
              <a:pPr>
                <a:spcBef>
                  <a:spcPct val="0"/>
                </a:spcBef>
                <a:buClrTx/>
                <a:buSzTx/>
                <a:buFontTx/>
                <a:buNone/>
              </a:pPr>
              <a:t>241</a:t>
            </a:fld>
            <a:endParaRPr lang="en-US" altLang="en-US" sz="1000"/>
          </a:p>
        </p:txBody>
      </p:sp>
      <p:sp>
        <p:nvSpPr>
          <p:cNvPr id="134165"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OSSN</a:t>
            </a:r>
          </a:p>
        </p:txBody>
      </p:sp>
      <p:sp>
        <p:nvSpPr>
          <p:cNvPr id="1341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BFC42D44-CF96-4B91-A2F6-938FAA11B891}"/>
              </a:ext>
            </a:extLst>
          </p:cNvPr>
          <p:cNvSpPr txBox="1"/>
          <p:nvPr/>
        </p:nvSpPr>
        <p:spPr>
          <a:xfrm>
            <a:off x="563133" y="3572143"/>
            <a:ext cx="6167073" cy="1323439"/>
          </a:xfrm>
          <a:prstGeom prst="rect">
            <a:avLst/>
          </a:prstGeom>
          <a:noFill/>
        </p:spPr>
        <p:txBody>
          <a:bodyPr wrap="none" rtlCol="0">
            <a:spAutoFit/>
          </a:bodyPr>
          <a:lstStyle/>
          <a:p>
            <a:r>
              <a:rPr lang="en-US" sz="1600" i="1" dirty="0"/>
              <a:t>What is the etiology of </a:t>
            </a:r>
            <a:r>
              <a:rPr lang="en-US" sz="1600" i="1" dirty="0" err="1"/>
              <a:t>conj</a:t>
            </a:r>
            <a:r>
              <a:rPr lang="en-US" sz="1600" i="1" dirty="0"/>
              <a:t> </a:t>
            </a:r>
            <a:r>
              <a:rPr lang="en-US" sz="1600" i="1" dirty="0" err="1"/>
              <a:t>papillomas</a:t>
            </a:r>
            <a:r>
              <a:rPr lang="en-US" sz="1600" i="1" dirty="0"/>
              <a:t>?</a:t>
            </a:r>
          </a:p>
          <a:p>
            <a:r>
              <a:rPr lang="en-US" sz="1600" dirty="0"/>
              <a:t>Infection with a human papillomavirus (HPV)</a:t>
            </a:r>
          </a:p>
          <a:p>
            <a:endParaRPr lang="en-US" sz="1600" dirty="0"/>
          </a:p>
          <a:p>
            <a:r>
              <a:rPr lang="en-US" sz="1600" i="1" dirty="0" err="1"/>
              <a:t>Conj</a:t>
            </a:r>
            <a:r>
              <a:rPr lang="en-US" sz="1600" i="1" dirty="0"/>
              <a:t> </a:t>
            </a:r>
            <a:r>
              <a:rPr lang="en-US" sz="1600" i="1" dirty="0" err="1"/>
              <a:t>papillomas</a:t>
            </a:r>
            <a:r>
              <a:rPr lang="en-US" sz="1600" i="1" dirty="0"/>
              <a:t> come in two basic morphologies—what are they?</a:t>
            </a:r>
          </a:p>
          <a:p>
            <a:r>
              <a:rPr lang="en-US" sz="1600" dirty="0"/>
              <a:t>Pedunculated, and sessile</a:t>
            </a:r>
          </a:p>
        </p:txBody>
      </p:sp>
      <p:sp>
        <p:nvSpPr>
          <p:cNvPr id="24" name="Text Box 20">
            <a:extLst>
              <a:ext uri="{FF2B5EF4-FFF2-40B4-BE49-F238E27FC236}">
                <a16:creationId xmlns:a16="http://schemas.microsoft.com/office/drawing/2014/main" id="{CEA199FA-B664-4753-B832-A84743FCF40E}"/>
              </a:ext>
            </a:extLst>
          </p:cNvPr>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t>Pedunculated</a:t>
            </a:r>
          </a:p>
        </p:txBody>
      </p:sp>
      <p:sp>
        <p:nvSpPr>
          <p:cNvPr id="25" name="Text Box 21">
            <a:extLst>
              <a:ext uri="{FF2B5EF4-FFF2-40B4-BE49-F238E27FC236}">
                <a16:creationId xmlns:a16="http://schemas.microsoft.com/office/drawing/2014/main" id="{4838B096-3974-4574-A56A-C5F932BB523D}"/>
              </a:ext>
            </a:extLst>
          </p:cNvPr>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t>Sessile</a:t>
            </a:r>
          </a:p>
        </p:txBody>
      </p:sp>
    </p:spTree>
    <p:extLst>
      <p:ext uri="{BB962C8B-B14F-4D97-AF65-F5344CB8AC3E}">
        <p14:creationId xmlns:p14="http://schemas.microsoft.com/office/powerpoint/2010/main" val="136528328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242</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3915448" y="6096000"/>
            <a:ext cx="1313180" cy="369332"/>
          </a:xfrm>
          <a:prstGeom prst="rect">
            <a:avLst/>
          </a:prstGeom>
          <a:noFill/>
        </p:spPr>
        <p:txBody>
          <a:bodyPr wrap="none" rtlCol="0">
            <a:spAutoFit/>
          </a:bodyPr>
          <a:lstStyle/>
          <a:p>
            <a:pPr algn="ctr"/>
            <a:r>
              <a:rPr lang="en-US" b="0" i="0" dirty="0" err="1">
                <a:effectLst/>
                <a:latin typeface="+mn-lt"/>
              </a:rPr>
              <a:t>Papillomas</a:t>
            </a:r>
            <a:endParaRPr lang="en-US" b="0" i="0" dirty="0">
              <a:effectLst/>
              <a:latin typeface="+mn-lt"/>
            </a:endParaRPr>
          </a:p>
        </p:txBody>
      </p:sp>
      <p:pic>
        <p:nvPicPr>
          <p:cNvPr id="2050" name="Picture 2">
            <a:extLst>
              <a:ext uri="{FF2B5EF4-FFF2-40B4-BE49-F238E27FC236}">
                <a16:creationId xmlns:a16="http://schemas.microsoft.com/office/drawing/2014/main" id="{6EA13B4F-4D81-49FC-B6ED-430FB4F26E5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752600"/>
            <a:ext cx="4379341" cy="311943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C9B5FCD4-F7D6-424B-9033-898CA1F0C40C}"/>
              </a:ext>
            </a:extLst>
          </p:cNvPr>
          <p:cNvSpPr txBox="1"/>
          <p:nvPr/>
        </p:nvSpPr>
        <p:spPr>
          <a:xfrm>
            <a:off x="381000" y="4876800"/>
            <a:ext cx="4114800" cy="738664"/>
          </a:xfrm>
          <a:prstGeom prst="rect">
            <a:avLst/>
          </a:prstGeom>
          <a:noFill/>
        </p:spPr>
        <p:txBody>
          <a:bodyPr wrap="square" rtlCol="0">
            <a:spAutoFit/>
          </a:bodyPr>
          <a:lstStyle/>
          <a:p>
            <a:r>
              <a:rPr lang="en-US" sz="1400" b="0" i="0" dirty="0">
                <a:solidFill>
                  <a:srgbClr val="0000FF"/>
                </a:solidFill>
                <a:effectLst/>
                <a:latin typeface="+mn-lt"/>
              </a:rPr>
              <a:t>Sessile papilloma</a:t>
            </a:r>
            <a:r>
              <a:rPr lang="en-US" sz="1400" b="0" i="0" dirty="0">
                <a:effectLst/>
                <a:latin typeface="+mn-lt"/>
              </a:rPr>
              <a:t>. Note the glistening surface with red dots or "corkscrew" blood vessels, creating the classic strawberry-like appearance</a:t>
            </a:r>
            <a:endParaRPr lang="en-US" sz="1400" dirty="0">
              <a:latin typeface="+mn-lt"/>
            </a:endParaRPr>
          </a:p>
        </p:txBody>
      </p:sp>
      <p:sp>
        <p:nvSpPr>
          <p:cNvPr id="8" name="TextBox 7">
            <a:extLst>
              <a:ext uri="{FF2B5EF4-FFF2-40B4-BE49-F238E27FC236}">
                <a16:creationId xmlns:a16="http://schemas.microsoft.com/office/drawing/2014/main" id="{8B6C11B2-7510-457B-B994-5D45495809B9}"/>
              </a:ext>
            </a:extLst>
          </p:cNvPr>
          <p:cNvSpPr txBox="1"/>
          <p:nvPr/>
        </p:nvSpPr>
        <p:spPr>
          <a:xfrm>
            <a:off x="4876800" y="4876800"/>
            <a:ext cx="4114800" cy="523220"/>
          </a:xfrm>
          <a:prstGeom prst="rect">
            <a:avLst/>
          </a:prstGeom>
          <a:noFill/>
        </p:spPr>
        <p:txBody>
          <a:bodyPr wrap="square" rtlCol="0">
            <a:spAutoFit/>
          </a:bodyPr>
          <a:lstStyle/>
          <a:p>
            <a:r>
              <a:rPr lang="en-US" sz="1400" b="0" i="0" dirty="0">
                <a:solidFill>
                  <a:srgbClr val="0000FF"/>
                </a:solidFill>
                <a:effectLst/>
                <a:latin typeface="+mn-lt"/>
              </a:rPr>
              <a:t>Pedunculated papilloma</a:t>
            </a:r>
            <a:r>
              <a:rPr lang="en-US" sz="1400" b="0" i="0" dirty="0">
                <a:effectLst/>
                <a:latin typeface="+mn-lt"/>
              </a:rPr>
              <a:t>. Note the</a:t>
            </a:r>
            <a:r>
              <a:rPr lang="en-US" sz="1400" b="0" i="0" dirty="0">
                <a:solidFill>
                  <a:srgbClr val="333333"/>
                </a:solidFill>
                <a:effectLst/>
                <a:latin typeface="+mn-lt"/>
              </a:rPr>
              <a:t> inferior fornix location and a multilobulated appearance</a:t>
            </a:r>
            <a:endParaRPr lang="en-US" sz="1400" dirty="0">
              <a:latin typeface="+mn-lt"/>
            </a:endParaRPr>
          </a:p>
        </p:txBody>
      </p:sp>
      <p:pic>
        <p:nvPicPr>
          <p:cNvPr id="2052" name="Picture 4" descr="Conjunctival Papilloma">
            <a:extLst>
              <a:ext uri="{FF2B5EF4-FFF2-40B4-BE49-F238E27FC236}">
                <a16:creationId xmlns:a16="http://schemas.microsoft.com/office/drawing/2014/main" id="{8F15E18B-A432-4D14-949E-665E744BD6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1746465"/>
            <a:ext cx="4308616" cy="31194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28237359"/>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243</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3986826099"/>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rgbClr val="CCFFCC"/>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244</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2571710151"/>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44281857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245</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815324734"/>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chemeClr val="bg1">
                              <a:lumMod val="75000"/>
                            </a:schemeClr>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
        <p:nvSpPr>
          <p:cNvPr id="3" name="TextBox 2">
            <a:extLst>
              <a:ext uri="{FF2B5EF4-FFF2-40B4-BE49-F238E27FC236}">
                <a16:creationId xmlns:a16="http://schemas.microsoft.com/office/drawing/2014/main" id="{2C2DE86D-EE9C-4ED6-9E6D-5F7CC66F2F05}"/>
              </a:ext>
            </a:extLst>
          </p:cNvPr>
          <p:cNvSpPr txBox="1"/>
          <p:nvPr/>
        </p:nvSpPr>
        <p:spPr>
          <a:xfrm>
            <a:off x="1828800" y="5997098"/>
            <a:ext cx="3200400" cy="738664"/>
          </a:xfrm>
          <a:prstGeom prst="rect">
            <a:avLst/>
          </a:prstGeom>
          <a:solidFill>
            <a:schemeClr val="accent1">
              <a:lumMod val="60000"/>
              <a:lumOff val="40000"/>
            </a:schemeClr>
          </a:solidFill>
        </p:spPr>
        <p:txBody>
          <a:bodyPr wrap="square" rtlCol="0">
            <a:spAutoFit/>
          </a:bodyPr>
          <a:lstStyle/>
          <a:p>
            <a:r>
              <a:rPr lang="en-US" sz="1400" i="1" dirty="0"/>
              <a:t>Which (if any) of these subtypes is/are associated with </a:t>
            </a:r>
            <a:r>
              <a:rPr lang="en-US" sz="1400" b="1" dirty="0">
                <a:solidFill>
                  <a:srgbClr val="0000FF"/>
                </a:solidFill>
              </a:rPr>
              <a:t>cervical</a:t>
            </a:r>
            <a:r>
              <a:rPr lang="en-US" sz="1400" i="1" dirty="0"/>
              <a:t> cancer?</a:t>
            </a:r>
          </a:p>
          <a:p>
            <a:r>
              <a:rPr lang="en-US" sz="1400" dirty="0">
                <a:solidFill>
                  <a:schemeClr val="accent1">
                    <a:lumMod val="60000"/>
                    <a:lumOff val="40000"/>
                  </a:schemeClr>
                </a:solidFill>
              </a:rPr>
              <a:t>16 and 18</a:t>
            </a:r>
          </a:p>
        </p:txBody>
      </p:sp>
      <p:sp>
        <p:nvSpPr>
          <p:cNvPr id="4" name="Oval 3">
            <a:extLst>
              <a:ext uri="{FF2B5EF4-FFF2-40B4-BE49-F238E27FC236}">
                <a16:creationId xmlns:a16="http://schemas.microsoft.com/office/drawing/2014/main" id="{B5D5F63C-96C7-4504-8834-7A1886FB70CB}"/>
              </a:ext>
            </a:extLst>
          </p:cNvPr>
          <p:cNvSpPr/>
          <p:nvPr/>
        </p:nvSpPr>
        <p:spPr>
          <a:xfrm>
            <a:off x="2782853" y="4648200"/>
            <a:ext cx="1027147" cy="126523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17428214"/>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246</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3093326900"/>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chemeClr val="bg1">
                              <a:lumMod val="75000"/>
                            </a:schemeClr>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
        <p:nvSpPr>
          <p:cNvPr id="3" name="TextBox 2">
            <a:extLst>
              <a:ext uri="{FF2B5EF4-FFF2-40B4-BE49-F238E27FC236}">
                <a16:creationId xmlns:a16="http://schemas.microsoft.com/office/drawing/2014/main" id="{2C2DE86D-EE9C-4ED6-9E6D-5F7CC66F2F05}"/>
              </a:ext>
            </a:extLst>
          </p:cNvPr>
          <p:cNvSpPr txBox="1"/>
          <p:nvPr/>
        </p:nvSpPr>
        <p:spPr>
          <a:xfrm>
            <a:off x="1828800" y="5997098"/>
            <a:ext cx="3200400" cy="738664"/>
          </a:xfrm>
          <a:prstGeom prst="rect">
            <a:avLst/>
          </a:prstGeom>
          <a:solidFill>
            <a:schemeClr val="accent1">
              <a:lumMod val="60000"/>
              <a:lumOff val="40000"/>
            </a:schemeClr>
          </a:solidFill>
        </p:spPr>
        <p:txBody>
          <a:bodyPr wrap="square" rtlCol="0">
            <a:spAutoFit/>
          </a:bodyPr>
          <a:lstStyle/>
          <a:p>
            <a:r>
              <a:rPr lang="en-US" sz="1400" i="1" dirty="0"/>
              <a:t>Which (if any) of these subtypes is/are associated with </a:t>
            </a:r>
            <a:r>
              <a:rPr lang="en-US" sz="1400" b="1" dirty="0">
                <a:solidFill>
                  <a:srgbClr val="0000FF"/>
                </a:solidFill>
              </a:rPr>
              <a:t>cervical</a:t>
            </a:r>
            <a:r>
              <a:rPr lang="en-US" sz="1400" i="1" dirty="0"/>
              <a:t> cancer?</a:t>
            </a:r>
          </a:p>
          <a:p>
            <a:r>
              <a:rPr lang="en-US" sz="1400" dirty="0"/>
              <a:t>16 and 18</a:t>
            </a:r>
          </a:p>
        </p:txBody>
      </p:sp>
      <p:sp>
        <p:nvSpPr>
          <p:cNvPr id="4" name="Oval 3">
            <a:extLst>
              <a:ext uri="{FF2B5EF4-FFF2-40B4-BE49-F238E27FC236}">
                <a16:creationId xmlns:a16="http://schemas.microsoft.com/office/drawing/2014/main" id="{B5D5F63C-96C7-4504-8834-7A1886FB70CB}"/>
              </a:ext>
            </a:extLst>
          </p:cNvPr>
          <p:cNvSpPr/>
          <p:nvPr/>
        </p:nvSpPr>
        <p:spPr>
          <a:xfrm>
            <a:off x="2782853" y="5278508"/>
            <a:ext cx="1027147" cy="63493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15360224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247</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3353508172"/>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02573056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248</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394200245"/>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20791356"/>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249</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734921926"/>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79885025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83"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Lymphatic channel-element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Lymphangiectasia</a:t>
            </a:r>
          </a:p>
          <a:p>
            <a:pPr eaLnBrk="1" hangingPunct="1">
              <a:spcBef>
                <a:spcPct val="0"/>
              </a:spcBef>
              <a:buClrTx/>
              <a:buSzTx/>
              <a:buFontTx/>
              <a:buNone/>
            </a:pPr>
            <a:r>
              <a:rPr lang="en-US" altLang="en-US" sz="1600" dirty="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solidFill>
                  <a:schemeClr val="bg1">
                    <a:lumMod val="75000"/>
                  </a:schemeClr>
                </a:solidFill>
              </a:rPr>
              <a:t>  --Proliferation of channel elements</a:t>
            </a:r>
          </a:p>
          <a:p>
            <a:pPr eaLnBrk="1" hangingPunct="1">
              <a:spcBef>
                <a:spcPct val="0"/>
              </a:spcBef>
              <a:buClrTx/>
              <a:buSzTx/>
              <a:buFontTx/>
              <a:buNone/>
            </a:pPr>
            <a:r>
              <a:rPr lang="en-US" altLang="en-US" sz="1600" dirty="0">
                <a:solidFill>
                  <a:schemeClr val="bg1">
                    <a:lumMod val="75000"/>
                  </a:schemeClr>
                </a:solidFill>
              </a:rPr>
              <a:t>  --Present at birth</a:t>
            </a:r>
          </a:p>
          <a:p>
            <a:pPr eaLnBrk="1" hangingPunct="1">
              <a:spcBef>
                <a:spcPct val="0"/>
              </a:spcBef>
              <a:buClrTx/>
              <a:buSzTx/>
              <a:buFontTx/>
              <a:buNone/>
            </a:pPr>
            <a:r>
              <a:rPr lang="en-US" altLang="en-US" sz="1600" dirty="0">
                <a:solidFill>
                  <a:schemeClr val="bg1">
                    <a:lumMod val="75000"/>
                  </a:schemeClr>
                </a:solidFill>
              </a:rPr>
              <a:t>  --Enlarge slowly</a:t>
            </a:r>
          </a:p>
          <a:p>
            <a:pPr eaLnBrk="1" hangingPunct="1">
              <a:spcBef>
                <a:spcPct val="0"/>
              </a:spcBef>
              <a:buClrTx/>
              <a:buSzTx/>
              <a:buFontTx/>
              <a:buNone/>
            </a:pPr>
            <a:r>
              <a:rPr lang="en-US" altLang="en-US" sz="1600" dirty="0">
                <a:solidFill>
                  <a:schemeClr val="bg1">
                    <a:lumMod val="75000"/>
                  </a:schemeClr>
                </a:solidFill>
              </a:rPr>
              <a:t>  --Intralesional hemorrhage </a:t>
            </a:r>
            <a:r>
              <a:rPr lang="en-US" altLang="en-US" sz="1600" dirty="0">
                <a:solidFill>
                  <a:schemeClr val="bg1">
                    <a:lumMod val="75000"/>
                  </a:schemeClr>
                </a:solidFill>
                <a:sym typeface="Wingdings" panose="05000000000000000000" pitchFamily="2" charset="2"/>
              </a:rPr>
              <a:t> chocolate cyst</a:t>
            </a:r>
            <a:endParaRPr lang="en-US" altLang="en-US" sz="1600" dirty="0">
              <a:solidFill>
                <a:schemeClr val="bg1">
                  <a:lumMod val="75000"/>
                </a:schemeClr>
              </a:solidFill>
            </a:endParaRPr>
          </a:p>
        </p:txBody>
      </p:sp>
      <p:sp>
        <p:nvSpPr>
          <p:cNvPr id="20484"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0485"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0486"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0487"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0490" name="Text Box 14"/>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Lymphoid-cell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Lymphoid hyperplasia</a:t>
            </a:r>
          </a:p>
          <a:p>
            <a:pPr eaLnBrk="1" hangingPunct="1">
              <a:spcBef>
                <a:spcPct val="0"/>
              </a:spcBef>
              <a:buClrTx/>
              <a:buSzTx/>
              <a:buFontTx/>
              <a:buNone/>
            </a:pPr>
            <a:r>
              <a:rPr lang="en-US" altLang="en-US" sz="1600" dirty="0"/>
              <a:t>  --Minimally elevated, salmon-colored, pebbly surface (follicles)</a:t>
            </a:r>
          </a:p>
          <a:p>
            <a:pPr eaLnBrk="1" hangingPunct="1">
              <a:spcBef>
                <a:spcPct val="0"/>
              </a:spcBef>
              <a:buClrTx/>
              <a:buSzTx/>
              <a:buFontTx/>
              <a:buNone/>
            </a:pPr>
            <a:r>
              <a:rPr lang="en-US" altLang="en-US" sz="1600" dirty="0">
                <a:solidFill>
                  <a:schemeClr val="bg1"/>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Lymphoma</a:t>
            </a:r>
          </a:p>
          <a:p>
            <a:pPr eaLnBrk="1" hangingPunct="1">
              <a:spcBef>
                <a:spcPct val="0"/>
              </a:spcBef>
              <a:buClrTx/>
              <a:buSzTx/>
              <a:buFontTx/>
              <a:buNone/>
            </a:pPr>
            <a:r>
              <a:rPr lang="en-US" altLang="en-US" sz="1600" dirty="0"/>
              <a:t>  </a:t>
            </a:r>
            <a:r>
              <a:rPr lang="en-US" altLang="en-US" sz="1600" dirty="0">
                <a:solidFill>
                  <a:schemeClr val="bg1"/>
                </a:solidFill>
              </a:rPr>
              <a:t>--Can be localized, or manifestation of systemic disease</a:t>
            </a:r>
          </a:p>
          <a:p>
            <a:pPr eaLnBrk="1" hangingPunct="1">
              <a:spcBef>
                <a:spcPct val="0"/>
              </a:spcBef>
              <a:buClrTx/>
              <a:buSzTx/>
              <a:buFontTx/>
              <a:buNone/>
            </a:pPr>
            <a:r>
              <a:rPr lang="en-US" altLang="en-US" sz="1600" dirty="0">
                <a:solidFill>
                  <a:schemeClr val="bg1"/>
                </a:solidFill>
              </a:rPr>
              <a:t>  --Most patients age &gt; 50 (if younger, check for HIV)</a:t>
            </a:r>
          </a:p>
          <a:p>
            <a:pPr eaLnBrk="1" hangingPunct="1">
              <a:spcBef>
                <a:spcPct val="0"/>
              </a:spcBef>
              <a:buClrTx/>
              <a:buSzTx/>
              <a:buFontTx/>
              <a:buNone/>
            </a:pPr>
            <a:r>
              <a:rPr lang="en-US" altLang="en-US" sz="1600" dirty="0">
                <a:solidFill>
                  <a:schemeClr val="bg1"/>
                </a:solidFill>
              </a:rPr>
              <a:t>  --Treatment: Localized </a:t>
            </a:r>
            <a:r>
              <a:rPr lang="en-US" altLang="en-US" sz="1600" dirty="0">
                <a:solidFill>
                  <a:schemeClr val="bg1"/>
                </a:solidFill>
                <a:sym typeface="Wingdings" panose="05000000000000000000" pitchFamily="2" charset="2"/>
              </a:rPr>
              <a:t> RT ; systemic  chemo</a:t>
            </a:r>
            <a:endParaRPr lang="en-US" altLang="en-US" sz="1600" dirty="0">
              <a:solidFill>
                <a:schemeClr val="bg1"/>
              </a:solidFill>
            </a:endParaRPr>
          </a:p>
        </p:txBody>
      </p:sp>
      <p:sp>
        <p:nvSpPr>
          <p:cNvPr id="20491" name="Rectangle 15"/>
          <p:cNvSpPr>
            <a:spLocks noChangeArrowheads="1"/>
          </p:cNvSpPr>
          <p:nvPr/>
        </p:nvSpPr>
        <p:spPr bwMode="auto">
          <a:xfrm>
            <a:off x="4419600" y="5105400"/>
            <a:ext cx="7620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0492" name="Rectangle 16"/>
          <p:cNvSpPr>
            <a:spLocks noChangeArrowheads="1"/>
          </p:cNvSpPr>
          <p:nvPr/>
        </p:nvSpPr>
        <p:spPr bwMode="auto">
          <a:xfrm>
            <a:off x="5257800" y="5105400"/>
            <a:ext cx="6858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dirty="0"/>
              <a:t>color</a:t>
            </a:r>
          </a:p>
        </p:txBody>
      </p:sp>
      <p:sp>
        <p:nvSpPr>
          <p:cNvPr id="20493" name="Rectangle 17"/>
          <p:cNvSpPr>
            <a:spLocks noChangeArrowheads="1"/>
          </p:cNvSpPr>
          <p:nvPr/>
        </p:nvSpPr>
        <p:spPr bwMode="auto">
          <a:xfrm>
            <a:off x="6781800" y="5105400"/>
            <a:ext cx="6096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dirty="0"/>
              <a:t>texture</a:t>
            </a:r>
          </a:p>
        </p:txBody>
      </p:sp>
      <p:sp>
        <p:nvSpPr>
          <p:cNvPr id="20494" name="Text Box 27"/>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049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77953B4-BCDB-4525-B247-728B772F5C59}" type="slidenum">
              <a:rPr lang="en-US" altLang="en-US" sz="1000" smtClean="0"/>
              <a:pPr>
                <a:spcBef>
                  <a:spcPct val="0"/>
                </a:spcBef>
                <a:buClrTx/>
                <a:buSzTx/>
                <a:buFontTx/>
                <a:buNone/>
              </a:pPr>
              <a:t>25</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250</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865810436"/>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041979358"/>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251</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848970914"/>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618281371"/>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252</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50562533"/>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00037408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253</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4175319029"/>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chemeClr val="bg1">
                              <a:lumMod val="75000"/>
                            </a:schemeClr>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FFCCCC"/>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bg1">
                              <a:lumMod val="65000"/>
                            </a:schemeClr>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bg1">
                              <a:lumMod val="65000"/>
                            </a:schemeClr>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
        <p:nvSpPr>
          <p:cNvPr id="18" name="TextBox 17">
            <a:extLst>
              <a:ext uri="{FF2B5EF4-FFF2-40B4-BE49-F238E27FC236}">
                <a16:creationId xmlns:a16="http://schemas.microsoft.com/office/drawing/2014/main" id="{887152DB-C89C-496A-9A09-91F8DC0EDC30}"/>
              </a:ext>
            </a:extLst>
          </p:cNvPr>
          <p:cNvSpPr txBox="1"/>
          <p:nvPr/>
        </p:nvSpPr>
        <p:spPr>
          <a:xfrm>
            <a:off x="1828800" y="5997098"/>
            <a:ext cx="3200400" cy="738664"/>
          </a:xfrm>
          <a:prstGeom prst="rect">
            <a:avLst/>
          </a:prstGeom>
          <a:solidFill>
            <a:schemeClr val="accent1">
              <a:lumMod val="60000"/>
              <a:lumOff val="40000"/>
            </a:schemeClr>
          </a:solidFill>
        </p:spPr>
        <p:txBody>
          <a:bodyPr wrap="square" rtlCol="0">
            <a:spAutoFit/>
          </a:bodyPr>
          <a:lstStyle/>
          <a:p>
            <a:r>
              <a:rPr lang="en-US" sz="1400" i="1" dirty="0">
                <a:solidFill>
                  <a:schemeClr val="bg1">
                    <a:lumMod val="65000"/>
                  </a:schemeClr>
                </a:solidFill>
              </a:rPr>
              <a:t>Which (if any) of these subtypes is/are </a:t>
            </a:r>
            <a:r>
              <a:rPr lang="en-US" sz="1400" b="1" i="1" dirty="0"/>
              <a:t>associated with </a:t>
            </a:r>
            <a:r>
              <a:rPr lang="en-US" sz="1400" dirty="0">
                <a:solidFill>
                  <a:srgbClr val="0000FF"/>
                </a:solidFill>
              </a:rPr>
              <a:t>cervical</a:t>
            </a:r>
            <a:r>
              <a:rPr lang="en-US" sz="1400" b="1" i="1" dirty="0"/>
              <a:t> cancer</a:t>
            </a:r>
            <a:r>
              <a:rPr lang="en-US" sz="1400" i="1" dirty="0">
                <a:solidFill>
                  <a:schemeClr val="bg1">
                    <a:lumMod val="65000"/>
                  </a:schemeClr>
                </a:solidFill>
              </a:rPr>
              <a:t>?</a:t>
            </a:r>
          </a:p>
          <a:p>
            <a:r>
              <a:rPr lang="en-US" sz="1400" b="1" dirty="0"/>
              <a:t>16 and 18</a:t>
            </a:r>
          </a:p>
        </p:txBody>
      </p:sp>
      <p:sp>
        <p:nvSpPr>
          <p:cNvPr id="19" name="Oval 18">
            <a:extLst>
              <a:ext uri="{FF2B5EF4-FFF2-40B4-BE49-F238E27FC236}">
                <a16:creationId xmlns:a16="http://schemas.microsoft.com/office/drawing/2014/main" id="{138CA15C-F4AD-44AE-81F4-6242E7A302E1}"/>
              </a:ext>
            </a:extLst>
          </p:cNvPr>
          <p:cNvSpPr/>
          <p:nvPr/>
        </p:nvSpPr>
        <p:spPr>
          <a:xfrm>
            <a:off x="2782853" y="5278508"/>
            <a:ext cx="1027147" cy="63493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25E15DBD-8E0D-49CF-9E6F-4017B8AF8246}"/>
              </a:ext>
            </a:extLst>
          </p:cNvPr>
          <p:cNvSpPr/>
          <p:nvPr/>
        </p:nvSpPr>
        <p:spPr>
          <a:xfrm>
            <a:off x="6142744" y="5278508"/>
            <a:ext cx="1027147" cy="6096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 name="Arrow: Bent-Up 1">
            <a:extLst>
              <a:ext uri="{FF2B5EF4-FFF2-40B4-BE49-F238E27FC236}">
                <a16:creationId xmlns:a16="http://schemas.microsoft.com/office/drawing/2014/main" id="{A6747AE6-B764-45AA-9178-227264E2ED7C}"/>
              </a:ext>
            </a:extLst>
          </p:cNvPr>
          <p:cNvSpPr/>
          <p:nvPr/>
        </p:nvSpPr>
        <p:spPr>
          <a:xfrm rot="5400000" flipV="1">
            <a:off x="5589985" y="5405562"/>
            <a:ext cx="683937" cy="1699693"/>
          </a:xfrm>
          <a:prstGeom prst="bentUpArrow">
            <a:avLst>
              <a:gd name="adj1" fmla="val 30813"/>
              <a:gd name="adj2" fmla="val 25000"/>
              <a:gd name="adj3" fmla="val 25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26" name="Picture 2" descr="Homer Simpson Bart Simpson Drawing Pub Quiz Thought, PNG, 484x666px, Homer  Simpson, Area, Art, Artwork, Bart">
            <a:extLst>
              <a:ext uri="{FF2B5EF4-FFF2-40B4-BE49-F238E27FC236}">
                <a16:creationId xmlns:a16="http://schemas.microsoft.com/office/drawing/2014/main" id="{3131D040-B138-4A93-AE7C-E721907D17FA}"/>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34200" y="5942834"/>
            <a:ext cx="1008909" cy="8194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79679800"/>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254</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extLst>
              <p:ext uri="{D42A27DB-BD31-4B8C-83A1-F6EECF244321}">
                <p14:modId xmlns:p14="http://schemas.microsoft.com/office/powerpoint/2010/main" val="1365286922"/>
              </p:ext>
            </p:extLst>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rgbClr val="CCFFCC"/>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9016131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255</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graphicFrame>
        <p:nvGraphicFramePr>
          <p:cNvPr id="122897" name="Group 17"/>
          <p:cNvGraphicFramePr>
            <a:graphicFrameLocks noGrp="1"/>
          </p:cNvGraphicFramePr>
          <p:nvPr/>
        </p:nvGraphicFramePr>
        <p:xfrm>
          <a:off x="1374705" y="4211708"/>
          <a:ext cx="7067551" cy="1685007"/>
        </p:xfrm>
        <a:graphic>
          <a:graphicData uri="http://schemas.openxmlformats.org/drawingml/2006/table">
            <a:tbl>
              <a:tblPr/>
              <a:tblGrid>
                <a:gridCol w="1396060">
                  <a:extLst>
                    <a:ext uri="{9D8B030D-6E8A-4147-A177-3AD203B41FA5}">
                      <a16:colId xmlns:a16="http://schemas.microsoft.com/office/drawing/2014/main" val="20000"/>
                    </a:ext>
                  </a:extLst>
                </a:gridCol>
                <a:gridCol w="1047045">
                  <a:extLst>
                    <a:ext uri="{9D8B030D-6E8A-4147-A177-3AD203B41FA5}">
                      <a16:colId xmlns:a16="http://schemas.microsoft.com/office/drawing/2014/main" val="20001"/>
                    </a:ext>
                  </a:extLst>
                </a:gridCol>
                <a:gridCol w="959790">
                  <a:extLst>
                    <a:ext uri="{9D8B030D-6E8A-4147-A177-3AD203B41FA5}">
                      <a16:colId xmlns:a16="http://schemas.microsoft.com/office/drawing/2014/main" val="20002"/>
                    </a:ext>
                  </a:extLst>
                </a:gridCol>
                <a:gridCol w="1329277">
                  <a:extLst>
                    <a:ext uri="{9D8B030D-6E8A-4147-A177-3AD203B41FA5}">
                      <a16:colId xmlns:a16="http://schemas.microsoft.com/office/drawing/2014/main" val="20003"/>
                    </a:ext>
                  </a:extLst>
                </a:gridCol>
                <a:gridCol w="1086072">
                  <a:extLst>
                    <a:ext uri="{9D8B030D-6E8A-4147-A177-3AD203B41FA5}">
                      <a16:colId xmlns:a16="http://schemas.microsoft.com/office/drawing/2014/main" val="20004"/>
                    </a:ext>
                  </a:extLst>
                </a:gridCol>
                <a:gridCol w="1249307">
                  <a:extLst>
                    <a:ext uri="{9D8B030D-6E8A-4147-A177-3AD203B41FA5}">
                      <a16:colId xmlns:a16="http://schemas.microsoft.com/office/drawing/2014/main" val="20005"/>
                    </a:ext>
                  </a:extLst>
                </a:gridCol>
              </a:tblGrid>
              <a:tr h="460949">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Papilloma</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HPV subtype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Location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Appearance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Malignant potential?</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chemeClr val="tx1"/>
                          </a:solidFill>
                          <a:effectLst/>
                          <a:latin typeface="Arial" charset="0"/>
                        </a:rPr>
                        <a:t>Age at presentation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0"/>
                  </a:ext>
                </a:extLst>
              </a:tr>
              <a:tr h="622173">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dirty="0">
                          <a:ln>
                            <a:noFill/>
                          </a:ln>
                          <a:solidFill>
                            <a:srgbClr val="0000FF"/>
                          </a:solidFill>
                          <a:effectLst/>
                          <a:latin typeface="Arial" charset="0"/>
                        </a:rPr>
                        <a:t>Pedunculated</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6, 11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Inferior fornix</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On a stalk</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None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Childhood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1"/>
                  </a:ext>
                </a:extLst>
              </a:tr>
              <a:tr h="601885">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1" i="0" u="none" strike="noStrike" cap="none" normalizeH="0" baseline="0">
                          <a:ln>
                            <a:noFill/>
                          </a:ln>
                          <a:solidFill>
                            <a:srgbClr val="0000FF"/>
                          </a:solidFill>
                          <a:effectLst/>
                          <a:latin typeface="Arial" charset="0"/>
                        </a:rPr>
                        <a:t>Sessile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a:ln>
                            <a:noFill/>
                          </a:ln>
                          <a:solidFill>
                            <a:schemeClr val="tx1"/>
                          </a:solidFill>
                          <a:effectLst/>
                          <a:latin typeface="Arial" charset="0"/>
                        </a:rPr>
                        <a:t>16, 18</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Limbus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Flat, ‘strawberry’</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Yes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400" b="0" i="0" u="none" strike="noStrike" cap="none" normalizeH="0" baseline="0" dirty="0">
                          <a:ln>
                            <a:noFill/>
                          </a:ln>
                          <a:solidFill>
                            <a:schemeClr val="tx1"/>
                          </a:solidFill>
                          <a:effectLst/>
                          <a:latin typeface="Arial" charset="0"/>
                        </a:rPr>
                        <a:t>Adulthood</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CC"/>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96764362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256</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338554"/>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endParaRPr lang="en-US" sz="1600" dirty="0"/>
          </a:p>
        </p:txBody>
      </p:sp>
    </p:spTree>
    <p:extLst>
      <p:ext uri="{BB962C8B-B14F-4D97-AF65-F5344CB8AC3E}">
        <p14:creationId xmlns:p14="http://schemas.microsoft.com/office/powerpoint/2010/main" val="1400322343"/>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257</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a:t>
            </a:r>
          </a:p>
          <a:p>
            <a:endParaRPr lang="en-US" sz="1600" dirty="0"/>
          </a:p>
        </p:txBody>
      </p:sp>
    </p:spTree>
    <p:extLst>
      <p:ext uri="{BB962C8B-B14F-4D97-AF65-F5344CB8AC3E}">
        <p14:creationId xmlns:p14="http://schemas.microsoft.com/office/powerpoint/2010/main" val="1201750591"/>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258</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p>
          <a:p>
            <a:r>
              <a:rPr lang="en-US" sz="1600" dirty="0">
                <a:solidFill>
                  <a:srgbClr val="0000FF"/>
                </a:solidFill>
              </a:rPr>
              <a:t>--</a:t>
            </a:r>
          </a:p>
        </p:txBody>
      </p:sp>
      <p:sp>
        <p:nvSpPr>
          <p:cNvPr id="3" name="Rectangle 2">
            <a:extLst>
              <a:ext uri="{FF2B5EF4-FFF2-40B4-BE49-F238E27FC236}">
                <a16:creationId xmlns:a16="http://schemas.microsoft.com/office/drawing/2014/main" id="{3F65F5C4-1761-4E0E-9B3D-EA4A520AC01A}"/>
              </a:ext>
            </a:extLst>
          </p:cNvPr>
          <p:cNvSpPr/>
          <p:nvPr/>
        </p:nvSpPr>
        <p:spPr>
          <a:xfrm>
            <a:off x="1371600" y="3893344"/>
            <a:ext cx="1014412" cy="2143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drug</a:t>
            </a:r>
          </a:p>
        </p:txBody>
      </p:sp>
    </p:spTree>
    <p:extLst>
      <p:ext uri="{BB962C8B-B14F-4D97-AF65-F5344CB8AC3E}">
        <p14:creationId xmlns:p14="http://schemas.microsoft.com/office/powerpoint/2010/main" val="2064911907"/>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259</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a:t>
            </a:r>
          </a:p>
          <a:p>
            <a:r>
              <a:rPr lang="en-US" sz="1600" dirty="0">
                <a:solidFill>
                  <a:srgbClr val="0000FF"/>
                </a:solidFill>
              </a:rPr>
              <a:t>--  </a:t>
            </a:r>
          </a:p>
        </p:txBody>
      </p:sp>
    </p:spTree>
    <p:extLst>
      <p:ext uri="{BB962C8B-B14F-4D97-AF65-F5344CB8AC3E}">
        <p14:creationId xmlns:p14="http://schemas.microsoft.com/office/powerpoint/2010/main" val="25063506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0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1508"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1509"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1510"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1511"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514"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Lymphoid-cell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Lymphoid hyperplasia</a:t>
            </a:r>
          </a:p>
          <a:p>
            <a:pPr eaLnBrk="1" hangingPunct="1">
              <a:spcBef>
                <a:spcPct val="0"/>
              </a:spcBef>
              <a:buClrTx/>
              <a:buSzTx/>
              <a:buFontTx/>
              <a:buNone/>
            </a:pPr>
            <a:r>
              <a:rPr lang="en-US" altLang="en-US" sz="1600" dirty="0"/>
              <a:t>  --Minimally </a:t>
            </a:r>
            <a:r>
              <a:rPr lang="en-US" altLang="en-US" sz="1600" dirty="0">
                <a:solidFill>
                  <a:srgbClr val="0000FF"/>
                </a:solidFill>
              </a:rPr>
              <a:t>elevated</a:t>
            </a:r>
            <a:r>
              <a:rPr lang="en-US" altLang="en-US" sz="1600" dirty="0"/>
              <a:t>, </a:t>
            </a:r>
            <a:r>
              <a:rPr lang="en-US" altLang="en-US" sz="1600" dirty="0">
                <a:solidFill>
                  <a:srgbClr val="0000FF"/>
                </a:solidFill>
              </a:rPr>
              <a:t>salmon</a:t>
            </a:r>
            <a:r>
              <a:rPr lang="en-US" altLang="en-US" sz="1600" dirty="0"/>
              <a:t>-colored, </a:t>
            </a:r>
            <a:r>
              <a:rPr lang="en-US" altLang="en-US" sz="1600" dirty="0">
                <a:solidFill>
                  <a:srgbClr val="0000FF"/>
                </a:solidFill>
              </a:rPr>
              <a:t>pebbly</a:t>
            </a:r>
            <a:r>
              <a:rPr lang="en-US" altLang="en-US" sz="1600" dirty="0"/>
              <a:t> surface (follicles)</a:t>
            </a:r>
          </a:p>
          <a:p>
            <a:pPr eaLnBrk="1" hangingPunct="1">
              <a:spcBef>
                <a:spcPct val="0"/>
              </a:spcBef>
              <a:buClrTx/>
              <a:buSzTx/>
              <a:buFontTx/>
              <a:buNone/>
            </a:pPr>
            <a:r>
              <a:rPr lang="en-US" altLang="en-US" sz="1600" dirty="0">
                <a:solidFill>
                  <a:schemeClr val="bg1"/>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Lymphoma</a:t>
            </a:r>
          </a:p>
          <a:p>
            <a:pPr eaLnBrk="1" hangingPunct="1">
              <a:spcBef>
                <a:spcPct val="0"/>
              </a:spcBef>
              <a:buClrTx/>
              <a:buSzTx/>
              <a:buFontTx/>
              <a:buNone/>
            </a:pPr>
            <a:r>
              <a:rPr lang="en-US" altLang="en-US" sz="1600" dirty="0"/>
              <a:t>  </a:t>
            </a:r>
            <a:r>
              <a:rPr lang="en-US" altLang="en-US" sz="1600" dirty="0">
                <a:solidFill>
                  <a:schemeClr val="bg1"/>
                </a:solidFill>
              </a:rPr>
              <a:t>--Can be localized, or manifestation of systemic disease</a:t>
            </a:r>
          </a:p>
          <a:p>
            <a:pPr eaLnBrk="1" hangingPunct="1">
              <a:spcBef>
                <a:spcPct val="0"/>
              </a:spcBef>
              <a:buClrTx/>
              <a:buSzTx/>
              <a:buFontTx/>
              <a:buNone/>
            </a:pPr>
            <a:r>
              <a:rPr lang="en-US" altLang="en-US" sz="1600" dirty="0">
                <a:solidFill>
                  <a:schemeClr val="bg1"/>
                </a:solidFill>
              </a:rPr>
              <a:t>  --Most patients age &gt; 50 (if younger, check for HIV)</a:t>
            </a:r>
          </a:p>
          <a:p>
            <a:pPr eaLnBrk="1" hangingPunct="1">
              <a:spcBef>
                <a:spcPct val="0"/>
              </a:spcBef>
              <a:buClrTx/>
              <a:buSzTx/>
              <a:buFontTx/>
              <a:buNone/>
            </a:pPr>
            <a:r>
              <a:rPr lang="en-US" altLang="en-US" sz="1600" dirty="0">
                <a:solidFill>
                  <a:schemeClr val="bg1"/>
                </a:solidFill>
              </a:rPr>
              <a:t>  --Treatment: Localized </a:t>
            </a:r>
            <a:r>
              <a:rPr lang="en-US" altLang="en-US" sz="1600" dirty="0">
                <a:solidFill>
                  <a:schemeClr val="bg1"/>
                </a:solidFill>
                <a:sym typeface="Wingdings" panose="05000000000000000000" pitchFamily="2" charset="2"/>
              </a:rPr>
              <a:t> RT ; systemic  chemo</a:t>
            </a:r>
            <a:endParaRPr lang="en-US" altLang="en-US" sz="1600" dirty="0">
              <a:solidFill>
                <a:schemeClr val="bg1"/>
              </a:solidFill>
            </a:endParaRPr>
          </a:p>
        </p:txBody>
      </p:sp>
      <p:sp>
        <p:nvSpPr>
          <p:cNvPr id="21515" name="Text Box 17"/>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151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6B78332-496C-49F2-97A2-D98CE8C4F473}" type="slidenum">
              <a:rPr lang="en-US" altLang="en-US" sz="1000" smtClean="0"/>
              <a:pPr>
                <a:spcBef>
                  <a:spcPct val="0"/>
                </a:spcBef>
                <a:buClrTx/>
                <a:buSzTx/>
                <a:buFontTx/>
                <a:buNone/>
              </a:pPr>
              <a:t>26</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260</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a:t>
            </a:r>
            <a:r>
              <a:rPr lang="en-US" sz="1600" dirty="0">
                <a:solidFill>
                  <a:srgbClr val="0000FF"/>
                </a:solidFill>
              </a:rPr>
              <a:t>(or more!)</a:t>
            </a:r>
          </a:p>
          <a:p>
            <a:r>
              <a:rPr lang="en-US" sz="1600" dirty="0">
                <a:solidFill>
                  <a:srgbClr val="0000FF"/>
                </a:solidFill>
              </a:rPr>
              <a:t>--</a:t>
            </a:r>
          </a:p>
        </p:txBody>
      </p:sp>
      <p:sp>
        <p:nvSpPr>
          <p:cNvPr id="20" name="Rectangle 19">
            <a:extLst>
              <a:ext uri="{FF2B5EF4-FFF2-40B4-BE49-F238E27FC236}">
                <a16:creationId xmlns:a16="http://schemas.microsoft.com/office/drawing/2014/main" id="{CC7C7E5A-4927-4B66-86A2-8B73879062F9}"/>
              </a:ext>
            </a:extLst>
          </p:cNvPr>
          <p:cNvSpPr/>
          <p:nvPr/>
        </p:nvSpPr>
        <p:spPr>
          <a:xfrm>
            <a:off x="2769222" y="3893344"/>
            <a:ext cx="1878978" cy="2143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length of time</a:t>
            </a:r>
          </a:p>
        </p:txBody>
      </p:sp>
    </p:spTree>
    <p:extLst>
      <p:ext uri="{BB962C8B-B14F-4D97-AF65-F5344CB8AC3E}">
        <p14:creationId xmlns:p14="http://schemas.microsoft.com/office/powerpoint/2010/main" val="97729081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261</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a:t>
            </a:r>
          </a:p>
        </p:txBody>
      </p:sp>
    </p:spTree>
    <p:extLst>
      <p:ext uri="{BB962C8B-B14F-4D97-AF65-F5344CB8AC3E}">
        <p14:creationId xmlns:p14="http://schemas.microsoft.com/office/powerpoint/2010/main" val="232953411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262</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endParaRPr lang="en-US" sz="1600" dirty="0"/>
          </a:p>
        </p:txBody>
      </p:sp>
      <p:sp>
        <p:nvSpPr>
          <p:cNvPr id="21" name="Rectangle 20">
            <a:extLst>
              <a:ext uri="{FF2B5EF4-FFF2-40B4-BE49-F238E27FC236}">
                <a16:creationId xmlns:a16="http://schemas.microsoft.com/office/drawing/2014/main" id="{FAC7455F-C9AE-4D7D-BEA3-49BA95117BF5}"/>
              </a:ext>
            </a:extLst>
          </p:cNvPr>
          <p:cNvSpPr/>
          <p:nvPr/>
        </p:nvSpPr>
        <p:spPr>
          <a:xfrm>
            <a:off x="1652588" y="4129088"/>
            <a:ext cx="1014412" cy="2143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drug</a:t>
            </a:r>
          </a:p>
        </p:txBody>
      </p:sp>
    </p:spTree>
    <p:extLst>
      <p:ext uri="{BB962C8B-B14F-4D97-AF65-F5344CB8AC3E}">
        <p14:creationId xmlns:p14="http://schemas.microsoft.com/office/powerpoint/2010/main" val="80107600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263</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endParaRPr lang="en-US" sz="1600" dirty="0"/>
          </a:p>
        </p:txBody>
      </p:sp>
    </p:spTree>
    <p:extLst>
      <p:ext uri="{BB962C8B-B14F-4D97-AF65-F5344CB8AC3E}">
        <p14:creationId xmlns:p14="http://schemas.microsoft.com/office/powerpoint/2010/main" val="648894513"/>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264</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r>
              <a:rPr lang="en-US" sz="1600" dirty="0"/>
              <a:t>for</a:t>
            </a:r>
            <a:r>
              <a:rPr lang="en-US" sz="1600" dirty="0">
                <a:solidFill>
                  <a:srgbClr val="0000FF"/>
                </a:solidFill>
              </a:rPr>
              <a:t>  3 months (ditto)</a:t>
            </a:r>
            <a:endParaRPr lang="en-US" sz="1600" dirty="0"/>
          </a:p>
        </p:txBody>
      </p:sp>
      <p:sp>
        <p:nvSpPr>
          <p:cNvPr id="22" name="Rectangle 21">
            <a:extLst>
              <a:ext uri="{FF2B5EF4-FFF2-40B4-BE49-F238E27FC236}">
                <a16:creationId xmlns:a16="http://schemas.microsoft.com/office/drawing/2014/main" id="{AF19B363-A756-4D1C-9EBA-F74C449D8B45}"/>
              </a:ext>
            </a:extLst>
          </p:cNvPr>
          <p:cNvSpPr/>
          <p:nvPr/>
        </p:nvSpPr>
        <p:spPr>
          <a:xfrm>
            <a:off x="2997822" y="4129088"/>
            <a:ext cx="1878978" cy="2143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length of time   </a:t>
            </a:r>
          </a:p>
        </p:txBody>
      </p:sp>
    </p:spTree>
    <p:extLst>
      <p:ext uri="{BB962C8B-B14F-4D97-AF65-F5344CB8AC3E}">
        <p14:creationId xmlns:p14="http://schemas.microsoft.com/office/powerpoint/2010/main" val="243242527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265</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3" y="3339548"/>
            <a:ext cx="5494338" cy="1077218"/>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r>
              <a:rPr lang="en-US" sz="1600" dirty="0"/>
              <a:t>for the same!</a:t>
            </a:r>
          </a:p>
        </p:txBody>
      </p:sp>
    </p:spTree>
    <p:extLst>
      <p:ext uri="{BB962C8B-B14F-4D97-AF65-F5344CB8AC3E}">
        <p14:creationId xmlns:p14="http://schemas.microsoft.com/office/powerpoint/2010/main" val="3111396448"/>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266</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2" y="3339548"/>
            <a:ext cx="5598527" cy="1323439"/>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r>
              <a:rPr lang="en-US" sz="1600" dirty="0"/>
              <a:t>for the same!</a:t>
            </a:r>
            <a:endParaRPr lang="en-US" sz="1600" dirty="0">
              <a:solidFill>
                <a:srgbClr val="0000FF"/>
              </a:solidFill>
            </a:endParaRPr>
          </a:p>
          <a:p>
            <a:r>
              <a:rPr lang="en-US" sz="1600" dirty="0"/>
              <a:t>Surgical treatment consists of  ‘no touch’  excision with  </a:t>
            </a:r>
            <a:r>
              <a:rPr lang="en-US" sz="1600" dirty="0" err="1"/>
              <a:t>cryo</a:t>
            </a:r>
            <a:endParaRPr lang="en-US" sz="1600" dirty="0">
              <a:solidFill>
                <a:srgbClr val="0000FF"/>
              </a:solidFill>
            </a:endParaRPr>
          </a:p>
        </p:txBody>
      </p:sp>
      <p:sp>
        <p:nvSpPr>
          <p:cNvPr id="3" name="Rectangle 2">
            <a:extLst>
              <a:ext uri="{FF2B5EF4-FFF2-40B4-BE49-F238E27FC236}">
                <a16:creationId xmlns:a16="http://schemas.microsoft.com/office/drawing/2014/main" id="{CE78879C-03E5-4F83-8635-36AE02EAF0CD}"/>
              </a:ext>
            </a:extLst>
          </p:cNvPr>
          <p:cNvSpPr/>
          <p:nvPr/>
        </p:nvSpPr>
        <p:spPr>
          <a:xfrm>
            <a:off x="3591338" y="4366419"/>
            <a:ext cx="980661" cy="2453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technique</a:t>
            </a:r>
          </a:p>
        </p:txBody>
      </p:sp>
      <p:sp>
        <p:nvSpPr>
          <p:cNvPr id="19" name="Rectangle 18">
            <a:extLst>
              <a:ext uri="{FF2B5EF4-FFF2-40B4-BE49-F238E27FC236}">
                <a16:creationId xmlns:a16="http://schemas.microsoft.com/office/drawing/2014/main" id="{0EC6E9A4-E061-41F3-8AC3-96FEA28C928D}"/>
              </a:ext>
            </a:extLst>
          </p:cNvPr>
          <p:cNvSpPr/>
          <p:nvPr/>
        </p:nvSpPr>
        <p:spPr>
          <a:xfrm>
            <a:off x="5834269" y="4348645"/>
            <a:ext cx="447261" cy="28088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endParaRPr>
          </a:p>
        </p:txBody>
      </p:sp>
    </p:spTree>
    <p:extLst>
      <p:ext uri="{BB962C8B-B14F-4D97-AF65-F5344CB8AC3E}">
        <p14:creationId xmlns:p14="http://schemas.microsoft.com/office/powerpoint/2010/main" val="2772077344"/>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267</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2" y="3339548"/>
            <a:ext cx="5622339" cy="1323439"/>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r>
              <a:rPr lang="en-US" sz="1600" dirty="0"/>
              <a:t>for the same!</a:t>
            </a:r>
            <a:endParaRPr lang="en-US" sz="1600" dirty="0">
              <a:solidFill>
                <a:srgbClr val="0000FF"/>
              </a:solidFill>
            </a:endParaRPr>
          </a:p>
          <a:p>
            <a:r>
              <a:rPr lang="en-US" sz="1600" dirty="0"/>
              <a:t>Surgical treatment consists of  ‘no touch’  excision with  </a:t>
            </a:r>
            <a:r>
              <a:rPr lang="en-US" sz="1600" dirty="0" err="1"/>
              <a:t>cryo</a:t>
            </a:r>
            <a:endParaRPr lang="en-US" sz="1600" dirty="0">
              <a:solidFill>
                <a:srgbClr val="0000FF"/>
              </a:solidFill>
            </a:endParaRPr>
          </a:p>
        </p:txBody>
      </p:sp>
    </p:spTree>
    <p:extLst>
      <p:ext uri="{BB962C8B-B14F-4D97-AF65-F5344CB8AC3E}">
        <p14:creationId xmlns:p14="http://schemas.microsoft.com/office/powerpoint/2010/main" val="3824315109"/>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268</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2" y="3339548"/>
            <a:ext cx="5598527" cy="1569660"/>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r>
              <a:rPr lang="en-US" sz="1600" dirty="0"/>
              <a:t>for the same!</a:t>
            </a:r>
            <a:endParaRPr lang="en-US" sz="1600" dirty="0">
              <a:solidFill>
                <a:srgbClr val="0000FF"/>
              </a:solidFill>
            </a:endParaRPr>
          </a:p>
          <a:p>
            <a:r>
              <a:rPr lang="en-US" sz="1600" dirty="0"/>
              <a:t>Surgical treatment consists of  ‘no touch’  excision with  </a:t>
            </a:r>
            <a:r>
              <a:rPr lang="en-US" sz="1600" dirty="0" err="1"/>
              <a:t>cryo</a:t>
            </a:r>
            <a:r>
              <a:rPr lang="en-US" sz="1600" dirty="0"/>
              <a:t> </a:t>
            </a:r>
            <a:r>
              <a:rPr lang="en-US" sz="1600" dirty="0">
                <a:solidFill>
                  <a:srgbClr val="0000FF"/>
                </a:solidFill>
              </a:rPr>
              <a:t>followed by  cimetidine or interferon for 3 months</a:t>
            </a:r>
          </a:p>
        </p:txBody>
      </p:sp>
      <p:sp>
        <p:nvSpPr>
          <p:cNvPr id="3" name="Rectangle 2">
            <a:extLst>
              <a:ext uri="{FF2B5EF4-FFF2-40B4-BE49-F238E27FC236}">
                <a16:creationId xmlns:a16="http://schemas.microsoft.com/office/drawing/2014/main" id="{CE78879C-03E5-4F83-8635-36AE02EAF0CD}"/>
              </a:ext>
            </a:extLst>
          </p:cNvPr>
          <p:cNvSpPr/>
          <p:nvPr/>
        </p:nvSpPr>
        <p:spPr>
          <a:xfrm>
            <a:off x="1905000" y="4648514"/>
            <a:ext cx="3429000" cy="21431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adjunct</a:t>
            </a:r>
          </a:p>
        </p:txBody>
      </p:sp>
    </p:spTree>
    <p:extLst>
      <p:ext uri="{BB962C8B-B14F-4D97-AF65-F5344CB8AC3E}">
        <p14:creationId xmlns:p14="http://schemas.microsoft.com/office/powerpoint/2010/main" val="347504029"/>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269</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2" y="3339548"/>
            <a:ext cx="5598527" cy="1569660"/>
          </a:xfrm>
          <a:prstGeom prst="rect">
            <a:avLst/>
          </a:prstGeom>
          <a:noFill/>
        </p:spPr>
        <p:txBody>
          <a:bodyPr wrap="square" rtlCol="0">
            <a:spAutoFit/>
          </a:bodyPr>
          <a:lstStyle/>
          <a:p>
            <a:r>
              <a:rPr lang="en-US" sz="1600" i="1" dirty="0">
                <a:solidFill>
                  <a:srgbClr val="0000FF"/>
                </a:solidFill>
              </a:rPr>
              <a:t>How are </a:t>
            </a:r>
            <a:r>
              <a:rPr lang="en-US" sz="1600" i="1" dirty="0" err="1">
                <a:solidFill>
                  <a:srgbClr val="0000FF"/>
                </a:solidFill>
              </a:rPr>
              <a:t>conj</a:t>
            </a:r>
            <a:r>
              <a:rPr lang="en-US" sz="1600" i="1" dirty="0">
                <a:solidFill>
                  <a:srgbClr val="0000FF"/>
                </a:solidFill>
              </a:rPr>
              <a:t> </a:t>
            </a:r>
            <a:r>
              <a:rPr lang="en-US" sz="1600" i="1" dirty="0" err="1">
                <a:solidFill>
                  <a:srgbClr val="0000FF"/>
                </a:solidFill>
              </a:rPr>
              <a:t>papillomas</a:t>
            </a:r>
            <a:r>
              <a:rPr lang="en-US" sz="1600" i="1" dirty="0">
                <a:solidFill>
                  <a:srgbClr val="0000FF"/>
                </a:solidFill>
              </a:rPr>
              <a:t> treated?</a:t>
            </a:r>
          </a:p>
          <a:p>
            <a:r>
              <a:rPr lang="en-US" sz="1600" dirty="0">
                <a:solidFill>
                  <a:srgbClr val="0000FF"/>
                </a:solidFill>
              </a:rPr>
              <a:t>Medical treatment can be considered, either:</a:t>
            </a:r>
          </a:p>
          <a:p>
            <a:r>
              <a:rPr lang="en-US" sz="1600" dirty="0">
                <a:solidFill>
                  <a:srgbClr val="0000FF"/>
                </a:solidFill>
              </a:rPr>
              <a:t>--PO  cimetidine  </a:t>
            </a:r>
            <a:r>
              <a:rPr lang="en-US" sz="1600" dirty="0"/>
              <a:t>for  3 months (or more!)</a:t>
            </a:r>
          </a:p>
          <a:p>
            <a:r>
              <a:rPr lang="en-US" sz="1600" dirty="0">
                <a:solidFill>
                  <a:srgbClr val="0000FF"/>
                </a:solidFill>
              </a:rPr>
              <a:t>--Topical  interferon  </a:t>
            </a:r>
            <a:r>
              <a:rPr lang="en-US" sz="1600" dirty="0"/>
              <a:t>for the same!</a:t>
            </a:r>
            <a:endParaRPr lang="en-US" sz="1600" dirty="0">
              <a:solidFill>
                <a:srgbClr val="0000FF"/>
              </a:solidFill>
            </a:endParaRPr>
          </a:p>
          <a:p>
            <a:r>
              <a:rPr lang="en-US" sz="1600" dirty="0"/>
              <a:t>Surgical treatment consists of  ‘no touch’  excision with  </a:t>
            </a:r>
            <a:r>
              <a:rPr lang="en-US" sz="1600" dirty="0" err="1"/>
              <a:t>cryo</a:t>
            </a:r>
            <a:r>
              <a:rPr lang="en-US" sz="1600" dirty="0"/>
              <a:t> </a:t>
            </a:r>
            <a:r>
              <a:rPr lang="en-US" sz="1600" dirty="0">
                <a:solidFill>
                  <a:srgbClr val="0000FF"/>
                </a:solidFill>
              </a:rPr>
              <a:t>followed by  cimetidine or interferon for 3 months</a:t>
            </a:r>
          </a:p>
        </p:txBody>
      </p:sp>
    </p:spTree>
    <p:extLst>
      <p:ext uri="{BB962C8B-B14F-4D97-AF65-F5344CB8AC3E}">
        <p14:creationId xmlns:p14="http://schemas.microsoft.com/office/powerpoint/2010/main" val="16685029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27</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361866" y="6083640"/>
            <a:ext cx="2420279" cy="369332"/>
          </a:xfrm>
          <a:prstGeom prst="rect">
            <a:avLst/>
          </a:prstGeom>
          <a:noFill/>
        </p:spPr>
        <p:txBody>
          <a:bodyPr wrap="none" rtlCol="0">
            <a:spAutoFit/>
          </a:bodyPr>
          <a:lstStyle/>
          <a:p>
            <a:pPr algn="ctr"/>
            <a:r>
              <a:rPr lang="en-US" dirty="0"/>
              <a:t>Lymphoid hyperplasia</a:t>
            </a:r>
          </a:p>
        </p:txBody>
      </p:sp>
      <p:pic>
        <p:nvPicPr>
          <p:cNvPr id="4098" name="Picture 2" descr="Conjunctival lymphoid hyperplasia">
            <a:extLst>
              <a:ext uri="{FF2B5EF4-FFF2-40B4-BE49-F238E27FC236}">
                <a16:creationId xmlns:a16="http://schemas.microsoft.com/office/drawing/2014/main" id="{9E3D9067-B958-4BCB-9D28-6515F0DDC6F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1162" y="1501775"/>
            <a:ext cx="5781675" cy="38544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8604662"/>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270</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2" y="3339548"/>
            <a:ext cx="5774740" cy="1569660"/>
          </a:xfrm>
          <a:prstGeom prst="rect">
            <a:avLst/>
          </a:prstGeom>
          <a:noFill/>
        </p:spPr>
        <p:txBody>
          <a:bodyPr wrap="square" rtlCol="0">
            <a:spAutoFit/>
          </a:bodyPr>
          <a:lstStyle/>
          <a:p>
            <a:r>
              <a:rPr lang="en-US" sz="1600" i="1" dirty="0">
                <a:solidFill>
                  <a:schemeClr val="bg1">
                    <a:lumMod val="75000"/>
                  </a:schemeClr>
                </a:solidFill>
              </a:rPr>
              <a:t>How are </a:t>
            </a:r>
            <a:r>
              <a:rPr lang="en-US" sz="1600" i="1" dirty="0" err="1">
                <a:solidFill>
                  <a:schemeClr val="bg1">
                    <a:lumMod val="75000"/>
                  </a:schemeClr>
                </a:solidFill>
              </a:rPr>
              <a:t>conj</a:t>
            </a:r>
            <a:r>
              <a:rPr lang="en-US" sz="1600" i="1" dirty="0">
                <a:solidFill>
                  <a:schemeClr val="bg1">
                    <a:lumMod val="75000"/>
                  </a:schemeClr>
                </a:solidFill>
              </a:rPr>
              <a:t> </a:t>
            </a:r>
            <a:r>
              <a:rPr lang="en-US" sz="1600" i="1" dirty="0" err="1">
                <a:solidFill>
                  <a:schemeClr val="bg1">
                    <a:lumMod val="75000"/>
                  </a:schemeClr>
                </a:solidFill>
              </a:rPr>
              <a:t>papillomas</a:t>
            </a:r>
            <a:r>
              <a:rPr lang="en-US" sz="1600" i="1" dirty="0">
                <a:solidFill>
                  <a:schemeClr val="bg1">
                    <a:lumMod val="75000"/>
                  </a:schemeClr>
                </a:solidFill>
              </a:rPr>
              <a:t> treated?</a:t>
            </a:r>
          </a:p>
          <a:p>
            <a:r>
              <a:rPr lang="en-US" sz="1600" dirty="0">
                <a:solidFill>
                  <a:schemeClr val="bg1">
                    <a:lumMod val="75000"/>
                  </a:schemeClr>
                </a:solidFill>
              </a:rPr>
              <a:t>Medical treatment can be considered, either:</a:t>
            </a:r>
          </a:p>
          <a:p>
            <a:r>
              <a:rPr lang="en-US" sz="1600" dirty="0">
                <a:solidFill>
                  <a:schemeClr val="bg1">
                    <a:lumMod val="75000"/>
                  </a:schemeClr>
                </a:solidFill>
              </a:rPr>
              <a:t>--PO  cimetidine  for  3 months (or more!)</a:t>
            </a:r>
          </a:p>
          <a:p>
            <a:r>
              <a:rPr lang="en-US" sz="1600" dirty="0">
                <a:solidFill>
                  <a:schemeClr val="bg1">
                    <a:lumMod val="75000"/>
                  </a:schemeClr>
                </a:solidFill>
              </a:rPr>
              <a:t>--Topical  interferon  for the same!</a:t>
            </a:r>
          </a:p>
          <a:p>
            <a:r>
              <a:rPr lang="en-US" sz="1600" dirty="0">
                <a:solidFill>
                  <a:schemeClr val="bg1">
                    <a:lumMod val="75000"/>
                  </a:schemeClr>
                </a:solidFill>
              </a:rPr>
              <a:t>Surgical treatment consists of  </a:t>
            </a:r>
            <a:r>
              <a:rPr lang="en-US" sz="1600" b="1" dirty="0"/>
              <a:t>‘no touch’  excision </a:t>
            </a:r>
            <a:r>
              <a:rPr lang="en-US" sz="1600" dirty="0">
                <a:solidFill>
                  <a:schemeClr val="bg1">
                    <a:lumMod val="75000"/>
                  </a:schemeClr>
                </a:solidFill>
              </a:rPr>
              <a:t>with  </a:t>
            </a:r>
            <a:r>
              <a:rPr lang="en-US" sz="1600" dirty="0" err="1">
                <a:solidFill>
                  <a:schemeClr val="bg1">
                    <a:lumMod val="75000"/>
                  </a:schemeClr>
                </a:solidFill>
              </a:rPr>
              <a:t>cryo</a:t>
            </a:r>
            <a:r>
              <a:rPr lang="en-US" sz="1600" dirty="0">
                <a:solidFill>
                  <a:schemeClr val="bg1">
                    <a:lumMod val="75000"/>
                  </a:schemeClr>
                </a:solidFill>
              </a:rPr>
              <a:t> followed by  cimetidine or interferon for 3 months</a:t>
            </a:r>
          </a:p>
        </p:txBody>
      </p:sp>
      <p:sp>
        <p:nvSpPr>
          <p:cNvPr id="18" name="TextBox 17">
            <a:extLst>
              <a:ext uri="{FF2B5EF4-FFF2-40B4-BE49-F238E27FC236}">
                <a16:creationId xmlns:a16="http://schemas.microsoft.com/office/drawing/2014/main" id="{ED40CAFF-85E4-450C-9331-73B77108AE7C}"/>
              </a:ext>
            </a:extLst>
          </p:cNvPr>
          <p:cNvSpPr txBox="1"/>
          <p:nvPr/>
        </p:nvSpPr>
        <p:spPr>
          <a:xfrm>
            <a:off x="1600200" y="4944824"/>
            <a:ext cx="5562600" cy="307777"/>
          </a:xfrm>
          <a:prstGeom prst="rect">
            <a:avLst/>
          </a:prstGeom>
          <a:noFill/>
        </p:spPr>
        <p:txBody>
          <a:bodyPr wrap="square" rtlCol="0">
            <a:spAutoFit/>
          </a:bodyPr>
          <a:lstStyle/>
          <a:p>
            <a:r>
              <a:rPr lang="en-US" sz="1400" i="1" dirty="0"/>
              <a:t>Why the ‘no touch’ surgical approach?</a:t>
            </a:r>
            <a:endParaRPr lang="en-US" sz="1400" dirty="0"/>
          </a:p>
        </p:txBody>
      </p:sp>
      <p:sp>
        <p:nvSpPr>
          <p:cNvPr id="19" name="Oval 18">
            <a:extLst>
              <a:ext uri="{FF2B5EF4-FFF2-40B4-BE49-F238E27FC236}">
                <a16:creationId xmlns:a16="http://schemas.microsoft.com/office/drawing/2014/main" id="{F1327EE1-6E66-4FD6-B3A2-DBBC64A55BCF}"/>
              </a:ext>
            </a:extLst>
          </p:cNvPr>
          <p:cNvSpPr/>
          <p:nvPr/>
        </p:nvSpPr>
        <p:spPr>
          <a:xfrm>
            <a:off x="3402013" y="4215606"/>
            <a:ext cx="2360612" cy="56673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5114586"/>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745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4746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47461" name="Text Box 5"/>
          <p:cNvSpPr txBox="1">
            <a:spLocks noChangeArrowheads="1"/>
          </p:cNvSpPr>
          <p:nvPr/>
        </p:nvSpPr>
        <p:spPr bwMode="auto">
          <a:xfrm>
            <a:off x="5762625" y="3352800"/>
            <a:ext cx="1022350"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Papilloma</a:t>
            </a:r>
          </a:p>
        </p:txBody>
      </p:sp>
      <p:sp>
        <p:nvSpPr>
          <p:cNvPr id="147462"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47463" name="Text Box 9"/>
          <p:cNvSpPr txBox="1">
            <a:spLocks noChangeArrowheads="1"/>
          </p:cNvSpPr>
          <p:nvPr/>
        </p:nvSpPr>
        <p:spPr bwMode="auto">
          <a:xfrm>
            <a:off x="6465888" y="3810000"/>
            <a:ext cx="6175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Sessile</a:t>
            </a:r>
          </a:p>
        </p:txBody>
      </p:sp>
      <p:sp>
        <p:nvSpPr>
          <p:cNvPr id="147464" name="Line 10"/>
          <p:cNvSpPr>
            <a:spLocks noChangeShapeType="1"/>
          </p:cNvSpPr>
          <p:nvPr/>
        </p:nvSpPr>
        <p:spPr bwMode="auto">
          <a:xfrm flipH="1">
            <a:off x="6781800" y="2819400"/>
            <a:ext cx="7620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5" name="Line 14"/>
          <p:cNvSpPr>
            <a:spLocks noChangeShapeType="1"/>
          </p:cNvSpPr>
          <p:nvPr/>
        </p:nvSpPr>
        <p:spPr bwMode="auto">
          <a:xfrm flipH="1">
            <a:off x="5867400" y="3581400"/>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6" name="Line 15"/>
          <p:cNvSpPr>
            <a:spLocks noChangeShapeType="1"/>
          </p:cNvSpPr>
          <p:nvPr/>
        </p:nvSpPr>
        <p:spPr bwMode="auto">
          <a:xfrm>
            <a:off x="6248400" y="3581400"/>
            <a:ext cx="5334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6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47498" name="Text Box 47"/>
          <p:cNvSpPr txBox="1">
            <a:spLocks noChangeArrowheads="1"/>
          </p:cNvSpPr>
          <p:nvPr/>
        </p:nvSpPr>
        <p:spPr bwMode="auto">
          <a:xfrm>
            <a:off x="5354638" y="3824288"/>
            <a:ext cx="1014412"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b="1" i="1">
                <a:solidFill>
                  <a:srgbClr val="0000FF"/>
                </a:solidFill>
              </a:rPr>
              <a:t>Pedunculated</a:t>
            </a:r>
          </a:p>
        </p:txBody>
      </p:sp>
      <p:sp>
        <p:nvSpPr>
          <p:cNvPr id="1474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F4067C0-7364-44EA-B9E6-EA3383CDA439}" type="slidenum">
              <a:rPr lang="en-US" altLang="en-US" sz="1000" smtClean="0"/>
              <a:pPr>
                <a:spcBef>
                  <a:spcPct val="0"/>
                </a:spcBef>
                <a:buClrTx/>
                <a:buSzTx/>
                <a:buFontTx/>
                <a:buNone/>
              </a:pPr>
              <a:t>271</a:t>
            </a:fld>
            <a:endParaRPr lang="en-US" altLang="en-US" sz="1000"/>
          </a:p>
        </p:txBody>
      </p:sp>
      <p:sp>
        <p:nvSpPr>
          <p:cNvPr id="14750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23"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2" name="TextBox 1">
            <a:extLst>
              <a:ext uri="{FF2B5EF4-FFF2-40B4-BE49-F238E27FC236}">
                <a16:creationId xmlns:a16="http://schemas.microsoft.com/office/drawing/2014/main" id="{F87FFCE3-B743-40FE-9FA2-AF9760387DA4}"/>
              </a:ext>
            </a:extLst>
          </p:cNvPr>
          <p:cNvSpPr txBox="1"/>
          <p:nvPr/>
        </p:nvSpPr>
        <p:spPr>
          <a:xfrm>
            <a:off x="770522" y="3339548"/>
            <a:ext cx="5774740" cy="1569660"/>
          </a:xfrm>
          <a:prstGeom prst="rect">
            <a:avLst/>
          </a:prstGeom>
          <a:noFill/>
        </p:spPr>
        <p:txBody>
          <a:bodyPr wrap="square" rtlCol="0">
            <a:spAutoFit/>
          </a:bodyPr>
          <a:lstStyle/>
          <a:p>
            <a:r>
              <a:rPr lang="en-US" sz="1600" i="1" dirty="0">
                <a:solidFill>
                  <a:schemeClr val="bg1">
                    <a:lumMod val="75000"/>
                  </a:schemeClr>
                </a:solidFill>
              </a:rPr>
              <a:t>How are </a:t>
            </a:r>
            <a:r>
              <a:rPr lang="en-US" sz="1600" i="1" dirty="0" err="1">
                <a:solidFill>
                  <a:schemeClr val="bg1">
                    <a:lumMod val="75000"/>
                  </a:schemeClr>
                </a:solidFill>
              </a:rPr>
              <a:t>conj</a:t>
            </a:r>
            <a:r>
              <a:rPr lang="en-US" sz="1600" i="1" dirty="0">
                <a:solidFill>
                  <a:schemeClr val="bg1">
                    <a:lumMod val="75000"/>
                  </a:schemeClr>
                </a:solidFill>
              </a:rPr>
              <a:t> </a:t>
            </a:r>
            <a:r>
              <a:rPr lang="en-US" sz="1600" i="1" dirty="0" err="1">
                <a:solidFill>
                  <a:schemeClr val="bg1">
                    <a:lumMod val="75000"/>
                  </a:schemeClr>
                </a:solidFill>
              </a:rPr>
              <a:t>papillomas</a:t>
            </a:r>
            <a:r>
              <a:rPr lang="en-US" sz="1600" i="1" dirty="0">
                <a:solidFill>
                  <a:schemeClr val="bg1">
                    <a:lumMod val="75000"/>
                  </a:schemeClr>
                </a:solidFill>
              </a:rPr>
              <a:t> treated?</a:t>
            </a:r>
          </a:p>
          <a:p>
            <a:r>
              <a:rPr lang="en-US" sz="1600" dirty="0">
                <a:solidFill>
                  <a:schemeClr val="bg1">
                    <a:lumMod val="75000"/>
                  </a:schemeClr>
                </a:solidFill>
              </a:rPr>
              <a:t>Medical treatment can be considered, either:</a:t>
            </a:r>
          </a:p>
          <a:p>
            <a:r>
              <a:rPr lang="en-US" sz="1600" dirty="0">
                <a:solidFill>
                  <a:schemeClr val="bg1">
                    <a:lumMod val="75000"/>
                  </a:schemeClr>
                </a:solidFill>
              </a:rPr>
              <a:t>--PO  cimetidine  for  3 months (or more!)</a:t>
            </a:r>
          </a:p>
          <a:p>
            <a:r>
              <a:rPr lang="en-US" sz="1600" dirty="0">
                <a:solidFill>
                  <a:schemeClr val="bg1">
                    <a:lumMod val="75000"/>
                  </a:schemeClr>
                </a:solidFill>
              </a:rPr>
              <a:t>--Topical  interferon  for the same!</a:t>
            </a:r>
          </a:p>
          <a:p>
            <a:r>
              <a:rPr lang="en-US" sz="1600" dirty="0">
                <a:solidFill>
                  <a:schemeClr val="bg1">
                    <a:lumMod val="75000"/>
                  </a:schemeClr>
                </a:solidFill>
              </a:rPr>
              <a:t>Surgical treatment consists of  </a:t>
            </a:r>
            <a:r>
              <a:rPr lang="en-US" sz="1600" b="1" dirty="0"/>
              <a:t>‘no touch’  excision </a:t>
            </a:r>
            <a:r>
              <a:rPr lang="en-US" sz="1600" dirty="0">
                <a:solidFill>
                  <a:schemeClr val="bg1">
                    <a:lumMod val="75000"/>
                  </a:schemeClr>
                </a:solidFill>
              </a:rPr>
              <a:t>with  </a:t>
            </a:r>
            <a:r>
              <a:rPr lang="en-US" sz="1600" dirty="0" err="1">
                <a:solidFill>
                  <a:schemeClr val="bg1">
                    <a:lumMod val="75000"/>
                  </a:schemeClr>
                </a:solidFill>
              </a:rPr>
              <a:t>cryo</a:t>
            </a:r>
            <a:r>
              <a:rPr lang="en-US" sz="1600" dirty="0">
                <a:solidFill>
                  <a:schemeClr val="bg1">
                    <a:lumMod val="75000"/>
                  </a:schemeClr>
                </a:solidFill>
              </a:rPr>
              <a:t> followed by  cimetidine or interferon for 3 months</a:t>
            </a:r>
          </a:p>
        </p:txBody>
      </p:sp>
      <p:sp>
        <p:nvSpPr>
          <p:cNvPr id="18" name="TextBox 17">
            <a:extLst>
              <a:ext uri="{FF2B5EF4-FFF2-40B4-BE49-F238E27FC236}">
                <a16:creationId xmlns:a16="http://schemas.microsoft.com/office/drawing/2014/main" id="{ED40CAFF-85E4-450C-9331-73B77108AE7C}"/>
              </a:ext>
            </a:extLst>
          </p:cNvPr>
          <p:cNvSpPr txBox="1"/>
          <p:nvPr/>
        </p:nvSpPr>
        <p:spPr>
          <a:xfrm>
            <a:off x="1600200" y="4944824"/>
            <a:ext cx="5562600" cy="738664"/>
          </a:xfrm>
          <a:prstGeom prst="rect">
            <a:avLst/>
          </a:prstGeom>
          <a:noFill/>
        </p:spPr>
        <p:txBody>
          <a:bodyPr wrap="square" rtlCol="0">
            <a:spAutoFit/>
          </a:bodyPr>
          <a:lstStyle/>
          <a:p>
            <a:r>
              <a:rPr lang="en-US" sz="1400" i="1" dirty="0"/>
              <a:t>Why the ‘no touch’ surgical approach?</a:t>
            </a:r>
          </a:p>
          <a:p>
            <a:r>
              <a:rPr lang="en-US" sz="1400" dirty="0"/>
              <a:t>For the same reason no-touch is used in excising </a:t>
            </a:r>
            <a:r>
              <a:rPr lang="en-US" sz="1400" dirty="0" err="1"/>
              <a:t>conj</a:t>
            </a:r>
            <a:r>
              <a:rPr lang="en-US" sz="1400" dirty="0"/>
              <a:t> melanomas—in hopes of avoiding seeding the cells across the uninvolved </a:t>
            </a:r>
            <a:r>
              <a:rPr lang="en-US" sz="1400" dirty="0" err="1"/>
              <a:t>conj</a:t>
            </a:r>
            <a:endParaRPr lang="en-US" sz="1400" dirty="0"/>
          </a:p>
        </p:txBody>
      </p:sp>
      <p:sp>
        <p:nvSpPr>
          <p:cNvPr id="19" name="Oval 18">
            <a:extLst>
              <a:ext uri="{FF2B5EF4-FFF2-40B4-BE49-F238E27FC236}">
                <a16:creationId xmlns:a16="http://schemas.microsoft.com/office/drawing/2014/main" id="{F1327EE1-6E66-4FD6-B3A2-DBBC64A55BCF}"/>
              </a:ext>
            </a:extLst>
          </p:cNvPr>
          <p:cNvSpPr/>
          <p:nvPr/>
        </p:nvSpPr>
        <p:spPr>
          <a:xfrm>
            <a:off x="3402013" y="4215606"/>
            <a:ext cx="2360612" cy="566737"/>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01709972"/>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272</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584775"/>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endParaRPr lang="en-US" sz="1600" dirty="0"/>
          </a:p>
        </p:txBody>
      </p:sp>
    </p:spTree>
    <p:extLst>
      <p:ext uri="{BB962C8B-B14F-4D97-AF65-F5344CB8AC3E}">
        <p14:creationId xmlns:p14="http://schemas.microsoft.com/office/powerpoint/2010/main" val="4240323752"/>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273</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1077218"/>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p:txBody>
      </p:sp>
    </p:spTree>
    <p:extLst>
      <p:ext uri="{BB962C8B-B14F-4D97-AF65-F5344CB8AC3E}">
        <p14:creationId xmlns:p14="http://schemas.microsoft.com/office/powerpoint/2010/main" val="863116838"/>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274</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1077218"/>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t>
            </a:r>
            <a:r>
              <a:rPr lang="en-US" sz="1600" dirty="0"/>
              <a:t>and </a:t>
            </a:r>
            <a:r>
              <a:rPr lang="en-US" sz="1600" b="1" dirty="0"/>
              <a:t>cornea</a:t>
            </a:r>
            <a:r>
              <a:rPr lang="en-US" sz="1600" dirty="0">
                <a:solidFill>
                  <a:schemeClr val="bg1">
                    <a:lumMod val="75000"/>
                  </a:schemeClr>
                </a:solidFill>
              </a:rPr>
              <a:t>)</a:t>
            </a:r>
          </a:p>
        </p:txBody>
      </p:sp>
      <p:sp>
        <p:nvSpPr>
          <p:cNvPr id="2" name="Oval 1">
            <a:extLst>
              <a:ext uri="{FF2B5EF4-FFF2-40B4-BE49-F238E27FC236}">
                <a16:creationId xmlns:a16="http://schemas.microsoft.com/office/drawing/2014/main" id="{0D4667A8-5265-444B-B32A-178328AC246E}"/>
              </a:ext>
            </a:extLst>
          </p:cNvPr>
          <p:cNvSpPr/>
          <p:nvPr/>
        </p:nvSpPr>
        <p:spPr>
          <a:xfrm>
            <a:off x="1981200" y="3282340"/>
            <a:ext cx="1524000" cy="4714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DA4FF1D5-82DA-418A-99CF-246915838056}"/>
              </a:ext>
            </a:extLst>
          </p:cNvPr>
          <p:cNvSpPr txBox="1"/>
          <p:nvPr/>
        </p:nvSpPr>
        <p:spPr>
          <a:xfrm>
            <a:off x="1035476" y="3836338"/>
            <a:ext cx="4203395" cy="523220"/>
          </a:xfrm>
          <a:prstGeom prst="rect">
            <a:avLst/>
          </a:prstGeom>
          <a:noFill/>
        </p:spPr>
        <p:txBody>
          <a:bodyPr wrap="none" rtlCol="0">
            <a:spAutoFit/>
          </a:bodyPr>
          <a:lstStyle/>
          <a:p>
            <a:r>
              <a:rPr lang="en-US" sz="1400" i="1" dirty="0" err="1">
                <a:solidFill>
                  <a:srgbClr val="0000FF"/>
                </a:solidFill>
              </a:rPr>
              <a:t>Hol</a:t>
            </a:r>
            <a:r>
              <a:rPr lang="en-US" sz="1400" i="1" dirty="0">
                <a:solidFill>
                  <a:srgbClr val="0000FF"/>
                </a:solidFill>
              </a:rPr>
              <a:t> up—the cornea can have a surface neoplasia?</a:t>
            </a:r>
          </a:p>
          <a:p>
            <a:endParaRPr lang="en-US" sz="1400" dirty="0">
              <a:solidFill>
                <a:srgbClr val="0000FF"/>
              </a:solidFill>
            </a:endParaRPr>
          </a:p>
        </p:txBody>
      </p:sp>
    </p:spTree>
    <p:extLst>
      <p:ext uri="{BB962C8B-B14F-4D97-AF65-F5344CB8AC3E}">
        <p14:creationId xmlns:p14="http://schemas.microsoft.com/office/powerpoint/2010/main" val="1547263415"/>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275</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1077218"/>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t>
            </a:r>
            <a:r>
              <a:rPr lang="en-US" sz="1600" dirty="0"/>
              <a:t>and </a:t>
            </a:r>
            <a:r>
              <a:rPr lang="en-US" sz="1600" b="1" dirty="0"/>
              <a:t>cornea</a:t>
            </a:r>
            <a:r>
              <a:rPr lang="en-US" sz="1600" dirty="0">
                <a:solidFill>
                  <a:schemeClr val="bg1">
                    <a:lumMod val="75000"/>
                  </a:schemeClr>
                </a:solidFill>
              </a:rPr>
              <a:t>)</a:t>
            </a:r>
          </a:p>
        </p:txBody>
      </p:sp>
      <p:sp>
        <p:nvSpPr>
          <p:cNvPr id="2" name="Oval 1">
            <a:extLst>
              <a:ext uri="{FF2B5EF4-FFF2-40B4-BE49-F238E27FC236}">
                <a16:creationId xmlns:a16="http://schemas.microsoft.com/office/drawing/2014/main" id="{0D4667A8-5265-444B-B32A-178328AC246E}"/>
              </a:ext>
            </a:extLst>
          </p:cNvPr>
          <p:cNvSpPr/>
          <p:nvPr/>
        </p:nvSpPr>
        <p:spPr>
          <a:xfrm>
            <a:off x="1981200" y="3282340"/>
            <a:ext cx="1524000" cy="471488"/>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DA4FF1D5-82DA-418A-99CF-246915838056}"/>
              </a:ext>
            </a:extLst>
          </p:cNvPr>
          <p:cNvSpPr txBox="1"/>
          <p:nvPr/>
        </p:nvSpPr>
        <p:spPr>
          <a:xfrm>
            <a:off x="1035476" y="3836338"/>
            <a:ext cx="4203395" cy="523220"/>
          </a:xfrm>
          <a:prstGeom prst="rect">
            <a:avLst/>
          </a:prstGeom>
          <a:noFill/>
        </p:spPr>
        <p:txBody>
          <a:bodyPr wrap="none" rtlCol="0">
            <a:spAutoFit/>
          </a:bodyPr>
          <a:lstStyle/>
          <a:p>
            <a:r>
              <a:rPr lang="en-US" sz="1400" i="1" dirty="0" err="1">
                <a:solidFill>
                  <a:srgbClr val="0000FF"/>
                </a:solidFill>
              </a:rPr>
              <a:t>Hol</a:t>
            </a:r>
            <a:r>
              <a:rPr lang="en-US" sz="1400" i="1" dirty="0">
                <a:solidFill>
                  <a:srgbClr val="0000FF"/>
                </a:solidFill>
              </a:rPr>
              <a:t> up—the cornea can have a surface neoplasia?</a:t>
            </a:r>
          </a:p>
          <a:p>
            <a:r>
              <a:rPr lang="en-US" sz="1400" dirty="0">
                <a:solidFill>
                  <a:srgbClr val="0000FF"/>
                </a:solidFill>
              </a:rPr>
              <a:t>Absolutely</a:t>
            </a:r>
          </a:p>
        </p:txBody>
      </p:sp>
    </p:spTree>
    <p:extLst>
      <p:ext uri="{BB962C8B-B14F-4D97-AF65-F5344CB8AC3E}">
        <p14:creationId xmlns:p14="http://schemas.microsoft.com/office/powerpoint/2010/main" val="346112812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276</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3037011" y="6096000"/>
            <a:ext cx="3070072" cy="369332"/>
          </a:xfrm>
          <a:prstGeom prst="rect">
            <a:avLst/>
          </a:prstGeom>
          <a:noFill/>
        </p:spPr>
        <p:txBody>
          <a:bodyPr wrap="none" rtlCol="0">
            <a:spAutoFit/>
          </a:bodyPr>
          <a:lstStyle/>
          <a:p>
            <a:pPr algn="ctr"/>
            <a:r>
              <a:rPr lang="en-US" b="0" i="0" dirty="0">
                <a:effectLst/>
                <a:latin typeface="+mn-lt"/>
              </a:rPr>
              <a:t>OSSN: Corneal involvement</a:t>
            </a:r>
          </a:p>
        </p:txBody>
      </p:sp>
      <p:pic>
        <p:nvPicPr>
          <p:cNvPr id="5" name="Picture 4">
            <a:extLst>
              <a:ext uri="{FF2B5EF4-FFF2-40B4-BE49-F238E27FC236}">
                <a16:creationId xmlns:a16="http://schemas.microsoft.com/office/drawing/2014/main" id="{1FB1350B-EC30-4710-B6E5-7EA92B96287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1977" y="2132504"/>
            <a:ext cx="3810774" cy="2177585"/>
          </a:xfrm>
          <a:prstGeom prst="rect">
            <a:avLst/>
          </a:prstGeom>
        </p:spPr>
      </p:pic>
      <p:pic>
        <p:nvPicPr>
          <p:cNvPr id="9" name="Picture 8">
            <a:extLst>
              <a:ext uri="{FF2B5EF4-FFF2-40B4-BE49-F238E27FC236}">
                <a16:creationId xmlns:a16="http://schemas.microsoft.com/office/drawing/2014/main" id="{3CC6E612-4815-4E57-8B7A-E418F2C9764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57692" y="1500920"/>
            <a:ext cx="3941201" cy="3226681"/>
          </a:xfrm>
          <a:prstGeom prst="rect">
            <a:avLst/>
          </a:prstGeom>
        </p:spPr>
      </p:pic>
    </p:spTree>
    <p:extLst>
      <p:ext uri="{BB962C8B-B14F-4D97-AF65-F5344CB8AC3E}">
        <p14:creationId xmlns:p14="http://schemas.microsoft.com/office/powerpoint/2010/main" val="360088339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277</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1569660"/>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endParaRPr lang="en-US" sz="1600" dirty="0"/>
          </a:p>
        </p:txBody>
      </p:sp>
    </p:spTree>
    <p:extLst>
      <p:ext uri="{BB962C8B-B14F-4D97-AF65-F5344CB8AC3E}">
        <p14:creationId xmlns:p14="http://schemas.microsoft.com/office/powerpoint/2010/main" val="208176765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278</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2062103"/>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p:txBody>
      </p:sp>
    </p:spTree>
    <p:extLst>
      <p:ext uri="{BB962C8B-B14F-4D97-AF65-F5344CB8AC3E}">
        <p14:creationId xmlns:p14="http://schemas.microsoft.com/office/powerpoint/2010/main" val="98460526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279</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a:t>
            </a:r>
            <a:r>
              <a:rPr lang="en-US" sz="1600" b="1" i="1" dirty="0"/>
              <a:t>?</a:t>
            </a:r>
          </a:p>
          <a:p>
            <a:r>
              <a:rPr lang="en-US" sz="1600" dirty="0"/>
              <a:t>--</a:t>
            </a:r>
            <a:r>
              <a:rPr lang="en-US" sz="1600" b="1" i="1" dirty="0"/>
              <a:t>?</a:t>
            </a:r>
            <a:endParaRPr lang="en-US" sz="1600" dirty="0"/>
          </a:p>
          <a:p>
            <a:r>
              <a:rPr lang="en-US" sz="1600" dirty="0"/>
              <a:t>--</a:t>
            </a:r>
            <a:r>
              <a:rPr lang="en-US" sz="1600" b="1" i="1" dirty="0"/>
              <a:t>?</a:t>
            </a:r>
            <a:r>
              <a:rPr lang="en-US" sz="1600" dirty="0"/>
              <a:t> </a:t>
            </a:r>
          </a:p>
          <a:p>
            <a:r>
              <a:rPr lang="en-US" sz="1600" dirty="0"/>
              <a:t>--</a:t>
            </a:r>
            <a:r>
              <a:rPr lang="en-US" sz="1600" b="1" i="1" dirty="0"/>
              <a:t>?</a:t>
            </a:r>
            <a:endParaRPr lang="en-US" sz="1600" dirty="0"/>
          </a:p>
          <a:p>
            <a:r>
              <a:rPr lang="en-US" sz="1600" dirty="0"/>
              <a:t>--</a:t>
            </a:r>
            <a:r>
              <a:rPr lang="en-US" sz="1600" b="1" i="1" dirty="0"/>
              <a:t>?</a:t>
            </a:r>
            <a:endParaRPr lang="en-US" sz="1600" dirty="0"/>
          </a:p>
        </p:txBody>
      </p:sp>
    </p:spTree>
    <p:extLst>
      <p:ext uri="{BB962C8B-B14F-4D97-AF65-F5344CB8AC3E}">
        <p14:creationId xmlns:p14="http://schemas.microsoft.com/office/powerpoint/2010/main" val="427318630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Lymphatic channel-element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Lymphangiectasia</a:t>
            </a:r>
          </a:p>
          <a:p>
            <a:pPr eaLnBrk="1" hangingPunct="1">
              <a:spcBef>
                <a:spcPct val="0"/>
              </a:spcBef>
              <a:buClrTx/>
              <a:buSzTx/>
              <a:buFontTx/>
              <a:buNone/>
            </a:pPr>
            <a:r>
              <a:rPr lang="en-US" altLang="en-US" sz="1600" dirty="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solidFill>
                  <a:schemeClr val="bg1">
                    <a:lumMod val="75000"/>
                  </a:schemeClr>
                </a:solidFill>
              </a:rPr>
              <a:t>  --Proliferation of channel elements</a:t>
            </a:r>
          </a:p>
          <a:p>
            <a:pPr eaLnBrk="1" hangingPunct="1">
              <a:spcBef>
                <a:spcPct val="0"/>
              </a:spcBef>
              <a:buClrTx/>
              <a:buSzTx/>
              <a:buFontTx/>
              <a:buNone/>
            </a:pPr>
            <a:r>
              <a:rPr lang="en-US" altLang="en-US" sz="1600" dirty="0">
                <a:solidFill>
                  <a:schemeClr val="bg1">
                    <a:lumMod val="75000"/>
                  </a:schemeClr>
                </a:solidFill>
              </a:rPr>
              <a:t>  --Present at birth</a:t>
            </a:r>
          </a:p>
          <a:p>
            <a:pPr eaLnBrk="1" hangingPunct="1">
              <a:spcBef>
                <a:spcPct val="0"/>
              </a:spcBef>
              <a:buClrTx/>
              <a:buSzTx/>
              <a:buFontTx/>
              <a:buNone/>
            </a:pPr>
            <a:r>
              <a:rPr lang="en-US" altLang="en-US" sz="1600" dirty="0">
                <a:solidFill>
                  <a:schemeClr val="bg1">
                    <a:lumMod val="75000"/>
                  </a:schemeClr>
                </a:solidFill>
              </a:rPr>
              <a:t>  --Enlarge slowly</a:t>
            </a:r>
          </a:p>
          <a:p>
            <a:pPr eaLnBrk="1" hangingPunct="1">
              <a:spcBef>
                <a:spcPct val="0"/>
              </a:spcBef>
              <a:buClrTx/>
              <a:buSzTx/>
              <a:buFontTx/>
              <a:buNone/>
            </a:pPr>
            <a:r>
              <a:rPr lang="en-US" altLang="en-US" sz="1600" dirty="0">
                <a:solidFill>
                  <a:schemeClr val="bg1">
                    <a:lumMod val="75000"/>
                  </a:schemeClr>
                </a:solidFill>
              </a:rPr>
              <a:t>  --Intralesional hemorrhage </a:t>
            </a:r>
            <a:r>
              <a:rPr lang="en-US" altLang="en-US" sz="1600" dirty="0">
                <a:solidFill>
                  <a:schemeClr val="bg1">
                    <a:lumMod val="75000"/>
                  </a:schemeClr>
                </a:solidFill>
                <a:sym typeface="Wingdings" panose="05000000000000000000" pitchFamily="2" charset="2"/>
              </a:rPr>
              <a:t> chocolate cyst</a:t>
            </a:r>
            <a:endParaRPr lang="en-US" altLang="en-US" sz="1600" dirty="0">
              <a:solidFill>
                <a:schemeClr val="bg1">
                  <a:lumMod val="75000"/>
                </a:schemeClr>
              </a:solidFill>
            </a:endParaRPr>
          </a:p>
        </p:txBody>
      </p:sp>
      <p:sp>
        <p:nvSpPr>
          <p:cNvPr id="2253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253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2534"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2535"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2538"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Lymphoid-cell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Lymphoid hyperplasia</a:t>
            </a:r>
          </a:p>
          <a:p>
            <a:pPr eaLnBrk="1" hangingPunct="1">
              <a:spcBef>
                <a:spcPct val="0"/>
              </a:spcBef>
              <a:buClrTx/>
              <a:buSzTx/>
              <a:buFontTx/>
              <a:buNone/>
            </a:pPr>
            <a:r>
              <a:rPr lang="en-US" altLang="en-US" sz="1600" dirty="0"/>
              <a:t>  --Minimally </a:t>
            </a:r>
            <a:r>
              <a:rPr lang="en-US" altLang="en-US" sz="1600" dirty="0">
                <a:solidFill>
                  <a:srgbClr val="0000FF"/>
                </a:solidFill>
              </a:rPr>
              <a:t>elevated</a:t>
            </a:r>
            <a:r>
              <a:rPr lang="en-US" altLang="en-US" sz="1600" dirty="0"/>
              <a:t>, </a:t>
            </a:r>
            <a:r>
              <a:rPr lang="en-US" altLang="en-US" sz="1600" dirty="0">
                <a:solidFill>
                  <a:srgbClr val="0000FF"/>
                </a:solidFill>
              </a:rPr>
              <a:t>salmon</a:t>
            </a:r>
            <a:r>
              <a:rPr lang="en-US" altLang="en-US" sz="1600" dirty="0"/>
              <a:t>-colored, </a:t>
            </a:r>
            <a:r>
              <a:rPr lang="en-US" altLang="en-US" sz="1600" dirty="0">
                <a:solidFill>
                  <a:srgbClr val="0000FF"/>
                </a:solidFill>
              </a:rPr>
              <a:t>pebbly</a:t>
            </a:r>
            <a:r>
              <a:rPr lang="en-US" altLang="en-US" sz="1600" dirty="0"/>
              <a:t> surface (follicles)</a:t>
            </a:r>
          </a:p>
          <a:p>
            <a:pPr eaLnBrk="1" hangingPunct="1">
              <a:spcBef>
                <a:spcPct val="0"/>
              </a:spcBef>
              <a:buClrTx/>
              <a:buSzTx/>
              <a:buFontTx/>
              <a:buNone/>
            </a:pPr>
            <a:r>
              <a:rPr lang="en-US" altLang="en-US" sz="1600" dirty="0"/>
              <a:t>  --Consider excision, topical steroids, RT</a:t>
            </a:r>
          </a:p>
          <a:p>
            <a:pPr eaLnBrk="1" hangingPunct="1">
              <a:spcBef>
                <a:spcPct val="0"/>
              </a:spcBef>
              <a:buClrTx/>
              <a:buSzTx/>
              <a:buFontTx/>
              <a:buNone/>
            </a:pPr>
            <a:r>
              <a:rPr lang="en-US" altLang="en-US" sz="1800" b="1" dirty="0">
                <a:solidFill>
                  <a:schemeClr val="bg1">
                    <a:lumMod val="75000"/>
                  </a:schemeClr>
                </a:solidFill>
              </a:rPr>
              <a:t>2) Lymphoma</a:t>
            </a:r>
          </a:p>
          <a:p>
            <a:pPr eaLnBrk="1" hangingPunct="1">
              <a:spcBef>
                <a:spcPct val="0"/>
              </a:spcBef>
              <a:buClrTx/>
              <a:buSzTx/>
              <a:buFontTx/>
              <a:buNone/>
            </a:pPr>
            <a:r>
              <a:rPr lang="en-US" altLang="en-US" sz="1600" dirty="0"/>
              <a:t>  </a:t>
            </a:r>
            <a:r>
              <a:rPr lang="en-US" altLang="en-US" sz="1600" dirty="0">
                <a:solidFill>
                  <a:schemeClr val="bg1"/>
                </a:solidFill>
              </a:rPr>
              <a:t>--Can be localized, or manifestation of systemic disease</a:t>
            </a:r>
          </a:p>
          <a:p>
            <a:pPr eaLnBrk="1" hangingPunct="1">
              <a:spcBef>
                <a:spcPct val="0"/>
              </a:spcBef>
              <a:buClrTx/>
              <a:buSzTx/>
              <a:buFontTx/>
              <a:buNone/>
            </a:pPr>
            <a:r>
              <a:rPr lang="en-US" altLang="en-US" sz="1600" dirty="0">
                <a:solidFill>
                  <a:schemeClr val="bg1"/>
                </a:solidFill>
              </a:rPr>
              <a:t>  --Most patients age &gt; 50 (if younger, check for HIV)</a:t>
            </a:r>
          </a:p>
          <a:p>
            <a:pPr eaLnBrk="1" hangingPunct="1">
              <a:spcBef>
                <a:spcPct val="0"/>
              </a:spcBef>
              <a:buClrTx/>
              <a:buSzTx/>
              <a:buFontTx/>
              <a:buNone/>
            </a:pPr>
            <a:r>
              <a:rPr lang="en-US" altLang="en-US" sz="1600" dirty="0">
                <a:solidFill>
                  <a:schemeClr val="bg1"/>
                </a:solidFill>
              </a:rPr>
              <a:t>  --Treatment: Localized </a:t>
            </a:r>
            <a:r>
              <a:rPr lang="en-US" altLang="en-US" sz="1600" dirty="0">
                <a:solidFill>
                  <a:schemeClr val="bg1"/>
                </a:solidFill>
                <a:sym typeface="Wingdings" panose="05000000000000000000" pitchFamily="2" charset="2"/>
              </a:rPr>
              <a:t> RT ; systemic  chemo</a:t>
            </a:r>
            <a:endParaRPr lang="en-US" altLang="en-US" sz="1600" dirty="0">
              <a:solidFill>
                <a:schemeClr val="bg1"/>
              </a:solidFill>
            </a:endParaRPr>
          </a:p>
        </p:txBody>
      </p:sp>
      <p:sp>
        <p:nvSpPr>
          <p:cNvPr id="22539" name="Text Box 17"/>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254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E9648CF-EDB0-46BC-A0F3-9B736C61C188}" type="slidenum">
              <a:rPr lang="en-US" altLang="en-US" sz="1000" smtClean="0"/>
              <a:pPr>
                <a:spcBef>
                  <a:spcPct val="0"/>
                </a:spcBef>
                <a:buClrTx/>
                <a:buSzTx/>
                <a:buFontTx/>
                <a:buNone/>
              </a:pPr>
              <a:t>28</a:t>
            </a:fld>
            <a:endParaRPr lang="en-US" altLang="en-US" sz="1000"/>
          </a:p>
        </p:txBody>
      </p:sp>
      <p:sp>
        <p:nvSpPr>
          <p:cNvPr id="22541" name="TextBox 1"/>
          <p:cNvSpPr txBox="1">
            <a:spLocks noChangeArrowheads="1"/>
          </p:cNvSpPr>
          <p:nvPr/>
        </p:nvSpPr>
        <p:spPr bwMode="auto">
          <a:xfrm>
            <a:off x="6934200" y="5334000"/>
            <a:ext cx="14874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i="1"/>
              <a:t>(Radiation therapy)</a:t>
            </a:r>
          </a:p>
        </p:txBody>
      </p:sp>
      <p:sp>
        <p:nvSpPr>
          <p:cNvPr id="16"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7"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280</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
        <p:nvSpPr>
          <p:cNvPr id="2" name="Rectangle 1">
            <a:extLst>
              <a:ext uri="{FF2B5EF4-FFF2-40B4-BE49-F238E27FC236}">
                <a16:creationId xmlns:a16="http://schemas.microsoft.com/office/drawing/2014/main" id="{B5C3D956-9A6A-4803-9D17-79A306D6B150}"/>
              </a:ext>
            </a:extLst>
          </p:cNvPr>
          <p:cNvSpPr/>
          <p:nvPr/>
        </p:nvSpPr>
        <p:spPr>
          <a:xfrm>
            <a:off x="685800" y="5123444"/>
            <a:ext cx="304800" cy="381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 dirty="0">
                <a:solidFill>
                  <a:schemeClr val="tx1"/>
                </a:solidFill>
              </a:rPr>
              <a:t>UV</a:t>
            </a:r>
            <a:r>
              <a:rPr lang="en-US" sz="800" dirty="0">
                <a:solidFill>
                  <a:schemeClr val="tx1"/>
                </a:solidFill>
              </a:rPr>
              <a:t> </a:t>
            </a:r>
            <a:r>
              <a:rPr lang="en-US" sz="800" i="1" dirty="0">
                <a:solidFill>
                  <a:schemeClr val="tx1"/>
                </a:solidFill>
              </a:rPr>
              <a:t>vs</a:t>
            </a:r>
            <a:r>
              <a:rPr lang="en-US" sz="800" dirty="0">
                <a:solidFill>
                  <a:schemeClr val="tx1"/>
                </a:solidFill>
              </a:rPr>
              <a:t> IR</a:t>
            </a:r>
          </a:p>
        </p:txBody>
      </p:sp>
    </p:spTree>
    <p:extLst>
      <p:ext uri="{BB962C8B-B14F-4D97-AF65-F5344CB8AC3E}">
        <p14:creationId xmlns:p14="http://schemas.microsoft.com/office/powerpoint/2010/main" val="3824374312"/>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281</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Tree>
    <p:extLst>
      <p:ext uri="{BB962C8B-B14F-4D97-AF65-F5344CB8AC3E}">
        <p14:creationId xmlns:p14="http://schemas.microsoft.com/office/powerpoint/2010/main" val="2864300050"/>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282</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
        <p:nvSpPr>
          <p:cNvPr id="2" name="Rectangle 1">
            <a:extLst>
              <a:ext uri="{FF2B5EF4-FFF2-40B4-BE49-F238E27FC236}">
                <a16:creationId xmlns:a16="http://schemas.microsoft.com/office/drawing/2014/main" id="{708055CB-AC20-4BED-BF1F-15CDD2D61F10}"/>
              </a:ext>
            </a:extLst>
          </p:cNvPr>
          <p:cNvSpPr/>
          <p:nvPr/>
        </p:nvSpPr>
        <p:spPr>
          <a:xfrm>
            <a:off x="609600" y="5334000"/>
            <a:ext cx="457200" cy="3048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tx1"/>
                </a:solidFill>
              </a:rPr>
              <a:t>Fair vs Dark</a:t>
            </a:r>
          </a:p>
        </p:txBody>
      </p:sp>
    </p:spTree>
    <p:extLst>
      <p:ext uri="{BB962C8B-B14F-4D97-AF65-F5344CB8AC3E}">
        <p14:creationId xmlns:p14="http://schemas.microsoft.com/office/powerpoint/2010/main" val="301829792"/>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283</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Tree>
    <p:extLst>
      <p:ext uri="{BB962C8B-B14F-4D97-AF65-F5344CB8AC3E}">
        <p14:creationId xmlns:p14="http://schemas.microsoft.com/office/powerpoint/2010/main" val="1132657794"/>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284</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t>--Advancing  age</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
        <p:nvSpPr>
          <p:cNvPr id="2" name="Rectangle 1">
            <a:extLst>
              <a:ext uri="{FF2B5EF4-FFF2-40B4-BE49-F238E27FC236}">
                <a16:creationId xmlns:a16="http://schemas.microsoft.com/office/drawing/2014/main" id="{708055CB-AC20-4BED-BF1F-15CDD2D61F10}"/>
              </a:ext>
            </a:extLst>
          </p:cNvPr>
          <p:cNvSpPr/>
          <p:nvPr/>
        </p:nvSpPr>
        <p:spPr>
          <a:xfrm>
            <a:off x="609600" y="5638800"/>
            <a:ext cx="1066800" cy="26173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Younger vs advancing</a:t>
            </a:r>
          </a:p>
        </p:txBody>
      </p:sp>
    </p:spTree>
    <p:extLst>
      <p:ext uri="{BB962C8B-B14F-4D97-AF65-F5344CB8AC3E}">
        <p14:creationId xmlns:p14="http://schemas.microsoft.com/office/powerpoint/2010/main" val="2511890400"/>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285</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t>--Advancing  age</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Tree>
    <p:extLst>
      <p:ext uri="{BB962C8B-B14F-4D97-AF65-F5344CB8AC3E}">
        <p14:creationId xmlns:p14="http://schemas.microsoft.com/office/powerpoint/2010/main" val="2278791378"/>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286</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t>--Advancing  age</a:t>
            </a:r>
          </a:p>
          <a:p>
            <a:r>
              <a:rPr lang="en-US" sz="1600" dirty="0"/>
              <a:t>--HIV+</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
        <p:nvSpPr>
          <p:cNvPr id="2" name="Rectangle 1">
            <a:extLst>
              <a:ext uri="{FF2B5EF4-FFF2-40B4-BE49-F238E27FC236}">
                <a16:creationId xmlns:a16="http://schemas.microsoft.com/office/drawing/2014/main" id="{708055CB-AC20-4BED-BF1F-15CDD2D61F10}"/>
              </a:ext>
            </a:extLst>
          </p:cNvPr>
          <p:cNvSpPr/>
          <p:nvPr/>
        </p:nvSpPr>
        <p:spPr>
          <a:xfrm>
            <a:off x="685800" y="5830956"/>
            <a:ext cx="1143000" cy="26504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systemic condition</a:t>
            </a:r>
          </a:p>
        </p:txBody>
      </p:sp>
    </p:spTree>
    <p:extLst>
      <p:ext uri="{BB962C8B-B14F-4D97-AF65-F5344CB8AC3E}">
        <p14:creationId xmlns:p14="http://schemas.microsoft.com/office/powerpoint/2010/main" val="1071621278"/>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287</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t>--Advancing  age</a:t>
            </a:r>
          </a:p>
          <a:p>
            <a:r>
              <a:rPr lang="en-US" sz="1600" dirty="0"/>
              <a:t>--HIV+</a:t>
            </a:r>
          </a:p>
          <a:p>
            <a:r>
              <a:rPr lang="en-US" sz="1600" dirty="0">
                <a:solidFill>
                  <a:schemeClr val="bg1">
                    <a:lumMod val="75000"/>
                  </a:schemeClr>
                </a:solidFill>
              </a:rPr>
              <a:t>--</a:t>
            </a:r>
            <a:r>
              <a:rPr lang="en-US" sz="1600" b="1" i="1" dirty="0">
                <a:solidFill>
                  <a:schemeClr val="bg1">
                    <a:lumMod val="75000"/>
                  </a:schemeClr>
                </a:solidFill>
              </a:rPr>
              <a:t>?</a:t>
            </a:r>
            <a:endParaRPr lang="en-US" sz="1600" dirty="0">
              <a:solidFill>
                <a:schemeClr val="bg1">
                  <a:lumMod val="75000"/>
                </a:schemeClr>
              </a:solidFill>
            </a:endParaRPr>
          </a:p>
        </p:txBody>
      </p:sp>
    </p:spTree>
    <p:extLst>
      <p:ext uri="{BB962C8B-B14F-4D97-AF65-F5344CB8AC3E}">
        <p14:creationId xmlns:p14="http://schemas.microsoft.com/office/powerpoint/2010/main" val="3283020953"/>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288</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t>--Advancing  age</a:t>
            </a:r>
          </a:p>
          <a:p>
            <a:r>
              <a:rPr lang="en-US" sz="1600" dirty="0"/>
              <a:t>--HIV+</a:t>
            </a:r>
          </a:p>
          <a:p>
            <a:r>
              <a:rPr lang="en-US" sz="1600" dirty="0"/>
              <a:t>--Smoking</a:t>
            </a:r>
          </a:p>
        </p:txBody>
      </p:sp>
      <p:sp>
        <p:nvSpPr>
          <p:cNvPr id="2" name="Rectangle 1">
            <a:extLst>
              <a:ext uri="{FF2B5EF4-FFF2-40B4-BE49-F238E27FC236}">
                <a16:creationId xmlns:a16="http://schemas.microsoft.com/office/drawing/2014/main" id="{708055CB-AC20-4BED-BF1F-15CDD2D61F10}"/>
              </a:ext>
            </a:extLst>
          </p:cNvPr>
          <p:cNvSpPr/>
          <p:nvPr/>
        </p:nvSpPr>
        <p:spPr>
          <a:xfrm>
            <a:off x="685800" y="6095999"/>
            <a:ext cx="838200" cy="29580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bad habit</a:t>
            </a:r>
          </a:p>
        </p:txBody>
      </p:sp>
    </p:spTree>
    <p:extLst>
      <p:ext uri="{BB962C8B-B14F-4D97-AF65-F5344CB8AC3E}">
        <p14:creationId xmlns:p14="http://schemas.microsoft.com/office/powerpoint/2010/main" val="1012194501"/>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289</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t>Generally speaking, to what does the term </a:t>
            </a:r>
            <a:r>
              <a:rPr lang="en-US" sz="1600" dirty="0"/>
              <a:t>ocular surface squamous neoplasia </a:t>
            </a:r>
            <a:r>
              <a:rPr lang="en-US" sz="1600" i="1" dirty="0"/>
              <a:t>refer?</a:t>
            </a:r>
          </a:p>
          <a:p>
            <a:r>
              <a:rPr lang="en-US" sz="1600" dirty="0"/>
              <a:t>OSSN are a spectrum of squamous tumors of the ocular surface (both </a:t>
            </a:r>
            <a:r>
              <a:rPr lang="en-US" sz="1600" dirty="0" err="1"/>
              <a:t>conj</a:t>
            </a:r>
            <a:r>
              <a:rPr lang="en-US" sz="1600" dirty="0"/>
              <a:t> and cornea)</a:t>
            </a:r>
          </a:p>
          <a:p>
            <a:endParaRPr lang="en-US" sz="1600" dirty="0"/>
          </a:p>
          <a:p>
            <a:r>
              <a:rPr lang="en-US" sz="1600" i="1" dirty="0"/>
              <a:t>Do they all have malignant potential?</a:t>
            </a:r>
          </a:p>
          <a:p>
            <a:r>
              <a:rPr lang="en-US" sz="1600" dirty="0"/>
              <a:t>Yes (although some are low-grade in this regard)</a:t>
            </a:r>
          </a:p>
          <a:p>
            <a:endParaRPr lang="en-US" sz="1600" dirty="0"/>
          </a:p>
          <a:p>
            <a:r>
              <a:rPr lang="en-US" sz="1600" i="1" dirty="0"/>
              <a:t>There are a number of risk factors for the development of OSSN—what are they?</a:t>
            </a:r>
          </a:p>
          <a:p>
            <a:r>
              <a:rPr lang="en-US" sz="1600" dirty="0"/>
              <a:t>--UV  light exposure</a:t>
            </a:r>
          </a:p>
          <a:p>
            <a:r>
              <a:rPr lang="en-US" sz="1600" dirty="0"/>
              <a:t>--Fair  complexion</a:t>
            </a:r>
          </a:p>
          <a:p>
            <a:r>
              <a:rPr lang="en-US" sz="1600" dirty="0"/>
              <a:t>--Advancing  age</a:t>
            </a:r>
          </a:p>
          <a:p>
            <a:r>
              <a:rPr lang="en-US" sz="1600" dirty="0"/>
              <a:t>--HIV+</a:t>
            </a:r>
          </a:p>
          <a:p>
            <a:r>
              <a:rPr lang="en-US" sz="1600" dirty="0"/>
              <a:t>--Smoking</a:t>
            </a:r>
          </a:p>
        </p:txBody>
      </p:sp>
    </p:spTree>
    <p:extLst>
      <p:ext uri="{BB962C8B-B14F-4D97-AF65-F5344CB8AC3E}">
        <p14:creationId xmlns:p14="http://schemas.microsoft.com/office/powerpoint/2010/main" val="325524471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55"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3556"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3557"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3558"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3559"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562"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solidFill>
                  <a:schemeClr val="bg1"/>
                </a:solidFill>
              </a:rPr>
              <a:t>  --Most patients age &gt; 50 (if younger, check for HIV)</a:t>
            </a:r>
          </a:p>
          <a:p>
            <a:pPr eaLnBrk="1" hangingPunct="1">
              <a:spcBef>
                <a:spcPct val="0"/>
              </a:spcBef>
              <a:buClrTx/>
              <a:buSzTx/>
              <a:buFontTx/>
              <a:buNone/>
            </a:pPr>
            <a:r>
              <a:rPr lang="en-US" altLang="en-US" sz="1600">
                <a:solidFill>
                  <a:schemeClr val="bg1"/>
                </a:solidFill>
              </a:rPr>
              <a:t>  --Treatment: Localized </a:t>
            </a:r>
            <a:r>
              <a:rPr lang="en-US" altLang="en-US" sz="1600">
                <a:solidFill>
                  <a:schemeClr val="bg1"/>
                </a:solidFill>
                <a:sym typeface="Wingdings" panose="05000000000000000000" pitchFamily="2" charset="2"/>
              </a:rPr>
              <a:t> RT ; systemic  chemo</a:t>
            </a:r>
            <a:endParaRPr lang="en-US" altLang="en-US" sz="1600">
              <a:solidFill>
                <a:schemeClr val="bg1"/>
              </a:solidFill>
            </a:endParaRPr>
          </a:p>
        </p:txBody>
      </p:sp>
      <p:sp>
        <p:nvSpPr>
          <p:cNvPr id="23563" name="Text Box 18"/>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3564"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51A6998-C69F-4A08-806F-89A200229553}" type="slidenum">
              <a:rPr lang="en-US" altLang="en-US" sz="1000" smtClean="0"/>
              <a:pPr>
                <a:spcBef>
                  <a:spcPct val="0"/>
                </a:spcBef>
                <a:buClrTx/>
                <a:buSzTx/>
                <a:buFontTx/>
                <a:buNone/>
              </a:pPr>
              <a:t>29</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dirty="0">
                <a:solidFill>
                  <a:schemeClr val="bg1">
                    <a:lumMod val="75000"/>
                  </a:schemeClr>
                </a:solidFill>
              </a:rPr>
              <a:t>channel </a:t>
            </a:r>
          </a:p>
          <a:p>
            <a:pPr algn="ctr" eaLnBrk="1" hangingPunct="1">
              <a:lnSpc>
                <a:spcPct val="80000"/>
              </a:lnSpc>
              <a:spcBef>
                <a:spcPct val="0"/>
              </a:spcBef>
              <a:buClrTx/>
              <a:buSzTx/>
              <a:buFontTx/>
              <a:buNone/>
              <a:defRPr/>
            </a:pPr>
            <a:r>
              <a:rPr lang="en-US" altLang="en-US" sz="1400" i="1" dirty="0">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290</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and cornea)</a:t>
            </a:r>
          </a:p>
          <a:p>
            <a:endParaRPr lang="en-US" sz="1600" dirty="0">
              <a:solidFill>
                <a:schemeClr val="bg1">
                  <a:lumMod val="75000"/>
                </a:schemeClr>
              </a:solidFill>
            </a:endParaRPr>
          </a:p>
          <a:p>
            <a:r>
              <a:rPr lang="en-US" sz="1600" i="1" dirty="0">
                <a:solidFill>
                  <a:schemeClr val="bg1">
                    <a:lumMod val="75000"/>
                  </a:schemeClr>
                </a:solidFill>
              </a:rPr>
              <a:t>Do they all have malignant potential?</a:t>
            </a:r>
          </a:p>
          <a:p>
            <a:r>
              <a:rPr lang="en-US" sz="1600" dirty="0">
                <a:solidFill>
                  <a:schemeClr val="bg1">
                    <a:lumMod val="75000"/>
                  </a:schemeClr>
                </a:solidFill>
              </a:rPr>
              <a:t>Yes (although some are low-grade in this regard)</a:t>
            </a:r>
          </a:p>
          <a:p>
            <a:endParaRPr lang="en-US" sz="1600" dirty="0">
              <a:solidFill>
                <a:schemeClr val="bg1">
                  <a:lumMod val="75000"/>
                </a:schemeClr>
              </a:solidFill>
            </a:endParaRPr>
          </a:p>
          <a:p>
            <a:r>
              <a:rPr lang="en-US" sz="1600" i="1" dirty="0">
                <a:solidFill>
                  <a:schemeClr val="bg1">
                    <a:lumMod val="75000"/>
                  </a:schemeClr>
                </a:solidFill>
              </a:rPr>
              <a:t>There are a number of risk factors for the development of OSSN—what are they?</a:t>
            </a:r>
          </a:p>
          <a:p>
            <a:r>
              <a:rPr lang="en-US" sz="1600" dirty="0">
                <a:solidFill>
                  <a:schemeClr val="bg1">
                    <a:lumMod val="75000"/>
                  </a:schemeClr>
                </a:solidFill>
              </a:rPr>
              <a:t>--UV  light exposure</a:t>
            </a:r>
          </a:p>
          <a:p>
            <a:r>
              <a:rPr lang="en-US" sz="1600" dirty="0">
                <a:solidFill>
                  <a:schemeClr val="bg1">
                    <a:lumMod val="75000"/>
                  </a:schemeClr>
                </a:solidFill>
              </a:rPr>
              <a:t>--Fair  complexion</a:t>
            </a:r>
          </a:p>
          <a:p>
            <a:r>
              <a:rPr lang="en-US" sz="1600" dirty="0">
                <a:solidFill>
                  <a:schemeClr val="bg1"/>
                </a:solidFill>
              </a:rPr>
              <a:t>--Advancing</a:t>
            </a:r>
            <a:r>
              <a:rPr lang="en-US" sz="1600" dirty="0"/>
              <a:t>  age</a:t>
            </a:r>
            <a:endParaRPr lang="en-US" sz="1600" dirty="0">
              <a:solidFill>
                <a:schemeClr val="bg1">
                  <a:lumMod val="75000"/>
                </a:schemeClr>
              </a:solidFill>
            </a:endParaRPr>
          </a:p>
          <a:p>
            <a:r>
              <a:rPr lang="en-US" sz="1600" dirty="0">
                <a:solidFill>
                  <a:schemeClr val="bg1">
                    <a:lumMod val="75000"/>
                  </a:schemeClr>
                </a:solidFill>
              </a:rPr>
              <a:t>--HIV+</a:t>
            </a:r>
          </a:p>
          <a:p>
            <a:r>
              <a:rPr lang="en-US" sz="1600" dirty="0">
                <a:solidFill>
                  <a:schemeClr val="bg1">
                    <a:lumMod val="75000"/>
                  </a:schemeClr>
                </a:solidFill>
              </a:rPr>
              <a:t>--Smoking</a:t>
            </a:r>
          </a:p>
        </p:txBody>
      </p:sp>
      <p:sp>
        <p:nvSpPr>
          <p:cNvPr id="2" name="TextBox 1">
            <a:extLst>
              <a:ext uri="{FF2B5EF4-FFF2-40B4-BE49-F238E27FC236}">
                <a16:creationId xmlns:a16="http://schemas.microsoft.com/office/drawing/2014/main" id="{C0BBA26F-0811-49F6-93E7-3C7007ABA4C0}"/>
              </a:ext>
            </a:extLst>
          </p:cNvPr>
          <p:cNvSpPr txBox="1"/>
          <p:nvPr/>
        </p:nvSpPr>
        <p:spPr>
          <a:xfrm>
            <a:off x="2962348" y="5028139"/>
            <a:ext cx="3590852" cy="523220"/>
          </a:xfrm>
          <a:prstGeom prst="rect">
            <a:avLst/>
          </a:prstGeom>
          <a:noFill/>
        </p:spPr>
        <p:txBody>
          <a:bodyPr wrap="square" rtlCol="0">
            <a:spAutoFit/>
          </a:bodyPr>
          <a:lstStyle/>
          <a:p>
            <a:r>
              <a:rPr lang="en-US" sz="1400" i="1" dirty="0">
                <a:solidFill>
                  <a:srgbClr val="0000FF"/>
                </a:solidFill>
              </a:rPr>
              <a:t>If an individual younger than 50 has OSSN, what should you do?</a:t>
            </a:r>
          </a:p>
        </p:txBody>
      </p:sp>
      <p:sp>
        <p:nvSpPr>
          <p:cNvPr id="3" name="TextBox 2">
            <a:extLst>
              <a:ext uri="{FF2B5EF4-FFF2-40B4-BE49-F238E27FC236}">
                <a16:creationId xmlns:a16="http://schemas.microsoft.com/office/drawing/2014/main" id="{73B7A285-EE94-4A30-9A23-F12E2C51D955}"/>
              </a:ext>
            </a:extLst>
          </p:cNvPr>
          <p:cNvSpPr txBox="1"/>
          <p:nvPr/>
        </p:nvSpPr>
        <p:spPr>
          <a:xfrm>
            <a:off x="685800" y="5562600"/>
            <a:ext cx="1067921" cy="338554"/>
          </a:xfrm>
          <a:prstGeom prst="rect">
            <a:avLst/>
          </a:prstGeom>
          <a:noFill/>
        </p:spPr>
        <p:txBody>
          <a:bodyPr wrap="none" rtlCol="0">
            <a:spAutoFit/>
          </a:bodyPr>
          <a:lstStyle/>
          <a:p>
            <a:r>
              <a:rPr lang="en-US" sz="1600" dirty="0">
                <a:latin typeface="Segoe Script" panose="030B0504020000000003" pitchFamily="66" charset="0"/>
              </a:rPr>
              <a:t>Younger</a:t>
            </a:r>
          </a:p>
        </p:txBody>
      </p:sp>
    </p:spTree>
    <p:extLst>
      <p:ext uri="{BB962C8B-B14F-4D97-AF65-F5344CB8AC3E}">
        <p14:creationId xmlns:p14="http://schemas.microsoft.com/office/powerpoint/2010/main" val="372173607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291</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and cornea)</a:t>
            </a:r>
          </a:p>
          <a:p>
            <a:endParaRPr lang="en-US" sz="1600" dirty="0">
              <a:solidFill>
                <a:schemeClr val="bg1">
                  <a:lumMod val="75000"/>
                </a:schemeClr>
              </a:solidFill>
            </a:endParaRPr>
          </a:p>
          <a:p>
            <a:r>
              <a:rPr lang="en-US" sz="1600" i="1" dirty="0">
                <a:solidFill>
                  <a:schemeClr val="bg1">
                    <a:lumMod val="75000"/>
                  </a:schemeClr>
                </a:solidFill>
              </a:rPr>
              <a:t>Do they all have malignant potential?</a:t>
            </a:r>
          </a:p>
          <a:p>
            <a:r>
              <a:rPr lang="en-US" sz="1600" dirty="0">
                <a:solidFill>
                  <a:schemeClr val="bg1">
                    <a:lumMod val="75000"/>
                  </a:schemeClr>
                </a:solidFill>
              </a:rPr>
              <a:t>Yes (although some are low-grade in this regard)</a:t>
            </a:r>
          </a:p>
          <a:p>
            <a:endParaRPr lang="en-US" sz="1600" dirty="0">
              <a:solidFill>
                <a:schemeClr val="bg1">
                  <a:lumMod val="75000"/>
                </a:schemeClr>
              </a:solidFill>
            </a:endParaRPr>
          </a:p>
          <a:p>
            <a:r>
              <a:rPr lang="en-US" sz="1600" i="1" dirty="0">
                <a:solidFill>
                  <a:schemeClr val="bg1">
                    <a:lumMod val="75000"/>
                  </a:schemeClr>
                </a:solidFill>
              </a:rPr>
              <a:t>There are a number of risk factors for the development of OSSN—what are they?</a:t>
            </a:r>
          </a:p>
          <a:p>
            <a:r>
              <a:rPr lang="en-US" sz="1600" dirty="0">
                <a:solidFill>
                  <a:schemeClr val="bg1">
                    <a:lumMod val="75000"/>
                  </a:schemeClr>
                </a:solidFill>
              </a:rPr>
              <a:t>--UV  light exposure</a:t>
            </a:r>
          </a:p>
          <a:p>
            <a:r>
              <a:rPr lang="en-US" sz="1600" dirty="0">
                <a:solidFill>
                  <a:schemeClr val="bg1">
                    <a:lumMod val="75000"/>
                  </a:schemeClr>
                </a:solidFill>
              </a:rPr>
              <a:t>--Fair  complexion</a:t>
            </a:r>
          </a:p>
          <a:p>
            <a:r>
              <a:rPr lang="en-US" sz="1600" dirty="0">
                <a:solidFill>
                  <a:schemeClr val="bg1"/>
                </a:solidFill>
              </a:rPr>
              <a:t>--Advancing</a:t>
            </a:r>
            <a:r>
              <a:rPr lang="en-US" sz="1600" dirty="0"/>
              <a:t>  age</a:t>
            </a:r>
            <a:endParaRPr lang="en-US" sz="1600" dirty="0">
              <a:solidFill>
                <a:schemeClr val="bg1">
                  <a:lumMod val="75000"/>
                </a:schemeClr>
              </a:solidFill>
            </a:endParaRPr>
          </a:p>
          <a:p>
            <a:r>
              <a:rPr lang="en-US" sz="1600" dirty="0">
                <a:solidFill>
                  <a:schemeClr val="bg1">
                    <a:lumMod val="75000"/>
                  </a:schemeClr>
                </a:solidFill>
              </a:rPr>
              <a:t>--</a:t>
            </a:r>
            <a:r>
              <a:rPr lang="en-US" sz="1600" b="1" i="1" dirty="0"/>
              <a:t>HIV+?</a:t>
            </a:r>
          </a:p>
          <a:p>
            <a:r>
              <a:rPr lang="en-US" sz="1600" dirty="0">
                <a:solidFill>
                  <a:schemeClr val="bg1">
                    <a:lumMod val="75000"/>
                  </a:schemeClr>
                </a:solidFill>
              </a:rPr>
              <a:t>--Smoking</a:t>
            </a:r>
          </a:p>
        </p:txBody>
      </p:sp>
      <p:sp>
        <p:nvSpPr>
          <p:cNvPr id="2" name="TextBox 1">
            <a:extLst>
              <a:ext uri="{FF2B5EF4-FFF2-40B4-BE49-F238E27FC236}">
                <a16:creationId xmlns:a16="http://schemas.microsoft.com/office/drawing/2014/main" id="{C0BBA26F-0811-49F6-93E7-3C7007ABA4C0}"/>
              </a:ext>
            </a:extLst>
          </p:cNvPr>
          <p:cNvSpPr txBox="1"/>
          <p:nvPr/>
        </p:nvSpPr>
        <p:spPr>
          <a:xfrm>
            <a:off x="2962348" y="5028139"/>
            <a:ext cx="3590852" cy="738664"/>
          </a:xfrm>
          <a:prstGeom prst="rect">
            <a:avLst/>
          </a:prstGeom>
          <a:noFill/>
        </p:spPr>
        <p:txBody>
          <a:bodyPr wrap="square" rtlCol="0">
            <a:spAutoFit/>
          </a:bodyPr>
          <a:lstStyle/>
          <a:p>
            <a:r>
              <a:rPr lang="en-US" sz="1400" i="1" dirty="0">
                <a:solidFill>
                  <a:srgbClr val="0000FF"/>
                </a:solidFill>
              </a:rPr>
              <a:t>If an individual younger than 50 has OSSN, what should you do?</a:t>
            </a:r>
          </a:p>
          <a:p>
            <a:r>
              <a:rPr lang="en-US" sz="1400" dirty="0">
                <a:solidFill>
                  <a:srgbClr val="0000FF"/>
                </a:solidFill>
              </a:rPr>
              <a:t>Check them for HIV</a:t>
            </a:r>
          </a:p>
        </p:txBody>
      </p:sp>
      <p:sp>
        <p:nvSpPr>
          <p:cNvPr id="3" name="TextBox 2">
            <a:extLst>
              <a:ext uri="{FF2B5EF4-FFF2-40B4-BE49-F238E27FC236}">
                <a16:creationId xmlns:a16="http://schemas.microsoft.com/office/drawing/2014/main" id="{73B7A285-EE94-4A30-9A23-F12E2C51D955}"/>
              </a:ext>
            </a:extLst>
          </p:cNvPr>
          <p:cNvSpPr txBox="1"/>
          <p:nvPr/>
        </p:nvSpPr>
        <p:spPr>
          <a:xfrm>
            <a:off x="685800" y="5562600"/>
            <a:ext cx="1067921" cy="338554"/>
          </a:xfrm>
          <a:prstGeom prst="rect">
            <a:avLst/>
          </a:prstGeom>
          <a:noFill/>
        </p:spPr>
        <p:txBody>
          <a:bodyPr wrap="none" rtlCol="0">
            <a:spAutoFit/>
          </a:bodyPr>
          <a:lstStyle/>
          <a:p>
            <a:r>
              <a:rPr lang="en-US" sz="1600" dirty="0">
                <a:latin typeface="Segoe Script" panose="030B0504020000000003" pitchFamily="66" charset="0"/>
              </a:rPr>
              <a:t>Younger</a:t>
            </a:r>
          </a:p>
        </p:txBody>
      </p:sp>
    </p:spTree>
    <p:extLst>
      <p:ext uri="{BB962C8B-B14F-4D97-AF65-F5344CB8AC3E}">
        <p14:creationId xmlns:p14="http://schemas.microsoft.com/office/powerpoint/2010/main" val="966185465"/>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292</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and cornea)</a:t>
            </a:r>
          </a:p>
          <a:p>
            <a:endParaRPr lang="en-US" sz="1600" dirty="0">
              <a:solidFill>
                <a:schemeClr val="bg1">
                  <a:lumMod val="75000"/>
                </a:schemeClr>
              </a:solidFill>
            </a:endParaRPr>
          </a:p>
          <a:p>
            <a:r>
              <a:rPr lang="en-US" sz="1600" i="1" dirty="0">
                <a:solidFill>
                  <a:schemeClr val="bg1">
                    <a:lumMod val="75000"/>
                  </a:schemeClr>
                </a:solidFill>
              </a:rPr>
              <a:t>Do they all have malignant potential?</a:t>
            </a:r>
          </a:p>
          <a:p>
            <a:r>
              <a:rPr lang="en-US" sz="1600" dirty="0">
                <a:solidFill>
                  <a:schemeClr val="bg1">
                    <a:lumMod val="75000"/>
                  </a:schemeClr>
                </a:solidFill>
              </a:rPr>
              <a:t>Yes (although some are low-grade in this regard)</a:t>
            </a:r>
          </a:p>
          <a:p>
            <a:endParaRPr lang="en-US" sz="1600" dirty="0">
              <a:solidFill>
                <a:schemeClr val="bg1">
                  <a:lumMod val="75000"/>
                </a:schemeClr>
              </a:solidFill>
            </a:endParaRPr>
          </a:p>
          <a:p>
            <a:r>
              <a:rPr lang="en-US" sz="1600" i="1" dirty="0">
                <a:solidFill>
                  <a:schemeClr val="bg1">
                    <a:lumMod val="75000"/>
                  </a:schemeClr>
                </a:solidFill>
              </a:rPr>
              <a:t>There are a number of risk factors for the development of OSSN—what are they?</a:t>
            </a:r>
          </a:p>
          <a:p>
            <a:r>
              <a:rPr lang="en-US" sz="1600" dirty="0">
                <a:solidFill>
                  <a:schemeClr val="bg1">
                    <a:lumMod val="75000"/>
                  </a:schemeClr>
                </a:solidFill>
              </a:rPr>
              <a:t>--UV  light exposure</a:t>
            </a:r>
          </a:p>
          <a:p>
            <a:r>
              <a:rPr lang="en-US" sz="1600" dirty="0">
                <a:solidFill>
                  <a:schemeClr val="bg1"/>
                </a:solidFill>
              </a:rPr>
              <a:t>--Fair</a:t>
            </a:r>
            <a:r>
              <a:rPr lang="en-US" sz="1600" dirty="0"/>
              <a:t>  complexion</a:t>
            </a:r>
          </a:p>
          <a:p>
            <a:r>
              <a:rPr lang="en-US" sz="1600" dirty="0">
                <a:solidFill>
                  <a:schemeClr val="bg1">
                    <a:lumMod val="75000"/>
                  </a:schemeClr>
                </a:solidFill>
              </a:rPr>
              <a:t>--Advancing  age</a:t>
            </a:r>
          </a:p>
          <a:p>
            <a:r>
              <a:rPr lang="en-US" sz="1600" dirty="0">
                <a:solidFill>
                  <a:schemeClr val="bg1">
                    <a:lumMod val="75000"/>
                  </a:schemeClr>
                </a:solidFill>
              </a:rPr>
              <a:t>--HIV+</a:t>
            </a:r>
          </a:p>
          <a:p>
            <a:r>
              <a:rPr lang="en-US" sz="1600" dirty="0">
                <a:solidFill>
                  <a:schemeClr val="bg1">
                    <a:lumMod val="75000"/>
                  </a:schemeClr>
                </a:solidFill>
              </a:rPr>
              <a:t>--Smoking</a:t>
            </a:r>
          </a:p>
        </p:txBody>
      </p:sp>
      <p:sp>
        <p:nvSpPr>
          <p:cNvPr id="2" name="TextBox 1">
            <a:extLst>
              <a:ext uri="{FF2B5EF4-FFF2-40B4-BE49-F238E27FC236}">
                <a16:creationId xmlns:a16="http://schemas.microsoft.com/office/drawing/2014/main" id="{C0BBA26F-0811-49F6-93E7-3C7007ABA4C0}"/>
              </a:ext>
            </a:extLst>
          </p:cNvPr>
          <p:cNvSpPr txBox="1"/>
          <p:nvPr/>
        </p:nvSpPr>
        <p:spPr>
          <a:xfrm>
            <a:off x="2962348" y="5028139"/>
            <a:ext cx="3590852" cy="1384995"/>
          </a:xfrm>
          <a:prstGeom prst="rect">
            <a:avLst/>
          </a:prstGeom>
          <a:noFill/>
        </p:spPr>
        <p:txBody>
          <a:bodyPr wrap="square" rtlCol="0">
            <a:spAutoFit/>
          </a:bodyPr>
          <a:lstStyle/>
          <a:p>
            <a:r>
              <a:rPr lang="en-US" sz="1400" i="1" dirty="0">
                <a:solidFill>
                  <a:srgbClr val="0000FF"/>
                </a:solidFill>
              </a:rPr>
              <a:t>If an individual younger than 50 has OSSN, what should you do?</a:t>
            </a:r>
          </a:p>
          <a:p>
            <a:r>
              <a:rPr lang="en-US" sz="1400" dirty="0">
                <a:solidFill>
                  <a:srgbClr val="0000FF"/>
                </a:solidFill>
              </a:rPr>
              <a:t>Check them for HIV</a:t>
            </a:r>
          </a:p>
          <a:p>
            <a:endParaRPr lang="en-US" sz="1400" i="1" dirty="0">
              <a:solidFill>
                <a:srgbClr val="0000FF"/>
              </a:solidFill>
            </a:endParaRPr>
          </a:p>
          <a:p>
            <a:r>
              <a:rPr lang="en-US" sz="1400" i="1" dirty="0">
                <a:solidFill>
                  <a:srgbClr val="0000FF"/>
                </a:solidFill>
              </a:rPr>
              <a:t>If a dark-skinned individual has OSSN, what should you do?</a:t>
            </a:r>
            <a:endParaRPr lang="en-US" sz="1400" dirty="0">
              <a:solidFill>
                <a:srgbClr val="0000FF"/>
              </a:solidFill>
            </a:endParaRPr>
          </a:p>
        </p:txBody>
      </p:sp>
      <p:sp>
        <p:nvSpPr>
          <p:cNvPr id="3" name="TextBox 2">
            <a:extLst>
              <a:ext uri="{FF2B5EF4-FFF2-40B4-BE49-F238E27FC236}">
                <a16:creationId xmlns:a16="http://schemas.microsoft.com/office/drawing/2014/main" id="{73B7A285-EE94-4A30-9A23-F12E2C51D955}"/>
              </a:ext>
            </a:extLst>
          </p:cNvPr>
          <p:cNvSpPr txBox="1"/>
          <p:nvPr/>
        </p:nvSpPr>
        <p:spPr>
          <a:xfrm>
            <a:off x="381000" y="5313944"/>
            <a:ext cx="744114" cy="338554"/>
          </a:xfrm>
          <a:prstGeom prst="rect">
            <a:avLst/>
          </a:prstGeom>
          <a:noFill/>
        </p:spPr>
        <p:txBody>
          <a:bodyPr wrap="none" rtlCol="0">
            <a:spAutoFit/>
          </a:bodyPr>
          <a:lstStyle/>
          <a:p>
            <a:r>
              <a:rPr lang="en-US" sz="1600" dirty="0">
                <a:latin typeface="Segoe Script" panose="030B0504020000000003" pitchFamily="66" charset="0"/>
              </a:rPr>
              <a:t>Dark</a:t>
            </a:r>
          </a:p>
        </p:txBody>
      </p:sp>
    </p:spTree>
    <p:extLst>
      <p:ext uri="{BB962C8B-B14F-4D97-AF65-F5344CB8AC3E}">
        <p14:creationId xmlns:p14="http://schemas.microsoft.com/office/powerpoint/2010/main" val="7681982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293</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and cornea)</a:t>
            </a:r>
          </a:p>
          <a:p>
            <a:endParaRPr lang="en-US" sz="1600" dirty="0">
              <a:solidFill>
                <a:schemeClr val="bg1">
                  <a:lumMod val="75000"/>
                </a:schemeClr>
              </a:solidFill>
            </a:endParaRPr>
          </a:p>
          <a:p>
            <a:r>
              <a:rPr lang="en-US" sz="1600" i="1" dirty="0">
                <a:solidFill>
                  <a:schemeClr val="bg1">
                    <a:lumMod val="75000"/>
                  </a:schemeClr>
                </a:solidFill>
              </a:rPr>
              <a:t>Do they all have malignant potential?</a:t>
            </a:r>
          </a:p>
          <a:p>
            <a:r>
              <a:rPr lang="en-US" sz="1600" dirty="0">
                <a:solidFill>
                  <a:schemeClr val="bg1">
                    <a:lumMod val="75000"/>
                  </a:schemeClr>
                </a:solidFill>
              </a:rPr>
              <a:t>Yes (although some are low-grade in this regard)</a:t>
            </a:r>
          </a:p>
          <a:p>
            <a:endParaRPr lang="en-US" sz="1600" dirty="0">
              <a:solidFill>
                <a:schemeClr val="bg1">
                  <a:lumMod val="75000"/>
                </a:schemeClr>
              </a:solidFill>
            </a:endParaRPr>
          </a:p>
          <a:p>
            <a:r>
              <a:rPr lang="en-US" sz="1600" i="1" dirty="0">
                <a:solidFill>
                  <a:schemeClr val="bg1">
                    <a:lumMod val="75000"/>
                  </a:schemeClr>
                </a:solidFill>
              </a:rPr>
              <a:t>There are a number of risk factors for the development of OSSN—what are they?</a:t>
            </a:r>
          </a:p>
          <a:p>
            <a:r>
              <a:rPr lang="en-US" sz="1600" dirty="0">
                <a:solidFill>
                  <a:schemeClr val="bg1">
                    <a:lumMod val="75000"/>
                  </a:schemeClr>
                </a:solidFill>
              </a:rPr>
              <a:t>--UV  light exposure</a:t>
            </a:r>
          </a:p>
          <a:p>
            <a:r>
              <a:rPr lang="en-US" sz="1600" dirty="0">
                <a:solidFill>
                  <a:schemeClr val="bg1"/>
                </a:solidFill>
              </a:rPr>
              <a:t>--Fair</a:t>
            </a:r>
            <a:r>
              <a:rPr lang="en-US" sz="1600" dirty="0"/>
              <a:t>  complexion</a:t>
            </a:r>
          </a:p>
          <a:p>
            <a:r>
              <a:rPr lang="en-US" sz="1600" dirty="0">
                <a:solidFill>
                  <a:schemeClr val="bg1">
                    <a:lumMod val="75000"/>
                  </a:schemeClr>
                </a:solidFill>
              </a:rPr>
              <a:t>--Advancing  age</a:t>
            </a:r>
          </a:p>
          <a:p>
            <a:r>
              <a:rPr lang="en-US" sz="1600" dirty="0">
                <a:solidFill>
                  <a:schemeClr val="bg1">
                    <a:lumMod val="75000"/>
                  </a:schemeClr>
                </a:solidFill>
              </a:rPr>
              <a:t>--</a:t>
            </a:r>
            <a:r>
              <a:rPr lang="en-US" sz="1600" b="1" i="1" dirty="0"/>
              <a:t>HIV+?</a:t>
            </a:r>
          </a:p>
          <a:p>
            <a:r>
              <a:rPr lang="en-US" sz="1600" dirty="0">
                <a:solidFill>
                  <a:schemeClr val="bg1">
                    <a:lumMod val="75000"/>
                  </a:schemeClr>
                </a:solidFill>
              </a:rPr>
              <a:t>--Smoking</a:t>
            </a:r>
          </a:p>
        </p:txBody>
      </p:sp>
      <p:sp>
        <p:nvSpPr>
          <p:cNvPr id="2" name="TextBox 1">
            <a:extLst>
              <a:ext uri="{FF2B5EF4-FFF2-40B4-BE49-F238E27FC236}">
                <a16:creationId xmlns:a16="http://schemas.microsoft.com/office/drawing/2014/main" id="{C0BBA26F-0811-49F6-93E7-3C7007ABA4C0}"/>
              </a:ext>
            </a:extLst>
          </p:cNvPr>
          <p:cNvSpPr txBox="1"/>
          <p:nvPr/>
        </p:nvSpPr>
        <p:spPr>
          <a:xfrm>
            <a:off x="2962348" y="5028139"/>
            <a:ext cx="3590852" cy="1600438"/>
          </a:xfrm>
          <a:prstGeom prst="rect">
            <a:avLst/>
          </a:prstGeom>
          <a:noFill/>
        </p:spPr>
        <p:txBody>
          <a:bodyPr wrap="square" rtlCol="0">
            <a:spAutoFit/>
          </a:bodyPr>
          <a:lstStyle/>
          <a:p>
            <a:r>
              <a:rPr lang="en-US" sz="1400" i="1" dirty="0">
                <a:solidFill>
                  <a:srgbClr val="0000FF"/>
                </a:solidFill>
              </a:rPr>
              <a:t>If an individual younger than 50 has OSSN, what should you do?</a:t>
            </a:r>
          </a:p>
          <a:p>
            <a:r>
              <a:rPr lang="en-US" sz="1400" dirty="0">
                <a:solidFill>
                  <a:srgbClr val="0000FF"/>
                </a:solidFill>
              </a:rPr>
              <a:t>Check them for HIV</a:t>
            </a:r>
          </a:p>
          <a:p>
            <a:endParaRPr lang="en-US" sz="1400" i="1" dirty="0">
              <a:solidFill>
                <a:srgbClr val="0000FF"/>
              </a:solidFill>
            </a:endParaRPr>
          </a:p>
          <a:p>
            <a:r>
              <a:rPr lang="en-US" sz="1400" i="1" dirty="0">
                <a:solidFill>
                  <a:srgbClr val="0000FF"/>
                </a:solidFill>
              </a:rPr>
              <a:t>If a dark-skinned individual has OSSN, what should you do?</a:t>
            </a:r>
          </a:p>
          <a:p>
            <a:r>
              <a:rPr lang="en-US" sz="1400" dirty="0">
                <a:solidFill>
                  <a:srgbClr val="0000FF"/>
                </a:solidFill>
              </a:rPr>
              <a:t>Check them for HIV</a:t>
            </a:r>
          </a:p>
        </p:txBody>
      </p:sp>
      <p:sp>
        <p:nvSpPr>
          <p:cNvPr id="3" name="TextBox 2">
            <a:extLst>
              <a:ext uri="{FF2B5EF4-FFF2-40B4-BE49-F238E27FC236}">
                <a16:creationId xmlns:a16="http://schemas.microsoft.com/office/drawing/2014/main" id="{73B7A285-EE94-4A30-9A23-F12E2C51D955}"/>
              </a:ext>
            </a:extLst>
          </p:cNvPr>
          <p:cNvSpPr txBox="1"/>
          <p:nvPr/>
        </p:nvSpPr>
        <p:spPr>
          <a:xfrm>
            <a:off x="381000" y="5313944"/>
            <a:ext cx="744114" cy="338554"/>
          </a:xfrm>
          <a:prstGeom prst="rect">
            <a:avLst/>
          </a:prstGeom>
          <a:noFill/>
        </p:spPr>
        <p:txBody>
          <a:bodyPr wrap="none" rtlCol="0">
            <a:spAutoFit/>
          </a:bodyPr>
          <a:lstStyle/>
          <a:p>
            <a:r>
              <a:rPr lang="en-US" sz="1600" dirty="0">
                <a:latin typeface="Segoe Script" panose="030B0504020000000003" pitchFamily="66" charset="0"/>
              </a:rPr>
              <a:t>Dark</a:t>
            </a:r>
          </a:p>
        </p:txBody>
      </p:sp>
    </p:spTree>
    <p:extLst>
      <p:ext uri="{BB962C8B-B14F-4D97-AF65-F5344CB8AC3E}">
        <p14:creationId xmlns:p14="http://schemas.microsoft.com/office/powerpoint/2010/main" val="155751781"/>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294</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and cornea)</a:t>
            </a:r>
          </a:p>
          <a:p>
            <a:endParaRPr lang="en-US" sz="1600" dirty="0">
              <a:solidFill>
                <a:schemeClr val="bg1">
                  <a:lumMod val="75000"/>
                </a:schemeClr>
              </a:solidFill>
            </a:endParaRPr>
          </a:p>
          <a:p>
            <a:r>
              <a:rPr lang="en-US" sz="1600" i="1" dirty="0">
                <a:solidFill>
                  <a:schemeClr val="bg1">
                    <a:lumMod val="75000"/>
                  </a:schemeClr>
                </a:solidFill>
              </a:rPr>
              <a:t>Do they all have malignant potential?</a:t>
            </a:r>
          </a:p>
          <a:p>
            <a:r>
              <a:rPr lang="en-US" sz="1600" dirty="0">
                <a:solidFill>
                  <a:schemeClr val="bg1">
                    <a:lumMod val="75000"/>
                  </a:schemeClr>
                </a:solidFill>
              </a:rPr>
              <a:t>Yes (although some are low-grade in this regard)</a:t>
            </a:r>
          </a:p>
          <a:p>
            <a:endParaRPr lang="en-US" sz="1600" dirty="0">
              <a:solidFill>
                <a:schemeClr val="bg1">
                  <a:lumMod val="75000"/>
                </a:schemeClr>
              </a:solidFill>
            </a:endParaRPr>
          </a:p>
          <a:p>
            <a:r>
              <a:rPr lang="en-US" sz="1600" i="1" dirty="0">
                <a:solidFill>
                  <a:schemeClr val="bg1">
                    <a:lumMod val="75000"/>
                  </a:schemeClr>
                </a:solidFill>
              </a:rPr>
              <a:t>There are a number of risk factors for the development of OSSN—what are they?</a:t>
            </a:r>
          </a:p>
          <a:p>
            <a:r>
              <a:rPr lang="en-US" sz="1600" dirty="0">
                <a:solidFill>
                  <a:schemeClr val="bg1">
                    <a:lumMod val="75000"/>
                  </a:schemeClr>
                </a:solidFill>
              </a:rPr>
              <a:t>--UV  light exposure</a:t>
            </a:r>
          </a:p>
          <a:p>
            <a:r>
              <a:rPr lang="en-US" sz="1600" dirty="0">
                <a:solidFill>
                  <a:schemeClr val="bg1"/>
                </a:solidFill>
              </a:rPr>
              <a:t>--Fair</a:t>
            </a:r>
            <a:r>
              <a:rPr lang="en-US" sz="1600" dirty="0"/>
              <a:t>  complexion</a:t>
            </a:r>
          </a:p>
          <a:p>
            <a:r>
              <a:rPr lang="en-US" sz="1600" dirty="0">
                <a:solidFill>
                  <a:schemeClr val="bg1"/>
                </a:solidFill>
              </a:rPr>
              <a:t>--Advancing  </a:t>
            </a:r>
            <a:r>
              <a:rPr lang="en-US" sz="1600" dirty="0"/>
              <a:t>age</a:t>
            </a:r>
          </a:p>
          <a:p>
            <a:r>
              <a:rPr lang="en-US" sz="1600" dirty="0">
                <a:solidFill>
                  <a:schemeClr val="bg1">
                    <a:lumMod val="75000"/>
                  </a:schemeClr>
                </a:solidFill>
              </a:rPr>
              <a:t>--</a:t>
            </a:r>
            <a:r>
              <a:rPr lang="en-US" sz="1600" b="1" i="1" dirty="0"/>
              <a:t>HIV negative</a:t>
            </a:r>
          </a:p>
          <a:p>
            <a:r>
              <a:rPr lang="en-US" sz="1600" dirty="0">
                <a:solidFill>
                  <a:schemeClr val="bg1">
                    <a:lumMod val="75000"/>
                  </a:schemeClr>
                </a:solidFill>
              </a:rPr>
              <a:t>--Smoking</a:t>
            </a:r>
          </a:p>
        </p:txBody>
      </p:sp>
      <p:sp>
        <p:nvSpPr>
          <p:cNvPr id="2" name="TextBox 1">
            <a:extLst>
              <a:ext uri="{FF2B5EF4-FFF2-40B4-BE49-F238E27FC236}">
                <a16:creationId xmlns:a16="http://schemas.microsoft.com/office/drawing/2014/main" id="{C0BBA26F-0811-49F6-93E7-3C7007ABA4C0}"/>
              </a:ext>
            </a:extLst>
          </p:cNvPr>
          <p:cNvSpPr txBox="1"/>
          <p:nvPr/>
        </p:nvSpPr>
        <p:spPr>
          <a:xfrm>
            <a:off x="2962348" y="5028139"/>
            <a:ext cx="3590852" cy="1600438"/>
          </a:xfrm>
          <a:prstGeom prst="rect">
            <a:avLst/>
          </a:prstGeom>
          <a:noFill/>
        </p:spPr>
        <p:txBody>
          <a:bodyPr wrap="square" rtlCol="0">
            <a:spAutoFit/>
          </a:bodyPr>
          <a:lstStyle/>
          <a:p>
            <a:r>
              <a:rPr lang="en-US" sz="1400" i="1" dirty="0">
                <a:solidFill>
                  <a:schemeClr val="bg1">
                    <a:lumMod val="75000"/>
                  </a:schemeClr>
                </a:solidFill>
              </a:rPr>
              <a:t>If an individual younger than 50 has OSSN, what should you do?</a:t>
            </a:r>
          </a:p>
          <a:p>
            <a:r>
              <a:rPr lang="en-US" sz="1400" dirty="0">
                <a:solidFill>
                  <a:schemeClr val="bg1">
                    <a:lumMod val="75000"/>
                  </a:schemeClr>
                </a:solidFill>
              </a:rPr>
              <a:t>Check them for HIV</a:t>
            </a:r>
          </a:p>
          <a:p>
            <a:endParaRPr lang="en-US" sz="1400" i="1" dirty="0">
              <a:solidFill>
                <a:schemeClr val="bg1">
                  <a:lumMod val="75000"/>
                </a:schemeClr>
              </a:solidFill>
            </a:endParaRPr>
          </a:p>
          <a:p>
            <a:r>
              <a:rPr lang="en-US" sz="1400" i="1" dirty="0">
                <a:solidFill>
                  <a:schemeClr val="bg1">
                    <a:lumMod val="75000"/>
                  </a:schemeClr>
                </a:solidFill>
              </a:rPr>
              <a:t>If a dark-skinned individual has OSSN, what should you do?</a:t>
            </a:r>
          </a:p>
          <a:p>
            <a:r>
              <a:rPr lang="en-US" sz="1400" dirty="0">
                <a:solidFill>
                  <a:schemeClr val="bg1">
                    <a:lumMod val="75000"/>
                  </a:schemeClr>
                </a:solidFill>
              </a:rPr>
              <a:t>Check them for HIV</a:t>
            </a:r>
          </a:p>
        </p:txBody>
      </p:sp>
      <p:sp>
        <p:nvSpPr>
          <p:cNvPr id="3" name="TextBox 2">
            <a:extLst>
              <a:ext uri="{FF2B5EF4-FFF2-40B4-BE49-F238E27FC236}">
                <a16:creationId xmlns:a16="http://schemas.microsoft.com/office/drawing/2014/main" id="{73B7A285-EE94-4A30-9A23-F12E2C51D955}"/>
              </a:ext>
            </a:extLst>
          </p:cNvPr>
          <p:cNvSpPr txBox="1"/>
          <p:nvPr/>
        </p:nvSpPr>
        <p:spPr>
          <a:xfrm>
            <a:off x="381000" y="5313944"/>
            <a:ext cx="744114" cy="338554"/>
          </a:xfrm>
          <a:prstGeom prst="rect">
            <a:avLst/>
          </a:prstGeom>
          <a:noFill/>
        </p:spPr>
        <p:txBody>
          <a:bodyPr wrap="none" rtlCol="0">
            <a:spAutoFit/>
          </a:bodyPr>
          <a:lstStyle/>
          <a:p>
            <a:r>
              <a:rPr lang="en-US" sz="1600" dirty="0">
                <a:latin typeface="Segoe Script" panose="030B0504020000000003" pitchFamily="66" charset="0"/>
              </a:rPr>
              <a:t>Dark</a:t>
            </a:r>
          </a:p>
        </p:txBody>
      </p:sp>
      <p:sp>
        <p:nvSpPr>
          <p:cNvPr id="20" name="TextBox 19">
            <a:extLst>
              <a:ext uri="{FF2B5EF4-FFF2-40B4-BE49-F238E27FC236}">
                <a16:creationId xmlns:a16="http://schemas.microsoft.com/office/drawing/2014/main" id="{F03A6EE9-20B4-4925-B1D3-F6454198491F}"/>
              </a:ext>
            </a:extLst>
          </p:cNvPr>
          <p:cNvSpPr txBox="1"/>
          <p:nvPr/>
        </p:nvSpPr>
        <p:spPr>
          <a:xfrm>
            <a:off x="685800" y="5562600"/>
            <a:ext cx="1067921" cy="338554"/>
          </a:xfrm>
          <a:prstGeom prst="rect">
            <a:avLst/>
          </a:prstGeom>
          <a:noFill/>
        </p:spPr>
        <p:txBody>
          <a:bodyPr wrap="none" rtlCol="0">
            <a:spAutoFit/>
          </a:bodyPr>
          <a:lstStyle/>
          <a:p>
            <a:r>
              <a:rPr lang="en-US" sz="1600" dirty="0">
                <a:latin typeface="Segoe Script" panose="030B0504020000000003" pitchFamily="66" charset="0"/>
              </a:rPr>
              <a:t>Younger</a:t>
            </a:r>
          </a:p>
        </p:txBody>
      </p:sp>
      <p:sp>
        <p:nvSpPr>
          <p:cNvPr id="4" name="TextBox 3">
            <a:extLst>
              <a:ext uri="{FF2B5EF4-FFF2-40B4-BE49-F238E27FC236}">
                <a16:creationId xmlns:a16="http://schemas.microsoft.com/office/drawing/2014/main" id="{9C264A84-4B91-44C0-8171-5ACBAC720CD7}"/>
              </a:ext>
            </a:extLst>
          </p:cNvPr>
          <p:cNvSpPr txBox="1"/>
          <p:nvPr/>
        </p:nvSpPr>
        <p:spPr>
          <a:xfrm>
            <a:off x="2438400" y="5362545"/>
            <a:ext cx="4495800" cy="738664"/>
          </a:xfrm>
          <a:prstGeom prst="rect">
            <a:avLst/>
          </a:prstGeom>
          <a:solidFill>
            <a:schemeClr val="accent6">
              <a:lumMod val="75000"/>
            </a:schemeClr>
          </a:solidFill>
        </p:spPr>
        <p:txBody>
          <a:bodyPr wrap="square" rtlCol="0">
            <a:spAutoFit/>
          </a:bodyPr>
          <a:lstStyle/>
          <a:p>
            <a:r>
              <a:rPr lang="en-US" sz="1400" i="1" dirty="0">
                <a:solidFill>
                  <a:schemeClr val="bg1"/>
                </a:solidFill>
              </a:rPr>
              <a:t>If a young and/or dark-complected individual is HIV(-), what predisposing condition should be considered?</a:t>
            </a:r>
          </a:p>
          <a:p>
            <a:r>
              <a:rPr lang="en-US" sz="1400" b="1" dirty="0">
                <a:solidFill>
                  <a:schemeClr val="accent6">
                    <a:lumMod val="75000"/>
                  </a:schemeClr>
                </a:solidFill>
              </a:rPr>
              <a:t>Xeroderma pigmentosum</a:t>
            </a:r>
          </a:p>
        </p:txBody>
      </p:sp>
    </p:spTree>
    <p:extLst>
      <p:ext uri="{BB962C8B-B14F-4D97-AF65-F5344CB8AC3E}">
        <p14:creationId xmlns:p14="http://schemas.microsoft.com/office/powerpoint/2010/main" val="2426396435"/>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295</a:t>
            </a:fld>
            <a:endParaRPr lang="en-US" altLang="en-US" sz="1000"/>
          </a:p>
        </p:txBody>
      </p:sp>
      <p:sp>
        <p:nvSpPr>
          <p:cNvPr id="23" name="TextBox 22">
            <a:extLst>
              <a:ext uri="{FF2B5EF4-FFF2-40B4-BE49-F238E27FC236}">
                <a16:creationId xmlns:a16="http://schemas.microsoft.com/office/drawing/2014/main" id="{27ADCF6F-F56C-4669-9604-C72E1E59E808}"/>
              </a:ext>
            </a:extLst>
          </p:cNvPr>
          <p:cNvSpPr txBox="1"/>
          <p:nvPr/>
        </p:nvSpPr>
        <p:spPr>
          <a:xfrm>
            <a:off x="431145" y="2606149"/>
            <a:ext cx="5483087" cy="3785652"/>
          </a:xfrm>
          <a:prstGeom prst="rect">
            <a:avLst/>
          </a:prstGeom>
          <a:noFill/>
        </p:spPr>
        <p:txBody>
          <a:bodyPr wrap="square" rtlCol="0">
            <a:spAutoFit/>
          </a:bodyPr>
          <a:lstStyle/>
          <a:p>
            <a:r>
              <a:rPr lang="en-US" sz="1600" i="1" dirty="0">
                <a:solidFill>
                  <a:schemeClr val="bg1">
                    <a:lumMod val="75000"/>
                  </a:schemeClr>
                </a:solidFill>
              </a:rPr>
              <a:t>Generally speaking, to what does the term </a:t>
            </a:r>
            <a:r>
              <a:rPr lang="en-US" sz="1600" dirty="0">
                <a:solidFill>
                  <a:schemeClr val="bg1">
                    <a:lumMod val="75000"/>
                  </a:schemeClr>
                </a:solidFill>
              </a:rPr>
              <a:t>ocular surface squamous neoplasia </a:t>
            </a:r>
            <a:r>
              <a:rPr lang="en-US" sz="1600" i="1" dirty="0">
                <a:solidFill>
                  <a:schemeClr val="bg1">
                    <a:lumMod val="75000"/>
                  </a:schemeClr>
                </a:solidFill>
              </a:rPr>
              <a:t>refer?</a:t>
            </a:r>
          </a:p>
          <a:p>
            <a:r>
              <a:rPr lang="en-US" sz="1600" dirty="0">
                <a:solidFill>
                  <a:schemeClr val="bg1">
                    <a:lumMod val="75000"/>
                  </a:schemeClr>
                </a:solidFill>
              </a:rPr>
              <a:t>OSSN are a spectrum of squamous tumors of the ocular surface (both </a:t>
            </a:r>
            <a:r>
              <a:rPr lang="en-US" sz="1600" dirty="0" err="1">
                <a:solidFill>
                  <a:schemeClr val="bg1">
                    <a:lumMod val="75000"/>
                  </a:schemeClr>
                </a:solidFill>
              </a:rPr>
              <a:t>conj</a:t>
            </a:r>
            <a:r>
              <a:rPr lang="en-US" sz="1600" dirty="0">
                <a:solidFill>
                  <a:schemeClr val="bg1">
                    <a:lumMod val="75000"/>
                  </a:schemeClr>
                </a:solidFill>
              </a:rPr>
              <a:t> and cornea)</a:t>
            </a:r>
          </a:p>
          <a:p>
            <a:endParaRPr lang="en-US" sz="1600" dirty="0">
              <a:solidFill>
                <a:schemeClr val="bg1">
                  <a:lumMod val="75000"/>
                </a:schemeClr>
              </a:solidFill>
            </a:endParaRPr>
          </a:p>
          <a:p>
            <a:r>
              <a:rPr lang="en-US" sz="1600" i="1" dirty="0">
                <a:solidFill>
                  <a:schemeClr val="bg1">
                    <a:lumMod val="75000"/>
                  </a:schemeClr>
                </a:solidFill>
              </a:rPr>
              <a:t>Do they all have malignant potential?</a:t>
            </a:r>
          </a:p>
          <a:p>
            <a:r>
              <a:rPr lang="en-US" sz="1600" dirty="0">
                <a:solidFill>
                  <a:schemeClr val="bg1">
                    <a:lumMod val="75000"/>
                  </a:schemeClr>
                </a:solidFill>
              </a:rPr>
              <a:t>Yes (although some are low-grade in this regard)</a:t>
            </a:r>
          </a:p>
          <a:p>
            <a:endParaRPr lang="en-US" sz="1600" dirty="0">
              <a:solidFill>
                <a:schemeClr val="bg1">
                  <a:lumMod val="75000"/>
                </a:schemeClr>
              </a:solidFill>
            </a:endParaRPr>
          </a:p>
          <a:p>
            <a:r>
              <a:rPr lang="en-US" sz="1600" i="1" dirty="0">
                <a:solidFill>
                  <a:schemeClr val="bg1">
                    <a:lumMod val="75000"/>
                  </a:schemeClr>
                </a:solidFill>
              </a:rPr>
              <a:t>There are a number of risk factors for the development of OSSN—what are they?</a:t>
            </a:r>
          </a:p>
          <a:p>
            <a:r>
              <a:rPr lang="en-US" sz="1600" dirty="0">
                <a:solidFill>
                  <a:schemeClr val="bg1">
                    <a:lumMod val="75000"/>
                  </a:schemeClr>
                </a:solidFill>
              </a:rPr>
              <a:t>--UV  light exposure</a:t>
            </a:r>
          </a:p>
          <a:p>
            <a:r>
              <a:rPr lang="en-US" sz="1600" dirty="0">
                <a:solidFill>
                  <a:schemeClr val="bg1"/>
                </a:solidFill>
              </a:rPr>
              <a:t>--Fair</a:t>
            </a:r>
            <a:r>
              <a:rPr lang="en-US" sz="1600" dirty="0"/>
              <a:t>  complexion</a:t>
            </a:r>
          </a:p>
          <a:p>
            <a:r>
              <a:rPr lang="en-US" sz="1600" dirty="0">
                <a:solidFill>
                  <a:schemeClr val="bg1"/>
                </a:solidFill>
              </a:rPr>
              <a:t>--Advancing  </a:t>
            </a:r>
            <a:r>
              <a:rPr lang="en-US" sz="1600" dirty="0"/>
              <a:t>age</a:t>
            </a:r>
          </a:p>
          <a:p>
            <a:r>
              <a:rPr lang="en-US" sz="1600" dirty="0">
                <a:solidFill>
                  <a:schemeClr val="bg1">
                    <a:lumMod val="75000"/>
                  </a:schemeClr>
                </a:solidFill>
              </a:rPr>
              <a:t>--</a:t>
            </a:r>
            <a:r>
              <a:rPr lang="en-US" sz="1600" b="1" i="1" dirty="0"/>
              <a:t>HIV negative</a:t>
            </a:r>
          </a:p>
          <a:p>
            <a:r>
              <a:rPr lang="en-US" sz="1600" dirty="0">
                <a:solidFill>
                  <a:schemeClr val="bg1">
                    <a:lumMod val="75000"/>
                  </a:schemeClr>
                </a:solidFill>
              </a:rPr>
              <a:t>--Smoking</a:t>
            </a:r>
          </a:p>
        </p:txBody>
      </p:sp>
      <p:sp>
        <p:nvSpPr>
          <p:cNvPr id="2" name="TextBox 1">
            <a:extLst>
              <a:ext uri="{FF2B5EF4-FFF2-40B4-BE49-F238E27FC236}">
                <a16:creationId xmlns:a16="http://schemas.microsoft.com/office/drawing/2014/main" id="{C0BBA26F-0811-49F6-93E7-3C7007ABA4C0}"/>
              </a:ext>
            </a:extLst>
          </p:cNvPr>
          <p:cNvSpPr txBox="1"/>
          <p:nvPr/>
        </p:nvSpPr>
        <p:spPr>
          <a:xfrm>
            <a:off x="2962348" y="5028139"/>
            <a:ext cx="3590852" cy="1600438"/>
          </a:xfrm>
          <a:prstGeom prst="rect">
            <a:avLst/>
          </a:prstGeom>
          <a:noFill/>
        </p:spPr>
        <p:txBody>
          <a:bodyPr wrap="square" rtlCol="0">
            <a:spAutoFit/>
          </a:bodyPr>
          <a:lstStyle/>
          <a:p>
            <a:r>
              <a:rPr lang="en-US" sz="1400" i="1" dirty="0">
                <a:solidFill>
                  <a:schemeClr val="bg1">
                    <a:lumMod val="75000"/>
                  </a:schemeClr>
                </a:solidFill>
              </a:rPr>
              <a:t>If an individual younger than 50 has OSSN, what should you do?</a:t>
            </a:r>
          </a:p>
          <a:p>
            <a:r>
              <a:rPr lang="en-US" sz="1400" dirty="0">
                <a:solidFill>
                  <a:schemeClr val="bg1">
                    <a:lumMod val="75000"/>
                  </a:schemeClr>
                </a:solidFill>
              </a:rPr>
              <a:t>Check them for HIV</a:t>
            </a:r>
          </a:p>
          <a:p>
            <a:endParaRPr lang="en-US" sz="1400" i="1" dirty="0">
              <a:solidFill>
                <a:schemeClr val="bg1">
                  <a:lumMod val="75000"/>
                </a:schemeClr>
              </a:solidFill>
            </a:endParaRPr>
          </a:p>
          <a:p>
            <a:r>
              <a:rPr lang="en-US" sz="1400" i="1" dirty="0">
                <a:solidFill>
                  <a:schemeClr val="bg1">
                    <a:lumMod val="75000"/>
                  </a:schemeClr>
                </a:solidFill>
              </a:rPr>
              <a:t>If a dark-skinned individual has OSSN, what should you do?</a:t>
            </a:r>
          </a:p>
          <a:p>
            <a:r>
              <a:rPr lang="en-US" sz="1400" dirty="0">
                <a:solidFill>
                  <a:schemeClr val="bg1">
                    <a:lumMod val="75000"/>
                  </a:schemeClr>
                </a:solidFill>
              </a:rPr>
              <a:t>Check them for HIV</a:t>
            </a:r>
          </a:p>
        </p:txBody>
      </p:sp>
      <p:sp>
        <p:nvSpPr>
          <p:cNvPr id="3" name="TextBox 2">
            <a:extLst>
              <a:ext uri="{FF2B5EF4-FFF2-40B4-BE49-F238E27FC236}">
                <a16:creationId xmlns:a16="http://schemas.microsoft.com/office/drawing/2014/main" id="{73B7A285-EE94-4A30-9A23-F12E2C51D955}"/>
              </a:ext>
            </a:extLst>
          </p:cNvPr>
          <p:cNvSpPr txBox="1"/>
          <p:nvPr/>
        </p:nvSpPr>
        <p:spPr>
          <a:xfrm>
            <a:off x="381000" y="5313944"/>
            <a:ext cx="744114" cy="338554"/>
          </a:xfrm>
          <a:prstGeom prst="rect">
            <a:avLst/>
          </a:prstGeom>
          <a:noFill/>
        </p:spPr>
        <p:txBody>
          <a:bodyPr wrap="none" rtlCol="0">
            <a:spAutoFit/>
          </a:bodyPr>
          <a:lstStyle/>
          <a:p>
            <a:r>
              <a:rPr lang="en-US" sz="1600" dirty="0">
                <a:latin typeface="Segoe Script" panose="030B0504020000000003" pitchFamily="66" charset="0"/>
              </a:rPr>
              <a:t>Dark</a:t>
            </a:r>
          </a:p>
        </p:txBody>
      </p:sp>
      <p:sp>
        <p:nvSpPr>
          <p:cNvPr id="20" name="TextBox 19">
            <a:extLst>
              <a:ext uri="{FF2B5EF4-FFF2-40B4-BE49-F238E27FC236}">
                <a16:creationId xmlns:a16="http://schemas.microsoft.com/office/drawing/2014/main" id="{F03A6EE9-20B4-4925-B1D3-F6454198491F}"/>
              </a:ext>
            </a:extLst>
          </p:cNvPr>
          <p:cNvSpPr txBox="1"/>
          <p:nvPr/>
        </p:nvSpPr>
        <p:spPr>
          <a:xfrm>
            <a:off x="685800" y="5562600"/>
            <a:ext cx="1067921" cy="338554"/>
          </a:xfrm>
          <a:prstGeom prst="rect">
            <a:avLst/>
          </a:prstGeom>
          <a:noFill/>
        </p:spPr>
        <p:txBody>
          <a:bodyPr wrap="none" rtlCol="0">
            <a:spAutoFit/>
          </a:bodyPr>
          <a:lstStyle/>
          <a:p>
            <a:r>
              <a:rPr lang="en-US" sz="1600" dirty="0">
                <a:latin typeface="Segoe Script" panose="030B0504020000000003" pitchFamily="66" charset="0"/>
              </a:rPr>
              <a:t>Younger</a:t>
            </a:r>
          </a:p>
        </p:txBody>
      </p:sp>
      <p:sp>
        <p:nvSpPr>
          <p:cNvPr id="4" name="TextBox 3">
            <a:extLst>
              <a:ext uri="{FF2B5EF4-FFF2-40B4-BE49-F238E27FC236}">
                <a16:creationId xmlns:a16="http://schemas.microsoft.com/office/drawing/2014/main" id="{9C264A84-4B91-44C0-8171-5ACBAC720CD7}"/>
              </a:ext>
            </a:extLst>
          </p:cNvPr>
          <p:cNvSpPr txBox="1"/>
          <p:nvPr/>
        </p:nvSpPr>
        <p:spPr>
          <a:xfrm>
            <a:off x="2438400" y="5362545"/>
            <a:ext cx="4495800" cy="738664"/>
          </a:xfrm>
          <a:prstGeom prst="rect">
            <a:avLst/>
          </a:prstGeom>
          <a:solidFill>
            <a:schemeClr val="accent6">
              <a:lumMod val="75000"/>
            </a:schemeClr>
          </a:solidFill>
        </p:spPr>
        <p:txBody>
          <a:bodyPr wrap="square" rtlCol="0">
            <a:spAutoFit/>
          </a:bodyPr>
          <a:lstStyle/>
          <a:p>
            <a:r>
              <a:rPr lang="en-US" sz="1400" i="1" dirty="0">
                <a:solidFill>
                  <a:schemeClr val="bg1"/>
                </a:solidFill>
              </a:rPr>
              <a:t>If a young and/or dark-complected individual is HIV(-), what predisposing condition should be considered?</a:t>
            </a:r>
          </a:p>
          <a:p>
            <a:r>
              <a:rPr lang="en-US" sz="1400" b="1" dirty="0">
                <a:solidFill>
                  <a:schemeClr val="bg1"/>
                </a:solidFill>
              </a:rPr>
              <a:t>Xeroderma pigmentosum</a:t>
            </a:r>
          </a:p>
        </p:txBody>
      </p:sp>
    </p:spTree>
    <p:extLst>
      <p:ext uri="{BB962C8B-B14F-4D97-AF65-F5344CB8AC3E}">
        <p14:creationId xmlns:p14="http://schemas.microsoft.com/office/powerpoint/2010/main" val="274532483"/>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619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6197"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6198"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6199"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6200" name="Text Box 8"/>
          <p:cNvSpPr txBox="1">
            <a:spLocks noChangeArrowheads="1"/>
          </p:cNvSpPr>
          <p:nvPr/>
        </p:nvSpPr>
        <p:spPr bwMode="auto">
          <a:xfrm>
            <a:off x="7667625" y="4724400"/>
            <a:ext cx="563563" cy="265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rgbClr val="FF99CC"/>
                </a:solidFill>
              </a:rPr>
              <a:t>SCC</a:t>
            </a:r>
          </a:p>
        </p:txBody>
      </p:sp>
      <p:sp>
        <p:nvSpPr>
          <p:cNvPr id="136201"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620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3"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4"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05"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6"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6207"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6211"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6212"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621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59C2B5C-37A2-4543-BAD8-A63EF3C9B602}" type="slidenum">
              <a:rPr lang="en-US" altLang="en-US" sz="1000" smtClean="0"/>
              <a:pPr>
                <a:spcBef>
                  <a:spcPct val="0"/>
                </a:spcBef>
                <a:buClrTx/>
                <a:buSzTx/>
                <a:buFontTx/>
                <a:buNone/>
              </a:pPr>
              <a:t>296</a:t>
            </a:fld>
            <a:endParaRPr lang="en-US" altLang="en-US" sz="1000"/>
          </a:p>
        </p:txBody>
      </p:sp>
      <p:sp>
        <p:nvSpPr>
          <p:cNvPr id="136214" name="Text Box 8"/>
          <p:cNvSpPr txBox="1">
            <a:spLocks noChangeArrowheads="1"/>
          </p:cNvSpPr>
          <p:nvPr/>
        </p:nvSpPr>
        <p:spPr bwMode="auto">
          <a:xfrm>
            <a:off x="6788150" y="4724400"/>
            <a:ext cx="493713" cy="265113"/>
          </a:xfrm>
          <a:prstGeom prst="rect">
            <a:avLst/>
          </a:prstGeom>
          <a:solidFill>
            <a:srgbClr val="FF99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rgbClr val="FF99CC"/>
                </a:solidFill>
              </a:rPr>
              <a:t>CIN</a:t>
            </a:r>
          </a:p>
        </p:txBody>
      </p:sp>
      <p:sp>
        <p:nvSpPr>
          <p:cNvPr id="136215"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6216"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6217" name="Text Box 22"/>
          <p:cNvSpPr txBox="1">
            <a:spLocks noChangeArrowheads="1"/>
          </p:cNvSpPr>
          <p:nvPr/>
        </p:nvSpPr>
        <p:spPr bwMode="auto">
          <a:xfrm>
            <a:off x="6888163" y="4721225"/>
            <a:ext cx="2936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i="1"/>
              <a:t>?</a:t>
            </a:r>
          </a:p>
        </p:txBody>
      </p:sp>
      <p:sp>
        <p:nvSpPr>
          <p:cNvPr id="136218" name="Text Box 23"/>
          <p:cNvSpPr txBox="1">
            <a:spLocks noChangeArrowheads="1"/>
          </p:cNvSpPr>
          <p:nvPr/>
        </p:nvSpPr>
        <p:spPr bwMode="auto">
          <a:xfrm>
            <a:off x="7783513" y="4721225"/>
            <a:ext cx="293687" cy="307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b="1" i="1"/>
              <a:t>?</a:t>
            </a:r>
          </a:p>
        </p:txBody>
      </p:sp>
      <p:sp>
        <p:nvSpPr>
          <p:cNvPr id="23" name="TextBox 22">
            <a:extLst>
              <a:ext uri="{FF2B5EF4-FFF2-40B4-BE49-F238E27FC236}">
                <a16:creationId xmlns:a16="http://schemas.microsoft.com/office/drawing/2014/main" id="{27ADCF6F-F56C-4669-9604-C72E1E59E808}"/>
              </a:ext>
            </a:extLst>
          </p:cNvPr>
          <p:cNvSpPr txBox="1"/>
          <p:nvPr/>
        </p:nvSpPr>
        <p:spPr>
          <a:xfrm>
            <a:off x="457199" y="2886104"/>
            <a:ext cx="5565777" cy="584775"/>
          </a:xfrm>
          <a:prstGeom prst="rect">
            <a:avLst/>
          </a:prstGeom>
          <a:noFill/>
        </p:spPr>
        <p:txBody>
          <a:bodyPr wrap="square" rtlCol="0">
            <a:spAutoFit/>
          </a:bodyPr>
          <a:lstStyle/>
          <a:p>
            <a:r>
              <a:rPr lang="en-US" sz="1600" i="1" dirty="0">
                <a:solidFill>
                  <a:srgbClr val="0000FF"/>
                </a:solidFill>
              </a:rPr>
              <a:t>Traditionally, OSSN is thought of as coming in two forms—what are they?</a:t>
            </a:r>
            <a:endParaRPr lang="en-US" sz="1600" dirty="0">
              <a:solidFill>
                <a:srgbClr val="0000FF"/>
              </a:solidFill>
            </a:endParaRPr>
          </a:p>
        </p:txBody>
      </p:sp>
    </p:spTree>
    <p:extLst>
      <p:ext uri="{BB962C8B-B14F-4D97-AF65-F5344CB8AC3E}">
        <p14:creationId xmlns:p14="http://schemas.microsoft.com/office/powerpoint/2010/main" val="203631529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297</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1077218"/>
          </a:xfrm>
          <a:prstGeom prst="rect">
            <a:avLst/>
          </a:prstGeom>
          <a:noFill/>
        </p:spPr>
        <p:txBody>
          <a:bodyPr wrap="square" rtlCol="0">
            <a:spAutoFit/>
          </a:bodyPr>
          <a:lstStyle/>
          <a:p>
            <a:r>
              <a:rPr lang="en-US" sz="1600" i="1" dirty="0">
                <a:solidFill>
                  <a:srgbClr val="0000FF"/>
                </a:solidFill>
              </a:rPr>
              <a:t>Traditionally, OSSN is thought of as coming in two forms—what are they?</a:t>
            </a:r>
          </a:p>
          <a:p>
            <a:r>
              <a:rPr lang="en-US" sz="1600" dirty="0">
                <a:solidFill>
                  <a:srgbClr val="0000FF"/>
                </a:solidFill>
              </a:rPr>
              <a:t>Conjunctival (or corneal) intraepithelial neoplasia (CIN),  and squamous cell carcinoma (SCC)</a:t>
            </a:r>
          </a:p>
        </p:txBody>
      </p:sp>
    </p:spTree>
    <p:extLst>
      <p:ext uri="{BB962C8B-B14F-4D97-AF65-F5344CB8AC3E}">
        <p14:creationId xmlns:p14="http://schemas.microsoft.com/office/powerpoint/2010/main" val="3369570453"/>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298</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1815882"/>
          </a:xfrm>
          <a:prstGeom prst="rect">
            <a:avLst/>
          </a:prstGeom>
          <a:noFill/>
        </p:spPr>
        <p:txBody>
          <a:bodyPr wrap="square" rtlCol="0">
            <a:spAutoFit/>
          </a:bodyPr>
          <a:lstStyle/>
          <a:p>
            <a:r>
              <a:rPr lang="en-US" sz="1600" i="1" dirty="0">
                <a:solidFill>
                  <a:srgbClr val="0000FF"/>
                </a:solidFill>
              </a:rPr>
              <a:t>Traditionally, OSSN is thought of as coming in two forms—what are they?</a:t>
            </a:r>
          </a:p>
          <a:p>
            <a:r>
              <a:rPr lang="en-US" sz="1600" dirty="0">
                <a:solidFill>
                  <a:srgbClr val="0000FF"/>
                </a:solidFill>
              </a:rPr>
              <a:t>Conjunctival (or corneal) intraepithelial neoplasia (CIN),  and squamous cell carcinoma (SCC)</a:t>
            </a:r>
          </a:p>
          <a:p>
            <a:endParaRPr lang="en-US" sz="1600" i="1" dirty="0">
              <a:solidFill>
                <a:srgbClr val="0000FF"/>
              </a:solidFill>
            </a:endParaRPr>
          </a:p>
          <a:p>
            <a:r>
              <a:rPr lang="en-US" sz="1600" i="1" dirty="0">
                <a:solidFill>
                  <a:srgbClr val="0000FF"/>
                </a:solidFill>
              </a:rPr>
              <a:t>Can CIN be differentiated from SCC at the slit-lamp?</a:t>
            </a:r>
          </a:p>
          <a:p>
            <a:endParaRPr lang="en-US" sz="1600" dirty="0">
              <a:solidFill>
                <a:srgbClr val="0000FF"/>
              </a:solidFill>
            </a:endParaRPr>
          </a:p>
        </p:txBody>
      </p:sp>
    </p:spTree>
    <p:extLst>
      <p:ext uri="{BB962C8B-B14F-4D97-AF65-F5344CB8AC3E}">
        <p14:creationId xmlns:p14="http://schemas.microsoft.com/office/powerpoint/2010/main" val="3650239004"/>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299</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2308324"/>
          </a:xfrm>
          <a:prstGeom prst="rect">
            <a:avLst/>
          </a:prstGeom>
          <a:noFill/>
        </p:spPr>
        <p:txBody>
          <a:bodyPr wrap="square" rtlCol="0">
            <a:spAutoFit/>
          </a:bodyPr>
          <a:lstStyle/>
          <a:p>
            <a:r>
              <a:rPr lang="en-US" sz="1600" i="1" dirty="0">
                <a:solidFill>
                  <a:srgbClr val="0000FF"/>
                </a:solidFill>
              </a:rPr>
              <a:t>Traditionally, OSSN is thought of as coming in two forms—what are they?</a:t>
            </a:r>
          </a:p>
          <a:p>
            <a:r>
              <a:rPr lang="en-US" sz="1600" dirty="0">
                <a:solidFill>
                  <a:srgbClr val="0000FF"/>
                </a:solidFill>
              </a:rPr>
              <a:t>Conjunctival (or corneal) intraepithelial neoplasia (CIN),  and squamous cell carcinoma (SCC)</a:t>
            </a:r>
          </a:p>
          <a:p>
            <a:endParaRPr lang="en-US" sz="1600" i="1" dirty="0">
              <a:solidFill>
                <a:srgbClr val="0000FF"/>
              </a:solidFill>
            </a:endParaRPr>
          </a:p>
          <a:p>
            <a:r>
              <a:rPr lang="en-US" sz="1600" i="1" dirty="0">
                <a:solidFill>
                  <a:srgbClr val="0000FF"/>
                </a:solidFill>
              </a:rPr>
              <a:t>Can CIN be differentiated from SCC at the slit-lamp?</a:t>
            </a:r>
          </a:p>
          <a:p>
            <a:r>
              <a:rPr lang="en-US" sz="1600" dirty="0">
                <a:solidFill>
                  <a:srgbClr val="0000FF"/>
                </a:solidFill>
              </a:rPr>
              <a:t>No, only via histology (which is why the CNN/SCC classification is not terribly useful clinically)</a:t>
            </a:r>
          </a:p>
          <a:p>
            <a:endParaRPr lang="en-US" sz="1600" dirty="0">
              <a:solidFill>
                <a:srgbClr val="0000FF"/>
              </a:solidFill>
            </a:endParaRPr>
          </a:p>
        </p:txBody>
      </p:sp>
    </p:spTree>
    <p:extLst>
      <p:ext uri="{BB962C8B-B14F-4D97-AF65-F5344CB8AC3E}">
        <p14:creationId xmlns:p14="http://schemas.microsoft.com/office/powerpoint/2010/main" val="3119473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61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61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6149"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Epithelial</a:t>
            </a:r>
          </a:p>
        </p:txBody>
      </p:sp>
      <p:sp>
        <p:nvSpPr>
          <p:cNvPr id="6150" name="Line 13"/>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1" name="Line 14"/>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2" name="Line 15"/>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3" name="Text Box 16"/>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6154" name="Line 17"/>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5" name="Line 18"/>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156" name="Text Box 19"/>
          <p:cNvSpPr txBox="1">
            <a:spLocks noChangeArrowheads="1"/>
          </p:cNvSpPr>
          <p:nvPr/>
        </p:nvSpPr>
        <p:spPr bwMode="auto">
          <a:xfrm>
            <a:off x="101600" y="3200400"/>
            <a:ext cx="1041400"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rgbClr val="CCFFCC"/>
                </a:solidFill>
              </a:rPr>
              <a:t>Lymphatic </a:t>
            </a:r>
          </a:p>
          <a:p>
            <a:pPr algn="ctr" eaLnBrk="1" hangingPunct="1">
              <a:lnSpc>
                <a:spcPct val="80000"/>
              </a:lnSpc>
              <a:spcBef>
                <a:spcPct val="0"/>
              </a:spcBef>
              <a:buClrTx/>
              <a:buSzTx/>
              <a:buFontTx/>
              <a:buNone/>
            </a:pPr>
            <a:r>
              <a:rPr lang="en-US" altLang="en-US" sz="1400" i="1">
                <a:solidFill>
                  <a:srgbClr val="CCFFCC"/>
                </a:solidFill>
              </a:rPr>
              <a:t>channel </a:t>
            </a:r>
          </a:p>
          <a:p>
            <a:pPr algn="ctr" eaLnBrk="1" hangingPunct="1">
              <a:lnSpc>
                <a:spcPct val="80000"/>
              </a:lnSpc>
              <a:spcBef>
                <a:spcPct val="0"/>
              </a:spcBef>
              <a:buClrTx/>
              <a:buSzTx/>
              <a:buFontTx/>
              <a:buNone/>
            </a:pPr>
            <a:r>
              <a:rPr lang="en-US" altLang="en-US" sz="1400" i="1">
                <a:solidFill>
                  <a:srgbClr val="CCFFCC"/>
                </a:solidFill>
              </a:rPr>
              <a:t>elements</a:t>
            </a:r>
          </a:p>
        </p:txBody>
      </p:sp>
      <p:sp>
        <p:nvSpPr>
          <p:cNvPr id="6157" name="Text Box 20"/>
          <p:cNvSpPr txBox="1">
            <a:spLocks noChangeArrowheads="1"/>
          </p:cNvSpPr>
          <p:nvPr/>
        </p:nvSpPr>
        <p:spPr bwMode="auto">
          <a:xfrm>
            <a:off x="1157288" y="4005263"/>
            <a:ext cx="1357312"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rgbClr val="CCFFCC"/>
                </a:solidFill>
              </a:rPr>
              <a:t>Lymphoid cells</a:t>
            </a:r>
          </a:p>
        </p:txBody>
      </p:sp>
      <p:sp>
        <p:nvSpPr>
          <p:cNvPr id="6158" name="Text Box 21"/>
          <p:cNvSpPr txBox="1">
            <a:spLocks noChangeArrowheads="1"/>
          </p:cNvSpPr>
          <p:nvPr/>
        </p:nvSpPr>
        <p:spPr bwMode="auto">
          <a:xfrm>
            <a:off x="457200" y="3298825"/>
            <a:ext cx="339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a:t>?</a:t>
            </a:r>
          </a:p>
        </p:txBody>
      </p:sp>
      <p:sp>
        <p:nvSpPr>
          <p:cNvPr id="6159" name="Text Box 22"/>
          <p:cNvSpPr txBox="1">
            <a:spLocks noChangeArrowheads="1"/>
          </p:cNvSpPr>
          <p:nvPr/>
        </p:nvSpPr>
        <p:spPr bwMode="auto">
          <a:xfrm>
            <a:off x="1641475" y="3886200"/>
            <a:ext cx="339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a:t>?</a:t>
            </a:r>
          </a:p>
        </p:txBody>
      </p:sp>
      <p:sp>
        <p:nvSpPr>
          <p:cNvPr id="616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0A9355C-A589-4CC5-8F08-6D062E3855D3}" type="slidenum">
              <a:rPr lang="en-US" altLang="en-US" sz="1000" smtClean="0"/>
              <a:pPr>
                <a:spcBef>
                  <a:spcPct val="0"/>
                </a:spcBef>
                <a:buClrTx/>
                <a:buSzTx/>
                <a:buFontTx/>
                <a:buNone/>
              </a:pPr>
              <a:t>3</a:t>
            </a:fld>
            <a:endParaRPr lang="en-US" altLang="en-US" sz="1000"/>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Classification, diagnosis, and management of conjunctival lymphoma | Eye  and Vision | Full Text">
            <a:extLst>
              <a:ext uri="{FF2B5EF4-FFF2-40B4-BE49-F238E27FC236}">
                <a16:creationId xmlns:a16="http://schemas.microsoft.com/office/drawing/2014/main" id="{8B164A79-BB13-4E8A-BD40-C1F1973BFF4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633" y="2385608"/>
            <a:ext cx="3162934" cy="2100927"/>
          </a:xfrm>
          <a:prstGeom prst="rect">
            <a:avLst/>
          </a:prstGeom>
          <a:noFill/>
          <a:extLst>
            <a:ext uri="{909E8E84-426E-40DD-AFC4-6F175D3DCCD1}">
              <a14:hiddenFill xmlns:a14="http://schemas.microsoft.com/office/drawing/2010/main">
                <a:solidFill>
                  <a:srgbClr val="FFFFFF"/>
                </a:solidFill>
              </a14:hiddenFill>
            </a:ext>
          </a:extLst>
        </p:spPr>
      </p:pic>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30</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287042" y="6083640"/>
            <a:ext cx="2569935" cy="369332"/>
          </a:xfrm>
          <a:prstGeom prst="rect">
            <a:avLst/>
          </a:prstGeom>
          <a:noFill/>
        </p:spPr>
        <p:txBody>
          <a:bodyPr wrap="none" rtlCol="0">
            <a:spAutoFit/>
          </a:bodyPr>
          <a:lstStyle/>
          <a:p>
            <a:pPr algn="ctr"/>
            <a:r>
              <a:rPr lang="en-US" dirty="0"/>
              <a:t>Conjunctival lymphoma</a:t>
            </a:r>
          </a:p>
        </p:txBody>
      </p:sp>
      <p:pic>
        <p:nvPicPr>
          <p:cNvPr id="5122" name="Picture 2" descr="Conjunctival Lymphoma | Wills Eye Hospital">
            <a:extLst>
              <a:ext uri="{FF2B5EF4-FFF2-40B4-BE49-F238E27FC236}">
                <a16:creationId xmlns:a16="http://schemas.microsoft.com/office/drawing/2014/main" id="{534F906C-556C-4787-98E1-E6536B1B37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0891" y="2385608"/>
            <a:ext cx="3078102" cy="2100927"/>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Lymphoma of the Conjunctiva » New York Eye Cancer Center">
            <a:extLst>
              <a:ext uri="{FF2B5EF4-FFF2-40B4-BE49-F238E27FC236}">
                <a16:creationId xmlns:a16="http://schemas.microsoft.com/office/drawing/2014/main" id="{9FE0CCAD-F244-4084-B3DF-AC4E5249E2A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87042" y="2377371"/>
            <a:ext cx="2652710" cy="20842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25360476"/>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300</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3539430"/>
          </a:xfrm>
          <a:prstGeom prst="rect">
            <a:avLst/>
          </a:prstGeom>
          <a:noFill/>
        </p:spPr>
        <p:txBody>
          <a:bodyPr wrap="square" rtlCol="0">
            <a:spAutoFit/>
          </a:bodyPr>
          <a:lstStyle/>
          <a:p>
            <a:r>
              <a:rPr lang="en-US" sz="1600" i="1" dirty="0">
                <a:solidFill>
                  <a:srgbClr val="0000FF"/>
                </a:solidFill>
              </a:rPr>
              <a:t>Traditionally, OSSN is thought of as coming in two forms—what are they?</a:t>
            </a:r>
          </a:p>
          <a:p>
            <a:r>
              <a:rPr lang="en-US" sz="1600" dirty="0">
                <a:solidFill>
                  <a:srgbClr val="0000FF"/>
                </a:solidFill>
              </a:rPr>
              <a:t>Conjunctival (or corneal) intraepithelial neoplasia (CIN),  and squamous cell carcinoma (SCC)</a:t>
            </a:r>
          </a:p>
          <a:p>
            <a:endParaRPr lang="en-US" sz="1600" i="1" dirty="0">
              <a:solidFill>
                <a:srgbClr val="0000FF"/>
              </a:solidFill>
            </a:endParaRPr>
          </a:p>
          <a:p>
            <a:r>
              <a:rPr lang="en-US" sz="1600" i="1" dirty="0">
                <a:solidFill>
                  <a:srgbClr val="0000FF"/>
                </a:solidFill>
              </a:rPr>
              <a:t>Can CIN be differentiated from SCC at the slit-lamp?</a:t>
            </a:r>
          </a:p>
          <a:p>
            <a:r>
              <a:rPr lang="en-US" sz="1600" dirty="0">
                <a:solidFill>
                  <a:srgbClr val="0000FF"/>
                </a:solidFill>
              </a:rPr>
              <a:t>No, only via histology (which is why the CNN/SCC classification is not terribly useful clinically)</a:t>
            </a:r>
          </a:p>
          <a:p>
            <a:endParaRPr lang="en-US" sz="1600" i="1" dirty="0">
              <a:solidFill>
                <a:srgbClr val="0000FF"/>
              </a:solidFill>
            </a:endParaRPr>
          </a:p>
          <a:p>
            <a:r>
              <a:rPr lang="en-US" sz="1600" i="1" dirty="0">
                <a:solidFill>
                  <a:srgbClr val="0000FF"/>
                </a:solidFill>
              </a:rPr>
              <a:t>OSSN lesions typically present with one of three clinical variants with regard to their appearance—what are they?</a:t>
            </a:r>
          </a:p>
          <a:p>
            <a:r>
              <a:rPr lang="en-US" sz="1600" dirty="0">
                <a:solidFill>
                  <a:srgbClr val="0000FF"/>
                </a:solidFill>
              </a:rPr>
              <a:t>--</a:t>
            </a:r>
            <a:r>
              <a:rPr lang="en-US" sz="1600" b="1" i="1" dirty="0">
                <a:solidFill>
                  <a:srgbClr val="0000FF"/>
                </a:solidFill>
              </a:rPr>
              <a:t>?</a:t>
            </a:r>
          </a:p>
          <a:p>
            <a:r>
              <a:rPr lang="en-US" sz="1600" dirty="0">
                <a:solidFill>
                  <a:srgbClr val="0000FF"/>
                </a:solidFill>
              </a:rPr>
              <a:t>--</a:t>
            </a:r>
            <a:r>
              <a:rPr lang="en-US" sz="1600" b="1" i="1" dirty="0">
                <a:solidFill>
                  <a:srgbClr val="0000FF"/>
                </a:solidFill>
              </a:rPr>
              <a:t>?</a:t>
            </a:r>
          </a:p>
          <a:p>
            <a:r>
              <a:rPr lang="en-US" sz="1600" dirty="0">
                <a:solidFill>
                  <a:srgbClr val="0000FF"/>
                </a:solidFill>
              </a:rPr>
              <a:t>--</a:t>
            </a:r>
            <a:r>
              <a:rPr lang="en-US" sz="1600" b="1" i="1" dirty="0">
                <a:solidFill>
                  <a:srgbClr val="0000FF"/>
                </a:solidFill>
              </a:rPr>
              <a:t>?</a:t>
            </a:r>
          </a:p>
        </p:txBody>
      </p:sp>
    </p:spTree>
    <p:extLst>
      <p:ext uri="{BB962C8B-B14F-4D97-AF65-F5344CB8AC3E}">
        <p14:creationId xmlns:p14="http://schemas.microsoft.com/office/powerpoint/2010/main" val="2208378859"/>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301</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3539430"/>
          </a:xfrm>
          <a:prstGeom prst="rect">
            <a:avLst/>
          </a:prstGeom>
          <a:noFill/>
        </p:spPr>
        <p:txBody>
          <a:bodyPr wrap="square" rtlCol="0">
            <a:spAutoFit/>
          </a:bodyPr>
          <a:lstStyle/>
          <a:p>
            <a:r>
              <a:rPr lang="en-US" sz="1600" i="1" dirty="0">
                <a:solidFill>
                  <a:srgbClr val="0000FF"/>
                </a:solidFill>
              </a:rPr>
              <a:t>Traditionally, OSSN is thought of as coming in two forms—what are they?</a:t>
            </a:r>
          </a:p>
          <a:p>
            <a:r>
              <a:rPr lang="en-US" sz="1600" dirty="0">
                <a:solidFill>
                  <a:srgbClr val="0000FF"/>
                </a:solidFill>
              </a:rPr>
              <a:t>Conjunctival (or corneal) intraepithelial neoplasia (CIN),  and squamous cell carcinoma (SCC)</a:t>
            </a:r>
          </a:p>
          <a:p>
            <a:endParaRPr lang="en-US" sz="1600" i="1" dirty="0">
              <a:solidFill>
                <a:srgbClr val="0000FF"/>
              </a:solidFill>
            </a:endParaRPr>
          </a:p>
          <a:p>
            <a:r>
              <a:rPr lang="en-US" sz="1600" i="1" dirty="0">
                <a:solidFill>
                  <a:srgbClr val="0000FF"/>
                </a:solidFill>
              </a:rPr>
              <a:t>Can CIN be differentiated from SCC at the slit-lamp?</a:t>
            </a:r>
          </a:p>
          <a:p>
            <a:r>
              <a:rPr lang="en-US" sz="1600" dirty="0">
                <a:solidFill>
                  <a:srgbClr val="0000FF"/>
                </a:solidFill>
              </a:rPr>
              <a:t>No, only via histology (which is why the CNN/SCC classification is not terribly useful clinically)</a:t>
            </a:r>
          </a:p>
          <a:p>
            <a:endParaRPr lang="en-US" sz="1600" i="1" dirty="0">
              <a:solidFill>
                <a:srgbClr val="0000FF"/>
              </a:solidFill>
            </a:endParaRPr>
          </a:p>
          <a:p>
            <a:r>
              <a:rPr lang="en-US" sz="1600" i="1" dirty="0">
                <a:solidFill>
                  <a:srgbClr val="0000FF"/>
                </a:solidFill>
              </a:rPr>
              <a:t>OSSN lesions typically present with one of three clinical variants with regard to their appearance—what are they?</a:t>
            </a:r>
          </a:p>
          <a:p>
            <a:r>
              <a:rPr lang="en-US" sz="1600" dirty="0">
                <a:solidFill>
                  <a:srgbClr val="0000FF"/>
                </a:solidFill>
              </a:rPr>
              <a:t>--Gelatinous</a:t>
            </a:r>
          </a:p>
          <a:p>
            <a:r>
              <a:rPr lang="en-US" sz="1600" dirty="0">
                <a:solidFill>
                  <a:srgbClr val="0000FF"/>
                </a:solidFill>
              </a:rPr>
              <a:t>--Papilliform</a:t>
            </a:r>
          </a:p>
          <a:p>
            <a:r>
              <a:rPr lang="en-US" sz="1600" dirty="0">
                <a:solidFill>
                  <a:srgbClr val="0000FF"/>
                </a:solidFill>
              </a:rPr>
              <a:t>--Leukoplakic</a:t>
            </a:r>
          </a:p>
        </p:txBody>
      </p:sp>
    </p:spTree>
    <p:extLst>
      <p:ext uri="{BB962C8B-B14F-4D97-AF65-F5344CB8AC3E}">
        <p14:creationId xmlns:p14="http://schemas.microsoft.com/office/powerpoint/2010/main" val="2526528494"/>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302</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4" name="TextBox 13">
            <a:extLst>
              <a:ext uri="{FF2B5EF4-FFF2-40B4-BE49-F238E27FC236}">
                <a16:creationId xmlns:a16="http://schemas.microsoft.com/office/drawing/2014/main" id="{A65F8F49-D2AC-4A26-AE0C-900D7F4009E8}"/>
              </a:ext>
            </a:extLst>
          </p:cNvPr>
          <p:cNvSpPr txBox="1"/>
          <p:nvPr/>
        </p:nvSpPr>
        <p:spPr>
          <a:xfrm>
            <a:off x="3280664" y="6096000"/>
            <a:ext cx="2582758" cy="369332"/>
          </a:xfrm>
          <a:prstGeom prst="rect">
            <a:avLst/>
          </a:prstGeom>
          <a:noFill/>
        </p:spPr>
        <p:txBody>
          <a:bodyPr wrap="none" rtlCol="0">
            <a:spAutoFit/>
          </a:bodyPr>
          <a:lstStyle/>
          <a:p>
            <a:pPr algn="ctr"/>
            <a:r>
              <a:rPr lang="en-US" b="0" i="0" dirty="0">
                <a:effectLst/>
                <a:latin typeface="+mn-lt"/>
              </a:rPr>
              <a:t>OSSN: Clinical variants</a:t>
            </a:r>
          </a:p>
        </p:txBody>
      </p:sp>
      <p:pic>
        <p:nvPicPr>
          <p:cNvPr id="6" name="Picture 5">
            <a:extLst>
              <a:ext uri="{FF2B5EF4-FFF2-40B4-BE49-F238E27FC236}">
                <a16:creationId xmlns:a16="http://schemas.microsoft.com/office/drawing/2014/main" id="{56642EDA-3B88-48CD-A20D-A424BD79ABE9}"/>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716696" y="228600"/>
            <a:ext cx="3886200" cy="2583635"/>
          </a:xfrm>
          <a:prstGeom prst="rect">
            <a:avLst/>
          </a:prstGeom>
        </p:spPr>
      </p:pic>
      <p:sp>
        <p:nvSpPr>
          <p:cNvPr id="7" name="TextBox 6">
            <a:extLst>
              <a:ext uri="{FF2B5EF4-FFF2-40B4-BE49-F238E27FC236}">
                <a16:creationId xmlns:a16="http://schemas.microsoft.com/office/drawing/2014/main" id="{839F8F4D-AFF8-4D6F-A4D1-8595D4A76929}"/>
              </a:ext>
            </a:extLst>
          </p:cNvPr>
          <p:cNvSpPr txBox="1"/>
          <p:nvPr/>
        </p:nvSpPr>
        <p:spPr>
          <a:xfrm>
            <a:off x="1576640" y="1372933"/>
            <a:ext cx="1140056" cy="338554"/>
          </a:xfrm>
          <a:prstGeom prst="rect">
            <a:avLst/>
          </a:prstGeom>
          <a:noFill/>
        </p:spPr>
        <p:txBody>
          <a:bodyPr wrap="none" rtlCol="0">
            <a:spAutoFit/>
          </a:bodyPr>
          <a:lstStyle/>
          <a:p>
            <a:r>
              <a:rPr lang="en-US" sz="1600" dirty="0"/>
              <a:t>Papilliform</a:t>
            </a:r>
          </a:p>
        </p:txBody>
      </p:sp>
      <p:sp>
        <p:nvSpPr>
          <p:cNvPr id="16" name="TextBox 15">
            <a:extLst>
              <a:ext uri="{FF2B5EF4-FFF2-40B4-BE49-F238E27FC236}">
                <a16:creationId xmlns:a16="http://schemas.microsoft.com/office/drawing/2014/main" id="{4403FEA4-89E1-49D0-BCDE-C9BC9972ABF3}"/>
              </a:ext>
            </a:extLst>
          </p:cNvPr>
          <p:cNvSpPr txBox="1"/>
          <p:nvPr/>
        </p:nvSpPr>
        <p:spPr>
          <a:xfrm>
            <a:off x="6275890" y="5485067"/>
            <a:ext cx="1265090" cy="338554"/>
          </a:xfrm>
          <a:prstGeom prst="rect">
            <a:avLst/>
          </a:prstGeom>
          <a:noFill/>
        </p:spPr>
        <p:txBody>
          <a:bodyPr wrap="none" rtlCol="0">
            <a:spAutoFit/>
          </a:bodyPr>
          <a:lstStyle/>
          <a:p>
            <a:pPr algn="ctr"/>
            <a:r>
              <a:rPr lang="en-US" sz="1600" dirty="0"/>
              <a:t>Leukoplakic</a:t>
            </a:r>
          </a:p>
        </p:txBody>
      </p:sp>
      <p:pic>
        <p:nvPicPr>
          <p:cNvPr id="10" name="Picture 9">
            <a:extLst>
              <a:ext uri="{FF2B5EF4-FFF2-40B4-BE49-F238E27FC236}">
                <a16:creationId xmlns:a16="http://schemas.microsoft.com/office/drawing/2014/main" id="{CE992CA3-7A17-49F4-B74E-FCE43C91483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57800" y="2901432"/>
            <a:ext cx="3243688" cy="2583635"/>
          </a:xfrm>
          <a:prstGeom prst="rect">
            <a:avLst/>
          </a:prstGeom>
        </p:spPr>
      </p:pic>
      <p:pic>
        <p:nvPicPr>
          <p:cNvPr id="11" name="Picture 2" descr="EyeWorld | Treating ocular surface squamous neoplasia">
            <a:extLst>
              <a:ext uri="{FF2B5EF4-FFF2-40B4-BE49-F238E27FC236}">
                <a16:creationId xmlns:a16="http://schemas.microsoft.com/office/drawing/2014/main" id="{274B3CD9-B9BE-4D38-86E0-59143CFAC3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2901432"/>
            <a:ext cx="3547408" cy="2583635"/>
          </a:xfrm>
          <a:prstGeom prst="rect">
            <a:avLst/>
          </a:prstGeom>
          <a:noFill/>
          <a:extLst>
            <a:ext uri="{909E8E84-426E-40DD-AFC4-6F175D3DCCD1}">
              <a14:hiddenFill xmlns:a14="http://schemas.microsoft.com/office/drawing/2010/main">
                <a:solidFill>
                  <a:srgbClr val="FFFFFF"/>
                </a:solidFill>
              </a14:hiddenFill>
            </a:ext>
          </a:extLst>
        </p:spPr>
      </p:pic>
      <p:sp>
        <p:nvSpPr>
          <p:cNvPr id="12" name="TextBox 11">
            <a:extLst>
              <a:ext uri="{FF2B5EF4-FFF2-40B4-BE49-F238E27FC236}">
                <a16:creationId xmlns:a16="http://schemas.microsoft.com/office/drawing/2014/main" id="{237B99A6-2E2B-42CD-97FF-0FAF8D8F1C83}"/>
              </a:ext>
            </a:extLst>
          </p:cNvPr>
          <p:cNvSpPr txBox="1"/>
          <p:nvPr/>
        </p:nvSpPr>
        <p:spPr>
          <a:xfrm>
            <a:off x="1714076" y="5485067"/>
            <a:ext cx="1164101" cy="338554"/>
          </a:xfrm>
          <a:prstGeom prst="rect">
            <a:avLst/>
          </a:prstGeom>
          <a:noFill/>
        </p:spPr>
        <p:txBody>
          <a:bodyPr wrap="none" rtlCol="0">
            <a:spAutoFit/>
          </a:bodyPr>
          <a:lstStyle/>
          <a:p>
            <a:pPr algn="ctr"/>
            <a:r>
              <a:rPr lang="en-US" sz="1600" dirty="0"/>
              <a:t>Gelatinous</a:t>
            </a:r>
          </a:p>
        </p:txBody>
      </p:sp>
    </p:spTree>
    <p:extLst>
      <p:ext uri="{BB962C8B-B14F-4D97-AF65-F5344CB8AC3E}">
        <p14:creationId xmlns:p14="http://schemas.microsoft.com/office/powerpoint/2010/main" val="2038150348"/>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303</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3539430"/>
          </a:xfrm>
          <a:prstGeom prst="rect">
            <a:avLst/>
          </a:prstGeom>
          <a:noFill/>
        </p:spPr>
        <p:txBody>
          <a:bodyPr wrap="square" rtlCol="0">
            <a:spAutoFit/>
          </a:bodyPr>
          <a:lstStyle/>
          <a:p>
            <a:r>
              <a:rPr lang="en-US" sz="1600" i="1" dirty="0">
                <a:solidFill>
                  <a:schemeClr val="bg1">
                    <a:lumMod val="75000"/>
                  </a:schemeClr>
                </a:solidFill>
              </a:rPr>
              <a:t>Traditionally, OSSN is thought of as coming in two forms—what are they?</a:t>
            </a:r>
          </a:p>
          <a:p>
            <a:r>
              <a:rPr lang="en-US" sz="1600" dirty="0">
                <a:solidFill>
                  <a:schemeClr val="bg1">
                    <a:lumMod val="75000"/>
                  </a:schemeClr>
                </a:solidFill>
              </a:rPr>
              <a:t>Conjunctival (or corneal) intraepithelial neoplasia (CIN),  and squamous cell carcinoma (SCC)</a:t>
            </a:r>
          </a:p>
          <a:p>
            <a:endParaRPr lang="en-US" sz="1600" i="1" dirty="0">
              <a:solidFill>
                <a:schemeClr val="bg1">
                  <a:lumMod val="75000"/>
                </a:schemeClr>
              </a:solidFill>
            </a:endParaRPr>
          </a:p>
          <a:p>
            <a:r>
              <a:rPr lang="en-US" sz="1600" i="1" dirty="0">
                <a:solidFill>
                  <a:schemeClr val="bg1">
                    <a:lumMod val="75000"/>
                  </a:schemeClr>
                </a:solidFill>
              </a:rPr>
              <a:t>Can CIN be differentiated from SCC at the slit-lamp?</a:t>
            </a:r>
          </a:p>
          <a:p>
            <a:r>
              <a:rPr lang="en-US" sz="1600" dirty="0">
                <a:solidFill>
                  <a:schemeClr val="bg1">
                    <a:lumMod val="75000"/>
                  </a:schemeClr>
                </a:solidFill>
              </a:rPr>
              <a:t>No, only via histology (which is why the CNN/SCC classification is not terribly useful clinically)</a:t>
            </a:r>
          </a:p>
          <a:p>
            <a:endParaRPr lang="en-US" sz="1600" i="1" dirty="0">
              <a:solidFill>
                <a:schemeClr val="bg1">
                  <a:lumMod val="75000"/>
                </a:schemeClr>
              </a:solidFill>
            </a:endParaRPr>
          </a:p>
          <a:p>
            <a:r>
              <a:rPr lang="en-US" sz="1600" i="1" dirty="0">
                <a:solidFill>
                  <a:schemeClr val="bg1">
                    <a:lumMod val="75000"/>
                  </a:schemeClr>
                </a:solidFill>
              </a:rPr>
              <a:t>OSSN lesions typically present with one of three clinical variants with regard to their appearance—what are they?</a:t>
            </a:r>
          </a:p>
          <a:p>
            <a:r>
              <a:rPr lang="en-US" sz="1600" dirty="0">
                <a:solidFill>
                  <a:schemeClr val="bg1">
                    <a:lumMod val="75000"/>
                  </a:schemeClr>
                </a:solidFill>
              </a:rPr>
              <a:t>--Gelatinous</a:t>
            </a:r>
          </a:p>
          <a:p>
            <a:r>
              <a:rPr lang="en-US" sz="1600" dirty="0">
                <a:solidFill>
                  <a:schemeClr val="bg1">
                    <a:lumMod val="75000"/>
                  </a:schemeClr>
                </a:solidFill>
              </a:rPr>
              <a:t>--Papilliform</a:t>
            </a:r>
          </a:p>
          <a:p>
            <a:r>
              <a:rPr lang="en-US" sz="1600" dirty="0">
                <a:solidFill>
                  <a:schemeClr val="bg1">
                    <a:lumMod val="75000"/>
                  </a:schemeClr>
                </a:solidFill>
              </a:rPr>
              <a:t>--Leukoplakic</a:t>
            </a:r>
          </a:p>
        </p:txBody>
      </p:sp>
      <p:sp>
        <p:nvSpPr>
          <p:cNvPr id="2" name="TextBox 1">
            <a:extLst>
              <a:ext uri="{FF2B5EF4-FFF2-40B4-BE49-F238E27FC236}">
                <a16:creationId xmlns:a16="http://schemas.microsoft.com/office/drawing/2014/main" id="{8E3EBC83-4C7B-4887-A341-6F1D748E1D49}"/>
              </a:ext>
            </a:extLst>
          </p:cNvPr>
          <p:cNvSpPr txBox="1"/>
          <p:nvPr/>
        </p:nvSpPr>
        <p:spPr>
          <a:xfrm>
            <a:off x="954087" y="4158091"/>
            <a:ext cx="5410201" cy="83099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What does OSSN look like on AS-OCT?</a:t>
            </a:r>
            <a:endParaRPr lang="en-US" sz="1600" i="1" dirty="0">
              <a:solidFill>
                <a:schemeClr val="accent1">
                  <a:lumMod val="40000"/>
                  <a:lumOff val="60000"/>
                </a:schemeClr>
              </a:solidFill>
            </a:endParaRPr>
          </a:p>
          <a:p>
            <a:r>
              <a:rPr lang="en-US" sz="1600" dirty="0">
                <a:solidFill>
                  <a:schemeClr val="accent1">
                    <a:lumMod val="40000"/>
                    <a:lumOff val="60000"/>
                  </a:schemeClr>
                </a:solidFill>
              </a:rPr>
              <a:t>A segment of dramatically thickened epithelium, the edge of which changes abruptly to normal-appearing epithelium</a:t>
            </a:r>
          </a:p>
        </p:txBody>
      </p:sp>
    </p:spTree>
    <p:extLst>
      <p:ext uri="{BB962C8B-B14F-4D97-AF65-F5344CB8AC3E}">
        <p14:creationId xmlns:p14="http://schemas.microsoft.com/office/powerpoint/2010/main" val="2170989941"/>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372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37221" name="Text Box 5"/>
          <p:cNvSpPr txBox="1">
            <a:spLocks noChangeArrowheads="1"/>
          </p:cNvSpPr>
          <p:nvPr/>
        </p:nvSpPr>
        <p:spPr bwMode="auto">
          <a:xfrm>
            <a:off x="6860970" y="2422525"/>
            <a:ext cx="1322799" cy="400110"/>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37222" name="Text Box 6"/>
          <p:cNvSpPr txBox="1">
            <a:spLocks noChangeArrowheads="1"/>
          </p:cNvSpPr>
          <p:nvPr/>
        </p:nvSpPr>
        <p:spPr bwMode="auto">
          <a:xfrm>
            <a:off x="5787136" y="3352800"/>
            <a:ext cx="971741"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Papilloma</a:t>
            </a:r>
          </a:p>
        </p:txBody>
      </p:sp>
      <p:sp>
        <p:nvSpPr>
          <p:cNvPr id="137223"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37224" name="Text Box 8"/>
          <p:cNvSpPr txBox="1">
            <a:spLocks noChangeArrowheads="1"/>
          </p:cNvSpPr>
          <p:nvPr/>
        </p:nvSpPr>
        <p:spPr bwMode="auto">
          <a:xfrm>
            <a:off x="7667118" y="4724400"/>
            <a:ext cx="564578"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37225" name="Text Box 9"/>
          <p:cNvSpPr txBox="1">
            <a:spLocks noChangeArrowheads="1"/>
          </p:cNvSpPr>
          <p:nvPr/>
        </p:nvSpPr>
        <p:spPr bwMode="auto">
          <a:xfrm>
            <a:off x="7289736" y="5181600"/>
            <a:ext cx="1786066" cy="26468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50000"/>
                  </a:schemeClr>
                </a:solidFill>
              </a:rPr>
              <a:t>Mucoepidermoid Ca</a:t>
            </a:r>
          </a:p>
        </p:txBody>
      </p:sp>
      <p:sp>
        <p:nvSpPr>
          <p:cNvPr id="13722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7"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8"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29"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0"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50000"/>
                </a:schemeClr>
              </a:solidFill>
            </a:endParaRPr>
          </a:p>
        </p:txBody>
      </p:sp>
      <p:sp>
        <p:nvSpPr>
          <p:cNvPr id="137231"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37235" name="Text Box 2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Pedunculated</a:t>
            </a:r>
          </a:p>
        </p:txBody>
      </p:sp>
      <p:sp>
        <p:nvSpPr>
          <p:cNvPr id="137236" name="Text Box 21"/>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000" i="1">
                <a:solidFill>
                  <a:schemeClr val="bg1">
                    <a:lumMod val="50000"/>
                  </a:schemeClr>
                </a:solidFill>
              </a:rPr>
              <a:t>Sessile</a:t>
            </a:r>
          </a:p>
        </p:txBody>
      </p:sp>
      <p:sp>
        <p:nvSpPr>
          <p:cNvPr id="13723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40A5734-7BE7-49DC-8933-877299380636}" type="slidenum">
              <a:rPr lang="en-US" altLang="en-US" sz="1000" smtClean="0"/>
              <a:pPr>
                <a:spcBef>
                  <a:spcPct val="0"/>
                </a:spcBef>
                <a:buClrTx/>
                <a:buSzTx/>
                <a:buFontTx/>
                <a:buNone/>
              </a:pPr>
              <a:t>304</a:t>
            </a:fld>
            <a:endParaRPr lang="en-US" altLang="en-US" sz="1000"/>
          </a:p>
        </p:txBody>
      </p:sp>
      <p:sp>
        <p:nvSpPr>
          <p:cNvPr id="137238"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37239"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137240"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b="1">
              <a:solidFill>
                <a:srgbClr val="0000FF"/>
              </a:solidFill>
            </a:endParaRPr>
          </a:p>
        </p:txBody>
      </p:sp>
      <p:sp>
        <p:nvSpPr>
          <p:cNvPr id="21" name="TextBox 20">
            <a:extLst>
              <a:ext uri="{FF2B5EF4-FFF2-40B4-BE49-F238E27FC236}">
                <a16:creationId xmlns:a16="http://schemas.microsoft.com/office/drawing/2014/main" id="{77F70184-88FB-41F5-BF2B-E76099658B80}"/>
              </a:ext>
            </a:extLst>
          </p:cNvPr>
          <p:cNvSpPr txBox="1"/>
          <p:nvPr/>
        </p:nvSpPr>
        <p:spPr>
          <a:xfrm>
            <a:off x="457199" y="2886104"/>
            <a:ext cx="5565777" cy="3539430"/>
          </a:xfrm>
          <a:prstGeom prst="rect">
            <a:avLst/>
          </a:prstGeom>
          <a:noFill/>
        </p:spPr>
        <p:txBody>
          <a:bodyPr wrap="square" rtlCol="0">
            <a:spAutoFit/>
          </a:bodyPr>
          <a:lstStyle/>
          <a:p>
            <a:r>
              <a:rPr lang="en-US" sz="1600" i="1" dirty="0">
                <a:solidFill>
                  <a:schemeClr val="bg1">
                    <a:lumMod val="75000"/>
                  </a:schemeClr>
                </a:solidFill>
              </a:rPr>
              <a:t>Traditionally, OSSN is thought of as coming in two forms—what are they?</a:t>
            </a:r>
          </a:p>
          <a:p>
            <a:r>
              <a:rPr lang="en-US" sz="1600" dirty="0">
                <a:solidFill>
                  <a:schemeClr val="bg1">
                    <a:lumMod val="75000"/>
                  </a:schemeClr>
                </a:solidFill>
              </a:rPr>
              <a:t>Conjunctival (or corneal) intraepithelial neoplasia (CIN),  and squamous cell carcinoma (SCC)</a:t>
            </a:r>
          </a:p>
          <a:p>
            <a:endParaRPr lang="en-US" sz="1600" i="1" dirty="0">
              <a:solidFill>
                <a:schemeClr val="bg1">
                  <a:lumMod val="75000"/>
                </a:schemeClr>
              </a:solidFill>
            </a:endParaRPr>
          </a:p>
          <a:p>
            <a:r>
              <a:rPr lang="en-US" sz="1600" i="1" dirty="0">
                <a:solidFill>
                  <a:schemeClr val="bg1">
                    <a:lumMod val="75000"/>
                  </a:schemeClr>
                </a:solidFill>
              </a:rPr>
              <a:t>Can CIN be differentiated from SCC at the slit-lamp?</a:t>
            </a:r>
          </a:p>
          <a:p>
            <a:r>
              <a:rPr lang="en-US" sz="1600" dirty="0">
                <a:solidFill>
                  <a:schemeClr val="bg1">
                    <a:lumMod val="75000"/>
                  </a:schemeClr>
                </a:solidFill>
              </a:rPr>
              <a:t>No, only via histology (which is why the CNN/SCC classification is not terribly useful clinically)</a:t>
            </a:r>
          </a:p>
          <a:p>
            <a:endParaRPr lang="en-US" sz="1600" i="1" dirty="0">
              <a:solidFill>
                <a:schemeClr val="bg1">
                  <a:lumMod val="75000"/>
                </a:schemeClr>
              </a:solidFill>
            </a:endParaRPr>
          </a:p>
          <a:p>
            <a:r>
              <a:rPr lang="en-US" sz="1600" i="1" dirty="0">
                <a:solidFill>
                  <a:schemeClr val="bg1">
                    <a:lumMod val="75000"/>
                  </a:schemeClr>
                </a:solidFill>
              </a:rPr>
              <a:t>OSSN lesions typically present with one of three clinical variants with regard to their appearance—what are they?</a:t>
            </a:r>
          </a:p>
          <a:p>
            <a:r>
              <a:rPr lang="en-US" sz="1600" dirty="0">
                <a:solidFill>
                  <a:schemeClr val="bg1">
                    <a:lumMod val="75000"/>
                  </a:schemeClr>
                </a:solidFill>
              </a:rPr>
              <a:t>--Gelatinous</a:t>
            </a:r>
          </a:p>
          <a:p>
            <a:r>
              <a:rPr lang="en-US" sz="1600" dirty="0">
                <a:solidFill>
                  <a:schemeClr val="bg1">
                    <a:lumMod val="75000"/>
                  </a:schemeClr>
                </a:solidFill>
              </a:rPr>
              <a:t>--Papilliform</a:t>
            </a:r>
          </a:p>
          <a:p>
            <a:r>
              <a:rPr lang="en-US" sz="1600" dirty="0">
                <a:solidFill>
                  <a:schemeClr val="bg1">
                    <a:lumMod val="75000"/>
                  </a:schemeClr>
                </a:solidFill>
              </a:rPr>
              <a:t>--Leukoplakic</a:t>
            </a:r>
          </a:p>
        </p:txBody>
      </p:sp>
      <p:sp>
        <p:nvSpPr>
          <p:cNvPr id="2" name="TextBox 1">
            <a:extLst>
              <a:ext uri="{FF2B5EF4-FFF2-40B4-BE49-F238E27FC236}">
                <a16:creationId xmlns:a16="http://schemas.microsoft.com/office/drawing/2014/main" id="{8E3EBC83-4C7B-4887-A341-6F1D748E1D49}"/>
              </a:ext>
            </a:extLst>
          </p:cNvPr>
          <p:cNvSpPr txBox="1"/>
          <p:nvPr/>
        </p:nvSpPr>
        <p:spPr>
          <a:xfrm>
            <a:off x="954087" y="4158091"/>
            <a:ext cx="5410201" cy="830997"/>
          </a:xfrm>
          <a:prstGeom prst="rect">
            <a:avLst/>
          </a:prstGeom>
          <a:solidFill>
            <a:schemeClr val="accent1">
              <a:lumMod val="40000"/>
              <a:lumOff val="60000"/>
            </a:schemeClr>
          </a:solidFill>
        </p:spPr>
        <p:txBody>
          <a:bodyPr wrap="square" rtlCol="0">
            <a:spAutoFit/>
          </a:bodyPr>
          <a:lstStyle/>
          <a:p>
            <a:r>
              <a:rPr lang="en-US" sz="1600" i="1" dirty="0">
                <a:solidFill>
                  <a:srgbClr val="0000FF"/>
                </a:solidFill>
              </a:rPr>
              <a:t>What does OSSN look like on AS-OCT?</a:t>
            </a:r>
          </a:p>
          <a:p>
            <a:r>
              <a:rPr lang="en-US" sz="1600" dirty="0">
                <a:solidFill>
                  <a:srgbClr val="0000FF"/>
                </a:solidFill>
              </a:rPr>
              <a:t>A segment of dramatically thickened epithelium, the edge of which changes abruptly to normal-appearing epithelium</a:t>
            </a:r>
          </a:p>
        </p:txBody>
      </p:sp>
    </p:spTree>
    <p:extLst>
      <p:ext uri="{BB962C8B-B14F-4D97-AF65-F5344CB8AC3E}">
        <p14:creationId xmlns:p14="http://schemas.microsoft.com/office/powerpoint/2010/main" val="1071395629"/>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FA75776-5A4F-4D7B-8C9F-85EA1F698981}"/>
              </a:ext>
            </a:extLst>
          </p:cNvPr>
          <p:cNvSpPr>
            <a:spLocks noGrp="1"/>
          </p:cNvSpPr>
          <p:nvPr>
            <p:ph type="sldNum" sz="quarter" idx="12"/>
          </p:nvPr>
        </p:nvSpPr>
        <p:spPr/>
        <p:txBody>
          <a:bodyPr/>
          <a:lstStyle/>
          <a:p>
            <a:pPr>
              <a:defRPr/>
            </a:pPr>
            <a:fld id="{F9E3100E-101D-420C-B101-F64A168BFDB2}" type="slidenum">
              <a:rPr lang="en-US" altLang="en-US" smtClean="0"/>
              <a:pPr>
                <a:defRPr/>
              </a:pPr>
              <a:t>305</a:t>
            </a:fld>
            <a:endParaRPr lang="en-US" altLang="en-US"/>
          </a:p>
        </p:txBody>
      </p:sp>
      <p:sp>
        <p:nvSpPr>
          <p:cNvPr id="4" name="Rectangle 5">
            <a:extLst>
              <a:ext uri="{FF2B5EF4-FFF2-40B4-BE49-F238E27FC236}">
                <a16:creationId xmlns:a16="http://schemas.microsoft.com/office/drawing/2014/main" id="{68B0CBFF-EE37-4816-B68A-348C72B0CD3C}"/>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sp>
        <p:nvSpPr>
          <p:cNvPr id="5" name="TextBox 4">
            <a:extLst>
              <a:ext uri="{FF2B5EF4-FFF2-40B4-BE49-F238E27FC236}">
                <a16:creationId xmlns:a16="http://schemas.microsoft.com/office/drawing/2014/main" id="{26C40CB3-FACA-4A54-95A6-106A24DBB9AD}"/>
              </a:ext>
            </a:extLst>
          </p:cNvPr>
          <p:cNvSpPr txBox="1"/>
          <p:nvPr/>
        </p:nvSpPr>
        <p:spPr>
          <a:xfrm>
            <a:off x="990600" y="4800600"/>
            <a:ext cx="7391400" cy="1077218"/>
          </a:xfrm>
          <a:prstGeom prst="rect">
            <a:avLst/>
          </a:prstGeom>
          <a:noFill/>
        </p:spPr>
        <p:txBody>
          <a:bodyPr wrap="square" rtlCol="0">
            <a:spAutoFit/>
          </a:bodyPr>
          <a:lstStyle/>
          <a:p>
            <a:pPr algn="l"/>
            <a:r>
              <a:rPr lang="en-US" sz="1600" b="0" i="0" dirty="0">
                <a:solidFill>
                  <a:srgbClr val="111111"/>
                </a:solidFill>
                <a:effectLst/>
                <a:latin typeface="Roboto" panose="02000000000000000000" pitchFamily="2" charset="0"/>
              </a:rPr>
              <a:t>A 63 year old male with OSSN.</a:t>
            </a:r>
          </a:p>
          <a:p>
            <a:pPr algn="l"/>
            <a:r>
              <a:rPr lang="en-US" sz="1600" b="0" i="0" dirty="0">
                <a:solidFill>
                  <a:srgbClr val="111111"/>
                </a:solidFill>
                <a:effectLst/>
                <a:latin typeface="Roboto" panose="02000000000000000000" pitchFamily="2" charset="0"/>
              </a:rPr>
              <a:t>a) Slit lamp photograph of a sessile conjunctival lesion extending to the limbus.</a:t>
            </a:r>
          </a:p>
          <a:p>
            <a:pPr algn="l"/>
            <a:r>
              <a:rPr lang="en-US" sz="1600" b="0" i="0" dirty="0">
                <a:solidFill>
                  <a:srgbClr val="111111"/>
                </a:solidFill>
                <a:effectLst/>
                <a:latin typeface="Roboto" panose="02000000000000000000" pitchFamily="2" charset="0"/>
              </a:rPr>
              <a:t>b) AS-OCT reveals dramatically thickened epithelium (asterisk) associated with an abrupt transition to normal epithelium (arrow)</a:t>
            </a:r>
          </a:p>
        </p:txBody>
      </p:sp>
      <p:pic>
        <p:nvPicPr>
          <p:cNvPr id="6" name="Picture 5">
            <a:extLst>
              <a:ext uri="{FF2B5EF4-FFF2-40B4-BE49-F238E27FC236}">
                <a16:creationId xmlns:a16="http://schemas.microsoft.com/office/drawing/2014/main" id="{0965634D-E49D-4B27-9F18-2A107F09AF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2479" y="2127092"/>
            <a:ext cx="3217495" cy="2368709"/>
          </a:xfrm>
          <a:prstGeom prst="rect">
            <a:avLst/>
          </a:prstGeom>
        </p:spPr>
      </p:pic>
      <p:pic>
        <p:nvPicPr>
          <p:cNvPr id="8" name="Picture 7">
            <a:extLst>
              <a:ext uri="{FF2B5EF4-FFF2-40B4-BE49-F238E27FC236}">
                <a16:creationId xmlns:a16="http://schemas.microsoft.com/office/drawing/2014/main" id="{C2D099A4-312C-439A-BA7E-14699E2ED81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571321" y="2130115"/>
            <a:ext cx="5420279" cy="2365685"/>
          </a:xfrm>
          <a:prstGeom prst="rect">
            <a:avLst/>
          </a:prstGeom>
        </p:spPr>
      </p:pic>
    </p:spTree>
    <p:extLst>
      <p:ext uri="{BB962C8B-B14F-4D97-AF65-F5344CB8AC3E}">
        <p14:creationId xmlns:p14="http://schemas.microsoft.com/office/powerpoint/2010/main" val="1923928260"/>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306</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TextBox 25">
            <a:extLst>
              <a:ext uri="{FF2B5EF4-FFF2-40B4-BE49-F238E27FC236}">
                <a16:creationId xmlns:a16="http://schemas.microsoft.com/office/drawing/2014/main" id="{8DB2E387-8829-4AFD-9367-AF1A7B36BFAF}"/>
              </a:ext>
            </a:extLst>
          </p:cNvPr>
          <p:cNvSpPr txBox="1"/>
          <p:nvPr/>
        </p:nvSpPr>
        <p:spPr>
          <a:xfrm>
            <a:off x="402432" y="2474784"/>
            <a:ext cx="4724400" cy="584775"/>
          </a:xfrm>
          <a:prstGeom prst="rect">
            <a:avLst/>
          </a:prstGeom>
          <a:noFill/>
        </p:spPr>
        <p:txBody>
          <a:bodyPr wrap="square" rtlCol="0">
            <a:spAutoFit/>
          </a:bodyPr>
          <a:lstStyle/>
          <a:p>
            <a:r>
              <a:rPr lang="en-US" sz="1600" i="1" dirty="0"/>
              <a:t>Which OSSN lesions should be treated as benign, and which as (potentially) malignant?</a:t>
            </a:r>
            <a:endParaRPr lang="en-US" sz="1600" dirty="0"/>
          </a:p>
        </p:txBody>
      </p:sp>
    </p:spTree>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307</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TextBox 25">
            <a:extLst>
              <a:ext uri="{FF2B5EF4-FFF2-40B4-BE49-F238E27FC236}">
                <a16:creationId xmlns:a16="http://schemas.microsoft.com/office/drawing/2014/main" id="{8DB2E387-8829-4AFD-9367-AF1A7B36BFAF}"/>
              </a:ext>
            </a:extLst>
          </p:cNvPr>
          <p:cNvSpPr txBox="1"/>
          <p:nvPr/>
        </p:nvSpPr>
        <p:spPr>
          <a:xfrm>
            <a:off x="402432" y="2474784"/>
            <a:ext cx="4724400" cy="830997"/>
          </a:xfrm>
          <a:prstGeom prst="rect">
            <a:avLst/>
          </a:prstGeom>
          <a:noFill/>
        </p:spPr>
        <p:txBody>
          <a:bodyPr wrap="square" rtlCol="0">
            <a:spAutoFit/>
          </a:bodyPr>
          <a:lstStyle/>
          <a:p>
            <a:r>
              <a:rPr lang="en-US" sz="1600" i="1" dirty="0"/>
              <a:t>Which OSSN lesions should be treated as benign, and which as (potentially) malignant?</a:t>
            </a:r>
          </a:p>
          <a:p>
            <a:r>
              <a:rPr lang="en-US" sz="1600" b="1" dirty="0"/>
              <a:t>All</a:t>
            </a:r>
            <a:r>
              <a:rPr lang="en-US" sz="1600" dirty="0"/>
              <a:t> OSSN lesions should be treated as malignant!</a:t>
            </a:r>
          </a:p>
        </p:txBody>
      </p:sp>
    </p:spTree>
    <p:extLst>
      <p:ext uri="{BB962C8B-B14F-4D97-AF65-F5344CB8AC3E}">
        <p14:creationId xmlns:p14="http://schemas.microsoft.com/office/powerpoint/2010/main" val="390521248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308</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TextBox 25">
            <a:extLst>
              <a:ext uri="{FF2B5EF4-FFF2-40B4-BE49-F238E27FC236}">
                <a16:creationId xmlns:a16="http://schemas.microsoft.com/office/drawing/2014/main" id="{8DB2E387-8829-4AFD-9367-AF1A7B36BFAF}"/>
              </a:ext>
            </a:extLst>
          </p:cNvPr>
          <p:cNvSpPr txBox="1"/>
          <p:nvPr/>
        </p:nvSpPr>
        <p:spPr>
          <a:xfrm>
            <a:off x="402432" y="2474784"/>
            <a:ext cx="4724400" cy="1569660"/>
          </a:xfrm>
          <a:prstGeom prst="rect">
            <a:avLst/>
          </a:prstGeom>
          <a:noFill/>
        </p:spPr>
        <p:txBody>
          <a:bodyPr wrap="square" rtlCol="0">
            <a:spAutoFit/>
          </a:bodyPr>
          <a:lstStyle/>
          <a:p>
            <a:r>
              <a:rPr lang="en-US" sz="1600" i="1" dirty="0"/>
              <a:t>Which OSSN lesions should be treated as benign, and which as (potentially) malignant?</a:t>
            </a:r>
          </a:p>
          <a:p>
            <a:r>
              <a:rPr lang="en-US" sz="1600" b="1" dirty="0"/>
              <a:t>All</a:t>
            </a:r>
            <a:r>
              <a:rPr lang="en-US" sz="1600" dirty="0"/>
              <a:t> OSSN lesions should be treated as malignant!</a:t>
            </a:r>
          </a:p>
          <a:p>
            <a:endParaRPr lang="en-US" sz="1600" dirty="0"/>
          </a:p>
          <a:p>
            <a:r>
              <a:rPr lang="en-US" sz="1600" i="1" dirty="0"/>
              <a:t>Two general categories of treatment are used. What are they?</a:t>
            </a:r>
            <a:endParaRPr lang="en-US" sz="1600" dirty="0"/>
          </a:p>
        </p:txBody>
      </p:sp>
    </p:spTree>
    <p:extLst>
      <p:ext uri="{BB962C8B-B14F-4D97-AF65-F5344CB8AC3E}">
        <p14:creationId xmlns:p14="http://schemas.microsoft.com/office/powerpoint/2010/main" val="310682337"/>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309</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TextBox 25">
            <a:extLst>
              <a:ext uri="{FF2B5EF4-FFF2-40B4-BE49-F238E27FC236}">
                <a16:creationId xmlns:a16="http://schemas.microsoft.com/office/drawing/2014/main" id="{8DB2E387-8829-4AFD-9367-AF1A7B36BFAF}"/>
              </a:ext>
            </a:extLst>
          </p:cNvPr>
          <p:cNvSpPr txBox="1"/>
          <p:nvPr/>
        </p:nvSpPr>
        <p:spPr>
          <a:xfrm>
            <a:off x="402432" y="2474784"/>
            <a:ext cx="4724400" cy="1815882"/>
          </a:xfrm>
          <a:prstGeom prst="rect">
            <a:avLst/>
          </a:prstGeom>
          <a:noFill/>
        </p:spPr>
        <p:txBody>
          <a:bodyPr wrap="square" rtlCol="0">
            <a:spAutoFit/>
          </a:bodyPr>
          <a:lstStyle/>
          <a:p>
            <a:r>
              <a:rPr lang="en-US" sz="1600" i="1" dirty="0"/>
              <a:t>Which OSSN lesions should be treated as benign, and which as (potentially) malignant?</a:t>
            </a:r>
          </a:p>
          <a:p>
            <a:r>
              <a:rPr lang="en-US" sz="1600" b="1" dirty="0"/>
              <a:t>All</a:t>
            </a:r>
            <a:r>
              <a:rPr lang="en-US" sz="1600" dirty="0"/>
              <a:t> OSSN lesions should be treated as malignant!</a:t>
            </a:r>
          </a:p>
          <a:p>
            <a:endParaRPr lang="en-US" sz="1600" dirty="0"/>
          </a:p>
          <a:p>
            <a:r>
              <a:rPr lang="en-US" sz="1600" i="1" dirty="0"/>
              <a:t>Two general categories of treatment are used. What are they?</a:t>
            </a:r>
          </a:p>
          <a:p>
            <a:r>
              <a:rPr lang="en-US" sz="1600" dirty="0"/>
              <a:t>Surgical, and topical</a:t>
            </a:r>
          </a:p>
        </p:txBody>
      </p:sp>
    </p:spTree>
    <p:extLst>
      <p:ext uri="{BB962C8B-B14F-4D97-AF65-F5344CB8AC3E}">
        <p14:creationId xmlns:p14="http://schemas.microsoft.com/office/powerpoint/2010/main" val="9459163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79"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4580"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4581"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4582"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4583"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4586"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50 (if younger, check for HIV)</a:t>
            </a:r>
          </a:p>
          <a:p>
            <a:pPr eaLnBrk="1" hangingPunct="1">
              <a:spcBef>
                <a:spcPct val="0"/>
              </a:spcBef>
              <a:buClrTx/>
              <a:buSzTx/>
              <a:buFontTx/>
              <a:buNone/>
            </a:pPr>
            <a:r>
              <a:rPr lang="en-US" altLang="en-US" sz="1600">
                <a:solidFill>
                  <a:schemeClr val="bg1"/>
                </a:solidFill>
              </a:rPr>
              <a:t>  --Treatment: Localized </a:t>
            </a:r>
            <a:r>
              <a:rPr lang="en-US" altLang="en-US" sz="1600">
                <a:solidFill>
                  <a:schemeClr val="bg1"/>
                </a:solidFill>
                <a:sym typeface="Wingdings" panose="05000000000000000000" pitchFamily="2" charset="2"/>
              </a:rPr>
              <a:t> RT ; systemic  chemo</a:t>
            </a:r>
            <a:endParaRPr lang="en-US" altLang="en-US" sz="1600">
              <a:solidFill>
                <a:schemeClr val="bg1"/>
              </a:solidFill>
            </a:endParaRPr>
          </a:p>
        </p:txBody>
      </p:sp>
      <p:sp>
        <p:nvSpPr>
          <p:cNvPr id="24587" name="Rectangle 14"/>
          <p:cNvSpPr>
            <a:spLocks noChangeArrowheads="1"/>
          </p:cNvSpPr>
          <p:nvPr/>
        </p:nvSpPr>
        <p:spPr bwMode="auto">
          <a:xfrm>
            <a:off x="5334000" y="6096000"/>
            <a:ext cx="3048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4588" name="Rectangle 15"/>
          <p:cNvSpPr>
            <a:spLocks noChangeArrowheads="1"/>
          </p:cNvSpPr>
          <p:nvPr/>
        </p:nvSpPr>
        <p:spPr bwMode="auto">
          <a:xfrm>
            <a:off x="7620000" y="6096000"/>
            <a:ext cx="4572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dz</a:t>
            </a:r>
          </a:p>
        </p:txBody>
      </p:sp>
      <p:sp>
        <p:nvSpPr>
          <p:cNvPr id="24589" name="Text Box 18"/>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459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8E8A609-7E17-4F83-A463-B5F0AC5A9340}" type="slidenum">
              <a:rPr lang="en-US" altLang="en-US" sz="1000" smtClean="0"/>
              <a:pPr>
                <a:spcBef>
                  <a:spcPct val="0"/>
                </a:spcBef>
                <a:buClrTx/>
                <a:buSzTx/>
                <a:buFontTx/>
                <a:buNone/>
              </a:pPr>
              <a:t>31</a:t>
            </a:fld>
            <a:endParaRPr lang="en-US" altLang="en-US" sz="1000"/>
          </a:p>
        </p:txBody>
      </p:sp>
      <p:sp>
        <p:nvSpPr>
          <p:cNvPr id="17"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8"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310</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169551"/>
          </a:xfrm>
          <a:prstGeom prst="rect">
            <a:avLst/>
          </a:prstGeom>
          <a:noFill/>
        </p:spPr>
        <p:txBody>
          <a:bodyPr wrap="square" rtlCol="0">
            <a:spAutoFit/>
          </a:bodyPr>
          <a:lstStyle/>
          <a:p>
            <a:r>
              <a:rPr lang="en-US" sz="1400" i="1" dirty="0"/>
              <a:t>What are the highlights of surgical excision?</a:t>
            </a:r>
          </a:p>
          <a:p>
            <a:r>
              <a:rPr lang="en-US" sz="1400" dirty="0"/>
              <a:t>--</a:t>
            </a:r>
            <a:r>
              <a:rPr lang="en-US" sz="1400" b="1" i="1" dirty="0"/>
              <a:t>?</a:t>
            </a:r>
          </a:p>
          <a:p>
            <a:r>
              <a:rPr lang="en-US" sz="1400" dirty="0"/>
              <a:t>--</a:t>
            </a:r>
            <a:r>
              <a:rPr lang="en-US" sz="1400" b="1" i="1" dirty="0"/>
              <a:t>?</a:t>
            </a:r>
          </a:p>
          <a:p>
            <a:r>
              <a:rPr lang="en-US" sz="1400" dirty="0"/>
              <a:t>--</a:t>
            </a:r>
            <a:r>
              <a:rPr lang="en-US" sz="1400" b="1" i="1" dirty="0"/>
              <a:t>?</a:t>
            </a:r>
            <a:endParaRPr lang="en-US" sz="1400" dirty="0"/>
          </a:p>
          <a:p>
            <a:r>
              <a:rPr lang="en-US" sz="1400" dirty="0"/>
              <a:t>--</a:t>
            </a:r>
            <a:r>
              <a:rPr lang="en-US" sz="1400" b="1" i="1" dirty="0"/>
              <a:t>?</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3687440"/>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311</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169551"/>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solidFill>
                  <a:schemeClr val="bg1">
                    <a:lumMod val="75000"/>
                  </a:schemeClr>
                </a:solidFill>
              </a:rPr>
              <a:t>--</a:t>
            </a:r>
            <a:r>
              <a:rPr lang="en-US" sz="1400" b="1" i="1" dirty="0">
                <a:solidFill>
                  <a:schemeClr val="bg1">
                    <a:lumMod val="75000"/>
                  </a:schemeClr>
                </a:solidFill>
              </a:rPr>
              <a:t>?</a:t>
            </a:r>
          </a:p>
          <a:p>
            <a:r>
              <a:rPr lang="en-US" sz="1400" dirty="0">
                <a:solidFill>
                  <a:schemeClr val="bg1">
                    <a:lumMod val="75000"/>
                  </a:schemeClr>
                </a:solidFill>
              </a:rPr>
              <a:t>--</a:t>
            </a:r>
            <a:r>
              <a:rPr lang="en-US" sz="1400" b="1" i="1" dirty="0">
                <a:solidFill>
                  <a:schemeClr val="bg1">
                    <a:lumMod val="75000"/>
                  </a:schemeClr>
                </a:solidFill>
              </a:rPr>
              <a:t>?</a:t>
            </a:r>
            <a:endParaRPr lang="en-US" sz="1400" dirty="0">
              <a:solidFill>
                <a:schemeClr val="bg1">
                  <a:lumMod val="75000"/>
                </a:schemeClr>
              </a:solidFill>
            </a:endParaRPr>
          </a:p>
          <a:p>
            <a:r>
              <a:rPr lang="en-US" sz="1400" dirty="0">
                <a:solidFill>
                  <a:schemeClr val="bg1">
                    <a:lumMod val="75000"/>
                  </a:schemeClr>
                </a:solidFill>
              </a:rPr>
              <a:t>--</a:t>
            </a:r>
            <a:r>
              <a:rPr lang="en-US" sz="1400" b="1" i="1" dirty="0">
                <a:solidFill>
                  <a:schemeClr val="bg1">
                    <a:lumMod val="75000"/>
                  </a:schemeClr>
                </a:solidFill>
              </a:rPr>
              <a:t>?</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25010130-07B2-4056-9C25-3A76633017D7}"/>
              </a:ext>
            </a:extLst>
          </p:cNvPr>
          <p:cNvSpPr/>
          <p:nvPr/>
        </p:nvSpPr>
        <p:spPr>
          <a:xfrm>
            <a:off x="2819400" y="4777263"/>
            <a:ext cx="493713" cy="2122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71042841"/>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312</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169551"/>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solidFill>
                  <a:schemeClr val="bg1">
                    <a:lumMod val="75000"/>
                  </a:schemeClr>
                </a:solidFill>
              </a:rPr>
              <a:t>--</a:t>
            </a:r>
            <a:r>
              <a:rPr lang="en-US" sz="1400" b="1" i="1" dirty="0">
                <a:solidFill>
                  <a:schemeClr val="bg1">
                    <a:lumMod val="75000"/>
                  </a:schemeClr>
                </a:solidFill>
              </a:rPr>
              <a:t>?</a:t>
            </a:r>
          </a:p>
          <a:p>
            <a:r>
              <a:rPr lang="en-US" sz="1400" dirty="0">
                <a:solidFill>
                  <a:schemeClr val="bg1">
                    <a:lumMod val="75000"/>
                  </a:schemeClr>
                </a:solidFill>
              </a:rPr>
              <a:t>--</a:t>
            </a:r>
            <a:r>
              <a:rPr lang="en-US" sz="1400" b="1" i="1" dirty="0">
                <a:solidFill>
                  <a:schemeClr val="bg1">
                    <a:lumMod val="75000"/>
                  </a:schemeClr>
                </a:solidFill>
              </a:rPr>
              <a:t>?</a:t>
            </a:r>
            <a:endParaRPr lang="en-US" sz="1400" dirty="0">
              <a:solidFill>
                <a:schemeClr val="bg1">
                  <a:lumMod val="75000"/>
                </a:schemeClr>
              </a:solidFill>
            </a:endParaRPr>
          </a:p>
          <a:p>
            <a:r>
              <a:rPr lang="en-US" sz="1400" dirty="0">
                <a:solidFill>
                  <a:schemeClr val="bg1">
                    <a:lumMod val="75000"/>
                  </a:schemeClr>
                </a:solidFill>
              </a:rPr>
              <a:t>--</a:t>
            </a:r>
            <a:r>
              <a:rPr lang="en-US" sz="1400" b="1" i="1" dirty="0">
                <a:solidFill>
                  <a:schemeClr val="bg1">
                    <a:lumMod val="75000"/>
                  </a:schemeClr>
                </a:solidFill>
              </a:rPr>
              <a:t>?</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7712475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313</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169551"/>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t>--Margins should be  </a:t>
            </a:r>
            <a:r>
              <a:rPr lang="en-US" sz="1400" dirty="0" err="1"/>
              <a:t>cryo’d</a:t>
            </a:r>
            <a:endParaRPr lang="en-US" sz="1400" dirty="0"/>
          </a:p>
          <a:p>
            <a:r>
              <a:rPr lang="en-US" sz="1400" dirty="0">
                <a:solidFill>
                  <a:schemeClr val="bg1">
                    <a:lumMod val="75000"/>
                  </a:schemeClr>
                </a:solidFill>
              </a:rPr>
              <a:t>--</a:t>
            </a:r>
            <a:r>
              <a:rPr lang="en-US" sz="1400" b="1" i="1" dirty="0">
                <a:solidFill>
                  <a:schemeClr val="bg1">
                    <a:lumMod val="75000"/>
                  </a:schemeClr>
                </a:solidFill>
              </a:rPr>
              <a:t>?</a:t>
            </a:r>
            <a:endParaRPr lang="en-US" sz="1400" dirty="0">
              <a:solidFill>
                <a:schemeClr val="bg1">
                  <a:lumMod val="75000"/>
                </a:schemeClr>
              </a:solidFill>
            </a:endParaRPr>
          </a:p>
          <a:p>
            <a:r>
              <a:rPr lang="en-US" sz="1400" dirty="0">
                <a:solidFill>
                  <a:schemeClr val="bg1">
                    <a:lumMod val="75000"/>
                  </a:schemeClr>
                </a:solidFill>
              </a:rPr>
              <a:t>--</a:t>
            </a:r>
            <a:r>
              <a:rPr lang="en-US" sz="1400" b="1" i="1" dirty="0">
                <a:solidFill>
                  <a:schemeClr val="bg1">
                    <a:lumMod val="75000"/>
                  </a:schemeClr>
                </a:solidFill>
              </a:rPr>
              <a:t>?</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4" name="Rectangle 23">
            <a:extLst>
              <a:ext uri="{FF2B5EF4-FFF2-40B4-BE49-F238E27FC236}">
                <a16:creationId xmlns:a16="http://schemas.microsoft.com/office/drawing/2014/main" id="{B3F200A0-C2E3-49EB-93EF-962A9787615A}"/>
              </a:ext>
            </a:extLst>
          </p:cNvPr>
          <p:cNvSpPr/>
          <p:nvPr/>
        </p:nvSpPr>
        <p:spPr>
          <a:xfrm>
            <a:off x="2249487" y="4961055"/>
            <a:ext cx="493713" cy="2122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6064693"/>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314</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169551"/>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t>--Margins should be  </a:t>
            </a:r>
            <a:r>
              <a:rPr lang="en-US" sz="1400" dirty="0" err="1"/>
              <a:t>cryo’d</a:t>
            </a:r>
            <a:endParaRPr lang="en-US" sz="1400" dirty="0"/>
          </a:p>
          <a:p>
            <a:r>
              <a:rPr lang="en-US" sz="1400" dirty="0">
                <a:solidFill>
                  <a:schemeClr val="bg1">
                    <a:lumMod val="75000"/>
                  </a:schemeClr>
                </a:solidFill>
              </a:rPr>
              <a:t>--</a:t>
            </a:r>
            <a:r>
              <a:rPr lang="en-US" sz="1400" b="1" i="1" dirty="0">
                <a:solidFill>
                  <a:schemeClr val="bg1">
                    <a:lumMod val="75000"/>
                  </a:schemeClr>
                </a:solidFill>
              </a:rPr>
              <a:t>?</a:t>
            </a:r>
            <a:endParaRPr lang="en-US" sz="1400" dirty="0">
              <a:solidFill>
                <a:schemeClr val="bg1">
                  <a:lumMod val="75000"/>
                </a:schemeClr>
              </a:solidFill>
            </a:endParaRPr>
          </a:p>
          <a:p>
            <a:r>
              <a:rPr lang="en-US" sz="1400" dirty="0">
                <a:solidFill>
                  <a:schemeClr val="bg1">
                    <a:lumMod val="75000"/>
                  </a:schemeClr>
                </a:solidFill>
              </a:rPr>
              <a:t>--</a:t>
            </a:r>
            <a:r>
              <a:rPr lang="en-US" sz="1400" b="1" i="1" dirty="0">
                <a:solidFill>
                  <a:schemeClr val="bg1">
                    <a:lumMod val="75000"/>
                  </a:schemeClr>
                </a:solidFill>
              </a:rPr>
              <a:t>?</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3782412"/>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315</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169551"/>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t>--Margins should be  </a:t>
            </a:r>
            <a:r>
              <a:rPr lang="en-US" sz="1400" dirty="0" err="1"/>
              <a:t>cryo’d</a:t>
            </a:r>
            <a:endParaRPr lang="en-US" sz="1400" dirty="0"/>
          </a:p>
          <a:p>
            <a:r>
              <a:rPr lang="en-US" sz="1400" dirty="0"/>
              <a:t>--If the lesion involves the cornea, scrape it</a:t>
            </a:r>
          </a:p>
          <a:p>
            <a:r>
              <a:rPr lang="en-US" sz="1400" dirty="0">
                <a:solidFill>
                  <a:schemeClr val="bg1">
                    <a:lumMod val="75000"/>
                  </a:schemeClr>
                </a:solidFill>
              </a:rPr>
              <a:t>--</a:t>
            </a:r>
            <a:r>
              <a:rPr lang="en-US" sz="1400" b="1" i="1" dirty="0">
                <a:solidFill>
                  <a:schemeClr val="bg1">
                    <a:lumMod val="75000"/>
                  </a:schemeClr>
                </a:solidFill>
              </a:rPr>
              <a:t>?</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39430611"/>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316</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384995"/>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t>--Margins should be  </a:t>
            </a:r>
            <a:r>
              <a:rPr lang="en-US" sz="1400" dirty="0" err="1"/>
              <a:t>cryo’d</a:t>
            </a:r>
            <a:endParaRPr lang="en-US" sz="1400" dirty="0"/>
          </a:p>
          <a:p>
            <a:r>
              <a:rPr lang="en-US" sz="1400" dirty="0"/>
              <a:t>--If the lesion involves the cornea, scrape it</a:t>
            </a:r>
          </a:p>
          <a:p>
            <a:r>
              <a:rPr lang="en-US" sz="1400" dirty="0"/>
              <a:t>--Consider  lamellar sclerectomy  of the scleral bed</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EB1F5522-770F-481F-A70D-205560063D54}"/>
              </a:ext>
            </a:extLst>
          </p:cNvPr>
          <p:cNvSpPr/>
          <p:nvPr/>
        </p:nvSpPr>
        <p:spPr>
          <a:xfrm>
            <a:off x="1494630" y="5417229"/>
            <a:ext cx="162957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2885539899"/>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317</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 name="TextBox 2">
            <a:extLst>
              <a:ext uri="{FF2B5EF4-FFF2-40B4-BE49-F238E27FC236}">
                <a16:creationId xmlns:a16="http://schemas.microsoft.com/office/drawing/2014/main" id="{112D1A38-63E8-4676-BE49-943C1B643CE5}"/>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b="1" dirty="0"/>
              <a:t>Surgical</a:t>
            </a:r>
            <a:r>
              <a:rPr lang="en-US" sz="1600" dirty="0">
                <a:solidFill>
                  <a:schemeClr val="bg1">
                    <a:lumMod val="75000"/>
                  </a:schemeClr>
                </a:solidFill>
              </a:rPr>
              <a:t>, and topical</a:t>
            </a:r>
          </a:p>
        </p:txBody>
      </p:sp>
      <p:sp>
        <p:nvSpPr>
          <p:cNvPr id="4" name="TextBox 3">
            <a:extLst>
              <a:ext uri="{FF2B5EF4-FFF2-40B4-BE49-F238E27FC236}">
                <a16:creationId xmlns:a16="http://schemas.microsoft.com/office/drawing/2014/main" id="{A47CF42D-C197-4695-903D-E66D912AFE63}"/>
              </a:ext>
            </a:extLst>
          </p:cNvPr>
          <p:cNvSpPr txBox="1"/>
          <p:nvPr/>
        </p:nvSpPr>
        <p:spPr>
          <a:xfrm>
            <a:off x="495300" y="4482405"/>
            <a:ext cx="3733800" cy="1384995"/>
          </a:xfrm>
          <a:prstGeom prst="rect">
            <a:avLst/>
          </a:prstGeom>
          <a:noFill/>
        </p:spPr>
        <p:txBody>
          <a:bodyPr wrap="square" rtlCol="0">
            <a:spAutoFit/>
          </a:bodyPr>
          <a:lstStyle/>
          <a:p>
            <a:r>
              <a:rPr lang="en-US" sz="1400" i="1" dirty="0"/>
              <a:t>What are the highlights of surgical excision?</a:t>
            </a:r>
          </a:p>
          <a:p>
            <a:r>
              <a:rPr lang="en-US" sz="1400" dirty="0"/>
              <a:t>--Margins should be at least  2 mm</a:t>
            </a:r>
          </a:p>
          <a:p>
            <a:r>
              <a:rPr lang="en-US" sz="1400" dirty="0"/>
              <a:t>--Margins should be  </a:t>
            </a:r>
            <a:r>
              <a:rPr lang="en-US" sz="1400" dirty="0" err="1"/>
              <a:t>cryo’d</a:t>
            </a:r>
            <a:endParaRPr lang="en-US" sz="1400" dirty="0"/>
          </a:p>
          <a:p>
            <a:r>
              <a:rPr lang="en-US" sz="1400" dirty="0"/>
              <a:t>--If the lesion involves the cornea, scrape it</a:t>
            </a:r>
          </a:p>
          <a:p>
            <a:r>
              <a:rPr lang="en-US" sz="1400" dirty="0"/>
              <a:t>--Consider  lamellar sclerectomy  of the scleral bed</a:t>
            </a:r>
          </a:p>
        </p:txBody>
      </p:sp>
      <p:sp>
        <p:nvSpPr>
          <p:cNvPr id="2" name="Oval 1">
            <a:extLst>
              <a:ext uri="{FF2B5EF4-FFF2-40B4-BE49-F238E27FC236}">
                <a16:creationId xmlns:a16="http://schemas.microsoft.com/office/drawing/2014/main" id="{412B417E-82B0-4003-80B3-8CBD1449A0A6}"/>
              </a:ext>
            </a:extLst>
          </p:cNvPr>
          <p:cNvSpPr/>
          <p:nvPr/>
        </p:nvSpPr>
        <p:spPr>
          <a:xfrm>
            <a:off x="381000" y="3869634"/>
            <a:ext cx="10374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62611012"/>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318</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F185DE14-5309-446B-9E0B-E28D6B3522FF}"/>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dirty="0">
                <a:solidFill>
                  <a:schemeClr val="bg1">
                    <a:lumMod val="75000"/>
                  </a:schemeClr>
                </a:solidFill>
              </a:rPr>
              <a:t>Surgical, and </a:t>
            </a:r>
            <a:r>
              <a:rPr lang="en-US" sz="1600" b="1" dirty="0">
                <a:solidFill>
                  <a:srgbClr val="0000FF"/>
                </a:solidFill>
              </a:rPr>
              <a:t>topical</a:t>
            </a:r>
          </a:p>
        </p:txBody>
      </p:sp>
      <p:sp>
        <p:nvSpPr>
          <p:cNvPr id="25" name="TextBox 24">
            <a:extLst>
              <a:ext uri="{FF2B5EF4-FFF2-40B4-BE49-F238E27FC236}">
                <a16:creationId xmlns:a16="http://schemas.microsoft.com/office/drawing/2014/main" id="{EA1BB895-2763-4C2A-BCC5-76D19652C02A}"/>
              </a:ext>
            </a:extLst>
          </p:cNvPr>
          <p:cNvSpPr txBox="1"/>
          <p:nvPr/>
        </p:nvSpPr>
        <p:spPr>
          <a:xfrm>
            <a:off x="1676400" y="4479925"/>
            <a:ext cx="3733800" cy="954107"/>
          </a:xfrm>
          <a:prstGeom prst="rect">
            <a:avLst/>
          </a:prstGeom>
          <a:noFill/>
        </p:spPr>
        <p:txBody>
          <a:bodyPr wrap="square" rtlCol="0">
            <a:spAutoFit/>
          </a:bodyPr>
          <a:lstStyle/>
          <a:p>
            <a:r>
              <a:rPr lang="en-US" sz="1400" i="1" dirty="0">
                <a:solidFill>
                  <a:srgbClr val="0000FF"/>
                </a:solidFill>
              </a:rPr>
              <a:t>What are the three topical meds?</a:t>
            </a:r>
          </a:p>
          <a:p>
            <a:r>
              <a:rPr lang="en-US" sz="1400" dirty="0">
                <a:solidFill>
                  <a:srgbClr val="0000FF"/>
                </a:solidFill>
              </a:rPr>
              <a:t>--</a:t>
            </a:r>
            <a:r>
              <a:rPr lang="en-US" sz="1400" b="1" i="1" dirty="0">
                <a:solidFill>
                  <a:srgbClr val="0000FF"/>
                </a:solidFill>
              </a:rPr>
              <a:t>?</a:t>
            </a:r>
          </a:p>
          <a:p>
            <a:r>
              <a:rPr lang="en-US" sz="1400" dirty="0">
                <a:solidFill>
                  <a:srgbClr val="0000FF"/>
                </a:solidFill>
              </a:rPr>
              <a:t>--</a:t>
            </a:r>
            <a:r>
              <a:rPr lang="en-US" sz="1400" b="1" i="1" dirty="0">
                <a:solidFill>
                  <a:srgbClr val="0000FF"/>
                </a:solidFill>
              </a:rPr>
              <a:t>?</a:t>
            </a:r>
          </a:p>
          <a:p>
            <a:r>
              <a:rPr lang="en-US" sz="1400" dirty="0">
                <a:solidFill>
                  <a:srgbClr val="0000FF"/>
                </a:solidFill>
              </a:rPr>
              <a:t>--</a:t>
            </a:r>
            <a:r>
              <a:rPr lang="en-US" sz="1400" b="1" i="1" dirty="0">
                <a:solidFill>
                  <a:srgbClr val="0000FF"/>
                </a:solidFill>
              </a:rPr>
              <a:t>?</a:t>
            </a:r>
            <a:endParaRPr lang="en-US" sz="1400" dirty="0">
              <a:solidFill>
                <a:srgbClr val="0000FF"/>
              </a:solidFill>
            </a:endParaRPr>
          </a:p>
        </p:txBody>
      </p:sp>
      <p:sp>
        <p:nvSpPr>
          <p:cNvPr id="26" name="Oval 25">
            <a:extLst>
              <a:ext uri="{FF2B5EF4-FFF2-40B4-BE49-F238E27FC236}">
                <a16:creationId xmlns:a16="http://schemas.microsoft.com/office/drawing/2014/main" id="{C1F8D7D6-6386-441F-8240-B92BA01C644D}"/>
              </a:ext>
            </a:extLst>
          </p:cNvPr>
          <p:cNvSpPr/>
          <p:nvPr/>
        </p:nvSpPr>
        <p:spPr>
          <a:xfrm>
            <a:off x="1600200" y="3869634"/>
            <a:ext cx="9612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3044503"/>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319</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F185DE14-5309-446B-9E0B-E28D6B3522FF}"/>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dirty="0">
                <a:solidFill>
                  <a:schemeClr val="bg1">
                    <a:lumMod val="75000"/>
                  </a:schemeClr>
                </a:solidFill>
              </a:rPr>
              <a:t>Surgical, and </a:t>
            </a:r>
            <a:r>
              <a:rPr lang="en-US" sz="1600" b="1" dirty="0">
                <a:solidFill>
                  <a:srgbClr val="0000FF"/>
                </a:solidFill>
              </a:rPr>
              <a:t>topical</a:t>
            </a:r>
          </a:p>
        </p:txBody>
      </p:sp>
      <p:sp>
        <p:nvSpPr>
          <p:cNvPr id="25" name="TextBox 24">
            <a:extLst>
              <a:ext uri="{FF2B5EF4-FFF2-40B4-BE49-F238E27FC236}">
                <a16:creationId xmlns:a16="http://schemas.microsoft.com/office/drawing/2014/main" id="{EA1BB895-2763-4C2A-BCC5-76D19652C02A}"/>
              </a:ext>
            </a:extLst>
          </p:cNvPr>
          <p:cNvSpPr txBox="1"/>
          <p:nvPr/>
        </p:nvSpPr>
        <p:spPr>
          <a:xfrm>
            <a:off x="1676400" y="4479925"/>
            <a:ext cx="3733800" cy="954107"/>
          </a:xfrm>
          <a:prstGeom prst="rect">
            <a:avLst/>
          </a:prstGeom>
          <a:noFill/>
        </p:spPr>
        <p:txBody>
          <a:bodyPr wrap="square" rtlCol="0">
            <a:spAutoFit/>
          </a:bodyPr>
          <a:lstStyle/>
          <a:p>
            <a:r>
              <a:rPr lang="en-US" sz="1400" i="1" dirty="0">
                <a:solidFill>
                  <a:srgbClr val="0000FF"/>
                </a:solidFill>
              </a:rPr>
              <a:t>What are the three topical meds?</a:t>
            </a:r>
          </a:p>
          <a:p>
            <a:r>
              <a:rPr lang="en-US" sz="1400" dirty="0">
                <a:solidFill>
                  <a:srgbClr val="0000FF"/>
                </a:solidFill>
              </a:rPr>
              <a:t>--Interferon</a:t>
            </a:r>
          </a:p>
          <a:p>
            <a:r>
              <a:rPr lang="en-US" sz="1400" dirty="0">
                <a:solidFill>
                  <a:srgbClr val="0000FF"/>
                </a:solidFill>
              </a:rPr>
              <a:t>--MMC</a:t>
            </a:r>
          </a:p>
          <a:p>
            <a:r>
              <a:rPr lang="en-US" sz="1400" dirty="0">
                <a:solidFill>
                  <a:srgbClr val="0000FF"/>
                </a:solidFill>
              </a:rPr>
              <a:t>--5-FU</a:t>
            </a:r>
          </a:p>
        </p:txBody>
      </p:sp>
      <p:sp>
        <p:nvSpPr>
          <p:cNvPr id="26" name="Oval 25">
            <a:extLst>
              <a:ext uri="{FF2B5EF4-FFF2-40B4-BE49-F238E27FC236}">
                <a16:creationId xmlns:a16="http://schemas.microsoft.com/office/drawing/2014/main" id="{C1F8D7D6-6386-441F-8240-B92BA01C644D}"/>
              </a:ext>
            </a:extLst>
          </p:cNvPr>
          <p:cNvSpPr/>
          <p:nvPr/>
        </p:nvSpPr>
        <p:spPr>
          <a:xfrm>
            <a:off x="1600200" y="3869634"/>
            <a:ext cx="9612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77140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3"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5604"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5605"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5606"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5607"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10"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solidFill>
                  <a:schemeClr val="bg1"/>
                </a:solidFill>
              </a:rPr>
              <a:t>  --Treatment: Localized </a:t>
            </a:r>
            <a:r>
              <a:rPr lang="en-US" altLang="en-US" sz="1600">
                <a:solidFill>
                  <a:schemeClr val="bg1"/>
                </a:solidFill>
                <a:sym typeface="Wingdings" panose="05000000000000000000" pitchFamily="2" charset="2"/>
              </a:rPr>
              <a:t> RT ; systemic  chemo</a:t>
            </a:r>
            <a:endParaRPr lang="en-US" altLang="en-US" sz="1600">
              <a:solidFill>
                <a:schemeClr val="bg1"/>
              </a:solidFill>
            </a:endParaRPr>
          </a:p>
        </p:txBody>
      </p:sp>
      <p:sp>
        <p:nvSpPr>
          <p:cNvPr id="25611" name="Text Box 18"/>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561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253B194-CB8C-45FC-B415-E67FB81A2F50}" type="slidenum">
              <a:rPr lang="en-US" altLang="en-US" sz="1000" smtClean="0"/>
              <a:pPr>
                <a:spcBef>
                  <a:spcPct val="0"/>
                </a:spcBef>
                <a:buClrTx/>
                <a:buSzTx/>
                <a:buFontTx/>
                <a:buNone/>
              </a:pPr>
              <a:t>32</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320</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F185DE14-5309-446B-9E0B-E28D6B3522FF}"/>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dirty="0">
                <a:solidFill>
                  <a:schemeClr val="bg1">
                    <a:lumMod val="75000"/>
                  </a:schemeClr>
                </a:solidFill>
              </a:rPr>
              <a:t>Surgical, and </a:t>
            </a:r>
            <a:r>
              <a:rPr lang="en-US" sz="1600" b="1" dirty="0">
                <a:solidFill>
                  <a:srgbClr val="0000FF"/>
                </a:solidFill>
              </a:rPr>
              <a:t>topical</a:t>
            </a:r>
          </a:p>
        </p:txBody>
      </p:sp>
      <p:sp>
        <p:nvSpPr>
          <p:cNvPr id="25" name="TextBox 24">
            <a:extLst>
              <a:ext uri="{FF2B5EF4-FFF2-40B4-BE49-F238E27FC236}">
                <a16:creationId xmlns:a16="http://schemas.microsoft.com/office/drawing/2014/main" id="{EA1BB895-2763-4C2A-BCC5-76D19652C02A}"/>
              </a:ext>
            </a:extLst>
          </p:cNvPr>
          <p:cNvSpPr txBox="1"/>
          <p:nvPr/>
        </p:nvSpPr>
        <p:spPr>
          <a:xfrm>
            <a:off x="1676400" y="4479925"/>
            <a:ext cx="3733800" cy="1384995"/>
          </a:xfrm>
          <a:prstGeom prst="rect">
            <a:avLst/>
          </a:prstGeom>
          <a:noFill/>
        </p:spPr>
        <p:txBody>
          <a:bodyPr wrap="square" rtlCol="0">
            <a:spAutoFit/>
          </a:bodyPr>
          <a:lstStyle/>
          <a:p>
            <a:r>
              <a:rPr lang="en-US" sz="1400" i="1" dirty="0">
                <a:solidFill>
                  <a:srgbClr val="0000FF"/>
                </a:solidFill>
              </a:rPr>
              <a:t>What are the three topical meds?</a:t>
            </a:r>
          </a:p>
          <a:p>
            <a:r>
              <a:rPr lang="en-US" sz="1400" dirty="0">
                <a:solidFill>
                  <a:srgbClr val="0000FF"/>
                </a:solidFill>
              </a:rPr>
              <a:t>--Interferon</a:t>
            </a:r>
          </a:p>
          <a:p>
            <a:r>
              <a:rPr lang="en-US" sz="1400" dirty="0">
                <a:solidFill>
                  <a:srgbClr val="0000FF"/>
                </a:solidFill>
              </a:rPr>
              <a:t>--MMC</a:t>
            </a:r>
          </a:p>
          <a:p>
            <a:r>
              <a:rPr lang="en-US" sz="1400" dirty="0">
                <a:solidFill>
                  <a:srgbClr val="0000FF"/>
                </a:solidFill>
              </a:rPr>
              <a:t>--5-FU</a:t>
            </a:r>
          </a:p>
          <a:p>
            <a:endParaRPr lang="en-US" sz="1400" i="1" dirty="0">
              <a:solidFill>
                <a:srgbClr val="0000FF"/>
              </a:solidFill>
            </a:endParaRPr>
          </a:p>
          <a:p>
            <a:r>
              <a:rPr lang="en-US" sz="1400" i="1" dirty="0">
                <a:solidFill>
                  <a:srgbClr val="0000FF"/>
                </a:solidFill>
              </a:rPr>
              <a:t>Which is considered first-line, and why?</a:t>
            </a:r>
            <a:endParaRPr lang="en-US" sz="1400" dirty="0">
              <a:solidFill>
                <a:srgbClr val="0000FF"/>
              </a:solidFill>
            </a:endParaRPr>
          </a:p>
        </p:txBody>
      </p:sp>
      <p:sp>
        <p:nvSpPr>
          <p:cNvPr id="26" name="Oval 25">
            <a:extLst>
              <a:ext uri="{FF2B5EF4-FFF2-40B4-BE49-F238E27FC236}">
                <a16:creationId xmlns:a16="http://schemas.microsoft.com/office/drawing/2014/main" id="{C1F8D7D6-6386-441F-8240-B92BA01C644D}"/>
              </a:ext>
            </a:extLst>
          </p:cNvPr>
          <p:cNvSpPr/>
          <p:nvPr/>
        </p:nvSpPr>
        <p:spPr>
          <a:xfrm>
            <a:off x="1600200" y="3869634"/>
            <a:ext cx="9612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58726450"/>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6589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6589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6589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65894" name="Text Box 8"/>
          <p:cNvSpPr txBox="1">
            <a:spLocks noChangeArrowheads="1"/>
          </p:cNvSpPr>
          <p:nvPr/>
        </p:nvSpPr>
        <p:spPr bwMode="auto">
          <a:xfrm>
            <a:off x="7289800" y="5181600"/>
            <a:ext cx="1785938"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Mucoepidermoid Ca</a:t>
            </a:r>
          </a:p>
        </p:txBody>
      </p:sp>
      <p:sp>
        <p:nvSpPr>
          <p:cNvPr id="16589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6589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7" name="Line 13"/>
          <p:cNvSpPr>
            <a:spLocks noChangeShapeType="1"/>
          </p:cNvSpPr>
          <p:nvPr/>
        </p:nvSpPr>
        <p:spPr bwMode="auto">
          <a:xfrm>
            <a:off x="7543800" y="2819400"/>
            <a:ext cx="1143000" cy="2362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6589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89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6590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1"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659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2EAF70C-DF95-45DA-9B83-BE2EE2C621AB}" type="slidenum">
              <a:rPr lang="en-US" altLang="en-US" sz="1000" smtClean="0"/>
              <a:pPr>
                <a:spcBef>
                  <a:spcPct val="0"/>
                </a:spcBef>
                <a:buClrTx/>
                <a:buSzTx/>
                <a:buFontTx/>
                <a:buNone/>
              </a:pPr>
              <a:t>321</a:t>
            </a:fld>
            <a:endParaRPr lang="en-US" altLang="en-US" sz="1000"/>
          </a:p>
        </p:txBody>
      </p:sp>
      <p:sp>
        <p:nvSpPr>
          <p:cNvPr id="16590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OSSN</a:t>
            </a:r>
          </a:p>
        </p:txBody>
      </p:sp>
      <p:sp>
        <p:nvSpPr>
          <p:cNvPr id="16590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SCC</a:t>
            </a:r>
          </a:p>
        </p:txBody>
      </p:sp>
      <p:sp>
        <p:nvSpPr>
          <p:cNvPr id="165906" name="Line 11"/>
          <p:cNvSpPr>
            <a:spLocks noChangeShapeType="1"/>
          </p:cNvSpPr>
          <p:nvPr/>
        </p:nvSpPr>
        <p:spPr bwMode="auto">
          <a:xfrm flipH="1">
            <a:off x="7467600" y="2819400"/>
            <a:ext cx="76200" cy="141446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CIN</a:t>
            </a:r>
          </a:p>
        </p:txBody>
      </p:sp>
      <p:sp>
        <p:nvSpPr>
          <p:cNvPr id="165908" name="Line 14"/>
          <p:cNvSpPr>
            <a:spLocks noChangeShapeType="1"/>
          </p:cNvSpPr>
          <p:nvPr/>
        </p:nvSpPr>
        <p:spPr bwMode="auto">
          <a:xfrm flipH="1">
            <a:off x="7053263" y="4479925"/>
            <a:ext cx="381000" cy="228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65909" name="Line 14"/>
          <p:cNvSpPr>
            <a:spLocks noChangeShapeType="1"/>
          </p:cNvSpPr>
          <p:nvPr/>
        </p:nvSpPr>
        <p:spPr bwMode="auto">
          <a:xfrm>
            <a:off x="7467600" y="4479925"/>
            <a:ext cx="438150" cy="2444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3" name="TextBox 22">
            <a:extLst>
              <a:ext uri="{FF2B5EF4-FFF2-40B4-BE49-F238E27FC236}">
                <a16:creationId xmlns:a16="http://schemas.microsoft.com/office/drawing/2014/main" id="{F185DE14-5309-446B-9E0B-E28D6B3522FF}"/>
              </a:ext>
            </a:extLst>
          </p:cNvPr>
          <p:cNvSpPr txBox="1"/>
          <p:nvPr/>
        </p:nvSpPr>
        <p:spPr>
          <a:xfrm>
            <a:off x="402432" y="2474784"/>
            <a:ext cx="4724400" cy="1815882"/>
          </a:xfrm>
          <a:prstGeom prst="rect">
            <a:avLst/>
          </a:prstGeom>
          <a:noFill/>
        </p:spPr>
        <p:txBody>
          <a:bodyPr wrap="square" rtlCol="0">
            <a:spAutoFit/>
          </a:bodyPr>
          <a:lstStyle/>
          <a:p>
            <a:r>
              <a:rPr lang="en-US" sz="1600" i="1" dirty="0">
                <a:solidFill>
                  <a:schemeClr val="bg1">
                    <a:lumMod val="75000"/>
                  </a:schemeClr>
                </a:solidFill>
              </a:rPr>
              <a:t>Which OSSN lesions should be treated as benign, and which as (potentially) malignant?</a:t>
            </a:r>
          </a:p>
          <a:p>
            <a:r>
              <a:rPr lang="en-US" sz="1600" b="1" dirty="0">
                <a:solidFill>
                  <a:schemeClr val="bg1">
                    <a:lumMod val="75000"/>
                  </a:schemeClr>
                </a:solidFill>
              </a:rPr>
              <a:t>All</a:t>
            </a:r>
            <a:r>
              <a:rPr lang="en-US" sz="1600" dirty="0">
                <a:solidFill>
                  <a:schemeClr val="bg1">
                    <a:lumMod val="75000"/>
                  </a:schemeClr>
                </a:solidFill>
              </a:rPr>
              <a:t> OSSN lesions should be treated as malignant!</a:t>
            </a:r>
          </a:p>
          <a:p>
            <a:endParaRPr lang="en-US" sz="1600" dirty="0">
              <a:solidFill>
                <a:schemeClr val="bg1">
                  <a:lumMod val="75000"/>
                </a:schemeClr>
              </a:solidFill>
            </a:endParaRPr>
          </a:p>
          <a:p>
            <a:r>
              <a:rPr lang="en-US" sz="1600" i="1" dirty="0">
                <a:solidFill>
                  <a:schemeClr val="bg1">
                    <a:lumMod val="75000"/>
                  </a:schemeClr>
                </a:solidFill>
              </a:rPr>
              <a:t>Two general categories of treatment are used. What are they?</a:t>
            </a:r>
          </a:p>
          <a:p>
            <a:r>
              <a:rPr lang="en-US" sz="1600" dirty="0">
                <a:solidFill>
                  <a:schemeClr val="bg1">
                    <a:lumMod val="75000"/>
                  </a:schemeClr>
                </a:solidFill>
              </a:rPr>
              <a:t>Surgical, and </a:t>
            </a:r>
            <a:r>
              <a:rPr lang="en-US" sz="1600" b="1" dirty="0">
                <a:solidFill>
                  <a:srgbClr val="0000FF"/>
                </a:solidFill>
              </a:rPr>
              <a:t>topical</a:t>
            </a:r>
          </a:p>
        </p:txBody>
      </p:sp>
      <p:sp>
        <p:nvSpPr>
          <p:cNvPr id="25" name="TextBox 24">
            <a:extLst>
              <a:ext uri="{FF2B5EF4-FFF2-40B4-BE49-F238E27FC236}">
                <a16:creationId xmlns:a16="http://schemas.microsoft.com/office/drawing/2014/main" id="{EA1BB895-2763-4C2A-BCC5-76D19652C02A}"/>
              </a:ext>
            </a:extLst>
          </p:cNvPr>
          <p:cNvSpPr txBox="1"/>
          <p:nvPr/>
        </p:nvSpPr>
        <p:spPr>
          <a:xfrm>
            <a:off x="1676400" y="4479925"/>
            <a:ext cx="3733800" cy="1600438"/>
          </a:xfrm>
          <a:prstGeom prst="rect">
            <a:avLst/>
          </a:prstGeom>
          <a:noFill/>
        </p:spPr>
        <p:txBody>
          <a:bodyPr wrap="square" rtlCol="0">
            <a:spAutoFit/>
          </a:bodyPr>
          <a:lstStyle/>
          <a:p>
            <a:r>
              <a:rPr lang="en-US" sz="1400" i="1" dirty="0">
                <a:solidFill>
                  <a:srgbClr val="0000FF"/>
                </a:solidFill>
              </a:rPr>
              <a:t>What are the three topical meds?</a:t>
            </a:r>
          </a:p>
          <a:p>
            <a:r>
              <a:rPr lang="en-US" sz="1400" dirty="0">
                <a:solidFill>
                  <a:srgbClr val="0000FF"/>
                </a:solidFill>
              </a:rPr>
              <a:t>--Interferon</a:t>
            </a:r>
          </a:p>
          <a:p>
            <a:r>
              <a:rPr lang="en-US" sz="1400" dirty="0">
                <a:solidFill>
                  <a:srgbClr val="0000FF"/>
                </a:solidFill>
              </a:rPr>
              <a:t>--MMC</a:t>
            </a:r>
          </a:p>
          <a:p>
            <a:r>
              <a:rPr lang="en-US" sz="1400" dirty="0">
                <a:solidFill>
                  <a:srgbClr val="0000FF"/>
                </a:solidFill>
              </a:rPr>
              <a:t>--5-FU</a:t>
            </a:r>
          </a:p>
          <a:p>
            <a:endParaRPr lang="en-US" sz="1400" i="1" dirty="0">
              <a:solidFill>
                <a:srgbClr val="0000FF"/>
              </a:solidFill>
            </a:endParaRPr>
          </a:p>
          <a:p>
            <a:r>
              <a:rPr lang="en-US" sz="1400" i="1" dirty="0">
                <a:solidFill>
                  <a:srgbClr val="0000FF"/>
                </a:solidFill>
              </a:rPr>
              <a:t>Which is considered first-line, and why?</a:t>
            </a:r>
          </a:p>
          <a:p>
            <a:r>
              <a:rPr lang="en-US" sz="1400" dirty="0">
                <a:solidFill>
                  <a:srgbClr val="0000FF"/>
                </a:solidFill>
              </a:rPr>
              <a:t>Interferon—it has the fewest adverse effects</a:t>
            </a:r>
          </a:p>
        </p:txBody>
      </p:sp>
      <p:sp>
        <p:nvSpPr>
          <p:cNvPr id="26" name="Oval 25">
            <a:extLst>
              <a:ext uri="{FF2B5EF4-FFF2-40B4-BE49-F238E27FC236}">
                <a16:creationId xmlns:a16="http://schemas.microsoft.com/office/drawing/2014/main" id="{C1F8D7D6-6386-441F-8240-B92BA01C644D}"/>
              </a:ext>
            </a:extLst>
          </p:cNvPr>
          <p:cNvSpPr/>
          <p:nvPr/>
        </p:nvSpPr>
        <p:spPr>
          <a:xfrm>
            <a:off x="1600200" y="3869634"/>
            <a:ext cx="961230" cy="457415"/>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4139782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7817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78180"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78181"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78182" name="Text Box 8"/>
          <p:cNvSpPr txBox="1">
            <a:spLocks noChangeArrowheads="1"/>
          </p:cNvSpPr>
          <p:nvPr/>
        </p:nvSpPr>
        <p:spPr bwMode="auto">
          <a:xfrm>
            <a:off x="7243763" y="5181600"/>
            <a:ext cx="1878012"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Mucoepidermoid Ca</a:t>
            </a:r>
          </a:p>
        </p:txBody>
      </p:sp>
      <p:sp>
        <p:nvSpPr>
          <p:cNvPr id="178183"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78184"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78185" name="Line 13"/>
          <p:cNvSpPr>
            <a:spLocks noChangeShapeType="1"/>
          </p:cNvSpPr>
          <p:nvPr/>
        </p:nvSpPr>
        <p:spPr bwMode="auto">
          <a:xfrm>
            <a:off x="7543800" y="2819400"/>
            <a:ext cx="1143000" cy="2362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6"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78187"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78188"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8189" name="Text Box 49"/>
          <p:cNvSpPr txBox="1">
            <a:spLocks noChangeArrowheads="1"/>
          </p:cNvSpPr>
          <p:nvPr/>
        </p:nvSpPr>
        <p:spPr bwMode="auto">
          <a:xfrm>
            <a:off x="2824163" y="5703888"/>
            <a:ext cx="5405437" cy="92551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90000"/>
              </a:lnSpc>
              <a:spcBef>
                <a:spcPct val="0"/>
              </a:spcBef>
              <a:buClrTx/>
              <a:buSzTx/>
              <a:buFontTx/>
              <a:buNone/>
            </a:pPr>
            <a:r>
              <a:rPr lang="en-US" altLang="en-US" sz="1800" b="1" i="1" u="sng">
                <a:solidFill>
                  <a:srgbClr val="0000FF"/>
                </a:solidFill>
              </a:rPr>
              <a:t>Mucoepidermoid Ca</a:t>
            </a:r>
          </a:p>
          <a:p>
            <a:pPr algn="r" eaLnBrk="1" hangingPunct="1">
              <a:lnSpc>
                <a:spcPct val="90000"/>
              </a:lnSpc>
              <a:spcBef>
                <a:spcPct val="0"/>
              </a:spcBef>
              <a:buClrTx/>
              <a:buSzTx/>
              <a:buFontTx/>
              <a:buNone/>
            </a:pPr>
            <a:r>
              <a:rPr lang="en-US" altLang="en-US" sz="1400"/>
              <a:t>--Very rare</a:t>
            </a:r>
          </a:p>
          <a:p>
            <a:pPr algn="r" eaLnBrk="1" hangingPunct="1">
              <a:lnSpc>
                <a:spcPct val="90000"/>
              </a:lnSpc>
              <a:spcBef>
                <a:spcPct val="0"/>
              </a:spcBef>
              <a:buClrTx/>
              <a:buSzTx/>
              <a:buFontTx/>
              <a:buNone/>
            </a:pPr>
            <a:r>
              <a:rPr lang="en-US" altLang="en-US" sz="1400">
                <a:solidFill>
                  <a:schemeClr val="bg1"/>
                </a:solidFill>
              </a:rPr>
              <a:t>--Looks like hyper-aggressive SCC</a:t>
            </a:r>
          </a:p>
          <a:p>
            <a:pPr algn="r" eaLnBrk="1" hangingPunct="1">
              <a:lnSpc>
                <a:spcPct val="90000"/>
              </a:lnSpc>
              <a:spcBef>
                <a:spcPct val="0"/>
              </a:spcBef>
              <a:buClrTx/>
              <a:buSzTx/>
              <a:buFontTx/>
              <a:buNone/>
            </a:pPr>
            <a:r>
              <a:rPr lang="en-US" altLang="en-US" sz="1400">
                <a:solidFill>
                  <a:schemeClr val="bg1"/>
                </a:solidFill>
              </a:rPr>
              <a:t>--Contains malignant goblet cells in addition to malignant squames</a:t>
            </a:r>
          </a:p>
        </p:txBody>
      </p:sp>
      <p:sp>
        <p:nvSpPr>
          <p:cNvPr id="178190" name="Text Box 5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7819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3DF416F-DC0F-4C4B-9E9B-C97AAF38B6D2}" type="slidenum">
              <a:rPr lang="en-US" altLang="en-US" sz="1000" smtClean="0"/>
              <a:pPr>
                <a:spcBef>
                  <a:spcPct val="0"/>
                </a:spcBef>
                <a:buClrTx/>
                <a:buSzTx/>
                <a:buFontTx/>
                <a:buNone/>
              </a:pPr>
              <a:t>322</a:t>
            </a:fld>
            <a:endParaRPr lang="en-US" altLang="en-US" sz="1000"/>
          </a:p>
        </p:txBody>
      </p:sp>
      <p:sp>
        <p:nvSpPr>
          <p:cNvPr id="178192"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178193"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SCC</a:t>
            </a:r>
          </a:p>
        </p:txBody>
      </p:sp>
      <p:sp>
        <p:nvSpPr>
          <p:cNvPr id="178194"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78195"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CIN</a:t>
            </a:r>
          </a:p>
        </p:txBody>
      </p:sp>
      <p:sp>
        <p:nvSpPr>
          <p:cNvPr id="178196" name="Line 14"/>
          <p:cNvSpPr>
            <a:spLocks noChangeShapeType="1"/>
          </p:cNvSpPr>
          <p:nvPr/>
        </p:nvSpPr>
        <p:spPr bwMode="auto">
          <a:xfrm flipH="1">
            <a:off x="7053263" y="4479925"/>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78197" name="Line 14"/>
          <p:cNvSpPr>
            <a:spLocks noChangeShapeType="1"/>
          </p:cNvSpPr>
          <p:nvPr/>
        </p:nvSpPr>
        <p:spPr bwMode="auto">
          <a:xfrm>
            <a:off x="7467600" y="4479925"/>
            <a:ext cx="438150" cy="24447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7920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79204"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79205"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79206" name="Text Box 8"/>
          <p:cNvSpPr txBox="1">
            <a:spLocks noChangeArrowheads="1"/>
          </p:cNvSpPr>
          <p:nvPr/>
        </p:nvSpPr>
        <p:spPr bwMode="auto">
          <a:xfrm>
            <a:off x="7243763" y="5181600"/>
            <a:ext cx="1878012"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Mucoepidermoid Ca</a:t>
            </a:r>
          </a:p>
        </p:txBody>
      </p:sp>
      <p:sp>
        <p:nvSpPr>
          <p:cNvPr id="179207"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79208"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79209" name="Line 13"/>
          <p:cNvSpPr>
            <a:spLocks noChangeShapeType="1"/>
          </p:cNvSpPr>
          <p:nvPr/>
        </p:nvSpPr>
        <p:spPr bwMode="auto">
          <a:xfrm>
            <a:off x="7543800" y="2819400"/>
            <a:ext cx="1143000" cy="2362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10"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79211"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79212"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79213" name="Text Box 49"/>
          <p:cNvSpPr txBox="1">
            <a:spLocks noChangeArrowheads="1"/>
          </p:cNvSpPr>
          <p:nvPr/>
        </p:nvSpPr>
        <p:spPr bwMode="auto">
          <a:xfrm>
            <a:off x="2824163" y="5703888"/>
            <a:ext cx="5405437" cy="92551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90000"/>
              </a:lnSpc>
              <a:spcBef>
                <a:spcPct val="0"/>
              </a:spcBef>
              <a:buClrTx/>
              <a:buSzTx/>
              <a:buFontTx/>
              <a:buNone/>
            </a:pPr>
            <a:r>
              <a:rPr lang="en-US" altLang="en-US" sz="1800" b="1" i="1" u="sng" dirty="0">
                <a:solidFill>
                  <a:srgbClr val="0000FF"/>
                </a:solidFill>
              </a:rPr>
              <a:t>Mucoepidermoid Ca</a:t>
            </a:r>
          </a:p>
          <a:p>
            <a:pPr algn="r" eaLnBrk="1" hangingPunct="1">
              <a:lnSpc>
                <a:spcPct val="90000"/>
              </a:lnSpc>
              <a:spcBef>
                <a:spcPct val="0"/>
              </a:spcBef>
              <a:buClrTx/>
              <a:buSzTx/>
              <a:buFontTx/>
              <a:buNone/>
            </a:pPr>
            <a:r>
              <a:rPr lang="en-US" altLang="en-US" sz="1400" dirty="0"/>
              <a:t>--Very rare</a:t>
            </a:r>
          </a:p>
          <a:p>
            <a:pPr algn="r" eaLnBrk="1" hangingPunct="1">
              <a:lnSpc>
                <a:spcPct val="90000"/>
              </a:lnSpc>
              <a:spcBef>
                <a:spcPct val="0"/>
              </a:spcBef>
              <a:buClrTx/>
              <a:buSzTx/>
              <a:buFontTx/>
              <a:buNone/>
            </a:pPr>
            <a:r>
              <a:rPr lang="en-US" altLang="en-US" sz="1400" dirty="0"/>
              <a:t>--Looks like hyper-aggressive SCC</a:t>
            </a:r>
          </a:p>
          <a:p>
            <a:pPr algn="r" eaLnBrk="1" hangingPunct="1">
              <a:lnSpc>
                <a:spcPct val="90000"/>
              </a:lnSpc>
              <a:spcBef>
                <a:spcPct val="0"/>
              </a:spcBef>
              <a:buClrTx/>
              <a:buSzTx/>
              <a:buFontTx/>
              <a:buNone/>
            </a:pPr>
            <a:r>
              <a:rPr lang="en-US" altLang="en-US" sz="1400" dirty="0">
                <a:solidFill>
                  <a:schemeClr val="bg1"/>
                </a:solidFill>
              </a:rPr>
              <a:t>--Contains malignant goblet cells in addition to malignant </a:t>
            </a:r>
            <a:r>
              <a:rPr lang="en-US" altLang="en-US" sz="1400" dirty="0" err="1">
                <a:solidFill>
                  <a:schemeClr val="bg1"/>
                </a:solidFill>
              </a:rPr>
              <a:t>squames</a:t>
            </a:r>
            <a:endParaRPr lang="en-US" altLang="en-US" sz="1400" dirty="0">
              <a:solidFill>
                <a:schemeClr val="bg1"/>
              </a:solidFill>
            </a:endParaRPr>
          </a:p>
        </p:txBody>
      </p:sp>
      <p:sp>
        <p:nvSpPr>
          <p:cNvPr id="179214" name="Text Box 5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7921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C1CFC01-3D10-4267-93D5-8DB4C6737A8E}" type="slidenum">
              <a:rPr lang="en-US" altLang="en-US" sz="1000" smtClean="0"/>
              <a:pPr>
                <a:spcBef>
                  <a:spcPct val="0"/>
                </a:spcBef>
                <a:buClrTx/>
                <a:buSzTx/>
                <a:buFontTx/>
                <a:buNone/>
              </a:pPr>
              <a:t>323</a:t>
            </a:fld>
            <a:endParaRPr lang="en-US" altLang="en-US" sz="1000"/>
          </a:p>
        </p:txBody>
      </p:sp>
      <p:sp>
        <p:nvSpPr>
          <p:cNvPr id="179216"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179217"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SCC</a:t>
            </a:r>
          </a:p>
        </p:txBody>
      </p:sp>
      <p:sp>
        <p:nvSpPr>
          <p:cNvPr id="179218"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79219"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CIN</a:t>
            </a:r>
          </a:p>
        </p:txBody>
      </p:sp>
      <p:sp>
        <p:nvSpPr>
          <p:cNvPr id="179220" name="Line 14"/>
          <p:cNvSpPr>
            <a:spLocks noChangeShapeType="1"/>
          </p:cNvSpPr>
          <p:nvPr/>
        </p:nvSpPr>
        <p:spPr bwMode="auto">
          <a:xfrm flipH="1">
            <a:off x="7053263" y="4479925"/>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79221" name="Line 14"/>
          <p:cNvSpPr>
            <a:spLocks noChangeShapeType="1"/>
          </p:cNvSpPr>
          <p:nvPr/>
        </p:nvSpPr>
        <p:spPr bwMode="auto">
          <a:xfrm>
            <a:off x="7467600" y="4479925"/>
            <a:ext cx="438150" cy="24447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Tree>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022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0228"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80229"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80230" name="Text Box 8"/>
          <p:cNvSpPr txBox="1">
            <a:spLocks noChangeArrowheads="1"/>
          </p:cNvSpPr>
          <p:nvPr/>
        </p:nvSpPr>
        <p:spPr bwMode="auto">
          <a:xfrm>
            <a:off x="7243763" y="5181600"/>
            <a:ext cx="1878012"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Mucoepidermoid Ca</a:t>
            </a:r>
          </a:p>
        </p:txBody>
      </p:sp>
      <p:sp>
        <p:nvSpPr>
          <p:cNvPr id="180231"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80232"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0233" name="Line 13"/>
          <p:cNvSpPr>
            <a:spLocks noChangeShapeType="1"/>
          </p:cNvSpPr>
          <p:nvPr/>
        </p:nvSpPr>
        <p:spPr bwMode="auto">
          <a:xfrm>
            <a:off x="7543800" y="2819400"/>
            <a:ext cx="1143000" cy="2362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0234"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80235"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80236"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0237" name="Text Box 49"/>
          <p:cNvSpPr txBox="1">
            <a:spLocks noChangeArrowheads="1"/>
          </p:cNvSpPr>
          <p:nvPr/>
        </p:nvSpPr>
        <p:spPr bwMode="auto">
          <a:xfrm>
            <a:off x="2732581" y="5703888"/>
            <a:ext cx="5497019" cy="92333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90000"/>
              </a:lnSpc>
              <a:spcBef>
                <a:spcPct val="0"/>
              </a:spcBef>
              <a:buClrTx/>
              <a:buSzTx/>
              <a:buFontTx/>
              <a:buNone/>
            </a:pPr>
            <a:r>
              <a:rPr lang="en-US" altLang="en-US" sz="1800" b="1" i="1" u="sng" dirty="0">
                <a:solidFill>
                  <a:srgbClr val="0000FF"/>
                </a:solidFill>
              </a:rPr>
              <a:t>Mucoepidermoid Ca</a:t>
            </a:r>
          </a:p>
          <a:p>
            <a:pPr algn="r" eaLnBrk="1" hangingPunct="1">
              <a:lnSpc>
                <a:spcPct val="90000"/>
              </a:lnSpc>
              <a:spcBef>
                <a:spcPct val="0"/>
              </a:spcBef>
              <a:buClrTx/>
              <a:buSzTx/>
              <a:buFontTx/>
              <a:buNone/>
            </a:pPr>
            <a:r>
              <a:rPr lang="en-US" altLang="en-US" sz="1400" dirty="0"/>
              <a:t>--Very rare</a:t>
            </a:r>
          </a:p>
          <a:p>
            <a:pPr algn="r" eaLnBrk="1" hangingPunct="1">
              <a:lnSpc>
                <a:spcPct val="90000"/>
              </a:lnSpc>
              <a:spcBef>
                <a:spcPct val="0"/>
              </a:spcBef>
              <a:buClrTx/>
              <a:buSzTx/>
              <a:buFontTx/>
              <a:buNone/>
            </a:pPr>
            <a:r>
              <a:rPr lang="en-US" altLang="en-US" sz="1400" dirty="0"/>
              <a:t>--Looks like hyper-aggressive SCC</a:t>
            </a:r>
          </a:p>
          <a:p>
            <a:pPr algn="r" eaLnBrk="1" hangingPunct="1">
              <a:lnSpc>
                <a:spcPct val="90000"/>
              </a:lnSpc>
              <a:spcBef>
                <a:spcPct val="0"/>
              </a:spcBef>
              <a:buClrTx/>
              <a:buSzTx/>
              <a:buFontTx/>
              <a:buNone/>
            </a:pPr>
            <a:r>
              <a:rPr lang="en-US" altLang="en-US" sz="1400" dirty="0"/>
              <a:t>--Contains malignant  goblet cells  in addition to malignant </a:t>
            </a:r>
            <a:r>
              <a:rPr lang="en-US" altLang="en-US" sz="1400" dirty="0" err="1"/>
              <a:t>squames</a:t>
            </a:r>
            <a:endParaRPr lang="en-US" altLang="en-US" sz="1400" dirty="0"/>
          </a:p>
        </p:txBody>
      </p:sp>
      <p:sp>
        <p:nvSpPr>
          <p:cNvPr id="180238" name="Text Box 50"/>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80239" name="Rectangle 61"/>
          <p:cNvSpPr>
            <a:spLocks noChangeArrowheads="1"/>
          </p:cNvSpPr>
          <p:nvPr/>
        </p:nvSpPr>
        <p:spPr bwMode="auto">
          <a:xfrm>
            <a:off x="4538736" y="6385366"/>
            <a:ext cx="919163" cy="228600"/>
          </a:xfrm>
          <a:prstGeom prst="rect">
            <a:avLst/>
          </a:prstGeom>
          <a:solidFill>
            <a:srgbClr val="FFCC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cell type</a:t>
            </a:r>
          </a:p>
        </p:txBody>
      </p:sp>
      <p:sp>
        <p:nvSpPr>
          <p:cNvPr id="18024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5D34A06-D256-415B-93EA-16A229ADB551}" type="slidenum">
              <a:rPr lang="en-US" altLang="en-US" sz="1000" smtClean="0"/>
              <a:pPr>
                <a:spcBef>
                  <a:spcPct val="0"/>
                </a:spcBef>
                <a:buClrTx/>
                <a:buSzTx/>
                <a:buFontTx/>
                <a:buNone/>
              </a:pPr>
              <a:t>324</a:t>
            </a:fld>
            <a:endParaRPr lang="en-US" altLang="en-US" sz="1000"/>
          </a:p>
        </p:txBody>
      </p:sp>
      <p:sp>
        <p:nvSpPr>
          <p:cNvPr id="180241"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180242"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SCC</a:t>
            </a:r>
          </a:p>
        </p:txBody>
      </p:sp>
      <p:sp>
        <p:nvSpPr>
          <p:cNvPr id="180243"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0244"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CIN</a:t>
            </a:r>
          </a:p>
        </p:txBody>
      </p:sp>
      <p:sp>
        <p:nvSpPr>
          <p:cNvPr id="180245" name="Line 14"/>
          <p:cNvSpPr>
            <a:spLocks noChangeShapeType="1"/>
          </p:cNvSpPr>
          <p:nvPr/>
        </p:nvSpPr>
        <p:spPr bwMode="auto">
          <a:xfrm flipH="1">
            <a:off x="7053263" y="4479925"/>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80246" name="Line 14"/>
          <p:cNvSpPr>
            <a:spLocks noChangeShapeType="1"/>
          </p:cNvSpPr>
          <p:nvPr/>
        </p:nvSpPr>
        <p:spPr bwMode="auto">
          <a:xfrm>
            <a:off x="7467600" y="4479925"/>
            <a:ext cx="438150" cy="24447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Tree>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125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1252" name="Text Box 4"/>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Epithelial</a:t>
            </a:r>
          </a:p>
        </p:txBody>
      </p:sp>
      <p:sp>
        <p:nvSpPr>
          <p:cNvPr id="181253" name="Text Box 5"/>
          <p:cNvSpPr txBox="1">
            <a:spLocks noChangeArrowheads="1"/>
          </p:cNvSpPr>
          <p:nvPr/>
        </p:nvSpPr>
        <p:spPr bwMode="auto">
          <a:xfrm>
            <a:off x="5786438" y="3352800"/>
            <a:ext cx="973137"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Papilloma</a:t>
            </a:r>
          </a:p>
        </p:txBody>
      </p:sp>
      <p:sp>
        <p:nvSpPr>
          <p:cNvPr id="181254" name="Text Box 8"/>
          <p:cNvSpPr txBox="1">
            <a:spLocks noChangeArrowheads="1"/>
          </p:cNvSpPr>
          <p:nvPr/>
        </p:nvSpPr>
        <p:spPr bwMode="auto">
          <a:xfrm>
            <a:off x="7243763" y="5181600"/>
            <a:ext cx="1878012" cy="261938"/>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Mucoepidermoid Ca</a:t>
            </a:r>
          </a:p>
        </p:txBody>
      </p:sp>
      <p:sp>
        <p:nvSpPr>
          <p:cNvPr id="181255" name="Text Box 9"/>
          <p:cNvSpPr txBox="1">
            <a:spLocks noChangeArrowheads="1"/>
          </p:cNvSpPr>
          <p:nvPr/>
        </p:nvSpPr>
        <p:spPr bwMode="auto">
          <a:xfrm>
            <a:off x="6478588" y="3810000"/>
            <a:ext cx="592137" cy="2143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Sessile</a:t>
            </a:r>
          </a:p>
        </p:txBody>
      </p:sp>
      <p:sp>
        <p:nvSpPr>
          <p:cNvPr id="181256" name="Line 10"/>
          <p:cNvSpPr>
            <a:spLocks noChangeShapeType="1"/>
          </p:cNvSpPr>
          <p:nvPr/>
        </p:nvSpPr>
        <p:spPr bwMode="auto">
          <a:xfrm flipH="1">
            <a:off x="6781800" y="2819400"/>
            <a:ext cx="762000" cy="5334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1257" name="Line 13"/>
          <p:cNvSpPr>
            <a:spLocks noChangeShapeType="1"/>
          </p:cNvSpPr>
          <p:nvPr/>
        </p:nvSpPr>
        <p:spPr bwMode="auto">
          <a:xfrm>
            <a:off x="7543800" y="2819400"/>
            <a:ext cx="1143000" cy="2362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58" name="Line 14"/>
          <p:cNvSpPr>
            <a:spLocks noChangeShapeType="1"/>
          </p:cNvSpPr>
          <p:nvPr/>
        </p:nvSpPr>
        <p:spPr bwMode="auto">
          <a:xfrm flipH="1">
            <a:off x="5867400" y="3581400"/>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81259" name="Line 15"/>
          <p:cNvSpPr>
            <a:spLocks noChangeShapeType="1"/>
          </p:cNvSpPr>
          <p:nvPr/>
        </p:nvSpPr>
        <p:spPr bwMode="auto">
          <a:xfrm>
            <a:off x="6248400" y="3581400"/>
            <a:ext cx="5334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81260" name="Line 1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1261" name="Text Box 17"/>
          <p:cNvSpPr txBox="1">
            <a:spLocks noChangeArrowheads="1"/>
          </p:cNvSpPr>
          <p:nvPr/>
        </p:nvSpPr>
        <p:spPr bwMode="auto">
          <a:xfrm>
            <a:off x="2732581" y="5703888"/>
            <a:ext cx="5497019" cy="92333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r" eaLnBrk="1" hangingPunct="1">
              <a:lnSpc>
                <a:spcPct val="90000"/>
              </a:lnSpc>
              <a:spcBef>
                <a:spcPct val="0"/>
              </a:spcBef>
              <a:buClrTx/>
              <a:buSzTx/>
              <a:buFontTx/>
              <a:buNone/>
            </a:pPr>
            <a:r>
              <a:rPr lang="en-US" altLang="en-US" sz="1800" b="1" i="1" u="sng" dirty="0">
                <a:solidFill>
                  <a:srgbClr val="0000FF"/>
                </a:solidFill>
              </a:rPr>
              <a:t>Mucoepidermoid Ca</a:t>
            </a:r>
          </a:p>
          <a:p>
            <a:pPr algn="r" eaLnBrk="1" hangingPunct="1">
              <a:lnSpc>
                <a:spcPct val="90000"/>
              </a:lnSpc>
              <a:spcBef>
                <a:spcPct val="0"/>
              </a:spcBef>
              <a:buClrTx/>
              <a:buSzTx/>
              <a:buFontTx/>
              <a:buNone/>
            </a:pPr>
            <a:r>
              <a:rPr lang="en-US" altLang="en-US" sz="1400" dirty="0"/>
              <a:t>--Very rare</a:t>
            </a:r>
          </a:p>
          <a:p>
            <a:pPr algn="r" eaLnBrk="1" hangingPunct="1">
              <a:lnSpc>
                <a:spcPct val="90000"/>
              </a:lnSpc>
              <a:spcBef>
                <a:spcPct val="0"/>
              </a:spcBef>
              <a:buClrTx/>
              <a:buSzTx/>
              <a:buFontTx/>
              <a:buNone/>
            </a:pPr>
            <a:r>
              <a:rPr lang="en-US" altLang="en-US" sz="1400" dirty="0"/>
              <a:t>--Looks like hyper-aggressive SCC</a:t>
            </a:r>
          </a:p>
          <a:p>
            <a:pPr algn="r" eaLnBrk="1" hangingPunct="1">
              <a:lnSpc>
                <a:spcPct val="90000"/>
              </a:lnSpc>
              <a:spcBef>
                <a:spcPct val="0"/>
              </a:spcBef>
              <a:buClrTx/>
              <a:buSzTx/>
              <a:buFontTx/>
              <a:buNone/>
            </a:pPr>
            <a:r>
              <a:rPr lang="en-US" altLang="en-US" sz="1400" dirty="0"/>
              <a:t>--Contains malignant  </a:t>
            </a:r>
            <a:r>
              <a:rPr lang="en-US" altLang="en-US" sz="1400" dirty="0">
                <a:solidFill>
                  <a:srgbClr val="0000FF"/>
                </a:solidFill>
              </a:rPr>
              <a:t>goblet cells </a:t>
            </a:r>
            <a:r>
              <a:rPr lang="en-US" altLang="en-US" sz="1400" dirty="0"/>
              <a:t> in addition to malignant </a:t>
            </a:r>
            <a:r>
              <a:rPr lang="en-US" altLang="en-US" sz="1400" dirty="0" err="1"/>
              <a:t>squames</a:t>
            </a:r>
            <a:endParaRPr lang="en-US" altLang="en-US" sz="1400" dirty="0"/>
          </a:p>
        </p:txBody>
      </p:sp>
      <p:sp>
        <p:nvSpPr>
          <p:cNvPr id="181262" name="Text Box 18"/>
          <p:cNvSpPr txBox="1">
            <a:spLocks noChangeArrowheads="1"/>
          </p:cNvSpPr>
          <p:nvPr/>
        </p:nvSpPr>
        <p:spPr bwMode="auto">
          <a:xfrm>
            <a:off x="5384800" y="3824288"/>
            <a:ext cx="954088" cy="2143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000" i="1">
                <a:solidFill>
                  <a:schemeClr val="bg1">
                    <a:lumMod val="50000"/>
                  </a:schemeClr>
                </a:solidFill>
              </a:rPr>
              <a:t>Pedunculated</a:t>
            </a:r>
          </a:p>
        </p:txBody>
      </p:sp>
      <p:sp>
        <p:nvSpPr>
          <p:cNvPr id="18126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30B3278-4825-4C58-BDF5-C71A236E4A84}" type="slidenum">
              <a:rPr lang="en-US" altLang="en-US" sz="1000" smtClean="0"/>
              <a:pPr>
                <a:spcBef>
                  <a:spcPct val="0"/>
                </a:spcBef>
                <a:buClrTx/>
                <a:buSzTx/>
                <a:buFontTx/>
                <a:buNone/>
              </a:pPr>
              <a:t>325</a:t>
            </a:fld>
            <a:endParaRPr lang="en-US" altLang="en-US" sz="1000"/>
          </a:p>
        </p:txBody>
      </p:sp>
      <p:sp>
        <p:nvSpPr>
          <p:cNvPr id="181264" name="Text Box 7"/>
          <p:cNvSpPr txBox="1">
            <a:spLocks noChangeArrowheads="1"/>
          </p:cNvSpPr>
          <p:nvPr/>
        </p:nvSpPr>
        <p:spPr bwMode="auto">
          <a:xfrm>
            <a:off x="7086600" y="4233863"/>
            <a:ext cx="693738" cy="265112"/>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OSSN</a:t>
            </a:r>
          </a:p>
        </p:txBody>
      </p:sp>
      <p:sp>
        <p:nvSpPr>
          <p:cNvPr id="181265" name="Text Box 8"/>
          <p:cNvSpPr txBox="1">
            <a:spLocks noChangeArrowheads="1"/>
          </p:cNvSpPr>
          <p:nvPr/>
        </p:nvSpPr>
        <p:spPr bwMode="auto">
          <a:xfrm>
            <a:off x="7667625" y="4724400"/>
            <a:ext cx="56356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SCC</a:t>
            </a:r>
          </a:p>
        </p:txBody>
      </p:sp>
      <p:sp>
        <p:nvSpPr>
          <p:cNvPr id="181266" name="Line 11"/>
          <p:cNvSpPr>
            <a:spLocks noChangeShapeType="1"/>
          </p:cNvSpPr>
          <p:nvPr/>
        </p:nvSpPr>
        <p:spPr bwMode="auto">
          <a:xfrm flipH="1">
            <a:off x="7467600" y="2819400"/>
            <a:ext cx="76200" cy="1414463"/>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1267" name="Text Box 8"/>
          <p:cNvSpPr txBox="1">
            <a:spLocks noChangeArrowheads="1"/>
          </p:cNvSpPr>
          <p:nvPr/>
        </p:nvSpPr>
        <p:spPr bwMode="auto">
          <a:xfrm>
            <a:off x="6788150" y="4724400"/>
            <a:ext cx="493713" cy="265113"/>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50000"/>
                  </a:schemeClr>
                </a:solidFill>
              </a:rPr>
              <a:t>CIN</a:t>
            </a:r>
          </a:p>
        </p:txBody>
      </p:sp>
      <p:sp>
        <p:nvSpPr>
          <p:cNvPr id="181268" name="Line 14"/>
          <p:cNvSpPr>
            <a:spLocks noChangeShapeType="1"/>
          </p:cNvSpPr>
          <p:nvPr/>
        </p:nvSpPr>
        <p:spPr bwMode="auto">
          <a:xfrm flipH="1">
            <a:off x="7053263" y="4479925"/>
            <a:ext cx="381000" cy="228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
        <p:nvSpPr>
          <p:cNvPr id="181269" name="Line 14"/>
          <p:cNvSpPr>
            <a:spLocks noChangeShapeType="1"/>
          </p:cNvSpPr>
          <p:nvPr/>
        </p:nvSpPr>
        <p:spPr bwMode="auto">
          <a:xfrm>
            <a:off x="7467600" y="4479925"/>
            <a:ext cx="438150" cy="244475"/>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50000"/>
                </a:schemeClr>
              </a:solidFill>
            </a:endParaRPr>
          </a:p>
        </p:txBody>
      </p:sp>
    </p:spTree>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2275"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2276"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rgbClr val="0000FF"/>
                </a:solidFill>
              </a:rPr>
              <a:t>Melanocytic</a:t>
            </a:r>
          </a:p>
        </p:txBody>
      </p:sp>
      <p:sp>
        <p:nvSpPr>
          <p:cNvPr id="182277"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solidFill>
                  <a:srgbClr val="808080"/>
                </a:solidFill>
              </a:rPr>
              <a:t>Epithelial</a:t>
            </a:r>
          </a:p>
        </p:txBody>
      </p:sp>
      <p:sp>
        <p:nvSpPr>
          <p:cNvPr id="182278" name="Line 6"/>
          <p:cNvSpPr>
            <a:spLocks noChangeShapeType="1"/>
          </p:cNvSpPr>
          <p:nvPr/>
        </p:nvSpPr>
        <p:spPr bwMode="auto">
          <a:xfrm>
            <a:off x="4343400" y="1828800"/>
            <a:ext cx="2590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2279" name="Line 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47506" name="Group 50"/>
          <p:cNvGraphicFramePr>
            <a:graphicFrameLocks noGrp="1"/>
          </p:cNvGraphicFramePr>
          <p:nvPr>
            <p:extLst>
              <p:ext uri="{D42A27DB-BD31-4B8C-83A1-F6EECF244321}">
                <p14:modId xmlns:p14="http://schemas.microsoft.com/office/powerpoint/2010/main" val="1970850194"/>
              </p:ext>
            </p:extLst>
          </p:nvPr>
        </p:nvGraphicFramePr>
        <p:xfrm>
          <a:off x="3429000" y="3124200"/>
          <a:ext cx="3962400" cy="1828800"/>
        </p:xfrm>
        <a:graphic>
          <a:graphicData uri="http://schemas.openxmlformats.org/drawingml/2006/table">
            <a:tbl>
              <a:tblPr/>
              <a:tblGrid>
                <a:gridCol w="1219200">
                  <a:extLst>
                    <a:ext uri="{9D8B030D-6E8A-4147-A177-3AD203B41FA5}">
                      <a16:colId xmlns:a16="http://schemas.microsoft.com/office/drawing/2014/main" val="20000"/>
                    </a:ext>
                  </a:extLst>
                </a:gridCol>
                <a:gridCol w="1422400">
                  <a:extLst>
                    <a:ext uri="{9D8B030D-6E8A-4147-A177-3AD203B41FA5}">
                      <a16:colId xmlns:a16="http://schemas.microsoft.com/office/drawing/2014/main" val="20001"/>
                    </a:ext>
                  </a:extLst>
                </a:gridCol>
                <a:gridCol w="1320800">
                  <a:extLst>
                    <a:ext uri="{9D8B030D-6E8A-4147-A177-3AD203B41FA5}">
                      <a16:colId xmlns:a16="http://schemas.microsoft.com/office/drawing/2014/main" val="20002"/>
                    </a:ext>
                  </a:extLst>
                </a:gridCol>
              </a:tblGrid>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0" lang="en-US" sz="1700" b="0" i="0" u="none" strike="noStrike" cap="none" normalizeH="0" baseline="0" dirty="0">
                        <a:ln>
                          <a:noFill/>
                        </a:ln>
                        <a:solidFill>
                          <a:schemeClr val="tx1"/>
                        </a:solidFill>
                        <a:effectLst/>
                        <a:latin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600" b="1" i="1" u="none" strike="noStrike" cap="none" normalizeH="0" baseline="0" dirty="0">
                          <a:ln>
                            <a:noFill/>
                          </a:ln>
                          <a:solidFill>
                            <a:srgbClr val="0000FF"/>
                          </a:solidFill>
                          <a:effectLst/>
                          <a:latin typeface="Arial" charset="0"/>
                        </a:rPr>
                        <a:t>Melanocytic</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1" u="none" strike="noStrike" cap="none" normalizeH="0" baseline="0">
                          <a:ln>
                            <a:noFill/>
                          </a:ln>
                          <a:solidFill>
                            <a:srgbClr val="808080"/>
                          </a:solidFill>
                          <a:effectLst/>
                          <a:latin typeface="Arial" charset="0"/>
                        </a:rPr>
                        <a:t>Epithelial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0"/>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Limbal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dirty="0">
                          <a:ln>
                            <a:noFill/>
                          </a:ln>
                          <a:solidFill>
                            <a:srgbClr val="0000FF"/>
                          </a:solidFill>
                          <a:effectLst/>
                          <a:latin typeface="Arial"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a:ln>
                            <a:noFill/>
                          </a:ln>
                          <a:solidFill>
                            <a:srgbClr val="FF99CC"/>
                          </a:solidFill>
                          <a:effectLst/>
                          <a:latin typeface="Arial" charset="0"/>
                        </a:rPr>
                        <a:t>Malignant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1"/>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dirty="0">
                          <a:ln>
                            <a:noFill/>
                          </a:ln>
                          <a:solidFill>
                            <a:schemeClr val="tx1"/>
                          </a:solidFill>
                          <a:effectLst/>
                          <a:latin typeface="Arial" charset="0"/>
                        </a:rPr>
                        <a:t>Palpebral </a:t>
                      </a:r>
                      <a:r>
                        <a:rPr kumimoji="0" lang="en-US" sz="1700" b="1" i="1" u="none" strike="noStrike" cap="none" normalizeH="0" baseline="0" dirty="0" err="1">
                          <a:ln>
                            <a:noFill/>
                          </a:ln>
                          <a:solidFill>
                            <a:schemeClr val="tx1"/>
                          </a:solidFill>
                          <a:effectLst/>
                          <a:latin typeface="Arial" charset="0"/>
                        </a:rPr>
                        <a:t>Conj</a:t>
                      </a:r>
                      <a:endParaRPr kumimoji="0" lang="en-US" sz="1700" b="1" i="1" u="none" strike="noStrike" cap="none" normalizeH="0" baseline="0" dirty="0">
                        <a:ln>
                          <a:noFill/>
                        </a:ln>
                        <a:solidFill>
                          <a:schemeClr val="tx1"/>
                        </a:solidFill>
                        <a:effectLst/>
                        <a:latin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dirty="0">
                          <a:ln>
                            <a:noFill/>
                          </a:ln>
                          <a:solidFill>
                            <a:srgbClr val="0000FF"/>
                          </a:solidFill>
                          <a:effectLst/>
                          <a:latin typeface="Arial" charset="0"/>
                        </a:rPr>
                        <a: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dirty="0">
                          <a:ln>
                            <a:noFill/>
                          </a:ln>
                          <a:solidFill>
                            <a:srgbClr val="FF99CC"/>
                          </a:solidFill>
                          <a:effectLst/>
                          <a:latin typeface="Arial" charset="0"/>
                        </a:rPr>
                        <a:t>Benign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2"/>
                  </a:ext>
                </a:extLst>
              </a:tr>
            </a:tbl>
          </a:graphicData>
        </a:graphic>
      </p:graphicFrame>
      <p:sp>
        <p:nvSpPr>
          <p:cNvPr id="182298" name="Text Box 26"/>
          <p:cNvSpPr txBox="1">
            <a:spLocks noChangeArrowheads="1"/>
          </p:cNvSpPr>
          <p:nvPr/>
        </p:nvSpPr>
        <p:spPr bwMode="auto">
          <a:xfrm>
            <a:off x="3352800" y="5181600"/>
            <a:ext cx="4114800" cy="5355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i="1" dirty="0">
                <a:solidFill>
                  <a:srgbClr val="0000FF"/>
                </a:solidFill>
              </a:rPr>
              <a:t>Fill in the blanks re whether the lesion tends to be </a:t>
            </a:r>
            <a:r>
              <a:rPr lang="en-US" altLang="en-US" sz="1800" b="1" dirty="0">
                <a:solidFill>
                  <a:srgbClr val="0000FF"/>
                </a:solidFill>
              </a:rPr>
              <a:t>benign</a:t>
            </a:r>
            <a:r>
              <a:rPr lang="en-US" altLang="en-US" sz="1800" i="1" dirty="0">
                <a:solidFill>
                  <a:srgbClr val="0000FF"/>
                </a:solidFill>
              </a:rPr>
              <a:t> vs </a:t>
            </a:r>
            <a:r>
              <a:rPr lang="en-US" altLang="en-US" sz="1800" b="1" dirty="0">
                <a:solidFill>
                  <a:srgbClr val="0000FF"/>
                </a:solidFill>
              </a:rPr>
              <a:t>malignant</a:t>
            </a:r>
          </a:p>
        </p:txBody>
      </p:sp>
      <p:sp>
        <p:nvSpPr>
          <p:cNvPr id="18229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14CAC6B-3F3E-41D6-B978-5D58A19F57A3}" type="slidenum">
              <a:rPr lang="en-US" altLang="en-US" sz="1000" smtClean="0"/>
              <a:pPr>
                <a:spcBef>
                  <a:spcPct val="0"/>
                </a:spcBef>
                <a:buClrTx/>
                <a:buSzTx/>
                <a:buFontTx/>
                <a:buNone/>
              </a:pPr>
              <a:t>326</a:t>
            </a:fld>
            <a:endParaRPr lang="en-US" altLang="en-US" sz="1000"/>
          </a:p>
        </p:txBody>
      </p:sp>
    </p:spTree>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329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3300" name="Text Box 4"/>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solidFill>
                  <a:srgbClr val="0000FF"/>
                </a:solidFill>
              </a:rPr>
              <a:t>Melanocytic</a:t>
            </a:r>
          </a:p>
        </p:txBody>
      </p:sp>
      <p:sp>
        <p:nvSpPr>
          <p:cNvPr id="183301"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solidFill>
                  <a:srgbClr val="808080"/>
                </a:solidFill>
              </a:rPr>
              <a:t>Epithelial</a:t>
            </a:r>
          </a:p>
        </p:txBody>
      </p:sp>
      <p:sp>
        <p:nvSpPr>
          <p:cNvPr id="183302" name="Line 6"/>
          <p:cNvSpPr>
            <a:spLocks noChangeShapeType="1"/>
          </p:cNvSpPr>
          <p:nvPr/>
        </p:nvSpPr>
        <p:spPr bwMode="auto">
          <a:xfrm>
            <a:off x="4343400" y="1828800"/>
            <a:ext cx="25908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83303" name="Line 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50536" name="Group 8"/>
          <p:cNvGraphicFramePr>
            <a:graphicFrameLocks noGrp="1"/>
          </p:cNvGraphicFramePr>
          <p:nvPr>
            <p:extLst>
              <p:ext uri="{D42A27DB-BD31-4B8C-83A1-F6EECF244321}">
                <p14:modId xmlns:p14="http://schemas.microsoft.com/office/powerpoint/2010/main" val="902749020"/>
              </p:ext>
            </p:extLst>
          </p:nvPr>
        </p:nvGraphicFramePr>
        <p:xfrm>
          <a:off x="3429000" y="3124200"/>
          <a:ext cx="3962400" cy="1828800"/>
        </p:xfrm>
        <a:graphic>
          <a:graphicData uri="http://schemas.openxmlformats.org/drawingml/2006/table">
            <a:tbl>
              <a:tblPr/>
              <a:tblGrid>
                <a:gridCol w="1219200">
                  <a:extLst>
                    <a:ext uri="{9D8B030D-6E8A-4147-A177-3AD203B41FA5}">
                      <a16:colId xmlns:a16="http://schemas.microsoft.com/office/drawing/2014/main" val="20000"/>
                    </a:ext>
                  </a:extLst>
                </a:gridCol>
                <a:gridCol w="1422400">
                  <a:extLst>
                    <a:ext uri="{9D8B030D-6E8A-4147-A177-3AD203B41FA5}">
                      <a16:colId xmlns:a16="http://schemas.microsoft.com/office/drawing/2014/main" val="20001"/>
                    </a:ext>
                  </a:extLst>
                </a:gridCol>
                <a:gridCol w="1320800">
                  <a:extLst>
                    <a:ext uri="{9D8B030D-6E8A-4147-A177-3AD203B41FA5}">
                      <a16:colId xmlns:a16="http://schemas.microsoft.com/office/drawing/2014/main" val="20002"/>
                    </a:ext>
                  </a:extLst>
                </a:gridCol>
              </a:tblGrid>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0" lang="en-US" sz="1700" b="0" i="0" u="none" strike="noStrike" cap="none" normalizeH="0" baseline="0" dirty="0">
                        <a:ln>
                          <a:noFill/>
                        </a:ln>
                        <a:solidFill>
                          <a:schemeClr val="tx1"/>
                        </a:solidFill>
                        <a:effectLst/>
                        <a:latin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dirty="0">
                          <a:ln>
                            <a:noFill/>
                          </a:ln>
                          <a:solidFill>
                            <a:srgbClr val="0000FF"/>
                          </a:solidFill>
                          <a:effectLst/>
                          <a:latin typeface="Arial" charset="0"/>
                        </a:rPr>
                        <a:t>Melanocytic</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1" u="none" strike="noStrike" cap="none" normalizeH="0" baseline="0">
                          <a:ln>
                            <a:noFill/>
                          </a:ln>
                          <a:solidFill>
                            <a:srgbClr val="808080"/>
                          </a:solidFill>
                          <a:effectLst/>
                          <a:latin typeface="Arial" charset="0"/>
                        </a:rPr>
                        <a:t>Epithelial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0"/>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Limbal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a:ln>
                            <a:noFill/>
                          </a:ln>
                          <a:solidFill>
                            <a:srgbClr val="0000FF"/>
                          </a:solidFill>
                          <a:effectLst/>
                          <a:latin typeface="Arial" charset="0"/>
                        </a:rPr>
                        <a:t>Benign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a:ln>
                            <a:noFill/>
                          </a:ln>
                          <a:solidFill>
                            <a:srgbClr val="FF99CC"/>
                          </a:solidFill>
                          <a:effectLst/>
                          <a:latin typeface="Arial" charset="0"/>
                        </a:rPr>
                        <a:t>Malignant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1"/>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Palpebral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a:ln>
                            <a:noFill/>
                          </a:ln>
                          <a:solidFill>
                            <a:srgbClr val="0000FF"/>
                          </a:solidFill>
                          <a:effectLst/>
                          <a:latin typeface="Arial" charset="0"/>
                        </a:rPr>
                        <a:t>Malignant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dirty="0">
                          <a:ln>
                            <a:noFill/>
                          </a:ln>
                          <a:solidFill>
                            <a:srgbClr val="FF99CC"/>
                          </a:solidFill>
                          <a:effectLst/>
                          <a:latin typeface="Arial" charset="0"/>
                        </a:rPr>
                        <a:t>Benign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2"/>
                  </a:ext>
                </a:extLst>
              </a:tr>
            </a:tbl>
          </a:graphicData>
        </a:graphic>
      </p:graphicFrame>
      <p:sp>
        <p:nvSpPr>
          <p:cNvPr id="18332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D0B20C5-CB68-4C39-B37C-22AA4335797E}" type="slidenum">
              <a:rPr lang="en-US" altLang="en-US" sz="1000" smtClean="0"/>
              <a:pPr>
                <a:spcBef>
                  <a:spcPct val="0"/>
                </a:spcBef>
                <a:buClrTx/>
                <a:buSzTx/>
                <a:buFontTx/>
                <a:buNone/>
              </a:pPr>
              <a:t>327</a:t>
            </a:fld>
            <a:endParaRPr lang="en-US" altLang="en-US" sz="1000"/>
          </a:p>
        </p:txBody>
      </p:sp>
      <p:sp>
        <p:nvSpPr>
          <p:cNvPr id="11" name="Text Box 26"/>
          <p:cNvSpPr txBox="1">
            <a:spLocks noChangeArrowheads="1"/>
          </p:cNvSpPr>
          <p:nvPr/>
        </p:nvSpPr>
        <p:spPr bwMode="auto">
          <a:xfrm>
            <a:off x="3352800" y="5181600"/>
            <a:ext cx="4114800" cy="5355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i="1" dirty="0">
                <a:solidFill>
                  <a:srgbClr val="0000FF"/>
                </a:solidFill>
              </a:rPr>
              <a:t>Fill in the blanks re whether the lesion tends to be </a:t>
            </a:r>
            <a:r>
              <a:rPr lang="en-US" altLang="en-US" sz="1800" b="1" dirty="0">
                <a:solidFill>
                  <a:srgbClr val="0000FF"/>
                </a:solidFill>
              </a:rPr>
              <a:t>benign</a:t>
            </a:r>
            <a:r>
              <a:rPr lang="en-US" altLang="en-US" sz="1800" i="1" dirty="0">
                <a:solidFill>
                  <a:srgbClr val="0000FF"/>
                </a:solidFill>
              </a:rPr>
              <a:t> vs </a:t>
            </a:r>
            <a:r>
              <a:rPr lang="en-US" altLang="en-US" sz="1800" b="1" dirty="0">
                <a:solidFill>
                  <a:srgbClr val="0000FF"/>
                </a:solidFill>
              </a:rPr>
              <a:t>malignant</a:t>
            </a:r>
          </a:p>
        </p:txBody>
      </p:sp>
    </p:spTree>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432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4324"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solidFill>
                  <a:srgbClr val="0000FF"/>
                </a:solidFill>
              </a:rPr>
              <a:t>Melanocytic</a:t>
            </a:r>
          </a:p>
        </p:txBody>
      </p:sp>
      <p:sp>
        <p:nvSpPr>
          <p:cNvPr id="184325" name="Text Box 5"/>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rgbClr val="0000FF"/>
                </a:solidFill>
              </a:rPr>
              <a:t>Epithelial</a:t>
            </a:r>
          </a:p>
        </p:txBody>
      </p:sp>
      <p:sp>
        <p:nvSpPr>
          <p:cNvPr id="184326" name="Line 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4327" name="Line 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48488" name="Group 8"/>
          <p:cNvGraphicFramePr>
            <a:graphicFrameLocks noGrp="1"/>
          </p:cNvGraphicFramePr>
          <p:nvPr>
            <p:extLst>
              <p:ext uri="{D42A27DB-BD31-4B8C-83A1-F6EECF244321}">
                <p14:modId xmlns:p14="http://schemas.microsoft.com/office/powerpoint/2010/main" val="4202886236"/>
              </p:ext>
            </p:extLst>
          </p:nvPr>
        </p:nvGraphicFramePr>
        <p:xfrm>
          <a:off x="3429000" y="3124200"/>
          <a:ext cx="3962400" cy="1828800"/>
        </p:xfrm>
        <a:graphic>
          <a:graphicData uri="http://schemas.openxmlformats.org/drawingml/2006/table">
            <a:tbl>
              <a:tblPr/>
              <a:tblGrid>
                <a:gridCol w="1219200">
                  <a:extLst>
                    <a:ext uri="{9D8B030D-6E8A-4147-A177-3AD203B41FA5}">
                      <a16:colId xmlns:a16="http://schemas.microsoft.com/office/drawing/2014/main" val="20000"/>
                    </a:ext>
                  </a:extLst>
                </a:gridCol>
                <a:gridCol w="1422400">
                  <a:extLst>
                    <a:ext uri="{9D8B030D-6E8A-4147-A177-3AD203B41FA5}">
                      <a16:colId xmlns:a16="http://schemas.microsoft.com/office/drawing/2014/main" val="20001"/>
                    </a:ext>
                  </a:extLst>
                </a:gridCol>
                <a:gridCol w="1320800">
                  <a:extLst>
                    <a:ext uri="{9D8B030D-6E8A-4147-A177-3AD203B41FA5}">
                      <a16:colId xmlns:a16="http://schemas.microsoft.com/office/drawing/2014/main" val="20002"/>
                    </a:ext>
                  </a:extLst>
                </a:gridCol>
              </a:tblGrid>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0" lang="en-US" sz="1700" b="0" i="0" u="none" strike="noStrike" cap="none" normalizeH="0" baseline="0" dirty="0">
                        <a:ln>
                          <a:noFill/>
                        </a:ln>
                        <a:solidFill>
                          <a:schemeClr val="tx1"/>
                        </a:solidFill>
                        <a:effectLst/>
                        <a:latin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1" u="none" strike="noStrike" cap="none" normalizeH="0" baseline="0" dirty="0">
                          <a:ln>
                            <a:noFill/>
                          </a:ln>
                          <a:solidFill>
                            <a:srgbClr val="0000FF"/>
                          </a:solidFill>
                          <a:effectLst/>
                          <a:latin typeface="Arial" charset="0"/>
                        </a:rPr>
                        <a:t>Melanocytic</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rgbClr val="0000FF"/>
                          </a:solidFill>
                          <a:effectLst/>
                          <a:latin typeface="Arial" charset="0"/>
                        </a:rPr>
                        <a:t>Epithelial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0"/>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Limbal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dirty="0">
                          <a:ln>
                            <a:noFill/>
                          </a:ln>
                          <a:solidFill>
                            <a:srgbClr val="0000FF"/>
                          </a:solidFill>
                          <a:effectLst/>
                          <a:latin typeface="Arial" charset="0"/>
                        </a:rPr>
                        <a:t>Benign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dirty="0">
                          <a:ln>
                            <a:noFill/>
                          </a:ln>
                          <a:solidFill>
                            <a:srgbClr val="0000FF"/>
                          </a:solidFill>
                          <a:effectLst/>
                          <a:latin typeface="Arial" charset="0"/>
                        </a:rPr>
                        <a: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1"/>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Palpebral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a:ln>
                            <a:noFill/>
                          </a:ln>
                          <a:solidFill>
                            <a:srgbClr val="0000FF"/>
                          </a:solidFill>
                          <a:effectLst/>
                          <a:latin typeface="Arial" charset="0"/>
                        </a:rPr>
                        <a:t>Malignant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dirty="0">
                          <a:ln>
                            <a:noFill/>
                          </a:ln>
                          <a:solidFill>
                            <a:srgbClr val="0000FF"/>
                          </a:solidFill>
                          <a:effectLst/>
                          <a:latin typeface="Arial" charset="0"/>
                        </a:rPr>
                        <a: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2"/>
                  </a:ext>
                </a:extLst>
              </a:tr>
            </a:tbl>
          </a:graphicData>
        </a:graphic>
      </p:graphicFrame>
      <p:sp>
        <p:nvSpPr>
          <p:cNvPr id="18434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1B8934F4-0B40-4FA5-BE03-DDB6620A5074}" type="slidenum">
              <a:rPr lang="en-US" altLang="en-US" sz="1000" smtClean="0"/>
              <a:pPr>
                <a:spcBef>
                  <a:spcPct val="0"/>
                </a:spcBef>
                <a:buClrTx/>
                <a:buSzTx/>
                <a:buFontTx/>
                <a:buNone/>
              </a:pPr>
              <a:t>328</a:t>
            </a:fld>
            <a:endParaRPr lang="en-US" altLang="en-US" sz="1000"/>
          </a:p>
        </p:txBody>
      </p:sp>
      <p:sp>
        <p:nvSpPr>
          <p:cNvPr id="11" name="Text Box 26"/>
          <p:cNvSpPr txBox="1">
            <a:spLocks noChangeArrowheads="1"/>
          </p:cNvSpPr>
          <p:nvPr/>
        </p:nvSpPr>
        <p:spPr bwMode="auto">
          <a:xfrm>
            <a:off x="3352800" y="5181600"/>
            <a:ext cx="4114800" cy="5355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i="1" dirty="0">
                <a:solidFill>
                  <a:srgbClr val="0000FF"/>
                </a:solidFill>
              </a:rPr>
              <a:t>Fill in the blanks re whether the lesion tends to be </a:t>
            </a:r>
            <a:r>
              <a:rPr lang="en-US" altLang="en-US" sz="1800" b="1" dirty="0">
                <a:solidFill>
                  <a:srgbClr val="0000FF"/>
                </a:solidFill>
              </a:rPr>
              <a:t>benign</a:t>
            </a:r>
            <a:r>
              <a:rPr lang="en-US" altLang="en-US" sz="1800" i="1" dirty="0">
                <a:solidFill>
                  <a:srgbClr val="0000FF"/>
                </a:solidFill>
              </a:rPr>
              <a:t> vs </a:t>
            </a:r>
            <a:r>
              <a:rPr lang="en-US" altLang="en-US" sz="1800" b="1" dirty="0">
                <a:solidFill>
                  <a:srgbClr val="0000FF"/>
                </a:solidFill>
              </a:rPr>
              <a:t>malignant</a:t>
            </a:r>
          </a:p>
        </p:txBody>
      </p:sp>
    </p:spTree>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85347"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85348"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solidFill>
                  <a:srgbClr val="0000FF"/>
                </a:solidFill>
              </a:rPr>
              <a:t>Melanocytic</a:t>
            </a:r>
          </a:p>
        </p:txBody>
      </p:sp>
      <p:sp>
        <p:nvSpPr>
          <p:cNvPr id="185349" name="Text Box 5"/>
          <p:cNvSpPr txBox="1">
            <a:spLocks noChangeArrowheads="1"/>
          </p:cNvSpPr>
          <p:nvPr/>
        </p:nvSpPr>
        <p:spPr bwMode="auto">
          <a:xfrm>
            <a:off x="6867525" y="2422525"/>
            <a:ext cx="1311275"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rgbClr val="0000FF"/>
                </a:solidFill>
              </a:rPr>
              <a:t>Epithelial</a:t>
            </a:r>
          </a:p>
        </p:txBody>
      </p:sp>
      <p:sp>
        <p:nvSpPr>
          <p:cNvPr id="185350" name="Line 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85351" name="Line 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aphicFrame>
        <p:nvGraphicFramePr>
          <p:cNvPr id="151560" name="Group 8"/>
          <p:cNvGraphicFramePr>
            <a:graphicFrameLocks noGrp="1"/>
          </p:cNvGraphicFramePr>
          <p:nvPr>
            <p:extLst>
              <p:ext uri="{D42A27DB-BD31-4B8C-83A1-F6EECF244321}">
                <p14:modId xmlns:p14="http://schemas.microsoft.com/office/powerpoint/2010/main" val="1898865228"/>
              </p:ext>
            </p:extLst>
          </p:nvPr>
        </p:nvGraphicFramePr>
        <p:xfrm>
          <a:off x="3429000" y="3124200"/>
          <a:ext cx="3962400" cy="1828800"/>
        </p:xfrm>
        <a:graphic>
          <a:graphicData uri="http://schemas.openxmlformats.org/drawingml/2006/table">
            <a:tbl>
              <a:tblPr/>
              <a:tblGrid>
                <a:gridCol w="1219200">
                  <a:extLst>
                    <a:ext uri="{9D8B030D-6E8A-4147-A177-3AD203B41FA5}">
                      <a16:colId xmlns:a16="http://schemas.microsoft.com/office/drawing/2014/main" val="20000"/>
                    </a:ext>
                  </a:extLst>
                </a:gridCol>
                <a:gridCol w="1422400">
                  <a:extLst>
                    <a:ext uri="{9D8B030D-6E8A-4147-A177-3AD203B41FA5}">
                      <a16:colId xmlns:a16="http://schemas.microsoft.com/office/drawing/2014/main" val="20001"/>
                    </a:ext>
                  </a:extLst>
                </a:gridCol>
                <a:gridCol w="1320800">
                  <a:extLst>
                    <a:ext uri="{9D8B030D-6E8A-4147-A177-3AD203B41FA5}">
                      <a16:colId xmlns:a16="http://schemas.microsoft.com/office/drawing/2014/main" val="20002"/>
                    </a:ext>
                  </a:extLst>
                </a:gridCol>
              </a:tblGrid>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endParaRPr kumimoji="0" lang="en-US" sz="1700" b="0" i="0" u="none" strike="noStrike" cap="none" normalizeH="0" baseline="0" dirty="0">
                        <a:ln>
                          <a:noFill/>
                        </a:ln>
                        <a:solidFill>
                          <a:schemeClr val="tx1"/>
                        </a:solidFill>
                        <a:effectLst/>
                        <a:latin typeface="Arial"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1" u="none" strike="noStrike" cap="none" normalizeH="0" baseline="0" dirty="0">
                          <a:ln>
                            <a:noFill/>
                          </a:ln>
                          <a:solidFill>
                            <a:srgbClr val="0000FF"/>
                          </a:solidFill>
                          <a:effectLst/>
                          <a:latin typeface="Arial" charset="0"/>
                        </a:rPr>
                        <a:t>Melanocytic</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rgbClr val="0000FF"/>
                          </a:solidFill>
                          <a:effectLst/>
                          <a:latin typeface="Arial" charset="0"/>
                        </a:rPr>
                        <a:t>Epithelial</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0"/>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Limbal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a:ln>
                            <a:noFill/>
                          </a:ln>
                          <a:solidFill>
                            <a:srgbClr val="0000FF"/>
                          </a:solidFill>
                          <a:effectLst/>
                          <a:latin typeface="Arial" charset="0"/>
                        </a:rPr>
                        <a:t>Benign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a:ln>
                            <a:noFill/>
                          </a:ln>
                          <a:solidFill>
                            <a:srgbClr val="0000FF"/>
                          </a:solidFill>
                          <a:effectLst/>
                          <a:latin typeface="Arial" charset="0"/>
                        </a:rPr>
                        <a:t>Malignant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1"/>
                  </a:ext>
                </a:extLst>
              </a:tr>
              <a:tr h="609600">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1" u="none" strike="noStrike" cap="none" normalizeH="0" baseline="0">
                          <a:ln>
                            <a:noFill/>
                          </a:ln>
                          <a:solidFill>
                            <a:schemeClr val="tx1"/>
                          </a:solidFill>
                          <a:effectLst/>
                          <a:latin typeface="Arial" charset="0"/>
                        </a:rPr>
                        <a:t>Palpebral Conj</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8F8F8"/>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0" i="0" u="none" strike="noStrike" cap="none" normalizeH="0" baseline="0">
                          <a:ln>
                            <a:noFill/>
                          </a:ln>
                          <a:solidFill>
                            <a:srgbClr val="0000FF"/>
                          </a:solidFill>
                          <a:effectLst/>
                          <a:latin typeface="Arial" charset="0"/>
                        </a:rPr>
                        <a:t>Malignant</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p>
                      <a:pPr marL="0" marR="0" lvl="0" indent="0" algn="ctr" defTabSz="914400" rtl="0" eaLnBrk="1" fontAlgn="base" latinLnBrk="0" hangingPunct="1">
                        <a:lnSpc>
                          <a:spcPct val="80000"/>
                        </a:lnSpc>
                        <a:spcBef>
                          <a:spcPct val="0"/>
                        </a:spcBef>
                        <a:spcAft>
                          <a:spcPct val="0"/>
                        </a:spcAft>
                        <a:buClrTx/>
                        <a:buSzTx/>
                        <a:buFontTx/>
                        <a:buNone/>
                        <a:tabLst/>
                      </a:pPr>
                      <a:r>
                        <a:rPr kumimoji="0" lang="en-US" sz="1700" b="1" i="0" u="none" strike="noStrike" cap="none" normalizeH="0" baseline="0" dirty="0">
                          <a:ln>
                            <a:noFill/>
                          </a:ln>
                          <a:solidFill>
                            <a:srgbClr val="0000FF"/>
                          </a:solidFill>
                          <a:effectLst/>
                          <a:latin typeface="Arial" charset="0"/>
                        </a:rPr>
                        <a:t>Benign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CC"/>
                    </a:solidFill>
                  </a:tcPr>
                </a:tc>
                <a:extLst>
                  <a:ext uri="{0D108BD9-81ED-4DB2-BD59-A6C34878D82A}">
                    <a16:rowId xmlns:a16="http://schemas.microsoft.com/office/drawing/2014/main" val="10002"/>
                  </a:ext>
                </a:extLst>
              </a:tr>
            </a:tbl>
          </a:graphicData>
        </a:graphic>
      </p:graphicFrame>
      <p:sp>
        <p:nvSpPr>
          <p:cNvPr id="18537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ACCB474-066F-439E-BFF0-27A2315DF5AE}" type="slidenum">
              <a:rPr lang="en-US" altLang="en-US" sz="1000" smtClean="0"/>
              <a:pPr>
                <a:spcBef>
                  <a:spcPct val="0"/>
                </a:spcBef>
                <a:buClrTx/>
                <a:buSzTx/>
                <a:buFontTx/>
                <a:buNone/>
              </a:pPr>
              <a:t>329</a:t>
            </a:fld>
            <a:endParaRPr lang="en-US" altLang="en-US" sz="1000"/>
          </a:p>
        </p:txBody>
      </p:sp>
      <p:sp>
        <p:nvSpPr>
          <p:cNvPr id="11" name="Text Box 26"/>
          <p:cNvSpPr txBox="1">
            <a:spLocks noChangeArrowheads="1"/>
          </p:cNvSpPr>
          <p:nvPr/>
        </p:nvSpPr>
        <p:spPr bwMode="auto">
          <a:xfrm>
            <a:off x="3352800" y="5181600"/>
            <a:ext cx="4114800" cy="5355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800" i="1" dirty="0">
                <a:solidFill>
                  <a:srgbClr val="0000FF"/>
                </a:solidFill>
              </a:rPr>
              <a:t>Fill in the blanks re whether the lesion tends to be </a:t>
            </a:r>
            <a:r>
              <a:rPr lang="en-US" altLang="en-US" sz="1800" b="1" dirty="0">
                <a:solidFill>
                  <a:srgbClr val="0000FF"/>
                </a:solidFill>
              </a:rPr>
              <a:t>benign</a:t>
            </a:r>
            <a:r>
              <a:rPr lang="en-US" altLang="en-US" sz="1800" i="1" dirty="0">
                <a:solidFill>
                  <a:srgbClr val="0000FF"/>
                </a:solidFill>
              </a:rPr>
              <a:t> vs </a:t>
            </a:r>
            <a:r>
              <a:rPr lang="en-US" altLang="en-US" sz="1800" b="1" dirty="0">
                <a:solidFill>
                  <a:srgbClr val="0000FF"/>
                </a:solidFill>
              </a:rPr>
              <a:t>malignant</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2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6628"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6629"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6630"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6631"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634"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RT ; systemic  chemo</a:t>
            </a:r>
            <a:endParaRPr lang="en-US" altLang="en-US" sz="1600"/>
          </a:p>
        </p:txBody>
      </p:sp>
      <p:sp>
        <p:nvSpPr>
          <p:cNvPr id="26635" name="Rectangle 14"/>
          <p:cNvSpPr>
            <a:spLocks noChangeArrowheads="1"/>
          </p:cNvSpPr>
          <p:nvPr/>
        </p:nvSpPr>
        <p:spPr bwMode="auto">
          <a:xfrm>
            <a:off x="5715000" y="6324600"/>
            <a:ext cx="381000" cy="3048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dirty="0"/>
              <a:t>abb.</a:t>
            </a:r>
          </a:p>
        </p:txBody>
      </p:sp>
      <p:sp>
        <p:nvSpPr>
          <p:cNvPr id="26636" name="Rectangle 15"/>
          <p:cNvSpPr>
            <a:spLocks noChangeArrowheads="1"/>
          </p:cNvSpPr>
          <p:nvPr/>
        </p:nvSpPr>
        <p:spPr bwMode="auto">
          <a:xfrm>
            <a:off x="7239000" y="6324600"/>
            <a:ext cx="685800" cy="3048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637" name="Text Box 16"/>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6638"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12DE418-8873-4D18-B59B-C16669AF3480}" type="slidenum">
              <a:rPr lang="en-US" altLang="en-US" sz="1000" smtClean="0"/>
              <a:pPr>
                <a:spcBef>
                  <a:spcPct val="0"/>
                </a:spcBef>
                <a:buClrTx/>
                <a:buSzTx/>
                <a:buFontTx/>
                <a:buNone/>
              </a:pPr>
              <a:t>33</a:t>
            </a:fld>
            <a:endParaRPr lang="en-US" altLang="en-US" sz="1000"/>
          </a:p>
        </p:txBody>
      </p:sp>
      <p:sp>
        <p:nvSpPr>
          <p:cNvPr id="17"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8"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28A75E-9C57-49A1-B809-76E15575B95E}"/>
              </a:ext>
            </a:extLst>
          </p:cNvPr>
          <p:cNvSpPr>
            <a:spLocks noGrp="1"/>
          </p:cNvSpPr>
          <p:nvPr>
            <p:ph type="sldNum" sz="quarter" idx="12"/>
          </p:nvPr>
        </p:nvSpPr>
        <p:spPr/>
        <p:txBody>
          <a:bodyPr/>
          <a:lstStyle/>
          <a:p>
            <a:pPr>
              <a:defRPr/>
            </a:pPr>
            <a:fld id="{F9E3100E-101D-420C-B101-F64A168BFDB2}" type="slidenum">
              <a:rPr lang="en-US" altLang="en-US" smtClean="0"/>
              <a:pPr>
                <a:defRPr/>
              </a:pPr>
              <a:t>330</a:t>
            </a:fld>
            <a:endParaRPr lang="en-US" altLang="en-US"/>
          </a:p>
        </p:txBody>
      </p:sp>
      <p:sp>
        <p:nvSpPr>
          <p:cNvPr id="4" name="Rectangle 2">
            <a:extLst>
              <a:ext uri="{FF2B5EF4-FFF2-40B4-BE49-F238E27FC236}">
                <a16:creationId xmlns:a16="http://schemas.microsoft.com/office/drawing/2014/main" id="{1F347F2E-9602-4769-9481-C5EE626A1218}"/>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sp>
        <p:nvSpPr>
          <p:cNvPr id="5" name="TextBox 4">
            <a:extLst>
              <a:ext uri="{FF2B5EF4-FFF2-40B4-BE49-F238E27FC236}">
                <a16:creationId xmlns:a16="http://schemas.microsoft.com/office/drawing/2014/main" id="{0143D9A4-8A9B-4545-BD68-1913D76B3023}"/>
              </a:ext>
            </a:extLst>
          </p:cNvPr>
          <p:cNvSpPr txBox="1"/>
          <p:nvPr/>
        </p:nvSpPr>
        <p:spPr>
          <a:xfrm>
            <a:off x="1181100" y="2921168"/>
            <a:ext cx="6781800" cy="1015663"/>
          </a:xfrm>
          <a:prstGeom prst="rect">
            <a:avLst/>
          </a:prstGeom>
          <a:solidFill>
            <a:schemeClr val="accent6">
              <a:lumMod val="20000"/>
              <a:lumOff val="80000"/>
            </a:schemeClr>
          </a:solidFill>
          <a:ln>
            <a:solidFill>
              <a:schemeClr val="tx1"/>
            </a:solidFill>
          </a:ln>
        </p:spPr>
        <p:txBody>
          <a:bodyPr wrap="square" rtlCol="0">
            <a:spAutoFit/>
          </a:bodyPr>
          <a:lstStyle/>
          <a:p>
            <a:pPr algn="ctr"/>
            <a:r>
              <a:rPr lang="en-US" sz="2000" i="1" dirty="0">
                <a:effectLst>
                  <a:outerShdw blurRad="38100" dist="38100" dir="2700000" algn="tl">
                    <a:srgbClr val="000000">
                      <a:alpha val="43137"/>
                    </a:srgbClr>
                  </a:outerShdw>
                </a:effectLst>
              </a:rPr>
              <a:t>In anticipation of having to interpret them on the OKAP, let’s compare and contrast the AS-OCT findings for some of the conditions covered in this slide-set</a:t>
            </a:r>
          </a:p>
        </p:txBody>
      </p:sp>
    </p:spTree>
    <p:extLst>
      <p:ext uri="{BB962C8B-B14F-4D97-AF65-F5344CB8AC3E}">
        <p14:creationId xmlns:p14="http://schemas.microsoft.com/office/powerpoint/2010/main" val="189833273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FA75776-5A4F-4D7B-8C9F-85EA1F698981}"/>
              </a:ext>
            </a:extLst>
          </p:cNvPr>
          <p:cNvSpPr>
            <a:spLocks noGrp="1"/>
          </p:cNvSpPr>
          <p:nvPr>
            <p:ph type="sldNum" sz="quarter" idx="12"/>
          </p:nvPr>
        </p:nvSpPr>
        <p:spPr/>
        <p:txBody>
          <a:bodyPr/>
          <a:lstStyle/>
          <a:p>
            <a:pPr>
              <a:defRPr/>
            </a:pPr>
            <a:fld id="{F9E3100E-101D-420C-B101-F64A168BFDB2}" type="slidenum">
              <a:rPr lang="en-US" altLang="en-US" smtClean="0"/>
              <a:pPr>
                <a:defRPr/>
              </a:pPr>
              <a:t>331</a:t>
            </a:fld>
            <a:endParaRPr lang="en-US" altLang="en-US"/>
          </a:p>
        </p:txBody>
      </p:sp>
      <p:sp>
        <p:nvSpPr>
          <p:cNvPr id="4" name="Rectangle 5">
            <a:extLst>
              <a:ext uri="{FF2B5EF4-FFF2-40B4-BE49-F238E27FC236}">
                <a16:creationId xmlns:a16="http://schemas.microsoft.com/office/drawing/2014/main" id="{68B0CBFF-EE37-4816-B68A-348C72B0CD3C}"/>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EBBBFDF3-6B9F-459E-813D-5630EE70D14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1580244"/>
            <a:ext cx="5715000" cy="2368982"/>
          </a:xfrm>
          <a:prstGeom prst="rect">
            <a:avLst/>
          </a:prstGeom>
        </p:spPr>
      </p:pic>
      <p:pic>
        <p:nvPicPr>
          <p:cNvPr id="8" name="Picture 7">
            <a:extLst>
              <a:ext uri="{FF2B5EF4-FFF2-40B4-BE49-F238E27FC236}">
                <a16:creationId xmlns:a16="http://schemas.microsoft.com/office/drawing/2014/main" id="{AA74784D-113C-4287-9EA6-4ED4C4D921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37046" y="739346"/>
            <a:ext cx="2890997" cy="3749828"/>
          </a:xfrm>
          <a:prstGeom prst="rect">
            <a:avLst/>
          </a:prstGeom>
        </p:spPr>
      </p:pic>
      <p:sp>
        <p:nvSpPr>
          <p:cNvPr id="7" name="TextBox 6">
            <a:extLst>
              <a:ext uri="{FF2B5EF4-FFF2-40B4-BE49-F238E27FC236}">
                <a16:creationId xmlns:a16="http://schemas.microsoft.com/office/drawing/2014/main" id="{31D29F42-3B9D-407C-8B2F-F18C8DF73B44}"/>
              </a:ext>
            </a:extLst>
          </p:cNvPr>
          <p:cNvSpPr txBox="1"/>
          <p:nvPr/>
        </p:nvSpPr>
        <p:spPr>
          <a:xfrm>
            <a:off x="2852104" y="3958542"/>
            <a:ext cx="309700" cy="338554"/>
          </a:xfrm>
          <a:prstGeom prst="rect">
            <a:avLst/>
          </a:prstGeom>
          <a:noFill/>
        </p:spPr>
        <p:txBody>
          <a:bodyPr wrap="none" rtlCol="0">
            <a:spAutoFit/>
          </a:bodyPr>
          <a:lstStyle/>
          <a:p>
            <a:pPr algn="ctr"/>
            <a:r>
              <a:rPr lang="en-US" sz="1600" b="1" i="1" dirty="0"/>
              <a:t>?</a:t>
            </a:r>
          </a:p>
        </p:txBody>
      </p:sp>
      <p:sp>
        <p:nvSpPr>
          <p:cNvPr id="10" name="TextBox 9">
            <a:extLst>
              <a:ext uri="{FF2B5EF4-FFF2-40B4-BE49-F238E27FC236}">
                <a16:creationId xmlns:a16="http://schemas.microsoft.com/office/drawing/2014/main" id="{5DC945E4-4075-4ACA-B060-E8B2E60AF3B1}"/>
              </a:ext>
            </a:extLst>
          </p:cNvPr>
          <p:cNvSpPr txBox="1"/>
          <p:nvPr/>
        </p:nvSpPr>
        <p:spPr>
          <a:xfrm>
            <a:off x="7427694" y="4495800"/>
            <a:ext cx="309700" cy="338554"/>
          </a:xfrm>
          <a:prstGeom prst="rect">
            <a:avLst/>
          </a:prstGeom>
          <a:noFill/>
        </p:spPr>
        <p:txBody>
          <a:bodyPr wrap="none" rtlCol="0">
            <a:spAutoFit/>
          </a:bodyPr>
          <a:lstStyle/>
          <a:p>
            <a:pPr algn="ctr"/>
            <a:r>
              <a:rPr lang="en-US" sz="1600" b="1" i="1" dirty="0"/>
              <a:t>?</a:t>
            </a:r>
          </a:p>
        </p:txBody>
      </p:sp>
      <p:sp>
        <p:nvSpPr>
          <p:cNvPr id="11" name="TextBox 10">
            <a:extLst>
              <a:ext uri="{FF2B5EF4-FFF2-40B4-BE49-F238E27FC236}">
                <a16:creationId xmlns:a16="http://schemas.microsoft.com/office/drawing/2014/main" id="{B36502F8-4347-4485-A1A6-41D669015E37}"/>
              </a:ext>
            </a:extLst>
          </p:cNvPr>
          <p:cNvSpPr txBox="1"/>
          <p:nvPr/>
        </p:nvSpPr>
        <p:spPr>
          <a:xfrm>
            <a:off x="749928" y="5562600"/>
            <a:ext cx="8054513" cy="369332"/>
          </a:xfrm>
          <a:prstGeom prst="rect">
            <a:avLst/>
          </a:prstGeom>
          <a:noFill/>
        </p:spPr>
        <p:txBody>
          <a:bodyPr wrap="none" rtlCol="0">
            <a:spAutoFit/>
          </a:bodyPr>
          <a:lstStyle/>
          <a:p>
            <a:r>
              <a:rPr lang="en-US" dirty="0"/>
              <a:t>If the AS-OCT features </a:t>
            </a:r>
            <a:r>
              <a:rPr lang="en-US" i="1" dirty="0"/>
              <a:t>cystic spaces</a:t>
            </a:r>
            <a:r>
              <a:rPr lang="en-US" dirty="0"/>
              <a:t>, think  </a:t>
            </a:r>
            <a:r>
              <a:rPr lang="en-US" b="1" dirty="0"/>
              <a:t>lymphangiectasia</a:t>
            </a:r>
            <a:r>
              <a:rPr lang="en-US" i="1" dirty="0"/>
              <a:t>  </a:t>
            </a:r>
            <a:r>
              <a:rPr lang="en-US" dirty="0"/>
              <a:t>vs </a:t>
            </a:r>
            <a:r>
              <a:rPr lang="en-US" i="1" dirty="0"/>
              <a:t> </a:t>
            </a:r>
            <a:r>
              <a:rPr lang="en-US" b="1" i="1" dirty="0"/>
              <a:t>nevus</a:t>
            </a:r>
            <a:r>
              <a:rPr lang="en-US" i="1" dirty="0"/>
              <a:t> </a:t>
            </a:r>
            <a:r>
              <a:rPr lang="en-US" dirty="0"/>
              <a:t>. </a:t>
            </a:r>
          </a:p>
        </p:txBody>
      </p:sp>
      <p:sp>
        <p:nvSpPr>
          <p:cNvPr id="12" name="Rectangle 11">
            <a:extLst>
              <a:ext uri="{FF2B5EF4-FFF2-40B4-BE49-F238E27FC236}">
                <a16:creationId xmlns:a16="http://schemas.microsoft.com/office/drawing/2014/main" id="{6095130E-A042-41B6-B163-65CE575BC853}"/>
              </a:ext>
            </a:extLst>
          </p:cNvPr>
          <p:cNvSpPr/>
          <p:nvPr/>
        </p:nvSpPr>
        <p:spPr>
          <a:xfrm>
            <a:off x="5257800" y="5562600"/>
            <a:ext cx="1981200"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A5EA2E10-E29C-4E59-833B-81487801A769}"/>
              </a:ext>
            </a:extLst>
          </p:cNvPr>
          <p:cNvSpPr/>
          <p:nvPr/>
        </p:nvSpPr>
        <p:spPr>
          <a:xfrm>
            <a:off x="7696199" y="5562600"/>
            <a:ext cx="732183" cy="3693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973090689"/>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FA75776-5A4F-4D7B-8C9F-85EA1F698981}"/>
              </a:ext>
            </a:extLst>
          </p:cNvPr>
          <p:cNvSpPr>
            <a:spLocks noGrp="1"/>
          </p:cNvSpPr>
          <p:nvPr>
            <p:ph type="sldNum" sz="quarter" idx="12"/>
          </p:nvPr>
        </p:nvSpPr>
        <p:spPr/>
        <p:txBody>
          <a:bodyPr/>
          <a:lstStyle/>
          <a:p>
            <a:pPr>
              <a:defRPr/>
            </a:pPr>
            <a:fld id="{F9E3100E-101D-420C-B101-F64A168BFDB2}" type="slidenum">
              <a:rPr lang="en-US" altLang="en-US" smtClean="0"/>
              <a:pPr>
                <a:defRPr/>
              </a:pPr>
              <a:t>332</a:t>
            </a:fld>
            <a:endParaRPr lang="en-US" altLang="en-US"/>
          </a:p>
        </p:txBody>
      </p:sp>
      <p:sp>
        <p:nvSpPr>
          <p:cNvPr id="4" name="Rectangle 5">
            <a:extLst>
              <a:ext uri="{FF2B5EF4-FFF2-40B4-BE49-F238E27FC236}">
                <a16:creationId xmlns:a16="http://schemas.microsoft.com/office/drawing/2014/main" id="{68B0CBFF-EE37-4816-B68A-348C72B0CD3C}"/>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EBBBFDF3-6B9F-459E-813D-5630EE70D14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1580244"/>
            <a:ext cx="5715000" cy="2368982"/>
          </a:xfrm>
          <a:prstGeom prst="rect">
            <a:avLst/>
          </a:prstGeom>
        </p:spPr>
      </p:pic>
      <p:pic>
        <p:nvPicPr>
          <p:cNvPr id="8" name="Picture 7">
            <a:extLst>
              <a:ext uri="{FF2B5EF4-FFF2-40B4-BE49-F238E27FC236}">
                <a16:creationId xmlns:a16="http://schemas.microsoft.com/office/drawing/2014/main" id="{AA74784D-113C-4287-9EA6-4ED4C4D9212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37046" y="739346"/>
            <a:ext cx="2890997" cy="3749828"/>
          </a:xfrm>
          <a:prstGeom prst="rect">
            <a:avLst/>
          </a:prstGeom>
        </p:spPr>
      </p:pic>
      <p:sp>
        <p:nvSpPr>
          <p:cNvPr id="7" name="TextBox 6">
            <a:extLst>
              <a:ext uri="{FF2B5EF4-FFF2-40B4-BE49-F238E27FC236}">
                <a16:creationId xmlns:a16="http://schemas.microsoft.com/office/drawing/2014/main" id="{31D29F42-3B9D-407C-8B2F-F18C8DF73B44}"/>
              </a:ext>
            </a:extLst>
          </p:cNvPr>
          <p:cNvSpPr txBox="1"/>
          <p:nvPr/>
        </p:nvSpPr>
        <p:spPr>
          <a:xfrm>
            <a:off x="2092890" y="3958542"/>
            <a:ext cx="1828129" cy="338554"/>
          </a:xfrm>
          <a:prstGeom prst="rect">
            <a:avLst/>
          </a:prstGeom>
          <a:noFill/>
        </p:spPr>
        <p:txBody>
          <a:bodyPr wrap="none" rtlCol="0">
            <a:spAutoFit/>
          </a:bodyPr>
          <a:lstStyle/>
          <a:p>
            <a:pPr algn="ctr"/>
            <a:r>
              <a:rPr lang="en-US" sz="1600" dirty="0"/>
              <a:t>Lymphangiectasia</a:t>
            </a:r>
          </a:p>
        </p:txBody>
      </p:sp>
      <p:sp>
        <p:nvSpPr>
          <p:cNvPr id="10" name="TextBox 9">
            <a:extLst>
              <a:ext uri="{FF2B5EF4-FFF2-40B4-BE49-F238E27FC236}">
                <a16:creationId xmlns:a16="http://schemas.microsoft.com/office/drawing/2014/main" id="{5DC945E4-4075-4ACA-B060-E8B2E60AF3B1}"/>
              </a:ext>
            </a:extLst>
          </p:cNvPr>
          <p:cNvSpPr txBox="1"/>
          <p:nvPr/>
        </p:nvSpPr>
        <p:spPr>
          <a:xfrm>
            <a:off x="6978052" y="4495800"/>
            <a:ext cx="1208985" cy="338554"/>
          </a:xfrm>
          <a:prstGeom prst="rect">
            <a:avLst/>
          </a:prstGeom>
          <a:noFill/>
        </p:spPr>
        <p:txBody>
          <a:bodyPr wrap="none" rtlCol="0">
            <a:spAutoFit/>
          </a:bodyPr>
          <a:lstStyle/>
          <a:p>
            <a:pPr algn="ctr"/>
            <a:r>
              <a:rPr lang="en-US" sz="1600" dirty="0" err="1"/>
              <a:t>Conj</a:t>
            </a:r>
            <a:r>
              <a:rPr lang="en-US" sz="1600" dirty="0"/>
              <a:t> nevus</a:t>
            </a:r>
          </a:p>
        </p:txBody>
      </p:sp>
      <p:sp>
        <p:nvSpPr>
          <p:cNvPr id="9" name="TextBox 8">
            <a:extLst>
              <a:ext uri="{FF2B5EF4-FFF2-40B4-BE49-F238E27FC236}">
                <a16:creationId xmlns:a16="http://schemas.microsoft.com/office/drawing/2014/main" id="{57F48E37-B410-4A8E-8D60-490506CDB037}"/>
              </a:ext>
            </a:extLst>
          </p:cNvPr>
          <p:cNvSpPr txBox="1"/>
          <p:nvPr/>
        </p:nvSpPr>
        <p:spPr>
          <a:xfrm>
            <a:off x="749928" y="5562600"/>
            <a:ext cx="8054513" cy="369332"/>
          </a:xfrm>
          <a:prstGeom prst="rect">
            <a:avLst/>
          </a:prstGeom>
          <a:noFill/>
        </p:spPr>
        <p:txBody>
          <a:bodyPr wrap="none" rtlCol="0">
            <a:spAutoFit/>
          </a:bodyPr>
          <a:lstStyle/>
          <a:p>
            <a:r>
              <a:rPr lang="en-US" dirty="0"/>
              <a:t>If the AS-OCT features </a:t>
            </a:r>
            <a:r>
              <a:rPr lang="en-US" i="1" dirty="0"/>
              <a:t>cystic spaces</a:t>
            </a:r>
            <a:r>
              <a:rPr lang="en-US" dirty="0"/>
              <a:t>, think  </a:t>
            </a:r>
            <a:r>
              <a:rPr lang="en-US" b="1" dirty="0"/>
              <a:t>lymphangiectasia</a:t>
            </a:r>
            <a:r>
              <a:rPr lang="en-US" i="1" dirty="0"/>
              <a:t>  </a:t>
            </a:r>
            <a:r>
              <a:rPr lang="en-US" dirty="0"/>
              <a:t>vs </a:t>
            </a:r>
            <a:r>
              <a:rPr lang="en-US" i="1" dirty="0"/>
              <a:t> </a:t>
            </a:r>
            <a:r>
              <a:rPr lang="en-US" b="1" i="1" dirty="0"/>
              <a:t>nevus</a:t>
            </a:r>
            <a:r>
              <a:rPr lang="en-US" i="1" dirty="0"/>
              <a:t> </a:t>
            </a:r>
            <a:r>
              <a:rPr lang="en-US" dirty="0"/>
              <a:t>. </a:t>
            </a:r>
          </a:p>
        </p:txBody>
      </p:sp>
    </p:spTree>
    <p:extLst>
      <p:ext uri="{BB962C8B-B14F-4D97-AF65-F5344CB8AC3E}">
        <p14:creationId xmlns:p14="http://schemas.microsoft.com/office/powerpoint/2010/main" val="1821444745"/>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333</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338554"/>
          </a:xfrm>
          <a:prstGeom prst="rect">
            <a:avLst/>
          </a:prstGeom>
          <a:noFill/>
        </p:spPr>
        <p:txBody>
          <a:bodyPr wrap="square" rtlCol="0">
            <a:spAutoFit/>
          </a:bodyPr>
          <a:lstStyle/>
          <a:p>
            <a:r>
              <a:rPr lang="en-US" sz="1600" dirty="0"/>
              <a:t>If the lesion appears solid, determine whether the mass is  </a:t>
            </a:r>
            <a:r>
              <a:rPr lang="en-US" sz="1600" b="1" dirty="0"/>
              <a:t>epithelial</a:t>
            </a:r>
            <a:r>
              <a:rPr lang="en-US" sz="1600" dirty="0"/>
              <a:t>  vs  </a:t>
            </a:r>
            <a:r>
              <a:rPr lang="en-US" sz="1600" b="1" dirty="0"/>
              <a:t>subepithelial</a:t>
            </a:r>
            <a:r>
              <a:rPr lang="en-US" sz="1600" dirty="0"/>
              <a:t> . </a:t>
            </a:r>
            <a:endParaRPr lang="en-US" sz="1600" dirty="0">
              <a:solidFill>
                <a:srgbClr val="0000FF"/>
              </a:solidFill>
            </a:endParaRPr>
          </a:p>
        </p:txBody>
      </p:sp>
      <p:sp>
        <p:nvSpPr>
          <p:cNvPr id="11" name="TextBox 10">
            <a:extLst>
              <a:ext uri="{FF2B5EF4-FFF2-40B4-BE49-F238E27FC236}">
                <a16:creationId xmlns:a16="http://schemas.microsoft.com/office/drawing/2014/main" id="{58583D9B-D770-4C48-BA2C-9418138A0742}"/>
              </a:ext>
            </a:extLst>
          </p:cNvPr>
          <p:cNvSpPr txBox="1"/>
          <p:nvPr/>
        </p:nvSpPr>
        <p:spPr>
          <a:xfrm>
            <a:off x="1247107" y="2822190"/>
            <a:ext cx="1322798" cy="338554"/>
          </a:xfrm>
          <a:prstGeom prst="rect">
            <a:avLst/>
          </a:prstGeom>
          <a:noFill/>
        </p:spPr>
        <p:txBody>
          <a:bodyPr wrap="none" rtlCol="0">
            <a:spAutoFit/>
          </a:bodyPr>
          <a:lstStyle/>
          <a:p>
            <a:r>
              <a:rPr lang="en-US" sz="1600" dirty="0"/>
              <a:t>Lesion is…</a:t>
            </a:r>
            <a:r>
              <a:rPr lang="en-US" sz="1600" b="1" i="1" dirty="0"/>
              <a:t>?</a:t>
            </a:r>
          </a:p>
        </p:txBody>
      </p:sp>
      <p:sp>
        <p:nvSpPr>
          <p:cNvPr id="12" name="TextBox 11">
            <a:extLst>
              <a:ext uri="{FF2B5EF4-FFF2-40B4-BE49-F238E27FC236}">
                <a16:creationId xmlns:a16="http://schemas.microsoft.com/office/drawing/2014/main" id="{BFADCA4A-1322-4057-8CC6-685435C5D96B}"/>
              </a:ext>
            </a:extLst>
          </p:cNvPr>
          <p:cNvSpPr txBox="1"/>
          <p:nvPr/>
        </p:nvSpPr>
        <p:spPr>
          <a:xfrm>
            <a:off x="5577454" y="2819400"/>
            <a:ext cx="1322798" cy="338554"/>
          </a:xfrm>
          <a:prstGeom prst="rect">
            <a:avLst/>
          </a:prstGeom>
          <a:noFill/>
        </p:spPr>
        <p:txBody>
          <a:bodyPr wrap="none" rtlCol="0">
            <a:spAutoFit/>
          </a:bodyPr>
          <a:lstStyle/>
          <a:p>
            <a:r>
              <a:rPr lang="en-US" sz="1600" dirty="0"/>
              <a:t>Lesion is…</a:t>
            </a:r>
            <a:r>
              <a:rPr lang="en-US" sz="1600" b="1" i="1" dirty="0"/>
              <a:t>?</a:t>
            </a:r>
          </a:p>
        </p:txBody>
      </p:sp>
      <p:sp>
        <p:nvSpPr>
          <p:cNvPr id="13" name="TextBox 12">
            <a:extLst>
              <a:ext uri="{FF2B5EF4-FFF2-40B4-BE49-F238E27FC236}">
                <a16:creationId xmlns:a16="http://schemas.microsoft.com/office/drawing/2014/main" id="{40B79296-8D35-4A50-BC63-ACAC462142B0}"/>
              </a:ext>
            </a:extLst>
          </p:cNvPr>
          <p:cNvSpPr txBox="1"/>
          <p:nvPr/>
        </p:nvSpPr>
        <p:spPr>
          <a:xfrm>
            <a:off x="3404851" y="5146039"/>
            <a:ext cx="1322798" cy="338554"/>
          </a:xfrm>
          <a:prstGeom prst="rect">
            <a:avLst/>
          </a:prstGeom>
          <a:noFill/>
        </p:spPr>
        <p:txBody>
          <a:bodyPr wrap="none" rtlCol="0">
            <a:spAutoFit/>
          </a:bodyPr>
          <a:lstStyle/>
          <a:p>
            <a:r>
              <a:rPr lang="en-US" sz="1600" dirty="0"/>
              <a:t>Lesion is…</a:t>
            </a:r>
            <a:r>
              <a:rPr lang="en-US" sz="1600" b="1" i="1" dirty="0"/>
              <a:t>?</a:t>
            </a:r>
          </a:p>
        </p:txBody>
      </p:sp>
      <p:sp>
        <p:nvSpPr>
          <p:cNvPr id="14" name="Rectangle 13">
            <a:extLst>
              <a:ext uri="{FF2B5EF4-FFF2-40B4-BE49-F238E27FC236}">
                <a16:creationId xmlns:a16="http://schemas.microsoft.com/office/drawing/2014/main" id="{33611A68-501F-4C2B-8A5C-594E9E67D76D}"/>
              </a:ext>
            </a:extLst>
          </p:cNvPr>
          <p:cNvSpPr/>
          <p:nvPr/>
        </p:nvSpPr>
        <p:spPr>
          <a:xfrm>
            <a:off x="5791200" y="5817566"/>
            <a:ext cx="990600" cy="3357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2D95524-28C9-4F5B-B4BF-979992584B78}"/>
              </a:ext>
            </a:extLst>
          </p:cNvPr>
          <p:cNvSpPr/>
          <p:nvPr/>
        </p:nvSpPr>
        <p:spPr>
          <a:xfrm>
            <a:off x="7162800" y="5814775"/>
            <a:ext cx="1295400" cy="33576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592CA4F9-57D2-4291-9436-BA04B66B343C}"/>
              </a:ext>
            </a:extLst>
          </p:cNvPr>
          <p:cNvSpPr/>
          <p:nvPr/>
        </p:nvSpPr>
        <p:spPr>
          <a:xfrm>
            <a:off x="5653654" y="3472070"/>
            <a:ext cx="518546" cy="185530"/>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32432919"/>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334</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338554"/>
          </a:xfrm>
          <a:prstGeom prst="rect">
            <a:avLst/>
          </a:prstGeom>
          <a:noFill/>
        </p:spPr>
        <p:txBody>
          <a:bodyPr wrap="square" rtlCol="0">
            <a:spAutoFit/>
          </a:bodyPr>
          <a:lstStyle/>
          <a:p>
            <a:r>
              <a:rPr lang="en-US" sz="1600" dirty="0"/>
              <a:t>If the lesion appears solid, determine whether the mass is  </a:t>
            </a:r>
            <a:r>
              <a:rPr lang="en-US" sz="1600" b="1" dirty="0"/>
              <a:t>epithelial</a:t>
            </a:r>
            <a:r>
              <a:rPr lang="en-US" sz="1600" dirty="0"/>
              <a:t>  vs  </a:t>
            </a:r>
            <a:r>
              <a:rPr lang="en-US" sz="1600" b="1" dirty="0"/>
              <a:t>subepithelial</a:t>
            </a:r>
            <a:r>
              <a:rPr lang="en-US" sz="1600" dirty="0"/>
              <a:t> . </a:t>
            </a:r>
            <a:endParaRPr lang="en-US" sz="1600" dirty="0">
              <a:solidFill>
                <a:srgbClr val="0000FF"/>
              </a:solidFill>
            </a:endParaRPr>
          </a:p>
        </p:txBody>
      </p:sp>
      <p:sp>
        <p:nvSpPr>
          <p:cNvPr id="11" name="TextBox 10">
            <a:extLst>
              <a:ext uri="{FF2B5EF4-FFF2-40B4-BE49-F238E27FC236}">
                <a16:creationId xmlns:a16="http://schemas.microsoft.com/office/drawing/2014/main" id="{58583D9B-D770-4C48-BA2C-9418138A0742}"/>
              </a:ext>
            </a:extLst>
          </p:cNvPr>
          <p:cNvSpPr txBox="1"/>
          <p:nvPr/>
        </p:nvSpPr>
        <p:spPr>
          <a:xfrm>
            <a:off x="1247107" y="2822190"/>
            <a:ext cx="2334293" cy="338554"/>
          </a:xfrm>
          <a:prstGeom prst="rect">
            <a:avLst/>
          </a:prstGeom>
          <a:noFill/>
        </p:spPr>
        <p:txBody>
          <a:bodyPr wrap="none" rtlCol="0">
            <a:spAutoFit/>
          </a:bodyPr>
          <a:lstStyle/>
          <a:p>
            <a:r>
              <a:rPr lang="en-US" sz="1600" dirty="0"/>
              <a:t>Lesion is…subepithelial</a:t>
            </a:r>
          </a:p>
        </p:txBody>
      </p:sp>
      <p:sp>
        <p:nvSpPr>
          <p:cNvPr id="12" name="TextBox 11">
            <a:extLst>
              <a:ext uri="{FF2B5EF4-FFF2-40B4-BE49-F238E27FC236}">
                <a16:creationId xmlns:a16="http://schemas.microsoft.com/office/drawing/2014/main" id="{BFADCA4A-1322-4057-8CC6-685435C5D96B}"/>
              </a:ext>
            </a:extLst>
          </p:cNvPr>
          <p:cNvSpPr txBox="1"/>
          <p:nvPr/>
        </p:nvSpPr>
        <p:spPr>
          <a:xfrm>
            <a:off x="5577454" y="2819400"/>
            <a:ext cx="2334293" cy="338554"/>
          </a:xfrm>
          <a:prstGeom prst="rect">
            <a:avLst/>
          </a:prstGeom>
          <a:noFill/>
        </p:spPr>
        <p:txBody>
          <a:bodyPr wrap="none" rtlCol="0">
            <a:spAutoFit/>
          </a:bodyPr>
          <a:lstStyle/>
          <a:p>
            <a:r>
              <a:rPr lang="en-US" sz="1600" dirty="0"/>
              <a:t>Lesion is…subepithelial</a:t>
            </a:r>
          </a:p>
        </p:txBody>
      </p:sp>
      <p:sp>
        <p:nvSpPr>
          <p:cNvPr id="13" name="TextBox 12">
            <a:extLst>
              <a:ext uri="{FF2B5EF4-FFF2-40B4-BE49-F238E27FC236}">
                <a16:creationId xmlns:a16="http://schemas.microsoft.com/office/drawing/2014/main" id="{40B79296-8D35-4A50-BC63-ACAC462142B0}"/>
              </a:ext>
            </a:extLst>
          </p:cNvPr>
          <p:cNvSpPr txBox="1"/>
          <p:nvPr/>
        </p:nvSpPr>
        <p:spPr>
          <a:xfrm>
            <a:off x="3404851" y="5146039"/>
            <a:ext cx="2004075" cy="338554"/>
          </a:xfrm>
          <a:prstGeom prst="rect">
            <a:avLst/>
          </a:prstGeom>
          <a:noFill/>
        </p:spPr>
        <p:txBody>
          <a:bodyPr wrap="none" rtlCol="0">
            <a:spAutoFit/>
          </a:bodyPr>
          <a:lstStyle/>
          <a:p>
            <a:r>
              <a:rPr lang="en-US" sz="1600" dirty="0"/>
              <a:t>Lesion is…epithelial</a:t>
            </a:r>
          </a:p>
        </p:txBody>
      </p:sp>
      <p:sp>
        <p:nvSpPr>
          <p:cNvPr id="14" name="Rectangle 13">
            <a:extLst>
              <a:ext uri="{FF2B5EF4-FFF2-40B4-BE49-F238E27FC236}">
                <a16:creationId xmlns:a16="http://schemas.microsoft.com/office/drawing/2014/main" id="{CF8D781C-A32F-4C3C-8CC2-1AEA596120EC}"/>
              </a:ext>
            </a:extLst>
          </p:cNvPr>
          <p:cNvSpPr/>
          <p:nvPr/>
        </p:nvSpPr>
        <p:spPr>
          <a:xfrm>
            <a:off x="5653654" y="3472070"/>
            <a:ext cx="518546" cy="185530"/>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2417833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335</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a:t>
            </a:r>
            <a:r>
              <a:rPr lang="en-US" sz="1600" dirty="0">
                <a:solidFill>
                  <a:srgbClr val="0000FF"/>
                </a:solidFill>
              </a:rPr>
              <a:t>If its epithelial, think  </a:t>
            </a:r>
            <a:r>
              <a:rPr lang="en-US" sz="1600" b="1" dirty="0">
                <a:solidFill>
                  <a:srgbClr val="0000FF"/>
                </a:solidFill>
              </a:rPr>
              <a:t>OSSN</a:t>
            </a:r>
            <a:r>
              <a:rPr lang="en-US" sz="1600" dirty="0">
                <a:solidFill>
                  <a:srgbClr val="0000FF"/>
                </a:solidFill>
              </a:rPr>
              <a:t> .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247107" y="282219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2" name="TextBox 11">
            <a:extLst>
              <a:ext uri="{FF2B5EF4-FFF2-40B4-BE49-F238E27FC236}">
                <a16:creationId xmlns:a16="http://schemas.microsoft.com/office/drawing/2014/main" id="{BFADCA4A-1322-4057-8CC6-685435C5D96B}"/>
              </a:ext>
            </a:extLst>
          </p:cNvPr>
          <p:cNvSpPr txBox="1"/>
          <p:nvPr/>
        </p:nvSpPr>
        <p:spPr>
          <a:xfrm>
            <a:off x="5577454" y="281940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3" name="TextBox 12">
            <a:extLst>
              <a:ext uri="{FF2B5EF4-FFF2-40B4-BE49-F238E27FC236}">
                <a16:creationId xmlns:a16="http://schemas.microsoft.com/office/drawing/2014/main" id="{40B79296-8D35-4A50-BC63-ACAC462142B0}"/>
              </a:ext>
            </a:extLst>
          </p:cNvPr>
          <p:cNvSpPr txBox="1"/>
          <p:nvPr/>
        </p:nvSpPr>
        <p:spPr>
          <a:xfrm>
            <a:off x="4418626" y="5146039"/>
            <a:ext cx="309700" cy="338554"/>
          </a:xfrm>
          <a:prstGeom prst="rect">
            <a:avLst/>
          </a:prstGeom>
          <a:noFill/>
        </p:spPr>
        <p:txBody>
          <a:bodyPr wrap="none" rtlCol="0">
            <a:spAutoFit/>
          </a:bodyPr>
          <a:lstStyle/>
          <a:p>
            <a:pPr algn="ctr"/>
            <a:r>
              <a:rPr lang="en-US" sz="1600" b="1" i="1" dirty="0">
                <a:solidFill>
                  <a:srgbClr val="0000FF"/>
                </a:solidFill>
              </a:rPr>
              <a:t>?</a:t>
            </a:r>
          </a:p>
        </p:txBody>
      </p:sp>
      <p:sp>
        <p:nvSpPr>
          <p:cNvPr id="2" name="Rectangle 1">
            <a:extLst>
              <a:ext uri="{FF2B5EF4-FFF2-40B4-BE49-F238E27FC236}">
                <a16:creationId xmlns:a16="http://schemas.microsoft.com/office/drawing/2014/main" id="{784CE116-91B0-4707-9C0A-1B4AC79ACC2E}"/>
              </a:ext>
            </a:extLst>
          </p:cNvPr>
          <p:cNvSpPr/>
          <p:nvPr/>
        </p:nvSpPr>
        <p:spPr>
          <a:xfrm>
            <a:off x="2362200" y="6082747"/>
            <a:ext cx="685800" cy="31959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437A870E-ABA8-4A34-84AD-4D3B2E546ABA}"/>
              </a:ext>
            </a:extLst>
          </p:cNvPr>
          <p:cNvSpPr/>
          <p:nvPr/>
        </p:nvSpPr>
        <p:spPr>
          <a:xfrm>
            <a:off x="5653654" y="3472070"/>
            <a:ext cx="518546" cy="185530"/>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82880971"/>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336</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a:t>
            </a:r>
            <a:r>
              <a:rPr lang="en-US" sz="1600" dirty="0">
                <a:solidFill>
                  <a:srgbClr val="0000FF"/>
                </a:solidFill>
              </a:rPr>
              <a:t>If its epithelial, think  </a:t>
            </a:r>
            <a:r>
              <a:rPr lang="en-US" sz="1600" b="1" dirty="0">
                <a:solidFill>
                  <a:srgbClr val="0000FF"/>
                </a:solidFill>
              </a:rPr>
              <a:t>OSSN</a:t>
            </a:r>
            <a:r>
              <a:rPr lang="en-US" sz="1600" dirty="0">
                <a:solidFill>
                  <a:srgbClr val="0000FF"/>
                </a:solidFill>
              </a:rPr>
              <a:t> .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247107" y="282219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2" name="TextBox 11">
            <a:extLst>
              <a:ext uri="{FF2B5EF4-FFF2-40B4-BE49-F238E27FC236}">
                <a16:creationId xmlns:a16="http://schemas.microsoft.com/office/drawing/2014/main" id="{BFADCA4A-1322-4057-8CC6-685435C5D96B}"/>
              </a:ext>
            </a:extLst>
          </p:cNvPr>
          <p:cNvSpPr txBox="1"/>
          <p:nvPr/>
        </p:nvSpPr>
        <p:spPr>
          <a:xfrm>
            <a:off x="5577454" y="281940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3" name="TextBox 12">
            <a:extLst>
              <a:ext uri="{FF2B5EF4-FFF2-40B4-BE49-F238E27FC236}">
                <a16:creationId xmlns:a16="http://schemas.microsoft.com/office/drawing/2014/main" id="{40B79296-8D35-4A50-BC63-ACAC462142B0}"/>
              </a:ext>
            </a:extLst>
          </p:cNvPr>
          <p:cNvSpPr txBox="1"/>
          <p:nvPr/>
        </p:nvSpPr>
        <p:spPr>
          <a:xfrm>
            <a:off x="4191000" y="5146039"/>
            <a:ext cx="764953" cy="338554"/>
          </a:xfrm>
          <a:prstGeom prst="rect">
            <a:avLst/>
          </a:prstGeom>
          <a:noFill/>
        </p:spPr>
        <p:txBody>
          <a:bodyPr wrap="none" rtlCol="0">
            <a:spAutoFit/>
          </a:bodyPr>
          <a:lstStyle/>
          <a:p>
            <a:pPr algn="ctr"/>
            <a:r>
              <a:rPr lang="en-US" sz="1600" dirty="0">
                <a:solidFill>
                  <a:srgbClr val="0000FF"/>
                </a:solidFill>
              </a:rPr>
              <a:t>OSSN</a:t>
            </a:r>
          </a:p>
        </p:txBody>
      </p:sp>
      <p:sp>
        <p:nvSpPr>
          <p:cNvPr id="14" name="Rectangle 13">
            <a:extLst>
              <a:ext uri="{FF2B5EF4-FFF2-40B4-BE49-F238E27FC236}">
                <a16:creationId xmlns:a16="http://schemas.microsoft.com/office/drawing/2014/main" id="{FB712B04-0794-4DE5-8E02-F520CB2F6722}"/>
              </a:ext>
            </a:extLst>
          </p:cNvPr>
          <p:cNvSpPr/>
          <p:nvPr/>
        </p:nvSpPr>
        <p:spPr>
          <a:xfrm>
            <a:off x="5653654" y="3472070"/>
            <a:ext cx="518546" cy="185530"/>
          </a:xfrm>
          <a:prstGeom prst="rect">
            <a:avLst/>
          </a:prstGeom>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9163059"/>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337</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a:t>
            </a:r>
            <a:r>
              <a:rPr lang="en-US" sz="1600" dirty="0">
                <a:solidFill>
                  <a:srgbClr val="0000FF"/>
                </a:solidFill>
              </a:rPr>
              <a:t>If its epithelial, think  </a:t>
            </a:r>
            <a:r>
              <a:rPr lang="en-US" sz="1600" b="1" dirty="0">
                <a:solidFill>
                  <a:srgbClr val="0000FF"/>
                </a:solidFill>
              </a:rPr>
              <a:t>OSSN</a:t>
            </a:r>
            <a:r>
              <a:rPr lang="en-US" sz="1600" dirty="0">
                <a:solidFill>
                  <a:srgbClr val="0000FF"/>
                </a:solidFill>
              </a:rPr>
              <a:t> .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247107" y="282219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2" name="TextBox 11">
            <a:extLst>
              <a:ext uri="{FF2B5EF4-FFF2-40B4-BE49-F238E27FC236}">
                <a16:creationId xmlns:a16="http://schemas.microsoft.com/office/drawing/2014/main" id="{BFADCA4A-1322-4057-8CC6-685435C5D96B}"/>
              </a:ext>
            </a:extLst>
          </p:cNvPr>
          <p:cNvSpPr txBox="1"/>
          <p:nvPr/>
        </p:nvSpPr>
        <p:spPr>
          <a:xfrm>
            <a:off x="5577454" y="281940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3" name="TextBox 12">
            <a:extLst>
              <a:ext uri="{FF2B5EF4-FFF2-40B4-BE49-F238E27FC236}">
                <a16:creationId xmlns:a16="http://schemas.microsoft.com/office/drawing/2014/main" id="{40B79296-8D35-4A50-BC63-ACAC462142B0}"/>
              </a:ext>
            </a:extLst>
          </p:cNvPr>
          <p:cNvSpPr txBox="1"/>
          <p:nvPr/>
        </p:nvSpPr>
        <p:spPr>
          <a:xfrm>
            <a:off x="4191000" y="5146039"/>
            <a:ext cx="764953" cy="338554"/>
          </a:xfrm>
          <a:prstGeom prst="rect">
            <a:avLst/>
          </a:prstGeom>
          <a:noFill/>
        </p:spPr>
        <p:txBody>
          <a:bodyPr wrap="none" rtlCol="0">
            <a:spAutoFit/>
          </a:bodyPr>
          <a:lstStyle/>
          <a:p>
            <a:pPr algn="ctr"/>
            <a:r>
              <a:rPr lang="en-US" sz="1600" dirty="0">
                <a:solidFill>
                  <a:srgbClr val="0000FF"/>
                </a:solidFill>
              </a:rPr>
              <a:t>OSSN</a:t>
            </a:r>
          </a:p>
        </p:txBody>
      </p:sp>
      <p:sp>
        <p:nvSpPr>
          <p:cNvPr id="2" name="TextBox 1">
            <a:extLst>
              <a:ext uri="{FF2B5EF4-FFF2-40B4-BE49-F238E27FC236}">
                <a16:creationId xmlns:a16="http://schemas.microsoft.com/office/drawing/2014/main" id="{44A19C2E-41B5-4764-B4DC-A1BDF3314B28}"/>
              </a:ext>
            </a:extLst>
          </p:cNvPr>
          <p:cNvSpPr txBox="1"/>
          <p:nvPr/>
        </p:nvSpPr>
        <p:spPr>
          <a:xfrm>
            <a:off x="6684182" y="3589223"/>
            <a:ext cx="2383618" cy="738664"/>
          </a:xfrm>
          <a:prstGeom prst="rect">
            <a:avLst/>
          </a:prstGeom>
          <a:noFill/>
        </p:spPr>
        <p:txBody>
          <a:bodyPr wrap="square" rtlCol="0">
            <a:spAutoFit/>
          </a:bodyPr>
          <a:lstStyle/>
          <a:p>
            <a:r>
              <a:rPr lang="en-US" sz="1400" i="1" dirty="0"/>
              <a:t>The white arrow is pointing out a classic AS-OCT finding in OSSN:</a:t>
            </a:r>
            <a:endParaRPr lang="en-US" sz="1400" dirty="0"/>
          </a:p>
        </p:txBody>
      </p:sp>
      <p:sp>
        <p:nvSpPr>
          <p:cNvPr id="5" name="TextBox 4">
            <a:extLst>
              <a:ext uri="{FF2B5EF4-FFF2-40B4-BE49-F238E27FC236}">
                <a16:creationId xmlns:a16="http://schemas.microsoft.com/office/drawing/2014/main" id="{729B44DF-6CE2-401D-A4B2-758CC2079693}"/>
              </a:ext>
            </a:extLst>
          </p:cNvPr>
          <p:cNvSpPr txBox="1"/>
          <p:nvPr/>
        </p:nvSpPr>
        <p:spPr>
          <a:xfrm>
            <a:off x="7365274" y="4281721"/>
            <a:ext cx="1021433" cy="276999"/>
          </a:xfrm>
          <a:prstGeom prst="rect">
            <a:avLst/>
          </a:prstGeom>
          <a:noFill/>
        </p:spPr>
        <p:txBody>
          <a:bodyPr wrap="none" rtlCol="0">
            <a:spAutoFit/>
          </a:bodyPr>
          <a:lstStyle/>
          <a:p>
            <a:r>
              <a:rPr lang="en-US" sz="1200" i="1" dirty="0"/>
              <a:t>(Which is…)</a:t>
            </a:r>
          </a:p>
        </p:txBody>
      </p:sp>
    </p:spTree>
    <p:extLst>
      <p:ext uri="{BB962C8B-B14F-4D97-AF65-F5344CB8AC3E}">
        <p14:creationId xmlns:p14="http://schemas.microsoft.com/office/powerpoint/2010/main" val="3848140644"/>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338</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a:t>
            </a:r>
            <a:r>
              <a:rPr lang="en-US" sz="1600" dirty="0">
                <a:solidFill>
                  <a:srgbClr val="0000FF"/>
                </a:solidFill>
              </a:rPr>
              <a:t>If its epithelial, think  </a:t>
            </a:r>
            <a:r>
              <a:rPr lang="en-US" sz="1600" b="1" dirty="0">
                <a:solidFill>
                  <a:srgbClr val="0000FF"/>
                </a:solidFill>
              </a:rPr>
              <a:t>OSSN</a:t>
            </a:r>
            <a:r>
              <a:rPr lang="en-US" sz="1600" dirty="0">
                <a:solidFill>
                  <a:srgbClr val="0000FF"/>
                </a:solidFill>
              </a:rPr>
              <a:t> .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247107" y="282219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2" name="TextBox 11">
            <a:extLst>
              <a:ext uri="{FF2B5EF4-FFF2-40B4-BE49-F238E27FC236}">
                <a16:creationId xmlns:a16="http://schemas.microsoft.com/office/drawing/2014/main" id="{BFADCA4A-1322-4057-8CC6-685435C5D96B}"/>
              </a:ext>
            </a:extLst>
          </p:cNvPr>
          <p:cNvSpPr txBox="1"/>
          <p:nvPr/>
        </p:nvSpPr>
        <p:spPr>
          <a:xfrm>
            <a:off x="5577454" y="2819400"/>
            <a:ext cx="2334293" cy="338554"/>
          </a:xfrm>
          <a:prstGeom prst="rect">
            <a:avLst/>
          </a:prstGeom>
          <a:noFill/>
        </p:spPr>
        <p:txBody>
          <a:bodyPr wrap="none" rtlCol="0">
            <a:spAutoFit/>
          </a:bodyPr>
          <a:lstStyle/>
          <a:p>
            <a:r>
              <a:rPr lang="en-US" sz="1600" dirty="0">
                <a:solidFill>
                  <a:schemeClr val="bg1">
                    <a:lumMod val="75000"/>
                  </a:schemeClr>
                </a:solidFill>
              </a:rPr>
              <a:t>Lesion is…subepithelial</a:t>
            </a:r>
          </a:p>
        </p:txBody>
      </p:sp>
      <p:sp>
        <p:nvSpPr>
          <p:cNvPr id="13" name="TextBox 12">
            <a:extLst>
              <a:ext uri="{FF2B5EF4-FFF2-40B4-BE49-F238E27FC236}">
                <a16:creationId xmlns:a16="http://schemas.microsoft.com/office/drawing/2014/main" id="{40B79296-8D35-4A50-BC63-ACAC462142B0}"/>
              </a:ext>
            </a:extLst>
          </p:cNvPr>
          <p:cNvSpPr txBox="1"/>
          <p:nvPr/>
        </p:nvSpPr>
        <p:spPr>
          <a:xfrm>
            <a:off x="4191000" y="5146039"/>
            <a:ext cx="764953" cy="338554"/>
          </a:xfrm>
          <a:prstGeom prst="rect">
            <a:avLst/>
          </a:prstGeom>
          <a:noFill/>
        </p:spPr>
        <p:txBody>
          <a:bodyPr wrap="none" rtlCol="0">
            <a:spAutoFit/>
          </a:bodyPr>
          <a:lstStyle/>
          <a:p>
            <a:pPr algn="ctr"/>
            <a:r>
              <a:rPr lang="en-US" sz="1600" dirty="0">
                <a:solidFill>
                  <a:srgbClr val="0000FF"/>
                </a:solidFill>
              </a:rPr>
              <a:t>OSSN</a:t>
            </a:r>
          </a:p>
        </p:txBody>
      </p:sp>
      <p:sp>
        <p:nvSpPr>
          <p:cNvPr id="2" name="TextBox 1">
            <a:extLst>
              <a:ext uri="{FF2B5EF4-FFF2-40B4-BE49-F238E27FC236}">
                <a16:creationId xmlns:a16="http://schemas.microsoft.com/office/drawing/2014/main" id="{44A19C2E-41B5-4764-B4DC-A1BDF3314B28}"/>
              </a:ext>
            </a:extLst>
          </p:cNvPr>
          <p:cNvSpPr txBox="1"/>
          <p:nvPr/>
        </p:nvSpPr>
        <p:spPr>
          <a:xfrm>
            <a:off x="6684182" y="3589223"/>
            <a:ext cx="2383618" cy="1384995"/>
          </a:xfrm>
          <a:prstGeom prst="rect">
            <a:avLst/>
          </a:prstGeom>
          <a:noFill/>
        </p:spPr>
        <p:txBody>
          <a:bodyPr wrap="square" rtlCol="0">
            <a:spAutoFit/>
          </a:bodyPr>
          <a:lstStyle/>
          <a:p>
            <a:r>
              <a:rPr lang="en-US" sz="1400" i="1" dirty="0"/>
              <a:t>The white arrow is pointing out a classic AS-OCT finding in OSSN: </a:t>
            </a:r>
          </a:p>
          <a:p>
            <a:r>
              <a:rPr lang="en-US" sz="1400" dirty="0"/>
              <a:t>The sudden transition from abnormal to normal epithelium</a:t>
            </a:r>
          </a:p>
        </p:txBody>
      </p:sp>
    </p:spTree>
    <p:extLst>
      <p:ext uri="{BB962C8B-B14F-4D97-AF65-F5344CB8AC3E}">
        <p14:creationId xmlns:p14="http://schemas.microsoft.com/office/powerpoint/2010/main" val="2640553451"/>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339</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a:t>
            </a:r>
            <a:r>
              <a:rPr lang="en-US" sz="1600" dirty="0"/>
              <a:t>If it’s subepithelial, think either  </a:t>
            </a:r>
            <a:r>
              <a:rPr lang="en-US" sz="1600" b="1" dirty="0"/>
              <a:t>lymphoma</a:t>
            </a:r>
            <a:r>
              <a:rPr lang="en-US" sz="1600" dirty="0"/>
              <a:t>  or  </a:t>
            </a:r>
            <a:r>
              <a:rPr lang="en-US" sz="1600" b="1" dirty="0"/>
              <a:t>amyloid</a:t>
            </a:r>
            <a:r>
              <a:rPr lang="en-US" sz="1600" dirty="0"/>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253392" y="2822190"/>
            <a:ext cx="2321726" cy="338554"/>
          </a:xfrm>
          <a:prstGeom prst="rect">
            <a:avLst/>
          </a:prstGeom>
          <a:noFill/>
        </p:spPr>
        <p:txBody>
          <a:bodyPr wrap="none" rtlCol="0">
            <a:spAutoFit/>
          </a:bodyPr>
          <a:lstStyle/>
          <a:p>
            <a:pPr algn="ctr"/>
            <a:r>
              <a:rPr lang="en-US" sz="1600" dirty="0">
                <a:solidFill>
                  <a:schemeClr val="bg1"/>
                </a:solidFill>
              </a:rPr>
              <a:t>Lymphoma</a:t>
            </a:r>
            <a:r>
              <a:rPr lang="en-US" sz="1600" dirty="0"/>
              <a:t>  or  </a:t>
            </a:r>
            <a:r>
              <a:rPr lang="en-US" sz="1600" dirty="0">
                <a:solidFill>
                  <a:schemeClr val="bg1"/>
                </a:solidFill>
              </a:rPr>
              <a:t>Amyloid</a:t>
            </a:r>
          </a:p>
        </p:txBody>
      </p:sp>
      <p:sp>
        <p:nvSpPr>
          <p:cNvPr id="14" name="TextBox 13">
            <a:extLst>
              <a:ext uri="{FF2B5EF4-FFF2-40B4-BE49-F238E27FC236}">
                <a16:creationId xmlns:a16="http://schemas.microsoft.com/office/drawing/2014/main" id="{8D425640-D332-4390-A7B0-25395FF28F1A}"/>
              </a:ext>
            </a:extLst>
          </p:cNvPr>
          <p:cNvSpPr txBox="1"/>
          <p:nvPr/>
        </p:nvSpPr>
        <p:spPr>
          <a:xfrm>
            <a:off x="4191000" y="5146039"/>
            <a:ext cx="764953" cy="338554"/>
          </a:xfrm>
          <a:prstGeom prst="rect">
            <a:avLst/>
          </a:prstGeom>
          <a:noFill/>
        </p:spPr>
        <p:txBody>
          <a:bodyPr wrap="none" rtlCol="0">
            <a:spAutoFit/>
          </a:bodyPr>
          <a:lstStyle/>
          <a:p>
            <a:pPr algn="ctr"/>
            <a:r>
              <a:rPr lang="en-US" sz="1600" dirty="0">
                <a:solidFill>
                  <a:schemeClr val="bg1">
                    <a:lumMod val="75000"/>
                  </a:schemeClr>
                </a:solidFill>
              </a:rPr>
              <a:t>OSSN</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562600" y="2816609"/>
            <a:ext cx="2321726" cy="338554"/>
          </a:xfrm>
          <a:prstGeom prst="rect">
            <a:avLst/>
          </a:prstGeom>
          <a:noFill/>
        </p:spPr>
        <p:txBody>
          <a:bodyPr wrap="none" rtlCol="0">
            <a:spAutoFit/>
          </a:bodyPr>
          <a:lstStyle/>
          <a:p>
            <a:pPr algn="ctr"/>
            <a:r>
              <a:rPr lang="en-US" sz="1600" dirty="0">
                <a:solidFill>
                  <a:schemeClr val="bg1"/>
                </a:solidFill>
              </a:rPr>
              <a:t>Lymphoma</a:t>
            </a:r>
            <a:r>
              <a:rPr lang="en-US" sz="1600" dirty="0"/>
              <a:t>  or  </a:t>
            </a:r>
            <a:r>
              <a:rPr lang="en-US" sz="1600" dirty="0">
                <a:solidFill>
                  <a:schemeClr val="bg1"/>
                </a:solidFill>
              </a:rPr>
              <a:t>Amyloid</a:t>
            </a:r>
          </a:p>
        </p:txBody>
      </p:sp>
      <p:sp>
        <p:nvSpPr>
          <p:cNvPr id="2" name="Rectangle 1">
            <a:extLst>
              <a:ext uri="{FF2B5EF4-FFF2-40B4-BE49-F238E27FC236}">
                <a16:creationId xmlns:a16="http://schemas.microsoft.com/office/drawing/2014/main" id="{BDE4761B-CA6D-4616-B131-ABEE241A6687}"/>
              </a:ext>
            </a:extLst>
          </p:cNvPr>
          <p:cNvSpPr/>
          <p:nvPr/>
        </p:nvSpPr>
        <p:spPr>
          <a:xfrm>
            <a:off x="5943600" y="6096000"/>
            <a:ext cx="1066800" cy="30634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08F6056-E855-476F-958E-85214AAD09CF}"/>
              </a:ext>
            </a:extLst>
          </p:cNvPr>
          <p:cNvSpPr/>
          <p:nvPr/>
        </p:nvSpPr>
        <p:spPr>
          <a:xfrm>
            <a:off x="7391400" y="6095999"/>
            <a:ext cx="838200" cy="30634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03C840C5-79EE-4849-8EC5-CD505FAFFAC6}"/>
              </a:ext>
            </a:extLst>
          </p:cNvPr>
          <p:cNvSpPr txBox="1"/>
          <p:nvPr/>
        </p:nvSpPr>
        <p:spPr>
          <a:xfrm>
            <a:off x="1706195" y="2821459"/>
            <a:ext cx="1646605" cy="338554"/>
          </a:xfrm>
          <a:prstGeom prst="rect">
            <a:avLst/>
          </a:prstGeom>
          <a:noFill/>
        </p:spPr>
        <p:txBody>
          <a:bodyPr wrap="none" rtlCol="0">
            <a:spAutoFit/>
          </a:bodyPr>
          <a:lstStyle/>
          <a:p>
            <a:r>
              <a:rPr lang="en-US" sz="1600" b="1" i="1" dirty="0"/>
              <a:t>?                    ?</a:t>
            </a:r>
          </a:p>
        </p:txBody>
      </p:sp>
      <p:sp>
        <p:nvSpPr>
          <p:cNvPr id="18" name="TextBox 17">
            <a:extLst>
              <a:ext uri="{FF2B5EF4-FFF2-40B4-BE49-F238E27FC236}">
                <a16:creationId xmlns:a16="http://schemas.microsoft.com/office/drawing/2014/main" id="{B496AE45-6C84-4AB0-AAE0-A866324462A2}"/>
              </a:ext>
            </a:extLst>
          </p:cNvPr>
          <p:cNvSpPr txBox="1"/>
          <p:nvPr/>
        </p:nvSpPr>
        <p:spPr>
          <a:xfrm>
            <a:off x="6049595" y="2819400"/>
            <a:ext cx="1646605" cy="338554"/>
          </a:xfrm>
          <a:prstGeom prst="rect">
            <a:avLst/>
          </a:prstGeom>
          <a:noFill/>
        </p:spPr>
        <p:txBody>
          <a:bodyPr wrap="none" rtlCol="0">
            <a:spAutoFit/>
          </a:bodyPr>
          <a:lstStyle/>
          <a:p>
            <a:r>
              <a:rPr lang="en-US" sz="1600" b="1" i="1" dirty="0"/>
              <a:t>?                    ?</a:t>
            </a:r>
          </a:p>
        </p:txBody>
      </p:sp>
    </p:spTree>
    <p:extLst>
      <p:ext uri="{BB962C8B-B14F-4D97-AF65-F5344CB8AC3E}">
        <p14:creationId xmlns:p14="http://schemas.microsoft.com/office/powerpoint/2010/main" val="31114090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765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765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7654"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7655"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658"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27659" name="Text Box 16"/>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766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AF66017F-756D-4DA0-8836-3A634F8A12F5}" type="slidenum">
              <a:rPr lang="en-US" altLang="en-US" sz="1000" smtClean="0"/>
              <a:pPr>
                <a:spcBef>
                  <a:spcPct val="0"/>
                </a:spcBef>
                <a:buClrTx/>
                <a:buSzTx/>
                <a:buFontTx/>
                <a:buNone/>
              </a:pPr>
              <a:t>34</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340</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pic>
        <p:nvPicPr>
          <p:cNvPr id="9" name="Picture 8">
            <a:extLst>
              <a:ext uri="{FF2B5EF4-FFF2-40B4-BE49-F238E27FC236}">
                <a16:creationId xmlns:a16="http://schemas.microsoft.com/office/drawing/2014/main" id="{F1290CF6-A706-48F6-8B93-D1C07D7DEAC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601307" y="3421612"/>
            <a:ext cx="3941379" cy="1720218"/>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a:t>
            </a:r>
            <a:r>
              <a:rPr lang="en-US" sz="1600" dirty="0"/>
              <a:t>If it’s subepithelial, think either  </a:t>
            </a:r>
            <a:r>
              <a:rPr lang="en-US" sz="1600" b="1" dirty="0"/>
              <a:t>lymphoma</a:t>
            </a:r>
            <a:r>
              <a:rPr lang="en-US" sz="1600" dirty="0"/>
              <a:t>  or  </a:t>
            </a:r>
            <a:r>
              <a:rPr lang="en-US" sz="1600" b="1" dirty="0"/>
              <a:t>amyloid</a:t>
            </a:r>
            <a:r>
              <a:rPr lang="en-US" sz="1600" dirty="0"/>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253392" y="2822190"/>
            <a:ext cx="2321726" cy="338554"/>
          </a:xfrm>
          <a:prstGeom prst="rect">
            <a:avLst/>
          </a:prstGeom>
          <a:noFill/>
        </p:spPr>
        <p:txBody>
          <a:bodyPr wrap="none" rtlCol="0">
            <a:spAutoFit/>
          </a:bodyPr>
          <a:lstStyle/>
          <a:p>
            <a:pPr algn="ctr"/>
            <a:r>
              <a:rPr lang="en-US" sz="1600" dirty="0"/>
              <a:t>Lymphoma  or  Amyloid</a:t>
            </a:r>
          </a:p>
        </p:txBody>
      </p:sp>
      <p:sp>
        <p:nvSpPr>
          <p:cNvPr id="14" name="TextBox 13">
            <a:extLst>
              <a:ext uri="{FF2B5EF4-FFF2-40B4-BE49-F238E27FC236}">
                <a16:creationId xmlns:a16="http://schemas.microsoft.com/office/drawing/2014/main" id="{8D425640-D332-4390-A7B0-25395FF28F1A}"/>
              </a:ext>
            </a:extLst>
          </p:cNvPr>
          <p:cNvSpPr txBox="1"/>
          <p:nvPr/>
        </p:nvSpPr>
        <p:spPr>
          <a:xfrm>
            <a:off x="4191000" y="5146039"/>
            <a:ext cx="764953" cy="338554"/>
          </a:xfrm>
          <a:prstGeom prst="rect">
            <a:avLst/>
          </a:prstGeom>
          <a:noFill/>
        </p:spPr>
        <p:txBody>
          <a:bodyPr wrap="none" rtlCol="0">
            <a:spAutoFit/>
          </a:bodyPr>
          <a:lstStyle/>
          <a:p>
            <a:pPr algn="ctr"/>
            <a:r>
              <a:rPr lang="en-US" sz="1600" dirty="0">
                <a:solidFill>
                  <a:schemeClr val="bg1">
                    <a:lumMod val="75000"/>
                  </a:schemeClr>
                </a:solidFill>
              </a:rPr>
              <a:t>OSSN</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562600" y="2816609"/>
            <a:ext cx="2321726" cy="338554"/>
          </a:xfrm>
          <a:prstGeom prst="rect">
            <a:avLst/>
          </a:prstGeom>
          <a:noFill/>
        </p:spPr>
        <p:txBody>
          <a:bodyPr wrap="none" rtlCol="0">
            <a:spAutoFit/>
          </a:bodyPr>
          <a:lstStyle/>
          <a:p>
            <a:pPr algn="ctr"/>
            <a:r>
              <a:rPr lang="en-US" sz="1600" dirty="0"/>
              <a:t>Lymphoma  or  Amyloid</a:t>
            </a:r>
          </a:p>
        </p:txBody>
      </p:sp>
    </p:spTree>
    <p:extLst>
      <p:ext uri="{BB962C8B-B14F-4D97-AF65-F5344CB8AC3E}">
        <p14:creationId xmlns:p14="http://schemas.microsoft.com/office/powerpoint/2010/main" val="3645324277"/>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341</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077218"/>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endParaRPr lang="en-US" sz="1600" dirty="0">
              <a:solidFill>
                <a:srgbClr val="0000FF"/>
              </a:solidFill>
            </a:endParaRPr>
          </a:p>
          <a:p>
            <a:r>
              <a:rPr lang="en-US" sz="1600" b="1" dirty="0"/>
              <a:t>and</a:t>
            </a:r>
          </a:p>
          <a:p>
            <a:r>
              <a:rPr lang="en-US" sz="1600" i="1" dirty="0"/>
              <a:t>Homogeneity</a:t>
            </a:r>
            <a:endParaRPr lang="en-US" sz="1600" dirty="0"/>
          </a:p>
        </p:txBody>
      </p:sp>
      <p:sp>
        <p:nvSpPr>
          <p:cNvPr id="5" name="Rectangle 4">
            <a:extLst>
              <a:ext uri="{FF2B5EF4-FFF2-40B4-BE49-F238E27FC236}">
                <a16:creationId xmlns:a16="http://schemas.microsoft.com/office/drawing/2014/main" id="{036C431A-3011-4386-A464-713014506C17}"/>
              </a:ext>
            </a:extLst>
          </p:cNvPr>
          <p:cNvSpPr/>
          <p:nvPr/>
        </p:nvSpPr>
        <p:spPr>
          <a:xfrm>
            <a:off x="533396" y="4724400"/>
            <a:ext cx="1295404" cy="231913"/>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6274479C-48C3-4A78-A028-01E122C0C24E}"/>
              </a:ext>
            </a:extLst>
          </p:cNvPr>
          <p:cNvSpPr/>
          <p:nvPr/>
        </p:nvSpPr>
        <p:spPr>
          <a:xfrm>
            <a:off x="533396" y="4253948"/>
            <a:ext cx="1295404" cy="22962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19303725"/>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342</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077218"/>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endParaRPr lang="en-US" sz="1600" dirty="0">
              <a:solidFill>
                <a:srgbClr val="0000FF"/>
              </a:solidFill>
            </a:endParaRPr>
          </a:p>
          <a:p>
            <a:r>
              <a:rPr lang="en-US" sz="1600" b="1" dirty="0"/>
              <a:t>and</a:t>
            </a:r>
          </a:p>
          <a:p>
            <a:r>
              <a:rPr lang="en-US" sz="1600" i="1" dirty="0"/>
              <a:t>Homogeneity</a:t>
            </a:r>
            <a:endParaRPr lang="en-US" sz="1600" dirty="0"/>
          </a:p>
        </p:txBody>
      </p:sp>
    </p:spTree>
    <p:extLst>
      <p:ext uri="{BB962C8B-B14F-4D97-AF65-F5344CB8AC3E}">
        <p14:creationId xmlns:p14="http://schemas.microsoft.com/office/powerpoint/2010/main" val="2383043776"/>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343</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077218"/>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solidFill>
                  <a:schemeClr val="bg1">
                    <a:lumMod val="75000"/>
                  </a:schemeClr>
                </a:solidFill>
              </a:rPr>
              <a:t>and</a:t>
            </a:r>
          </a:p>
          <a:p>
            <a:r>
              <a:rPr lang="en-US" sz="1600" i="1" dirty="0">
                <a:solidFill>
                  <a:schemeClr val="bg1">
                    <a:lumMod val="75000"/>
                  </a:schemeClr>
                </a:solidFill>
              </a:rPr>
              <a:t>Homogeneity</a:t>
            </a:r>
            <a:endParaRPr lang="en-US" sz="1600" dirty="0">
              <a:solidFill>
                <a:schemeClr val="bg1">
                  <a:lumMod val="75000"/>
                </a:schemeClr>
              </a:solidFill>
            </a:endParaRPr>
          </a:p>
        </p:txBody>
      </p:sp>
      <p:sp>
        <p:nvSpPr>
          <p:cNvPr id="5" name="Rectangle 4">
            <a:extLst>
              <a:ext uri="{FF2B5EF4-FFF2-40B4-BE49-F238E27FC236}">
                <a16:creationId xmlns:a16="http://schemas.microsoft.com/office/drawing/2014/main" id="{50343903-ED9E-4F05-B0F9-BC2BB92F8E45}"/>
              </a:ext>
            </a:extLst>
          </p:cNvPr>
          <p:cNvSpPr/>
          <p:nvPr/>
        </p:nvSpPr>
        <p:spPr>
          <a:xfrm>
            <a:off x="4038600" y="4267200"/>
            <a:ext cx="10668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9D4B4854-994A-4AFC-9972-B94136EF6971}"/>
              </a:ext>
            </a:extLst>
          </p:cNvPr>
          <p:cNvSpPr/>
          <p:nvPr/>
        </p:nvSpPr>
        <p:spPr>
          <a:xfrm>
            <a:off x="6324600" y="4249765"/>
            <a:ext cx="10668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2447109"/>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344</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077218"/>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solidFill>
                  <a:schemeClr val="bg1">
                    <a:lumMod val="75000"/>
                  </a:schemeClr>
                </a:solidFill>
              </a:rPr>
              <a:t>and</a:t>
            </a:r>
          </a:p>
          <a:p>
            <a:r>
              <a:rPr lang="en-US" sz="1600" i="1" dirty="0">
                <a:solidFill>
                  <a:schemeClr val="bg1">
                    <a:lumMod val="75000"/>
                  </a:schemeClr>
                </a:solidFill>
              </a:rPr>
              <a:t>Homogeneity</a:t>
            </a:r>
            <a:endParaRPr lang="en-US" sz="1600" dirty="0">
              <a:solidFill>
                <a:schemeClr val="bg1">
                  <a:lumMod val="75000"/>
                </a:schemeClr>
              </a:solidFill>
            </a:endParaRPr>
          </a:p>
        </p:txBody>
      </p:sp>
    </p:spTree>
    <p:extLst>
      <p:ext uri="{BB962C8B-B14F-4D97-AF65-F5344CB8AC3E}">
        <p14:creationId xmlns:p14="http://schemas.microsoft.com/office/powerpoint/2010/main" val="3707749973"/>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345</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t>and</a:t>
            </a:r>
          </a:p>
          <a:p>
            <a:r>
              <a:rPr lang="en-US" sz="1600" i="1" dirty="0"/>
              <a:t>Homogeneity</a:t>
            </a:r>
            <a:r>
              <a:rPr lang="en-US" sz="1600" dirty="0"/>
              <a:t>: Lymphomas are  </a:t>
            </a:r>
            <a:r>
              <a:rPr lang="en-US" sz="1600" dirty="0">
                <a:solidFill>
                  <a:srgbClr val="0000FF"/>
                </a:solidFill>
              </a:rPr>
              <a:t>homogeneous</a:t>
            </a:r>
            <a:r>
              <a:rPr lang="en-US" sz="1600" dirty="0"/>
              <a:t>  </a:t>
            </a:r>
            <a:r>
              <a:rPr lang="en-US" sz="1600" dirty="0">
                <a:solidFill>
                  <a:schemeClr val="bg1"/>
                </a:solidFill>
              </a:rPr>
              <a:t>(their interiors are described as  ‘stippled’ ); </a:t>
            </a:r>
            <a:r>
              <a:rPr lang="en-US" sz="1600" dirty="0"/>
              <a:t>amyloid is  </a:t>
            </a:r>
            <a:r>
              <a:rPr lang="en-US" sz="1600" dirty="0">
                <a:solidFill>
                  <a:srgbClr val="0000FF"/>
                </a:solidFill>
              </a:rPr>
              <a:t>heterogeneous</a:t>
            </a:r>
            <a:r>
              <a:rPr lang="en-US" sz="1600" dirty="0"/>
              <a:t>  </a:t>
            </a:r>
          </a:p>
        </p:txBody>
      </p:sp>
      <p:sp>
        <p:nvSpPr>
          <p:cNvPr id="5" name="Rectangle 4">
            <a:extLst>
              <a:ext uri="{FF2B5EF4-FFF2-40B4-BE49-F238E27FC236}">
                <a16:creationId xmlns:a16="http://schemas.microsoft.com/office/drawing/2014/main" id="{3E92472E-ACEA-4450-B52F-4C13B25DD93E}"/>
              </a:ext>
            </a:extLst>
          </p:cNvPr>
          <p:cNvSpPr/>
          <p:nvPr/>
        </p:nvSpPr>
        <p:spPr>
          <a:xfrm>
            <a:off x="1524000" y="4996070"/>
            <a:ext cx="1447800" cy="2723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389EFFC-7DA4-418D-BE34-C10E34775535}"/>
              </a:ext>
            </a:extLst>
          </p:cNvPr>
          <p:cNvSpPr/>
          <p:nvPr/>
        </p:nvSpPr>
        <p:spPr>
          <a:xfrm>
            <a:off x="3352800" y="4723736"/>
            <a:ext cx="1447800" cy="27233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27728135"/>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346</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t>and</a:t>
            </a:r>
          </a:p>
          <a:p>
            <a:r>
              <a:rPr lang="en-US" sz="1600" i="1" dirty="0"/>
              <a:t>Homogeneity</a:t>
            </a:r>
            <a:r>
              <a:rPr lang="en-US" sz="1600" dirty="0"/>
              <a:t>: Lymphomas are  </a:t>
            </a:r>
            <a:r>
              <a:rPr lang="en-US" sz="1600" dirty="0">
                <a:solidFill>
                  <a:srgbClr val="0000FF"/>
                </a:solidFill>
              </a:rPr>
              <a:t>homogeneous</a:t>
            </a:r>
            <a:r>
              <a:rPr lang="en-US" sz="1600" dirty="0"/>
              <a:t>  </a:t>
            </a:r>
            <a:r>
              <a:rPr lang="en-US" sz="1600" dirty="0">
                <a:solidFill>
                  <a:schemeClr val="bg1"/>
                </a:solidFill>
              </a:rPr>
              <a:t>(their interiors are described as  ‘stippled’ ); </a:t>
            </a:r>
            <a:r>
              <a:rPr lang="en-US" sz="1600" dirty="0"/>
              <a:t>amyloid is  </a:t>
            </a:r>
            <a:r>
              <a:rPr lang="en-US" sz="1600" dirty="0">
                <a:solidFill>
                  <a:srgbClr val="0000FF"/>
                </a:solidFill>
              </a:rPr>
              <a:t>heterogeneous</a:t>
            </a:r>
            <a:r>
              <a:rPr lang="en-US" sz="1600" dirty="0"/>
              <a:t>  </a:t>
            </a:r>
          </a:p>
        </p:txBody>
      </p:sp>
    </p:spTree>
    <p:extLst>
      <p:ext uri="{BB962C8B-B14F-4D97-AF65-F5344CB8AC3E}">
        <p14:creationId xmlns:p14="http://schemas.microsoft.com/office/powerpoint/2010/main" val="2284221737"/>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347</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t>and</a:t>
            </a:r>
          </a:p>
          <a:p>
            <a:r>
              <a:rPr lang="en-US" sz="1600" i="1" dirty="0"/>
              <a:t>Homogeneity</a:t>
            </a:r>
            <a:r>
              <a:rPr lang="en-US" sz="1600" dirty="0"/>
              <a:t>: Lymphomas are  </a:t>
            </a:r>
            <a:r>
              <a:rPr lang="en-US" sz="1600" dirty="0">
                <a:solidFill>
                  <a:srgbClr val="0000FF"/>
                </a:solidFill>
              </a:rPr>
              <a:t>homogeneous</a:t>
            </a:r>
            <a:r>
              <a:rPr lang="en-US" sz="1600" dirty="0"/>
              <a:t>  (their interiors are described as  </a:t>
            </a:r>
            <a:r>
              <a:rPr lang="en-US" sz="1600" dirty="0">
                <a:solidFill>
                  <a:srgbClr val="0000FF"/>
                </a:solidFill>
              </a:rPr>
              <a:t>‘stippled’ </a:t>
            </a:r>
            <a:r>
              <a:rPr lang="en-US" sz="1600" dirty="0"/>
              <a:t>) </a:t>
            </a:r>
            <a:r>
              <a:rPr lang="en-US" sz="1600" dirty="0">
                <a:solidFill>
                  <a:schemeClr val="bg1">
                    <a:lumMod val="75000"/>
                  </a:schemeClr>
                </a:solidFill>
              </a:rPr>
              <a:t>amyloid is  heterogeneous  </a:t>
            </a:r>
          </a:p>
        </p:txBody>
      </p:sp>
      <p:sp>
        <p:nvSpPr>
          <p:cNvPr id="5" name="Rectangle 4">
            <a:extLst>
              <a:ext uri="{FF2B5EF4-FFF2-40B4-BE49-F238E27FC236}">
                <a16:creationId xmlns:a16="http://schemas.microsoft.com/office/drawing/2014/main" id="{5AAE29DA-0292-49BF-AC48-36B57085217D}"/>
              </a:ext>
            </a:extLst>
          </p:cNvPr>
          <p:cNvSpPr/>
          <p:nvPr/>
        </p:nvSpPr>
        <p:spPr>
          <a:xfrm>
            <a:off x="7696200" y="4724400"/>
            <a:ext cx="838200" cy="2286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8891785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348</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t>and</a:t>
            </a:r>
          </a:p>
          <a:p>
            <a:r>
              <a:rPr lang="en-US" sz="1600" i="1" dirty="0"/>
              <a:t>Homogeneity</a:t>
            </a:r>
            <a:r>
              <a:rPr lang="en-US" sz="1600" dirty="0"/>
              <a:t>: Lymphomas are  </a:t>
            </a:r>
            <a:r>
              <a:rPr lang="en-US" sz="1600" dirty="0">
                <a:solidFill>
                  <a:srgbClr val="0000FF"/>
                </a:solidFill>
              </a:rPr>
              <a:t>homogeneous</a:t>
            </a:r>
            <a:r>
              <a:rPr lang="en-US" sz="1600" dirty="0"/>
              <a:t>  (their interiors are described as  </a:t>
            </a:r>
            <a:r>
              <a:rPr lang="en-US" sz="1600" dirty="0">
                <a:solidFill>
                  <a:srgbClr val="0000FF"/>
                </a:solidFill>
              </a:rPr>
              <a:t>‘stippled’ </a:t>
            </a:r>
            <a:r>
              <a:rPr lang="en-US" sz="1600" dirty="0"/>
              <a:t>) </a:t>
            </a:r>
            <a:r>
              <a:rPr lang="en-US" sz="1600" dirty="0">
                <a:solidFill>
                  <a:schemeClr val="bg1">
                    <a:lumMod val="75000"/>
                  </a:schemeClr>
                </a:solidFill>
              </a:rPr>
              <a:t>amyloid is  heterogeneous  </a:t>
            </a:r>
          </a:p>
        </p:txBody>
      </p:sp>
    </p:spTree>
    <p:extLst>
      <p:ext uri="{BB962C8B-B14F-4D97-AF65-F5344CB8AC3E}">
        <p14:creationId xmlns:p14="http://schemas.microsoft.com/office/powerpoint/2010/main" val="62758693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349</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t>and</a:t>
            </a:r>
          </a:p>
          <a:p>
            <a:r>
              <a:rPr lang="en-US" sz="1600" i="1" dirty="0"/>
              <a:t>Homogeneity</a:t>
            </a:r>
            <a:r>
              <a:rPr lang="en-US" sz="1600" dirty="0"/>
              <a:t>: Lymphomas are  </a:t>
            </a:r>
            <a:r>
              <a:rPr lang="en-US" sz="1600" dirty="0">
                <a:solidFill>
                  <a:srgbClr val="0000FF"/>
                </a:solidFill>
              </a:rPr>
              <a:t>homogeneous</a:t>
            </a:r>
            <a:r>
              <a:rPr lang="en-US" sz="1600" dirty="0"/>
              <a:t>  (their interiors are described as  </a:t>
            </a:r>
            <a:r>
              <a:rPr lang="en-US" sz="1600" dirty="0">
                <a:solidFill>
                  <a:srgbClr val="0000FF"/>
                </a:solidFill>
              </a:rPr>
              <a:t>‘stippled’ </a:t>
            </a:r>
            <a:r>
              <a:rPr lang="en-US" sz="1600" dirty="0"/>
              <a:t>); amyloid is  </a:t>
            </a:r>
            <a:r>
              <a:rPr lang="en-US" sz="1600" dirty="0">
                <a:solidFill>
                  <a:srgbClr val="0000FF"/>
                </a:solidFill>
              </a:rPr>
              <a:t>heterogeneous</a:t>
            </a:r>
            <a:r>
              <a:rPr lang="en-US" sz="1600" dirty="0"/>
              <a:t>  (their interiors contain  </a:t>
            </a:r>
            <a:r>
              <a:rPr lang="en-US" sz="1600" dirty="0">
                <a:solidFill>
                  <a:srgbClr val="0000FF"/>
                </a:solidFill>
              </a:rPr>
              <a:t>‘linear infiltrates’ </a:t>
            </a:r>
            <a:r>
              <a:rPr lang="en-US" sz="1600" dirty="0"/>
              <a:t>)</a:t>
            </a:r>
          </a:p>
        </p:txBody>
      </p:sp>
      <p:sp>
        <p:nvSpPr>
          <p:cNvPr id="5" name="Rectangle 4">
            <a:extLst>
              <a:ext uri="{FF2B5EF4-FFF2-40B4-BE49-F238E27FC236}">
                <a16:creationId xmlns:a16="http://schemas.microsoft.com/office/drawing/2014/main" id="{1D37803D-DC0E-43C0-A3F5-CAB5AB49EBAB}"/>
              </a:ext>
            </a:extLst>
          </p:cNvPr>
          <p:cNvSpPr/>
          <p:nvPr/>
        </p:nvSpPr>
        <p:spPr>
          <a:xfrm>
            <a:off x="5029200" y="4966607"/>
            <a:ext cx="1504122" cy="24185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2513586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3"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5604"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5605"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5606"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5607"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10"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Lymphoid-cell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Lymphoid hyperplasia</a:t>
            </a:r>
          </a:p>
          <a:p>
            <a:pPr eaLnBrk="1" hangingPunct="1">
              <a:spcBef>
                <a:spcPct val="0"/>
              </a:spcBef>
              <a:buClrTx/>
              <a:buSzTx/>
              <a:buFontTx/>
              <a:buNone/>
            </a:pPr>
            <a:r>
              <a:rPr lang="en-US" altLang="en-US" sz="1600" dirty="0">
                <a:solidFill>
                  <a:schemeClr val="bg1">
                    <a:lumMod val="75000"/>
                  </a:schemeClr>
                </a:solidFill>
              </a:rPr>
              <a:t>  --Minimally elevated, salmon-colored, pebbly surface (follicles)</a:t>
            </a:r>
          </a:p>
          <a:p>
            <a:pPr eaLnBrk="1" hangingPunct="1">
              <a:spcBef>
                <a:spcPct val="0"/>
              </a:spcBef>
              <a:buClrTx/>
              <a:buSzTx/>
              <a:buFontTx/>
              <a:buNone/>
            </a:pPr>
            <a:r>
              <a:rPr lang="en-US" altLang="en-US" sz="1600" dirty="0">
                <a:solidFill>
                  <a:schemeClr val="bg1">
                    <a:lumMod val="75000"/>
                  </a:schemeClr>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a:t>
            </a:r>
            <a:r>
              <a:rPr lang="en-US" altLang="en-US" sz="1800" b="1" dirty="0"/>
              <a:t>Lymphoma</a:t>
            </a:r>
            <a:endParaRPr lang="en-US" altLang="en-US" sz="1800" b="1" dirty="0">
              <a:solidFill>
                <a:schemeClr val="bg1">
                  <a:lumMod val="75000"/>
                </a:schemeClr>
              </a:solidFill>
            </a:endParaRPr>
          </a:p>
          <a:p>
            <a:pPr eaLnBrk="1" hangingPunct="1">
              <a:spcBef>
                <a:spcPct val="0"/>
              </a:spcBef>
              <a:buClrTx/>
              <a:buSzTx/>
              <a:buFontTx/>
              <a:buNone/>
            </a:pPr>
            <a:r>
              <a:rPr lang="en-US" altLang="en-US" sz="1600" dirty="0">
                <a:solidFill>
                  <a:schemeClr val="bg1">
                    <a:lumMod val="75000"/>
                  </a:schemeClr>
                </a:solidFill>
              </a:rPr>
              <a:t>  --Can be localized, or manifestation of systemic disease</a:t>
            </a:r>
          </a:p>
          <a:p>
            <a:pPr eaLnBrk="1" hangingPunct="1">
              <a:spcBef>
                <a:spcPct val="0"/>
              </a:spcBef>
              <a:buClrTx/>
              <a:buSzTx/>
              <a:buFontTx/>
              <a:buNone/>
            </a:pPr>
            <a:r>
              <a:rPr lang="en-US" altLang="en-US" sz="1600" dirty="0">
                <a:solidFill>
                  <a:schemeClr val="bg1">
                    <a:lumMod val="75000"/>
                  </a:schemeClr>
                </a:solidFill>
              </a:rPr>
              <a:t>  --Most patients age &gt; 50 (if younger, check for HIV)</a:t>
            </a:r>
          </a:p>
          <a:p>
            <a:pPr eaLnBrk="1" hangingPunct="1">
              <a:spcBef>
                <a:spcPct val="0"/>
              </a:spcBef>
              <a:buClrTx/>
              <a:buSzTx/>
              <a:buFontTx/>
              <a:buNone/>
            </a:pPr>
            <a:r>
              <a:rPr lang="en-US" altLang="en-US" sz="1600" dirty="0">
                <a:solidFill>
                  <a:schemeClr val="bg1">
                    <a:lumMod val="75000"/>
                  </a:schemeClr>
                </a:solidFill>
              </a:rPr>
              <a:t>  --Treatment: Localized </a:t>
            </a:r>
            <a:r>
              <a:rPr lang="en-US" altLang="en-US" sz="1600" dirty="0">
                <a:solidFill>
                  <a:schemeClr val="bg1">
                    <a:lumMod val="75000"/>
                  </a:schemeClr>
                </a:solidFill>
                <a:sym typeface="Wingdings" panose="05000000000000000000" pitchFamily="2" charset="2"/>
              </a:rPr>
              <a:t> RT ; systemic  chemo</a:t>
            </a:r>
            <a:endParaRPr lang="en-US" altLang="en-US" sz="1600" dirty="0">
              <a:solidFill>
                <a:schemeClr val="bg1">
                  <a:lumMod val="75000"/>
                </a:schemeClr>
              </a:solidFill>
            </a:endParaRPr>
          </a:p>
        </p:txBody>
      </p:sp>
      <p:sp>
        <p:nvSpPr>
          <p:cNvPr id="25611" name="Text Box 18"/>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561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253B194-CB8C-45FC-B415-E67FB81A2F50}" type="slidenum">
              <a:rPr lang="en-US" altLang="en-US" sz="1000" smtClean="0"/>
              <a:pPr>
                <a:spcBef>
                  <a:spcPct val="0"/>
                </a:spcBef>
                <a:buClrTx/>
                <a:buSzTx/>
                <a:buFontTx/>
                <a:buNone/>
              </a:pPr>
              <a:t>35</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17" name="TextBox 16">
            <a:extLst>
              <a:ext uri="{FF2B5EF4-FFF2-40B4-BE49-F238E27FC236}">
                <a16:creationId xmlns:a16="http://schemas.microsoft.com/office/drawing/2014/main" id="{BE741D68-9459-4B22-83A0-A74DEA20218D}"/>
              </a:ext>
            </a:extLst>
          </p:cNvPr>
          <p:cNvSpPr txBox="1"/>
          <p:nvPr/>
        </p:nvSpPr>
        <p:spPr>
          <a:xfrm>
            <a:off x="348456" y="4823936"/>
            <a:ext cx="5703888" cy="738664"/>
          </a:xfrm>
          <a:prstGeom prst="rect">
            <a:avLst/>
          </a:prstGeom>
          <a:solidFill>
            <a:schemeClr val="accent1">
              <a:lumMod val="40000"/>
              <a:lumOff val="60000"/>
            </a:schemeClr>
          </a:solidFill>
        </p:spPr>
        <p:txBody>
          <a:bodyPr wrap="square" rtlCol="0">
            <a:spAutoFit/>
          </a:bodyPr>
          <a:lstStyle/>
          <a:p>
            <a:r>
              <a:rPr lang="en-US" sz="1400" i="1" dirty="0"/>
              <a:t>How does lymphoma appear on AS-OCT?</a:t>
            </a:r>
            <a:endParaRPr lang="en-US" sz="1400" i="1" dirty="0">
              <a:solidFill>
                <a:schemeClr val="accent1">
                  <a:lumMod val="40000"/>
                  <a:lumOff val="60000"/>
                </a:schemeClr>
              </a:solidFill>
            </a:endParaRPr>
          </a:p>
          <a:p>
            <a:r>
              <a:rPr lang="en-US" sz="1400" dirty="0">
                <a:solidFill>
                  <a:schemeClr val="accent1">
                    <a:lumMod val="40000"/>
                    <a:lumOff val="60000"/>
                  </a:schemeClr>
                </a:solidFill>
              </a:rPr>
              <a:t>As a smooth-bordered, elevated </a:t>
            </a:r>
            <a:r>
              <a:rPr lang="en-US" sz="1400" dirty="0" err="1">
                <a:solidFill>
                  <a:schemeClr val="accent1">
                    <a:lumMod val="40000"/>
                    <a:lumOff val="60000"/>
                  </a:schemeClr>
                </a:solidFill>
              </a:rPr>
              <a:t>subepi</a:t>
            </a:r>
            <a:r>
              <a:rPr lang="en-US" sz="1400" dirty="0">
                <a:solidFill>
                  <a:schemeClr val="accent1">
                    <a:lumMod val="40000"/>
                    <a:lumOff val="60000"/>
                  </a:schemeClr>
                </a:solidFill>
              </a:rPr>
              <a:t> lesion with a homogeneously ‘stippled’ appearance</a:t>
            </a:r>
          </a:p>
        </p:txBody>
      </p:sp>
      <p:sp>
        <p:nvSpPr>
          <p:cNvPr id="18" name="Oval 17">
            <a:extLst>
              <a:ext uri="{FF2B5EF4-FFF2-40B4-BE49-F238E27FC236}">
                <a16:creationId xmlns:a16="http://schemas.microsoft.com/office/drawing/2014/main" id="{F6D7B560-6D55-4323-AA0A-B095412350B0}"/>
              </a:ext>
            </a:extLst>
          </p:cNvPr>
          <p:cNvSpPr/>
          <p:nvPr/>
        </p:nvSpPr>
        <p:spPr>
          <a:xfrm>
            <a:off x="3402013" y="5410200"/>
            <a:ext cx="1550987"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6849234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350</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t>Lymphoma?  </a:t>
            </a:r>
            <a:r>
              <a:rPr lang="en-US" sz="1600" i="1" dirty="0">
                <a:solidFill>
                  <a:schemeClr val="bg1"/>
                </a:solidFill>
              </a:rPr>
              <a:t>or</a:t>
            </a:r>
            <a:r>
              <a:rPr lang="en-US" sz="1600" i="1" dirty="0"/>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t>To determine whether a </a:t>
            </a:r>
            <a:r>
              <a:rPr lang="en-US" sz="1600" i="1" dirty="0" err="1"/>
              <a:t>subepi</a:t>
            </a:r>
            <a:r>
              <a:rPr lang="en-US" sz="1600" i="1" dirty="0"/>
              <a:t> lesion is lymphoma vs amyloid, evaluate the lesion’s:</a:t>
            </a:r>
          </a:p>
          <a:p>
            <a:r>
              <a:rPr lang="en-US" sz="1600" i="1" dirty="0"/>
              <a:t>Borders</a:t>
            </a:r>
            <a:r>
              <a:rPr lang="en-US" sz="1600" dirty="0"/>
              <a:t>: Regular borders are found in  </a:t>
            </a:r>
            <a:r>
              <a:rPr lang="en-US" sz="1600" dirty="0">
                <a:solidFill>
                  <a:srgbClr val="0000FF"/>
                </a:solidFill>
              </a:rPr>
              <a:t>lymphomas</a:t>
            </a:r>
            <a:r>
              <a:rPr lang="en-US" sz="1600" dirty="0"/>
              <a:t> ; irregular in  </a:t>
            </a:r>
            <a:r>
              <a:rPr lang="en-US" sz="1600" dirty="0">
                <a:solidFill>
                  <a:srgbClr val="0000FF"/>
                </a:solidFill>
              </a:rPr>
              <a:t>amyloid</a:t>
            </a:r>
          </a:p>
          <a:p>
            <a:r>
              <a:rPr lang="en-US" sz="1600" b="1" i="1" dirty="0"/>
              <a:t>and</a:t>
            </a:r>
          </a:p>
          <a:p>
            <a:r>
              <a:rPr lang="en-US" sz="1600" i="1" dirty="0"/>
              <a:t>Homogeneity</a:t>
            </a:r>
            <a:r>
              <a:rPr lang="en-US" sz="1600" dirty="0"/>
              <a:t>: Lymphomas are  </a:t>
            </a:r>
            <a:r>
              <a:rPr lang="en-US" sz="1600" dirty="0">
                <a:solidFill>
                  <a:srgbClr val="0000FF"/>
                </a:solidFill>
              </a:rPr>
              <a:t>homogeneous</a:t>
            </a:r>
            <a:r>
              <a:rPr lang="en-US" sz="1600" dirty="0"/>
              <a:t>  (their interiors are described as  </a:t>
            </a:r>
            <a:r>
              <a:rPr lang="en-US" sz="1600" dirty="0">
                <a:solidFill>
                  <a:srgbClr val="0000FF"/>
                </a:solidFill>
              </a:rPr>
              <a:t>‘stippled’ </a:t>
            </a:r>
            <a:r>
              <a:rPr lang="en-US" sz="1600" dirty="0"/>
              <a:t>); amyloid is  </a:t>
            </a:r>
            <a:r>
              <a:rPr lang="en-US" sz="1600" dirty="0">
                <a:solidFill>
                  <a:srgbClr val="0000FF"/>
                </a:solidFill>
              </a:rPr>
              <a:t>heterogeneous</a:t>
            </a:r>
            <a:r>
              <a:rPr lang="en-US" sz="1600" dirty="0"/>
              <a:t>  (their interiors contain  </a:t>
            </a:r>
            <a:r>
              <a:rPr lang="en-US" sz="1600" dirty="0">
                <a:solidFill>
                  <a:srgbClr val="0000FF"/>
                </a:solidFill>
              </a:rPr>
              <a:t>‘linear infiltrates’ </a:t>
            </a:r>
            <a:r>
              <a:rPr lang="en-US" sz="1600" dirty="0"/>
              <a:t>)</a:t>
            </a:r>
          </a:p>
        </p:txBody>
      </p:sp>
    </p:spTree>
    <p:extLst>
      <p:ext uri="{BB962C8B-B14F-4D97-AF65-F5344CB8AC3E}">
        <p14:creationId xmlns:p14="http://schemas.microsoft.com/office/powerpoint/2010/main" val="2459096467"/>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351</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139580" y="2822190"/>
            <a:ext cx="2549352" cy="338554"/>
          </a:xfrm>
          <a:prstGeom prst="rect">
            <a:avLst/>
          </a:prstGeom>
          <a:noFill/>
        </p:spPr>
        <p:txBody>
          <a:bodyPr wrap="none" rtlCol="0">
            <a:spAutoFit/>
          </a:bodyPr>
          <a:lstStyle/>
          <a:p>
            <a:pPr algn="ctr"/>
            <a:r>
              <a:rPr lang="en-US" sz="1600" i="1" dirty="0">
                <a:solidFill>
                  <a:srgbClr val="0000FF"/>
                </a:solidFill>
              </a:rPr>
              <a:t>Lymphoma?  </a:t>
            </a:r>
            <a:r>
              <a:rPr lang="en-US" sz="1600" i="1" dirty="0">
                <a:solidFill>
                  <a:schemeClr val="bg1"/>
                </a:solidFill>
              </a:rPr>
              <a:t>or</a:t>
            </a:r>
            <a:r>
              <a:rPr lang="en-US" sz="1600" i="1" dirty="0">
                <a:solidFill>
                  <a:srgbClr val="0000FF"/>
                </a:solidFill>
              </a:rPr>
              <a:t>  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5448788" y="2816609"/>
            <a:ext cx="2549352" cy="338554"/>
          </a:xfrm>
          <a:prstGeom prst="rect">
            <a:avLst/>
          </a:prstGeom>
          <a:noFill/>
        </p:spPr>
        <p:txBody>
          <a:bodyPr wrap="none" rtlCol="0">
            <a:spAutoFit/>
          </a:bodyPr>
          <a:lstStyle/>
          <a:p>
            <a:pPr algn="ctr"/>
            <a:r>
              <a:rPr lang="en-US" sz="1600" i="1" dirty="0">
                <a:solidFill>
                  <a:srgbClr val="0000FF"/>
                </a:solidFill>
              </a:rPr>
              <a:t>Lymphoma?  </a:t>
            </a:r>
            <a:r>
              <a:rPr lang="en-US" sz="1600" i="1" dirty="0">
                <a:solidFill>
                  <a:schemeClr val="bg1"/>
                </a:solidFill>
              </a:rPr>
              <a:t>or</a:t>
            </a:r>
            <a:r>
              <a:rPr lang="en-US" sz="1600" i="1" dirty="0">
                <a:solidFill>
                  <a:srgbClr val="0000FF"/>
                </a:solidFill>
              </a:rPr>
              <a:t>  Amyloid?</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solidFill>
                  <a:schemeClr val="bg1">
                    <a:lumMod val="75000"/>
                  </a:schemeClr>
                </a:solidFill>
              </a:rPr>
              <a:t>To determine whether a </a:t>
            </a:r>
            <a:r>
              <a:rPr lang="en-US" sz="1600" i="1" dirty="0" err="1">
                <a:solidFill>
                  <a:schemeClr val="bg1">
                    <a:lumMod val="75000"/>
                  </a:schemeClr>
                </a:solidFill>
              </a:rPr>
              <a:t>subepi</a:t>
            </a:r>
            <a:r>
              <a:rPr lang="en-US" sz="1600" i="1" dirty="0">
                <a:solidFill>
                  <a:schemeClr val="bg1">
                    <a:lumMod val="75000"/>
                  </a:schemeClr>
                </a:solidFill>
              </a:rPr>
              <a:t> lesion is lymphoma vs amyloid, evaluate the lesion’s:</a:t>
            </a:r>
          </a:p>
          <a:p>
            <a:r>
              <a:rPr lang="en-US" sz="1600" i="1" dirty="0">
                <a:solidFill>
                  <a:schemeClr val="bg1">
                    <a:lumMod val="75000"/>
                  </a:schemeClr>
                </a:solidFill>
              </a:rPr>
              <a:t>Borders</a:t>
            </a:r>
            <a:r>
              <a:rPr lang="en-US" sz="1600" dirty="0">
                <a:solidFill>
                  <a:schemeClr val="bg1">
                    <a:lumMod val="75000"/>
                  </a:schemeClr>
                </a:solidFill>
              </a:rPr>
              <a:t>: Regular borders are found in  lymphomas ; irregular in  amyloid</a:t>
            </a:r>
          </a:p>
          <a:p>
            <a:r>
              <a:rPr lang="en-US" sz="1600" b="1" i="1" dirty="0">
                <a:solidFill>
                  <a:schemeClr val="bg1">
                    <a:lumMod val="75000"/>
                  </a:schemeClr>
                </a:solidFill>
              </a:rPr>
              <a:t>and</a:t>
            </a:r>
          </a:p>
          <a:p>
            <a:r>
              <a:rPr lang="en-US" sz="1600" i="1" dirty="0">
                <a:solidFill>
                  <a:schemeClr val="bg1">
                    <a:lumMod val="75000"/>
                  </a:schemeClr>
                </a:solidFill>
              </a:rPr>
              <a:t>Homogeneity</a:t>
            </a:r>
            <a:r>
              <a:rPr lang="en-US" sz="1600" dirty="0">
                <a:solidFill>
                  <a:schemeClr val="bg1">
                    <a:lumMod val="75000"/>
                  </a:schemeClr>
                </a:solidFill>
              </a:rPr>
              <a:t>: Lymphomas are  homogeneous  (their interiors are described as  ‘stippled’ ); amyloid is  heterogeneous  (their interiors contain  ‘linear infiltrates’ )</a:t>
            </a:r>
          </a:p>
        </p:txBody>
      </p:sp>
      <p:sp>
        <p:nvSpPr>
          <p:cNvPr id="5" name="TextBox 4">
            <a:extLst>
              <a:ext uri="{FF2B5EF4-FFF2-40B4-BE49-F238E27FC236}">
                <a16:creationId xmlns:a16="http://schemas.microsoft.com/office/drawing/2014/main" id="{9DD096F3-E8A3-4F73-9FC5-7DCEB1014CFD}"/>
              </a:ext>
            </a:extLst>
          </p:cNvPr>
          <p:cNvSpPr txBox="1"/>
          <p:nvPr/>
        </p:nvSpPr>
        <p:spPr>
          <a:xfrm>
            <a:off x="1198796" y="3429000"/>
            <a:ext cx="6746399" cy="369332"/>
          </a:xfrm>
          <a:prstGeom prst="rect">
            <a:avLst/>
          </a:prstGeom>
          <a:noFill/>
        </p:spPr>
        <p:txBody>
          <a:bodyPr wrap="none" rtlCol="0">
            <a:spAutoFit/>
          </a:bodyPr>
          <a:lstStyle/>
          <a:p>
            <a:r>
              <a:rPr lang="en-US" i="1" dirty="0">
                <a:solidFill>
                  <a:srgbClr val="0000FF"/>
                </a:solidFill>
                <a:effectLst>
                  <a:outerShdw blurRad="38100" dist="38100" dir="2700000" algn="tl">
                    <a:srgbClr val="000000">
                      <a:alpha val="43137"/>
                    </a:srgbClr>
                  </a:outerShdw>
                </a:effectLst>
              </a:rPr>
              <a:t>Based on these characteristics, it’s clear the above lesions are…</a:t>
            </a:r>
          </a:p>
        </p:txBody>
      </p:sp>
    </p:spTree>
    <p:extLst>
      <p:ext uri="{BB962C8B-B14F-4D97-AF65-F5344CB8AC3E}">
        <p14:creationId xmlns:p14="http://schemas.microsoft.com/office/powerpoint/2010/main" val="3898765100"/>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352</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BAC7351B-405B-4B2D-891B-3127FEE4F9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887551"/>
            <a:ext cx="3810000" cy="1934639"/>
          </a:xfrm>
          <a:prstGeom prst="rect">
            <a:avLst/>
          </a:prstGeom>
        </p:spPr>
      </p:pic>
      <p:pic>
        <p:nvPicPr>
          <p:cNvPr id="8" name="Picture 7">
            <a:extLst>
              <a:ext uri="{FF2B5EF4-FFF2-40B4-BE49-F238E27FC236}">
                <a16:creationId xmlns:a16="http://schemas.microsoft.com/office/drawing/2014/main" id="{6AAB2B01-5B25-49DA-BFAF-BD0CEA01823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1998" y="884239"/>
            <a:ext cx="4345207" cy="1937952"/>
          </a:xfrm>
          <a:prstGeom prst="rect">
            <a:avLst/>
          </a:prstGeom>
        </p:spPr>
      </p:pic>
      <p:sp>
        <p:nvSpPr>
          <p:cNvPr id="10" name="TextBox 9">
            <a:extLst>
              <a:ext uri="{FF2B5EF4-FFF2-40B4-BE49-F238E27FC236}">
                <a16:creationId xmlns:a16="http://schemas.microsoft.com/office/drawing/2014/main" id="{1D27FCDF-67FB-4E6D-9899-3E348292C3BE}"/>
              </a:ext>
            </a:extLst>
          </p:cNvPr>
          <p:cNvSpPr txBox="1"/>
          <p:nvPr/>
        </p:nvSpPr>
        <p:spPr>
          <a:xfrm>
            <a:off x="457196" y="5817566"/>
            <a:ext cx="8229600" cy="584775"/>
          </a:xfrm>
          <a:prstGeom prst="rect">
            <a:avLst/>
          </a:prstGeom>
          <a:noFill/>
        </p:spPr>
        <p:txBody>
          <a:bodyPr wrap="square" rtlCol="0">
            <a:spAutoFit/>
          </a:bodyPr>
          <a:lstStyle/>
          <a:p>
            <a:r>
              <a:rPr lang="en-US" sz="1600" dirty="0">
                <a:solidFill>
                  <a:schemeClr val="bg1">
                    <a:lumMod val="75000"/>
                  </a:schemeClr>
                </a:solidFill>
              </a:rPr>
              <a:t>If the lesion appears solid, determine whether the mass is  </a:t>
            </a:r>
            <a:r>
              <a:rPr lang="en-US" sz="1600" b="1" dirty="0">
                <a:solidFill>
                  <a:schemeClr val="bg1">
                    <a:lumMod val="75000"/>
                  </a:schemeClr>
                </a:solidFill>
              </a:rPr>
              <a:t>epithelial</a:t>
            </a:r>
            <a:r>
              <a:rPr lang="en-US" sz="1600" dirty="0">
                <a:solidFill>
                  <a:schemeClr val="bg1">
                    <a:lumMod val="75000"/>
                  </a:schemeClr>
                </a:solidFill>
              </a:rPr>
              <a:t>  vs  </a:t>
            </a:r>
            <a:r>
              <a:rPr lang="en-US" sz="1600" b="1" dirty="0">
                <a:solidFill>
                  <a:schemeClr val="bg1">
                    <a:lumMod val="75000"/>
                  </a:schemeClr>
                </a:solidFill>
              </a:rPr>
              <a:t>subepithelial</a:t>
            </a:r>
            <a:r>
              <a:rPr lang="en-US" sz="1600" dirty="0">
                <a:solidFill>
                  <a:schemeClr val="bg1">
                    <a:lumMod val="75000"/>
                  </a:schemeClr>
                </a:solidFill>
              </a:rPr>
              <a:t> . If its epithelial, think  </a:t>
            </a:r>
            <a:r>
              <a:rPr lang="en-US" sz="1600" b="1" dirty="0">
                <a:solidFill>
                  <a:schemeClr val="bg1">
                    <a:lumMod val="75000"/>
                  </a:schemeClr>
                </a:solidFill>
              </a:rPr>
              <a:t>OSSN</a:t>
            </a:r>
            <a:r>
              <a:rPr lang="en-US" sz="1600" dirty="0">
                <a:solidFill>
                  <a:schemeClr val="bg1">
                    <a:lumMod val="75000"/>
                  </a:schemeClr>
                </a:solidFill>
              </a:rPr>
              <a:t> . If it’s subepithelial, think either  </a:t>
            </a:r>
            <a:r>
              <a:rPr lang="en-US" sz="1600" b="1" dirty="0">
                <a:solidFill>
                  <a:schemeClr val="bg1">
                    <a:lumMod val="75000"/>
                  </a:schemeClr>
                </a:solidFill>
              </a:rPr>
              <a:t>lymphoma</a:t>
            </a:r>
            <a:r>
              <a:rPr lang="en-US" sz="1600" dirty="0">
                <a:solidFill>
                  <a:schemeClr val="bg1">
                    <a:lumMod val="75000"/>
                  </a:schemeClr>
                </a:solidFill>
              </a:rPr>
              <a:t>  or  </a:t>
            </a:r>
            <a:r>
              <a:rPr lang="en-US" sz="1600" b="1" dirty="0">
                <a:solidFill>
                  <a:schemeClr val="bg1">
                    <a:lumMod val="75000"/>
                  </a:schemeClr>
                </a:solidFill>
              </a:rPr>
              <a:t>amyloid</a:t>
            </a:r>
            <a:r>
              <a:rPr lang="en-US" sz="1600" dirty="0">
                <a:solidFill>
                  <a:schemeClr val="bg1">
                    <a:lumMod val="75000"/>
                  </a:schemeClr>
                </a:solidFill>
              </a:rPr>
              <a:t> .</a:t>
            </a:r>
          </a:p>
        </p:txBody>
      </p:sp>
      <p:sp>
        <p:nvSpPr>
          <p:cNvPr id="11" name="TextBox 10">
            <a:extLst>
              <a:ext uri="{FF2B5EF4-FFF2-40B4-BE49-F238E27FC236}">
                <a16:creationId xmlns:a16="http://schemas.microsoft.com/office/drawing/2014/main" id="{58583D9B-D770-4C48-BA2C-9418138A0742}"/>
              </a:ext>
            </a:extLst>
          </p:cNvPr>
          <p:cNvSpPr txBox="1"/>
          <p:nvPr/>
        </p:nvSpPr>
        <p:spPr>
          <a:xfrm>
            <a:off x="1882700" y="2822190"/>
            <a:ext cx="1063112" cy="338554"/>
          </a:xfrm>
          <a:prstGeom prst="rect">
            <a:avLst/>
          </a:prstGeom>
          <a:noFill/>
        </p:spPr>
        <p:txBody>
          <a:bodyPr wrap="none" rtlCol="0">
            <a:spAutoFit/>
          </a:bodyPr>
          <a:lstStyle/>
          <a:p>
            <a:pPr algn="ctr"/>
            <a:r>
              <a:rPr lang="en-US" sz="1600" b="1" dirty="0">
                <a:solidFill>
                  <a:srgbClr val="0000FF"/>
                </a:solidFill>
              </a:rPr>
              <a:t>Amyloid!</a:t>
            </a:r>
          </a:p>
        </p:txBody>
      </p:sp>
      <p:sp>
        <p:nvSpPr>
          <p:cNvPr id="15" name="TextBox 14">
            <a:extLst>
              <a:ext uri="{FF2B5EF4-FFF2-40B4-BE49-F238E27FC236}">
                <a16:creationId xmlns:a16="http://schemas.microsoft.com/office/drawing/2014/main" id="{1C4D996F-31A4-4736-BCB6-6BEAE9FBFFAF}"/>
              </a:ext>
            </a:extLst>
          </p:cNvPr>
          <p:cNvSpPr txBox="1"/>
          <p:nvPr/>
        </p:nvSpPr>
        <p:spPr>
          <a:xfrm>
            <a:off x="6053857" y="2816609"/>
            <a:ext cx="1339213" cy="338554"/>
          </a:xfrm>
          <a:prstGeom prst="rect">
            <a:avLst/>
          </a:prstGeom>
          <a:noFill/>
        </p:spPr>
        <p:txBody>
          <a:bodyPr wrap="none" rtlCol="0">
            <a:spAutoFit/>
          </a:bodyPr>
          <a:lstStyle/>
          <a:p>
            <a:pPr algn="ctr"/>
            <a:r>
              <a:rPr lang="en-US" sz="1600" b="1" dirty="0">
                <a:solidFill>
                  <a:srgbClr val="0000FF"/>
                </a:solidFill>
              </a:rPr>
              <a:t>Lymphoma!</a:t>
            </a:r>
          </a:p>
        </p:txBody>
      </p:sp>
      <p:sp>
        <p:nvSpPr>
          <p:cNvPr id="2" name="TextBox 1">
            <a:extLst>
              <a:ext uri="{FF2B5EF4-FFF2-40B4-BE49-F238E27FC236}">
                <a16:creationId xmlns:a16="http://schemas.microsoft.com/office/drawing/2014/main" id="{917A576E-3319-44CC-92E1-FF6FDAABBB5B}"/>
              </a:ext>
            </a:extLst>
          </p:cNvPr>
          <p:cNvSpPr txBox="1"/>
          <p:nvPr/>
        </p:nvSpPr>
        <p:spPr>
          <a:xfrm>
            <a:off x="457196" y="3944965"/>
            <a:ext cx="8534404" cy="1323439"/>
          </a:xfrm>
          <a:prstGeom prst="rect">
            <a:avLst/>
          </a:prstGeom>
          <a:noFill/>
        </p:spPr>
        <p:txBody>
          <a:bodyPr wrap="square" rtlCol="0">
            <a:spAutoFit/>
          </a:bodyPr>
          <a:lstStyle/>
          <a:p>
            <a:r>
              <a:rPr lang="en-US" sz="1600" i="1" dirty="0">
                <a:solidFill>
                  <a:schemeClr val="bg1">
                    <a:lumMod val="75000"/>
                  </a:schemeClr>
                </a:solidFill>
              </a:rPr>
              <a:t>To determine whether a </a:t>
            </a:r>
            <a:r>
              <a:rPr lang="en-US" sz="1600" i="1" dirty="0" err="1">
                <a:solidFill>
                  <a:schemeClr val="bg1">
                    <a:lumMod val="75000"/>
                  </a:schemeClr>
                </a:solidFill>
              </a:rPr>
              <a:t>subepi</a:t>
            </a:r>
            <a:r>
              <a:rPr lang="en-US" sz="1600" i="1" dirty="0">
                <a:solidFill>
                  <a:schemeClr val="bg1">
                    <a:lumMod val="75000"/>
                  </a:schemeClr>
                </a:solidFill>
              </a:rPr>
              <a:t> lesion is lymphoma vs amyloid, evaluate the lesion’s:</a:t>
            </a:r>
          </a:p>
          <a:p>
            <a:r>
              <a:rPr lang="en-US" sz="1600" i="1" dirty="0">
                <a:solidFill>
                  <a:schemeClr val="bg1">
                    <a:lumMod val="75000"/>
                  </a:schemeClr>
                </a:solidFill>
              </a:rPr>
              <a:t>Borders</a:t>
            </a:r>
            <a:r>
              <a:rPr lang="en-US" sz="1600" dirty="0">
                <a:solidFill>
                  <a:schemeClr val="bg1">
                    <a:lumMod val="75000"/>
                  </a:schemeClr>
                </a:solidFill>
              </a:rPr>
              <a:t>: Regular borders are found in  lymphomas ; irregular in  amyloid</a:t>
            </a:r>
          </a:p>
          <a:p>
            <a:r>
              <a:rPr lang="en-US" sz="1600" b="1" i="1" dirty="0">
                <a:solidFill>
                  <a:schemeClr val="bg1">
                    <a:lumMod val="75000"/>
                  </a:schemeClr>
                </a:solidFill>
              </a:rPr>
              <a:t>and</a:t>
            </a:r>
          </a:p>
          <a:p>
            <a:r>
              <a:rPr lang="en-US" sz="1600" i="1" dirty="0">
                <a:solidFill>
                  <a:schemeClr val="bg1">
                    <a:lumMod val="75000"/>
                  </a:schemeClr>
                </a:solidFill>
              </a:rPr>
              <a:t>Homogeneity</a:t>
            </a:r>
            <a:r>
              <a:rPr lang="en-US" sz="1600" dirty="0">
                <a:solidFill>
                  <a:schemeClr val="bg1">
                    <a:lumMod val="75000"/>
                  </a:schemeClr>
                </a:solidFill>
              </a:rPr>
              <a:t>: Lymphomas are  homogeneous  (their interiors are described as  ‘stippled’ ); amyloid is  heterogeneous  (their interiors contain  ‘linear infiltrates’ )</a:t>
            </a:r>
          </a:p>
        </p:txBody>
      </p:sp>
      <p:sp>
        <p:nvSpPr>
          <p:cNvPr id="5" name="TextBox 4">
            <a:extLst>
              <a:ext uri="{FF2B5EF4-FFF2-40B4-BE49-F238E27FC236}">
                <a16:creationId xmlns:a16="http://schemas.microsoft.com/office/drawing/2014/main" id="{9DD096F3-E8A3-4F73-9FC5-7DCEB1014CFD}"/>
              </a:ext>
            </a:extLst>
          </p:cNvPr>
          <p:cNvSpPr txBox="1"/>
          <p:nvPr/>
        </p:nvSpPr>
        <p:spPr>
          <a:xfrm>
            <a:off x="1198796" y="3429000"/>
            <a:ext cx="6746399" cy="369332"/>
          </a:xfrm>
          <a:prstGeom prst="rect">
            <a:avLst/>
          </a:prstGeom>
          <a:noFill/>
        </p:spPr>
        <p:txBody>
          <a:bodyPr wrap="none" rtlCol="0">
            <a:spAutoFit/>
          </a:bodyPr>
          <a:lstStyle/>
          <a:p>
            <a:r>
              <a:rPr lang="en-US" i="1" dirty="0">
                <a:solidFill>
                  <a:srgbClr val="0000FF"/>
                </a:solidFill>
                <a:effectLst>
                  <a:outerShdw blurRad="38100" dist="38100" dir="2700000" algn="tl">
                    <a:srgbClr val="000000">
                      <a:alpha val="43137"/>
                    </a:srgbClr>
                  </a:outerShdw>
                </a:effectLst>
              </a:rPr>
              <a:t>Based on these characteristics, it’s clear the above lesions are…</a:t>
            </a:r>
          </a:p>
        </p:txBody>
      </p:sp>
    </p:spTree>
    <p:extLst>
      <p:ext uri="{BB962C8B-B14F-4D97-AF65-F5344CB8AC3E}">
        <p14:creationId xmlns:p14="http://schemas.microsoft.com/office/powerpoint/2010/main" val="90194171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03"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5604"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5605"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5606"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5607"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610"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Lymphoid-cell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Lymphoid hyperplasia</a:t>
            </a:r>
          </a:p>
          <a:p>
            <a:pPr eaLnBrk="1" hangingPunct="1">
              <a:spcBef>
                <a:spcPct val="0"/>
              </a:spcBef>
              <a:buClrTx/>
              <a:buSzTx/>
              <a:buFontTx/>
              <a:buNone/>
            </a:pPr>
            <a:r>
              <a:rPr lang="en-US" altLang="en-US" sz="1600" dirty="0">
                <a:solidFill>
                  <a:schemeClr val="bg1">
                    <a:lumMod val="75000"/>
                  </a:schemeClr>
                </a:solidFill>
              </a:rPr>
              <a:t>  --Minimally elevated, salmon-colored, pebbly surface (follicles)</a:t>
            </a:r>
          </a:p>
          <a:p>
            <a:pPr eaLnBrk="1" hangingPunct="1">
              <a:spcBef>
                <a:spcPct val="0"/>
              </a:spcBef>
              <a:buClrTx/>
              <a:buSzTx/>
              <a:buFontTx/>
              <a:buNone/>
            </a:pPr>
            <a:r>
              <a:rPr lang="en-US" altLang="en-US" sz="1600" dirty="0">
                <a:solidFill>
                  <a:schemeClr val="bg1">
                    <a:lumMod val="75000"/>
                  </a:schemeClr>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a:t>
            </a:r>
            <a:r>
              <a:rPr lang="en-US" altLang="en-US" sz="1800" b="1" dirty="0"/>
              <a:t>Lymphoma</a:t>
            </a:r>
            <a:endParaRPr lang="en-US" altLang="en-US" sz="1800" b="1" dirty="0">
              <a:solidFill>
                <a:schemeClr val="bg1">
                  <a:lumMod val="75000"/>
                </a:schemeClr>
              </a:solidFill>
            </a:endParaRPr>
          </a:p>
          <a:p>
            <a:pPr eaLnBrk="1" hangingPunct="1">
              <a:spcBef>
                <a:spcPct val="0"/>
              </a:spcBef>
              <a:buClrTx/>
              <a:buSzTx/>
              <a:buFontTx/>
              <a:buNone/>
            </a:pPr>
            <a:r>
              <a:rPr lang="en-US" altLang="en-US" sz="1600" dirty="0">
                <a:solidFill>
                  <a:schemeClr val="bg1">
                    <a:lumMod val="75000"/>
                  </a:schemeClr>
                </a:solidFill>
              </a:rPr>
              <a:t>  --Can be localized, or manifestation of systemic disease</a:t>
            </a:r>
          </a:p>
          <a:p>
            <a:pPr eaLnBrk="1" hangingPunct="1">
              <a:spcBef>
                <a:spcPct val="0"/>
              </a:spcBef>
              <a:buClrTx/>
              <a:buSzTx/>
              <a:buFontTx/>
              <a:buNone/>
            </a:pPr>
            <a:r>
              <a:rPr lang="en-US" altLang="en-US" sz="1600" dirty="0">
                <a:solidFill>
                  <a:schemeClr val="bg1">
                    <a:lumMod val="75000"/>
                  </a:schemeClr>
                </a:solidFill>
              </a:rPr>
              <a:t>  --Most patients age &gt; 50 (if younger, check for HIV)</a:t>
            </a:r>
          </a:p>
          <a:p>
            <a:pPr eaLnBrk="1" hangingPunct="1">
              <a:spcBef>
                <a:spcPct val="0"/>
              </a:spcBef>
              <a:buClrTx/>
              <a:buSzTx/>
              <a:buFontTx/>
              <a:buNone/>
            </a:pPr>
            <a:r>
              <a:rPr lang="en-US" altLang="en-US" sz="1600" dirty="0">
                <a:solidFill>
                  <a:schemeClr val="bg1">
                    <a:lumMod val="75000"/>
                  </a:schemeClr>
                </a:solidFill>
              </a:rPr>
              <a:t>  --Treatment: Localized </a:t>
            </a:r>
            <a:r>
              <a:rPr lang="en-US" altLang="en-US" sz="1600" dirty="0">
                <a:solidFill>
                  <a:schemeClr val="bg1">
                    <a:lumMod val="75000"/>
                  </a:schemeClr>
                </a:solidFill>
                <a:sym typeface="Wingdings" panose="05000000000000000000" pitchFamily="2" charset="2"/>
              </a:rPr>
              <a:t> RT ; systemic  chemo</a:t>
            </a:r>
            <a:endParaRPr lang="en-US" altLang="en-US" sz="1600" dirty="0">
              <a:solidFill>
                <a:schemeClr val="bg1">
                  <a:lumMod val="75000"/>
                </a:schemeClr>
              </a:solidFill>
            </a:endParaRPr>
          </a:p>
        </p:txBody>
      </p:sp>
      <p:sp>
        <p:nvSpPr>
          <p:cNvPr id="25611" name="Text Box 18"/>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561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9253B194-CB8C-45FC-B415-E67FB81A2F50}" type="slidenum">
              <a:rPr lang="en-US" altLang="en-US" sz="1000" smtClean="0"/>
              <a:pPr>
                <a:spcBef>
                  <a:spcPct val="0"/>
                </a:spcBef>
                <a:buClrTx/>
                <a:buSzTx/>
                <a:buFontTx/>
                <a:buNone/>
              </a:pPr>
              <a:t>36</a:t>
            </a:fld>
            <a:endParaRPr lang="en-US" altLang="en-US" sz="1000"/>
          </a:p>
        </p:txBody>
      </p:sp>
      <p:sp>
        <p:nvSpPr>
          <p:cNvPr id="15"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6"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 name="TextBox 2">
            <a:extLst>
              <a:ext uri="{FF2B5EF4-FFF2-40B4-BE49-F238E27FC236}">
                <a16:creationId xmlns:a16="http://schemas.microsoft.com/office/drawing/2014/main" id="{62E3C31A-14E5-4745-9AFE-8E755E4C1A64}"/>
              </a:ext>
            </a:extLst>
          </p:cNvPr>
          <p:cNvSpPr txBox="1"/>
          <p:nvPr/>
        </p:nvSpPr>
        <p:spPr>
          <a:xfrm>
            <a:off x="348456" y="4823936"/>
            <a:ext cx="5703888" cy="738664"/>
          </a:xfrm>
          <a:prstGeom prst="rect">
            <a:avLst/>
          </a:prstGeom>
          <a:solidFill>
            <a:schemeClr val="accent1">
              <a:lumMod val="40000"/>
              <a:lumOff val="60000"/>
            </a:schemeClr>
          </a:solidFill>
        </p:spPr>
        <p:txBody>
          <a:bodyPr wrap="square" rtlCol="0">
            <a:spAutoFit/>
          </a:bodyPr>
          <a:lstStyle/>
          <a:p>
            <a:r>
              <a:rPr lang="en-US" sz="1400" i="1" dirty="0"/>
              <a:t>How does lymphoma appear on AS-OCT?</a:t>
            </a:r>
          </a:p>
          <a:p>
            <a:r>
              <a:rPr lang="en-US" sz="1400" dirty="0"/>
              <a:t>As a smooth-bordered, elevated </a:t>
            </a:r>
            <a:r>
              <a:rPr lang="en-US" sz="1400" dirty="0" err="1"/>
              <a:t>subepi</a:t>
            </a:r>
            <a:r>
              <a:rPr lang="en-US" sz="1400" dirty="0"/>
              <a:t> lesion with a homogeneously ‘stippled’ appearance</a:t>
            </a:r>
          </a:p>
        </p:txBody>
      </p:sp>
      <p:sp>
        <p:nvSpPr>
          <p:cNvPr id="2" name="Oval 1">
            <a:extLst>
              <a:ext uri="{FF2B5EF4-FFF2-40B4-BE49-F238E27FC236}">
                <a16:creationId xmlns:a16="http://schemas.microsoft.com/office/drawing/2014/main" id="{27D493E8-7940-4D3F-BE55-3D2D136187EA}"/>
              </a:ext>
            </a:extLst>
          </p:cNvPr>
          <p:cNvSpPr/>
          <p:nvPr/>
        </p:nvSpPr>
        <p:spPr>
          <a:xfrm>
            <a:off x="3402013" y="5410200"/>
            <a:ext cx="1550987" cy="6858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229490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37</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22D204C9-1CF0-4366-B148-02336855DF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2400" y="2286000"/>
            <a:ext cx="8852888" cy="2171747"/>
          </a:xfrm>
          <a:prstGeom prst="rect">
            <a:avLst/>
          </a:prstGeom>
        </p:spPr>
      </p:pic>
      <p:sp>
        <p:nvSpPr>
          <p:cNvPr id="7" name="TextBox 6">
            <a:extLst>
              <a:ext uri="{FF2B5EF4-FFF2-40B4-BE49-F238E27FC236}">
                <a16:creationId xmlns:a16="http://schemas.microsoft.com/office/drawing/2014/main" id="{61D50A1B-6717-4654-9562-B9C4200571AC}"/>
              </a:ext>
            </a:extLst>
          </p:cNvPr>
          <p:cNvSpPr txBox="1"/>
          <p:nvPr/>
        </p:nvSpPr>
        <p:spPr>
          <a:xfrm>
            <a:off x="990601" y="4953000"/>
            <a:ext cx="7467599" cy="1569660"/>
          </a:xfrm>
          <a:prstGeom prst="rect">
            <a:avLst/>
          </a:prstGeom>
          <a:noFill/>
        </p:spPr>
        <p:txBody>
          <a:bodyPr wrap="square" rtlCol="0">
            <a:spAutoFit/>
          </a:bodyPr>
          <a:lstStyle/>
          <a:p>
            <a:r>
              <a:rPr lang="en-US" sz="1600" b="0" i="0" dirty="0">
                <a:solidFill>
                  <a:srgbClr val="111111"/>
                </a:solidFill>
                <a:effectLst/>
                <a:latin typeface="Roboto" panose="02000000000000000000" pitchFamily="2" charset="0"/>
              </a:rPr>
              <a:t>Slit lamp photograph and AS-OCT of conjunctival lymphoma. </a:t>
            </a:r>
          </a:p>
          <a:p>
            <a:r>
              <a:rPr lang="en-US" sz="1600" b="0" i="0" dirty="0">
                <a:solidFill>
                  <a:srgbClr val="111111"/>
                </a:solidFill>
                <a:effectLst/>
                <a:latin typeface="Roboto" panose="02000000000000000000" pitchFamily="2" charset="0"/>
              </a:rPr>
              <a:t>a) Slit lamp photograph of conjunctival lymphoma. </a:t>
            </a:r>
          </a:p>
          <a:p>
            <a:r>
              <a:rPr lang="en-US" sz="1600" b="0" i="0" dirty="0">
                <a:solidFill>
                  <a:srgbClr val="111111"/>
                </a:solidFill>
                <a:effectLst/>
                <a:latin typeface="Roboto" panose="02000000000000000000" pitchFamily="2" charset="0"/>
              </a:rPr>
              <a:t>b) On AS-OCT, there is a homogeneous, dark, </a:t>
            </a:r>
            <a:r>
              <a:rPr lang="en-US" sz="1600" b="0" i="0" dirty="0" err="1">
                <a:solidFill>
                  <a:srgbClr val="111111"/>
                </a:solidFill>
                <a:effectLst/>
                <a:latin typeface="Roboto" panose="02000000000000000000" pitchFamily="2" charset="0"/>
              </a:rPr>
              <a:t>hyporeflective</a:t>
            </a:r>
            <a:r>
              <a:rPr lang="en-US" sz="1600" b="0" i="0" dirty="0">
                <a:solidFill>
                  <a:srgbClr val="111111"/>
                </a:solidFill>
                <a:effectLst/>
                <a:latin typeface="Roboto" panose="02000000000000000000" pitchFamily="2" charset="0"/>
              </a:rPr>
              <a:t> subepithelial lesion with smooth borders and overlying thin epithelium (arrow). The lesion contains monomorphic, stippled, dot-like infiltrates corresponding to the infiltration of monoclonal lymphocytes </a:t>
            </a:r>
          </a:p>
        </p:txBody>
      </p:sp>
    </p:spTree>
    <p:extLst>
      <p:ext uri="{BB962C8B-B14F-4D97-AF65-F5344CB8AC3E}">
        <p14:creationId xmlns:p14="http://schemas.microsoft.com/office/powerpoint/2010/main" val="249865052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8677"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8683" name="Text Box 14"/>
          <p:cNvSpPr txBox="1">
            <a:spLocks noChangeArrowheads="1"/>
          </p:cNvSpPr>
          <p:nvPr/>
        </p:nvSpPr>
        <p:spPr bwMode="auto">
          <a:xfrm>
            <a:off x="0" y="4900136"/>
            <a:ext cx="3200400" cy="52322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Can these conditions be differentiated from one another at the slit lamp?</a:t>
            </a:r>
            <a:endParaRPr lang="en-US" altLang="en-US" sz="1400" dirty="0">
              <a:solidFill>
                <a:schemeClr val="bg1"/>
              </a:solidFill>
            </a:endParaRPr>
          </a:p>
        </p:txBody>
      </p:sp>
      <p:sp>
        <p:nvSpPr>
          <p:cNvPr id="2868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FB836F9-4EA9-4CE1-BA0C-A6D13C6E0C8A}" type="slidenum">
              <a:rPr lang="en-US" altLang="en-US" sz="1000" smtClean="0"/>
              <a:pPr>
                <a:spcBef>
                  <a:spcPct val="0"/>
                </a:spcBef>
                <a:buClrTx/>
                <a:buSzTx/>
                <a:buFontTx/>
                <a:buNone/>
              </a:pPr>
              <a:t>38</a:t>
            </a:fld>
            <a:endParaRPr lang="en-US" altLang="en-US" sz="1000"/>
          </a:p>
        </p:txBody>
      </p:sp>
      <p:sp>
        <p:nvSpPr>
          <p:cNvPr id="20" name="Text Box 3">
            <a:extLst>
              <a:ext uri="{FF2B5EF4-FFF2-40B4-BE49-F238E27FC236}">
                <a16:creationId xmlns:a16="http://schemas.microsoft.com/office/drawing/2014/main" id="{5B6642F3-AF78-41CE-83DD-5D31206AD1CD}"/>
              </a:ext>
            </a:extLst>
          </p:cNvPr>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3" name="Text Box 13">
            <a:extLst>
              <a:ext uri="{FF2B5EF4-FFF2-40B4-BE49-F238E27FC236}">
                <a16:creationId xmlns:a16="http://schemas.microsoft.com/office/drawing/2014/main" id="{56417579-97D4-49AD-BE30-14B61FD76893}"/>
              </a:ext>
            </a:extLst>
          </p:cNvPr>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24" name="Line 18">
            <a:extLst>
              <a:ext uri="{FF2B5EF4-FFF2-40B4-BE49-F238E27FC236}">
                <a16:creationId xmlns:a16="http://schemas.microsoft.com/office/drawing/2014/main" id="{1EB81DD9-64C9-4898-9B16-F07FA5BAB64E}"/>
              </a:ext>
            </a:extLst>
          </p:cNvPr>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19">
            <a:extLst>
              <a:ext uri="{FF2B5EF4-FFF2-40B4-BE49-F238E27FC236}">
                <a16:creationId xmlns:a16="http://schemas.microsoft.com/office/drawing/2014/main" id="{A6FB7D79-5BA4-42B8-9622-F165C8964AC5}"/>
              </a:ext>
            </a:extLst>
          </p:cNvPr>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2">
            <a:extLst>
              <a:ext uri="{FF2B5EF4-FFF2-40B4-BE49-F238E27FC236}">
                <a16:creationId xmlns:a16="http://schemas.microsoft.com/office/drawing/2014/main" id="{12B9A173-417F-424D-A581-0D306A7526A0}"/>
              </a:ext>
            </a:extLst>
          </p:cNvPr>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Text Box 8">
            <a:extLst>
              <a:ext uri="{FF2B5EF4-FFF2-40B4-BE49-F238E27FC236}">
                <a16:creationId xmlns:a16="http://schemas.microsoft.com/office/drawing/2014/main" id="{0C1B38FB-C688-4F81-BE53-7265D596AEE9}"/>
              </a:ext>
            </a:extLst>
          </p:cNvPr>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8" name="Line 10">
            <a:extLst>
              <a:ext uri="{FF2B5EF4-FFF2-40B4-BE49-F238E27FC236}">
                <a16:creationId xmlns:a16="http://schemas.microsoft.com/office/drawing/2014/main" id="{BA2C2DF1-72C3-407E-B45F-41ECC8C31C6C}"/>
              </a:ext>
            </a:extLst>
          </p:cNvPr>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Text Box 16">
            <a:extLst>
              <a:ext uri="{FF2B5EF4-FFF2-40B4-BE49-F238E27FC236}">
                <a16:creationId xmlns:a16="http://schemas.microsoft.com/office/drawing/2014/main" id="{FF523414-ADAD-41D3-9856-752EF2734C93}"/>
              </a:ext>
            </a:extLst>
          </p:cNvPr>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30" name="Text Box 6">
            <a:extLst>
              <a:ext uri="{FF2B5EF4-FFF2-40B4-BE49-F238E27FC236}">
                <a16:creationId xmlns:a16="http://schemas.microsoft.com/office/drawing/2014/main" id="{F59B974C-530D-46EA-A5E4-17FF5BE3BC42}"/>
              </a:ext>
            </a:extLst>
          </p:cNvPr>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31" name="Line 9">
            <a:extLst>
              <a:ext uri="{FF2B5EF4-FFF2-40B4-BE49-F238E27FC236}">
                <a16:creationId xmlns:a16="http://schemas.microsoft.com/office/drawing/2014/main" id="{6C3A14C3-8477-440A-897F-51643E20D5FF}"/>
              </a:ext>
            </a:extLst>
          </p:cNvPr>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8677"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8683" name="Text Box 14"/>
          <p:cNvSpPr txBox="1">
            <a:spLocks noChangeArrowheads="1"/>
          </p:cNvSpPr>
          <p:nvPr/>
        </p:nvSpPr>
        <p:spPr bwMode="auto">
          <a:xfrm>
            <a:off x="0" y="4900136"/>
            <a:ext cx="3200400" cy="738664"/>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i="1" dirty="0"/>
              <a:t>Can these conditions be differentiated from one another at the slit lamp?</a:t>
            </a:r>
          </a:p>
          <a:p>
            <a:pPr eaLnBrk="1" hangingPunct="1">
              <a:spcBef>
                <a:spcPct val="0"/>
              </a:spcBef>
              <a:buClrTx/>
              <a:buSzTx/>
              <a:buFontTx/>
              <a:buNone/>
            </a:pPr>
            <a:r>
              <a:rPr lang="en-US" altLang="en-US" sz="1400" dirty="0"/>
              <a:t>No—this can only be done via biopsy</a:t>
            </a:r>
            <a:endParaRPr lang="en-US" altLang="en-US" sz="1400" dirty="0">
              <a:solidFill>
                <a:schemeClr val="bg1"/>
              </a:solidFill>
            </a:endParaRPr>
          </a:p>
        </p:txBody>
      </p:sp>
      <p:sp>
        <p:nvSpPr>
          <p:cNvPr id="2868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BFB836F9-4EA9-4CE1-BA0C-A6D13C6E0C8A}" type="slidenum">
              <a:rPr lang="en-US" altLang="en-US" sz="1000" smtClean="0"/>
              <a:pPr>
                <a:spcBef>
                  <a:spcPct val="0"/>
                </a:spcBef>
                <a:buClrTx/>
                <a:buSzTx/>
                <a:buFontTx/>
                <a:buNone/>
              </a:pPr>
              <a:t>39</a:t>
            </a:fld>
            <a:endParaRPr lang="en-US" altLang="en-US" sz="1000"/>
          </a:p>
        </p:txBody>
      </p:sp>
      <p:sp>
        <p:nvSpPr>
          <p:cNvPr id="20" name="Text Box 3">
            <a:extLst>
              <a:ext uri="{FF2B5EF4-FFF2-40B4-BE49-F238E27FC236}">
                <a16:creationId xmlns:a16="http://schemas.microsoft.com/office/drawing/2014/main" id="{60D32A06-3AEC-4A90-B263-A3DC6D644B94}"/>
              </a:ext>
            </a:extLst>
          </p:cNvPr>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3" name="Text Box 13">
            <a:extLst>
              <a:ext uri="{FF2B5EF4-FFF2-40B4-BE49-F238E27FC236}">
                <a16:creationId xmlns:a16="http://schemas.microsoft.com/office/drawing/2014/main" id="{F6583E69-6DD3-4E1F-8564-BF8F57F93DC7}"/>
              </a:ext>
            </a:extLst>
          </p:cNvPr>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24" name="Line 18">
            <a:extLst>
              <a:ext uri="{FF2B5EF4-FFF2-40B4-BE49-F238E27FC236}">
                <a16:creationId xmlns:a16="http://schemas.microsoft.com/office/drawing/2014/main" id="{BBE8492E-8518-4681-B0B8-7B2FE20B21F0}"/>
              </a:ext>
            </a:extLst>
          </p:cNvPr>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5" name="Line 19">
            <a:extLst>
              <a:ext uri="{FF2B5EF4-FFF2-40B4-BE49-F238E27FC236}">
                <a16:creationId xmlns:a16="http://schemas.microsoft.com/office/drawing/2014/main" id="{54463D2A-59BE-4E75-9434-AC315A18660A}"/>
              </a:ext>
            </a:extLst>
          </p:cNvPr>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6" name="Line 2">
            <a:extLst>
              <a:ext uri="{FF2B5EF4-FFF2-40B4-BE49-F238E27FC236}">
                <a16:creationId xmlns:a16="http://schemas.microsoft.com/office/drawing/2014/main" id="{9B91542D-A285-4149-BB8C-E159295F3D11}"/>
              </a:ext>
            </a:extLst>
          </p:cNvPr>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7" name="Text Box 8">
            <a:extLst>
              <a:ext uri="{FF2B5EF4-FFF2-40B4-BE49-F238E27FC236}">
                <a16:creationId xmlns:a16="http://schemas.microsoft.com/office/drawing/2014/main" id="{6DB785DD-FBE0-4E7E-BA16-3074ECC373D0}"/>
              </a:ext>
            </a:extLst>
          </p:cNvPr>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8" name="Line 10">
            <a:extLst>
              <a:ext uri="{FF2B5EF4-FFF2-40B4-BE49-F238E27FC236}">
                <a16:creationId xmlns:a16="http://schemas.microsoft.com/office/drawing/2014/main" id="{E469FEE9-0537-47E7-8014-43522DFF04EB}"/>
              </a:ext>
            </a:extLst>
          </p:cNvPr>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 name="Text Box 16">
            <a:extLst>
              <a:ext uri="{FF2B5EF4-FFF2-40B4-BE49-F238E27FC236}">
                <a16:creationId xmlns:a16="http://schemas.microsoft.com/office/drawing/2014/main" id="{823B30DC-B4A5-43F1-A758-7DED2DAC368C}"/>
              </a:ext>
            </a:extLst>
          </p:cNvPr>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30" name="Text Box 6">
            <a:extLst>
              <a:ext uri="{FF2B5EF4-FFF2-40B4-BE49-F238E27FC236}">
                <a16:creationId xmlns:a16="http://schemas.microsoft.com/office/drawing/2014/main" id="{238DA6C1-D9BB-45AC-9960-F1D3366A49F7}"/>
              </a:ext>
            </a:extLst>
          </p:cNvPr>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31" name="Line 9">
            <a:extLst>
              <a:ext uri="{FF2B5EF4-FFF2-40B4-BE49-F238E27FC236}">
                <a16:creationId xmlns:a16="http://schemas.microsoft.com/office/drawing/2014/main" id="{8730193F-742F-4BC8-B1CB-58365FA0CC92}"/>
              </a:ext>
            </a:extLst>
          </p:cNvPr>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extLst>
      <p:ext uri="{BB962C8B-B14F-4D97-AF65-F5344CB8AC3E}">
        <p14:creationId xmlns:p14="http://schemas.microsoft.com/office/powerpoint/2010/main" val="27522068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7171"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7172"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7173"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Epithelial</a:t>
            </a:r>
          </a:p>
        </p:txBody>
      </p:sp>
      <p:sp>
        <p:nvSpPr>
          <p:cNvPr id="7174" name="Line 6"/>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5" name="Line 7"/>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6" name="Line 8"/>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7" name="Text Box 9"/>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7178" name="Line 10"/>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79" name="Line 11"/>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7180" name="Text Box 16"/>
          <p:cNvSpPr txBox="1">
            <a:spLocks noChangeArrowheads="1"/>
          </p:cNvSpPr>
          <p:nvPr/>
        </p:nvSpPr>
        <p:spPr bwMode="auto">
          <a:xfrm>
            <a:off x="101600" y="3200400"/>
            <a:ext cx="1041400"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Lymphatic </a:t>
            </a:r>
          </a:p>
          <a:p>
            <a:pPr algn="ctr" eaLnBrk="1" hangingPunct="1">
              <a:lnSpc>
                <a:spcPct val="80000"/>
              </a:lnSpc>
              <a:spcBef>
                <a:spcPct val="0"/>
              </a:spcBef>
              <a:buClrTx/>
              <a:buSzTx/>
              <a:buFontTx/>
              <a:buNone/>
            </a:pPr>
            <a:r>
              <a:rPr lang="en-US" altLang="en-US" sz="1400" i="1"/>
              <a:t>channel </a:t>
            </a:r>
          </a:p>
          <a:p>
            <a:pPr algn="ctr" eaLnBrk="1" hangingPunct="1">
              <a:lnSpc>
                <a:spcPct val="80000"/>
              </a:lnSpc>
              <a:spcBef>
                <a:spcPct val="0"/>
              </a:spcBef>
              <a:buClrTx/>
              <a:buSzTx/>
              <a:buFontTx/>
              <a:buNone/>
            </a:pPr>
            <a:r>
              <a:rPr lang="en-US" altLang="en-US" sz="1400" i="1"/>
              <a:t>elements</a:t>
            </a:r>
          </a:p>
        </p:txBody>
      </p:sp>
      <p:sp>
        <p:nvSpPr>
          <p:cNvPr id="7181" name="Text Box 17"/>
          <p:cNvSpPr txBox="1">
            <a:spLocks noChangeArrowheads="1"/>
          </p:cNvSpPr>
          <p:nvPr/>
        </p:nvSpPr>
        <p:spPr bwMode="auto">
          <a:xfrm>
            <a:off x="1157288" y="4005263"/>
            <a:ext cx="1357312"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Lymphoid cells</a:t>
            </a:r>
          </a:p>
        </p:txBody>
      </p:sp>
      <p:sp>
        <p:nvSpPr>
          <p:cNvPr id="718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263E27CB-90C1-4512-8C2B-56B41102FC2B}" type="slidenum">
              <a:rPr lang="en-US" altLang="en-US" sz="1000" smtClean="0"/>
              <a:pPr>
                <a:spcBef>
                  <a:spcPct val="0"/>
                </a:spcBef>
                <a:buClrTx/>
                <a:buSzTx/>
                <a:buFontTx/>
                <a:buNone/>
              </a:pPr>
              <a:t>4</a:t>
            </a:fld>
            <a:endParaRPr lang="en-US" altLang="en-US" sz="100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699"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29700"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29701"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29702"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29703"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6"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29707" name="Text Box 14"/>
          <p:cNvSpPr txBox="1">
            <a:spLocks noChangeArrowheads="1"/>
          </p:cNvSpPr>
          <p:nvPr/>
        </p:nvSpPr>
        <p:spPr bwMode="auto">
          <a:xfrm>
            <a:off x="76200" y="4648200"/>
            <a:ext cx="2794000" cy="14255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a:t>Cannot be differentiated clinically--</a:t>
            </a:r>
          </a:p>
          <a:p>
            <a:pPr eaLnBrk="1" hangingPunct="1">
              <a:lnSpc>
                <a:spcPts val="1300"/>
              </a:lnSpc>
              <a:spcBef>
                <a:spcPct val="0"/>
              </a:spcBef>
              <a:buClrTx/>
              <a:buSzTx/>
              <a:buFontTx/>
              <a:buNone/>
            </a:pPr>
            <a:r>
              <a:rPr lang="en-US" altLang="en-US" sz="1200" b="1" i="1"/>
              <a:t>only via biopsy</a:t>
            </a:r>
          </a:p>
          <a:p>
            <a:pPr eaLnBrk="1" hangingPunct="1">
              <a:lnSpc>
                <a:spcPts val="1300"/>
              </a:lnSpc>
              <a:spcBef>
                <a:spcPct val="0"/>
              </a:spcBef>
              <a:buClrTx/>
              <a:buSzTx/>
              <a:buFontTx/>
              <a:buNone/>
            </a:pPr>
            <a:r>
              <a:rPr lang="en-US" altLang="en-US" sz="1200"/>
              <a:t>--Both are usually </a:t>
            </a:r>
            <a:r>
              <a:rPr lang="en-US" altLang="en-US" sz="1200" b="1">
                <a:solidFill>
                  <a:srgbClr val="0000FF"/>
                </a:solidFill>
              </a:rPr>
              <a:t>B-cells</a:t>
            </a:r>
          </a:p>
          <a:p>
            <a:pPr eaLnBrk="1" hangingPunct="1">
              <a:lnSpc>
                <a:spcPts val="1300"/>
              </a:lnSpc>
              <a:spcBef>
                <a:spcPct val="0"/>
              </a:spcBef>
              <a:buClrTx/>
              <a:buSzTx/>
              <a:buFontTx/>
              <a:buNone/>
            </a:pPr>
            <a:r>
              <a:rPr lang="en-US" altLang="en-US" sz="1200">
                <a:solidFill>
                  <a:schemeClr val="bg1"/>
                </a:solidFill>
              </a:rPr>
              <a:t>--Both can be mistaken for amyloid</a:t>
            </a:r>
          </a:p>
          <a:p>
            <a:pPr eaLnBrk="1" hangingPunct="1">
              <a:lnSpc>
                <a:spcPts val="1300"/>
              </a:lnSpc>
              <a:spcBef>
                <a:spcPct val="0"/>
              </a:spcBef>
              <a:buClrTx/>
              <a:buSzTx/>
              <a:buFontTx/>
              <a:buNone/>
            </a:pPr>
            <a:r>
              <a:rPr lang="en-US" altLang="en-US" sz="1200" b="1">
                <a:solidFill>
                  <a:schemeClr val="bg1"/>
                </a:solidFill>
              </a:rPr>
              <a:t>--Because ‘benign’ disease can</a:t>
            </a:r>
          </a:p>
          <a:p>
            <a:pPr eaLnBrk="1" hangingPunct="1">
              <a:lnSpc>
                <a:spcPts val="1300"/>
              </a:lnSpc>
              <a:spcBef>
                <a:spcPct val="0"/>
              </a:spcBef>
              <a:buClrTx/>
              <a:buSzTx/>
              <a:buFontTx/>
              <a:buNone/>
            </a:pPr>
            <a:r>
              <a:rPr lang="en-US" altLang="en-US" sz="1200" b="1">
                <a:solidFill>
                  <a:schemeClr val="bg1"/>
                </a:solidFill>
              </a:rPr>
              <a:t>   transform, get Heme-Onc consult </a:t>
            </a:r>
          </a:p>
          <a:p>
            <a:pPr eaLnBrk="1" hangingPunct="1">
              <a:lnSpc>
                <a:spcPts val="1300"/>
              </a:lnSpc>
              <a:spcBef>
                <a:spcPct val="0"/>
              </a:spcBef>
              <a:buClrTx/>
              <a:buSzTx/>
              <a:buFontTx/>
              <a:buNone/>
            </a:pPr>
            <a:r>
              <a:rPr lang="en-US" altLang="en-US" sz="1200" b="1">
                <a:solidFill>
                  <a:schemeClr val="bg1"/>
                </a:solidFill>
              </a:rPr>
              <a:t>   whether the lesion is benign or </a:t>
            </a:r>
          </a:p>
          <a:p>
            <a:pPr eaLnBrk="1" hangingPunct="1">
              <a:lnSpc>
                <a:spcPts val="1300"/>
              </a:lnSpc>
              <a:spcBef>
                <a:spcPct val="0"/>
              </a:spcBef>
              <a:buClrTx/>
              <a:buSzTx/>
              <a:buFontTx/>
              <a:buNone/>
            </a:pPr>
            <a:r>
              <a:rPr lang="en-US" altLang="en-US" sz="1200" b="1">
                <a:solidFill>
                  <a:schemeClr val="bg1"/>
                </a:solidFill>
              </a:rPr>
              <a:t>   malignant on biopsy</a:t>
            </a:r>
          </a:p>
        </p:txBody>
      </p:sp>
      <p:sp>
        <p:nvSpPr>
          <p:cNvPr id="29708" name="Line 18"/>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09" name="Line 19"/>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9710" name="Text Box 20"/>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2971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3C1E46B-1113-4E29-8597-4C74FBBD8C27}" type="slidenum">
              <a:rPr lang="en-US" altLang="en-US" sz="1000" smtClean="0"/>
              <a:pPr>
                <a:spcBef>
                  <a:spcPct val="0"/>
                </a:spcBef>
                <a:buClrTx/>
                <a:buSzTx/>
                <a:buFontTx/>
                <a:buNone/>
              </a:pPr>
              <a:t>40</a:t>
            </a:fld>
            <a:endParaRPr lang="en-US" altLang="en-US" sz="1000"/>
          </a:p>
        </p:txBody>
      </p:sp>
      <p:sp>
        <p:nvSpPr>
          <p:cNvPr id="2" name="Rectangle 1"/>
          <p:cNvSpPr/>
          <p:nvPr/>
        </p:nvSpPr>
        <p:spPr>
          <a:xfrm>
            <a:off x="1371600" y="4991100"/>
            <a:ext cx="609600" cy="1905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800" dirty="0">
                <a:solidFill>
                  <a:schemeClr val="tx1"/>
                </a:solidFill>
              </a:rPr>
              <a:t>B v T cell</a:t>
            </a:r>
          </a:p>
        </p:txBody>
      </p:sp>
      <p:sp>
        <p:nvSpPr>
          <p:cNvPr id="19"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a:solidFill>
                  <a:schemeClr val="bg1">
                    <a:lumMod val="65000"/>
                  </a:schemeClr>
                </a:solidFill>
              </a:rPr>
              <a:t>channel </a:t>
            </a:r>
          </a:p>
          <a:p>
            <a:pPr algn="ctr" eaLnBrk="1" hangingPunct="1">
              <a:lnSpc>
                <a:spcPct val="80000"/>
              </a:lnSpc>
              <a:spcBef>
                <a:spcPct val="0"/>
              </a:spcBef>
              <a:buClrTx/>
              <a:buSzTx/>
              <a:buFontTx/>
              <a:buNone/>
              <a:defRPr/>
            </a:pPr>
            <a:r>
              <a:rPr lang="en-US" altLang="en-US" sz="1400" i="1">
                <a:solidFill>
                  <a:schemeClr val="bg1">
                    <a:lumMod val="65000"/>
                  </a:schemeClr>
                </a:solidFill>
              </a:rPr>
              <a:t>elements</a:t>
            </a:r>
          </a:p>
        </p:txBody>
      </p:sp>
      <p:sp>
        <p:nvSpPr>
          <p:cNvPr id="20"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23"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0724"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0725"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0726"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30727"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0"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30731" name="Text Box 14"/>
          <p:cNvSpPr txBox="1">
            <a:spLocks noChangeArrowheads="1"/>
          </p:cNvSpPr>
          <p:nvPr/>
        </p:nvSpPr>
        <p:spPr bwMode="auto">
          <a:xfrm>
            <a:off x="76200" y="4648200"/>
            <a:ext cx="2794000" cy="14255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a:t>Cannot be differentiated clinically--</a:t>
            </a:r>
          </a:p>
          <a:p>
            <a:pPr eaLnBrk="1" hangingPunct="1">
              <a:lnSpc>
                <a:spcPts val="1300"/>
              </a:lnSpc>
              <a:spcBef>
                <a:spcPct val="0"/>
              </a:spcBef>
              <a:buClrTx/>
              <a:buSzTx/>
              <a:buFontTx/>
              <a:buNone/>
            </a:pPr>
            <a:r>
              <a:rPr lang="en-US" altLang="en-US" sz="1200" b="1" i="1"/>
              <a:t>only via biopsy</a:t>
            </a:r>
          </a:p>
          <a:p>
            <a:pPr eaLnBrk="1" hangingPunct="1">
              <a:lnSpc>
                <a:spcPts val="1300"/>
              </a:lnSpc>
              <a:spcBef>
                <a:spcPct val="0"/>
              </a:spcBef>
              <a:buClrTx/>
              <a:buSzTx/>
              <a:buFontTx/>
              <a:buNone/>
            </a:pPr>
            <a:r>
              <a:rPr lang="en-US" altLang="en-US" sz="1200"/>
              <a:t>--Both are usually </a:t>
            </a:r>
            <a:r>
              <a:rPr lang="en-US" altLang="en-US" sz="1200" b="1">
                <a:solidFill>
                  <a:srgbClr val="0000FF"/>
                </a:solidFill>
              </a:rPr>
              <a:t>B-cells</a:t>
            </a:r>
          </a:p>
          <a:p>
            <a:pPr eaLnBrk="1" hangingPunct="1">
              <a:lnSpc>
                <a:spcPts val="1300"/>
              </a:lnSpc>
              <a:spcBef>
                <a:spcPct val="0"/>
              </a:spcBef>
              <a:buClrTx/>
              <a:buSzTx/>
              <a:buFontTx/>
              <a:buNone/>
            </a:pPr>
            <a:r>
              <a:rPr lang="en-US" altLang="en-US" sz="1200">
                <a:solidFill>
                  <a:schemeClr val="bg1"/>
                </a:solidFill>
              </a:rPr>
              <a:t>--Both can be mistaken for </a:t>
            </a:r>
            <a:r>
              <a:rPr lang="en-US" altLang="en-US" sz="1200" b="1">
                <a:solidFill>
                  <a:schemeClr val="bg1"/>
                </a:solidFill>
              </a:rPr>
              <a:t>amyloid</a:t>
            </a:r>
          </a:p>
          <a:p>
            <a:pPr eaLnBrk="1" hangingPunct="1">
              <a:lnSpc>
                <a:spcPts val="1300"/>
              </a:lnSpc>
              <a:spcBef>
                <a:spcPct val="0"/>
              </a:spcBef>
              <a:buClrTx/>
              <a:buSzTx/>
              <a:buFontTx/>
              <a:buNone/>
            </a:pPr>
            <a:r>
              <a:rPr lang="en-US" altLang="en-US" sz="1200" b="1">
                <a:solidFill>
                  <a:schemeClr val="bg1"/>
                </a:solidFill>
              </a:rPr>
              <a:t>--Because ‘benign’ disease can</a:t>
            </a:r>
          </a:p>
          <a:p>
            <a:pPr eaLnBrk="1" hangingPunct="1">
              <a:lnSpc>
                <a:spcPts val="1300"/>
              </a:lnSpc>
              <a:spcBef>
                <a:spcPct val="0"/>
              </a:spcBef>
              <a:buClrTx/>
              <a:buSzTx/>
              <a:buFontTx/>
              <a:buNone/>
            </a:pPr>
            <a:r>
              <a:rPr lang="en-US" altLang="en-US" sz="1200" b="1">
                <a:solidFill>
                  <a:schemeClr val="bg1"/>
                </a:solidFill>
              </a:rPr>
              <a:t>   transform, get Heme-Onc consult </a:t>
            </a:r>
          </a:p>
          <a:p>
            <a:pPr eaLnBrk="1" hangingPunct="1">
              <a:lnSpc>
                <a:spcPts val="1300"/>
              </a:lnSpc>
              <a:spcBef>
                <a:spcPct val="0"/>
              </a:spcBef>
              <a:buClrTx/>
              <a:buSzTx/>
              <a:buFontTx/>
              <a:buNone/>
            </a:pPr>
            <a:r>
              <a:rPr lang="en-US" altLang="en-US" sz="1200" b="1">
                <a:solidFill>
                  <a:schemeClr val="bg1"/>
                </a:solidFill>
              </a:rPr>
              <a:t>   whether the lesion is benign or </a:t>
            </a:r>
          </a:p>
          <a:p>
            <a:pPr eaLnBrk="1" hangingPunct="1">
              <a:lnSpc>
                <a:spcPts val="1300"/>
              </a:lnSpc>
              <a:spcBef>
                <a:spcPct val="0"/>
              </a:spcBef>
              <a:buClrTx/>
              <a:buSzTx/>
              <a:buFontTx/>
              <a:buNone/>
            </a:pPr>
            <a:r>
              <a:rPr lang="en-US" altLang="en-US" sz="1200" b="1">
                <a:solidFill>
                  <a:schemeClr val="bg1"/>
                </a:solidFill>
              </a:rPr>
              <a:t>   malignant on biopsy</a:t>
            </a:r>
          </a:p>
        </p:txBody>
      </p:sp>
      <p:sp>
        <p:nvSpPr>
          <p:cNvPr id="30732" name="Line 18"/>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3" name="Line 19"/>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0734" name="Text Box 20"/>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3073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6892B54B-74B3-4551-A5C3-AED9F7A8DBF2}" type="slidenum">
              <a:rPr lang="en-US" altLang="en-US" sz="1000" smtClean="0"/>
              <a:pPr>
                <a:spcBef>
                  <a:spcPct val="0"/>
                </a:spcBef>
                <a:buClrTx/>
                <a:buSzTx/>
                <a:buFontTx/>
                <a:buNone/>
              </a:pPr>
              <a:t>41</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a:solidFill>
                  <a:schemeClr val="bg1">
                    <a:lumMod val="65000"/>
                  </a:schemeClr>
                </a:solidFill>
              </a:rPr>
              <a:t>channel </a:t>
            </a:r>
          </a:p>
          <a:p>
            <a:pPr algn="ctr" eaLnBrk="1" hangingPunct="1">
              <a:lnSpc>
                <a:spcPct val="80000"/>
              </a:lnSpc>
              <a:spcBef>
                <a:spcPct val="0"/>
              </a:spcBef>
              <a:buClrTx/>
              <a:buSzTx/>
              <a:buFontTx/>
              <a:buNone/>
              <a:defRPr/>
            </a:pPr>
            <a:r>
              <a:rPr lang="en-US" altLang="en-US" sz="1400" i="1">
                <a:solidFill>
                  <a:schemeClr val="bg1">
                    <a:lumMod val="6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4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1748"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1749"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1750"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31751"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4"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31755" name="Text Box 14"/>
          <p:cNvSpPr txBox="1">
            <a:spLocks noChangeArrowheads="1"/>
          </p:cNvSpPr>
          <p:nvPr/>
        </p:nvSpPr>
        <p:spPr bwMode="auto">
          <a:xfrm>
            <a:off x="76200" y="4648200"/>
            <a:ext cx="2794000" cy="14255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a:t>Cannot be differentiated clinically--</a:t>
            </a:r>
          </a:p>
          <a:p>
            <a:pPr eaLnBrk="1" hangingPunct="1">
              <a:lnSpc>
                <a:spcPts val="1300"/>
              </a:lnSpc>
              <a:spcBef>
                <a:spcPct val="0"/>
              </a:spcBef>
              <a:buClrTx/>
              <a:buSzTx/>
              <a:buFontTx/>
              <a:buNone/>
            </a:pPr>
            <a:r>
              <a:rPr lang="en-US" altLang="en-US" sz="1200" b="1" i="1"/>
              <a:t>only via biopsy</a:t>
            </a:r>
          </a:p>
          <a:p>
            <a:pPr eaLnBrk="1" hangingPunct="1">
              <a:lnSpc>
                <a:spcPts val="1300"/>
              </a:lnSpc>
              <a:spcBef>
                <a:spcPct val="0"/>
              </a:spcBef>
              <a:buClrTx/>
              <a:buSzTx/>
              <a:buFontTx/>
              <a:buNone/>
            </a:pPr>
            <a:r>
              <a:rPr lang="en-US" altLang="en-US" sz="1200"/>
              <a:t>--Both are usually </a:t>
            </a:r>
            <a:r>
              <a:rPr lang="en-US" altLang="en-US" sz="1200" b="1">
                <a:solidFill>
                  <a:srgbClr val="0000FF"/>
                </a:solidFill>
              </a:rPr>
              <a:t>B-cells</a:t>
            </a:r>
          </a:p>
          <a:p>
            <a:pPr eaLnBrk="1" hangingPunct="1">
              <a:lnSpc>
                <a:spcPts val="1300"/>
              </a:lnSpc>
              <a:spcBef>
                <a:spcPct val="0"/>
              </a:spcBef>
              <a:buClrTx/>
              <a:buSzTx/>
              <a:buFontTx/>
              <a:buNone/>
            </a:pPr>
            <a:r>
              <a:rPr lang="en-US" altLang="en-US" sz="1200"/>
              <a:t>--Both can be mistaken for </a:t>
            </a:r>
            <a:r>
              <a:rPr lang="en-US" altLang="en-US" sz="1200" b="1">
                <a:solidFill>
                  <a:srgbClr val="0000FF"/>
                </a:solidFill>
              </a:rPr>
              <a:t>amyloid</a:t>
            </a:r>
          </a:p>
          <a:p>
            <a:pPr eaLnBrk="1" hangingPunct="1">
              <a:lnSpc>
                <a:spcPts val="1300"/>
              </a:lnSpc>
              <a:spcBef>
                <a:spcPct val="0"/>
              </a:spcBef>
              <a:buClrTx/>
              <a:buSzTx/>
              <a:buFontTx/>
              <a:buNone/>
            </a:pPr>
            <a:r>
              <a:rPr lang="en-US" altLang="en-US" sz="1200" b="1">
                <a:solidFill>
                  <a:schemeClr val="bg1"/>
                </a:solidFill>
              </a:rPr>
              <a:t>--Because ‘benign’ disease can</a:t>
            </a:r>
          </a:p>
          <a:p>
            <a:pPr eaLnBrk="1" hangingPunct="1">
              <a:lnSpc>
                <a:spcPts val="1300"/>
              </a:lnSpc>
              <a:spcBef>
                <a:spcPct val="0"/>
              </a:spcBef>
              <a:buClrTx/>
              <a:buSzTx/>
              <a:buFontTx/>
              <a:buNone/>
            </a:pPr>
            <a:r>
              <a:rPr lang="en-US" altLang="en-US" sz="1200" b="1">
                <a:solidFill>
                  <a:schemeClr val="bg1"/>
                </a:solidFill>
              </a:rPr>
              <a:t>   transform, get Heme-Onc consult </a:t>
            </a:r>
          </a:p>
          <a:p>
            <a:pPr eaLnBrk="1" hangingPunct="1">
              <a:lnSpc>
                <a:spcPts val="1300"/>
              </a:lnSpc>
              <a:spcBef>
                <a:spcPct val="0"/>
              </a:spcBef>
              <a:buClrTx/>
              <a:buSzTx/>
              <a:buFontTx/>
              <a:buNone/>
            </a:pPr>
            <a:r>
              <a:rPr lang="en-US" altLang="en-US" sz="1200" b="1">
                <a:solidFill>
                  <a:schemeClr val="bg1"/>
                </a:solidFill>
              </a:rPr>
              <a:t>   whether the lesion is benign or </a:t>
            </a:r>
          </a:p>
          <a:p>
            <a:pPr eaLnBrk="1" hangingPunct="1">
              <a:lnSpc>
                <a:spcPts val="1300"/>
              </a:lnSpc>
              <a:spcBef>
                <a:spcPct val="0"/>
              </a:spcBef>
              <a:buClrTx/>
              <a:buSzTx/>
              <a:buFontTx/>
              <a:buNone/>
            </a:pPr>
            <a:r>
              <a:rPr lang="en-US" altLang="en-US" sz="1200" b="1">
                <a:solidFill>
                  <a:schemeClr val="bg1"/>
                </a:solidFill>
              </a:rPr>
              <a:t>   malignant on biopsy</a:t>
            </a:r>
          </a:p>
        </p:txBody>
      </p:sp>
      <p:sp>
        <p:nvSpPr>
          <p:cNvPr id="31756" name="Line 18"/>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7" name="Line 19"/>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758" name="Text Box 20"/>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3175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0AF605A-6F71-4296-9B6D-44435026FFE8}" type="slidenum">
              <a:rPr lang="en-US" altLang="en-US" sz="1000" smtClean="0"/>
              <a:pPr>
                <a:spcBef>
                  <a:spcPct val="0"/>
                </a:spcBef>
                <a:buClrTx/>
                <a:buSzTx/>
                <a:buFontTx/>
                <a:buNone/>
              </a:pPr>
              <a:t>42</a:t>
            </a:fld>
            <a:endParaRPr lang="en-US" altLang="en-US" sz="1000"/>
          </a:p>
        </p:txBody>
      </p:sp>
      <p:sp>
        <p:nvSpPr>
          <p:cNvPr id="18" name="Rectangle 17"/>
          <p:cNvSpPr/>
          <p:nvPr/>
        </p:nvSpPr>
        <p:spPr>
          <a:xfrm>
            <a:off x="1981200" y="5181600"/>
            <a:ext cx="609600" cy="1905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sz="800" dirty="0">
                <a:solidFill>
                  <a:schemeClr val="tx1"/>
                </a:solidFill>
              </a:rPr>
              <a:t>diff </a:t>
            </a:r>
            <a:r>
              <a:rPr lang="en-US" sz="800" dirty="0" err="1">
                <a:solidFill>
                  <a:schemeClr val="tx1"/>
                </a:solidFill>
              </a:rPr>
              <a:t>dz</a:t>
            </a:r>
            <a:endParaRPr lang="en-US" sz="800" dirty="0">
              <a:solidFill>
                <a:schemeClr val="tx1"/>
              </a:solidFill>
            </a:endParaRPr>
          </a:p>
        </p:txBody>
      </p:sp>
      <p:sp>
        <p:nvSpPr>
          <p:cNvPr id="21"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a:solidFill>
                  <a:schemeClr val="bg1">
                    <a:lumMod val="65000"/>
                  </a:schemeClr>
                </a:solidFill>
              </a:rPr>
              <a:t>channel </a:t>
            </a:r>
          </a:p>
          <a:p>
            <a:pPr algn="ctr" eaLnBrk="1" hangingPunct="1">
              <a:lnSpc>
                <a:spcPct val="80000"/>
              </a:lnSpc>
              <a:spcBef>
                <a:spcPct val="0"/>
              </a:spcBef>
              <a:buClrTx/>
              <a:buSzTx/>
              <a:buFontTx/>
              <a:buNone/>
              <a:defRPr/>
            </a:pPr>
            <a:r>
              <a:rPr lang="en-US" altLang="en-US" sz="1400" i="1">
                <a:solidFill>
                  <a:schemeClr val="bg1">
                    <a:lumMod val="65000"/>
                  </a:schemeClr>
                </a:solidFill>
              </a:rPr>
              <a:t>elements</a:t>
            </a:r>
          </a:p>
        </p:txBody>
      </p:sp>
      <p:sp>
        <p:nvSpPr>
          <p:cNvPr id="22"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277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277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2774"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32775"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8"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32779" name="Text Box 14"/>
          <p:cNvSpPr txBox="1">
            <a:spLocks noChangeArrowheads="1"/>
          </p:cNvSpPr>
          <p:nvPr/>
        </p:nvSpPr>
        <p:spPr bwMode="auto">
          <a:xfrm>
            <a:off x="76200" y="4648200"/>
            <a:ext cx="2794000" cy="14255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a:t>Cannot be differentiated clinically--</a:t>
            </a:r>
          </a:p>
          <a:p>
            <a:pPr eaLnBrk="1" hangingPunct="1">
              <a:lnSpc>
                <a:spcPts val="1300"/>
              </a:lnSpc>
              <a:spcBef>
                <a:spcPct val="0"/>
              </a:spcBef>
              <a:buClrTx/>
              <a:buSzTx/>
              <a:buFontTx/>
              <a:buNone/>
            </a:pPr>
            <a:r>
              <a:rPr lang="en-US" altLang="en-US" sz="1200" b="1" i="1"/>
              <a:t>only via biopsy</a:t>
            </a:r>
          </a:p>
          <a:p>
            <a:pPr eaLnBrk="1" hangingPunct="1">
              <a:lnSpc>
                <a:spcPts val="1300"/>
              </a:lnSpc>
              <a:spcBef>
                <a:spcPct val="0"/>
              </a:spcBef>
              <a:buClrTx/>
              <a:buSzTx/>
              <a:buFontTx/>
              <a:buNone/>
            </a:pPr>
            <a:r>
              <a:rPr lang="en-US" altLang="en-US" sz="1200"/>
              <a:t>--Both are usually </a:t>
            </a:r>
            <a:r>
              <a:rPr lang="en-US" altLang="en-US" sz="1200" b="1">
                <a:solidFill>
                  <a:srgbClr val="0000FF"/>
                </a:solidFill>
              </a:rPr>
              <a:t>B-cells</a:t>
            </a:r>
          </a:p>
          <a:p>
            <a:pPr eaLnBrk="1" hangingPunct="1">
              <a:lnSpc>
                <a:spcPts val="1300"/>
              </a:lnSpc>
              <a:spcBef>
                <a:spcPct val="0"/>
              </a:spcBef>
              <a:buClrTx/>
              <a:buSzTx/>
              <a:buFontTx/>
              <a:buNone/>
            </a:pPr>
            <a:r>
              <a:rPr lang="en-US" altLang="en-US" sz="1200"/>
              <a:t>--Both can be mistaken for </a:t>
            </a:r>
            <a:r>
              <a:rPr lang="en-US" altLang="en-US" sz="1200" b="1">
                <a:solidFill>
                  <a:srgbClr val="0000FF"/>
                </a:solidFill>
              </a:rPr>
              <a:t>amyloid</a:t>
            </a:r>
          </a:p>
          <a:p>
            <a:pPr eaLnBrk="1" hangingPunct="1">
              <a:lnSpc>
                <a:spcPts val="1300"/>
              </a:lnSpc>
              <a:spcBef>
                <a:spcPct val="0"/>
              </a:spcBef>
              <a:buClrTx/>
              <a:buSzTx/>
              <a:buFontTx/>
              <a:buNone/>
            </a:pPr>
            <a:r>
              <a:rPr lang="en-US" altLang="en-US" sz="1200" b="1">
                <a:solidFill>
                  <a:schemeClr val="bg1"/>
                </a:solidFill>
              </a:rPr>
              <a:t>--Because ‘benign’ disease can</a:t>
            </a:r>
          </a:p>
          <a:p>
            <a:pPr eaLnBrk="1" hangingPunct="1">
              <a:lnSpc>
                <a:spcPts val="1300"/>
              </a:lnSpc>
              <a:spcBef>
                <a:spcPct val="0"/>
              </a:spcBef>
              <a:buClrTx/>
              <a:buSzTx/>
              <a:buFontTx/>
              <a:buNone/>
            </a:pPr>
            <a:r>
              <a:rPr lang="en-US" altLang="en-US" sz="1200" b="1">
                <a:solidFill>
                  <a:schemeClr val="bg1"/>
                </a:solidFill>
              </a:rPr>
              <a:t>   transform, get Heme-Onc consult </a:t>
            </a:r>
          </a:p>
          <a:p>
            <a:pPr eaLnBrk="1" hangingPunct="1">
              <a:lnSpc>
                <a:spcPts val="1300"/>
              </a:lnSpc>
              <a:spcBef>
                <a:spcPct val="0"/>
              </a:spcBef>
              <a:buClrTx/>
              <a:buSzTx/>
              <a:buFontTx/>
              <a:buNone/>
            </a:pPr>
            <a:r>
              <a:rPr lang="en-US" altLang="en-US" sz="1200" b="1">
                <a:solidFill>
                  <a:schemeClr val="bg1"/>
                </a:solidFill>
              </a:rPr>
              <a:t>   whether the lesion is benign or </a:t>
            </a:r>
          </a:p>
          <a:p>
            <a:pPr eaLnBrk="1" hangingPunct="1">
              <a:lnSpc>
                <a:spcPts val="1300"/>
              </a:lnSpc>
              <a:spcBef>
                <a:spcPct val="0"/>
              </a:spcBef>
              <a:buClrTx/>
              <a:buSzTx/>
              <a:buFontTx/>
              <a:buNone/>
            </a:pPr>
            <a:r>
              <a:rPr lang="en-US" altLang="en-US" sz="1200" b="1">
                <a:solidFill>
                  <a:schemeClr val="bg1"/>
                </a:solidFill>
              </a:rPr>
              <a:t>   malignant on biopsy</a:t>
            </a:r>
          </a:p>
        </p:txBody>
      </p:sp>
      <p:sp>
        <p:nvSpPr>
          <p:cNvPr id="32780" name="Line 18"/>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1" name="Line 19"/>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2" name="Text Box 20"/>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3278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3BA2D3-2E95-4FC5-9F8C-293C014CA73D}" type="slidenum">
              <a:rPr lang="en-US" altLang="en-US" sz="1000" smtClean="0"/>
              <a:pPr>
                <a:spcBef>
                  <a:spcPct val="0"/>
                </a:spcBef>
                <a:buClrTx/>
                <a:buSzTx/>
                <a:buFontTx/>
                <a:buNone/>
              </a:pPr>
              <a:t>43</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dirty="0">
                <a:solidFill>
                  <a:schemeClr val="bg1">
                    <a:lumMod val="65000"/>
                  </a:schemeClr>
                </a:solidFill>
              </a:rPr>
              <a:t>channel </a:t>
            </a:r>
          </a:p>
          <a:p>
            <a:pPr algn="ctr" eaLnBrk="1" hangingPunct="1">
              <a:lnSpc>
                <a:spcPct val="80000"/>
              </a:lnSpc>
              <a:spcBef>
                <a:spcPct val="0"/>
              </a:spcBef>
              <a:buClrTx/>
              <a:buSzTx/>
              <a:buFontTx/>
              <a:buNone/>
              <a:defRPr/>
            </a:pPr>
            <a:r>
              <a:rPr lang="en-US" altLang="en-US" sz="1400" i="1" dirty="0">
                <a:solidFill>
                  <a:schemeClr val="bg1">
                    <a:lumMod val="6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2"/>
          <p:cNvSpPr>
            <a:spLocks noChangeShapeType="1"/>
          </p:cNvSpPr>
          <p:nvPr/>
        </p:nvSpPr>
        <p:spPr bwMode="auto">
          <a:xfrm flipH="1">
            <a:off x="2286000" y="1828800"/>
            <a:ext cx="20574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277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277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2774"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chemeClr val="bg1">
                    <a:lumMod val="65000"/>
                  </a:schemeClr>
                </a:solidFill>
              </a:rPr>
              <a:t>Lymphatic</a:t>
            </a:r>
          </a:p>
        </p:txBody>
      </p:sp>
      <p:sp>
        <p:nvSpPr>
          <p:cNvPr id="32775" name="Line 1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65000"/>
                </a:schemeClr>
              </a:solidFill>
            </a:endParaRPr>
          </a:p>
        </p:txBody>
      </p:sp>
      <p:sp>
        <p:nvSpPr>
          <p:cNvPr id="32778"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Lymphoid-cell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Lymphoid hyperplasia</a:t>
            </a:r>
          </a:p>
          <a:p>
            <a:pPr eaLnBrk="1" hangingPunct="1">
              <a:spcBef>
                <a:spcPct val="0"/>
              </a:spcBef>
              <a:buClrTx/>
              <a:buSzTx/>
              <a:buFontTx/>
              <a:buNone/>
            </a:pPr>
            <a:r>
              <a:rPr lang="en-US" altLang="en-US" sz="1600" dirty="0">
                <a:solidFill>
                  <a:schemeClr val="bg1">
                    <a:lumMod val="75000"/>
                  </a:schemeClr>
                </a:solidFill>
              </a:rPr>
              <a:t>  --Minimally elevated, salmon-colored, pebbly surface (follicles)</a:t>
            </a:r>
          </a:p>
          <a:p>
            <a:pPr eaLnBrk="1" hangingPunct="1">
              <a:spcBef>
                <a:spcPct val="0"/>
              </a:spcBef>
              <a:buClrTx/>
              <a:buSzTx/>
              <a:buFontTx/>
              <a:buNone/>
            </a:pPr>
            <a:r>
              <a:rPr lang="en-US" altLang="en-US" sz="1600" dirty="0">
                <a:solidFill>
                  <a:schemeClr val="bg1">
                    <a:lumMod val="75000"/>
                  </a:schemeClr>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Lymphoma</a:t>
            </a:r>
          </a:p>
          <a:p>
            <a:pPr eaLnBrk="1" hangingPunct="1">
              <a:spcBef>
                <a:spcPct val="0"/>
              </a:spcBef>
              <a:buClrTx/>
              <a:buSzTx/>
              <a:buFontTx/>
              <a:buNone/>
            </a:pPr>
            <a:r>
              <a:rPr lang="en-US" altLang="en-US" sz="1600" dirty="0">
                <a:solidFill>
                  <a:schemeClr val="bg1">
                    <a:lumMod val="75000"/>
                  </a:schemeClr>
                </a:solidFill>
              </a:rPr>
              <a:t>  --Can be localized, or manifestation of systemic disease</a:t>
            </a:r>
          </a:p>
          <a:p>
            <a:pPr eaLnBrk="1" hangingPunct="1">
              <a:spcBef>
                <a:spcPct val="0"/>
              </a:spcBef>
              <a:buClrTx/>
              <a:buSzTx/>
              <a:buFontTx/>
              <a:buNone/>
            </a:pPr>
            <a:r>
              <a:rPr lang="en-US" altLang="en-US" sz="1600" dirty="0">
                <a:solidFill>
                  <a:schemeClr val="bg1">
                    <a:lumMod val="75000"/>
                  </a:schemeClr>
                </a:solidFill>
              </a:rPr>
              <a:t>  --Most patients age &gt; 50 (if younger, check for HIV)</a:t>
            </a:r>
          </a:p>
          <a:p>
            <a:pPr eaLnBrk="1" hangingPunct="1">
              <a:spcBef>
                <a:spcPct val="0"/>
              </a:spcBef>
              <a:buClrTx/>
              <a:buSzTx/>
              <a:buFontTx/>
              <a:buNone/>
            </a:pPr>
            <a:r>
              <a:rPr lang="en-US" altLang="en-US" sz="1600" dirty="0">
                <a:solidFill>
                  <a:schemeClr val="bg1">
                    <a:lumMod val="75000"/>
                  </a:schemeClr>
                </a:solidFill>
              </a:rPr>
              <a:t>  --Treatment: Localized </a:t>
            </a:r>
            <a:r>
              <a:rPr lang="en-US" altLang="en-US" sz="1600" dirty="0">
                <a:solidFill>
                  <a:schemeClr val="bg1">
                    <a:lumMod val="75000"/>
                  </a:schemeClr>
                </a:solidFill>
                <a:sym typeface="Wingdings" panose="05000000000000000000" pitchFamily="2" charset="2"/>
              </a:rPr>
              <a:t> RT ; systemic  chemo</a:t>
            </a:r>
            <a:endParaRPr lang="en-US" altLang="en-US" sz="1600" dirty="0">
              <a:solidFill>
                <a:schemeClr val="bg1">
                  <a:lumMod val="75000"/>
                </a:schemeClr>
              </a:solidFill>
            </a:endParaRPr>
          </a:p>
        </p:txBody>
      </p:sp>
      <p:sp>
        <p:nvSpPr>
          <p:cNvPr id="32779" name="Text Box 14"/>
          <p:cNvSpPr txBox="1">
            <a:spLocks noChangeArrowheads="1"/>
          </p:cNvSpPr>
          <p:nvPr/>
        </p:nvSpPr>
        <p:spPr bwMode="auto">
          <a:xfrm>
            <a:off x="76200" y="4648200"/>
            <a:ext cx="2794000" cy="1425575"/>
          </a:xfrm>
          <a:prstGeom prst="rect">
            <a:avLst/>
          </a:prstGeom>
          <a:noFill/>
          <a:ln w="9525">
            <a:solidFill>
              <a:schemeClr val="bg1">
                <a:lumMod val="75000"/>
              </a:schemeClr>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dirty="0">
                <a:solidFill>
                  <a:schemeClr val="bg1">
                    <a:lumMod val="75000"/>
                  </a:schemeClr>
                </a:solidFill>
              </a:rPr>
              <a:t>Cannot be differentiated clinically--</a:t>
            </a:r>
          </a:p>
          <a:p>
            <a:pPr eaLnBrk="1" hangingPunct="1">
              <a:lnSpc>
                <a:spcPts val="1300"/>
              </a:lnSpc>
              <a:spcBef>
                <a:spcPct val="0"/>
              </a:spcBef>
              <a:buClrTx/>
              <a:buSzTx/>
              <a:buFontTx/>
              <a:buNone/>
            </a:pPr>
            <a:r>
              <a:rPr lang="en-US" altLang="en-US" sz="1200" b="1" i="1" dirty="0">
                <a:solidFill>
                  <a:schemeClr val="bg1">
                    <a:lumMod val="75000"/>
                  </a:schemeClr>
                </a:solidFill>
              </a:rPr>
              <a:t>only via biopsy</a:t>
            </a:r>
          </a:p>
          <a:p>
            <a:pPr eaLnBrk="1" hangingPunct="1">
              <a:lnSpc>
                <a:spcPts val="1300"/>
              </a:lnSpc>
              <a:spcBef>
                <a:spcPct val="0"/>
              </a:spcBef>
              <a:buClrTx/>
              <a:buSzTx/>
              <a:buFontTx/>
              <a:buNone/>
            </a:pPr>
            <a:r>
              <a:rPr lang="en-US" altLang="en-US" sz="1200" dirty="0">
                <a:solidFill>
                  <a:schemeClr val="bg1">
                    <a:lumMod val="75000"/>
                  </a:schemeClr>
                </a:solidFill>
              </a:rPr>
              <a:t>--Both are usually </a:t>
            </a:r>
            <a:r>
              <a:rPr lang="en-US" altLang="en-US" sz="1200" b="1" dirty="0">
                <a:solidFill>
                  <a:schemeClr val="bg1">
                    <a:lumMod val="75000"/>
                  </a:schemeClr>
                </a:solidFill>
              </a:rPr>
              <a:t>B-cells</a:t>
            </a:r>
          </a:p>
          <a:p>
            <a:pPr eaLnBrk="1" hangingPunct="1">
              <a:lnSpc>
                <a:spcPts val="1300"/>
              </a:lnSpc>
              <a:spcBef>
                <a:spcPct val="0"/>
              </a:spcBef>
              <a:buClrTx/>
              <a:buSzTx/>
              <a:buFontTx/>
              <a:buNone/>
            </a:pPr>
            <a:r>
              <a:rPr lang="en-US" altLang="en-US" sz="1200" dirty="0">
                <a:solidFill>
                  <a:schemeClr val="bg1">
                    <a:lumMod val="75000"/>
                  </a:schemeClr>
                </a:solidFill>
              </a:rPr>
              <a:t>--Both can be mistaken for </a:t>
            </a:r>
            <a:r>
              <a:rPr lang="en-US" altLang="en-US" sz="1200" b="1" dirty="0">
                <a:solidFill>
                  <a:srgbClr val="0000FF"/>
                </a:solidFill>
              </a:rPr>
              <a:t>amyloid</a:t>
            </a:r>
          </a:p>
          <a:p>
            <a:pPr eaLnBrk="1" hangingPunct="1">
              <a:lnSpc>
                <a:spcPts val="1300"/>
              </a:lnSpc>
              <a:spcBef>
                <a:spcPct val="0"/>
              </a:spcBef>
              <a:buClrTx/>
              <a:buSzTx/>
              <a:buFontTx/>
              <a:buNone/>
            </a:pPr>
            <a:r>
              <a:rPr lang="en-US" altLang="en-US" sz="1200" b="1" dirty="0">
                <a:solidFill>
                  <a:schemeClr val="bg1"/>
                </a:solidFill>
              </a:rPr>
              <a:t>--Because ‘benign’ disease can</a:t>
            </a:r>
          </a:p>
          <a:p>
            <a:pPr eaLnBrk="1" hangingPunct="1">
              <a:lnSpc>
                <a:spcPts val="1300"/>
              </a:lnSpc>
              <a:spcBef>
                <a:spcPct val="0"/>
              </a:spcBef>
              <a:buClrTx/>
              <a:buSzTx/>
              <a:buFontTx/>
              <a:buNone/>
            </a:pPr>
            <a:r>
              <a:rPr lang="en-US" altLang="en-US" sz="1200" b="1" dirty="0">
                <a:solidFill>
                  <a:schemeClr val="bg1"/>
                </a:solidFill>
              </a:rPr>
              <a:t>   transform, get Heme-</a:t>
            </a:r>
            <a:r>
              <a:rPr lang="en-US" altLang="en-US" sz="1200" b="1" dirty="0" err="1">
                <a:solidFill>
                  <a:schemeClr val="bg1"/>
                </a:solidFill>
              </a:rPr>
              <a:t>Onc</a:t>
            </a:r>
            <a:r>
              <a:rPr lang="en-US" altLang="en-US" sz="1200" b="1" dirty="0">
                <a:solidFill>
                  <a:schemeClr val="bg1"/>
                </a:solidFill>
              </a:rPr>
              <a:t> consult </a:t>
            </a:r>
          </a:p>
          <a:p>
            <a:pPr eaLnBrk="1" hangingPunct="1">
              <a:lnSpc>
                <a:spcPts val="1300"/>
              </a:lnSpc>
              <a:spcBef>
                <a:spcPct val="0"/>
              </a:spcBef>
              <a:buClrTx/>
              <a:buSzTx/>
              <a:buFontTx/>
              <a:buNone/>
            </a:pPr>
            <a:r>
              <a:rPr lang="en-US" altLang="en-US" sz="1200" b="1" dirty="0">
                <a:solidFill>
                  <a:schemeClr val="bg1"/>
                </a:solidFill>
              </a:rPr>
              <a:t>   whether the lesion is benign or </a:t>
            </a:r>
          </a:p>
          <a:p>
            <a:pPr eaLnBrk="1" hangingPunct="1">
              <a:lnSpc>
                <a:spcPts val="1300"/>
              </a:lnSpc>
              <a:spcBef>
                <a:spcPct val="0"/>
              </a:spcBef>
              <a:buClrTx/>
              <a:buSzTx/>
              <a:buFontTx/>
              <a:buNone/>
            </a:pPr>
            <a:r>
              <a:rPr lang="en-US" altLang="en-US" sz="1200" b="1" dirty="0">
                <a:solidFill>
                  <a:schemeClr val="bg1"/>
                </a:solidFill>
              </a:rPr>
              <a:t>   malignant on biopsy</a:t>
            </a:r>
          </a:p>
        </p:txBody>
      </p:sp>
      <p:sp>
        <p:nvSpPr>
          <p:cNvPr id="32780" name="Line 18"/>
          <p:cNvSpPr>
            <a:spLocks noChangeShapeType="1"/>
          </p:cNvSpPr>
          <p:nvPr/>
        </p:nvSpPr>
        <p:spPr bwMode="auto">
          <a:xfrm flipV="1">
            <a:off x="2895600" y="4953000"/>
            <a:ext cx="381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1" name="Line 19"/>
          <p:cNvSpPr>
            <a:spLocks noChangeShapeType="1"/>
          </p:cNvSpPr>
          <p:nvPr/>
        </p:nvSpPr>
        <p:spPr bwMode="auto">
          <a:xfrm>
            <a:off x="2895600" y="5334000"/>
            <a:ext cx="381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2" name="Text Box 20"/>
          <p:cNvSpPr txBox="1">
            <a:spLocks noChangeArrowheads="1"/>
          </p:cNvSpPr>
          <p:nvPr/>
        </p:nvSpPr>
        <p:spPr bwMode="auto">
          <a:xfrm>
            <a:off x="1093586" y="4005263"/>
            <a:ext cx="1486304" cy="26468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chemeClr val="bg1">
                    <a:lumMod val="65000"/>
                  </a:schemeClr>
                </a:solidFill>
              </a:rPr>
              <a:t>Lymphoid cells</a:t>
            </a:r>
          </a:p>
        </p:txBody>
      </p:sp>
      <p:sp>
        <p:nvSpPr>
          <p:cNvPr id="3278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3BA2D3-2E95-4FC5-9F8C-293C014CA73D}" type="slidenum">
              <a:rPr lang="en-US" altLang="en-US" sz="1000" smtClean="0"/>
              <a:pPr>
                <a:spcBef>
                  <a:spcPct val="0"/>
                </a:spcBef>
                <a:buClrTx/>
                <a:buSzTx/>
                <a:buFontTx/>
                <a:buNone/>
              </a:pPr>
              <a:t>44</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a:solidFill>
                  <a:schemeClr val="bg1">
                    <a:lumMod val="65000"/>
                  </a:schemeClr>
                </a:solidFill>
              </a:rPr>
              <a:t>channel </a:t>
            </a:r>
          </a:p>
          <a:p>
            <a:pPr algn="ctr" eaLnBrk="1" hangingPunct="1">
              <a:lnSpc>
                <a:spcPct val="80000"/>
              </a:lnSpc>
              <a:spcBef>
                <a:spcPct val="0"/>
              </a:spcBef>
              <a:buClrTx/>
              <a:buSzTx/>
              <a:buFontTx/>
              <a:buNone/>
              <a:defRPr/>
            </a:pPr>
            <a:r>
              <a:rPr lang="en-US" altLang="en-US" sz="1400" i="1">
                <a:solidFill>
                  <a:schemeClr val="bg1">
                    <a:lumMod val="6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65000"/>
                </a:schemeClr>
              </a:solidFill>
            </a:endParaRPr>
          </a:p>
        </p:txBody>
      </p:sp>
      <p:sp>
        <p:nvSpPr>
          <p:cNvPr id="2" name="Oval 1">
            <a:extLst>
              <a:ext uri="{FF2B5EF4-FFF2-40B4-BE49-F238E27FC236}">
                <a16:creationId xmlns:a16="http://schemas.microsoft.com/office/drawing/2014/main" id="{80AE00F2-2CD3-4029-B327-612ADDAF5689}"/>
              </a:ext>
            </a:extLst>
          </p:cNvPr>
          <p:cNvSpPr/>
          <p:nvPr/>
        </p:nvSpPr>
        <p:spPr>
          <a:xfrm>
            <a:off x="1866900" y="5039398"/>
            <a:ext cx="863048"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13520134-F7C8-4F02-9F88-303BD67C4A44}"/>
              </a:ext>
            </a:extLst>
          </p:cNvPr>
          <p:cNvSpPr txBox="1"/>
          <p:nvPr/>
        </p:nvSpPr>
        <p:spPr>
          <a:xfrm>
            <a:off x="654569" y="5651135"/>
            <a:ext cx="6508231" cy="954107"/>
          </a:xfrm>
          <a:prstGeom prst="rect">
            <a:avLst/>
          </a:prstGeom>
          <a:solidFill>
            <a:schemeClr val="accent5">
              <a:lumMod val="75000"/>
            </a:schemeClr>
          </a:solidFill>
          <a:ln>
            <a:noFill/>
          </a:ln>
        </p:spPr>
        <p:txBody>
          <a:bodyPr wrap="square" rtlCol="0">
            <a:spAutoFit/>
          </a:bodyPr>
          <a:lstStyle/>
          <a:p>
            <a:r>
              <a:rPr lang="en-US" sz="1400" i="1" dirty="0"/>
              <a:t>How does amyloid appear on AS-OCT?</a:t>
            </a:r>
            <a:endParaRPr lang="en-US" sz="1400" i="1" dirty="0">
              <a:solidFill>
                <a:schemeClr val="accent5">
                  <a:lumMod val="75000"/>
                </a:schemeClr>
              </a:solidFill>
            </a:endParaRPr>
          </a:p>
          <a:p>
            <a:r>
              <a:rPr lang="en-US" sz="1400" dirty="0">
                <a:solidFill>
                  <a:schemeClr val="accent5">
                    <a:lumMod val="75000"/>
                  </a:schemeClr>
                </a:solidFill>
              </a:rPr>
              <a:t>Like lymphoma, as an elevated </a:t>
            </a:r>
            <a:r>
              <a:rPr lang="en-US" sz="1400" dirty="0" err="1">
                <a:solidFill>
                  <a:schemeClr val="accent5">
                    <a:lumMod val="75000"/>
                  </a:schemeClr>
                </a:solidFill>
              </a:rPr>
              <a:t>subepi</a:t>
            </a:r>
            <a:r>
              <a:rPr lang="en-US" sz="1400" dirty="0">
                <a:solidFill>
                  <a:schemeClr val="accent5">
                    <a:lumMod val="75000"/>
                  </a:schemeClr>
                </a:solidFill>
              </a:rPr>
              <a:t> lesion. However, its borders are irregular, not smooth; and rather than having a homogeneous ‘stippled’ appearance, an amyloid lesion is more heterogeneous, and contains linear infiltrates</a:t>
            </a:r>
          </a:p>
        </p:txBody>
      </p:sp>
    </p:spTree>
    <p:extLst>
      <p:ext uri="{BB962C8B-B14F-4D97-AF65-F5344CB8AC3E}">
        <p14:creationId xmlns:p14="http://schemas.microsoft.com/office/powerpoint/2010/main" val="309866999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2"/>
          <p:cNvSpPr>
            <a:spLocks noChangeShapeType="1"/>
          </p:cNvSpPr>
          <p:nvPr/>
        </p:nvSpPr>
        <p:spPr bwMode="auto">
          <a:xfrm flipH="1">
            <a:off x="2286000" y="1828800"/>
            <a:ext cx="20574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277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277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2774"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chemeClr val="bg1">
                    <a:lumMod val="65000"/>
                  </a:schemeClr>
                </a:solidFill>
              </a:rPr>
              <a:t>Lymphatic</a:t>
            </a:r>
          </a:p>
        </p:txBody>
      </p:sp>
      <p:sp>
        <p:nvSpPr>
          <p:cNvPr id="32775" name="Line 1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65000"/>
                </a:schemeClr>
              </a:solidFill>
            </a:endParaRPr>
          </a:p>
        </p:txBody>
      </p:sp>
      <p:sp>
        <p:nvSpPr>
          <p:cNvPr id="32778"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Lymphoid-cell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Lymphoid hyperplasia</a:t>
            </a:r>
          </a:p>
          <a:p>
            <a:pPr eaLnBrk="1" hangingPunct="1">
              <a:spcBef>
                <a:spcPct val="0"/>
              </a:spcBef>
              <a:buClrTx/>
              <a:buSzTx/>
              <a:buFontTx/>
              <a:buNone/>
            </a:pPr>
            <a:r>
              <a:rPr lang="en-US" altLang="en-US" sz="1600" dirty="0">
                <a:solidFill>
                  <a:schemeClr val="bg1">
                    <a:lumMod val="75000"/>
                  </a:schemeClr>
                </a:solidFill>
              </a:rPr>
              <a:t>  --Minimally elevated, salmon-colored, pebbly surface (follicles)</a:t>
            </a:r>
          </a:p>
          <a:p>
            <a:pPr eaLnBrk="1" hangingPunct="1">
              <a:spcBef>
                <a:spcPct val="0"/>
              </a:spcBef>
              <a:buClrTx/>
              <a:buSzTx/>
              <a:buFontTx/>
              <a:buNone/>
            </a:pPr>
            <a:r>
              <a:rPr lang="en-US" altLang="en-US" sz="1600" dirty="0">
                <a:solidFill>
                  <a:schemeClr val="bg1">
                    <a:lumMod val="75000"/>
                  </a:schemeClr>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Lymphoma</a:t>
            </a:r>
          </a:p>
          <a:p>
            <a:pPr eaLnBrk="1" hangingPunct="1">
              <a:spcBef>
                <a:spcPct val="0"/>
              </a:spcBef>
              <a:buClrTx/>
              <a:buSzTx/>
              <a:buFontTx/>
              <a:buNone/>
            </a:pPr>
            <a:r>
              <a:rPr lang="en-US" altLang="en-US" sz="1600" dirty="0">
                <a:solidFill>
                  <a:schemeClr val="bg1">
                    <a:lumMod val="75000"/>
                  </a:schemeClr>
                </a:solidFill>
              </a:rPr>
              <a:t>  --Can be localized, or manifestation of systemic disease</a:t>
            </a:r>
          </a:p>
          <a:p>
            <a:pPr eaLnBrk="1" hangingPunct="1">
              <a:spcBef>
                <a:spcPct val="0"/>
              </a:spcBef>
              <a:buClrTx/>
              <a:buSzTx/>
              <a:buFontTx/>
              <a:buNone/>
            </a:pPr>
            <a:r>
              <a:rPr lang="en-US" altLang="en-US" sz="1600" dirty="0">
                <a:solidFill>
                  <a:schemeClr val="bg1">
                    <a:lumMod val="75000"/>
                  </a:schemeClr>
                </a:solidFill>
              </a:rPr>
              <a:t>  --Most patients age &gt; 50 (if younger, check for HIV)</a:t>
            </a:r>
          </a:p>
          <a:p>
            <a:pPr eaLnBrk="1" hangingPunct="1">
              <a:spcBef>
                <a:spcPct val="0"/>
              </a:spcBef>
              <a:buClrTx/>
              <a:buSzTx/>
              <a:buFontTx/>
              <a:buNone/>
            </a:pPr>
            <a:r>
              <a:rPr lang="en-US" altLang="en-US" sz="1600" dirty="0">
                <a:solidFill>
                  <a:schemeClr val="bg1">
                    <a:lumMod val="75000"/>
                  </a:schemeClr>
                </a:solidFill>
              </a:rPr>
              <a:t>  --Treatment: Localized </a:t>
            </a:r>
            <a:r>
              <a:rPr lang="en-US" altLang="en-US" sz="1600" dirty="0">
                <a:solidFill>
                  <a:schemeClr val="bg1">
                    <a:lumMod val="75000"/>
                  </a:schemeClr>
                </a:solidFill>
                <a:sym typeface="Wingdings" panose="05000000000000000000" pitchFamily="2" charset="2"/>
              </a:rPr>
              <a:t> RT ; systemic  chemo</a:t>
            </a:r>
            <a:endParaRPr lang="en-US" altLang="en-US" sz="1600" dirty="0">
              <a:solidFill>
                <a:schemeClr val="bg1">
                  <a:lumMod val="75000"/>
                </a:schemeClr>
              </a:solidFill>
            </a:endParaRPr>
          </a:p>
        </p:txBody>
      </p:sp>
      <p:sp>
        <p:nvSpPr>
          <p:cNvPr id="32779" name="Text Box 14"/>
          <p:cNvSpPr txBox="1">
            <a:spLocks noChangeArrowheads="1"/>
          </p:cNvSpPr>
          <p:nvPr/>
        </p:nvSpPr>
        <p:spPr bwMode="auto">
          <a:xfrm>
            <a:off x="76200" y="4648200"/>
            <a:ext cx="2794000" cy="1425575"/>
          </a:xfrm>
          <a:prstGeom prst="rect">
            <a:avLst/>
          </a:prstGeom>
          <a:noFill/>
          <a:ln w="9525">
            <a:solidFill>
              <a:schemeClr val="bg1">
                <a:lumMod val="75000"/>
              </a:schemeClr>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dirty="0">
                <a:solidFill>
                  <a:schemeClr val="bg1">
                    <a:lumMod val="75000"/>
                  </a:schemeClr>
                </a:solidFill>
              </a:rPr>
              <a:t>Cannot be differentiated clinically--</a:t>
            </a:r>
          </a:p>
          <a:p>
            <a:pPr eaLnBrk="1" hangingPunct="1">
              <a:lnSpc>
                <a:spcPts val="1300"/>
              </a:lnSpc>
              <a:spcBef>
                <a:spcPct val="0"/>
              </a:spcBef>
              <a:buClrTx/>
              <a:buSzTx/>
              <a:buFontTx/>
              <a:buNone/>
            </a:pPr>
            <a:r>
              <a:rPr lang="en-US" altLang="en-US" sz="1200" b="1" i="1" dirty="0">
                <a:solidFill>
                  <a:schemeClr val="bg1">
                    <a:lumMod val="75000"/>
                  </a:schemeClr>
                </a:solidFill>
              </a:rPr>
              <a:t>only via biopsy</a:t>
            </a:r>
          </a:p>
          <a:p>
            <a:pPr eaLnBrk="1" hangingPunct="1">
              <a:lnSpc>
                <a:spcPts val="1300"/>
              </a:lnSpc>
              <a:spcBef>
                <a:spcPct val="0"/>
              </a:spcBef>
              <a:buClrTx/>
              <a:buSzTx/>
              <a:buFontTx/>
              <a:buNone/>
            </a:pPr>
            <a:r>
              <a:rPr lang="en-US" altLang="en-US" sz="1200" dirty="0">
                <a:solidFill>
                  <a:schemeClr val="bg1">
                    <a:lumMod val="75000"/>
                  </a:schemeClr>
                </a:solidFill>
              </a:rPr>
              <a:t>--Both are usually </a:t>
            </a:r>
            <a:r>
              <a:rPr lang="en-US" altLang="en-US" sz="1200" b="1" dirty="0">
                <a:solidFill>
                  <a:schemeClr val="bg1">
                    <a:lumMod val="75000"/>
                  </a:schemeClr>
                </a:solidFill>
              </a:rPr>
              <a:t>B-cells</a:t>
            </a:r>
          </a:p>
          <a:p>
            <a:pPr eaLnBrk="1" hangingPunct="1">
              <a:lnSpc>
                <a:spcPts val="1300"/>
              </a:lnSpc>
              <a:spcBef>
                <a:spcPct val="0"/>
              </a:spcBef>
              <a:buClrTx/>
              <a:buSzTx/>
              <a:buFontTx/>
              <a:buNone/>
            </a:pPr>
            <a:r>
              <a:rPr lang="en-US" altLang="en-US" sz="1200" dirty="0">
                <a:solidFill>
                  <a:schemeClr val="bg1">
                    <a:lumMod val="75000"/>
                  </a:schemeClr>
                </a:solidFill>
              </a:rPr>
              <a:t>--Both can be mistaken for </a:t>
            </a:r>
            <a:r>
              <a:rPr lang="en-US" altLang="en-US" sz="1200" b="1" dirty="0">
                <a:solidFill>
                  <a:srgbClr val="0000FF"/>
                </a:solidFill>
              </a:rPr>
              <a:t>amyloid</a:t>
            </a:r>
          </a:p>
          <a:p>
            <a:pPr eaLnBrk="1" hangingPunct="1">
              <a:lnSpc>
                <a:spcPts val="1300"/>
              </a:lnSpc>
              <a:spcBef>
                <a:spcPct val="0"/>
              </a:spcBef>
              <a:buClrTx/>
              <a:buSzTx/>
              <a:buFontTx/>
              <a:buNone/>
            </a:pPr>
            <a:r>
              <a:rPr lang="en-US" altLang="en-US" sz="1200" b="1" dirty="0">
                <a:solidFill>
                  <a:schemeClr val="bg1"/>
                </a:solidFill>
              </a:rPr>
              <a:t>--Because ‘benign’ disease can</a:t>
            </a:r>
          </a:p>
          <a:p>
            <a:pPr eaLnBrk="1" hangingPunct="1">
              <a:lnSpc>
                <a:spcPts val="1300"/>
              </a:lnSpc>
              <a:spcBef>
                <a:spcPct val="0"/>
              </a:spcBef>
              <a:buClrTx/>
              <a:buSzTx/>
              <a:buFontTx/>
              <a:buNone/>
            </a:pPr>
            <a:r>
              <a:rPr lang="en-US" altLang="en-US" sz="1200" b="1" dirty="0">
                <a:solidFill>
                  <a:schemeClr val="bg1"/>
                </a:solidFill>
              </a:rPr>
              <a:t>   transform, get Heme-</a:t>
            </a:r>
            <a:r>
              <a:rPr lang="en-US" altLang="en-US" sz="1200" b="1" dirty="0" err="1">
                <a:solidFill>
                  <a:schemeClr val="bg1"/>
                </a:solidFill>
              </a:rPr>
              <a:t>Onc</a:t>
            </a:r>
            <a:r>
              <a:rPr lang="en-US" altLang="en-US" sz="1200" b="1" dirty="0">
                <a:solidFill>
                  <a:schemeClr val="bg1"/>
                </a:solidFill>
              </a:rPr>
              <a:t> consult </a:t>
            </a:r>
          </a:p>
          <a:p>
            <a:pPr eaLnBrk="1" hangingPunct="1">
              <a:lnSpc>
                <a:spcPts val="1300"/>
              </a:lnSpc>
              <a:spcBef>
                <a:spcPct val="0"/>
              </a:spcBef>
              <a:buClrTx/>
              <a:buSzTx/>
              <a:buFontTx/>
              <a:buNone/>
            </a:pPr>
            <a:r>
              <a:rPr lang="en-US" altLang="en-US" sz="1200" b="1" dirty="0">
                <a:solidFill>
                  <a:schemeClr val="bg1"/>
                </a:solidFill>
              </a:rPr>
              <a:t>   whether the lesion is benign or </a:t>
            </a:r>
          </a:p>
          <a:p>
            <a:pPr eaLnBrk="1" hangingPunct="1">
              <a:lnSpc>
                <a:spcPts val="1300"/>
              </a:lnSpc>
              <a:spcBef>
                <a:spcPct val="0"/>
              </a:spcBef>
              <a:buClrTx/>
              <a:buSzTx/>
              <a:buFontTx/>
              <a:buNone/>
            </a:pPr>
            <a:r>
              <a:rPr lang="en-US" altLang="en-US" sz="1200" b="1" dirty="0">
                <a:solidFill>
                  <a:schemeClr val="bg1"/>
                </a:solidFill>
              </a:rPr>
              <a:t>   malignant on biopsy</a:t>
            </a:r>
          </a:p>
        </p:txBody>
      </p:sp>
      <p:sp>
        <p:nvSpPr>
          <p:cNvPr id="32780" name="Line 18"/>
          <p:cNvSpPr>
            <a:spLocks noChangeShapeType="1"/>
          </p:cNvSpPr>
          <p:nvPr/>
        </p:nvSpPr>
        <p:spPr bwMode="auto">
          <a:xfrm flipV="1">
            <a:off x="2895600" y="4953000"/>
            <a:ext cx="381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1" name="Line 19"/>
          <p:cNvSpPr>
            <a:spLocks noChangeShapeType="1"/>
          </p:cNvSpPr>
          <p:nvPr/>
        </p:nvSpPr>
        <p:spPr bwMode="auto">
          <a:xfrm>
            <a:off x="2895600" y="5334000"/>
            <a:ext cx="381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2" name="Text Box 20"/>
          <p:cNvSpPr txBox="1">
            <a:spLocks noChangeArrowheads="1"/>
          </p:cNvSpPr>
          <p:nvPr/>
        </p:nvSpPr>
        <p:spPr bwMode="auto">
          <a:xfrm>
            <a:off x="1093586" y="4005263"/>
            <a:ext cx="1486304" cy="26468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chemeClr val="bg1">
                    <a:lumMod val="65000"/>
                  </a:schemeClr>
                </a:solidFill>
              </a:rPr>
              <a:t>Lymphoid cells</a:t>
            </a:r>
          </a:p>
        </p:txBody>
      </p:sp>
      <p:sp>
        <p:nvSpPr>
          <p:cNvPr id="3278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3BA2D3-2E95-4FC5-9F8C-293C014CA73D}" type="slidenum">
              <a:rPr lang="en-US" altLang="en-US" sz="1000" smtClean="0"/>
              <a:pPr>
                <a:spcBef>
                  <a:spcPct val="0"/>
                </a:spcBef>
                <a:buClrTx/>
                <a:buSzTx/>
                <a:buFontTx/>
                <a:buNone/>
              </a:pPr>
              <a:t>45</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a:solidFill>
                  <a:schemeClr val="bg1">
                    <a:lumMod val="65000"/>
                  </a:schemeClr>
                </a:solidFill>
              </a:rPr>
              <a:t>channel </a:t>
            </a:r>
          </a:p>
          <a:p>
            <a:pPr algn="ctr" eaLnBrk="1" hangingPunct="1">
              <a:lnSpc>
                <a:spcPct val="80000"/>
              </a:lnSpc>
              <a:spcBef>
                <a:spcPct val="0"/>
              </a:spcBef>
              <a:buClrTx/>
              <a:buSzTx/>
              <a:buFontTx/>
              <a:buNone/>
              <a:defRPr/>
            </a:pPr>
            <a:r>
              <a:rPr lang="en-US" altLang="en-US" sz="1400" i="1">
                <a:solidFill>
                  <a:schemeClr val="bg1">
                    <a:lumMod val="6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65000"/>
                </a:schemeClr>
              </a:solidFill>
            </a:endParaRPr>
          </a:p>
        </p:txBody>
      </p:sp>
      <p:sp>
        <p:nvSpPr>
          <p:cNvPr id="2" name="Oval 1">
            <a:extLst>
              <a:ext uri="{FF2B5EF4-FFF2-40B4-BE49-F238E27FC236}">
                <a16:creationId xmlns:a16="http://schemas.microsoft.com/office/drawing/2014/main" id="{80AE00F2-2CD3-4029-B327-612ADDAF5689}"/>
              </a:ext>
            </a:extLst>
          </p:cNvPr>
          <p:cNvSpPr/>
          <p:nvPr/>
        </p:nvSpPr>
        <p:spPr>
          <a:xfrm>
            <a:off x="1866900" y="5039398"/>
            <a:ext cx="863048"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D8AB5EEE-7C84-403A-8E4B-1AB758EE3F19}"/>
              </a:ext>
            </a:extLst>
          </p:cNvPr>
          <p:cNvSpPr txBox="1"/>
          <p:nvPr/>
        </p:nvSpPr>
        <p:spPr>
          <a:xfrm>
            <a:off x="654569" y="5651135"/>
            <a:ext cx="6508231" cy="954107"/>
          </a:xfrm>
          <a:prstGeom prst="rect">
            <a:avLst/>
          </a:prstGeom>
          <a:solidFill>
            <a:schemeClr val="accent5">
              <a:lumMod val="75000"/>
            </a:schemeClr>
          </a:solidFill>
          <a:ln>
            <a:noFill/>
          </a:ln>
        </p:spPr>
        <p:txBody>
          <a:bodyPr wrap="square" rtlCol="0">
            <a:spAutoFit/>
          </a:bodyPr>
          <a:lstStyle/>
          <a:p>
            <a:r>
              <a:rPr lang="en-US" sz="1400" i="1" dirty="0"/>
              <a:t>How does amyloid appear on AS-OCT?</a:t>
            </a:r>
          </a:p>
          <a:p>
            <a:r>
              <a:rPr lang="en-US" sz="1400" dirty="0"/>
              <a:t>Like lymphoma, as an elevated </a:t>
            </a:r>
            <a:r>
              <a:rPr lang="en-US" sz="1400" dirty="0" err="1"/>
              <a:t>subepi</a:t>
            </a:r>
            <a:r>
              <a:rPr lang="en-US" sz="1400" dirty="0"/>
              <a:t> lesion</a:t>
            </a:r>
            <a:r>
              <a:rPr lang="en-US" sz="1400" dirty="0">
                <a:solidFill>
                  <a:schemeClr val="accent5">
                    <a:lumMod val="75000"/>
                  </a:schemeClr>
                </a:solidFill>
              </a:rPr>
              <a:t>. However, its borders are irregular, not smooth; and rather than having a homogeneous ‘stippled’ appearance, an amyloid lesion is more heterogeneous, and contains linear infiltrates</a:t>
            </a:r>
          </a:p>
        </p:txBody>
      </p:sp>
    </p:spTree>
    <p:extLst>
      <p:ext uri="{BB962C8B-B14F-4D97-AF65-F5344CB8AC3E}">
        <p14:creationId xmlns:p14="http://schemas.microsoft.com/office/powerpoint/2010/main" val="311367600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Line 2"/>
          <p:cNvSpPr>
            <a:spLocks noChangeShapeType="1"/>
          </p:cNvSpPr>
          <p:nvPr/>
        </p:nvSpPr>
        <p:spPr bwMode="auto">
          <a:xfrm flipH="1">
            <a:off x="2286000" y="1828800"/>
            <a:ext cx="2057400" cy="6096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71"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2772"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2773"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2774"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solidFill>
                  <a:schemeClr val="bg1">
                    <a:lumMod val="75000"/>
                  </a:schemeClr>
                </a:solidFill>
              </a:rPr>
              <a:t>Lymphatic</a:t>
            </a:r>
          </a:p>
        </p:txBody>
      </p:sp>
      <p:sp>
        <p:nvSpPr>
          <p:cNvPr id="32775" name="Line 1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solidFill>
                <a:schemeClr val="bg1">
                  <a:lumMod val="75000"/>
                </a:schemeClr>
              </a:solidFill>
            </a:endParaRPr>
          </a:p>
        </p:txBody>
      </p:sp>
      <p:sp>
        <p:nvSpPr>
          <p:cNvPr id="32778"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chemeClr val="bg1">
                    <a:lumMod val="75000"/>
                  </a:schemeClr>
                </a:solidFill>
              </a:rPr>
              <a:t>Lymphoid-cell </a:t>
            </a:r>
            <a:r>
              <a:rPr lang="en-US" altLang="en-US" sz="2000" b="1" i="1" u="sng" dirty="0" err="1">
                <a:solidFill>
                  <a:schemeClr val="bg1">
                    <a:lumMod val="75000"/>
                  </a:schemeClr>
                </a:solidFill>
              </a:rPr>
              <a:t>neoplasias</a:t>
            </a:r>
            <a:endParaRPr lang="en-US" altLang="en-US" sz="2000" b="1" i="1" u="sng" dirty="0">
              <a:solidFill>
                <a:schemeClr val="bg1">
                  <a:lumMod val="75000"/>
                </a:schemeClr>
              </a:solidFill>
            </a:endParaRPr>
          </a:p>
          <a:p>
            <a:pPr eaLnBrk="1" hangingPunct="1">
              <a:spcBef>
                <a:spcPct val="0"/>
              </a:spcBef>
              <a:buClrTx/>
              <a:buSzTx/>
              <a:buFontTx/>
              <a:buNone/>
            </a:pPr>
            <a:r>
              <a:rPr lang="en-US" altLang="en-US" sz="1800" b="1" dirty="0">
                <a:solidFill>
                  <a:schemeClr val="bg1">
                    <a:lumMod val="75000"/>
                  </a:schemeClr>
                </a:solidFill>
              </a:rPr>
              <a:t>1) Lymphoid hyperplasia</a:t>
            </a:r>
          </a:p>
          <a:p>
            <a:pPr eaLnBrk="1" hangingPunct="1">
              <a:spcBef>
                <a:spcPct val="0"/>
              </a:spcBef>
              <a:buClrTx/>
              <a:buSzTx/>
              <a:buFontTx/>
              <a:buNone/>
            </a:pPr>
            <a:r>
              <a:rPr lang="en-US" altLang="en-US" sz="1600" dirty="0">
                <a:solidFill>
                  <a:schemeClr val="bg1">
                    <a:lumMod val="75000"/>
                  </a:schemeClr>
                </a:solidFill>
              </a:rPr>
              <a:t>  --Minimally elevated, salmon-colored, pebbly surface (follicles)</a:t>
            </a:r>
          </a:p>
          <a:p>
            <a:pPr eaLnBrk="1" hangingPunct="1">
              <a:spcBef>
                <a:spcPct val="0"/>
              </a:spcBef>
              <a:buClrTx/>
              <a:buSzTx/>
              <a:buFontTx/>
              <a:buNone/>
            </a:pPr>
            <a:r>
              <a:rPr lang="en-US" altLang="en-US" sz="1600" dirty="0">
                <a:solidFill>
                  <a:schemeClr val="bg1">
                    <a:lumMod val="75000"/>
                  </a:schemeClr>
                </a:solidFill>
              </a:rPr>
              <a:t>  --Consider excision, topical steroids, RT</a:t>
            </a:r>
          </a:p>
          <a:p>
            <a:pPr eaLnBrk="1" hangingPunct="1">
              <a:spcBef>
                <a:spcPct val="0"/>
              </a:spcBef>
              <a:buClrTx/>
              <a:buSzTx/>
              <a:buFontTx/>
              <a:buNone/>
            </a:pPr>
            <a:r>
              <a:rPr lang="en-US" altLang="en-US" sz="1800" b="1" dirty="0">
                <a:solidFill>
                  <a:schemeClr val="bg1">
                    <a:lumMod val="75000"/>
                  </a:schemeClr>
                </a:solidFill>
              </a:rPr>
              <a:t>2) Lymphoma</a:t>
            </a:r>
          </a:p>
          <a:p>
            <a:pPr eaLnBrk="1" hangingPunct="1">
              <a:spcBef>
                <a:spcPct val="0"/>
              </a:spcBef>
              <a:buClrTx/>
              <a:buSzTx/>
              <a:buFontTx/>
              <a:buNone/>
            </a:pPr>
            <a:r>
              <a:rPr lang="en-US" altLang="en-US" sz="1600" dirty="0">
                <a:solidFill>
                  <a:schemeClr val="bg1">
                    <a:lumMod val="75000"/>
                  </a:schemeClr>
                </a:solidFill>
              </a:rPr>
              <a:t>  --Can be localized, or manifestation of systemic disease</a:t>
            </a:r>
          </a:p>
          <a:p>
            <a:pPr eaLnBrk="1" hangingPunct="1">
              <a:spcBef>
                <a:spcPct val="0"/>
              </a:spcBef>
              <a:buClrTx/>
              <a:buSzTx/>
              <a:buFontTx/>
              <a:buNone/>
            </a:pPr>
            <a:r>
              <a:rPr lang="en-US" altLang="en-US" sz="1600" dirty="0">
                <a:solidFill>
                  <a:schemeClr val="bg1">
                    <a:lumMod val="75000"/>
                  </a:schemeClr>
                </a:solidFill>
              </a:rPr>
              <a:t>  --Most patients age &gt; 50 (if younger, check for HIV)</a:t>
            </a:r>
          </a:p>
          <a:p>
            <a:pPr eaLnBrk="1" hangingPunct="1">
              <a:spcBef>
                <a:spcPct val="0"/>
              </a:spcBef>
              <a:buClrTx/>
              <a:buSzTx/>
              <a:buFontTx/>
              <a:buNone/>
            </a:pPr>
            <a:r>
              <a:rPr lang="en-US" altLang="en-US" sz="1600" dirty="0">
                <a:solidFill>
                  <a:schemeClr val="bg1">
                    <a:lumMod val="75000"/>
                  </a:schemeClr>
                </a:solidFill>
              </a:rPr>
              <a:t>  --Treatment: Localized </a:t>
            </a:r>
            <a:r>
              <a:rPr lang="en-US" altLang="en-US" sz="1600" dirty="0">
                <a:solidFill>
                  <a:schemeClr val="bg1">
                    <a:lumMod val="75000"/>
                  </a:schemeClr>
                </a:solidFill>
                <a:sym typeface="Wingdings" panose="05000000000000000000" pitchFamily="2" charset="2"/>
              </a:rPr>
              <a:t> RT ; systemic  chemo</a:t>
            </a:r>
            <a:endParaRPr lang="en-US" altLang="en-US" sz="1600" dirty="0">
              <a:solidFill>
                <a:schemeClr val="bg1">
                  <a:lumMod val="75000"/>
                </a:schemeClr>
              </a:solidFill>
            </a:endParaRPr>
          </a:p>
        </p:txBody>
      </p:sp>
      <p:sp>
        <p:nvSpPr>
          <p:cNvPr id="32779" name="Text Box 14"/>
          <p:cNvSpPr txBox="1">
            <a:spLocks noChangeArrowheads="1"/>
          </p:cNvSpPr>
          <p:nvPr/>
        </p:nvSpPr>
        <p:spPr bwMode="auto">
          <a:xfrm>
            <a:off x="76200" y="4648200"/>
            <a:ext cx="2794000" cy="1425575"/>
          </a:xfrm>
          <a:prstGeom prst="rect">
            <a:avLst/>
          </a:prstGeom>
          <a:noFill/>
          <a:ln w="9525">
            <a:solidFill>
              <a:schemeClr val="bg1">
                <a:lumMod val="75000"/>
              </a:schemeClr>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dirty="0">
                <a:solidFill>
                  <a:schemeClr val="bg1">
                    <a:lumMod val="75000"/>
                  </a:schemeClr>
                </a:solidFill>
              </a:rPr>
              <a:t>Cannot be differentiated clinically--</a:t>
            </a:r>
          </a:p>
          <a:p>
            <a:pPr eaLnBrk="1" hangingPunct="1">
              <a:lnSpc>
                <a:spcPts val="1300"/>
              </a:lnSpc>
              <a:spcBef>
                <a:spcPct val="0"/>
              </a:spcBef>
              <a:buClrTx/>
              <a:buSzTx/>
              <a:buFontTx/>
              <a:buNone/>
            </a:pPr>
            <a:r>
              <a:rPr lang="en-US" altLang="en-US" sz="1200" b="1" i="1" dirty="0">
                <a:solidFill>
                  <a:schemeClr val="bg1">
                    <a:lumMod val="75000"/>
                  </a:schemeClr>
                </a:solidFill>
              </a:rPr>
              <a:t>only via biopsy</a:t>
            </a:r>
          </a:p>
          <a:p>
            <a:pPr eaLnBrk="1" hangingPunct="1">
              <a:lnSpc>
                <a:spcPts val="1300"/>
              </a:lnSpc>
              <a:spcBef>
                <a:spcPct val="0"/>
              </a:spcBef>
              <a:buClrTx/>
              <a:buSzTx/>
              <a:buFontTx/>
              <a:buNone/>
            </a:pPr>
            <a:r>
              <a:rPr lang="en-US" altLang="en-US" sz="1200" dirty="0">
                <a:solidFill>
                  <a:schemeClr val="bg1">
                    <a:lumMod val="75000"/>
                  </a:schemeClr>
                </a:solidFill>
              </a:rPr>
              <a:t>--Both are usually </a:t>
            </a:r>
            <a:r>
              <a:rPr lang="en-US" altLang="en-US" sz="1200" b="1" dirty="0">
                <a:solidFill>
                  <a:schemeClr val="bg1">
                    <a:lumMod val="75000"/>
                  </a:schemeClr>
                </a:solidFill>
              </a:rPr>
              <a:t>B-cells</a:t>
            </a:r>
          </a:p>
          <a:p>
            <a:pPr eaLnBrk="1" hangingPunct="1">
              <a:lnSpc>
                <a:spcPts val="1300"/>
              </a:lnSpc>
              <a:spcBef>
                <a:spcPct val="0"/>
              </a:spcBef>
              <a:buClrTx/>
              <a:buSzTx/>
              <a:buFontTx/>
              <a:buNone/>
            </a:pPr>
            <a:r>
              <a:rPr lang="en-US" altLang="en-US" sz="1200" dirty="0">
                <a:solidFill>
                  <a:schemeClr val="bg1">
                    <a:lumMod val="75000"/>
                  </a:schemeClr>
                </a:solidFill>
              </a:rPr>
              <a:t>--Both can be mistaken for </a:t>
            </a:r>
            <a:r>
              <a:rPr lang="en-US" altLang="en-US" sz="1200" b="1" dirty="0">
                <a:solidFill>
                  <a:srgbClr val="0000FF"/>
                </a:solidFill>
              </a:rPr>
              <a:t>amyloid</a:t>
            </a:r>
          </a:p>
          <a:p>
            <a:pPr eaLnBrk="1" hangingPunct="1">
              <a:lnSpc>
                <a:spcPts val="1300"/>
              </a:lnSpc>
              <a:spcBef>
                <a:spcPct val="0"/>
              </a:spcBef>
              <a:buClrTx/>
              <a:buSzTx/>
              <a:buFontTx/>
              <a:buNone/>
            </a:pPr>
            <a:r>
              <a:rPr lang="en-US" altLang="en-US" sz="1200" b="1" dirty="0">
                <a:solidFill>
                  <a:schemeClr val="bg1"/>
                </a:solidFill>
              </a:rPr>
              <a:t>--Because ‘benign’ disease can</a:t>
            </a:r>
          </a:p>
          <a:p>
            <a:pPr eaLnBrk="1" hangingPunct="1">
              <a:lnSpc>
                <a:spcPts val="1300"/>
              </a:lnSpc>
              <a:spcBef>
                <a:spcPct val="0"/>
              </a:spcBef>
              <a:buClrTx/>
              <a:buSzTx/>
              <a:buFontTx/>
              <a:buNone/>
            </a:pPr>
            <a:r>
              <a:rPr lang="en-US" altLang="en-US" sz="1200" b="1" dirty="0">
                <a:solidFill>
                  <a:schemeClr val="bg1"/>
                </a:solidFill>
              </a:rPr>
              <a:t>   transform, get Heme-</a:t>
            </a:r>
            <a:r>
              <a:rPr lang="en-US" altLang="en-US" sz="1200" b="1" dirty="0" err="1">
                <a:solidFill>
                  <a:schemeClr val="bg1"/>
                </a:solidFill>
              </a:rPr>
              <a:t>Onc</a:t>
            </a:r>
            <a:r>
              <a:rPr lang="en-US" altLang="en-US" sz="1200" b="1" dirty="0">
                <a:solidFill>
                  <a:schemeClr val="bg1"/>
                </a:solidFill>
              </a:rPr>
              <a:t> consult </a:t>
            </a:r>
          </a:p>
          <a:p>
            <a:pPr eaLnBrk="1" hangingPunct="1">
              <a:lnSpc>
                <a:spcPts val="1300"/>
              </a:lnSpc>
              <a:spcBef>
                <a:spcPct val="0"/>
              </a:spcBef>
              <a:buClrTx/>
              <a:buSzTx/>
              <a:buFontTx/>
              <a:buNone/>
            </a:pPr>
            <a:r>
              <a:rPr lang="en-US" altLang="en-US" sz="1200" b="1" dirty="0">
                <a:solidFill>
                  <a:schemeClr val="bg1"/>
                </a:solidFill>
              </a:rPr>
              <a:t>   whether the lesion is benign or </a:t>
            </a:r>
          </a:p>
          <a:p>
            <a:pPr eaLnBrk="1" hangingPunct="1">
              <a:lnSpc>
                <a:spcPts val="1300"/>
              </a:lnSpc>
              <a:spcBef>
                <a:spcPct val="0"/>
              </a:spcBef>
              <a:buClrTx/>
              <a:buSzTx/>
              <a:buFontTx/>
              <a:buNone/>
            </a:pPr>
            <a:r>
              <a:rPr lang="en-US" altLang="en-US" sz="1200" b="1" dirty="0">
                <a:solidFill>
                  <a:schemeClr val="bg1"/>
                </a:solidFill>
              </a:rPr>
              <a:t>   malignant on biopsy</a:t>
            </a:r>
          </a:p>
        </p:txBody>
      </p:sp>
      <p:sp>
        <p:nvSpPr>
          <p:cNvPr id="32780" name="Line 18"/>
          <p:cNvSpPr>
            <a:spLocks noChangeShapeType="1"/>
          </p:cNvSpPr>
          <p:nvPr/>
        </p:nvSpPr>
        <p:spPr bwMode="auto">
          <a:xfrm flipV="1">
            <a:off x="2895600" y="4953000"/>
            <a:ext cx="3810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1" name="Line 19"/>
          <p:cNvSpPr>
            <a:spLocks noChangeShapeType="1"/>
          </p:cNvSpPr>
          <p:nvPr/>
        </p:nvSpPr>
        <p:spPr bwMode="auto">
          <a:xfrm>
            <a:off x="2895600" y="5334000"/>
            <a:ext cx="381000" cy="304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2782" name="Text Box 20"/>
          <p:cNvSpPr txBox="1">
            <a:spLocks noChangeArrowheads="1"/>
          </p:cNvSpPr>
          <p:nvPr/>
        </p:nvSpPr>
        <p:spPr bwMode="auto">
          <a:xfrm>
            <a:off x="1093586" y="4005263"/>
            <a:ext cx="1486304" cy="264688"/>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chemeClr val="bg1">
                    <a:lumMod val="75000"/>
                  </a:schemeClr>
                </a:solidFill>
              </a:rPr>
              <a:t>Lymphoid cells</a:t>
            </a:r>
          </a:p>
        </p:txBody>
      </p:sp>
      <p:sp>
        <p:nvSpPr>
          <p:cNvPr id="3278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73BA2D3-2E95-4FC5-9F8C-293C014CA73D}" type="slidenum">
              <a:rPr lang="en-US" altLang="en-US" sz="1000" smtClean="0"/>
              <a:pPr>
                <a:spcBef>
                  <a:spcPct val="0"/>
                </a:spcBef>
                <a:buClrTx/>
                <a:buSzTx/>
                <a:buFontTx/>
                <a:buNone/>
              </a:pPr>
              <a:t>46</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75000"/>
                  </a:schemeClr>
                </a:solidFill>
              </a:rPr>
              <a:t>Lymphatic </a:t>
            </a:r>
          </a:p>
          <a:p>
            <a:pPr algn="ctr" eaLnBrk="1" hangingPunct="1">
              <a:lnSpc>
                <a:spcPct val="80000"/>
              </a:lnSpc>
              <a:spcBef>
                <a:spcPct val="0"/>
              </a:spcBef>
              <a:buClrTx/>
              <a:buSzTx/>
              <a:buFontTx/>
              <a:buNone/>
              <a:defRPr/>
            </a:pPr>
            <a:r>
              <a:rPr lang="en-US" altLang="en-US" sz="1400" i="1">
                <a:solidFill>
                  <a:schemeClr val="bg1">
                    <a:lumMod val="75000"/>
                  </a:schemeClr>
                </a:solidFill>
              </a:rPr>
              <a:t>channel </a:t>
            </a:r>
          </a:p>
          <a:p>
            <a:pPr algn="ctr" eaLnBrk="1" hangingPunct="1">
              <a:lnSpc>
                <a:spcPct val="80000"/>
              </a:lnSpc>
              <a:spcBef>
                <a:spcPct val="0"/>
              </a:spcBef>
              <a:buClrTx/>
              <a:buSzTx/>
              <a:buFontTx/>
              <a:buNone/>
              <a:defRPr/>
            </a:pPr>
            <a:r>
              <a:rPr lang="en-US" altLang="en-US" sz="1400" i="1">
                <a:solidFill>
                  <a:schemeClr val="bg1">
                    <a:lumMod val="7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solidFill>
                <a:schemeClr val="bg1">
                  <a:lumMod val="75000"/>
                </a:schemeClr>
              </a:solidFill>
            </a:endParaRPr>
          </a:p>
        </p:txBody>
      </p:sp>
      <p:sp>
        <p:nvSpPr>
          <p:cNvPr id="16" name="TextBox 15">
            <a:extLst>
              <a:ext uri="{FF2B5EF4-FFF2-40B4-BE49-F238E27FC236}">
                <a16:creationId xmlns:a16="http://schemas.microsoft.com/office/drawing/2014/main" id="{4C8F1EBC-5B99-4642-85DF-A8DF0F13FDD5}"/>
              </a:ext>
            </a:extLst>
          </p:cNvPr>
          <p:cNvSpPr txBox="1"/>
          <p:nvPr/>
        </p:nvSpPr>
        <p:spPr>
          <a:xfrm>
            <a:off x="654569" y="5651135"/>
            <a:ext cx="6508231" cy="954107"/>
          </a:xfrm>
          <a:prstGeom prst="rect">
            <a:avLst/>
          </a:prstGeom>
          <a:solidFill>
            <a:schemeClr val="accent5">
              <a:lumMod val="75000"/>
            </a:schemeClr>
          </a:solidFill>
          <a:ln>
            <a:noFill/>
          </a:ln>
        </p:spPr>
        <p:txBody>
          <a:bodyPr wrap="square" rtlCol="0">
            <a:spAutoFit/>
          </a:bodyPr>
          <a:lstStyle/>
          <a:p>
            <a:r>
              <a:rPr lang="en-US" sz="1400" i="1" dirty="0"/>
              <a:t>How does amyloid appear on AS-OCT?</a:t>
            </a:r>
          </a:p>
          <a:p>
            <a:r>
              <a:rPr lang="en-US" sz="1400" dirty="0"/>
              <a:t>Like lymphoma, as an elevated </a:t>
            </a:r>
            <a:r>
              <a:rPr lang="en-US" sz="1400" dirty="0" err="1"/>
              <a:t>subepi</a:t>
            </a:r>
            <a:r>
              <a:rPr lang="en-US" sz="1400" dirty="0"/>
              <a:t> lesion. </a:t>
            </a:r>
            <a:r>
              <a:rPr lang="en-US" sz="1400" dirty="0">
                <a:solidFill>
                  <a:srgbClr val="0000FF"/>
                </a:solidFill>
              </a:rPr>
              <a:t>However, its borders are irregular, not smooth; and rather than having a homogeneous ‘stippled’ appearance, an amyloid lesion is more heterogeneous, and contains linear infiltrates</a:t>
            </a:r>
          </a:p>
        </p:txBody>
      </p:sp>
      <p:sp>
        <p:nvSpPr>
          <p:cNvPr id="2" name="Oval 1">
            <a:extLst>
              <a:ext uri="{FF2B5EF4-FFF2-40B4-BE49-F238E27FC236}">
                <a16:creationId xmlns:a16="http://schemas.microsoft.com/office/drawing/2014/main" id="{80AE00F2-2CD3-4029-B327-612ADDAF5689}"/>
              </a:ext>
            </a:extLst>
          </p:cNvPr>
          <p:cNvSpPr/>
          <p:nvPr/>
        </p:nvSpPr>
        <p:spPr>
          <a:xfrm>
            <a:off x="1866900" y="5039398"/>
            <a:ext cx="863048" cy="457200"/>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5873830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47</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sp>
        <p:nvSpPr>
          <p:cNvPr id="7" name="TextBox 6">
            <a:extLst>
              <a:ext uri="{FF2B5EF4-FFF2-40B4-BE49-F238E27FC236}">
                <a16:creationId xmlns:a16="http://schemas.microsoft.com/office/drawing/2014/main" id="{61D50A1B-6717-4654-9562-B9C4200571AC}"/>
              </a:ext>
            </a:extLst>
          </p:cNvPr>
          <p:cNvSpPr txBox="1"/>
          <p:nvPr/>
        </p:nvSpPr>
        <p:spPr>
          <a:xfrm>
            <a:off x="457200" y="5158851"/>
            <a:ext cx="8458200" cy="1323439"/>
          </a:xfrm>
          <a:prstGeom prst="rect">
            <a:avLst/>
          </a:prstGeom>
          <a:noFill/>
        </p:spPr>
        <p:txBody>
          <a:bodyPr wrap="square" rtlCol="0">
            <a:spAutoFit/>
          </a:bodyPr>
          <a:lstStyle/>
          <a:p>
            <a:pPr algn="l"/>
            <a:r>
              <a:rPr lang="en-US" sz="1600" b="0" i="0" dirty="0">
                <a:solidFill>
                  <a:srgbClr val="111111"/>
                </a:solidFill>
                <a:effectLst/>
                <a:latin typeface="Roboto" panose="02000000000000000000" pitchFamily="2" charset="0"/>
              </a:rPr>
              <a:t>Slit lamp photograph and AS-OCT of conjunctival amyloidosis. </a:t>
            </a:r>
            <a:endParaRPr lang="en-US" sz="1600" dirty="0">
              <a:solidFill>
                <a:srgbClr val="111111"/>
              </a:solidFill>
              <a:latin typeface="Roboto" panose="02000000000000000000" pitchFamily="2" charset="0"/>
            </a:endParaRPr>
          </a:p>
          <a:p>
            <a:pPr algn="l"/>
            <a:r>
              <a:rPr lang="en-US" sz="1600" b="0" i="0" dirty="0">
                <a:solidFill>
                  <a:srgbClr val="111111"/>
                </a:solidFill>
                <a:effectLst/>
                <a:latin typeface="Roboto" panose="02000000000000000000" pitchFamily="2" charset="0"/>
              </a:rPr>
              <a:t>a) Slit lamp photograph of conjunctival amyloidosis (arrow). </a:t>
            </a:r>
          </a:p>
          <a:p>
            <a:pPr algn="l"/>
            <a:r>
              <a:rPr lang="en-US" sz="1600" dirty="0">
                <a:solidFill>
                  <a:srgbClr val="111111"/>
                </a:solidFill>
                <a:latin typeface="Roboto" panose="02000000000000000000" pitchFamily="2" charset="0"/>
              </a:rPr>
              <a:t>b) </a:t>
            </a:r>
            <a:r>
              <a:rPr lang="en-US" sz="1600" b="0" i="0" dirty="0">
                <a:solidFill>
                  <a:srgbClr val="111111"/>
                </a:solidFill>
                <a:effectLst/>
                <a:latin typeface="Roboto" panose="02000000000000000000" pitchFamily="2" charset="0"/>
              </a:rPr>
              <a:t>AS-OCT image of conjunctival amyloidosis showing a heterogeneous, dark subepithelial lesion with irregular borders containing hyper-reflective linear infiltrates that correspond to amyloid deposition (arrow). </a:t>
            </a:r>
            <a:endParaRPr lang="en-US" sz="1600" b="0" i="0" dirty="0">
              <a:solidFill>
                <a:srgbClr val="0000FF"/>
              </a:solidFill>
              <a:effectLst/>
              <a:latin typeface="Roboto" panose="02000000000000000000" pitchFamily="2" charset="0"/>
            </a:endParaRPr>
          </a:p>
        </p:txBody>
      </p:sp>
      <p:pic>
        <p:nvPicPr>
          <p:cNvPr id="5" name="Picture 4">
            <a:extLst>
              <a:ext uri="{FF2B5EF4-FFF2-40B4-BE49-F238E27FC236}">
                <a16:creationId xmlns:a16="http://schemas.microsoft.com/office/drawing/2014/main" id="{7FC7B8CA-C198-42EB-84F5-3E68BF664F7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3587" y="2590800"/>
            <a:ext cx="8136824" cy="2247443"/>
          </a:xfrm>
          <a:prstGeom prst="rect">
            <a:avLst/>
          </a:prstGeom>
        </p:spPr>
      </p:pic>
    </p:spTree>
    <p:extLst>
      <p:ext uri="{BB962C8B-B14F-4D97-AF65-F5344CB8AC3E}">
        <p14:creationId xmlns:p14="http://schemas.microsoft.com/office/powerpoint/2010/main" val="142667942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967BC44-D358-4BCA-8B60-87D79C50E9F8}"/>
              </a:ext>
            </a:extLst>
          </p:cNvPr>
          <p:cNvSpPr>
            <a:spLocks noGrp="1"/>
          </p:cNvSpPr>
          <p:nvPr>
            <p:ph type="sldNum" sz="quarter" idx="12"/>
          </p:nvPr>
        </p:nvSpPr>
        <p:spPr/>
        <p:txBody>
          <a:bodyPr/>
          <a:lstStyle/>
          <a:p>
            <a:pPr>
              <a:defRPr/>
            </a:pPr>
            <a:fld id="{F9E3100E-101D-420C-B101-F64A168BFDB2}" type="slidenum">
              <a:rPr lang="en-US" altLang="en-US" smtClean="0"/>
              <a:pPr>
                <a:defRPr/>
              </a:pPr>
              <a:t>48</a:t>
            </a:fld>
            <a:endParaRPr lang="en-US" altLang="en-US"/>
          </a:p>
        </p:txBody>
      </p:sp>
      <p:sp>
        <p:nvSpPr>
          <p:cNvPr id="4" name="Rectangle 4">
            <a:extLst>
              <a:ext uri="{FF2B5EF4-FFF2-40B4-BE49-F238E27FC236}">
                <a16:creationId xmlns:a16="http://schemas.microsoft.com/office/drawing/2014/main" id="{C14929A0-882B-43C8-86C6-8424C0A4700D}"/>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sp>
        <p:nvSpPr>
          <p:cNvPr id="7" name="TextBox 6">
            <a:extLst>
              <a:ext uri="{FF2B5EF4-FFF2-40B4-BE49-F238E27FC236}">
                <a16:creationId xmlns:a16="http://schemas.microsoft.com/office/drawing/2014/main" id="{61D50A1B-6717-4654-9562-B9C4200571AC}"/>
              </a:ext>
            </a:extLst>
          </p:cNvPr>
          <p:cNvSpPr txBox="1"/>
          <p:nvPr/>
        </p:nvSpPr>
        <p:spPr>
          <a:xfrm>
            <a:off x="457200" y="5158851"/>
            <a:ext cx="8458200" cy="1569660"/>
          </a:xfrm>
          <a:prstGeom prst="rect">
            <a:avLst/>
          </a:prstGeom>
          <a:noFill/>
        </p:spPr>
        <p:txBody>
          <a:bodyPr wrap="square" rtlCol="0">
            <a:spAutoFit/>
          </a:bodyPr>
          <a:lstStyle/>
          <a:p>
            <a:pPr algn="l"/>
            <a:r>
              <a:rPr lang="en-US" sz="1600" b="0" i="0" dirty="0">
                <a:solidFill>
                  <a:srgbClr val="111111"/>
                </a:solidFill>
                <a:effectLst/>
                <a:latin typeface="Roboto" panose="02000000000000000000" pitchFamily="2" charset="0"/>
              </a:rPr>
              <a:t>Slit lamp photograph and AS-OCT of conjunctival amyloidosis. </a:t>
            </a:r>
            <a:endParaRPr lang="en-US" sz="1600" dirty="0">
              <a:solidFill>
                <a:srgbClr val="111111"/>
              </a:solidFill>
              <a:latin typeface="Roboto" panose="02000000000000000000" pitchFamily="2" charset="0"/>
            </a:endParaRPr>
          </a:p>
          <a:p>
            <a:pPr algn="l"/>
            <a:r>
              <a:rPr lang="en-US" sz="1600" b="0" i="0" dirty="0">
                <a:solidFill>
                  <a:srgbClr val="111111"/>
                </a:solidFill>
                <a:effectLst/>
                <a:latin typeface="Roboto" panose="02000000000000000000" pitchFamily="2" charset="0"/>
              </a:rPr>
              <a:t>a) Slit lamp photograph of conjunctival amyloidosis (arrow). </a:t>
            </a:r>
          </a:p>
          <a:p>
            <a:pPr algn="l"/>
            <a:r>
              <a:rPr lang="en-US" sz="1600" dirty="0">
                <a:solidFill>
                  <a:srgbClr val="111111"/>
                </a:solidFill>
                <a:latin typeface="Roboto" panose="02000000000000000000" pitchFamily="2" charset="0"/>
              </a:rPr>
              <a:t>b) </a:t>
            </a:r>
            <a:r>
              <a:rPr lang="en-US" sz="1600" b="0" i="0" dirty="0">
                <a:solidFill>
                  <a:srgbClr val="111111"/>
                </a:solidFill>
                <a:effectLst/>
                <a:latin typeface="Roboto" panose="02000000000000000000" pitchFamily="2" charset="0"/>
              </a:rPr>
              <a:t>AS-OCT image of conjunctival amyloidosis showing a heterogeneous, dark subepithelial lesion with irregular borders containing hyper-reflective linear infiltrates that correspond to amyloid deposition (arrow). </a:t>
            </a:r>
            <a:r>
              <a:rPr lang="en-US" sz="1600" b="0" i="0" dirty="0">
                <a:solidFill>
                  <a:srgbClr val="0000FF"/>
                </a:solidFill>
                <a:effectLst/>
                <a:latin typeface="Roboto" panose="02000000000000000000" pitchFamily="2" charset="0"/>
              </a:rPr>
              <a:t>Compare with the homogeneous, smooth-bordered, well-defined appearance of a </a:t>
            </a:r>
            <a:r>
              <a:rPr lang="en-US" sz="1600" b="0" i="0" dirty="0" err="1">
                <a:solidFill>
                  <a:srgbClr val="0000FF"/>
                </a:solidFill>
                <a:effectLst/>
                <a:latin typeface="Roboto" panose="02000000000000000000" pitchFamily="2" charset="0"/>
              </a:rPr>
              <a:t>conj</a:t>
            </a:r>
            <a:r>
              <a:rPr lang="en-US" sz="1600" b="0" i="0" dirty="0">
                <a:solidFill>
                  <a:srgbClr val="0000FF"/>
                </a:solidFill>
                <a:effectLst/>
                <a:latin typeface="Roboto" panose="02000000000000000000" pitchFamily="2" charset="0"/>
              </a:rPr>
              <a:t> lymphoma (top)</a:t>
            </a:r>
          </a:p>
        </p:txBody>
      </p:sp>
      <p:pic>
        <p:nvPicPr>
          <p:cNvPr id="5" name="Picture 4">
            <a:extLst>
              <a:ext uri="{FF2B5EF4-FFF2-40B4-BE49-F238E27FC236}">
                <a16:creationId xmlns:a16="http://schemas.microsoft.com/office/drawing/2014/main" id="{7FC7B8CA-C198-42EB-84F5-3E68BF664F7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3587" y="2590800"/>
            <a:ext cx="8136824" cy="2247443"/>
          </a:xfrm>
          <a:prstGeom prst="rect">
            <a:avLst/>
          </a:prstGeom>
        </p:spPr>
      </p:pic>
      <p:pic>
        <p:nvPicPr>
          <p:cNvPr id="6" name="Picture 5">
            <a:extLst>
              <a:ext uri="{FF2B5EF4-FFF2-40B4-BE49-F238E27FC236}">
                <a16:creationId xmlns:a16="http://schemas.microsoft.com/office/drawing/2014/main" id="{79883D4E-4083-4E86-A04C-29B401081C3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26655" y="609600"/>
            <a:ext cx="6490688" cy="1592264"/>
          </a:xfrm>
          <a:prstGeom prst="rect">
            <a:avLst/>
          </a:prstGeom>
        </p:spPr>
      </p:pic>
      <p:sp>
        <p:nvSpPr>
          <p:cNvPr id="2" name="Frame 1">
            <a:extLst>
              <a:ext uri="{FF2B5EF4-FFF2-40B4-BE49-F238E27FC236}">
                <a16:creationId xmlns:a16="http://schemas.microsoft.com/office/drawing/2014/main" id="{4950FD13-D69C-4A5E-91F9-CE4F90CCCE27}"/>
              </a:ext>
            </a:extLst>
          </p:cNvPr>
          <p:cNvSpPr/>
          <p:nvPr/>
        </p:nvSpPr>
        <p:spPr>
          <a:xfrm>
            <a:off x="1326655" y="350838"/>
            <a:ext cx="6674345" cy="2039980"/>
          </a:xfrm>
          <a:prstGeom prst="frame">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TextBox 7">
            <a:extLst>
              <a:ext uri="{FF2B5EF4-FFF2-40B4-BE49-F238E27FC236}">
                <a16:creationId xmlns:a16="http://schemas.microsoft.com/office/drawing/2014/main" id="{D07BE4B4-B912-4BCC-843F-2D4D86FCE11A}"/>
              </a:ext>
            </a:extLst>
          </p:cNvPr>
          <p:cNvSpPr txBox="1"/>
          <p:nvPr/>
        </p:nvSpPr>
        <p:spPr>
          <a:xfrm>
            <a:off x="3060206" y="2098268"/>
            <a:ext cx="3275256" cy="338554"/>
          </a:xfrm>
          <a:prstGeom prst="rect">
            <a:avLst/>
          </a:prstGeom>
          <a:noFill/>
        </p:spPr>
        <p:txBody>
          <a:bodyPr wrap="none" rtlCol="0">
            <a:spAutoFit/>
          </a:bodyPr>
          <a:lstStyle/>
          <a:p>
            <a:r>
              <a:rPr lang="en-US" sz="1600" b="1" dirty="0" err="1">
                <a:solidFill>
                  <a:schemeClr val="bg1"/>
                </a:solidFill>
              </a:rPr>
              <a:t>Conj</a:t>
            </a:r>
            <a:r>
              <a:rPr lang="en-US" sz="1600" b="1" dirty="0">
                <a:solidFill>
                  <a:schemeClr val="bg1"/>
                </a:solidFill>
              </a:rPr>
              <a:t> lymphoma for comparison</a:t>
            </a:r>
          </a:p>
        </p:txBody>
      </p:sp>
      <p:sp>
        <p:nvSpPr>
          <p:cNvPr id="9" name="TextBox 8">
            <a:extLst>
              <a:ext uri="{FF2B5EF4-FFF2-40B4-BE49-F238E27FC236}">
                <a16:creationId xmlns:a16="http://schemas.microsoft.com/office/drawing/2014/main" id="{AA6B9863-C0C4-4715-AAC0-49834F99301A}"/>
              </a:ext>
            </a:extLst>
          </p:cNvPr>
          <p:cNvSpPr txBox="1"/>
          <p:nvPr/>
        </p:nvSpPr>
        <p:spPr>
          <a:xfrm>
            <a:off x="3048000" y="304800"/>
            <a:ext cx="3275256" cy="338554"/>
          </a:xfrm>
          <a:prstGeom prst="rect">
            <a:avLst/>
          </a:prstGeom>
          <a:noFill/>
        </p:spPr>
        <p:txBody>
          <a:bodyPr wrap="none" rtlCol="0">
            <a:spAutoFit/>
          </a:bodyPr>
          <a:lstStyle/>
          <a:p>
            <a:r>
              <a:rPr lang="en-US" sz="1600" b="1" dirty="0" err="1">
                <a:solidFill>
                  <a:schemeClr val="bg1"/>
                </a:solidFill>
              </a:rPr>
              <a:t>Conj</a:t>
            </a:r>
            <a:r>
              <a:rPr lang="en-US" sz="1600" b="1" dirty="0">
                <a:solidFill>
                  <a:schemeClr val="bg1"/>
                </a:solidFill>
              </a:rPr>
              <a:t> lymphoma for comparison</a:t>
            </a:r>
          </a:p>
        </p:txBody>
      </p:sp>
    </p:spTree>
    <p:extLst>
      <p:ext uri="{BB962C8B-B14F-4D97-AF65-F5344CB8AC3E}">
        <p14:creationId xmlns:p14="http://schemas.microsoft.com/office/powerpoint/2010/main" val="8328144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795"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chemeClr val="bg1">
                    <a:lumMod val="75000"/>
                  </a:schemeClr>
                </a:solidFill>
              </a:rPr>
              <a:t>Lymphatic channel-element neoplasias</a:t>
            </a:r>
          </a:p>
          <a:p>
            <a:pPr eaLnBrk="1" hangingPunct="1">
              <a:spcBef>
                <a:spcPct val="0"/>
              </a:spcBef>
              <a:buClrTx/>
              <a:buSzTx/>
              <a:buFontTx/>
              <a:buNone/>
            </a:pPr>
            <a:r>
              <a:rPr lang="en-US" altLang="en-US" sz="1800" b="1">
                <a:solidFill>
                  <a:schemeClr val="bg1">
                    <a:lumMod val="75000"/>
                  </a:schemeClr>
                </a:solidFill>
              </a:rPr>
              <a:t>1) Lymphangiectasia</a:t>
            </a:r>
          </a:p>
          <a:p>
            <a:pPr eaLnBrk="1" hangingPunct="1">
              <a:spcBef>
                <a:spcPct val="0"/>
              </a:spcBef>
              <a:buClrTx/>
              <a:buSzTx/>
              <a:buFontTx/>
              <a:buNone/>
            </a:pPr>
            <a:r>
              <a:rPr lang="en-US" altLang="en-US" sz="1600">
                <a:solidFill>
                  <a:schemeClr val="bg1">
                    <a:lumMod val="75000"/>
                  </a:schemeClr>
                </a:solidFill>
              </a:rPr>
              <a:t>  --Irregularly dilated lymphatic channels of bulbar conjunctiva</a:t>
            </a:r>
          </a:p>
          <a:p>
            <a:pPr eaLnBrk="1" hangingPunct="1">
              <a:spcBef>
                <a:spcPct val="0"/>
              </a:spcBef>
              <a:buClrTx/>
              <a:buSzTx/>
              <a:buFontTx/>
              <a:buNone/>
            </a:pPr>
            <a:r>
              <a:rPr lang="en-US" altLang="en-US" sz="1800" b="1">
                <a:solidFill>
                  <a:schemeClr val="bg1">
                    <a:lumMod val="75000"/>
                  </a:schemeClr>
                </a:solidFill>
              </a:rPr>
              <a:t>2) Lymphangioma</a:t>
            </a:r>
          </a:p>
          <a:p>
            <a:pPr eaLnBrk="1" hangingPunct="1">
              <a:spcBef>
                <a:spcPct val="0"/>
              </a:spcBef>
              <a:buClrTx/>
              <a:buSzTx/>
              <a:buFontTx/>
              <a:buNone/>
            </a:pPr>
            <a:r>
              <a:rPr lang="en-US" altLang="en-US" sz="1600">
                <a:solidFill>
                  <a:schemeClr val="bg1">
                    <a:lumMod val="75000"/>
                  </a:schemeClr>
                </a:solidFill>
              </a:rPr>
              <a:t>  --Proliferation of channel elements</a:t>
            </a:r>
          </a:p>
          <a:p>
            <a:pPr eaLnBrk="1" hangingPunct="1">
              <a:spcBef>
                <a:spcPct val="0"/>
              </a:spcBef>
              <a:buClrTx/>
              <a:buSzTx/>
              <a:buFontTx/>
              <a:buNone/>
            </a:pPr>
            <a:r>
              <a:rPr lang="en-US" altLang="en-US" sz="1600">
                <a:solidFill>
                  <a:schemeClr val="bg1">
                    <a:lumMod val="75000"/>
                  </a:schemeClr>
                </a:solidFill>
              </a:rPr>
              <a:t>  --Present at birth</a:t>
            </a:r>
          </a:p>
          <a:p>
            <a:pPr eaLnBrk="1" hangingPunct="1">
              <a:spcBef>
                <a:spcPct val="0"/>
              </a:spcBef>
              <a:buClrTx/>
              <a:buSzTx/>
              <a:buFontTx/>
              <a:buNone/>
            </a:pPr>
            <a:r>
              <a:rPr lang="en-US" altLang="en-US" sz="1600">
                <a:solidFill>
                  <a:schemeClr val="bg1">
                    <a:lumMod val="75000"/>
                  </a:schemeClr>
                </a:solidFill>
              </a:rPr>
              <a:t>  --Enlarge slowly</a:t>
            </a:r>
          </a:p>
          <a:p>
            <a:pPr eaLnBrk="1" hangingPunct="1">
              <a:spcBef>
                <a:spcPct val="0"/>
              </a:spcBef>
              <a:buClrTx/>
              <a:buSzTx/>
              <a:buFontTx/>
              <a:buNone/>
            </a:pPr>
            <a:r>
              <a:rPr lang="en-US" altLang="en-US" sz="1600">
                <a:solidFill>
                  <a:schemeClr val="bg1">
                    <a:lumMod val="75000"/>
                  </a:schemeClr>
                </a:solidFill>
              </a:rPr>
              <a:t>  --Intralesional hemorrhage </a:t>
            </a:r>
            <a:r>
              <a:rPr lang="en-US" altLang="en-US" sz="1600">
                <a:solidFill>
                  <a:schemeClr val="bg1">
                    <a:lumMod val="75000"/>
                  </a:schemeClr>
                </a:solidFill>
                <a:sym typeface="Wingdings" panose="05000000000000000000" pitchFamily="2" charset="2"/>
              </a:rPr>
              <a:t> chocolate cyst</a:t>
            </a:r>
            <a:endParaRPr lang="en-US" altLang="en-US" sz="1600">
              <a:solidFill>
                <a:schemeClr val="bg1">
                  <a:lumMod val="75000"/>
                </a:schemeClr>
              </a:solidFill>
            </a:endParaRPr>
          </a:p>
        </p:txBody>
      </p:sp>
      <p:sp>
        <p:nvSpPr>
          <p:cNvPr id="33796"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3797"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3798" name="Text Box 7"/>
          <p:cNvSpPr txBox="1">
            <a:spLocks noChangeArrowheads="1"/>
          </p:cNvSpPr>
          <p:nvPr/>
        </p:nvSpPr>
        <p:spPr bwMode="auto">
          <a:xfrm>
            <a:off x="1100138" y="4005263"/>
            <a:ext cx="1473200" cy="261937"/>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Lymphoid cells</a:t>
            </a:r>
          </a:p>
        </p:txBody>
      </p:sp>
      <p:sp>
        <p:nvSpPr>
          <p:cNvPr id="33799"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33800" name="Line 10"/>
          <p:cNvSpPr>
            <a:spLocks noChangeShapeType="1"/>
          </p:cNvSpPr>
          <p:nvPr/>
        </p:nvSpPr>
        <p:spPr bwMode="auto">
          <a:xfrm>
            <a:off x="1600200" y="2819400"/>
            <a:ext cx="2286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03" name="Text Box 13"/>
          <p:cNvSpPr txBox="1">
            <a:spLocks noChangeArrowheads="1"/>
          </p:cNvSpPr>
          <p:nvPr/>
        </p:nvSpPr>
        <p:spPr bwMode="auto">
          <a:xfrm>
            <a:off x="3200400" y="4465638"/>
            <a:ext cx="59070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Lymphoid-cell neoplasias</a:t>
            </a:r>
          </a:p>
          <a:p>
            <a:pPr eaLnBrk="1" hangingPunct="1">
              <a:spcBef>
                <a:spcPct val="0"/>
              </a:spcBef>
              <a:buClrTx/>
              <a:buSzTx/>
              <a:buFontTx/>
              <a:buNone/>
            </a:pPr>
            <a:r>
              <a:rPr lang="en-US" altLang="en-US" sz="1800" b="1"/>
              <a:t>1) Lymphoid hyperplasia</a:t>
            </a:r>
          </a:p>
          <a:p>
            <a:pPr eaLnBrk="1" hangingPunct="1">
              <a:spcBef>
                <a:spcPct val="0"/>
              </a:spcBef>
              <a:buClrTx/>
              <a:buSzTx/>
              <a:buFontTx/>
              <a:buNone/>
            </a:pPr>
            <a:r>
              <a:rPr lang="en-US" altLang="en-US" sz="1600"/>
              <a:t>  --Minimally </a:t>
            </a:r>
            <a:r>
              <a:rPr lang="en-US" altLang="en-US" sz="1600">
                <a:solidFill>
                  <a:srgbClr val="0000FF"/>
                </a:solidFill>
              </a:rPr>
              <a:t>elevated</a:t>
            </a:r>
            <a:r>
              <a:rPr lang="en-US" altLang="en-US" sz="1600"/>
              <a:t>, </a:t>
            </a:r>
            <a:r>
              <a:rPr lang="en-US" altLang="en-US" sz="1600">
                <a:solidFill>
                  <a:srgbClr val="0000FF"/>
                </a:solidFill>
              </a:rPr>
              <a:t>salmon</a:t>
            </a:r>
            <a:r>
              <a:rPr lang="en-US" altLang="en-US" sz="1600"/>
              <a:t>-colored, </a:t>
            </a:r>
            <a:r>
              <a:rPr lang="en-US" altLang="en-US" sz="1600">
                <a:solidFill>
                  <a:srgbClr val="0000FF"/>
                </a:solidFill>
              </a:rPr>
              <a:t>pebbly</a:t>
            </a:r>
            <a:r>
              <a:rPr lang="en-US" altLang="en-US" sz="1600"/>
              <a:t> surface (follicles)</a:t>
            </a:r>
          </a:p>
          <a:p>
            <a:pPr eaLnBrk="1" hangingPunct="1">
              <a:spcBef>
                <a:spcPct val="0"/>
              </a:spcBef>
              <a:buClrTx/>
              <a:buSzTx/>
              <a:buFontTx/>
              <a:buNone/>
            </a:pPr>
            <a:r>
              <a:rPr lang="en-US" altLang="en-US" sz="1600"/>
              <a:t>  --Consider excision, topical steroids, RT</a:t>
            </a:r>
          </a:p>
          <a:p>
            <a:pPr eaLnBrk="1" hangingPunct="1">
              <a:spcBef>
                <a:spcPct val="0"/>
              </a:spcBef>
              <a:buClrTx/>
              <a:buSzTx/>
              <a:buFontTx/>
              <a:buNone/>
            </a:pPr>
            <a:r>
              <a:rPr lang="en-US" altLang="en-US" sz="1800" b="1"/>
              <a:t>2) Lymphoma</a:t>
            </a:r>
          </a:p>
          <a:p>
            <a:pPr eaLnBrk="1" hangingPunct="1">
              <a:spcBef>
                <a:spcPct val="0"/>
              </a:spcBef>
              <a:buClrTx/>
              <a:buSzTx/>
              <a:buFontTx/>
              <a:buNone/>
            </a:pPr>
            <a:r>
              <a:rPr lang="en-US" altLang="en-US" sz="1600"/>
              <a:t>  --Can be localized, or manifestation of systemic disease</a:t>
            </a:r>
          </a:p>
          <a:p>
            <a:pPr eaLnBrk="1" hangingPunct="1">
              <a:spcBef>
                <a:spcPct val="0"/>
              </a:spcBef>
              <a:buClrTx/>
              <a:buSzTx/>
              <a:buFontTx/>
              <a:buNone/>
            </a:pPr>
            <a:r>
              <a:rPr lang="en-US" altLang="en-US" sz="1600"/>
              <a:t>  --Most patients age &gt; </a:t>
            </a:r>
            <a:r>
              <a:rPr lang="en-US" altLang="en-US" sz="1600">
                <a:solidFill>
                  <a:srgbClr val="0000FF"/>
                </a:solidFill>
              </a:rPr>
              <a:t>50</a:t>
            </a:r>
            <a:r>
              <a:rPr lang="en-US" altLang="en-US" sz="1600"/>
              <a:t> (if younger, check for </a:t>
            </a:r>
            <a:r>
              <a:rPr lang="en-US" altLang="en-US" sz="1600">
                <a:solidFill>
                  <a:srgbClr val="0000FF"/>
                </a:solidFill>
              </a:rPr>
              <a:t>HIV</a:t>
            </a:r>
            <a:r>
              <a:rPr lang="en-US" altLang="en-US" sz="1600"/>
              <a:t>)</a:t>
            </a:r>
          </a:p>
          <a:p>
            <a:pPr eaLnBrk="1" hangingPunct="1">
              <a:spcBef>
                <a:spcPct val="0"/>
              </a:spcBef>
              <a:buClrTx/>
              <a:buSzTx/>
              <a:buFontTx/>
              <a:buNone/>
            </a:pPr>
            <a:r>
              <a:rPr lang="en-US" altLang="en-US" sz="1600"/>
              <a:t>  --Treatment: Localized </a:t>
            </a:r>
            <a:r>
              <a:rPr lang="en-US" altLang="en-US" sz="1600">
                <a:sym typeface="Wingdings" panose="05000000000000000000" pitchFamily="2" charset="2"/>
              </a:rPr>
              <a:t> </a:t>
            </a:r>
            <a:r>
              <a:rPr lang="en-US" altLang="en-US" sz="1600">
                <a:solidFill>
                  <a:srgbClr val="0000FF"/>
                </a:solidFill>
                <a:sym typeface="Wingdings" panose="05000000000000000000" pitchFamily="2" charset="2"/>
              </a:rPr>
              <a:t>RT</a:t>
            </a:r>
            <a:r>
              <a:rPr lang="en-US" altLang="en-US" sz="1600">
                <a:sym typeface="Wingdings" panose="05000000000000000000" pitchFamily="2" charset="2"/>
              </a:rPr>
              <a:t> ; systemic  </a:t>
            </a:r>
            <a:r>
              <a:rPr lang="en-US" altLang="en-US" sz="1600">
                <a:solidFill>
                  <a:srgbClr val="0000FF"/>
                </a:solidFill>
                <a:sym typeface="Wingdings" panose="05000000000000000000" pitchFamily="2" charset="2"/>
              </a:rPr>
              <a:t>chemo</a:t>
            </a:r>
            <a:endParaRPr lang="en-US" altLang="en-US" sz="1600">
              <a:solidFill>
                <a:srgbClr val="0000FF"/>
              </a:solidFill>
            </a:endParaRPr>
          </a:p>
        </p:txBody>
      </p:sp>
      <p:sp>
        <p:nvSpPr>
          <p:cNvPr id="33804" name="Text Box 14"/>
          <p:cNvSpPr txBox="1">
            <a:spLocks noChangeArrowheads="1"/>
          </p:cNvSpPr>
          <p:nvPr/>
        </p:nvSpPr>
        <p:spPr bwMode="auto">
          <a:xfrm>
            <a:off x="76200" y="4648200"/>
            <a:ext cx="2794000" cy="14255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ts val="1300"/>
              </a:lnSpc>
              <a:spcBef>
                <a:spcPct val="0"/>
              </a:spcBef>
              <a:buClrTx/>
              <a:buSzTx/>
              <a:buFontTx/>
              <a:buNone/>
            </a:pPr>
            <a:r>
              <a:rPr lang="en-US" altLang="en-US" sz="1200" b="1" i="1"/>
              <a:t>Cannot be differentiated clinically--</a:t>
            </a:r>
          </a:p>
          <a:p>
            <a:pPr eaLnBrk="1" hangingPunct="1">
              <a:lnSpc>
                <a:spcPts val="1300"/>
              </a:lnSpc>
              <a:spcBef>
                <a:spcPct val="0"/>
              </a:spcBef>
              <a:buClrTx/>
              <a:buSzTx/>
              <a:buFontTx/>
              <a:buNone/>
            </a:pPr>
            <a:r>
              <a:rPr lang="en-US" altLang="en-US" sz="1200" b="1" i="1"/>
              <a:t>only via biopsy</a:t>
            </a:r>
          </a:p>
          <a:p>
            <a:pPr eaLnBrk="1" hangingPunct="1">
              <a:lnSpc>
                <a:spcPts val="1300"/>
              </a:lnSpc>
              <a:spcBef>
                <a:spcPct val="0"/>
              </a:spcBef>
              <a:buClrTx/>
              <a:buSzTx/>
              <a:buFontTx/>
              <a:buNone/>
            </a:pPr>
            <a:r>
              <a:rPr lang="en-US" altLang="en-US" sz="1200"/>
              <a:t>--Both are usually </a:t>
            </a:r>
            <a:r>
              <a:rPr lang="en-US" altLang="en-US" sz="1200" b="1">
                <a:solidFill>
                  <a:srgbClr val="0000FF"/>
                </a:solidFill>
              </a:rPr>
              <a:t>B-cells</a:t>
            </a:r>
          </a:p>
          <a:p>
            <a:pPr eaLnBrk="1" hangingPunct="1">
              <a:lnSpc>
                <a:spcPts val="1300"/>
              </a:lnSpc>
              <a:spcBef>
                <a:spcPct val="0"/>
              </a:spcBef>
              <a:buClrTx/>
              <a:buSzTx/>
              <a:buFontTx/>
              <a:buNone/>
            </a:pPr>
            <a:r>
              <a:rPr lang="en-US" altLang="en-US" sz="1200"/>
              <a:t>--Both can be mistaken for </a:t>
            </a:r>
            <a:r>
              <a:rPr lang="en-US" altLang="en-US" sz="1200" b="1">
                <a:solidFill>
                  <a:srgbClr val="0000FF"/>
                </a:solidFill>
              </a:rPr>
              <a:t>amyloid</a:t>
            </a:r>
          </a:p>
          <a:p>
            <a:pPr eaLnBrk="1" hangingPunct="1">
              <a:lnSpc>
                <a:spcPts val="1300"/>
              </a:lnSpc>
              <a:spcBef>
                <a:spcPct val="0"/>
              </a:spcBef>
              <a:buClrTx/>
              <a:buSzTx/>
              <a:buFontTx/>
              <a:buNone/>
            </a:pPr>
            <a:r>
              <a:rPr lang="en-US" altLang="en-US" sz="1200"/>
              <a:t>--</a:t>
            </a:r>
            <a:r>
              <a:rPr lang="en-US" altLang="en-US" sz="1200" b="1">
                <a:solidFill>
                  <a:srgbClr val="0000FF"/>
                </a:solidFill>
              </a:rPr>
              <a:t>Because ‘benign’ disease can</a:t>
            </a:r>
          </a:p>
          <a:p>
            <a:pPr eaLnBrk="1" hangingPunct="1">
              <a:lnSpc>
                <a:spcPts val="1300"/>
              </a:lnSpc>
              <a:spcBef>
                <a:spcPct val="0"/>
              </a:spcBef>
              <a:buClrTx/>
              <a:buSzTx/>
              <a:buFontTx/>
              <a:buNone/>
            </a:pPr>
            <a:r>
              <a:rPr lang="en-US" altLang="en-US" sz="1200" b="1">
                <a:solidFill>
                  <a:srgbClr val="0000FF"/>
                </a:solidFill>
              </a:rPr>
              <a:t>   transform, get Heme-Onc consult </a:t>
            </a:r>
          </a:p>
          <a:p>
            <a:pPr eaLnBrk="1" hangingPunct="1">
              <a:lnSpc>
                <a:spcPts val="1300"/>
              </a:lnSpc>
              <a:spcBef>
                <a:spcPct val="0"/>
              </a:spcBef>
              <a:buClrTx/>
              <a:buSzTx/>
              <a:buFontTx/>
              <a:buNone/>
            </a:pPr>
            <a:r>
              <a:rPr lang="en-US" altLang="en-US" sz="1200" b="1">
                <a:solidFill>
                  <a:srgbClr val="0000FF"/>
                </a:solidFill>
              </a:rPr>
              <a:t>   whether the lesion is benign or </a:t>
            </a:r>
          </a:p>
          <a:p>
            <a:pPr eaLnBrk="1" hangingPunct="1">
              <a:lnSpc>
                <a:spcPts val="1300"/>
              </a:lnSpc>
              <a:spcBef>
                <a:spcPct val="0"/>
              </a:spcBef>
              <a:buClrTx/>
              <a:buSzTx/>
              <a:buFontTx/>
              <a:buNone/>
            </a:pPr>
            <a:r>
              <a:rPr lang="en-US" altLang="en-US" sz="1200" b="1">
                <a:solidFill>
                  <a:srgbClr val="0000FF"/>
                </a:solidFill>
              </a:rPr>
              <a:t>   malignant on biopsy!</a:t>
            </a:r>
          </a:p>
        </p:txBody>
      </p:sp>
      <p:sp>
        <p:nvSpPr>
          <p:cNvPr id="33805" name="Line 15"/>
          <p:cNvSpPr>
            <a:spLocks noChangeShapeType="1"/>
          </p:cNvSpPr>
          <p:nvPr/>
        </p:nvSpPr>
        <p:spPr bwMode="auto">
          <a:xfrm flipV="1">
            <a:off x="2895600" y="4953000"/>
            <a:ext cx="3810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06" name="Line 16"/>
          <p:cNvSpPr>
            <a:spLocks noChangeShapeType="1"/>
          </p:cNvSpPr>
          <p:nvPr/>
        </p:nvSpPr>
        <p:spPr bwMode="auto">
          <a:xfrm>
            <a:off x="2895600" y="5334000"/>
            <a:ext cx="3810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80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4B7A880E-B231-4669-A22A-00BB0C005107}" type="slidenum">
              <a:rPr lang="en-US" altLang="en-US" sz="1000" smtClean="0"/>
              <a:pPr>
                <a:spcBef>
                  <a:spcPct val="0"/>
                </a:spcBef>
                <a:buClrTx/>
                <a:buSzTx/>
                <a:buFontTx/>
                <a:buNone/>
              </a:pPr>
              <a:t>49</a:t>
            </a:fld>
            <a:endParaRPr lang="en-US" altLang="en-US" sz="1000"/>
          </a:p>
        </p:txBody>
      </p:sp>
      <p:sp>
        <p:nvSpPr>
          <p:cNvPr id="18" name="Text Box 6"/>
          <p:cNvSpPr txBox="1">
            <a:spLocks noChangeArrowheads="1"/>
          </p:cNvSpPr>
          <p:nvPr/>
        </p:nvSpPr>
        <p:spPr bwMode="auto">
          <a:xfrm>
            <a:off x="100013" y="3200400"/>
            <a:ext cx="1046162" cy="609600"/>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Lymphatic </a:t>
            </a:r>
          </a:p>
          <a:p>
            <a:pPr algn="ctr" eaLnBrk="1" hangingPunct="1">
              <a:lnSpc>
                <a:spcPct val="80000"/>
              </a:lnSpc>
              <a:spcBef>
                <a:spcPct val="0"/>
              </a:spcBef>
              <a:buClrTx/>
              <a:buSzTx/>
              <a:buFontTx/>
              <a:buNone/>
              <a:defRPr/>
            </a:pPr>
            <a:r>
              <a:rPr lang="en-US" altLang="en-US" sz="1400" i="1">
                <a:solidFill>
                  <a:schemeClr val="bg1">
                    <a:lumMod val="65000"/>
                  </a:schemeClr>
                </a:solidFill>
              </a:rPr>
              <a:t>channel </a:t>
            </a:r>
          </a:p>
          <a:p>
            <a:pPr algn="ctr" eaLnBrk="1" hangingPunct="1">
              <a:lnSpc>
                <a:spcPct val="80000"/>
              </a:lnSpc>
              <a:spcBef>
                <a:spcPct val="0"/>
              </a:spcBef>
              <a:buClrTx/>
              <a:buSzTx/>
              <a:buFontTx/>
              <a:buNone/>
              <a:defRPr/>
            </a:pPr>
            <a:r>
              <a:rPr lang="en-US" altLang="en-US" sz="1400" i="1">
                <a:solidFill>
                  <a:schemeClr val="bg1">
                    <a:lumMod val="65000"/>
                  </a:schemeClr>
                </a:solidFill>
              </a:rPr>
              <a:t>elements</a:t>
            </a:r>
          </a:p>
        </p:txBody>
      </p:sp>
      <p:sp>
        <p:nvSpPr>
          <p:cNvPr id="19" name="Line 9"/>
          <p:cNvSpPr>
            <a:spLocks noChangeShapeType="1"/>
          </p:cNvSpPr>
          <p:nvPr/>
        </p:nvSpPr>
        <p:spPr bwMode="auto">
          <a:xfrm flipH="1">
            <a:off x="1143000" y="2819400"/>
            <a:ext cx="457200" cy="381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195" name="Text Box 5"/>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Lymphatic channel-element neoplasias</a:t>
            </a:r>
          </a:p>
          <a:p>
            <a:pPr eaLnBrk="1" hangingPunct="1">
              <a:spcBef>
                <a:spcPct val="0"/>
              </a:spcBef>
              <a:buClrTx/>
              <a:buSzTx/>
              <a:buFontTx/>
              <a:buNone/>
            </a:pPr>
            <a:r>
              <a:rPr lang="en-US" altLang="en-US" sz="1800" b="1"/>
              <a:t>1) ?</a:t>
            </a:r>
          </a:p>
          <a:p>
            <a:pPr eaLnBrk="1" hangingPunct="1">
              <a:spcBef>
                <a:spcPct val="0"/>
              </a:spcBef>
              <a:buClrTx/>
              <a:buSzTx/>
              <a:buFontTx/>
              <a:buNone/>
            </a:pPr>
            <a:r>
              <a:rPr lang="en-US" altLang="en-US" sz="1600">
                <a:solidFill>
                  <a:schemeClr val="bg1"/>
                </a:solidFill>
              </a:rPr>
              <a:t>  --Irregularly dilated lymphatic channels of bulbar conjunctiva</a:t>
            </a:r>
          </a:p>
          <a:p>
            <a:pPr eaLnBrk="1" hangingPunct="1">
              <a:spcBef>
                <a:spcPct val="0"/>
              </a:spcBef>
              <a:buClrTx/>
              <a:buSzTx/>
              <a:buFontTx/>
              <a:buNone/>
            </a:pPr>
            <a:r>
              <a:rPr lang="en-US" altLang="en-US" sz="1800" b="1"/>
              <a:t>2) ?</a:t>
            </a:r>
          </a:p>
          <a:p>
            <a:pPr eaLnBrk="1" hangingPunct="1">
              <a:spcBef>
                <a:spcPct val="0"/>
              </a:spcBef>
              <a:buClrTx/>
              <a:buSzTx/>
              <a:buFontTx/>
              <a:buNone/>
            </a:pPr>
            <a:r>
              <a:rPr lang="en-US" altLang="en-US" sz="1600"/>
              <a:t>  </a:t>
            </a:r>
            <a:r>
              <a:rPr lang="en-US" altLang="en-US" sz="1600">
                <a:solidFill>
                  <a:schemeClr val="bg1"/>
                </a:solidFill>
              </a:rPr>
              <a:t>--Proliferation of channel elements</a:t>
            </a:r>
          </a:p>
          <a:p>
            <a:pPr eaLnBrk="1" hangingPunct="1">
              <a:spcBef>
                <a:spcPct val="0"/>
              </a:spcBef>
              <a:buClrTx/>
              <a:buSzTx/>
              <a:buFontTx/>
              <a:buNone/>
            </a:pPr>
            <a:r>
              <a:rPr lang="en-US" altLang="en-US" sz="1600">
                <a:solidFill>
                  <a:schemeClr val="bg1"/>
                </a:solidFill>
              </a:rPr>
              <a:t>  --Present at birth</a:t>
            </a:r>
          </a:p>
          <a:p>
            <a:pPr eaLnBrk="1" hangingPunct="1">
              <a:spcBef>
                <a:spcPct val="0"/>
              </a:spcBef>
              <a:buClrTx/>
              <a:buSzTx/>
              <a:buFontTx/>
              <a:buNone/>
            </a:pPr>
            <a:r>
              <a:rPr lang="en-US" altLang="en-US" sz="1600">
                <a:solidFill>
                  <a:schemeClr val="bg1"/>
                </a:solidFill>
              </a:rPr>
              <a:t>  --Enlarge slowly</a:t>
            </a:r>
          </a:p>
          <a:p>
            <a:pPr eaLnBrk="1" hangingPunct="1">
              <a:spcBef>
                <a:spcPct val="0"/>
              </a:spcBef>
              <a:buClrTx/>
              <a:buSzTx/>
              <a:buFontTx/>
              <a:buNone/>
            </a:pPr>
            <a:r>
              <a:rPr lang="en-US" altLang="en-US" sz="1600">
                <a:solidFill>
                  <a:schemeClr val="bg1"/>
                </a:solidFill>
              </a:rPr>
              <a:t>  --Intralesional hemorrhage </a:t>
            </a:r>
            <a:r>
              <a:rPr lang="en-US" altLang="en-US" sz="1600">
                <a:solidFill>
                  <a:schemeClr val="bg1"/>
                </a:solidFill>
                <a:sym typeface="Wingdings" panose="05000000000000000000" pitchFamily="2" charset="2"/>
              </a:rPr>
              <a:t> chocolate cyst</a:t>
            </a:r>
            <a:endParaRPr lang="en-US" altLang="en-US" sz="1600">
              <a:solidFill>
                <a:schemeClr val="bg1"/>
              </a:solidFill>
            </a:endParaRPr>
          </a:p>
        </p:txBody>
      </p:sp>
      <p:sp>
        <p:nvSpPr>
          <p:cNvPr id="8196" name="Rectangle 21"/>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8197" name="Text Box 22"/>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8198" name="Text Box 23"/>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8199"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8200" name="Text Box 2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8201" name="Line 29"/>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8202"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820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34C3C7C-E4E1-43F7-BBB6-6CE21DA581B7}" type="slidenum">
              <a:rPr lang="en-US" altLang="en-US" sz="1000" smtClean="0"/>
              <a:pPr>
                <a:spcBef>
                  <a:spcPct val="0"/>
                </a:spcBef>
                <a:buClrTx/>
                <a:buSzTx/>
                <a:buFontTx/>
                <a:buNone/>
              </a:pPr>
              <a:t>5</a:t>
            </a:fld>
            <a:endParaRPr lang="en-US" altLang="en-US" sz="1000"/>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4819"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4820"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34821"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Epithelial</a:t>
            </a:r>
          </a:p>
        </p:txBody>
      </p:sp>
      <p:sp>
        <p:nvSpPr>
          <p:cNvPr id="34822" name="Line 10"/>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3" name="Line 11"/>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4" name="Line 12"/>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5" name="Line 13"/>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6" name="Line 14"/>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7" name="Line 15"/>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828" name="Text Box 16"/>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34829" name="Text Box 19"/>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folHlink"/>
                </a:solidFill>
              </a:rPr>
              <a:t>Benign</a:t>
            </a:r>
          </a:p>
        </p:txBody>
      </p:sp>
      <p:sp>
        <p:nvSpPr>
          <p:cNvPr id="34830" name="Text Box 20"/>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folHlink"/>
                </a:solidFill>
              </a:rPr>
              <a:t>Premalignant</a:t>
            </a:r>
          </a:p>
        </p:txBody>
      </p:sp>
      <p:sp>
        <p:nvSpPr>
          <p:cNvPr id="34831" name="Text Box 21"/>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folHlink"/>
                </a:solidFill>
              </a:rPr>
              <a:t>Malignant</a:t>
            </a:r>
          </a:p>
        </p:txBody>
      </p:sp>
      <p:sp>
        <p:nvSpPr>
          <p:cNvPr id="34832" name="Text Box 22"/>
          <p:cNvSpPr txBox="1">
            <a:spLocks noChangeArrowheads="1"/>
          </p:cNvSpPr>
          <p:nvPr/>
        </p:nvSpPr>
        <p:spPr bwMode="auto">
          <a:xfrm>
            <a:off x="3352800" y="3276600"/>
            <a:ext cx="323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a:t>?</a:t>
            </a:r>
          </a:p>
        </p:txBody>
      </p:sp>
      <p:sp>
        <p:nvSpPr>
          <p:cNvPr id="34833" name="Text Box 23"/>
          <p:cNvSpPr txBox="1">
            <a:spLocks noChangeArrowheads="1"/>
          </p:cNvSpPr>
          <p:nvPr/>
        </p:nvSpPr>
        <p:spPr bwMode="auto">
          <a:xfrm>
            <a:off x="4095750" y="3824288"/>
            <a:ext cx="323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a:t>?</a:t>
            </a:r>
          </a:p>
        </p:txBody>
      </p:sp>
      <p:sp>
        <p:nvSpPr>
          <p:cNvPr id="34834" name="Text Box 24"/>
          <p:cNvSpPr txBox="1">
            <a:spLocks noChangeArrowheads="1"/>
          </p:cNvSpPr>
          <p:nvPr/>
        </p:nvSpPr>
        <p:spPr bwMode="auto">
          <a:xfrm>
            <a:off x="4933950" y="4357688"/>
            <a:ext cx="3238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b="1" i="1"/>
              <a:t>?</a:t>
            </a:r>
          </a:p>
        </p:txBody>
      </p:sp>
      <p:sp>
        <p:nvSpPr>
          <p:cNvPr id="3483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365DBC9D-DC34-40C8-9C03-16C0AF1C5C83}" type="slidenum">
              <a:rPr lang="en-US" altLang="en-US" sz="1000" smtClean="0"/>
              <a:pPr>
                <a:spcBef>
                  <a:spcPct val="0"/>
                </a:spcBef>
                <a:buClrTx/>
                <a:buSzTx/>
                <a:buFontTx/>
                <a:buNone/>
              </a:pPr>
              <a:t>50</a:t>
            </a:fld>
            <a:endParaRPr lang="en-US" altLang="en-US" sz="1000"/>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5843" name="Text Box 3"/>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5844" name="Text Box 4"/>
          <p:cNvSpPr txBox="1">
            <a:spLocks noChangeArrowheads="1"/>
          </p:cNvSpPr>
          <p:nvPr/>
        </p:nvSpPr>
        <p:spPr bwMode="auto">
          <a:xfrm>
            <a:off x="3577767" y="2422525"/>
            <a:ext cx="153920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dirty="0"/>
              <a:t>Melanocytic</a:t>
            </a:r>
          </a:p>
        </p:txBody>
      </p:sp>
      <p:sp>
        <p:nvSpPr>
          <p:cNvPr id="35845" name="Text Box 5"/>
          <p:cNvSpPr txBox="1">
            <a:spLocks noChangeArrowheads="1"/>
          </p:cNvSpPr>
          <p:nvPr/>
        </p:nvSpPr>
        <p:spPr bwMode="auto">
          <a:xfrm>
            <a:off x="6913563" y="2422525"/>
            <a:ext cx="1217612" cy="396875"/>
          </a:xfrm>
          <a:prstGeom prst="rect">
            <a:avLst/>
          </a:prstGeom>
          <a:solidFill>
            <a:srgbClr val="FF99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Epithelial</a:t>
            </a:r>
          </a:p>
        </p:txBody>
      </p:sp>
      <p:sp>
        <p:nvSpPr>
          <p:cNvPr id="35846" name="Text Box 8"/>
          <p:cNvSpPr txBox="1">
            <a:spLocks noChangeArrowheads="1"/>
          </p:cNvSpPr>
          <p:nvPr/>
        </p:nvSpPr>
        <p:spPr bwMode="auto">
          <a:xfrm>
            <a:off x="3186113" y="3352800"/>
            <a:ext cx="7366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Benign</a:t>
            </a:r>
          </a:p>
        </p:txBody>
      </p:sp>
      <p:sp>
        <p:nvSpPr>
          <p:cNvPr id="35847" name="Text Box 9"/>
          <p:cNvSpPr txBox="1">
            <a:spLocks noChangeArrowheads="1"/>
          </p:cNvSpPr>
          <p:nvPr/>
        </p:nvSpPr>
        <p:spPr bwMode="auto">
          <a:xfrm>
            <a:off x="3657600" y="3886200"/>
            <a:ext cx="12287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Premalignant</a:t>
            </a:r>
          </a:p>
        </p:txBody>
      </p:sp>
      <p:sp>
        <p:nvSpPr>
          <p:cNvPr id="35848" name="Text Box 10"/>
          <p:cNvSpPr txBox="1">
            <a:spLocks noChangeArrowheads="1"/>
          </p:cNvSpPr>
          <p:nvPr/>
        </p:nvSpPr>
        <p:spPr bwMode="auto">
          <a:xfrm>
            <a:off x="4562475" y="4419600"/>
            <a:ext cx="952500"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t>Malignant</a:t>
            </a:r>
          </a:p>
        </p:txBody>
      </p:sp>
      <p:sp>
        <p:nvSpPr>
          <p:cNvPr id="35849" name="Line 21"/>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0" name="Line 22"/>
          <p:cNvSpPr>
            <a:spLocks noChangeShapeType="1"/>
          </p:cNvSpPr>
          <p:nvPr/>
        </p:nvSpPr>
        <p:spPr bwMode="auto">
          <a:xfrm flipH="1">
            <a:off x="4267200" y="2819400"/>
            <a:ext cx="762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1" name="Line 23"/>
          <p:cNvSpPr>
            <a:spLocks noChangeShapeType="1"/>
          </p:cNvSpPr>
          <p:nvPr/>
        </p:nvSpPr>
        <p:spPr bwMode="auto">
          <a:xfrm>
            <a:off x="4343400" y="2819400"/>
            <a:ext cx="914400" cy="1600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2" name="Line 24"/>
          <p:cNvSpPr>
            <a:spLocks noChangeShapeType="1"/>
          </p:cNvSpPr>
          <p:nvPr/>
        </p:nvSpPr>
        <p:spPr bwMode="auto">
          <a:xfrm>
            <a:off x="4343400" y="1828800"/>
            <a:ext cx="25908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3" name="Line 25"/>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4" name="Line 26"/>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5855" name="Text Box 27"/>
          <p:cNvSpPr txBox="1">
            <a:spLocks noChangeArrowheads="1"/>
          </p:cNvSpPr>
          <p:nvPr/>
        </p:nvSpPr>
        <p:spPr bwMode="auto">
          <a:xfrm>
            <a:off x="935038" y="2422525"/>
            <a:ext cx="1341437"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i="1"/>
              <a:t>Lymphatic</a:t>
            </a:r>
          </a:p>
        </p:txBody>
      </p:sp>
      <p:sp>
        <p:nvSpPr>
          <p:cNvPr id="3585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75E5F7C-7EFA-4017-8C0C-6FD8BA4A7228}" type="slidenum">
              <a:rPr lang="en-US" altLang="en-US" sz="1000" smtClean="0"/>
              <a:pPr>
                <a:spcBef>
                  <a:spcPct val="0"/>
                </a:spcBef>
                <a:buClrTx/>
                <a:buSzTx/>
                <a:buFontTx/>
                <a:buNone/>
              </a:pPr>
              <a:t>51</a:t>
            </a:fld>
            <a:endParaRPr lang="en-US" altLang="en-US" sz="1000"/>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4"/>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t>1) </a:t>
            </a:r>
            <a:endParaRPr lang="en-US" altLang="en-US" sz="1600" dirty="0"/>
          </a:p>
          <a:p>
            <a:pPr eaLnBrk="1" hangingPunct="1">
              <a:lnSpc>
                <a:spcPct val="90000"/>
              </a:lnSpc>
              <a:spcBef>
                <a:spcPct val="0"/>
              </a:spcBef>
              <a:buClrTx/>
              <a:buSzTx/>
              <a:buFontTx/>
              <a:buNone/>
            </a:pPr>
            <a:r>
              <a:rPr lang="en-US" altLang="en-US" sz="1600" b="1" dirty="0"/>
              <a:t>2) </a:t>
            </a:r>
            <a:r>
              <a:rPr lang="en-US" altLang="en-US" sz="1600" b="1" dirty="0">
                <a:solidFill>
                  <a:schemeClr val="bg1"/>
                </a:solidFill>
              </a:rPr>
              <a:t>Complexion-associated melanosis</a:t>
            </a:r>
          </a:p>
          <a:p>
            <a:pPr eaLnBrk="1" hangingPunct="1">
              <a:lnSpc>
                <a:spcPct val="90000"/>
              </a:lnSpc>
              <a:spcBef>
                <a:spcPct val="0"/>
              </a:spcBef>
              <a:buClrTx/>
              <a:buSzTx/>
              <a:buFontTx/>
              <a:buNone/>
            </a:pPr>
            <a:r>
              <a:rPr lang="en-US" altLang="en-US" sz="1600" b="1" dirty="0"/>
              <a:t>3) </a:t>
            </a:r>
            <a:r>
              <a:rPr lang="en-US" altLang="en-US" sz="1600" b="1" dirty="0">
                <a:solidFill>
                  <a:schemeClr val="bg1"/>
                </a:solidFill>
              </a:rPr>
              <a:t>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6867"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6868"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6869" name="Text Box 7"/>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6870" name="Text Box 8"/>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6871" name="Text Box 9"/>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6872" name="Line 10"/>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3" name="Line 11"/>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6874" name="Line 12"/>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6875" name="Line 13"/>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76" name="Text Box 16"/>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687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CBB01D5-703D-4168-918C-52D3EC70ED21}" type="slidenum">
              <a:rPr lang="en-US" altLang="en-US" sz="1000" smtClean="0"/>
              <a:pPr>
                <a:spcBef>
                  <a:spcPct val="0"/>
                </a:spcBef>
                <a:buClrTx/>
                <a:buSzTx/>
                <a:buFontTx/>
                <a:buNone/>
              </a:pPr>
              <a:t>52</a:t>
            </a:fld>
            <a:endParaRPr lang="en-US" altLang="en-US" sz="1000"/>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t>1) Freckle (ephelis)</a:t>
            </a:r>
            <a:endParaRPr lang="en-US" altLang="en-US" sz="1600" dirty="0"/>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53</a:t>
            </a:fld>
            <a:endParaRPr lang="en-US" altLang="en-US" sz="1000"/>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t>1) Freckle (ephelis)</a:t>
            </a:r>
            <a:endParaRPr lang="en-US" altLang="en-US" sz="1600" dirty="0"/>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54</a:t>
            </a:fld>
            <a:endParaRPr lang="en-US" altLang="en-US" sz="1000"/>
          </a:p>
        </p:txBody>
      </p:sp>
      <p:sp>
        <p:nvSpPr>
          <p:cNvPr id="2" name="TextBox 1">
            <a:extLst>
              <a:ext uri="{FF2B5EF4-FFF2-40B4-BE49-F238E27FC236}">
                <a16:creationId xmlns:a16="http://schemas.microsoft.com/office/drawing/2014/main" id="{E43267A4-6554-47F3-9D9A-ACF88C0F6DAD}"/>
              </a:ext>
            </a:extLst>
          </p:cNvPr>
          <p:cNvSpPr txBox="1"/>
          <p:nvPr/>
        </p:nvSpPr>
        <p:spPr>
          <a:xfrm>
            <a:off x="101267" y="3331874"/>
            <a:ext cx="4751622" cy="523220"/>
          </a:xfrm>
          <a:prstGeom prst="rect">
            <a:avLst/>
          </a:prstGeom>
          <a:solidFill>
            <a:srgbClr val="FFFF00"/>
          </a:solidFill>
        </p:spPr>
        <p:txBody>
          <a:bodyPr wrap="none" rtlCol="0">
            <a:spAutoFit/>
          </a:bodyPr>
          <a:lstStyle/>
          <a:p>
            <a:r>
              <a:rPr lang="en-US" sz="1400" dirty="0">
                <a:solidFill>
                  <a:srgbClr val="0000FF"/>
                </a:solidFill>
              </a:rPr>
              <a:t>Freckles</a:t>
            </a:r>
            <a:r>
              <a:rPr lang="en-US" sz="1400" i="1" dirty="0">
                <a:solidFill>
                  <a:srgbClr val="0000FF"/>
                </a:solidFill>
              </a:rPr>
              <a:t> and </a:t>
            </a:r>
            <a:r>
              <a:rPr lang="en-US" sz="1400" dirty="0">
                <a:solidFill>
                  <a:srgbClr val="0000FF"/>
                </a:solidFill>
              </a:rPr>
              <a:t>CAM</a:t>
            </a:r>
            <a:r>
              <a:rPr lang="en-US" sz="1400" i="1" dirty="0">
                <a:solidFill>
                  <a:srgbClr val="0000FF"/>
                </a:solidFill>
              </a:rPr>
              <a:t> share what histologic quality?</a:t>
            </a:r>
            <a:endParaRPr lang="en-US" sz="1400" i="1" dirty="0">
              <a:solidFill>
                <a:srgbClr val="FFFF00"/>
              </a:solidFill>
            </a:endParaRPr>
          </a:p>
          <a:p>
            <a:r>
              <a:rPr lang="en-US" sz="1400" dirty="0">
                <a:solidFill>
                  <a:srgbClr val="FFFF00"/>
                </a:solidFill>
              </a:rPr>
              <a:t>Both arise from melanocytes located within the epithelium</a:t>
            </a:r>
          </a:p>
        </p:txBody>
      </p:sp>
    </p:spTree>
    <p:extLst>
      <p:ext uri="{BB962C8B-B14F-4D97-AF65-F5344CB8AC3E}">
        <p14:creationId xmlns:p14="http://schemas.microsoft.com/office/powerpoint/2010/main" val="390887370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t>1) Freckle (ephelis)</a:t>
            </a:r>
            <a:endParaRPr lang="en-US" altLang="en-US" sz="1600" dirty="0"/>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55</a:t>
            </a:fld>
            <a:endParaRPr lang="en-US" altLang="en-US" sz="1000"/>
          </a:p>
        </p:txBody>
      </p:sp>
      <p:sp>
        <p:nvSpPr>
          <p:cNvPr id="2" name="TextBox 1">
            <a:extLst>
              <a:ext uri="{FF2B5EF4-FFF2-40B4-BE49-F238E27FC236}">
                <a16:creationId xmlns:a16="http://schemas.microsoft.com/office/drawing/2014/main" id="{E43267A4-6554-47F3-9D9A-ACF88C0F6DAD}"/>
              </a:ext>
            </a:extLst>
          </p:cNvPr>
          <p:cNvSpPr txBox="1"/>
          <p:nvPr/>
        </p:nvSpPr>
        <p:spPr>
          <a:xfrm>
            <a:off x="101267" y="3331874"/>
            <a:ext cx="4751622" cy="523220"/>
          </a:xfrm>
          <a:prstGeom prst="rect">
            <a:avLst/>
          </a:prstGeom>
          <a:solidFill>
            <a:srgbClr val="FFFF00"/>
          </a:solidFill>
        </p:spPr>
        <p:txBody>
          <a:bodyPr wrap="none" rtlCol="0">
            <a:spAutoFit/>
          </a:bodyPr>
          <a:lstStyle/>
          <a:p>
            <a:r>
              <a:rPr lang="en-US" sz="1400" dirty="0">
                <a:solidFill>
                  <a:srgbClr val="0000FF"/>
                </a:solidFill>
              </a:rPr>
              <a:t>Freckles</a:t>
            </a:r>
            <a:r>
              <a:rPr lang="en-US" sz="1400" i="1" dirty="0">
                <a:solidFill>
                  <a:srgbClr val="0000FF"/>
                </a:solidFill>
              </a:rPr>
              <a:t> and </a:t>
            </a:r>
            <a:r>
              <a:rPr lang="en-US" sz="1400" dirty="0">
                <a:solidFill>
                  <a:srgbClr val="0000FF"/>
                </a:solidFill>
              </a:rPr>
              <a:t>CAM</a:t>
            </a:r>
            <a:r>
              <a:rPr lang="en-US" sz="1400" i="1" dirty="0">
                <a:solidFill>
                  <a:srgbClr val="0000FF"/>
                </a:solidFill>
              </a:rPr>
              <a:t> share what histologic quality?</a:t>
            </a:r>
          </a:p>
          <a:p>
            <a:r>
              <a:rPr lang="en-US" sz="1400" dirty="0">
                <a:solidFill>
                  <a:srgbClr val="0000FF"/>
                </a:solidFill>
              </a:rPr>
              <a:t>Both arise from melanocytes located within the epithelium</a:t>
            </a:r>
          </a:p>
        </p:txBody>
      </p:sp>
    </p:spTree>
    <p:extLst>
      <p:ext uri="{BB962C8B-B14F-4D97-AF65-F5344CB8AC3E}">
        <p14:creationId xmlns:p14="http://schemas.microsoft.com/office/powerpoint/2010/main" val="254750208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56</a:t>
            </a:fld>
            <a:endParaRPr lang="en-US" altLang="en-US" sz="1000"/>
          </a:p>
        </p:txBody>
      </p:sp>
      <p:sp>
        <p:nvSpPr>
          <p:cNvPr id="2" name="TextBox 1">
            <a:extLst>
              <a:ext uri="{FF2B5EF4-FFF2-40B4-BE49-F238E27FC236}">
                <a16:creationId xmlns:a16="http://schemas.microsoft.com/office/drawing/2014/main" id="{5E8062F0-EFA1-4D5B-BC3C-F63804ED7141}"/>
              </a:ext>
            </a:extLst>
          </p:cNvPr>
          <p:cNvSpPr txBox="1"/>
          <p:nvPr/>
        </p:nvSpPr>
        <p:spPr>
          <a:xfrm>
            <a:off x="130615" y="3377839"/>
            <a:ext cx="5203385" cy="1569660"/>
          </a:xfrm>
          <a:prstGeom prst="rect">
            <a:avLst/>
          </a:prstGeom>
          <a:solidFill>
            <a:schemeClr val="accent1">
              <a:lumMod val="50000"/>
            </a:schemeClr>
          </a:solidFill>
        </p:spPr>
        <p:txBody>
          <a:bodyPr wrap="square" rtlCol="0">
            <a:spAutoFit/>
          </a:bodyPr>
          <a:lstStyle/>
          <a:p>
            <a:r>
              <a:rPr lang="en-US" sz="1600" i="1" dirty="0">
                <a:solidFill>
                  <a:schemeClr val="bg1"/>
                </a:solidFill>
              </a:rPr>
              <a:t>CAM is known by several other names—what are they?</a:t>
            </a:r>
          </a:p>
          <a:p>
            <a:r>
              <a:rPr lang="en-US" sz="1600" dirty="0">
                <a:solidFill>
                  <a:schemeClr val="bg1"/>
                </a:solidFill>
              </a:rPr>
              <a:t>--</a:t>
            </a:r>
            <a:r>
              <a:rPr lang="en-US" sz="1600" b="1" i="1" dirty="0">
                <a:solidFill>
                  <a:schemeClr val="bg1"/>
                </a:solidFill>
              </a:rPr>
              <a:t>?</a:t>
            </a:r>
            <a:endParaRPr lang="en-US" sz="1600" dirty="0">
              <a:solidFill>
                <a:schemeClr val="bg1"/>
              </a:solidFill>
            </a:endParaRPr>
          </a:p>
          <a:p>
            <a:r>
              <a:rPr lang="en-US" sz="1600" dirty="0">
                <a:solidFill>
                  <a:schemeClr val="bg1"/>
                </a:solidFill>
              </a:rPr>
              <a:t>--</a:t>
            </a:r>
            <a:r>
              <a:rPr lang="en-US" sz="1600" b="1" i="1" dirty="0">
                <a:solidFill>
                  <a:schemeClr val="bg1"/>
                </a:solidFill>
              </a:rPr>
              <a:t>?</a:t>
            </a:r>
            <a:endParaRPr lang="en-US" sz="1600" dirty="0">
              <a:solidFill>
                <a:schemeClr val="bg1"/>
              </a:solidFill>
            </a:endParaRPr>
          </a:p>
          <a:p>
            <a:r>
              <a:rPr lang="en-US" sz="1600" dirty="0">
                <a:solidFill>
                  <a:schemeClr val="bg1"/>
                </a:solidFill>
              </a:rPr>
              <a:t>--</a:t>
            </a:r>
            <a:r>
              <a:rPr lang="en-US" sz="1600" b="1" i="1" dirty="0">
                <a:solidFill>
                  <a:schemeClr val="bg1"/>
                </a:solidFill>
              </a:rPr>
              <a:t>?</a:t>
            </a:r>
            <a:endParaRPr lang="en-US" sz="1600" dirty="0">
              <a:solidFill>
                <a:schemeClr val="bg1"/>
              </a:solidFill>
            </a:endParaRPr>
          </a:p>
          <a:p>
            <a:r>
              <a:rPr lang="en-US" sz="1600" dirty="0">
                <a:solidFill>
                  <a:schemeClr val="bg1"/>
                </a:solidFill>
              </a:rPr>
              <a:t>--</a:t>
            </a:r>
            <a:r>
              <a:rPr lang="en-US" sz="1600" b="1" i="1" dirty="0">
                <a:solidFill>
                  <a:schemeClr val="bg1"/>
                </a:solidFill>
              </a:rPr>
              <a:t>?</a:t>
            </a:r>
            <a:endParaRPr lang="en-US" sz="1600" dirty="0">
              <a:solidFill>
                <a:schemeClr val="bg1"/>
              </a:solidFill>
            </a:endParaRPr>
          </a:p>
          <a:p>
            <a:r>
              <a:rPr lang="en-US" sz="1600" dirty="0">
                <a:solidFill>
                  <a:schemeClr val="bg1"/>
                </a:solidFill>
              </a:rPr>
              <a:t>--</a:t>
            </a:r>
            <a:r>
              <a:rPr lang="en-US" sz="1600" b="1" i="1" dirty="0">
                <a:solidFill>
                  <a:schemeClr val="bg1"/>
                </a:solidFill>
              </a:rPr>
              <a:t>?</a:t>
            </a:r>
          </a:p>
        </p:txBody>
      </p:sp>
    </p:spTree>
    <p:extLst>
      <p:ext uri="{BB962C8B-B14F-4D97-AF65-F5344CB8AC3E}">
        <p14:creationId xmlns:p14="http://schemas.microsoft.com/office/powerpoint/2010/main" val="393294985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57</a:t>
            </a:fld>
            <a:endParaRPr lang="en-US" altLang="en-US" sz="1000"/>
          </a:p>
        </p:txBody>
      </p:sp>
      <p:sp>
        <p:nvSpPr>
          <p:cNvPr id="2" name="TextBox 1">
            <a:extLst>
              <a:ext uri="{FF2B5EF4-FFF2-40B4-BE49-F238E27FC236}">
                <a16:creationId xmlns:a16="http://schemas.microsoft.com/office/drawing/2014/main" id="{5E8062F0-EFA1-4D5B-BC3C-F63804ED7141}"/>
              </a:ext>
            </a:extLst>
          </p:cNvPr>
          <p:cNvSpPr txBox="1"/>
          <p:nvPr/>
        </p:nvSpPr>
        <p:spPr>
          <a:xfrm>
            <a:off x="130615" y="3377839"/>
            <a:ext cx="5203385" cy="1569660"/>
          </a:xfrm>
          <a:prstGeom prst="rect">
            <a:avLst/>
          </a:prstGeom>
          <a:solidFill>
            <a:schemeClr val="accent1">
              <a:lumMod val="50000"/>
            </a:schemeClr>
          </a:solidFill>
        </p:spPr>
        <p:txBody>
          <a:bodyPr wrap="square" rtlCol="0">
            <a:spAutoFit/>
          </a:bodyPr>
          <a:lstStyle/>
          <a:p>
            <a:r>
              <a:rPr lang="en-US" sz="1600" i="1" dirty="0">
                <a:solidFill>
                  <a:schemeClr val="bg1"/>
                </a:solidFill>
              </a:rPr>
              <a:t>CAM is known by several other names—what are they?</a:t>
            </a:r>
          </a:p>
          <a:p>
            <a:r>
              <a:rPr lang="en-US" sz="1600" dirty="0">
                <a:solidFill>
                  <a:schemeClr val="bg1"/>
                </a:solidFill>
              </a:rPr>
              <a:t>--Racial melanosis</a:t>
            </a:r>
          </a:p>
          <a:p>
            <a:r>
              <a:rPr lang="en-US" sz="1600" dirty="0">
                <a:solidFill>
                  <a:schemeClr val="bg1"/>
                </a:solidFill>
              </a:rPr>
              <a:t>--Benign acquired melanosis</a:t>
            </a:r>
          </a:p>
          <a:p>
            <a:r>
              <a:rPr lang="en-US" sz="1600" dirty="0">
                <a:solidFill>
                  <a:schemeClr val="bg1"/>
                </a:solidFill>
              </a:rPr>
              <a:t>--Benign epithelial melanosis</a:t>
            </a:r>
          </a:p>
          <a:p>
            <a:r>
              <a:rPr lang="en-US" sz="1600" dirty="0">
                <a:solidFill>
                  <a:schemeClr val="bg1"/>
                </a:solidFill>
              </a:rPr>
              <a:t>--Primary conjunctival melanosis</a:t>
            </a:r>
          </a:p>
          <a:p>
            <a:r>
              <a:rPr lang="en-US" sz="1600" dirty="0">
                <a:solidFill>
                  <a:schemeClr val="bg1"/>
                </a:solidFill>
              </a:rPr>
              <a:t>--Acquired </a:t>
            </a:r>
            <a:r>
              <a:rPr lang="en-US" sz="1600" dirty="0" err="1">
                <a:solidFill>
                  <a:schemeClr val="bg1"/>
                </a:solidFill>
              </a:rPr>
              <a:t>hypermelanosis</a:t>
            </a:r>
            <a:endParaRPr lang="en-US" sz="1600" dirty="0">
              <a:solidFill>
                <a:schemeClr val="bg1"/>
              </a:solidFill>
            </a:endParaRPr>
          </a:p>
        </p:txBody>
      </p:sp>
    </p:spTree>
    <p:extLst>
      <p:ext uri="{BB962C8B-B14F-4D97-AF65-F5344CB8AC3E}">
        <p14:creationId xmlns:p14="http://schemas.microsoft.com/office/powerpoint/2010/main" val="386973611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58</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endParaRPr lang="en-US" sz="1400" i="1" dirty="0">
              <a:solidFill>
                <a:schemeClr val="accent5">
                  <a:lumMod val="75000"/>
                </a:schemeClr>
              </a:solidFill>
            </a:endParaRPr>
          </a:p>
          <a:p>
            <a:r>
              <a:rPr lang="en-US" sz="1400" dirty="0">
                <a:solidFill>
                  <a:schemeClr val="accent5">
                    <a:lumMod val="75000"/>
                  </a:schemeClr>
                </a:solidFill>
              </a:rPr>
              <a:t>It can arise in any racial group, but is more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64867719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59</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41915787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19"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a:solidFill>
                  <a:srgbClr val="0000FF"/>
                </a:solidFill>
              </a:rPr>
              <a:t>Lymphatic channel-element neoplasias</a:t>
            </a:r>
          </a:p>
          <a:p>
            <a:pPr eaLnBrk="1" hangingPunct="1">
              <a:spcBef>
                <a:spcPct val="0"/>
              </a:spcBef>
              <a:buClrTx/>
              <a:buSzTx/>
              <a:buFontTx/>
              <a:buNone/>
            </a:pPr>
            <a:r>
              <a:rPr lang="en-US" altLang="en-US" sz="1800" b="1"/>
              <a:t>1) Lymphangiectasia</a:t>
            </a:r>
          </a:p>
          <a:p>
            <a:pPr eaLnBrk="1" hangingPunct="1">
              <a:spcBef>
                <a:spcPct val="0"/>
              </a:spcBef>
              <a:buClrTx/>
              <a:buSzTx/>
              <a:buFontTx/>
              <a:buNone/>
            </a:pPr>
            <a:r>
              <a:rPr lang="en-US" altLang="en-US" sz="1600">
                <a:solidFill>
                  <a:schemeClr val="bg1"/>
                </a:solidFill>
              </a:rPr>
              <a:t>  --Irregularly dilated lymphatic channels of bulbar conjunctiva</a:t>
            </a:r>
          </a:p>
          <a:p>
            <a:pPr eaLnBrk="1" hangingPunct="1">
              <a:spcBef>
                <a:spcPct val="0"/>
              </a:spcBef>
              <a:buClrTx/>
              <a:buSzTx/>
              <a:buFontTx/>
              <a:buNone/>
            </a:pPr>
            <a:r>
              <a:rPr lang="en-US" altLang="en-US" sz="1800" b="1"/>
              <a:t>2) Lymphangioma</a:t>
            </a:r>
          </a:p>
          <a:p>
            <a:pPr eaLnBrk="1" hangingPunct="1">
              <a:spcBef>
                <a:spcPct val="0"/>
              </a:spcBef>
              <a:buClrTx/>
              <a:buSzTx/>
              <a:buFontTx/>
              <a:buNone/>
            </a:pPr>
            <a:r>
              <a:rPr lang="en-US" altLang="en-US" sz="1600"/>
              <a:t>  </a:t>
            </a:r>
            <a:r>
              <a:rPr lang="en-US" altLang="en-US" sz="1600">
                <a:solidFill>
                  <a:schemeClr val="bg1"/>
                </a:solidFill>
              </a:rPr>
              <a:t>--Proliferation of channel elements</a:t>
            </a:r>
          </a:p>
          <a:p>
            <a:pPr eaLnBrk="1" hangingPunct="1">
              <a:spcBef>
                <a:spcPct val="0"/>
              </a:spcBef>
              <a:buClrTx/>
              <a:buSzTx/>
              <a:buFontTx/>
              <a:buNone/>
            </a:pPr>
            <a:r>
              <a:rPr lang="en-US" altLang="en-US" sz="1600">
                <a:solidFill>
                  <a:schemeClr val="bg1"/>
                </a:solidFill>
              </a:rPr>
              <a:t>  --Present at birth</a:t>
            </a:r>
          </a:p>
          <a:p>
            <a:pPr eaLnBrk="1" hangingPunct="1">
              <a:spcBef>
                <a:spcPct val="0"/>
              </a:spcBef>
              <a:buClrTx/>
              <a:buSzTx/>
              <a:buFontTx/>
              <a:buNone/>
            </a:pPr>
            <a:r>
              <a:rPr lang="en-US" altLang="en-US" sz="1600">
                <a:solidFill>
                  <a:schemeClr val="bg1"/>
                </a:solidFill>
              </a:rPr>
              <a:t>  --Enlarge slowly</a:t>
            </a:r>
          </a:p>
          <a:p>
            <a:pPr eaLnBrk="1" hangingPunct="1">
              <a:spcBef>
                <a:spcPct val="0"/>
              </a:spcBef>
              <a:buClrTx/>
              <a:buSzTx/>
              <a:buFontTx/>
              <a:buNone/>
            </a:pPr>
            <a:r>
              <a:rPr lang="en-US" altLang="en-US" sz="1600">
                <a:solidFill>
                  <a:schemeClr val="bg1"/>
                </a:solidFill>
              </a:rPr>
              <a:t>  --Intralesional hemorrhage </a:t>
            </a:r>
            <a:r>
              <a:rPr lang="en-US" altLang="en-US" sz="1600">
                <a:solidFill>
                  <a:schemeClr val="bg1"/>
                </a:solidFill>
                <a:sym typeface="Wingdings" panose="05000000000000000000" pitchFamily="2" charset="2"/>
              </a:rPr>
              <a:t> chocolate cyst</a:t>
            </a:r>
            <a:endParaRPr lang="en-US" altLang="en-US" sz="1600">
              <a:solidFill>
                <a:schemeClr val="bg1"/>
              </a:solidFill>
            </a:endParaRPr>
          </a:p>
        </p:txBody>
      </p:sp>
      <p:sp>
        <p:nvSpPr>
          <p:cNvPr id="9220" name="Rectangle 4"/>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9221" name="Text Box 5"/>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9222" name="Text Box 6"/>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9223" name="Text Box 8"/>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9224" name="Line 9"/>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22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416A1C7-5328-4846-8E2C-2F595866925A}" type="slidenum">
              <a:rPr lang="en-US" altLang="en-US" sz="1000" smtClean="0"/>
              <a:pPr>
                <a:spcBef>
                  <a:spcPct val="0"/>
                </a:spcBef>
                <a:buClrTx/>
                <a:buSzTx/>
                <a:buFontTx/>
                <a:buNone/>
              </a:pPr>
              <a:t>6</a:t>
            </a:fld>
            <a:endParaRPr lang="en-US" altLang="en-US" sz="1000"/>
          </a:p>
        </p:txBody>
      </p:sp>
      <p:sp>
        <p:nvSpPr>
          <p:cNvPr id="12"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3"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60</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 name="TextBox 1">
            <a:extLst>
              <a:ext uri="{FF2B5EF4-FFF2-40B4-BE49-F238E27FC236}">
                <a16:creationId xmlns:a16="http://schemas.microsoft.com/office/drawing/2014/main" id="{161DDD53-7A92-4EC5-A745-DEB60812A622}"/>
              </a:ext>
            </a:extLst>
          </p:cNvPr>
          <p:cNvSpPr txBox="1"/>
          <p:nvPr/>
        </p:nvSpPr>
        <p:spPr>
          <a:xfrm>
            <a:off x="1373022" y="4167085"/>
            <a:ext cx="5410007" cy="523220"/>
          </a:xfrm>
          <a:prstGeom prst="rect">
            <a:avLst/>
          </a:prstGeom>
          <a:solidFill>
            <a:schemeClr val="accent6">
              <a:lumMod val="75000"/>
            </a:schemeClr>
          </a:solidFill>
        </p:spPr>
        <p:txBody>
          <a:bodyPr wrap="none" rtlCol="0">
            <a:spAutoFit/>
          </a:bodyPr>
          <a:lstStyle/>
          <a:p>
            <a:r>
              <a:rPr lang="en-US" sz="1400" i="1" dirty="0">
                <a:solidFill>
                  <a:schemeClr val="bg1"/>
                </a:solidFill>
              </a:rPr>
              <a:t>At what age does it first appear?</a:t>
            </a:r>
            <a:endParaRPr lang="en-US" sz="1400" i="1" dirty="0">
              <a:solidFill>
                <a:schemeClr val="accent6">
                  <a:lumMod val="75000"/>
                </a:schemeClr>
              </a:solidFill>
            </a:endParaRPr>
          </a:p>
          <a:p>
            <a:r>
              <a:rPr lang="en-US" sz="1400" dirty="0">
                <a:solidFill>
                  <a:schemeClr val="accent6">
                    <a:lumMod val="75000"/>
                  </a:schemeClr>
                </a:solidFill>
              </a:rPr>
              <a:t>Young adulthood, although it often progresses with advancing age</a:t>
            </a:r>
          </a:p>
        </p:txBody>
      </p:sp>
    </p:spTree>
    <p:extLst>
      <p:ext uri="{BB962C8B-B14F-4D97-AF65-F5344CB8AC3E}">
        <p14:creationId xmlns:p14="http://schemas.microsoft.com/office/powerpoint/2010/main" val="34628843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61</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accent5">
                  <a:lumMod val="75000"/>
                </a:schemeClr>
              </a:solidFill>
            </a:endParaRPr>
          </a:p>
          <a:p>
            <a:r>
              <a:rPr lang="en-US" sz="1400" i="1" dirty="0">
                <a:solidFill>
                  <a:schemeClr val="accent5">
                    <a:lumMod val="75000"/>
                  </a:schemeClr>
                </a:solidFill>
              </a:rPr>
              <a:t>Which portion of the </a:t>
            </a:r>
            <a:r>
              <a:rPr lang="en-US" sz="1400" i="1" dirty="0" err="1">
                <a:solidFill>
                  <a:schemeClr val="accent5">
                    <a:lumMod val="75000"/>
                  </a:schemeClr>
                </a:solidFill>
              </a:rPr>
              <a:t>conj</a:t>
            </a:r>
            <a:r>
              <a:rPr lang="en-US" sz="1400" i="1" dirty="0">
                <a:solidFill>
                  <a:schemeClr val="accent5">
                    <a:lumMod val="75000"/>
                  </a:schemeClr>
                </a:solidFill>
              </a:rPr>
              <a:t> is most likely to be involved?</a:t>
            </a: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 name="TextBox 1">
            <a:extLst>
              <a:ext uri="{FF2B5EF4-FFF2-40B4-BE49-F238E27FC236}">
                <a16:creationId xmlns:a16="http://schemas.microsoft.com/office/drawing/2014/main" id="{161DDD53-7A92-4EC5-A745-DEB60812A622}"/>
              </a:ext>
            </a:extLst>
          </p:cNvPr>
          <p:cNvSpPr txBox="1"/>
          <p:nvPr/>
        </p:nvSpPr>
        <p:spPr>
          <a:xfrm>
            <a:off x="1373022" y="4167085"/>
            <a:ext cx="5410007" cy="523220"/>
          </a:xfrm>
          <a:prstGeom prst="rect">
            <a:avLst/>
          </a:prstGeom>
          <a:solidFill>
            <a:schemeClr val="accent6">
              <a:lumMod val="75000"/>
            </a:schemeClr>
          </a:solidFill>
        </p:spPr>
        <p:txBody>
          <a:bodyPr wrap="none" rtlCol="0">
            <a:spAutoFit/>
          </a:bodyPr>
          <a:lstStyle/>
          <a:p>
            <a:r>
              <a:rPr lang="en-US" sz="1400" i="1" dirty="0">
                <a:solidFill>
                  <a:schemeClr val="bg1"/>
                </a:solidFill>
              </a:rPr>
              <a:t>At what age does it first appear?</a:t>
            </a:r>
          </a:p>
          <a:p>
            <a:r>
              <a:rPr lang="en-US" sz="1400" dirty="0">
                <a:solidFill>
                  <a:schemeClr val="bg1"/>
                </a:solidFill>
              </a:rPr>
              <a:t>Young adulthood, although it often progresses with advancing age</a:t>
            </a:r>
          </a:p>
        </p:txBody>
      </p:sp>
    </p:spTree>
    <p:extLst>
      <p:ext uri="{BB962C8B-B14F-4D97-AF65-F5344CB8AC3E}">
        <p14:creationId xmlns:p14="http://schemas.microsoft.com/office/powerpoint/2010/main" val="8917938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62</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endParaRPr lang="en-US" sz="1400" i="1" dirty="0">
              <a:solidFill>
                <a:schemeClr val="accent5">
                  <a:lumMod val="75000"/>
                </a:schemeClr>
              </a:solidFill>
            </a:endParaRPr>
          </a:p>
          <a:p>
            <a:r>
              <a:rPr lang="en-US" sz="1400" dirty="0">
                <a:solidFill>
                  <a:schemeClr val="accent5">
                    <a:lumMod val="75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80827066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63</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endParaRPr lang="en-US" sz="1400"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88607785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64</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004920" y="6083640"/>
            <a:ext cx="3134192" cy="369332"/>
          </a:xfrm>
          <a:prstGeom prst="rect">
            <a:avLst/>
          </a:prstGeom>
          <a:noFill/>
        </p:spPr>
        <p:txBody>
          <a:bodyPr wrap="none" rtlCol="0">
            <a:spAutoFit/>
          </a:bodyPr>
          <a:lstStyle/>
          <a:p>
            <a:pPr algn="ctr"/>
            <a:r>
              <a:rPr lang="en-US" dirty="0"/>
              <a:t>CAM: Perilimbal involvement</a:t>
            </a:r>
          </a:p>
        </p:txBody>
      </p:sp>
      <p:pic>
        <p:nvPicPr>
          <p:cNvPr id="7170" name="Picture 2" descr="Conjunctival Melanosis: Review of the Literature Jerman M Alqahtani, MD*  Background: Conjunctival melanoses are a common clinica">
            <a:extLst>
              <a:ext uri="{FF2B5EF4-FFF2-40B4-BE49-F238E27FC236}">
                <a16:creationId xmlns:a16="http://schemas.microsoft.com/office/drawing/2014/main" id="{3F0C26C5-BF41-496E-91A4-153BE67D894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13230" y="1726255"/>
            <a:ext cx="5117539" cy="34054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1421564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65</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 name="TextBox 1">
            <a:extLst>
              <a:ext uri="{FF2B5EF4-FFF2-40B4-BE49-F238E27FC236}">
                <a16:creationId xmlns:a16="http://schemas.microsoft.com/office/drawing/2014/main" id="{0C60568C-E2C9-46BE-9D4D-CDF54FFA7FA4}"/>
              </a:ext>
            </a:extLst>
          </p:cNvPr>
          <p:cNvSpPr txBox="1"/>
          <p:nvPr/>
        </p:nvSpPr>
        <p:spPr>
          <a:xfrm>
            <a:off x="1505171" y="4816475"/>
            <a:ext cx="4800600" cy="738664"/>
          </a:xfrm>
          <a:prstGeom prst="rect">
            <a:avLst/>
          </a:prstGeom>
          <a:solidFill>
            <a:srgbClr val="FFE07D"/>
          </a:solidFill>
        </p:spPr>
        <p:txBody>
          <a:bodyPr wrap="square" rtlCol="0">
            <a:spAutoFit/>
          </a:bodyPr>
          <a:lstStyle/>
          <a:p>
            <a:r>
              <a:rPr lang="en-US" sz="1400" i="1" dirty="0">
                <a:solidFill>
                  <a:srgbClr val="0000FF"/>
                </a:solidFill>
              </a:rPr>
              <a:t>Upon close inspection, CAM lesions often exhibit a subtle but distinctive pattern—what is it?</a:t>
            </a:r>
            <a:endParaRPr lang="en-US" sz="1400" i="1" dirty="0">
              <a:solidFill>
                <a:srgbClr val="FFE07D"/>
              </a:solidFill>
            </a:endParaRPr>
          </a:p>
          <a:p>
            <a:r>
              <a:rPr lang="en-US" sz="1400" dirty="0">
                <a:solidFill>
                  <a:srgbClr val="FFE07D"/>
                </a:solidFill>
              </a:rPr>
              <a:t>‘Microfolds’ (see the next slide)</a:t>
            </a:r>
          </a:p>
        </p:txBody>
      </p:sp>
    </p:spTree>
    <p:extLst>
      <p:ext uri="{BB962C8B-B14F-4D97-AF65-F5344CB8AC3E}">
        <p14:creationId xmlns:p14="http://schemas.microsoft.com/office/powerpoint/2010/main" val="377009358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66</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accent5">
                  <a:lumMod val="75000"/>
                </a:schemeClr>
              </a:solidFill>
            </a:endParaRPr>
          </a:p>
          <a:p>
            <a:r>
              <a:rPr lang="en-US" sz="1400" i="1" dirty="0">
                <a:solidFill>
                  <a:schemeClr val="accent5">
                    <a:lumMod val="75000"/>
                  </a:schemeClr>
                </a:solidFill>
              </a:rPr>
              <a:t>Does it present in unilateral, or bilateral fashion?</a:t>
            </a: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 name="TextBox 1">
            <a:extLst>
              <a:ext uri="{FF2B5EF4-FFF2-40B4-BE49-F238E27FC236}">
                <a16:creationId xmlns:a16="http://schemas.microsoft.com/office/drawing/2014/main" id="{0C60568C-E2C9-46BE-9D4D-CDF54FFA7FA4}"/>
              </a:ext>
            </a:extLst>
          </p:cNvPr>
          <p:cNvSpPr txBox="1"/>
          <p:nvPr/>
        </p:nvSpPr>
        <p:spPr>
          <a:xfrm>
            <a:off x="1505171" y="4816475"/>
            <a:ext cx="4800600" cy="738664"/>
          </a:xfrm>
          <a:prstGeom prst="rect">
            <a:avLst/>
          </a:prstGeom>
          <a:solidFill>
            <a:srgbClr val="FFE07D"/>
          </a:solidFill>
        </p:spPr>
        <p:txBody>
          <a:bodyPr wrap="square" rtlCol="0">
            <a:spAutoFit/>
          </a:bodyPr>
          <a:lstStyle/>
          <a:p>
            <a:r>
              <a:rPr lang="en-US" sz="1400" i="1" dirty="0">
                <a:solidFill>
                  <a:srgbClr val="0000FF"/>
                </a:solidFill>
              </a:rPr>
              <a:t>Upon close inspection, CAM lesions often exhibit a subtle but distinctive pattern—what is it?</a:t>
            </a:r>
          </a:p>
          <a:p>
            <a:r>
              <a:rPr lang="en-US" sz="1400" dirty="0">
                <a:solidFill>
                  <a:srgbClr val="0000FF"/>
                </a:solidFill>
              </a:rPr>
              <a:t>‘Microfolds’ (see the next slide)</a:t>
            </a:r>
          </a:p>
        </p:txBody>
      </p:sp>
    </p:spTree>
    <p:extLst>
      <p:ext uri="{BB962C8B-B14F-4D97-AF65-F5344CB8AC3E}">
        <p14:creationId xmlns:p14="http://schemas.microsoft.com/office/powerpoint/2010/main" val="220447266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67</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pic>
        <p:nvPicPr>
          <p:cNvPr id="2050" name="Picture 2" descr="Complexion-associated melanosis - American Academy of Ophthalmology">
            <a:extLst>
              <a:ext uri="{FF2B5EF4-FFF2-40B4-BE49-F238E27FC236}">
                <a16:creationId xmlns:a16="http://schemas.microsoft.com/office/drawing/2014/main" id="{45E4BDFA-45C2-4E59-AE55-2719C3C4D5B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4487" y="1199701"/>
            <a:ext cx="5915025" cy="4446238"/>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5666857F-6B50-4818-A7D1-CE722A05FE4B}"/>
              </a:ext>
            </a:extLst>
          </p:cNvPr>
          <p:cNvSpPr txBox="1"/>
          <p:nvPr/>
        </p:nvSpPr>
        <p:spPr>
          <a:xfrm>
            <a:off x="495299" y="5739825"/>
            <a:ext cx="8153400" cy="584775"/>
          </a:xfrm>
          <a:prstGeom prst="rect">
            <a:avLst/>
          </a:prstGeom>
          <a:noFill/>
        </p:spPr>
        <p:txBody>
          <a:bodyPr wrap="square" rtlCol="0">
            <a:spAutoFit/>
          </a:bodyPr>
          <a:lstStyle/>
          <a:p>
            <a:r>
              <a:rPr lang="en-US" sz="1600" b="0" i="0" dirty="0">
                <a:solidFill>
                  <a:srgbClr val="000000"/>
                </a:solidFill>
                <a:effectLst/>
                <a:latin typeface="Arial" panose="020B0604020202020204" pitchFamily="34" charset="0"/>
              </a:rPr>
              <a:t>Complexion-associated melanosis. Slit-lamp photograph of a 73-year- old Black man that demonstrates conjunctival pigmentation with limbal “microfolds” [inset]. </a:t>
            </a:r>
            <a:endParaRPr lang="en-US" sz="1600" dirty="0"/>
          </a:p>
        </p:txBody>
      </p:sp>
    </p:spTree>
    <p:extLst>
      <p:ext uri="{BB962C8B-B14F-4D97-AF65-F5344CB8AC3E}">
        <p14:creationId xmlns:p14="http://schemas.microsoft.com/office/powerpoint/2010/main" val="3811150152"/>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68</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endParaRPr lang="en-US" sz="1400" i="1" dirty="0">
              <a:solidFill>
                <a:schemeClr val="accent5">
                  <a:lumMod val="75000"/>
                </a:schemeClr>
              </a:solidFill>
            </a:endParaRPr>
          </a:p>
          <a:p>
            <a:r>
              <a:rPr lang="en-US" sz="1400" dirty="0">
                <a:solidFill>
                  <a:schemeClr val="accent5">
                    <a:lumMod val="75000"/>
                  </a:schemeClr>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98703135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69</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chemeClr val="accent5">
                  <a:lumMod val="75000"/>
                </a:schemeClr>
              </a:solidFill>
            </a:endParaRPr>
          </a:p>
          <a:p>
            <a:r>
              <a:rPr lang="en-US" sz="1400" i="1" dirty="0">
                <a:solidFill>
                  <a:schemeClr val="accent5">
                    <a:lumMod val="75000"/>
                  </a:schemeClr>
                </a:solidFill>
              </a:rPr>
              <a:t>Can the palpebral </a:t>
            </a:r>
            <a:r>
              <a:rPr lang="en-US" sz="1400" i="1" dirty="0" err="1">
                <a:solidFill>
                  <a:schemeClr val="accent5">
                    <a:lumMod val="75000"/>
                  </a:schemeClr>
                </a:solidFill>
              </a:rPr>
              <a:t>conj</a:t>
            </a:r>
            <a:r>
              <a:rPr lang="en-US" sz="1400" i="1" dirty="0">
                <a:solidFill>
                  <a:schemeClr val="accent5">
                    <a:lumMod val="75000"/>
                  </a:schemeClr>
                </a:solidFill>
              </a:rPr>
              <a:t> be involved? 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23454456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43" name="Text Box 4"/>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t>  </a:t>
            </a:r>
            <a:r>
              <a:rPr lang="en-US" altLang="en-US" sz="1600" dirty="0">
                <a:solidFill>
                  <a:schemeClr val="bg1"/>
                </a:solidFill>
              </a:rPr>
              <a:t>--Proliferation of channel elements</a:t>
            </a:r>
          </a:p>
          <a:p>
            <a:pPr eaLnBrk="1" hangingPunct="1">
              <a:spcBef>
                <a:spcPct val="0"/>
              </a:spcBef>
              <a:buClrTx/>
              <a:buSzTx/>
              <a:buFontTx/>
              <a:buNone/>
            </a:pPr>
            <a:r>
              <a:rPr lang="en-US" altLang="en-US" sz="1600" dirty="0">
                <a:solidFill>
                  <a:schemeClr val="bg1"/>
                </a:solidFill>
              </a:rPr>
              <a:t>  --Present at birth</a:t>
            </a:r>
          </a:p>
          <a:p>
            <a:pPr eaLnBrk="1" hangingPunct="1">
              <a:spcBef>
                <a:spcPct val="0"/>
              </a:spcBef>
              <a:buClrTx/>
              <a:buSzTx/>
              <a:buFontTx/>
              <a:buNone/>
            </a:pPr>
            <a:r>
              <a:rPr lang="en-US" altLang="en-US" sz="1600" dirty="0">
                <a:solidFill>
                  <a:schemeClr val="bg1"/>
                </a:solidFill>
              </a:rPr>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0244" name="Rectangle 5"/>
          <p:cNvSpPr>
            <a:spLocks noChangeArrowheads="1"/>
          </p:cNvSpPr>
          <p:nvPr/>
        </p:nvSpPr>
        <p:spPr bwMode="auto">
          <a:xfrm>
            <a:off x="3505200" y="2743200"/>
            <a:ext cx="53340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a:t>definition thereof</a:t>
            </a:r>
          </a:p>
        </p:txBody>
      </p:sp>
      <p:sp>
        <p:nvSpPr>
          <p:cNvPr id="10245" name="Rectangle 9"/>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0246" name="Text Box 10"/>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0247" name="Text Box 11"/>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0248" name="Text Box 14"/>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0249" name="Line 15"/>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50"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7960F6D-7244-4134-BB85-6BFCA339C020}" type="slidenum">
              <a:rPr lang="en-US" altLang="en-US" sz="1000" smtClean="0"/>
              <a:pPr>
                <a:spcBef>
                  <a:spcPct val="0"/>
                </a:spcBef>
                <a:buClrTx/>
                <a:buSzTx/>
                <a:buFontTx/>
                <a:buNone/>
              </a:pPr>
              <a:t>7</a:t>
            </a:fld>
            <a:endParaRPr lang="en-US" altLang="en-US" sz="1000"/>
          </a:p>
        </p:txBody>
      </p:sp>
      <p:sp>
        <p:nvSpPr>
          <p:cNvPr id="13"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4"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70</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accent5">
                    <a:lumMod val="75000"/>
                  </a:schemeClr>
                </a:solidFill>
              </a:rPr>
              <a:t>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chemeClr val="accent5">
                    <a:lumMod val="75000"/>
                  </a:schemeClr>
                </a:solidFill>
              </a:rPr>
              <a:t>Yes.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277161926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71</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accent5">
                    <a:lumMod val="75000"/>
                  </a:schemeClr>
                </a:solidFill>
              </a:rPr>
              <a:t>The caruncle? 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rgbClr val="0000FF"/>
                </a:solidFill>
              </a:rPr>
              <a:t>Yes</a:t>
            </a:r>
            <a:r>
              <a:rPr lang="en-US" sz="1400" dirty="0">
                <a:solidFill>
                  <a:schemeClr val="accent5">
                    <a:lumMod val="75000"/>
                  </a:schemeClr>
                </a:solidFill>
              </a:rPr>
              <a:t>. 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41805035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72</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solidFill>
                  <a:schemeClr val="accent5">
                    <a:lumMod val="75000"/>
                  </a:schemeClr>
                </a:solidFill>
              </a:rPr>
              <a:t>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rgbClr val="0000FF"/>
                </a:solidFill>
              </a:rPr>
              <a:t>Yes. </a:t>
            </a:r>
            <a:r>
              <a:rPr lang="en-US" sz="1400" dirty="0">
                <a:solidFill>
                  <a:schemeClr val="accent5">
                    <a:lumMod val="75000"/>
                  </a:schemeClr>
                </a:solidFill>
              </a:rPr>
              <a:t>Yes. 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74361935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73</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solidFill>
                  <a:schemeClr val="accent5">
                    <a:lumMod val="75000"/>
                  </a:schemeClr>
                </a:solidFill>
              </a:rPr>
              <a:t>The </a:t>
            </a:r>
            <a:r>
              <a:rPr lang="en-US" sz="1400" b="1" i="1" dirty="0">
                <a:solidFill>
                  <a:schemeClr val="accent5">
                    <a:lumMod val="75000"/>
                  </a:schemeClr>
                </a:solidFill>
              </a:rPr>
              <a:t>cornea</a:t>
            </a:r>
            <a:r>
              <a:rPr lang="en-US" sz="1400" i="1" dirty="0">
                <a:solidFill>
                  <a:schemeClr val="accent5">
                    <a:lumMod val="75000"/>
                  </a:schemeClr>
                </a:solidFill>
              </a:rPr>
              <a:t>??!!</a:t>
            </a:r>
          </a:p>
          <a:p>
            <a:r>
              <a:rPr lang="en-US" sz="1400" dirty="0">
                <a:solidFill>
                  <a:srgbClr val="0000FF"/>
                </a:solidFill>
              </a:rPr>
              <a:t>Yes. </a:t>
            </a:r>
            <a:r>
              <a:rPr lang="en-US" sz="1400" dirty="0">
                <a:solidFill>
                  <a:schemeClr val="bg1"/>
                </a:solidFill>
              </a:rPr>
              <a:t>Yes. </a:t>
            </a:r>
            <a:r>
              <a:rPr lang="en-US" sz="1400" dirty="0">
                <a:solidFill>
                  <a:schemeClr val="accent5">
                    <a:lumMod val="75000"/>
                  </a:schemeClr>
                </a:solidFill>
              </a:rPr>
              <a:t>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199739693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74</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solidFill>
                  <a:schemeClr val="accent5">
                    <a:lumMod val="75000"/>
                  </a:schemeClr>
                </a:solidFill>
              </a:rPr>
              <a:t>Yes—it’s called  </a:t>
            </a:r>
            <a:r>
              <a:rPr lang="en-US" sz="1400" i="1" dirty="0">
                <a:solidFill>
                  <a:schemeClr val="accent5">
                    <a:lumMod val="75000"/>
                  </a:schemeClr>
                </a:solidFill>
              </a:rPr>
              <a:t>striate </a:t>
            </a:r>
            <a:r>
              <a:rPr lang="en-US" sz="1400" i="1" dirty="0" err="1">
                <a:solidFill>
                  <a:schemeClr val="accent5">
                    <a:lumMod val="75000"/>
                  </a:schemeClr>
                </a:solidFill>
              </a:rPr>
              <a:t>melanokeratosis</a:t>
            </a:r>
            <a:r>
              <a:rPr lang="en-US" sz="1400" i="1" dirty="0">
                <a:solidFill>
                  <a:schemeClr val="accent5">
                    <a:lumMod val="75000"/>
                  </a:schemeClr>
                </a:solidFill>
              </a:rPr>
              <a:t>.</a:t>
            </a: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31319548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75</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endParaRPr lang="en-US" sz="1400" i="1"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
        <p:nvSpPr>
          <p:cNvPr id="2" name="Rectangle 1">
            <a:extLst>
              <a:ext uri="{FF2B5EF4-FFF2-40B4-BE49-F238E27FC236}">
                <a16:creationId xmlns:a16="http://schemas.microsoft.com/office/drawing/2014/main" id="{7B54647A-9C35-4D45-89C6-E28A6A53086D}"/>
              </a:ext>
            </a:extLst>
          </p:cNvPr>
          <p:cNvSpPr/>
          <p:nvPr/>
        </p:nvSpPr>
        <p:spPr>
          <a:xfrm>
            <a:off x="3478213" y="5754687"/>
            <a:ext cx="1931987" cy="20879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rPr>
              <a:t>two words</a:t>
            </a:r>
          </a:p>
        </p:txBody>
      </p:sp>
    </p:spTree>
    <p:extLst>
      <p:ext uri="{BB962C8B-B14F-4D97-AF65-F5344CB8AC3E}">
        <p14:creationId xmlns:p14="http://schemas.microsoft.com/office/powerpoint/2010/main" val="197024723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76</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endParaRPr lang="en-US" sz="1400" i="1" dirty="0">
              <a:solidFill>
                <a:schemeClr val="accent5">
                  <a:lumMod val="75000"/>
                </a:schemeClr>
              </a:solidFill>
            </a:endParaRPr>
          </a:p>
          <a:p>
            <a:endParaRPr lang="en-US" sz="1400" i="1" dirty="0">
              <a:solidFill>
                <a:schemeClr val="accent5">
                  <a:lumMod val="75000"/>
                </a:schemeClr>
              </a:solidFill>
            </a:endParaRPr>
          </a:p>
          <a:p>
            <a:r>
              <a:rPr lang="en-US" sz="1400" i="1" dirty="0">
                <a:solidFill>
                  <a:schemeClr val="accent5">
                    <a:lumMod val="75000"/>
                  </a:schemeClr>
                </a:solidFill>
              </a:rPr>
              <a:t>What is its malignant potential?</a:t>
            </a: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21266158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77</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2953628" y="6083640"/>
            <a:ext cx="3236784" cy="369332"/>
          </a:xfrm>
          <a:prstGeom prst="rect">
            <a:avLst/>
          </a:prstGeom>
          <a:noFill/>
        </p:spPr>
        <p:txBody>
          <a:bodyPr wrap="none" rtlCol="0">
            <a:spAutoFit/>
          </a:bodyPr>
          <a:lstStyle/>
          <a:p>
            <a:pPr algn="ctr"/>
            <a:r>
              <a:rPr lang="en-US" dirty="0"/>
              <a:t>CAM: Striate </a:t>
            </a:r>
            <a:r>
              <a:rPr lang="en-US" dirty="0" err="1"/>
              <a:t>melanokeratosis</a:t>
            </a:r>
            <a:endParaRPr lang="en-US" dirty="0"/>
          </a:p>
        </p:txBody>
      </p:sp>
      <p:pic>
        <p:nvPicPr>
          <p:cNvPr id="8194" name="Picture 2" descr="Melanokeratosis, Striate | SpringerLink">
            <a:extLst>
              <a:ext uri="{FF2B5EF4-FFF2-40B4-BE49-F238E27FC236}">
                <a16:creationId xmlns:a16="http://schemas.microsoft.com/office/drawing/2014/main" id="{D040E578-A795-4022-8157-511B04AC17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52712" y="1503825"/>
            <a:ext cx="3838575" cy="38503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7052191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78</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p>
          <a:p>
            <a:endParaRPr lang="en-US" sz="1400" i="1" dirty="0">
              <a:solidFill>
                <a:srgbClr val="0000FF"/>
              </a:solidFill>
            </a:endParaRPr>
          </a:p>
          <a:p>
            <a:r>
              <a:rPr lang="en-US" sz="1400" i="1" dirty="0">
                <a:solidFill>
                  <a:srgbClr val="0000FF"/>
                </a:solidFill>
              </a:rPr>
              <a:t>What is its malignant potential?</a:t>
            </a:r>
            <a:endParaRPr lang="en-US" sz="1400" i="1" dirty="0">
              <a:solidFill>
                <a:schemeClr val="accent5">
                  <a:lumMod val="75000"/>
                </a:schemeClr>
              </a:solidFill>
            </a:endParaRPr>
          </a:p>
          <a:p>
            <a:r>
              <a:rPr lang="en-US" sz="1400" dirty="0">
                <a:solidFill>
                  <a:schemeClr val="accent5">
                    <a:lumMod val="75000"/>
                  </a:schemeClr>
                </a:solidFill>
              </a:rPr>
              <a:t>Essentially none</a:t>
            </a:r>
          </a:p>
        </p:txBody>
      </p:sp>
    </p:spTree>
    <p:extLst>
      <p:ext uri="{BB962C8B-B14F-4D97-AF65-F5344CB8AC3E}">
        <p14:creationId xmlns:p14="http://schemas.microsoft.com/office/powerpoint/2010/main" val="37852299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79</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rgbClr val="0000FF"/>
                </a:solidFill>
              </a:rPr>
              <a:t>Who is prone to developing CAM?</a:t>
            </a:r>
          </a:p>
          <a:p>
            <a:r>
              <a:rPr lang="en-US" sz="1400" dirty="0">
                <a:solidFill>
                  <a:srgbClr val="0000FF"/>
                </a:solidFill>
              </a:rPr>
              <a:t>It can arise in any racial group, but is commonly associated with more darkly pigmented peoples</a:t>
            </a:r>
          </a:p>
          <a:p>
            <a:endParaRPr lang="en-US" sz="1400" i="1" dirty="0">
              <a:solidFill>
                <a:srgbClr val="0000FF"/>
              </a:solidFill>
            </a:endParaRPr>
          </a:p>
          <a:p>
            <a:r>
              <a:rPr lang="en-US" sz="1400" i="1" dirty="0">
                <a:solidFill>
                  <a:srgbClr val="0000FF"/>
                </a:solidFill>
              </a:rPr>
              <a:t>Which portion of the </a:t>
            </a:r>
            <a:r>
              <a:rPr lang="en-US" sz="1400" i="1" dirty="0" err="1">
                <a:solidFill>
                  <a:srgbClr val="0000FF"/>
                </a:solidFill>
              </a:rPr>
              <a:t>conj</a:t>
            </a:r>
            <a:r>
              <a:rPr lang="en-US" sz="1400" i="1" dirty="0">
                <a:solidFill>
                  <a:srgbClr val="0000FF"/>
                </a:solidFill>
              </a:rPr>
              <a:t> is most likely to be involved?</a:t>
            </a:r>
          </a:p>
          <a:p>
            <a:r>
              <a:rPr lang="en-US" sz="1400" dirty="0">
                <a:solidFill>
                  <a:srgbClr val="0000FF"/>
                </a:solidFill>
              </a:rPr>
              <a:t>The perilimbal region</a:t>
            </a:r>
          </a:p>
          <a:p>
            <a:endParaRPr lang="en-US" sz="1400" i="1" dirty="0">
              <a:solidFill>
                <a:srgbClr val="0000FF"/>
              </a:solidFill>
            </a:endParaRPr>
          </a:p>
          <a:p>
            <a:r>
              <a:rPr lang="en-US" sz="1400" i="1" dirty="0">
                <a:solidFill>
                  <a:srgbClr val="0000FF"/>
                </a:solidFill>
              </a:rPr>
              <a:t>Does it present in unilateral, or bilateral fashion?</a:t>
            </a:r>
          </a:p>
          <a:p>
            <a:r>
              <a:rPr lang="en-US" sz="1400" dirty="0">
                <a:solidFill>
                  <a:srgbClr val="0000FF"/>
                </a:solidFill>
              </a:rPr>
              <a:t>Bilateral (and fairly symmetrically so)</a:t>
            </a:r>
          </a:p>
          <a:p>
            <a:endParaRPr lang="en-US" sz="1400" dirty="0">
              <a:solidFill>
                <a:srgbClr val="0000FF"/>
              </a:solidFill>
            </a:endParaRPr>
          </a:p>
          <a:p>
            <a:r>
              <a:rPr lang="en-US" sz="1400" i="1" dirty="0">
                <a:solidFill>
                  <a:srgbClr val="0000FF"/>
                </a:solidFill>
              </a:rPr>
              <a:t>Can the palpebral </a:t>
            </a:r>
            <a:r>
              <a:rPr lang="en-US" sz="1400" i="1" dirty="0" err="1">
                <a:solidFill>
                  <a:srgbClr val="0000FF"/>
                </a:solidFill>
              </a:rPr>
              <a:t>conj</a:t>
            </a:r>
            <a:r>
              <a:rPr lang="en-US" sz="1400" i="1" dirty="0">
                <a:solidFill>
                  <a:srgbClr val="0000FF"/>
                </a:solidFill>
              </a:rPr>
              <a:t> be involved? </a:t>
            </a:r>
            <a:r>
              <a:rPr lang="en-US" sz="1400" i="1" dirty="0">
                <a:solidFill>
                  <a:schemeClr val="bg1"/>
                </a:solidFill>
              </a:rPr>
              <a:t>The caruncle? </a:t>
            </a:r>
            <a:r>
              <a:rPr lang="en-US" sz="1400" i="1" dirty="0"/>
              <a:t>The </a:t>
            </a:r>
            <a:r>
              <a:rPr lang="en-US" sz="1400" b="1" i="1" dirty="0"/>
              <a:t>cornea</a:t>
            </a:r>
            <a:r>
              <a:rPr lang="en-US" sz="1400" i="1" dirty="0"/>
              <a:t>??!!</a:t>
            </a:r>
          </a:p>
          <a:p>
            <a:r>
              <a:rPr lang="en-US" sz="1400" dirty="0">
                <a:solidFill>
                  <a:srgbClr val="0000FF"/>
                </a:solidFill>
              </a:rPr>
              <a:t>Yes. </a:t>
            </a:r>
            <a:r>
              <a:rPr lang="en-US" sz="1400" dirty="0">
                <a:solidFill>
                  <a:schemeClr val="bg1"/>
                </a:solidFill>
              </a:rPr>
              <a:t>Yes. </a:t>
            </a:r>
            <a:r>
              <a:rPr lang="en-US" sz="1400" dirty="0"/>
              <a:t>Yes—it’s called  </a:t>
            </a:r>
            <a:r>
              <a:rPr lang="en-US" sz="1400" i="1" dirty="0"/>
              <a:t>striate </a:t>
            </a:r>
            <a:r>
              <a:rPr lang="en-US" sz="1400" i="1" dirty="0" err="1"/>
              <a:t>melanokeratosis</a:t>
            </a:r>
            <a:r>
              <a:rPr lang="en-US" sz="1400" i="1" dirty="0"/>
              <a:t>.</a:t>
            </a:r>
          </a:p>
          <a:p>
            <a:endParaRPr lang="en-US" sz="1400" i="1" dirty="0">
              <a:solidFill>
                <a:srgbClr val="0000FF"/>
              </a:solidFill>
            </a:endParaRPr>
          </a:p>
          <a:p>
            <a:r>
              <a:rPr lang="en-US" sz="1400" i="1" dirty="0">
                <a:solidFill>
                  <a:srgbClr val="0000FF"/>
                </a:solidFill>
              </a:rPr>
              <a:t>What is its malignant potential?</a:t>
            </a:r>
          </a:p>
          <a:p>
            <a:r>
              <a:rPr lang="en-US" sz="1400" dirty="0">
                <a:solidFill>
                  <a:srgbClr val="0000FF"/>
                </a:solidFill>
              </a:rPr>
              <a:t>Essentially none</a:t>
            </a:r>
          </a:p>
        </p:txBody>
      </p:sp>
    </p:spTree>
    <p:extLst>
      <p:ext uri="{BB962C8B-B14F-4D97-AF65-F5344CB8AC3E}">
        <p14:creationId xmlns:p14="http://schemas.microsoft.com/office/powerpoint/2010/main" val="16282699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Line 2"/>
          <p:cNvSpPr>
            <a:spLocks noChangeShapeType="1"/>
          </p:cNvSpPr>
          <p:nvPr/>
        </p:nvSpPr>
        <p:spPr bwMode="auto">
          <a:xfrm flipH="1">
            <a:off x="2286000" y="1828800"/>
            <a:ext cx="20574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67" name="Text Box 3"/>
          <p:cNvSpPr txBox="1">
            <a:spLocks noChangeArrowheads="1"/>
          </p:cNvSpPr>
          <p:nvPr/>
        </p:nvSpPr>
        <p:spPr bwMode="auto">
          <a:xfrm>
            <a:off x="3200400" y="2108200"/>
            <a:ext cx="5703888" cy="2178050"/>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2000" b="1" i="1" u="sng" dirty="0">
                <a:solidFill>
                  <a:srgbClr val="0000FF"/>
                </a:solidFill>
              </a:rPr>
              <a:t>Lymphatic channel-element </a:t>
            </a:r>
            <a:r>
              <a:rPr lang="en-US" altLang="en-US" sz="2000" b="1" i="1" u="sng" dirty="0" err="1">
                <a:solidFill>
                  <a:srgbClr val="0000FF"/>
                </a:solidFill>
              </a:rPr>
              <a:t>neoplasias</a:t>
            </a:r>
            <a:endParaRPr lang="en-US" altLang="en-US" sz="2000" b="1" i="1" u="sng" dirty="0">
              <a:solidFill>
                <a:srgbClr val="0000FF"/>
              </a:solidFill>
            </a:endParaRPr>
          </a:p>
          <a:p>
            <a:pPr eaLnBrk="1" hangingPunct="1">
              <a:spcBef>
                <a:spcPct val="0"/>
              </a:spcBef>
              <a:buClrTx/>
              <a:buSzTx/>
              <a:buFontTx/>
              <a:buNone/>
            </a:pPr>
            <a:r>
              <a:rPr lang="en-US" altLang="en-US" sz="1800" b="1" dirty="0"/>
              <a:t>1) Lymphangiectasia</a:t>
            </a:r>
          </a:p>
          <a:p>
            <a:pPr eaLnBrk="1" hangingPunct="1">
              <a:spcBef>
                <a:spcPct val="0"/>
              </a:spcBef>
              <a:buClrTx/>
              <a:buSzTx/>
              <a:buFontTx/>
              <a:buNone/>
            </a:pPr>
            <a:r>
              <a:rPr lang="en-US" altLang="en-US" sz="1600" dirty="0"/>
              <a:t>  --</a:t>
            </a:r>
            <a:r>
              <a:rPr lang="en-US" altLang="en-US" sz="1600" dirty="0">
                <a:solidFill>
                  <a:srgbClr val="0000FF"/>
                </a:solidFill>
              </a:rPr>
              <a:t>Irregularly dilated lymphatic channels of bulbar conjunctiva</a:t>
            </a:r>
          </a:p>
          <a:p>
            <a:pPr eaLnBrk="1" hangingPunct="1">
              <a:spcBef>
                <a:spcPct val="0"/>
              </a:spcBef>
              <a:buClrTx/>
              <a:buSzTx/>
              <a:buFontTx/>
              <a:buNone/>
            </a:pPr>
            <a:r>
              <a:rPr lang="en-US" altLang="en-US" sz="1800" b="1" dirty="0">
                <a:solidFill>
                  <a:schemeClr val="bg1">
                    <a:lumMod val="75000"/>
                  </a:schemeClr>
                </a:solidFill>
              </a:rPr>
              <a:t>2) Lymphangioma</a:t>
            </a:r>
          </a:p>
          <a:p>
            <a:pPr eaLnBrk="1" hangingPunct="1">
              <a:spcBef>
                <a:spcPct val="0"/>
              </a:spcBef>
              <a:buClrTx/>
              <a:buSzTx/>
              <a:buFontTx/>
              <a:buNone/>
            </a:pPr>
            <a:r>
              <a:rPr lang="en-US" altLang="en-US" sz="1600" dirty="0"/>
              <a:t>  </a:t>
            </a:r>
            <a:r>
              <a:rPr lang="en-US" altLang="en-US" sz="1600" dirty="0">
                <a:solidFill>
                  <a:schemeClr val="bg1"/>
                </a:solidFill>
              </a:rPr>
              <a:t>--Proliferation of channel elements</a:t>
            </a:r>
          </a:p>
          <a:p>
            <a:pPr eaLnBrk="1" hangingPunct="1">
              <a:spcBef>
                <a:spcPct val="0"/>
              </a:spcBef>
              <a:buClrTx/>
              <a:buSzTx/>
              <a:buFontTx/>
              <a:buNone/>
            </a:pPr>
            <a:r>
              <a:rPr lang="en-US" altLang="en-US" sz="1600" dirty="0">
                <a:solidFill>
                  <a:schemeClr val="bg1"/>
                </a:solidFill>
              </a:rPr>
              <a:t>  --Present at birth</a:t>
            </a:r>
          </a:p>
          <a:p>
            <a:pPr eaLnBrk="1" hangingPunct="1">
              <a:spcBef>
                <a:spcPct val="0"/>
              </a:spcBef>
              <a:buClrTx/>
              <a:buSzTx/>
              <a:buFontTx/>
              <a:buNone/>
            </a:pPr>
            <a:r>
              <a:rPr lang="en-US" altLang="en-US" sz="1600" dirty="0">
                <a:solidFill>
                  <a:schemeClr val="bg1"/>
                </a:solidFill>
              </a:rPr>
              <a:t>  --Enlarge slowly</a:t>
            </a:r>
          </a:p>
          <a:p>
            <a:pPr eaLnBrk="1" hangingPunct="1">
              <a:spcBef>
                <a:spcPct val="0"/>
              </a:spcBef>
              <a:buClrTx/>
              <a:buSzTx/>
              <a:buFontTx/>
              <a:buNone/>
            </a:pPr>
            <a:r>
              <a:rPr lang="en-US" altLang="en-US" sz="1600" dirty="0">
                <a:solidFill>
                  <a:schemeClr val="bg1"/>
                </a:solidFill>
              </a:rPr>
              <a:t>  --Intralesional hemorrhage </a:t>
            </a:r>
            <a:r>
              <a:rPr lang="en-US" altLang="en-US" sz="1600" dirty="0">
                <a:solidFill>
                  <a:schemeClr val="bg1"/>
                </a:solidFill>
                <a:sym typeface="Wingdings" panose="05000000000000000000" pitchFamily="2" charset="2"/>
              </a:rPr>
              <a:t> chocolate cyst</a:t>
            </a:r>
            <a:endParaRPr lang="en-US" altLang="en-US" sz="1600" dirty="0">
              <a:solidFill>
                <a:schemeClr val="bg1"/>
              </a:solidFill>
            </a:endParaRPr>
          </a:p>
        </p:txBody>
      </p:sp>
      <p:sp>
        <p:nvSpPr>
          <p:cNvPr id="11268" name="Rectangle 5"/>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11269" name="Text Box 6"/>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11270" name="Text Box 7"/>
          <p:cNvSpPr txBox="1">
            <a:spLocks noChangeArrowheads="1"/>
          </p:cNvSpPr>
          <p:nvPr/>
        </p:nvSpPr>
        <p:spPr bwMode="auto">
          <a:xfrm>
            <a:off x="63500" y="3200400"/>
            <a:ext cx="1119188" cy="601663"/>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Lymphatic </a:t>
            </a:r>
          </a:p>
          <a:p>
            <a:pPr algn="ctr" eaLnBrk="1" hangingPunct="1">
              <a:lnSpc>
                <a:spcPct val="80000"/>
              </a:lnSpc>
              <a:spcBef>
                <a:spcPct val="0"/>
              </a:spcBef>
              <a:buClrTx/>
              <a:buSzTx/>
              <a:buFontTx/>
              <a:buNone/>
            </a:pPr>
            <a:r>
              <a:rPr lang="en-US" altLang="en-US" sz="1400" b="1" i="1">
                <a:solidFill>
                  <a:srgbClr val="0000FF"/>
                </a:solidFill>
              </a:rPr>
              <a:t>channel </a:t>
            </a:r>
          </a:p>
          <a:p>
            <a:pPr algn="ctr" eaLnBrk="1" hangingPunct="1">
              <a:lnSpc>
                <a:spcPct val="80000"/>
              </a:lnSpc>
              <a:spcBef>
                <a:spcPct val="0"/>
              </a:spcBef>
              <a:buClrTx/>
              <a:buSzTx/>
              <a:buFontTx/>
              <a:buNone/>
            </a:pPr>
            <a:r>
              <a:rPr lang="en-US" altLang="en-US" sz="1400" b="1" i="1">
                <a:solidFill>
                  <a:srgbClr val="0000FF"/>
                </a:solidFill>
              </a:rPr>
              <a:t>elements</a:t>
            </a:r>
          </a:p>
        </p:txBody>
      </p:sp>
      <p:sp>
        <p:nvSpPr>
          <p:cNvPr id="11271" name="Text Box 9"/>
          <p:cNvSpPr txBox="1">
            <a:spLocks noChangeArrowheads="1"/>
          </p:cNvSpPr>
          <p:nvPr/>
        </p:nvSpPr>
        <p:spPr bwMode="auto">
          <a:xfrm>
            <a:off x="879475" y="2422525"/>
            <a:ext cx="1454150" cy="396875"/>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a:t>Lymphatic</a:t>
            </a:r>
          </a:p>
        </p:txBody>
      </p:sp>
      <p:sp>
        <p:nvSpPr>
          <p:cNvPr id="11272" name="Line 10"/>
          <p:cNvSpPr>
            <a:spLocks noChangeShapeType="1"/>
          </p:cNvSpPr>
          <p:nvPr/>
        </p:nvSpPr>
        <p:spPr bwMode="auto">
          <a:xfrm flipH="1">
            <a:off x="1143000" y="2819400"/>
            <a:ext cx="4572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27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F19231AC-98D9-44E1-BB9D-9EFAFB6CFBAF}" type="slidenum">
              <a:rPr lang="en-US" altLang="en-US" sz="1000" smtClean="0"/>
              <a:pPr>
                <a:spcBef>
                  <a:spcPct val="0"/>
                </a:spcBef>
                <a:buClrTx/>
                <a:buSzTx/>
                <a:buFontTx/>
                <a:buNone/>
              </a:pPr>
              <a:t>8</a:t>
            </a:fld>
            <a:endParaRPr lang="en-US" altLang="en-US" sz="1000"/>
          </a:p>
        </p:txBody>
      </p:sp>
      <p:sp>
        <p:nvSpPr>
          <p:cNvPr id="12" name="Text Box 24"/>
          <p:cNvSpPr txBox="1">
            <a:spLocks noChangeArrowheads="1"/>
          </p:cNvSpPr>
          <p:nvPr/>
        </p:nvSpPr>
        <p:spPr bwMode="auto">
          <a:xfrm>
            <a:off x="1152525" y="4005263"/>
            <a:ext cx="1366838" cy="265112"/>
          </a:xfrm>
          <a:prstGeom prst="rect">
            <a:avLst/>
          </a:prstGeom>
          <a:solidFill>
            <a:srgbClr val="CCFFCC"/>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Lymphoid cells</a:t>
            </a:r>
          </a:p>
        </p:txBody>
      </p:sp>
      <p:sp>
        <p:nvSpPr>
          <p:cNvPr id="13" name="Line 30"/>
          <p:cNvSpPr>
            <a:spLocks noChangeShapeType="1"/>
          </p:cNvSpPr>
          <p:nvPr/>
        </p:nvSpPr>
        <p:spPr bwMode="auto">
          <a:xfrm>
            <a:off x="1600200" y="2819400"/>
            <a:ext cx="228600" cy="11430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80</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bg1">
                  <a:lumMod val="50000"/>
                </a:schemeClr>
              </a:solidFill>
            </a:endParaRPr>
          </a:p>
          <a:p>
            <a:r>
              <a:rPr lang="en-US" sz="1400" i="1" dirty="0">
                <a:solidFill>
                  <a:schemeClr val="bg1">
                    <a:lumMod val="50000"/>
                  </a:schemeClr>
                </a:solidFill>
              </a:rPr>
              <a:t>Does it present in unilateral, or bilateral fashion?</a:t>
            </a:r>
          </a:p>
          <a:p>
            <a:r>
              <a:rPr lang="en-US" sz="1400" dirty="0">
                <a:solidFill>
                  <a:schemeClr val="bg1">
                    <a:lumMod val="50000"/>
                  </a:schemeClr>
                </a:solidFill>
              </a:rPr>
              <a:t>Bilateral (and fairly symmetrically so)</a:t>
            </a:r>
          </a:p>
          <a:p>
            <a:endParaRPr lang="en-US" sz="1400" dirty="0">
              <a:solidFill>
                <a:schemeClr val="bg1">
                  <a:lumMod val="50000"/>
                </a:schemeClr>
              </a:solidFill>
            </a:endParaRPr>
          </a:p>
          <a:p>
            <a:r>
              <a:rPr lang="en-US" sz="1400" i="1" dirty="0">
                <a:solidFill>
                  <a:schemeClr val="bg1">
                    <a:lumMod val="50000"/>
                  </a:schemeClr>
                </a:solidFill>
              </a:rPr>
              <a:t>Can the palpebral </a:t>
            </a:r>
            <a:r>
              <a:rPr lang="en-US" sz="1400" i="1" dirty="0" err="1">
                <a:solidFill>
                  <a:schemeClr val="bg1">
                    <a:lumMod val="50000"/>
                  </a:schemeClr>
                </a:solidFill>
              </a:rPr>
              <a:t>conj</a:t>
            </a:r>
            <a:r>
              <a:rPr lang="en-US" sz="1400" i="1" dirty="0">
                <a:solidFill>
                  <a:schemeClr val="bg1">
                    <a:lumMod val="50000"/>
                  </a:schemeClr>
                </a:solidFill>
              </a:rPr>
              <a:t> be involved? The caruncle? The </a:t>
            </a:r>
            <a:r>
              <a:rPr lang="en-US" sz="1400" b="1" i="1" dirty="0">
                <a:solidFill>
                  <a:schemeClr val="bg1">
                    <a:lumMod val="50000"/>
                  </a:schemeClr>
                </a:solidFill>
              </a:rPr>
              <a:t>cornea</a:t>
            </a:r>
            <a:r>
              <a:rPr lang="en-US" sz="1400" i="1" dirty="0">
                <a:solidFill>
                  <a:schemeClr val="bg1">
                    <a:lumMod val="50000"/>
                  </a:schemeClr>
                </a:solidFill>
              </a:rPr>
              <a:t>??!!</a:t>
            </a:r>
          </a:p>
          <a:p>
            <a:r>
              <a:rPr lang="en-US" sz="1400" dirty="0">
                <a:solidFill>
                  <a:schemeClr val="bg1">
                    <a:lumMod val="50000"/>
                  </a:schemeClr>
                </a:solidFill>
              </a:rPr>
              <a:t>Yes. Yes. Yes—it’s called  </a:t>
            </a:r>
            <a:r>
              <a:rPr lang="en-US" sz="1400" i="1" dirty="0">
                <a:solidFill>
                  <a:schemeClr val="bg1">
                    <a:lumMod val="50000"/>
                  </a:schemeClr>
                </a:solidFill>
              </a:rPr>
              <a:t>striate </a:t>
            </a:r>
            <a:r>
              <a:rPr lang="en-US" sz="1400" i="1" dirty="0" err="1">
                <a:solidFill>
                  <a:schemeClr val="bg1">
                    <a:lumMod val="50000"/>
                  </a:schemeClr>
                </a:solidFill>
              </a:rPr>
              <a:t>melanokeratosis</a:t>
            </a:r>
            <a:r>
              <a:rPr lang="en-US" sz="1400" i="1" dirty="0">
                <a:solidFill>
                  <a:schemeClr val="bg1">
                    <a:lumMod val="50000"/>
                  </a:schemeClr>
                </a:solidFill>
              </a:rPr>
              <a:t>.</a:t>
            </a:r>
          </a:p>
          <a:p>
            <a:endParaRPr lang="en-US" sz="1400" i="1" dirty="0">
              <a:solidFill>
                <a:srgbClr val="0000FF"/>
              </a:solidFill>
            </a:endParaRPr>
          </a:p>
          <a:p>
            <a:r>
              <a:rPr lang="en-US" sz="1400" b="1" i="1" dirty="0">
                <a:solidFill>
                  <a:srgbClr val="0000FF"/>
                </a:solidFill>
              </a:rPr>
              <a:t>What is its malignant potential?</a:t>
            </a:r>
          </a:p>
          <a:p>
            <a:r>
              <a:rPr lang="en-US" sz="1400" b="1" dirty="0">
                <a:solidFill>
                  <a:srgbClr val="0000FF"/>
                </a:solidFill>
              </a:rPr>
              <a:t>Essentially none</a:t>
            </a:r>
          </a:p>
        </p:txBody>
      </p:sp>
      <p:sp>
        <p:nvSpPr>
          <p:cNvPr id="2" name="Oval 1">
            <a:extLst>
              <a:ext uri="{FF2B5EF4-FFF2-40B4-BE49-F238E27FC236}">
                <a16:creationId xmlns:a16="http://schemas.microsoft.com/office/drawing/2014/main" id="{C8CC8C97-255B-4F9B-AB1E-925C0DD28241}"/>
              </a:ext>
            </a:extLst>
          </p:cNvPr>
          <p:cNvSpPr/>
          <p:nvPr/>
        </p:nvSpPr>
        <p:spPr>
          <a:xfrm>
            <a:off x="914400" y="5943600"/>
            <a:ext cx="3429000" cy="79216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DA687F55-A189-4D4F-9D93-28EB5FEA7BCC}"/>
              </a:ext>
            </a:extLst>
          </p:cNvPr>
          <p:cNvSpPr txBox="1"/>
          <p:nvPr/>
        </p:nvSpPr>
        <p:spPr>
          <a:xfrm>
            <a:off x="488851" y="4343400"/>
            <a:ext cx="5993835" cy="1384995"/>
          </a:xfrm>
          <a:prstGeom prst="rect">
            <a:avLst/>
          </a:prstGeom>
          <a:solidFill>
            <a:srgbClr val="FFE07D"/>
          </a:solidFill>
        </p:spPr>
        <p:txBody>
          <a:bodyPr wrap="square" rtlCol="0">
            <a:spAutoFit/>
          </a:bodyPr>
          <a:lstStyle/>
          <a:p>
            <a:r>
              <a:rPr lang="en-US" sz="1400" i="1" dirty="0"/>
              <a:t>There’s a simple, commonsense reason why these highly pigmented lesions have essentially no malignant potential. What is it?</a:t>
            </a:r>
            <a:endParaRPr lang="en-US" sz="1400" i="1" dirty="0">
              <a:solidFill>
                <a:srgbClr val="FFE07D"/>
              </a:solidFill>
            </a:endParaRPr>
          </a:p>
          <a:p>
            <a:r>
              <a:rPr lang="en-US" sz="1400" dirty="0">
                <a:solidFill>
                  <a:srgbClr val="FFE07D"/>
                </a:solidFill>
              </a:rPr>
              <a:t>It’s because the increased pigment in CAM stems </a:t>
            </a:r>
            <a:r>
              <a:rPr lang="en-US" sz="1400" b="1" dirty="0">
                <a:solidFill>
                  <a:srgbClr val="FFE07D"/>
                </a:solidFill>
              </a:rPr>
              <a:t>not</a:t>
            </a:r>
            <a:r>
              <a:rPr lang="en-US" sz="1400" dirty="0">
                <a:solidFill>
                  <a:srgbClr val="FFE07D"/>
                </a:solidFill>
              </a:rPr>
              <a:t> from a proliferation of melanocytes (with its attendant risk of malignant transformation),       but rather from an increase in rate of melanin synthesis and transfer to adjacent basal epithelial cells</a:t>
            </a:r>
          </a:p>
        </p:txBody>
      </p:sp>
    </p:spTree>
    <p:extLst>
      <p:ext uri="{BB962C8B-B14F-4D97-AF65-F5344CB8AC3E}">
        <p14:creationId xmlns:p14="http://schemas.microsoft.com/office/powerpoint/2010/main" val="404079667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t>2) Complexion-associated melanosis</a:t>
            </a:r>
          </a:p>
          <a:p>
            <a:pPr eaLnBrk="1" hangingPunct="1">
              <a:lnSpc>
                <a:spcPct val="90000"/>
              </a:lnSpc>
              <a:spcBef>
                <a:spcPct val="0"/>
              </a:spcBef>
              <a:buClrTx/>
              <a:buSzTx/>
              <a:buFontTx/>
              <a:buNone/>
            </a:pPr>
            <a:r>
              <a:rPr lang="en-US" altLang="en-US" sz="1600" b="1" dirty="0">
                <a:solidFill>
                  <a:schemeClr val="bg1">
                    <a:lumMod val="75000"/>
                  </a:schemeClr>
                </a:solidFill>
              </a:rPr>
              <a:t>3) Nevus</a:t>
            </a:r>
          </a:p>
          <a:p>
            <a:pPr eaLnBrk="1" hangingPunct="1">
              <a:lnSpc>
                <a:spcPct val="90000"/>
              </a:lnSpc>
              <a:spcBef>
                <a:spcPct val="0"/>
              </a:spcBef>
              <a:buClrTx/>
              <a:buSzTx/>
              <a:buFontTx/>
              <a:buNone/>
            </a:pPr>
            <a:r>
              <a:rPr lang="en-US" altLang="en-US" sz="1600" dirty="0"/>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solidFill>
                  <a:schemeClr val="bg1"/>
                </a:solidFill>
              </a:rPr>
              <a:t>  --Progress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789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789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789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789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789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789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89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789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790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790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9723884-B264-476E-B4A6-859DE604331D}" type="slidenum">
              <a:rPr lang="en-US" altLang="en-US" sz="1000" smtClean="0"/>
              <a:pPr>
                <a:spcBef>
                  <a:spcPct val="0"/>
                </a:spcBef>
                <a:buClrTx/>
                <a:buSzTx/>
                <a:buFontTx/>
                <a:buNone/>
              </a:pPr>
              <a:t>81</a:t>
            </a:fld>
            <a:endParaRPr lang="en-US" altLang="en-US" sz="1000"/>
          </a:p>
        </p:txBody>
      </p:sp>
      <p:sp>
        <p:nvSpPr>
          <p:cNvPr id="14" name="TextBox 13">
            <a:extLst>
              <a:ext uri="{FF2B5EF4-FFF2-40B4-BE49-F238E27FC236}">
                <a16:creationId xmlns:a16="http://schemas.microsoft.com/office/drawing/2014/main" id="{A7A272F8-F7BE-400E-A6DD-3D8ACBF12277}"/>
              </a:ext>
            </a:extLst>
          </p:cNvPr>
          <p:cNvSpPr txBox="1"/>
          <p:nvPr/>
        </p:nvSpPr>
        <p:spPr>
          <a:xfrm>
            <a:off x="1335143" y="3352800"/>
            <a:ext cx="5461332" cy="3323987"/>
          </a:xfrm>
          <a:prstGeom prst="rect">
            <a:avLst/>
          </a:prstGeom>
          <a:solidFill>
            <a:schemeClr val="accent5">
              <a:lumMod val="75000"/>
            </a:schemeClr>
          </a:solidFill>
        </p:spPr>
        <p:txBody>
          <a:bodyPr wrap="square" rtlCol="0">
            <a:spAutoFit/>
          </a:bodyPr>
          <a:lstStyle/>
          <a:p>
            <a:r>
              <a:rPr lang="en-US" sz="1400" i="1" dirty="0">
                <a:solidFill>
                  <a:schemeClr val="bg1">
                    <a:lumMod val="50000"/>
                  </a:schemeClr>
                </a:solidFill>
              </a:rPr>
              <a:t>Who is prone to developing CAM?</a:t>
            </a:r>
          </a:p>
          <a:p>
            <a:r>
              <a:rPr lang="en-US" sz="1400" dirty="0">
                <a:solidFill>
                  <a:schemeClr val="bg1">
                    <a:lumMod val="50000"/>
                  </a:schemeClr>
                </a:solidFill>
              </a:rPr>
              <a:t>It can arise in any racial group, but is commonly associated with more darkly pigmented peoples</a:t>
            </a:r>
          </a:p>
          <a:p>
            <a:endParaRPr lang="en-US" sz="1400" i="1" dirty="0">
              <a:solidFill>
                <a:schemeClr val="bg1">
                  <a:lumMod val="50000"/>
                </a:schemeClr>
              </a:solidFill>
            </a:endParaRPr>
          </a:p>
          <a:p>
            <a:r>
              <a:rPr lang="en-US" sz="1400" i="1" dirty="0">
                <a:solidFill>
                  <a:schemeClr val="bg1">
                    <a:lumMod val="50000"/>
                  </a:schemeClr>
                </a:solidFill>
              </a:rPr>
              <a:t>Which portion of the </a:t>
            </a:r>
            <a:r>
              <a:rPr lang="en-US" sz="1400" i="1" dirty="0" err="1">
                <a:solidFill>
                  <a:schemeClr val="bg1">
                    <a:lumMod val="50000"/>
                  </a:schemeClr>
                </a:solidFill>
              </a:rPr>
              <a:t>conj</a:t>
            </a:r>
            <a:r>
              <a:rPr lang="en-US" sz="1400" i="1" dirty="0">
                <a:solidFill>
                  <a:schemeClr val="bg1">
                    <a:lumMod val="50000"/>
                  </a:schemeClr>
                </a:solidFill>
              </a:rPr>
              <a:t> is most likely to be involved?</a:t>
            </a:r>
          </a:p>
          <a:p>
            <a:r>
              <a:rPr lang="en-US" sz="1400" dirty="0">
                <a:solidFill>
                  <a:schemeClr val="bg1">
                    <a:lumMod val="50000"/>
                  </a:schemeClr>
                </a:solidFill>
              </a:rPr>
              <a:t>The perilimbal region</a:t>
            </a:r>
          </a:p>
          <a:p>
            <a:endParaRPr lang="en-US" sz="1400" i="1" dirty="0">
              <a:solidFill>
                <a:schemeClr val="bg1">
                  <a:lumMod val="50000"/>
                </a:schemeClr>
              </a:solidFill>
            </a:endParaRPr>
          </a:p>
          <a:p>
            <a:r>
              <a:rPr lang="en-US" sz="1400" i="1" dirty="0">
                <a:solidFill>
                  <a:schemeClr val="bg1">
                    <a:lumMod val="50000"/>
                  </a:schemeClr>
                </a:solidFill>
              </a:rPr>
              <a:t>Does it present in unilateral, or bilateral fashion?</a:t>
            </a:r>
          </a:p>
          <a:p>
            <a:r>
              <a:rPr lang="en-US" sz="1400" dirty="0">
                <a:solidFill>
                  <a:schemeClr val="bg1">
                    <a:lumMod val="50000"/>
                  </a:schemeClr>
                </a:solidFill>
              </a:rPr>
              <a:t>Bilateral (and fairly symmetrically so)</a:t>
            </a:r>
          </a:p>
          <a:p>
            <a:endParaRPr lang="en-US" sz="1400" dirty="0">
              <a:solidFill>
                <a:schemeClr val="bg1">
                  <a:lumMod val="50000"/>
                </a:schemeClr>
              </a:solidFill>
            </a:endParaRPr>
          </a:p>
          <a:p>
            <a:r>
              <a:rPr lang="en-US" sz="1400" i="1" dirty="0">
                <a:solidFill>
                  <a:schemeClr val="bg1">
                    <a:lumMod val="50000"/>
                  </a:schemeClr>
                </a:solidFill>
              </a:rPr>
              <a:t>Can the palpebral </a:t>
            </a:r>
            <a:r>
              <a:rPr lang="en-US" sz="1400" i="1" dirty="0" err="1">
                <a:solidFill>
                  <a:schemeClr val="bg1">
                    <a:lumMod val="50000"/>
                  </a:schemeClr>
                </a:solidFill>
              </a:rPr>
              <a:t>conj</a:t>
            </a:r>
            <a:r>
              <a:rPr lang="en-US" sz="1400" i="1" dirty="0">
                <a:solidFill>
                  <a:schemeClr val="bg1">
                    <a:lumMod val="50000"/>
                  </a:schemeClr>
                </a:solidFill>
              </a:rPr>
              <a:t> be involved? The caruncle? The </a:t>
            </a:r>
            <a:r>
              <a:rPr lang="en-US" sz="1400" b="1" i="1" dirty="0">
                <a:solidFill>
                  <a:schemeClr val="bg1">
                    <a:lumMod val="50000"/>
                  </a:schemeClr>
                </a:solidFill>
              </a:rPr>
              <a:t>cornea</a:t>
            </a:r>
            <a:r>
              <a:rPr lang="en-US" sz="1400" i="1" dirty="0">
                <a:solidFill>
                  <a:schemeClr val="bg1">
                    <a:lumMod val="50000"/>
                  </a:schemeClr>
                </a:solidFill>
              </a:rPr>
              <a:t>??!!</a:t>
            </a:r>
          </a:p>
          <a:p>
            <a:r>
              <a:rPr lang="en-US" sz="1400" dirty="0">
                <a:solidFill>
                  <a:schemeClr val="bg1">
                    <a:lumMod val="50000"/>
                  </a:schemeClr>
                </a:solidFill>
              </a:rPr>
              <a:t>Yes. Yes. Yes—it’s called  </a:t>
            </a:r>
            <a:r>
              <a:rPr lang="en-US" sz="1400" i="1" dirty="0">
                <a:solidFill>
                  <a:schemeClr val="bg1">
                    <a:lumMod val="50000"/>
                  </a:schemeClr>
                </a:solidFill>
              </a:rPr>
              <a:t>striate </a:t>
            </a:r>
            <a:r>
              <a:rPr lang="en-US" sz="1400" i="1" dirty="0" err="1">
                <a:solidFill>
                  <a:schemeClr val="bg1">
                    <a:lumMod val="50000"/>
                  </a:schemeClr>
                </a:solidFill>
              </a:rPr>
              <a:t>melanokeratosis</a:t>
            </a:r>
            <a:r>
              <a:rPr lang="en-US" sz="1400" i="1" dirty="0">
                <a:solidFill>
                  <a:schemeClr val="bg1">
                    <a:lumMod val="50000"/>
                  </a:schemeClr>
                </a:solidFill>
              </a:rPr>
              <a:t>.</a:t>
            </a:r>
          </a:p>
          <a:p>
            <a:endParaRPr lang="en-US" sz="1400" i="1" dirty="0">
              <a:solidFill>
                <a:srgbClr val="0000FF"/>
              </a:solidFill>
            </a:endParaRPr>
          </a:p>
          <a:p>
            <a:r>
              <a:rPr lang="en-US" sz="1400" b="1" i="1" dirty="0">
                <a:solidFill>
                  <a:srgbClr val="0000FF"/>
                </a:solidFill>
              </a:rPr>
              <a:t>What is its malignant potential?</a:t>
            </a:r>
          </a:p>
          <a:p>
            <a:r>
              <a:rPr lang="en-US" sz="1400" b="1" dirty="0">
                <a:solidFill>
                  <a:srgbClr val="0000FF"/>
                </a:solidFill>
              </a:rPr>
              <a:t>Essentially none</a:t>
            </a:r>
          </a:p>
        </p:txBody>
      </p:sp>
      <p:sp>
        <p:nvSpPr>
          <p:cNvPr id="2" name="Oval 1">
            <a:extLst>
              <a:ext uri="{FF2B5EF4-FFF2-40B4-BE49-F238E27FC236}">
                <a16:creationId xmlns:a16="http://schemas.microsoft.com/office/drawing/2014/main" id="{C8CC8C97-255B-4F9B-AB1E-925C0DD28241}"/>
              </a:ext>
            </a:extLst>
          </p:cNvPr>
          <p:cNvSpPr/>
          <p:nvPr/>
        </p:nvSpPr>
        <p:spPr>
          <a:xfrm>
            <a:off x="914400" y="5943600"/>
            <a:ext cx="3429000" cy="792162"/>
          </a:xfrm>
          <a:prstGeom prst="ellipse">
            <a:avLst/>
          </a:prstGeom>
          <a:noFill/>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DA687F55-A189-4D4F-9D93-28EB5FEA7BCC}"/>
              </a:ext>
            </a:extLst>
          </p:cNvPr>
          <p:cNvSpPr txBox="1"/>
          <p:nvPr/>
        </p:nvSpPr>
        <p:spPr>
          <a:xfrm>
            <a:off x="488851" y="4343400"/>
            <a:ext cx="5993835" cy="1384995"/>
          </a:xfrm>
          <a:prstGeom prst="rect">
            <a:avLst/>
          </a:prstGeom>
          <a:solidFill>
            <a:srgbClr val="FFE07D"/>
          </a:solidFill>
        </p:spPr>
        <p:txBody>
          <a:bodyPr wrap="square" rtlCol="0">
            <a:spAutoFit/>
          </a:bodyPr>
          <a:lstStyle/>
          <a:p>
            <a:r>
              <a:rPr lang="en-US" sz="1400" i="1" dirty="0"/>
              <a:t>There’s a simple, commonsense reason why these highly pigmented lesions have essentially no malignant potential. What is it?</a:t>
            </a:r>
          </a:p>
          <a:p>
            <a:r>
              <a:rPr lang="en-US" sz="1400" dirty="0"/>
              <a:t>It’s because the increased pigment in CAM stems </a:t>
            </a:r>
            <a:r>
              <a:rPr lang="en-US" sz="1400" b="1" dirty="0"/>
              <a:t>not</a:t>
            </a:r>
            <a:r>
              <a:rPr lang="en-US" sz="1400" dirty="0"/>
              <a:t> from a proliferation of melanocytes (with its attendant risk of malignant transformation),       but rather from an increase in rate of melanin synthesis and transfer to adjacent basal epithelial cells</a:t>
            </a:r>
          </a:p>
        </p:txBody>
      </p:sp>
    </p:spTree>
    <p:extLst>
      <p:ext uri="{BB962C8B-B14F-4D97-AF65-F5344CB8AC3E}">
        <p14:creationId xmlns:p14="http://schemas.microsoft.com/office/powerpoint/2010/main" val="172055894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82</a:t>
            </a:fld>
            <a:endParaRPr lang="en-US" altLang="en-US" sz="1000"/>
          </a:p>
        </p:txBody>
      </p:sp>
      <p:pic>
        <p:nvPicPr>
          <p:cNvPr id="16" name="Picture 2" descr="Complexion-associated melanosis - American Academy of Ophthalmology">
            <a:extLst>
              <a:ext uri="{FF2B5EF4-FFF2-40B4-BE49-F238E27FC236}">
                <a16:creationId xmlns:a16="http://schemas.microsoft.com/office/drawing/2014/main" id="{460B2852-FE5D-457D-93D5-9B733920375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758950"/>
            <a:ext cx="9144000" cy="3338513"/>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8AB13BDD-738E-4F1A-95F9-1C57452726ED}"/>
              </a:ext>
            </a:extLst>
          </p:cNvPr>
          <p:cNvSpPr txBox="1"/>
          <p:nvPr/>
        </p:nvSpPr>
        <p:spPr>
          <a:xfrm>
            <a:off x="4223220" y="6083640"/>
            <a:ext cx="697627" cy="369332"/>
          </a:xfrm>
          <a:prstGeom prst="rect">
            <a:avLst/>
          </a:prstGeom>
          <a:noFill/>
        </p:spPr>
        <p:txBody>
          <a:bodyPr wrap="none" rtlCol="0">
            <a:spAutoFit/>
          </a:bodyPr>
          <a:lstStyle/>
          <a:p>
            <a:pPr algn="ctr"/>
            <a:r>
              <a:rPr lang="en-US" dirty="0"/>
              <a:t>CAM</a:t>
            </a:r>
          </a:p>
        </p:txBody>
      </p:sp>
      <p:sp>
        <p:nvSpPr>
          <p:cNvPr id="2" name="TextBox 1">
            <a:extLst>
              <a:ext uri="{FF2B5EF4-FFF2-40B4-BE49-F238E27FC236}">
                <a16:creationId xmlns:a16="http://schemas.microsoft.com/office/drawing/2014/main" id="{F90A59DB-2897-43A3-96C2-3B5D8F0EABB7}"/>
              </a:ext>
            </a:extLst>
          </p:cNvPr>
          <p:cNvSpPr txBox="1"/>
          <p:nvPr/>
        </p:nvSpPr>
        <p:spPr>
          <a:xfrm>
            <a:off x="503582" y="5097463"/>
            <a:ext cx="8136835" cy="738664"/>
          </a:xfrm>
          <a:prstGeom prst="rect">
            <a:avLst/>
          </a:prstGeom>
          <a:noFill/>
        </p:spPr>
        <p:txBody>
          <a:bodyPr wrap="square" rtlCol="0">
            <a:spAutoFit/>
          </a:bodyPr>
          <a:lstStyle/>
          <a:p>
            <a:r>
              <a:rPr lang="en-US" sz="1400" b="0" i="0" dirty="0">
                <a:solidFill>
                  <a:srgbClr val="000000"/>
                </a:solidFill>
                <a:effectLst/>
                <a:latin typeface="Arial" panose="020B0604020202020204" pitchFamily="34" charset="0"/>
              </a:rPr>
              <a:t>Complexion-associated melanosis. A, Clinical appearance. B, Histologic examination shows a normal density of small, morphologically unremarkable melanocytes confined mainly to the basal layer of the epithelium (arrows) with variable extension of pigment into more superficial epithelial layers</a:t>
            </a:r>
            <a:endParaRPr lang="en-US" sz="1400" dirty="0"/>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89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891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89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892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83</a:t>
            </a:fld>
            <a:endParaRPr lang="en-US" altLang="en-US" sz="1000"/>
          </a:p>
        </p:txBody>
      </p:sp>
      <p:sp>
        <p:nvSpPr>
          <p:cNvPr id="15" name="TextBox 14">
            <a:extLst>
              <a:ext uri="{FF2B5EF4-FFF2-40B4-BE49-F238E27FC236}">
                <a16:creationId xmlns:a16="http://schemas.microsoft.com/office/drawing/2014/main" id="{3492F269-7B9A-44EF-87AA-5E8E8E5AB47B}"/>
              </a:ext>
            </a:extLst>
          </p:cNvPr>
          <p:cNvSpPr txBox="1"/>
          <p:nvPr/>
        </p:nvSpPr>
        <p:spPr>
          <a:xfrm>
            <a:off x="204084" y="3657600"/>
            <a:ext cx="7484882" cy="1815882"/>
          </a:xfrm>
          <a:prstGeom prst="rect">
            <a:avLst/>
          </a:prstGeom>
          <a:solidFill>
            <a:srgbClr val="FFFF00"/>
          </a:solidFill>
        </p:spPr>
        <p:txBody>
          <a:bodyPr wrap="square" rtlCol="0">
            <a:spAutoFit/>
          </a:bodyPr>
          <a:lstStyle/>
          <a:p>
            <a:r>
              <a:rPr lang="en-US" sz="1400" i="1" dirty="0">
                <a:solidFill>
                  <a:srgbClr val="0000FF"/>
                </a:solidFill>
              </a:rPr>
              <a:t>In what fundamental way does the histology of a nevus differ from that of freckles and CAM?</a:t>
            </a:r>
          </a:p>
          <a:p>
            <a:r>
              <a:rPr lang="en-US" sz="1400" dirty="0">
                <a:solidFill>
                  <a:srgbClr val="FFFF00"/>
                </a:solidFill>
              </a:rPr>
              <a:t>Whereas freckles and CAM derive from melanocytes, nevi derive from nevus cells</a:t>
            </a:r>
          </a:p>
          <a:p>
            <a:endParaRPr lang="en-US" sz="1400" i="1" dirty="0">
              <a:solidFill>
                <a:srgbClr val="FFFF00"/>
              </a:solidFill>
            </a:endParaRPr>
          </a:p>
          <a:p>
            <a:r>
              <a:rPr lang="en-US" sz="1400" i="1" dirty="0">
                <a:solidFill>
                  <a:srgbClr val="FFFF00"/>
                </a:solidFill>
              </a:rPr>
              <a:t>What’s the difference between melanocytes and nevus cells?</a:t>
            </a:r>
          </a:p>
          <a:p>
            <a:r>
              <a:rPr lang="en-US" sz="1400" dirty="0">
                <a:solidFill>
                  <a:srgbClr val="FFFF00"/>
                </a:solidFill>
              </a:rPr>
              <a:t>It’s pretty subtle. Nevus cells are a subpopulation of melanocytes that differ from non-nevus cells in that:</a:t>
            </a:r>
          </a:p>
          <a:p>
            <a:r>
              <a:rPr lang="en-US" sz="1400" dirty="0">
                <a:solidFill>
                  <a:srgbClr val="FFFF00"/>
                </a:solidFill>
              </a:rPr>
              <a:t>--They are round, not dendritic in shape like other melanocytes</a:t>
            </a:r>
          </a:p>
          <a:p>
            <a:r>
              <a:rPr lang="en-US" sz="1400" dirty="0">
                <a:solidFill>
                  <a:srgbClr val="FFFF00"/>
                </a:solidFill>
              </a:rPr>
              <a:t>--They tend to cluster in groups called ‘nests’</a:t>
            </a:r>
          </a:p>
        </p:txBody>
      </p:sp>
    </p:spTree>
    <p:extLst>
      <p:ext uri="{BB962C8B-B14F-4D97-AF65-F5344CB8AC3E}">
        <p14:creationId xmlns:p14="http://schemas.microsoft.com/office/powerpoint/2010/main" val="276503428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89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891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89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892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84</a:t>
            </a:fld>
            <a:endParaRPr lang="en-US" altLang="en-US" sz="1000"/>
          </a:p>
        </p:txBody>
      </p:sp>
      <p:sp>
        <p:nvSpPr>
          <p:cNvPr id="15" name="TextBox 14">
            <a:extLst>
              <a:ext uri="{FF2B5EF4-FFF2-40B4-BE49-F238E27FC236}">
                <a16:creationId xmlns:a16="http://schemas.microsoft.com/office/drawing/2014/main" id="{3492F269-7B9A-44EF-87AA-5E8E8E5AB47B}"/>
              </a:ext>
            </a:extLst>
          </p:cNvPr>
          <p:cNvSpPr txBox="1"/>
          <p:nvPr/>
        </p:nvSpPr>
        <p:spPr>
          <a:xfrm>
            <a:off x="204084" y="3657600"/>
            <a:ext cx="7484882" cy="1815882"/>
          </a:xfrm>
          <a:prstGeom prst="rect">
            <a:avLst/>
          </a:prstGeom>
          <a:solidFill>
            <a:srgbClr val="FFFF00"/>
          </a:solidFill>
        </p:spPr>
        <p:txBody>
          <a:bodyPr wrap="square" rtlCol="0">
            <a:spAutoFit/>
          </a:bodyPr>
          <a:lstStyle/>
          <a:p>
            <a:r>
              <a:rPr lang="en-US" sz="1400" i="1" dirty="0">
                <a:solidFill>
                  <a:srgbClr val="0000FF"/>
                </a:solidFill>
              </a:rPr>
              <a:t>In what fundamental way does the histology of a nevus differ from that of freckles and CAM?</a:t>
            </a:r>
          </a:p>
          <a:p>
            <a:r>
              <a:rPr lang="en-US" sz="1400" dirty="0">
                <a:solidFill>
                  <a:srgbClr val="0000FF"/>
                </a:solidFill>
              </a:rPr>
              <a:t>Whereas freckles and CAM derive from melanocytes, nevi derive from nevus cells</a:t>
            </a:r>
            <a:endParaRPr lang="en-US" sz="1400" dirty="0">
              <a:solidFill>
                <a:srgbClr val="FFFF00"/>
              </a:solidFill>
            </a:endParaRPr>
          </a:p>
          <a:p>
            <a:endParaRPr lang="en-US" sz="1400" i="1" dirty="0">
              <a:solidFill>
                <a:srgbClr val="FFFF00"/>
              </a:solidFill>
            </a:endParaRPr>
          </a:p>
          <a:p>
            <a:r>
              <a:rPr lang="en-US" sz="1400" i="1" dirty="0">
                <a:solidFill>
                  <a:srgbClr val="FFFF00"/>
                </a:solidFill>
              </a:rPr>
              <a:t>What’s the difference between melanocytes and nevus cells?</a:t>
            </a:r>
          </a:p>
          <a:p>
            <a:r>
              <a:rPr lang="en-US" sz="1400" dirty="0">
                <a:solidFill>
                  <a:srgbClr val="FFFF00"/>
                </a:solidFill>
              </a:rPr>
              <a:t>It’s pretty subtle. Nevus cells are a subpopulation of melanocytes that differ from non-nevus cells in that:</a:t>
            </a:r>
          </a:p>
          <a:p>
            <a:r>
              <a:rPr lang="en-US" sz="1400" dirty="0">
                <a:solidFill>
                  <a:srgbClr val="FFFF00"/>
                </a:solidFill>
              </a:rPr>
              <a:t>--They are round, not dendritic in shape like other melanocytes</a:t>
            </a:r>
          </a:p>
          <a:p>
            <a:r>
              <a:rPr lang="en-US" sz="1400" dirty="0">
                <a:solidFill>
                  <a:srgbClr val="FFFF00"/>
                </a:solidFill>
              </a:rPr>
              <a:t>--They tend to cluster in groups called ‘nests’</a:t>
            </a:r>
          </a:p>
        </p:txBody>
      </p:sp>
    </p:spTree>
    <p:extLst>
      <p:ext uri="{BB962C8B-B14F-4D97-AF65-F5344CB8AC3E}">
        <p14:creationId xmlns:p14="http://schemas.microsoft.com/office/powerpoint/2010/main" val="65126011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89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891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89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892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85</a:t>
            </a:fld>
            <a:endParaRPr lang="en-US" altLang="en-US" sz="1000"/>
          </a:p>
        </p:txBody>
      </p:sp>
      <p:sp>
        <p:nvSpPr>
          <p:cNvPr id="15" name="TextBox 14">
            <a:extLst>
              <a:ext uri="{FF2B5EF4-FFF2-40B4-BE49-F238E27FC236}">
                <a16:creationId xmlns:a16="http://schemas.microsoft.com/office/drawing/2014/main" id="{3492F269-7B9A-44EF-87AA-5E8E8E5AB47B}"/>
              </a:ext>
            </a:extLst>
          </p:cNvPr>
          <p:cNvSpPr txBox="1"/>
          <p:nvPr/>
        </p:nvSpPr>
        <p:spPr>
          <a:xfrm>
            <a:off x="204084" y="3657600"/>
            <a:ext cx="7484882" cy="1815882"/>
          </a:xfrm>
          <a:prstGeom prst="rect">
            <a:avLst/>
          </a:prstGeom>
          <a:solidFill>
            <a:srgbClr val="FFFF00"/>
          </a:solidFill>
        </p:spPr>
        <p:txBody>
          <a:bodyPr wrap="square" rtlCol="0">
            <a:spAutoFit/>
          </a:bodyPr>
          <a:lstStyle/>
          <a:p>
            <a:r>
              <a:rPr lang="en-US" sz="1400" i="1" dirty="0">
                <a:solidFill>
                  <a:srgbClr val="0000FF"/>
                </a:solidFill>
              </a:rPr>
              <a:t>In what fundamental way does the histology of a nevus differ from that of freckles and CAM?</a:t>
            </a:r>
          </a:p>
          <a:p>
            <a:r>
              <a:rPr lang="en-US" sz="1400" dirty="0">
                <a:solidFill>
                  <a:srgbClr val="0000FF"/>
                </a:solidFill>
              </a:rPr>
              <a:t>Whereas freckles and CAM derive from melanocytes, nevi derive from nevus cells</a:t>
            </a:r>
          </a:p>
          <a:p>
            <a:endParaRPr lang="en-US" sz="1400" i="1" dirty="0">
              <a:solidFill>
                <a:srgbClr val="0000FF"/>
              </a:solidFill>
            </a:endParaRPr>
          </a:p>
          <a:p>
            <a:r>
              <a:rPr lang="en-US" sz="1400" i="1" dirty="0">
                <a:solidFill>
                  <a:srgbClr val="0000FF"/>
                </a:solidFill>
              </a:rPr>
              <a:t>What’s the difference between </a:t>
            </a:r>
            <a:r>
              <a:rPr lang="en-US" sz="1400" dirty="0">
                <a:solidFill>
                  <a:srgbClr val="0000FF"/>
                </a:solidFill>
              </a:rPr>
              <a:t>melanocytes </a:t>
            </a:r>
            <a:r>
              <a:rPr lang="en-US" sz="1400" i="1" dirty="0">
                <a:solidFill>
                  <a:srgbClr val="0000FF"/>
                </a:solidFill>
              </a:rPr>
              <a:t>and</a:t>
            </a:r>
            <a:r>
              <a:rPr lang="en-US" sz="1400" dirty="0">
                <a:solidFill>
                  <a:srgbClr val="0000FF"/>
                </a:solidFill>
              </a:rPr>
              <a:t> nevus cells</a:t>
            </a:r>
            <a:r>
              <a:rPr lang="en-US" sz="1400" i="1" dirty="0">
                <a:solidFill>
                  <a:srgbClr val="0000FF"/>
                </a:solidFill>
              </a:rPr>
              <a:t>?</a:t>
            </a:r>
            <a:endParaRPr lang="en-US" sz="1400" i="1" dirty="0">
              <a:solidFill>
                <a:srgbClr val="FFFF00"/>
              </a:solidFill>
            </a:endParaRPr>
          </a:p>
          <a:p>
            <a:r>
              <a:rPr lang="en-US" sz="1400" dirty="0">
                <a:solidFill>
                  <a:srgbClr val="FFFF00"/>
                </a:solidFill>
              </a:rPr>
              <a:t>It’s pretty subtle. Nevus cells are a subpopulation of melanocytes that differ from non-nevus cells in that:</a:t>
            </a:r>
          </a:p>
          <a:p>
            <a:r>
              <a:rPr lang="en-US" sz="1400" dirty="0">
                <a:solidFill>
                  <a:srgbClr val="FFFF00"/>
                </a:solidFill>
              </a:rPr>
              <a:t>--They are round, not dendritic in shape like other melanocytes</a:t>
            </a:r>
          </a:p>
          <a:p>
            <a:r>
              <a:rPr lang="en-US" sz="1400" dirty="0">
                <a:solidFill>
                  <a:srgbClr val="FFFF00"/>
                </a:solidFill>
              </a:rPr>
              <a:t>--They tend to cluster in groups called ‘nests’</a:t>
            </a:r>
          </a:p>
        </p:txBody>
      </p:sp>
    </p:spTree>
    <p:extLst>
      <p:ext uri="{BB962C8B-B14F-4D97-AF65-F5344CB8AC3E}">
        <p14:creationId xmlns:p14="http://schemas.microsoft.com/office/powerpoint/2010/main" val="224980732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89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891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89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892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86</a:t>
            </a:fld>
            <a:endParaRPr lang="en-US" altLang="en-US" sz="1000"/>
          </a:p>
        </p:txBody>
      </p:sp>
      <p:sp>
        <p:nvSpPr>
          <p:cNvPr id="15" name="TextBox 14">
            <a:extLst>
              <a:ext uri="{FF2B5EF4-FFF2-40B4-BE49-F238E27FC236}">
                <a16:creationId xmlns:a16="http://schemas.microsoft.com/office/drawing/2014/main" id="{3492F269-7B9A-44EF-87AA-5E8E8E5AB47B}"/>
              </a:ext>
            </a:extLst>
          </p:cNvPr>
          <p:cNvSpPr txBox="1"/>
          <p:nvPr/>
        </p:nvSpPr>
        <p:spPr>
          <a:xfrm>
            <a:off x="204084" y="3657600"/>
            <a:ext cx="7484882" cy="1815882"/>
          </a:xfrm>
          <a:prstGeom prst="rect">
            <a:avLst/>
          </a:prstGeom>
          <a:solidFill>
            <a:srgbClr val="FFFF00"/>
          </a:solidFill>
        </p:spPr>
        <p:txBody>
          <a:bodyPr wrap="square" rtlCol="0">
            <a:spAutoFit/>
          </a:bodyPr>
          <a:lstStyle/>
          <a:p>
            <a:r>
              <a:rPr lang="en-US" sz="1400" i="1" dirty="0">
                <a:solidFill>
                  <a:srgbClr val="0000FF"/>
                </a:solidFill>
              </a:rPr>
              <a:t>In what fundamental way does the histology of a nevus differ from that of freckles and CAM?</a:t>
            </a:r>
          </a:p>
          <a:p>
            <a:r>
              <a:rPr lang="en-US" sz="1400" dirty="0">
                <a:solidFill>
                  <a:srgbClr val="0000FF"/>
                </a:solidFill>
              </a:rPr>
              <a:t>Whereas freckles and CAM derive from melanocytes, nevi derive from nevus cells</a:t>
            </a:r>
          </a:p>
          <a:p>
            <a:endParaRPr lang="en-US" sz="1400" i="1" dirty="0">
              <a:solidFill>
                <a:srgbClr val="0000FF"/>
              </a:solidFill>
            </a:endParaRPr>
          </a:p>
          <a:p>
            <a:r>
              <a:rPr lang="en-US" sz="1400" i="1" dirty="0">
                <a:solidFill>
                  <a:srgbClr val="0000FF"/>
                </a:solidFill>
              </a:rPr>
              <a:t>What’s the difference between </a:t>
            </a:r>
            <a:r>
              <a:rPr lang="en-US" sz="1400" dirty="0">
                <a:solidFill>
                  <a:srgbClr val="0000FF"/>
                </a:solidFill>
              </a:rPr>
              <a:t>melanocytes </a:t>
            </a:r>
            <a:r>
              <a:rPr lang="en-US" sz="1400" i="1" dirty="0">
                <a:solidFill>
                  <a:srgbClr val="0000FF"/>
                </a:solidFill>
              </a:rPr>
              <a:t>and</a:t>
            </a:r>
            <a:r>
              <a:rPr lang="en-US" sz="1400" dirty="0">
                <a:solidFill>
                  <a:srgbClr val="0000FF"/>
                </a:solidFill>
              </a:rPr>
              <a:t> nevus cells</a:t>
            </a:r>
            <a:r>
              <a:rPr lang="en-US" sz="1400" i="1" dirty="0">
                <a:solidFill>
                  <a:srgbClr val="0000FF"/>
                </a:solidFill>
              </a:rPr>
              <a:t>?</a:t>
            </a:r>
          </a:p>
          <a:p>
            <a:r>
              <a:rPr lang="en-US" sz="1400" dirty="0">
                <a:solidFill>
                  <a:srgbClr val="0000FF"/>
                </a:solidFill>
              </a:rPr>
              <a:t>It’s pretty subtle. Nevus cells are a subpopulation of melanocytes that differ from non-nevus melanocytes in that:</a:t>
            </a:r>
          </a:p>
          <a:p>
            <a:r>
              <a:rPr lang="en-US" sz="1400" dirty="0">
                <a:solidFill>
                  <a:srgbClr val="0000FF"/>
                </a:solidFill>
              </a:rPr>
              <a:t>--They are round (not dendritic in shape like other melanocytes)</a:t>
            </a:r>
          </a:p>
          <a:p>
            <a:r>
              <a:rPr lang="en-US" sz="1400" dirty="0">
                <a:solidFill>
                  <a:srgbClr val="0000FF"/>
                </a:solidFill>
              </a:rPr>
              <a:t>--They tend to cluster in nests (the fancy term for such a nest is  </a:t>
            </a:r>
            <a:r>
              <a:rPr lang="en-US" sz="1400" i="1" dirty="0" err="1">
                <a:solidFill>
                  <a:srgbClr val="0000FF"/>
                </a:solidFill>
              </a:rPr>
              <a:t>theque</a:t>
            </a:r>
            <a:r>
              <a:rPr lang="en-US" sz="1400" dirty="0">
                <a:solidFill>
                  <a:srgbClr val="0000FF"/>
                </a:solidFill>
              </a:rPr>
              <a:t> )</a:t>
            </a:r>
          </a:p>
        </p:txBody>
      </p:sp>
      <p:sp>
        <p:nvSpPr>
          <p:cNvPr id="2" name="Rectangle 1">
            <a:extLst>
              <a:ext uri="{FF2B5EF4-FFF2-40B4-BE49-F238E27FC236}">
                <a16:creationId xmlns:a16="http://schemas.microsoft.com/office/drawing/2014/main" id="{C9EF30D9-D305-4659-B54C-DEC9CBE5C383}"/>
              </a:ext>
            </a:extLst>
          </p:cNvPr>
          <p:cNvSpPr/>
          <p:nvPr/>
        </p:nvSpPr>
        <p:spPr>
          <a:xfrm>
            <a:off x="5334000" y="5204791"/>
            <a:ext cx="609600" cy="18842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72036339"/>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solidFill>
                  <a:schemeClr val="bg1"/>
                </a:solidFill>
              </a:rPr>
              <a:t>  </a:t>
            </a:r>
            <a:r>
              <a:rPr lang="en-US" altLang="en-US" sz="1400" dirty="0">
                <a:solidFill>
                  <a:schemeClr val="bg1"/>
                </a:solidFill>
              </a:rPr>
              <a:t>--Is a 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89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891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89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892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87</a:t>
            </a:fld>
            <a:endParaRPr lang="en-US" altLang="en-US" sz="1000"/>
          </a:p>
        </p:txBody>
      </p:sp>
      <p:sp>
        <p:nvSpPr>
          <p:cNvPr id="15" name="TextBox 14">
            <a:extLst>
              <a:ext uri="{FF2B5EF4-FFF2-40B4-BE49-F238E27FC236}">
                <a16:creationId xmlns:a16="http://schemas.microsoft.com/office/drawing/2014/main" id="{3492F269-7B9A-44EF-87AA-5E8E8E5AB47B}"/>
              </a:ext>
            </a:extLst>
          </p:cNvPr>
          <p:cNvSpPr txBox="1"/>
          <p:nvPr/>
        </p:nvSpPr>
        <p:spPr>
          <a:xfrm>
            <a:off x="204084" y="3657600"/>
            <a:ext cx="7484882" cy="1815882"/>
          </a:xfrm>
          <a:prstGeom prst="rect">
            <a:avLst/>
          </a:prstGeom>
          <a:solidFill>
            <a:srgbClr val="FFFF00"/>
          </a:solidFill>
        </p:spPr>
        <p:txBody>
          <a:bodyPr wrap="square" rtlCol="0">
            <a:spAutoFit/>
          </a:bodyPr>
          <a:lstStyle/>
          <a:p>
            <a:r>
              <a:rPr lang="en-US" sz="1400" i="1" dirty="0">
                <a:solidFill>
                  <a:srgbClr val="0000FF"/>
                </a:solidFill>
              </a:rPr>
              <a:t>In what fundamental way does the histology of a nevus differ from that of freckles and CAM?</a:t>
            </a:r>
          </a:p>
          <a:p>
            <a:r>
              <a:rPr lang="en-US" sz="1400" dirty="0">
                <a:solidFill>
                  <a:srgbClr val="0000FF"/>
                </a:solidFill>
              </a:rPr>
              <a:t>Whereas freckles and CAM derive from melanocytes, nevi derive from nevus cells</a:t>
            </a:r>
          </a:p>
          <a:p>
            <a:endParaRPr lang="en-US" sz="1400" i="1" dirty="0">
              <a:solidFill>
                <a:srgbClr val="0000FF"/>
              </a:solidFill>
            </a:endParaRPr>
          </a:p>
          <a:p>
            <a:r>
              <a:rPr lang="en-US" sz="1400" i="1" dirty="0">
                <a:solidFill>
                  <a:srgbClr val="0000FF"/>
                </a:solidFill>
              </a:rPr>
              <a:t>What’s the difference between </a:t>
            </a:r>
            <a:r>
              <a:rPr lang="en-US" sz="1400" dirty="0">
                <a:solidFill>
                  <a:srgbClr val="0000FF"/>
                </a:solidFill>
              </a:rPr>
              <a:t>melanocytes </a:t>
            </a:r>
            <a:r>
              <a:rPr lang="en-US" sz="1400" i="1" dirty="0">
                <a:solidFill>
                  <a:srgbClr val="0000FF"/>
                </a:solidFill>
              </a:rPr>
              <a:t>and</a:t>
            </a:r>
            <a:r>
              <a:rPr lang="en-US" sz="1400" dirty="0">
                <a:solidFill>
                  <a:srgbClr val="0000FF"/>
                </a:solidFill>
              </a:rPr>
              <a:t> nevus cells</a:t>
            </a:r>
            <a:r>
              <a:rPr lang="en-US" sz="1400" i="1" dirty="0">
                <a:solidFill>
                  <a:srgbClr val="0000FF"/>
                </a:solidFill>
              </a:rPr>
              <a:t>?</a:t>
            </a:r>
          </a:p>
          <a:p>
            <a:r>
              <a:rPr lang="en-US" sz="1400" dirty="0">
                <a:solidFill>
                  <a:srgbClr val="0000FF"/>
                </a:solidFill>
              </a:rPr>
              <a:t>It’s pretty subtle. Nevus cells are a subpopulation of melanocytes that differ from non-nevus melanocytes in that:</a:t>
            </a:r>
          </a:p>
          <a:p>
            <a:r>
              <a:rPr lang="en-US" sz="1400" dirty="0">
                <a:solidFill>
                  <a:srgbClr val="0000FF"/>
                </a:solidFill>
              </a:rPr>
              <a:t>--They are round (not dendritic in shape like other melanocytes)</a:t>
            </a:r>
          </a:p>
          <a:p>
            <a:r>
              <a:rPr lang="en-US" sz="1400" dirty="0">
                <a:solidFill>
                  <a:srgbClr val="0000FF"/>
                </a:solidFill>
              </a:rPr>
              <a:t>--They tend to cluster in nests (the fancy term for such a nest is  </a:t>
            </a:r>
            <a:r>
              <a:rPr lang="en-US" sz="1400" i="1" dirty="0" err="1">
                <a:solidFill>
                  <a:srgbClr val="0000FF"/>
                </a:solidFill>
              </a:rPr>
              <a:t>theque</a:t>
            </a:r>
            <a:r>
              <a:rPr lang="en-US" sz="1400" dirty="0">
                <a:solidFill>
                  <a:srgbClr val="0000FF"/>
                </a:solidFill>
              </a:rPr>
              <a:t> )</a:t>
            </a:r>
          </a:p>
        </p:txBody>
      </p:sp>
    </p:spTree>
    <p:extLst>
      <p:ext uri="{BB962C8B-B14F-4D97-AF65-F5344CB8AC3E}">
        <p14:creationId xmlns:p14="http://schemas.microsoft.com/office/powerpoint/2010/main" val="44297348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88</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902600" y="6083640"/>
            <a:ext cx="1338828" cy="369332"/>
          </a:xfrm>
          <a:prstGeom prst="rect">
            <a:avLst/>
          </a:prstGeom>
          <a:noFill/>
        </p:spPr>
        <p:txBody>
          <a:bodyPr wrap="none" rtlCol="0">
            <a:spAutoFit/>
          </a:bodyPr>
          <a:lstStyle/>
          <a:p>
            <a:pPr algn="ctr"/>
            <a:r>
              <a:rPr lang="en-US" dirty="0" err="1"/>
              <a:t>Conj</a:t>
            </a:r>
            <a:r>
              <a:rPr lang="en-US" dirty="0"/>
              <a:t> nevus</a:t>
            </a:r>
          </a:p>
        </p:txBody>
      </p:sp>
      <p:sp>
        <p:nvSpPr>
          <p:cNvPr id="2" name="TextBox 1">
            <a:extLst>
              <a:ext uri="{FF2B5EF4-FFF2-40B4-BE49-F238E27FC236}">
                <a16:creationId xmlns:a16="http://schemas.microsoft.com/office/drawing/2014/main" id="{37118C98-FE03-4108-A62B-16E424E90EE5}"/>
              </a:ext>
            </a:extLst>
          </p:cNvPr>
          <p:cNvSpPr txBox="1"/>
          <p:nvPr/>
        </p:nvSpPr>
        <p:spPr>
          <a:xfrm>
            <a:off x="609600" y="4724400"/>
            <a:ext cx="8153400" cy="738664"/>
          </a:xfrm>
          <a:prstGeom prst="rect">
            <a:avLst/>
          </a:prstGeom>
          <a:noFill/>
        </p:spPr>
        <p:txBody>
          <a:bodyPr wrap="square" rtlCol="0">
            <a:spAutoFit/>
          </a:bodyPr>
          <a:lstStyle/>
          <a:p>
            <a:r>
              <a:rPr lang="en-US" sz="1400" b="1" i="0" dirty="0">
                <a:solidFill>
                  <a:srgbClr val="53565A"/>
                </a:solidFill>
                <a:effectLst/>
                <a:latin typeface="+mn-lt"/>
              </a:rPr>
              <a:t>A,</a:t>
            </a:r>
            <a:r>
              <a:rPr lang="en-US" sz="1400" b="0" i="0" dirty="0">
                <a:solidFill>
                  <a:srgbClr val="53565A"/>
                </a:solidFill>
                <a:effectLst/>
                <a:latin typeface="+mn-lt"/>
              </a:rPr>
              <a:t> Clinical appearance with characteristic cystic areas </a:t>
            </a:r>
            <a:r>
              <a:rPr lang="en-US" sz="1400" b="0" i="1" dirty="0">
                <a:solidFill>
                  <a:srgbClr val="53565A"/>
                </a:solidFill>
                <a:effectLst/>
                <a:latin typeface="+mn-lt"/>
              </a:rPr>
              <a:t>(arrows).</a:t>
            </a:r>
            <a:r>
              <a:rPr lang="en-US" sz="1400" b="1" i="0" dirty="0">
                <a:solidFill>
                  <a:srgbClr val="53565A"/>
                </a:solidFill>
                <a:effectLst/>
                <a:latin typeface="+mn-lt"/>
              </a:rPr>
              <a:t>B,</a:t>
            </a:r>
            <a:r>
              <a:rPr lang="en-US" sz="1400" b="0" i="0" dirty="0">
                <a:solidFill>
                  <a:srgbClr val="53565A"/>
                </a:solidFill>
                <a:effectLst/>
                <a:latin typeface="+mn-lt"/>
              </a:rPr>
              <a:t> Histologically, the nevus cells have round, oval, or pear-shaped nuclei with a moderate amount of cytoplasm, mostly arranged in nests </a:t>
            </a:r>
            <a:r>
              <a:rPr lang="en-US" sz="1400" b="0" i="1" dirty="0">
                <a:solidFill>
                  <a:srgbClr val="53565A"/>
                </a:solidFill>
                <a:effectLst/>
                <a:latin typeface="+mn-lt"/>
              </a:rPr>
              <a:t>(arrowheads).</a:t>
            </a:r>
            <a:r>
              <a:rPr lang="en-US" sz="1400" b="0" i="0" dirty="0">
                <a:solidFill>
                  <a:srgbClr val="53565A"/>
                </a:solidFill>
                <a:effectLst/>
                <a:latin typeface="+mn-lt"/>
              </a:rPr>
              <a:t> </a:t>
            </a:r>
          </a:p>
        </p:txBody>
      </p:sp>
      <p:pic>
        <p:nvPicPr>
          <p:cNvPr id="5122" name="Picture 2">
            <a:extLst>
              <a:ext uri="{FF2B5EF4-FFF2-40B4-BE49-F238E27FC236}">
                <a16:creationId xmlns:a16="http://schemas.microsoft.com/office/drawing/2014/main" id="{3CAB60C2-2A6B-4878-A9FF-0AA95DC743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702" y="1093258"/>
            <a:ext cx="8780595" cy="36311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7496937"/>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891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891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891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891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891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892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892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892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8925" name="Rectangle 13"/>
          <p:cNvSpPr>
            <a:spLocks noChangeArrowheads="1"/>
          </p:cNvSpPr>
          <p:nvPr/>
        </p:nvSpPr>
        <p:spPr bwMode="auto">
          <a:xfrm>
            <a:off x="685800" y="3520005"/>
            <a:ext cx="1066800" cy="271462"/>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hamar- vs choristoma</a:t>
            </a:r>
          </a:p>
        </p:txBody>
      </p:sp>
      <p:sp>
        <p:nvSpPr>
          <p:cNvPr id="3892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5E5914CD-27D7-4726-85C6-8B5DBE4D35ED}" type="slidenum">
              <a:rPr lang="en-US" altLang="en-US" sz="1000" smtClean="0"/>
              <a:pPr>
                <a:spcBef>
                  <a:spcPct val="0"/>
                </a:spcBef>
                <a:buClrTx/>
                <a:buSzTx/>
                <a:buFontTx/>
                <a:buNone/>
              </a:pPr>
              <a:t>89</a:t>
            </a:fld>
            <a:endParaRPr lang="en-US" altLang="en-US" sz="1000"/>
          </a:p>
        </p:txBody>
      </p:sp>
    </p:spTree>
    <p:extLst>
      <p:ext uri="{BB962C8B-B14F-4D97-AF65-F5344CB8AC3E}">
        <p14:creationId xmlns:p14="http://schemas.microsoft.com/office/powerpoint/2010/main" val="303979312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9</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pic>
        <p:nvPicPr>
          <p:cNvPr id="1026" name="Picture 2">
            <a:extLst>
              <a:ext uri="{FF2B5EF4-FFF2-40B4-BE49-F238E27FC236}">
                <a16:creationId xmlns:a16="http://schemas.microsoft.com/office/drawing/2014/main" id="{3B063E22-54C5-4B64-B643-B4BD0A8435F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427" y="2172562"/>
            <a:ext cx="4114800" cy="274462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Conjunctival lymphangiectasis">
            <a:extLst>
              <a:ext uri="{FF2B5EF4-FFF2-40B4-BE49-F238E27FC236}">
                <a16:creationId xmlns:a16="http://schemas.microsoft.com/office/drawing/2014/main" id="{65E87473-070D-46FF-A41A-29AD6E005B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2172562"/>
            <a:ext cx="4114800" cy="274515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2BC1B4A0-593A-4C91-831F-6B8E5946C539}"/>
              </a:ext>
            </a:extLst>
          </p:cNvPr>
          <p:cNvSpPr txBox="1"/>
          <p:nvPr/>
        </p:nvSpPr>
        <p:spPr>
          <a:xfrm>
            <a:off x="2927960" y="6083640"/>
            <a:ext cx="3288080" cy="369332"/>
          </a:xfrm>
          <a:prstGeom prst="rect">
            <a:avLst/>
          </a:prstGeom>
          <a:noFill/>
        </p:spPr>
        <p:txBody>
          <a:bodyPr wrap="none" rtlCol="0">
            <a:spAutoFit/>
          </a:bodyPr>
          <a:lstStyle/>
          <a:p>
            <a:pPr algn="ctr"/>
            <a:r>
              <a:rPr lang="en-US" dirty="0"/>
              <a:t>Conjunctival lymphangiectasia</a:t>
            </a:r>
          </a:p>
        </p:txBody>
      </p:sp>
      <p:sp>
        <p:nvSpPr>
          <p:cNvPr id="6" name="TextBox 5">
            <a:extLst>
              <a:ext uri="{FF2B5EF4-FFF2-40B4-BE49-F238E27FC236}">
                <a16:creationId xmlns:a16="http://schemas.microsoft.com/office/drawing/2014/main" id="{281F5CEC-D8CE-4B23-92DE-3F268CE7B59C}"/>
              </a:ext>
            </a:extLst>
          </p:cNvPr>
          <p:cNvSpPr txBox="1"/>
          <p:nvPr/>
        </p:nvSpPr>
        <p:spPr>
          <a:xfrm>
            <a:off x="1853888" y="4919246"/>
            <a:ext cx="1016625" cy="338554"/>
          </a:xfrm>
          <a:prstGeom prst="rect">
            <a:avLst/>
          </a:prstGeom>
          <a:noFill/>
        </p:spPr>
        <p:txBody>
          <a:bodyPr wrap="none" rtlCol="0">
            <a:spAutoFit/>
          </a:bodyPr>
          <a:lstStyle/>
          <a:p>
            <a:pPr algn="ctr"/>
            <a:r>
              <a:rPr lang="en-US" sz="1600" dirty="0"/>
              <a:t>Low mag</a:t>
            </a:r>
          </a:p>
        </p:txBody>
      </p:sp>
      <p:sp>
        <p:nvSpPr>
          <p:cNvPr id="10" name="TextBox 9">
            <a:extLst>
              <a:ext uri="{FF2B5EF4-FFF2-40B4-BE49-F238E27FC236}">
                <a16:creationId xmlns:a16="http://schemas.microsoft.com/office/drawing/2014/main" id="{6CB207AD-B108-454D-9A4A-84124CE35B43}"/>
              </a:ext>
            </a:extLst>
          </p:cNvPr>
          <p:cNvSpPr txBox="1"/>
          <p:nvPr/>
        </p:nvSpPr>
        <p:spPr>
          <a:xfrm>
            <a:off x="6251046" y="4912785"/>
            <a:ext cx="1061509" cy="338554"/>
          </a:xfrm>
          <a:prstGeom prst="rect">
            <a:avLst/>
          </a:prstGeom>
          <a:noFill/>
        </p:spPr>
        <p:txBody>
          <a:bodyPr wrap="none" rtlCol="0">
            <a:spAutoFit/>
          </a:bodyPr>
          <a:lstStyle/>
          <a:p>
            <a:pPr algn="ctr"/>
            <a:r>
              <a:rPr lang="en-US" sz="1600" dirty="0"/>
              <a:t>High mag</a:t>
            </a:r>
          </a:p>
        </p:txBody>
      </p:sp>
    </p:spTree>
    <p:extLst>
      <p:ext uri="{BB962C8B-B14F-4D97-AF65-F5344CB8AC3E}">
        <p14:creationId xmlns:p14="http://schemas.microsoft.com/office/powerpoint/2010/main" val="3426741126"/>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--Progress from junctional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compound  subepithelial</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39939"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39940"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39941"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39942"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39943"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39944"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5"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9946"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39947"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9948"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39949"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8B753AE-984E-4DDB-BA96-FA21FD1F422D}" type="slidenum">
              <a:rPr lang="en-US" altLang="en-US" sz="1000" smtClean="0"/>
              <a:pPr>
                <a:spcBef>
                  <a:spcPct val="0"/>
                </a:spcBef>
                <a:buClrTx/>
                <a:buSzTx/>
                <a:buFontTx/>
                <a:buNone/>
              </a:pPr>
              <a:t>90</a:t>
            </a:fld>
            <a:endParaRPr lang="en-US" altLang="en-US" sz="1000"/>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a:t>
            </a:r>
            <a:r>
              <a:rPr lang="en-US" altLang="en-US" sz="1400" dirty="0">
                <a:solidFill>
                  <a:schemeClr val="bg1"/>
                </a:solidFill>
              </a:rPr>
              <a:t>--1/2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40963"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0964"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0965"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0966"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0967"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0968"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69"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0970"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0971"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0972"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0973" name="Rectangle 14"/>
          <p:cNvSpPr>
            <a:spLocks noChangeArrowheads="1"/>
          </p:cNvSpPr>
          <p:nvPr/>
        </p:nvSpPr>
        <p:spPr bwMode="auto">
          <a:xfrm>
            <a:off x="1524000" y="3733800"/>
            <a:ext cx="7620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900"/>
              <a:t>location</a:t>
            </a:r>
          </a:p>
        </p:txBody>
      </p:sp>
      <p:sp>
        <p:nvSpPr>
          <p:cNvPr id="40974" name="Rectangle 15"/>
          <p:cNvSpPr>
            <a:spLocks noChangeArrowheads="1"/>
          </p:cNvSpPr>
          <p:nvPr/>
        </p:nvSpPr>
        <p:spPr bwMode="auto">
          <a:xfrm>
            <a:off x="1981200" y="3962400"/>
            <a:ext cx="9906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location</a:t>
            </a:r>
          </a:p>
        </p:txBody>
      </p:sp>
      <p:sp>
        <p:nvSpPr>
          <p:cNvPr id="40975" name="Rectangle 16"/>
          <p:cNvSpPr>
            <a:spLocks noChangeArrowheads="1"/>
          </p:cNvSpPr>
          <p:nvPr/>
        </p:nvSpPr>
        <p:spPr bwMode="auto">
          <a:xfrm>
            <a:off x="381000" y="3962400"/>
            <a:ext cx="8382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location</a:t>
            </a:r>
          </a:p>
        </p:txBody>
      </p:sp>
      <p:sp>
        <p:nvSpPr>
          <p:cNvPr id="40976"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E518C7F-030C-4ADB-972E-6976D632F07F}" type="slidenum">
              <a:rPr lang="en-US" altLang="en-US" sz="1000" smtClean="0"/>
              <a:pPr>
                <a:spcBef>
                  <a:spcPct val="0"/>
                </a:spcBef>
                <a:buClrTx/>
                <a:buSzTx/>
                <a:buFontTx/>
                <a:buNone/>
              </a:pPr>
              <a:t>91</a:t>
            </a:fld>
            <a:endParaRPr lang="en-US" altLang="en-US" sz="1000"/>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a:t>
            </a:r>
            <a:r>
              <a:rPr lang="en-US" altLang="en-US" sz="1400" dirty="0">
                <a:solidFill>
                  <a:schemeClr val="bg1"/>
                </a:solidFill>
              </a:rPr>
              <a:t>--1/2 contain epithelial inclusion cysts</a:t>
            </a:r>
          </a:p>
          <a:p>
            <a:pPr eaLnBrk="1" hangingPunct="1">
              <a:lnSpc>
                <a:spcPct val="90000"/>
              </a:lnSpc>
              <a:spcBef>
                <a:spcPct val="0"/>
              </a:spcBef>
              <a:buClrTx/>
              <a:buSzTx/>
              <a:buFontTx/>
              <a:buNone/>
            </a:pPr>
            <a:r>
              <a:rPr lang="en-US" altLang="en-US" sz="1400" dirty="0">
                <a:solidFill>
                  <a:schemeClr val="bg1"/>
                </a:solidFill>
              </a:rPr>
              <a:t>    --Goblet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41987"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1988"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1989"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1990"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1991"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1992"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3"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1994"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1995"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1996"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1997"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8A45ED15-C068-48F4-A5FD-50A465807501}" type="slidenum">
              <a:rPr lang="en-US" altLang="en-US" sz="1000" smtClean="0"/>
              <a:pPr>
                <a:spcBef>
                  <a:spcPct val="0"/>
                </a:spcBef>
                <a:buClrTx/>
                <a:buSzTx/>
                <a:buFontTx/>
                <a:buNone/>
              </a:pPr>
              <a:t>92</a:t>
            </a:fld>
            <a:endParaRPr lang="en-US" altLang="en-US" sz="1000"/>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93</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902600" y="6083640"/>
            <a:ext cx="1338828" cy="369332"/>
          </a:xfrm>
          <a:prstGeom prst="rect">
            <a:avLst/>
          </a:prstGeom>
          <a:noFill/>
        </p:spPr>
        <p:txBody>
          <a:bodyPr wrap="none" rtlCol="0">
            <a:spAutoFit/>
          </a:bodyPr>
          <a:lstStyle/>
          <a:p>
            <a:pPr algn="ctr"/>
            <a:r>
              <a:rPr lang="en-US" dirty="0" err="1"/>
              <a:t>Conj</a:t>
            </a:r>
            <a:r>
              <a:rPr lang="en-US" dirty="0"/>
              <a:t> nevus</a:t>
            </a:r>
          </a:p>
        </p:txBody>
      </p:sp>
      <p:sp>
        <p:nvSpPr>
          <p:cNvPr id="2" name="TextBox 1">
            <a:extLst>
              <a:ext uri="{FF2B5EF4-FFF2-40B4-BE49-F238E27FC236}">
                <a16:creationId xmlns:a16="http://schemas.microsoft.com/office/drawing/2014/main" id="{37118C98-FE03-4108-A62B-16E424E90EE5}"/>
              </a:ext>
            </a:extLst>
          </p:cNvPr>
          <p:cNvSpPr txBox="1"/>
          <p:nvPr/>
        </p:nvSpPr>
        <p:spPr>
          <a:xfrm>
            <a:off x="609600" y="4724400"/>
            <a:ext cx="8153400" cy="954107"/>
          </a:xfrm>
          <a:prstGeom prst="rect">
            <a:avLst/>
          </a:prstGeom>
          <a:noFill/>
        </p:spPr>
        <p:txBody>
          <a:bodyPr wrap="square" rtlCol="0">
            <a:spAutoFit/>
          </a:bodyPr>
          <a:lstStyle/>
          <a:p>
            <a:r>
              <a:rPr lang="en-US" sz="1400" b="1" i="0" dirty="0">
                <a:solidFill>
                  <a:srgbClr val="53565A"/>
                </a:solidFill>
                <a:effectLst/>
                <a:latin typeface="+mn-lt"/>
              </a:rPr>
              <a:t>A,</a:t>
            </a:r>
            <a:r>
              <a:rPr lang="en-US" sz="1400" b="0" i="0" dirty="0">
                <a:solidFill>
                  <a:srgbClr val="53565A"/>
                </a:solidFill>
                <a:effectLst/>
                <a:latin typeface="+mn-lt"/>
              </a:rPr>
              <a:t> Clinical appearance with characteristic cystic areas </a:t>
            </a:r>
            <a:r>
              <a:rPr lang="en-US" sz="1400" b="0" i="1" dirty="0">
                <a:solidFill>
                  <a:srgbClr val="53565A"/>
                </a:solidFill>
                <a:effectLst/>
                <a:latin typeface="+mn-lt"/>
              </a:rPr>
              <a:t>(arrows).</a:t>
            </a:r>
            <a:r>
              <a:rPr lang="en-US" sz="1400" b="1" i="0" dirty="0">
                <a:solidFill>
                  <a:srgbClr val="53565A"/>
                </a:solidFill>
                <a:effectLst/>
                <a:latin typeface="+mn-lt"/>
              </a:rPr>
              <a:t>B,</a:t>
            </a:r>
            <a:r>
              <a:rPr lang="en-US" sz="1400" b="0" i="0" dirty="0">
                <a:solidFill>
                  <a:srgbClr val="53565A"/>
                </a:solidFill>
                <a:effectLst/>
                <a:latin typeface="+mn-lt"/>
              </a:rPr>
              <a:t> Histologically, the nevus cells have round, oval, or pear-shaped nuclei with a moderate amount of cytoplasm, mostly arranged in nests </a:t>
            </a:r>
            <a:r>
              <a:rPr lang="en-US" sz="1400" b="0" i="1" dirty="0">
                <a:solidFill>
                  <a:srgbClr val="53565A"/>
                </a:solidFill>
                <a:effectLst/>
                <a:latin typeface="+mn-lt"/>
              </a:rPr>
              <a:t>(arrowheads).</a:t>
            </a:r>
            <a:r>
              <a:rPr lang="en-US" sz="1400" b="0" i="0" dirty="0">
                <a:solidFill>
                  <a:srgbClr val="53565A"/>
                </a:solidFill>
                <a:effectLst/>
                <a:latin typeface="+mn-lt"/>
              </a:rPr>
              <a:t> </a:t>
            </a:r>
            <a:r>
              <a:rPr lang="en-US" sz="1400" b="1" i="0" dirty="0">
                <a:solidFill>
                  <a:srgbClr val="0000FF"/>
                </a:solidFill>
                <a:effectLst/>
                <a:latin typeface="+mn-lt"/>
              </a:rPr>
              <a:t>Nevus cells are also present at the epithelial–stromal junction (arrow); hence, this is a compound nevus. </a:t>
            </a:r>
          </a:p>
        </p:txBody>
      </p:sp>
      <p:pic>
        <p:nvPicPr>
          <p:cNvPr id="5122" name="Picture 2">
            <a:extLst>
              <a:ext uri="{FF2B5EF4-FFF2-40B4-BE49-F238E27FC236}">
                <a16:creationId xmlns:a16="http://schemas.microsoft.com/office/drawing/2014/main" id="{3CAB60C2-2A6B-4878-A9FF-0AA95DC743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702" y="1093258"/>
            <a:ext cx="8780595" cy="36311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1556328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--1/2 contain epithelial inclusion cysts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43011"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3012"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3013"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3014"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3015"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3016"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17"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3018"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3019"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020"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3021" name="Rectangle 13"/>
          <p:cNvSpPr>
            <a:spLocks noChangeArrowheads="1"/>
          </p:cNvSpPr>
          <p:nvPr/>
        </p:nvSpPr>
        <p:spPr bwMode="auto">
          <a:xfrm>
            <a:off x="1295400" y="4114800"/>
            <a:ext cx="1447800" cy="284163"/>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000"/>
              <a:t>two words</a:t>
            </a:r>
          </a:p>
        </p:txBody>
      </p:sp>
      <p:sp>
        <p:nvSpPr>
          <p:cNvPr id="43022"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0FD60A78-983E-4EA8-B7A1-C1C6591AE84F}" type="slidenum">
              <a:rPr lang="en-US" altLang="en-US" sz="1000" smtClean="0"/>
              <a:pPr>
                <a:spcBef>
                  <a:spcPct val="0"/>
                </a:spcBef>
                <a:buClrTx/>
                <a:buSzTx/>
                <a:buFontTx/>
                <a:buNone/>
              </a:pPr>
              <a:t>94</a:t>
            </a:fld>
            <a:endParaRPr lang="en-US" altLang="en-US" sz="1000"/>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spcBef>
                <a:spcPct val="0"/>
              </a:spcBef>
              <a:buClrTx/>
              <a:buSzTx/>
              <a:buFontTx/>
              <a:buNone/>
            </a:pPr>
            <a:r>
              <a:rPr lang="en-US" altLang="en-US" sz="1400" dirty="0"/>
              <a:t>    </a:t>
            </a:r>
            <a:r>
              <a:rPr lang="en-US" altLang="en-US" sz="1400" dirty="0">
                <a:solidFill>
                  <a:schemeClr val="bg1"/>
                </a:solidFill>
              </a:rPr>
              <a:t>--Goblet cells in cyst secrete mucin </a:t>
            </a:r>
            <a:r>
              <a:rPr lang="en-US" altLang="en-US" sz="1400" dirty="0">
                <a:solidFill>
                  <a:schemeClr val="bg1"/>
                </a:solidFill>
                <a:sym typeface="Wingdings" panose="05000000000000000000" pitchFamily="2" charset="2"/>
              </a:rPr>
              <a:t></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olidFill>
                  <a:schemeClr val="bg1"/>
                </a:solidFill>
                <a:sym typeface="Wingdings" panose="05000000000000000000" pitchFamily="2" charset="2"/>
              </a:rPr>
              <a:t>      malignant transformation</a:t>
            </a:r>
            <a:endParaRPr lang="en-US" altLang="en-US" sz="1400" dirty="0">
              <a:solidFill>
                <a:schemeClr val="bg1"/>
              </a:solidFill>
            </a:endParaRPr>
          </a:p>
          <a:p>
            <a:pPr eaLnBrk="1" hangingPunct="1">
              <a:lnSpc>
                <a:spcPct val="90000"/>
              </a:lnSpc>
              <a:spcBef>
                <a:spcPct val="0"/>
              </a:spcBef>
              <a:buClrTx/>
              <a:buSzTx/>
              <a:buFontTx/>
              <a:buNone/>
            </a:pPr>
            <a:r>
              <a:rPr lang="en-US" altLang="en-US" sz="1400" dirty="0">
                <a:solidFill>
                  <a:schemeClr val="bg1"/>
                </a:solidFill>
              </a:rPr>
              <a:t>  --Rapid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44035"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4036"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4037"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4038"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Premalignant</a:t>
            </a:r>
          </a:p>
        </p:txBody>
      </p:sp>
      <p:sp>
        <p:nvSpPr>
          <p:cNvPr id="44039"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4040"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1"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4042"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4043"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4044"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4045"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DCE69CF9-1DA5-4D13-98D4-D2B90A938832}" type="slidenum">
              <a:rPr lang="en-US" altLang="en-US" sz="1000" smtClean="0"/>
              <a:pPr>
                <a:spcBef>
                  <a:spcPct val="0"/>
                </a:spcBef>
                <a:buClrTx/>
                <a:buSzTx/>
                <a:buFontTx/>
                <a:buNone/>
              </a:pPr>
              <a:t>95</a:t>
            </a:fld>
            <a:endParaRPr lang="en-US" altLang="en-US" sz="1000"/>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3D9237-B9E6-4A2E-8F17-4C1A25C1C771}"/>
              </a:ext>
            </a:extLst>
          </p:cNvPr>
          <p:cNvSpPr>
            <a:spLocks noGrp="1"/>
          </p:cNvSpPr>
          <p:nvPr>
            <p:ph type="sldNum" sz="quarter" idx="12"/>
          </p:nvPr>
        </p:nvSpPr>
        <p:spPr/>
        <p:txBody>
          <a:bodyPr/>
          <a:lstStyle/>
          <a:p>
            <a:pPr>
              <a:defRPr/>
            </a:pPr>
            <a:fld id="{F9E3100E-101D-420C-B101-F64A168BFDB2}" type="slidenum">
              <a:rPr lang="en-US" altLang="en-US" smtClean="0"/>
              <a:pPr>
                <a:defRPr/>
              </a:pPr>
              <a:t>96</a:t>
            </a:fld>
            <a:endParaRPr lang="en-US" altLang="en-US"/>
          </a:p>
        </p:txBody>
      </p:sp>
      <p:sp>
        <p:nvSpPr>
          <p:cNvPr id="4" name="Rectangle 5">
            <a:extLst>
              <a:ext uri="{FF2B5EF4-FFF2-40B4-BE49-F238E27FC236}">
                <a16:creationId xmlns:a16="http://schemas.microsoft.com/office/drawing/2014/main" id="{3D6065B9-75A4-4A53-99C2-031377426CF9}"/>
              </a:ext>
            </a:extLst>
          </p:cNvPr>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5" name="TextBox 4">
            <a:extLst>
              <a:ext uri="{FF2B5EF4-FFF2-40B4-BE49-F238E27FC236}">
                <a16:creationId xmlns:a16="http://schemas.microsoft.com/office/drawing/2014/main" id="{2BC1B4A0-593A-4C91-831F-6B8E5946C539}"/>
              </a:ext>
            </a:extLst>
          </p:cNvPr>
          <p:cNvSpPr txBox="1"/>
          <p:nvPr/>
        </p:nvSpPr>
        <p:spPr>
          <a:xfrm>
            <a:off x="3902600" y="6083640"/>
            <a:ext cx="1338828" cy="369332"/>
          </a:xfrm>
          <a:prstGeom prst="rect">
            <a:avLst/>
          </a:prstGeom>
          <a:noFill/>
        </p:spPr>
        <p:txBody>
          <a:bodyPr wrap="none" rtlCol="0">
            <a:spAutoFit/>
          </a:bodyPr>
          <a:lstStyle/>
          <a:p>
            <a:pPr algn="ctr"/>
            <a:r>
              <a:rPr lang="en-US" dirty="0" err="1"/>
              <a:t>Conj</a:t>
            </a:r>
            <a:r>
              <a:rPr lang="en-US" dirty="0"/>
              <a:t> nevus</a:t>
            </a:r>
          </a:p>
        </p:txBody>
      </p:sp>
      <p:sp>
        <p:nvSpPr>
          <p:cNvPr id="2" name="TextBox 1">
            <a:extLst>
              <a:ext uri="{FF2B5EF4-FFF2-40B4-BE49-F238E27FC236}">
                <a16:creationId xmlns:a16="http://schemas.microsoft.com/office/drawing/2014/main" id="{37118C98-FE03-4108-A62B-16E424E90EE5}"/>
              </a:ext>
            </a:extLst>
          </p:cNvPr>
          <p:cNvSpPr txBox="1"/>
          <p:nvPr/>
        </p:nvSpPr>
        <p:spPr>
          <a:xfrm>
            <a:off x="609600" y="4724400"/>
            <a:ext cx="8153400" cy="1169551"/>
          </a:xfrm>
          <a:prstGeom prst="rect">
            <a:avLst/>
          </a:prstGeom>
          <a:noFill/>
        </p:spPr>
        <p:txBody>
          <a:bodyPr wrap="square" rtlCol="0">
            <a:spAutoFit/>
          </a:bodyPr>
          <a:lstStyle/>
          <a:p>
            <a:r>
              <a:rPr lang="en-US" sz="1400" b="1" i="0" dirty="0">
                <a:solidFill>
                  <a:srgbClr val="53565A"/>
                </a:solidFill>
                <a:effectLst/>
                <a:latin typeface="+mn-lt"/>
              </a:rPr>
              <a:t>A,</a:t>
            </a:r>
            <a:r>
              <a:rPr lang="en-US" sz="1400" b="0" i="0" dirty="0">
                <a:solidFill>
                  <a:srgbClr val="53565A"/>
                </a:solidFill>
                <a:effectLst/>
                <a:latin typeface="+mn-lt"/>
              </a:rPr>
              <a:t> Clinical appearance with characteristic cystic areas </a:t>
            </a:r>
            <a:r>
              <a:rPr lang="en-US" sz="1400" b="0" i="1" dirty="0">
                <a:solidFill>
                  <a:srgbClr val="53565A"/>
                </a:solidFill>
                <a:effectLst/>
                <a:latin typeface="+mn-lt"/>
              </a:rPr>
              <a:t>(arrows).</a:t>
            </a:r>
            <a:r>
              <a:rPr lang="en-US" sz="1400" b="1" i="0" dirty="0">
                <a:solidFill>
                  <a:srgbClr val="53565A"/>
                </a:solidFill>
                <a:effectLst/>
                <a:latin typeface="+mn-lt"/>
              </a:rPr>
              <a:t>B,</a:t>
            </a:r>
            <a:r>
              <a:rPr lang="en-US" sz="1400" b="0" i="0" dirty="0">
                <a:solidFill>
                  <a:srgbClr val="53565A"/>
                </a:solidFill>
                <a:effectLst/>
                <a:latin typeface="+mn-lt"/>
              </a:rPr>
              <a:t> Histologically, the nevus cells have round, oval, or pear-shaped nuclei with a moderate amount of cytoplasm, mostly arranged in nests </a:t>
            </a:r>
            <a:r>
              <a:rPr lang="en-US" sz="1400" b="0" i="1" dirty="0">
                <a:solidFill>
                  <a:srgbClr val="53565A"/>
                </a:solidFill>
                <a:effectLst/>
                <a:latin typeface="+mn-lt"/>
              </a:rPr>
              <a:t>(arrowheads).</a:t>
            </a:r>
            <a:r>
              <a:rPr lang="en-US" sz="1400" b="0" i="0" dirty="0">
                <a:solidFill>
                  <a:srgbClr val="53565A"/>
                </a:solidFill>
                <a:effectLst/>
                <a:latin typeface="+mn-lt"/>
              </a:rPr>
              <a:t> Nevus cells are also present at the epithelial–stromal junction </a:t>
            </a:r>
            <a:r>
              <a:rPr lang="en-US" sz="1400" b="0" i="1" dirty="0">
                <a:solidFill>
                  <a:srgbClr val="53565A"/>
                </a:solidFill>
                <a:effectLst/>
                <a:latin typeface="+mn-lt"/>
              </a:rPr>
              <a:t>(arrow);</a:t>
            </a:r>
            <a:r>
              <a:rPr lang="en-US" sz="1400" b="0" i="0" dirty="0">
                <a:solidFill>
                  <a:srgbClr val="53565A"/>
                </a:solidFill>
                <a:effectLst/>
                <a:latin typeface="+mn-lt"/>
              </a:rPr>
              <a:t> hence, this is a compound nevus. </a:t>
            </a:r>
            <a:r>
              <a:rPr lang="en-US" sz="1400" b="1" i="0" dirty="0">
                <a:solidFill>
                  <a:srgbClr val="0000FF"/>
                </a:solidFill>
                <a:effectLst/>
                <a:latin typeface="+mn-lt"/>
              </a:rPr>
              <a:t>Note the epithelial inclusion cysts </a:t>
            </a:r>
            <a:r>
              <a:rPr lang="en-US" sz="1400" b="1" i="1" dirty="0">
                <a:solidFill>
                  <a:srgbClr val="0000FF"/>
                </a:solidFill>
                <a:effectLst/>
                <a:latin typeface="+mn-lt"/>
              </a:rPr>
              <a:t>(asterisks)</a:t>
            </a:r>
            <a:r>
              <a:rPr lang="en-US" sz="1400" b="1" i="0" dirty="0">
                <a:solidFill>
                  <a:srgbClr val="0000FF"/>
                </a:solidFill>
                <a:effectLst/>
                <a:latin typeface="+mn-lt"/>
              </a:rPr>
              <a:t> within the lesion, correlating with the clinical appearance.</a:t>
            </a:r>
          </a:p>
        </p:txBody>
      </p:sp>
      <p:pic>
        <p:nvPicPr>
          <p:cNvPr id="5122" name="Picture 2">
            <a:extLst>
              <a:ext uri="{FF2B5EF4-FFF2-40B4-BE49-F238E27FC236}">
                <a16:creationId xmlns:a16="http://schemas.microsoft.com/office/drawing/2014/main" id="{3CAB60C2-2A6B-4878-A9FF-0AA95DC7439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1702" y="1093258"/>
            <a:ext cx="8780595" cy="363114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95311597"/>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3471532-3ECA-431D-90ED-A8F230D3E1B5}"/>
              </a:ext>
            </a:extLst>
          </p:cNvPr>
          <p:cNvSpPr>
            <a:spLocks noGrp="1"/>
          </p:cNvSpPr>
          <p:nvPr>
            <p:ph type="sldNum" sz="quarter" idx="12"/>
          </p:nvPr>
        </p:nvSpPr>
        <p:spPr/>
        <p:txBody>
          <a:bodyPr/>
          <a:lstStyle/>
          <a:p>
            <a:pPr>
              <a:defRPr/>
            </a:pPr>
            <a:fld id="{F9E3100E-101D-420C-B101-F64A168BFDB2}" type="slidenum">
              <a:rPr lang="en-US" altLang="en-US" smtClean="0"/>
              <a:pPr>
                <a:defRPr/>
              </a:pPr>
              <a:t>97</a:t>
            </a:fld>
            <a:endParaRPr lang="en-US" altLang="en-US"/>
          </a:p>
        </p:txBody>
      </p:sp>
      <p:sp>
        <p:nvSpPr>
          <p:cNvPr id="5" name="Rectangle 3">
            <a:extLst>
              <a:ext uri="{FF2B5EF4-FFF2-40B4-BE49-F238E27FC236}">
                <a16:creationId xmlns:a16="http://schemas.microsoft.com/office/drawing/2014/main" id="{427AA57A-42B2-4A2C-AAD8-34ED3A6F10A5}"/>
              </a:ext>
            </a:extLst>
          </p:cNvPr>
          <p:cNvSpPr txBox="1">
            <a:spLocks noChangeArrowheads="1"/>
          </p:cNvSpPr>
          <p:nvPr/>
        </p:nvSpPr>
        <p:spPr bwMode="auto">
          <a:xfrm>
            <a:off x="457200" y="122238"/>
            <a:ext cx="7543800" cy="639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3900" b="1">
                <a:solidFill>
                  <a:schemeClr val="tx2"/>
                </a:solidFill>
                <a:latin typeface="+mj-lt"/>
                <a:ea typeface="+mj-ea"/>
                <a:cs typeface="+mj-cs"/>
              </a:defRPr>
            </a:lvl1pPr>
            <a:lvl2pPr algn="l" rtl="0" eaLnBrk="0" fontAlgn="base" hangingPunct="0">
              <a:spcBef>
                <a:spcPct val="0"/>
              </a:spcBef>
              <a:spcAft>
                <a:spcPct val="0"/>
              </a:spcAft>
              <a:defRPr sz="3900" b="1">
                <a:solidFill>
                  <a:schemeClr val="tx2"/>
                </a:solidFill>
                <a:latin typeface="Arial" charset="0"/>
              </a:defRPr>
            </a:lvl2pPr>
            <a:lvl3pPr algn="l" rtl="0" eaLnBrk="0" fontAlgn="base" hangingPunct="0">
              <a:spcBef>
                <a:spcPct val="0"/>
              </a:spcBef>
              <a:spcAft>
                <a:spcPct val="0"/>
              </a:spcAft>
              <a:defRPr sz="3900" b="1">
                <a:solidFill>
                  <a:schemeClr val="tx2"/>
                </a:solidFill>
                <a:latin typeface="Arial" charset="0"/>
              </a:defRPr>
            </a:lvl3pPr>
            <a:lvl4pPr algn="l" rtl="0" eaLnBrk="0" fontAlgn="base" hangingPunct="0">
              <a:spcBef>
                <a:spcPct val="0"/>
              </a:spcBef>
              <a:spcAft>
                <a:spcPct val="0"/>
              </a:spcAft>
              <a:defRPr sz="3900" b="1">
                <a:solidFill>
                  <a:schemeClr val="tx2"/>
                </a:solidFill>
                <a:latin typeface="Arial" charset="0"/>
              </a:defRPr>
            </a:lvl4pPr>
            <a:lvl5pPr algn="l" rtl="0" eaLnBrk="0" fontAlgn="base" hangingPunct="0">
              <a:spcBef>
                <a:spcPct val="0"/>
              </a:spcBef>
              <a:spcAft>
                <a:spcPct val="0"/>
              </a:spcAft>
              <a:defRPr sz="3900" b="1">
                <a:solidFill>
                  <a:schemeClr val="tx2"/>
                </a:solidFill>
                <a:latin typeface="Arial" charset="0"/>
              </a:defRPr>
            </a:lvl5pPr>
            <a:lvl6pPr marL="457200" algn="l" rtl="0" fontAlgn="base">
              <a:spcBef>
                <a:spcPct val="0"/>
              </a:spcBef>
              <a:spcAft>
                <a:spcPct val="0"/>
              </a:spcAft>
              <a:defRPr sz="3900" b="1">
                <a:solidFill>
                  <a:schemeClr val="tx2"/>
                </a:solidFill>
                <a:latin typeface="Arial" charset="0"/>
              </a:defRPr>
            </a:lvl6pPr>
            <a:lvl7pPr marL="914400" algn="l" rtl="0" fontAlgn="base">
              <a:spcBef>
                <a:spcPct val="0"/>
              </a:spcBef>
              <a:spcAft>
                <a:spcPct val="0"/>
              </a:spcAft>
              <a:defRPr sz="3900" b="1">
                <a:solidFill>
                  <a:schemeClr val="tx2"/>
                </a:solidFill>
                <a:latin typeface="Arial" charset="0"/>
              </a:defRPr>
            </a:lvl7pPr>
            <a:lvl8pPr marL="1371600" algn="l" rtl="0" fontAlgn="base">
              <a:spcBef>
                <a:spcPct val="0"/>
              </a:spcBef>
              <a:spcAft>
                <a:spcPct val="0"/>
              </a:spcAft>
              <a:defRPr sz="3900" b="1">
                <a:solidFill>
                  <a:schemeClr val="tx2"/>
                </a:solidFill>
                <a:latin typeface="Arial" charset="0"/>
              </a:defRPr>
            </a:lvl8pPr>
            <a:lvl9pPr marL="1828800" algn="l" rtl="0" fontAlgn="base">
              <a:spcBef>
                <a:spcPct val="0"/>
              </a:spcBef>
              <a:spcAft>
                <a:spcPct val="0"/>
              </a:spcAft>
              <a:defRPr sz="3900" b="1">
                <a:solidFill>
                  <a:schemeClr val="tx2"/>
                </a:solidFill>
                <a:latin typeface="Arial" charset="0"/>
              </a:defRPr>
            </a:lvl9pPr>
          </a:lstStyle>
          <a:p>
            <a:pPr eaLnBrk="1" hangingPunct="1"/>
            <a:r>
              <a:rPr lang="en-US" altLang="en-US" sz="3500" kern="0"/>
              <a:t>Conjunctival Neoplasms</a:t>
            </a:r>
            <a:endParaRPr lang="en-US" altLang="en-US" sz="3500" b="0" kern="0" dirty="0"/>
          </a:p>
        </p:txBody>
      </p:sp>
      <p:pic>
        <p:nvPicPr>
          <p:cNvPr id="6" name="Picture 5">
            <a:extLst>
              <a:ext uri="{FF2B5EF4-FFF2-40B4-BE49-F238E27FC236}">
                <a16:creationId xmlns:a16="http://schemas.microsoft.com/office/drawing/2014/main" id="{6D3F76D5-41AF-4CBD-921A-9359B350008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80865" y="1156970"/>
            <a:ext cx="4982270" cy="4544059"/>
          </a:xfrm>
          <a:prstGeom prst="rect">
            <a:avLst/>
          </a:prstGeom>
        </p:spPr>
      </p:pic>
      <p:sp>
        <p:nvSpPr>
          <p:cNvPr id="7" name="TextBox 6">
            <a:extLst>
              <a:ext uri="{FF2B5EF4-FFF2-40B4-BE49-F238E27FC236}">
                <a16:creationId xmlns:a16="http://schemas.microsoft.com/office/drawing/2014/main" id="{FB0304B2-8973-491C-A224-9C296B4DA494}"/>
              </a:ext>
            </a:extLst>
          </p:cNvPr>
          <p:cNvSpPr txBox="1"/>
          <p:nvPr/>
        </p:nvSpPr>
        <p:spPr>
          <a:xfrm>
            <a:off x="2064914" y="6019800"/>
            <a:ext cx="5198924" cy="369332"/>
          </a:xfrm>
          <a:prstGeom prst="rect">
            <a:avLst/>
          </a:prstGeom>
          <a:noFill/>
        </p:spPr>
        <p:txBody>
          <a:bodyPr wrap="none" rtlCol="0">
            <a:spAutoFit/>
          </a:bodyPr>
          <a:lstStyle/>
          <a:p>
            <a:pPr algn="ctr"/>
            <a:r>
              <a:rPr lang="en-US" dirty="0" err="1"/>
              <a:t>Conj</a:t>
            </a:r>
            <a:r>
              <a:rPr lang="en-US" dirty="0"/>
              <a:t> nevus: Epithelial inclusion cysts on AS-OCT</a:t>
            </a:r>
          </a:p>
        </p:txBody>
      </p:sp>
    </p:spTree>
    <p:extLst>
      <p:ext uri="{BB962C8B-B14F-4D97-AF65-F5344CB8AC3E}">
        <p14:creationId xmlns:p14="http://schemas.microsoft.com/office/powerpoint/2010/main" val="2260540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spcBef>
                <a:spcPct val="0"/>
              </a:spcBef>
              <a:buClrTx/>
              <a:buSzTx/>
              <a:buFontTx/>
              <a:buNone/>
            </a:pPr>
            <a:r>
              <a:rPr lang="en-US" altLang="en-US" sz="1400" dirty="0"/>
              <a:t>    --Goblet cells in cyst secrete mucin </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ym typeface="Wingdings" panose="05000000000000000000" pitchFamily="2" charset="2"/>
              </a:rPr>
              <a:t>      malignant transformation</a:t>
            </a:r>
            <a:endParaRPr lang="en-US" altLang="en-US" sz="1400" dirty="0"/>
          </a:p>
          <a:p>
            <a:pPr eaLnBrk="1" hangingPunct="1">
              <a:lnSpc>
                <a:spcPct val="90000"/>
              </a:lnSpc>
              <a:spcBef>
                <a:spcPct val="0"/>
              </a:spcBef>
              <a:buClrTx/>
              <a:buSzTx/>
              <a:buFontTx/>
              <a:buNone/>
            </a:pPr>
            <a:r>
              <a:rPr lang="en-US" altLang="en-US" sz="1400" dirty="0"/>
              <a:t>  </a:t>
            </a:r>
            <a:r>
              <a:rPr lang="en-US" altLang="en-US" sz="1400" dirty="0">
                <a:solidFill>
                  <a:schemeClr val="bg1"/>
                </a:solidFill>
              </a:rPr>
              <a:t>--Rapid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45059"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5060"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5061"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5062" name="Text Box 6"/>
          <p:cNvSpPr txBox="1">
            <a:spLocks noChangeArrowheads="1"/>
          </p:cNvSpPr>
          <p:nvPr/>
        </p:nvSpPr>
        <p:spPr bwMode="auto">
          <a:xfrm>
            <a:off x="3652242" y="3886200"/>
            <a:ext cx="1239442" cy="26468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Premalignant</a:t>
            </a:r>
          </a:p>
        </p:txBody>
      </p:sp>
      <p:sp>
        <p:nvSpPr>
          <p:cNvPr id="45063" name="Text Box 7"/>
          <p:cNvSpPr txBox="1">
            <a:spLocks noChangeArrowheads="1"/>
          </p:cNvSpPr>
          <p:nvPr/>
        </p:nvSpPr>
        <p:spPr bwMode="auto">
          <a:xfrm>
            <a:off x="4558466" y="4419600"/>
            <a:ext cx="960519" cy="26468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i="1">
                <a:solidFill>
                  <a:schemeClr val="bg1">
                    <a:lumMod val="65000"/>
                  </a:schemeClr>
                </a:solidFill>
              </a:rPr>
              <a:t>Malignant</a:t>
            </a:r>
          </a:p>
        </p:txBody>
      </p:sp>
      <p:sp>
        <p:nvSpPr>
          <p:cNvPr id="45064"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5"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5066"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5067"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068"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5069" name="Rectangle 13"/>
          <p:cNvSpPr>
            <a:spLocks noChangeArrowheads="1"/>
          </p:cNvSpPr>
          <p:nvPr/>
        </p:nvSpPr>
        <p:spPr bwMode="auto">
          <a:xfrm>
            <a:off x="2590800" y="4359965"/>
            <a:ext cx="609600" cy="185532"/>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stuff</a:t>
            </a:r>
          </a:p>
        </p:txBody>
      </p:sp>
      <p:sp>
        <p:nvSpPr>
          <p:cNvPr id="45070" name="Rectangle 14"/>
          <p:cNvSpPr>
            <a:spLocks noChangeArrowheads="1"/>
          </p:cNvSpPr>
          <p:nvPr/>
        </p:nvSpPr>
        <p:spPr bwMode="auto">
          <a:xfrm>
            <a:off x="457200" y="4724400"/>
            <a:ext cx="1981200" cy="228600"/>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800"/>
              <a:t>bad thing</a:t>
            </a:r>
          </a:p>
        </p:txBody>
      </p:sp>
      <p:sp>
        <p:nvSpPr>
          <p:cNvPr id="45071"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CC89CF40-052D-4DD3-A046-9D9885E46A9D}" type="slidenum">
              <a:rPr lang="en-US" altLang="en-US" sz="1000" smtClean="0"/>
              <a:pPr>
                <a:spcBef>
                  <a:spcPct val="0"/>
                </a:spcBef>
                <a:buClrTx/>
                <a:buSzTx/>
                <a:buFontTx/>
                <a:buNone/>
              </a:pPr>
              <a:t>98</a:t>
            </a:fld>
            <a:endParaRPr lang="en-US" altLang="en-US" sz="1000"/>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2"/>
          <p:cNvSpPr txBox="1">
            <a:spLocks noChangeArrowheads="1"/>
          </p:cNvSpPr>
          <p:nvPr/>
        </p:nvSpPr>
        <p:spPr bwMode="auto">
          <a:xfrm>
            <a:off x="76200" y="2590800"/>
            <a:ext cx="3788217" cy="2779222"/>
          </a:xfrm>
          <a:prstGeom prst="rect">
            <a:avLst/>
          </a:prstGeom>
          <a:noFill/>
          <a:ln w="9525">
            <a:noFill/>
            <a:miter lim="800000"/>
            <a:headEnd/>
            <a:tailEnd/>
          </a:ln>
          <a:effectLst/>
          <a:extLst>
            <a:ext uri="{909E8E84-426E-40DD-AFC4-6F175D3DCCD1}">
              <a14:hiddenFill xmlns:a14="http://schemas.microsoft.com/office/drawing/2010/main">
                <a:solidFill>
                  <a:srgbClr val="99FF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eaLnBrk="1" hangingPunct="1">
              <a:lnSpc>
                <a:spcPct val="90000"/>
              </a:lnSpc>
              <a:spcBef>
                <a:spcPct val="0"/>
              </a:spcBef>
              <a:buClrTx/>
              <a:buSzTx/>
              <a:buFontTx/>
              <a:buNone/>
            </a:pPr>
            <a:r>
              <a:rPr lang="en-US" altLang="en-US" sz="1800" b="1" i="1" u="sng" dirty="0">
                <a:solidFill>
                  <a:srgbClr val="0000FF"/>
                </a:solidFill>
              </a:rPr>
              <a:t>Benign</a:t>
            </a:r>
          </a:p>
          <a:p>
            <a:pPr eaLnBrk="1" hangingPunct="1">
              <a:lnSpc>
                <a:spcPct val="90000"/>
              </a:lnSpc>
              <a:spcBef>
                <a:spcPct val="0"/>
              </a:spcBef>
              <a:buClrTx/>
              <a:buSzTx/>
              <a:buFontTx/>
              <a:buNone/>
            </a:pPr>
            <a:r>
              <a:rPr lang="en-US" altLang="en-US" sz="1600" b="1" dirty="0">
                <a:solidFill>
                  <a:schemeClr val="bg1">
                    <a:lumMod val="75000"/>
                  </a:schemeClr>
                </a:solidFill>
              </a:rPr>
              <a:t>1) Freckle (ephelis)</a:t>
            </a:r>
            <a:endParaRPr lang="en-US" altLang="en-US" sz="1600" dirty="0">
              <a:solidFill>
                <a:schemeClr val="bg1">
                  <a:lumMod val="75000"/>
                </a:schemeClr>
              </a:solidFill>
            </a:endParaRPr>
          </a:p>
          <a:p>
            <a:pPr eaLnBrk="1" hangingPunct="1">
              <a:lnSpc>
                <a:spcPct val="90000"/>
              </a:lnSpc>
              <a:spcBef>
                <a:spcPct val="0"/>
              </a:spcBef>
              <a:buClrTx/>
              <a:buSzTx/>
              <a:buFontTx/>
              <a:buNone/>
            </a:pPr>
            <a:r>
              <a:rPr lang="en-US" altLang="en-US" sz="1600" b="1" dirty="0">
                <a:solidFill>
                  <a:schemeClr val="bg1">
                    <a:lumMod val="75000"/>
                  </a:schemeClr>
                </a:solidFill>
              </a:rPr>
              <a:t>2) Complexion-associated melanosis</a:t>
            </a:r>
          </a:p>
          <a:p>
            <a:pPr eaLnBrk="1" hangingPunct="1">
              <a:lnSpc>
                <a:spcPct val="90000"/>
              </a:lnSpc>
              <a:spcBef>
                <a:spcPct val="0"/>
              </a:spcBef>
              <a:buClrTx/>
              <a:buSzTx/>
              <a:buFontTx/>
              <a:buNone/>
            </a:pPr>
            <a:r>
              <a:rPr lang="en-US" altLang="en-US" sz="1600" b="1" dirty="0"/>
              <a:t>3) Nevus</a:t>
            </a:r>
          </a:p>
          <a:p>
            <a:pPr eaLnBrk="1" hangingPunct="1">
              <a:lnSpc>
                <a:spcPct val="90000"/>
              </a:lnSpc>
              <a:spcBef>
                <a:spcPct val="0"/>
              </a:spcBef>
              <a:buClrTx/>
              <a:buSzTx/>
              <a:buFontTx/>
              <a:buNone/>
            </a:pPr>
            <a:r>
              <a:rPr lang="en-US" altLang="en-US" sz="1600" dirty="0"/>
              <a:t>  </a:t>
            </a:r>
            <a:r>
              <a:rPr lang="en-US" altLang="en-US" sz="1400" dirty="0"/>
              <a:t>--Is a </a:t>
            </a:r>
            <a:r>
              <a:rPr lang="en-US" altLang="en-US" sz="1400" dirty="0">
                <a:solidFill>
                  <a:srgbClr val="0000FF"/>
                </a:solidFill>
              </a:rPr>
              <a:t>hamartoma</a:t>
            </a:r>
          </a:p>
          <a:p>
            <a:pPr eaLnBrk="1" hangingPunct="1">
              <a:lnSpc>
                <a:spcPct val="90000"/>
              </a:lnSpc>
              <a:spcBef>
                <a:spcPct val="0"/>
              </a:spcBef>
              <a:buClrTx/>
              <a:buSzTx/>
              <a:buFontTx/>
              <a:buNone/>
            </a:pPr>
            <a:r>
              <a:rPr lang="en-US" altLang="en-US" sz="1400" dirty="0"/>
              <a:t>  --Progress from </a:t>
            </a:r>
            <a:r>
              <a:rPr lang="en-US" altLang="en-US" sz="1400" i="1" dirty="0">
                <a:solidFill>
                  <a:srgbClr val="0000FF"/>
                </a:solidFill>
              </a:rPr>
              <a:t>junctional</a:t>
            </a:r>
            <a:r>
              <a:rPr lang="en-US" altLang="en-US" sz="1400" dirty="0"/>
              <a:t> nevus</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i="1" dirty="0">
                <a:solidFill>
                  <a:srgbClr val="0000FF"/>
                </a:solidFill>
                <a:sym typeface="Wingdings" panose="05000000000000000000" pitchFamily="2" charset="2"/>
              </a:rPr>
              <a:t>compound</a:t>
            </a:r>
            <a:r>
              <a:rPr lang="en-US" altLang="en-US" sz="1400" dirty="0">
                <a:sym typeface="Wingdings" panose="05000000000000000000" pitchFamily="2" charset="2"/>
              </a:rPr>
              <a:t> nevus </a:t>
            </a:r>
            <a:r>
              <a:rPr lang="en-US" altLang="en-US" sz="1400" i="1" dirty="0">
                <a:solidFill>
                  <a:srgbClr val="0000FF"/>
                </a:solidFill>
                <a:sym typeface="Wingdings" panose="05000000000000000000" pitchFamily="2" charset="2"/>
              </a:rPr>
              <a:t>subepithelial </a:t>
            </a:r>
            <a:r>
              <a:rPr lang="en-US" altLang="en-US" sz="1400" dirty="0">
                <a:sym typeface="Wingdings" panose="05000000000000000000" pitchFamily="2" charset="2"/>
              </a:rPr>
              <a:t>nevus</a:t>
            </a:r>
            <a:endParaRPr lang="en-US" altLang="en-US" sz="1400" dirty="0"/>
          </a:p>
          <a:p>
            <a:pPr eaLnBrk="1" hangingPunct="1">
              <a:lnSpc>
                <a:spcPct val="90000"/>
              </a:lnSpc>
              <a:spcBef>
                <a:spcPct val="0"/>
              </a:spcBef>
              <a:buClrTx/>
              <a:buSzTx/>
              <a:buFontTx/>
              <a:buNone/>
            </a:pPr>
            <a:r>
              <a:rPr lang="en-US" altLang="en-US" sz="1400" dirty="0"/>
              <a:t>  --1/2 contain </a:t>
            </a:r>
            <a:r>
              <a:rPr lang="en-US" altLang="en-US" sz="1400" dirty="0">
                <a:solidFill>
                  <a:srgbClr val="0000FF"/>
                </a:solidFill>
              </a:rPr>
              <a:t>epithelial inclusion</a:t>
            </a:r>
            <a:r>
              <a:rPr lang="en-US" altLang="en-US" sz="1400" dirty="0"/>
              <a:t> cysts</a:t>
            </a:r>
          </a:p>
          <a:p>
            <a:pPr eaLnBrk="1" hangingPunct="1">
              <a:lnSpc>
                <a:spcPct val="90000"/>
              </a:lnSpc>
              <a:spcBef>
                <a:spcPct val="0"/>
              </a:spcBef>
              <a:buClrTx/>
              <a:buSzTx/>
              <a:buFontTx/>
              <a:buNone/>
            </a:pPr>
            <a:r>
              <a:rPr lang="en-US" altLang="en-US" sz="1400" dirty="0"/>
              <a:t>    --Goblet cells in cyst secrete </a:t>
            </a:r>
            <a:r>
              <a:rPr lang="en-US" altLang="en-US" sz="1400" dirty="0">
                <a:solidFill>
                  <a:srgbClr val="0000FF"/>
                </a:solidFill>
              </a:rPr>
              <a:t>mucin</a:t>
            </a:r>
            <a:r>
              <a:rPr lang="en-US" altLang="en-US" sz="1400" dirty="0"/>
              <a:t> </a:t>
            </a:r>
            <a:r>
              <a:rPr lang="en-US" altLang="en-US" sz="1400" dirty="0">
                <a:sym typeface="Wingdings" panose="05000000000000000000" pitchFamily="2" charset="2"/>
              </a:rPr>
              <a:t></a:t>
            </a:r>
          </a:p>
          <a:p>
            <a:pPr eaLnBrk="1" hangingPunct="1">
              <a:lnSpc>
                <a:spcPct val="90000"/>
              </a:lnSpc>
              <a:spcBef>
                <a:spcPct val="0"/>
              </a:spcBef>
              <a:buClrTx/>
              <a:buSzTx/>
              <a:buFontTx/>
              <a:buNone/>
            </a:pPr>
            <a:r>
              <a:rPr lang="en-US" altLang="en-US" sz="1400" dirty="0">
                <a:sym typeface="Wingdings" panose="05000000000000000000" pitchFamily="2" charset="2"/>
              </a:rPr>
              <a:t>      lesion enlarges  false impression of</a:t>
            </a:r>
          </a:p>
          <a:p>
            <a:pPr eaLnBrk="1" hangingPunct="1">
              <a:lnSpc>
                <a:spcPct val="90000"/>
              </a:lnSpc>
              <a:spcBef>
                <a:spcPct val="0"/>
              </a:spcBef>
              <a:buClrTx/>
              <a:buSzTx/>
              <a:buFontTx/>
              <a:buNone/>
            </a:pPr>
            <a:r>
              <a:rPr lang="en-US" altLang="en-US" sz="1400" dirty="0">
                <a:sym typeface="Wingdings" panose="05000000000000000000" pitchFamily="2" charset="2"/>
              </a:rPr>
              <a:t>      </a:t>
            </a:r>
            <a:r>
              <a:rPr lang="en-US" altLang="en-US" sz="1400" dirty="0">
                <a:solidFill>
                  <a:srgbClr val="0000FF"/>
                </a:solidFill>
                <a:sym typeface="Wingdings" panose="05000000000000000000" pitchFamily="2" charset="2"/>
              </a:rPr>
              <a:t>malignant transformation</a:t>
            </a:r>
            <a:endParaRPr lang="en-US" altLang="en-US" sz="1400" dirty="0">
              <a:solidFill>
                <a:srgbClr val="0000FF"/>
              </a:solidFill>
            </a:endParaRPr>
          </a:p>
          <a:p>
            <a:pPr eaLnBrk="1" hangingPunct="1">
              <a:lnSpc>
                <a:spcPct val="90000"/>
              </a:lnSpc>
              <a:spcBef>
                <a:spcPct val="0"/>
              </a:spcBef>
              <a:buClrTx/>
              <a:buSzTx/>
              <a:buFontTx/>
              <a:buNone/>
            </a:pPr>
            <a:r>
              <a:rPr lang="en-US" altLang="en-US" sz="1400" dirty="0"/>
              <a:t>  </a:t>
            </a:r>
            <a:r>
              <a:rPr lang="en-US" altLang="en-US" sz="1400" dirty="0">
                <a:solidFill>
                  <a:schemeClr val="bg1"/>
                </a:solidFill>
              </a:rPr>
              <a:t>--Rapid enlargement during teens common,</a:t>
            </a:r>
          </a:p>
          <a:p>
            <a:pPr eaLnBrk="1" hangingPunct="1">
              <a:lnSpc>
                <a:spcPct val="90000"/>
              </a:lnSpc>
              <a:spcBef>
                <a:spcPct val="0"/>
              </a:spcBef>
              <a:buClrTx/>
              <a:buSzTx/>
              <a:buFontTx/>
              <a:buNone/>
            </a:pPr>
            <a:r>
              <a:rPr lang="en-US" altLang="en-US" sz="1400" dirty="0">
                <a:solidFill>
                  <a:schemeClr val="bg1"/>
                </a:solidFill>
              </a:rPr>
              <a:t>     not worrisome for malignant change</a:t>
            </a:r>
          </a:p>
        </p:txBody>
      </p:sp>
      <p:sp>
        <p:nvSpPr>
          <p:cNvPr id="46083" name="Rectangle 3"/>
          <p:cNvSpPr>
            <a:spLocks noGrp="1" noChangeArrowheads="1"/>
          </p:cNvSpPr>
          <p:nvPr>
            <p:ph type="title"/>
          </p:nvPr>
        </p:nvSpPr>
        <p:spPr>
          <a:xfrm>
            <a:off x="457200" y="122238"/>
            <a:ext cx="7543800" cy="639762"/>
          </a:xfrm>
        </p:spPr>
        <p:txBody>
          <a:bodyPr/>
          <a:lstStyle/>
          <a:p>
            <a:pPr eaLnBrk="1" hangingPunct="1"/>
            <a:r>
              <a:rPr lang="en-US" altLang="en-US" sz="3500" dirty="0"/>
              <a:t>Conjunctival Neoplasms</a:t>
            </a:r>
            <a:endParaRPr lang="en-US" altLang="en-US" sz="3500" b="0" dirty="0"/>
          </a:p>
        </p:txBody>
      </p:sp>
      <p:sp>
        <p:nvSpPr>
          <p:cNvPr id="46084" name="Text Box 4"/>
          <p:cNvSpPr txBox="1">
            <a:spLocks noChangeArrowheads="1"/>
          </p:cNvSpPr>
          <p:nvPr/>
        </p:nvSpPr>
        <p:spPr bwMode="auto">
          <a:xfrm>
            <a:off x="3402013" y="1079500"/>
            <a:ext cx="1931987" cy="749300"/>
          </a:xfrm>
          <a:prstGeom prst="rect">
            <a:avLst/>
          </a:prstGeom>
          <a:solidFill>
            <a:schemeClr val="tx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90000"/>
              </a:lnSpc>
              <a:spcBef>
                <a:spcPct val="0"/>
              </a:spcBef>
              <a:buClrTx/>
              <a:buSzTx/>
              <a:buFontTx/>
              <a:buNone/>
            </a:pPr>
            <a:r>
              <a:rPr lang="en-US" altLang="en-US" sz="2400" i="1">
                <a:solidFill>
                  <a:schemeClr val="bg1"/>
                </a:solidFill>
              </a:rPr>
              <a:t>Conjunctival </a:t>
            </a:r>
          </a:p>
          <a:p>
            <a:pPr algn="ctr" eaLnBrk="1" hangingPunct="1">
              <a:lnSpc>
                <a:spcPct val="90000"/>
              </a:lnSpc>
              <a:spcBef>
                <a:spcPct val="0"/>
              </a:spcBef>
              <a:buClrTx/>
              <a:buSzTx/>
              <a:buFontTx/>
              <a:buNone/>
            </a:pPr>
            <a:r>
              <a:rPr lang="en-US" altLang="en-US" sz="2400" i="1">
                <a:solidFill>
                  <a:schemeClr val="bg1"/>
                </a:solidFill>
              </a:rPr>
              <a:t>Neoplasms</a:t>
            </a:r>
          </a:p>
        </p:txBody>
      </p:sp>
      <p:sp>
        <p:nvSpPr>
          <p:cNvPr id="46085" name="Text Box 5"/>
          <p:cNvSpPr txBox="1">
            <a:spLocks noChangeArrowheads="1"/>
          </p:cNvSpPr>
          <p:nvPr/>
        </p:nvSpPr>
        <p:spPr bwMode="auto">
          <a:xfrm>
            <a:off x="3522456" y="2422525"/>
            <a:ext cx="1651414" cy="400110"/>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2000" b="1" i="1" dirty="0"/>
              <a:t>Melanocytic</a:t>
            </a:r>
          </a:p>
        </p:txBody>
      </p:sp>
      <p:sp>
        <p:nvSpPr>
          <p:cNvPr id="46086" name="Text Box 6"/>
          <p:cNvSpPr txBox="1">
            <a:spLocks noChangeArrowheads="1"/>
          </p:cNvSpPr>
          <p:nvPr/>
        </p:nvSpPr>
        <p:spPr bwMode="auto">
          <a:xfrm>
            <a:off x="3652838" y="3886200"/>
            <a:ext cx="1238250"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dirty="0">
                <a:solidFill>
                  <a:schemeClr val="bg1">
                    <a:lumMod val="65000"/>
                  </a:schemeClr>
                </a:solidFill>
              </a:rPr>
              <a:t>Premalignant</a:t>
            </a:r>
          </a:p>
        </p:txBody>
      </p:sp>
      <p:sp>
        <p:nvSpPr>
          <p:cNvPr id="46087" name="Text Box 7"/>
          <p:cNvSpPr txBox="1">
            <a:spLocks noChangeArrowheads="1"/>
          </p:cNvSpPr>
          <p:nvPr/>
        </p:nvSpPr>
        <p:spPr bwMode="auto">
          <a:xfrm>
            <a:off x="4557713" y="4419600"/>
            <a:ext cx="962025" cy="265113"/>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defRPr/>
            </a:pPr>
            <a:r>
              <a:rPr lang="en-US" altLang="en-US" sz="1400" i="1">
                <a:solidFill>
                  <a:schemeClr val="bg1">
                    <a:lumMod val="65000"/>
                  </a:schemeClr>
                </a:solidFill>
              </a:rPr>
              <a:t>Malignant</a:t>
            </a:r>
          </a:p>
        </p:txBody>
      </p:sp>
      <p:sp>
        <p:nvSpPr>
          <p:cNvPr id="46088" name="Line 8"/>
          <p:cNvSpPr>
            <a:spLocks noChangeShapeType="1"/>
          </p:cNvSpPr>
          <p:nvPr/>
        </p:nvSpPr>
        <p:spPr bwMode="auto">
          <a:xfrm flipH="1">
            <a:off x="3886200" y="28194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89" name="Line 9"/>
          <p:cNvSpPr>
            <a:spLocks noChangeShapeType="1"/>
          </p:cNvSpPr>
          <p:nvPr/>
        </p:nvSpPr>
        <p:spPr bwMode="auto">
          <a:xfrm flipH="1">
            <a:off x="4267200" y="2819400"/>
            <a:ext cx="76200" cy="10668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6090" name="Line 10"/>
          <p:cNvSpPr>
            <a:spLocks noChangeShapeType="1"/>
          </p:cNvSpPr>
          <p:nvPr/>
        </p:nvSpPr>
        <p:spPr bwMode="auto">
          <a:xfrm>
            <a:off x="4343400" y="2819400"/>
            <a:ext cx="914400" cy="1600200"/>
          </a:xfrm>
          <a:prstGeom prst="line">
            <a:avLst/>
          </a:prstGeom>
          <a:noFill/>
          <a:ln w="9525">
            <a:solidFill>
              <a:schemeClr val="bg1">
                <a:lumMod val="75000"/>
              </a:schemeClr>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lang="en-US"/>
          </a:p>
        </p:txBody>
      </p:sp>
      <p:sp>
        <p:nvSpPr>
          <p:cNvPr id="46091" name="Line 11"/>
          <p:cNvSpPr>
            <a:spLocks noChangeShapeType="1"/>
          </p:cNvSpPr>
          <p:nvPr/>
        </p:nvSpPr>
        <p:spPr bwMode="auto">
          <a:xfrm>
            <a:off x="4343400" y="1828800"/>
            <a:ext cx="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092" name="Text Box 12"/>
          <p:cNvSpPr txBox="1">
            <a:spLocks noChangeArrowheads="1"/>
          </p:cNvSpPr>
          <p:nvPr/>
        </p:nvSpPr>
        <p:spPr bwMode="auto">
          <a:xfrm>
            <a:off x="3162300" y="3352800"/>
            <a:ext cx="784225" cy="261938"/>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lnSpc>
                <a:spcPct val="80000"/>
              </a:lnSpc>
              <a:spcBef>
                <a:spcPct val="0"/>
              </a:spcBef>
              <a:buClrTx/>
              <a:buSzTx/>
              <a:buFontTx/>
              <a:buNone/>
            </a:pPr>
            <a:r>
              <a:rPr lang="en-US" altLang="en-US" sz="1400" b="1" i="1">
                <a:solidFill>
                  <a:srgbClr val="0000FF"/>
                </a:solidFill>
              </a:rPr>
              <a:t>Benign</a:t>
            </a:r>
          </a:p>
        </p:txBody>
      </p:sp>
      <p:sp>
        <p:nvSpPr>
          <p:cNvPr id="46093" name="Slide Number Placeholder 1"/>
          <p:cNvSpPr>
            <a:spLocks noGrp="1"/>
          </p:cNvSpPr>
          <p:nvPr>
            <p:ph type="sldNum" sz="quarter" idx="12"/>
          </p:nvPr>
        </p:nvSpPr>
        <p:spPr>
          <a:noFill/>
        </p:spPr>
        <p:txBody>
          <a:bodyPr/>
          <a:lstStyle>
            <a:lvl1pPr>
              <a:spcBef>
                <a:spcPct val="20000"/>
              </a:spcBef>
              <a:buClr>
                <a:schemeClr val="tx2"/>
              </a:buClr>
              <a:buSzPct val="70000"/>
              <a:buFont typeface="Wingdings" panose="05000000000000000000" pitchFamily="2" charset="2"/>
              <a:buChar char="l"/>
              <a:defRPr sz="3000">
                <a:solidFill>
                  <a:schemeClr val="tx1"/>
                </a:solidFill>
                <a:latin typeface="Arial" panose="020B0604020202020204" pitchFamily="34" charset="0"/>
              </a:defRPr>
            </a:lvl1pPr>
            <a:lvl2pPr marL="742950" indent="-285750">
              <a:spcBef>
                <a:spcPct val="20000"/>
              </a:spcBef>
              <a:buClr>
                <a:schemeClr val="accent2"/>
              </a:buClr>
              <a:buSzPct val="70000"/>
              <a:buFont typeface="Wingdings" panose="05000000000000000000" pitchFamily="2" charset="2"/>
              <a:buChar char="l"/>
              <a:defRPr sz="2600">
                <a:solidFill>
                  <a:schemeClr val="tx1"/>
                </a:solidFill>
                <a:latin typeface="Arial" panose="020B0604020202020204" pitchFamily="34" charset="0"/>
              </a:defRPr>
            </a:lvl2pPr>
            <a:lvl3pPr marL="1143000" indent="-228600">
              <a:spcBef>
                <a:spcPct val="20000"/>
              </a:spcBef>
              <a:buClr>
                <a:schemeClr val="accent1"/>
              </a:buClr>
              <a:buSzPct val="70000"/>
              <a:buFont typeface="Wingdings" panose="05000000000000000000" pitchFamily="2" charset="2"/>
              <a:buChar char="l"/>
              <a:defRPr sz="2300">
                <a:solidFill>
                  <a:schemeClr val="tx1"/>
                </a:solidFill>
                <a:latin typeface="Arial" panose="020B0604020202020204" pitchFamily="34" charset="0"/>
              </a:defRPr>
            </a:lvl3pPr>
            <a:lvl4pPr marL="1600200" indent="-228600">
              <a:spcBef>
                <a:spcPct val="20000"/>
              </a:spcBef>
              <a:buClr>
                <a:schemeClr val="tx2"/>
              </a:buClr>
              <a:buSzPct val="75000"/>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folHlink"/>
              </a:buClr>
              <a:buSzPct val="80000"/>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fld id="{7D28C32B-252D-4E46-BDAC-6DA77106820E}" type="slidenum">
              <a:rPr lang="en-US" altLang="en-US" sz="1000" smtClean="0"/>
              <a:pPr>
                <a:spcBef>
                  <a:spcPct val="0"/>
                </a:spcBef>
                <a:buClrTx/>
                <a:buSzTx/>
                <a:buFontTx/>
                <a:buNone/>
              </a:pPr>
              <a:t>99</a:t>
            </a:fld>
            <a:endParaRPr lang="en-US" altLang="en-US" sz="1000"/>
          </a:p>
        </p:txBody>
      </p:sp>
    </p:spTree>
  </p:cSld>
  <p:clrMapOvr>
    <a:masterClrMapping/>
  </p:clrMapOvr>
</p:sld>
</file>

<file path=ppt/theme/theme1.xml><?xml version="1.0" encoding="utf-8"?>
<a:theme xmlns:a="http://schemas.openxmlformats.org/drawingml/2006/main" name="Network">
  <a:themeElements>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fontScheme name="Network">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Network 1">
        <a:dk1>
          <a:srgbClr val="4F747B"/>
        </a:dk1>
        <a:lt1>
          <a:srgbClr val="FFFFFF"/>
        </a:lt1>
        <a:dk2>
          <a:srgbClr val="000000"/>
        </a:dk2>
        <a:lt2>
          <a:srgbClr val="C0C0C0"/>
        </a:lt2>
        <a:accent1>
          <a:srgbClr val="859868"/>
        </a:accent1>
        <a:accent2>
          <a:srgbClr val="5F5F5F"/>
        </a:accent2>
        <a:accent3>
          <a:srgbClr val="AAAAAA"/>
        </a:accent3>
        <a:accent4>
          <a:srgbClr val="DADADA"/>
        </a:accent4>
        <a:accent5>
          <a:srgbClr val="C2CAB9"/>
        </a:accent5>
        <a:accent6>
          <a:srgbClr val="555555"/>
        </a:accent6>
        <a:hlink>
          <a:srgbClr val="5F5F5F"/>
        </a:hlink>
        <a:folHlink>
          <a:srgbClr val="BA1212"/>
        </a:folHlink>
      </a:clrScheme>
      <a:clrMap bg1="dk2" tx1="lt1" bg2="dk1" tx2="lt2" accent1="accent1" accent2="accent2" accent3="accent3" accent4="accent4" accent5="accent5" accent6="accent6" hlink="hlink" folHlink="folHlink"/>
    </a:extraClrScheme>
    <a:extraClrScheme>
      <a:clrScheme name="Network 2">
        <a:dk1>
          <a:srgbClr val="3C0000"/>
        </a:dk1>
        <a:lt1>
          <a:srgbClr val="FFFFFF"/>
        </a:lt1>
        <a:dk2>
          <a:srgbClr val="4D0B0B"/>
        </a:dk2>
        <a:lt2>
          <a:srgbClr val="FFFFFF"/>
        </a:lt2>
        <a:accent1>
          <a:srgbClr val="666633"/>
        </a:accent1>
        <a:accent2>
          <a:srgbClr val="CC3300"/>
        </a:accent2>
        <a:accent3>
          <a:srgbClr val="B2AAAA"/>
        </a:accent3>
        <a:accent4>
          <a:srgbClr val="DADADA"/>
        </a:accent4>
        <a:accent5>
          <a:srgbClr val="B8B8AD"/>
        </a:accent5>
        <a:accent6>
          <a:srgbClr val="B92D00"/>
        </a:accent6>
        <a:hlink>
          <a:srgbClr val="CC9900"/>
        </a:hlink>
        <a:folHlink>
          <a:srgbClr val="CCCC33"/>
        </a:folHlink>
      </a:clrScheme>
      <a:clrMap bg1="dk2" tx1="lt1" bg2="dk1" tx2="lt2" accent1="accent1" accent2="accent2" accent3="accent3" accent4="accent4" accent5="accent5" accent6="accent6" hlink="hlink" folHlink="folHlink"/>
    </a:extraClrScheme>
    <a:extraClrScheme>
      <a:clrScheme name="Network 3">
        <a:dk1>
          <a:srgbClr val="666699"/>
        </a:dk1>
        <a:lt1>
          <a:srgbClr val="FFFFFF"/>
        </a:lt1>
        <a:dk2>
          <a:srgbClr val="15192B"/>
        </a:dk2>
        <a:lt2>
          <a:srgbClr val="CCCCFF"/>
        </a:lt2>
        <a:accent1>
          <a:srgbClr val="4F893D"/>
        </a:accent1>
        <a:accent2>
          <a:srgbClr val="666699"/>
        </a:accent2>
        <a:accent3>
          <a:srgbClr val="AAABAC"/>
        </a:accent3>
        <a:accent4>
          <a:srgbClr val="DADADA"/>
        </a:accent4>
        <a:accent5>
          <a:srgbClr val="B2C4AF"/>
        </a:accent5>
        <a:accent6>
          <a:srgbClr val="5C5C8A"/>
        </a:accent6>
        <a:hlink>
          <a:srgbClr val="CC9900"/>
        </a:hlink>
        <a:folHlink>
          <a:srgbClr val="4837C7"/>
        </a:folHlink>
      </a:clrScheme>
      <a:clrMap bg1="dk2" tx1="lt1" bg2="dk1" tx2="lt2" accent1="accent1" accent2="accent2" accent3="accent3" accent4="accent4" accent5="accent5" accent6="accent6" hlink="hlink" folHlink="folHlink"/>
    </a:extraClrScheme>
    <a:extraClrScheme>
      <a:clrScheme name="Network 4">
        <a:dk1>
          <a:srgbClr val="666699"/>
        </a:dk1>
        <a:lt1>
          <a:srgbClr val="FFFFFF"/>
        </a:lt1>
        <a:dk2>
          <a:srgbClr val="86001A"/>
        </a:dk2>
        <a:lt2>
          <a:srgbClr val="CCCC66"/>
        </a:lt2>
        <a:accent1>
          <a:srgbClr val="FF3300"/>
        </a:accent1>
        <a:accent2>
          <a:srgbClr val="FF6600"/>
        </a:accent2>
        <a:accent3>
          <a:srgbClr val="C3AAAB"/>
        </a:accent3>
        <a:accent4>
          <a:srgbClr val="DADADA"/>
        </a:accent4>
        <a:accent5>
          <a:srgbClr val="FFADAA"/>
        </a:accent5>
        <a:accent6>
          <a:srgbClr val="E75C00"/>
        </a:accent6>
        <a:hlink>
          <a:srgbClr val="CC9900"/>
        </a:hlink>
        <a:folHlink>
          <a:srgbClr val="FF0000"/>
        </a:folHlink>
      </a:clrScheme>
      <a:clrMap bg1="dk2" tx1="lt1" bg2="dk1" tx2="lt2" accent1="accent1" accent2="accent2" accent3="accent3" accent4="accent4" accent5="accent5" accent6="accent6" hlink="hlink" folHlink="folHlink"/>
    </a:extraClrScheme>
    <a:extraClrScheme>
      <a:clrScheme name="Network 5">
        <a:dk1>
          <a:srgbClr val="666699"/>
        </a:dk1>
        <a:lt1>
          <a:srgbClr val="FFFFFF"/>
        </a:lt1>
        <a:dk2>
          <a:srgbClr val="000054"/>
        </a:dk2>
        <a:lt2>
          <a:srgbClr val="FFFFFF"/>
        </a:lt2>
        <a:accent1>
          <a:srgbClr val="3333FF"/>
        </a:accent1>
        <a:accent2>
          <a:srgbClr val="006699"/>
        </a:accent2>
        <a:accent3>
          <a:srgbClr val="AAAAB3"/>
        </a:accent3>
        <a:accent4>
          <a:srgbClr val="DADADA"/>
        </a:accent4>
        <a:accent5>
          <a:srgbClr val="ADADFF"/>
        </a:accent5>
        <a:accent6>
          <a:srgbClr val="005C8A"/>
        </a:accent6>
        <a:hlink>
          <a:srgbClr val="669900"/>
        </a:hlink>
        <a:folHlink>
          <a:srgbClr val="0000FF"/>
        </a:folHlink>
      </a:clrScheme>
      <a:clrMap bg1="dk2" tx1="lt1" bg2="dk1" tx2="lt2" accent1="accent1" accent2="accent2" accent3="accent3" accent4="accent4" accent5="accent5" accent6="accent6" hlink="hlink" folHlink="folHlink"/>
    </a:extraClrScheme>
    <a:extraClrScheme>
      <a:clrScheme name="Network 6">
        <a:dk1>
          <a:srgbClr val="808080"/>
        </a:dk1>
        <a:lt1>
          <a:srgbClr val="FFFFFF"/>
        </a:lt1>
        <a:dk2>
          <a:srgbClr val="30054B"/>
        </a:dk2>
        <a:lt2>
          <a:srgbClr val="FFFFFF"/>
        </a:lt2>
        <a:accent1>
          <a:srgbClr val="797B9B"/>
        </a:accent1>
        <a:accent2>
          <a:srgbClr val="6B4FB1"/>
        </a:accent2>
        <a:accent3>
          <a:srgbClr val="ADAAB1"/>
        </a:accent3>
        <a:accent4>
          <a:srgbClr val="DADADA"/>
        </a:accent4>
        <a:accent5>
          <a:srgbClr val="BEBFCB"/>
        </a:accent5>
        <a:accent6>
          <a:srgbClr val="6047A0"/>
        </a:accent6>
        <a:hlink>
          <a:srgbClr val="7AACCE"/>
        </a:hlink>
        <a:folHlink>
          <a:srgbClr val="D8D8EC"/>
        </a:folHlink>
      </a:clrScheme>
      <a:clrMap bg1="dk2" tx1="lt1" bg2="dk1" tx2="lt2" accent1="accent1" accent2="accent2" accent3="accent3" accent4="accent4" accent5="accent5" accent6="accent6" hlink="hlink" folHlink="folHlink"/>
    </a:extraClrScheme>
    <a:extraClrScheme>
      <a:clrScheme name="Network 7">
        <a:dk1>
          <a:srgbClr val="808080"/>
        </a:dk1>
        <a:lt1>
          <a:srgbClr val="FFFFCC"/>
        </a:lt1>
        <a:dk2>
          <a:srgbClr val="29527B"/>
        </a:dk2>
        <a:lt2>
          <a:srgbClr val="FFFFFF"/>
        </a:lt2>
        <a:accent1>
          <a:srgbClr val="CCCC00"/>
        </a:accent1>
        <a:accent2>
          <a:srgbClr val="669999"/>
        </a:accent2>
        <a:accent3>
          <a:srgbClr val="ACB3BF"/>
        </a:accent3>
        <a:accent4>
          <a:srgbClr val="DADAAE"/>
        </a:accent4>
        <a:accent5>
          <a:srgbClr val="E2E2AA"/>
        </a:accent5>
        <a:accent6>
          <a:srgbClr val="5C8A8A"/>
        </a:accent6>
        <a:hlink>
          <a:srgbClr val="D8D8EC"/>
        </a:hlink>
        <a:folHlink>
          <a:srgbClr val="B2B2B2"/>
        </a:folHlink>
      </a:clrScheme>
      <a:clrMap bg1="dk2" tx1="lt1" bg2="dk1" tx2="lt2" accent1="accent1" accent2="accent2" accent3="accent3" accent4="accent4" accent5="accent5" accent6="accent6" hlink="hlink" folHlink="folHlink"/>
    </a:extraClrScheme>
    <a:extraClrScheme>
      <a:clrScheme name="Network 8">
        <a:dk1>
          <a:srgbClr val="666699"/>
        </a:dk1>
        <a:lt1>
          <a:srgbClr val="FFFFFF"/>
        </a:lt1>
        <a:dk2>
          <a:srgbClr val="476949"/>
        </a:dk2>
        <a:lt2>
          <a:srgbClr val="FFFFFF"/>
        </a:lt2>
        <a:accent1>
          <a:srgbClr val="CC6600"/>
        </a:accent1>
        <a:accent2>
          <a:srgbClr val="CC9900"/>
        </a:accent2>
        <a:accent3>
          <a:srgbClr val="B1B9B1"/>
        </a:accent3>
        <a:accent4>
          <a:srgbClr val="DADADA"/>
        </a:accent4>
        <a:accent5>
          <a:srgbClr val="E2B8AA"/>
        </a:accent5>
        <a:accent6>
          <a:srgbClr val="B98A00"/>
        </a:accent6>
        <a:hlink>
          <a:srgbClr val="669900"/>
        </a:hlink>
        <a:folHlink>
          <a:srgbClr val="A45200"/>
        </a:folHlink>
      </a:clrScheme>
      <a:clrMap bg1="dk2" tx1="lt1" bg2="dk1" tx2="lt2" accent1="accent1" accent2="accent2" accent3="accent3" accent4="accent4" accent5="accent5" accent6="accent6" hlink="hlink" folHlink="folHlink"/>
    </a:extraClrScheme>
    <a:extraClrScheme>
      <a:clrScheme name="Network 9">
        <a:dk1>
          <a:srgbClr val="000000"/>
        </a:dk1>
        <a:lt1>
          <a:srgbClr val="FFFFFF"/>
        </a:lt1>
        <a:dk2>
          <a:srgbClr val="7C1302"/>
        </a:dk2>
        <a:lt2>
          <a:srgbClr val="CC9900"/>
        </a:lt2>
        <a:accent1>
          <a:srgbClr val="CC9900"/>
        </a:accent1>
        <a:accent2>
          <a:srgbClr val="CC3300"/>
        </a:accent2>
        <a:accent3>
          <a:srgbClr val="FFFFFF"/>
        </a:accent3>
        <a:accent4>
          <a:srgbClr val="000000"/>
        </a:accent4>
        <a:accent5>
          <a:srgbClr val="E2CAAA"/>
        </a:accent5>
        <a:accent6>
          <a:srgbClr val="B92D00"/>
        </a:accent6>
        <a:hlink>
          <a:srgbClr val="808080"/>
        </a:hlink>
        <a:folHlink>
          <a:srgbClr val="CCCC66"/>
        </a:folHlink>
      </a:clrScheme>
      <a:clrMap bg1="lt1" tx1="dk1" bg2="lt2" tx2="dk2" accent1="accent1" accent2="accent2" accent3="accent3" accent4="accent4" accent5="accent5" accent6="accent6" hlink="hlink" folHlink="folHlink"/>
    </a:extraClrScheme>
    <a:extraClrScheme>
      <a:clrScheme name="Network 10">
        <a:dk1>
          <a:srgbClr val="000000"/>
        </a:dk1>
        <a:lt1>
          <a:srgbClr val="FFFFFF"/>
        </a:lt1>
        <a:dk2>
          <a:srgbClr val="330066"/>
        </a:dk2>
        <a:lt2>
          <a:srgbClr val="808080"/>
        </a:lt2>
        <a:accent1>
          <a:srgbClr val="CCCC00"/>
        </a:accent1>
        <a:accent2>
          <a:srgbClr val="669999"/>
        </a:accent2>
        <a:accent3>
          <a:srgbClr val="FFFFFF"/>
        </a:accent3>
        <a:accent4>
          <a:srgbClr val="000000"/>
        </a:accent4>
        <a:accent5>
          <a:srgbClr val="E2E2AA"/>
        </a:accent5>
        <a:accent6>
          <a:srgbClr val="5C8A8A"/>
        </a:accent6>
        <a:hlink>
          <a:srgbClr val="7E9CE8"/>
        </a:hlink>
        <a:folHlink>
          <a:srgbClr val="D8D8EC"/>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Network</Template>
  <TotalTime>2131</TotalTime>
  <Words>35516</Words>
  <Application>Microsoft Office PowerPoint</Application>
  <PresentationFormat>On-screen Show (4:3)</PresentationFormat>
  <Paragraphs>7595</Paragraphs>
  <Slides>352</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352</vt:i4>
      </vt:variant>
    </vt:vector>
  </HeadingPairs>
  <TitlesOfParts>
    <vt:vector size="360" baseType="lpstr">
      <vt:lpstr>Arial</vt:lpstr>
      <vt:lpstr>Calibri</vt:lpstr>
      <vt:lpstr>Georgia</vt:lpstr>
      <vt:lpstr>Helvetica Neue</vt:lpstr>
      <vt:lpstr>Roboto</vt:lpstr>
      <vt:lpstr>Segoe Script</vt:lpstr>
      <vt:lpstr>Wingdings</vt:lpstr>
      <vt:lpstr>Network</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PowerPoint Presentation</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Conjunctival Neoplasms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LSU Health Sciences Center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Study Guide: Conj neoplasms</dc:title>
  <dc:creator>Steven Flynn</dc:creator>
  <cp:lastModifiedBy>Steven Flynn</cp:lastModifiedBy>
  <cp:revision>223</cp:revision>
  <dcterms:created xsi:type="dcterms:W3CDTF">2008-09-18T16:03:01Z</dcterms:created>
  <dcterms:modified xsi:type="dcterms:W3CDTF">2021-10-17T23:25:22Z</dcterms:modified>
</cp:coreProperties>
</file>