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398" r:id="rId3"/>
    <p:sldId id="399" r:id="rId4"/>
    <p:sldId id="400" r:id="rId5"/>
    <p:sldId id="401" r:id="rId6"/>
    <p:sldId id="402" r:id="rId7"/>
    <p:sldId id="412" r:id="rId8"/>
    <p:sldId id="449" r:id="rId9"/>
    <p:sldId id="403" r:id="rId10"/>
    <p:sldId id="404" r:id="rId11"/>
    <p:sldId id="406" r:id="rId12"/>
    <p:sldId id="411" r:id="rId13"/>
    <p:sldId id="407" r:id="rId14"/>
    <p:sldId id="408" r:id="rId15"/>
    <p:sldId id="457" r:id="rId16"/>
    <p:sldId id="459" r:id="rId17"/>
    <p:sldId id="458" r:id="rId18"/>
    <p:sldId id="460" r:id="rId19"/>
    <p:sldId id="461" r:id="rId20"/>
    <p:sldId id="462" r:id="rId21"/>
    <p:sldId id="409" r:id="rId22"/>
    <p:sldId id="410" r:id="rId23"/>
    <p:sldId id="315" r:id="rId24"/>
    <p:sldId id="316" r:id="rId25"/>
    <p:sldId id="455" r:id="rId26"/>
    <p:sldId id="318" r:id="rId27"/>
    <p:sldId id="319" r:id="rId28"/>
    <p:sldId id="320" r:id="rId29"/>
    <p:sldId id="321" r:id="rId30"/>
    <p:sldId id="322" r:id="rId31"/>
    <p:sldId id="324" r:id="rId32"/>
    <p:sldId id="456" r:id="rId33"/>
    <p:sldId id="364" r:id="rId34"/>
    <p:sldId id="365" r:id="rId35"/>
    <p:sldId id="366" r:id="rId36"/>
    <p:sldId id="368" r:id="rId37"/>
    <p:sldId id="375" r:id="rId38"/>
    <p:sldId id="450" r:id="rId39"/>
    <p:sldId id="464" r:id="rId40"/>
    <p:sldId id="451" r:id="rId41"/>
    <p:sldId id="452" r:id="rId42"/>
    <p:sldId id="465" r:id="rId43"/>
    <p:sldId id="453" r:id="rId44"/>
    <p:sldId id="454" r:id="rId45"/>
    <p:sldId id="468" r:id="rId46"/>
    <p:sldId id="331" r:id="rId47"/>
    <p:sldId id="332" r:id="rId48"/>
    <p:sldId id="333" r:id="rId49"/>
    <p:sldId id="376" r:id="rId50"/>
    <p:sldId id="377" r:id="rId51"/>
    <p:sldId id="463" r:id="rId52"/>
    <p:sldId id="469" r:id="rId53"/>
    <p:sldId id="379" r:id="rId54"/>
    <p:sldId id="380" r:id="rId55"/>
    <p:sldId id="472" r:id="rId56"/>
    <p:sldId id="467" r:id="rId57"/>
    <p:sldId id="471" r:id="rId58"/>
    <p:sldId id="470" r:id="rId59"/>
    <p:sldId id="994" r:id="rId60"/>
    <p:sldId id="381" r:id="rId61"/>
    <p:sldId id="382" r:id="rId62"/>
    <p:sldId id="383" r:id="rId63"/>
    <p:sldId id="384" r:id="rId64"/>
    <p:sldId id="473" r:id="rId65"/>
    <p:sldId id="385" r:id="rId66"/>
    <p:sldId id="386" r:id="rId67"/>
    <p:sldId id="474" r:id="rId68"/>
    <p:sldId id="387" r:id="rId69"/>
    <p:sldId id="369" r:id="rId70"/>
    <p:sldId id="388" r:id="rId71"/>
    <p:sldId id="389" r:id="rId72"/>
    <p:sldId id="390" r:id="rId73"/>
    <p:sldId id="391" r:id="rId74"/>
    <p:sldId id="392" r:id="rId75"/>
    <p:sldId id="393" r:id="rId76"/>
    <p:sldId id="394" r:id="rId77"/>
    <p:sldId id="413" r:id="rId78"/>
    <p:sldId id="395" r:id="rId79"/>
    <p:sldId id="396" r:id="rId80"/>
    <p:sldId id="993" r:id="rId81"/>
    <p:sldId id="995" r:id="rId82"/>
    <p:sldId id="996" r:id="rId83"/>
    <p:sldId id="346" r:id="rId84"/>
    <p:sldId id="347" r:id="rId85"/>
    <p:sldId id="414" r:id="rId86"/>
    <p:sldId id="415" r:id="rId87"/>
    <p:sldId id="416" r:id="rId88"/>
    <p:sldId id="417" r:id="rId89"/>
    <p:sldId id="418" r:id="rId90"/>
    <p:sldId id="419" r:id="rId91"/>
    <p:sldId id="420" r:id="rId92"/>
    <p:sldId id="434" r:id="rId93"/>
    <p:sldId id="421" r:id="rId94"/>
    <p:sldId id="425" r:id="rId95"/>
    <p:sldId id="435" r:id="rId96"/>
    <p:sldId id="436" r:id="rId97"/>
    <p:sldId id="437" r:id="rId98"/>
    <p:sldId id="438" r:id="rId99"/>
    <p:sldId id="439" r:id="rId100"/>
    <p:sldId id="440" r:id="rId101"/>
    <p:sldId id="441" r:id="rId102"/>
    <p:sldId id="426" r:id="rId103"/>
    <p:sldId id="427" r:id="rId104"/>
    <p:sldId id="430" r:id="rId105"/>
    <p:sldId id="431" r:id="rId106"/>
    <p:sldId id="432" r:id="rId107"/>
    <p:sldId id="433" r:id="rId108"/>
    <p:sldId id="363" r:id="rId109"/>
    <p:sldId id="442" r:id="rId110"/>
    <p:sldId id="443" r:id="rId111"/>
    <p:sldId id="444" r:id="rId112"/>
    <p:sldId id="445" r:id="rId113"/>
    <p:sldId id="446" r:id="rId114"/>
    <p:sldId id="447" r:id="rId115"/>
    <p:sldId id="448" r:id="rId116"/>
    <p:sldId id="1014" r:id="rId117"/>
    <p:sldId id="1015" r:id="rId118"/>
    <p:sldId id="1016" r:id="rId119"/>
    <p:sldId id="1017" r:id="rId120"/>
    <p:sldId id="1018" r:id="rId121"/>
    <p:sldId id="1019" r:id="rId122"/>
    <p:sldId id="1021" r:id="rId123"/>
    <p:sldId id="1024" r:id="rId124"/>
    <p:sldId id="1025" r:id="rId125"/>
    <p:sldId id="1026" r:id="rId126"/>
    <p:sldId id="1027" r:id="rId1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E88DA9-1AAA-4697-9231-B109055E8495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A2243-28F5-46D3-A4EC-D0DE71A6C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3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E88DA9-1AAA-4697-9231-B109055E8495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DA2243-28F5-46D3-A4EC-D0DE71A6C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4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E88DA9-1AAA-4697-9231-B109055E8495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DA2243-28F5-46D3-A4EC-D0DE71A6C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5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E88DA9-1AAA-4697-9231-B109055E8495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DA2243-28F5-46D3-A4EC-D0DE71A6C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E88DA9-1AAA-4697-9231-B109055E8495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DA2243-28F5-46D3-A4EC-D0DE71A6C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2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E88DA9-1AAA-4697-9231-B109055E8495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DA2243-28F5-46D3-A4EC-D0DE71A6C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4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E88DA9-1AAA-4697-9231-B109055E8495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DA2243-28F5-46D3-A4EC-D0DE71A6C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4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E88DA9-1AAA-4697-9231-B109055E8495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DA2243-28F5-46D3-A4EC-D0DE71A6C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6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E88DA9-1AAA-4697-9231-B109055E8495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DA2243-28F5-46D3-A4EC-D0DE71A6C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1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E88DA9-1AAA-4697-9231-B109055E8495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DA2243-28F5-46D3-A4EC-D0DE71A6C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8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E88DA9-1AAA-4697-9231-B109055E8495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DA2243-28F5-46D3-A4EC-D0DE71A6C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0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E5E88DA9-1AAA-4697-9231-B109055E8495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B6DA2243-28F5-46D3-A4EC-D0DE71A6C4E5}" type="slidenum">
              <a:rPr lang="en-US" smtClean="0"/>
              <a:t>‹#›</a:t>
            </a:fld>
            <a:endParaRPr 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195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2990" y="1340044"/>
            <a:ext cx="3797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What is the causative organism in typical TB?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90" y="808774"/>
            <a:ext cx="109196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Basics</a:t>
            </a:r>
          </a:p>
        </p:txBody>
      </p:sp>
    </p:spTree>
    <p:extLst>
      <p:ext uri="{BB962C8B-B14F-4D97-AF65-F5344CB8AC3E}">
        <p14:creationId xmlns:p14="http://schemas.microsoft.com/office/powerpoint/2010/main" val="1817529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2990" y="1340044"/>
            <a:ext cx="7742761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What is the causative organism in typical TB?</a:t>
            </a:r>
          </a:p>
          <a:p>
            <a:r>
              <a:rPr lang="en-US" sz="1400" dirty="0"/>
              <a:t>Mycobacterium tuberculosis</a:t>
            </a:r>
          </a:p>
          <a:p>
            <a:endParaRPr lang="en-US" sz="1400" i="1" dirty="0"/>
          </a:p>
          <a:p>
            <a:r>
              <a:rPr lang="en-US" sz="1400" i="1" dirty="0"/>
              <a:t>What are its basic properties (</a:t>
            </a:r>
            <a:r>
              <a:rPr lang="en-US" sz="1400" i="1" dirty="0" err="1"/>
              <a:t>ie</a:t>
            </a:r>
            <a:r>
              <a:rPr lang="en-US" sz="1400" i="1" dirty="0"/>
              <a:t>, what sort of organism is it in a microbiology sense)?</a:t>
            </a:r>
          </a:p>
          <a:p>
            <a:r>
              <a:rPr lang="en-US" sz="1400" dirty="0"/>
              <a:t>It is an obligate aerobe</a:t>
            </a:r>
          </a:p>
          <a:p>
            <a:endParaRPr lang="en-US" sz="1400" dirty="0"/>
          </a:p>
          <a:p>
            <a:r>
              <a:rPr lang="en-US" sz="1400" i="1" dirty="0"/>
              <a:t>Is it Gram positive, or Gram negative?</a:t>
            </a:r>
          </a:p>
          <a:p>
            <a:r>
              <a:rPr lang="en-US" sz="1400" dirty="0"/>
              <a:t>It is neither--it is impervious to Gram’s stain. Instead, it stains with the so-called  </a:t>
            </a:r>
            <a:r>
              <a:rPr lang="en-US" sz="1400" i="1" dirty="0"/>
              <a:t>acid-fast </a:t>
            </a:r>
            <a:r>
              <a:rPr lang="en-US" sz="1400" dirty="0"/>
              <a:t> stain.</a:t>
            </a:r>
          </a:p>
          <a:p>
            <a:endParaRPr lang="en-US" sz="1400" dirty="0"/>
          </a:p>
          <a:p>
            <a:r>
              <a:rPr lang="en-US" sz="1400" i="1" dirty="0"/>
              <a:t>What proportion of the world’s population is infected with TB?</a:t>
            </a:r>
          </a:p>
          <a:p>
            <a:r>
              <a:rPr lang="en-US" sz="1400" dirty="0"/>
              <a:t>Almost 1/3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90" y="808774"/>
            <a:ext cx="109196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Basics</a:t>
            </a:r>
          </a:p>
        </p:txBody>
      </p:sp>
    </p:spTree>
    <p:extLst>
      <p:ext uri="{BB962C8B-B14F-4D97-AF65-F5344CB8AC3E}">
        <p14:creationId xmlns:p14="http://schemas.microsoft.com/office/powerpoint/2010/main" val="6091768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90" y="808774"/>
            <a:ext cx="15392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9" y="1417318"/>
            <a:ext cx="826600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How is the diagnosis of TB made?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Definitively, only via observation of the organism on a specimen. More commonly, the diagnosis is made presumptively on other, indirect evidence.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‘presumptive evidence’ tests are commonly employed first-line?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--PPD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QuantiFERON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Gold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Does a positive PPD and/or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QuantiFERON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test prove the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pt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has active TB?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No--it only proves they have been infected by/exposed to it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The PPD has a high false-negative rate. What characteristics put a TB-positive individual at risk for a false-negative PPD?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--Being immunocompromised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eg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pts with AIDS, debilitating chronic diseases; on steroids or other immunosuppressive meds)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--Advanced age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--Marginal living conditions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eg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homeless; malnourished)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Under what circumstances can the PPD yield a false-</a:t>
            </a:r>
            <a:r>
              <a:rPr lang="en-US" sz="1400" b="1" i="1" dirty="0">
                <a:solidFill>
                  <a:schemeClr val="bg1">
                    <a:lumMod val="75000"/>
                  </a:schemeClr>
                </a:solidFill>
              </a:rPr>
              <a:t>positive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result?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Hx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of exposure to </a:t>
            </a:r>
            <a:r>
              <a:rPr lang="en-US" sz="1400" b="1" i="1" dirty="0">
                <a:solidFill>
                  <a:srgbClr val="0000FF"/>
                </a:solidFill>
              </a:rPr>
              <a:t>BCG 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--Pt is infected with atypical mycobacteria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989" y="3361385"/>
            <a:ext cx="8125942" cy="189282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00" i="1" dirty="0">
                <a:solidFill>
                  <a:srgbClr val="0000FF"/>
                </a:solidFill>
              </a:rPr>
              <a:t>In this context, what does </a:t>
            </a:r>
            <a:r>
              <a:rPr lang="en-US" sz="1300" dirty="0">
                <a:solidFill>
                  <a:srgbClr val="0000FF"/>
                </a:solidFill>
              </a:rPr>
              <a:t>BCG</a:t>
            </a:r>
            <a:r>
              <a:rPr lang="en-US" sz="1300" i="1" dirty="0">
                <a:solidFill>
                  <a:srgbClr val="0000FF"/>
                </a:solidFill>
              </a:rPr>
              <a:t> stand for?</a:t>
            </a:r>
          </a:p>
          <a:p>
            <a:r>
              <a:rPr lang="en-US" sz="1300" dirty="0" err="1">
                <a:solidFill>
                  <a:srgbClr val="0000FF"/>
                </a:solidFill>
              </a:rPr>
              <a:t>bacille</a:t>
            </a:r>
            <a:r>
              <a:rPr lang="en-US" sz="1300" dirty="0">
                <a:solidFill>
                  <a:srgbClr val="0000FF"/>
                </a:solidFill>
              </a:rPr>
              <a:t> </a:t>
            </a:r>
            <a:r>
              <a:rPr lang="en-US" sz="1300" dirty="0" err="1">
                <a:solidFill>
                  <a:srgbClr val="0000FF"/>
                </a:solidFill>
              </a:rPr>
              <a:t>Calmette-Guérin</a:t>
            </a:r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rgbClr val="0000FF"/>
              </a:solidFill>
            </a:endParaRPr>
          </a:p>
          <a:p>
            <a:r>
              <a:rPr lang="en-US" sz="1300" i="1" dirty="0">
                <a:solidFill>
                  <a:srgbClr val="0000FF"/>
                </a:solidFill>
              </a:rPr>
              <a:t>What is it?</a:t>
            </a:r>
          </a:p>
          <a:p>
            <a:r>
              <a:rPr lang="en-US" sz="1300" dirty="0">
                <a:solidFill>
                  <a:srgbClr val="0000FF"/>
                </a:solidFill>
              </a:rPr>
              <a:t>A live-attenuated version of </a:t>
            </a:r>
            <a:r>
              <a:rPr lang="en-US" sz="1300" i="1" dirty="0">
                <a:solidFill>
                  <a:srgbClr val="0000FF"/>
                </a:solidFill>
              </a:rPr>
              <a:t>Mycobacterium </a:t>
            </a:r>
            <a:r>
              <a:rPr lang="en-US" sz="1300" i="1" dirty="0" err="1">
                <a:solidFill>
                  <a:srgbClr val="0000FF"/>
                </a:solidFill>
              </a:rPr>
              <a:t>bovis</a:t>
            </a:r>
            <a:endParaRPr lang="en-US" sz="1300" i="1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rgbClr val="0000FF"/>
              </a:solidFill>
            </a:endParaRPr>
          </a:p>
          <a:p>
            <a:r>
              <a:rPr lang="en-US" sz="1300" i="1" dirty="0">
                <a:solidFill>
                  <a:srgbClr val="0000FF"/>
                </a:solidFill>
              </a:rPr>
              <a:t>Under what two circumstances (one far more likely than the other) is a person likely to be exposed to BCG?</a:t>
            </a:r>
          </a:p>
          <a:p>
            <a:r>
              <a:rPr lang="en-US" sz="1300" dirty="0">
                <a:solidFill>
                  <a:srgbClr val="0000FF"/>
                </a:solidFill>
              </a:rPr>
              <a:t>--It is used in anti-TB immunization programs around the world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--It is used to treat certain forms of  bladder  cancer</a:t>
            </a:r>
          </a:p>
        </p:txBody>
      </p:sp>
      <p:sp>
        <p:nvSpPr>
          <p:cNvPr id="4" name="Rectangle 3"/>
          <p:cNvSpPr/>
          <p:nvPr/>
        </p:nvSpPr>
        <p:spPr>
          <a:xfrm>
            <a:off x="3163717" y="4997003"/>
            <a:ext cx="579549" cy="270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one word</a:t>
            </a:r>
          </a:p>
        </p:txBody>
      </p:sp>
      <p:sp>
        <p:nvSpPr>
          <p:cNvPr id="10" name="Oval 9"/>
          <p:cNvSpPr/>
          <p:nvPr/>
        </p:nvSpPr>
        <p:spPr>
          <a:xfrm>
            <a:off x="1979315" y="5434885"/>
            <a:ext cx="635096" cy="3373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2897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90" y="808774"/>
            <a:ext cx="15392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9" y="1417318"/>
            <a:ext cx="826600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How is the diagnosis of TB made?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Definitively, only via observation of the organism on a specimen. More commonly, the diagnosis is made presumptively on other, indirect evidence.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‘presumptive evidence’ tests are commonly employed first-line?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--PPD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QuantiFERON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Gold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Does a positive PPD and/or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QuantiFERON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test prove the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pt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has active TB?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No--it only proves they have been infected by/exposed to it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The PPD has a high false-negative rate. What characteristics put a TB-positive individual at risk for a false-negative PPD?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--Being immunocompromised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eg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pts with AIDS, debilitating chronic diseases; on steroids or other immunosuppressive meds)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--Advanced age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--Marginal living conditions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eg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homeless; malnourished)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Under what circumstances can the PPD yield a false-</a:t>
            </a:r>
            <a:r>
              <a:rPr lang="en-US" sz="1400" b="1" i="1" dirty="0">
                <a:solidFill>
                  <a:schemeClr val="bg1">
                    <a:lumMod val="75000"/>
                  </a:schemeClr>
                </a:solidFill>
              </a:rPr>
              <a:t>positive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result?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Hx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of exposure to </a:t>
            </a:r>
            <a:r>
              <a:rPr lang="en-US" sz="1400" b="1" i="1" dirty="0">
                <a:solidFill>
                  <a:srgbClr val="0000FF"/>
                </a:solidFill>
              </a:rPr>
              <a:t>BCG 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--Pt is infected with atypical mycobacteria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989" y="3361385"/>
            <a:ext cx="8125942" cy="189282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00" i="1" dirty="0">
                <a:solidFill>
                  <a:srgbClr val="0000FF"/>
                </a:solidFill>
              </a:rPr>
              <a:t>In this context, what does </a:t>
            </a:r>
            <a:r>
              <a:rPr lang="en-US" sz="1300" dirty="0">
                <a:solidFill>
                  <a:srgbClr val="0000FF"/>
                </a:solidFill>
              </a:rPr>
              <a:t>BCG</a:t>
            </a:r>
            <a:r>
              <a:rPr lang="en-US" sz="1300" i="1" dirty="0">
                <a:solidFill>
                  <a:srgbClr val="0000FF"/>
                </a:solidFill>
              </a:rPr>
              <a:t> stand for?</a:t>
            </a:r>
          </a:p>
          <a:p>
            <a:r>
              <a:rPr lang="en-US" sz="1300" dirty="0" err="1">
                <a:solidFill>
                  <a:srgbClr val="0000FF"/>
                </a:solidFill>
              </a:rPr>
              <a:t>bacille</a:t>
            </a:r>
            <a:r>
              <a:rPr lang="en-US" sz="1300" dirty="0">
                <a:solidFill>
                  <a:srgbClr val="0000FF"/>
                </a:solidFill>
              </a:rPr>
              <a:t> </a:t>
            </a:r>
            <a:r>
              <a:rPr lang="en-US" sz="1300" dirty="0" err="1">
                <a:solidFill>
                  <a:srgbClr val="0000FF"/>
                </a:solidFill>
              </a:rPr>
              <a:t>Calmette-Guérin</a:t>
            </a:r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rgbClr val="0000FF"/>
              </a:solidFill>
            </a:endParaRPr>
          </a:p>
          <a:p>
            <a:r>
              <a:rPr lang="en-US" sz="1300" i="1" dirty="0">
                <a:solidFill>
                  <a:srgbClr val="0000FF"/>
                </a:solidFill>
              </a:rPr>
              <a:t>What is it?</a:t>
            </a:r>
          </a:p>
          <a:p>
            <a:r>
              <a:rPr lang="en-US" sz="1300" dirty="0">
                <a:solidFill>
                  <a:srgbClr val="0000FF"/>
                </a:solidFill>
              </a:rPr>
              <a:t>A live-attenuated version of </a:t>
            </a:r>
            <a:r>
              <a:rPr lang="en-US" sz="1300" i="1" dirty="0">
                <a:solidFill>
                  <a:srgbClr val="0000FF"/>
                </a:solidFill>
              </a:rPr>
              <a:t>Mycobacterium </a:t>
            </a:r>
            <a:r>
              <a:rPr lang="en-US" sz="1300" i="1" dirty="0" err="1">
                <a:solidFill>
                  <a:srgbClr val="0000FF"/>
                </a:solidFill>
              </a:rPr>
              <a:t>bovis</a:t>
            </a:r>
            <a:endParaRPr lang="en-US" sz="1300" i="1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rgbClr val="0000FF"/>
              </a:solidFill>
            </a:endParaRPr>
          </a:p>
          <a:p>
            <a:r>
              <a:rPr lang="en-US" sz="1300" i="1" dirty="0">
                <a:solidFill>
                  <a:srgbClr val="0000FF"/>
                </a:solidFill>
              </a:rPr>
              <a:t>Under what two circumstances (one far more likely than the other) is a person likely to be exposed to BCG?</a:t>
            </a:r>
          </a:p>
          <a:p>
            <a:r>
              <a:rPr lang="en-US" sz="1300" dirty="0">
                <a:solidFill>
                  <a:srgbClr val="0000FF"/>
                </a:solidFill>
              </a:rPr>
              <a:t>--It is used in anti-TB immunization programs around the world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--It is used to treat certain forms of  bladder  cancer</a:t>
            </a:r>
          </a:p>
        </p:txBody>
      </p:sp>
      <p:sp>
        <p:nvSpPr>
          <p:cNvPr id="3" name="Oval 2"/>
          <p:cNvSpPr/>
          <p:nvPr/>
        </p:nvSpPr>
        <p:spPr>
          <a:xfrm>
            <a:off x="1979315" y="5434885"/>
            <a:ext cx="635096" cy="3373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3983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90" y="808774"/>
            <a:ext cx="15392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9" y="1417318"/>
            <a:ext cx="826600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How is the diagnosis of TB made?</a:t>
            </a:r>
            <a:endParaRPr lang="en-US" sz="1400" dirty="0"/>
          </a:p>
          <a:p>
            <a:r>
              <a:rPr lang="en-US" sz="1400" dirty="0"/>
              <a:t>Definitively, only via observation of the organism on a specimen. More commonly, the diagnosis is made presumptively on other, indirect evidence.</a:t>
            </a:r>
          </a:p>
          <a:p>
            <a:endParaRPr lang="en-US" sz="1400" dirty="0"/>
          </a:p>
          <a:p>
            <a:r>
              <a:rPr lang="en-US" sz="1400" i="1" dirty="0"/>
              <a:t>What ‘presumptive evidence’ tests are commonly employed first-line?</a:t>
            </a:r>
          </a:p>
          <a:p>
            <a:r>
              <a:rPr lang="en-US" sz="1400" dirty="0"/>
              <a:t>--PPD</a:t>
            </a:r>
          </a:p>
          <a:p>
            <a:r>
              <a:rPr lang="en-US" sz="1400" dirty="0"/>
              <a:t>--</a:t>
            </a:r>
            <a:r>
              <a:rPr lang="en-US" sz="1400" dirty="0" err="1"/>
              <a:t>QuantiFERON</a:t>
            </a:r>
            <a:r>
              <a:rPr lang="en-US" sz="1400" dirty="0"/>
              <a:t> Gold</a:t>
            </a:r>
          </a:p>
          <a:p>
            <a:endParaRPr lang="en-US" sz="1400" dirty="0"/>
          </a:p>
          <a:p>
            <a:r>
              <a:rPr lang="en-US" sz="1400" i="1" dirty="0"/>
              <a:t>Does a positive PPD and/or </a:t>
            </a:r>
            <a:r>
              <a:rPr lang="en-US" sz="1400" i="1" dirty="0" err="1"/>
              <a:t>QuantiFERON</a:t>
            </a:r>
            <a:r>
              <a:rPr lang="en-US" sz="1400" i="1" dirty="0"/>
              <a:t> test prove the </a:t>
            </a:r>
            <a:r>
              <a:rPr lang="en-US" sz="1400" i="1" dirty="0" err="1"/>
              <a:t>pt</a:t>
            </a:r>
            <a:r>
              <a:rPr lang="en-US" sz="1400" i="1" dirty="0"/>
              <a:t> has active TB?</a:t>
            </a:r>
          </a:p>
          <a:p>
            <a:r>
              <a:rPr lang="en-US" sz="1400" dirty="0"/>
              <a:t>No—it only proves they have been infected by/exposed to it</a:t>
            </a:r>
          </a:p>
          <a:p>
            <a:endParaRPr lang="en-US" sz="1400" dirty="0"/>
          </a:p>
          <a:p>
            <a:r>
              <a:rPr lang="en-US" sz="1400" i="1" dirty="0"/>
              <a:t>The PPD has a high false-negative rate. What characteristics put a TB-positive individual at risk for a false-negative PPD?</a:t>
            </a:r>
          </a:p>
          <a:p>
            <a:r>
              <a:rPr lang="en-US" sz="1400" dirty="0"/>
              <a:t>--Being immunocompromised (</a:t>
            </a:r>
            <a:r>
              <a:rPr lang="en-US" sz="1400" dirty="0" err="1"/>
              <a:t>eg</a:t>
            </a:r>
            <a:r>
              <a:rPr lang="en-US" sz="1400" dirty="0"/>
              <a:t>, pts with AIDS, debilitating chronic diseases; on steroids or other immunosuppressive meds)</a:t>
            </a:r>
          </a:p>
          <a:p>
            <a:r>
              <a:rPr lang="en-US" sz="1400" dirty="0"/>
              <a:t>--Advanced age</a:t>
            </a:r>
          </a:p>
          <a:p>
            <a:r>
              <a:rPr lang="en-US" sz="1400" dirty="0"/>
              <a:t>--Marginal living conditions (</a:t>
            </a:r>
            <a:r>
              <a:rPr lang="en-US" sz="1400" dirty="0" err="1"/>
              <a:t>eg</a:t>
            </a:r>
            <a:r>
              <a:rPr lang="en-US" sz="1400" dirty="0"/>
              <a:t>, homeless; malnourished)</a:t>
            </a:r>
          </a:p>
          <a:p>
            <a:endParaRPr lang="en-US" sz="1400" dirty="0"/>
          </a:p>
          <a:p>
            <a:r>
              <a:rPr lang="en-US" sz="1400" i="1" dirty="0"/>
              <a:t>Under what circumstances can the PPD yield a false-</a:t>
            </a:r>
            <a:r>
              <a:rPr lang="en-US" sz="1400" b="1" i="1" dirty="0"/>
              <a:t>positive</a:t>
            </a:r>
            <a:r>
              <a:rPr lang="en-US" sz="1400" i="1" dirty="0"/>
              <a:t> result?</a:t>
            </a:r>
          </a:p>
          <a:p>
            <a:r>
              <a:rPr lang="en-US" sz="1400" dirty="0"/>
              <a:t>--</a:t>
            </a:r>
            <a:r>
              <a:rPr lang="en-US" sz="1400" dirty="0" err="1"/>
              <a:t>Hx</a:t>
            </a:r>
            <a:r>
              <a:rPr lang="en-US" sz="1400" dirty="0"/>
              <a:t> of exposure to BCG </a:t>
            </a:r>
          </a:p>
          <a:p>
            <a:r>
              <a:rPr lang="en-US" sz="1400" dirty="0"/>
              <a:t>--Pt is infected with atypical mycobacteria</a:t>
            </a:r>
          </a:p>
          <a:p>
            <a:endParaRPr lang="en-US" sz="1400" dirty="0"/>
          </a:p>
          <a:p>
            <a:r>
              <a:rPr lang="en-US" sz="1400" i="1" dirty="0"/>
              <a:t>Given the vagaries of PPD testing, how should it be employed in a low-prevalence country like the US?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</p:spTree>
    <p:extLst>
      <p:ext uri="{BB962C8B-B14F-4D97-AF65-F5344CB8AC3E}">
        <p14:creationId xmlns:p14="http://schemas.microsoft.com/office/powerpoint/2010/main" val="411384038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90" y="808774"/>
            <a:ext cx="15392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9" y="1417318"/>
            <a:ext cx="82660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How is the diagnosis of TB made?</a:t>
            </a:r>
            <a:endParaRPr lang="en-US" sz="1400" dirty="0"/>
          </a:p>
          <a:p>
            <a:r>
              <a:rPr lang="en-US" sz="1400" dirty="0"/>
              <a:t>Definitively, only via observation of the organism on a specimen. More commonly, the diagnosis is made presumptively on other, indirect evidence.</a:t>
            </a:r>
          </a:p>
          <a:p>
            <a:endParaRPr lang="en-US" sz="1400" dirty="0"/>
          </a:p>
          <a:p>
            <a:r>
              <a:rPr lang="en-US" sz="1400" i="1" dirty="0"/>
              <a:t>What ‘presumptive evidence’ tests are commonly employed first-line?</a:t>
            </a:r>
          </a:p>
          <a:p>
            <a:r>
              <a:rPr lang="en-US" sz="1400" dirty="0"/>
              <a:t>--PPD</a:t>
            </a:r>
          </a:p>
          <a:p>
            <a:r>
              <a:rPr lang="en-US" sz="1400" dirty="0"/>
              <a:t>--</a:t>
            </a:r>
            <a:r>
              <a:rPr lang="en-US" sz="1400" dirty="0" err="1"/>
              <a:t>QuantiFERON</a:t>
            </a:r>
            <a:r>
              <a:rPr lang="en-US" sz="1400" dirty="0"/>
              <a:t> Gold</a:t>
            </a:r>
          </a:p>
          <a:p>
            <a:endParaRPr lang="en-US" sz="1400" dirty="0"/>
          </a:p>
          <a:p>
            <a:r>
              <a:rPr lang="en-US" sz="1400" i="1" dirty="0"/>
              <a:t>Does a positive PPD and/or </a:t>
            </a:r>
            <a:r>
              <a:rPr lang="en-US" sz="1400" i="1" dirty="0" err="1"/>
              <a:t>QuantiFERON</a:t>
            </a:r>
            <a:r>
              <a:rPr lang="en-US" sz="1400" i="1" dirty="0"/>
              <a:t> test prove the </a:t>
            </a:r>
            <a:r>
              <a:rPr lang="en-US" sz="1400" i="1" dirty="0" err="1"/>
              <a:t>pt</a:t>
            </a:r>
            <a:r>
              <a:rPr lang="en-US" sz="1400" i="1" dirty="0"/>
              <a:t> has active TB?</a:t>
            </a:r>
          </a:p>
          <a:p>
            <a:r>
              <a:rPr lang="en-US" sz="1400" dirty="0"/>
              <a:t>No—it only proves they have been infected by/exposed to it</a:t>
            </a:r>
          </a:p>
          <a:p>
            <a:endParaRPr lang="en-US" sz="1400" dirty="0"/>
          </a:p>
          <a:p>
            <a:r>
              <a:rPr lang="en-US" sz="1400" i="1" dirty="0"/>
              <a:t>The PPD has a high false-negative rate. What characteristics put a TB-positive individual at risk for a false-negative PPD?</a:t>
            </a:r>
          </a:p>
          <a:p>
            <a:r>
              <a:rPr lang="en-US" sz="1400" dirty="0"/>
              <a:t>--Being immunocompromised (</a:t>
            </a:r>
            <a:r>
              <a:rPr lang="en-US" sz="1400" dirty="0" err="1"/>
              <a:t>eg</a:t>
            </a:r>
            <a:r>
              <a:rPr lang="en-US" sz="1400" dirty="0"/>
              <a:t>, pts with AIDS, debilitating chronic diseases; on steroids or other immunosuppressive meds)</a:t>
            </a:r>
          </a:p>
          <a:p>
            <a:r>
              <a:rPr lang="en-US" sz="1400" dirty="0"/>
              <a:t>--Advanced age</a:t>
            </a:r>
          </a:p>
          <a:p>
            <a:r>
              <a:rPr lang="en-US" sz="1400" dirty="0"/>
              <a:t>--Marginal living conditions (</a:t>
            </a:r>
            <a:r>
              <a:rPr lang="en-US" sz="1400" dirty="0" err="1"/>
              <a:t>eg</a:t>
            </a:r>
            <a:r>
              <a:rPr lang="en-US" sz="1400" dirty="0"/>
              <a:t>, homeless; malnourished)</a:t>
            </a:r>
          </a:p>
          <a:p>
            <a:endParaRPr lang="en-US" sz="1400" dirty="0"/>
          </a:p>
          <a:p>
            <a:r>
              <a:rPr lang="en-US" sz="1400" i="1" dirty="0"/>
              <a:t>Under what circumstances can the PPD yield a false-</a:t>
            </a:r>
            <a:r>
              <a:rPr lang="en-US" sz="1400" b="1" i="1" dirty="0"/>
              <a:t>positive</a:t>
            </a:r>
            <a:r>
              <a:rPr lang="en-US" sz="1400" i="1" dirty="0"/>
              <a:t> result?</a:t>
            </a:r>
          </a:p>
          <a:p>
            <a:r>
              <a:rPr lang="en-US" sz="1400" dirty="0"/>
              <a:t>--</a:t>
            </a:r>
            <a:r>
              <a:rPr lang="en-US" sz="1400" dirty="0" err="1"/>
              <a:t>Hx</a:t>
            </a:r>
            <a:r>
              <a:rPr lang="en-US" sz="1400" dirty="0"/>
              <a:t> of exposure to BCG </a:t>
            </a:r>
          </a:p>
          <a:p>
            <a:r>
              <a:rPr lang="en-US" sz="1400" dirty="0"/>
              <a:t>--Pt is infected with atypical mycobacteria</a:t>
            </a:r>
          </a:p>
          <a:p>
            <a:endParaRPr lang="en-US" sz="1400" dirty="0"/>
          </a:p>
          <a:p>
            <a:r>
              <a:rPr lang="en-US" sz="1400" i="1" dirty="0"/>
              <a:t>Given the vagaries of PPD testing, how should it be employed in a low-prevalence country like the US?</a:t>
            </a:r>
          </a:p>
          <a:p>
            <a:r>
              <a:rPr lang="en-US" sz="1400" dirty="0"/>
              <a:t>Thoughtfully; </a:t>
            </a:r>
            <a:r>
              <a:rPr lang="en-US" sz="1400" dirty="0" err="1"/>
              <a:t>ie</a:t>
            </a:r>
            <a:r>
              <a:rPr lang="en-US" sz="1400" dirty="0"/>
              <a:t>, only in those cases where the clinical index of suspicion is fairly high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</p:spTree>
    <p:extLst>
      <p:ext uri="{BB962C8B-B14F-4D97-AF65-F5344CB8AC3E}">
        <p14:creationId xmlns:p14="http://schemas.microsoft.com/office/powerpoint/2010/main" val="289744623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90" y="808774"/>
            <a:ext cx="15392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9" y="1417318"/>
            <a:ext cx="82660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How is the diagnosis of TB made?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Definitively, only via observation of the organism on a specimen. More commonly, the diagnosis is made presumptively on other, indirect evidence.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‘presumptive evidence’ tests are commonly employed?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--PPD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QuantiFERON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Gold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Does a positive PPD and/or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QuantiFERON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test prove the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pt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has active TB?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No—it only proves they have been infected by/exposed to it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The PPD has a high false-negative rate. What characteristics put a TB-positive individual at risk for a false-negative PPD?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--Being immunocompromised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eg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pts with AIDS, debilitating chronic diseases; on steroids or other immunosuppressive meds)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--Advanced age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--Marginal living conditions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eg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homeless; malnourished)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Under what circumstances can the PPD yield a false-</a:t>
            </a:r>
            <a:r>
              <a:rPr lang="en-US" sz="1400" b="1" i="1" dirty="0">
                <a:solidFill>
                  <a:schemeClr val="bg1">
                    <a:lumMod val="75000"/>
                  </a:schemeClr>
                </a:solidFill>
              </a:rPr>
              <a:t>positive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result?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--Pts exposed to BCG 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--Pts infected with atypical mycobacteria</a:t>
            </a:r>
          </a:p>
          <a:p>
            <a:endParaRPr lang="en-US" sz="1400" dirty="0"/>
          </a:p>
          <a:p>
            <a:r>
              <a:rPr lang="en-US" sz="1400" i="1" dirty="0"/>
              <a:t>Given the vagaries of PPD testing, how should it be employed in a low-prevalence country like the US?</a:t>
            </a:r>
          </a:p>
          <a:p>
            <a:r>
              <a:rPr lang="en-US" sz="1400" dirty="0"/>
              <a:t>Thoughtfully; </a:t>
            </a:r>
            <a:r>
              <a:rPr lang="en-US" sz="1400" dirty="0" err="1"/>
              <a:t>ie</a:t>
            </a:r>
            <a:r>
              <a:rPr lang="en-US" sz="1400" dirty="0"/>
              <a:t>, only in those cases where the clinical index of suspicion is fairly high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2843" y="4164717"/>
            <a:ext cx="6424329" cy="189282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300" i="1" dirty="0">
                <a:solidFill>
                  <a:srgbClr val="0000FF"/>
                </a:solidFill>
              </a:rPr>
              <a:t>Given a high index of suspicion and a positive PPD, the uveitis-managing clinician should proceed by searching for further evidence of systemic infection via:</a:t>
            </a:r>
          </a:p>
          <a:p>
            <a:r>
              <a:rPr lang="en-US" sz="1300" dirty="0">
                <a:solidFill>
                  <a:srgbClr val="0000FF"/>
                </a:solidFill>
              </a:rPr>
              <a:t>--</a:t>
            </a:r>
            <a:r>
              <a:rPr lang="en-US" sz="1300" b="1" i="1" dirty="0">
                <a:solidFill>
                  <a:srgbClr val="0000FF"/>
                </a:solidFill>
              </a:rPr>
              <a:t>?</a:t>
            </a:r>
            <a:endParaRPr lang="en-US" sz="1300" dirty="0">
              <a:solidFill>
                <a:srgbClr val="0000FF"/>
              </a:solidFill>
            </a:endParaRPr>
          </a:p>
          <a:p>
            <a:r>
              <a:rPr lang="en-US" sz="1300" dirty="0">
                <a:solidFill>
                  <a:srgbClr val="0000FF"/>
                </a:solidFill>
              </a:rPr>
              <a:t>--</a:t>
            </a:r>
            <a:r>
              <a:rPr lang="en-US" sz="1300" b="1" i="1" dirty="0">
                <a:solidFill>
                  <a:srgbClr val="0000FF"/>
                </a:solidFill>
              </a:rPr>
              <a:t>?</a:t>
            </a:r>
            <a:endParaRPr lang="en-US" sz="1300" dirty="0">
              <a:solidFill>
                <a:srgbClr val="0000FF"/>
              </a:solidFill>
            </a:endParaRPr>
          </a:p>
          <a:p>
            <a:r>
              <a:rPr lang="en-US" sz="1300" dirty="0">
                <a:solidFill>
                  <a:srgbClr val="0000FF"/>
                </a:solidFill>
              </a:rPr>
              <a:t>--</a:t>
            </a:r>
            <a:r>
              <a:rPr lang="en-US" sz="1300" b="1" i="1" dirty="0">
                <a:solidFill>
                  <a:srgbClr val="0000FF"/>
                </a:solidFill>
              </a:rPr>
              <a:t>?</a:t>
            </a:r>
            <a:endParaRPr lang="en-US" sz="1300" dirty="0">
              <a:solidFill>
                <a:srgbClr val="0000FF"/>
              </a:solidFill>
            </a:endParaRPr>
          </a:p>
          <a:p>
            <a:r>
              <a:rPr lang="en-US" sz="1300" dirty="0">
                <a:solidFill>
                  <a:srgbClr val="0000FF"/>
                </a:solidFill>
              </a:rPr>
              <a:t>--</a:t>
            </a:r>
            <a:r>
              <a:rPr lang="en-US" sz="1300" b="1" i="1" dirty="0">
                <a:solidFill>
                  <a:srgbClr val="0000FF"/>
                </a:solidFill>
              </a:rPr>
              <a:t>?</a:t>
            </a:r>
            <a:r>
              <a:rPr lang="en-US" sz="1300" dirty="0">
                <a:solidFill>
                  <a:srgbClr val="CCFFCC"/>
                </a:solidFill>
              </a:rPr>
              <a:t>Lymph node biopsy for microbiologic analysis</a:t>
            </a:r>
          </a:p>
          <a:p>
            <a:endParaRPr lang="en-US" sz="1300" dirty="0">
              <a:solidFill>
                <a:srgbClr val="CCFFCC"/>
              </a:solidFill>
            </a:endParaRPr>
          </a:p>
          <a:p>
            <a:r>
              <a:rPr lang="en-US" sz="1300" i="1" dirty="0">
                <a:solidFill>
                  <a:srgbClr val="CCFFCC"/>
                </a:solidFill>
              </a:rPr>
              <a:t>If all of the above are negative, what should the uveitis-managing clinician do next?</a:t>
            </a:r>
          </a:p>
          <a:p>
            <a:r>
              <a:rPr lang="en-US" sz="1300" dirty="0">
                <a:solidFill>
                  <a:srgbClr val="CCFFCC"/>
                </a:solidFill>
              </a:rPr>
              <a:t>Consider aqueous, vitreous or even </a:t>
            </a:r>
            <a:r>
              <a:rPr lang="en-US" sz="1300" dirty="0" err="1">
                <a:solidFill>
                  <a:srgbClr val="CCFFCC"/>
                </a:solidFill>
              </a:rPr>
              <a:t>chorioretinal</a:t>
            </a:r>
            <a:r>
              <a:rPr lang="en-US" sz="1300" dirty="0">
                <a:solidFill>
                  <a:srgbClr val="CCFFCC"/>
                </a:solidFill>
              </a:rPr>
              <a:t> sampling for microbiologic analysis</a:t>
            </a:r>
          </a:p>
        </p:txBody>
      </p:sp>
    </p:spTree>
    <p:extLst>
      <p:ext uri="{BB962C8B-B14F-4D97-AF65-F5344CB8AC3E}">
        <p14:creationId xmlns:p14="http://schemas.microsoft.com/office/powerpoint/2010/main" val="112505201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90" y="808774"/>
            <a:ext cx="15392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9" y="1417318"/>
            <a:ext cx="82660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How is the diagnosis of TB made?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Definitively, only via observation of the organism on a specimen. More commonly, the diagnosis is made presumptively on other, indirect evidence.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‘presumptive evidence’ tests are commonly employed?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--PPD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QuantiFERON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Gold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Does a positive PPD and/or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QuantiFERON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test prove the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pt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has active TB?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No—it only proves they have been infected by/exposed to it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The PPD has a high false-negative rate. What characteristics put a TB-positive individual at risk for a false-negative PPD?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--Being immunocompromised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eg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pts with AIDS, debilitating chronic diseases; on steroids or other immunosuppressive meds)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--Advanced age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--Marginal living conditions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eg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homeless; malnourished)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Under what circumstances can the PPD yield a false-</a:t>
            </a:r>
            <a:r>
              <a:rPr lang="en-US" sz="1400" b="1" i="1" dirty="0">
                <a:solidFill>
                  <a:schemeClr val="bg1">
                    <a:lumMod val="75000"/>
                  </a:schemeClr>
                </a:solidFill>
              </a:rPr>
              <a:t>positive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result?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--Pts exposed to BCG 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--Pts infected with atypical mycobacteria</a:t>
            </a:r>
          </a:p>
          <a:p>
            <a:endParaRPr lang="en-US" sz="1400" dirty="0"/>
          </a:p>
          <a:p>
            <a:r>
              <a:rPr lang="en-US" sz="1400" i="1" dirty="0"/>
              <a:t>Given the vagaries of PPD testing, how should it be employed in a low-prevalence country like the US?</a:t>
            </a:r>
          </a:p>
          <a:p>
            <a:r>
              <a:rPr lang="en-US" sz="1400" dirty="0"/>
              <a:t>Thoughtfully; </a:t>
            </a:r>
            <a:r>
              <a:rPr lang="en-US" sz="1400" dirty="0" err="1"/>
              <a:t>ie</a:t>
            </a:r>
            <a:r>
              <a:rPr lang="en-US" sz="1400" dirty="0"/>
              <a:t>, only in those cases where the clinical index of suspicion is fairly high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2843" y="4164717"/>
            <a:ext cx="6424329" cy="189282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300" i="1" dirty="0">
                <a:solidFill>
                  <a:srgbClr val="0000FF"/>
                </a:solidFill>
              </a:rPr>
              <a:t>Given a high index of suspicion and a positive PPD, the uveitis-managing clinician should proceed by searching for further evidence of systemic infection via:</a:t>
            </a:r>
          </a:p>
          <a:p>
            <a:r>
              <a:rPr lang="en-US" sz="1300" dirty="0">
                <a:solidFill>
                  <a:srgbClr val="0000FF"/>
                </a:solidFill>
              </a:rPr>
              <a:t>--Chest imaging</a:t>
            </a:r>
          </a:p>
          <a:p>
            <a:r>
              <a:rPr lang="en-US" sz="1300" dirty="0">
                <a:solidFill>
                  <a:srgbClr val="0000FF"/>
                </a:solidFill>
              </a:rPr>
              <a:t>--PET scanning</a:t>
            </a:r>
          </a:p>
          <a:p>
            <a:r>
              <a:rPr lang="en-US" sz="1300" dirty="0">
                <a:solidFill>
                  <a:srgbClr val="0000FF"/>
                </a:solidFill>
              </a:rPr>
              <a:t>--Culture and staining of sputum, urine, and gastric samples</a:t>
            </a:r>
          </a:p>
          <a:p>
            <a:r>
              <a:rPr lang="en-US" sz="1300" dirty="0">
                <a:solidFill>
                  <a:srgbClr val="0000FF"/>
                </a:solidFill>
              </a:rPr>
              <a:t>--Lymph node biopsy for microbiologic analysis</a:t>
            </a:r>
            <a:endParaRPr lang="en-US" sz="1300" dirty="0">
              <a:solidFill>
                <a:srgbClr val="CCFFCC"/>
              </a:solidFill>
            </a:endParaRPr>
          </a:p>
          <a:p>
            <a:endParaRPr lang="en-US" sz="1300" dirty="0">
              <a:solidFill>
                <a:srgbClr val="CCFFCC"/>
              </a:solidFill>
            </a:endParaRPr>
          </a:p>
          <a:p>
            <a:r>
              <a:rPr lang="en-US" sz="1300" i="1" dirty="0">
                <a:solidFill>
                  <a:srgbClr val="CCFFCC"/>
                </a:solidFill>
              </a:rPr>
              <a:t>If all of the above are negative, what should the uveitis-managing clinician do next?</a:t>
            </a:r>
          </a:p>
          <a:p>
            <a:r>
              <a:rPr lang="en-US" sz="1300" dirty="0">
                <a:solidFill>
                  <a:srgbClr val="CCFFCC"/>
                </a:solidFill>
              </a:rPr>
              <a:t>Consider aqueous, vitreous or even </a:t>
            </a:r>
            <a:r>
              <a:rPr lang="en-US" sz="1300" dirty="0" err="1">
                <a:solidFill>
                  <a:srgbClr val="CCFFCC"/>
                </a:solidFill>
              </a:rPr>
              <a:t>chorioretinal</a:t>
            </a:r>
            <a:r>
              <a:rPr lang="en-US" sz="1300" dirty="0">
                <a:solidFill>
                  <a:srgbClr val="CCFFCC"/>
                </a:solidFill>
              </a:rPr>
              <a:t> sampling for microbiologic analysis</a:t>
            </a:r>
          </a:p>
        </p:txBody>
      </p:sp>
    </p:spTree>
    <p:extLst>
      <p:ext uri="{BB962C8B-B14F-4D97-AF65-F5344CB8AC3E}">
        <p14:creationId xmlns:p14="http://schemas.microsoft.com/office/powerpoint/2010/main" val="339613677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90" y="808774"/>
            <a:ext cx="15392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9" y="1417318"/>
            <a:ext cx="82660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How is the diagnosis of TB made?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Definitively, only via observation of the organism on a specimen. More commonly, the diagnosis is made presumptively on other, indirect evidence.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‘presumptive evidence’ tests are commonly employed?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--PPD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QuantiFERON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Gold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Does a positive PPD and/or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QuantiFERON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test prove the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pt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has active TB?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No—it only proves they have been infected by/exposed to it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The PPD has a high false-negative rate. What characteristics put a TB-positive individual at risk for a false-negative PPD?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--Being immunocompromised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eg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pts with AIDS, debilitating chronic diseases; on steroids or other immunosuppressive meds)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--Advanced age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--Marginal living conditions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eg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homeless; malnourished)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Under what circumstances can the PPD yield a false-</a:t>
            </a:r>
            <a:r>
              <a:rPr lang="en-US" sz="1400" b="1" i="1" dirty="0">
                <a:solidFill>
                  <a:schemeClr val="bg1">
                    <a:lumMod val="75000"/>
                  </a:schemeClr>
                </a:solidFill>
              </a:rPr>
              <a:t>positive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result?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--Pts exposed to BCG 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--Pts infected with atypical mycobacteria</a:t>
            </a:r>
          </a:p>
          <a:p>
            <a:endParaRPr lang="en-US" sz="1400" dirty="0"/>
          </a:p>
          <a:p>
            <a:r>
              <a:rPr lang="en-US" sz="1400" i="1" dirty="0"/>
              <a:t>Given the vagaries of PPD testing, how should it be employed in a low-prevalence country like the US?</a:t>
            </a:r>
          </a:p>
          <a:p>
            <a:r>
              <a:rPr lang="en-US" sz="1400" dirty="0"/>
              <a:t>Thoughtfully; </a:t>
            </a:r>
            <a:r>
              <a:rPr lang="en-US" sz="1400" dirty="0" err="1"/>
              <a:t>ie</a:t>
            </a:r>
            <a:r>
              <a:rPr lang="en-US" sz="1400" dirty="0"/>
              <a:t>, only in those cases where the clinical index of suspicion is fairly high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2843" y="4164717"/>
            <a:ext cx="6424329" cy="189282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300" i="1" dirty="0">
                <a:solidFill>
                  <a:srgbClr val="0000FF"/>
                </a:solidFill>
              </a:rPr>
              <a:t>Given a high index of suspicion and a positive PPD, the uveitis-managing clinician should proceed by searching for further evidence of systemic infection via:</a:t>
            </a:r>
          </a:p>
          <a:p>
            <a:r>
              <a:rPr lang="en-US" sz="1300" dirty="0">
                <a:solidFill>
                  <a:srgbClr val="0000FF"/>
                </a:solidFill>
              </a:rPr>
              <a:t>--Chest imaging</a:t>
            </a:r>
          </a:p>
          <a:p>
            <a:r>
              <a:rPr lang="en-US" sz="1300" dirty="0">
                <a:solidFill>
                  <a:srgbClr val="0000FF"/>
                </a:solidFill>
              </a:rPr>
              <a:t>--PET scanning</a:t>
            </a:r>
          </a:p>
          <a:p>
            <a:r>
              <a:rPr lang="en-US" sz="1300" dirty="0">
                <a:solidFill>
                  <a:srgbClr val="0000FF"/>
                </a:solidFill>
              </a:rPr>
              <a:t>--Culture and staining of sputum, urine, and gastric samples</a:t>
            </a:r>
          </a:p>
          <a:p>
            <a:r>
              <a:rPr lang="en-US" sz="1300" dirty="0">
                <a:solidFill>
                  <a:srgbClr val="0000FF"/>
                </a:solidFill>
              </a:rPr>
              <a:t>--Lymph node biopsy for microbiologic analysis</a:t>
            </a:r>
          </a:p>
          <a:p>
            <a:endParaRPr lang="en-US" sz="1300" dirty="0">
              <a:solidFill>
                <a:srgbClr val="0000FF"/>
              </a:solidFill>
            </a:endParaRPr>
          </a:p>
          <a:p>
            <a:r>
              <a:rPr lang="en-US" sz="1300" i="1" dirty="0">
                <a:solidFill>
                  <a:srgbClr val="0000FF"/>
                </a:solidFill>
              </a:rPr>
              <a:t>If all of the above are negative, what should the uveitis-managing clinician do next?</a:t>
            </a:r>
          </a:p>
          <a:p>
            <a:r>
              <a:rPr lang="en-US" sz="1300" dirty="0">
                <a:solidFill>
                  <a:srgbClr val="CCFFCC"/>
                </a:solidFill>
              </a:rPr>
              <a:t>Consider aqueous, vitreous or even </a:t>
            </a:r>
            <a:r>
              <a:rPr lang="en-US" sz="1300" dirty="0" err="1">
                <a:solidFill>
                  <a:srgbClr val="CCFFCC"/>
                </a:solidFill>
              </a:rPr>
              <a:t>chorioretinal</a:t>
            </a:r>
            <a:r>
              <a:rPr lang="en-US" sz="1300" dirty="0">
                <a:solidFill>
                  <a:srgbClr val="CCFFCC"/>
                </a:solidFill>
              </a:rPr>
              <a:t> sampling for microbiologic analysis</a:t>
            </a:r>
          </a:p>
        </p:txBody>
      </p:sp>
    </p:spTree>
    <p:extLst>
      <p:ext uri="{BB962C8B-B14F-4D97-AF65-F5344CB8AC3E}">
        <p14:creationId xmlns:p14="http://schemas.microsoft.com/office/powerpoint/2010/main" val="328950633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90" y="808774"/>
            <a:ext cx="15392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9" y="1417318"/>
            <a:ext cx="82660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How is the diagnosis of TB made?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Definitively, only via observation of the organism on a specimen. More commonly, the diagnosis is made presumptively on other, indirect evidence.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‘presumptive evidence’ tests are commonly employed?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--PPD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QuantiFERON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Gold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Does a positive PPD and/or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QuantiFERON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test prove the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pt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has active TB?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No—it only proves they have been infected by/exposed to it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The PPD has a high false-negative rate. What characteristics put a TB-positive individual at risk for a false-negative PPD?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--Being immunocompromised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eg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pts with AIDS, debilitating chronic diseases; on steroids or other immunosuppressive meds)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--Advanced age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--Marginal living conditions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eg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homeless; malnourished)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Under what circumstances can the PPD yield a false-</a:t>
            </a:r>
            <a:r>
              <a:rPr lang="en-US" sz="1400" b="1" i="1" dirty="0">
                <a:solidFill>
                  <a:schemeClr val="bg1">
                    <a:lumMod val="75000"/>
                  </a:schemeClr>
                </a:solidFill>
              </a:rPr>
              <a:t>positive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result?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--Pts exposed to BCG 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--Pts infected with atypical mycobacteria</a:t>
            </a:r>
          </a:p>
          <a:p>
            <a:endParaRPr lang="en-US" sz="1400" dirty="0"/>
          </a:p>
          <a:p>
            <a:r>
              <a:rPr lang="en-US" sz="1400" i="1" dirty="0"/>
              <a:t>Given the vagaries of PPD testing, how should it be employed in a low-prevalence country like the US?</a:t>
            </a:r>
          </a:p>
          <a:p>
            <a:r>
              <a:rPr lang="en-US" sz="1400" dirty="0"/>
              <a:t>Thoughtfully; </a:t>
            </a:r>
            <a:r>
              <a:rPr lang="en-US" sz="1400" dirty="0" err="1"/>
              <a:t>ie</a:t>
            </a:r>
            <a:r>
              <a:rPr lang="en-US" sz="1400" dirty="0"/>
              <a:t>, only in those cases where the clinical index of suspicion is fairly high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2843" y="4164717"/>
            <a:ext cx="6424329" cy="189282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300" i="1" dirty="0">
                <a:solidFill>
                  <a:srgbClr val="0000FF"/>
                </a:solidFill>
              </a:rPr>
              <a:t>Given a high index of suspicion and a positive PPD, the uveitis-managing clinician should proceed by searching for further evidence of systemic infection via:</a:t>
            </a:r>
          </a:p>
          <a:p>
            <a:r>
              <a:rPr lang="en-US" sz="1300" dirty="0">
                <a:solidFill>
                  <a:srgbClr val="0000FF"/>
                </a:solidFill>
              </a:rPr>
              <a:t>--Chest imaging</a:t>
            </a:r>
          </a:p>
          <a:p>
            <a:r>
              <a:rPr lang="en-US" sz="1300" dirty="0">
                <a:solidFill>
                  <a:srgbClr val="0000FF"/>
                </a:solidFill>
              </a:rPr>
              <a:t>--PET scanning</a:t>
            </a:r>
          </a:p>
          <a:p>
            <a:r>
              <a:rPr lang="en-US" sz="1300" dirty="0">
                <a:solidFill>
                  <a:srgbClr val="0000FF"/>
                </a:solidFill>
              </a:rPr>
              <a:t>--Culture and staining of sputum, urine, and gastric samples</a:t>
            </a:r>
          </a:p>
          <a:p>
            <a:r>
              <a:rPr lang="en-US" sz="1300" dirty="0">
                <a:solidFill>
                  <a:srgbClr val="0000FF"/>
                </a:solidFill>
              </a:rPr>
              <a:t>--Lymph node biopsy for microbiologic analysis</a:t>
            </a:r>
          </a:p>
          <a:p>
            <a:endParaRPr lang="en-US" sz="1300" dirty="0">
              <a:solidFill>
                <a:srgbClr val="0000FF"/>
              </a:solidFill>
            </a:endParaRPr>
          </a:p>
          <a:p>
            <a:r>
              <a:rPr lang="en-US" sz="1300" i="1" dirty="0">
                <a:solidFill>
                  <a:srgbClr val="0000FF"/>
                </a:solidFill>
              </a:rPr>
              <a:t>If all of the above are negative, what should the uveitis-managing clinician do next?</a:t>
            </a:r>
          </a:p>
          <a:p>
            <a:r>
              <a:rPr lang="en-US" sz="1300" dirty="0">
                <a:solidFill>
                  <a:srgbClr val="0000FF"/>
                </a:solidFill>
              </a:rPr>
              <a:t>Consider aqueous, vitreous or even </a:t>
            </a:r>
            <a:r>
              <a:rPr lang="en-US" sz="1300" dirty="0" err="1">
                <a:solidFill>
                  <a:srgbClr val="0000FF"/>
                </a:solidFill>
              </a:rPr>
              <a:t>chorioretinal</a:t>
            </a:r>
            <a:r>
              <a:rPr lang="en-US" sz="1300" dirty="0">
                <a:solidFill>
                  <a:srgbClr val="0000FF"/>
                </a:solidFill>
              </a:rPr>
              <a:t> sampling for microbiologic analysis</a:t>
            </a:r>
          </a:p>
        </p:txBody>
      </p:sp>
    </p:spTree>
    <p:extLst>
      <p:ext uri="{BB962C8B-B14F-4D97-AF65-F5344CB8AC3E}">
        <p14:creationId xmlns:p14="http://schemas.microsoft.com/office/powerpoint/2010/main" val="388127283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2992" y="808774"/>
            <a:ext cx="156446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9" y="1417318"/>
            <a:ext cx="84334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What two overarching principles guide TB treatment?</a:t>
            </a:r>
          </a:p>
          <a:p>
            <a:r>
              <a:rPr lang="en-US" sz="1400" dirty="0"/>
              <a:t>--</a:t>
            </a:r>
            <a:r>
              <a:rPr lang="en-US" sz="1400" b="1" i="1" dirty="0"/>
              <a:t>?</a:t>
            </a:r>
            <a:endParaRPr lang="en-US" sz="1400" dirty="0"/>
          </a:p>
          <a:p>
            <a:r>
              <a:rPr lang="en-US" sz="1400" dirty="0"/>
              <a:t>--</a:t>
            </a:r>
            <a:r>
              <a:rPr lang="en-US" sz="1400" b="1" i="1" dirty="0"/>
              <a:t>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8375304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2992" y="808774"/>
            <a:ext cx="156446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9" y="1417318"/>
            <a:ext cx="8433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What two overarching principles guide TB treatment?</a:t>
            </a:r>
          </a:p>
          <a:p>
            <a:r>
              <a:rPr lang="en-US" sz="1400" dirty="0"/>
              <a:t>--Multidrug regimen is employed</a:t>
            </a:r>
          </a:p>
          <a:p>
            <a:r>
              <a:rPr lang="en-US" sz="1400" dirty="0"/>
              <a:t>--Directly-observed therapy (DOT) is utilized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79975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2990" y="1340044"/>
            <a:ext cx="774276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What is the causative organism in typical TB?</a:t>
            </a:r>
          </a:p>
          <a:p>
            <a:r>
              <a:rPr lang="en-US" sz="1400" dirty="0"/>
              <a:t>Mycobacterium tuberculosis</a:t>
            </a:r>
          </a:p>
          <a:p>
            <a:endParaRPr lang="en-US" sz="1400" i="1" dirty="0"/>
          </a:p>
          <a:p>
            <a:r>
              <a:rPr lang="en-US" sz="1400" i="1" dirty="0"/>
              <a:t>What are its basic properties (</a:t>
            </a:r>
            <a:r>
              <a:rPr lang="en-US" sz="1400" i="1" dirty="0" err="1"/>
              <a:t>ie</a:t>
            </a:r>
            <a:r>
              <a:rPr lang="en-US" sz="1400" i="1" dirty="0"/>
              <a:t>, what sort of organism is it in a microbiology sense)?</a:t>
            </a:r>
          </a:p>
          <a:p>
            <a:r>
              <a:rPr lang="en-US" sz="1400" dirty="0"/>
              <a:t>It is an obligate aerobe</a:t>
            </a:r>
          </a:p>
          <a:p>
            <a:endParaRPr lang="en-US" sz="1400" dirty="0"/>
          </a:p>
          <a:p>
            <a:r>
              <a:rPr lang="en-US" sz="1400" i="1" dirty="0"/>
              <a:t>Is it Gram positive, or Gram negative?</a:t>
            </a:r>
          </a:p>
          <a:p>
            <a:r>
              <a:rPr lang="en-US" sz="1400" dirty="0"/>
              <a:t>It is neither--it is impervious to Gram’s stain. Instead, it stains with the so-called  </a:t>
            </a:r>
            <a:r>
              <a:rPr lang="en-US" sz="1400" i="1" dirty="0"/>
              <a:t>acid-fast </a:t>
            </a:r>
            <a:r>
              <a:rPr lang="en-US" sz="1400" dirty="0"/>
              <a:t> stain.</a:t>
            </a:r>
          </a:p>
          <a:p>
            <a:endParaRPr lang="en-US" sz="1400" dirty="0"/>
          </a:p>
          <a:p>
            <a:r>
              <a:rPr lang="en-US" sz="1400" i="1" dirty="0"/>
              <a:t>What proportion of the world’s population is infected with TB?</a:t>
            </a:r>
          </a:p>
          <a:p>
            <a:r>
              <a:rPr lang="en-US" sz="1400" dirty="0"/>
              <a:t>Almost 1/3</a:t>
            </a:r>
          </a:p>
          <a:p>
            <a:endParaRPr lang="en-US" sz="1400" dirty="0"/>
          </a:p>
          <a:p>
            <a:r>
              <a:rPr lang="en-US" sz="1400" i="1" dirty="0"/>
              <a:t>In the US, what characteristics put an individual at risk for TB?</a:t>
            </a:r>
          </a:p>
          <a:p>
            <a:r>
              <a:rPr lang="en-US" sz="1400" dirty="0"/>
              <a:t>--</a:t>
            </a:r>
            <a:r>
              <a:rPr lang="en-US" sz="1400" b="1" i="1" dirty="0"/>
              <a:t>?</a:t>
            </a:r>
            <a:endParaRPr lang="en-US" sz="1400" dirty="0"/>
          </a:p>
          <a:p>
            <a:r>
              <a:rPr lang="en-US" sz="1400" dirty="0"/>
              <a:t>--</a:t>
            </a:r>
            <a:r>
              <a:rPr lang="en-US" sz="1400" b="1" i="1" dirty="0"/>
              <a:t>?</a:t>
            </a:r>
            <a:endParaRPr lang="en-US" sz="1400" dirty="0"/>
          </a:p>
          <a:p>
            <a:r>
              <a:rPr lang="en-US" sz="1400" dirty="0"/>
              <a:t>--</a:t>
            </a:r>
            <a:r>
              <a:rPr lang="en-US" sz="1400" b="1" i="1" dirty="0"/>
              <a:t>?</a:t>
            </a:r>
            <a:endParaRPr lang="en-US" sz="1400" dirty="0"/>
          </a:p>
          <a:p>
            <a:r>
              <a:rPr lang="en-US" sz="1400" dirty="0"/>
              <a:t>--</a:t>
            </a:r>
            <a:r>
              <a:rPr lang="en-US" sz="1400" b="1" i="1" dirty="0"/>
              <a:t>?</a:t>
            </a:r>
            <a:endParaRPr lang="en-US" sz="1400" dirty="0"/>
          </a:p>
          <a:p>
            <a:r>
              <a:rPr lang="en-US" sz="1400" dirty="0"/>
              <a:t>--</a:t>
            </a:r>
            <a:r>
              <a:rPr lang="en-US" sz="1400" b="1" i="1" dirty="0"/>
              <a:t>?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90" y="808774"/>
            <a:ext cx="109196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Basics</a:t>
            </a:r>
          </a:p>
        </p:txBody>
      </p:sp>
    </p:spTree>
    <p:extLst>
      <p:ext uri="{BB962C8B-B14F-4D97-AF65-F5344CB8AC3E}">
        <p14:creationId xmlns:p14="http://schemas.microsoft.com/office/powerpoint/2010/main" val="222829185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2992" y="808774"/>
            <a:ext cx="156446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9" y="1417318"/>
            <a:ext cx="84334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What two overarching principles guide TB treatment?</a:t>
            </a:r>
          </a:p>
          <a:p>
            <a:r>
              <a:rPr lang="en-US" sz="1400" dirty="0"/>
              <a:t>--Multidrug regimen is employed</a:t>
            </a:r>
          </a:p>
          <a:p>
            <a:r>
              <a:rPr lang="en-US" sz="1400" dirty="0"/>
              <a:t>--Directly-observed therapy (DOT) is utilized</a:t>
            </a:r>
          </a:p>
          <a:p>
            <a:endParaRPr lang="en-US" sz="1400" dirty="0"/>
          </a:p>
          <a:p>
            <a:r>
              <a:rPr lang="en-US" sz="1400" i="1" dirty="0"/>
              <a:t>Why is it important to employ multiple anti-TB agents simultaneously?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2031406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2992" y="808774"/>
            <a:ext cx="156446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9" y="1417318"/>
            <a:ext cx="84334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What two overarching principles guide TB treatment?</a:t>
            </a:r>
          </a:p>
          <a:p>
            <a:r>
              <a:rPr lang="en-US" sz="1400" dirty="0"/>
              <a:t>--Multidrug regimen is employed</a:t>
            </a:r>
          </a:p>
          <a:p>
            <a:r>
              <a:rPr lang="en-US" sz="1400" dirty="0"/>
              <a:t>--Directly-observed therapy (DOT) is utilized</a:t>
            </a:r>
          </a:p>
          <a:p>
            <a:endParaRPr lang="en-US" sz="1400" dirty="0"/>
          </a:p>
          <a:p>
            <a:r>
              <a:rPr lang="en-US" sz="1400" i="1" dirty="0"/>
              <a:t>Why is it important to employ multiple anti-TB agents simultaneously?</a:t>
            </a:r>
          </a:p>
          <a:p>
            <a:r>
              <a:rPr lang="en-US" sz="1400" dirty="0"/>
              <a:t>In a word, resistance. There is already widespread resistance to isoniazid (INH); in some locales, TB is resistant to several agents. Multidrug regimens reduce the risk of development of further resistance.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935060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2992" y="808774"/>
            <a:ext cx="156446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9" y="1417318"/>
            <a:ext cx="84334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What two overarching principles guide TB treatment?</a:t>
            </a:r>
          </a:p>
          <a:p>
            <a:r>
              <a:rPr lang="en-US" sz="1400" dirty="0"/>
              <a:t>--Multidrug regimen is employed</a:t>
            </a:r>
          </a:p>
          <a:p>
            <a:r>
              <a:rPr lang="en-US" sz="1400" dirty="0"/>
              <a:t>--Directly-observed therapy (DOT) is utilized</a:t>
            </a:r>
          </a:p>
          <a:p>
            <a:endParaRPr lang="en-US" sz="1400" dirty="0"/>
          </a:p>
          <a:p>
            <a:r>
              <a:rPr lang="en-US" sz="1400" i="1" dirty="0"/>
              <a:t>Why is it important to employ multiple anti-TB agents simultaneously?</a:t>
            </a:r>
          </a:p>
          <a:p>
            <a:r>
              <a:rPr lang="en-US" sz="1400" dirty="0"/>
              <a:t>In a word, resistance. There is already widespread resistance to isoniazid (INH); in some locales, TB is resistant to several agents. Multidrug regimens reduce the risk of development of further resistance.</a:t>
            </a:r>
          </a:p>
          <a:p>
            <a:endParaRPr lang="en-US" sz="1400" dirty="0"/>
          </a:p>
          <a:p>
            <a:r>
              <a:rPr lang="en-US" sz="1400" i="1" dirty="0"/>
              <a:t>Why is DOT so important?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9785763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2992" y="808774"/>
            <a:ext cx="156446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9" y="1417318"/>
            <a:ext cx="84334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What two overarching principles guide TB treatment?</a:t>
            </a:r>
          </a:p>
          <a:p>
            <a:r>
              <a:rPr lang="en-US" sz="1400" dirty="0"/>
              <a:t>--Multidrug regimen is employed</a:t>
            </a:r>
          </a:p>
          <a:p>
            <a:r>
              <a:rPr lang="en-US" sz="1400" dirty="0"/>
              <a:t>--Directly-observed therapy (DOT) is utilized</a:t>
            </a:r>
          </a:p>
          <a:p>
            <a:endParaRPr lang="en-US" sz="1400" dirty="0"/>
          </a:p>
          <a:p>
            <a:r>
              <a:rPr lang="en-US" sz="1400" i="1" dirty="0"/>
              <a:t>Why is it important to employ multiple anti-TB agents simultaneously?</a:t>
            </a:r>
          </a:p>
          <a:p>
            <a:r>
              <a:rPr lang="en-US" sz="1400" dirty="0"/>
              <a:t>In a word, resistance. There is already widespread resistance to isoniazid (INH); in some locales, TB is resistant to several agents. Multidrug regimens reduce the risk of development of further resistance.</a:t>
            </a:r>
          </a:p>
          <a:p>
            <a:endParaRPr lang="en-US" sz="1400" dirty="0"/>
          </a:p>
          <a:p>
            <a:r>
              <a:rPr lang="en-US" sz="1400" i="1" dirty="0"/>
              <a:t>Why is DOT so important?</a:t>
            </a:r>
          </a:p>
          <a:p>
            <a:r>
              <a:rPr lang="en-US" sz="1400" dirty="0"/>
              <a:t>Again, because of resistance. One of the chief causes of resistance is noncompliance with the long-term treatment regimen needed to eradicate the exceedingly slow-growing M. tuberculosis. DOT is intended to ensure compliance.</a:t>
            </a:r>
          </a:p>
        </p:txBody>
      </p:sp>
    </p:spTree>
    <p:extLst>
      <p:ext uri="{BB962C8B-B14F-4D97-AF65-F5344CB8AC3E}">
        <p14:creationId xmlns:p14="http://schemas.microsoft.com/office/powerpoint/2010/main" val="179395703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2992" y="808774"/>
            <a:ext cx="156446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9" y="1417318"/>
            <a:ext cx="84334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What two overarching principles guide TB treatment?</a:t>
            </a:r>
          </a:p>
          <a:p>
            <a:r>
              <a:rPr lang="en-US" sz="1400" dirty="0"/>
              <a:t>--Multidrug regimen is employed</a:t>
            </a:r>
          </a:p>
          <a:p>
            <a:r>
              <a:rPr lang="en-US" sz="1400" dirty="0"/>
              <a:t>--Directly-observed therapy (DOT) is utilized</a:t>
            </a:r>
          </a:p>
          <a:p>
            <a:endParaRPr lang="en-US" sz="1400" dirty="0"/>
          </a:p>
          <a:p>
            <a:r>
              <a:rPr lang="en-US" sz="1400" i="1" dirty="0"/>
              <a:t>Why is it important to employ multiple anti-TB agents simultaneously?</a:t>
            </a:r>
          </a:p>
          <a:p>
            <a:r>
              <a:rPr lang="en-US" sz="1400" dirty="0"/>
              <a:t>In a word, resistance. There is already widespread resistance to isoniazid (INH); in some locales, TB is resistant to several agents. Multidrug regimens reduce the risk of development of further resistance.</a:t>
            </a:r>
          </a:p>
          <a:p>
            <a:endParaRPr lang="en-US" sz="1400" dirty="0"/>
          </a:p>
          <a:p>
            <a:r>
              <a:rPr lang="en-US" sz="1400" i="1" dirty="0"/>
              <a:t>Why is DOT so important?</a:t>
            </a:r>
          </a:p>
          <a:p>
            <a:r>
              <a:rPr lang="en-US" sz="1400" dirty="0"/>
              <a:t>Again, because of resistance. One of the chief causes of resistance is noncompliance with the long-term treatment regimen needed to eradicate the exceedingly slow-growing M. tuberculosis. DOT is intended to ensure compliance.</a:t>
            </a:r>
          </a:p>
          <a:p>
            <a:endParaRPr lang="en-US" sz="1400" dirty="0"/>
          </a:p>
          <a:p>
            <a:r>
              <a:rPr lang="en-US" sz="1400" i="1" dirty="0"/>
              <a:t>What is a typical anti-TB drug regimen?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3480163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2992" y="808774"/>
            <a:ext cx="156446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9" y="1417318"/>
            <a:ext cx="843343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What two overarching principles guide TB treatment?</a:t>
            </a:r>
          </a:p>
          <a:p>
            <a:r>
              <a:rPr lang="en-US" sz="1400" dirty="0"/>
              <a:t>--Multidrug regimen is employed</a:t>
            </a:r>
          </a:p>
          <a:p>
            <a:r>
              <a:rPr lang="en-US" sz="1400" dirty="0"/>
              <a:t>--Directly-observed therapy (DOT) is utilized</a:t>
            </a:r>
          </a:p>
          <a:p>
            <a:endParaRPr lang="en-US" sz="1400" dirty="0"/>
          </a:p>
          <a:p>
            <a:r>
              <a:rPr lang="en-US" sz="1400" i="1" dirty="0"/>
              <a:t>Why is it important to employ multiple anti-TB agents simultaneously?</a:t>
            </a:r>
          </a:p>
          <a:p>
            <a:r>
              <a:rPr lang="en-US" sz="1400" dirty="0"/>
              <a:t>In a word, resistance. There is already widespread resistance to isoniazid (INH); in some locales, TB is resistant to several agents. Multidrug regimens reduce the risk of development of further resistance.</a:t>
            </a:r>
          </a:p>
          <a:p>
            <a:endParaRPr lang="en-US" sz="1400" dirty="0"/>
          </a:p>
          <a:p>
            <a:r>
              <a:rPr lang="en-US" sz="1400" i="1" dirty="0"/>
              <a:t>Why is DOT so important?</a:t>
            </a:r>
          </a:p>
          <a:p>
            <a:r>
              <a:rPr lang="en-US" sz="1400" dirty="0"/>
              <a:t>Again, because of resistance. One of the chief causes of resistance is noncompliance with the long-term treatment regimen needed to eradicate the exceedingly slow-growing M. tuberculosis. DOT is intended to ensure compliance.</a:t>
            </a:r>
          </a:p>
          <a:p>
            <a:endParaRPr lang="en-US" sz="1400" dirty="0"/>
          </a:p>
          <a:p>
            <a:r>
              <a:rPr lang="en-US" sz="1400" i="1" dirty="0"/>
              <a:t>What is a typical anti-TB drug regimen?</a:t>
            </a:r>
          </a:p>
          <a:p>
            <a:r>
              <a:rPr lang="en-US" sz="1400" dirty="0"/>
              <a:t>Initial therapy consists of  INH, rifampin, ethambutol, and pyrazinamide  for 8 weeks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D7AA33-7846-5F36-3200-1A66420E8FB5}"/>
              </a:ext>
            </a:extLst>
          </p:cNvPr>
          <p:cNvSpPr/>
          <p:nvPr/>
        </p:nvSpPr>
        <p:spPr>
          <a:xfrm>
            <a:off x="2544417" y="4444618"/>
            <a:ext cx="3525079" cy="238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four drugs</a:t>
            </a:r>
          </a:p>
        </p:txBody>
      </p:sp>
    </p:spTree>
    <p:extLst>
      <p:ext uri="{BB962C8B-B14F-4D97-AF65-F5344CB8AC3E}">
        <p14:creationId xmlns:p14="http://schemas.microsoft.com/office/powerpoint/2010/main" val="198658660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2992" y="808774"/>
            <a:ext cx="156446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9" y="1417318"/>
            <a:ext cx="843343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What two overarching principles guide TB treatment?</a:t>
            </a:r>
          </a:p>
          <a:p>
            <a:r>
              <a:rPr lang="en-US" sz="1400" dirty="0"/>
              <a:t>--Multidrug regimen is employed</a:t>
            </a:r>
          </a:p>
          <a:p>
            <a:r>
              <a:rPr lang="en-US" sz="1400" dirty="0"/>
              <a:t>--Directly-observed therapy (DOT) is utilized</a:t>
            </a:r>
          </a:p>
          <a:p>
            <a:endParaRPr lang="en-US" sz="1400" dirty="0"/>
          </a:p>
          <a:p>
            <a:r>
              <a:rPr lang="en-US" sz="1400" i="1" dirty="0"/>
              <a:t>Why is it important to employ multiple anti-TB agents simultaneously?</a:t>
            </a:r>
          </a:p>
          <a:p>
            <a:r>
              <a:rPr lang="en-US" sz="1400" dirty="0"/>
              <a:t>In a word, resistance. There is already widespread resistance to isoniazid (INH); in some locales, TB is resistant to several agents. Multidrug regimens reduce the risk of development of further resistance.</a:t>
            </a:r>
          </a:p>
          <a:p>
            <a:endParaRPr lang="en-US" sz="1400" dirty="0"/>
          </a:p>
          <a:p>
            <a:r>
              <a:rPr lang="en-US" sz="1400" i="1" dirty="0"/>
              <a:t>Why is DOT so important?</a:t>
            </a:r>
          </a:p>
          <a:p>
            <a:r>
              <a:rPr lang="en-US" sz="1400" dirty="0"/>
              <a:t>Again, because of resistance. One of the chief causes of resistance is noncompliance with the long-term treatment regimen needed to eradicate the exceedingly slow-growing M. tuberculosis. DOT is intended to ensure compliance.</a:t>
            </a:r>
          </a:p>
          <a:p>
            <a:endParaRPr lang="en-US" sz="1400" dirty="0"/>
          </a:p>
          <a:p>
            <a:r>
              <a:rPr lang="en-US" sz="1400" i="1" dirty="0"/>
              <a:t>What is a typical anti-TB drug regimen?</a:t>
            </a:r>
          </a:p>
          <a:p>
            <a:r>
              <a:rPr lang="en-US" sz="1400" dirty="0"/>
              <a:t>Initial therapy consists of  INH, rifampin, ethambutol, and pyrazinamide  for 8 weeks </a:t>
            </a:r>
          </a:p>
        </p:txBody>
      </p:sp>
    </p:spTree>
    <p:extLst>
      <p:ext uri="{BB962C8B-B14F-4D97-AF65-F5344CB8AC3E}">
        <p14:creationId xmlns:p14="http://schemas.microsoft.com/office/powerpoint/2010/main" val="420445435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2992" y="808774"/>
            <a:ext cx="156446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9" y="1417318"/>
            <a:ext cx="84334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What two overarching principles guide TB treatment?</a:t>
            </a:r>
          </a:p>
          <a:p>
            <a:r>
              <a:rPr lang="en-US" sz="1400" dirty="0"/>
              <a:t>--Multidrug regimen is employed</a:t>
            </a:r>
          </a:p>
          <a:p>
            <a:r>
              <a:rPr lang="en-US" sz="1400" dirty="0"/>
              <a:t>--Directly-observed therapy (DOT) is utilized</a:t>
            </a:r>
          </a:p>
          <a:p>
            <a:endParaRPr lang="en-US" sz="1400" dirty="0"/>
          </a:p>
          <a:p>
            <a:r>
              <a:rPr lang="en-US" sz="1400" i="1" dirty="0"/>
              <a:t>Why is it important to employ multiple anti-TB agents simultaneously?</a:t>
            </a:r>
          </a:p>
          <a:p>
            <a:r>
              <a:rPr lang="en-US" sz="1400" dirty="0"/>
              <a:t>In a word, resistance. There is already widespread resistance to isoniazid (INH); in some locales, TB is resistant to several agents. Multidrug regimens reduce the risk of development of further resistance.</a:t>
            </a:r>
          </a:p>
          <a:p>
            <a:endParaRPr lang="en-US" sz="1400" dirty="0"/>
          </a:p>
          <a:p>
            <a:r>
              <a:rPr lang="en-US" sz="1400" i="1" dirty="0"/>
              <a:t>Why is DOT so important?</a:t>
            </a:r>
          </a:p>
          <a:p>
            <a:r>
              <a:rPr lang="en-US" sz="1400" dirty="0"/>
              <a:t>Again, because of resistance. One of the chief causes of resistance is noncompliance with the long-term treatment regimen needed to eradicate the exceedingly slow-growing M. tuberculosis. DOT is intended to ensure compliance.</a:t>
            </a:r>
          </a:p>
          <a:p>
            <a:endParaRPr lang="en-US" sz="1400" dirty="0"/>
          </a:p>
          <a:p>
            <a:r>
              <a:rPr lang="en-US" sz="1400" i="1" dirty="0"/>
              <a:t>What is a typical anti-TB drug regimen?</a:t>
            </a:r>
          </a:p>
          <a:p>
            <a:r>
              <a:rPr lang="en-US" sz="1400" dirty="0"/>
              <a:t>Initial therapy consists of  INH, rifampin, ethambutol, and pyrazinamide  for 8 weeks </a:t>
            </a:r>
            <a:r>
              <a:rPr lang="en-US" sz="1400" dirty="0">
                <a:solidFill>
                  <a:srgbClr val="0000FF"/>
                </a:solidFill>
              </a:rPr>
              <a:t>(the  ethambutol  can be stopped earlier if the bug proves susceptible to the rest of the regimen)</a:t>
            </a:r>
            <a:endParaRPr 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0499A7-FE66-882C-6D17-5E61D492C299}"/>
              </a:ext>
            </a:extLst>
          </p:cNvPr>
          <p:cNvSpPr/>
          <p:nvPr/>
        </p:nvSpPr>
        <p:spPr>
          <a:xfrm>
            <a:off x="7506070" y="4433070"/>
            <a:ext cx="1113183" cy="225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7292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2992" y="808774"/>
            <a:ext cx="156446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9" y="1417318"/>
            <a:ext cx="84334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What two overarching principles guide TB treatment?</a:t>
            </a:r>
          </a:p>
          <a:p>
            <a:r>
              <a:rPr lang="en-US" sz="1400" dirty="0"/>
              <a:t>--Multidrug regimen is employed</a:t>
            </a:r>
          </a:p>
          <a:p>
            <a:r>
              <a:rPr lang="en-US" sz="1400" dirty="0"/>
              <a:t>--Directly-observed therapy (DOT) is utilized</a:t>
            </a:r>
          </a:p>
          <a:p>
            <a:endParaRPr lang="en-US" sz="1400" dirty="0"/>
          </a:p>
          <a:p>
            <a:r>
              <a:rPr lang="en-US" sz="1400" i="1" dirty="0"/>
              <a:t>Why is it important to employ multiple anti-TB agents simultaneously?</a:t>
            </a:r>
          </a:p>
          <a:p>
            <a:r>
              <a:rPr lang="en-US" sz="1400" dirty="0"/>
              <a:t>In a word, resistance. There is already widespread resistance to isoniazid (INH); in some locales, TB is resistant to several agents. Multidrug regimens reduce the risk of development of further resistance.</a:t>
            </a:r>
          </a:p>
          <a:p>
            <a:endParaRPr lang="en-US" sz="1400" dirty="0"/>
          </a:p>
          <a:p>
            <a:r>
              <a:rPr lang="en-US" sz="1400" i="1" dirty="0"/>
              <a:t>Why is DOT so important?</a:t>
            </a:r>
          </a:p>
          <a:p>
            <a:r>
              <a:rPr lang="en-US" sz="1400" dirty="0"/>
              <a:t>Again, because of resistance. One of the chief causes of resistance is noncompliance with the long-term treatment regimen needed to eradicate the exceedingly slow-growing M. tuberculosis. DOT is intended to ensure compliance.</a:t>
            </a:r>
          </a:p>
          <a:p>
            <a:endParaRPr lang="en-US" sz="1400" dirty="0"/>
          </a:p>
          <a:p>
            <a:r>
              <a:rPr lang="en-US" sz="1400" i="1" dirty="0"/>
              <a:t>What is a typical anti-TB drug regimen?</a:t>
            </a:r>
          </a:p>
          <a:p>
            <a:r>
              <a:rPr lang="en-US" sz="1400" dirty="0"/>
              <a:t>Initial therapy consists of  INH, rifampin, ethambutol, and pyrazinamide  for 8 weeks </a:t>
            </a:r>
            <a:r>
              <a:rPr lang="en-US" sz="1400" dirty="0">
                <a:solidFill>
                  <a:srgbClr val="0000FF"/>
                </a:solidFill>
              </a:rPr>
              <a:t>(the  ethambutol  can be stopped earlier if the bug proves susceptible to the rest of the regimen)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345467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2992" y="808774"/>
            <a:ext cx="156446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9" y="1417318"/>
            <a:ext cx="84334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What two overarching principles guide TB treatment?</a:t>
            </a:r>
          </a:p>
          <a:p>
            <a:r>
              <a:rPr lang="en-US" sz="1400" dirty="0"/>
              <a:t>--Multidrug regimen is employed</a:t>
            </a:r>
          </a:p>
          <a:p>
            <a:r>
              <a:rPr lang="en-US" sz="1400" dirty="0"/>
              <a:t>--Directly-observed therapy (DOT) is utilized</a:t>
            </a:r>
          </a:p>
          <a:p>
            <a:endParaRPr lang="en-US" sz="1400" dirty="0"/>
          </a:p>
          <a:p>
            <a:r>
              <a:rPr lang="en-US" sz="1400" i="1" dirty="0"/>
              <a:t>Why is it important to employ multiple anti-TB agents simultaneously?</a:t>
            </a:r>
          </a:p>
          <a:p>
            <a:r>
              <a:rPr lang="en-US" sz="1400" dirty="0"/>
              <a:t>In a word, resistance. There is already widespread resistance to isoniazid (INH); in some locales, TB is resistant to several agents. Multidrug regimens reduce the risk of development of further resistance.</a:t>
            </a:r>
          </a:p>
          <a:p>
            <a:endParaRPr lang="en-US" sz="1400" dirty="0"/>
          </a:p>
          <a:p>
            <a:r>
              <a:rPr lang="en-US" sz="1400" i="1" dirty="0"/>
              <a:t>Why is DOT so important?</a:t>
            </a:r>
          </a:p>
          <a:p>
            <a:r>
              <a:rPr lang="en-US" sz="1400" dirty="0"/>
              <a:t>Again, because of resistance. One of the chief causes of resistance is noncompliance with the long-term treatment regimen needed to eradicate the exceedingly slow-growing M. tuberculosis. DOT is intended to ensure compliance.</a:t>
            </a:r>
          </a:p>
          <a:p>
            <a:endParaRPr lang="en-US" sz="1400" dirty="0"/>
          </a:p>
          <a:p>
            <a:r>
              <a:rPr lang="en-US" sz="1400" i="1" dirty="0"/>
              <a:t>What is a typical anti-TB drug regimen?</a:t>
            </a:r>
          </a:p>
          <a:p>
            <a:r>
              <a:rPr lang="en-US" sz="1400" dirty="0"/>
              <a:t>Initial therapy consists of  INH, rifampin, ethambutol, and pyrazinamide  for 8 weeks </a:t>
            </a:r>
            <a:r>
              <a:rPr lang="en-US" sz="1400" dirty="0">
                <a:solidFill>
                  <a:srgbClr val="0000FF"/>
                </a:solidFill>
              </a:rPr>
              <a:t>(the  ethambutol  can be stopped earlier if the bug proves susceptible to the rest of the regimen). </a:t>
            </a:r>
            <a:r>
              <a:rPr lang="en-US" sz="1400" dirty="0"/>
              <a:t>After 8 weeks the  ethambutol and pyrazinamide  are stopped, and the  INH and rifampin  are continued for another           18 weeks.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B9A90F-904B-FEA9-5653-31D11A9E90AE}"/>
              </a:ext>
            </a:extLst>
          </p:cNvPr>
          <p:cNvSpPr/>
          <p:nvPr/>
        </p:nvSpPr>
        <p:spPr>
          <a:xfrm>
            <a:off x="452989" y="4876800"/>
            <a:ext cx="2435985" cy="212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two drugs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C69131-2201-74BF-1949-FB4561FA543A}"/>
              </a:ext>
            </a:extLst>
          </p:cNvPr>
          <p:cNvSpPr/>
          <p:nvPr/>
        </p:nvSpPr>
        <p:spPr>
          <a:xfrm>
            <a:off x="4669707" y="4876800"/>
            <a:ext cx="1413042" cy="212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the other two</a:t>
            </a:r>
          </a:p>
        </p:txBody>
      </p:sp>
    </p:spTree>
    <p:extLst>
      <p:ext uri="{BB962C8B-B14F-4D97-AF65-F5344CB8AC3E}">
        <p14:creationId xmlns:p14="http://schemas.microsoft.com/office/powerpoint/2010/main" val="941066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2990" y="1340044"/>
            <a:ext cx="853124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What is the causative organism in typical TB?</a:t>
            </a:r>
          </a:p>
          <a:p>
            <a:r>
              <a:rPr lang="en-US" sz="1400" dirty="0"/>
              <a:t>Mycobacterium tuberculosis</a:t>
            </a:r>
          </a:p>
          <a:p>
            <a:endParaRPr lang="en-US" sz="1400" i="1" dirty="0"/>
          </a:p>
          <a:p>
            <a:r>
              <a:rPr lang="en-US" sz="1400" i="1" dirty="0"/>
              <a:t>What are its basic properties (</a:t>
            </a:r>
            <a:r>
              <a:rPr lang="en-US" sz="1400" i="1" dirty="0" err="1"/>
              <a:t>ie</a:t>
            </a:r>
            <a:r>
              <a:rPr lang="en-US" sz="1400" i="1" dirty="0"/>
              <a:t>, what sort of organism is it in a microbiology sense)?</a:t>
            </a:r>
          </a:p>
          <a:p>
            <a:r>
              <a:rPr lang="en-US" sz="1400" dirty="0"/>
              <a:t>It is an obligate aerobe</a:t>
            </a:r>
          </a:p>
          <a:p>
            <a:endParaRPr lang="en-US" sz="1400" dirty="0"/>
          </a:p>
          <a:p>
            <a:r>
              <a:rPr lang="en-US" sz="1400" i="1" dirty="0"/>
              <a:t>Is it Gram positive, or Gram negative?</a:t>
            </a:r>
          </a:p>
          <a:p>
            <a:r>
              <a:rPr lang="en-US" sz="1400" dirty="0"/>
              <a:t>It is neither--it is impervious to Gram’s stain. Instead, it stains with the so-called  </a:t>
            </a:r>
            <a:r>
              <a:rPr lang="en-US" sz="1400" i="1" dirty="0"/>
              <a:t>acid-fast </a:t>
            </a:r>
            <a:r>
              <a:rPr lang="en-US" sz="1400" dirty="0"/>
              <a:t> stain.</a:t>
            </a:r>
          </a:p>
          <a:p>
            <a:endParaRPr lang="en-US" sz="1400" dirty="0"/>
          </a:p>
          <a:p>
            <a:r>
              <a:rPr lang="en-US" sz="1400" i="1" dirty="0"/>
              <a:t>What proportion of the world’s population is infected with TB?</a:t>
            </a:r>
          </a:p>
          <a:p>
            <a:r>
              <a:rPr lang="en-US" sz="1400" dirty="0"/>
              <a:t>Almost 1/3</a:t>
            </a:r>
          </a:p>
          <a:p>
            <a:endParaRPr lang="en-US" sz="1400" dirty="0"/>
          </a:p>
          <a:p>
            <a:r>
              <a:rPr lang="en-US" sz="1400" i="1" dirty="0"/>
              <a:t>In the US, what characteristics put an individual at risk for TB?</a:t>
            </a:r>
          </a:p>
          <a:p>
            <a:r>
              <a:rPr lang="en-US" sz="1400" dirty="0"/>
              <a:t>--Immunocompromised (</a:t>
            </a:r>
            <a:r>
              <a:rPr lang="en-US" sz="1400" dirty="0" err="1"/>
              <a:t>eg</a:t>
            </a:r>
            <a:r>
              <a:rPr lang="en-US" sz="1400" dirty="0"/>
              <a:t>, pts with AIDS, debilitating chronic diseases; or on immunosuppressive meds)</a:t>
            </a:r>
          </a:p>
          <a:p>
            <a:r>
              <a:rPr lang="en-US" sz="1400" dirty="0"/>
              <a:t>--Working in the healthcare field</a:t>
            </a:r>
          </a:p>
          <a:p>
            <a:r>
              <a:rPr lang="en-US" sz="1400" dirty="0"/>
              <a:t>--Recently emigrated from a developing nations</a:t>
            </a:r>
          </a:p>
          <a:p>
            <a:r>
              <a:rPr lang="en-US" sz="1400" dirty="0"/>
              <a:t>--Advanced age</a:t>
            </a:r>
          </a:p>
          <a:p>
            <a:r>
              <a:rPr lang="en-US" sz="1400" dirty="0"/>
              <a:t>--Marginal living conditions (</a:t>
            </a:r>
            <a:r>
              <a:rPr lang="en-US" sz="1400" dirty="0" err="1"/>
              <a:t>eg</a:t>
            </a:r>
            <a:r>
              <a:rPr lang="en-US" sz="1400" dirty="0"/>
              <a:t>, homeless; malnourished)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90" y="808774"/>
            <a:ext cx="109196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Basics</a:t>
            </a:r>
          </a:p>
        </p:txBody>
      </p:sp>
    </p:spTree>
    <p:extLst>
      <p:ext uri="{BB962C8B-B14F-4D97-AF65-F5344CB8AC3E}">
        <p14:creationId xmlns:p14="http://schemas.microsoft.com/office/powerpoint/2010/main" val="384270001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2992" y="808774"/>
            <a:ext cx="156446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9" y="1417318"/>
            <a:ext cx="84334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What two overarching principles guide TB treatment?</a:t>
            </a:r>
          </a:p>
          <a:p>
            <a:r>
              <a:rPr lang="en-US" sz="1400" dirty="0"/>
              <a:t>--Multidrug regimen is employed</a:t>
            </a:r>
          </a:p>
          <a:p>
            <a:r>
              <a:rPr lang="en-US" sz="1400" dirty="0"/>
              <a:t>--Directly-observed therapy (DOT) is utilized</a:t>
            </a:r>
          </a:p>
          <a:p>
            <a:endParaRPr lang="en-US" sz="1400" dirty="0"/>
          </a:p>
          <a:p>
            <a:r>
              <a:rPr lang="en-US" sz="1400" i="1" dirty="0"/>
              <a:t>Why is it important to employ multiple anti-TB agents simultaneously?</a:t>
            </a:r>
          </a:p>
          <a:p>
            <a:r>
              <a:rPr lang="en-US" sz="1400" dirty="0"/>
              <a:t>In a word, resistance. There is already widespread resistance to isoniazid (INH); in some locales, TB is resistant to several agents. Multidrug regimens reduce the risk of development of further resistance.</a:t>
            </a:r>
          </a:p>
          <a:p>
            <a:endParaRPr lang="en-US" sz="1400" dirty="0"/>
          </a:p>
          <a:p>
            <a:r>
              <a:rPr lang="en-US" sz="1400" i="1" dirty="0"/>
              <a:t>Why is DOT so important?</a:t>
            </a:r>
          </a:p>
          <a:p>
            <a:r>
              <a:rPr lang="en-US" sz="1400" dirty="0"/>
              <a:t>Again, because of resistance. One of the chief causes of resistance is noncompliance with the long-term treatment regimen needed to eradicate the exceedingly slow-growing M. tuberculosis. DOT is intended to ensure compliance.</a:t>
            </a:r>
          </a:p>
          <a:p>
            <a:endParaRPr lang="en-US" sz="1400" dirty="0"/>
          </a:p>
          <a:p>
            <a:r>
              <a:rPr lang="en-US" sz="1400" i="1" dirty="0"/>
              <a:t>What is a typical anti-TB drug regimen?</a:t>
            </a:r>
          </a:p>
          <a:p>
            <a:r>
              <a:rPr lang="en-US" sz="1400" dirty="0"/>
              <a:t>Initial therapy consists of  INH, rifampin, ethambutol, and pyrazinamide  for 8 weeks </a:t>
            </a:r>
            <a:r>
              <a:rPr lang="en-US" sz="1400" dirty="0">
                <a:solidFill>
                  <a:srgbClr val="0000FF"/>
                </a:solidFill>
              </a:rPr>
              <a:t>(the  ethambutol  can be stopped earlier if the bug proves susceptible to the rest of the regimen). </a:t>
            </a:r>
            <a:r>
              <a:rPr lang="en-US" sz="1400" dirty="0"/>
              <a:t>After 8 weeks the  ethambutol and pyrazinamide  are stopped, and the  INH and rifampin  are continued for another           18 weeks.</a:t>
            </a:r>
          </a:p>
        </p:txBody>
      </p:sp>
    </p:spTree>
    <p:extLst>
      <p:ext uri="{BB962C8B-B14F-4D97-AF65-F5344CB8AC3E}">
        <p14:creationId xmlns:p14="http://schemas.microsoft.com/office/powerpoint/2010/main" val="301375636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2992" y="808774"/>
            <a:ext cx="156446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9" y="1417318"/>
            <a:ext cx="84334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two overarching principles guide TB treatment?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--Multidrug regimen is employed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--Directly-observed therapy (DOT) is utilized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Why is it important to employ multiple anti-TB agents simultaneously?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 a word, resistance. There is already widespread resistance to isoniazid (INH); in some locales, TB is resistant to several agents. Multidrug regimens reduce the risk of development of further resistance.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Why is DOT so important?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Again, because of resistance. One of the chief causes of resistance is noncompliance with the long-term treatment regimen needed to eradicate the exceedingly slow-growing M. tuberculosis. DOT is intended to ensure compliance.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is a typical anti-TB drug regimen?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Initial therapy consists of  </a:t>
            </a:r>
            <a:r>
              <a:rPr lang="en-US" sz="1400" b="1" dirty="0"/>
              <a:t>INH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rifampin, </a:t>
            </a:r>
            <a:r>
              <a:rPr lang="en-US" sz="1400" b="1" dirty="0"/>
              <a:t>ethambutol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and pyrazinamide  for 8 weeks (the  ethambutol  can be stopped earlier if the bug proves susceptible to the rest of the regimen). After 8 weeks the  ethambutol and pyrazinamide  are stopped, and the  INH and rifampin  are continued for another           18 weeks.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44AF40-87C4-8988-161E-3488FA847D73}"/>
              </a:ext>
            </a:extLst>
          </p:cNvPr>
          <p:cNvSpPr txBox="1"/>
          <p:nvPr/>
        </p:nvSpPr>
        <p:spPr>
          <a:xfrm>
            <a:off x="556591" y="4795851"/>
            <a:ext cx="3869635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All four cause side effects, but INH and EMB are notorious for causing what?</a:t>
            </a:r>
          </a:p>
          <a:p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Optic neuropathy</a:t>
            </a:r>
          </a:p>
        </p:txBody>
      </p:sp>
    </p:spTree>
    <p:extLst>
      <p:ext uri="{BB962C8B-B14F-4D97-AF65-F5344CB8AC3E}">
        <p14:creationId xmlns:p14="http://schemas.microsoft.com/office/powerpoint/2010/main" val="130347275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2992" y="808774"/>
            <a:ext cx="156446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9" y="1417318"/>
            <a:ext cx="84334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two overarching principles guide TB treatment?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--Multidrug regimen is employed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--Directly-observed therapy (DOT) is utilized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Why is it important to employ multiple anti-TB agents simultaneously?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 a word, resistance. There is already widespread resistance to isoniazid (INH); in some locales, TB is resistant to several agents. Multidrug regimens reduce the risk of development of further resistance.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Why is DOT so important?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Again, because of resistance. One of the chief causes of resistance is noncompliance with the long-term treatment regimen needed to eradicate the exceedingly slow-growing M. tuberculosis. DOT is intended to ensure compliance.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is a typical anti-TB drug regimen?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Initial therapy consists of  </a:t>
            </a:r>
            <a:r>
              <a:rPr lang="en-US" sz="1400" b="1" dirty="0"/>
              <a:t>INH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rifampin, </a:t>
            </a:r>
            <a:r>
              <a:rPr lang="en-US" sz="1400" b="1" dirty="0"/>
              <a:t>ethambutol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and pyrazinamide  for 8 weeks (the  ethambutol  can be stopped earlier if the bug proves susceptible to the rest of the regimen). After 8 weeks the  ethambutol and pyrazinamide  are stopped, and the  INH and rifampin  are continued for another           18 weeks.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44AF40-87C4-8988-161E-3488FA847D73}"/>
              </a:ext>
            </a:extLst>
          </p:cNvPr>
          <p:cNvSpPr txBox="1"/>
          <p:nvPr/>
        </p:nvSpPr>
        <p:spPr>
          <a:xfrm>
            <a:off x="556591" y="4795851"/>
            <a:ext cx="3869635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All four cause side effects, but INH and EMB are notorious for causing what?</a:t>
            </a:r>
          </a:p>
          <a:p>
            <a:r>
              <a:rPr lang="en-US" sz="1400" dirty="0"/>
              <a:t>Optic neuropathy</a:t>
            </a:r>
          </a:p>
        </p:txBody>
      </p:sp>
    </p:spTree>
    <p:extLst>
      <p:ext uri="{BB962C8B-B14F-4D97-AF65-F5344CB8AC3E}">
        <p14:creationId xmlns:p14="http://schemas.microsoft.com/office/powerpoint/2010/main" val="292969406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2992" y="808774"/>
            <a:ext cx="156446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9" y="1417318"/>
            <a:ext cx="84334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two overarching principles guide TB treatment?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--Multidrug regimen is employed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--Directly-observed therapy (DOT) is utilized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Why is it important to employ multiple anti-TB agents simultaneously?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 a word, resistance. There is already widespread resistance to isoniazid (INH); in some locales, TB is resistant to several agents. Multidrug regimens reduce the risk of development of further resistance.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Why is DOT so important?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Again, because of resistance. One of the chief causes of resistance is noncompliance with the long-term treatment regimen needed to eradicate the exceedingly slow-growing M. tuberculosis. DOT is intended to ensure compliance.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is a typical anti-TB drug regimen?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Initial therapy consists of 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INH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rifampin, </a:t>
            </a:r>
            <a:r>
              <a:rPr lang="en-US" sz="1400" b="1" dirty="0"/>
              <a:t>ethambutol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and pyrazinamide  for 8 weeks (the  ethambutol  can be stopped earlier if the bug proves susceptible to the rest of the regimen). After 8 weeks the  ethambutol and pyrazinamide  are stopped, and the  INH and rifampin  are continued for another           18 weeks.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44AF40-87C4-8988-161E-3488FA847D73}"/>
              </a:ext>
            </a:extLst>
          </p:cNvPr>
          <p:cNvSpPr txBox="1"/>
          <p:nvPr/>
        </p:nvSpPr>
        <p:spPr>
          <a:xfrm>
            <a:off x="556591" y="4795851"/>
            <a:ext cx="3869635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All four cause side effects, but INH and EMB are notorious for causing what?</a:t>
            </a:r>
          </a:p>
          <a:p>
            <a:r>
              <a:rPr lang="en-US" sz="1400" b="1" dirty="0"/>
              <a:t>Optic neuropathy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9DF996-6F24-1F9A-C4B8-0933B9CD2BE2}"/>
              </a:ext>
            </a:extLst>
          </p:cNvPr>
          <p:cNvSpPr txBox="1"/>
          <p:nvPr/>
        </p:nvSpPr>
        <p:spPr>
          <a:xfrm>
            <a:off x="2429248" y="4669598"/>
            <a:ext cx="3993955" cy="1600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EMB optic neuropathy is particularly concerning. Is its risk dose-dependent?</a:t>
            </a:r>
            <a:endParaRPr lang="en-US" sz="14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Yes</a:t>
            </a:r>
          </a:p>
          <a:p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At what dose (in mg/kg/d) does the risk of EMB optic neuropathy warrant monthly follow-up?</a:t>
            </a:r>
          </a:p>
          <a:p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&gt;15</a:t>
            </a:r>
          </a:p>
        </p:txBody>
      </p:sp>
    </p:spTree>
    <p:extLst>
      <p:ext uri="{BB962C8B-B14F-4D97-AF65-F5344CB8AC3E}">
        <p14:creationId xmlns:p14="http://schemas.microsoft.com/office/powerpoint/2010/main" val="291549048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2992" y="808774"/>
            <a:ext cx="156446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9" y="1417318"/>
            <a:ext cx="84334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two overarching principles guide TB treatment?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--Multidrug regimen is employed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--Directly-observed therapy (DOT) is utilized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Why is it important to employ multiple anti-TB agents simultaneously?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 a word, resistance. There is already widespread resistance to isoniazid (INH); in some locales, TB is resistant to several agents. Multidrug regimens reduce the risk of development of further resistance.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Why is DOT so important?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Again, because of resistance. One of the chief causes of resistance is noncompliance with the long-term treatment regimen needed to eradicate the exceedingly slow-growing M. tuberculosis. DOT is intended to ensure compliance.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is a typical anti-TB drug regimen?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Initial therapy consists of 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INH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rifampin, </a:t>
            </a:r>
            <a:r>
              <a:rPr lang="en-US" sz="1400" b="1" dirty="0"/>
              <a:t>ethambutol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and pyrazinamide  for 8 weeks (the  ethambutol  can be stopped earlier if the bug proves susceptible to the rest of the regimen). After 8 weeks the  ethambutol and pyrazinamide  are stopped, and the  INH and rifampin  are continued for another           18 weeks.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44AF40-87C4-8988-161E-3488FA847D73}"/>
              </a:ext>
            </a:extLst>
          </p:cNvPr>
          <p:cNvSpPr txBox="1"/>
          <p:nvPr/>
        </p:nvSpPr>
        <p:spPr>
          <a:xfrm>
            <a:off x="556591" y="4795851"/>
            <a:ext cx="3869635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All four cause side effects, but INH and EMB are notorious for causing what?</a:t>
            </a:r>
          </a:p>
          <a:p>
            <a:r>
              <a:rPr lang="en-US" sz="1400" b="1" dirty="0"/>
              <a:t>Optic neuropathy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9DF996-6F24-1F9A-C4B8-0933B9CD2BE2}"/>
              </a:ext>
            </a:extLst>
          </p:cNvPr>
          <p:cNvSpPr txBox="1"/>
          <p:nvPr/>
        </p:nvSpPr>
        <p:spPr>
          <a:xfrm>
            <a:off x="2429248" y="4669598"/>
            <a:ext cx="3993955" cy="1600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EMB optic neuropathy is particularly concerning. Is its risk dose-dependent?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Yes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At what dose (in mg/kg/d) does the risk of EMB optic neuropathy warrant monthly follow-up?</a:t>
            </a:r>
          </a:p>
          <a:p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&gt;15</a:t>
            </a:r>
          </a:p>
        </p:txBody>
      </p:sp>
    </p:spTree>
    <p:extLst>
      <p:ext uri="{BB962C8B-B14F-4D97-AF65-F5344CB8AC3E}">
        <p14:creationId xmlns:p14="http://schemas.microsoft.com/office/powerpoint/2010/main" val="53579651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2992" y="808774"/>
            <a:ext cx="156446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9" y="1417318"/>
            <a:ext cx="84334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two overarching principles guide TB treatment?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--Multidrug regimen is employed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--Directly-observed therapy (DOT) is utilized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Why is it important to employ multiple anti-TB agents simultaneously?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 a word, resistance. There is already widespread resistance to isoniazid (INH); in some locales, TB is resistant to several agents. Multidrug regimens reduce the risk of development of further resistance.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Why is DOT so important?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Again, because of resistance. One of the chief causes of resistance is noncompliance with the long-term treatment regimen needed to eradicate the exceedingly slow-growing M. tuberculosis. DOT is intended to ensure compliance.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is a typical anti-TB drug regimen?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Initial therapy consists of 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INH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rifampin, </a:t>
            </a:r>
            <a:r>
              <a:rPr lang="en-US" sz="1400" b="1" dirty="0"/>
              <a:t>ethambutol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and pyrazinamide  for 8 weeks (the  ethambutol  can be stopped earlier if the bug proves susceptible to the rest of the regimen). After 8 weeks the  ethambutol and pyrazinamide  are stopped, and the  INH and rifampin  are continued for another           18 weeks.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44AF40-87C4-8988-161E-3488FA847D73}"/>
              </a:ext>
            </a:extLst>
          </p:cNvPr>
          <p:cNvSpPr txBox="1"/>
          <p:nvPr/>
        </p:nvSpPr>
        <p:spPr>
          <a:xfrm>
            <a:off x="556591" y="4795851"/>
            <a:ext cx="3869635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All four cause side effects, but INH and EMB are notorious for causing what?</a:t>
            </a:r>
          </a:p>
          <a:p>
            <a:r>
              <a:rPr lang="en-US" sz="1400" b="1" dirty="0"/>
              <a:t>Optic neuropathy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9DF996-6F24-1F9A-C4B8-0933B9CD2BE2}"/>
              </a:ext>
            </a:extLst>
          </p:cNvPr>
          <p:cNvSpPr txBox="1"/>
          <p:nvPr/>
        </p:nvSpPr>
        <p:spPr>
          <a:xfrm>
            <a:off x="2429248" y="4669598"/>
            <a:ext cx="3993955" cy="1600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EMB optic neuropathy is particularly concerning. Is its risk dose-dependent?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Yes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At what dose (in mg/kg/d) does the risk of EMB optic neuropathy warrant monthly follow-up?</a:t>
            </a:r>
            <a:endParaRPr lang="en-US" sz="14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&gt;15</a:t>
            </a:r>
          </a:p>
        </p:txBody>
      </p:sp>
    </p:spTree>
    <p:extLst>
      <p:ext uri="{BB962C8B-B14F-4D97-AF65-F5344CB8AC3E}">
        <p14:creationId xmlns:p14="http://schemas.microsoft.com/office/powerpoint/2010/main" val="133803972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2992" y="808774"/>
            <a:ext cx="156446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9" y="1417318"/>
            <a:ext cx="84334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two overarching principles guide TB treatment?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--Multidrug regimen is employed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--Directly-observed therapy (DOT) is utilized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Why is it important to employ multiple anti-TB agents simultaneously?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 a word, resistance. There is already widespread resistance to isoniazid (INH); in some locales, TB is resistant to several agents. Multidrug regimens reduce the risk of development of further resistance.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Why is DOT so important?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Again, because of resistance. One of the chief causes of resistance is noncompliance with the long-term treatment regimen needed to eradicate the exceedingly slow-growing M. tuberculosis. DOT is intended to ensure compliance.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is a typical anti-TB drug regimen?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Initial therapy consists of 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INH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rifampin, </a:t>
            </a:r>
            <a:r>
              <a:rPr lang="en-US" sz="1400" b="1" dirty="0"/>
              <a:t>ethambutol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and pyrazinamide  for 8 weeks (the  ethambutol  can be stopped earlier if the bug proves susceptible to the rest of the regimen). After 8 weeks the  ethambutol and pyrazinamide  are stopped, and the  INH and rifampin  are continued for another           18 weeks.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44AF40-87C4-8988-161E-3488FA847D73}"/>
              </a:ext>
            </a:extLst>
          </p:cNvPr>
          <p:cNvSpPr txBox="1"/>
          <p:nvPr/>
        </p:nvSpPr>
        <p:spPr>
          <a:xfrm>
            <a:off x="556591" y="4795851"/>
            <a:ext cx="3869635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All four cause side effects, but INH and EMB are notorious for causing what?</a:t>
            </a:r>
          </a:p>
          <a:p>
            <a:r>
              <a:rPr lang="en-US" sz="1400" b="1" dirty="0"/>
              <a:t>Optic neuropathy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9DF996-6F24-1F9A-C4B8-0933B9CD2BE2}"/>
              </a:ext>
            </a:extLst>
          </p:cNvPr>
          <p:cNvSpPr txBox="1"/>
          <p:nvPr/>
        </p:nvSpPr>
        <p:spPr>
          <a:xfrm>
            <a:off x="2429248" y="4669598"/>
            <a:ext cx="3993955" cy="1600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EMB optic neuropathy is particularly concerning. Is its risk dose-dependent?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Yes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At what dose (in mg/kg/d) does the risk of EMB optic neuropathy warrant monthly follow-up?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&gt;15</a:t>
            </a:r>
          </a:p>
        </p:txBody>
      </p:sp>
    </p:spTree>
    <p:extLst>
      <p:ext uri="{BB962C8B-B14F-4D97-AF65-F5344CB8AC3E}">
        <p14:creationId xmlns:p14="http://schemas.microsoft.com/office/powerpoint/2010/main" val="1099527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2990" y="1340044"/>
            <a:ext cx="853124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What is the causative organism in typical TB?</a:t>
            </a:r>
          </a:p>
          <a:p>
            <a:r>
              <a:rPr lang="en-US" sz="1400" dirty="0"/>
              <a:t>Mycobacterium tuberculosis</a:t>
            </a:r>
          </a:p>
          <a:p>
            <a:endParaRPr lang="en-US" sz="1400" i="1" dirty="0"/>
          </a:p>
          <a:p>
            <a:r>
              <a:rPr lang="en-US" sz="1400" i="1" dirty="0"/>
              <a:t>What are its basic properties (</a:t>
            </a:r>
            <a:r>
              <a:rPr lang="en-US" sz="1400" i="1" dirty="0" err="1"/>
              <a:t>ie</a:t>
            </a:r>
            <a:r>
              <a:rPr lang="en-US" sz="1400" i="1" dirty="0"/>
              <a:t>, what sort of organism is it in a microbiology sense)?</a:t>
            </a:r>
          </a:p>
          <a:p>
            <a:r>
              <a:rPr lang="en-US" sz="1400" dirty="0"/>
              <a:t>It is an obligate aerobe</a:t>
            </a:r>
          </a:p>
          <a:p>
            <a:endParaRPr lang="en-US" sz="1400" dirty="0"/>
          </a:p>
          <a:p>
            <a:r>
              <a:rPr lang="en-US" sz="1400" i="1" dirty="0"/>
              <a:t>Is it Gram positive, or Gram negative?</a:t>
            </a:r>
          </a:p>
          <a:p>
            <a:r>
              <a:rPr lang="en-US" sz="1400" dirty="0"/>
              <a:t>It is neither--it is impervious to Gram’s stain. Instead, it stains with the so-called  </a:t>
            </a:r>
            <a:r>
              <a:rPr lang="en-US" sz="1400" i="1" dirty="0"/>
              <a:t>acid-fast </a:t>
            </a:r>
            <a:r>
              <a:rPr lang="en-US" sz="1400" dirty="0"/>
              <a:t> stain.</a:t>
            </a:r>
          </a:p>
          <a:p>
            <a:endParaRPr lang="en-US" sz="1400" dirty="0"/>
          </a:p>
          <a:p>
            <a:r>
              <a:rPr lang="en-US" sz="1400" i="1" dirty="0"/>
              <a:t>What proportion of the world’s population is infected with TB?</a:t>
            </a:r>
          </a:p>
          <a:p>
            <a:r>
              <a:rPr lang="en-US" sz="1400" dirty="0"/>
              <a:t>Almost 1/3</a:t>
            </a:r>
          </a:p>
          <a:p>
            <a:endParaRPr lang="en-US" sz="1400" dirty="0"/>
          </a:p>
          <a:p>
            <a:r>
              <a:rPr lang="en-US" sz="1400" i="1" dirty="0"/>
              <a:t>In the US, what characteristics put an individual at risk for TB?</a:t>
            </a:r>
          </a:p>
          <a:p>
            <a:r>
              <a:rPr lang="en-US" sz="1400" dirty="0"/>
              <a:t>--Immunocompromised (</a:t>
            </a:r>
            <a:r>
              <a:rPr lang="en-US" sz="1400" dirty="0" err="1"/>
              <a:t>eg</a:t>
            </a:r>
            <a:r>
              <a:rPr lang="en-US" sz="1400" dirty="0"/>
              <a:t>, pts with AIDS, debilitating chronic diseases; or on immunosuppressive meds)</a:t>
            </a:r>
          </a:p>
          <a:p>
            <a:r>
              <a:rPr lang="en-US" sz="1400" dirty="0"/>
              <a:t>--Working in the healthcare field</a:t>
            </a:r>
          </a:p>
          <a:p>
            <a:r>
              <a:rPr lang="en-US" sz="1400" dirty="0"/>
              <a:t>--Recently emigrated from a developing nations</a:t>
            </a:r>
          </a:p>
          <a:p>
            <a:r>
              <a:rPr lang="en-US" sz="1400" dirty="0"/>
              <a:t>--Advanced age</a:t>
            </a:r>
          </a:p>
          <a:p>
            <a:r>
              <a:rPr lang="en-US" sz="1400" dirty="0"/>
              <a:t>--Marginal living conditions (</a:t>
            </a:r>
            <a:r>
              <a:rPr lang="en-US" sz="1400" dirty="0" err="1"/>
              <a:t>eg</a:t>
            </a:r>
            <a:r>
              <a:rPr lang="en-US" sz="1400" dirty="0"/>
              <a:t>, homeless; malnourished)</a:t>
            </a:r>
          </a:p>
          <a:p>
            <a:endParaRPr lang="en-US" sz="1400" dirty="0"/>
          </a:p>
          <a:p>
            <a:r>
              <a:rPr lang="en-US" sz="1400" i="1" dirty="0"/>
              <a:t>Which organ is most likely to be affected?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90" y="808774"/>
            <a:ext cx="109196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Basics</a:t>
            </a:r>
          </a:p>
        </p:txBody>
      </p:sp>
    </p:spTree>
    <p:extLst>
      <p:ext uri="{BB962C8B-B14F-4D97-AF65-F5344CB8AC3E}">
        <p14:creationId xmlns:p14="http://schemas.microsoft.com/office/powerpoint/2010/main" val="4099592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2990" y="1340044"/>
            <a:ext cx="8531246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What is the causative organism in typical TB?</a:t>
            </a:r>
          </a:p>
          <a:p>
            <a:r>
              <a:rPr lang="en-US" sz="1400" dirty="0"/>
              <a:t>Mycobacterium tuberculosis</a:t>
            </a:r>
          </a:p>
          <a:p>
            <a:endParaRPr lang="en-US" sz="1400" i="1" dirty="0"/>
          </a:p>
          <a:p>
            <a:r>
              <a:rPr lang="en-US" sz="1400" i="1" dirty="0"/>
              <a:t>What are its basic properties (</a:t>
            </a:r>
            <a:r>
              <a:rPr lang="en-US" sz="1400" i="1" dirty="0" err="1"/>
              <a:t>ie</a:t>
            </a:r>
            <a:r>
              <a:rPr lang="en-US" sz="1400" i="1" dirty="0"/>
              <a:t>, what sort of organism is it in a microbiology sense)?</a:t>
            </a:r>
          </a:p>
          <a:p>
            <a:r>
              <a:rPr lang="en-US" sz="1400" dirty="0"/>
              <a:t>It is an obligate aerobe</a:t>
            </a:r>
          </a:p>
          <a:p>
            <a:endParaRPr lang="en-US" sz="1400" dirty="0"/>
          </a:p>
          <a:p>
            <a:r>
              <a:rPr lang="en-US" sz="1400" i="1" dirty="0"/>
              <a:t>Is it Gram positive, or Gram negative?</a:t>
            </a:r>
          </a:p>
          <a:p>
            <a:r>
              <a:rPr lang="en-US" sz="1400" dirty="0"/>
              <a:t>It is neither--it is impervious to Gram’s stain. Instead, it stains with the so-called  </a:t>
            </a:r>
            <a:r>
              <a:rPr lang="en-US" sz="1400" i="1" dirty="0"/>
              <a:t>acid-fast </a:t>
            </a:r>
            <a:r>
              <a:rPr lang="en-US" sz="1400" dirty="0"/>
              <a:t> stain.</a:t>
            </a:r>
          </a:p>
          <a:p>
            <a:endParaRPr lang="en-US" sz="1400" dirty="0"/>
          </a:p>
          <a:p>
            <a:r>
              <a:rPr lang="en-US" sz="1400" i="1" dirty="0"/>
              <a:t>What proportion of the world’s population is infected with TB?</a:t>
            </a:r>
          </a:p>
          <a:p>
            <a:r>
              <a:rPr lang="en-US" sz="1400" dirty="0"/>
              <a:t>Almost 1/3</a:t>
            </a:r>
          </a:p>
          <a:p>
            <a:endParaRPr lang="en-US" sz="1400" dirty="0"/>
          </a:p>
          <a:p>
            <a:r>
              <a:rPr lang="en-US" sz="1400" i="1" dirty="0"/>
              <a:t>In the US, what characteristics put an individual at risk for TB?</a:t>
            </a:r>
          </a:p>
          <a:p>
            <a:r>
              <a:rPr lang="en-US" sz="1400" dirty="0"/>
              <a:t>--Immunocompromised (</a:t>
            </a:r>
            <a:r>
              <a:rPr lang="en-US" sz="1400" dirty="0" err="1"/>
              <a:t>eg</a:t>
            </a:r>
            <a:r>
              <a:rPr lang="en-US" sz="1400" dirty="0"/>
              <a:t>, pts with AIDS, debilitating chronic diseases; or on immunosuppressive meds)</a:t>
            </a:r>
          </a:p>
          <a:p>
            <a:r>
              <a:rPr lang="en-US" sz="1400" dirty="0"/>
              <a:t>--Working in the healthcare field</a:t>
            </a:r>
          </a:p>
          <a:p>
            <a:r>
              <a:rPr lang="en-US" sz="1400" dirty="0"/>
              <a:t>--Recently emigrated from a developing nations</a:t>
            </a:r>
          </a:p>
          <a:p>
            <a:r>
              <a:rPr lang="en-US" sz="1400" dirty="0"/>
              <a:t>--Advanced age</a:t>
            </a:r>
          </a:p>
          <a:p>
            <a:r>
              <a:rPr lang="en-US" sz="1400" dirty="0"/>
              <a:t>--Marginal living conditions (</a:t>
            </a:r>
            <a:r>
              <a:rPr lang="en-US" sz="1400" dirty="0" err="1"/>
              <a:t>eg</a:t>
            </a:r>
            <a:r>
              <a:rPr lang="en-US" sz="1400" dirty="0"/>
              <a:t>, homeless; malnourished)</a:t>
            </a:r>
          </a:p>
          <a:p>
            <a:endParaRPr lang="en-US" sz="1400" dirty="0"/>
          </a:p>
          <a:p>
            <a:r>
              <a:rPr lang="en-US" sz="1400" i="1" dirty="0"/>
              <a:t>Which organ is most likely to be affected?</a:t>
            </a:r>
          </a:p>
          <a:p>
            <a:r>
              <a:rPr lang="en-US" sz="1400" dirty="0"/>
              <a:t>The lungs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90" y="808774"/>
            <a:ext cx="109196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Basics</a:t>
            </a:r>
          </a:p>
        </p:txBody>
      </p:sp>
    </p:spTree>
    <p:extLst>
      <p:ext uri="{BB962C8B-B14F-4D97-AF65-F5344CB8AC3E}">
        <p14:creationId xmlns:p14="http://schemas.microsoft.com/office/powerpoint/2010/main" val="3159285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2990" y="1340044"/>
            <a:ext cx="8531246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is the causative organism in typical TB?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Mycobacterium tuberculosis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are its basic properties (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ie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, what sort of organism is it in a microbiology sense)?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It is an obligate aerobe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Is it Gram positive, or Gram negative?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It is neither--it is impervious to Gram’s stain. Instead, it stains with the so-called 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acid-fast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stain.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proportion of the world’s population is infected with TB?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Almost 1/3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In the US, what characteristics put an individual at risk for TB?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--Immunocompromised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eg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pts with AIDS, debilitating chronic diseases; or on immunosuppressive meds)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--Working in the healthcare field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--Recently emigrated from a developing nations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--Advanced age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--Marginal living conditions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eg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homeless; malnourished)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Which organ is most likely to be affected?</a:t>
            </a:r>
          </a:p>
          <a:p>
            <a:r>
              <a:rPr lang="en-US" sz="1400" b="1" dirty="0"/>
              <a:t>The lungs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90" y="808774"/>
            <a:ext cx="109196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4F0A36-96D4-4271-A1D7-726E1D63A157}"/>
              </a:ext>
            </a:extLst>
          </p:cNvPr>
          <p:cNvSpPr txBox="1"/>
          <p:nvPr/>
        </p:nvSpPr>
        <p:spPr>
          <a:xfrm>
            <a:off x="1465443" y="5197934"/>
            <a:ext cx="5067879" cy="138499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TB has a special affinity for what portion of the lungs?</a:t>
            </a:r>
            <a:endParaRPr lang="en-US" sz="1400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The apices</a:t>
            </a:r>
          </a:p>
          <a:p>
            <a:endParaRPr lang="en-US" sz="1400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accent5">
                    <a:lumMod val="75000"/>
                  </a:schemeClr>
                </a:solidFill>
              </a:rPr>
              <a:t>Why the apices?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TB thrives under conditions of high O</a:t>
            </a:r>
            <a:r>
              <a:rPr lang="en-US" sz="1400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 tension, and pulmonary O</a:t>
            </a:r>
            <a:r>
              <a:rPr lang="en-US" sz="1400" baseline="-25000" dirty="0">
                <a:solidFill>
                  <a:schemeClr val="accent5">
                    <a:lumMod val="75000"/>
                  </a:schemeClr>
                </a:solidFill>
              </a:rPr>
              <a:t>2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levels are highest at the apices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60B4C2F-B5E4-4DCA-8017-F64F2FFB6611}"/>
              </a:ext>
            </a:extLst>
          </p:cNvPr>
          <p:cNvSpPr/>
          <p:nvPr/>
        </p:nvSpPr>
        <p:spPr>
          <a:xfrm>
            <a:off x="413234" y="5524876"/>
            <a:ext cx="1091966" cy="461665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52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2990" y="1340044"/>
            <a:ext cx="8531246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is the causative organism in typical TB?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Mycobacterium tuberculosis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are its basic properties (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ie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, what sort of organism is it in a microbiology sense)?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It is an obligate aerobe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Is it Gram positive, or Gram negative?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It is neither--it is impervious to Gram’s stain. Instead, it stains with the so-called 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acid-fast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stain.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proportion of the world’s population is infected with TB?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Almost 1/3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In the US, what characteristics put an individual at risk for TB?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--Immunocompromised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eg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pts with AIDS, debilitating chronic diseases; or on immunosuppressive meds)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--Working in the healthcare field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--Recently emigrated from a developing nations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--Advanced age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--Marginal living conditions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eg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homeless; malnourished)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Which organ is most likely to be affected?</a:t>
            </a:r>
          </a:p>
          <a:p>
            <a:r>
              <a:rPr lang="en-US" sz="1400" b="1" dirty="0"/>
              <a:t>The lungs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90" y="808774"/>
            <a:ext cx="109196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4F0A36-96D4-4271-A1D7-726E1D63A157}"/>
              </a:ext>
            </a:extLst>
          </p:cNvPr>
          <p:cNvSpPr txBox="1"/>
          <p:nvPr/>
        </p:nvSpPr>
        <p:spPr>
          <a:xfrm>
            <a:off x="1465443" y="5197934"/>
            <a:ext cx="5067879" cy="138499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TB has a special affinity for what portion of the lungs?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The apices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1400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accent5">
                    <a:lumMod val="75000"/>
                  </a:schemeClr>
                </a:solidFill>
              </a:rPr>
              <a:t>Why the apices?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TB thrives under conditions of high O</a:t>
            </a:r>
            <a:r>
              <a:rPr lang="en-US" sz="1400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 tension, and pulmonary O</a:t>
            </a:r>
            <a:r>
              <a:rPr lang="en-US" sz="1400" baseline="-25000" dirty="0">
                <a:solidFill>
                  <a:schemeClr val="accent5">
                    <a:lumMod val="75000"/>
                  </a:schemeClr>
                </a:solidFill>
              </a:rPr>
              <a:t>2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levels are highest at the apices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60B4C2F-B5E4-4DCA-8017-F64F2FFB6611}"/>
              </a:ext>
            </a:extLst>
          </p:cNvPr>
          <p:cNvSpPr/>
          <p:nvPr/>
        </p:nvSpPr>
        <p:spPr>
          <a:xfrm>
            <a:off x="413234" y="5524876"/>
            <a:ext cx="1091966" cy="461665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63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573157-581B-4827-8813-817B50EB4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58" y="1253884"/>
            <a:ext cx="4423084" cy="43502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F52755-3F13-4F59-B536-40770FBF5705}"/>
              </a:ext>
            </a:extLst>
          </p:cNvPr>
          <p:cNvSpPr txBox="1"/>
          <p:nvPr/>
        </p:nvSpPr>
        <p:spPr>
          <a:xfrm>
            <a:off x="1222364" y="5830956"/>
            <a:ext cx="6699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TB: Cavity in the right lung apex with evidence of consolidation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9FD6A3-E5A6-4EF5-B082-7B5DC9CFB5D0}"/>
              </a:ext>
            </a:extLst>
          </p:cNvPr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</p:spTree>
    <p:extLst>
      <p:ext uri="{BB962C8B-B14F-4D97-AF65-F5344CB8AC3E}">
        <p14:creationId xmlns:p14="http://schemas.microsoft.com/office/powerpoint/2010/main" val="4034889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2990" y="1340044"/>
            <a:ext cx="8531246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is the causative organism in typical TB?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Mycobacterium tuberculosis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are its basic properties (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ie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, what sort of organism is it in a microbiology sense)?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It is an obligate aerobe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Is it Gram positive, or Gram negative?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It is neither--it is impervious to Gram’s stain. Instead, it stains with the so-called 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acid-fast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stain.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proportion of the world’s population is infected with TB?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Almost 1/3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In the US, what characteristics put an individual at risk for TB?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--Immunocompromised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eg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pts with AIDS, debilitating chronic diseases; or on immunosuppressive meds)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--Working in the healthcare field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--Recently emigrated from a developing nations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--Advanced age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--Marginal living conditions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eg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homeless; malnourished)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Which organ is most likely to be affected?</a:t>
            </a:r>
          </a:p>
          <a:p>
            <a:r>
              <a:rPr lang="en-US" sz="1400" b="1" dirty="0"/>
              <a:t>The lungs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90" y="808774"/>
            <a:ext cx="109196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4F0A36-96D4-4271-A1D7-726E1D63A157}"/>
              </a:ext>
            </a:extLst>
          </p:cNvPr>
          <p:cNvSpPr txBox="1"/>
          <p:nvPr/>
        </p:nvSpPr>
        <p:spPr>
          <a:xfrm>
            <a:off x="1465443" y="5197934"/>
            <a:ext cx="5067879" cy="138499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TB has a special affinity for what portion of the lungs?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The apices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Why the apices?</a:t>
            </a:r>
            <a:endParaRPr lang="en-US" sz="1400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TB thrives under conditions of high O</a:t>
            </a:r>
            <a:r>
              <a:rPr lang="en-US" sz="1400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 tension, and pulmonary O</a:t>
            </a:r>
            <a:r>
              <a:rPr lang="en-US" sz="1400" baseline="-25000" dirty="0">
                <a:solidFill>
                  <a:schemeClr val="accent5">
                    <a:lumMod val="75000"/>
                  </a:schemeClr>
                </a:solidFill>
              </a:rPr>
              <a:t>2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levels are highest at the apices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60B4C2F-B5E4-4DCA-8017-F64F2FFB6611}"/>
              </a:ext>
            </a:extLst>
          </p:cNvPr>
          <p:cNvSpPr/>
          <p:nvPr/>
        </p:nvSpPr>
        <p:spPr>
          <a:xfrm>
            <a:off x="413234" y="5524876"/>
            <a:ext cx="1091966" cy="461665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35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2990" y="1340044"/>
            <a:ext cx="8531246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is the causative organism in typical TB?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Mycobacterium tuberculosis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are its basic properties (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ie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, what sort of organism is it in a microbiology sense)?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It is an obligate aerobe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Is it Gram positive, or Gram negative?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It is neither--it is impervious to Gram’s stain. Instead, it stains with the so-called 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acid-fast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stain.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proportion of the world’s population is infected with TB?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Almost 1/3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In the US, what characteristics put an individual at risk for TB?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--Immunocompromised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eg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pts with AIDS, debilitating chronic diseases; or on immunosuppressive meds)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--Working in the healthcare field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--Recently emigrated from a developing nations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--Advanced age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--Marginal living conditions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eg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homeless; malnourished)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Which organ is most likely to be affected?</a:t>
            </a:r>
          </a:p>
          <a:p>
            <a:r>
              <a:rPr lang="en-US" sz="1400" b="1" dirty="0"/>
              <a:t>The lungs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90" y="808774"/>
            <a:ext cx="109196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4F0A36-96D4-4271-A1D7-726E1D63A157}"/>
              </a:ext>
            </a:extLst>
          </p:cNvPr>
          <p:cNvSpPr txBox="1"/>
          <p:nvPr/>
        </p:nvSpPr>
        <p:spPr>
          <a:xfrm>
            <a:off x="1465443" y="5197934"/>
            <a:ext cx="5067879" cy="138499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TB has a special affinity for what portion of the lungs?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The apices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Why the apices?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TB thrives under conditions of high O</a:t>
            </a:r>
            <a:r>
              <a:rPr lang="en-US" sz="1400" baseline="-25000" dirty="0">
                <a:solidFill>
                  <a:srgbClr val="0000FF"/>
                </a:solidFill>
              </a:rPr>
              <a:t>2</a:t>
            </a:r>
            <a:r>
              <a:rPr lang="en-US" sz="1400" dirty="0">
                <a:solidFill>
                  <a:srgbClr val="0000FF"/>
                </a:solidFill>
              </a:rPr>
              <a:t> tension, and pulmonary O</a:t>
            </a:r>
            <a:r>
              <a:rPr lang="en-US" sz="1400" baseline="-25000" dirty="0">
                <a:solidFill>
                  <a:srgbClr val="0000FF"/>
                </a:solidFill>
              </a:rPr>
              <a:t>2 </a:t>
            </a:r>
            <a:r>
              <a:rPr lang="en-US" sz="1400" dirty="0">
                <a:solidFill>
                  <a:srgbClr val="0000FF"/>
                </a:solidFill>
              </a:rPr>
              <a:t>levels are highest at the apices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60B4C2F-B5E4-4DCA-8017-F64F2FFB6611}"/>
              </a:ext>
            </a:extLst>
          </p:cNvPr>
          <p:cNvSpPr/>
          <p:nvPr/>
        </p:nvSpPr>
        <p:spPr>
          <a:xfrm>
            <a:off x="413234" y="5524876"/>
            <a:ext cx="1091966" cy="461665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72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2990" y="1340044"/>
            <a:ext cx="3797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What is the causative organism in typical TB?</a:t>
            </a:r>
          </a:p>
          <a:p>
            <a:r>
              <a:rPr lang="en-US" sz="1400" dirty="0"/>
              <a:t>Mycobacterium tuberculosis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90" y="808774"/>
            <a:ext cx="109196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Basics</a:t>
            </a:r>
          </a:p>
        </p:txBody>
      </p:sp>
    </p:spTree>
    <p:extLst>
      <p:ext uri="{BB962C8B-B14F-4D97-AF65-F5344CB8AC3E}">
        <p14:creationId xmlns:p14="http://schemas.microsoft.com/office/powerpoint/2010/main" val="3539777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2990" y="1340044"/>
            <a:ext cx="8531246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is the causative organism in typical TB?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Mycobacterium tuberculosis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are its basic properties (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ie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, what sort of organism is it in a microbiology sense)?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It is an obligate aerobe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Is it Gram positive, or Gram negative?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It is neither--it is impervious to Gram’s stain. Instead, it stains with the so-called 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acid-fast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stain.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proportion of the world’s population is infected with TB?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Almost 1/3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In the US, what characteristics put an individual at risk for TB?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--Immunocompromised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eg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pts with AIDS, debilitating chronic diseases; or on immunosuppressive meds)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--Working in the healthcare field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--Recently emigrated from a developing nations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--Advanced age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--Marginal living conditions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eg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homeless; malnourished)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Which organ is most likely to be affected?</a:t>
            </a:r>
          </a:p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The lungs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90" y="808774"/>
            <a:ext cx="109196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4F0A36-96D4-4271-A1D7-726E1D63A157}"/>
              </a:ext>
            </a:extLst>
          </p:cNvPr>
          <p:cNvSpPr txBox="1"/>
          <p:nvPr/>
        </p:nvSpPr>
        <p:spPr>
          <a:xfrm>
            <a:off x="1465443" y="5197934"/>
            <a:ext cx="5399183" cy="138499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TB has a special affinity for what portion of the lungs?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 apices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Why the apices?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TB thrives under conditions of high O</a:t>
            </a:r>
            <a:r>
              <a:rPr lang="en-US" sz="1400" b="1" baseline="-25000" dirty="0">
                <a:solidFill>
                  <a:srgbClr val="0000FF"/>
                </a:solidFill>
              </a:rPr>
              <a:t>2</a:t>
            </a:r>
            <a:r>
              <a:rPr lang="en-US" sz="1400" b="1" dirty="0">
                <a:solidFill>
                  <a:srgbClr val="0000FF"/>
                </a:solidFill>
              </a:rPr>
              <a:t> tension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and pulmonary O</a:t>
            </a:r>
            <a:r>
              <a:rPr lang="en-US" sz="1400" baseline="-25000" dirty="0">
                <a:solidFill>
                  <a:schemeClr val="bg1">
                    <a:lumMod val="50000"/>
                  </a:schemeClr>
                </a:solidFill>
              </a:rPr>
              <a:t>2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levels are highest at the apices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60B4C2F-B5E4-4DCA-8017-F64F2FFB6611}"/>
              </a:ext>
            </a:extLst>
          </p:cNvPr>
          <p:cNvSpPr/>
          <p:nvPr/>
        </p:nvSpPr>
        <p:spPr>
          <a:xfrm>
            <a:off x="413234" y="5524876"/>
            <a:ext cx="1091966" cy="461665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7ED34BF-5681-4220-92BD-2E5CCBF21F5C}"/>
              </a:ext>
            </a:extLst>
          </p:cNvPr>
          <p:cNvSpPr/>
          <p:nvPr/>
        </p:nvSpPr>
        <p:spPr>
          <a:xfrm>
            <a:off x="1298713" y="5956692"/>
            <a:ext cx="4460099" cy="479758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25E378-3551-4BC6-A2F0-7728E539DAD9}"/>
              </a:ext>
            </a:extLst>
          </p:cNvPr>
          <p:cNvSpPr txBox="1"/>
          <p:nvPr/>
        </p:nvSpPr>
        <p:spPr>
          <a:xfrm>
            <a:off x="4312226" y="5566536"/>
            <a:ext cx="2579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Foreshadowing alert!</a:t>
            </a:r>
          </a:p>
        </p:txBody>
      </p:sp>
    </p:spTree>
    <p:extLst>
      <p:ext uri="{BB962C8B-B14F-4D97-AF65-F5344CB8AC3E}">
        <p14:creationId xmlns:p14="http://schemas.microsoft.com/office/powerpoint/2010/main" val="1463428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2990" y="1340044"/>
            <a:ext cx="8531246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What is the causative organism in typical TB?</a:t>
            </a:r>
          </a:p>
          <a:p>
            <a:r>
              <a:rPr lang="en-US" sz="1400" dirty="0"/>
              <a:t>Mycobacterium tuberculosis</a:t>
            </a:r>
          </a:p>
          <a:p>
            <a:endParaRPr lang="en-US" sz="1400" i="1" dirty="0"/>
          </a:p>
          <a:p>
            <a:r>
              <a:rPr lang="en-US" sz="1400" i="1" dirty="0"/>
              <a:t>What are its basic properties (</a:t>
            </a:r>
            <a:r>
              <a:rPr lang="en-US" sz="1400" i="1" dirty="0" err="1"/>
              <a:t>ie</a:t>
            </a:r>
            <a:r>
              <a:rPr lang="en-US" sz="1400" i="1" dirty="0"/>
              <a:t>, what sort of organism is it in a microbiology sense)?</a:t>
            </a:r>
          </a:p>
          <a:p>
            <a:r>
              <a:rPr lang="en-US" sz="1400" dirty="0"/>
              <a:t>It is an obligate aerobe</a:t>
            </a:r>
          </a:p>
          <a:p>
            <a:endParaRPr lang="en-US" sz="1400" dirty="0"/>
          </a:p>
          <a:p>
            <a:r>
              <a:rPr lang="en-US" sz="1400" i="1" dirty="0"/>
              <a:t>Is it Gram positive, or Gram negative?</a:t>
            </a:r>
          </a:p>
          <a:p>
            <a:r>
              <a:rPr lang="en-US" sz="1400" dirty="0"/>
              <a:t>It is neither--it is impervious to Gram’s stain. Instead, it stains with the so-called  </a:t>
            </a:r>
            <a:r>
              <a:rPr lang="en-US" sz="1400" i="1" dirty="0"/>
              <a:t>acid-fast </a:t>
            </a:r>
            <a:r>
              <a:rPr lang="en-US" sz="1400" dirty="0"/>
              <a:t> stain.</a:t>
            </a:r>
          </a:p>
          <a:p>
            <a:endParaRPr lang="en-US" sz="1400" dirty="0"/>
          </a:p>
          <a:p>
            <a:r>
              <a:rPr lang="en-US" sz="1400" i="1" dirty="0"/>
              <a:t>What proportion of the world’s population is infected with TB?</a:t>
            </a:r>
          </a:p>
          <a:p>
            <a:r>
              <a:rPr lang="en-US" sz="1400" dirty="0"/>
              <a:t>Almost 1/3</a:t>
            </a:r>
          </a:p>
          <a:p>
            <a:endParaRPr lang="en-US" sz="1400" dirty="0"/>
          </a:p>
          <a:p>
            <a:r>
              <a:rPr lang="en-US" sz="1400" i="1" dirty="0"/>
              <a:t>In the US, what characteristics put an individual at risk for TB?</a:t>
            </a:r>
          </a:p>
          <a:p>
            <a:r>
              <a:rPr lang="en-US" sz="1400" dirty="0"/>
              <a:t>--Immunocompromised (</a:t>
            </a:r>
            <a:r>
              <a:rPr lang="en-US" sz="1400" dirty="0" err="1"/>
              <a:t>eg</a:t>
            </a:r>
            <a:r>
              <a:rPr lang="en-US" sz="1400" dirty="0"/>
              <a:t>, pts with AIDS, debilitating chronic diseases; or on immunosuppressive meds)</a:t>
            </a:r>
          </a:p>
          <a:p>
            <a:r>
              <a:rPr lang="en-US" sz="1400" dirty="0"/>
              <a:t>--Working in the healthcare field</a:t>
            </a:r>
          </a:p>
          <a:p>
            <a:r>
              <a:rPr lang="en-US" sz="1400" dirty="0"/>
              <a:t>--Recently emigrated from a developing nations</a:t>
            </a:r>
          </a:p>
          <a:p>
            <a:r>
              <a:rPr lang="en-US" sz="1400" dirty="0"/>
              <a:t>--Advanced age</a:t>
            </a:r>
          </a:p>
          <a:p>
            <a:r>
              <a:rPr lang="en-US" sz="1400" dirty="0"/>
              <a:t>--Marginal living conditions (</a:t>
            </a:r>
            <a:r>
              <a:rPr lang="en-US" sz="1400" dirty="0" err="1"/>
              <a:t>eg</a:t>
            </a:r>
            <a:r>
              <a:rPr lang="en-US" sz="1400" dirty="0"/>
              <a:t>, homeless; malnourished)</a:t>
            </a:r>
          </a:p>
          <a:p>
            <a:endParaRPr lang="en-US" sz="1400" dirty="0"/>
          </a:p>
          <a:p>
            <a:r>
              <a:rPr lang="en-US" sz="1400" i="1" dirty="0"/>
              <a:t>Which organ is most likely to be affected?</a:t>
            </a:r>
          </a:p>
          <a:p>
            <a:r>
              <a:rPr lang="en-US" sz="1400" dirty="0"/>
              <a:t>The lungs</a:t>
            </a:r>
          </a:p>
          <a:p>
            <a:endParaRPr lang="en-US" sz="1400" dirty="0"/>
          </a:p>
          <a:p>
            <a:r>
              <a:rPr lang="en-US" sz="1400" i="1" dirty="0"/>
              <a:t>What are the three classic constitutional signs/symptoms?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90" y="808774"/>
            <a:ext cx="109196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Basics</a:t>
            </a:r>
          </a:p>
        </p:txBody>
      </p:sp>
    </p:spTree>
    <p:extLst>
      <p:ext uri="{BB962C8B-B14F-4D97-AF65-F5344CB8AC3E}">
        <p14:creationId xmlns:p14="http://schemas.microsoft.com/office/powerpoint/2010/main" val="720437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2990" y="1340044"/>
            <a:ext cx="853124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What is the causative organism in typical TB?</a:t>
            </a:r>
          </a:p>
          <a:p>
            <a:r>
              <a:rPr lang="en-US" sz="1400" dirty="0"/>
              <a:t>Mycobacterium tuberculosis</a:t>
            </a:r>
          </a:p>
          <a:p>
            <a:endParaRPr lang="en-US" sz="1400" i="1" dirty="0"/>
          </a:p>
          <a:p>
            <a:r>
              <a:rPr lang="en-US" sz="1400" i="1" dirty="0"/>
              <a:t>What are its basic properties (</a:t>
            </a:r>
            <a:r>
              <a:rPr lang="en-US" sz="1400" i="1" dirty="0" err="1"/>
              <a:t>ie</a:t>
            </a:r>
            <a:r>
              <a:rPr lang="en-US" sz="1400" i="1" dirty="0"/>
              <a:t>, what sort of organism is it in a microbiology sense)?</a:t>
            </a:r>
          </a:p>
          <a:p>
            <a:r>
              <a:rPr lang="en-US" sz="1400" dirty="0"/>
              <a:t>It is an obligate aerobe</a:t>
            </a:r>
          </a:p>
          <a:p>
            <a:endParaRPr lang="en-US" sz="1400" dirty="0"/>
          </a:p>
          <a:p>
            <a:r>
              <a:rPr lang="en-US" sz="1400" i="1" dirty="0"/>
              <a:t>Is it Gram positive, or Gram negative?</a:t>
            </a:r>
          </a:p>
          <a:p>
            <a:r>
              <a:rPr lang="en-US" sz="1400" dirty="0"/>
              <a:t>It is neither--it is impervious to Gram’s stain. Instead, it stains with the so-called  </a:t>
            </a:r>
            <a:r>
              <a:rPr lang="en-US" sz="1400" i="1" dirty="0"/>
              <a:t>acid-fast </a:t>
            </a:r>
            <a:r>
              <a:rPr lang="en-US" sz="1400" dirty="0"/>
              <a:t> stain.</a:t>
            </a:r>
          </a:p>
          <a:p>
            <a:endParaRPr lang="en-US" sz="1400" dirty="0"/>
          </a:p>
          <a:p>
            <a:r>
              <a:rPr lang="en-US" sz="1400" i="1" dirty="0"/>
              <a:t>What proportion of the world’s population is infected with TB?</a:t>
            </a:r>
          </a:p>
          <a:p>
            <a:r>
              <a:rPr lang="en-US" sz="1400" dirty="0"/>
              <a:t>Almost 1/3</a:t>
            </a:r>
          </a:p>
          <a:p>
            <a:endParaRPr lang="en-US" sz="1400" dirty="0"/>
          </a:p>
          <a:p>
            <a:r>
              <a:rPr lang="en-US" sz="1400" i="1" dirty="0"/>
              <a:t>In the US, what characteristics put an individual at risk for TB?</a:t>
            </a:r>
          </a:p>
          <a:p>
            <a:r>
              <a:rPr lang="en-US" sz="1400" dirty="0"/>
              <a:t>--Immunocompromised (</a:t>
            </a:r>
            <a:r>
              <a:rPr lang="en-US" sz="1400" dirty="0" err="1"/>
              <a:t>eg</a:t>
            </a:r>
            <a:r>
              <a:rPr lang="en-US" sz="1400" dirty="0"/>
              <a:t>, pts with AIDS, debilitating chronic diseases; or on immunosuppressive meds)</a:t>
            </a:r>
          </a:p>
          <a:p>
            <a:r>
              <a:rPr lang="en-US" sz="1400" dirty="0"/>
              <a:t>--Working in the healthcare field</a:t>
            </a:r>
          </a:p>
          <a:p>
            <a:r>
              <a:rPr lang="en-US" sz="1400" dirty="0"/>
              <a:t>--Recently emigrated from a developing nations</a:t>
            </a:r>
          </a:p>
          <a:p>
            <a:r>
              <a:rPr lang="en-US" sz="1400" dirty="0"/>
              <a:t>--Advanced age</a:t>
            </a:r>
          </a:p>
          <a:p>
            <a:r>
              <a:rPr lang="en-US" sz="1400" dirty="0"/>
              <a:t>--Marginal living conditions (</a:t>
            </a:r>
            <a:r>
              <a:rPr lang="en-US" sz="1400" dirty="0" err="1"/>
              <a:t>eg</a:t>
            </a:r>
            <a:r>
              <a:rPr lang="en-US" sz="1400" dirty="0"/>
              <a:t>, homeless; malnourished)</a:t>
            </a:r>
          </a:p>
          <a:p>
            <a:endParaRPr lang="en-US" sz="1400" dirty="0"/>
          </a:p>
          <a:p>
            <a:r>
              <a:rPr lang="en-US" sz="1400" i="1" dirty="0"/>
              <a:t>Which organ is most likely to be affected?</a:t>
            </a:r>
          </a:p>
          <a:p>
            <a:r>
              <a:rPr lang="en-US" sz="1400" dirty="0"/>
              <a:t>The lungs</a:t>
            </a:r>
          </a:p>
          <a:p>
            <a:endParaRPr lang="en-US" sz="1400" dirty="0"/>
          </a:p>
          <a:p>
            <a:r>
              <a:rPr lang="en-US" sz="1400" i="1" dirty="0"/>
              <a:t>What are the three classic constitutional signs/symptoms?</a:t>
            </a:r>
          </a:p>
          <a:p>
            <a:r>
              <a:rPr lang="en-US" sz="1400" dirty="0"/>
              <a:t>Fever, night sweats and weight loss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90" y="808774"/>
            <a:ext cx="109196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Basics</a:t>
            </a:r>
          </a:p>
        </p:txBody>
      </p:sp>
    </p:spTree>
    <p:extLst>
      <p:ext uri="{BB962C8B-B14F-4D97-AF65-F5344CB8AC3E}">
        <p14:creationId xmlns:p14="http://schemas.microsoft.com/office/powerpoint/2010/main" val="2856381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60" y="15240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808" y="3345301"/>
            <a:ext cx="157766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Anterior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71314" y="2302105"/>
            <a:ext cx="176202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Posterior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210620" y="787758"/>
            <a:ext cx="426077" cy="25763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636697" y="787758"/>
            <a:ext cx="1454239" cy="205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296728" y="2840872"/>
            <a:ext cx="232307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Intermediate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904023" y="1771919"/>
            <a:ext cx="198323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Panuveitis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1636697" y="787758"/>
            <a:ext cx="3234617" cy="1581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1618372" y="795897"/>
            <a:ext cx="5285653" cy="10973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365161" y="3868525"/>
            <a:ext cx="4012620" cy="19556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8" idx="2"/>
          </p:cNvCxnSpPr>
          <p:nvPr/>
        </p:nvCxnSpPr>
        <p:spPr>
          <a:xfrm>
            <a:off x="3458268" y="3364092"/>
            <a:ext cx="2478897" cy="24601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499279" y="2825329"/>
            <a:ext cx="1012554" cy="29988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028151" y="2302109"/>
            <a:ext cx="222659" cy="35221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37779" y="5757159"/>
            <a:ext cx="4011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solidFill>
                  <a:srgbClr val="0000FF"/>
                </a:solidFill>
                <a:latin typeface="Arial" panose="020B0604020202020204" pitchFamily="34" charset="0"/>
              </a:rPr>
              <a:t>Tuberculosis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40369" y="3886153"/>
            <a:ext cx="440056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i="1" dirty="0"/>
              <a:t>TB uveitis can present in </a:t>
            </a:r>
            <a:r>
              <a:rPr lang="en-US" sz="2000" b="1" i="1" dirty="0"/>
              <a:t>any form…</a:t>
            </a:r>
          </a:p>
        </p:txBody>
      </p:sp>
    </p:spTree>
    <p:extLst>
      <p:ext uri="{BB962C8B-B14F-4D97-AF65-F5344CB8AC3E}">
        <p14:creationId xmlns:p14="http://schemas.microsoft.com/office/powerpoint/2010/main" val="121337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60" y="15240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808" y="3345301"/>
            <a:ext cx="157766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Anterior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71314" y="2302105"/>
            <a:ext cx="176202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Posterior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210620" y="787758"/>
            <a:ext cx="426077" cy="25763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636697" y="787758"/>
            <a:ext cx="1454239" cy="205311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296728" y="2840872"/>
            <a:ext cx="232307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Intermediate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904023" y="1771919"/>
            <a:ext cx="198323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Panuveitis</a:t>
            </a:r>
            <a:endParaRPr lang="en-US" sz="28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1636697" y="787758"/>
            <a:ext cx="3234617" cy="158195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1618372" y="795897"/>
            <a:ext cx="5285653" cy="109730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365161" y="3868525"/>
            <a:ext cx="4012620" cy="19556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8" idx="2"/>
          </p:cNvCxnSpPr>
          <p:nvPr/>
        </p:nvCxnSpPr>
        <p:spPr>
          <a:xfrm>
            <a:off x="3458268" y="3364092"/>
            <a:ext cx="2478897" cy="246012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499279" y="2825329"/>
            <a:ext cx="1012554" cy="299889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028151" y="2302109"/>
            <a:ext cx="222659" cy="35221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67546" y="4545809"/>
            <a:ext cx="364413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i="1" dirty="0"/>
              <a:t>…including as an </a:t>
            </a:r>
            <a:r>
              <a:rPr lang="en-US" sz="2000" b="1" i="1" dirty="0"/>
              <a:t>anterior uveitis</a:t>
            </a:r>
            <a:r>
              <a:rPr lang="en-US" sz="2000" i="1" dirty="0"/>
              <a:t>.</a:t>
            </a:r>
            <a:endParaRPr lang="en-US" sz="20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4537779" y="5757159"/>
            <a:ext cx="4011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solidFill>
                  <a:srgbClr val="0000FF"/>
                </a:solidFill>
                <a:latin typeface="Arial" panose="020B0604020202020204" pitchFamily="34" charset="0"/>
              </a:rPr>
              <a:t>Tuberculosis</a:t>
            </a:r>
          </a:p>
        </p:txBody>
      </p:sp>
    </p:spTree>
    <p:extLst>
      <p:ext uri="{BB962C8B-B14F-4D97-AF65-F5344CB8AC3E}">
        <p14:creationId xmlns:p14="http://schemas.microsoft.com/office/powerpoint/2010/main" val="3232644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Anterior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3142" y="114300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9639" y="1143008"/>
            <a:ext cx="37221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CB5C71A-C90B-42E7-8E83-6D86337CEFE7}"/>
              </a:ext>
            </a:extLst>
          </p:cNvPr>
          <p:cNvGrpSpPr/>
          <p:nvPr/>
        </p:nvGrpSpPr>
        <p:grpSpPr>
          <a:xfrm>
            <a:off x="2438400" y="762008"/>
            <a:ext cx="2271985" cy="496669"/>
            <a:chOff x="2438400" y="762008"/>
            <a:chExt cx="2271985" cy="496669"/>
          </a:xfrm>
        </p:grpSpPr>
        <p:cxnSp>
          <p:nvCxnSpPr>
            <p:cNvPr id="19" name="Straight Arrow Connector 18"/>
            <p:cNvCxnSpPr/>
            <p:nvPr/>
          </p:nvCxnSpPr>
          <p:spPr>
            <a:xfrm flipH="1">
              <a:off x="2438400" y="762008"/>
              <a:ext cx="1143000" cy="4966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581408" y="762008"/>
              <a:ext cx="1128977" cy="4966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5545AED-DA78-4A54-A93B-B16BFE1656D2}"/>
              </a:ext>
            </a:extLst>
          </p:cNvPr>
          <p:cNvSpPr txBox="1"/>
          <p:nvPr/>
        </p:nvSpPr>
        <p:spPr>
          <a:xfrm>
            <a:off x="1391533" y="3676478"/>
            <a:ext cx="628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Let’s review how the </a:t>
            </a:r>
            <a:r>
              <a:rPr lang="en-US" dirty="0">
                <a:solidFill>
                  <a:srgbClr val="0000FF"/>
                </a:solidFill>
              </a:rPr>
              <a:t>Uveitis</a:t>
            </a:r>
            <a:r>
              <a:rPr lang="en-US" i="1" dirty="0">
                <a:solidFill>
                  <a:srgbClr val="0000FF"/>
                </a:solidFill>
              </a:rPr>
              <a:t> book organizes anterior uveitis: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703D1F-1261-4211-AC67-D277D21F56E3}"/>
              </a:ext>
            </a:extLst>
          </p:cNvPr>
          <p:cNvSpPr txBox="1"/>
          <p:nvPr/>
        </p:nvSpPr>
        <p:spPr>
          <a:xfrm>
            <a:off x="1125447" y="2055246"/>
            <a:ext cx="4911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/>
              <a:t>(Start here, with the first distinction the book makes)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F6A9973-2C26-4E59-8B89-27A928B20C44}"/>
              </a:ext>
            </a:extLst>
          </p:cNvPr>
          <p:cNvGrpSpPr/>
          <p:nvPr/>
        </p:nvGrpSpPr>
        <p:grpSpPr>
          <a:xfrm flipV="1">
            <a:off x="2457654" y="1502167"/>
            <a:ext cx="2271985" cy="496669"/>
            <a:chOff x="2438400" y="762008"/>
            <a:chExt cx="2271985" cy="496669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8C7F6FE-467B-42AA-A7B0-06DD558BC94B}"/>
                </a:ext>
              </a:extLst>
            </p:cNvPr>
            <p:cNvCxnSpPr/>
            <p:nvPr/>
          </p:nvCxnSpPr>
          <p:spPr>
            <a:xfrm flipH="1">
              <a:off x="2438400" y="762008"/>
              <a:ext cx="1143000" cy="496669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190E8A2-8876-474E-9711-C6B19E7079AE}"/>
                </a:ext>
              </a:extLst>
            </p:cNvPr>
            <p:cNvCxnSpPr/>
            <p:nvPr/>
          </p:nvCxnSpPr>
          <p:spPr>
            <a:xfrm>
              <a:off x="3581408" y="762008"/>
              <a:ext cx="1128977" cy="496669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6866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Anterior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5" y="1143008"/>
            <a:ext cx="2116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Granulomatous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9642" y="1143008"/>
            <a:ext cx="257153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</a:rPr>
              <a:t>Nongranulomatous</a:t>
            </a:r>
            <a:endParaRPr lang="en-US" sz="2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438400" y="762008"/>
            <a:ext cx="1143000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1408" y="762008"/>
            <a:ext cx="1128977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8E5C9BB-1190-496B-B03C-E5900F6071BF}"/>
              </a:ext>
            </a:extLst>
          </p:cNvPr>
          <p:cNvSpPr txBox="1"/>
          <p:nvPr/>
        </p:nvSpPr>
        <p:spPr>
          <a:xfrm>
            <a:off x="1391533" y="3676478"/>
            <a:ext cx="628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Let’s review how the </a:t>
            </a:r>
            <a:r>
              <a:rPr lang="en-US" dirty="0">
                <a:solidFill>
                  <a:srgbClr val="0000FF"/>
                </a:solidFill>
              </a:rPr>
              <a:t>Uveitis</a:t>
            </a:r>
            <a:r>
              <a:rPr lang="en-US" i="1" dirty="0">
                <a:solidFill>
                  <a:srgbClr val="0000FF"/>
                </a:solidFill>
              </a:rPr>
              <a:t> book organizes anterior uveitis:</a:t>
            </a:r>
          </a:p>
        </p:txBody>
      </p:sp>
    </p:spTree>
    <p:extLst>
      <p:ext uri="{BB962C8B-B14F-4D97-AF65-F5344CB8AC3E}">
        <p14:creationId xmlns:p14="http://schemas.microsoft.com/office/powerpoint/2010/main" val="464470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Anterior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5" y="1143008"/>
            <a:ext cx="2116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Granulomatous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9642" y="1143008"/>
            <a:ext cx="257153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</a:rPr>
              <a:t>Nongranulomatous</a:t>
            </a:r>
            <a:endParaRPr lang="en-US" sz="2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438400" y="762008"/>
            <a:ext cx="1143000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1408" y="762008"/>
            <a:ext cx="1128977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57600" y="1947446"/>
            <a:ext cx="179361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95829" y="1947446"/>
            <a:ext cx="12813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00FF"/>
                </a:solidFill>
              </a:rPr>
              <a:t>?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991045" y="1613363"/>
            <a:ext cx="944029" cy="3986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935068" y="1613357"/>
            <a:ext cx="999132" cy="417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EDBBB86-6720-47A2-870D-E7A184461229}"/>
              </a:ext>
            </a:extLst>
          </p:cNvPr>
          <p:cNvSpPr txBox="1"/>
          <p:nvPr/>
        </p:nvSpPr>
        <p:spPr>
          <a:xfrm>
            <a:off x="1391533" y="3676478"/>
            <a:ext cx="628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Let’s review how the </a:t>
            </a:r>
            <a:r>
              <a:rPr lang="en-US" dirty="0">
                <a:solidFill>
                  <a:srgbClr val="0000FF"/>
                </a:solidFill>
              </a:rPr>
              <a:t>Uveitis</a:t>
            </a:r>
            <a:r>
              <a:rPr lang="en-US" i="1" dirty="0">
                <a:solidFill>
                  <a:srgbClr val="0000FF"/>
                </a:solidFill>
              </a:rPr>
              <a:t> book organizes anterior uveitis:</a:t>
            </a:r>
          </a:p>
        </p:txBody>
      </p:sp>
    </p:spTree>
    <p:extLst>
      <p:ext uri="{BB962C8B-B14F-4D97-AF65-F5344CB8AC3E}">
        <p14:creationId xmlns:p14="http://schemas.microsoft.com/office/powerpoint/2010/main" val="3785238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Anterior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5" y="1143008"/>
            <a:ext cx="2116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Granulomatous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9642" y="1143008"/>
            <a:ext cx="257153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</a:rPr>
              <a:t>Nongranulomatous</a:t>
            </a:r>
            <a:endParaRPr lang="en-US" sz="2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438400" y="762008"/>
            <a:ext cx="1143000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1408" y="762008"/>
            <a:ext cx="1128977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57600" y="1947446"/>
            <a:ext cx="17936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Acute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95829" y="1947446"/>
            <a:ext cx="12813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Chronic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991045" y="1613363"/>
            <a:ext cx="944029" cy="3986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935068" y="1613357"/>
            <a:ext cx="999132" cy="417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682A4A6-D055-4EAB-B959-E7AA4B106B4F}"/>
              </a:ext>
            </a:extLst>
          </p:cNvPr>
          <p:cNvSpPr txBox="1"/>
          <p:nvPr/>
        </p:nvSpPr>
        <p:spPr>
          <a:xfrm>
            <a:off x="1391533" y="3676478"/>
            <a:ext cx="628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Let’s review how the </a:t>
            </a:r>
            <a:r>
              <a:rPr lang="en-US" dirty="0">
                <a:solidFill>
                  <a:srgbClr val="0000FF"/>
                </a:solidFill>
              </a:rPr>
              <a:t>Uveitis</a:t>
            </a:r>
            <a:r>
              <a:rPr lang="en-US" i="1" dirty="0">
                <a:solidFill>
                  <a:srgbClr val="0000FF"/>
                </a:solidFill>
              </a:rPr>
              <a:t> book organizes anterior uveitis:</a:t>
            </a:r>
          </a:p>
        </p:txBody>
      </p:sp>
    </p:spTree>
    <p:extLst>
      <p:ext uri="{BB962C8B-B14F-4D97-AF65-F5344CB8AC3E}">
        <p14:creationId xmlns:p14="http://schemas.microsoft.com/office/powerpoint/2010/main" val="1727763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Anterior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5" y="1143008"/>
            <a:ext cx="2116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Granulomatous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9642" y="1143008"/>
            <a:ext cx="257153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</a:rPr>
              <a:t>Nongranulomatous</a:t>
            </a:r>
            <a:endParaRPr lang="en-US" sz="2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438400" y="762008"/>
            <a:ext cx="1143000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1408" y="762008"/>
            <a:ext cx="1128977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57600" y="1947446"/>
            <a:ext cx="17936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Acute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95829" y="1947446"/>
            <a:ext cx="12813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Chronic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991045" y="1613363"/>
            <a:ext cx="944029" cy="3986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935068" y="1613357"/>
            <a:ext cx="999132" cy="417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743206" y="2709446"/>
            <a:ext cx="12813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3006" y="2709446"/>
            <a:ext cx="12813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00FF"/>
                </a:solidFill>
              </a:rPr>
              <a:t>?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3886200" y="2316784"/>
            <a:ext cx="647700" cy="3472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533900" y="2316778"/>
            <a:ext cx="647700" cy="3502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F997AF8-20CF-4F6C-B839-60EA979A62C9}"/>
              </a:ext>
            </a:extLst>
          </p:cNvPr>
          <p:cNvSpPr txBox="1"/>
          <p:nvPr/>
        </p:nvSpPr>
        <p:spPr>
          <a:xfrm>
            <a:off x="1391533" y="3676478"/>
            <a:ext cx="628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Let’s review how the </a:t>
            </a:r>
            <a:r>
              <a:rPr lang="en-US" dirty="0">
                <a:solidFill>
                  <a:srgbClr val="0000FF"/>
                </a:solidFill>
              </a:rPr>
              <a:t>Uveitis</a:t>
            </a:r>
            <a:r>
              <a:rPr lang="en-US" i="1" dirty="0">
                <a:solidFill>
                  <a:srgbClr val="0000FF"/>
                </a:solidFill>
              </a:rPr>
              <a:t> book organizes anterior uveitis:</a:t>
            </a:r>
          </a:p>
        </p:txBody>
      </p:sp>
    </p:spTree>
    <p:extLst>
      <p:ext uri="{BB962C8B-B14F-4D97-AF65-F5344CB8AC3E}">
        <p14:creationId xmlns:p14="http://schemas.microsoft.com/office/powerpoint/2010/main" val="1677099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2990" y="1340044"/>
            <a:ext cx="69092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What is the causative organism in typical TB?</a:t>
            </a:r>
          </a:p>
          <a:p>
            <a:r>
              <a:rPr lang="en-US" sz="1400" dirty="0"/>
              <a:t>Mycobacterium tuberculosis</a:t>
            </a:r>
          </a:p>
          <a:p>
            <a:endParaRPr lang="en-US" sz="1400" i="1" dirty="0"/>
          </a:p>
          <a:p>
            <a:r>
              <a:rPr lang="en-US" sz="1400" i="1" dirty="0"/>
              <a:t>What are its basic properties (</a:t>
            </a:r>
            <a:r>
              <a:rPr lang="en-US" sz="1400" i="1" dirty="0" err="1"/>
              <a:t>ie</a:t>
            </a:r>
            <a:r>
              <a:rPr lang="en-US" sz="1400" i="1" dirty="0"/>
              <a:t>, what sort of organism is it in a microbiology sense)?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90" y="808774"/>
            <a:ext cx="109196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Basics</a:t>
            </a:r>
          </a:p>
        </p:txBody>
      </p:sp>
    </p:spTree>
    <p:extLst>
      <p:ext uri="{BB962C8B-B14F-4D97-AF65-F5344CB8AC3E}">
        <p14:creationId xmlns:p14="http://schemas.microsoft.com/office/powerpoint/2010/main" val="2454579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Anterior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5" y="1143008"/>
            <a:ext cx="2116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Granulomatous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9642" y="1143008"/>
            <a:ext cx="257153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</a:rPr>
              <a:t>Nongranulomatous</a:t>
            </a:r>
            <a:endParaRPr lang="en-US" sz="2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438400" y="762008"/>
            <a:ext cx="1143000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1408" y="762008"/>
            <a:ext cx="1128977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57600" y="1947446"/>
            <a:ext cx="17936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Acute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95829" y="1947446"/>
            <a:ext cx="12813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Chronic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991045" y="1613363"/>
            <a:ext cx="944029" cy="3986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935068" y="1613357"/>
            <a:ext cx="999132" cy="417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743206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Unilateral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3006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Bilateral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3886200" y="2316784"/>
            <a:ext cx="647700" cy="3472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533900" y="2316778"/>
            <a:ext cx="647700" cy="3502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EC1CE0E-1BDE-41F7-A625-72887E5E8B1C}"/>
              </a:ext>
            </a:extLst>
          </p:cNvPr>
          <p:cNvSpPr txBox="1"/>
          <p:nvPr/>
        </p:nvSpPr>
        <p:spPr>
          <a:xfrm>
            <a:off x="1391533" y="3676478"/>
            <a:ext cx="628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Let’s review how the </a:t>
            </a:r>
            <a:r>
              <a:rPr lang="en-US" dirty="0">
                <a:solidFill>
                  <a:srgbClr val="0000FF"/>
                </a:solidFill>
              </a:rPr>
              <a:t>Uveitis</a:t>
            </a:r>
            <a:r>
              <a:rPr lang="en-US" i="1" dirty="0">
                <a:solidFill>
                  <a:srgbClr val="0000FF"/>
                </a:solidFill>
              </a:rPr>
              <a:t> book organizes anterior uveitis:</a:t>
            </a:r>
          </a:p>
        </p:txBody>
      </p:sp>
    </p:spTree>
    <p:extLst>
      <p:ext uri="{BB962C8B-B14F-4D97-AF65-F5344CB8AC3E}">
        <p14:creationId xmlns:p14="http://schemas.microsoft.com/office/powerpoint/2010/main" val="2135444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/>
          <p:cNvSpPr txBox="1"/>
          <p:nvPr/>
        </p:nvSpPr>
        <p:spPr>
          <a:xfrm>
            <a:off x="357926" y="4974729"/>
            <a:ext cx="8351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On the diagram above, where can TB present?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Anterior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5" y="1143008"/>
            <a:ext cx="2116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Granulomatous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9642" y="1143008"/>
            <a:ext cx="257153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</a:rPr>
              <a:t>Nongranulomatous</a:t>
            </a:r>
            <a:endParaRPr lang="en-US" sz="2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438400" y="762008"/>
            <a:ext cx="1143000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1408" y="762008"/>
            <a:ext cx="1128977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25381" y="2427981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HSV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0934" y="2133608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Sarcoid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609600" y="1524008"/>
            <a:ext cx="0" cy="1071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9600" y="1676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09600" y="2590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09600" y="2286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09600" y="1981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23142" y="1812395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99662" y="1524004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7874" y="3353361"/>
            <a:ext cx="615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Lyme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09600" y="2590800"/>
            <a:ext cx="0" cy="908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9600" y="289113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600" y="34992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9600" y="31944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3138" y="3042732"/>
            <a:ext cx="1359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Toxoplasmosis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2541" y="2738610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VKH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7600" y="1947446"/>
            <a:ext cx="17936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Acute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95829" y="1947446"/>
            <a:ext cx="12813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Chronic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991045" y="1613363"/>
            <a:ext cx="944029" cy="3986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935068" y="1613357"/>
            <a:ext cx="999132" cy="417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743206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Unilateral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3006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Bilateral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20000" y="2359229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JIA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20000" y="266402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FHI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7391400" y="2513111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91400" y="34260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391400" y="31212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391400" y="28164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578581" y="3575450"/>
            <a:ext cx="730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Syphilis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38800" y="3045029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TINU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05904" y="3959429"/>
            <a:ext cx="1141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Leptospirosis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25923" y="3324069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Behçet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38806" y="3654629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Drug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rxn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5410200" y="3198911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410200" y="474773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410200" y="44166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410200" y="41118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410200" y="38070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410200" y="35022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352806" y="3352806"/>
            <a:ext cx="1593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Posner-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Schlossman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3124200" y="3201888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24200" y="4114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124200" y="3810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124200" y="3505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3886200" y="2316784"/>
            <a:ext cx="647700" cy="3472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533900" y="2316778"/>
            <a:ext cx="647700" cy="3502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606691" y="3276606"/>
            <a:ext cx="717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7391400" y="3733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597381" y="4559125"/>
            <a:ext cx="730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Syphilis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625491" y="4267206"/>
            <a:ext cx="717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311381" y="3962404"/>
            <a:ext cx="730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Syphilis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339491" y="3657606"/>
            <a:ext cx="717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5410200" y="50232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7391400" y="2359226"/>
            <a:ext cx="0" cy="167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625485" y="4873829"/>
            <a:ext cx="690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IBD/PA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620000" y="2971806"/>
            <a:ext cx="690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IBD/PA</a:t>
            </a:r>
            <a:endParaRPr lang="en-US" sz="14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352800" y="3048006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HLA-B27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3124200" y="44166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339491" y="4264229"/>
            <a:ext cx="828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HSV/VZV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7391400" y="40326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606685" y="3883229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00FF"/>
                </a:solidFill>
              </a:rPr>
              <a:t>?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5410200" y="3045023"/>
            <a:ext cx="0" cy="2309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410200" y="5354359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597375" y="5178629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00FF"/>
                </a:solidFill>
              </a:rPr>
              <a:t>?</a:t>
            </a:r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3124200" y="3048008"/>
            <a:ext cx="0" cy="16734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124200" y="47214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311375" y="4569029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01283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/>
          <p:cNvSpPr txBox="1"/>
          <p:nvPr/>
        </p:nvSpPr>
        <p:spPr>
          <a:xfrm>
            <a:off x="357926" y="4974729"/>
            <a:ext cx="8351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On the diagram above, where can TB present?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Anywhere!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Anterior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5" y="1143008"/>
            <a:ext cx="2116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Granulomatous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9642" y="1143008"/>
            <a:ext cx="257153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</a:rPr>
              <a:t>Nongranulomatous</a:t>
            </a:r>
            <a:endParaRPr lang="en-US" sz="2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438400" y="762008"/>
            <a:ext cx="1143000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1408" y="762008"/>
            <a:ext cx="1128977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25381" y="2427981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HSV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0934" y="2133608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Sarcoid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609600" y="1524008"/>
            <a:ext cx="0" cy="1071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9600" y="1676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09600" y="2590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09600" y="2286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09600" y="1981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23142" y="1812395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7874" y="3353361"/>
            <a:ext cx="615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Lyme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09600" y="2590800"/>
            <a:ext cx="0" cy="908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9600" y="289113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600" y="34992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9600" y="31944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3138" y="3042732"/>
            <a:ext cx="1359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Toxoplasmosis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2541" y="2738610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VKH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7600" y="1947446"/>
            <a:ext cx="17936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Acute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95829" y="1947446"/>
            <a:ext cx="12813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Chronic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991045" y="1613363"/>
            <a:ext cx="944029" cy="3986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935068" y="1613357"/>
            <a:ext cx="999132" cy="417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743206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Unilateral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3006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Bilateral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20000" y="2359229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JIA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20000" y="266402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FHI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7391400" y="2513111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91400" y="34260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391400" y="31212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391400" y="28164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578581" y="3575450"/>
            <a:ext cx="730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Syphilis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38800" y="3045029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TINU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05904" y="3959429"/>
            <a:ext cx="1141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Leptospirosis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25923" y="3324069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Behçet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38806" y="3654629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Drug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rxn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5410200" y="3198911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410200" y="474773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410200" y="44166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410200" y="41118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410200" y="38070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410200" y="35022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352806" y="3352806"/>
            <a:ext cx="1593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Posner-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Schlossman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3124200" y="3201888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24200" y="4114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124200" y="3810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124200" y="3505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3886200" y="2316784"/>
            <a:ext cx="647700" cy="3472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533900" y="2316778"/>
            <a:ext cx="647700" cy="3502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606691" y="3276606"/>
            <a:ext cx="717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7391400" y="3733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597381" y="4559125"/>
            <a:ext cx="730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Syphilis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625491" y="4267206"/>
            <a:ext cx="717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311381" y="3962404"/>
            <a:ext cx="730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Syphilis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339491" y="3657606"/>
            <a:ext cx="717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5410200" y="50232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7391400" y="2359226"/>
            <a:ext cx="0" cy="167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625485" y="4873829"/>
            <a:ext cx="690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IBD/PA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620000" y="2971806"/>
            <a:ext cx="690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IBD/PA</a:t>
            </a:r>
            <a:endParaRPr lang="en-US" sz="14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352800" y="3048006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HLA-B27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3124200" y="44166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339491" y="4264229"/>
            <a:ext cx="828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HSV/VZV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7391400" y="40326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5410200" y="3045023"/>
            <a:ext cx="0" cy="2309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410200" y="5354359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3124200" y="3048008"/>
            <a:ext cx="0" cy="16734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124200" y="47214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370A8E0-7D1F-8AD3-BE06-C2759275BA77}"/>
              </a:ext>
            </a:extLst>
          </p:cNvPr>
          <p:cNvSpPr txBox="1"/>
          <p:nvPr/>
        </p:nvSpPr>
        <p:spPr>
          <a:xfrm>
            <a:off x="699662" y="1524004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BDD2FC-DE08-DB7A-1DB4-B1F6E8703A3E}"/>
              </a:ext>
            </a:extLst>
          </p:cNvPr>
          <p:cNvSpPr txBox="1"/>
          <p:nvPr/>
        </p:nvSpPr>
        <p:spPr>
          <a:xfrm>
            <a:off x="7606685" y="3883229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00FF"/>
                </a:solidFill>
              </a:rPr>
              <a:t>TB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BD0493-76DC-BC61-F70F-414B8DA3385C}"/>
              </a:ext>
            </a:extLst>
          </p:cNvPr>
          <p:cNvSpPr txBox="1"/>
          <p:nvPr/>
        </p:nvSpPr>
        <p:spPr>
          <a:xfrm>
            <a:off x="3311375" y="4569029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00FF"/>
                </a:solidFill>
              </a:rPr>
              <a:t>TB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BB1F53-CD78-0A6B-5E63-F8D66103D999}"/>
              </a:ext>
            </a:extLst>
          </p:cNvPr>
          <p:cNvSpPr txBox="1"/>
          <p:nvPr/>
        </p:nvSpPr>
        <p:spPr>
          <a:xfrm>
            <a:off x="5597375" y="5178629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00FF"/>
                </a:solidFill>
              </a:rPr>
              <a:t>TB</a:t>
            </a:r>
          </a:p>
        </p:txBody>
      </p:sp>
    </p:spTree>
    <p:extLst>
      <p:ext uri="{BB962C8B-B14F-4D97-AF65-F5344CB8AC3E}">
        <p14:creationId xmlns:p14="http://schemas.microsoft.com/office/powerpoint/2010/main" val="1467985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Anterior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5" y="1143008"/>
            <a:ext cx="2116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Granulomatous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9642" y="1143008"/>
            <a:ext cx="257153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</a:rPr>
              <a:t>Nongranulomatous</a:t>
            </a:r>
            <a:endParaRPr lang="en-US" sz="2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438400" y="762008"/>
            <a:ext cx="1143000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1408" y="762008"/>
            <a:ext cx="1128977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25381" y="2427981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HSV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0934" y="2133608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Sarcoid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609600" y="1524008"/>
            <a:ext cx="0" cy="1071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9600" y="1676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09600" y="2590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09600" y="2286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09600" y="1981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23142" y="1812395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99662" y="1524004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7874" y="3353361"/>
            <a:ext cx="615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Lyme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09600" y="2590800"/>
            <a:ext cx="0" cy="908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9600" y="289113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600" y="34992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9600" y="31944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3138" y="3042732"/>
            <a:ext cx="1359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Toxoplasmosis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2541" y="2738610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VKH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7600" y="1947446"/>
            <a:ext cx="17936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Acute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95829" y="1947446"/>
            <a:ext cx="12813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Chronic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991045" y="1613363"/>
            <a:ext cx="944029" cy="3986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935068" y="1613357"/>
            <a:ext cx="999132" cy="417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743206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Unilateral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3006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Bilateral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20000" y="2359229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JIA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20000" y="266402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FHI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7391400" y="2513111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91400" y="34260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391400" y="31212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391400" y="28164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578581" y="3575450"/>
            <a:ext cx="730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Syphilis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38800" y="3045029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TINU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05904" y="3959429"/>
            <a:ext cx="1141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Leptospirosis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25923" y="3324069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Behçet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38806" y="3654629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Drug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rxn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5410200" y="3198911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410200" y="44166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410200" y="41118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410200" y="38070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410200" y="35022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352806" y="3352806"/>
            <a:ext cx="1593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Posner-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Schlossman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3124200" y="3201888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24200" y="4114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124200" y="3810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124200" y="3505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3886200" y="2316784"/>
            <a:ext cx="647700" cy="3472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533900" y="2316778"/>
            <a:ext cx="647700" cy="3502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606691" y="3276606"/>
            <a:ext cx="717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7391400" y="3733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597381" y="4559125"/>
            <a:ext cx="730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Syphilis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625491" y="4267206"/>
            <a:ext cx="717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311381" y="3962404"/>
            <a:ext cx="730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Syphilis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339491" y="3657606"/>
            <a:ext cx="717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7391400" y="2359226"/>
            <a:ext cx="0" cy="167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620000" y="2971806"/>
            <a:ext cx="690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IBD/PA</a:t>
            </a:r>
            <a:endParaRPr lang="en-US" sz="14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352800" y="3048006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HLA-B27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3124200" y="44166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339491" y="4264229"/>
            <a:ext cx="828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HSV/VZV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7391400" y="40326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606685" y="3883229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00FF"/>
                </a:solidFill>
              </a:rPr>
              <a:t>TB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5410200" y="3045023"/>
            <a:ext cx="0" cy="2309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3124200" y="3048008"/>
            <a:ext cx="0" cy="16734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124200" y="47214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311375" y="4569029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00FF"/>
                </a:solidFill>
              </a:rPr>
              <a:t>TB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57926" y="4974729"/>
            <a:ext cx="8351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On the diagram above, where can TB present?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Anywhere!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OK, but when TB presents as an anterior uveitis, in which form is it </a:t>
            </a:r>
            <a:r>
              <a:rPr lang="en-US" sz="1400" b="1" dirty="0">
                <a:solidFill>
                  <a:srgbClr val="0000FF"/>
                </a:solidFill>
              </a:rPr>
              <a:t>most likely </a:t>
            </a:r>
            <a:r>
              <a:rPr lang="en-US" sz="1400" i="1" dirty="0">
                <a:solidFill>
                  <a:srgbClr val="0000FF"/>
                </a:solidFill>
              </a:rPr>
              <a:t>to occur?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5410200" y="474773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410200" y="50232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625485" y="4873829"/>
            <a:ext cx="690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IBD/PA</a:t>
            </a:r>
          </a:p>
        </p:txBody>
      </p:sp>
      <p:cxnSp>
        <p:nvCxnSpPr>
          <p:cNvPr id="85" name="Straight Connector 84"/>
          <p:cNvCxnSpPr/>
          <p:nvPr/>
        </p:nvCxnSpPr>
        <p:spPr>
          <a:xfrm>
            <a:off x="5410200" y="5354359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597375" y="5178629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00FF"/>
                </a:solidFill>
              </a:rPr>
              <a:t>TB</a:t>
            </a:r>
          </a:p>
        </p:txBody>
      </p:sp>
    </p:spTree>
    <p:extLst>
      <p:ext uri="{BB962C8B-B14F-4D97-AF65-F5344CB8AC3E}">
        <p14:creationId xmlns:p14="http://schemas.microsoft.com/office/powerpoint/2010/main" val="3055414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Anterior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5" y="1143008"/>
            <a:ext cx="2116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Granulomatous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9642" y="1143008"/>
            <a:ext cx="257153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</a:rPr>
              <a:t>Nongranulomatous</a:t>
            </a:r>
            <a:endParaRPr lang="en-US" sz="2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438400" y="762008"/>
            <a:ext cx="1143000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1408" y="762008"/>
            <a:ext cx="1128977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25381" y="2427981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HSV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0934" y="2133608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Sarcoid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609600" y="1524008"/>
            <a:ext cx="0" cy="1071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9600" y="1676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09600" y="2590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09600" y="2286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09600" y="1981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23142" y="1812395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99662" y="149824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7874" y="3353361"/>
            <a:ext cx="615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Lyme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09600" y="2590800"/>
            <a:ext cx="0" cy="908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9600" y="289113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600" y="34992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9600" y="31944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3138" y="3042732"/>
            <a:ext cx="1359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Toxoplasmosis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2541" y="2738610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VKH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7600" y="1947446"/>
            <a:ext cx="17936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Acute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95829" y="1947446"/>
            <a:ext cx="12813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Chronic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991045" y="1613363"/>
            <a:ext cx="944029" cy="3986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935068" y="1613357"/>
            <a:ext cx="999132" cy="417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743206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Unilateral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3006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Bilateral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20000" y="2359229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JIA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20000" y="266402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FHI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7391400" y="2513111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91400" y="34260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391400" y="31212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391400" y="28164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578581" y="3575450"/>
            <a:ext cx="730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Syphilis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38800" y="3045029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TINU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05904" y="3959429"/>
            <a:ext cx="1141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Leptospirosis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25923" y="3324069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Behçet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38806" y="3654629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Drug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rxn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5410200" y="3198911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410200" y="474773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410200" y="44166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410200" y="41118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410200" y="38070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410200" y="35022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352806" y="3352806"/>
            <a:ext cx="1593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Posner-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Schlossman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3124200" y="3201888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24200" y="4114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124200" y="3810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124200" y="3505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3886200" y="2316784"/>
            <a:ext cx="647700" cy="3472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533900" y="2316778"/>
            <a:ext cx="647700" cy="3502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606691" y="3276606"/>
            <a:ext cx="717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7391400" y="3733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597381" y="4559125"/>
            <a:ext cx="730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Syphilis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625491" y="4267206"/>
            <a:ext cx="717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311381" y="3962404"/>
            <a:ext cx="730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Syphilis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339491" y="3657606"/>
            <a:ext cx="717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5410200" y="50232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7391400" y="2359226"/>
            <a:ext cx="0" cy="167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625485" y="4873829"/>
            <a:ext cx="690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IBD/PA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620000" y="2971806"/>
            <a:ext cx="690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IBD/PA</a:t>
            </a:r>
            <a:endParaRPr lang="en-US" sz="14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352800" y="3048006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HLA-B27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3124200" y="44166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339491" y="4264229"/>
            <a:ext cx="828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HSV/VZV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7391400" y="40326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606685" y="3883229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5410200" y="3045023"/>
            <a:ext cx="0" cy="2309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410200" y="5354359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597375" y="5178629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3124200" y="3048008"/>
            <a:ext cx="0" cy="16734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124200" y="47214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311375" y="4569029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57926" y="4974729"/>
            <a:ext cx="83519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On the diagram above, where can TB present?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Anywhere!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OK, but when TB presents as an anterior uveitis, in which form is it </a:t>
            </a:r>
            <a:r>
              <a:rPr lang="en-US" sz="1400" b="1" dirty="0">
                <a:solidFill>
                  <a:srgbClr val="0000FF"/>
                </a:solidFill>
              </a:rPr>
              <a:t>most likely </a:t>
            </a:r>
            <a:r>
              <a:rPr lang="en-US" sz="1400" i="1" dirty="0">
                <a:solidFill>
                  <a:srgbClr val="0000FF"/>
                </a:solidFill>
              </a:rPr>
              <a:t>to occur?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As an acute granulomatous uveitis</a:t>
            </a:r>
          </a:p>
        </p:txBody>
      </p:sp>
    </p:spTree>
    <p:extLst>
      <p:ext uri="{BB962C8B-B14F-4D97-AF65-F5344CB8AC3E}">
        <p14:creationId xmlns:p14="http://schemas.microsoft.com/office/powerpoint/2010/main" val="563618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/>
          <p:cNvSpPr txBox="1"/>
          <p:nvPr/>
        </p:nvSpPr>
        <p:spPr>
          <a:xfrm>
            <a:off x="357926" y="4974729"/>
            <a:ext cx="83519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On the diagram above, where can TB present?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Anywhere!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OK, but when TB presents as an anterior uveitis, in which form is it </a:t>
            </a:r>
            <a:r>
              <a:rPr lang="en-US" sz="1400" b="1" dirty="0">
                <a:solidFill>
                  <a:srgbClr val="0000FF"/>
                </a:solidFill>
              </a:rPr>
              <a:t>most likely </a:t>
            </a:r>
            <a:r>
              <a:rPr lang="en-US" sz="1400" i="1" dirty="0">
                <a:solidFill>
                  <a:srgbClr val="0000FF"/>
                </a:solidFill>
              </a:rPr>
              <a:t>to occur?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As an acute granulomatous uveitis</a:t>
            </a:r>
          </a:p>
          <a:p>
            <a:endParaRPr lang="en-US" sz="1400" b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How likely is TB to present in this manner, </a:t>
            </a:r>
            <a:r>
              <a:rPr lang="en-US" sz="1400" i="1" dirty="0" err="1">
                <a:solidFill>
                  <a:srgbClr val="0000FF"/>
                </a:solidFill>
              </a:rPr>
              <a:t>ie</a:t>
            </a:r>
            <a:r>
              <a:rPr lang="en-US" sz="1400" i="1" dirty="0">
                <a:solidFill>
                  <a:srgbClr val="0000FF"/>
                </a:solidFill>
              </a:rPr>
              <a:t>, as an isolated anterior uveitis without posterior findings?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Anterior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5" y="1143008"/>
            <a:ext cx="2116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Granulomatous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9642" y="1143008"/>
            <a:ext cx="257153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</a:rPr>
              <a:t>Nongranulomatous</a:t>
            </a:r>
            <a:endParaRPr lang="en-US" sz="2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438400" y="762008"/>
            <a:ext cx="1143000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1408" y="762008"/>
            <a:ext cx="1128977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25381" y="2427981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HSV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0934" y="2133608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Sarcoid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609600" y="1524008"/>
            <a:ext cx="0" cy="1071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9600" y="1676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09600" y="2590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09600" y="2286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09600" y="1981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23142" y="1812395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7874" y="3353361"/>
            <a:ext cx="615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Lyme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09600" y="2590800"/>
            <a:ext cx="0" cy="908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9600" y="289113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600" y="34992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9600" y="31944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3138" y="3042732"/>
            <a:ext cx="1359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Toxoplasmosis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2541" y="2738610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VKH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7600" y="1947446"/>
            <a:ext cx="17936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Acute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95829" y="1947446"/>
            <a:ext cx="12813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Chronic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991045" y="1613363"/>
            <a:ext cx="944029" cy="3986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935068" y="1613357"/>
            <a:ext cx="999132" cy="417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743206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Unilateral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3006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Bilateral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20000" y="2359229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JIA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20000" y="266402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FHI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7391400" y="2513111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91400" y="34260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391400" y="31212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391400" y="28164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578581" y="3575450"/>
            <a:ext cx="730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Syphilis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38800" y="3045029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TINU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05904" y="3959429"/>
            <a:ext cx="1141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Leptospirosis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25923" y="3324069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Behçet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38806" y="3654629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Drug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rxn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5410200" y="3198911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410200" y="474773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410200" y="44166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410200" y="41118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410200" y="38070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410200" y="35022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352806" y="3352806"/>
            <a:ext cx="1593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Posner-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Schlossman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3124200" y="3201888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24200" y="4114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124200" y="3810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124200" y="3505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3886200" y="2316784"/>
            <a:ext cx="647700" cy="3472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533900" y="2316778"/>
            <a:ext cx="647700" cy="3502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606691" y="3276606"/>
            <a:ext cx="717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7391400" y="3733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597381" y="4559125"/>
            <a:ext cx="730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Syphilis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625491" y="4267206"/>
            <a:ext cx="717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311381" y="3962404"/>
            <a:ext cx="730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Syphilis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339491" y="3657606"/>
            <a:ext cx="717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5410200" y="50232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7391400" y="2359226"/>
            <a:ext cx="0" cy="167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625485" y="4873829"/>
            <a:ext cx="690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IBD/PA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620000" y="2971806"/>
            <a:ext cx="690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IBD/PA</a:t>
            </a:r>
            <a:endParaRPr lang="en-US" sz="14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352800" y="3048006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HLA-B27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3124200" y="44166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339491" y="4264229"/>
            <a:ext cx="828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HSV/VZV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7391400" y="40326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606685" y="388322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5410200" y="3045023"/>
            <a:ext cx="0" cy="2309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410200" y="5354359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597375" y="517862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3124200" y="3048008"/>
            <a:ext cx="0" cy="16734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124200" y="47214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311375" y="456902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99662" y="149824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</p:spTree>
    <p:extLst>
      <p:ext uri="{BB962C8B-B14F-4D97-AF65-F5344CB8AC3E}">
        <p14:creationId xmlns:p14="http://schemas.microsoft.com/office/powerpoint/2010/main" val="3617873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/>
          <p:cNvSpPr txBox="1"/>
          <p:nvPr/>
        </p:nvSpPr>
        <p:spPr>
          <a:xfrm>
            <a:off x="357926" y="4974729"/>
            <a:ext cx="83519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On the diagram above, where can TB present?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Anywhere!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OK, but when TB presents as an anterior uveitis, in which form is it </a:t>
            </a:r>
            <a:r>
              <a:rPr lang="en-US" sz="1400" b="1" dirty="0">
                <a:solidFill>
                  <a:srgbClr val="0000FF"/>
                </a:solidFill>
              </a:rPr>
              <a:t>most likely </a:t>
            </a:r>
            <a:r>
              <a:rPr lang="en-US" sz="1400" i="1" dirty="0">
                <a:solidFill>
                  <a:srgbClr val="0000FF"/>
                </a:solidFill>
              </a:rPr>
              <a:t>to occur?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As an acute granulomatous uveitis</a:t>
            </a:r>
          </a:p>
          <a:p>
            <a:endParaRPr lang="en-US" sz="1400" b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How likely is TB to present in this manner, </a:t>
            </a:r>
            <a:r>
              <a:rPr lang="en-US" sz="1400" i="1" dirty="0" err="1">
                <a:solidFill>
                  <a:srgbClr val="0000FF"/>
                </a:solidFill>
              </a:rPr>
              <a:t>ie</a:t>
            </a:r>
            <a:r>
              <a:rPr lang="en-US" sz="1400" i="1" dirty="0">
                <a:solidFill>
                  <a:srgbClr val="0000FF"/>
                </a:solidFill>
              </a:rPr>
              <a:t>, as an isolated anterior uveitis without posterior findings?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Very </a:t>
            </a:r>
            <a:r>
              <a:rPr lang="en-US" sz="1400" b="1" dirty="0">
                <a:solidFill>
                  <a:srgbClr val="0000FF"/>
                </a:solidFill>
              </a:rPr>
              <a:t>un</a:t>
            </a:r>
            <a:r>
              <a:rPr lang="en-US" sz="1400" dirty="0">
                <a:solidFill>
                  <a:srgbClr val="0000FF"/>
                </a:solidFill>
              </a:rPr>
              <a:t>likely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Anterior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5" y="1143008"/>
            <a:ext cx="2116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Granulomatous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9642" y="1143008"/>
            <a:ext cx="257153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</a:rPr>
              <a:t>Nongranulomatous</a:t>
            </a:r>
            <a:endParaRPr lang="en-US" sz="2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438400" y="762008"/>
            <a:ext cx="1143000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1408" y="762008"/>
            <a:ext cx="1128977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25381" y="2427981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HSV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0934" y="2133608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Sarcoid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609600" y="1524008"/>
            <a:ext cx="0" cy="1071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9600" y="1676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09600" y="2590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09600" y="2286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09600" y="1981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23142" y="1812395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7874" y="3353361"/>
            <a:ext cx="615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Lyme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09600" y="2590800"/>
            <a:ext cx="0" cy="908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9600" y="289113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600" y="34992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9600" y="31944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3138" y="3042732"/>
            <a:ext cx="1359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Toxoplasmosis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2541" y="2738610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VKH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7600" y="1947446"/>
            <a:ext cx="17936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Acute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95829" y="1947446"/>
            <a:ext cx="12813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Chronic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991045" y="1613363"/>
            <a:ext cx="944029" cy="3986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935068" y="1613357"/>
            <a:ext cx="999132" cy="417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743206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Unilateral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3006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Bilateral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20000" y="2359229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JIA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20000" y="266402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FHI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7391400" y="2513111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91400" y="34260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391400" y="31212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391400" y="28164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578581" y="3575450"/>
            <a:ext cx="730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Syphilis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38800" y="3045029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TINU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05904" y="3959429"/>
            <a:ext cx="1141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Leptospirosis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25923" y="3324069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Behçet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38806" y="3654629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Drug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rxn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5410200" y="3198911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410200" y="474773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410200" y="44166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410200" y="41118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410200" y="38070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410200" y="35022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352806" y="3352806"/>
            <a:ext cx="1593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Posner-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Schlossman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3124200" y="3201888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24200" y="4114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124200" y="3810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124200" y="3505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3886200" y="2316784"/>
            <a:ext cx="647700" cy="3472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533900" y="2316778"/>
            <a:ext cx="647700" cy="3502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606691" y="3276606"/>
            <a:ext cx="717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7391400" y="3733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597381" y="4559125"/>
            <a:ext cx="730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Syphilis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625491" y="4267206"/>
            <a:ext cx="717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311381" y="3962404"/>
            <a:ext cx="730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Syphilis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339491" y="3657606"/>
            <a:ext cx="717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5410200" y="50232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7391400" y="2359226"/>
            <a:ext cx="0" cy="167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625485" y="4873829"/>
            <a:ext cx="690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IBD/PA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620000" y="2971806"/>
            <a:ext cx="690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IBD/PA</a:t>
            </a:r>
            <a:endParaRPr lang="en-US" sz="14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352800" y="3048006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HLA-B27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3124200" y="44166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339491" y="4264229"/>
            <a:ext cx="828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HSV/VZV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7391400" y="40326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606685" y="388322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5410200" y="3045023"/>
            <a:ext cx="0" cy="2309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410200" y="5354359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597375" y="517862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3124200" y="3048008"/>
            <a:ext cx="0" cy="16734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124200" y="47214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311375" y="456902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99662" y="149824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</p:spTree>
    <p:extLst>
      <p:ext uri="{BB962C8B-B14F-4D97-AF65-F5344CB8AC3E}">
        <p14:creationId xmlns:p14="http://schemas.microsoft.com/office/powerpoint/2010/main" val="4756503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/>
          <p:cNvSpPr txBox="1"/>
          <p:nvPr/>
        </p:nvSpPr>
        <p:spPr>
          <a:xfrm>
            <a:off x="357926" y="4974729"/>
            <a:ext cx="83519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On the diagram above, where can TB present?</a:t>
            </a:r>
          </a:p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Anywhere!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OK, but when TB presents as an anterior uveitis, in which form is it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most likely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to occur?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As an </a:t>
            </a:r>
            <a:r>
              <a:rPr lang="en-US" sz="1400" b="1" dirty="0">
                <a:solidFill>
                  <a:srgbClr val="0000FF"/>
                </a:solidFill>
              </a:rPr>
              <a:t>acute granulomatous uveitis</a:t>
            </a:r>
          </a:p>
          <a:p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How likely is TB to present in this manner,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ie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, as an isolated anterior uveitis without posterior findings?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Very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un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likely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Anterior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5" y="1143008"/>
            <a:ext cx="2116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Granulomatous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9642" y="1143008"/>
            <a:ext cx="257153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Nongranulomatous</a:t>
            </a:r>
            <a:endParaRPr lang="en-US" sz="2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438400" y="762008"/>
            <a:ext cx="1143000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1408" y="762008"/>
            <a:ext cx="1128977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25381" y="2427981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HSV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0934" y="2133608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Sarcoid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609600" y="1524008"/>
            <a:ext cx="0" cy="1071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9600" y="1676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09600" y="2590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09600" y="2286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09600" y="1981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23142" y="1812395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7874" y="3353361"/>
            <a:ext cx="615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Lyme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09600" y="2590800"/>
            <a:ext cx="0" cy="908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9600" y="289113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600" y="34992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9600" y="31944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3138" y="3042732"/>
            <a:ext cx="1359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Toxoplasmosis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2541" y="2738610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VKH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7600" y="1947446"/>
            <a:ext cx="17936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Acute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95829" y="1947446"/>
            <a:ext cx="12813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Chronic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991045" y="1613363"/>
            <a:ext cx="944029" cy="39862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935068" y="1613357"/>
            <a:ext cx="999132" cy="41773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743206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3006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Bilateral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20000" y="2359229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JIA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20000" y="2664029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FHI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7391400" y="2513111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91400" y="34260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391400" y="31212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391400" y="28164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578581" y="3575450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Syphilis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38800" y="3045029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TINU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05904" y="3959429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Leptospirosis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25923" y="3324069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Behçet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38806" y="3654629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Drug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rxn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5410200" y="3198911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410200" y="4747736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410200" y="44166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410200" y="41118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410200" y="38070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410200" y="35022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352806" y="3352806"/>
            <a:ext cx="178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Posner-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Schlossman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3124200" y="3201888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24200" y="4114800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124200" y="3810000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124200" y="3505200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3886200" y="2316784"/>
            <a:ext cx="647700" cy="34724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533900" y="2316778"/>
            <a:ext cx="647700" cy="35022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606691" y="3276606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7391400" y="3733800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597381" y="4559125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Syphilis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625491" y="4267206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311381" y="3962404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Syphilis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339491" y="3657606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5410200" y="5023246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7391400" y="2359226"/>
            <a:ext cx="0" cy="16734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625485" y="4873829"/>
            <a:ext cx="761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IBD/PA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620000" y="2971806"/>
            <a:ext cx="761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IBD/PA</a:t>
            </a:r>
            <a:endParaRPr lang="en-US" sz="14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352800" y="3048006"/>
            <a:ext cx="1200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HLA-B27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3124200" y="44166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339491" y="4264229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HSV/VZV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7391400" y="4032646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606685" y="388322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5410200" y="3045023"/>
            <a:ext cx="0" cy="23093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410200" y="5354359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597375" y="517862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3124200" y="3048008"/>
            <a:ext cx="0" cy="167342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124200" y="47214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311375" y="456902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8364" y="3887575"/>
            <a:ext cx="4527672" cy="181588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descriptive term is often applied to the KP in TB?</a:t>
            </a:r>
          </a:p>
          <a:p>
            <a:r>
              <a:rPr lang="en-US" sz="1400" dirty="0">
                <a:solidFill>
                  <a:srgbClr val="CCFFCC"/>
                </a:solidFill>
              </a:rPr>
              <a:t>‘Mutton fat’ (just as in sarcoid)</a:t>
            </a:r>
          </a:p>
          <a:p>
            <a:endParaRPr lang="en-US" sz="1400" dirty="0">
              <a:solidFill>
                <a:srgbClr val="CCFFCC"/>
              </a:solidFill>
            </a:endParaRPr>
          </a:p>
          <a:p>
            <a:r>
              <a:rPr lang="en-US" sz="1400" i="1" dirty="0">
                <a:solidFill>
                  <a:srgbClr val="CCFFCC"/>
                </a:solidFill>
              </a:rPr>
              <a:t>What iris findings may occur?</a:t>
            </a:r>
          </a:p>
          <a:p>
            <a:r>
              <a:rPr lang="en-US" sz="1400" dirty="0">
                <a:solidFill>
                  <a:srgbClr val="CCFFCC"/>
                </a:solidFill>
              </a:rPr>
              <a:t>Nodules (just as in sarcoid)</a:t>
            </a:r>
          </a:p>
          <a:p>
            <a:endParaRPr lang="en-US" sz="1400" dirty="0">
              <a:solidFill>
                <a:srgbClr val="CCFFCC"/>
              </a:solidFill>
            </a:endParaRPr>
          </a:p>
          <a:p>
            <a:r>
              <a:rPr lang="en-US" sz="1400" i="1" dirty="0">
                <a:solidFill>
                  <a:srgbClr val="CCFFCC"/>
                </a:solidFill>
              </a:rPr>
              <a:t>Are </a:t>
            </a:r>
            <a:r>
              <a:rPr lang="en-US" sz="1400" i="1" dirty="0" err="1">
                <a:solidFill>
                  <a:srgbClr val="CCFFCC"/>
                </a:solidFill>
              </a:rPr>
              <a:t>synechiae</a:t>
            </a:r>
            <a:r>
              <a:rPr lang="en-US" sz="1400" i="1" dirty="0">
                <a:solidFill>
                  <a:srgbClr val="CCFFCC"/>
                </a:solidFill>
              </a:rPr>
              <a:t> common?</a:t>
            </a:r>
          </a:p>
          <a:p>
            <a:r>
              <a:rPr lang="en-US" sz="1400" dirty="0">
                <a:solidFill>
                  <a:srgbClr val="CCFFCC"/>
                </a:solidFill>
              </a:rPr>
              <a:t>Yes (just as in sarcoid)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99662" y="149824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0C24068-214E-4776-8559-193DA223DF81}"/>
              </a:ext>
            </a:extLst>
          </p:cNvPr>
          <p:cNvSpPr/>
          <p:nvPr/>
        </p:nvSpPr>
        <p:spPr>
          <a:xfrm>
            <a:off x="750934" y="5703457"/>
            <a:ext cx="2830466" cy="575606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384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/>
          <p:cNvSpPr txBox="1"/>
          <p:nvPr/>
        </p:nvSpPr>
        <p:spPr>
          <a:xfrm>
            <a:off x="357926" y="4974729"/>
            <a:ext cx="83519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On the diagram above, where can TB present?</a:t>
            </a:r>
          </a:p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Anywhere!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OK, but when TB presents as an anterior uveitis, in which form is it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most likely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to occur?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As an </a:t>
            </a:r>
            <a:r>
              <a:rPr lang="en-US" sz="1400" b="1" dirty="0">
                <a:solidFill>
                  <a:srgbClr val="0000FF"/>
                </a:solidFill>
              </a:rPr>
              <a:t>acute granulomatous uveitis</a:t>
            </a:r>
          </a:p>
          <a:p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How likely is TB to present in this manner,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ie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, as an isolated anterior uveitis without posterior findings?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Very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un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likely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Anterior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5" y="1143008"/>
            <a:ext cx="2116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Granulomatous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9642" y="1143008"/>
            <a:ext cx="257153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Nongranulomatous</a:t>
            </a:r>
            <a:endParaRPr lang="en-US" sz="2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438400" y="762008"/>
            <a:ext cx="1143000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1408" y="762008"/>
            <a:ext cx="1128977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25381" y="2427981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HSV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0934" y="2133608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Sarcoid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609600" y="1524008"/>
            <a:ext cx="0" cy="1071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9600" y="1676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09600" y="2590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09600" y="2286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09600" y="1981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23142" y="1812395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7874" y="3353361"/>
            <a:ext cx="615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Lyme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09600" y="2590800"/>
            <a:ext cx="0" cy="908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9600" y="289113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600" y="34992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9600" y="31944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3138" y="3042732"/>
            <a:ext cx="1359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Toxoplasmosis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2541" y="2738610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VKH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7600" y="1947446"/>
            <a:ext cx="17936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Acute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95829" y="1947446"/>
            <a:ext cx="12813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Chronic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991045" y="1613363"/>
            <a:ext cx="944029" cy="39862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935068" y="1613357"/>
            <a:ext cx="999132" cy="41773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743206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3006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Bilateral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20000" y="2359229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JIA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20000" y="2664029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FHI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7391400" y="2513111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91400" y="34260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391400" y="31212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391400" y="28164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578581" y="3575450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Syphilis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38800" y="3045029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TINU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05904" y="3959429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Leptospirosis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25923" y="3324069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Behçet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38806" y="3654629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Drug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rxn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5410200" y="3198911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410200" y="4747736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410200" y="44166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410200" y="41118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410200" y="38070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410200" y="35022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352806" y="3352806"/>
            <a:ext cx="178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Posner-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Schlossman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3124200" y="3201888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24200" y="4114800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124200" y="3810000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124200" y="3505200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3886200" y="2316784"/>
            <a:ext cx="647700" cy="34724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533900" y="2316778"/>
            <a:ext cx="647700" cy="35022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606691" y="3276606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7391400" y="3733800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597381" y="4559125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Syphilis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625491" y="4267206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311381" y="3962404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Syphilis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339491" y="3657606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5410200" y="5023246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7391400" y="2359226"/>
            <a:ext cx="0" cy="16734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625485" y="4873829"/>
            <a:ext cx="761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IBD/PA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620000" y="2971806"/>
            <a:ext cx="761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IBD/PA</a:t>
            </a:r>
            <a:endParaRPr lang="en-US" sz="14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352800" y="3048006"/>
            <a:ext cx="1200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HLA-B27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3124200" y="44166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339491" y="4264229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HSV/VZV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7391400" y="4032646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606685" y="388322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5410200" y="3045023"/>
            <a:ext cx="0" cy="23093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410200" y="5354359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597375" y="517862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3124200" y="3048008"/>
            <a:ext cx="0" cy="167342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124200" y="47214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311375" y="456902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8364" y="3887575"/>
            <a:ext cx="4527672" cy="181588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descriptive term is often applied to the KP in TB?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‘Mutton fat’ (just as in sarcoid)</a:t>
            </a:r>
            <a:endParaRPr lang="en-US" sz="1400" dirty="0">
              <a:solidFill>
                <a:srgbClr val="CCFFCC"/>
              </a:solidFill>
            </a:endParaRPr>
          </a:p>
          <a:p>
            <a:endParaRPr lang="en-US" sz="1400" dirty="0">
              <a:solidFill>
                <a:srgbClr val="CCFFCC"/>
              </a:solidFill>
            </a:endParaRPr>
          </a:p>
          <a:p>
            <a:r>
              <a:rPr lang="en-US" sz="1400" i="1" dirty="0">
                <a:solidFill>
                  <a:srgbClr val="CCFFCC"/>
                </a:solidFill>
              </a:rPr>
              <a:t>What iris findings may occur?</a:t>
            </a:r>
          </a:p>
          <a:p>
            <a:r>
              <a:rPr lang="en-US" sz="1400" dirty="0">
                <a:solidFill>
                  <a:srgbClr val="CCFFCC"/>
                </a:solidFill>
              </a:rPr>
              <a:t>Nodules (just as in sarcoid)</a:t>
            </a:r>
          </a:p>
          <a:p>
            <a:endParaRPr lang="en-US" sz="1400" dirty="0">
              <a:solidFill>
                <a:srgbClr val="CCFFCC"/>
              </a:solidFill>
            </a:endParaRPr>
          </a:p>
          <a:p>
            <a:r>
              <a:rPr lang="en-US" sz="1400" i="1" dirty="0">
                <a:solidFill>
                  <a:srgbClr val="CCFFCC"/>
                </a:solidFill>
              </a:rPr>
              <a:t>Are </a:t>
            </a:r>
            <a:r>
              <a:rPr lang="en-US" sz="1400" i="1" dirty="0" err="1">
                <a:solidFill>
                  <a:srgbClr val="CCFFCC"/>
                </a:solidFill>
              </a:rPr>
              <a:t>synechiae</a:t>
            </a:r>
            <a:r>
              <a:rPr lang="en-US" sz="1400" i="1" dirty="0">
                <a:solidFill>
                  <a:srgbClr val="CCFFCC"/>
                </a:solidFill>
              </a:rPr>
              <a:t> common?</a:t>
            </a:r>
          </a:p>
          <a:p>
            <a:r>
              <a:rPr lang="en-US" sz="1400" dirty="0">
                <a:solidFill>
                  <a:srgbClr val="CCFFCC"/>
                </a:solidFill>
              </a:rPr>
              <a:t>Yes (just as in sarcoid)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99662" y="149824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0C24068-214E-4776-8559-193DA223DF81}"/>
              </a:ext>
            </a:extLst>
          </p:cNvPr>
          <p:cNvSpPr/>
          <p:nvPr/>
        </p:nvSpPr>
        <p:spPr>
          <a:xfrm>
            <a:off x="750934" y="5703457"/>
            <a:ext cx="2830466" cy="575606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630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F52755-3F13-4F59-B536-40770FBF5705}"/>
              </a:ext>
            </a:extLst>
          </p:cNvPr>
          <p:cNvSpPr txBox="1"/>
          <p:nvPr/>
        </p:nvSpPr>
        <p:spPr>
          <a:xfrm>
            <a:off x="4553829" y="5183541"/>
            <a:ext cx="4540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TB: Mutton-fat KP (note also the AC granuloma)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9FD6A3-E5A6-4EF5-B082-7B5DC9CFB5D0}"/>
              </a:ext>
            </a:extLst>
          </p:cNvPr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76A451-B91E-454D-AAE7-EB147D917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22" y="1674459"/>
            <a:ext cx="4239597" cy="35090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E5C09E-83F3-498E-AE90-54A042783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83" y="2019198"/>
            <a:ext cx="4239597" cy="28196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8C82BC-7B21-44ED-A0FF-363DAB4DCBE4}"/>
              </a:ext>
            </a:extLst>
          </p:cNvPr>
          <p:cNvSpPr txBox="1"/>
          <p:nvPr/>
        </p:nvSpPr>
        <p:spPr>
          <a:xfrm>
            <a:off x="1194213" y="4838802"/>
            <a:ext cx="22509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Sarcoid: Mutton-fat KP</a:t>
            </a:r>
          </a:p>
        </p:txBody>
      </p:sp>
    </p:spTree>
    <p:extLst>
      <p:ext uri="{BB962C8B-B14F-4D97-AF65-F5344CB8AC3E}">
        <p14:creationId xmlns:p14="http://schemas.microsoft.com/office/powerpoint/2010/main" val="3460504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2990" y="1340044"/>
            <a:ext cx="690926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What is the causative organism in typical TB?</a:t>
            </a:r>
          </a:p>
          <a:p>
            <a:r>
              <a:rPr lang="en-US" sz="1400" dirty="0"/>
              <a:t>Mycobacterium tuberculosis</a:t>
            </a:r>
          </a:p>
          <a:p>
            <a:endParaRPr lang="en-US" sz="1400" i="1" dirty="0"/>
          </a:p>
          <a:p>
            <a:r>
              <a:rPr lang="en-US" sz="1400" i="1" dirty="0"/>
              <a:t>What are its basic properties (</a:t>
            </a:r>
            <a:r>
              <a:rPr lang="en-US" sz="1400" i="1" dirty="0" err="1"/>
              <a:t>ie</a:t>
            </a:r>
            <a:r>
              <a:rPr lang="en-US" sz="1400" i="1" dirty="0"/>
              <a:t>, what sort of organism is it in a microbiology sense)?</a:t>
            </a:r>
          </a:p>
          <a:p>
            <a:r>
              <a:rPr lang="en-US" sz="1400" dirty="0"/>
              <a:t>It is an obligate aerobe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90" y="808774"/>
            <a:ext cx="109196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Basics</a:t>
            </a:r>
          </a:p>
        </p:txBody>
      </p:sp>
    </p:spTree>
    <p:extLst>
      <p:ext uri="{BB962C8B-B14F-4D97-AF65-F5344CB8AC3E}">
        <p14:creationId xmlns:p14="http://schemas.microsoft.com/office/powerpoint/2010/main" val="4287212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/>
          <p:cNvSpPr txBox="1"/>
          <p:nvPr/>
        </p:nvSpPr>
        <p:spPr>
          <a:xfrm>
            <a:off x="357926" y="4974729"/>
            <a:ext cx="83519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On the diagram above, where can TB present?</a:t>
            </a:r>
          </a:p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Anywhere!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OK, but when TB presents as an anterior uveitis, in which form is it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most likely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to occur?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As an </a:t>
            </a:r>
            <a:r>
              <a:rPr lang="en-US" sz="1400" b="1" dirty="0">
                <a:solidFill>
                  <a:srgbClr val="0000FF"/>
                </a:solidFill>
              </a:rPr>
              <a:t>acute granulomatous uveitis</a:t>
            </a:r>
          </a:p>
          <a:p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How likely is TB to present in this manner,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ie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, as an isolated anterior uveitis without posterior findings?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Very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un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likely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Anterior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5" y="1143008"/>
            <a:ext cx="2116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Granulomatous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9642" y="1143008"/>
            <a:ext cx="257153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Nongranulomatous</a:t>
            </a:r>
            <a:endParaRPr lang="en-US" sz="2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438400" y="762008"/>
            <a:ext cx="1143000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1408" y="762008"/>
            <a:ext cx="1128977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25381" y="2427981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HSV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0934" y="2133608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Sarcoid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609600" y="1524008"/>
            <a:ext cx="0" cy="1071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9600" y="1676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09600" y="2590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09600" y="2286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09600" y="1981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23142" y="1812395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7874" y="3353361"/>
            <a:ext cx="615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Lyme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09600" y="2590800"/>
            <a:ext cx="0" cy="908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9600" y="289113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600" y="34992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9600" y="31944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3138" y="3042732"/>
            <a:ext cx="1359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Toxoplasmosis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2541" y="2738610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VKH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7600" y="1947446"/>
            <a:ext cx="17936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Acute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95829" y="1947446"/>
            <a:ext cx="12813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Chronic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991045" y="1613363"/>
            <a:ext cx="944029" cy="39862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935068" y="1613357"/>
            <a:ext cx="999132" cy="41773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743206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3006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Bilateral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20000" y="2359229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JIA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20000" y="2664029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FHI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7391400" y="2513111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91400" y="34260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391400" y="31212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391400" y="28164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578581" y="3575450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Syphilis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38800" y="3045029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TINU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05904" y="3959429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Leptospirosis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25923" y="3324069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Behçet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38806" y="3654629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Drug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rxn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5410200" y="3198911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410200" y="4747736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410200" y="44166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410200" y="41118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410200" y="38070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410200" y="35022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352806" y="3352806"/>
            <a:ext cx="178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Posner-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Schlossman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3124200" y="3201888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24200" y="4114800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124200" y="3810000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124200" y="3505200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3886200" y="2316784"/>
            <a:ext cx="647700" cy="34724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533900" y="2316778"/>
            <a:ext cx="647700" cy="35022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606691" y="3276606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7391400" y="3733800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597381" y="4559125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Syphilis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625491" y="4267206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311381" y="3962404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Syphilis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339491" y="3657606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5410200" y="5023246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7391400" y="2359226"/>
            <a:ext cx="0" cy="16734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625485" y="4873829"/>
            <a:ext cx="761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IBD/PA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620000" y="2971806"/>
            <a:ext cx="761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IBD/PA</a:t>
            </a:r>
            <a:endParaRPr lang="en-US" sz="14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352800" y="3048006"/>
            <a:ext cx="1200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HLA-B27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3124200" y="44166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339491" y="4264229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HSV/VZV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7391400" y="4032646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606685" y="388322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5410200" y="3045023"/>
            <a:ext cx="0" cy="23093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410200" y="5354359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597375" y="517862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3124200" y="3048008"/>
            <a:ext cx="0" cy="167342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124200" y="47214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311375" y="456902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8364" y="3887575"/>
            <a:ext cx="4527672" cy="181588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descriptive term is often applied to the KP in TB?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‘Mutton fat’ (just as in sarcoid)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iris findings may occur?</a:t>
            </a:r>
            <a:endParaRPr lang="en-US" sz="1400" i="1" dirty="0">
              <a:solidFill>
                <a:srgbClr val="CCFFCC"/>
              </a:solidFill>
            </a:endParaRPr>
          </a:p>
          <a:p>
            <a:r>
              <a:rPr lang="en-US" sz="1400" dirty="0">
                <a:solidFill>
                  <a:srgbClr val="CCFFCC"/>
                </a:solidFill>
              </a:rPr>
              <a:t>Nodules (just as in sarcoid)</a:t>
            </a:r>
          </a:p>
          <a:p>
            <a:endParaRPr lang="en-US" sz="1400" dirty="0">
              <a:solidFill>
                <a:srgbClr val="CCFFCC"/>
              </a:solidFill>
            </a:endParaRPr>
          </a:p>
          <a:p>
            <a:r>
              <a:rPr lang="en-US" sz="1400" i="1" dirty="0">
                <a:solidFill>
                  <a:srgbClr val="CCFFCC"/>
                </a:solidFill>
              </a:rPr>
              <a:t>Are </a:t>
            </a:r>
            <a:r>
              <a:rPr lang="en-US" sz="1400" i="1" dirty="0" err="1">
                <a:solidFill>
                  <a:srgbClr val="CCFFCC"/>
                </a:solidFill>
              </a:rPr>
              <a:t>synechiae</a:t>
            </a:r>
            <a:r>
              <a:rPr lang="en-US" sz="1400" i="1" dirty="0">
                <a:solidFill>
                  <a:srgbClr val="CCFFCC"/>
                </a:solidFill>
              </a:rPr>
              <a:t> common?</a:t>
            </a:r>
          </a:p>
          <a:p>
            <a:r>
              <a:rPr lang="en-US" sz="1400" dirty="0">
                <a:solidFill>
                  <a:srgbClr val="CCFFCC"/>
                </a:solidFill>
              </a:rPr>
              <a:t>Yes (just as in sarcoid)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99662" y="149824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0C24068-214E-4776-8559-193DA223DF81}"/>
              </a:ext>
            </a:extLst>
          </p:cNvPr>
          <p:cNvSpPr/>
          <p:nvPr/>
        </p:nvSpPr>
        <p:spPr>
          <a:xfrm>
            <a:off x="750934" y="5703457"/>
            <a:ext cx="2830466" cy="575606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735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/>
          <p:cNvSpPr txBox="1"/>
          <p:nvPr/>
        </p:nvSpPr>
        <p:spPr>
          <a:xfrm>
            <a:off x="357926" y="4974729"/>
            <a:ext cx="83519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On the diagram above, where can TB present?</a:t>
            </a:r>
          </a:p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Anywhere!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OK, but when TB presents as an anterior uveitis, in which form is it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most likely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to occur?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As an </a:t>
            </a:r>
            <a:r>
              <a:rPr lang="en-US" sz="1400" b="1" dirty="0">
                <a:solidFill>
                  <a:srgbClr val="0000FF"/>
                </a:solidFill>
              </a:rPr>
              <a:t>acute granulomatous uveitis</a:t>
            </a:r>
          </a:p>
          <a:p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How likely is TB to present in this manner,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ie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, as an isolated anterior uveitis without posterior findings?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Very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un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likely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Anterior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5" y="1143008"/>
            <a:ext cx="2116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Granulomatous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9642" y="1143008"/>
            <a:ext cx="257153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Nongranulomatous</a:t>
            </a:r>
            <a:endParaRPr lang="en-US" sz="2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438400" y="762008"/>
            <a:ext cx="1143000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1408" y="762008"/>
            <a:ext cx="1128977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25381" y="2427981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HSV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0934" y="2133608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Sarcoid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609600" y="1524008"/>
            <a:ext cx="0" cy="1071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9600" y="1676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09600" y="2590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09600" y="2286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09600" y="1981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23142" y="1812395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7874" y="3353361"/>
            <a:ext cx="615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Lyme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09600" y="2590800"/>
            <a:ext cx="0" cy="908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9600" y="289113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600" y="34992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9600" y="31944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3138" y="3042732"/>
            <a:ext cx="1359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Toxoplasmosis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2541" y="2738610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VKH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7600" y="1947446"/>
            <a:ext cx="17936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Acute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95829" y="1947446"/>
            <a:ext cx="12813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Chronic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991045" y="1613363"/>
            <a:ext cx="944029" cy="39862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935068" y="1613357"/>
            <a:ext cx="999132" cy="41773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743206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3006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Bilateral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20000" y="2359229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JIA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20000" y="2664029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FHI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7391400" y="2513111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91400" y="34260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391400" y="31212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391400" y="28164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578581" y="3575450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Syphilis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38800" y="3045029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TINU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05904" y="3959429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Leptospirosis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25923" y="3324069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Behçet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38806" y="3654629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Drug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rxn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5410200" y="3198911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410200" y="4747736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410200" y="44166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410200" y="41118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410200" y="38070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410200" y="35022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352806" y="3352806"/>
            <a:ext cx="178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Posner-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Schlossman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3124200" y="3201888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24200" y="4114800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124200" y="3810000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124200" y="3505200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3886200" y="2316784"/>
            <a:ext cx="647700" cy="34724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533900" y="2316778"/>
            <a:ext cx="647700" cy="35022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606691" y="3276606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7391400" y="3733800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597381" y="4559125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Syphilis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625491" y="4267206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311381" y="3962404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Syphilis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339491" y="3657606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5410200" y="5023246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7391400" y="2359226"/>
            <a:ext cx="0" cy="16734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625485" y="4873829"/>
            <a:ext cx="761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IBD/PA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620000" y="2971806"/>
            <a:ext cx="761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IBD/PA</a:t>
            </a:r>
            <a:endParaRPr lang="en-US" sz="14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352800" y="3048006"/>
            <a:ext cx="1200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HLA-B27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3124200" y="44166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339491" y="4264229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HSV/VZV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7391400" y="4032646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606685" y="388322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5410200" y="3045023"/>
            <a:ext cx="0" cy="23093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410200" y="5354359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597375" y="517862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3124200" y="3048008"/>
            <a:ext cx="0" cy="167342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124200" y="47214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311375" y="456902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8364" y="3887575"/>
            <a:ext cx="4527672" cy="181588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descriptive term is often applied to the KP in TB?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‘Mutton fat’ (just as in sarcoid)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iris findings may occur?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Nodules (just as in sarcoid)</a:t>
            </a:r>
          </a:p>
          <a:p>
            <a:endParaRPr lang="en-US" sz="1400" dirty="0">
              <a:solidFill>
                <a:srgbClr val="CCFFCC"/>
              </a:solidFill>
            </a:endParaRPr>
          </a:p>
          <a:p>
            <a:r>
              <a:rPr lang="en-US" sz="1400" i="1" dirty="0">
                <a:solidFill>
                  <a:srgbClr val="CCFFCC"/>
                </a:solidFill>
              </a:rPr>
              <a:t>Are </a:t>
            </a:r>
            <a:r>
              <a:rPr lang="en-US" sz="1400" i="1" dirty="0" err="1">
                <a:solidFill>
                  <a:srgbClr val="CCFFCC"/>
                </a:solidFill>
              </a:rPr>
              <a:t>synechiae</a:t>
            </a:r>
            <a:r>
              <a:rPr lang="en-US" sz="1400" i="1" dirty="0">
                <a:solidFill>
                  <a:srgbClr val="CCFFCC"/>
                </a:solidFill>
              </a:rPr>
              <a:t> common?</a:t>
            </a:r>
          </a:p>
          <a:p>
            <a:r>
              <a:rPr lang="en-US" sz="1400" dirty="0">
                <a:solidFill>
                  <a:srgbClr val="CCFFCC"/>
                </a:solidFill>
              </a:rPr>
              <a:t>Yes (just as in sarcoid)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99662" y="149824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0C24068-214E-4776-8559-193DA223DF81}"/>
              </a:ext>
            </a:extLst>
          </p:cNvPr>
          <p:cNvSpPr/>
          <p:nvPr/>
        </p:nvSpPr>
        <p:spPr>
          <a:xfrm>
            <a:off x="750934" y="5703457"/>
            <a:ext cx="2830466" cy="575606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624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F52755-3F13-4F59-B536-40770FBF5705}"/>
              </a:ext>
            </a:extLst>
          </p:cNvPr>
          <p:cNvSpPr txBox="1"/>
          <p:nvPr/>
        </p:nvSpPr>
        <p:spPr>
          <a:xfrm>
            <a:off x="6019453" y="5183541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TB: Iris nodules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9FD6A3-E5A6-4EF5-B082-7B5DC9CFB5D0}"/>
              </a:ext>
            </a:extLst>
          </p:cNvPr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8C82BC-7B21-44ED-A0FF-363DAB4DCBE4}"/>
              </a:ext>
            </a:extLst>
          </p:cNvPr>
          <p:cNvSpPr txBox="1"/>
          <p:nvPr/>
        </p:nvSpPr>
        <p:spPr>
          <a:xfrm>
            <a:off x="1333672" y="5183541"/>
            <a:ext cx="2042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Sarcoid: Iris nodules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61A836-356A-4530-98E9-0B1299F1B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6"/>
          <a:stretch/>
        </p:blipFill>
        <p:spPr>
          <a:xfrm>
            <a:off x="285270" y="2190901"/>
            <a:ext cx="4139350" cy="27732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D25E1F-D16C-4CFB-AEF0-FD3E618F0C09}"/>
              </a:ext>
            </a:extLst>
          </p:cNvPr>
          <p:cNvSpPr txBox="1"/>
          <p:nvPr/>
        </p:nvSpPr>
        <p:spPr>
          <a:xfrm>
            <a:off x="5366582" y="5522095"/>
            <a:ext cx="2915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(I couldn’t find any pics, but they should look like the sarcoid ones)</a:t>
            </a:r>
          </a:p>
        </p:txBody>
      </p:sp>
    </p:spTree>
    <p:extLst>
      <p:ext uri="{BB962C8B-B14F-4D97-AF65-F5344CB8AC3E}">
        <p14:creationId xmlns:p14="http://schemas.microsoft.com/office/powerpoint/2010/main" val="32068864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/>
          <p:cNvSpPr txBox="1"/>
          <p:nvPr/>
        </p:nvSpPr>
        <p:spPr>
          <a:xfrm>
            <a:off x="357926" y="4974729"/>
            <a:ext cx="83519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On the diagram above, where can TB present?</a:t>
            </a:r>
          </a:p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Anywhere!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OK, but when TB presents as an anterior uveitis, in which form is it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most likely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to occur?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As an </a:t>
            </a:r>
            <a:r>
              <a:rPr lang="en-US" sz="1400" b="1" dirty="0">
                <a:solidFill>
                  <a:srgbClr val="0000FF"/>
                </a:solidFill>
              </a:rPr>
              <a:t>acute granulomatous uveitis</a:t>
            </a:r>
          </a:p>
          <a:p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How likely is TB to present in this manner,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ie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, as an isolated anterior uveitis without posterior findings?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Very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un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likely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Anterior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5" y="1143008"/>
            <a:ext cx="2116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Granulomatous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9642" y="1143008"/>
            <a:ext cx="257153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Nongranulomatous</a:t>
            </a:r>
            <a:endParaRPr lang="en-US" sz="2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438400" y="762008"/>
            <a:ext cx="1143000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1408" y="762008"/>
            <a:ext cx="1128977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25381" y="2427981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HSV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0934" y="2133608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Sarcoid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609600" y="1524008"/>
            <a:ext cx="0" cy="1071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9600" y="1676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09600" y="2590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09600" y="2286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09600" y="1981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23142" y="1812395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7874" y="3353361"/>
            <a:ext cx="615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Lyme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09600" y="2590800"/>
            <a:ext cx="0" cy="908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9600" y="289113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600" y="34992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9600" y="31944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3138" y="3042732"/>
            <a:ext cx="1359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Toxoplasmosis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2541" y="2738610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VKH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7600" y="1947446"/>
            <a:ext cx="17936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Acute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95829" y="1947446"/>
            <a:ext cx="12813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Chronic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991045" y="1613363"/>
            <a:ext cx="944029" cy="39862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935068" y="1613357"/>
            <a:ext cx="999132" cy="41773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743206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3006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Bilateral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20000" y="2359229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JIA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20000" y="2664029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FHI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7391400" y="2513111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91400" y="34260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391400" y="31212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391400" y="28164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578581" y="3575450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Syphilis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38800" y="3045029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TINU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05904" y="3959429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Leptospirosis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25923" y="3324069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Behçet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38806" y="3654629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Drug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rxn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5410200" y="3198911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410200" y="4747736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410200" y="44166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410200" y="41118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410200" y="38070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410200" y="35022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352806" y="3352806"/>
            <a:ext cx="178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Posner-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Schlossman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3124200" y="3201888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24200" y="4114800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124200" y="3810000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124200" y="3505200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3886200" y="2316784"/>
            <a:ext cx="647700" cy="34724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533900" y="2316778"/>
            <a:ext cx="647700" cy="35022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606691" y="3276606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7391400" y="3733800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597381" y="4559125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Syphilis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625491" y="4267206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311381" y="3962404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Syphilis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339491" y="3657606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5410200" y="5023246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7391400" y="2359226"/>
            <a:ext cx="0" cy="16734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625485" y="4873829"/>
            <a:ext cx="761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IBD/PA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620000" y="2971806"/>
            <a:ext cx="761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IBD/PA</a:t>
            </a:r>
            <a:endParaRPr lang="en-US" sz="14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352800" y="3048006"/>
            <a:ext cx="1200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HLA-B27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3124200" y="44166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339491" y="4264229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HSV/VZV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7391400" y="4032646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606685" y="388322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5410200" y="3045023"/>
            <a:ext cx="0" cy="23093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410200" y="5354359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597375" y="517862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3124200" y="3048008"/>
            <a:ext cx="0" cy="167342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124200" y="47214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311375" y="456902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8364" y="3887575"/>
            <a:ext cx="4527672" cy="181588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descriptive term is often applied to the KP in TB?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‘Mutton fat’ (just as in sarcoid)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iris findings may occur?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Nodules (just as in sarcoid)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Are </a:t>
            </a:r>
            <a:r>
              <a:rPr lang="en-US" sz="1400" i="1" dirty="0" err="1">
                <a:solidFill>
                  <a:srgbClr val="0000FF"/>
                </a:solidFill>
              </a:rPr>
              <a:t>synechiae</a:t>
            </a:r>
            <a:r>
              <a:rPr lang="en-US" sz="1400" i="1" dirty="0">
                <a:solidFill>
                  <a:srgbClr val="0000FF"/>
                </a:solidFill>
              </a:rPr>
              <a:t> common?</a:t>
            </a:r>
            <a:endParaRPr lang="en-US" sz="1400" i="1" dirty="0">
              <a:solidFill>
                <a:srgbClr val="CCFFCC"/>
              </a:solidFill>
            </a:endParaRPr>
          </a:p>
          <a:p>
            <a:r>
              <a:rPr lang="en-US" sz="1400" dirty="0">
                <a:solidFill>
                  <a:srgbClr val="CCFFCC"/>
                </a:solidFill>
              </a:rPr>
              <a:t>Yes (just as in sarcoid)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99662" y="149824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0C24068-214E-4776-8559-193DA223DF81}"/>
              </a:ext>
            </a:extLst>
          </p:cNvPr>
          <p:cNvSpPr/>
          <p:nvPr/>
        </p:nvSpPr>
        <p:spPr>
          <a:xfrm>
            <a:off x="750934" y="5703457"/>
            <a:ext cx="2830466" cy="575606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248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/>
          <p:cNvSpPr txBox="1"/>
          <p:nvPr/>
        </p:nvSpPr>
        <p:spPr>
          <a:xfrm>
            <a:off x="357926" y="4974729"/>
            <a:ext cx="83519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On the diagram above, where can TB present?</a:t>
            </a:r>
          </a:p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Anywhere!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OK, but when TB presents as an anterior uveitis, in which form is it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most likely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to occur?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As an </a:t>
            </a:r>
            <a:r>
              <a:rPr lang="en-US" sz="1400" b="1" dirty="0">
                <a:solidFill>
                  <a:srgbClr val="0000FF"/>
                </a:solidFill>
              </a:rPr>
              <a:t>acute granulomatous uveitis</a:t>
            </a:r>
          </a:p>
          <a:p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How likely is TB to present in this manner,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ie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, as an isolated anterior uveitis without posterior findings?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Very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un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likely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Anterior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5" y="1143008"/>
            <a:ext cx="2116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Granulomatous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9642" y="1143008"/>
            <a:ext cx="257153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Nongranulomatous</a:t>
            </a:r>
            <a:endParaRPr lang="en-US" sz="2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438400" y="762008"/>
            <a:ext cx="1143000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1408" y="762008"/>
            <a:ext cx="1128977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25381" y="2427981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HSV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0934" y="2133608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Sarcoid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609600" y="1524008"/>
            <a:ext cx="0" cy="1071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9600" y="1676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09600" y="2590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09600" y="2286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09600" y="1981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23142" y="1812395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7874" y="3353361"/>
            <a:ext cx="615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Lyme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09600" y="2590800"/>
            <a:ext cx="0" cy="908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9600" y="289113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600" y="34992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9600" y="31944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3138" y="3042732"/>
            <a:ext cx="1359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Toxoplasmosis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2541" y="2738610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VKH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7600" y="1947446"/>
            <a:ext cx="17936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Acute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95829" y="1947446"/>
            <a:ext cx="12813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Chronic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991045" y="1613363"/>
            <a:ext cx="944029" cy="39862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935068" y="1613357"/>
            <a:ext cx="999132" cy="41773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743206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3006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Bilateral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20000" y="2359229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JIA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20000" y="2664029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FHI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7391400" y="2513111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91400" y="34260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391400" y="31212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391400" y="28164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578581" y="3575450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Syphilis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38800" y="3045029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TINU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05904" y="3959429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Leptospirosis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25923" y="3324069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Behçet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38806" y="3654629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Drug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rxn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5410200" y="3198911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410200" y="4747736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410200" y="44166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410200" y="41118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410200" y="38070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410200" y="35022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352806" y="3352806"/>
            <a:ext cx="178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Posner-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Schlossman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3124200" y="3201888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24200" y="4114800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124200" y="3810000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124200" y="3505200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3886200" y="2316784"/>
            <a:ext cx="647700" cy="34724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533900" y="2316778"/>
            <a:ext cx="647700" cy="35022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606691" y="3276606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7391400" y="3733800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597381" y="4559125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Syphilis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625491" y="4267206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311381" y="3962404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Syphilis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339491" y="3657606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5410200" y="5023246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7391400" y="2359226"/>
            <a:ext cx="0" cy="16734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625485" y="4873829"/>
            <a:ext cx="761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IBD/PA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620000" y="2971806"/>
            <a:ext cx="761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IBD/PA</a:t>
            </a:r>
            <a:endParaRPr lang="en-US" sz="14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352800" y="3048006"/>
            <a:ext cx="1200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HLA-B27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3124200" y="44166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339491" y="4264229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HSV/VZV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7391400" y="4032646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606685" y="388322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5410200" y="3045023"/>
            <a:ext cx="0" cy="23093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410200" y="5354359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597375" y="517862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3124200" y="3048008"/>
            <a:ext cx="0" cy="167342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124200" y="47214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311375" y="456902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8364" y="3887575"/>
            <a:ext cx="4527672" cy="181588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descriptive term is often applied to the KP in TB?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‘Mutton fat’ (just as in sarcoid)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iris findings may occur?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Nodules (just as in sarcoid)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Are </a:t>
            </a:r>
            <a:r>
              <a:rPr lang="en-US" sz="1400" i="1" dirty="0" err="1">
                <a:solidFill>
                  <a:srgbClr val="0000FF"/>
                </a:solidFill>
              </a:rPr>
              <a:t>synechiae</a:t>
            </a:r>
            <a:r>
              <a:rPr lang="en-US" sz="1400" i="1" dirty="0">
                <a:solidFill>
                  <a:srgbClr val="0000FF"/>
                </a:solidFill>
              </a:rPr>
              <a:t> common?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Yes (just as in sarcoid)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99662" y="149824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0C24068-214E-4776-8559-193DA223DF81}"/>
              </a:ext>
            </a:extLst>
          </p:cNvPr>
          <p:cNvSpPr/>
          <p:nvPr/>
        </p:nvSpPr>
        <p:spPr>
          <a:xfrm>
            <a:off x="750934" y="5703457"/>
            <a:ext cx="2830466" cy="575606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685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F52755-3F13-4F59-B536-40770FBF5705}"/>
              </a:ext>
            </a:extLst>
          </p:cNvPr>
          <p:cNvSpPr txBox="1"/>
          <p:nvPr/>
        </p:nvSpPr>
        <p:spPr>
          <a:xfrm>
            <a:off x="5682672" y="5183541"/>
            <a:ext cx="2361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TB: Posterior synechiae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9FD6A3-E5A6-4EF5-B082-7B5DC9CFB5D0}"/>
              </a:ext>
            </a:extLst>
          </p:cNvPr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8C82BC-7B21-44ED-A0FF-363DAB4DCBE4}"/>
              </a:ext>
            </a:extLst>
          </p:cNvPr>
          <p:cNvSpPr txBox="1"/>
          <p:nvPr/>
        </p:nvSpPr>
        <p:spPr>
          <a:xfrm>
            <a:off x="793980" y="5183541"/>
            <a:ext cx="2919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Sarcoid: Posterior synechiae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(and the world’s largest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Busacca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nodule) </a:t>
            </a: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CFAEA8-3E26-4ACE-BD74-BADCAFED7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382" y="2190900"/>
            <a:ext cx="4288127" cy="27732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59FB0F-8AAE-4278-96ED-944425B127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27" y="2190900"/>
            <a:ext cx="3682496" cy="276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205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60" y="15240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808" y="3345301"/>
            <a:ext cx="157766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Anterior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71314" y="2302105"/>
            <a:ext cx="176202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Posterior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210620" y="787758"/>
            <a:ext cx="426077" cy="257633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636697" y="787758"/>
            <a:ext cx="1454239" cy="205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296728" y="2840872"/>
            <a:ext cx="232307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Intermediate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904023" y="1771919"/>
            <a:ext cx="198323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Panuveitis</a:t>
            </a:r>
            <a:endParaRPr lang="en-US" sz="28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1636697" y="787758"/>
            <a:ext cx="3234617" cy="158195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1618372" y="795897"/>
            <a:ext cx="5285653" cy="109730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365161" y="3868525"/>
            <a:ext cx="4012620" cy="195569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8" idx="2"/>
          </p:cNvCxnSpPr>
          <p:nvPr/>
        </p:nvCxnSpPr>
        <p:spPr>
          <a:xfrm>
            <a:off x="3458268" y="3364092"/>
            <a:ext cx="2478897" cy="24601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499279" y="2825329"/>
            <a:ext cx="1012554" cy="299889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028151" y="2302109"/>
            <a:ext cx="222659" cy="35221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8569" y="4336415"/>
            <a:ext cx="88152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i="1" dirty="0"/>
              <a:t>Isolated </a:t>
            </a:r>
            <a:r>
              <a:rPr lang="en-US" sz="2000" b="1" i="1" dirty="0"/>
              <a:t>intermediate uveitis </a:t>
            </a:r>
            <a:r>
              <a:rPr lang="en-US" sz="2000" i="1" dirty="0"/>
              <a:t>would be an unexpected presentation in TB…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37779" y="5757159"/>
            <a:ext cx="4011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solidFill>
                  <a:srgbClr val="0000FF"/>
                </a:solidFill>
                <a:latin typeface="Arial" panose="020B0604020202020204" pitchFamily="34" charset="0"/>
              </a:rPr>
              <a:t>Tuberculosis</a:t>
            </a:r>
          </a:p>
        </p:txBody>
      </p:sp>
    </p:spTree>
    <p:extLst>
      <p:ext uri="{BB962C8B-B14F-4D97-AF65-F5344CB8AC3E}">
        <p14:creationId xmlns:p14="http://schemas.microsoft.com/office/powerpoint/2010/main" val="22520763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60" y="15240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808" y="3345301"/>
            <a:ext cx="157766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Anterior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71314" y="2302105"/>
            <a:ext cx="176202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Posterior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210620" y="787758"/>
            <a:ext cx="426077" cy="257633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636697" y="787758"/>
            <a:ext cx="1454239" cy="205311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296728" y="2840872"/>
            <a:ext cx="232307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Intermediate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904023" y="1771919"/>
            <a:ext cx="198323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Panuveitis</a:t>
            </a:r>
            <a:endParaRPr lang="en-US" sz="28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1636697" y="787758"/>
            <a:ext cx="3234617" cy="1581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1618372" y="795897"/>
            <a:ext cx="5285653" cy="109730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365161" y="3868525"/>
            <a:ext cx="4012620" cy="195569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8" idx="2"/>
          </p:cNvCxnSpPr>
          <p:nvPr/>
        </p:nvCxnSpPr>
        <p:spPr>
          <a:xfrm>
            <a:off x="3458268" y="3364092"/>
            <a:ext cx="2478897" cy="246012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499279" y="2825329"/>
            <a:ext cx="1012554" cy="29988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028151" y="2302109"/>
            <a:ext cx="222659" cy="35221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63342" y="3958362"/>
            <a:ext cx="512351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i="1" dirty="0"/>
              <a:t>…but </a:t>
            </a:r>
            <a:r>
              <a:rPr lang="en-US" sz="2000" b="1" i="1" dirty="0"/>
              <a:t>posterior uveitis</a:t>
            </a:r>
            <a:r>
              <a:rPr lang="en-US" sz="2000" i="1" dirty="0"/>
              <a:t> is a hallmark of TB.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37779" y="5757159"/>
            <a:ext cx="4011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solidFill>
                  <a:srgbClr val="0000FF"/>
                </a:solidFill>
                <a:latin typeface="Arial" panose="020B0604020202020204" pitchFamily="34" charset="0"/>
              </a:rPr>
              <a:t>Tuberculosis</a:t>
            </a:r>
          </a:p>
        </p:txBody>
      </p:sp>
    </p:spTree>
    <p:extLst>
      <p:ext uri="{BB962C8B-B14F-4D97-AF65-F5344CB8AC3E}">
        <p14:creationId xmlns:p14="http://schemas.microsoft.com/office/powerpoint/2010/main" val="7771097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4" y="758294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4" y="1258673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5" y="1277039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52" y="762004"/>
            <a:ext cx="2026051" cy="493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4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803" y="758290"/>
            <a:ext cx="3200401" cy="480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60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2" y="2042580"/>
            <a:ext cx="8555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What is the classic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posterior manifestation of TB? </a:t>
            </a:r>
          </a:p>
        </p:txBody>
      </p:sp>
    </p:spTree>
    <p:extLst>
      <p:ext uri="{BB962C8B-B14F-4D97-AF65-F5344CB8AC3E}">
        <p14:creationId xmlns:p14="http://schemas.microsoft.com/office/powerpoint/2010/main" val="33731771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4" y="758294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4" y="1258673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5" y="1277039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52" y="762004"/>
            <a:ext cx="2026051" cy="493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4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803" y="758290"/>
            <a:ext cx="3200401" cy="48002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60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2" y="2042580"/>
            <a:ext cx="85558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What is the classic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posterior manifestation of TB?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279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2990" y="1340044"/>
            <a:ext cx="690926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What is the causative organism in typical TB?</a:t>
            </a:r>
          </a:p>
          <a:p>
            <a:r>
              <a:rPr lang="en-US" sz="1400" dirty="0"/>
              <a:t>Mycobacterium tuberculosis</a:t>
            </a:r>
          </a:p>
          <a:p>
            <a:endParaRPr lang="en-US" sz="1400" i="1" dirty="0"/>
          </a:p>
          <a:p>
            <a:r>
              <a:rPr lang="en-US" sz="1400" i="1" dirty="0"/>
              <a:t>What are its basic properties (</a:t>
            </a:r>
            <a:r>
              <a:rPr lang="en-US" sz="1400" i="1" dirty="0" err="1"/>
              <a:t>ie</a:t>
            </a:r>
            <a:r>
              <a:rPr lang="en-US" sz="1400" i="1" dirty="0"/>
              <a:t>, what sort of organism is it in a microbiology sense)?</a:t>
            </a:r>
          </a:p>
          <a:p>
            <a:r>
              <a:rPr lang="en-US" sz="1400" dirty="0"/>
              <a:t>It is an obligate aerobe</a:t>
            </a:r>
          </a:p>
          <a:p>
            <a:endParaRPr lang="en-US" sz="1400" dirty="0"/>
          </a:p>
          <a:p>
            <a:r>
              <a:rPr lang="en-US" sz="1400" i="1" dirty="0"/>
              <a:t>Is it Gram positive, or Gram negative?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90" y="808774"/>
            <a:ext cx="109196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Basics</a:t>
            </a:r>
          </a:p>
        </p:txBody>
      </p:sp>
    </p:spTree>
    <p:extLst>
      <p:ext uri="{BB962C8B-B14F-4D97-AF65-F5344CB8AC3E}">
        <p14:creationId xmlns:p14="http://schemas.microsoft.com/office/powerpoint/2010/main" val="31084233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4" y="758294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4" y="1258673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5" y="1277039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52" y="762004"/>
            <a:ext cx="2026051" cy="493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4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803" y="758290"/>
            <a:ext cx="3200401" cy="48002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60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2" y="2042580"/>
            <a:ext cx="8555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What is the classic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posterior manifestation of TB?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Why does TB have a special affinity for the choroid?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185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4" y="758294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4" y="1258673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5" y="1277039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52" y="762004"/>
            <a:ext cx="2026051" cy="493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4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803" y="758290"/>
            <a:ext cx="3200401" cy="48002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60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2" y="2042580"/>
            <a:ext cx="85558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What is the classic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posterior manifestation of TB?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Why does TB have a special affinity for the choroid?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Recall TB has an affinity for those areas of the body with especially high O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tension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the lung apices).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C3E1DD-55FC-D6E7-5096-D7E1171A2BCD}"/>
              </a:ext>
            </a:extLst>
          </p:cNvPr>
          <p:cNvSpPr txBox="1"/>
          <p:nvPr/>
        </p:nvSpPr>
        <p:spPr>
          <a:xfrm>
            <a:off x="5461411" y="2420604"/>
            <a:ext cx="3347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Foreshadowing alert payoff!</a:t>
            </a:r>
          </a:p>
        </p:txBody>
      </p:sp>
    </p:spTree>
    <p:extLst>
      <p:ext uri="{BB962C8B-B14F-4D97-AF65-F5344CB8AC3E}">
        <p14:creationId xmlns:p14="http://schemas.microsoft.com/office/powerpoint/2010/main" val="30462910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4" y="758294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4" y="1258673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5" y="1277039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52" y="762004"/>
            <a:ext cx="2026051" cy="493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4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803" y="758290"/>
            <a:ext cx="3200401" cy="48002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60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2" y="2042580"/>
            <a:ext cx="8555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What is the classic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posterior manifestation of TB?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Why does TB have a special affinity for the choroid?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Recall TB has an affinity for those areas of the body with especially high O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tension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the lung apices).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choroid has the highest blood flow in the entire body, and thus is extremely well oxygenated.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02944D-5A33-408B-BCF0-22509A140588}"/>
              </a:ext>
            </a:extLst>
          </p:cNvPr>
          <p:cNvSpPr txBox="1"/>
          <p:nvPr/>
        </p:nvSpPr>
        <p:spPr>
          <a:xfrm>
            <a:off x="5461411" y="2420604"/>
            <a:ext cx="3347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Foreshadowing alert payoff!</a:t>
            </a:r>
          </a:p>
        </p:txBody>
      </p:sp>
    </p:spTree>
    <p:extLst>
      <p:ext uri="{BB962C8B-B14F-4D97-AF65-F5344CB8AC3E}">
        <p14:creationId xmlns:p14="http://schemas.microsoft.com/office/powerpoint/2010/main" val="42420938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4" y="758294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4" y="1258673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5" y="1277039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52" y="762004"/>
            <a:ext cx="2026051" cy="493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4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803" y="758290"/>
            <a:ext cx="3200401" cy="48002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60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2" y="2042580"/>
            <a:ext cx="85558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What is the classic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posterior manifestation of TB?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Why does TB have a special affinity for the choroid?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Recall TB has an affinity for those areas of the body with especially high O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tension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the lung apices).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choroid has the highest blood flow in the entire body, and thus is extremely well oxygenated.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How does TB choroiditis present?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6373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4" y="758294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4" y="1258673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5" y="1277039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52" y="762004"/>
            <a:ext cx="2026051" cy="493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4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803" y="758290"/>
            <a:ext cx="3200401" cy="48002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60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2" y="2042580"/>
            <a:ext cx="85558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What is the classic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posterior manifestation of TB?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Why does TB have a special affinity for the choroid?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Recall TB has an affinity for those areas of the body with especially high O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tension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the lung apices).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choroid has the highest blood flow in the entire body, and thus is extremely well oxygenated.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How does TB choroiditis present?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Usually as multiple (up to hundreds) small (1/3 - 2 DD) yellowish lesions known as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tubercles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75D757-F6E6-42AB-A826-6264F4766DB0}"/>
              </a:ext>
            </a:extLst>
          </p:cNvPr>
          <p:cNvSpPr/>
          <p:nvPr/>
        </p:nvSpPr>
        <p:spPr>
          <a:xfrm>
            <a:off x="6934204" y="3790122"/>
            <a:ext cx="791813" cy="283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933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4" y="758294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4" y="1258673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5" y="1277039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52" y="762004"/>
            <a:ext cx="2026051" cy="493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4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803" y="758290"/>
            <a:ext cx="3200401" cy="48002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60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2" y="2042580"/>
            <a:ext cx="85558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What is the classic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posterior manifestation of TB?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Why does TB have a special affinity for the choroid?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Recall TB has an affinity for those areas of the body with especially high O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tension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the lung apices).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choroid has the highest blood flow in the entire body, and thus is extremely well oxygenated.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How does TB choroiditis present?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Usually as multiple (up to hundreds) small (1/3 - 2 DD) yellowish lesions known as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tubercles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3269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F52755-3F13-4F59-B536-40770FBF5705}"/>
              </a:ext>
            </a:extLst>
          </p:cNvPr>
          <p:cNvSpPr txBox="1"/>
          <p:nvPr/>
        </p:nvSpPr>
        <p:spPr>
          <a:xfrm>
            <a:off x="3485809" y="5813047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Choroidal tubercles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9FD6A3-E5A6-4EF5-B082-7B5DC9CFB5D0}"/>
              </a:ext>
            </a:extLst>
          </p:cNvPr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BD65AF-A3F2-485C-AB33-B2BDF0CF2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452562"/>
            <a:ext cx="54102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988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4" y="758294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4" y="1258673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5" y="1277039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52" y="762004"/>
            <a:ext cx="2026051" cy="493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4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803" y="758290"/>
            <a:ext cx="3200401" cy="48002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60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2" y="2042580"/>
            <a:ext cx="85558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What is the classic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posterior manifestation of TB?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Why does TB have a special affinity for the choroid?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Recall TB has an affinity for those areas of the body with especially high O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tension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the lung apices).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choroid has the highest blood flow in the entire body, and thus is extremely well oxygenated.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How does TB choroiditis present?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Usually as multiple (up to hundreds) small (1/3 - 2 DD) yellowish lesions known as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tubercles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Occasionally, only one large (2 - 10 DD) tubercle will be present.</a:t>
            </a:r>
          </a:p>
        </p:txBody>
      </p:sp>
    </p:spTree>
    <p:extLst>
      <p:ext uri="{BB962C8B-B14F-4D97-AF65-F5344CB8AC3E}">
        <p14:creationId xmlns:p14="http://schemas.microsoft.com/office/powerpoint/2010/main" val="16387682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F52755-3F13-4F59-B536-40770FBF5705}"/>
              </a:ext>
            </a:extLst>
          </p:cNvPr>
          <p:cNvSpPr txBox="1"/>
          <p:nvPr/>
        </p:nvSpPr>
        <p:spPr>
          <a:xfrm>
            <a:off x="3184446" y="5813047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Large</a:t>
            </a:r>
            <a:r>
              <a:rPr lang="en-US" dirty="0"/>
              <a:t> choroidal tubercles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9FD6A3-E5A6-4EF5-B082-7B5DC9CFB5D0}"/>
              </a:ext>
            </a:extLst>
          </p:cNvPr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71A409-F25D-4D74-9489-D61B80E88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70" y="1811480"/>
            <a:ext cx="4303820" cy="32528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F08306-7EA5-4D0D-8D00-73F823010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2" y="1811480"/>
            <a:ext cx="4372733" cy="325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811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21" y="2756078"/>
            <a:ext cx="4246600" cy="31277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2360" y="6220496"/>
            <a:ext cx="4905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TB choroiditis: Single large tubercle pre- and post-</a:t>
            </a:r>
            <a:r>
              <a:rPr lang="en-US" sz="1600" dirty="0" err="1"/>
              <a:t>tx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49" y="386366"/>
            <a:ext cx="4246600" cy="312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17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2990" y="1340044"/>
            <a:ext cx="774276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What is the causative organism in typical TB?</a:t>
            </a:r>
          </a:p>
          <a:p>
            <a:r>
              <a:rPr lang="en-US" sz="1400" dirty="0"/>
              <a:t>Mycobacterium tuberculosis</a:t>
            </a:r>
          </a:p>
          <a:p>
            <a:endParaRPr lang="en-US" sz="1400" i="1" dirty="0"/>
          </a:p>
          <a:p>
            <a:r>
              <a:rPr lang="en-US" sz="1400" i="1" dirty="0"/>
              <a:t>What are its basic properties (</a:t>
            </a:r>
            <a:r>
              <a:rPr lang="en-US" sz="1400" i="1" dirty="0" err="1"/>
              <a:t>ie</a:t>
            </a:r>
            <a:r>
              <a:rPr lang="en-US" sz="1400" i="1" dirty="0"/>
              <a:t>, what sort of organism is it in a microbiology sense)?</a:t>
            </a:r>
          </a:p>
          <a:p>
            <a:r>
              <a:rPr lang="en-US" sz="1400" dirty="0"/>
              <a:t>It is an obligate aerobe</a:t>
            </a:r>
          </a:p>
          <a:p>
            <a:endParaRPr lang="en-US" sz="1400" dirty="0"/>
          </a:p>
          <a:p>
            <a:r>
              <a:rPr lang="en-US" sz="1400" i="1" dirty="0"/>
              <a:t>Is it Gram positive, or Gram negative?</a:t>
            </a:r>
          </a:p>
          <a:p>
            <a:r>
              <a:rPr lang="en-US" sz="1400" dirty="0"/>
              <a:t>It is neither--it is impervious to Gram’s stain. Instead, it stains with the so-called  </a:t>
            </a:r>
            <a:r>
              <a:rPr lang="en-US" sz="1400" i="1" dirty="0"/>
              <a:t>acid-fast</a:t>
            </a:r>
            <a:r>
              <a:rPr lang="en-US" sz="1400" dirty="0"/>
              <a:t>  stain.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90" y="808774"/>
            <a:ext cx="109196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618F0B-8F09-439B-B4A6-5FA77571395B}"/>
              </a:ext>
            </a:extLst>
          </p:cNvPr>
          <p:cNvSpPr/>
          <p:nvPr/>
        </p:nvSpPr>
        <p:spPr>
          <a:xfrm>
            <a:off x="6802284" y="2871989"/>
            <a:ext cx="734095" cy="283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two-words</a:t>
            </a:r>
          </a:p>
        </p:txBody>
      </p:sp>
    </p:spTree>
    <p:extLst>
      <p:ext uri="{BB962C8B-B14F-4D97-AF65-F5344CB8AC3E}">
        <p14:creationId xmlns:p14="http://schemas.microsoft.com/office/powerpoint/2010/main" val="18226637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4" y="758294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4" y="1258673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5" y="1277039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52" y="762004"/>
            <a:ext cx="2026051" cy="493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4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803" y="758290"/>
            <a:ext cx="3200401" cy="48002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60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2" y="2042580"/>
            <a:ext cx="85558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What is the classic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posterior manifestation of TB?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Why does TB have a special affinity for the choroid?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Recall TB has an affinity for those areas of the body with especially high O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tension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the lung apices).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choroid has the highest blood flow in the entire body, and thus is extremely well oxygenated.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How does TB choroiditis present?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Usually as multiple (up to hundreds) small (1/3 - 2 DD) yellowish lesions known as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tubercles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Occasionally, only one large (2 - 10 DD) tubercle will be present.</a:t>
            </a:r>
            <a:endParaRPr lang="en-US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Do these tubercles tend to be found in the posterior pole, or more peripherally?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7887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4" y="758294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4" y="1258673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5" y="1277039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52" y="762004"/>
            <a:ext cx="2026051" cy="493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4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803" y="758290"/>
            <a:ext cx="3200401" cy="48002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60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2" y="2042580"/>
            <a:ext cx="855586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What is the classic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posterior manifestation of TB?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Why does TB have a special affinity for the choroid?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Recall TB has an affinity for those areas of the body with especially high O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tension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the lung apices).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choroid has the highest blood flow in the entire body, and thus is extremely well oxygenated.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How does TB choroiditis present?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Usually as multiple (up to hundreds) small (1/3 - 2 DD) yellowish lesions known as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tubercles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Occasionally, only one large (2 - 10 DD) tubercle will be present.</a:t>
            </a:r>
            <a:endParaRPr lang="en-US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Do these tubercles tend to be found in the posterior pole, or more peripherally?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posterior pole</a:t>
            </a:r>
          </a:p>
        </p:txBody>
      </p:sp>
    </p:spTree>
    <p:extLst>
      <p:ext uri="{BB962C8B-B14F-4D97-AF65-F5344CB8AC3E}">
        <p14:creationId xmlns:p14="http://schemas.microsoft.com/office/powerpoint/2010/main" val="41311118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4" y="758294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4" y="1258673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5" y="1277039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52" y="762004"/>
            <a:ext cx="2026051" cy="493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4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803" y="758290"/>
            <a:ext cx="3200401" cy="48002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60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2" y="2042580"/>
            <a:ext cx="855586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What is the classic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posterior manifestation of TB?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Why does TB have a special affinity for the choroid?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Recall TB has an affinity for those areas of the body with especially high O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tension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the lung apices).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choroid has the highest blood flow in the entire body, and thus is extremely well oxygenated.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How does TB choroiditis present?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Usually as multiple (up to hundreds) small (1/3 - 2 DD) yellowish lesions known as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tubercles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Occasionally, only one large (2 - 10 DD) tubercle will be present.</a:t>
            </a:r>
            <a:endParaRPr lang="en-US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Do these tubercles tend to be found in the posterior pole, or more peripherally?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posterior pole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Is the overlying retina affected?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283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4" y="758294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4" y="1258673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5" y="1277039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52" y="762004"/>
            <a:ext cx="2026051" cy="493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4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803" y="758290"/>
            <a:ext cx="3200401" cy="48002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60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2" y="2042580"/>
            <a:ext cx="85558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What is the classic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posterior manifestation of TB?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Why does TB have a special affinity for the choroid?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Recall TB has an affinity for those areas of the body with especially high O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tension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the lung apices).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choroid has the highest blood flow in the entire body, and thus is extremely well oxygenated.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How does TB choroiditis present?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Usually as multiple (up to hundreds) small (1/3 - 2 DD) yellowish lesions known as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tubercles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Occasionally, only one large (2 - 10 DD) tubercle will be present.</a:t>
            </a:r>
            <a:endParaRPr lang="en-US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Do these tubercles tend to be found in the posterior pole, or more peripherally?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posterior pole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Is the overlying retina affected?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Yes; retinal hemorrhages, edema (sometimes in the form of a macular star), and/or serous RD can result.</a:t>
            </a:r>
          </a:p>
        </p:txBody>
      </p:sp>
    </p:spTree>
    <p:extLst>
      <p:ext uri="{BB962C8B-B14F-4D97-AF65-F5344CB8AC3E}">
        <p14:creationId xmlns:p14="http://schemas.microsoft.com/office/powerpoint/2010/main" val="24689753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F52755-3F13-4F59-B536-40770FBF5705}"/>
              </a:ext>
            </a:extLst>
          </p:cNvPr>
          <p:cNvSpPr txBox="1"/>
          <p:nvPr/>
        </p:nvSpPr>
        <p:spPr>
          <a:xfrm>
            <a:off x="2506860" y="5813047"/>
            <a:ext cx="4130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Macular star 2ndry to TB chorioretinitis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9FD6A3-E5A6-4EF5-B082-7B5DC9CFB5D0}"/>
              </a:ext>
            </a:extLst>
          </p:cNvPr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96237C-8AEE-4F75-87F9-28EE09192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531" y="1589693"/>
            <a:ext cx="4512937" cy="367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694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4" y="758294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4" y="1258673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5" y="1277039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52" y="762004"/>
            <a:ext cx="2026051" cy="493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60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2" y="2042580"/>
            <a:ext cx="85558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What is the classic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posterior manifestation of TB?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Why does TB have a special affinity for the choroid?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Recall TB has an affinity for those areas of the body with especially high O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tension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the lung apices).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choroid has the highest blood flow in the entire body, and thus is extremely well oxygenated.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How does TB choroiditis present?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Usually as multiple (up to hundreds) small (1/3 - 2 DD) yellowish lesions known as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tubercles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Occasionally, only one large (2 - 10 DD) tubercle will be present.</a:t>
            </a:r>
            <a:endParaRPr lang="en-US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Do these tubercles tend to be found in the posterior pole, or more peripherally?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posterior pole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Is the overlying retina affected?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Yes; retinal hemorrhages, edema (sometimes in the form of a macular star), and/or serous RD can result.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Can the ONH be affected?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59706" y="1238314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733803" y="758290"/>
            <a:ext cx="3200401" cy="48002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6561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4" y="758294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4" y="1258673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5" y="1277039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52" y="762004"/>
            <a:ext cx="2026051" cy="493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60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2" y="2042580"/>
            <a:ext cx="855586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What is the classic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posterior manifestation of TB?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Why does TB have a special affinity for the choroid?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Recall TB has an affinity for those areas of the body with especially high O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tension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the lung apices).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choroid has the highest blood flow in the entire body, and thus is extremely well oxygenated.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How does TB choroiditis present?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Usually as multiple (up to hundreds) small (1/3 - 2 DD) yellowish lesions known as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tubercles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Occasionally, only one large (2 - 10 DD) tubercle will be present.</a:t>
            </a:r>
            <a:endParaRPr lang="en-US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Do these tubercles tend to be found in the posterior pole, or more peripherally?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posterior pole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Is the overlying retina affected?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Yes; retinal hemorrhages, edema (sometimes in the form of a macular star), and/or serous RD can result.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Can the ONH be affected?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Yes; disc edema is a common occurrence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59706" y="1238314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733803" y="758290"/>
            <a:ext cx="3200401" cy="48002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6229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F52755-3F13-4F59-B536-40770FBF5705}"/>
              </a:ext>
            </a:extLst>
          </p:cNvPr>
          <p:cNvSpPr txBox="1"/>
          <p:nvPr/>
        </p:nvSpPr>
        <p:spPr>
          <a:xfrm>
            <a:off x="3628967" y="5813047"/>
            <a:ext cx="188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Dis edema in TB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9FD6A3-E5A6-4EF5-B082-7B5DC9CFB5D0}"/>
              </a:ext>
            </a:extLst>
          </p:cNvPr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15461A-BA05-4BA6-A098-664AEA378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19275"/>
            <a:ext cx="48768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718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4" y="758294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4" y="1258673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5" y="1277039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52" y="762004"/>
            <a:ext cx="2026051" cy="493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60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2" y="2042580"/>
            <a:ext cx="855586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classic</a:t>
            </a:r>
            <a:r>
              <a:rPr lang="en-US" sz="1400" b="1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manifestation of TB? 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does TB have a special affinity for the choroid?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Recall TB has an affinity for those areas of the body with especially high O</a:t>
            </a:r>
            <a:r>
              <a:rPr lang="en-US" sz="1400" baseline="-25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tension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lung apices). The choroid has the highest blood flow in the entire body, and thus is extremely well oxygenated.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TB choroiditis present?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 as multiple (up to hundreds) small (1/3 - 2 DD) yellowish lesions known as 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tubercles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Occasionally, only one large (2 - 10 DD) tubercle will be present.</a:t>
            </a:r>
            <a:endParaRPr lang="en-US" sz="1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these tubercles tend to be found in the posterior pole, or more peripherally?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posterior pole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overlying retina affected?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Yes; retinal hemorrhages, edema (sometimes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form of a macular star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and/or serous RD can result.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the ONH be affected?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Yes;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 edema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common occurrence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59706" y="1238314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733803" y="758290"/>
            <a:ext cx="3200401" cy="480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784811" y="5138670"/>
            <a:ext cx="2719020" cy="5409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84460" y="5847009"/>
            <a:ext cx="1195855" cy="4199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21" idx="2"/>
          </p:cNvCxnSpPr>
          <p:nvPr/>
        </p:nvCxnSpPr>
        <p:spPr>
          <a:xfrm flipH="1">
            <a:off x="5422006" y="1561479"/>
            <a:ext cx="2380239" cy="35771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1" idx="2"/>
            <a:endCxn id="3" idx="7"/>
          </p:cNvCxnSpPr>
          <p:nvPr/>
        </p:nvCxnSpPr>
        <p:spPr>
          <a:xfrm flipH="1">
            <a:off x="1705186" y="1561479"/>
            <a:ext cx="6097059" cy="43470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43308" y="3405959"/>
            <a:ext cx="40405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So, TB can present as a </a:t>
            </a:r>
            <a:r>
              <a:rPr lang="en-US" i="1" dirty="0" err="1"/>
              <a:t>neuroretinitis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657479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4" y="758294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4" y="1258673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5" y="1277039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52" y="762004"/>
            <a:ext cx="2026051" cy="493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4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803" y="758290"/>
            <a:ext cx="3200401" cy="480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60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2" y="2042580"/>
            <a:ext cx="8339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There is another classic posterior manifestation that involves the retina. What is its eponymous name?</a:t>
            </a:r>
          </a:p>
        </p:txBody>
      </p:sp>
    </p:spTree>
    <p:extLst>
      <p:ext uri="{BB962C8B-B14F-4D97-AF65-F5344CB8AC3E}">
        <p14:creationId xmlns:p14="http://schemas.microsoft.com/office/powerpoint/2010/main" val="1814264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2990" y="1340044"/>
            <a:ext cx="774276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What is the causative organism in typical TB?</a:t>
            </a:r>
          </a:p>
          <a:p>
            <a:r>
              <a:rPr lang="en-US" sz="1400" dirty="0"/>
              <a:t>Mycobacterium tuberculosis</a:t>
            </a:r>
          </a:p>
          <a:p>
            <a:endParaRPr lang="en-US" sz="1400" i="1" dirty="0"/>
          </a:p>
          <a:p>
            <a:r>
              <a:rPr lang="en-US" sz="1400" i="1" dirty="0"/>
              <a:t>What are its basic properties (</a:t>
            </a:r>
            <a:r>
              <a:rPr lang="en-US" sz="1400" i="1" dirty="0" err="1"/>
              <a:t>ie</a:t>
            </a:r>
            <a:r>
              <a:rPr lang="en-US" sz="1400" i="1" dirty="0"/>
              <a:t>, what sort of organism is it in a microbiology sense)?</a:t>
            </a:r>
          </a:p>
          <a:p>
            <a:r>
              <a:rPr lang="en-US" sz="1400" dirty="0"/>
              <a:t>It is an obligate aerobe</a:t>
            </a:r>
          </a:p>
          <a:p>
            <a:endParaRPr lang="en-US" sz="1400" dirty="0"/>
          </a:p>
          <a:p>
            <a:r>
              <a:rPr lang="en-US" sz="1400" i="1" dirty="0"/>
              <a:t>Is it Gram positive, or Gram negative?</a:t>
            </a:r>
          </a:p>
          <a:p>
            <a:r>
              <a:rPr lang="en-US" sz="1400" dirty="0"/>
              <a:t>It is neither--it is impervious to Gram’s stain. Instead, it stains with the so-called  </a:t>
            </a:r>
            <a:r>
              <a:rPr lang="en-US" sz="1400" i="1" dirty="0"/>
              <a:t>acid-fast</a:t>
            </a:r>
            <a:r>
              <a:rPr lang="en-US" sz="1400" dirty="0"/>
              <a:t>  stain.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90" y="808774"/>
            <a:ext cx="109196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Basics</a:t>
            </a:r>
          </a:p>
        </p:txBody>
      </p:sp>
    </p:spTree>
    <p:extLst>
      <p:ext uri="{BB962C8B-B14F-4D97-AF65-F5344CB8AC3E}">
        <p14:creationId xmlns:p14="http://schemas.microsoft.com/office/powerpoint/2010/main" val="391130956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4" y="758294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4" y="1258673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5" y="1277039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52" y="762004"/>
            <a:ext cx="2026051" cy="493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4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803" y="758290"/>
            <a:ext cx="3200401" cy="480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60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2" y="2042580"/>
            <a:ext cx="8339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There is another classic posterior manifestation that involves the retina. What is its eponymous name?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Eales disease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3146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4" y="758294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4" y="1258673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5" y="1277039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52" y="762004"/>
            <a:ext cx="2026051" cy="493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4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803" y="758290"/>
            <a:ext cx="3200401" cy="480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60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2" y="2042580"/>
            <a:ext cx="8339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There is another classic posterior manifestation that involves the retina. What is its eponymous name?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Eales disease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What specific component of the retina is primarily affected in Eales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dz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819979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4" y="758294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4" y="1258673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5" y="1277039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52" y="762004"/>
            <a:ext cx="2026051" cy="49393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4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803" y="758290"/>
            <a:ext cx="3200401" cy="48002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60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2" y="2042580"/>
            <a:ext cx="83399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There is another classic posterior manifestation that involves the retina. What is its eponymous name?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Eales disease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What specific component of the retina is primarily affected in Eales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dz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vasculature;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Eales is a retinal vasculitis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35753" y="1544861"/>
            <a:ext cx="2579552" cy="3347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rgbClr val="0000FF"/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(Retinal vasculitis)</a:t>
            </a:r>
          </a:p>
        </p:txBody>
      </p:sp>
      <p:cxnSp>
        <p:nvCxnSpPr>
          <p:cNvPr id="3" name="Straight Connector 2"/>
          <p:cNvCxnSpPr>
            <a:stCxn id="16" idx="1"/>
            <a:endCxn id="16" idx="3"/>
          </p:cNvCxnSpPr>
          <p:nvPr/>
        </p:nvCxnSpPr>
        <p:spPr>
          <a:xfrm>
            <a:off x="4913825" y="1438622"/>
            <a:ext cx="109517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9577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4" y="758294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4" y="1258673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5" y="1277039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52" y="762004"/>
            <a:ext cx="2026051" cy="49393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4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803" y="758290"/>
            <a:ext cx="3200401" cy="48002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60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2" y="2042580"/>
            <a:ext cx="83399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There is another classic posterior manifestation that involves the retina. What is its eponymous name?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Eales disease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What specific component of the retina is primarily affected in Eales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dz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vasculature;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Eales is a retinal vasculitis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Does Eales tend to occur in the posterior pole, or the periphery?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35753" y="1544861"/>
            <a:ext cx="2579552" cy="3347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rgbClr val="0000FF"/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(Retinal vasculitis)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913825" y="1438622"/>
            <a:ext cx="109517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7571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4" y="758294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4" y="1258673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5" y="1277039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52" y="762004"/>
            <a:ext cx="2026051" cy="49393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4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803" y="758290"/>
            <a:ext cx="3200401" cy="48002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60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2" y="2042580"/>
            <a:ext cx="8339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There is another classic posterior manifestation that involves the retina. What is its eponymous name?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Eales disease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What specific component of the retina is primarily affected in Eales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dz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vasculature;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Eales is a retinal vasculitis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Does Eales tend to occur in the posterior pole, or the periphery?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periphery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35753" y="1544861"/>
            <a:ext cx="2579552" cy="3347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rgbClr val="0000FF"/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(Retinal vasculitis)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913825" y="1438622"/>
            <a:ext cx="109517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6531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4" y="758294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4" y="1258673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5" y="1277039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52" y="762004"/>
            <a:ext cx="2026051" cy="49393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4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803" y="758290"/>
            <a:ext cx="3200401" cy="48002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60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2" y="2042580"/>
            <a:ext cx="83399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There is another classic posterior manifestation that involves the retina. What is its eponymous name?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Eales disease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What specific component of the retina is primarily affected in Eales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dz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vasculature;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Eales is a retinal vasculitis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Does Eales tend to occur in the posterior pole, or the periphery?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periphery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Demographically speaking, who is the classic Eales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35753" y="1544861"/>
            <a:ext cx="2579552" cy="3347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rgbClr val="0000FF"/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(Retinal vasculitis)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913825" y="1438622"/>
            <a:ext cx="109517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66902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4" y="758294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4" y="1258673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5" y="1277039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52" y="762004"/>
            <a:ext cx="2026051" cy="49393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4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803" y="758290"/>
            <a:ext cx="3200401" cy="48002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60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2" y="2042580"/>
            <a:ext cx="833998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There is another classic posterior manifestation that involves the retina. What is its eponymous name?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Eales disease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What specific component of the retina is primarily affected in Eales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dz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vasculature;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Eales is a retinal vasculitis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Does Eales tend to occur in the posterior pole, or the periphery?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periphery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Demographically speaking, who is the classic Eales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healthy young adult male from India or the Middle East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35753" y="1544861"/>
            <a:ext cx="2579552" cy="3347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rgbClr val="0000FF"/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(Retinal vasculitis)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913825" y="1438622"/>
            <a:ext cx="109517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987899" y="4237149"/>
            <a:ext cx="378049" cy="241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900902" y="4237149"/>
            <a:ext cx="987161" cy="241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Two Words</a:t>
            </a:r>
          </a:p>
        </p:txBody>
      </p:sp>
    </p:spTree>
    <p:extLst>
      <p:ext uri="{BB962C8B-B14F-4D97-AF65-F5344CB8AC3E}">
        <p14:creationId xmlns:p14="http://schemas.microsoft.com/office/powerpoint/2010/main" val="366022699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4" y="758294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4" y="1258673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5" y="1277039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52" y="762004"/>
            <a:ext cx="2026051" cy="49393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4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803" y="758290"/>
            <a:ext cx="3200401" cy="48002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60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2" y="2042580"/>
            <a:ext cx="833998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There is another classic posterior manifestation that involves the retina. What is its eponymous name?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Eales disease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What specific component of the retina is primarily affected in Eales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dz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vasculature;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Eales is a retinal vasculitis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Does Eales tend to occur in the posterior pole, or the periphery?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periphery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Demographically speaking, who is the classic Eales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healthy young adult male from India or the Middle East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35753" y="1544861"/>
            <a:ext cx="2579552" cy="3347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rgbClr val="0000FF"/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(Retinal vasculitis)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913825" y="1438622"/>
            <a:ext cx="109517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0318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4" y="758294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4" y="1258673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5" y="1277039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52" y="762004"/>
            <a:ext cx="2026051" cy="49393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4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803" y="758290"/>
            <a:ext cx="3200401" cy="48002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60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2" y="2042580"/>
            <a:ext cx="833998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There is another classic posterior manifestation that involves the retina. What is its eponymous name?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Eales disease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What specific component of the retina is primarily affected in Eales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dz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vasculature;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Eales is a retinal vasculitis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Does Eales tend to occur in the posterior pole, or the periphery?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periphery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Demographically speaking, who is the classic Eales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healthy young adult male from India or the Middle East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How does Eales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dz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present?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35753" y="1544861"/>
            <a:ext cx="2579552" cy="3347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rgbClr val="0000FF"/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(Retinal vasculitis)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913825" y="1438622"/>
            <a:ext cx="109517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27670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4" y="758294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4" y="1258673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5" y="1277039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52" y="762004"/>
            <a:ext cx="2026051" cy="49393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4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803" y="758290"/>
            <a:ext cx="3200401" cy="48002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60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2" y="2042580"/>
            <a:ext cx="83399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There is another classic posterior manifestation that involves the retina. What is its eponymous name?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Eales disease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What specific component of the retina is primarily affected in Eales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dz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vasculature;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Eales is a retinal vasculitis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Does Eales tend to occur in the posterior pole, or the periphery?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periphery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Demographically speaking, who is the classic Eales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healthy young adult male from India or the Middle East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How does Eales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dz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present?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As a peripheral vascular occlusive disease with retinal hemorrhages. In time, retinal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nonperfusion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can lead to neovascularization and tractional RD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35753" y="1544861"/>
            <a:ext cx="2579552" cy="3347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rgbClr val="0000FF"/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(Retinal vasculitis)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913825" y="1438622"/>
            <a:ext cx="109517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005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92052E-38C5-4F5E-8613-A378ED2B5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5" y="1325990"/>
            <a:ext cx="5086350" cy="42060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D21C3C-73DC-4641-B4A9-13FA2C52226C}"/>
              </a:ext>
            </a:extLst>
          </p:cNvPr>
          <p:cNvSpPr txBox="1"/>
          <p:nvPr/>
        </p:nvSpPr>
        <p:spPr>
          <a:xfrm>
            <a:off x="3127535" y="6065699"/>
            <a:ext cx="28889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/>
              <a:t>M tuberculosis</a:t>
            </a:r>
            <a:r>
              <a:rPr lang="en-US" sz="1600" dirty="0"/>
              <a:t>, acid-fast stain</a:t>
            </a:r>
          </a:p>
        </p:txBody>
      </p:sp>
    </p:spTree>
    <p:extLst>
      <p:ext uri="{BB962C8B-B14F-4D97-AF65-F5344CB8AC3E}">
        <p14:creationId xmlns:p14="http://schemas.microsoft.com/office/powerpoint/2010/main" val="329886498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E24F4-D36B-4573-A6B8-39FD8C3D9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D8EAE-EC14-452A-AF26-215B4AE31F01}" type="slidenum">
              <a:rPr lang="en-US" altLang="en-US" smtClean="0"/>
              <a:pPr>
                <a:defRPr/>
              </a:pPr>
              <a:t>80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F62B1D-4678-44B5-8EF4-F313C0595CF2}"/>
              </a:ext>
            </a:extLst>
          </p:cNvPr>
          <p:cNvSpPr txBox="1"/>
          <p:nvPr/>
        </p:nvSpPr>
        <p:spPr>
          <a:xfrm>
            <a:off x="1546442" y="5867400"/>
            <a:ext cx="6051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Eales disease: Peripheral neo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81BE1A-DDE0-4A00-8E4B-D6896AEE5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654" y="1480865"/>
            <a:ext cx="4772691" cy="38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162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5D7FB1-F4D5-4291-85B7-AAEE24969E19}"/>
              </a:ext>
            </a:extLst>
          </p:cNvPr>
          <p:cNvSpPr txBox="1"/>
          <p:nvPr/>
        </p:nvSpPr>
        <p:spPr>
          <a:xfrm>
            <a:off x="1546442" y="5867400"/>
            <a:ext cx="6051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Eales disease: Peripheral neo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F271AF-3C9B-4684-913D-EE1878D0C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06" y="1144852"/>
            <a:ext cx="5256585" cy="456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9934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3D88676-E120-42DF-9303-B4FE20E60520}"/>
              </a:ext>
            </a:extLst>
          </p:cNvPr>
          <p:cNvSpPr txBox="1"/>
          <p:nvPr/>
        </p:nvSpPr>
        <p:spPr>
          <a:xfrm>
            <a:off x="1546442" y="5867400"/>
            <a:ext cx="6051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Eales disease: Peripheral neo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9505C8-770D-458A-A59D-735F1C630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06" y="1370699"/>
            <a:ext cx="5256585" cy="411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496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60" y="15240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808" y="3345301"/>
            <a:ext cx="157766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Anterior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71314" y="2302105"/>
            <a:ext cx="176202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Posterior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210620" y="787758"/>
            <a:ext cx="426077" cy="257633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636697" y="787758"/>
            <a:ext cx="1454239" cy="205311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296728" y="2840872"/>
            <a:ext cx="232307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Intermediate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904023" y="1771919"/>
            <a:ext cx="198323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Panuveitis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1636697" y="787758"/>
            <a:ext cx="3234617" cy="158195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1618372" y="795897"/>
            <a:ext cx="5285653" cy="10973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365161" y="3868525"/>
            <a:ext cx="4012620" cy="195569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8" idx="2"/>
          </p:cNvCxnSpPr>
          <p:nvPr/>
        </p:nvCxnSpPr>
        <p:spPr>
          <a:xfrm>
            <a:off x="3458268" y="3364092"/>
            <a:ext cx="2478897" cy="246012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499279" y="2825329"/>
            <a:ext cx="1012554" cy="299889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028151" y="2302109"/>
            <a:ext cx="222659" cy="35221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49941" y="4061394"/>
            <a:ext cx="560762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i="1" dirty="0"/>
              <a:t>And of course, TB can present as a </a:t>
            </a:r>
            <a:r>
              <a:rPr lang="en-US" sz="2000" b="1" i="1" dirty="0" err="1"/>
              <a:t>panuveitis</a:t>
            </a:r>
            <a:r>
              <a:rPr lang="en-US" sz="2000" b="1" i="1" dirty="0"/>
              <a:t>.</a:t>
            </a:r>
            <a:endParaRPr lang="en-US" sz="20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37779" y="5757159"/>
            <a:ext cx="4011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solidFill>
                  <a:srgbClr val="0000FF"/>
                </a:solidFill>
                <a:latin typeface="Arial" panose="020B0604020202020204" pitchFamily="34" charset="0"/>
              </a:rPr>
              <a:t>Tuberculosis</a:t>
            </a:r>
          </a:p>
        </p:txBody>
      </p:sp>
    </p:spTree>
    <p:extLst>
      <p:ext uri="{BB962C8B-B14F-4D97-AF65-F5344CB8AC3E}">
        <p14:creationId xmlns:p14="http://schemas.microsoft.com/office/powerpoint/2010/main" val="328018870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90" y="808774"/>
            <a:ext cx="15392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9" y="1417318"/>
            <a:ext cx="8266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How is the diagnosis of TB made?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</p:spTree>
    <p:extLst>
      <p:ext uri="{BB962C8B-B14F-4D97-AF65-F5344CB8AC3E}">
        <p14:creationId xmlns:p14="http://schemas.microsoft.com/office/powerpoint/2010/main" val="409484569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90" y="808774"/>
            <a:ext cx="15392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9" y="1417318"/>
            <a:ext cx="82660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How is the diagnosis of TB made?</a:t>
            </a:r>
            <a:endParaRPr lang="en-US" sz="1400" dirty="0"/>
          </a:p>
          <a:p>
            <a:r>
              <a:rPr lang="en-US" sz="1400" dirty="0"/>
              <a:t>Definitively, only via observation of the organism on a specimen. More commonly, the diagnosis is made presumptively on other, indirect evidence.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</p:spTree>
    <p:extLst>
      <p:ext uri="{BB962C8B-B14F-4D97-AF65-F5344CB8AC3E}">
        <p14:creationId xmlns:p14="http://schemas.microsoft.com/office/powerpoint/2010/main" val="128398123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90" y="808774"/>
            <a:ext cx="15392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9" y="1417318"/>
            <a:ext cx="82660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How is the diagnosis of TB made?</a:t>
            </a:r>
            <a:endParaRPr lang="en-US" sz="1400" dirty="0"/>
          </a:p>
          <a:p>
            <a:r>
              <a:rPr lang="en-US" sz="1400" dirty="0"/>
              <a:t>Definitively, only via observation of the organism on a specimen. More commonly, the diagnosis is made presumptively on other, indirect evidence.</a:t>
            </a:r>
          </a:p>
          <a:p>
            <a:endParaRPr lang="en-US" sz="1400" dirty="0"/>
          </a:p>
          <a:p>
            <a:r>
              <a:rPr lang="en-US" sz="1400" i="1" dirty="0"/>
              <a:t>What ‘presumptive evidence’ tests are commonly employed first-line?</a:t>
            </a:r>
          </a:p>
          <a:p>
            <a:r>
              <a:rPr lang="en-US" sz="1400" dirty="0"/>
              <a:t>--</a:t>
            </a:r>
            <a:r>
              <a:rPr lang="en-US" sz="1400" b="1" i="1" dirty="0"/>
              <a:t>?</a:t>
            </a:r>
            <a:endParaRPr lang="en-US" sz="1400" dirty="0"/>
          </a:p>
          <a:p>
            <a:r>
              <a:rPr lang="en-US" sz="1400" dirty="0"/>
              <a:t>--</a:t>
            </a:r>
            <a:r>
              <a:rPr lang="en-US" sz="1400" b="1" i="1" dirty="0"/>
              <a:t>?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</p:spTree>
    <p:extLst>
      <p:ext uri="{BB962C8B-B14F-4D97-AF65-F5344CB8AC3E}">
        <p14:creationId xmlns:p14="http://schemas.microsoft.com/office/powerpoint/2010/main" val="6515878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90" y="808774"/>
            <a:ext cx="15392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9" y="1417318"/>
            <a:ext cx="82660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How is the diagnosis of TB made?</a:t>
            </a:r>
            <a:endParaRPr lang="en-US" sz="1400" dirty="0"/>
          </a:p>
          <a:p>
            <a:r>
              <a:rPr lang="en-US" sz="1400" dirty="0"/>
              <a:t>Definitively, only via observation of the organism on a specimen. More commonly, the diagnosis is made presumptively on other, indirect evidence.</a:t>
            </a:r>
          </a:p>
          <a:p>
            <a:endParaRPr lang="en-US" sz="1400" dirty="0"/>
          </a:p>
          <a:p>
            <a:r>
              <a:rPr lang="en-US" sz="1400" i="1" dirty="0"/>
              <a:t>What ‘presumptive evidence’ tests are commonly employed first-line?</a:t>
            </a:r>
          </a:p>
          <a:p>
            <a:r>
              <a:rPr lang="en-US" sz="1400" dirty="0"/>
              <a:t>--PPD</a:t>
            </a:r>
          </a:p>
          <a:p>
            <a:r>
              <a:rPr lang="en-US" sz="1400" dirty="0"/>
              <a:t>--</a:t>
            </a:r>
            <a:r>
              <a:rPr lang="en-US" sz="1400" dirty="0" err="1"/>
              <a:t>QuantiFERON</a:t>
            </a:r>
            <a:r>
              <a:rPr lang="en-US" sz="1400" dirty="0"/>
              <a:t> Gold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</p:spTree>
    <p:extLst>
      <p:ext uri="{BB962C8B-B14F-4D97-AF65-F5344CB8AC3E}">
        <p14:creationId xmlns:p14="http://schemas.microsoft.com/office/powerpoint/2010/main" val="311942566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90" y="808774"/>
            <a:ext cx="15392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9" y="1417318"/>
            <a:ext cx="82660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How is the diagnosis of TB made?</a:t>
            </a:r>
            <a:endParaRPr lang="en-US" sz="1400" dirty="0"/>
          </a:p>
          <a:p>
            <a:r>
              <a:rPr lang="en-US" sz="1400" dirty="0"/>
              <a:t>Definitively, only via observation of the organism on a specimen. More commonly, the diagnosis is made presumptively on other, indirect evidence.</a:t>
            </a:r>
          </a:p>
          <a:p>
            <a:endParaRPr lang="en-US" sz="1400" dirty="0"/>
          </a:p>
          <a:p>
            <a:r>
              <a:rPr lang="en-US" sz="1400" i="1" dirty="0"/>
              <a:t>What ‘presumptive evidence’ tests are commonly employed first-line?</a:t>
            </a:r>
          </a:p>
          <a:p>
            <a:r>
              <a:rPr lang="en-US" sz="1400" dirty="0"/>
              <a:t>--PPD</a:t>
            </a:r>
          </a:p>
          <a:p>
            <a:r>
              <a:rPr lang="en-US" sz="1400" dirty="0"/>
              <a:t>--</a:t>
            </a:r>
            <a:r>
              <a:rPr lang="en-US" sz="1400" dirty="0" err="1"/>
              <a:t>QuantiFERON</a:t>
            </a:r>
            <a:r>
              <a:rPr lang="en-US" sz="1400" dirty="0"/>
              <a:t> Gold</a:t>
            </a:r>
          </a:p>
          <a:p>
            <a:endParaRPr lang="en-US" sz="1400" dirty="0"/>
          </a:p>
          <a:p>
            <a:r>
              <a:rPr lang="en-US" sz="1400" i="1" dirty="0"/>
              <a:t>Does a positive PPD and/or </a:t>
            </a:r>
            <a:r>
              <a:rPr lang="en-US" sz="1400" i="1" dirty="0" err="1"/>
              <a:t>QuantiFERON</a:t>
            </a:r>
            <a:r>
              <a:rPr lang="en-US" sz="1400" i="1" dirty="0"/>
              <a:t> test prove the </a:t>
            </a:r>
            <a:r>
              <a:rPr lang="en-US" sz="1400" i="1" dirty="0" err="1"/>
              <a:t>pt</a:t>
            </a:r>
            <a:r>
              <a:rPr lang="en-US" sz="1400" i="1" dirty="0"/>
              <a:t> has active TB?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</p:spTree>
    <p:extLst>
      <p:ext uri="{BB962C8B-B14F-4D97-AF65-F5344CB8AC3E}">
        <p14:creationId xmlns:p14="http://schemas.microsoft.com/office/powerpoint/2010/main" val="126981890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90" y="808774"/>
            <a:ext cx="15392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9" y="1417318"/>
            <a:ext cx="82660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How is the diagnosis of TB made?</a:t>
            </a:r>
            <a:endParaRPr lang="en-US" sz="1400" dirty="0"/>
          </a:p>
          <a:p>
            <a:r>
              <a:rPr lang="en-US" sz="1400" dirty="0"/>
              <a:t>Definitively, only via observation of the organism on a specimen. More commonly, the diagnosis is made presumptively on other, indirect evidence.</a:t>
            </a:r>
          </a:p>
          <a:p>
            <a:endParaRPr lang="en-US" sz="1400" dirty="0"/>
          </a:p>
          <a:p>
            <a:r>
              <a:rPr lang="en-US" sz="1400" i="1" dirty="0"/>
              <a:t>What ‘presumptive evidence’ tests are commonly employed first-line?</a:t>
            </a:r>
          </a:p>
          <a:p>
            <a:r>
              <a:rPr lang="en-US" sz="1400" dirty="0"/>
              <a:t>--PPD</a:t>
            </a:r>
          </a:p>
          <a:p>
            <a:r>
              <a:rPr lang="en-US" sz="1400" dirty="0"/>
              <a:t>--</a:t>
            </a:r>
            <a:r>
              <a:rPr lang="en-US" sz="1400" dirty="0" err="1"/>
              <a:t>QuantiFERON</a:t>
            </a:r>
            <a:r>
              <a:rPr lang="en-US" sz="1400" dirty="0"/>
              <a:t> Gold</a:t>
            </a:r>
          </a:p>
          <a:p>
            <a:endParaRPr lang="en-US" sz="1400" dirty="0"/>
          </a:p>
          <a:p>
            <a:r>
              <a:rPr lang="en-US" sz="1400" i="1" dirty="0"/>
              <a:t>Does a positive PPD and/or </a:t>
            </a:r>
            <a:r>
              <a:rPr lang="en-US" sz="1400" i="1" dirty="0" err="1"/>
              <a:t>QuantiFERON</a:t>
            </a:r>
            <a:r>
              <a:rPr lang="en-US" sz="1400" i="1" dirty="0"/>
              <a:t> test prove the </a:t>
            </a:r>
            <a:r>
              <a:rPr lang="en-US" sz="1400" i="1" dirty="0" err="1"/>
              <a:t>pt</a:t>
            </a:r>
            <a:r>
              <a:rPr lang="en-US" sz="1400" i="1" dirty="0"/>
              <a:t> has active TB?</a:t>
            </a:r>
          </a:p>
          <a:p>
            <a:r>
              <a:rPr lang="en-US" sz="1400" dirty="0"/>
              <a:t>No—it only proves they have been infected by/exposed to 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</p:spTree>
    <p:extLst>
      <p:ext uri="{BB962C8B-B14F-4D97-AF65-F5344CB8AC3E}">
        <p14:creationId xmlns:p14="http://schemas.microsoft.com/office/powerpoint/2010/main" val="771153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2990" y="1340044"/>
            <a:ext cx="774276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What is the causative organism in typical TB?</a:t>
            </a:r>
          </a:p>
          <a:p>
            <a:r>
              <a:rPr lang="en-US" sz="1400" dirty="0"/>
              <a:t>Mycobacterium tuberculosis</a:t>
            </a:r>
          </a:p>
          <a:p>
            <a:endParaRPr lang="en-US" sz="1400" i="1" dirty="0"/>
          </a:p>
          <a:p>
            <a:r>
              <a:rPr lang="en-US" sz="1400" i="1" dirty="0"/>
              <a:t>What are its basic properties (</a:t>
            </a:r>
            <a:r>
              <a:rPr lang="en-US" sz="1400" i="1" dirty="0" err="1"/>
              <a:t>ie</a:t>
            </a:r>
            <a:r>
              <a:rPr lang="en-US" sz="1400" i="1" dirty="0"/>
              <a:t>, what sort of organism is it in a microbiology sense)?</a:t>
            </a:r>
          </a:p>
          <a:p>
            <a:r>
              <a:rPr lang="en-US" sz="1400" dirty="0"/>
              <a:t>It is an obligate aerobe</a:t>
            </a:r>
          </a:p>
          <a:p>
            <a:endParaRPr lang="en-US" sz="1400" dirty="0"/>
          </a:p>
          <a:p>
            <a:r>
              <a:rPr lang="en-US" sz="1400" i="1" dirty="0"/>
              <a:t>Is it Gram positive, or Gram negative?</a:t>
            </a:r>
          </a:p>
          <a:p>
            <a:r>
              <a:rPr lang="en-US" sz="1400" dirty="0"/>
              <a:t>It is neither--it is impervious to Gram’s stain. Instead, it stains with the so-called  </a:t>
            </a:r>
            <a:r>
              <a:rPr lang="en-US" sz="1400" i="1" dirty="0"/>
              <a:t>acid-fast </a:t>
            </a:r>
            <a:r>
              <a:rPr lang="en-US" sz="1400" dirty="0"/>
              <a:t> stain.</a:t>
            </a:r>
          </a:p>
          <a:p>
            <a:endParaRPr lang="en-US" sz="1400" dirty="0"/>
          </a:p>
          <a:p>
            <a:r>
              <a:rPr lang="en-US" sz="1400" i="1" dirty="0"/>
              <a:t>What proportion of the world’s population is infected with TB?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90" y="808774"/>
            <a:ext cx="109196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Basics</a:t>
            </a:r>
          </a:p>
        </p:txBody>
      </p:sp>
    </p:spTree>
    <p:extLst>
      <p:ext uri="{BB962C8B-B14F-4D97-AF65-F5344CB8AC3E}">
        <p14:creationId xmlns:p14="http://schemas.microsoft.com/office/powerpoint/2010/main" val="427258287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90" y="808774"/>
            <a:ext cx="15392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9" y="1417318"/>
            <a:ext cx="826600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How is the diagnosis of TB made?</a:t>
            </a:r>
            <a:endParaRPr lang="en-US" sz="1400" dirty="0"/>
          </a:p>
          <a:p>
            <a:r>
              <a:rPr lang="en-US" sz="1400" dirty="0"/>
              <a:t>Definitively, only via observation of the organism on a specimen. More commonly, the diagnosis is made presumptively on other, indirect evidence.</a:t>
            </a:r>
          </a:p>
          <a:p>
            <a:endParaRPr lang="en-US" sz="1400" dirty="0"/>
          </a:p>
          <a:p>
            <a:r>
              <a:rPr lang="en-US" sz="1400" i="1" dirty="0"/>
              <a:t>What ‘presumptive evidence’ tests are commonly employed first-line?</a:t>
            </a:r>
          </a:p>
          <a:p>
            <a:r>
              <a:rPr lang="en-US" sz="1400" dirty="0"/>
              <a:t>--PPD</a:t>
            </a:r>
          </a:p>
          <a:p>
            <a:r>
              <a:rPr lang="en-US" sz="1400" dirty="0"/>
              <a:t>--</a:t>
            </a:r>
            <a:r>
              <a:rPr lang="en-US" sz="1400" dirty="0" err="1"/>
              <a:t>QuantiFERON</a:t>
            </a:r>
            <a:r>
              <a:rPr lang="en-US" sz="1400" dirty="0"/>
              <a:t> Gold</a:t>
            </a:r>
          </a:p>
          <a:p>
            <a:endParaRPr lang="en-US" sz="1400" dirty="0"/>
          </a:p>
          <a:p>
            <a:r>
              <a:rPr lang="en-US" sz="1400" i="1" dirty="0"/>
              <a:t>Does a positive PPD and/or </a:t>
            </a:r>
            <a:r>
              <a:rPr lang="en-US" sz="1400" i="1" dirty="0" err="1"/>
              <a:t>QuantiFERON</a:t>
            </a:r>
            <a:r>
              <a:rPr lang="en-US" sz="1400" i="1" dirty="0"/>
              <a:t> test prove the </a:t>
            </a:r>
            <a:r>
              <a:rPr lang="en-US" sz="1400" i="1" dirty="0" err="1"/>
              <a:t>pt</a:t>
            </a:r>
            <a:r>
              <a:rPr lang="en-US" sz="1400" i="1" dirty="0"/>
              <a:t> has active TB?</a:t>
            </a:r>
          </a:p>
          <a:p>
            <a:r>
              <a:rPr lang="en-US" sz="1400" dirty="0"/>
              <a:t>No—it only proves they have been infected by/exposed to it</a:t>
            </a:r>
          </a:p>
          <a:p>
            <a:endParaRPr lang="en-US" sz="1400" dirty="0"/>
          </a:p>
          <a:p>
            <a:r>
              <a:rPr lang="en-US" sz="1400" i="1" dirty="0"/>
              <a:t>The PPD has a high false-negative rate. What characteristics put a TB-positive individual at risk for a false-negative PPD?</a:t>
            </a:r>
          </a:p>
          <a:p>
            <a:r>
              <a:rPr lang="en-US" sz="1400" dirty="0"/>
              <a:t>--</a:t>
            </a:r>
            <a:r>
              <a:rPr lang="en-US" sz="1400" b="1" i="1" dirty="0"/>
              <a:t>?</a:t>
            </a:r>
            <a:r>
              <a:rPr lang="en-US" sz="1400" dirty="0">
                <a:solidFill>
                  <a:schemeClr val="bg1"/>
                </a:solidFill>
              </a:rPr>
              <a:t>Being immunocompromised (</a:t>
            </a:r>
            <a:r>
              <a:rPr lang="en-US" sz="1400" dirty="0" err="1">
                <a:solidFill>
                  <a:schemeClr val="bg1"/>
                </a:solidFill>
              </a:rPr>
              <a:t>eg</a:t>
            </a:r>
            <a:r>
              <a:rPr lang="en-US" sz="1400" dirty="0">
                <a:solidFill>
                  <a:schemeClr val="bg1"/>
                </a:solidFill>
              </a:rPr>
              <a:t>, pts with AIDS, debilitating chronic diseases; on steroids or other immunosuppressive meds)</a:t>
            </a:r>
          </a:p>
          <a:p>
            <a:r>
              <a:rPr lang="en-US" sz="1400" dirty="0"/>
              <a:t>--</a:t>
            </a:r>
            <a:r>
              <a:rPr lang="en-US" sz="1400" b="1" i="1" dirty="0"/>
              <a:t>?</a:t>
            </a:r>
            <a:endParaRPr lang="en-US" sz="1400" dirty="0"/>
          </a:p>
          <a:p>
            <a:r>
              <a:rPr lang="en-US" sz="1400" dirty="0"/>
              <a:t>--</a:t>
            </a:r>
            <a:r>
              <a:rPr lang="en-US" sz="1400" b="1" i="1" dirty="0"/>
              <a:t>?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</p:spTree>
    <p:extLst>
      <p:ext uri="{BB962C8B-B14F-4D97-AF65-F5344CB8AC3E}">
        <p14:creationId xmlns:p14="http://schemas.microsoft.com/office/powerpoint/2010/main" val="249164680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90" y="808774"/>
            <a:ext cx="15392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9" y="1417318"/>
            <a:ext cx="82660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How is the diagnosis of TB made?</a:t>
            </a:r>
            <a:endParaRPr lang="en-US" sz="1400" dirty="0"/>
          </a:p>
          <a:p>
            <a:r>
              <a:rPr lang="en-US" sz="1400" dirty="0"/>
              <a:t>Definitively, only via observation of the organism on a specimen. More commonly, the diagnosis is made presumptively on other, indirect evidence.</a:t>
            </a:r>
          </a:p>
          <a:p>
            <a:endParaRPr lang="en-US" sz="1400" dirty="0"/>
          </a:p>
          <a:p>
            <a:r>
              <a:rPr lang="en-US" sz="1400" i="1" dirty="0"/>
              <a:t>What ‘presumptive evidence’ tests are commonly employed first-line?</a:t>
            </a:r>
          </a:p>
          <a:p>
            <a:r>
              <a:rPr lang="en-US" sz="1400" dirty="0"/>
              <a:t>--PPD</a:t>
            </a:r>
          </a:p>
          <a:p>
            <a:r>
              <a:rPr lang="en-US" sz="1400" dirty="0"/>
              <a:t>--</a:t>
            </a:r>
            <a:r>
              <a:rPr lang="en-US" sz="1400" dirty="0" err="1"/>
              <a:t>QuantiFERON</a:t>
            </a:r>
            <a:r>
              <a:rPr lang="en-US" sz="1400" dirty="0"/>
              <a:t> Gold</a:t>
            </a:r>
          </a:p>
          <a:p>
            <a:endParaRPr lang="en-US" sz="1400" dirty="0"/>
          </a:p>
          <a:p>
            <a:r>
              <a:rPr lang="en-US" sz="1400" i="1" dirty="0"/>
              <a:t>Does a positive PPD and/or </a:t>
            </a:r>
            <a:r>
              <a:rPr lang="en-US" sz="1400" i="1" dirty="0" err="1"/>
              <a:t>QuantiFERON</a:t>
            </a:r>
            <a:r>
              <a:rPr lang="en-US" sz="1400" i="1" dirty="0"/>
              <a:t> test prove the </a:t>
            </a:r>
            <a:r>
              <a:rPr lang="en-US" sz="1400" i="1" dirty="0" err="1"/>
              <a:t>pt</a:t>
            </a:r>
            <a:r>
              <a:rPr lang="en-US" sz="1400" i="1" dirty="0"/>
              <a:t> has active TB?</a:t>
            </a:r>
          </a:p>
          <a:p>
            <a:r>
              <a:rPr lang="en-US" sz="1400" dirty="0"/>
              <a:t>No—it only proves they have been infected by/exposed to it</a:t>
            </a:r>
          </a:p>
          <a:p>
            <a:endParaRPr lang="en-US" sz="1400" dirty="0"/>
          </a:p>
          <a:p>
            <a:r>
              <a:rPr lang="en-US" sz="1400" i="1" dirty="0"/>
              <a:t>The PPD has a high false-negative rate. What characteristics put a TB-positive individual at risk for a false-negative PPD?</a:t>
            </a:r>
          </a:p>
          <a:p>
            <a:r>
              <a:rPr lang="en-US" sz="1400" dirty="0"/>
              <a:t>--Being immunocompromised (</a:t>
            </a:r>
            <a:r>
              <a:rPr lang="en-US" sz="1400" dirty="0" err="1"/>
              <a:t>eg</a:t>
            </a:r>
            <a:r>
              <a:rPr lang="en-US" sz="1400" dirty="0"/>
              <a:t>, pts with AIDS, debilitating chronic diseases; on steroids or other immunosuppressive meds)</a:t>
            </a:r>
          </a:p>
          <a:p>
            <a:r>
              <a:rPr lang="en-US" sz="1400" dirty="0"/>
              <a:t>--Advanced age</a:t>
            </a:r>
          </a:p>
          <a:p>
            <a:r>
              <a:rPr lang="en-US" sz="1400" dirty="0"/>
              <a:t>--Marginal living conditions (</a:t>
            </a:r>
            <a:r>
              <a:rPr lang="en-US" sz="1400" dirty="0" err="1"/>
              <a:t>eg</a:t>
            </a:r>
            <a:r>
              <a:rPr lang="en-US" sz="1400" dirty="0"/>
              <a:t>, homeless; malnourished)</a:t>
            </a:r>
          </a:p>
          <a:p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</p:spTree>
    <p:extLst>
      <p:ext uri="{BB962C8B-B14F-4D97-AF65-F5344CB8AC3E}">
        <p14:creationId xmlns:p14="http://schemas.microsoft.com/office/powerpoint/2010/main" val="386292718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90" y="808774"/>
            <a:ext cx="15392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9" y="1417318"/>
            <a:ext cx="82660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How is the diagnosis of TB made?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Definitively, only via observation of the organism on a specimen. More commonly, the diagnosis is made presumptively on other, indirect evidence.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‘presumptive evidence’ tests are commonly employed first-line?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--PPD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QuantiFERON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Gold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Does a positive PPD and/or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QuantiFERON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test prove the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pt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has active TB?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No—it only proves they have been infected by/exposed to it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The PPD has a high false-negative rate. What characteristics put a TB-positive individual at risk for a false-negative PPD?</a:t>
            </a:r>
          </a:p>
          <a:p>
            <a:r>
              <a:rPr lang="en-US" sz="1400" b="1" dirty="0"/>
              <a:t>--Being immunocompromised (</a:t>
            </a:r>
            <a:r>
              <a:rPr lang="en-US" sz="1400" b="1" dirty="0" err="1"/>
              <a:t>eg</a:t>
            </a:r>
            <a:r>
              <a:rPr lang="en-US" sz="1400" b="1" dirty="0"/>
              <a:t>, pts with AIDS, debilitating chronic diseases; on steroids or other immunosuppressive meds)</a:t>
            </a:r>
          </a:p>
          <a:p>
            <a:r>
              <a:rPr lang="en-US" sz="1400" b="1" dirty="0"/>
              <a:t>--Advanced age</a:t>
            </a:r>
          </a:p>
          <a:p>
            <a:r>
              <a:rPr lang="en-US" sz="1400" b="1" dirty="0"/>
              <a:t>--Marginal living conditions (</a:t>
            </a:r>
            <a:r>
              <a:rPr lang="en-US" sz="1400" b="1" dirty="0" err="1"/>
              <a:t>eg</a:t>
            </a:r>
            <a:r>
              <a:rPr lang="en-US" sz="1400" b="1" dirty="0"/>
              <a:t>, homeless; malnourished)</a:t>
            </a:r>
          </a:p>
          <a:p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9807" y="5343760"/>
            <a:ext cx="6272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0000FF"/>
                </a:solidFill>
              </a:rPr>
              <a:t>Note that the characteristics that increase the risk of a false-negative PPD are the same as those that put someone at risk of having TB in the first place!</a:t>
            </a:r>
          </a:p>
        </p:txBody>
      </p:sp>
    </p:spTree>
    <p:extLst>
      <p:ext uri="{BB962C8B-B14F-4D97-AF65-F5344CB8AC3E}">
        <p14:creationId xmlns:p14="http://schemas.microsoft.com/office/powerpoint/2010/main" val="33860178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90" y="808774"/>
            <a:ext cx="15392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9" y="1417318"/>
            <a:ext cx="826600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How is the diagnosis of TB made?</a:t>
            </a:r>
            <a:endParaRPr lang="en-US" sz="1400" dirty="0"/>
          </a:p>
          <a:p>
            <a:r>
              <a:rPr lang="en-US" sz="1400" dirty="0"/>
              <a:t>Definitively, only via observation of the organism on a specimen. More commonly, the diagnosis is made presumptively on other, indirect evidence.</a:t>
            </a:r>
          </a:p>
          <a:p>
            <a:endParaRPr lang="en-US" sz="1400" dirty="0"/>
          </a:p>
          <a:p>
            <a:r>
              <a:rPr lang="en-US" sz="1400" i="1" dirty="0"/>
              <a:t>What ‘presumptive evidence’ tests are commonly employed first-line?</a:t>
            </a:r>
          </a:p>
          <a:p>
            <a:r>
              <a:rPr lang="en-US" sz="1400" dirty="0"/>
              <a:t>--PPD</a:t>
            </a:r>
          </a:p>
          <a:p>
            <a:r>
              <a:rPr lang="en-US" sz="1400" dirty="0"/>
              <a:t>--</a:t>
            </a:r>
            <a:r>
              <a:rPr lang="en-US" sz="1400" dirty="0" err="1"/>
              <a:t>QuantiFERON</a:t>
            </a:r>
            <a:r>
              <a:rPr lang="en-US" sz="1400" dirty="0"/>
              <a:t> Gold</a:t>
            </a:r>
          </a:p>
          <a:p>
            <a:endParaRPr lang="en-US" sz="1400" dirty="0"/>
          </a:p>
          <a:p>
            <a:r>
              <a:rPr lang="en-US" sz="1400" i="1" dirty="0"/>
              <a:t>Does a positive PPD and/or </a:t>
            </a:r>
            <a:r>
              <a:rPr lang="en-US" sz="1400" i="1" dirty="0" err="1"/>
              <a:t>QuantiFERON</a:t>
            </a:r>
            <a:r>
              <a:rPr lang="en-US" sz="1400" i="1" dirty="0"/>
              <a:t> test prove the </a:t>
            </a:r>
            <a:r>
              <a:rPr lang="en-US" sz="1400" i="1" dirty="0" err="1"/>
              <a:t>pt</a:t>
            </a:r>
            <a:r>
              <a:rPr lang="en-US" sz="1400" i="1" dirty="0"/>
              <a:t> has active TB?</a:t>
            </a:r>
          </a:p>
          <a:p>
            <a:r>
              <a:rPr lang="en-US" sz="1400" dirty="0"/>
              <a:t>No—it only proves they have been infected by/exposed to it</a:t>
            </a:r>
          </a:p>
          <a:p>
            <a:endParaRPr lang="en-US" sz="1400" dirty="0"/>
          </a:p>
          <a:p>
            <a:r>
              <a:rPr lang="en-US" sz="1400" i="1" dirty="0"/>
              <a:t>The PPD has a high false-negative rate. What characteristics put a TB-positive individual at risk for a false-negative PPD?</a:t>
            </a:r>
          </a:p>
          <a:p>
            <a:r>
              <a:rPr lang="en-US" sz="1400" dirty="0"/>
              <a:t>--Being immunocompromised (</a:t>
            </a:r>
            <a:r>
              <a:rPr lang="en-US" sz="1400" dirty="0" err="1"/>
              <a:t>eg</a:t>
            </a:r>
            <a:r>
              <a:rPr lang="en-US" sz="1400" dirty="0"/>
              <a:t>, pts with AIDS, debilitating chronic diseases; on steroids or other immunosuppressive meds)</a:t>
            </a:r>
          </a:p>
          <a:p>
            <a:r>
              <a:rPr lang="en-US" sz="1400" dirty="0"/>
              <a:t>--Advanced age</a:t>
            </a:r>
          </a:p>
          <a:p>
            <a:r>
              <a:rPr lang="en-US" sz="1400" dirty="0"/>
              <a:t>--Marginal living conditions (</a:t>
            </a:r>
            <a:r>
              <a:rPr lang="en-US" sz="1400" dirty="0" err="1"/>
              <a:t>eg</a:t>
            </a:r>
            <a:r>
              <a:rPr lang="en-US" sz="1400" dirty="0"/>
              <a:t>, homeless; malnourished)</a:t>
            </a:r>
          </a:p>
          <a:p>
            <a:endParaRPr lang="en-US" sz="1400" dirty="0"/>
          </a:p>
          <a:p>
            <a:r>
              <a:rPr lang="en-US" sz="1400" i="1" dirty="0"/>
              <a:t>Under what circumstances can the PPD yield a false-</a:t>
            </a:r>
            <a:r>
              <a:rPr lang="en-US" sz="1400" b="1" i="1" dirty="0"/>
              <a:t>positive</a:t>
            </a:r>
            <a:r>
              <a:rPr lang="en-US" sz="1400" i="1" dirty="0"/>
              <a:t> result?</a:t>
            </a:r>
          </a:p>
          <a:p>
            <a:r>
              <a:rPr lang="en-US" sz="1400" dirty="0"/>
              <a:t>--</a:t>
            </a:r>
            <a:r>
              <a:rPr lang="en-US" sz="1400" b="1" i="1" dirty="0"/>
              <a:t>?</a:t>
            </a:r>
            <a:r>
              <a:rPr lang="en-US" sz="1400" dirty="0"/>
              <a:t> </a:t>
            </a:r>
          </a:p>
          <a:p>
            <a:r>
              <a:rPr lang="en-US" sz="1400" dirty="0"/>
              <a:t>--</a:t>
            </a:r>
            <a:r>
              <a:rPr lang="en-US" sz="1400" b="1" i="1" dirty="0"/>
              <a:t>?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</p:spTree>
    <p:extLst>
      <p:ext uri="{BB962C8B-B14F-4D97-AF65-F5344CB8AC3E}">
        <p14:creationId xmlns:p14="http://schemas.microsoft.com/office/powerpoint/2010/main" val="172544193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90" y="808774"/>
            <a:ext cx="15392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9" y="1417318"/>
            <a:ext cx="826600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How is the diagnosis of TB made?</a:t>
            </a:r>
            <a:endParaRPr lang="en-US" sz="1400" dirty="0"/>
          </a:p>
          <a:p>
            <a:r>
              <a:rPr lang="en-US" sz="1400" dirty="0"/>
              <a:t>Definitively, only via observation of the organism on a specimen. More commonly, the diagnosis is made presumptively on other, indirect evidence.</a:t>
            </a:r>
          </a:p>
          <a:p>
            <a:endParaRPr lang="en-US" sz="1400" dirty="0"/>
          </a:p>
          <a:p>
            <a:r>
              <a:rPr lang="en-US" sz="1400" i="1" dirty="0"/>
              <a:t>What ‘presumptive evidence’ tests are commonly employed first-line?</a:t>
            </a:r>
          </a:p>
          <a:p>
            <a:r>
              <a:rPr lang="en-US" sz="1400" dirty="0"/>
              <a:t>--PPD</a:t>
            </a:r>
          </a:p>
          <a:p>
            <a:r>
              <a:rPr lang="en-US" sz="1400" dirty="0"/>
              <a:t>--</a:t>
            </a:r>
            <a:r>
              <a:rPr lang="en-US" sz="1400" dirty="0" err="1"/>
              <a:t>QuantiFERON</a:t>
            </a:r>
            <a:r>
              <a:rPr lang="en-US" sz="1400" dirty="0"/>
              <a:t> Gold</a:t>
            </a:r>
          </a:p>
          <a:p>
            <a:endParaRPr lang="en-US" sz="1400" dirty="0"/>
          </a:p>
          <a:p>
            <a:r>
              <a:rPr lang="en-US" sz="1400" i="1" dirty="0"/>
              <a:t>Does a positive PPD and/or </a:t>
            </a:r>
            <a:r>
              <a:rPr lang="en-US" sz="1400" i="1" dirty="0" err="1"/>
              <a:t>QuantiFERON</a:t>
            </a:r>
            <a:r>
              <a:rPr lang="en-US" sz="1400" i="1" dirty="0"/>
              <a:t> test prove the </a:t>
            </a:r>
            <a:r>
              <a:rPr lang="en-US" sz="1400" i="1" dirty="0" err="1"/>
              <a:t>pt</a:t>
            </a:r>
            <a:r>
              <a:rPr lang="en-US" sz="1400" i="1" dirty="0"/>
              <a:t> has active TB?</a:t>
            </a:r>
          </a:p>
          <a:p>
            <a:r>
              <a:rPr lang="en-US" sz="1400" dirty="0"/>
              <a:t>No—it only proves they have been infected by/exposed to it</a:t>
            </a:r>
          </a:p>
          <a:p>
            <a:endParaRPr lang="en-US" sz="1400" dirty="0"/>
          </a:p>
          <a:p>
            <a:r>
              <a:rPr lang="en-US" sz="1400" i="1" dirty="0"/>
              <a:t>The PPD has a high false-negative rate. What characteristics put a TB-positive individual at risk for a false-negative PPD?</a:t>
            </a:r>
          </a:p>
          <a:p>
            <a:r>
              <a:rPr lang="en-US" sz="1400" dirty="0"/>
              <a:t>--Being immunocompromised (</a:t>
            </a:r>
            <a:r>
              <a:rPr lang="en-US" sz="1400" dirty="0" err="1"/>
              <a:t>eg</a:t>
            </a:r>
            <a:r>
              <a:rPr lang="en-US" sz="1400" dirty="0"/>
              <a:t>, pts with AIDS, debilitating chronic diseases; on steroids or other immunosuppressive meds)</a:t>
            </a:r>
          </a:p>
          <a:p>
            <a:r>
              <a:rPr lang="en-US" sz="1400" dirty="0"/>
              <a:t>--Advanced age</a:t>
            </a:r>
          </a:p>
          <a:p>
            <a:r>
              <a:rPr lang="en-US" sz="1400" dirty="0"/>
              <a:t>--Marginal living conditions (</a:t>
            </a:r>
            <a:r>
              <a:rPr lang="en-US" sz="1400" dirty="0" err="1"/>
              <a:t>eg</a:t>
            </a:r>
            <a:r>
              <a:rPr lang="en-US" sz="1400" dirty="0"/>
              <a:t>, homeless; malnourished)</a:t>
            </a:r>
          </a:p>
          <a:p>
            <a:endParaRPr lang="en-US" sz="1400" dirty="0"/>
          </a:p>
          <a:p>
            <a:r>
              <a:rPr lang="en-US" sz="1400" i="1" dirty="0"/>
              <a:t>Under what circumstances can the PPD yield a false-</a:t>
            </a:r>
            <a:r>
              <a:rPr lang="en-US" sz="1400" b="1" i="1" dirty="0"/>
              <a:t>positive</a:t>
            </a:r>
            <a:r>
              <a:rPr lang="en-US" sz="1400" i="1" dirty="0"/>
              <a:t> result?</a:t>
            </a:r>
          </a:p>
          <a:p>
            <a:r>
              <a:rPr lang="en-US" sz="1400" dirty="0"/>
              <a:t>--</a:t>
            </a:r>
            <a:r>
              <a:rPr lang="en-US" sz="1400" dirty="0" err="1"/>
              <a:t>Hx</a:t>
            </a:r>
            <a:r>
              <a:rPr lang="en-US" sz="1400" dirty="0"/>
              <a:t> of exposure to BCG </a:t>
            </a:r>
          </a:p>
          <a:p>
            <a:r>
              <a:rPr lang="en-US" sz="1400" dirty="0"/>
              <a:t>--Pt is infected with atypical mycobacteria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</p:spTree>
    <p:extLst>
      <p:ext uri="{BB962C8B-B14F-4D97-AF65-F5344CB8AC3E}">
        <p14:creationId xmlns:p14="http://schemas.microsoft.com/office/powerpoint/2010/main" val="293090072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90" y="808774"/>
            <a:ext cx="15392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9" y="1417318"/>
            <a:ext cx="826600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How is the diagnosis of TB made?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Definitively, only via observation of the organism on a specimen. More commonly, the diagnosis is made presumptively on other, indirect evidence.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‘presumptive evidence’ tests are commonly employed first-line?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--PPD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QuantiFERON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Gold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Does a positive PPD and/or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QuantiFERON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test prove the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pt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has active TB?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No--it only proves they have been infected by/exposed to it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The PPD has a high false-negative rate. What characteristics put a TB-positive individual at risk for a false-negative PPD?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--Being immunocompromised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eg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pts with AIDS, debilitating chronic diseases; on steroids or other immunosuppressive meds)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--Advanced age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--Marginal living conditions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eg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homeless; malnourished)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Under what circumstances can the PPD yield a false-</a:t>
            </a:r>
            <a:r>
              <a:rPr lang="en-US" sz="1400" b="1" i="1" dirty="0">
                <a:solidFill>
                  <a:schemeClr val="bg1">
                    <a:lumMod val="75000"/>
                  </a:schemeClr>
                </a:solidFill>
              </a:rPr>
              <a:t>positive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result?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Hx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of exposure to </a:t>
            </a:r>
            <a:r>
              <a:rPr lang="en-US" sz="1400" b="1" i="1" dirty="0">
                <a:solidFill>
                  <a:srgbClr val="0000FF"/>
                </a:solidFill>
              </a:rPr>
              <a:t>BCG 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--Pt is infected with atypical mycobacteria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989" y="3361385"/>
            <a:ext cx="8125942" cy="189282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00" i="1" dirty="0">
                <a:solidFill>
                  <a:srgbClr val="0000FF"/>
                </a:solidFill>
              </a:rPr>
              <a:t>In this context, what does </a:t>
            </a:r>
            <a:r>
              <a:rPr lang="en-US" sz="1300" dirty="0">
                <a:solidFill>
                  <a:srgbClr val="0000FF"/>
                </a:solidFill>
              </a:rPr>
              <a:t>BCG</a:t>
            </a:r>
            <a:r>
              <a:rPr lang="en-US" sz="1300" i="1" dirty="0">
                <a:solidFill>
                  <a:srgbClr val="0000FF"/>
                </a:solidFill>
              </a:rPr>
              <a:t> stand for?</a:t>
            </a:r>
          </a:p>
          <a:p>
            <a:r>
              <a:rPr lang="en-US" sz="1300" dirty="0" err="1">
                <a:solidFill>
                  <a:schemeClr val="accent5">
                    <a:lumMod val="75000"/>
                  </a:schemeClr>
                </a:solidFill>
              </a:rPr>
              <a:t>bacille</a:t>
            </a:r>
            <a:r>
              <a:rPr lang="en-US" sz="1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5">
                    <a:lumMod val="75000"/>
                  </a:schemeClr>
                </a:solidFill>
              </a:rPr>
              <a:t>Calmette-Guérin</a:t>
            </a:r>
            <a:endParaRPr lang="en-US" sz="13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13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accent5">
                    <a:lumMod val="75000"/>
                  </a:schemeClr>
                </a:solidFill>
              </a:rPr>
              <a:t>What is it?</a:t>
            </a:r>
          </a:p>
          <a:p>
            <a:r>
              <a:rPr lang="en-US" sz="1300" dirty="0">
                <a:solidFill>
                  <a:schemeClr val="accent5">
                    <a:lumMod val="75000"/>
                  </a:schemeClr>
                </a:solidFill>
              </a:rPr>
              <a:t>A live-attenuated version of </a:t>
            </a:r>
            <a:r>
              <a:rPr lang="en-US" sz="1300" i="1" dirty="0">
                <a:solidFill>
                  <a:schemeClr val="accent5">
                    <a:lumMod val="75000"/>
                  </a:schemeClr>
                </a:solidFill>
              </a:rPr>
              <a:t>Mycobacterium </a:t>
            </a:r>
            <a:r>
              <a:rPr lang="en-US" sz="1300" i="1" dirty="0" err="1">
                <a:solidFill>
                  <a:schemeClr val="accent5">
                    <a:lumMod val="75000"/>
                  </a:schemeClr>
                </a:solidFill>
              </a:rPr>
              <a:t>bovis</a:t>
            </a:r>
            <a:endParaRPr lang="en-US" sz="1300" i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13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accent5">
                    <a:lumMod val="75000"/>
                  </a:schemeClr>
                </a:solidFill>
              </a:rPr>
              <a:t>Under what two circumstances (one far more likely than the other) is a person likely to be exposed to BCG?</a:t>
            </a:r>
          </a:p>
          <a:p>
            <a:r>
              <a:rPr lang="en-US" sz="1300" dirty="0">
                <a:solidFill>
                  <a:schemeClr val="accent5">
                    <a:lumMod val="75000"/>
                  </a:schemeClr>
                </a:solidFill>
              </a:rPr>
              <a:t>--It is used in anti-TB immunization programs around the world</a:t>
            </a:r>
          </a:p>
          <a:p>
            <a:r>
              <a:rPr lang="en-US" sz="1300" dirty="0">
                <a:solidFill>
                  <a:schemeClr val="accent5">
                    <a:lumMod val="75000"/>
                  </a:schemeClr>
                </a:solidFill>
              </a:rPr>
              <a:t>--It is used to treat certain forms of bladder cancer</a:t>
            </a:r>
          </a:p>
        </p:txBody>
      </p:sp>
      <p:sp>
        <p:nvSpPr>
          <p:cNvPr id="10" name="Oval 9"/>
          <p:cNvSpPr/>
          <p:nvPr/>
        </p:nvSpPr>
        <p:spPr>
          <a:xfrm>
            <a:off x="1979315" y="5434885"/>
            <a:ext cx="635096" cy="3373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2394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90" y="808774"/>
            <a:ext cx="15392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9" y="1417318"/>
            <a:ext cx="826600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How is the diagnosis of TB made?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Definitively, only via observation of the organism on a specimen. More commonly, the diagnosis is made presumptively on other, indirect evidence.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‘presumptive evidence’ tests are commonly employed first-line?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--PPD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QuantiFERON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Gold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Does a positive PPD and/or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QuantiFERON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test prove the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pt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has active TB?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No--it only proves they have been infected by/exposed to it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The PPD has a high false-negative rate. What characteristics put a TB-positive individual at risk for a false-negative PPD?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--Being immunocompromised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eg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pts with AIDS, debilitating chronic diseases; on steroids or other immunosuppressive meds)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--Advanced age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--Marginal living conditions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eg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homeless; malnourished)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Under what circumstances can the PPD yield a false-</a:t>
            </a:r>
            <a:r>
              <a:rPr lang="en-US" sz="1400" b="1" i="1" dirty="0">
                <a:solidFill>
                  <a:schemeClr val="bg1">
                    <a:lumMod val="75000"/>
                  </a:schemeClr>
                </a:solidFill>
              </a:rPr>
              <a:t>positive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result?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Hx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of exposure to </a:t>
            </a:r>
            <a:r>
              <a:rPr lang="en-US" sz="1400" b="1" i="1" dirty="0">
                <a:solidFill>
                  <a:srgbClr val="0000FF"/>
                </a:solidFill>
              </a:rPr>
              <a:t>BCG 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--Pt is infected with atypical mycobacteria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989" y="3361385"/>
            <a:ext cx="8125942" cy="189282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00" i="1" dirty="0">
                <a:solidFill>
                  <a:srgbClr val="0000FF"/>
                </a:solidFill>
              </a:rPr>
              <a:t>In this context, what does </a:t>
            </a:r>
            <a:r>
              <a:rPr lang="en-US" sz="1300" dirty="0">
                <a:solidFill>
                  <a:srgbClr val="0000FF"/>
                </a:solidFill>
              </a:rPr>
              <a:t>BCG</a:t>
            </a:r>
            <a:r>
              <a:rPr lang="en-US" sz="1300" i="1" dirty="0">
                <a:solidFill>
                  <a:srgbClr val="0000FF"/>
                </a:solidFill>
              </a:rPr>
              <a:t> stand for?</a:t>
            </a:r>
          </a:p>
          <a:p>
            <a:r>
              <a:rPr lang="en-US" sz="1300" dirty="0" err="1">
                <a:solidFill>
                  <a:srgbClr val="0000FF"/>
                </a:solidFill>
              </a:rPr>
              <a:t>bacille</a:t>
            </a:r>
            <a:r>
              <a:rPr lang="en-US" sz="1300" dirty="0">
                <a:solidFill>
                  <a:srgbClr val="0000FF"/>
                </a:solidFill>
              </a:rPr>
              <a:t> </a:t>
            </a:r>
            <a:r>
              <a:rPr lang="en-US" sz="1300" dirty="0" err="1">
                <a:solidFill>
                  <a:srgbClr val="0000FF"/>
                </a:solidFill>
              </a:rPr>
              <a:t>Calmette-Guérin</a:t>
            </a:r>
            <a:endParaRPr lang="en-US" sz="13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13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accent5">
                    <a:lumMod val="75000"/>
                  </a:schemeClr>
                </a:solidFill>
              </a:rPr>
              <a:t>What is it?</a:t>
            </a:r>
          </a:p>
          <a:p>
            <a:r>
              <a:rPr lang="en-US" sz="1300" dirty="0">
                <a:solidFill>
                  <a:schemeClr val="accent5">
                    <a:lumMod val="75000"/>
                  </a:schemeClr>
                </a:solidFill>
              </a:rPr>
              <a:t>A live-attenuated version of </a:t>
            </a:r>
            <a:r>
              <a:rPr lang="en-US" sz="1300" i="1" dirty="0">
                <a:solidFill>
                  <a:schemeClr val="accent5">
                    <a:lumMod val="75000"/>
                  </a:schemeClr>
                </a:solidFill>
              </a:rPr>
              <a:t>Mycobacterium </a:t>
            </a:r>
            <a:r>
              <a:rPr lang="en-US" sz="1300" i="1" dirty="0" err="1">
                <a:solidFill>
                  <a:schemeClr val="accent5">
                    <a:lumMod val="75000"/>
                  </a:schemeClr>
                </a:solidFill>
              </a:rPr>
              <a:t>bovis</a:t>
            </a:r>
            <a:endParaRPr lang="en-US" sz="1300" i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13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accent5">
                    <a:lumMod val="75000"/>
                  </a:schemeClr>
                </a:solidFill>
              </a:rPr>
              <a:t>Under what two circumstances (one far more likely than the other) is a person likely to be exposed to BCG?</a:t>
            </a:r>
          </a:p>
          <a:p>
            <a:r>
              <a:rPr lang="en-US" sz="1300" dirty="0">
                <a:solidFill>
                  <a:schemeClr val="accent5">
                    <a:lumMod val="75000"/>
                  </a:schemeClr>
                </a:solidFill>
              </a:rPr>
              <a:t>--It is used in anti-TB immunization programs around the world</a:t>
            </a:r>
          </a:p>
          <a:p>
            <a:r>
              <a:rPr lang="en-US" sz="1300" dirty="0">
                <a:solidFill>
                  <a:schemeClr val="accent5">
                    <a:lumMod val="75000"/>
                  </a:schemeClr>
                </a:solidFill>
              </a:rPr>
              <a:t>--It is used to treat certain forms of bladder cancer</a:t>
            </a:r>
          </a:p>
        </p:txBody>
      </p:sp>
      <p:sp>
        <p:nvSpPr>
          <p:cNvPr id="10" name="Oval 9"/>
          <p:cNvSpPr/>
          <p:nvPr/>
        </p:nvSpPr>
        <p:spPr>
          <a:xfrm>
            <a:off x="1979315" y="5434885"/>
            <a:ext cx="635096" cy="3373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7958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90" y="808774"/>
            <a:ext cx="15392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9" y="1417318"/>
            <a:ext cx="826600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How is the diagnosis of TB made?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Definitively, only via observation of the organism on a specimen. More commonly, the diagnosis is made presumptively on other, indirect evidence.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‘presumptive evidence’ tests are commonly employed first-line?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--PPD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QuantiFERON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Gold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Does a positive PPD and/or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QuantiFERON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test prove the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pt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has active TB?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No--it only proves they have been infected by/exposed to it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The PPD has a high false-negative rate. What characteristics put a TB-positive individual at risk for a false-negative PPD?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--Being immunocompromised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eg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pts with AIDS, debilitating chronic diseases; on steroids or other immunosuppressive meds)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--Advanced age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--Marginal living conditions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eg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homeless; malnourished)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Under what circumstances can the PPD yield a false-</a:t>
            </a:r>
            <a:r>
              <a:rPr lang="en-US" sz="1400" b="1" i="1" dirty="0">
                <a:solidFill>
                  <a:schemeClr val="bg1">
                    <a:lumMod val="75000"/>
                  </a:schemeClr>
                </a:solidFill>
              </a:rPr>
              <a:t>positive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result?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Hx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of exposure to </a:t>
            </a:r>
            <a:r>
              <a:rPr lang="en-US" sz="1400" b="1" i="1" dirty="0">
                <a:solidFill>
                  <a:srgbClr val="0000FF"/>
                </a:solidFill>
              </a:rPr>
              <a:t>BCG 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--Pt is infected with atypical mycobacteria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989" y="3361385"/>
            <a:ext cx="8125942" cy="189282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00" i="1" dirty="0">
                <a:solidFill>
                  <a:srgbClr val="0000FF"/>
                </a:solidFill>
              </a:rPr>
              <a:t>In this context, what does </a:t>
            </a:r>
            <a:r>
              <a:rPr lang="en-US" sz="1300" dirty="0">
                <a:solidFill>
                  <a:srgbClr val="0000FF"/>
                </a:solidFill>
              </a:rPr>
              <a:t>BCG</a:t>
            </a:r>
            <a:r>
              <a:rPr lang="en-US" sz="1300" i="1" dirty="0">
                <a:solidFill>
                  <a:srgbClr val="0000FF"/>
                </a:solidFill>
              </a:rPr>
              <a:t> stand for?</a:t>
            </a:r>
          </a:p>
          <a:p>
            <a:r>
              <a:rPr lang="en-US" sz="1300" dirty="0" err="1">
                <a:solidFill>
                  <a:srgbClr val="0000FF"/>
                </a:solidFill>
              </a:rPr>
              <a:t>bacille</a:t>
            </a:r>
            <a:r>
              <a:rPr lang="en-US" sz="1300" dirty="0">
                <a:solidFill>
                  <a:srgbClr val="0000FF"/>
                </a:solidFill>
              </a:rPr>
              <a:t> </a:t>
            </a:r>
            <a:r>
              <a:rPr lang="en-US" sz="1300" dirty="0" err="1">
                <a:solidFill>
                  <a:srgbClr val="0000FF"/>
                </a:solidFill>
              </a:rPr>
              <a:t>Calmette-Guérin</a:t>
            </a:r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rgbClr val="0000FF"/>
              </a:solidFill>
            </a:endParaRPr>
          </a:p>
          <a:p>
            <a:r>
              <a:rPr lang="en-US" sz="1300" i="1" dirty="0">
                <a:solidFill>
                  <a:srgbClr val="0000FF"/>
                </a:solidFill>
              </a:rPr>
              <a:t>What is it?</a:t>
            </a:r>
            <a:endParaRPr lang="en-US" sz="1300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300" dirty="0">
                <a:solidFill>
                  <a:schemeClr val="accent5">
                    <a:lumMod val="75000"/>
                  </a:schemeClr>
                </a:solidFill>
              </a:rPr>
              <a:t>A live-attenuated version of </a:t>
            </a:r>
            <a:r>
              <a:rPr lang="en-US" sz="1300" i="1" dirty="0">
                <a:solidFill>
                  <a:schemeClr val="accent5">
                    <a:lumMod val="75000"/>
                  </a:schemeClr>
                </a:solidFill>
              </a:rPr>
              <a:t>Mycobacterium </a:t>
            </a:r>
            <a:r>
              <a:rPr lang="en-US" sz="1300" i="1" dirty="0" err="1">
                <a:solidFill>
                  <a:schemeClr val="accent5">
                    <a:lumMod val="75000"/>
                  </a:schemeClr>
                </a:solidFill>
              </a:rPr>
              <a:t>bovis</a:t>
            </a:r>
            <a:endParaRPr lang="en-US" sz="1300" i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13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accent5">
                    <a:lumMod val="75000"/>
                  </a:schemeClr>
                </a:solidFill>
              </a:rPr>
              <a:t>Under what two circumstances (one far more likely than the other) is a person likely to be exposed to BCG?</a:t>
            </a:r>
          </a:p>
          <a:p>
            <a:r>
              <a:rPr lang="en-US" sz="1300" dirty="0">
                <a:solidFill>
                  <a:schemeClr val="accent5">
                    <a:lumMod val="75000"/>
                  </a:schemeClr>
                </a:solidFill>
              </a:rPr>
              <a:t>--It is used in anti-TB immunization programs around the world</a:t>
            </a:r>
          </a:p>
          <a:p>
            <a:r>
              <a:rPr lang="en-US" sz="1300" dirty="0">
                <a:solidFill>
                  <a:schemeClr val="accent5">
                    <a:lumMod val="75000"/>
                  </a:schemeClr>
                </a:solidFill>
              </a:rPr>
              <a:t>--It is used to treat certain forms of bladder cancer</a:t>
            </a:r>
          </a:p>
        </p:txBody>
      </p:sp>
      <p:sp>
        <p:nvSpPr>
          <p:cNvPr id="10" name="Oval 9"/>
          <p:cNvSpPr/>
          <p:nvPr/>
        </p:nvSpPr>
        <p:spPr>
          <a:xfrm>
            <a:off x="1979315" y="5434885"/>
            <a:ext cx="635096" cy="3373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8239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90" y="808774"/>
            <a:ext cx="15392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9" y="1417318"/>
            <a:ext cx="826600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How is the diagnosis of TB made?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Definitively, only via observation of the organism on a specimen. More commonly, the diagnosis is made presumptively on other, indirect evidence.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‘presumptive evidence’ tests are commonly employed first-line?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--PPD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QuantiFERON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Gold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Does a positive PPD and/or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QuantiFERON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test prove the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pt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has active TB?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No--it only proves they have been infected by/exposed to it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The PPD has a high false-negative rate. What characteristics put a TB-positive individual at risk for a false-negative PPD?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--Being immunocompromised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eg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pts with AIDS, debilitating chronic diseases; on steroids or other immunosuppressive meds)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--Advanced age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--Marginal living conditions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eg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homeless; malnourished)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Under what circumstances can the PPD yield a false-</a:t>
            </a:r>
            <a:r>
              <a:rPr lang="en-US" sz="1400" b="1" i="1" dirty="0">
                <a:solidFill>
                  <a:schemeClr val="bg1">
                    <a:lumMod val="75000"/>
                  </a:schemeClr>
                </a:solidFill>
              </a:rPr>
              <a:t>positive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result?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Hx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of exposure to </a:t>
            </a:r>
            <a:r>
              <a:rPr lang="en-US" sz="1400" b="1" i="1" dirty="0">
                <a:solidFill>
                  <a:srgbClr val="0000FF"/>
                </a:solidFill>
              </a:rPr>
              <a:t>BCG 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--Pt is infected with atypical mycobacteria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989" y="3361385"/>
            <a:ext cx="8125942" cy="189282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00" i="1" dirty="0">
                <a:solidFill>
                  <a:srgbClr val="0000FF"/>
                </a:solidFill>
              </a:rPr>
              <a:t>In this context, what does </a:t>
            </a:r>
            <a:r>
              <a:rPr lang="en-US" sz="1300" dirty="0">
                <a:solidFill>
                  <a:srgbClr val="0000FF"/>
                </a:solidFill>
              </a:rPr>
              <a:t>BCG</a:t>
            </a:r>
            <a:r>
              <a:rPr lang="en-US" sz="1300" i="1" dirty="0">
                <a:solidFill>
                  <a:srgbClr val="0000FF"/>
                </a:solidFill>
              </a:rPr>
              <a:t> stand for?</a:t>
            </a:r>
          </a:p>
          <a:p>
            <a:r>
              <a:rPr lang="en-US" sz="1300" dirty="0" err="1">
                <a:solidFill>
                  <a:srgbClr val="0000FF"/>
                </a:solidFill>
              </a:rPr>
              <a:t>bacille</a:t>
            </a:r>
            <a:r>
              <a:rPr lang="en-US" sz="1300" dirty="0">
                <a:solidFill>
                  <a:srgbClr val="0000FF"/>
                </a:solidFill>
              </a:rPr>
              <a:t> </a:t>
            </a:r>
            <a:r>
              <a:rPr lang="en-US" sz="1300" dirty="0" err="1">
                <a:solidFill>
                  <a:srgbClr val="0000FF"/>
                </a:solidFill>
              </a:rPr>
              <a:t>Calmette-Guérin</a:t>
            </a:r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rgbClr val="0000FF"/>
              </a:solidFill>
            </a:endParaRPr>
          </a:p>
          <a:p>
            <a:r>
              <a:rPr lang="en-US" sz="1300" i="1" dirty="0">
                <a:solidFill>
                  <a:srgbClr val="0000FF"/>
                </a:solidFill>
              </a:rPr>
              <a:t>What is it?</a:t>
            </a:r>
          </a:p>
          <a:p>
            <a:r>
              <a:rPr lang="en-US" sz="1300" dirty="0">
                <a:solidFill>
                  <a:srgbClr val="0000FF"/>
                </a:solidFill>
              </a:rPr>
              <a:t>A live-attenuated version of </a:t>
            </a:r>
            <a:r>
              <a:rPr lang="en-US" sz="1300" i="1" dirty="0">
                <a:solidFill>
                  <a:srgbClr val="0000FF"/>
                </a:solidFill>
              </a:rPr>
              <a:t>Mycobacterium </a:t>
            </a:r>
            <a:r>
              <a:rPr lang="en-US" sz="1300" i="1" dirty="0" err="1">
                <a:solidFill>
                  <a:srgbClr val="0000FF"/>
                </a:solidFill>
              </a:rPr>
              <a:t>bovis</a:t>
            </a:r>
            <a:endParaRPr lang="en-US" sz="1300" i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13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accent5">
                    <a:lumMod val="75000"/>
                  </a:schemeClr>
                </a:solidFill>
              </a:rPr>
              <a:t>Under what two circumstances (one far more likely than the other) is a person likely to be exposed to BCG?</a:t>
            </a:r>
          </a:p>
          <a:p>
            <a:r>
              <a:rPr lang="en-US" sz="1300" dirty="0">
                <a:solidFill>
                  <a:schemeClr val="accent5">
                    <a:lumMod val="75000"/>
                  </a:schemeClr>
                </a:solidFill>
              </a:rPr>
              <a:t>--It is used in anti-TB immunization programs around the world</a:t>
            </a:r>
          </a:p>
          <a:p>
            <a:r>
              <a:rPr lang="en-US" sz="1300" dirty="0">
                <a:solidFill>
                  <a:schemeClr val="accent5">
                    <a:lumMod val="75000"/>
                  </a:schemeClr>
                </a:solidFill>
              </a:rPr>
              <a:t>--It is used to treat certain forms of bladder cancer</a:t>
            </a:r>
          </a:p>
        </p:txBody>
      </p:sp>
      <p:sp>
        <p:nvSpPr>
          <p:cNvPr id="10" name="Oval 9"/>
          <p:cNvSpPr/>
          <p:nvPr/>
        </p:nvSpPr>
        <p:spPr>
          <a:xfrm>
            <a:off x="1979315" y="5434885"/>
            <a:ext cx="635096" cy="3373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6650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90" y="808774"/>
            <a:ext cx="15392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9" y="1417318"/>
            <a:ext cx="826600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How is the diagnosis of TB made?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Definitively, only via observation of the organism on a specimen. More commonly, the diagnosis is made presumptively on other, indirect evidence.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‘presumptive evidence’ tests are commonly employed first-line?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--PPD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QuantiFERON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Gold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Does a positive PPD and/or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QuantiFERON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test prove the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pt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has active TB?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No--it only proves they have been infected by/exposed to it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The PPD has a high false-negative rate. What characteristics put a TB-positive individual at risk for a false-negative PPD?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--Being immunocompromised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eg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pts with AIDS, debilitating chronic diseases; on steroids or other immunosuppressive meds)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--Advanced age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--Marginal living conditions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eg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homeless; malnourished)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Under what circumstances can the PPD yield a false-</a:t>
            </a:r>
            <a:r>
              <a:rPr lang="en-US" sz="1400" b="1" i="1" dirty="0">
                <a:solidFill>
                  <a:schemeClr val="bg1">
                    <a:lumMod val="75000"/>
                  </a:schemeClr>
                </a:solidFill>
              </a:rPr>
              <a:t>positive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result?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Hx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of exposure to </a:t>
            </a:r>
            <a:r>
              <a:rPr lang="en-US" sz="1400" b="1" i="1" dirty="0">
                <a:solidFill>
                  <a:srgbClr val="0000FF"/>
                </a:solidFill>
              </a:rPr>
              <a:t>BCG 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--Pt is infected with atypical mycobacteria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456" y="1524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989" y="3361385"/>
            <a:ext cx="8125942" cy="189282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00" i="1" dirty="0">
                <a:solidFill>
                  <a:srgbClr val="0000FF"/>
                </a:solidFill>
              </a:rPr>
              <a:t>In this context, what does </a:t>
            </a:r>
            <a:r>
              <a:rPr lang="en-US" sz="1300" dirty="0">
                <a:solidFill>
                  <a:srgbClr val="0000FF"/>
                </a:solidFill>
              </a:rPr>
              <a:t>BCG</a:t>
            </a:r>
            <a:r>
              <a:rPr lang="en-US" sz="1300" i="1" dirty="0">
                <a:solidFill>
                  <a:srgbClr val="0000FF"/>
                </a:solidFill>
              </a:rPr>
              <a:t> stand for?</a:t>
            </a:r>
          </a:p>
          <a:p>
            <a:r>
              <a:rPr lang="en-US" sz="1300" dirty="0" err="1">
                <a:solidFill>
                  <a:srgbClr val="0000FF"/>
                </a:solidFill>
              </a:rPr>
              <a:t>bacille</a:t>
            </a:r>
            <a:r>
              <a:rPr lang="en-US" sz="1300" dirty="0">
                <a:solidFill>
                  <a:srgbClr val="0000FF"/>
                </a:solidFill>
              </a:rPr>
              <a:t> </a:t>
            </a:r>
            <a:r>
              <a:rPr lang="en-US" sz="1300" dirty="0" err="1">
                <a:solidFill>
                  <a:srgbClr val="0000FF"/>
                </a:solidFill>
              </a:rPr>
              <a:t>Calmette-Guérin</a:t>
            </a:r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rgbClr val="0000FF"/>
              </a:solidFill>
            </a:endParaRPr>
          </a:p>
          <a:p>
            <a:r>
              <a:rPr lang="en-US" sz="1300" i="1" dirty="0">
                <a:solidFill>
                  <a:srgbClr val="0000FF"/>
                </a:solidFill>
              </a:rPr>
              <a:t>What is it?</a:t>
            </a:r>
          </a:p>
          <a:p>
            <a:r>
              <a:rPr lang="en-US" sz="1300" dirty="0">
                <a:solidFill>
                  <a:srgbClr val="0000FF"/>
                </a:solidFill>
              </a:rPr>
              <a:t>A live-attenuated version of </a:t>
            </a:r>
            <a:r>
              <a:rPr lang="en-US" sz="1300" i="1" dirty="0">
                <a:solidFill>
                  <a:srgbClr val="0000FF"/>
                </a:solidFill>
              </a:rPr>
              <a:t>Mycobacterium </a:t>
            </a:r>
            <a:r>
              <a:rPr lang="en-US" sz="1300" i="1" dirty="0" err="1">
                <a:solidFill>
                  <a:srgbClr val="0000FF"/>
                </a:solidFill>
              </a:rPr>
              <a:t>bovis</a:t>
            </a:r>
            <a:endParaRPr lang="en-US" sz="1300" i="1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rgbClr val="0000FF"/>
              </a:solidFill>
            </a:endParaRPr>
          </a:p>
          <a:p>
            <a:r>
              <a:rPr lang="en-US" sz="1300" i="1" dirty="0">
                <a:solidFill>
                  <a:srgbClr val="0000FF"/>
                </a:solidFill>
              </a:rPr>
              <a:t>Under what two circumstances (one far more likely than the other) is a person likely to be exposed to BCG?</a:t>
            </a:r>
          </a:p>
          <a:p>
            <a:r>
              <a:rPr lang="en-US" sz="1300" dirty="0">
                <a:solidFill>
                  <a:srgbClr val="0000FF"/>
                </a:solidFill>
              </a:rPr>
              <a:t>--</a:t>
            </a:r>
            <a:r>
              <a:rPr lang="en-US" sz="1300" i="1" dirty="0">
                <a:solidFill>
                  <a:srgbClr val="0000FF"/>
                </a:solidFill>
              </a:rPr>
              <a:t>?</a:t>
            </a:r>
            <a:r>
              <a:rPr lang="en-US" sz="1300" dirty="0">
                <a:solidFill>
                  <a:schemeClr val="accent5">
                    <a:lumMod val="75000"/>
                  </a:schemeClr>
                </a:solidFill>
              </a:rPr>
              <a:t>It is used in anti-TB immunization programs around the world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--</a:t>
            </a:r>
            <a:r>
              <a:rPr lang="en-US" sz="1300" b="1" i="1" dirty="0">
                <a:solidFill>
                  <a:srgbClr val="0000FF"/>
                </a:solidFill>
              </a:rPr>
              <a:t>?</a:t>
            </a:r>
            <a:r>
              <a:rPr lang="en-US" sz="1300" dirty="0">
                <a:solidFill>
                  <a:schemeClr val="accent5">
                    <a:lumMod val="75000"/>
                  </a:schemeClr>
                </a:solidFill>
              </a:rPr>
              <a:t>It is used to treat certain forms of bladder cancer</a:t>
            </a:r>
          </a:p>
        </p:txBody>
      </p:sp>
      <p:sp>
        <p:nvSpPr>
          <p:cNvPr id="10" name="Oval 9"/>
          <p:cNvSpPr/>
          <p:nvPr/>
        </p:nvSpPr>
        <p:spPr>
          <a:xfrm>
            <a:off x="1979315" y="5434885"/>
            <a:ext cx="635096" cy="3373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5078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769</TotalTime>
  <Words>17794</Words>
  <Application>Microsoft Office PowerPoint</Application>
  <PresentationFormat>On-screen Show (4:3)</PresentationFormat>
  <Paragraphs>2721</Paragraphs>
  <Slides>126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126</vt:i4>
      </vt:variant>
    </vt:vector>
  </HeadingPairs>
  <TitlesOfParts>
    <vt:vector size="130" baseType="lpstr">
      <vt:lpstr>Arial</vt:lpstr>
      <vt:lpstr>Segoe Script</vt:lpstr>
      <vt:lpstr>Wingdings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</dc:creator>
  <cp:lastModifiedBy>Steven Flynn</cp:lastModifiedBy>
  <cp:revision>53</cp:revision>
  <dcterms:created xsi:type="dcterms:W3CDTF">2015-08-30T22:00:15Z</dcterms:created>
  <dcterms:modified xsi:type="dcterms:W3CDTF">2022-11-21T02:27:02Z</dcterms:modified>
</cp:coreProperties>
</file>