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7"/>
  </p:notesMasterIdLst>
  <p:sldIdLst>
    <p:sldId id="673" r:id="rId2"/>
    <p:sldId id="318" r:id="rId3"/>
    <p:sldId id="665" r:id="rId4"/>
    <p:sldId id="688" r:id="rId5"/>
    <p:sldId id="689" r:id="rId6"/>
    <p:sldId id="690" r:id="rId7"/>
    <p:sldId id="691" r:id="rId8"/>
    <p:sldId id="692" r:id="rId9"/>
    <p:sldId id="693" r:id="rId10"/>
    <p:sldId id="675" r:id="rId11"/>
    <p:sldId id="678" r:id="rId12"/>
    <p:sldId id="674" r:id="rId13"/>
    <p:sldId id="676" r:id="rId14"/>
    <p:sldId id="677" r:id="rId15"/>
    <p:sldId id="679" r:id="rId16"/>
    <p:sldId id="320" r:id="rId17"/>
    <p:sldId id="353" r:id="rId18"/>
    <p:sldId id="354" r:id="rId19"/>
    <p:sldId id="335" r:id="rId20"/>
    <p:sldId id="336" r:id="rId21"/>
    <p:sldId id="680" r:id="rId22"/>
    <p:sldId id="681" r:id="rId23"/>
    <p:sldId id="337" r:id="rId24"/>
    <p:sldId id="338" r:id="rId25"/>
    <p:sldId id="340" r:id="rId26"/>
    <p:sldId id="339" r:id="rId27"/>
    <p:sldId id="341" r:id="rId28"/>
    <p:sldId id="668" r:id="rId29"/>
    <p:sldId id="325" r:id="rId30"/>
    <p:sldId id="682" r:id="rId31"/>
    <p:sldId id="670" r:id="rId32"/>
    <p:sldId id="671" r:id="rId33"/>
    <p:sldId id="672" r:id="rId34"/>
    <p:sldId id="327" r:id="rId35"/>
    <p:sldId id="330" r:id="rId36"/>
    <p:sldId id="666" r:id="rId37"/>
    <p:sldId id="331" r:id="rId38"/>
    <p:sldId id="332" r:id="rId39"/>
    <p:sldId id="333" r:id="rId40"/>
    <p:sldId id="346" r:id="rId41"/>
    <p:sldId id="347" r:id="rId42"/>
    <p:sldId id="667" r:id="rId43"/>
    <p:sldId id="634" r:id="rId44"/>
    <p:sldId id="635" r:id="rId45"/>
    <p:sldId id="564" r:id="rId46"/>
    <p:sldId id="636" r:id="rId47"/>
    <p:sldId id="653" r:id="rId48"/>
    <p:sldId id="350" r:id="rId49"/>
    <p:sldId id="351" r:id="rId50"/>
    <p:sldId id="355" r:id="rId51"/>
    <p:sldId id="356" r:id="rId52"/>
    <p:sldId id="669" r:id="rId53"/>
    <p:sldId id="663" r:id="rId54"/>
    <p:sldId id="683" r:id="rId55"/>
    <p:sldId id="334" r:id="rId56"/>
    <p:sldId id="684" r:id="rId57"/>
    <p:sldId id="654" r:id="rId58"/>
    <p:sldId id="655" r:id="rId59"/>
    <p:sldId id="656" r:id="rId60"/>
    <p:sldId id="657" r:id="rId61"/>
    <p:sldId id="658" r:id="rId62"/>
    <p:sldId id="659" r:id="rId63"/>
    <p:sldId id="660" r:id="rId64"/>
    <p:sldId id="661" r:id="rId65"/>
    <p:sldId id="662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99"/>
    <a:srgbClr val="008000"/>
    <a:srgbClr val="808080"/>
    <a:srgbClr val="FF9999"/>
    <a:srgbClr val="CCFFCC"/>
    <a:srgbClr val="FFCC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757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E4CC71-9A02-4E03-B070-CF986D6FB1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B364A1-45C1-435A-83DE-B458766DA68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94E18A7-2843-4EB8-93C6-D38CC75E74CA}" type="datetimeFigureOut">
              <a:rPr lang="en-US"/>
              <a:pPr>
                <a:defRPr/>
              </a:pPr>
              <a:t>7/29/2022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D05E0B5-EB76-4725-8627-0BC67F4C9C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42BCF76-D6A1-40A1-B03B-827C431A9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9C124-CBA9-4C00-B881-F7D357DE37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34857-B4FD-4950-84A2-A4CE7588A6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AF5AE6-094D-4203-B85D-B8F7E233D4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43AC3848-3D7D-4F2A-981F-7129C0F7AE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9FBE0ED0-CD53-4569-851A-E91EA9BECEC4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F7DFF888-D631-4291-A0E0-F21CC55A6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097D2296-2BB9-4821-BEFD-B4C62D8E6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C026414A-B3C7-4055-9454-E44705937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6F289B88-0D35-41A6-8A88-F7F3B9237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211F505A-D2FC-4369-89AA-89062A905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5D568C79-605F-456F-9CB4-9BF19770C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2F6B6153-2618-49BF-B8A3-499AE4037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247952A4-3E1C-495E-899B-95EB1661E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7D2B12A4-BFC3-429D-B58F-723B783C5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78B3A19A-ED7A-4655-9DE8-4F9E44798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789F0DC0-705B-4AEA-ACDF-3F792E6B3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89C3C949-E0DF-4426-BCAD-46F9602F4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D2FE4ECA-73B1-4A2A-9042-1F37A4653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DD594EE2-DCC2-49A1-99C5-5FA328B2E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60A1DFD3-CA68-46CC-84FD-F36A3C7F6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969F30FA-A0BF-4714-B41D-F19B443DD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955C3993-F670-4E24-8F37-95D5C5126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768AD559-60D6-471E-8538-DA35CBE99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B3FCCEBC-EA96-4ABD-B0A1-67A8C43A1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F2F6D0C8-4466-43E0-B61D-7438D68D7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69E86738-BDB1-419F-B986-58924F991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71C2CA4B-519E-4DFF-9DD7-90CA45AE8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253834AF-A386-4652-BA36-19DED4299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2639E0A9-2E22-42A6-8337-A3A6824B4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404FBF7D-4D83-44E0-B420-EE18A140B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5912BA90-DD32-48DB-BBD9-0DCC0830B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E162E70C-CAC8-45E0-8960-2FBAC5FF5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451C17D6-DDB9-4FF4-90DB-3E3324A3C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79B8DBC3-0E66-4CB0-A4FE-945E07C00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1FA40C7C-D565-4776-B841-EDF180E48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DE08B83D-F2B6-462C-ADB1-04716EE66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D1F20682-D7F2-4148-ABC5-7182636AC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C6777F4F-F65E-48A2-851A-704AFFD05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7B6F9CA4-BF89-463D-BBEB-94C1650F30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73F1B066-2E2F-468F-96FB-6B485ADE23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20673-637F-40A6-9AE1-1076EABCDD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91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BC9A8F-888E-4A15-A5E7-D6A7DB127A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E309E2-24CA-4640-8756-B20F49C34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21B9995-5665-4B8B-812C-6DD4D2A58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E81F9-1B01-4B32-A977-700CE93639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7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D66BF2-E0EC-4A60-B666-D49EF75792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22E615-9FE5-4C9E-8774-9E57E28175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694C37F-4172-4C1A-852B-825E71B52E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F01E4-181A-4BF1-8717-891731037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40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FE0B464-7E3C-4C31-9CE6-5E59207CCB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B66C8B-4681-4481-BEEB-F12EF1A92A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AA686AA-C4FC-4FAC-A093-F8E2637457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6288E-AD98-4BA9-BAF5-1B557770B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8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6D8751-1994-4E65-9FE2-FD8E7C4AF7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051049-F520-4C88-9FE1-573543261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B02AD57-E8F9-432F-8212-5738E426A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7984E8-7011-4EDC-ABD1-A01FB7F5B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77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F82548-52AB-4554-958E-8BACCBF9D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1DA29E-0689-494F-B817-0671ACA5D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7AC797-4AD9-414E-97F6-D520D8ED5E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BB760-EBD0-4915-9BB3-EA9B0AD64F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83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B653F82-309C-4E73-BEC4-5332D37F7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722D59D-9544-4BF6-9EBB-EF79534BA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4E9C231-1814-433D-BBD1-4D9766BD1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361FC-287A-4B82-B757-496AA05692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44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0B5C47-74BD-4D92-B592-60307FA1C0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14AF50-D376-4E3C-B0AC-07D8B936C6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04A8579-A1A2-41C0-A8A3-D1AE616872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AB92104-288F-45B2-8F9C-C9296609AA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42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501D09C-BB7B-4D99-B7A7-B06799BA15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993896B-2F3D-4750-A4DF-A124AE1926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187A56B-EC65-41F0-AEDA-041E92EA0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77342-4D82-4D24-8DE9-5DFAC7817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9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EB47F3-A555-4C39-85FE-DFCF5C787D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38F30F-E5AB-4EF0-8A40-D3949DBB4A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0B102D1-F7DF-49FE-8B63-E553A89FBE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7A812-5E27-4CE6-BE58-3968FF044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93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CF6B42-ABCB-4CB5-B5D9-300ABA5C44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59599D-98D2-4693-BE4F-96B34E8B54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56E0617-8916-4436-AA9A-14B939548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8795F-7184-4022-AB86-3F3BFEEF0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75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82A71464-4620-4DA0-AF4F-D1930BA65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12F30D-044F-4F20-AEDD-CD1F581D5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2642FB5-0AB2-45A5-B666-E9F4E1540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43048B0-C8D5-4086-A5DA-BCCF977FDA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4D421DE2-226B-4325-B849-CA1405EF9F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1EA97FCC-F15A-4535-BD92-79B6115CDA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4623E4F-20D1-4794-A0A3-5EF109F99CAF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09251EEE-3764-4284-B92C-224AB71E9B8E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272F6263-EC06-445C-B313-950AE3F2C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4E601860-B799-4EFE-A4AE-630D2CBBD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28782BF7-DFF8-4A3A-8D7B-231238F25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9C0912E6-3698-434A-8324-F7376F452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FADAEABF-69E7-4C2C-9BAB-88E2414AB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89F059C6-7E5E-410C-808D-2E4682FB8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15139A18-9ED2-4C83-96E1-F04097F84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66ADD878-2EBF-4C50-A0F1-341395A76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3A86E610-6995-4369-8635-27C2C5F21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B32195BF-5A66-4455-BA0B-46268F75D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2C8EE953-DB51-4F43-8B00-1916290F5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4C7166AB-989A-430E-9E5C-92BED885A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969F821D-7AB6-4F23-89F8-D741F6997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BCEF7752-93F5-4CCA-A18E-78B756B51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39585570-B364-467D-BDCF-86AB7D334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25F0E2CB-185D-48CF-BCC2-0BED3B633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AED5713A-B43F-458E-B371-AA54D62E5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982623BE-001A-4C1E-B246-88BF48514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6BF7FB30-5748-4349-91BD-89BF02DCE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846E4F10-A315-4683-936E-0E33C0E24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0557552C-BC1A-4B13-84F9-C152B3E09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10E8E616-7829-4643-9676-590443F19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F34DF120-7F29-433A-BE27-D28D940C3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81FF1D7C-6AE9-4600-A549-10C04F00D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756E2E6E-B262-4289-B254-B9C63F687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33375B0E-D561-420A-871C-5C341C94F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535FA77D-658F-4D37-95BC-CA45CD1EA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E927DACE-DE4E-49A2-B001-A9079B695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1A44B8D0-8C29-4570-BF59-D5669CB88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C5640EC3-0DB7-46D8-9E98-E521D71E4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277D45A5-FA4F-4935-8871-15EA1F0B9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66" r:id="rId2"/>
    <p:sldLayoutId id="2147483767" r:id="rId3"/>
    <p:sldLayoutId id="2147483768" r:id="rId4"/>
    <p:sldLayoutId id="2147483769" r:id="rId5"/>
    <p:sldLayoutId id="2147483776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/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BB1DD14F-8318-4F5B-9F11-21D6AFB3E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disease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3E378CA-B414-4FE5-B519-16510A390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5FAE3592-28DB-4756-8ACA-8BF9533D6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A1A66F-4171-49B8-9A9B-2BABDE30B8D1}"/>
              </a:ext>
            </a:extLst>
          </p:cNvPr>
          <p:cNvSpPr/>
          <p:nvPr/>
        </p:nvSpPr>
        <p:spPr>
          <a:xfrm>
            <a:off x="5518150" y="3466335"/>
            <a:ext cx="354965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B7867BD9-4166-4FD0-96FB-8CCE51B4E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91" y="3447225"/>
            <a:ext cx="29081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Classic retinal finding?</a:t>
            </a:r>
            <a:r>
              <a:rPr lang="en-US" altLang="en-US" sz="2000" i="1" dirty="0"/>
              <a:t> 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5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26348FD7-A381-4F32-92AB-5F950EE9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26356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089A6196-8EA5-469C-9F3A-AAC9BEA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disease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2B2542-221E-4266-A7F2-5E7C8F2E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6503A90-77B9-4A37-AB82-8F5C60BC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0D27909B-256F-41B5-B60C-26C5AB5F94D7}"/>
              </a:ext>
            </a:extLst>
          </p:cNvPr>
          <p:cNvSpPr/>
          <p:nvPr/>
        </p:nvSpPr>
        <p:spPr>
          <a:xfrm>
            <a:off x="3048000" y="1006113"/>
            <a:ext cx="2895600" cy="580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1772262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26348FD7-A381-4F32-92AB-5F950EE9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Male</a:t>
            </a:r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089A6196-8EA5-469C-9F3A-AAC9BEA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disease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2B2542-221E-4266-A7F2-5E7C8F2E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6503A90-77B9-4A37-AB82-8F5C60BC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</p:spTree>
    <p:extLst>
      <p:ext uri="{BB962C8B-B14F-4D97-AF65-F5344CB8AC3E}">
        <p14:creationId xmlns:p14="http://schemas.microsoft.com/office/powerpoint/2010/main" val="2926535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/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AA9A6EA1-0CE7-4CC4-A988-19E679A6C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34565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Typical age at presentation?</a:t>
            </a:r>
            <a:r>
              <a:rPr lang="en-US" altLang="en-US" sz="2000" i="1" dirty="0"/>
              <a:t> 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089A6196-8EA5-469C-9F3A-AAC9BEA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disease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2B2542-221E-4266-A7F2-5E7C8F2E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6503A90-77B9-4A37-AB82-8F5C60BC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3ED0294C-AECA-4C9A-9B99-6A3F2504E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77156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/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AA9A6EA1-0CE7-4CC4-A988-19E679A6C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Typical age at presentation?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6-8 years</a:t>
            </a:r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089A6196-8EA5-469C-9F3A-AAC9BEA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disease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2B2542-221E-4266-A7F2-5E7C8F2E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6503A90-77B9-4A37-AB82-8F5C60BC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04DCDB7B-48A9-4FA3-B1D2-0E8181A76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13322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26348FD7-A381-4F32-92AB-5F950EE9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Male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AA9A6EA1-0CE7-4CC4-A988-19E679A6C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Typical age at presentation?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6-8 years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FF2D6FDF-6660-40C3-8E29-709B51899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31309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Laterality (</a:t>
            </a:r>
            <a:r>
              <a:rPr lang="en-US" altLang="en-US" sz="2000" i="1" dirty="0" err="1">
                <a:solidFill>
                  <a:srgbClr val="008000"/>
                </a:solidFill>
              </a:rPr>
              <a:t>ie</a:t>
            </a:r>
            <a:r>
              <a:rPr lang="en-US" altLang="en-US" sz="2000" i="1" dirty="0">
                <a:solidFill>
                  <a:srgbClr val="008000"/>
                </a:solidFill>
              </a:rPr>
              <a:t>, bi- vs </a:t>
            </a:r>
            <a:r>
              <a:rPr lang="en-US" altLang="en-US" sz="2000" i="1" dirty="0" err="1">
                <a:solidFill>
                  <a:srgbClr val="008000"/>
                </a:solidFill>
              </a:rPr>
              <a:t>uni</a:t>
            </a:r>
            <a:r>
              <a:rPr lang="en-US" altLang="en-US" sz="2000" i="1" dirty="0">
                <a:solidFill>
                  <a:srgbClr val="008000"/>
                </a:solidFill>
              </a:rPr>
              <a:t>-)?</a:t>
            </a:r>
            <a:r>
              <a:rPr lang="en-US" altLang="en-US" sz="2000" i="1" dirty="0"/>
              <a:t> 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089A6196-8EA5-469C-9F3A-AAC9BEA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disease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2B2542-221E-4266-A7F2-5E7C8F2E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6503A90-77B9-4A37-AB82-8F5C60BC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</p:spTree>
    <p:extLst>
      <p:ext uri="{BB962C8B-B14F-4D97-AF65-F5344CB8AC3E}">
        <p14:creationId xmlns:p14="http://schemas.microsoft.com/office/powerpoint/2010/main" val="2639247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26348FD7-A381-4F32-92AB-5F950EE9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Male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AA9A6EA1-0CE7-4CC4-A988-19E679A6C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Typical age at presentation?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6-8 years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FF2D6FDF-6660-40C3-8E29-709B51899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Laterality (</a:t>
            </a:r>
            <a:r>
              <a:rPr lang="en-US" altLang="en-US" sz="2000" i="1" dirty="0" err="1">
                <a:solidFill>
                  <a:srgbClr val="008000"/>
                </a:solidFill>
              </a:rPr>
              <a:t>ie</a:t>
            </a:r>
            <a:r>
              <a:rPr lang="en-US" altLang="en-US" sz="2000" i="1" dirty="0">
                <a:solidFill>
                  <a:srgbClr val="008000"/>
                </a:solidFill>
              </a:rPr>
              <a:t>, bi- vs </a:t>
            </a:r>
            <a:r>
              <a:rPr lang="en-US" altLang="en-US" sz="2000" i="1" dirty="0" err="1">
                <a:solidFill>
                  <a:srgbClr val="008000"/>
                </a:solidFill>
              </a:rPr>
              <a:t>uni</a:t>
            </a:r>
            <a:r>
              <a:rPr lang="en-US" altLang="en-US" sz="2000" i="1" dirty="0">
                <a:solidFill>
                  <a:srgbClr val="008000"/>
                </a:solidFill>
              </a:rPr>
              <a:t>-)?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089A6196-8EA5-469C-9F3A-AAC9BEA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disease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2B2542-221E-4266-A7F2-5E7C8F2E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6503A90-77B9-4A37-AB82-8F5C60BC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</p:spTree>
    <p:extLst>
      <p:ext uri="{BB962C8B-B14F-4D97-AF65-F5344CB8AC3E}">
        <p14:creationId xmlns:p14="http://schemas.microsoft.com/office/powerpoint/2010/main" val="3828001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B908079F-B2D4-43E1-9D7E-DE7BA36F7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EF65D659-A433-42C2-A52F-8BE3471AD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</a:rPr>
              <a:t>White-yellow</a:t>
            </a: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 subretinal exudates</a:t>
            </a:r>
          </a:p>
        </p:txBody>
      </p:sp>
      <p:sp>
        <p:nvSpPr>
          <p:cNvPr id="53261" name="Text Box 15">
            <a:extLst>
              <a:ext uri="{FF2B5EF4-FFF2-40B4-BE49-F238E27FC236}">
                <a16:creationId xmlns:a16="http://schemas.microsoft.com/office/drawing/2014/main" id="{930EA3B4-D0A2-43F3-B657-64D6622A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disease</a:t>
            </a:r>
          </a:p>
        </p:txBody>
      </p:sp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26348FD7-A381-4F32-92AB-5F950EE9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Gender predilection?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Male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AA9A6EA1-0CE7-4CC4-A988-19E679A6C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Typical age at presentation?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6-8 years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FF2D6FDF-6660-40C3-8E29-709B51899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Laterality (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ie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, bi- vs 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uni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-)?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Unilateral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BD3334-0BA9-4E4B-8AE0-4C70E794FC82}"/>
              </a:ext>
            </a:extLst>
          </p:cNvPr>
          <p:cNvSpPr txBox="1"/>
          <p:nvPr/>
        </p:nvSpPr>
        <p:spPr>
          <a:xfrm>
            <a:off x="5001337" y="3006601"/>
            <a:ext cx="764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8B451-C6D7-4119-91AF-10C38B638A97}"/>
              </a:ext>
            </a:extLst>
          </p:cNvPr>
          <p:cNvSpPr txBox="1"/>
          <p:nvPr/>
        </p:nvSpPr>
        <p:spPr>
          <a:xfrm>
            <a:off x="5204791" y="3505200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of young boys. It presents with unilateral, subretinal, white-yellow exudates.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3B2B9-2F74-4F74-895F-BB1E18AA693F}"/>
              </a:ext>
            </a:extLst>
          </p:cNvPr>
          <p:cNvSpPr txBox="1"/>
          <p:nvPr/>
        </p:nvSpPr>
        <p:spPr>
          <a:xfrm>
            <a:off x="3299857" y="6300822"/>
            <a:ext cx="2544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No question—proceed when ready</a:t>
            </a:r>
          </a:p>
        </p:txBody>
      </p:sp>
    </p:spTree>
    <p:extLst>
      <p:ext uri="{BB962C8B-B14F-4D97-AF65-F5344CB8AC3E}">
        <p14:creationId xmlns:p14="http://schemas.microsoft.com/office/powerpoint/2010/main" val="641017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B908079F-B2D4-43E1-9D7E-DE7BA36F7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EF65D659-A433-42C2-A52F-8BE3471AD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</a:rPr>
              <a:t>White-yellow</a:t>
            </a: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 subretinal exudates</a:t>
            </a:r>
          </a:p>
        </p:txBody>
      </p:sp>
      <p:sp>
        <p:nvSpPr>
          <p:cNvPr id="53261" name="Text Box 15">
            <a:extLst>
              <a:ext uri="{FF2B5EF4-FFF2-40B4-BE49-F238E27FC236}">
                <a16:creationId xmlns:a16="http://schemas.microsoft.com/office/drawing/2014/main" id="{930EA3B4-D0A2-43F3-B657-64D6622A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bg1">
                    <a:lumMod val="85000"/>
                  </a:schemeClr>
                </a:solidFill>
              </a:rPr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bg1">
                    <a:lumMod val="85000"/>
                  </a:schemeClr>
                </a:solidFill>
              </a:rPr>
              <a:t>disease</a:t>
            </a:r>
          </a:p>
        </p:txBody>
      </p:sp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/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AA9A6EA1-0CE7-4CC4-A988-19E679A6C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Typical age at presentation?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6-8 years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FF2D6FDF-6660-40C3-8E29-709B51899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Laterality (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ie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, bi- vs 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uni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-)?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Unilateral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D2F8677A-92FB-4CFA-B4AE-CE438E306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Male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FBB0B-F224-40E1-A89F-9D0A4826800E}"/>
              </a:ext>
            </a:extLst>
          </p:cNvPr>
          <p:cNvSpPr txBox="1"/>
          <p:nvPr/>
        </p:nvSpPr>
        <p:spPr>
          <a:xfrm>
            <a:off x="3425411" y="1003839"/>
            <a:ext cx="3437159" cy="58477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proportion of cases are male?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About 85%</a:t>
            </a:r>
          </a:p>
        </p:txBody>
      </p:sp>
    </p:spTree>
    <p:extLst>
      <p:ext uri="{BB962C8B-B14F-4D97-AF65-F5344CB8AC3E}">
        <p14:creationId xmlns:p14="http://schemas.microsoft.com/office/powerpoint/2010/main" val="3834403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B908079F-B2D4-43E1-9D7E-DE7BA36F7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EF65D659-A433-42C2-A52F-8BE3471AD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</a:rPr>
              <a:t>White-yellow</a:t>
            </a: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 subretinal exudates</a:t>
            </a:r>
          </a:p>
        </p:txBody>
      </p:sp>
      <p:sp>
        <p:nvSpPr>
          <p:cNvPr id="53261" name="Text Box 15">
            <a:extLst>
              <a:ext uri="{FF2B5EF4-FFF2-40B4-BE49-F238E27FC236}">
                <a16:creationId xmlns:a16="http://schemas.microsoft.com/office/drawing/2014/main" id="{930EA3B4-D0A2-43F3-B657-64D6622A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bg1">
                    <a:lumMod val="85000"/>
                  </a:schemeClr>
                </a:solidFill>
              </a:rPr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bg1">
                    <a:lumMod val="85000"/>
                  </a:schemeClr>
                </a:solidFill>
              </a:rPr>
              <a:t>disease</a:t>
            </a:r>
          </a:p>
        </p:txBody>
      </p:sp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/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AA9A6EA1-0CE7-4CC4-A988-19E679A6C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Typical age at presentation?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6-8 years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FF2D6FDF-6660-40C3-8E29-709B51899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Laterality (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ie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, bi- vs 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uni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-)?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Unilateral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D2F8677A-92FB-4CFA-B4AE-CE438E306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Male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FBB0B-F224-40E1-A89F-9D0A4826800E}"/>
              </a:ext>
            </a:extLst>
          </p:cNvPr>
          <p:cNvSpPr txBox="1"/>
          <p:nvPr/>
        </p:nvSpPr>
        <p:spPr>
          <a:xfrm>
            <a:off x="3425411" y="1003839"/>
            <a:ext cx="3437159" cy="58477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proportion of cases are male?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About 85%</a:t>
            </a:r>
          </a:p>
        </p:txBody>
      </p:sp>
    </p:spTree>
    <p:extLst>
      <p:ext uri="{BB962C8B-B14F-4D97-AF65-F5344CB8AC3E}">
        <p14:creationId xmlns:p14="http://schemas.microsoft.com/office/powerpoint/2010/main" val="410533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26348FD7-A381-4F32-92AB-5F950EE9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Male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AA9A6EA1-0CE7-4CC4-A988-19E679A6C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Typical age at presentation?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6-8 years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FF2D6FDF-6660-40C3-8E29-709B51899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Laterality (</a:t>
            </a:r>
            <a:r>
              <a:rPr lang="en-US" altLang="en-US" sz="2000" i="1" dirty="0" err="1">
                <a:solidFill>
                  <a:srgbClr val="008000"/>
                </a:solidFill>
              </a:rPr>
              <a:t>ie</a:t>
            </a:r>
            <a:r>
              <a:rPr lang="en-US" altLang="en-US" sz="2000" i="1" dirty="0">
                <a:solidFill>
                  <a:srgbClr val="008000"/>
                </a:solidFill>
              </a:rPr>
              <a:t>, bi- vs </a:t>
            </a:r>
            <a:r>
              <a:rPr lang="en-US" altLang="en-US" sz="2000" i="1" dirty="0" err="1">
                <a:solidFill>
                  <a:srgbClr val="008000"/>
                </a:solidFill>
              </a:rPr>
              <a:t>uni</a:t>
            </a:r>
            <a:r>
              <a:rPr lang="en-US" altLang="en-US" sz="2000" i="1" dirty="0">
                <a:solidFill>
                  <a:srgbClr val="008000"/>
                </a:solidFill>
              </a:rPr>
              <a:t>-)?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089A6196-8EA5-469C-9F3A-AAC9BEA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disease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2B2542-221E-4266-A7F2-5E7C8F2E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6503A90-77B9-4A37-AB82-8F5C60BC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4823FC5-1411-4479-B923-655BB67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29209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Systemic associations?</a:t>
            </a:r>
            <a:r>
              <a:rPr lang="en-US" altLang="en-US" sz="2000" i="1" dirty="0"/>
              <a:t> 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A4FF1DC8-DDEE-432B-BCB6-FC8F1277565C}"/>
              </a:ext>
            </a:extLst>
          </p:cNvPr>
          <p:cNvSpPr/>
          <p:nvPr/>
        </p:nvSpPr>
        <p:spPr>
          <a:xfrm>
            <a:off x="3047021" y="2412252"/>
            <a:ext cx="2895600" cy="580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187236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/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089A6196-8EA5-469C-9F3A-AAC9BEA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disease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2B2542-221E-4266-A7F2-5E7C8F2E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6503A90-77B9-4A37-AB82-8F5C60BC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</p:spTree>
    <p:extLst>
      <p:ext uri="{BB962C8B-B14F-4D97-AF65-F5344CB8AC3E}">
        <p14:creationId xmlns:p14="http://schemas.microsoft.com/office/powerpoint/2010/main" val="3087784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26348FD7-A381-4F32-92AB-5F950EE9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Male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AA9A6EA1-0CE7-4CC4-A988-19E679A6C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Typical age at presentation?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6-8 years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FF2D6FDF-6660-40C3-8E29-709B51899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Laterality (</a:t>
            </a:r>
            <a:r>
              <a:rPr lang="en-US" altLang="en-US" sz="2000" i="1" dirty="0" err="1">
                <a:solidFill>
                  <a:srgbClr val="008000"/>
                </a:solidFill>
              </a:rPr>
              <a:t>ie</a:t>
            </a:r>
            <a:r>
              <a:rPr lang="en-US" altLang="en-US" sz="2000" i="1" dirty="0">
                <a:solidFill>
                  <a:srgbClr val="008000"/>
                </a:solidFill>
              </a:rPr>
              <a:t>, bi- vs </a:t>
            </a:r>
            <a:r>
              <a:rPr lang="en-US" altLang="en-US" sz="2000" i="1" dirty="0" err="1">
                <a:solidFill>
                  <a:srgbClr val="008000"/>
                </a:solidFill>
              </a:rPr>
              <a:t>uni</a:t>
            </a:r>
            <a:r>
              <a:rPr lang="en-US" altLang="en-US" sz="2000" i="1" dirty="0">
                <a:solidFill>
                  <a:srgbClr val="008000"/>
                </a:solidFill>
              </a:rPr>
              <a:t>-)?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089A6196-8EA5-469C-9F3A-AAC9BEA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disease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2B2542-221E-4266-A7F2-5E7C8F2E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6503A90-77B9-4A37-AB82-8F5C60BC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4823FC5-1411-4479-B923-655BB67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Systemic associations?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1105101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26348FD7-A381-4F32-92AB-5F950EE9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Male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AA9A6EA1-0CE7-4CC4-A988-19E679A6C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Typical age at presentation?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6-8 years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FF2D6FDF-6660-40C3-8E29-709B51899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Laterality (</a:t>
            </a:r>
            <a:r>
              <a:rPr lang="en-US" altLang="en-US" sz="2000" i="1" dirty="0" err="1">
                <a:solidFill>
                  <a:srgbClr val="008000"/>
                </a:solidFill>
              </a:rPr>
              <a:t>ie</a:t>
            </a:r>
            <a:r>
              <a:rPr lang="en-US" altLang="en-US" sz="2000" i="1" dirty="0">
                <a:solidFill>
                  <a:srgbClr val="008000"/>
                </a:solidFill>
              </a:rPr>
              <a:t>, bi- vs </a:t>
            </a:r>
            <a:r>
              <a:rPr lang="en-US" altLang="en-US" sz="2000" i="1" dirty="0" err="1">
                <a:solidFill>
                  <a:srgbClr val="008000"/>
                </a:solidFill>
              </a:rPr>
              <a:t>uni</a:t>
            </a:r>
            <a:r>
              <a:rPr lang="en-US" altLang="en-US" sz="2000" i="1" dirty="0">
                <a:solidFill>
                  <a:srgbClr val="008000"/>
                </a:solidFill>
              </a:rPr>
              <a:t>-)?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089A6196-8EA5-469C-9F3A-AAC9BEA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disease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2B2542-221E-4266-A7F2-5E7C8F2E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6503A90-77B9-4A37-AB82-8F5C60BC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5D721D7-C5A4-446C-9824-092381790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25330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Inheritance pattern?</a:t>
            </a:r>
            <a:r>
              <a:rPr lang="en-US" altLang="en-US" sz="2000" i="1" dirty="0"/>
              <a:t> 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4823FC5-1411-4479-B923-655BB67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Systemic associations?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2666674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26348FD7-A381-4F32-92AB-5F950EE9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Male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AA9A6EA1-0CE7-4CC4-A988-19E679A6C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Typical age at presentation?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6-8 years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FF2D6FDF-6660-40C3-8E29-709B51899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Laterality (</a:t>
            </a:r>
            <a:r>
              <a:rPr lang="en-US" altLang="en-US" sz="2000" i="1" dirty="0" err="1">
                <a:solidFill>
                  <a:srgbClr val="008000"/>
                </a:solidFill>
              </a:rPr>
              <a:t>ie</a:t>
            </a:r>
            <a:r>
              <a:rPr lang="en-US" altLang="en-US" sz="2000" i="1" dirty="0">
                <a:solidFill>
                  <a:srgbClr val="008000"/>
                </a:solidFill>
              </a:rPr>
              <a:t>, bi- vs </a:t>
            </a:r>
            <a:r>
              <a:rPr lang="en-US" altLang="en-US" sz="2000" i="1" dirty="0" err="1">
                <a:solidFill>
                  <a:srgbClr val="008000"/>
                </a:solidFill>
              </a:rPr>
              <a:t>uni</a:t>
            </a:r>
            <a:r>
              <a:rPr lang="en-US" altLang="en-US" sz="2000" i="1" dirty="0">
                <a:solidFill>
                  <a:srgbClr val="008000"/>
                </a:solidFill>
              </a:rPr>
              <a:t>-)?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089A6196-8EA5-469C-9F3A-AAC9BEA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disease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2B2542-221E-4266-A7F2-5E7C8F2E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6503A90-77B9-4A37-AB82-8F5C60BC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5D721D7-C5A4-446C-9824-092381790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Inheritance pattern?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4823FC5-1411-4479-B923-655BB67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Systemic associations?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606453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B908079F-B2D4-43E1-9D7E-DE7BA36F7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EF65D659-A433-42C2-A52F-8BE3471AD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</a:rPr>
              <a:t>White-yellow</a:t>
            </a: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 subretinal exudates</a:t>
            </a:r>
          </a:p>
        </p:txBody>
      </p:sp>
      <p:sp>
        <p:nvSpPr>
          <p:cNvPr id="53261" name="Text Box 15">
            <a:extLst>
              <a:ext uri="{FF2B5EF4-FFF2-40B4-BE49-F238E27FC236}">
                <a16:creationId xmlns:a16="http://schemas.microsoft.com/office/drawing/2014/main" id="{930EA3B4-D0A2-43F3-B657-64D6622A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disease</a:t>
            </a:r>
          </a:p>
        </p:txBody>
      </p:sp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26348FD7-A381-4F32-92AB-5F950EE9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Gender predilection?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Male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AA9A6EA1-0CE7-4CC4-A988-19E679A6C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Typical age at presentation?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6-8 years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FF2D6FDF-6660-40C3-8E29-709B51899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Laterality (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ie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, bi- vs 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uni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-)?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Unilateral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1D3D47A-0659-47BF-89BD-AF6366570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Inheritance pattern?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None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CC42F84E-FE1D-4A69-96DD-A871274A8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Systemic associations?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None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50B3C7-FA1A-4247-A5F5-8383713FDA98}"/>
              </a:ext>
            </a:extLst>
          </p:cNvPr>
          <p:cNvSpPr txBox="1"/>
          <p:nvPr/>
        </p:nvSpPr>
        <p:spPr>
          <a:xfrm>
            <a:off x="5184913" y="3503883"/>
            <a:ext cx="3765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 sporadic, with no known systemic associations.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8B84C4-7E66-4CA9-9B52-A95EFDFE65DA}"/>
              </a:ext>
            </a:extLst>
          </p:cNvPr>
          <p:cNvSpPr txBox="1"/>
          <p:nvPr/>
        </p:nvSpPr>
        <p:spPr>
          <a:xfrm>
            <a:off x="3299857" y="6300822"/>
            <a:ext cx="2544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No question—proceed when ready</a:t>
            </a:r>
          </a:p>
        </p:txBody>
      </p:sp>
    </p:spTree>
    <p:extLst>
      <p:ext uri="{BB962C8B-B14F-4D97-AF65-F5344CB8AC3E}">
        <p14:creationId xmlns:p14="http://schemas.microsoft.com/office/powerpoint/2010/main" val="1103872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26348FD7-A381-4F32-92AB-5F950EE9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Male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AA9A6EA1-0CE7-4CC4-A988-19E679A6C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Typical age at presentation?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6-8 years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FF2D6FDF-6660-40C3-8E29-709B51899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Laterality (</a:t>
            </a:r>
            <a:r>
              <a:rPr lang="en-US" altLang="en-US" sz="2000" i="1" dirty="0" err="1">
                <a:solidFill>
                  <a:srgbClr val="008000"/>
                </a:solidFill>
              </a:rPr>
              <a:t>ie</a:t>
            </a:r>
            <a:r>
              <a:rPr lang="en-US" altLang="en-US" sz="2000" i="1" dirty="0">
                <a:solidFill>
                  <a:srgbClr val="008000"/>
                </a:solidFill>
              </a:rPr>
              <a:t>, bi- vs </a:t>
            </a:r>
            <a:r>
              <a:rPr lang="en-US" altLang="en-US" sz="2000" i="1" dirty="0" err="1">
                <a:solidFill>
                  <a:srgbClr val="008000"/>
                </a:solidFill>
              </a:rPr>
              <a:t>uni</a:t>
            </a:r>
            <a:r>
              <a:rPr lang="en-US" altLang="en-US" sz="2000" i="1" dirty="0">
                <a:solidFill>
                  <a:srgbClr val="008000"/>
                </a:solidFill>
              </a:rPr>
              <a:t>-)?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089A6196-8EA5-469C-9F3A-AAC9BEA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disease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2B2542-221E-4266-A7F2-5E7C8F2E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6503A90-77B9-4A37-AB82-8F5C60BC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5D721D7-C5A4-446C-9824-092381790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Inheritance pattern?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4823FC5-1411-4479-B923-655BB67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Systemic associations?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89425387-9A37-4F7E-8F0D-BCED357E4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597" y="990600"/>
            <a:ext cx="4329919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Characterized by the presence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abnormalities of the </a:t>
            </a:r>
            <a:r>
              <a:rPr lang="en-US" altLang="en-US" sz="1800" b="1" dirty="0">
                <a:solidFill>
                  <a:srgbClr val="008000"/>
                </a:solidFill>
              </a:rPr>
              <a:t>retinal vasculature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008000"/>
              </a:solidFill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95E5A8C5-7E8B-4E13-BDE2-3B717662B953}"/>
              </a:ext>
            </a:extLst>
          </p:cNvPr>
          <p:cNvSpPr/>
          <p:nvPr/>
        </p:nvSpPr>
        <p:spPr>
          <a:xfrm>
            <a:off x="7707288" y="1773280"/>
            <a:ext cx="533400" cy="14991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</a:rPr>
              <a:t>Next Q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5C368D-1E91-4905-9D1E-3446B42A3BA3}"/>
              </a:ext>
            </a:extLst>
          </p:cNvPr>
          <p:cNvSpPr/>
          <p:nvPr/>
        </p:nvSpPr>
        <p:spPr>
          <a:xfrm>
            <a:off x="6928930" y="1339695"/>
            <a:ext cx="2090116" cy="260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</p:spTree>
    <p:extLst>
      <p:ext uri="{BB962C8B-B14F-4D97-AF65-F5344CB8AC3E}">
        <p14:creationId xmlns:p14="http://schemas.microsoft.com/office/powerpoint/2010/main" val="4057958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26348FD7-A381-4F32-92AB-5F950EE9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Male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AA9A6EA1-0CE7-4CC4-A988-19E679A6C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Typical age at presentation?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6-8 years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FF2D6FDF-6660-40C3-8E29-709B51899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Laterality (</a:t>
            </a:r>
            <a:r>
              <a:rPr lang="en-US" altLang="en-US" sz="2000" i="1" dirty="0" err="1">
                <a:solidFill>
                  <a:srgbClr val="008000"/>
                </a:solidFill>
              </a:rPr>
              <a:t>ie</a:t>
            </a:r>
            <a:r>
              <a:rPr lang="en-US" altLang="en-US" sz="2000" i="1" dirty="0">
                <a:solidFill>
                  <a:srgbClr val="008000"/>
                </a:solidFill>
              </a:rPr>
              <a:t>, bi- vs </a:t>
            </a:r>
            <a:r>
              <a:rPr lang="en-US" altLang="en-US" sz="2000" i="1" dirty="0" err="1">
                <a:solidFill>
                  <a:srgbClr val="008000"/>
                </a:solidFill>
              </a:rPr>
              <a:t>uni</a:t>
            </a:r>
            <a:r>
              <a:rPr lang="en-US" altLang="en-US" sz="2000" i="1" dirty="0">
                <a:solidFill>
                  <a:srgbClr val="008000"/>
                </a:solidFill>
              </a:rPr>
              <a:t>-)?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089A6196-8EA5-469C-9F3A-AAC9BEA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disease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2B2542-221E-4266-A7F2-5E7C8F2E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6503A90-77B9-4A37-AB82-8F5C60BC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5D721D7-C5A4-446C-9824-092381790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Inheritance pattern?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4823FC5-1411-4479-B923-655BB67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Systemic associations?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89425387-9A37-4F7E-8F0D-BCED357E4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597" y="990600"/>
            <a:ext cx="4329919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Characterized by the presence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abnormalities of the </a:t>
            </a:r>
            <a:r>
              <a:rPr lang="en-US" altLang="en-US" sz="1800" b="1" dirty="0">
                <a:solidFill>
                  <a:srgbClr val="008000"/>
                </a:solidFill>
              </a:rPr>
              <a:t>retinal vasculature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69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26348FD7-A381-4F32-92AB-5F950EE9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Male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AA9A6EA1-0CE7-4CC4-A988-19E679A6C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Typical age at presentation?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6-8 years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FF2D6FDF-6660-40C3-8E29-709B51899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Laterality (</a:t>
            </a:r>
            <a:r>
              <a:rPr lang="en-US" altLang="en-US" sz="2000" i="1" dirty="0" err="1">
                <a:solidFill>
                  <a:srgbClr val="008000"/>
                </a:solidFill>
              </a:rPr>
              <a:t>ie</a:t>
            </a:r>
            <a:r>
              <a:rPr lang="en-US" altLang="en-US" sz="2000" i="1" dirty="0">
                <a:solidFill>
                  <a:srgbClr val="008000"/>
                </a:solidFill>
              </a:rPr>
              <a:t>, bi- vs </a:t>
            </a:r>
            <a:r>
              <a:rPr lang="en-US" altLang="en-US" sz="2000" i="1" dirty="0" err="1">
                <a:solidFill>
                  <a:srgbClr val="008000"/>
                </a:solidFill>
              </a:rPr>
              <a:t>uni</a:t>
            </a:r>
            <a:r>
              <a:rPr lang="en-US" altLang="en-US" sz="2000" i="1" dirty="0">
                <a:solidFill>
                  <a:srgbClr val="008000"/>
                </a:solidFill>
              </a:rPr>
              <a:t>-)?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089A6196-8EA5-469C-9F3A-AAC9BEA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disease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2B2542-221E-4266-A7F2-5E7C8F2E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6503A90-77B9-4A37-AB82-8F5C60BC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5D721D7-C5A4-446C-9824-092381790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Inheritance pattern?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4823FC5-1411-4479-B923-655BB67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Systemic associations?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89425387-9A37-4F7E-8F0D-BCED357E4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597" y="990600"/>
            <a:ext cx="432991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Characterized by the presence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abnormalities of the </a:t>
            </a:r>
            <a:r>
              <a:rPr lang="en-US" altLang="en-US" sz="1800" b="1" dirty="0">
                <a:solidFill>
                  <a:srgbClr val="008000"/>
                </a:solidFill>
              </a:rPr>
              <a:t>retinal vasculature</a:t>
            </a:r>
            <a:r>
              <a:rPr lang="en-US" altLang="en-US" sz="1800" dirty="0">
                <a:solidFill>
                  <a:srgbClr val="008000"/>
                </a:solidFill>
              </a:rPr>
              <a:t>:</a:t>
            </a:r>
          </a:p>
          <a:p>
            <a:pPr marL="0" indent="0" defTabSz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</a:t>
            </a:r>
            <a:r>
              <a:rPr lang="en-US" altLang="en-US" sz="1800" b="1" i="1" dirty="0">
                <a:solidFill>
                  <a:srgbClr val="0000FF"/>
                </a:solidFill>
              </a:rPr>
              <a:t>?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</a:t>
            </a:r>
            <a:r>
              <a:rPr lang="en-US" altLang="en-US" sz="1800" b="1" i="1" dirty="0">
                <a:solidFill>
                  <a:srgbClr val="0000FF"/>
                </a:solidFill>
              </a:rPr>
              <a:t>?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</a:t>
            </a:r>
            <a:r>
              <a:rPr lang="en-US" altLang="en-US" sz="1800" b="1" i="1" dirty="0">
                <a:solidFill>
                  <a:srgbClr val="0000FF"/>
                </a:solidFill>
              </a:rPr>
              <a:t>?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</a:t>
            </a:r>
            <a:r>
              <a:rPr lang="en-US" altLang="en-US" sz="18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EF0516D6-460D-4D75-BDED-CCE506D6BA10}"/>
              </a:ext>
            </a:extLst>
          </p:cNvPr>
          <p:cNvSpPr/>
          <p:nvPr/>
        </p:nvSpPr>
        <p:spPr>
          <a:xfrm>
            <a:off x="6629400" y="1570756"/>
            <a:ext cx="304800" cy="117417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798DDA-DC43-42FF-A6FD-7A899A8F04DD}"/>
              </a:ext>
            </a:extLst>
          </p:cNvPr>
          <p:cNvSpPr txBox="1"/>
          <p:nvPr/>
        </p:nvSpPr>
        <p:spPr>
          <a:xfrm>
            <a:off x="6901255" y="1788509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retinal vasculature abnormalities are commonly present?</a:t>
            </a:r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BC81251F-9DF3-4EB7-8C09-1B919277B0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8053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0CFCFB38-3BFB-4F12-9C36-ACA46838F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2906450"/>
            <a:ext cx="30893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The vascular abnormalities lead to…</a:t>
            </a:r>
          </a:p>
        </p:txBody>
      </p:sp>
    </p:spTree>
    <p:extLst>
      <p:ext uri="{BB962C8B-B14F-4D97-AF65-F5344CB8AC3E}">
        <p14:creationId xmlns:p14="http://schemas.microsoft.com/office/powerpoint/2010/main" val="3503471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26348FD7-A381-4F32-92AB-5F950EE9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Male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AA9A6EA1-0CE7-4CC4-A988-19E679A6C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Typical age at presentation?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6-8 years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FF2D6FDF-6660-40C3-8E29-709B51899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Laterality (</a:t>
            </a:r>
            <a:r>
              <a:rPr lang="en-US" altLang="en-US" sz="2000" i="1" dirty="0" err="1">
                <a:solidFill>
                  <a:srgbClr val="008000"/>
                </a:solidFill>
              </a:rPr>
              <a:t>ie</a:t>
            </a:r>
            <a:r>
              <a:rPr lang="en-US" altLang="en-US" sz="2000" i="1" dirty="0">
                <a:solidFill>
                  <a:srgbClr val="008000"/>
                </a:solidFill>
              </a:rPr>
              <a:t>, bi- vs </a:t>
            </a:r>
            <a:r>
              <a:rPr lang="en-US" altLang="en-US" sz="2000" i="1" dirty="0" err="1">
                <a:solidFill>
                  <a:srgbClr val="008000"/>
                </a:solidFill>
              </a:rPr>
              <a:t>uni</a:t>
            </a:r>
            <a:r>
              <a:rPr lang="en-US" altLang="en-US" sz="2000" i="1" dirty="0">
                <a:solidFill>
                  <a:srgbClr val="008000"/>
                </a:solidFill>
              </a:rPr>
              <a:t>-)?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089A6196-8EA5-469C-9F3A-AAC9BEA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disease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2B2542-221E-4266-A7F2-5E7C8F2E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6503A90-77B9-4A37-AB82-8F5C60BC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5D721D7-C5A4-446C-9824-092381790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Inheritance pattern?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4823FC5-1411-4479-B923-655BB67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Systemic associations?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89425387-9A37-4F7E-8F0D-BCED357E4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597" y="990600"/>
            <a:ext cx="432991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Characterized by the presence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abnormalities of the </a:t>
            </a:r>
            <a:r>
              <a:rPr lang="en-US" altLang="en-US" sz="1800" b="1" dirty="0">
                <a:solidFill>
                  <a:srgbClr val="008000"/>
                </a:solidFill>
              </a:rPr>
              <a:t>retinal vasculature</a:t>
            </a:r>
            <a:r>
              <a:rPr lang="en-US" altLang="en-US" sz="1800" dirty="0">
                <a:solidFill>
                  <a:srgbClr val="008000"/>
                </a:solidFill>
              </a:rPr>
              <a:t>:</a:t>
            </a:r>
          </a:p>
          <a:p>
            <a:pPr marL="0" indent="0" defTabSz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--Telangiectasias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--Venous dilation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--Microaneurysms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--Capillary dilation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EF0516D6-460D-4D75-BDED-CCE506D6BA10}"/>
              </a:ext>
            </a:extLst>
          </p:cNvPr>
          <p:cNvSpPr/>
          <p:nvPr/>
        </p:nvSpPr>
        <p:spPr>
          <a:xfrm>
            <a:off x="6629400" y="1570756"/>
            <a:ext cx="304800" cy="117417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798DDA-DC43-42FF-A6FD-7A899A8F04DD}"/>
              </a:ext>
            </a:extLst>
          </p:cNvPr>
          <p:cNvSpPr txBox="1"/>
          <p:nvPr/>
        </p:nvSpPr>
        <p:spPr>
          <a:xfrm>
            <a:off x="6901255" y="1788509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retinal vasculature abnormalities are commonly present?</a:t>
            </a:r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E44B90D2-7F97-40AB-878A-03D5D519B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8053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9A8EE627-2078-496C-8E0D-778513538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2906450"/>
            <a:ext cx="30893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The vascular abnormalities lead to…</a:t>
            </a:r>
          </a:p>
        </p:txBody>
      </p:sp>
    </p:spTree>
    <p:extLst>
      <p:ext uri="{BB962C8B-B14F-4D97-AF65-F5344CB8AC3E}">
        <p14:creationId xmlns:p14="http://schemas.microsoft.com/office/powerpoint/2010/main" val="884158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DA2EBE-B02F-4262-8DE7-DDED4C36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2104-288F-45B2-8F9C-C9296609AA94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4098" name="Picture 2" descr="The Many Faces of Coats' Disease">
            <a:extLst>
              <a:ext uri="{FF2B5EF4-FFF2-40B4-BE49-F238E27FC236}">
                <a16:creationId xmlns:a16="http://schemas.microsoft.com/office/drawing/2014/main" id="{7AA8E0C5-E8F6-4E26-A0CE-09E9BCC40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54" y="3173198"/>
            <a:ext cx="2667000" cy="236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ats disease: An overview of classification, management and outcomes Sen  M, Shields CL, Honavar SG, Shields JA - Indian J Ophthalmol">
            <a:extLst>
              <a:ext uri="{FF2B5EF4-FFF2-40B4-BE49-F238E27FC236}">
                <a16:creationId xmlns:a16="http://schemas.microsoft.com/office/drawing/2014/main" id="{19A329DA-2A61-4790-91EF-806AFFA05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8" y="367300"/>
            <a:ext cx="3153097" cy="236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ats' Disease and Retinal Telangiectasia - RETINA AND VITREOUS - Albert &amp;  Jakobiec's Principles &amp; Practice of Ophthalmology, 3rd Edition">
            <a:extLst>
              <a:ext uri="{FF2B5EF4-FFF2-40B4-BE49-F238E27FC236}">
                <a16:creationId xmlns:a16="http://schemas.microsoft.com/office/drawing/2014/main" id="{56F07B81-83B7-4558-A838-5452F0B21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4" y="118395"/>
            <a:ext cx="3505200" cy="277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tina Louisville | Coats' Disease Louisville | Bennett &amp; Bloom">
            <a:extLst>
              <a:ext uri="{FF2B5EF4-FFF2-40B4-BE49-F238E27FC236}">
                <a16:creationId xmlns:a16="http://schemas.microsoft.com/office/drawing/2014/main" id="{E03FED73-FF71-4E8B-9AC1-4772892CA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51" y="2929315"/>
            <a:ext cx="3153098" cy="260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47776D-0D25-4C41-B45F-5955E42A5E60}"/>
              </a:ext>
            </a:extLst>
          </p:cNvPr>
          <p:cNvSpPr txBox="1"/>
          <p:nvPr/>
        </p:nvSpPr>
        <p:spPr>
          <a:xfrm>
            <a:off x="1583489" y="6121368"/>
            <a:ext cx="5977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defTabSz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Coats: Telangiectasias, venous dilation, microaneurysms</a:t>
            </a:r>
          </a:p>
        </p:txBody>
      </p:sp>
    </p:spTree>
    <p:extLst>
      <p:ext uri="{BB962C8B-B14F-4D97-AF65-F5344CB8AC3E}">
        <p14:creationId xmlns:p14="http://schemas.microsoft.com/office/powerpoint/2010/main" val="3980638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372F07-A8A4-4DD0-AE1F-2093536F8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F73E0E9A-17D1-4903-B7F2-B9C1DECB2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</a:rPr>
              <a:t>White-yellow</a:t>
            </a: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 subretinal exudates</a:t>
            </a:r>
          </a:p>
        </p:txBody>
      </p:sp>
      <p:sp>
        <p:nvSpPr>
          <p:cNvPr id="53261" name="Text Box 15">
            <a:extLst>
              <a:ext uri="{FF2B5EF4-FFF2-40B4-BE49-F238E27FC236}">
                <a16:creationId xmlns:a16="http://schemas.microsoft.com/office/drawing/2014/main" id="{930EA3B4-D0A2-43F3-B657-64D6622A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disease</a:t>
            </a:r>
          </a:p>
        </p:txBody>
      </p:sp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7F5FDAC-3751-408F-B307-0F972C1A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Inheritance pattern?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None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954869C-3137-421E-8F4F-6A3BC9212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Systemic associations?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None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392F351-B818-4CB7-B492-F45CB808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Gender predilection?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Male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896E07E-DAA4-4E09-8188-D73E7316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Typical age at presentation?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6-8 years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39E6A3B-E072-41F1-BA9B-3B8F21E0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Laterality (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ie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, bi- vs 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uni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-)?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Unilateral</a:t>
            </a:r>
          </a:p>
        </p:txBody>
      </p:sp>
      <p:sp>
        <p:nvSpPr>
          <p:cNvPr id="53262" name="Text Box 16">
            <a:extLst>
              <a:ext uri="{FF2B5EF4-FFF2-40B4-BE49-F238E27FC236}">
                <a16:creationId xmlns:a16="http://schemas.microsoft.com/office/drawing/2014/main" id="{0599BEA1-2915-4249-871B-968F3C72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597" y="990600"/>
            <a:ext cx="432991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Characterized by the presence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abnormalities of the </a:t>
            </a:r>
            <a:r>
              <a:rPr lang="en-US" altLang="en-US" sz="1800" b="1" dirty="0">
                <a:solidFill>
                  <a:schemeClr val="bg1">
                    <a:lumMod val="85000"/>
                  </a:schemeClr>
                </a:solidFill>
              </a:rPr>
              <a:t>retinal vasculature</a:t>
            </a: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:</a:t>
            </a:r>
          </a:p>
          <a:p>
            <a:pPr marL="0" indent="0" defTabSz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--Telangiectasias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--Venous dilation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--Microaneurysms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--Capillary dilation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B6857-7FBC-4E8C-9C5F-1634238DA365}"/>
              </a:ext>
            </a:extLst>
          </p:cNvPr>
          <p:cNvSpPr txBox="1"/>
          <p:nvPr/>
        </p:nvSpPr>
        <p:spPr>
          <a:xfrm>
            <a:off x="744409" y="2132140"/>
            <a:ext cx="2974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The retinal vascular abnormalities in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0528E-5FEA-4D4A-9317-B00A0C754BDF}"/>
              </a:ext>
            </a:extLst>
          </p:cNvPr>
          <p:cNvSpPr txBox="1"/>
          <p:nvPr/>
        </p:nvSpPr>
        <p:spPr>
          <a:xfrm>
            <a:off x="5105400" y="3505200"/>
            <a:ext cx="346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6" name="Line 11">
            <a:extLst>
              <a:ext uri="{FF2B5EF4-FFF2-40B4-BE49-F238E27FC236}">
                <a16:creationId xmlns:a16="http://schemas.microsoft.com/office/drawing/2014/main" id="{DC177ACF-833E-4EFF-A9AA-4EBED66CA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80535"/>
            <a:ext cx="0" cy="6096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B67A089F-E3E6-4984-82E2-D1E310279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2906450"/>
            <a:ext cx="30893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85000"/>
                  </a:schemeClr>
                </a:solidFill>
              </a:rPr>
              <a:t>The vascular abnormalities lead to…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6D7CBC-4CBA-46BE-95EC-38F20D19394C}"/>
              </a:ext>
            </a:extLst>
          </p:cNvPr>
          <p:cNvSpPr txBox="1"/>
          <p:nvPr/>
        </p:nvSpPr>
        <p:spPr>
          <a:xfrm>
            <a:off x="3101886" y="6176960"/>
            <a:ext cx="2940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No question—proceed when ready</a:t>
            </a:r>
          </a:p>
        </p:txBody>
      </p:sp>
    </p:spTree>
    <p:extLst>
      <p:ext uri="{BB962C8B-B14F-4D97-AF65-F5344CB8AC3E}">
        <p14:creationId xmlns:p14="http://schemas.microsoft.com/office/powerpoint/2010/main" val="1468999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64B231-4FA2-4E4E-AEEF-A6BF3FF0B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2104-288F-45B2-8F9C-C9296609AA94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CABF5-3105-4B44-9375-A990658DF806}"/>
              </a:ext>
            </a:extLst>
          </p:cNvPr>
          <p:cNvSpPr txBox="1"/>
          <p:nvPr/>
        </p:nvSpPr>
        <p:spPr>
          <a:xfrm>
            <a:off x="4024414" y="44196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Coats </a:t>
            </a:r>
            <a:r>
              <a:rPr lang="en-US" dirty="0" err="1"/>
              <a:t>dz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54E57A-7159-411F-8B86-6FE47DC12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" y="422317"/>
            <a:ext cx="3370814" cy="2930483"/>
          </a:xfrm>
          <a:prstGeom prst="rect">
            <a:avLst/>
          </a:prstGeom>
        </p:spPr>
      </p:pic>
      <p:pic>
        <p:nvPicPr>
          <p:cNvPr id="1030" name="Picture 6" descr="Coats Disease. EyeRounds.org - Ophthalmology - The University of Iowa">
            <a:extLst>
              <a:ext uri="{FF2B5EF4-FFF2-40B4-BE49-F238E27FC236}">
                <a16:creationId xmlns:a16="http://schemas.microsoft.com/office/drawing/2014/main" id="{E50584A2-44E4-432E-996D-DC24965A7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55239"/>
            <a:ext cx="3423645" cy="29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ats Disease">
            <a:extLst>
              <a:ext uri="{FF2B5EF4-FFF2-40B4-BE49-F238E27FC236}">
                <a16:creationId xmlns:a16="http://schemas.microsoft.com/office/drawing/2014/main" id="{AB966B95-345D-4BA3-805E-20F641CD6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42" y="3775117"/>
            <a:ext cx="3423646" cy="29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tina Louisville | Coats' Disease Louisville | Bennett &amp; Bloom">
            <a:extLst>
              <a:ext uri="{FF2B5EF4-FFF2-40B4-BE49-F238E27FC236}">
                <a16:creationId xmlns:a16="http://schemas.microsoft.com/office/drawing/2014/main" id="{9C3A2F5A-38C1-4A83-A747-DBC588E0E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09065"/>
            <a:ext cx="3962985" cy="29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00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372F07-A8A4-4DD0-AE1F-2093536F8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F73E0E9A-17D1-4903-B7F2-B9C1DECB2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</a:rPr>
              <a:t>White-yellow</a:t>
            </a: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 subretinal exudates</a:t>
            </a:r>
          </a:p>
        </p:txBody>
      </p:sp>
      <p:sp>
        <p:nvSpPr>
          <p:cNvPr id="53261" name="Text Box 15">
            <a:extLst>
              <a:ext uri="{FF2B5EF4-FFF2-40B4-BE49-F238E27FC236}">
                <a16:creationId xmlns:a16="http://schemas.microsoft.com/office/drawing/2014/main" id="{930EA3B4-D0A2-43F3-B657-64D6622A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disease</a:t>
            </a:r>
          </a:p>
        </p:txBody>
      </p:sp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7F5FDAC-3751-408F-B307-0F972C1A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Inheritance pattern?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None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954869C-3137-421E-8F4F-6A3BC9212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Systemic associations?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None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392F351-B818-4CB7-B492-F45CB808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Gender predilection?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Male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896E07E-DAA4-4E09-8188-D73E7316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Typical age at presentation?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6-8 years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39E6A3B-E072-41F1-BA9B-3B8F21E0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Laterality (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ie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, bi- vs 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uni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-)?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Unilateral</a:t>
            </a:r>
          </a:p>
        </p:txBody>
      </p:sp>
      <p:sp>
        <p:nvSpPr>
          <p:cNvPr id="53262" name="Text Box 16">
            <a:extLst>
              <a:ext uri="{FF2B5EF4-FFF2-40B4-BE49-F238E27FC236}">
                <a16:creationId xmlns:a16="http://schemas.microsoft.com/office/drawing/2014/main" id="{0599BEA1-2915-4249-871B-968F3C72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597" y="990600"/>
            <a:ext cx="432991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Characterized by the presence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abnormalities of the </a:t>
            </a:r>
            <a:r>
              <a:rPr lang="en-US" altLang="en-US" sz="1800" b="1" dirty="0">
                <a:solidFill>
                  <a:schemeClr val="bg1">
                    <a:lumMod val="85000"/>
                  </a:schemeClr>
                </a:solidFill>
              </a:rPr>
              <a:t>retinal vasculature</a:t>
            </a: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:</a:t>
            </a:r>
          </a:p>
          <a:p>
            <a:pPr marL="0" indent="0" defTabSz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--Telangiectasias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--Venous dilation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--Microaneurysms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--Capillary dilation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B6857-7FBC-4E8C-9C5F-1634238DA365}"/>
              </a:ext>
            </a:extLst>
          </p:cNvPr>
          <p:cNvSpPr txBox="1"/>
          <p:nvPr/>
        </p:nvSpPr>
        <p:spPr>
          <a:xfrm>
            <a:off x="744409" y="2132140"/>
            <a:ext cx="2974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The retinal vascular abnormalities in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0528E-5FEA-4D4A-9317-B00A0C754BDF}"/>
              </a:ext>
            </a:extLst>
          </p:cNvPr>
          <p:cNvSpPr txBox="1"/>
          <p:nvPr/>
        </p:nvSpPr>
        <p:spPr>
          <a:xfrm>
            <a:off x="5105400" y="3505200"/>
            <a:ext cx="3460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…are responsible for the classic subretinal exudates</a:t>
            </a:r>
          </a:p>
        </p:txBody>
      </p:sp>
      <p:sp>
        <p:nvSpPr>
          <p:cNvPr id="6" name="Line 11">
            <a:extLst>
              <a:ext uri="{FF2B5EF4-FFF2-40B4-BE49-F238E27FC236}">
                <a16:creationId xmlns:a16="http://schemas.microsoft.com/office/drawing/2014/main" id="{DC177ACF-833E-4EFF-A9AA-4EBED66CA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80535"/>
            <a:ext cx="0" cy="6096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B67A089F-E3E6-4984-82E2-D1E310279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2906450"/>
            <a:ext cx="30893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85000"/>
                  </a:schemeClr>
                </a:solidFill>
              </a:rPr>
              <a:t>The vascular abnormalities lead to…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6D7CBC-4CBA-46BE-95EC-38F20D19394C}"/>
              </a:ext>
            </a:extLst>
          </p:cNvPr>
          <p:cNvSpPr txBox="1"/>
          <p:nvPr/>
        </p:nvSpPr>
        <p:spPr>
          <a:xfrm>
            <a:off x="3101886" y="6176960"/>
            <a:ext cx="2940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No question—proceed when ready</a:t>
            </a:r>
          </a:p>
        </p:txBody>
      </p:sp>
    </p:spTree>
    <p:extLst>
      <p:ext uri="{BB962C8B-B14F-4D97-AF65-F5344CB8AC3E}">
        <p14:creationId xmlns:p14="http://schemas.microsoft.com/office/powerpoint/2010/main" val="237412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11">
            <a:extLst>
              <a:ext uri="{FF2B5EF4-FFF2-40B4-BE49-F238E27FC236}">
                <a16:creationId xmlns:a16="http://schemas.microsoft.com/office/drawing/2014/main" id="{E26F4238-D251-49D9-A60C-8F3F5977B3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80535"/>
            <a:ext cx="0" cy="60960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70F32456-AAEB-451E-91B2-A91556127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2906450"/>
            <a:ext cx="30893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The vascular abnormalities lead to…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4372F07-A8A4-4DD0-AE1F-2093536F8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F73E0E9A-17D1-4903-B7F2-B9C1DECB2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</a:rPr>
              <a:t>White-yellow</a:t>
            </a: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 subretinal exudates</a:t>
            </a:r>
          </a:p>
        </p:txBody>
      </p:sp>
      <p:sp>
        <p:nvSpPr>
          <p:cNvPr id="53261" name="Text Box 15">
            <a:extLst>
              <a:ext uri="{FF2B5EF4-FFF2-40B4-BE49-F238E27FC236}">
                <a16:creationId xmlns:a16="http://schemas.microsoft.com/office/drawing/2014/main" id="{930EA3B4-D0A2-43F3-B657-64D6622A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chemeClr val="bg1">
                    <a:lumMod val="85000"/>
                  </a:schemeClr>
                </a:solidFill>
              </a:rPr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chemeClr val="bg1">
                    <a:lumMod val="85000"/>
                  </a:schemeClr>
                </a:solidFill>
              </a:rPr>
              <a:t>disease</a:t>
            </a:r>
          </a:p>
        </p:txBody>
      </p:sp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7F5FDAC-3751-408F-B307-0F972C1A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Inheritance pattern?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None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954869C-3137-421E-8F4F-6A3BC9212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Systemic associations?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None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392F351-B818-4CB7-B492-F45CB808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Gender predilection?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Male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896E07E-DAA4-4E09-8188-D73E7316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Typical age at presentation?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6-8 years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39E6A3B-E072-41F1-BA9B-3B8F21E0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Laterality (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ie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, bi- vs 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uni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-)?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Unilateral</a:t>
            </a:r>
          </a:p>
        </p:txBody>
      </p:sp>
      <p:sp>
        <p:nvSpPr>
          <p:cNvPr id="53262" name="Text Box 16">
            <a:extLst>
              <a:ext uri="{FF2B5EF4-FFF2-40B4-BE49-F238E27FC236}">
                <a16:creationId xmlns:a16="http://schemas.microsoft.com/office/drawing/2014/main" id="{0599BEA1-2915-4249-871B-968F3C72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597" y="990600"/>
            <a:ext cx="432991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Characterized by the presence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abnormalities of the </a:t>
            </a:r>
            <a:r>
              <a:rPr lang="en-US" altLang="en-US" sz="1800" b="1" dirty="0">
                <a:solidFill>
                  <a:schemeClr val="bg1">
                    <a:lumMod val="85000"/>
                  </a:schemeClr>
                </a:solidFill>
              </a:rPr>
              <a:t>retinal vasculature</a:t>
            </a: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:</a:t>
            </a:r>
          </a:p>
          <a:p>
            <a:pPr marL="0" indent="0" defTabSz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b="1" dirty="0">
                <a:solidFill>
                  <a:srgbClr val="0000FF"/>
                </a:solidFill>
              </a:rPr>
              <a:t>--Telangiectasias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b="1" dirty="0">
                <a:solidFill>
                  <a:srgbClr val="0000FF"/>
                </a:solidFill>
              </a:rPr>
              <a:t>--Venous dilation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b="1" dirty="0">
                <a:solidFill>
                  <a:srgbClr val="0000FF"/>
                </a:solidFill>
              </a:rPr>
              <a:t>--Microaneurysms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b="1" dirty="0">
                <a:solidFill>
                  <a:srgbClr val="0000FF"/>
                </a:solidFill>
              </a:rPr>
              <a:t>--Capillary dilation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175C52-39CA-4226-9C84-62BFB529617C}"/>
              </a:ext>
            </a:extLst>
          </p:cNvPr>
          <p:cNvSpPr/>
          <p:nvPr/>
        </p:nvSpPr>
        <p:spPr>
          <a:xfrm>
            <a:off x="4736434" y="1496282"/>
            <a:ext cx="2273966" cy="1262932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4088ED-CECF-45AA-9158-209D4C628504}"/>
              </a:ext>
            </a:extLst>
          </p:cNvPr>
          <p:cNvSpPr txBox="1"/>
          <p:nvPr/>
        </p:nvSpPr>
        <p:spPr>
          <a:xfrm>
            <a:off x="1307434" y="2944047"/>
            <a:ext cx="6858000" cy="830997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There is a variant of Coats in which the retinal vasculature abnormalities are limited to the temporal macula. What is this condition called?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Macular telangiectasia Type I—</a:t>
            </a:r>
            <a:r>
              <a:rPr lang="en-US" sz="1600" dirty="0" err="1">
                <a:solidFill>
                  <a:srgbClr val="99FF99"/>
                </a:solidFill>
              </a:rPr>
              <a:t>MacTel</a:t>
            </a:r>
            <a:r>
              <a:rPr lang="en-US" sz="1600" dirty="0">
                <a:solidFill>
                  <a:srgbClr val="99FF99"/>
                </a:solidFill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102303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11">
            <a:extLst>
              <a:ext uri="{FF2B5EF4-FFF2-40B4-BE49-F238E27FC236}">
                <a16:creationId xmlns:a16="http://schemas.microsoft.com/office/drawing/2014/main" id="{C37D2ECC-E1B9-4222-BBF2-249FC0C0DB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80535"/>
            <a:ext cx="0" cy="60960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7BF9AC8D-651A-44BF-BB42-FFD6B72F5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2906450"/>
            <a:ext cx="30893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The vascular abnormalities lead to…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4372F07-A8A4-4DD0-AE1F-2093536F8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F73E0E9A-17D1-4903-B7F2-B9C1DECB2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</a:rPr>
              <a:t>White-yellow</a:t>
            </a: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 subretinal exudates</a:t>
            </a:r>
          </a:p>
        </p:txBody>
      </p:sp>
      <p:sp>
        <p:nvSpPr>
          <p:cNvPr id="53261" name="Text Box 15">
            <a:extLst>
              <a:ext uri="{FF2B5EF4-FFF2-40B4-BE49-F238E27FC236}">
                <a16:creationId xmlns:a16="http://schemas.microsoft.com/office/drawing/2014/main" id="{930EA3B4-D0A2-43F3-B657-64D6622A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chemeClr val="bg1">
                    <a:lumMod val="85000"/>
                  </a:schemeClr>
                </a:solidFill>
              </a:rPr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chemeClr val="bg1">
                    <a:lumMod val="85000"/>
                  </a:schemeClr>
                </a:solidFill>
              </a:rPr>
              <a:t>disease</a:t>
            </a:r>
          </a:p>
        </p:txBody>
      </p:sp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00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7F5FDAC-3751-408F-B307-0F972C1A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Inheritance pattern?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None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954869C-3137-421E-8F4F-6A3BC9212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Systemic associations?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None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392F351-B818-4CB7-B492-F45CB808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Gender predilection?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Male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896E07E-DAA4-4E09-8188-D73E7316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Typical age at presentation?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6-8 years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39E6A3B-E072-41F1-BA9B-3B8F21E0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Laterality (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ie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, bi- vs 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uni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-)?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Unilateral</a:t>
            </a:r>
          </a:p>
        </p:txBody>
      </p:sp>
      <p:sp>
        <p:nvSpPr>
          <p:cNvPr id="53262" name="Text Box 16">
            <a:extLst>
              <a:ext uri="{FF2B5EF4-FFF2-40B4-BE49-F238E27FC236}">
                <a16:creationId xmlns:a16="http://schemas.microsoft.com/office/drawing/2014/main" id="{0599BEA1-2915-4249-871B-968F3C72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597" y="990600"/>
            <a:ext cx="432991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Characterized by the presence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abnormalities of the </a:t>
            </a:r>
            <a:r>
              <a:rPr lang="en-US" altLang="en-US" sz="1800" b="1" dirty="0">
                <a:solidFill>
                  <a:schemeClr val="bg1">
                    <a:lumMod val="85000"/>
                  </a:schemeClr>
                </a:solidFill>
              </a:rPr>
              <a:t>retinal vasculature</a:t>
            </a: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:</a:t>
            </a:r>
          </a:p>
          <a:p>
            <a:pPr marL="0" indent="0" defTabSz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b="1" dirty="0">
                <a:solidFill>
                  <a:srgbClr val="0000FF"/>
                </a:solidFill>
              </a:rPr>
              <a:t>--Telangiectasias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b="1" dirty="0">
                <a:solidFill>
                  <a:srgbClr val="0000FF"/>
                </a:solidFill>
              </a:rPr>
              <a:t>--Venous dilation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b="1" dirty="0">
                <a:solidFill>
                  <a:srgbClr val="0000FF"/>
                </a:solidFill>
              </a:rPr>
              <a:t>--Microaneurysms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b="1" dirty="0">
                <a:solidFill>
                  <a:srgbClr val="0000FF"/>
                </a:solidFill>
              </a:rPr>
              <a:t>--Capillary dilation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175C52-39CA-4226-9C84-62BFB529617C}"/>
              </a:ext>
            </a:extLst>
          </p:cNvPr>
          <p:cNvSpPr/>
          <p:nvPr/>
        </p:nvSpPr>
        <p:spPr>
          <a:xfrm>
            <a:off x="4736434" y="1496282"/>
            <a:ext cx="2273966" cy="1262932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4088ED-CECF-45AA-9158-209D4C628504}"/>
              </a:ext>
            </a:extLst>
          </p:cNvPr>
          <p:cNvSpPr txBox="1"/>
          <p:nvPr/>
        </p:nvSpPr>
        <p:spPr>
          <a:xfrm>
            <a:off x="1307434" y="2944047"/>
            <a:ext cx="6858000" cy="830997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There is a variant of Coats in which the retinal vasculature abnormalities are limited to the temporal macula. What is this condition called?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Macular telangiectasia Type I (</a:t>
            </a:r>
            <a:r>
              <a:rPr lang="en-US" sz="1600" dirty="0" err="1">
                <a:solidFill>
                  <a:srgbClr val="0000FF"/>
                </a:solidFill>
              </a:rPr>
              <a:t>MacTel</a:t>
            </a:r>
            <a:r>
              <a:rPr lang="en-US" sz="1600" dirty="0">
                <a:solidFill>
                  <a:srgbClr val="0000FF"/>
                </a:solidFill>
              </a:rPr>
              <a:t> I)</a:t>
            </a:r>
          </a:p>
        </p:txBody>
      </p:sp>
    </p:spTree>
    <p:extLst>
      <p:ext uri="{BB962C8B-B14F-4D97-AF65-F5344CB8AC3E}">
        <p14:creationId xmlns:p14="http://schemas.microsoft.com/office/powerpoint/2010/main" val="343864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11">
            <a:extLst>
              <a:ext uri="{FF2B5EF4-FFF2-40B4-BE49-F238E27FC236}">
                <a16:creationId xmlns:a16="http://schemas.microsoft.com/office/drawing/2014/main" id="{6CF98CBD-92A5-419D-AAC4-ADACAB4382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80535"/>
            <a:ext cx="0" cy="60960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10EBD948-0F5C-4505-A337-EBC6B5F27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2906450"/>
            <a:ext cx="30893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The vascular abnormalities lead to…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4372F07-A8A4-4DD0-AE1F-2093536F8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F73E0E9A-17D1-4903-B7F2-B9C1DECB2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</a:rPr>
              <a:t>White-yellow</a:t>
            </a: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 subretinal exudates</a:t>
            </a:r>
          </a:p>
        </p:txBody>
      </p:sp>
      <p:sp>
        <p:nvSpPr>
          <p:cNvPr id="53261" name="Text Box 15">
            <a:extLst>
              <a:ext uri="{FF2B5EF4-FFF2-40B4-BE49-F238E27FC236}">
                <a16:creationId xmlns:a16="http://schemas.microsoft.com/office/drawing/2014/main" id="{930EA3B4-D0A2-43F3-B657-64D6622A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chemeClr val="bg1">
                    <a:lumMod val="85000"/>
                  </a:schemeClr>
                </a:solidFill>
              </a:rPr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chemeClr val="bg1">
                    <a:lumMod val="85000"/>
                  </a:schemeClr>
                </a:solidFill>
              </a:rPr>
              <a:t>disease</a:t>
            </a:r>
          </a:p>
        </p:txBody>
      </p:sp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00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7F5FDAC-3751-408F-B307-0F972C1A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Inheritance pattern?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None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954869C-3137-421E-8F4F-6A3BC9212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Systemic associations?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None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392F351-B818-4CB7-B492-F45CB808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Gender predilection?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Male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896E07E-DAA4-4E09-8188-D73E7316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Typical age at presentation?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6-8 years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39E6A3B-E072-41F1-BA9B-3B8F21E0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Laterality (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ie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, bi- vs 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uni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-)?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Unilateral</a:t>
            </a:r>
          </a:p>
        </p:txBody>
      </p:sp>
      <p:sp>
        <p:nvSpPr>
          <p:cNvPr id="53262" name="Text Box 16">
            <a:extLst>
              <a:ext uri="{FF2B5EF4-FFF2-40B4-BE49-F238E27FC236}">
                <a16:creationId xmlns:a16="http://schemas.microsoft.com/office/drawing/2014/main" id="{0599BEA1-2915-4249-871B-968F3C72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597" y="990600"/>
            <a:ext cx="432991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Characterized by the presence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abnormalities of the </a:t>
            </a:r>
            <a:r>
              <a:rPr lang="en-US" altLang="en-US" sz="1800" b="1" dirty="0">
                <a:solidFill>
                  <a:schemeClr val="bg1">
                    <a:lumMod val="85000"/>
                  </a:schemeClr>
                </a:solidFill>
              </a:rPr>
              <a:t>retinal vasculature</a:t>
            </a: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:</a:t>
            </a:r>
          </a:p>
          <a:p>
            <a:pPr marL="0" indent="0" defTabSz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b="1" dirty="0">
                <a:solidFill>
                  <a:schemeClr val="bg1">
                    <a:lumMod val="85000"/>
                  </a:schemeClr>
                </a:solidFill>
              </a:rPr>
              <a:t>--Telangiectasias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b="1" dirty="0">
                <a:solidFill>
                  <a:schemeClr val="bg1">
                    <a:lumMod val="85000"/>
                  </a:schemeClr>
                </a:solidFill>
              </a:rPr>
              <a:t>--Venous dilation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b="1" dirty="0">
                <a:solidFill>
                  <a:schemeClr val="bg1">
                    <a:lumMod val="85000"/>
                  </a:schemeClr>
                </a:solidFill>
              </a:rPr>
              <a:t>--Microaneurysms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b="1" dirty="0">
                <a:solidFill>
                  <a:schemeClr val="bg1">
                    <a:lumMod val="85000"/>
                  </a:schemeClr>
                </a:solidFill>
              </a:rPr>
              <a:t>--Capillary dilation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175C52-39CA-4226-9C84-62BFB529617C}"/>
              </a:ext>
            </a:extLst>
          </p:cNvPr>
          <p:cNvSpPr/>
          <p:nvPr/>
        </p:nvSpPr>
        <p:spPr>
          <a:xfrm>
            <a:off x="4736434" y="1496282"/>
            <a:ext cx="2273966" cy="12629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DD2759-A4E5-4AF6-9F51-E9CB5D683E0B}"/>
              </a:ext>
            </a:extLst>
          </p:cNvPr>
          <p:cNvSpPr txBox="1"/>
          <p:nvPr/>
        </p:nvSpPr>
        <p:spPr>
          <a:xfrm>
            <a:off x="1307434" y="2944047"/>
            <a:ext cx="6858000" cy="830997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There is a variant of Coats in which the retinal vasculature abnormalities are limited to the temporal macula. What is this condition called?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Macular telangiectasia Type  I  (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MacTel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I)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6A15D6-CA2B-4C1C-8683-83A08BFEAF4D}"/>
              </a:ext>
            </a:extLst>
          </p:cNvPr>
          <p:cNvSpPr txBox="1"/>
          <p:nvPr/>
        </p:nvSpPr>
        <p:spPr>
          <a:xfrm>
            <a:off x="1835738" y="3179286"/>
            <a:ext cx="547252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on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MacTel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see slide-set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R53</a:t>
            </a:r>
          </a:p>
        </p:txBody>
      </p:sp>
    </p:spTree>
    <p:extLst>
      <p:ext uri="{BB962C8B-B14F-4D97-AF65-F5344CB8AC3E}">
        <p14:creationId xmlns:p14="http://schemas.microsoft.com/office/powerpoint/2010/main" val="1164193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C21BCAB3-D1D9-4ADA-87F0-BDEF41A9C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3255" name="Text Box 9">
            <a:extLst>
              <a:ext uri="{FF2B5EF4-FFF2-40B4-BE49-F238E27FC236}">
                <a16:creationId xmlns:a16="http://schemas.microsoft.com/office/drawing/2014/main" id="{866EA26B-A4A6-4921-B550-B351D5237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53257" name="Line 11">
            <a:extLst>
              <a:ext uri="{FF2B5EF4-FFF2-40B4-BE49-F238E27FC236}">
                <a16:creationId xmlns:a16="http://schemas.microsoft.com/office/drawing/2014/main" id="{382107D4-E29C-4E60-B1F9-55D4A3D0E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8053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Line 12">
            <a:extLst>
              <a:ext uri="{FF2B5EF4-FFF2-40B4-BE49-F238E27FC236}">
                <a16:creationId xmlns:a16="http://schemas.microsoft.com/office/drawing/2014/main" id="{F0950053-0451-4D49-9B2F-8ED2E8FB1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92353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Text Box 15">
            <a:extLst>
              <a:ext uri="{FF2B5EF4-FFF2-40B4-BE49-F238E27FC236}">
                <a16:creationId xmlns:a16="http://schemas.microsoft.com/office/drawing/2014/main" id="{930EA3B4-D0A2-43F3-B657-64D6622A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disease</a:t>
            </a:r>
          </a:p>
        </p:txBody>
      </p:sp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00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7F5FDAC-3751-408F-B307-0F972C1A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Inheritance pattern?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954869C-3137-421E-8F4F-6A3BC9212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Systemic associations?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392F351-B818-4CB7-B492-F45CB808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Male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896E07E-DAA4-4E09-8188-D73E7316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Typical age at presentation?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6-8 years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39E6A3B-E072-41F1-BA9B-3B8F21E0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Laterality (</a:t>
            </a:r>
            <a:r>
              <a:rPr lang="en-US" altLang="en-US" sz="2000" i="1" dirty="0" err="1">
                <a:solidFill>
                  <a:srgbClr val="008000"/>
                </a:solidFill>
              </a:rPr>
              <a:t>ie</a:t>
            </a:r>
            <a:r>
              <a:rPr lang="en-US" altLang="en-US" sz="2000" i="1" dirty="0">
                <a:solidFill>
                  <a:srgbClr val="008000"/>
                </a:solidFill>
              </a:rPr>
              <a:t>, bi- vs </a:t>
            </a:r>
            <a:r>
              <a:rPr lang="en-US" altLang="en-US" sz="2000" i="1" dirty="0" err="1">
                <a:solidFill>
                  <a:srgbClr val="008000"/>
                </a:solidFill>
              </a:rPr>
              <a:t>uni</a:t>
            </a:r>
            <a:r>
              <a:rPr lang="en-US" altLang="en-US" sz="2000" i="1" dirty="0">
                <a:solidFill>
                  <a:srgbClr val="008000"/>
                </a:solidFill>
              </a:rPr>
              <a:t>-)?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53262" name="Text Box 16">
            <a:extLst>
              <a:ext uri="{FF2B5EF4-FFF2-40B4-BE49-F238E27FC236}">
                <a16:creationId xmlns:a16="http://schemas.microsoft.com/office/drawing/2014/main" id="{0599BEA1-2915-4249-871B-968F3C72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597" y="990600"/>
            <a:ext cx="432991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Characterized by the presence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abnormalities of the </a:t>
            </a:r>
            <a:r>
              <a:rPr lang="en-US" altLang="en-US" sz="1800" b="1" dirty="0">
                <a:solidFill>
                  <a:srgbClr val="008000"/>
                </a:solidFill>
              </a:rPr>
              <a:t>retinal vasculature</a:t>
            </a:r>
            <a:r>
              <a:rPr lang="en-US" altLang="en-US" sz="1800" dirty="0">
                <a:solidFill>
                  <a:srgbClr val="008000"/>
                </a:solidFill>
              </a:rPr>
              <a:t>:</a:t>
            </a:r>
          </a:p>
          <a:p>
            <a:pPr marL="0" indent="0" defTabSz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--Telangiectasias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--Venous dilation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--Microaneurysms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--Capillary dilation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675A666B-51AD-4D57-B032-2DCFD1D35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946" y="4533135"/>
            <a:ext cx="2313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</a:rPr>
              <a:t>Retinal detachment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D45A0B-D454-4173-8418-ABF00545835E}"/>
              </a:ext>
            </a:extLst>
          </p:cNvPr>
          <p:cNvSpPr/>
          <p:nvPr/>
        </p:nvSpPr>
        <p:spPr>
          <a:xfrm>
            <a:off x="5499064" y="4533135"/>
            <a:ext cx="223321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74D3E19B-C549-403A-9F60-75F141563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2906450"/>
            <a:ext cx="30893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The vascular abnormalities lead to…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21B88AAA-E458-4168-99E8-070A3B7F2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4035930"/>
            <a:ext cx="30893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If extensive, the exudates lead to…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7853686-5231-4678-9B0E-E4ED835ED1BE}"/>
              </a:ext>
            </a:extLst>
          </p:cNvPr>
          <p:cNvSpPr/>
          <p:nvPr/>
        </p:nvSpPr>
        <p:spPr>
          <a:xfrm>
            <a:off x="2457839" y="3962400"/>
            <a:ext cx="3146424" cy="489466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Next Q</a:t>
            </a:r>
          </a:p>
        </p:txBody>
      </p:sp>
    </p:spTree>
    <p:extLst>
      <p:ext uri="{BB962C8B-B14F-4D97-AF65-F5344CB8AC3E}">
        <p14:creationId xmlns:p14="http://schemas.microsoft.com/office/powerpoint/2010/main" val="3249797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C21BCAB3-D1D9-4ADA-87F0-BDEF41A9C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3255" name="Text Box 9">
            <a:extLst>
              <a:ext uri="{FF2B5EF4-FFF2-40B4-BE49-F238E27FC236}">
                <a16:creationId xmlns:a16="http://schemas.microsoft.com/office/drawing/2014/main" id="{866EA26B-A4A6-4921-B550-B351D5237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53256" name="Text Box 10">
            <a:extLst>
              <a:ext uri="{FF2B5EF4-FFF2-40B4-BE49-F238E27FC236}">
                <a16:creationId xmlns:a16="http://schemas.microsoft.com/office/drawing/2014/main" id="{4426C166-EB97-419E-B592-B989A6485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946" y="4533135"/>
            <a:ext cx="2313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</a:rPr>
              <a:t>Retinal detachment</a:t>
            </a:r>
          </a:p>
        </p:txBody>
      </p:sp>
      <p:sp>
        <p:nvSpPr>
          <p:cNvPr id="53257" name="Line 11">
            <a:extLst>
              <a:ext uri="{FF2B5EF4-FFF2-40B4-BE49-F238E27FC236}">
                <a16:creationId xmlns:a16="http://schemas.microsoft.com/office/drawing/2014/main" id="{382107D4-E29C-4E60-B1F9-55D4A3D0E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8053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Text Box 15">
            <a:extLst>
              <a:ext uri="{FF2B5EF4-FFF2-40B4-BE49-F238E27FC236}">
                <a16:creationId xmlns:a16="http://schemas.microsoft.com/office/drawing/2014/main" id="{930EA3B4-D0A2-43F3-B657-64D6622A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disease</a:t>
            </a:r>
          </a:p>
        </p:txBody>
      </p:sp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00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7F5FDAC-3751-408F-B307-0F972C1A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Inheritance pattern?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954869C-3137-421E-8F4F-6A3BC9212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Systemic associations?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392F351-B818-4CB7-B492-F45CB808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Male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896E07E-DAA4-4E09-8188-D73E7316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Typical age at presentation?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6-8 years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39E6A3B-E072-41F1-BA9B-3B8F21E0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Laterality (</a:t>
            </a:r>
            <a:r>
              <a:rPr lang="en-US" altLang="en-US" sz="2000" i="1" dirty="0" err="1">
                <a:solidFill>
                  <a:srgbClr val="008000"/>
                </a:solidFill>
              </a:rPr>
              <a:t>ie</a:t>
            </a:r>
            <a:r>
              <a:rPr lang="en-US" altLang="en-US" sz="2000" i="1" dirty="0">
                <a:solidFill>
                  <a:srgbClr val="008000"/>
                </a:solidFill>
              </a:rPr>
              <a:t>, bi- vs </a:t>
            </a:r>
            <a:r>
              <a:rPr lang="en-US" altLang="en-US" sz="2000" i="1" dirty="0" err="1">
                <a:solidFill>
                  <a:srgbClr val="008000"/>
                </a:solidFill>
              </a:rPr>
              <a:t>uni</a:t>
            </a:r>
            <a:r>
              <a:rPr lang="en-US" altLang="en-US" sz="2000" i="1" dirty="0">
                <a:solidFill>
                  <a:srgbClr val="008000"/>
                </a:solidFill>
              </a:rPr>
              <a:t>-)?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53262" name="Text Box 16">
            <a:extLst>
              <a:ext uri="{FF2B5EF4-FFF2-40B4-BE49-F238E27FC236}">
                <a16:creationId xmlns:a16="http://schemas.microsoft.com/office/drawing/2014/main" id="{0599BEA1-2915-4249-871B-968F3C72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597" y="990600"/>
            <a:ext cx="432991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Characterized by the presence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abnormalities of the </a:t>
            </a:r>
            <a:r>
              <a:rPr lang="en-US" altLang="en-US" sz="1800" b="1" dirty="0">
                <a:solidFill>
                  <a:srgbClr val="008000"/>
                </a:solidFill>
              </a:rPr>
              <a:t>retinal vasculature</a:t>
            </a:r>
            <a:r>
              <a:rPr lang="en-US" altLang="en-US" sz="1800" dirty="0">
                <a:solidFill>
                  <a:srgbClr val="008000"/>
                </a:solidFill>
              </a:rPr>
              <a:t>:</a:t>
            </a:r>
          </a:p>
          <a:p>
            <a:pPr marL="0" indent="0" defTabSz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--Telangiectasias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--Venous dilation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--Microaneurysms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--Capillary dilation</a:t>
            </a:r>
          </a:p>
        </p:txBody>
      </p:sp>
      <p:sp>
        <p:nvSpPr>
          <p:cNvPr id="3" name="Line 12">
            <a:extLst>
              <a:ext uri="{FF2B5EF4-FFF2-40B4-BE49-F238E27FC236}">
                <a16:creationId xmlns:a16="http://schemas.microsoft.com/office/drawing/2014/main" id="{BF0765F6-0814-4A4E-B90B-40798927D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92353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0C48D04E-F7AA-4832-A5AE-D2F0B80F9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2906450"/>
            <a:ext cx="30893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The vascular abnormalities lead to…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E8925AA6-B6EA-473D-AC33-C662EB438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4035930"/>
            <a:ext cx="30893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If extensive, the exudates lead to…</a:t>
            </a:r>
          </a:p>
        </p:txBody>
      </p:sp>
    </p:spTree>
    <p:extLst>
      <p:ext uri="{BB962C8B-B14F-4D97-AF65-F5344CB8AC3E}">
        <p14:creationId xmlns:p14="http://schemas.microsoft.com/office/powerpoint/2010/main" val="1432940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64B231-4FA2-4E4E-AEEF-A6BF3FF0B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2104-288F-45B2-8F9C-C9296609AA94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CABF5-3105-4B44-9375-A990658DF806}"/>
              </a:ext>
            </a:extLst>
          </p:cNvPr>
          <p:cNvSpPr txBox="1"/>
          <p:nvPr/>
        </p:nvSpPr>
        <p:spPr>
          <a:xfrm>
            <a:off x="4006780" y="6079123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Coats: RD</a:t>
            </a:r>
          </a:p>
        </p:txBody>
      </p:sp>
      <p:pic>
        <p:nvPicPr>
          <p:cNvPr id="2050" name="Picture 2" descr="Coats' Disease - Retina Image Bank">
            <a:extLst>
              <a:ext uri="{FF2B5EF4-FFF2-40B4-BE49-F238E27FC236}">
                <a16:creationId xmlns:a16="http://schemas.microsoft.com/office/drawing/2014/main" id="{480A3A54-B0F8-48F8-A0CD-3F5D8ADD6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133475"/>
            <a:ext cx="6124575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407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90E402-E4EA-4DBF-B597-EFE1F861E1CB}"/>
              </a:ext>
            </a:extLst>
          </p:cNvPr>
          <p:cNvSpPr/>
          <p:nvPr/>
        </p:nvSpPr>
        <p:spPr>
          <a:xfrm>
            <a:off x="5458945" y="5631359"/>
            <a:ext cx="1904979" cy="6932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Rectangle 4">
            <a:extLst>
              <a:ext uri="{FF2B5EF4-FFF2-40B4-BE49-F238E27FC236}">
                <a16:creationId xmlns:a16="http://schemas.microsoft.com/office/drawing/2014/main" id="{C21BCAB3-D1D9-4ADA-87F0-BDEF41A9C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3255" name="Text Box 9">
            <a:extLst>
              <a:ext uri="{FF2B5EF4-FFF2-40B4-BE49-F238E27FC236}">
                <a16:creationId xmlns:a16="http://schemas.microsoft.com/office/drawing/2014/main" id="{866EA26B-A4A6-4921-B550-B351D5237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53256" name="Text Box 10">
            <a:extLst>
              <a:ext uri="{FF2B5EF4-FFF2-40B4-BE49-F238E27FC236}">
                <a16:creationId xmlns:a16="http://schemas.microsoft.com/office/drawing/2014/main" id="{4426C166-EB97-419E-B592-B989A6485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946" y="4533135"/>
            <a:ext cx="2313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</a:rPr>
              <a:t>Retinal detachment</a:t>
            </a:r>
          </a:p>
        </p:txBody>
      </p:sp>
      <p:sp>
        <p:nvSpPr>
          <p:cNvPr id="53257" name="Line 11">
            <a:extLst>
              <a:ext uri="{FF2B5EF4-FFF2-40B4-BE49-F238E27FC236}">
                <a16:creationId xmlns:a16="http://schemas.microsoft.com/office/drawing/2014/main" id="{382107D4-E29C-4E60-B1F9-55D4A3D0E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8053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Line 12">
            <a:extLst>
              <a:ext uri="{FF2B5EF4-FFF2-40B4-BE49-F238E27FC236}">
                <a16:creationId xmlns:a16="http://schemas.microsoft.com/office/drawing/2014/main" id="{F0950053-0451-4D49-9B2F-8ED2E8FB1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9530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Text Box 15">
            <a:extLst>
              <a:ext uri="{FF2B5EF4-FFF2-40B4-BE49-F238E27FC236}">
                <a16:creationId xmlns:a16="http://schemas.microsoft.com/office/drawing/2014/main" id="{930EA3B4-D0A2-43F3-B657-64D6622A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disease</a:t>
            </a:r>
          </a:p>
        </p:txBody>
      </p:sp>
      <p:sp>
        <p:nvSpPr>
          <p:cNvPr id="53263" name="Text Box 17">
            <a:extLst>
              <a:ext uri="{FF2B5EF4-FFF2-40B4-BE49-F238E27FC236}">
                <a16:creationId xmlns:a16="http://schemas.microsoft.com/office/drawing/2014/main" id="{CB76A0F3-A35E-4F42-8B57-FA85214EB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2906450"/>
            <a:ext cx="30893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The vascular abnormalities lead to…</a:t>
            </a:r>
          </a:p>
        </p:txBody>
      </p:sp>
      <p:sp>
        <p:nvSpPr>
          <p:cNvPr id="53264" name="Text Box 18">
            <a:extLst>
              <a:ext uri="{FF2B5EF4-FFF2-40B4-BE49-F238E27FC236}">
                <a16:creationId xmlns:a16="http://schemas.microsoft.com/office/drawing/2014/main" id="{A9185AA4-2BDE-4DBF-A879-50C5E2A42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5065955"/>
            <a:ext cx="2876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If massive, the RD can result in…</a:t>
            </a:r>
          </a:p>
        </p:txBody>
      </p:sp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00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7F5FDAC-3751-408F-B307-0F972C1A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Inheritance pattern?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954869C-3137-421E-8F4F-6A3BC9212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Systemic associations?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392F351-B818-4CB7-B492-F45CB808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Male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896E07E-DAA4-4E09-8188-D73E7316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Typical age at presentation?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6-8 years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39E6A3B-E072-41F1-BA9B-3B8F21E0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Laterality (</a:t>
            </a:r>
            <a:r>
              <a:rPr lang="en-US" altLang="en-US" sz="2000" i="1" dirty="0" err="1">
                <a:solidFill>
                  <a:srgbClr val="008000"/>
                </a:solidFill>
              </a:rPr>
              <a:t>ie</a:t>
            </a:r>
            <a:r>
              <a:rPr lang="en-US" altLang="en-US" sz="2000" i="1" dirty="0">
                <a:solidFill>
                  <a:srgbClr val="008000"/>
                </a:solidFill>
              </a:rPr>
              <a:t>, bi- vs </a:t>
            </a:r>
            <a:r>
              <a:rPr lang="en-US" altLang="en-US" sz="2000" i="1" dirty="0" err="1">
                <a:solidFill>
                  <a:srgbClr val="008000"/>
                </a:solidFill>
              </a:rPr>
              <a:t>uni</a:t>
            </a:r>
            <a:r>
              <a:rPr lang="en-US" altLang="en-US" sz="2000" i="1" dirty="0">
                <a:solidFill>
                  <a:srgbClr val="008000"/>
                </a:solidFill>
              </a:rPr>
              <a:t>-)?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53262" name="Text Box 16">
            <a:extLst>
              <a:ext uri="{FF2B5EF4-FFF2-40B4-BE49-F238E27FC236}">
                <a16:creationId xmlns:a16="http://schemas.microsoft.com/office/drawing/2014/main" id="{0599BEA1-2915-4249-871B-968F3C72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597" y="990600"/>
            <a:ext cx="432991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Characterized by the presence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abnormalities of the </a:t>
            </a:r>
            <a:r>
              <a:rPr lang="en-US" altLang="en-US" sz="1800" b="1" dirty="0">
                <a:solidFill>
                  <a:srgbClr val="008000"/>
                </a:solidFill>
              </a:rPr>
              <a:t>retinal vasculature</a:t>
            </a:r>
            <a:r>
              <a:rPr lang="en-US" altLang="en-US" sz="1800" dirty="0">
                <a:solidFill>
                  <a:srgbClr val="008000"/>
                </a:solidFill>
              </a:rPr>
              <a:t>:</a:t>
            </a:r>
          </a:p>
          <a:p>
            <a:pPr marL="0" indent="0" defTabSz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--Telangiectasias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--Venous dilation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--Microaneurysms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--Capillary dilation</a:t>
            </a:r>
          </a:p>
        </p:txBody>
      </p:sp>
      <p:sp>
        <p:nvSpPr>
          <p:cNvPr id="3" name="Line 12">
            <a:extLst>
              <a:ext uri="{FF2B5EF4-FFF2-40B4-BE49-F238E27FC236}">
                <a16:creationId xmlns:a16="http://schemas.microsoft.com/office/drawing/2014/main" id="{BF0765F6-0814-4A4E-B90B-40798927D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92353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BE1BA7AA-3C36-4E29-A13F-01EFED340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4035930"/>
            <a:ext cx="30893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If extensive, the exudates lead to…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3C7424-25B7-4336-B1EC-EE84D7F4B9A3}"/>
              </a:ext>
            </a:extLst>
          </p:cNvPr>
          <p:cNvSpPr txBox="1"/>
          <p:nvPr/>
        </p:nvSpPr>
        <p:spPr>
          <a:xfrm>
            <a:off x="5458945" y="5579165"/>
            <a:ext cx="190499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Leukocoria </a:t>
            </a:r>
            <a:r>
              <a:rPr lang="en-US" sz="2200" dirty="0">
                <a:solidFill>
                  <a:srgbClr val="0000FF"/>
                </a:solidFill>
              </a:rPr>
              <a:t>or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xanthocoria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BCF2E7-57FB-455F-A4C4-35813185566C}"/>
              </a:ext>
            </a:extLst>
          </p:cNvPr>
          <p:cNvSpPr/>
          <p:nvPr/>
        </p:nvSpPr>
        <p:spPr>
          <a:xfrm>
            <a:off x="5441950" y="5613133"/>
            <a:ext cx="1921974" cy="735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two words</a:t>
            </a:r>
          </a:p>
        </p:txBody>
      </p:sp>
    </p:spTree>
    <p:extLst>
      <p:ext uri="{BB962C8B-B14F-4D97-AF65-F5344CB8AC3E}">
        <p14:creationId xmlns:p14="http://schemas.microsoft.com/office/powerpoint/2010/main" val="2091145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90E402-E4EA-4DBF-B597-EFE1F861E1CB}"/>
              </a:ext>
            </a:extLst>
          </p:cNvPr>
          <p:cNvSpPr/>
          <p:nvPr/>
        </p:nvSpPr>
        <p:spPr>
          <a:xfrm>
            <a:off x="5458945" y="5631359"/>
            <a:ext cx="1904979" cy="6932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Rectangle 4">
            <a:extLst>
              <a:ext uri="{FF2B5EF4-FFF2-40B4-BE49-F238E27FC236}">
                <a16:creationId xmlns:a16="http://schemas.microsoft.com/office/drawing/2014/main" id="{C21BCAB3-D1D9-4ADA-87F0-BDEF41A9C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3255" name="Text Box 9">
            <a:extLst>
              <a:ext uri="{FF2B5EF4-FFF2-40B4-BE49-F238E27FC236}">
                <a16:creationId xmlns:a16="http://schemas.microsoft.com/office/drawing/2014/main" id="{866EA26B-A4A6-4921-B550-B351D5237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53256" name="Text Box 10">
            <a:extLst>
              <a:ext uri="{FF2B5EF4-FFF2-40B4-BE49-F238E27FC236}">
                <a16:creationId xmlns:a16="http://schemas.microsoft.com/office/drawing/2014/main" id="{4426C166-EB97-419E-B592-B989A6485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946" y="4533135"/>
            <a:ext cx="2313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</a:rPr>
              <a:t>Retinal detachment</a:t>
            </a:r>
          </a:p>
        </p:txBody>
      </p:sp>
      <p:sp>
        <p:nvSpPr>
          <p:cNvPr id="53257" name="Line 11">
            <a:extLst>
              <a:ext uri="{FF2B5EF4-FFF2-40B4-BE49-F238E27FC236}">
                <a16:creationId xmlns:a16="http://schemas.microsoft.com/office/drawing/2014/main" id="{382107D4-E29C-4E60-B1F9-55D4A3D0E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8053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Line 12">
            <a:extLst>
              <a:ext uri="{FF2B5EF4-FFF2-40B4-BE49-F238E27FC236}">
                <a16:creationId xmlns:a16="http://schemas.microsoft.com/office/drawing/2014/main" id="{F0950053-0451-4D49-9B2F-8ED2E8FB1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9530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Text Box 15">
            <a:extLst>
              <a:ext uri="{FF2B5EF4-FFF2-40B4-BE49-F238E27FC236}">
                <a16:creationId xmlns:a16="http://schemas.microsoft.com/office/drawing/2014/main" id="{930EA3B4-D0A2-43F3-B657-64D6622A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disease</a:t>
            </a:r>
          </a:p>
        </p:txBody>
      </p:sp>
      <p:sp>
        <p:nvSpPr>
          <p:cNvPr id="53263" name="Text Box 17">
            <a:extLst>
              <a:ext uri="{FF2B5EF4-FFF2-40B4-BE49-F238E27FC236}">
                <a16:creationId xmlns:a16="http://schemas.microsoft.com/office/drawing/2014/main" id="{CB76A0F3-A35E-4F42-8B57-FA85214EB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2906450"/>
            <a:ext cx="30893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The vascular abnormalities lead to…</a:t>
            </a:r>
          </a:p>
        </p:txBody>
      </p:sp>
      <p:sp>
        <p:nvSpPr>
          <p:cNvPr id="53264" name="Text Box 18">
            <a:extLst>
              <a:ext uri="{FF2B5EF4-FFF2-40B4-BE49-F238E27FC236}">
                <a16:creationId xmlns:a16="http://schemas.microsoft.com/office/drawing/2014/main" id="{A9185AA4-2BDE-4DBF-A879-50C5E2A42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5065955"/>
            <a:ext cx="2876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If massive, the RD can result in…</a:t>
            </a:r>
          </a:p>
        </p:txBody>
      </p:sp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00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7F5FDAC-3751-408F-B307-0F972C1A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Inheritance pattern?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954869C-3137-421E-8F4F-6A3BC9212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Systemic associations?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392F351-B818-4CB7-B492-F45CB808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Male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896E07E-DAA4-4E09-8188-D73E7316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Typical age at presentation?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6-8 years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39E6A3B-E072-41F1-BA9B-3B8F21E0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Laterality (</a:t>
            </a:r>
            <a:r>
              <a:rPr lang="en-US" altLang="en-US" sz="2000" i="1" dirty="0" err="1">
                <a:solidFill>
                  <a:srgbClr val="008000"/>
                </a:solidFill>
              </a:rPr>
              <a:t>ie</a:t>
            </a:r>
            <a:r>
              <a:rPr lang="en-US" altLang="en-US" sz="2000" i="1" dirty="0">
                <a:solidFill>
                  <a:srgbClr val="008000"/>
                </a:solidFill>
              </a:rPr>
              <a:t>, bi- vs </a:t>
            </a:r>
            <a:r>
              <a:rPr lang="en-US" altLang="en-US" sz="2000" i="1" dirty="0" err="1">
                <a:solidFill>
                  <a:srgbClr val="008000"/>
                </a:solidFill>
              </a:rPr>
              <a:t>uni</a:t>
            </a:r>
            <a:r>
              <a:rPr lang="en-US" altLang="en-US" sz="2000" i="1" dirty="0">
                <a:solidFill>
                  <a:srgbClr val="008000"/>
                </a:solidFill>
              </a:rPr>
              <a:t>-)?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53262" name="Text Box 16">
            <a:extLst>
              <a:ext uri="{FF2B5EF4-FFF2-40B4-BE49-F238E27FC236}">
                <a16:creationId xmlns:a16="http://schemas.microsoft.com/office/drawing/2014/main" id="{0599BEA1-2915-4249-871B-968F3C72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597" y="990600"/>
            <a:ext cx="432991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Characterized by the presence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abnormalities of the </a:t>
            </a:r>
            <a:r>
              <a:rPr lang="en-US" altLang="en-US" sz="1800" b="1" dirty="0">
                <a:solidFill>
                  <a:srgbClr val="008000"/>
                </a:solidFill>
              </a:rPr>
              <a:t>retinal vasculature</a:t>
            </a:r>
            <a:r>
              <a:rPr lang="en-US" altLang="en-US" sz="1800" dirty="0">
                <a:solidFill>
                  <a:srgbClr val="008000"/>
                </a:solidFill>
              </a:rPr>
              <a:t>:</a:t>
            </a:r>
          </a:p>
          <a:p>
            <a:pPr marL="0" indent="0" defTabSz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--Telangiectasias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--Venous dilation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--Microaneurysms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--Capillary dilation</a:t>
            </a:r>
          </a:p>
        </p:txBody>
      </p:sp>
      <p:sp>
        <p:nvSpPr>
          <p:cNvPr id="3" name="Line 12">
            <a:extLst>
              <a:ext uri="{FF2B5EF4-FFF2-40B4-BE49-F238E27FC236}">
                <a16:creationId xmlns:a16="http://schemas.microsoft.com/office/drawing/2014/main" id="{BF0765F6-0814-4A4E-B90B-40798927D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92353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BE1BA7AA-3C36-4E29-A13F-01EFED340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4035930"/>
            <a:ext cx="30893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If extensive, the exudates lead to…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3C7424-25B7-4336-B1EC-EE84D7F4B9A3}"/>
              </a:ext>
            </a:extLst>
          </p:cNvPr>
          <p:cNvSpPr txBox="1"/>
          <p:nvPr/>
        </p:nvSpPr>
        <p:spPr>
          <a:xfrm>
            <a:off x="5458945" y="5579165"/>
            <a:ext cx="190499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Leukocoria </a:t>
            </a:r>
            <a:r>
              <a:rPr lang="en-US" sz="2200" dirty="0">
                <a:solidFill>
                  <a:srgbClr val="0000FF"/>
                </a:solidFill>
              </a:rPr>
              <a:t>or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xanthocoria</a:t>
            </a:r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FEDB180B-B95E-49CE-94AD-85DB6E32F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34" y="990600"/>
            <a:ext cx="1981527" cy="237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EA7A6B-83AB-4AB8-B340-6ACEA00EB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33" y="458131"/>
            <a:ext cx="1837738" cy="213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F90FF0F1-F8CC-4081-A524-4F1F7956E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60" y="4676039"/>
            <a:ext cx="2001838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F8E5370E-A990-433F-9464-F964A7798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5" y="4755414"/>
            <a:ext cx="1905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E6AA9CE4-A6B4-4948-9898-63E594ED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8" y="882161"/>
            <a:ext cx="2119312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AED718CC-EC91-4FAB-BD1F-5FEA30F1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7" y="493427"/>
            <a:ext cx="187166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604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8">
            <a:extLst>
              <a:ext uri="{FF2B5EF4-FFF2-40B4-BE49-F238E27FC236}">
                <a16:creationId xmlns:a16="http://schemas.microsoft.com/office/drawing/2014/main" id="{371EEE59-46EF-45BB-95C4-0217015C4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4" y="5607353"/>
            <a:ext cx="2562226" cy="69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Leukocoria/</a:t>
            </a:r>
            <a:r>
              <a:rPr lang="en-US" altLang="en-US" sz="1400" i="1" dirty="0" err="1"/>
              <a:t>xanthocoria</a:t>
            </a:r>
            <a:r>
              <a:rPr lang="en-US" altLang="en-US" sz="1400" i="1" dirty="0"/>
              <a:t> place Coats on the DDx for…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90E402-E4EA-4DBF-B597-EFE1F861E1CB}"/>
              </a:ext>
            </a:extLst>
          </p:cNvPr>
          <p:cNvSpPr/>
          <p:nvPr/>
        </p:nvSpPr>
        <p:spPr>
          <a:xfrm>
            <a:off x="5458945" y="5631359"/>
            <a:ext cx="1904979" cy="6932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Rectangle 4">
            <a:extLst>
              <a:ext uri="{FF2B5EF4-FFF2-40B4-BE49-F238E27FC236}">
                <a16:creationId xmlns:a16="http://schemas.microsoft.com/office/drawing/2014/main" id="{C21BCAB3-D1D9-4ADA-87F0-BDEF41A9C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3255" name="Text Box 9">
            <a:extLst>
              <a:ext uri="{FF2B5EF4-FFF2-40B4-BE49-F238E27FC236}">
                <a16:creationId xmlns:a16="http://schemas.microsoft.com/office/drawing/2014/main" id="{866EA26B-A4A6-4921-B550-B351D5237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53256" name="Text Box 10">
            <a:extLst>
              <a:ext uri="{FF2B5EF4-FFF2-40B4-BE49-F238E27FC236}">
                <a16:creationId xmlns:a16="http://schemas.microsoft.com/office/drawing/2014/main" id="{4426C166-EB97-419E-B592-B989A6485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946" y="4533135"/>
            <a:ext cx="2313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</a:rPr>
              <a:t>Retinal detachment</a:t>
            </a:r>
          </a:p>
        </p:txBody>
      </p:sp>
      <p:sp>
        <p:nvSpPr>
          <p:cNvPr id="53257" name="Line 11">
            <a:extLst>
              <a:ext uri="{FF2B5EF4-FFF2-40B4-BE49-F238E27FC236}">
                <a16:creationId xmlns:a16="http://schemas.microsoft.com/office/drawing/2014/main" id="{382107D4-E29C-4E60-B1F9-55D4A3D0E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8053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Line 12">
            <a:extLst>
              <a:ext uri="{FF2B5EF4-FFF2-40B4-BE49-F238E27FC236}">
                <a16:creationId xmlns:a16="http://schemas.microsoft.com/office/drawing/2014/main" id="{F0950053-0451-4D49-9B2F-8ED2E8FB1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9530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Text Box 15">
            <a:extLst>
              <a:ext uri="{FF2B5EF4-FFF2-40B4-BE49-F238E27FC236}">
                <a16:creationId xmlns:a16="http://schemas.microsoft.com/office/drawing/2014/main" id="{930EA3B4-D0A2-43F3-B657-64D6622A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disease</a:t>
            </a:r>
          </a:p>
        </p:txBody>
      </p:sp>
      <p:sp>
        <p:nvSpPr>
          <p:cNvPr id="53263" name="Text Box 17">
            <a:extLst>
              <a:ext uri="{FF2B5EF4-FFF2-40B4-BE49-F238E27FC236}">
                <a16:creationId xmlns:a16="http://schemas.microsoft.com/office/drawing/2014/main" id="{CB76A0F3-A35E-4F42-8B57-FA85214EB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2906450"/>
            <a:ext cx="30893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The vascular abnormalities lead to…</a:t>
            </a:r>
          </a:p>
        </p:txBody>
      </p:sp>
      <p:sp>
        <p:nvSpPr>
          <p:cNvPr id="53264" name="Text Box 18">
            <a:extLst>
              <a:ext uri="{FF2B5EF4-FFF2-40B4-BE49-F238E27FC236}">
                <a16:creationId xmlns:a16="http://schemas.microsoft.com/office/drawing/2014/main" id="{A9185AA4-2BDE-4DBF-A879-50C5E2A42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5065955"/>
            <a:ext cx="2876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If massive, the RD can result in…</a:t>
            </a:r>
          </a:p>
        </p:txBody>
      </p:sp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00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7F5FDAC-3751-408F-B307-0F972C1A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Inheritance pattern?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954869C-3137-421E-8F4F-6A3BC9212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Systemic associations?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392F351-B818-4CB7-B492-F45CB808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Male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896E07E-DAA4-4E09-8188-D73E7316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Typical age at presentation?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6-8 years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39E6A3B-E072-41F1-BA9B-3B8F21E0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Laterality (</a:t>
            </a:r>
            <a:r>
              <a:rPr lang="en-US" altLang="en-US" sz="2000" i="1" dirty="0" err="1">
                <a:solidFill>
                  <a:srgbClr val="008000"/>
                </a:solidFill>
              </a:rPr>
              <a:t>ie</a:t>
            </a:r>
            <a:r>
              <a:rPr lang="en-US" altLang="en-US" sz="2000" i="1" dirty="0">
                <a:solidFill>
                  <a:srgbClr val="008000"/>
                </a:solidFill>
              </a:rPr>
              <a:t>, bi- vs </a:t>
            </a:r>
            <a:r>
              <a:rPr lang="en-US" altLang="en-US" sz="2000" i="1" dirty="0" err="1">
                <a:solidFill>
                  <a:srgbClr val="008000"/>
                </a:solidFill>
              </a:rPr>
              <a:t>uni</a:t>
            </a:r>
            <a:r>
              <a:rPr lang="en-US" altLang="en-US" sz="2000" i="1" dirty="0">
                <a:solidFill>
                  <a:srgbClr val="008000"/>
                </a:solidFill>
              </a:rPr>
              <a:t>-)?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53262" name="Text Box 16">
            <a:extLst>
              <a:ext uri="{FF2B5EF4-FFF2-40B4-BE49-F238E27FC236}">
                <a16:creationId xmlns:a16="http://schemas.microsoft.com/office/drawing/2014/main" id="{0599BEA1-2915-4249-871B-968F3C72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597" y="990600"/>
            <a:ext cx="432991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Characterized by the presence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abnormalities of the </a:t>
            </a:r>
            <a:r>
              <a:rPr lang="en-US" altLang="en-US" sz="1800" b="1" dirty="0">
                <a:solidFill>
                  <a:srgbClr val="008000"/>
                </a:solidFill>
              </a:rPr>
              <a:t>retinal vasculature</a:t>
            </a:r>
            <a:r>
              <a:rPr lang="en-US" altLang="en-US" sz="1800" dirty="0">
                <a:solidFill>
                  <a:srgbClr val="008000"/>
                </a:solidFill>
              </a:rPr>
              <a:t>:</a:t>
            </a:r>
          </a:p>
          <a:p>
            <a:pPr marL="0" indent="0" defTabSz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--Telangiectasias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--Venous dilation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--Microaneurysms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--Capillary dilation</a:t>
            </a:r>
          </a:p>
        </p:txBody>
      </p:sp>
      <p:sp>
        <p:nvSpPr>
          <p:cNvPr id="3" name="Line 12">
            <a:extLst>
              <a:ext uri="{FF2B5EF4-FFF2-40B4-BE49-F238E27FC236}">
                <a16:creationId xmlns:a16="http://schemas.microsoft.com/office/drawing/2014/main" id="{BF0765F6-0814-4A4E-B90B-40798927D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92353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BE1BA7AA-3C36-4E29-A13F-01EFED340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4035930"/>
            <a:ext cx="30893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If extensive, the exudates lead to…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3C7424-25B7-4336-B1EC-EE84D7F4B9A3}"/>
              </a:ext>
            </a:extLst>
          </p:cNvPr>
          <p:cNvSpPr txBox="1"/>
          <p:nvPr/>
        </p:nvSpPr>
        <p:spPr>
          <a:xfrm>
            <a:off x="5458945" y="5579165"/>
            <a:ext cx="190499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Leukocoria </a:t>
            </a:r>
            <a:r>
              <a:rPr lang="en-US" sz="2200" dirty="0">
                <a:solidFill>
                  <a:srgbClr val="0000FF"/>
                </a:solidFill>
              </a:rPr>
              <a:t>or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xanthocoria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0CA47D-FCD3-4421-9C48-8C1B5F04A7D0}"/>
              </a:ext>
            </a:extLst>
          </p:cNvPr>
          <p:cNvSpPr txBox="1"/>
          <p:nvPr/>
        </p:nvSpPr>
        <p:spPr>
          <a:xfrm>
            <a:off x="680088" y="5804356"/>
            <a:ext cx="2305439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Retinoblastoma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3A1E65-8807-4166-A9FD-ABDA89B1A9ED}"/>
              </a:ext>
            </a:extLst>
          </p:cNvPr>
          <p:cNvCxnSpPr/>
          <p:nvPr/>
        </p:nvCxnSpPr>
        <p:spPr>
          <a:xfrm flipH="1">
            <a:off x="3048000" y="6019800"/>
            <a:ext cx="2286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80314B3-AACE-49C4-ADD1-2676CEFE199A}"/>
              </a:ext>
            </a:extLst>
          </p:cNvPr>
          <p:cNvSpPr/>
          <p:nvPr/>
        </p:nvSpPr>
        <p:spPr>
          <a:xfrm>
            <a:off x="690010" y="5804356"/>
            <a:ext cx="2305439" cy="430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9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/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089A6196-8EA5-469C-9F3A-AAC9BEA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disease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2B2542-221E-4266-A7F2-5E7C8F2E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6503A90-77B9-4A37-AB82-8F5C60BC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019270-1A71-53DA-4FCD-DDBAE4A1A6CE}"/>
              </a:ext>
            </a:extLst>
          </p:cNvPr>
          <p:cNvSpPr/>
          <p:nvPr/>
        </p:nvSpPr>
        <p:spPr>
          <a:xfrm>
            <a:off x="6781800" y="3276600"/>
            <a:ext cx="2286000" cy="799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1CDCC-885A-0391-CE7A-8C8E97FD930C}"/>
              </a:ext>
            </a:extLst>
          </p:cNvPr>
          <p:cNvSpPr txBox="1"/>
          <p:nvPr/>
        </p:nvSpPr>
        <p:spPr>
          <a:xfrm>
            <a:off x="3641311" y="4236744"/>
            <a:ext cx="5201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Two findings are typical of histologic examination of the subretinal exudate—what are they?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669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8">
            <a:extLst>
              <a:ext uri="{FF2B5EF4-FFF2-40B4-BE49-F238E27FC236}">
                <a16:creationId xmlns:a16="http://schemas.microsoft.com/office/drawing/2014/main" id="{371EEE59-46EF-45BB-95C4-0217015C4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4" y="5607353"/>
            <a:ext cx="2562226" cy="69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Leukocoria/</a:t>
            </a:r>
            <a:r>
              <a:rPr lang="en-US" altLang="en-US" sz="1400" i="1" dirty="0" err="1"/>
              <a:t>xanthocoria</a:t>
            </a:r>
            <a:r>
              <a:rPr lang="en-US" altLang="en-US" sz="1400" i="1" dirty="0"/>
              <a:t> place Coats on the DDx for…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90E402-E4EA-4DBF-B597-EFE1F861E1CB}"/>
              </a:ext>
            </a:extLst>
          </p:cNvPr>
          <p:cNvSpPr/>
          <p:nvPr/>
        </p:nvSpPr>
        <p:spPr>
          <a:xfrm>
            <a:off x="5458945" y="5631359"/>
            <a:ext cx="1904979" cy="6932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Rectangle 4">
            <a:extLst>
              <a:ext uri="{FF2B5EF4-FFF2-40B4-BE49-F238E27FC236}">
                <a16:creationId xmlns:a16="http://schemas.microsoft.com/office/drawing/2014/main" id="{C21BCAB3-D1D9-4ADA-87F0-BDEF41A9C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3255" name="Text Box 9">
            <a:extLst>
              <a:ext uri="{FF2B5EF4-FFF2-40B4-BE49-F238E27FC236}">
                <a16:creationId xmlns:a16="http://schemas.microsoft.com/office/drawing/2014/main" id="{866EA26B-A4A6-4921-B550-B351D5237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53256" name="Text Box 10">
            <a:extLst>
              <a:ext uri="{FF2B5EF4-FFF2-40B4-BE49-F238E27FC236}">
                <a16:creationId xmlns:a16="http://schemas.microsoft.com/office/drawing/2014/main" id="{4426C166-EB97-419E-B592-B989A6485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946" y="4533135"/>
            <a:ext cx="2313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</a:rPr>
              <a:t>Retinal detachment</a:t>
            </a:r>
          </a:p>
        </p:txBody>
      </p:sp>
      <p:sp>
        <p:nvSpPr>
          <p:cNvPr id="53257" name="Line 11">
            <a:extLst>
              <a:ext uri="{FF2B5EF4-FFF2-40B4-BE49-F238E27FC236}">
                <a16:creationId xmlns:a16="http://schemas.microsoft.com/office/drawing/2014/main" id="{382107D4-E29C-4E60-B1F9-55D4A3D0E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8053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Line 12">
            <a:extLst>
              <a:ext uri="{FF2B5EF4-FFF2-40B4-BE49-F238E27FC236}">
                <a16:creationId xmlns:a16="http://schemas.microsoft.com/office/drawing/2014/main" id="{F0950053-0451-4D49-9B2F-8ED2E8FB1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9530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Text Box 15">
            <a:extLst>
              <a:ext uri="{FF2B5EF4-FFF2-40B4-BE49-F238E27FC236}">
                <a16:creationId xmlns:a16="http://schemas.microsoft.com/office/drawing/2014/main" id="{930EA3B4-D0A2-43F3-B657-64D6622A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disease</a:t>
            </a:r>
          </a:p>
        </p:txBody>
      </p:sp>
      <p:sp>
        <p:nvSpPr>
          <p:cNvPr id="53263" name="Text Box 17">
            <a:extLst>
              <a:ext uri="{FF2B5EF4-FFF2-40B4-BE49-F238E27FC236}">
                <a16:creationId xmlns:a16="http://schemas.microsoft.com/office/drawing/2014/main" id="{CB76A0F3-A35E-4F42-8B57-FA85214EB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2906450"/>
            <a:ext cx="30893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The vascular abnormalities lead to…</a:t>
            </a:r>
          </a:p>
        </p:txBody>
      </p:sp>
      <p:sp>
        <p:nvSpPr>
          <p:cNvPr id="53264" name="Text Box 18">
            <a:extLst>
              <a:ext uri="{FF2B5EF4-FFF2-40B4-BE49-F238E27FC236}">
                <a16:creationId xmlns:a16="http://schemas.microsoft.com/office/drawing/2014/main" id="{A9185AA4-2BDE-4DBF-A879-50C5E2A42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5065955"/>
            <a:ext cx="2876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If massive, the RD can result in…</a:t>
            </a:r>
          </a:p>
        </p:txBody>
      </p:sp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00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7F5FDAC-3751-408F-B307-0F972C1A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Inheritance pattern?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954869C-3137-421E-8F4F-6A3BC9212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Systemic associations?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392F351-B818-4CB7-B492-F45CB808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Male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896E07E-DAA4-4E09-8188-D73E7316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Typical age at presentation?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6-8 years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39E6A3B-E072-41F1-BA9B-3B8F21E0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Laterality (</a:t>
            </a:r>
            <a:r>
              <a:rPr lang="en-US" altLang="en-US" sz="2000" i="1" dirty="0" err="1">
                <a:solidFill>
                  <a:srgbClr val="008000"/>
                </a:solidFill>
              </a:rPr>
              <a:t>ie</a:t>
            </a:r>
            <a:r>
              <a:rPr lang="en-US" altLang="en-US" sz="2000" i="1" dirty="0">
                <a:solidFill>
                  <a:srgbClr val="008000"/>
                </a:solidFill>
              </a:rPr>
              <a:t>, bi- vs </a:t>
            </a:r>
            <a:r>
              <a:rPr lang="en-US" altLang="en-US" sz="2000" i="1" dirty="0" err="1">
                <a:solidFill>
                  <a:srgbClr val="008000"/>
                </a:solidFill>
              </a:rPr>
              <a:t>uni</a:t>
            </a:r>
            <a:r>
              <a:rPr lang="en-US" altLang="en-US" sz="2000" i="1" dirty="0">
                <a:solidFill>
                  <a:srgbClr val="008000"/>
                </a:solidFill>
              </a:rPr>
              <a:t>-)?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53262" name="Text Box 16">
            <a:extLst>
              <a:ext uri="{FF2B5EF4-FFF2-40B4-BE49-F238E27FC236}">
                <a16:creationId xmlns:a16="http://schemas.microsoft.com/office/drawing/2014/main" id="{0599BEA1-2915-4249-871B-968F3C72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597" y="990600"/>
            <a:ext cx="432991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Characterized by the presence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abnormalities of the </a:t>
            </a:r>
            <a:r>
              <a:rPr lang="en-US" altLang="en-US" sz="1800" b="1" dirty="0">
                <a:solidFill>
                  <a:srgbClr val="008000"/>
                </a:solidFill>
              </a:rPr>
              <a:t>retinal vasculature</a:t>
            </a:r>
            <a:r>
              <a:rPr lang="en-US" altLang="en-US" sz="1800" dirty="0">
                <a:solidFill>
                  <a:srgbClr val="008000"/>
                </a:solidFill>
              </a:rPr>
              <a:t>:</a:t>
            </a:r>
          </a:p>
          <a:p>
            <a:pPr marL="0" indent="0" defTabSz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--Telangiectasias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--Venous dilation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--Microaneurysms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--Capillary dilation</a:t>
            </a:r>
          </a:p>
        </p:txBody>
      </p:sp>
      <p:sp>
        <p:nvSpPr>
          <p:cNvPr id="3" name="Line 12">
            <a:extLst>
              <a:ext uri="{FF2B5EF4-FFF2-40B4-BE49-F238E27FC236}">
                <a16:creationId xmlns:a16="http://schemas.microsoft.com/office/drawing/2014/main" id="{BF0765F6-0814-4A4E-B90B-40798927D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92353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BE1BA7AA-3C36-4E29-A13F-01EFED340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4035930"/>
            <a:ext cx="30893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If extensive, the exudates lead to…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3C7424-25B7-4336-B1EC-EE84D7F4B9A3}"/>
              </a:ext>
            </a:extLst>
          </p:cNvPr>
          <p:cNvSpPr txBox="1"/>
          <p:nvPr/>
        </p:nvSpPr>
        <p:spPr>
          <a:xfrm>
            <a:off x="5458945" y="5579165"/>
            <a:ext cx="190499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Leukocoria </a:t>
            </a:r>
            <a:r>
              <a:rPr lang="en-US" sz="2200" dirty="0">
                <a:solidFill>
                  <a:srgbClr val="0000FF"/>
                </a:solidFill>
              </a:rPr>
              <a:t>or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xanthocoria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0CA47D-FCD3-4421-9C48-8C1B5F04A7D0}"/>
              </a:ext>
            </a:extLst>
          </p:cNvPr>
          <p:cNvSpPr txBox="1"/>
          <p:nvPr/>
        </p:nvSpPr>
        <p:spPr>
          <a:xfrm>
            <a:off x="680088" y="5804356"/>
            <a:ext cx="2305439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Retinoblastoma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3A1E65-8807-4166-A9FD-ABDA89B1A9ED}"/>
              </a:ext>
            </a:extLst>
          </p:cNvPr>
          <p:cNvCxnSpPr/>
          <p:nvPr/>
        </p:nvCxnSpPr>
        <p:spPr>
          <a:xfrm flipH="1">
            <a:off x="3048000" y="6019800"/>
            <a:ext cx="2286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521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8">
            <a:extLst>
              <a:ext uri="{FF2B5EF4-FFF2-40B4-BE49-F238E27FC236}">
                <a16:creationId xmlns:a16="http://schemas.microsoft.com/office/drawing/2014/main" id="{094DECF6-F305-4023-83DB-DFBC1D2C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4" y="5607353"/>
            <a:ext cx="2562226" cy="69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85000"/>
                  </a:schemeClr>
                </a:solidFill>
              </a:rPr>
              <a:t>Leukocoria/</a:t>
            </a:r>
            <a:r>
              <a:rPr lang="en-US" altLang="en-US" sz="1400" i="1" dirty="0" err="1">
                <a:solidFill>
                  <a:schemeClr val="bg1">
                    <a:lumMod val="85000"/>
                  </a:schemeClr>
                </a:solidFill>
              </a:rPr>
              <a:t>xanthocoria</a:t>
            </a:r>
            <a:r>
              <a:rPr lang="en-US" altLang="en-US" sz="1400" i="1" dirty="0">
                <a:solidFill>
                  <a:schemeClr val="bg1">
                    <a:lumMod val="85000"/>
                  </a:schemeClr>
                </a:solidFill>
              </a:rPr>
              <a:t> place Coats on the DDx for…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F91654-1E5A-41CF-A11E-B0E3F8A7D8DC}"/>
              </a:ext>
            </a:extLst>
          </p:cNvPr>
          <p:cNvSpPr/>
          <p:nvPr/>
        </p:nvSpPr>
        <p:spPr>
          <a:xfrm>
            <a:off x="5458945" y="5631359"/>
            <a:ext cx="1904979" cy="693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9EE4DC47-E74B-47C3-B76A-77FFE0A87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946" y="4533135"/>
            <a:ext cx="2313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>
                    <a:lumMod val="85000"/>
                  </a:schemeClr>
                </a:solidFill>
              </a:rPr>
              <a:t>Retinal detachment</a:t>
            </a:r>
          </a:p>
        </p:txBody>
      </p:sp>
      <p:sp>
        <p:nvSpPr>
          <p:cNvPr id="19" name="Line 12">
            <a:extLst>
              <a:ext uri="{FF2B5EF4-FFF2-40B4-BE49-F238E27FC236}">
                <a16:creationId xmlns:a16="http://schemas.microsoft.com/office/drawing/2014/main" id="{8FF0B2CC-F4CB-41DD-89CB-E45BBAB0E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953000"/>
            <a:ext cx="0" cy="6096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01EE44AE-1B15-4C99-96BC-C431D11CD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5065955"/>
            <a:ext cx="2876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85000"/>
                  </a:schemeClr>
                </a:solidFill>
              </a:rPr>
              <a:t>If massive, the RD can result in…</a:t>
            </a: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07FB6C55-B18B-4079-8670-3329C245D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923535"/>
            <a:ext cx="0" cy="6096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C03AE99B-5E02-4217-90B8-B569AC4CA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4035930"/>
            <a:ext cx="30893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85000"/>
                  </a:schemeClr>
                </a:solidFill>
              </a:rPr>
              <a:t>If extensive, the exudates lead to…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AD4F89-9C6E-4534-A0D1-ED7C09986898}"/>
              </a:ext>
            </a:extLst>
          </p:cNvPr>
          <p:cNvSpPr txBox="1"/>
          <p:nvPr/>
        </p:nvSpPr>
        <p:spPr>
          <a:xfrm>
            <a:off x="5458945" y="5579165"/>
            <a:ext cx="1904995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Leukocoria or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</a:rPr>
              <a:t>xanthocoria</a:t>
            </a: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86FC7A-C46D-4770-8721-482E102DE0B5}"/>
              </a:ext>
            </a:extLst>
          </p:cNvPr>
          <p:cNvSpPr txBox="1"/>
          <p:nvPr/>
        </p:nvSpPr>
        <p:spPr>
          <a:xfrm>
            <a:off x="680088" y="5804356"/>
            <a:ext cx="2305439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75000"/>
                  </a:schemeClr>
                </a:solidFill>
              </a:rPr>
              <a:t>Retinoblastoma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AAC037-5802-45E9-B593-7563FB886413}"/>
              </a:ext>
            </a:extLst>
          </p:cNvPr>
          <p:cNvCxnSpPr/>
          <p:nvPr/>
        </p:nvCxnSpPr>
        <p:spPr>
          <a:xfrm flipH="1">
            <a:off x="3048000" y="6019800"/>
            <a:ext cx="2286000" cy="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4">
            <a:extLst>
              <a:ext uri="{FF2B5EF4-FFF2-40B4-BE49-F238E27FC236}">
                <a16:creationId xmlns:a16="http://schemas.microsoft.com/office/drawing/2014/main" id="{64372F07-A8A4-4DD0-AE1F-2093536F8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F73E0E9A-17D1-4903-B7F2-B9C1DECB2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</a:rPr>
              <a:t>White-yellow</a:t>
            </a: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 subretinal exudates</a:t>
            </a:r>
          </a:p>
        </p:txBody>
      </p:sp>
      <p:sp>
        <p:nvSpPr>
          <p:cNvPr id="53261" name="Text Box 15">
            <a:extLst>
              <a:ext uri="{FF2B5EF4-FFF2-40B4-BE49-F238E27FC236}">
                <a16:creationId xmlns:a16="http://schemas.microsoft.com/office/drawing/2014/main" id="{930EA3B4-D0A2-43F3-B657-64D6622A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disease</a:t>
            </a:r>
          </a:p>
        </p:txBody>
      </p:sp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00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7F5FDAC-3751-408F-B307-0F972C1A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Inheritance pattern?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None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954869C-3137-421E-8F4F-6A3BC9212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Systemic associations?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None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392F351-B818-4CB7-B492-F45CB808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Gender predilection?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Male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896E07E-DAA4-4E09-8188-D73E7316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Typical age at presentation?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6-8 years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39E6A3B-E072-41F1-BA9B-3B8F21E0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Laterality (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ie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, bi- vs 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uni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-)?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Unilateral</a:t>
            </a:r>
          </a:p>
        </p:txBody>
      </p:sp>
      <p:sp>
        <p:nvSpPr>
          <p:cNvPr id="53262" name="Text Box 16">
            <a:extLst>
              <a:ext uri="{FF2B5EF4-FFF2-40B4-BE49-F238E27FC236}">
                <a16:creationId xmlns:a16="http://schemas.microsoft.com/office/drawing/2014/main" id="{0599BEA1-2915-4249-871B-968F3C72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597" y="990600"/>
            <a:ext cx="432991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Characterized by the presence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abnormalities of the </a:t>
            </a:r>
            <a:r>
              <a:rPr lang="en-US" altLang="en-US" sz="1800" b="1" dirty="0">
                <a:solidFill>
                  <a:schemeClr val="bg1">
                    <a:lumMod val="85000"/>
                  </a:schemeClr>
                </a:solidFill>
              </a:rPr>
              <a:t>retinal vasculature</a:t>
            </a: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:</a:t>
            </a:r>
          </a:p>
          <a:p>
            <a:pPr marL="0" indent="0" defTabSz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--Telangiectasias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--Venous dilation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--Microaneurysms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--Capillary dilation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B6857-7FBC-4E8C-9C5F-1634238DA365}"/>
              </a:ext>
            </a:extLst>
          </p:cNvPr>
          <p:cNvSpPr txBox="1"/>
          <p:nvPr/>
        </p:nvSpPr>
        <p:spPr>
          <a:xfrm>
            <a:off x="744409" y="2132140"/>
            <a:ext cx="2974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When it manifests with leukocoria, </a:t>
            </a:r>
          </a:p>
        </p:txBody>
      </p:sp>
      <p:sp>
        <p:nvSpPr>
          <p:cNvPr id="6" name="Line 11">
            <a:extLst>
              <a:ext uri="{FF2B5EF4-FFF2-40B4-BE49-F238E27FC236}">
                <a16:creationId xmlns:a16="http://schemas.microsoft.com/office/drawing/2014/main" id="{DC177ACF-833E-4EFF-A9AA-4EBED66CA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80535"/>
            <a:ext cx="0" cy="6096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B67A089F-E3E6-4984-82E2-D1E310279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2906450"/>
            <a:ext cx="30893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85000"/>
                  </a:schemeClr>
                </a:solidFill>
              </a:rPr>
              <a:t>The vascular abnormalities lead to…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1A0E21-DAD2-446F-B146-071E2CE2EE7B}"/>
              </a:ext>
            </a:extLst>
          </p:cNvPr>
          <p:cNvSpPr txBox="1"/>
          <p:nvPr/>
        </p:nvSpPr>
        <p:spPr>
          <a:xfrm>
            <a:off x="5280025" y="3509837"/>
            <a:ext cx="3711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must be differentiated from retinoblastoma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EA5204-759E-45D3-8972-8AF2AD288E1C}"/>
              </a:ext>
            </a:extLst>
          </p:cNvPr>
          <p:cNvSpPr txBox="1"/>
          <p:nvPr/>
        </p:nvSpPr>
        <p:spPr>
          <a:xfrm>
            <a:off x="3101886" y="6397823"/>
            <a:ext cx="2940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No question—proceed when ready</a:t>
            </a:r>
          </a:p>
        </p:txBody>
      </p:sp>
    </p:spTree>
    <p:extLst>
      <p:ext uri="{BB962C8B-B14F-4D97-AF65-F5344CB8AC3E}">
        <p14:creationId xmlns:p14="http://schemas.microsoft.com/office/powerpoint/2010/main" val="22922712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C5D75-A401-4A2A-81B4-5682CD84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2104-288F-45B2-8F9C-C9296609AA94}" type="slidenum">
              <a:rPr lang="en-US" altLang="en-US" smtClean="0"/>
              <a:pPr/>
              <a:t>42</a:t>
            </a:fld>
            <a:endParaRPr lang="en-US" altLang="en-US"/>
          </a:p>
        </p:txBody>
      </p:sp>
      <p:pic>
        <p:nvPicPr>
          <p:cNvPr id="3076" name="Picture 4" descr="Retinoblastoma - Oncology - Medbullets Step 2/3">
            <a:extLst>
              <a:ext uri="{FF2B5EF4-FFF2-40B4-BE49-F238E27FC236}">
                <a16:creationId xmlns:a16="http://schemas.microsoft.com/office/drawing/2014/main" id="{96A78A82-F4EB-40AA-8837-594DB5DA2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77719"/>
            <a:ext cx="4711887" cy="21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18CD0F-E26C-4E8C-9296-859C59D59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3160943"/>
            <a:ext cx="4711888" cy="2056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D0421F-03A0-4985-B5BA-5369FD90773F}"/>
              </a:ext>
            </a:extLst>
          </p:cNvPr>
          <p:cNvSpPr txBox="1"/>
          <p:nvPr/>
        </p:nvSpPr>
        <p:spPr>
          <a:xfrm>
            <a:off x="2141687" y="6241774"/>
            <a:ext cx="4860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One child has Coats, the other Rb. Which is which?</a:t>
            </a:r>
          </a:p>
        </p:txBody>
      </p:sp>
    </p:spTree>
    <p:extLst>
      <p:ext uri="{BB962C8B-B14F-4D97-AF65-F5344CB8AC3E}">
        <p14:creationId xmlns:p14="http://schemas.microsoft.com/office/powerpoint/2010/main" val="38144623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>
            <a:extLst>
              <a:ext uri="{FF2B5EF4-FFF2-40B4-BE49-F238E27FC236}">
                <a16:creationId xmlns:a16="http://schemas.microsoft.com/office/drawing/2014/main" id="{6F5E2E0E-1928-4A8E-BDDB-18EE20C74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0866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Box 4">
            <a:extLst>
              <a:ext uri="{FF2B5EF4-FFF2-40B4-BE49-F238E27FC236}">
                <a16:creationId xmlns:a16="http://schemas.microsoft.com/office/drawing/2014/main" id="{31FEBDDB-88BB-45FF-B657-B4C2C10F5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348" y="5943600"/>
            <a:ext cx="22333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/>
              <a:t>Is it Coats, or Rb?</a:t>
            </a:r>
          </a:p>
        </p:txBody>
      </p:sp>
    </p:spTree>
    <p:extLst>
      <p:ext uri="{BB962C8B-B14F-4D97-AF65-F5344CB8AC3E}">
        <p14:creationId xmlns:p14="http://schemas.microsoft.com/office/powerpoint/2010/main" val="39858412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>
            <a:extLst>
              <a:ext uri="{FF2B5EF4-FFF2-40B4-BE49-F238E27FC236}">
                <a16:creationId xmlns:a16="http://schemas.microsoft.com/office/drawing/2014/main" id="{12387B82-82C1-437C-BEBF-F2EE0E405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0866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Box 2">
            <a:extLst>
              <a:ext uri="{FF2B5EF4-FFF2-40B4-BE49-F238E27FC236}">
                <a16:creationId xmlns:a16="http://schemas.microsoft.com/office/drawing/2014/main" id="{BBD73E46-03D2-458D-B782-B3D634B8E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943600"/>
            <a:ext cx="449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To figure it out, </a:t>
            </a:r>
            <a:r>
              <a:rPr lang="en-US" altLang="en-US" sz="2000" u="sng"/>
              <a:t>look at the vasculature</a:t>
            </a:r>
          </a:p>
        </p:txBody>
      </p:sp>
    </p:spTree>
    <p:extLst>
      <p:ext uri="{BB962C8B-B14F-4D97-AF65-F5344CB8AC3E}">
        <p14:creationId xmlns:p14="http://schemas.microsoft.com/office/powerpoint/2010/main" val="25506098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4">
            <a:extLst>
              <a:ext uri="{FF2B5EF4-FFF2-40B4-BE49-F238E27FC236}">
                <a16:creationId xmlns:a16="http://schemas.microsoft.com/office/drawing/2014/main" id="{61930C02-D50C-47F3-A92E-42AF52FF5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1333500"/>
            <a:ext cx="4422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In Coats, the retinal vessels are dilated, with microaneurysms and telangiectasias. (Further, the appearance often has a yellow hue.)</a:t>
            </a:r>
          </a:p>
        </p:txBody>
      </p:sp>
      <p:pic>
        <p:nvPicPr>
          <p:cNvPr id="72707" name="Picture 4">
            <a:extLst>
              <a:ext uri="{FF2B5EF4-FFF2-40B4-BE49-F238E27FC236}">
                <a16:creationId xmlns:a16="http://schemas.microsoft.com/office/drawing/2014/main" id="{187FB702-5982-48FF-BE2E-4C7E63739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228600"/>
            <a:ext cx="36512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F21A8-0CC7-4914-AAAE-890D922B0D7E}"/>
              </a:ext>
            </a:extLst>
          </p:cNvPr>
          <p:cNvSpPr txBox="1"/>
          <p:nvPr/>
        </p:nvSpPr>
        <p:spPr>
          <a:xfrm>
            <a:off x="3101886" y="6397823"/>
            <a:ext cx="2940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No question—proceed when ready</a:t>
            </a:r>
          </a:p>
        </p:txBody>
      </p:sp>
    </p:spTree>
    <p:extLst>
      <p:ext uri="{BB962C8B-B14F-4D97-AF65-F5344CB8AC3E}">
        <p14:creationId xmlns:p14="http://schemas.microsoft.com/office/powerpoint/2010/main" val="15473149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>
            <a:extLst>
              <a:ext uri="{FF2B5EF4-FFF2-40B4-BE49-F238E27FC236}">
                <a16:creationId xmlns:a16="http://schemas.microsoft.com/office/drawing/2014/main" id="{DA47FC00-7CC5-4542-A766-83F5A2CB7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89488"/>
            <a:ext cx="4267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Contrast with Rb, in which the retinal vessels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are </a:t>
            </a:r>
            <a:r>
              <a:rPr lang="en-US" altLang="en-US" sz="1600" i="1"/>
              <a:t>normal</a:t>
            </a:r>
            <a:r>
              <a:rPr lang="en-US" altLang="en-US" sz="1600"/>
              <a:t> in appearance. (And the hue tends to be white.)</a:t>
            </a:r>
          </a:p>
        </p:txBody>
      </p:sp>
      <p:sp>
        <p:nvSpPr>
          <p:cNvPr id="73731" name="TextBox 4">
            <a:extLst>
              <a:ext uri="{FF2B5EF4-FFF2-40B4-BE49-F238E27FC236}">
                <a16:creationId xmlns:a16="http://schemas.microsoft.com/office/drawing/2014/main" id="{CACD2823-FCA6-417F-9180-F6085F704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1333500"/>
            <a:ext cx="4422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In Coats, the retinal vessels are dilated, with microaneurysms and telangiectasias. (Further, the appearance often has a yellow hue.)</a:t>
            </a:r>
          </a:p>
        </p:txBody>
      </p:sp>
      <p:pic>
        <p:nvPicPr>
          <p:cNvPr id="73732" name="Picture 2">
            <a:extLst>
              <a:ext uri="{FF2B5EF4-FFF2-40B4-BE49-F238E27FC236}">
                <a16:creationId xmlns:a16="http://schemas.microsoft.com/office/drawing/2014/main" id="{BBC2A08F-07E6-4CDD-B160-38FF679C7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46475"/>
            <a:ext cx="3471863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>
            <a:extLst>
              <a:ext uri="{FF2B5EF4-FFF2-40B4-BE49-F238E27FC236}">
                <a16:creationId xmlns:a16="http://schemas.microsoft.com/office/drawing/2014/main" id="{1693D022-5976-4E67-80DB-B413AAF1F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228600"/>
            <a:ext cx="36512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6206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>
            <a:extLst>
              <a:ext uri="{FF2B5EF4-FFF2-40B4-BE49-F238E27FC236}">
                <a16:creationId xmlns:a16="http://schemas.microsoft.com/office/drawing/2014/main" id="{DA47FC00-7CC5-4542-A766-83F5A2CB7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89488"/>
            <a:ext cx="4267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Contrast with Rb, in which the retinal vessels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are </a:t>
            </a:r>
            <a:r>
              <a:rPr lang="en-US" altLang="en-US" sz="1600" i="1"/>
              <a:t>normal</a:t>
            </a:r>
            <a:r>
              <a:rPr lang="en-US" altLang="en-US" sz="1600"/>
              <a:t> in appearance. (And the hue tends to be white.)</a:t>
            </a:r>
          </a:p>
        </p:txBody>
      </p:sp>
      <p:sp>
        <p:nvSpPr>
          <p:cNvPr id="73731" name="TextBox 4">
            <a:extLst>
              <a:ext uri="{FF2B5EF4-FFF2-40B4-BE49-F238E27FC236}">
                <a16:creationId xmlns:a16="http://schemas.microsoft.com/office/drawing/2014/main" id="{CACD2823-FCA6-417F-9180-F6085F704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1333500"/>
            <a:ext cx="4422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In Coats, the retinal vessels are dilated, with microaneurysms and telangiectasias. (Further, the appearance often has a yellow hue.)</a:t>
            </a:r>
          </a:p>
        </p:txBody>
      </p:sp>
      <p:pic>
        <p:nvPicPr>
          <p:cNvPr id="73732" name="Picture 2">
            <a:extLst>
              <a:ext uri="{FF2B5EF4-FFF2-40B4-BE49-F238E27FC236}">
                <a16:creationId xmlns:a16="http://schemas.microsoft.com/office/drawing/2014/main" id="{BBC2A08F-07E6-4CDD-B160-38FF679C7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46475"/>
            <a:ext cx="3471863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>
            <a:extLst>
              <a:ext uri="{FF2B5EF4-FFF2-40B4-BE49-F238E27FC236}">
                <a16:creationId xmlns:a16="http://schemas.microsoft.com/office/drawing/2014/main" id="{1693D022-5976-4E67-80DB-B413AAF1F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228600"/>
            <a:ext cx="36512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EED0A8-BF49-4F71-A985-2A02CD7E4B56}"/>
              </a:ext>
            </a:extLst>
          </p:cNvPr>
          <p:cNvSpPr txBox="1"/>
          <p:nvPr/>
        </p:nvSpPr>
        <p:spPr>
          <a:xfrm>
            <a:off x="1143000" y="3229228"/>
            <a:ext cx="595066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on Coats vs Rb, see slide-set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R1</a:t>
            </a:r>
          </a:p>
        </p:txBody>
      </p:sp>
    </p:spTree>
    <p:extLst>
      <p:ext uri="{BB962C8B-B14F-4D97-AF65-F5344CB8AC3E}">
        <p14:creationId xmlns:p14="http://schemas.microsoft.com/office/powerpoint/2010/main" val="3562819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8">
            <a:extLst>
              <a:ext uri="{FF2B5EF4-FFF2-40B4-BE49-F238E27FC236}">
                <a16:creationId xmlns:a16="http://schemas.microsoft.com/office/drawing/2014/main" id="{371EEE59-46EF-45BB-95C4-0217015C4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4" y="5607353"/>
            <a:ext cx="2562226" cy="69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Leukocoria/</a:t>
            </a:r>
            <a:r>
              <a:rPr lang="en-US" altLang="en-US" sz="1400" i="1" dirty="0" err="1"/>
              <a:t>xanthocoria</a:t>
            </a:r>
            <a:r>
              <a:rPr lang="en-US" altLang="en-US" sz="1400" i="1" dirty="0"/>
              <a:t> place Coats on the DDx for…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90E402-E4EA-4DBF-B597-EFE1F861E1CB}"/>
              </a:ext>
            </a:extLst>
          </p:cNvPr>
          <p:cNvSpPr/>
          <p:nvPr/>
        </p:nvSpPr>
        <p:spPr>
          <a:xfrm>
            <a:off x="5458945" y="5631359"/>
            <a:ext cx="1904979" cy="6932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Rectangle 4">
            <a:extLst>
              <a:ext uri="{FF2B5EF4-FFF2-40B4-BE49-F238E27FC236}">
                <a16:creationId xmlns:a16="http://schemas.microsoft.com/office/drawing/2014/main" id="{C21BCAB3-D1D9-4ADA-87F0-BDEF41A9C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3255" name="Text Box 9">
            <a:extLst>
              <a:ext uri="{FF2B5EF4-FFF2-40B4-BE49-F238E27FC236}">
                <a16:creationId xmlns:a16="http://schemas.microsoft.com/office/drawing/2014/main" id="{866EA26B-A4A6-4921-B550-B351D5237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53256" name="Text Box 10">
            <a:extLst>
              <a:ext uri="{FF2B5EF4-FFF2-40B4-BE49-F238E27FC236}">
                <a16:creationId xmlns:a16="http://schemas.microsoft.com/office/drawing/2014/main" id="{4426C166-EB97-419E-B592-B989A6485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946" y="4533135"/>
            <a:ext cx="2313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</a:rPr>
              <a:t>Retinal detachment</a:t>
            </a:r>
          </a:p>
        </p:txBody>
      </p:sp>
      <p:sp>
        <p:nvSpPr>
          <p:cNvPr id="53257" name="Line 11">
            <a:extLst>
              <a:ext uri="{FF2B5EF4-FFF2-40B4-BE49-F238E27FC236}">
                <a16:creationId xmlns:a16="http://schemas.microsoft.com/office/drawing/2014/main" id="{382107D4-E29C-4E60-B1F9-55D4A3D0E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8053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Line 12">
            <a:extLst>
              <a:ext uri="{FF2B5EF4-FFF2-40B4-BE49-F238E27FC236}">
                <a16:creationId xmlns:a16="http://schemas.microsoft.com/office/drawing/2014/main" id="{F0950053-0451-4D49-9B2F-8ED2E8FB1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9530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Text Box 15">
            <a:extLst>
              <a:ext uri="{FF2B5EF4-FFF2-40B4-BE49-F238E27FC236}">
                <a16:creationId xmlns:a16="http://schemas.microsoft.com/office/drawing/2014/main" id="{930EA3B4-D0A2-43F3-B657-64D6622A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disease</a:t>
            </a:r>
          </a:p>
        </p:txBody>
      </p:sp>
      <p:sp>
        <p:nvSpPr>
          <p:cNvPr id="53263" name="Text Box 17">
            <a:extLst>
              <a:ext uri="{FF2B5EF4-FFF2-40B4-BE49-F238E27FC236}">
                <a16:creationId xmlns:a16="http://schemas.microsoft.com/office/drawing/2014/main" id="{CB76A0F3-A35E-4F42-8B57-FA85214EB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2906450"/>
            <a:ext cx="30893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The vascular abnormalities lead to…</a:t>
            </a:r>
          </a:p>
        </p:txBody>
      </p:sp>
      <p:sp>
        <p:nvSpPr>
          <p:cNvPr id="53264" name="Text Box 18">
            <a:extLst>
              <a:ext uri="{FF2B5EF4-FFF2-40B4-BE49-F238E27FC236}">
                <a16:creationId xmlns:a16="http://schemas.microsoft.com/office/drawing/2014/main" id="{A9185AA4-2BDE-4DBF-A879-50C5E2A42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5065955"/>
            <a:ext cx="2876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If massive, the RD can result in…</a:t>
            </a:r>
          </a:p>
        </p:txBody>
      </p:sp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00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7F5FDAC-3751-408F-B307-0F972C1A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Inheritance pattern?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954869C-3137-421E-8F4F-6A3BC9212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Systemic associations?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392F351-B818-4CB7-B492-F45CB808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Male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896E07E-DAA4-4E09-8188-D73E7316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Typical age at presentation?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6-8 years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39E6A3B-E072-41F1-BA9B-3B8F21E0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Laterality (</a:t>
            </a:r>
            <a:r>
              <a:rPr lang="en-US" altLang="en-US" sz="2000" i="1" dirty="0" err="1">
                <a:solidFill>
                  <a:srgbClr val="008000"/>
                </a:solidFill>
              </a:rPr>
              <a:t>ie</a:t>
            </a:r>
            <a:r>
              <a:rPr lang="en-US" altLang="en-US" sz="2000" i="1" dirty="0">
                <a:solidFill>
                  <a:srgbClr val="008000"/>
                </a:solidFill>
              </a:rPr>
              <a:t>, bi- vs </a:t>
            </a:r>
            <a:r>
              <a:rPr lang="en-US" altLang="en-US" sz="2000" i="1" dirty="0" err="1">
                <a:solidFill>
                  <a:srgbClr val="008000"/>
                </a:solidFill>
              </a:rPr>
              <a:t>uni</a:t>
            </a:r>
            <a:r>
              <a:rPr lang="en-US" altLang="en-US" sz="2000" i="1" dirty="0">
                <a:solidFill>
                  <a:srgbClr val="008000"/>
                </a:solidFill>
              </a:rPr>
              <a:t>-)?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53262" name="Text Box 16">
            <a:extLst>
              <a:ext uri="{FF2B5EF4-FFF2-40B4-BE49-F238E27FC236}">
                <a16:creationId xmlns:a16="http://schemas.microsoft.com/office/drawing/2014/main" id="{0599BEA1-2915-4249-871B-968F3C72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597" y="990600"/>
            <a:ext cx="432991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Characterized by the presence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abnormalities of the </a:t>
            </a:r>
            <a:r>
              <a:rPr lang="en-US" altLang="en-US" sz="1800" b="1" dirty="0">
                <a:solidFill>
                  <a:srgbClr val="008000"/>
                </a:solidFill>
              </a:rPr>
              <a:t>retinal vasculature</a:t>
            </a:r>
            <a:r>
              <a:rPr lang="en-US" altLang="en-US" sz="1800" dirty="0">
                <a:solidFill>
                  <a:srgbClr val="008000"/>
                </a:solidFill>
              </a:rPr>
              <a:t>:</a:t>
            </a:r>
          </a:p>
          <a:p>
            <a:pPr marL="0" indent="0" defTabSz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--Telangiectasias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--Venous dilation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--Microaneurysms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--Capillary dilation</a:t>
            </a:r>
          </a:p>
        </p:txBody>
      </p:sp>
      <p:sp>
        <p:nvSpPr>
          <p:cNvPr id="3" name="Line 12">
            <a:extLst>
              <a:ext uri="{FF2B5EF4-FFF2-40B4-BE49-F238E27FC236}">
                <a16:creationId xmlns:a16="http://schemas.microsoft.com/office/drawing/2014/main" id="{BF0765F6-0814-4A4E-B90B-40798927D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92353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BE1BA7AA-3C36-4E29-A13F-01EFED340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4035930"/>
            <a:ext cx="30893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If extensive, the exudates lead to…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3C7424-25B7-4336-B1EC-EE84D7F4B9A3}"/>
              </a:ext>
            </a:extLst>
          </p:cNvPr>
          <p:cNvSpPr txBox="1"/>
          <p:nvPr/>
        </p:nvSpPr>
        <p:spPr>
          <a:xfrm>
            <a:off x="5458945" y="5579165"/>
            <a:ext cx="190499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Leukocoria </a:t>
            </a:r>
            <a:r>
              <a:rPr lang="en-US" sz="2200" dirty="0">
                <a:solidFill>
                  <a:srgbClr val="0000FF"/>
                </a:solidFill>
              </a:rPr>
              <a:t>or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xanthocoria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0CA47D-FCD3-4421-9C48-8C1B5F04A7D0}"/>
              </a:ext>
            </a:extLst>
          </p:cNvPr>
          <p:cNvSpPr txBox="1"/>
          <p:nvPr/>
        </p:nvSpPr>
        <p:spPr>
          <a:xfrm>
            <a:off x="680088" y="5804356"/>
            <a:ext cx="2305439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Retinoblastoma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3A1E65-8807-4166-A9FD-ABDA89B1A9ED}"/>
              </a:ext>
            </a:extLst>
          </p:cNvPr>
          <p:cNvCxnSpPr/>
          <p:nvPr/>
        </p:nvCxnSpPr>
        <p:spPr>
          <a:xfrm flipH="1">
            <a:off x="3048000" y="6019800"/>
            <a:ext cx="2286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Box 14">
            <a:extLst>
              <a:ext uri="{FF2B5EF4-FFF2-40B4-BE49-F238E27FC236}">
                <a16:creationId xmlns:a16="http://schemas.microsoft.com/office/drawing/2014/main" id="{D5CAAC2E-C2C5-4EBC-99AA-E228B0963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77" y="4321314"/>
            <a:ext cx="52536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Management? 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1EE3EDF1-5B08-455F-BA55-4EE9CED73154}"/>
              </a:ext>
            </a:extLst>
          </p:cNvPr>
          <p:cNvSpPr/>
          <p:nvPr/>
        </p:nvSpPr>
        <p:spPr>
          <a:xfrm>
            <a:off x="2133600" y="4321314"/>
            <a:ext cx="2133600" cy="4308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33048020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8">
            <a:extLst>
              <a:ext uri="{FF2B5EF4-FFF2-40B4-BE49-F238E27FC236}">
                <a16:creationId xmlns:a16="http://schemas.microsoft.com/office/drawing/2014/main" id="{371EEE59-46EF-45BB-95C4-0217015C4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4" y="5607353"/>
            <a:ext cx="2562226" cy="69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Leukocoria/</a:t>
            </a:r>
            <a:r>
              <a:rPr lang="en-US" altLang="en-US" sz="1400" i="1" dirty="0" err="1"/>
              <a:t>xanthocoria</a:t>
            </a:r>
            <a:r>
              <a:rPr lang="en-US" altLang="en-US" sz="1400" i="1" dirty="0"/>
              <a:t> place Coats on the DDx for…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90E402-E4EA-4DBF-B597-EFE1F861E1CB}"/>
              </a:ext>
            </a:extLst>
          </p:cNvPr>
          <p:cNvSpPr/>
          <p:nvPr/>
        </p:nvSpPr>
        <p:spPr>
          <a:xfrm>
            <a:off x="5458945" y="5631359"/>
            <a:ext cx="1904979" cy="6932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Rectangle 4">
            <a:extLst>
              <a:ext uri="{FF2B5EF4-FFF2-40B4-BE49-F238E27FC236}">
                <a16:creationId xmlns:a16="http://schemas.microsoft.com/office/drawing/2014/main" id="{C21BCAB3-D1D9-4ADA-87F0-BDEF41A9C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3255" name="Text Box 9">
            <a:extLst>
              <a:ext uri="{FF2B5EF4-FFF2-40B4-BE49-F238E27FC236}">
                <a16:creationId xmlns:a16="http://schemas.microsoft.com/office/drawing/2014/main" id="{866EA26B-A4A6-4921-B550-B351D5237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53256" name="Text Box 10">
            <a:extLst>
              <a:ext uri="{FF2B5EF4-FFF2-40B4-BE49-F238E27FC236}">
                <a16:creationId xmlns:a16="http://schemas.microsoft.com/office/drawing/2014/main" id="{4426C166-EB97-419E-B592-B989A6485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946" y="4533135"/>
            <a:ext cx="2313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</a:rPr>
              <a:t>Retinal detachment</a:t>
            </a:r>
          </a:p>
        </p:txBody>
      </p:sp>
      <p:sp>
        <p:nvSpPr>
          <p:cNvPr id="53257" name="Line 11">
            <a:extLst>
              <a:ext uri="{FF2B5EF4-FFF2-40B4-BE49-F238E27FC236}">
                <a16:creationId xmlns:a16="http://schemas.microsoft.com/office/drawing/2014/main" id="{382107D4-E29C-4E60-B1F9-55D4A3D0E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8053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Line 12">
            <a:extLst>
              <a:ext uri="{FF2B5EF4-FFF2-40B4-BE49-F238E27FC236}">
                <a16:creationId xmlns:a16="http://schemas.microsoft.com/office/drawing/2014/main" id="{F0950053-0451-4D49-9B2F-8ED2E8FB1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9530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Text Box 15">
            <a:extLst>
              <a:ext uri="{FF2B5EF4-FFF2-40B4-BE49-F238E27FC236}">
                <a16:creationId xmlns:a16="http://schemas.microsoft.com/office/drawing/2014/main" id="{930EA3B4-D0A2-43F3-B657-64D6622A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disease</a:t>
            </a:r>
          </a:p>
        </p:txBody>
      </p:sp>
      <p:sp>
        <p:nvSpPr>
          <p:cNvPr id="53263" name="Text Box 17">
            <a:extLst>
              <a:ext uri="{FF2B5EF4-FFF2-40B4-BE49-F238E27FC236}">
                <a16:creationId xmlns:a16="http://schemas.microsoft.com/office/drawing/2014/main" id="{CB76A0F3-A35E-4F42-8B57-FA85214EB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2906450"/>
            <a:ext cx="30893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The vascular abnormalities lead to…</a:t>
            </a:r>
          </a:p>
        </p:txBody>
      </p:sp>
      <p:sp>
        <p:nvSpPr>
          <p:cNvPr id="53264" name="Text Box 18">
            <a:extLst>
              <a:ext uri="{FF2B5EF4-FFF2-40B4-BE49-F238E27FC236}">
                <a16:creationId xmlns:a16="http://schemas.microsoft.com/office/drawing/2014/main" id="{A9185AA4-2BDE-4DBF-A879-50C5E2A42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5065955"/>
            <a:ext cx="2876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If massive, the RD can result in…</a:t>
            </a:r>
          </a:p>
        </p:txBody>
      </p:sp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00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7F5FDAC-3751-408F-B307-0F972C1A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Inheritance pattern?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954869C-3137-421E-8F4F-6A3BC9212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Systemic associations?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392F351-B818-4CB7-B492-F45CB808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Male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896E07E-DAA4-4E09-8188-D73E7316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Typical age at presentation?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6-8 years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39E6A3B-E072-41F1-BA9B-3B8F21E0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Laterality (</a:t>
            </a:r>
            <a:r>
              <a:rPr lang="en-US" altLang="en-US" sz="2000" i="1" dirty="0" err="1">
                <a:solidFill>
                  <a:srgbClr val="008000"/>
                </a:solidFill>
              </a:rPr>
              <a:t>ie</a:t>
            </a:r>
            <a:r>
              <a:rPr lang="en-US" altLang="en-US" sz="2000" i="1" dirty="0">
                <a:solidFill>
                  <a:srgbClr val="008000"/>
                </a:solidFill>
              </a:rPr>
              <a:t>, bi- vs </a:t>
            </a:r>
            <a:r>
              <a:rPr lang="en-US" altLang="en-US" sz="2000" i="1" dirty="0" err="1">
                <a:solidFill>
                  <a:srgbClr val="008000"/>
                </a:solidFill>
              </a:rPr>
              <a:t>uni</a:t>
            </a:r>
            <a:r>
              <a:rPr lang="en-US" altLang="en-US" sz="2000" i="1" dirty="0">
                <a:solidFill>
                  <a:srgbClr val="008000"/>
                </a:solidFill>
              </a:rPr>
              <a:t>-)?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53262" name="Text Box 16">
            <a:extLst>
              <a:ext uri="{FF2B5EF4-FFF2-40B4-BE49-F238E27FC236}">
                <a16:creationId xmlns:a16="http://schemas.microsoft.com/office/drawing/2014/main" id="{0599BEA1-2915-4249-871B-968F3C72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597" y="990600"/>
            <a:ext cx="432991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Characterized by the presence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abnormalities of the </a:t>
            </a:r>
            <a:r>
              <a:rPr lang="en-US" altLang="en-US" sz="1800" b="1" dirty="0">
                <a:solidFill>
                  <a:srgbClr val="008000"/>
                </a:solidFill>
              </a:rPr>
              <a:t>retinal vasculature</a:t>
            </a:r>
            <a:r>
              <a:rPr lang="en-US" altLang="en-US" sz="1800" dirty="0">
                <a:solidFill>
                  <a:srgbClr val="008000"/>
                </a:solidFill>
              </a:rPr>
              <a:t>:</a:t>
            </a:r>
          </a:p>
          <a:p>
            <a:pPr marL="0" indent="0" defTabSz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--Telangiectasias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--Venous dilation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--Microaneurysms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--Capillary dilation</a:t>
            </a:r>
          </a:p>
        </p:txBody>
      </p:sp>
      <p:sp>
        <p:nvSpPr>
          <p:cNvPr id="3" name="Line 12">
            <a:extLst>
              <a:ext uri="{FF2B5EF4-FFF2-40B4-BE49-F238E27FC236}">
                <a16:creationId xmlns:a16="http://schemas.microsoft.com/office/drawing/2014/main" id="{BF0765F6-0814-4A4E-B90B-40798927D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92353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BE1BA7AA-3C36-4E29-A13F-01EFED340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4035930"/>
            <a:ext cx="30893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If extensive, the exudates lead to…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3C7424-25B7-4336-B1EC-EE84D7F4B9A3}"/>
              </a:ext>
            </a:extLst>
          </p:cNvPr>
          <p:cNvSpPr txBox="1"/>
          <p:nvPr/>
        </p:nvSpPr>
        <p:spPr>
          <a:xfrm>
            <a:off x="5458945" y="5579165"/>
            <a:ext cx="190499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Leukocoria </a:t>
            </a:r>
            <a:r>
              <a:rPr lang="en-US" sz="2200" dirty="0">
                <a:solidFill>
                  <a:srgbClr val="0000FF"/>
                </a:solidFill>
              </a:rPr>
              <a:t>or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xanthocoria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0CA47D-FCD3-4421-9C48-8C1B5F04A7D0}"/>
              </a:ext>
            </a:extLst>
          </p:cNvPr>
          <p:cNvSpPr txBox="1"/>
          <p:nvPr/>
        </p:nvSpPr>
        <p:spPr>
          <a:xfrm>
            <a:off x="680088" y="5804356"/>
            <a:ext cx="2305439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Retinoblastoma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3A1E65-8807-4166-A9FD-ABDA89B1A9ED}"/>
              </a:ext>
            </a:extLst>
          </p:cNvPr>
          <p:cNvCxnSpPr/>
          <p:nvPr/>
        </p:nvCxnSpPr>
        <p:spPr>
          <a:xfrm flipH="1">
            <a:off x="3048000" y="6019800"/>
            <a:ext cx="2286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Box 14">
            <a:extLst>
              <a:ext uri="{FF2B5EF4-FFF2-40B4-BE49-F238E27FC236}">
                <a16:creationId xmlns:a16="http://schemas.microsoft.com/office/drawing/2014/main" id="{1696DBAB-5F7C-422D-8130-7BB24BABA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77" y="4321314"/>
            <a:ext cx="52536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Management? </a:t>
            </a:r>
            <a:r>
              <a:rPr lang="en-US" altLang="en-US" sz="2000" dirty="0">
                <a:solidFill>
                  <a:srgbClr val="0000FF"/>
                </a:solidFill>
              </a:rPr>
              <a:t>Obliterate the vascular anomalies with </a:t>
            </a:r>
            <a:r>
              <a:rPr lang="en-US" altLang="en-US" sz="2000" b="1" dirty="0" err="1">
                <a:solidFill>
                  <a:srgbClr val="0000FF"/>
                </a:solidFill>
              </a:rPr>
              <a:t>cryo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dirty="0">
                <a:solidFill>
                  <a:srgbClr val="0000FF"/>
                </a:solidFill>
              </a:rPr>
              <a:t>or</a:t>
            </a:r>
            <a:r>
              <a:rPr lang="en-US" altLang="en-US" sz="2000" b="1" dirty="0">
                <a:solidFill>
                  <a:srgbClr val="0000FF"/>
                </a:solidFill>
              </a:rPr>
              <a:t> photocoagulation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5854C0-A09B-4A1D-9A38-5345A596C9AA}"/>
              </a:ext>
            </a:extLst>
          </p:cNvPr>
          <p:cNvSpPr/>
          <p:nvPr/>
        </p:nvSpPr>
        <p:spPr>
          <a:xfrm>
            <a:off x="2899777" y="4663633"/>
            <a:ext cx="2286000" cy="335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835427-EE1D-456C-A7DA-72F14F4FD919}"/>
              </a:ext>
            </a:extLst>
          </p:cNvPr>
          <p:cNvSpPr/>
          <p:nvPr/>
        </p:nvSpPr>
        <p:spPr>
          <a:xfrm>
            <a:off x="1976809" y="4675257"/>
            <a:ext cx="541968" cy="335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9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/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089A6196-8EA5-469C-9F3A-AAC9BEA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disease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2B2542-221E-4266-A7F2-5E7C8F2E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6503A90-77B9-4A37-AB82-8F5C60BC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019270-1A71-53DA-4FCD-DDBAE4A1A6CE}"/>
              </a:ext>
            </a:extLst>
          </p:cNvPr>
          <p:cNvSpPr/>
          <p:nvPr/>
        </p:nvSpPr>
        <p:spPr>
          <a:xfrm>
            <a:off x="6781800" y="3276600"/>
            <a:ext cx="2286000" cy="799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1CDCC-885A-0391-CE7A-8C8E97FD930C}"/>
              </a:ext>
            </a:extLst>
          </p:cNvPr>
          <p:cNvSpPr txBox="1"/>
          <p:nvPr/>
        </p:nvSpPr>
        <p:spPr>
          <a:xfrm>
            <a:off x="3641311" y="4236744"/>
            <a:ext cx="5201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Two findings are typical of histologic examination of the subretinal exudate—what are they?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Foamy  histocytes and  cholesterol  crystals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D1DD85-532B-BB39-7A8B-95445F99AC1A}"/>
              </a:ext>
            </a:extLst>
          </p:cNvPr>
          <p:cNvSpPr/>
          <p:nvPr/>
        </p:nvSpPr>
        <p:spPr>
          <a:xfrm>
            <a:off x="3674441" y="4802698"/>
            <a:ext cx="70208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adjective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65B5B6-2301-0C45-E0D4-8E4F48E49CD1}"/>
              </a:ext>
            </a:extLst>
          </p:cNvPr>
          <p:cNvSpPr/>
          <p:nvPr/>
        </p:nvSpPr>
        <p:spPr>
          <a:xfrm>
            <a:off x="5859255" y="4802698"/>
            <a:ext cx="1074945" cy="20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noun</a:t>
            </a:r>
          </a:p>
        </p:txBody>
      </p:sp>
    </p:spTree>
    <p:extLst>
      <p:ext uri="{BB962C8B-B14F-4D97-AF65-F5344CB8AC3E}">
        <p14:creationId xmlns:p14="http://schemas.microsoft.com/office/powerpoint/2010/main" val="36349505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8">
            <a:extLst>
              <a:ext uri="{FF2B5EF4-FFF2-40B4-BE49-F238E27FC236}">
                <a16:creationId xmlns:a16="http://schemas.microsoft.com/office/drawing/2014/main" id="{371EEE59-46EF-45BB-95C4-0217015C4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4" y="5607353"/>
            <a:ext cx="2562226" cy="69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Leukocoria/</a:t>
            </a:r>
            <a:r>
              <a:rPr lang="en-US" altLang="en-US" sz="1400" i="1" dirty="0" err="1"/>
              <a:t>xanthocoria</a:t>
            </a:r>
            <a:r>
              <a:rPr lang="en-US" altLang="en-US" sz="1400" i="1" dirty="0"/>
              <a:t> place Coats on the DDx for…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90E402-E4EA-4DBF-B597-EFE1F861E1CB}"/>
              </a:ext>
            </a:extLst>
          </p:cNvPr>
          <p:cNvSpPr/>
          <p:nvPr/>
        </p:nvSpPr>
        <p:spPr>
          <a:xfrm>
            <a:off x="5458945" y="5631359"/>
            <a:ext cx="1904979" cy="6932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Rectangle 4">
            <a:extLst>
              <a:ext uri="{FF2B5EF4-FFF2-40B4-BE49-F238E27FC236}">
                <a16:creationId xmlns:a16="http://schemas.microsoft.com/office/drawing/2014/main" id="{C21BCAB3-D1D9-4ADA-87F0-BDEF41A9C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3255" name="Text Box 9">
            <a:extLst>
              <a:ext uri="{FF2B5EF4-FFF2-40B4-BE49-F238E27FC236}">
                <a16:creationId xmlns:a16="http://schemas.microsoft.com/office/drawing/2014/main" id="{866EA26B-A4A6-4921-B550-B351D5237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53256" name="Text Box 10">
            <a:extLst>
              <a:ext uri="{FF2B5EF4-FFF2-40B4-BE49-F238E27FC236}">
                <a16:creationId xmlns:a16="http://schemas.microsoft.com/office/drawing/2014/main" id="{4426C166-EB97-419E-B592-B989A6485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946" y="4533135"/>
            <a:ext cx="2313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</a:rPr>
              <a:t>Retinal detachment</a:t>
            </a:r>
          </a:p>
        </p:txBody>
      </p:sp>
      <p:sp>
        <p:nvSpPr>
          <p:cNvPr id="53257" name="Line 11">
            <a:extLst>
              <a:ext uri="{FF2B5EF4-FFF2-40B4-BE49-F238E27FC236}">
                <a16:creationId xmlns:a16="http://schemas.microsoft.com/office/drawing/2014/main" id="{382107D4-E29C-4E60-B1F9-55D4A3D0E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8053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Line 12">
            <a:extLst>
              <a:ext uri="{FF2B5EF4-FFF2-40B4-BE49-F238E27FC236}">
                <a16:creationId xmlns:a16="http://schemas.microsoft.com/office/drawing/2014/main" id="{F0950053-0451-4D49-9B2F-8ED2E8FB1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9530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Text Box 15">
            <a:extLst>
              <a:ext uri="{FF2B5EF4-FFF2-40B4-BE49-F238E27FC236}">
                <a16:creationId xmlns:a16="http://schemas.microsoft.com/office/drawing/2014/main" id="{930EA3B4-D0A2-43F3-B657-64D6622A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disease</a:t>
            </a:r>
          </a:p>
        </p:txBody>
      </p:sp>
      <p:sp>
        <p:nvSpPr>
          <p:cNvPr id="53263" name="Text Box 17">
            <a:extLst>
              <a:ext uri="{FF2B5EF4-FFF2-40B4-BE49-F238E27FC236}">
                <a16:creationId xmlns:a16="http://schemas.microsoft.com/office/drawing/2014/main" id="{CB76A0F3-A35E-4F42-8B57-FA85214EB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2906450"/>
            <a:ext cx="30893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The vascular abnormalities lead to…</a:t>
            </a:r>
          </a:p>
        </p:txBody>
      </p:sp>
      <p:sp>
        <p:nvSpPr>
          <p:cNvPr id="53264" name="Text Box 18">
            <a:extLst>
              <a:ext uri="{FF2B5EF4-FFF2-40B4-BE49-F238E27FC236}">
                <a16:creationId xmlns:a16="http://schemas.microsoft.com/office/drawing/2014/main" id="{A9185AA4-2BDE-4DBF-A879-50C5E2A42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5065955"/>
            <a:ext cx="2876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If massive, the RD can result in…</a:t>
            </a:r>
          </a:p>
        </p:txBody>
      </p:sp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00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7F5FDAC-3751-408F-B307-0F972C1A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Inheritance pattern?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954869C-3137-421E-8F4F-6A3BC9212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Systemic associations?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392F351-B818-4CB7-B492-F45CB808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Gender predilection?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Male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896E07E-DAA4-4E09-8188-D73E7316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Typical age at presentation?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6-8 years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39E6A3B-E072-41F1-BA9B-3B8F21E0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Laterality (</a:t>
            </a:r>
            <a:r>
              <a:rPr lang="en-US" altLang="en-US" sz="2000" i="1" dirty="0" err="1">
                <a:solidFill>
                  <a:srgbClr val="008000"/>
                </a:solidFill>
              </a:rPr>
              <a:t>ie</a:t>
            </a:r>
            <a:r>
              <a:rPr lang="en-US" altLang="en-US" sz="2000" i="1" dirty="0">
                <a:solidFill>
                  <a:srgbClr val="008000"/>
                </a:solidFill>
              </a:rPr>
              <a:t>, bi- vs </a:t>
            </a:r>
            <a:r>
              <a:rPr lang="en-US" altLang="en-US" sz="2000" i="1" dirty="0" err="1">
                <a:solidFill>
                  <a:srgbClr val="008000"/>
                </a:solidFill>
              </a:rPr>
              <a:t>uni</a:t>
            </a:r>
            <a:r>
              <a:rPr lang="en-US" altLang="en-US" sz="2000" i="1" dirty="0">
                <a:solidFill>
                  <a:srgbClr val="008000"/>
                </a:solidFill>
              </a:rPr>
              <a:t>-)?</a:t>
            </a:r>
            <a:r>
              <a:rPr lang="en-US" altLang="en-US" sz="2000" i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53262" name="Text Box 16">
            <a:extLst>
              <a:ext uri="{FF2B5EF4-FFF2-40B4-BE49-F238E27FC236}">
                <a16:creationId xmlns:a16="http://schemas.microsoft.com/office/drawing/2014/main" id="{0599BEA1-2915-4249-871B-968F3C72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597" y="990600"/>
            <a:ext cx="432991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Characterized by the presence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abnormalities of the </a:t>
            </a:r>
            <a:r>
              <a:rPr lang="en-US" altLang="en-US" sz="1800" b="1" dirty="0">
                <a:solidFill>
                  <a:srgbClr val="008000"/>
                </a:solidFill>
              </a:rPr>
              <a:t>retinal vasculature</a:t>
            </a:r>
            <a:r>
              <a:rPr lang="en-US" altLang="en-US" sz="1800" dirty="0">
                <a:solidFill>
                  <a:srgbClr val="008000"/>
                </a:solidFill>
              </a:rPr>
              <a:t>:</a:t>
            </a:r>
          </a:p>
          <a:p>
            <a:pPr marL="0" indent="0" defTabSz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--Telangiectasias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--Venous dilation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--Microaneurysms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--Capillary dilation</a:t>
            </a:r>
          </a:p>
        </p:txBody>
      </p:sp>
      <p:sp>
        <p:nvSpPr>
          <p:cNvPr id="3" name="Line 12">
            <a:extLst>
              <a:ext uri="{FF2B5EF4-FFF2-40B4-BE49-F238E27FC236}">
                <a16:creationId xmlns:a16="http://schemas.microsoft.com/office/drawing/2014/main" id="{BF0765F6-0814-4A4E-B90B-40798927D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92353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BE1BA7AA-3C36-4E29-A13F-01EFED340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4035930"/>
            <a:ext cx="30893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If extensive, the exudates lead to…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3C7424-25B7-4336-B1EC-EE84D7F4B9A3}"/>
              </a:ext>
            </a:extLst>
          </p:cNvPr>
          <p:cNvSpPr txBox="1"/>
          <p:nvPr/>
        </p:nvSpPr>
        <p:spPr>
          <a:xfrm>
            <a:off x="5458945" y="5579165"/>
            <a:ext cx="190499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Leukocoria </a:t>
            </a:r>
            <a:r>
              <a:rPr lang="en-US" sz="2200" dirty="0">
                <a:solidFill>
                  <a:srgbClr val="0000FF"/>
                </a:solidFill>
              </a:rPr>
              <a:t>or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xanthocoria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0CA47D-FCD3-4421-9C48-8C1B5F04A7D0}"/>
              </a:ext>
            </a:extLst>
          </p:cNvPr>
          <p:cNvSpPr txBox="1"/>
          <p:nvPr/>
        </p:nvSpPr>
        <p:spPr>
          <a:xfrm>
            <a:off x="680088" y="5804356"/>
            <a:ext cx="2305439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Retinoblastoma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3A1E65-8807-4166-A9FD-ABDA89B1A9ED}"/>
              </a:ext>
            </a:extLst>
          </p:cNvPr>
          <p:cNvCxnSpPr/>
          <p:nvPr/>
        </p:nvCxnSpPr>
        <p:spPr>
          <a:xfrm flipH="1">
            <a:off x="3048000" y="6019800"/>
            <a:ext cx="2286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Box 14">
            <a:extLst>
              <a:ext uri="{FF2B5EF4-FFF2-40B4-BE49-F238E27FC236}">
                <a16:creationId xmlns:a16="http://schemas.microsoft.com/office/drawing/2014/main" id="{02C19FA0-2FDA-40FF-B3D3-C7EBC7E5A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77" y="4321314"/>
            <a:ext cx="52536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Management? </a:t>
            </a:r>
            <a:r>
              <a:rPr lang="en-US" altLang="en-US" sz="2000" dirty="0">
                <a:solidFill>
                  <a:srgbClr val="0000FF"/>
                </a:solidFill>
              </a:rPr>
              <a:t>Obliterate the vascular anomalies with </a:t>
            </a:r>
            <a:r>
              <a:rPr lang="en-US" altLang="en-US" sz="2000" b="1" dirty="0" err="1">
                <a:solidFill>
                  <a:srgbClr val="0000FF"/>
                </a:solidFill>
              </a:rPr>
              <a:t>cryo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dirty="0">
                <a:solidFill>
                  <a:srgbClr val="0000FF"/>
                </a:solidFill>
              </a:rPr>
              <a:t>or</a:t>
            </a:r>
            <a:r>
              <a:rPr lang="en-US" altLang="en-US" sz="2000" b="1" dirty="0">
                <a:solidFill>
                  <a:srgbClr val="0000FF"/>
                </a:solidFill>
              </a:rPr>
              <a:t> photocoagulation</a:t>
            </a:r>
          </a:p>
        </p:txBody>
      </p:sp>
    </p:spTree>
    <p:extLst>
      <p:ext uri="{BB962C8B-B14F-4D97-AF65-F5344CB8AC3E}">
        <p14:creationId xmlns:p14="http://schemas.microsoft.com/office/powerpoint/2010/main" val="6793958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8">
            <a:extLst>
              <a:ext uri="{FF2B5EF4-FFF2-40B4-BE49-F238E27FC236}">
                <a16:creationId xmlns:a16="http://schemas.microsoft.com/office/drawing/2014/main" id="{094DECF6-F305-4023-83DB-DFBC1D2C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4" y="5607353"/>
            <a:ext cx="2562226" cy="69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85000"/>
                  </a:schemeClr>
                </a:solidFill>
              </a:rPr>
              <a:t>Leukocoria/</a:t>
            </a:r>
            <a:r>
              <a:rPr lang="en-US" altLang="en-US" sz="1400" i="1" dirty="0" err="1">
                <a:solidFill>
                  <a:schemeClr val="bg1">
                    <a:lumMod val="85000"/>
                  </a:schemeClr>
                </a:solidFill>
              </a:rPr>
              <a:t>xanthocoria</a:t>
            </a:r>
            <a:r>
              <a:rPr lang="en-US" altLang="en-US" sz="1400" i="1" dirty="0">
                <a:solidFill>
                  <a:schemeClr val="bg1">
                    <a:lumMod val="85000"/>
                  </a:schemeClr>
                </a:solidFill>
              </a:rPr>
              <a:t> place Coats on the DDx for…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F91654-1E5A-41CF-A11E-B0E3F8A7D8DC}"/>
              </a:ext>
            </a:extLst>
          </p:cNvPr>
          <p:cNvSpPr/>
          <p:nvPr/>
        </p:nvSpPr>
        <p:spPr>
          <a:xfrm>
            <a:off x="5458945" y="5631359"/>
            <a:ext cx="1904979" cy="693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9EE4DC47-E74B-47C3-B76A-77FFE0A87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946" y="4533135"/>
            <a:ext cx="2313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>
                    <a:lumMod val="85000"/>
                  </a:schemeClr>
                </a:solidFill>
              </a:rPr>
              <a:t>Retinal detachment</a:t>
            </a:r>
          </a:p>
        </p:txBody>
      </p:sp>
      <p:sp>
        <p:nvSpPr>
          <p:cNvPr id="19" name="Line 12">
            <a:extLst>
              <a:ext uri="{FF2B5EF4-FFF2-40B4-BE49-F238E27FC236}">
                <a16:creationId xmlns:a16="http://schemas.microsoft.com/office/drawing/2014/main" id="{8FF0B2CC-F4CB-41DD-89CB-E45BBAB0E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953000"/>
            <a:ext cx="0" cy="6096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01EE44AE-1B15-4C99-96BC-C431D11CD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5065955"/>
            <a:ext cx="2876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85000"/>
                  </a:schemeClr>
                </a:solidFill>
              </a:rPr>
              <a:t>If massive, the RD can result in…</a:t>
            </a: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07FB6C55-B18B-4079-8670-3329C245D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923535"/>
            <a:ext cx="0" cy="6096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C03AE99B-5E02-4217-90B8-B569AC4CA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4035930"/>
            <a:ext cx="30893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85000"/>
                  </a:schemeClr>
                </a:solidFill>
              </a:rPr>
              <a:t>If extensive, the exudates lead to…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AD4F89-9C6E-4534-A0D1-ED7C09986898}"/>
              </a:ext>
            </a:extLst>
          </p:cNvPr>
          <p:cNvSpPr txBox="1"/>
          <p:nvPr/>
        </p:nvSpPr>
        <p:spPr>
          <a:xfrm>
            <a:off x="5458945" y="5579165"/>
            <a:ext cx="1904995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Leukocoria or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</a:rPr>
              <a:t>xanthocoria</a:t>
            </a: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86FC7A-C46D-4770-8721-482E102DE0B5}"/>
              </a:ext>
            </a:extLst>
          </p:cNvPr>
          <p:cNvSpPr txBox="1"/>
          <p:nvPr/>
        </p:nvSpPr>
        <p:spPr>
          <a:xfrm>
            <a:off x="680088" y="5804356"/>
            <a:ext cx="2305439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75000"/>
                  </a:schemeClr>
                </a:solidFill>
              </a:rPr>
              <a:t>Retinoblastoma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AAC037-5802-45E9-B593-7563FB886413}"/>
              </a:ext>
            </a:extLst>
          </p:cNvPr>
          <p:cNvCxnSpPr/>
          <p:nvPr/>
        </p:nvCxnSpPr>
        <p:spPr>
          <a:xfrm flipH="1">
            <a:off x="3048000" y="6019800"/>
            <a:ext cx="2286000" cy="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4">
            <a:extLst>
              <a:ext uri="{FF2B5EF4-FFF2-40B4-BE49-F238E27FC236}">
                <a16:creationId xmlns:a16="http://schemas.microsoft.com/office/drawing/2014/main" id="{64372F07-A8A4-4DD0-AE1F-2093536F8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F73E0E9A-17D1-4903-B7F2-B9C1DECB2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</a:rPr>
              <a:t>White-yellow</a:t>
            </a: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 subretinal exudates</a:t>
            </a:r>
          </a:p>
        </p:txBody>
      </p:sp>
      <p:sp>
        <p:nvSpPr>
          <p:cNvPr id="53261" name="Text Box 15">
            <a:extLst>
              <a:ext uri="{FF2B5EF4-FFF2-40B4-BE49-F238E27FC236}">
                <a16:creationId xmlns:a16="http://schemas.microsoft.com/office/drawing/2014/main" id="{930EA3B4-D0A2-43F3-B657-64D6622A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disease</a:t>
            </a:r>
          </a:p>
        </p:txBody>
      </p:sp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00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7F5FDAC-3751-408F-B307-0F972C1A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Inheritance pattern?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None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392F351-B818-4CB7-B492-F45CB808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Gender predilection?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Male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896E07E-DAA4-4E09-8188-D73E7316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Typical age at presentation?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6-8 years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39E6A3B-E072-41F1-BA9B-3B8F21E0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Laterality (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ie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, bi- vs 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uni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-)?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Unilateral</a:t>
            </a:r>
          </a:p>
        </p:txBody>
      </p:sp>
      <p:sp>
        <p:nvSpPr>
          <p:cNvPr id="53262" name="Text Box 16">
            <a:extLst>
              <a:ext uri="{FF2B5EF4-FFF2-40B4-BE49-F238E27FC236}">
                <a16:creationId xmlns:a16="http://schemas.microsoft.com/office/drawing/2014/main" id="{0599BEA1-2915-4249-871B-968F3C72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597" y="990600"/>
            <a:ext cx="432991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Characterized by the presence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abnormalities of the </a:t>
            </a:r>
            <a:r>
              <a:rPr lang="en-US" altLang="en-US" sz="1800" b="1" dirty="0">
                <a:solidFill>
                  <a:schemeClr val="bg1">
                    <a:lumMod val="85000"/>
                  </a:schemeClr>
                </a:solidFill>
              </a:rPr>
              <a:t>retinal vasculature</a:t>
            </a: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:</a:t>
            </a:r>
          </a:p>
          <a:p>
            <a:pPr marL="0" indent="0" defTabSz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--Telangiectasias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--Venous dilation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--Microaneurysms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--Capillary dilation</a:t>
            </a:r>
          </a:p>
        </p:txBody>
      </p:sp>
      <p:sp>
        <p:nvSpPr>
          <p:cNvPr id="6" name="Line 11">
            <a:extLst>
              <a:ext uri="{FF2B5EF4-FFF2-40B4-BE49-F238E27FC236}">
                <a16:creationId xmlns:a16="http://schemas.microsoft.com/office/drawing/2014/main" id="{DC177ACF-833E-4EFF-A9AA-4EBED66CA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80535"/>
            <a:ext cx="0" cy="6096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B67A089F-E3E6-4984-82E2-D1E310279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2906450"/>
            <a:ext cx="30893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85000"/>
                  </a:schemeClr>
                </a:solidFill>
              </a:rPr>
              <a:t>The vascular abnormalities lead to…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1A0E21-DAD2-446F-B146-071E2CE2EE7B}"/>
              </a:ext>
            </a:extLst>
          </p:cNvPr>
          <p:cNvSpPr txBox="1"/>
          <p:nvPr/>
        </p:nvSpPr>
        <p:spPr>
          <a:xfrm>
            <a:off x="5203825" y="3509837"/>
            <a:ext cx="3711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be halted by treating the abnormal vessels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1EFF9B16-D43B-4C65-894E-CEBC8B7E9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77" y="4321314"/>
            <a:ext cx="52536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Management? 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</a:rPr>
              <a:t>Obliterate the vascular anomalies with </a:t>
            </a:r>
            <a:r>
              <a:rPr lang="en-US" altLang="en-US" sz="2000" b="1" dirty="0" err="1">
                <a:solidFill>
                  <a:schemeClr val="bg1">
                    <a:lumMod val="85000"/>
                  </a:schemeClr>
                </a:solidFill>
              </a:rPr>
              <a:t>cryo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</a:rPr>
              <a:t>or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 photocoagulation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954869C-3137-421E-8F4F-6A3BC9212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Systemic associations?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None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B6857-7FBC-4E8C-9C5F-1634238DA365}"/>
              </a:ext>
            </a:extLst>
          </p:cNvPr>
          <p:cNvSpPr txBox="1"/>
          <p:nvPr/>
        </p:nvSpPr>
        <p:spPr>
          <a:xfrm>
            <a:off x="744409" y="2132140"/>
            <a:ext cx="2974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When it </a:t>
            </a:r>
            <a:r>
              <a:rPr lang="en-US" sz="2800" dirty="0"/>
              <a:t>Progression of the exudates in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C74634-B806-4661-B0F2-9C59C721E0FF}"/>
              </a:ext>
            </a:extLst>
          </p:cNvPr>
          <p:cNvSpPr txBox="1"/>
          <p:nvPr/>
        </p:nvSpPr>
        <p:spPr>
          <a:xfrm>
            <a:off x="3101886" y="6397823"/>
            <a:ext cx="2940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No question—proceed when ready</a:t>
            </a:r>
          </a:p>
        </p:txBody>
      </p:sp>
    </p:spTree>
    <p:extLst>
      <p:ext uri="{BB962C8B-B14F-4D97-AF65-F5344CB8AC3E}">
        <p14:creationId xmlns:p14="http://schemas.microsoft.com/office/powerpoint/2010/main" val="31668880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DA2EBE-B02F-4262-8DE7-DDED4C36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2104-288F-45B2-8F9C-C9296609AA94}" type="slidenum">
              <a:rPr lang="en-US" altLang="en-US" smtClean="0"/>
              <a:pPr/>
              <a:t>52</a:t>
            </a:fld>
            <a:endParaRPr lang="en-US" altLang="en-US"/>
          </a:p>
        </p:txBody>
      </p:sp>
      <p:pic>
        <p:nvPicPr>
          <p:cNvPr id="2" name="Picture 4" descr="Retinal Laser Photocoagulation in Coats' Disease • Picture • MEDtube.net">
            <a:extLst>
              <a:ext uri="{FF2B5EF4-FFF2-40B4-BE49-F238E27FC236}">
                <a16:creationId xmlns:a16="http://schemas.microsoft.com/office/drawing/2014/main" id="{4ACDE0A6-9DC8-4D03-B602-B9A7104E7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021" y="1152382"/>
            <a:ext cx="4703957" cy="455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C2B777-7385-4150-9ACD-99AAD826490C}"/>
              </a:ext>
            </a:extLst>
          </p:cNvPr>
          <p:cNvSpPr txBox="1"/>
          <p:nvPr/>
        </p:nvSpPr>
        <p:spPr>
          <a:xfrm>
            <a:off x="3710224" y="6107668"/>
            <a:ext cx="172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Coats s/p laser</a:t>
            </a:r>
          </a:p>
        </p:txBody>
      </p:sp>
    </p:spTree>
    <p:extLst>
      <p:ext uri="{BB962C8B-B14F-4D97-AF65-F5344CB8AC3E}">
        <p14:creationId xmlns:p14="http://schemas.microsoft.com/office/powerpoint/2010/main" val="25372835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8">
            <a:extLst>
              <a:ext uri="{FF2B5EF4-FFF2-40B4-BE49-F238E27FC236}">
                <a16:creationId xmlns:a16="http://schemas.microsoft.com/office/drawing/2014/main" id="{094DECF6-F305-4023-83DB-DFBC1D2C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4" y="5607353"/>
            <a:ext cx="2562226" cy="69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85000"/>
                  </a:schemeClr>
                </a:solidFill>
              </a:rPr>
              <a:t>Leukocoria/</a:t>
            </a:r>
            <a:r>
              <a:rPr lang="en-US" altLang="en-US" sz="1400" i="1" dirty="0" err="1">
                <a:solidFill>
                  <a:schemeClr val="bg1">
                    <a:lumMod val="85000"/>
                  </a:schemeClr>
                </a:solidFill>
              </a:rPr>
              <a:t>xanthocoria</a:t>
            </a:r>
            <a:r>
              <a:rPr lang="en-US" altLang="en-US" sz="1400" i="1" dirty="0">
                <a:solidFill>
                  <a:schemeClr val="bg1">
                    <a:lumMod val="85000"/>
                  </a:schemeClr>
                </a:solidFill>
              </a:rPr>
              <a:t> place Coats on the DDx for…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F91654-1E5A-41CF-A11E-B0E3F8A7D8DC}"/>
              </a:ext>
            </a:extLst>
          </p:cNvPr>
          <p:cNvSpPr/>
          <p:nvPr/>
        </p:nvSpPr>
        <p:spPr>
          <a:xfrm>
            <a:off x="5458945" y="5631359"/>
            <a:ext cx="1904979" cy="693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9EE4DC47-E74B-47C3-B76A-77FFE0A87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946" y="4533135"/>
            <a:ext cx="2313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>
                    <a:lumMod val="85000"/>
                  </a:schemeClr>
                </a:solidFill>
              </a:rPr>
              <a:t>Retinal detachment</a:t>
            </a:r>
          </a:p>
        </p:txBody>
      </p:sp>
      <p:sp>
        <p:nvSpPr>
          <p:cNvPr id="19" name="Line 12">
            <a:extLst>
              <a:ext uri="{FF2B5EF4-FFF2-40B4-BE49-F238E27FC236}">
                <a16:creationId xmlns:a16="http://schemas.microsoft.com/office/drawing/2014/main" id="{8FF0B2CC-F4CB-41DD-89CB-E45BBAB0E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953000"/>
            <a:ext cx="0" cy="6096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01EE44AE-1B15-4C99-96BC-C431D11CD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5065955"/>
            <a:ext cx="2876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85000"/>
                  </a:schemeClr>
                </a:solidFill>
              </a:rPr>
              <a:t>If massive, the RD can result in…</a:t>
            </a: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07FB6C55-B18B-4079-8670-3329C245D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923535"/>
            <a:ext cx="0" cy="6096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C03AE99B-5E02-4217-90B8-B569AC4CA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4035930"/>
            <a:ext cx="30893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85000"/>
                  </a:schemeClr>
                </a:solidFill>
              </a:rPr>
              <a:t>If extensive, the exudates lead to…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AD4F89-9C6E-4534-A0D1-ED7C09986898}"/>
              </a:ext>
            </a:extLst>
          </p:cNvPr>
          <p:cNvSpPr txBox="1"/>
          <p:nvPr/>
        </p:nvSpPr>
        <p:spPr>
          <a:xfrm>
            <a:off x="5458945" y="5579165"/>
            <a:ext cx="1904995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Leukocoria or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</a:rPr>
              <a:t>xanthocoria</a:t>
            </a: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86FC7A-C46D-4770-8721-482E102DE0B5}"/>
              </a:ext>
            </a:extLst>
          </p:cNvPr>
          <p:cNvSpPr txBox="1"/>
          <p:nvPr/>
        </p:nvSpPr>
        <p:spPr>
          <a:xfrm>
            <a:off x="680088" y="5804356"/>
            <a:ext cx="2305439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75000"/>
                  </a:schemeClr>
                </a:solidFill>
              </a:rPr>
              <a:t>Retinoblastoma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AAC037-5802-45E9-B593-7563FB886413}"/>
              </a:ext>
            </a:extLst>
          </p:cNvPr>
          <p:cNvCxnSpPr/>
          <p:nvPr/>
        </p:nvCxnSpPr>
        <p:spPr>
          <a:xfrm flipH="1">
            <a:off x="3048000" y="6019800"/>
            <a:ext cx="2286000" cy="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4">
            <a:extLst>
              <a:ext uri="{FF2B5EF4-FFF2-40B4-BE49-F238E27FC236}">
                <a16:creationId xmlns:a16="http://schemas.microsoft.com/office/drawing/2014/main" id="{64372F07-A8A4-4DD0-AE1F-2093536F8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F73E0E9A-17D1-4903-B7F2-B9C1DECB2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</a:rPr>
              <a:t>White-yellow</a:t>
            </a: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 subretinal exudates</a:t>
            </a:r>
          </a:p>
        </p:txBody>
      </p:sp>
      <p:sp>
        <p:nvSpPr>
          <p:cNvPr id="53261" name="Text Box 15">
            <a:extLst>
              <a:ext uri="{FF2B5EF4-FFF2-40B4-BE49-F238E27FC236}">
                <a16:creationId xmlns:a16="http://schemas.microsoft.com/office/drawing/2014/main" id="{930EA3B4-D0A2-43F3-B657-64D6622A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disease</a:t>
            </a:r>
          </a:p>
        </p:txBody>
      </p:sp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00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7F5FDAC-3751-408F-B307-0F972C1A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Inheritance pattern?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None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392F351-B818-4CB7-B492-F45CB808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Gender predilection?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Male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896E07E-DAA4-4E09-8188-D73E7316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Typical age at presentation?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6-8 years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39E6A3B-E072-41F1-BA9B-3B8F21E0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Laterality (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ie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, bi- vs 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uni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-)?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Unilateral</a:t>
            </a:r>
          </a:p>
        </p:txBody>
      </p:sp>
      <p:sp>
        <p:nvSpPr>
          <p:cNvPr id="53262" name="Text Box 16">
            <a:extLst>
              <a:ext uri="{FF2B5EF4-FFF2-40B4-BE49-F238E27FC236}">
                <a16:creationId xmlns:a16="http://schemas.microsoft.com/office/drawing/2014/main" id="{0599BEA1-2915-4249-871B-968F3C72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597" y="990600"/>
            <a:ext cx="432991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Characterized by the presence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abnormalities of the </a:t>
            </a:r>
            <a:r>
              <a:rPr lang="en-US" altLang="en-US" sz="1800" b="1" dirty="0">
                <a:solidFill>
                  <a:schemeClr val="bg1">
                    <a:lumMod val="85000"/>
                  </a:schemeClr>
                </a:solidFill>
              </a:rPr>
              <a:t>retinal vasculature</a:t>
            </a: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:</a:t>
            </a:r>
          </a:p>
          <a:p>
            <a:pPr marL="0" indent="0" defTabSz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--Telangiectasias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--Venous dilation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--Microaneurysms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--Capillary dilation</a:t>
            </a:r>
          </a:p>
        </p:txBody>
      </p:sp>
      <p:sp>
        <p:nvSpPr>
          <p:cNvPr id="6" name="Line 11">
            <a:extLst>
              <a:ext uri="{FF2B5EF4-FFF2-40B4-BE49-F238E27FC236}">
                <a16:creationId xmlns:a16="http://schemas.microsoft.com/office/drawing/2014/main" id="{DC177ACF-833E-4EFF-A9AA-4EBED66CA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80535"/>
            <a:ext cx="0" cy="6096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B67A089F-E3E6-4984-82E2-D1E310279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2906450"/>
            <a:ext cx="30893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85000"/>
                  </a:schemeClr>
                </a:solidFill>
              </a:rPr>
              <a:t>The vascular abnormalities lead to…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954869C-3137-421E-8F4F-6A3BC9212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Systemic associations?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None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0449CD13-B698-477A-A178-70155A0D6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77" y="4321314"/>
            <a:ext cx="52536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Management? </a:t>
            </a:r>
            <a:r>
              <a:rPr lang="en-US" altLang="en-US" sz="2000" dirty="0">
                <a:solidFill>
                  <a:srgbClr val="0000FF"/>
                </a:solidFill>
              </a:rPr>
              <a:t>Obliterate the vascular anomalies with</a:t>
            </a:r>
            <a:endParaRPr lang="en-US" alt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909A0B-6209-4699-8AA5-24FC37333364}"/>
              </a:ext>
            </a:extLst>
          </p:cNvPr>
          <p:cNvSpPr txBox="1"/>
          <p:nvPr/>
        </p:nvSpPr>
        <p:spPr>
          <a:xfrm>
            <a:off x="1905000" y="4707211"/>
            <a:ext cx="3794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Segoe Script" panose="030B0504020000000003" pitchFamily="66" charset="0"/>
              </a:rPr>
              <a:t>intravitreal anti-VEGF therapy?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D8F774-DD5F-488F-AF33-39D6C17B3188}"/>
              </a:ext>
            </a:extLst>
          </p:cNvPr>
          <p:cNvSpPr txBox="1"/>
          <p:nvPr/>
        </p:nvSpPr>
        <p:spPr>
          <a:xfrm>
            <a:off x="88072" y="5153561"/>
            <a:ext cx="6354019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about intravitreal anti-VEGF injections—are they appropriate?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The BCSC is unclear on this score. The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Retina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book says it “may be a useful adjunctive treatment,” but the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Peds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book pointedly does not endorse it, and cautions it was “associated with a higher incidence” of complications in one study. Caveat emptor.</a:t>
            </a:r>
          </a:p>
        </p:txBody>
      </p:sp>
    </p:spTree>
    <p:extLst>
      <p:ext uri="{BB962C8B-B14F-4D97-AF65-F5344CB8AC3E}">
        <p14:creationId xmlns:p14="http://schemas.microsoft.com/office/powerpoint/2010/main" val="17156930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8">
            <a:extLst>
              <a:ext uri="{FF2B5EF4-FFF2-40B4-BE49-F238E27FC236}">
                <a16:creationId xmlns:a16="http://schemas.microsoft.com/office/drawing/2014/main" id="{094DECF6-F305-4023-83DB-DFBC1D2C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4" y="5607353"/>
            <a:ext cx="2562226" cy="69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85000"/>
                  </a:schemeClr>
                </a:solidFill>
              </a:rPr>
              <a:t>Leukocoria/</a:t>
            </a:r>
            <a:r>
              <a:rPr lang="en-US" altLang="en-US" sz="1400" i="1" dirty="0" err="1">
                <a:solidFill>
                  <a:schemeClr val="bg1">
                    <a:lumMod val="85000"/>
                  </a:schemeClr>
                </a:solidFill>
              </a:rPr>
              <a:t>xanthocoria</a:t>
            </a:r>
            <a:r>
              <a:rPr lang="en-US" altLang="en-US" sz="1400" i="1" dirty="0">
                <a:solidFill>
                  <a:schemeClr val="bg1">
                    <a:lumMod val="85000"/>
                  </a:schemeClr>
                </a:solidFill>
              </a:rPr>
              <a:t> place Coats on the DDx for…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F91654-1E5A-41CF-A11E-B0E3F8A7D8DC}"/>
              </a:ext>
            </a:extLst>
          </p:cNvPr>
          <p:cNvSpPr/>
          <p:nvPr/>
        </p:nvSpPr>
        <p:spPr>
          <a:xfrm>
            <a:off x="5458945" y="5631359"/>
            <a:ext cx="1904979" cy="693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9EE4DC47-E74B-47C3-B76A-77FFE0A87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946" y="4533135"/>
            <a:ext cx="2313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>
                    <a:lumMod val="85000"/>
                  </a:schemeClr>
                </a:solidFill>
              </a:rPr>
              <a:t>Retinal detachment</a:t>
            </a:r>
          </a:p>
        </p:txBody>
      </p:sp>
      <p:sp>
        <p:nvSpPr>
          <p:cNvPr id="19" name="Line 12">
            <a:extLst>
              <a:ext uri="{FF2B5EF4-FFF2-40B4-BE49-F238E27FC236}">
                <a16:creationId xmlns:a16="http://schemas.microsoft.com/office/drawing/2014/main" id="{8FF0B2CC-F4CB-41DD-89CB-E45BBAB0E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953000"/>
            <a:ext cx="0" cy="6096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01EE44AE-1B15-4C99-96BC-C431D11CD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5065955"/>
            <a:ext cx="2876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85000"/>
                  </a:schemeClr>
                </a:solidFill>
              </a:rPr>
              <a:t>If massive, the RD can result in…</a:t>
            </a: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07FB6C55-B18B-4079-8670-3329C245D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923535"/>
            <a:ext cx="0" cy="6096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C03AE99B-5E02-4217-90B8-B569AC4CA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4035930"/>
            <a:ext cx="30893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85000"/>
                  </a:schemeClr>
                </a:solidFill>
              </a:rPr>
              <a:t>If extensive, the exudates lead to…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AD4F89-9C6E-4534-A0D1-ED7C09986898}"/>
              </a:ext>
            </a:extLst>
          </p:cNvPr>
          <p:cNvSpPr txBox="1"/>
          <p:nvPr/>
        </p:nvSpPr>
        <p:spPr>
          <a:xfrm>
            <a:off x="5458945" y="5579165"/>
            <a:ext cx="1904995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Leukocoria or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</a:rPr>
              <a:t>xanthocoria</a:t>
            </a: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86FC7A-C46D-4770-8721-482E102DE0B5}"/>
              </a:ext>
            </a:extLst>
          </p:cNvPr>
          <p:cNvSpPr txBox="1"/>
          <p:nvPr/>
        </p:nvSpPr>
        <p:spPr>
          <a:xfrm>
            <a:off x="680088" y="5804356"/>
            <a:ext cx="2305439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75000"/>
                  </a:schemeClr>
                </a:solidFill>
              </a:rPr>
              <a:t>Retinoblastoma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AAC037-5802-45E9-B593-7563FB886413}"/>
              </a:ext>
            </a:extLst>
          </p:cNvPr>
          <p:cNvCxnSpPr/>
          <p:nvPr/>
        </p:nvCxnSpPr>
        <p:spPr>
          <a:xfrm flipH="1">
            <a:off x="3048000" y="6019800"/>
            <a:ext cx="2286000" cy="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4">
            <a:extLst>
              <a:ext uri="{FF2B5EF4-FFF2-40B4-BE49-F238E27FC236}">
                <a16:creationId xmlns:a16="http://schemas.microsoft.com/office/drawing/2014/main" id="{64372F07-A8A4-4DD0-AE1F-2093536F8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F73E0E9A-17D1-4903-B7F2-B9C1DECB2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</a:rPr>
              <a:t>White-yellow</a:t>
            </a: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 subretinal exudates</a:t>
            </a:r>
          </a:p>
        </p:txBody>
      </p:sp>
      <p:sp>
        <p:nvSpPr>
          <p:cNvPr id="53261" name="Text Box 15">
            <a:extLst>
              <a:ext uri="{FF2B5EF4-FFF2-40B4-BE49-F238E27FC236}">
                <a16:creationId xmlns:a16="http://schemas.microsoft.com/office/drawing/2014/main" id="{930EA3B4-D0A2-43F3-B657-64D6622A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disease</a:t>
            </a:r>
          </a:p>
        </p:txBody>
      </p:sp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00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7F5FDAC-3751-408F-B307-0F972C1A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272447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Inheritance pattern?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None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392F351-B818-4CB7-B492-F45CB808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1096172"/>
            <a:ext cx="3204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Gender predilection?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Male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896E07E-DAA4-4E09-8188-D73E7316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57200"/>
            <a:ext cx="4567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Typical age at presentation?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6-8 years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39E6A3B-E072-41F1-BA9B-3B8F21E0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73280"/>
            <a:ext cx="4297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Laterality (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ie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, bi- vs </a:t>
            </a:r>
            <a:r>
              <a:rPr lang="en-US" altLang="en-US" sz="2000" i="1" dirty="0" err="1">
                <a:solidFill>
                  <a:schemeClr val="bg1">
                    <a:lumMod val="85000"/>
                  </a:schemeClr>
                </a:solidFill>
              </a:rPr>
              <a:t>uni</a:t>
            </a: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-)?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Unilateral</a:t>
            </a:r>
          </a:p>
        </p:txBody>
      </p:sp>
      <p:sp>
        <p:nvSpPr>
          <p:cNvPr id="53262" name="Text Box 16">
            <a:extLst>
              <a:ext uri="{FF2B5EF4-FFF2-40B4-BE49-F238E27FC236}">
                <a16:creationId xmlns:a16="http://schemas.microsoft.com/office/drawing/2014/main" id="{0599BEA1-2915-4249-871B-968F3C72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597" y="990600"/>
            <a:ext cx="432991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Characterized by the presence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abnormalities of the </a:t>
            </a:r>
            <a:r>
              <a:rPr lang="en-US" altLang="en-US" sz="1800" b="1" dirty="0">
                <a:solidFill>
                  <a:schemeClr val="bg1">
                    <a:lumMod val="85000"/>
                  </a:schemeClr>
                </a:solidFill>
              </a:rPr>
              <a:t>retinal vasculature</a:t>
            </a: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:</a:t>
            </a:r>
          </a:p>
          <a:p>
            <a:pPr marL="0" indent="0" defTabSz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--Telangiectasias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--Venous dilation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--Microaneurysms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</a:rPr>
              <a:t>--Capillary dilation</a:t>
            </a:r>
          </a:p>
        </p:txBody>
      </p:sp>
      <p:sp>
        <p:nvSpPr>
          <p:cNvPr id="6" name="Line 11">
            <a:extLst>
              <a:ext uri="{FF2B5EF4-FFF2-40B4-BE49-F238E27FC236}">
                <a16:creationId xmlns:a16="http://schemas.microsoft.com/office/drawing/2014/main" id="{DC177ACF-833E-4EFF-A9AA-4EBED66CA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80535"/>
            <a:ext cx="0" cy="6096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B67A089F-E3E6-4984-82E2-D1E310279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2906450"/>
            <a:ext cx="30893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85000"/>
                  </a:schemeClr>
                </a:solidFill>
              </a:rPr>
              <a:t>The vascular abnormalities lead to…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954869C-3137-421E-8F4F-6A3BC9212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6" y="2486183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85000"/>
                  </a:schemeClr>
                </a:solidFill>
              </a:rPr>
              <a:t>Systemic associations?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None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0449CD13-B698-477A-A178-70155A0D6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77" y="4321314"/>
            <a:ext cx="52536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8000"/>
                </a:solidFill>
              </a:rPr>
              <a:t>Management? </a:t>
            </a:r>
            <a:r>
              <a:rPr lang="en-US" altLang="en-US" sz="2000" dirty="0">
                <a:solidFill>
                  <a:srgbClr val="0000FF"/>
                </a:solidFill>
              </a:rPr>
              <a:t>Obliterate the vascular anomalies with</a:t>
            </a:r>
            <a:endParaRPr lang="en-US" alt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909A0B-6209-4699-8AA5-24FC37333364}"/>
              </a:ext>
            </a:extLst>
          </p:cNvPr>
          <p:cNvSpPr txBox="1"/>
          <p:nvPr/>
        </p:nvSpPr>
        <p:spPr>
          <a:xfrm>
            <a:off x="1905000" y="4707211"/>
            <a:ext cx="3794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Segoe Script" panose="030B0504020000000003" pitchFamily="66" charset="0"/>
              </a:rPr>
              <a:t>intravitreal anti-VEGF therapy?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D8F774-DD5F-488F-AF33-39D6C17B3188}"/>
              </a:ext>
            </a:extLst>
          </p:cNvPr>
          <p:cNvSpPr txBox="1"/>
          <p:nvPr/>
        </p:nvSpPr>
        <p:spPr>
          <a:xfrm>
            <a:off x="88072" y="5153561"/>
            <a:ext cx="6354019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about intravitreal anti-VEGF injections—are they appropriate?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i="1" dirty="0">
                <a:solidFill>
                  <a:schemeClr val="bg1"/>
                </a:solidFill>
              </a:rPr>
              <a:t>BCSC</a:t>
            </a:r>
            <a:r>
              <a:rPr lang="en-US" sz="1600" dirty="0">
                <a:solidFill>
                  <a:schemeClr val="bg1"/>
                </a:solidFill>
              </a:rPr>
              <a:t> is unclear on this score. The </a:t>
            </a:r>
            <a:r>
              <a:rPr lang="en-US" sz="1600" i="1" dirty="0">
                <a:solidFill>
                  <a:schemeClr val="bg1"/>
                </a:solidFill>
              </a:rPr>
              <a:t>Retina</a:t>
            </a:r>
            <a:r>
              <a:rPr lang="en-US" sz="1600" dirty="0">
                <a:solidFill>
                  <a:schemeClr val="bg1"/>
                </a:solidFill>
              </a:rPr>
              <a:t> book says it “may be a useful adjunctive treatment,” but the </a:t>
            </a:r>
            <a:r>
              <a:rPr lang="en-US" sz="1600" i="1" dirty="0">
                <a:solidFill>
                  <a:schemeClr val="bg1"/>
                </a:solidFill>
              </a:rPr>
              <a:t>Peds</a:t>
            </a:r>
            <a:r>
              <a:rPr lang="en-US" sz="1600" dirty="0">
                <a:solidFill>
                  <a:schemeClr val="bg1"/>
                </a:solidFill>
              </a:rPr>
              <a:t> book pointedly does </a:t>
            </a:r>
            <a:r>
              <a:rPr lang="en-US" sz="1600" b="1" dirty="0">
                <a:solidFill>
                  <a:schemeClr val="bg1"/>
                </a:solidFill>
              </a:rPr>
              <a:t>not</a:t>
            </a:r>
            <a:r>
              <a:rPr lang="en-US" sz="1600" dirty="0">
                <a:solidFill>
                  <a:schemeClr val="bg1"/>
                </a:solidFill>
              </a:rPr>
              <a:t> endorse it, cautioning it was “associated with a higher incidence” of complications in one study. Caveat emptor.</a:t>
            </a:r>
          </a:p>
        </p:txBody>
      </p:sp>
    </p:spTree>
    <p:extLst>
      <p:ext uri="{BB962C8B-B14F-4D97-AF65-F5344CB8AC3E}">
        <p14:creationId xmlns:p14="http://schemas.microsoft.com/office/powerpoint/2010/main" val="5825869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E4672E-CC01-4D0A-BAFF-79CACD12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 dirty="0"/>
              <a:t>Coats Disease: TLDR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13EEE-180A-43BB-BB0F-ACCDF72E83C7}"/>
              </a:ext>
            </a:extLst>
          </p:cNvPr>
          <p:cNvSpPr/>
          <p:nvPr/>
        </p:nvSpPr>
        <p:spPr>
          <a:xfrm>
            <a:off x="7787309" y="1003300"/>
            <a:ext cx="990600" cy="7159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DF05C8-B93E-4748-8007-EA002691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2104-288F-45B2-8F9C-C9296609AA94}" type="slidenum">
              <a:rPr lang="en-US" altLang="en-US" smtClean="0"/>
              <a:pPr/>
              <a:t>55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737694-EF76-4B94-9EC0-9EE977B0696A}"/>
              </a:ext>
            </a:extLst>
          </p:cNvPr>
          <p:cNvSpPr txBox="1"/>
          <p:nvPr/>
        </p:nvSpPr>
        <p:spPr>
          <a:xfrm>
            <a:off x="3101886" y="6397823"/>
            <a:ext cx="2940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No question—proceed when ready</a:t>
            </a:r>
          </a:p>
        </p:txBody>
      </p:sp>
    </p:spTree>
    <p:extLst>
      <p:ext uri="{BB962C8B-B14F-4D97-AF65-F5344CB8AC3E}">
        <p14:creationId xmlns:p14="http://schemas.microsoft.com/office/powerpoint/2010/main" val="17820454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E4672E-CC01-4D0A-BAFF-79CACD12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 dirty="0"/>
              <a:t>Coats Disease: TLDR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088193-1116-46D3-A1FC-31AE34A62474}"/>
              </a:ext>
            </a:extLst>
          </p:cNvPr>
          <p:cNvSpPr/>
          <p:nvPr/>
        </p:nvSpPr>
        <p:spPr>
          <a:xfrm>
            <a:off x="5486400" y="1524000"/>
            <a:ext cx="21336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13EEE-180A-43BB-BB0F-ACCDF72E83C7}"/>
              </a:ext>
            </a:extLst>
          </p:cNvPr>
          <p:cNvSpPr/>
          <p:nvPr/>
        </p:nvSpPr>
        <p:spPr>
          <a:xfrm>
            <a:off x="7787309" y="1003300"/>
            <a:ext cx="990600" cy="7159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4E6392-665D-4850-8AE3-D9C1FBD0C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3300"/>
            <a:ext cx="8534400" cy="5732462"/>
          </a:xfrm>
          <a:noFill/>
        </p:spPr>
        <p:txBody>
          <a:bodyPr/>
          <a:lstStyle/>
          <a:p>
            <a:r>
              <a:rPr lang="en-US" dirty="0"/>
              <a:t>Coats is a disease of  </a:t>
            </a:r>
            <a:r>
              <a:rPr lang="en-US" dirty="0">
                <a:solidFill>
                  <a:srgbClr val="0000FF"/>
                </a:solidFill>
              </a:rPr>
              <a:t>young boys </a:t>
            </a:r>
            <a:r>
              <a:rPr lang="en-US" dirty="0"/>
              <a:t>. It presents with unilateral , subretinal , </a:t>
            </a:r>
            <a:r>
              <a:rPr lang="en-US" dirty="0">
                <a:solidFill>
                  <a:schemeClr val="bg1"/>
                </a:solidFill>
              </a:rPr>
              <a:t>white-</a:t>
            </a:r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exudates.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DF05C8-B93E-4748-8007-EA002691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2104-288F-45B2-8F9C-C9296609AA94}" type="slidenum">
              <a:rPr lang="en-US" altLang="en-US" smtClean="0"/>
              <a:pPr/>
              <a:t>56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15272-1FF8-49C6-9D23-334C71ACCC00}"/>
              </a:ext>
            </a:extLst>
          </p:cNvPr>
          <p:cNvSpPr/>
          <p:nvPr/>
        </p:nvSpPr>
        <p:spPr>
          <a:xfrm>
            <a:off x="4547152" y="1116081"/>
            <a:ext cx="2133600" cy="381000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demographic (two words)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8073DA-21C0-4E86-9F0E-7BCD8243DE34}"/>
              </a:ext>
            </a:extLst>
          </p:cNvPr>
          <p:cNvSpPr/>
          <p:nvPr/>
        </p:nvSpPr>
        <p:spPr>
          <a:xfrm>
            <a:off x="5440016" y="1493838"/>
            <a:ext cx="2179983" cy="487362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two-words</a:t>
            </a:r>
          </a:p>
        </p:txBody>
      </p:sp>
    </p:spTree>
    <p:extLst>
      <p:ext uri="{BB962C8B-B14F-4D97-AF65-F5344CB8AC3E}">
        <p14:creationId xmlns:p14="http://schemas.microsoft.com/office/powerpoint/2010/main" val="18778791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B15272-1FF8-49C6-9D23-334C71ACCC00}"/>
              </a:ext>
            </a:extLst>
          </p:cNvPr>
          <p:cNvSpPr/>
          <p:nvPr/>
        </p:nvSpPr>
        <p:spPr>
          <a:xfrm>
            <a:off x="4547152" y="1116081"/>
            <a:ext cx="2133600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E4672E-CC01-4D0A-BAFF-79CACD12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 dirty="0"/>
              <a:t>Coats Disease: TLDR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088193-1116-46D3-A1FC-31AE34A62474}"/>
              </a:ext>
            </a:extLst>
          </p:cNvPr>
          <p:cNvSpPr/>
          <p:nvPr/>
        </p:nvSpPr>
        <p:spPr>
          <a:xfrm>
            <a:off x="5486400" y="1524000"/>
            <a:ext cx="21336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13EEE-180A-43BB-BB0F-ACCDF72E83C7}"/>
              </a:ext>
            </a:extLst>
          </p:cNvPr>
          <p:cNvSpPr/>
          <p:nvPr/>
        </p:nvSpPr>
        <p:spPr>
          <a:xfrm>
            <a:off x="7787309" y="1003300"/>
            <a:ext cx="990600" cy="7159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4E6392-665D-4850-8AE3-D9C1FBD0C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3300"/>
            <a:ext cx="8534400" cy="5732462"/>
          </a:xfrm>
          <a:noFill/>
        </p:spPr>
        <p:txBody>
          <a:bodyPr/>
          <a:lstStyle/>
          <a:p>
            <a:r>
              <a:rPr lang="en-US" dirty="0"/>
              <a:t>Coats is a disease of  </a:t>
            </a:r>
            <a:r>
              <a:rPr lang="en-US" dirty="0">
                <a:solidFill>
                  <a:srgbClr val="0000FF"/>
                </a:solidFill>
              </a:rPr>
              <a:t>young boys </a:t>
            </a:r>
            <a:r>
              <a:rPr lang="en-US" dirty="0"/>
              <a:t>. It presents with unilateral , subretinal , </a:t>
            </a:r>
            <a:r>
              <a:rPr lang="en-US" dirty="0">
                <a:solidFill>
                  <a:schemeClr val="bg1"/>
                </a:solidFill>
              </a:rPr>
              <a:t>white-</a:t>
            </a:r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exudates.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DF05C8-B93E-4748-8007-EA002691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2104-288F-45B2-8F9C-C9296609AA94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4342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B15272-1FF8-49C6-9D23-334C71ACCC00}"/>
              </a:ext>
            </a:extLst>
          </p:cNvPr>
          <p:cNvSpPr/>
          <p:nvPr/>
        </p:nvSpPr>
        <p:spPr>
          <a:xfrm>
            <a:off x="4547152" y="1116081"/>
            <a:ext cx="2133600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E4672E-CC01-4D0A-BAFF-79CACD12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 dirty="0"/>
              <a:t>Coats Disease: TLDR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088193-1116-46D3-A1FC-31AE34A62474}"/>
              </a:ext>
            </a:extLst>
          </p:cNvPr>
          <p:cNvSpPr/>
          <p:nvPr/>
        </p:nvSpPr>
        <p:spPr>
          <a:xfrm>
            <a:off x="5486400" y="1524000"/>
            <a:ext cx="21336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13EEE-180A-43BB-BB0F-ACCDF72E83C7}"/>
              </a:ext>
            </a:extLst>
          </p:cNvPr>
          <p:cNvSpPr/>
          <p:nvPr/>
        </p:nvSpPr>
        <p:spPr>
          <a:xfrm>
            <a:off x="7787309" y="1003300"/>
            <a:ext cx="990600" cy="7159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4E6392-665D-4850-8AE3-D9C1FBD0C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3300"/>
            <a:ext cx="8534400" cy="5732462"/>
          </a:xfrm>
          <a:noFill/>
        </p:spPr>
        <p:txBody>
          <a:bodyPr/>
          <a:lstStyle/>
          <a:p>
            <a:r>
              <a:rPr lang="en-US" dirty="0"/>
              <a:t>Coats is a disease of  </a:t>
            </a:r>
            <a:r>
              <a:rPr lang="en-US" dirty="0">
                <a:solidFill>
                  <a:srgbClr val="0000FF"/>
                </a:solidFill>
              </a:rPr>
              <a:t>young boys </a:t>
            </a:r>
            <a:r>
              <a:rPr lang="en-US" dirty="0"/>
              <a:t>. It presents with unilateral , subretinal , </a:t>
            </a:r>
            <a:r>
              <a:rPr lang="en-US" dirty="0">
                <a:solidFill>
                  <a:schemeClr val="bg1"/>
                </a:solidFill>
              </a:rPr>
              <a:t>white-</a:t>
            </a:r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exudates.</a:t>
            </a:r>
          </a:p>
          <a:p>
            <a:r>
              <a:rPr lang="en-US" dirty="0"/>
              <a:t>It is  </a:t>
            </a:r>
            <a:r>
              <a:rPr lang="en-US" dirty="0">
                <a:solidFill>
                  <a:srgbClr val="0000FF"/>
                </a:solidFill>
              </a:rPr>
              <a:t>sporadic</a:t>
            </a:r>
            <a:r>
              <a:rPr lang="en-US" dirty="0"/>
              <a:t> , with  </a:t>
            </a:r>
            <a:r>
              <a:rPr lang="en-US" dirty="0">
                <a:solidFill>
                  <a:srgbClr val="0000FF"/>
                </a:solidFill>
              </a:rPr>
              <a:t>no</a:t>
            </a:r>
            <a:r>
              <a:rPr lang="en-US" dirty="0"/>
              <a:t>  systemic associations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DF05C8-B93E-4748-8007-EA002691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2104-288F-45B2-8F9C-C9296609AA94}" type="slidenum">
              <a:rPr lang="en-US" altLang="en-US" smtClean="0"/>
              <a:pPr/>
              <a:t>58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86B618-3333-4899-AB4D-46789104417A}"/>
              </a:ext>
            </a:extLst>
          </p:cNvPr>
          <p:cNvSpPr/>
          <p:nvPr/>
        </p:nvSpPr>
        <p:spPr>
          <a:xfrm>
            <a:off x="1676400" y="2590800"/>
            <a:ext cx="1447800" cy="381000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inheritance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F5973-D2E6-4B7C-B0CB-5B1A39CCF39F}"/>
              </a:ext>
            </a:extLst>
          </p:cNvPr>
          <p:cNvSpPr/>
          <p:nvPr/>
        </p:nvSpPr>
        <p:spPr>
          <a:xfrm>
            <a:off x="4242352" y="2590800"/>
            <a:ext cx="609600" cy="381000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yes/no</a:t>
            </a:r>
          </a:p>
        </p:txBody>
      </p:sp>
    </p:spTree>
    <p:extLst>
      <p:ext uri="{BB962C8B-B14F-4D97-AF65-F5344CB8AC3E}">
        <p14:creationId xmlns:p14="http://schemas.microsoft.com/office/powerpoint/2010/main" val="6896764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86B618-3333-4899-AB4D-46789104417A}"/>
              </a:ext>
            </a:extLst>
          </p:cNvPr>
          <p:cNvSpPr/>
          <p:nvPr/>
        </p:nvSpPr>
        <p:spPr>
          <a:xfrm>
            <a:off x="1676400" y="2590800"/>
            <a:ext cx="1447800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F5973-D2E6-4B7C-B0CB-5B1A39CCF39F}"/>
              </a:ext>
            </a:extLst>
          </p:cNvPr>
          <p:cNvSpPr/>
          <p:nvPr/>
        </p:nvSpPr>
        <p:spPr>
          <a:xfrm>
            <a:off x="4242352" y="2590800"/>
            <a:ext cx="609600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15272-1FF8-49C6-9D23-334C71ACCC00}"/>
              </a:ext>
            </a:extLst>
          </p:cNvPr>
          <p:cNvSpPr/>
          <p:nvPr/>
        </p:nvSpPr>
        <p:spPr>
          <a:xfrm>
            <a:off x="4547152" y="1116081"/>
            <a:ext cx="2133600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E4672E-CC01-4D0A-BAFF-79CACD12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 dirty="0"/>
              <a:t>Coats Disease: TLDR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088193-1116-46D3-A1FC-31AE34A62474}"/>
              </a:ext>
            </a:extLst>
          </p:cNvPr>
          <p:cNvSpPr/>
          <p:nvPr/>
        </p:nvSpPr>
        <p:spPr>
          <a:xfrm>
            <a:off x="5486400" y="1524000"/>
            <a:ext cx="21336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13EEE-180A-43BB-BB0F-ACCDF72E83C7}"/>
              </a:ext>
            </a:extLst>
          </p:cNvPr>
          <p:cNvSpPr/>
          <p:nvPr/>
        </p:nvSpPr>
        <p:spPr>
          <a:xfrm>
            <a:off x="7787309" y="1003300"/>
            <a:ext cx="990600" cy="7159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4E6392-665D-4850-8AE3-D9C1FBD0C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3300"/>
            <a:ext cx="8534400" cy="5732462"/>
          </a:xfrm>
          <a:noFill/>
        </p:spPr>
        <p:txBody>
          <a:bodyPr/>
          <a:lstStyle/>
          <a:p>
            <a:r>
              <a:rPr lang="en-US" dirty="0"/>
              <a:t>Coats is a disease of  </a:t>
            </a:r>
            <a:r>
              <a:rPr lang="en-US" dirty="0">
                <a:solidFill>
                  <a:srgbClr val="0000FF"/>
                </a:solidFill>
              </a:rPr>
              <a:t>young boys </a:t>
            </a:r>
            <a:r>
              <a:rPr lang="en-US" dirty="0"/>
              <a:t>. It presents with unilateral , subretinal , </a:t>
            </a:r>
            <a:r>
              <a:rPr lang="en-US" dirty="0">
                <a:solidFill>
                  <a:schemeClr val="bg1"/>
                </a:solidFill>
              </a:rPr>
              <a:t>white-</a:t>
            </a:r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exudates.</a:t>
            </a:r>
          </a:p>
          <a:p>
            <a:r>
              <a:rPr lang="en-US" dirty="0"/>
              <a:t>It is  </a:t>
            </a:r>
            <a:r>
              <a:rPr lang="en-US" dirty="0">
                <a:solidFill>
                  <a:srgbClr val="0000FF"/>
                </a:solidFill>
              </a:rPr>
              <a:t>sporadic</a:t>
            </a:r>
            <a:r>
              <a:rPr lang="en-US" dirty="0"/>
              <a:t> , with  </a:t>
            </a:r>
            <a:r>
              <a:rPr lang="en-US" dirty="0">
                <a:solidFill>
                  <a:srgbClr val="0000FF"/>
                </a:solidFill>
              </a:rPr>
              <a:t>no</a:t>
            </a:r>
            <a:r>
              <a:rPr lang="en-US" dirty="0"/>
              <a:t>  systemic associations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DF05C8-B93E-4748-8007-EA002691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2104-288F-45B2-8F9C-C9296609AA94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909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/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089A6196-8EA5-469C-9F3A-AAC9BEA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disease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2B2542-221E-4266-A7F2-5E7C8F2E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6503A90-77B9-4A37-AB82-8F5C60BC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019270-1A71-53DA-4FCD-DDBAE4A1A6CE}"/>
              </a:ext>
            </a:extLst>
          </p:cNvPr>
          <p:cNvSpPr/>
          <p:nvPr/>
        </p:nvSpPr>
        <p:spPr>
          <a:xfrm>
            <a:off x="6781800" y="3276600"/>
            <a:ext cx="2286000" cy="799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1CDCC-885A-0391-CE7A-8C8E97FD930C}"/>
              </a:ext>
            </a:extLst>
          </p:cNvPr>
          <p:cNvSpPr txBox="1"/>
          <p:nvPr/>
        </p:nvSpPr>
        <p:spPr>
          <a:xfrm>
            <a:off x="3641311" y="4236744"/>
            <a:ext cx="5201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Two findings are typical of histologic examination of the subretinal exudate—what are they?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Foamy  histocytes and  cholesterol  crystals</a:t>
            </a:r>
          </a:p>
        </p:txBody>
      </p:sp>
    </p:spTree>
    <p:extLst>
      <p:ext uri="{BB962C8B-B14F-4D97-AF65-F5344CB8AC3E}">
        <p14:creationId xmlns:p14="http://schemas.microsoft.com/office/powerpoint/2010/main" val="27018299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86B618-3333-4899-AB4D-46789104417A}"/>
              </a:ext>
            </a:extLst>
          </p:cNvPr>
          <p:cNvSpPr/>
          <p:nvPr/>
        </p:nvSpPr>
        <p:spPr>
          <a:xfrm>
            <a:off x="1676400" y="2590800"/>
            <a:ext cx="1447800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F5973-D2E6-4B7C-B0CB-5B1A39CCF39F}"/>
              </a:ext>
            </a:extLst>
          </p:cNvPr>
          <p:cNvSpPr/>
          <p:nvPr/>
        </p:nvSpPr>
        <p:spPr>
          <a:xfrm>
            <a:off x="4242352" y="2590800"/>
            <a:ext cx="609600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15272-1FF8-49C6-9D23-334C71ACCC00}"/>
              </a:ext>
            </a:extLst>
          </p:cNvPr>
          <p:cNvSpPr/>
          <p:nvPr/>
        </p:nvSpPr>
        <p:spPr>
          <a:xfrm>
            <a:off x="4547152" y="1116081"/>
            <a:ext cx="2133600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E4672E-CC01-4D0A-BAFF-79CACD12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 dirty="0"/>
              <a:t>Coats Disease: TLDR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088193-1116-46D3-A1FC-31AE34A62474}"/>
              </a:ext>
            </a:extLst>
          </p:cNvPr>
          <p:cNvSpPr/>
          <p:nvPr/>
        </p:nvSpPr>
        <p:spPr>
          <a:xfrm>
            <a:off x="5486400" y="1524000"/>
            <a:ext cx="21336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13EEE-180A-43BB-BB0F-ACCDF72E83C7}"/>
              </a:ext>
            </a:extLst>
          </p:cNvPr>
          <p:cNvSpPr/>
          <p:nvPr/>
        </p:nvSpPr>
        <p:spPr>
          <a:xfrm>
            <a:off x="7787309" y="1003300"/>
            <a:ext cx="990600" cy="7159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4E6392-665D-4850-8AE3-D9C1FBD0C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3300"/>
            <a:ext cx="8534400" cy="5732462"/>
          </a:xfrm>
          <a:noFill/>
        </p:spPr>
        <p:txBody>
          <a:bodyPr/>
          <a:lstStyle/>
          <a:p>
            <a:r>
              <a:rPr lang="en-US" dirty="0"/>
              <a:t>Coats is a disease of  </a:t>
            </a:r>
            <a:r>
              <a:rPr lang="en-US" dirty="0">
                <a:solidFill>
                  <a:srgbClr val="0000FF"/>
                </a:solidFill>
              </a:rPr>
              <a:t>young boys </a:t>
            </a:r>
            <a:r>
              <a:rPr lang="en-US" dirty="0"/>
              <a:t>. It presents with unilateral , subretinal , </a:t>
            </a:r>
            <a:r>
              <a:rPr lang="en-US" dirty="0">
                <a:solidFill>
                  <a:schemeClr val="bg1"/>
                </a:solidFill>
              </a:rPr>
              <a:t>white-</a:t>
            </a:r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exudates.</a:t>
            </a:r>
          </a:p>
          <a:p>
            <a:r>
              <a:rPr lang="en-US" dirty="0"/>
              <a:t>It is  </a:t>
            </a:r>
            <a:r>
              <a:rPr lang="en-US" dirty="0">
                <a:solidFill>
                  <a:srgbClr val="0000FF"/>
                </a:solidFill>
              </a:rPr>
              <a:t>sporadic</a:t>
            </a:r>
            <a:r>
              <a:rPr lang="en-US" dirty="0"/>
              <a:t> , with  </a:t>
            </a:r>
            <a:r>
              <a:rPr lang="en-US" dirty="0">
                <a:solidFill>
                  <a:srgbClr val="0000FF"/>
                </a:solidFill>
              </a:rPr>
              <a:t>no</a:t>
            </a:r>
            <a:r>
              <a:rPr lang="en-US" dirty="0"/>
              <a:t>  systemic associations</a:t>
            </a:r>
          </a:p>
          <a:p>
            <a:r>
              <a:rPr lang="en-US" dirty="0"/>
              <a:t>The  </a:t>
            </a:r>
            <a:r>
              <a:rPr lang="en-US" dirty="0">
                <a:solidFill>
                  <a:srgbClr val="0000FF"/>
                </a:solidFill>
              </a:rPr>
              <a:t>retinal vascular abnormalities  </a:t>
            </a:r>
            <a:r>
              <a:rPr lang="en-US" dirty="0"/>
              <a:t>in Coats disease are responsible for the classic subretinal exudates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DF05C8-B93E-4748-8007-EA002691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2104-288F-45B2-8F9C-C9296609AA94}" type="slidenum">
              <a:rPr lang="en-US" altLang="en-US" smtClean="0"/>
              <a:pPr/>
              <a:t>60</a:t>
            </a:fld>
            <a:endParaRPr lang="en-US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16AACE-DEA3-4DF4-B706-854BD9BA9074}"/>
              </a:ext>
            </a:extLst>
          </p:cNvPr>
          <p:cNvSpPr/>
          <p:nvPr/>
        </p:nvSpPr>
        <p:spPr>
          <a:xfrm>
            <a:off x="1712843" y="3080854"/>
            <a:ext cx="4992757" cy="381000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three words</a:t>
            </a:r>
          </a:p>
        </p:txBody>
      </p:sp>
    </p:spTree>
    <p:extLst>
      <p:ext uri="{BB962C8B-B14F-4D97-AF65-F5344CB8AC3E}">
        <p14:creationId xmlns:p14="http://schemas.microsoft.com/office/powerpoint/2010/main" val="41846243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916AACE-DEA3-4DF4-B706-854BD9BA9074}"/>
              </a:ext>
            </a:extLst>
          </p:cNvPr>
          <p:cNvSpPr/>
          <p:nvPr/>
        </p:nvSpPr>
        <p:spPr>
          <a:xfrm>
            <a:off x="1712843" y="3080854"/>
            <a:ext cx="4992757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86B618-3333-4899-AB4D-46789104417A}"/>
              </a:ext>
            </a:extLst>
          </p:cNvPr>
          <p:cNvSpPr/>
          <p:nvPr/>
        </p:nvSpPr>
        <p:spPr>
          <a:xfrm>
            <a:off x="1676400" y="2590800"/>
            <a:ext cx="1447800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F5973-D2E6-4B7C-B0CB-5B1A39CCF39F}"/>
              </a:ext>
            </a:extLst>
          </p:cNvPr>
          <p:cNvSpPr/>
          <p:nvPr/>
        </p:nvSpPr>
        <p:spPr>
          <a:xfrm>
            <a:off x="4242352" y="2590800"/>
            <a:ext cx="609600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15272-1FF8-49C6-9D23-334C71ACCC00}"/>
              </a:ext>
            </a:extLst>
          </p:cNvPr>
          <p:cNvSpPr/>
          <p:nvPr/>
        </p:nvSpPr>
        <p:spPr>
          <a:xfrm>
            <a:off x="4547152" y="1116081"/>
            <a:ext cx="2133600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E4672E-CC01-4D0A-BAFF-79CACD12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 dirty="0"/>
              <a:t>Coats Disease: TLDR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088193-1116-46D3-A1FC-31AE34A62474}"/>
              </a:ext>
            </a:extLst>
          </p:cNvPr>
          <p:cNvSpPr/>
          <p:nvPr/>
        </p:nvSpPr>
        <p:spPr>
          <a:xfrm>
            <a:off x="5486400" y="1524000"/>
            <a:ext cx="21336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13EEE-180A-43BB-BB0F-ACCDF72E83C7}"/>
              </a:ext>
            </a:extLst>
          </p:cNvPr>
          <p:cNvSpPr/>
          <p:nvPr/>
        </p:nvSpPr>
        <p:spPr>
          <a:xfrm>
            <a:off x="7787309" y="1003300"/>
            <a:ext cx="990600" cy="7159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4E6392-665D-4850-8AE3-D9C1FBD0C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3300"/>
            <a:ext cx="8534400" cy="5732462"/>
          </a:xfrm>
          <a:noFill/>
        </p:spPr>
        <p:txBody>
          <a:bodyPr/>
          <a:lstStyle/>
          <a:p>
            <a:r>
              <a:rPr lang="en-US" dirty="0"/>
              <a:t>Coats is a disease of  </a:t>
            </a:r>
            <a:r>
              <a:rPr lang="en-US" dirty="0">
                <a:solidFill>
                  <a:srgbClr val="0000FF"/>
                </a:solidFill>
              </a:rPr>
              <a:t>young boys </a:t>
            </a:r>
            <a:r>
              <a:rPr lang="en-US" dirty="0"/>
              <a:t>. It presents with unilateral , subretinal , </a:t>
            </a:r>
            <a:r>
              <a:rPr lang="en-US" dirty="0">
                <a:solidFill>
                  <a:schemeClr val="bg1"/>
                </a:solidFill>
              </a:rPr>
              <a:t>white-</a:t>
            </a:r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exudates.</a:t>
            </a:r>
          </a:p>
          <a:p>
            <a:r>
              <a:rPr lang="en-US" dirty="0"/>
              <a:t>It is  </a:t>
            </a:r>
            <a:r>
              <a:rPr lang="en-US" dirty="0">
                <a:solidFill>
                  <a:srgbClr val="0000FF"/>
                </a:solidFill>
              </a:rPr>
              <a:t>sporadic</a:t>
            </a:r>
            <a:r>
              <a:rPr lang="en-US" dirty="0"/>
              <a:t> , with  </a:t>
            </a:r>
            <a:r>
              <a:rPr lang="en-US" dirty="0">
                <a:solidFill>
                  <a:srgbClr val="0000FF"/>
                </a:solidFill>
              </a:rPr>
              <a:t>no</a:t>
            </a:r>
            <a:r>
              <a:rPr lang="en-US" dirty="0"/>
              <a:t>  systemic associations</a:t>
            </a:r>
          </a:p>
          <a:p>
            <a:r>
              <a:rPr lang="en-US" dirty="0"/>
              <a:t>The  </a:t>
            </a:r>
            <a:r>
              <a:rPr lang="en-US" dirty="0">
                <a:solidFill>
                  <a:srgbClr val="0000FF"/>
                </a:solidFill>
              </a:rPr>
              <a:t>retinal vascular abnormalities  </a:t>
            </a:r>
            <a:r>
              <a:rPr lang="en-US" dirty="0"/>
              <a:t>in Coats disease are responsible for the classic subretinal exudates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DF05C8-B93E-4748-8007-EA002691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2104-288F-45B2-8F9C-C9296609AA94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9151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916AACE-DEA3-4DF4-B706-854BD9BA9074}"/>
              </a:ext>
            </a:extLst>
          </p:cNvPr>
          <p:cNvSpPr/>
          <p:nvPr/>
        </p:nvSpPr>
        <p:spPr>
          <a:xfrm>
            <a:off x="1712843" y="3080854"/>
            <a:ext cx="4992757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86B618-3333-4899-AB4D-46789104417A}"/>
              </a:ext>
            </a:extLst>
          </p:cNvPr>
          <p:cNvSpPr/>
          <p:nvPr/>
        </p:nvSpPr>
        <p:spPr>
          <a:xfrm>
            <a:off x="1676400" y="2590800"/>
            <a:ext cx="1447800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F5973-D2E6-4B7C-B0CB-5B1A39CCF39F}"/>
              </a:ext>
            </a:extLst>
          </p:cNvPr>
          <p:cNvSpPr/>
          <p:nvPr/>
        </p:nvSpPr>
        <p:spPr>
          <a:xfrm>
            <a:off x="4242352" y="2590800"/>
            <a:ext cx="609600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15272-1FF8-49C6-9D23-334C71ACCC00}"/>
              </a:ext>
            </a:extLst>
          </p:cNvPr>
          <p:cNvSpPr/>
          <p:nvPr/>
        </p:nvSpPr>
        <p:spPr>
          <a:xfrm>
            <a:off x="4547152" y="1116081"/>
            <a:ext cx="2133600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E4672E-CC01-4D0A-BAFF-79CACD12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 dirty="0"/>
              <a:t>Coats Disease: TLDR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088193-1116-46D3-A1FC-31AE34A62474}"/>
              </a:ext>
            </a:extLst>
          </p:cNvPr>
          <p:cNvSpPr/>
          <p:nvPr/>
        </p:nvSpPr>
        <p:spPr>
          <a:xfrm>
            <a:off x="5486400" y="1524000"/>
            <a:ext cx="21336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13EEE-180A-43BB-BB0F-ACCDF72E83C7}"/>
              </a:ext>
            </a:extLst>
          </p:cNvPr>
          <p:cNvSpPr/>
          <p:nvPr/>
        </p:nvSpPr>
        <p:spPr>
          <a:xfrm>
            <a:off x="7787309" y="1003300"/>
            <a:ext cx="990600" cy="7159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4E6392-665D-4850-8AE3-D9C1FBD0C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3300"/>
            <a:ext cx="8534400" cy="5732462"/>
          </a:xfrm>
          <a:noFill/>
        </p:spPr>
        <p:txBody>
          <a:bodyPr/>
          <a:lstStyle/>
          <a:p>
            <a:r>
              <a:rPr lang="en-US" dirty="0"/>
              <a:t>Coats is a disease of  </a:t>
            </a:r>
            <a:r>
              <a:rPr lang="en-US" dirty="0">
                <a:solidFill>
                  <a:srgbClr val="0000FF"/>
                </a:solidFill>
              </a:rPr>
              <a:t>young boys </a:t>
            </a:r>
            <a:r>
              <a:rPr lang="en-US" dirty="0"/>
              <a:t>. It presents with unilateral , subretinal , </a:t>
            </a:r>
            <a:r>
              <a:rPr lang="en-US" dirty="0">
                <a:solidFill>
                  <a:schemeClr val="bg1"/>
                </a:solidFill>
              </a:rPr>
              <a:t>white-</a:t>
            </a:r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exudates.</a:t>
            </a:r>
          </a:p>
          <a:p>
            <a:r>
              <a:rPr lang="en-US" dirty="0"/>
              <a:t>It is  </a:t>
            </a:r>
            <a:r>
              <a:rPr lang="en-US" dirty="0">
                <a:solidFill>
                  <a:srgbClr val="0000FF"/>
                </a:solidFill>
              </a:rPr>
              <a:t>sporadic</a:t>
            </a:r>
            <a:r>
              <a:rPr lang="en-US" dirty="0"/>
              <a:t> , with  </a:t>
            </a:r>
            <a:r>
              <a:rPr lang="en-US" dirty="0">
                <a:solidFill>
                  <a:srgbClr val="0000FF"/>
                </a:solidFill>
              </a:rPr>
              <a:t>no</a:t>
            </a:r>
            <a:r>
              <a:rPr lang="en-US" dirty="0"/>
              <a:t>  systemic associations</a:t>
            </a:r>
          </a:p>
          <a:p>
            <a:r>
              <a:rPr lang="en-US" dirty="0"/>
              <a:t>The  </a:t>
            </a:r>
            <a:r>
              <a:rPr lang="en-US" dirty="0">
                <a:solidFill>
                  <a:srgbClr val="0000FF"/>
                </a:solidFill>
              </a:rPr>
              <a:t>retinal vascular abnormalities  </a:t>
            </a:r>
            <a:r>
              <a:rPr lang="en-US" dirty="0"/>
              <a:t>in Coats disease are responsible for the classic subretinal exudates</a:t>
            </a:r>
          </a:p>
          <a:p>
            <a:r>
              <a:rPr lang="en-US" dirty="0"/>
              <a:t>When it manifests with  </a:t>
            </a:r>
            <a:r>
              <a:rPr lang="en-US" dirty="0">
                <a:solidFill>
                  <a:srgbClr val="0000FF"/>
                </a:solidFill>
              </a:rPr>
              <a:t>leukocoria</a:t>
            </a:r>
            <a:r>
              <a:rPr lang="en-US" dirty="0"/>
              <a:t> , Coats must be differentiated from  </a:t>
            </a:r>
            <a:r>
              <a:rPr lang="en-US" dirty="0">
                <a:solidFill>
                  <a:srgbClr val="0000FF"/>
                </a:solidFill>
              </a:rPr>
              <a:t>retinoblastoma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DF05C8-B93E-4748-8007-EA002691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2104-288F-45B2-8F9C-C9296609AA94}" type="slidenum">
              <a:rPr lang="en-US" altLang="en-US" smtClean="0"/>
              <a:pPr/>
              <a:t>62</a:t>
            </a:fld>
            <a:endParaRPr lang="en-US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1B1A1D-6304-4347-81E8-6270EBCD075D}"/>
              </a:ext>
            </a:extLst>
          </p:cNvPr>
          <p:cNvSpPr/>
          <p:nvPr/>
        </p:nvSpPr>
        <p:spPr>
          <a:xfrm>
            <a:off x="4608442" y="5019123"/>
            <a:ext cx="2630557" cy="381000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disease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946901-FEA1-428B-8E00-25AB90C2FB7A}"/>
              </a:ext>
            </a:extLst>
          </p:cNvPr>
          <p:cNvSpPr/>
          <p:nvPr/>
        </p:nvSpPr>
        <p:spPr>
          <a:xfrm>
            <a:off x="4724400" y="4555573"/>
            <a:ext cx="1956352" cy="381000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finding</a:t>
            </a:r>
          </a:p>
        </p:txBody>
      </p:sp>
    </p:spTree>
    <p:extLst>
      <p:ext uri="{BB962C8B-B14F-4D97-AF65-F5344CB8AC3E}">
        <p14:creationId xmlns:p14="http://schemas.microsoft.com/office/powerpoint/2010/main" val="11703750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31B1A1D-6304-4347-81E8-6270EBCD075D}"/>
              </a:ext>
            </a:extLst>
          </p:cNvPr>
          <p:cNvSpPr/>
          <p:nvPr/>
        </p:nvSpPr>
        <p:spPr>
          <a:xfrm>
            <a:off x="4608442" y="5019123"/>
            <a:ext cx="2630557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946901-FEA1-428B-8E00-25AB90C2FB7A}"/>
              </a:ext>
            </a:extLst>
          </p:cNvPr>
          <p:cNvSpPr/>
          <p:nvPr/>
        </p:nvSpPr>
        <p:spPr>
          <a:xfrm>
            <a:off x="4724400" y="4555573"/>
            <a:ext cx="1956352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16AACE-DEA3-4DF4-B706-854BD9BA9074}"/>
              </a:ext>
            </a:extLst>
          </p:cNvPr>
          <p:cNvSpPr/>
          <p:nvPr/>
        </p:nvSpPr>
        <p:spPr>
          <a:xfrm>
            <a:off x="1712843" y="3080854"/>
            <a:ext cx="4992757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86B618-3333-4899-AB4D-46789104417A}"/>
              </a:ext>
            </a:extLst>
          </p:cNvPr>
          <p:cNvSpPr/>
          <p:nvPr/>
        </p:nvSpPr>
        <p:spPr>
          <a:xfrm>
            <a:off x="1676400" y="2590800"/>
            <a:ext cx="1447800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F5973-D2E6-4B7C-B0CB-5B1A39CCF39F}"/>
              </a:ext>
            </a:extLst>
          </p:cNvPr>
          <p:cNvSpPr/>
          <p:nvPr/>
        </p:nvSpPr>
        <p:spPr>
          <a:xfrm>
            <a:off x="4242352" y="2590800"/>
            <a:ext cx="609600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15272-1FF8-49C6-9D23-334C71ACCC00}"/>
              </a:ext>
            </a:extLst>
          </p:cNvPr>
          <p:cNvSpPr/>
          <p:nvPr/>
        </p:nvSpPr>
        <p:spPr>
          <a:xfrm>
            <a:off x="4547152" y="1116081"/>
            <a:ext cx="2133600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E4672E-CC01-4D0A-BAFF-79CACD12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 dirty="0"/>
              <a:t>Coats Disease: TLDR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088193-1116-46D3-A1FC-31AE34A62474}"/>
              </a:ext>
            </a:extLst>
          </p:cNvPr>
          <p:cNvSpPr/>
          <p:nvPr/>
        </p:nvSpPr>
        <p:spPr>
          <a:xfrm>
            <a:off x="5486400" y="1524000"/>
            <a:ext cx="21336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13EEE-180A-43BB-BB0F-ACCDF72E83C7}"/>
              </a:ext>
            </a:extLst>
          </p:cNvPr>
          <p:cNvSpPr/>
          <p:nvPr/>
        </p:nvSpPr>
        <p:spPr>
          <a:xfrm>
            <a:off x="7787309" y="1003300"/>
            <a:ext cx="990600" cy="7159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4E6392-665D-4850-8AE3-D9C1FBD0C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3300"/>
            <a:ext cx="8534400" cy="5732462"/>
          </a:xfrm>
          <a:noFill/>
        </p:spPr>
        <p:txBody>
          <a:bodyPr/>
          <a:lstStyle/>
          <a:p>
            <a:r>
              <a:rPr lang="en-US" dirty="0"/>
              <a:t>Coats is a disease of  </a:t>
            </a:r>
            <a:r>
              <a:rPr lang="en-US" dirty="0">
                <a:solidFill>
                  <a:srgbClr val="0000FF"/>
                </a:solidFill>
              </a:rPr>
              <a:t>young boys </a:t>
            </a:r>
            <a:r>
              <a:rPr lang="en-US" dirty="0"/>
              <a:t>. It presents with unilateral , subretinal , </a:t>
            </a:r>
            <a:r>
              <a:rPr lang="en-US" dirty="0">
                <a:solidFill>
                  <a:schemeClr val="bg1"/>
                </a:solidFill>
              </a:rPr>
              <a:t>white-</a:t>
            </a:r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exudates.</a:t>
            </a:r>
          </a:p>
          <a:p>
            <a:r>
              <a:rPr lang="en-US" dirty="0"/>
              <a:t>It is  </a:t>
            </a:r>
            <a:r>
              <a:rPr lang="en-US" dirty="0">
                <a:solidFill>
                  <a:srgbClr val="0000FF"/>
                </a:solidFill>
              </a:rPr>
              <a:t>sporadic</a:t>
            </a:r>
            <a:r>
              <a:rPr lang="en-US" dirty="0"/>
              <a:t> , with  </a:t>
            </a:r>
            <a:r>
              <a:rPr lang="en-US" dirty="0">
                <a:solidFill>
                  <a:srgbClr val="0000FF"/>
                </a:solidFill>
              </a:rPr>
              <a:t>no</a:t>
            </a:r>
            <a:r>
              <a:rPr lang="en-US" dirty="0"/>
              <a:t>  systemic associations</a:t>
            </a:r>
          </a:p>
          <a:p>
            <a:r>
              <a:rPr lang="en-US" dirty="0"/>
              <a:t>The  </a:t>
            </a:r>
            <a:r>
              <a:rPr lang="en-US" dirty="0">
                <a:solidFill>
                  <a:srgbClr val="0000FF"/>
                </a:solidFill>
              </a:rPr>
              <a:t>retinal vascular abnormalities  </a:t>
            </a:r>
            <a:r>
              <a:rPr lang="en-US" dirty="0"/>
              <a:t>in Coats disease are responsible for the classic subretinal exudates</a:t>
            </a:r>
          </a:p>
          <a:p>
            <a:r>
              <a:rPr lang="en-US" dirty="0"/>
              <a:t>When it manifests with  </a:t>
            </a:r>
            <a:r>
              <a:rPr lang="en-US" dirty="0">
                <a:solidFill>
                  <a:srgbClr val="0000FF"/>
                </a:solidFill>
              </a:rPr>
              <a:t>leukocoria</a:t>
            </a:r>
            <a:r>
              <a:rPr lang="en-US" dirty="0"/>
              <a:t> , Coats must be differentiated from  </a:t>
            </a:r>
            <a:r>
              <a:rPr lang="en-US" dirty="0">
                <a:solidFill>
                  <a:srgbClr val="0000FF"/>
                </a:solidFill>
              </a:rPr>
              <a:t>retinoblastoma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DF05C8-B93E-4748-8007-EA002691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2104-288F-45B2-8F9C-C9296609AA94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626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31B1A1D-6304-4347-81E8-6270EBCD075D}"/>
              </a:ext>
            </a:extLst>
          </p:cNvPr>
          <p:cNvSpPr/>
          <p:nvPr/>
        </p:nvSpPr>
        <p:spPr>
          <a:xfrm>
            <a:off x="4608442" y="5019123"/>
            <a:ext cx="2630557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946901-FEA1-428B-8E00-25AB90C2FB7A}"/>
              </a:ext>
            </a:extLst>
          </p:cNvPr>
          <p:cNvSpPr/>
          <p:nvPr/>
        </p:nvSpPr>
        <p:spPr>
          <a:xfrm>
            <a:off x="4724400" y="4555573"/>
            <a:ext cx="1956352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16AACE-DEA3-4DF4-B706-854BD9BA9074}"/>
              </a:ext>
            </a:extLst>
          </p:cNvPr>
          <p:cNvSpPr/>
          <p:nvPr/>
        </p:nvSpPr>
        <p:spPr>
          <a:xfrm>
            <a:off x="1712843" y="3080854"/>
            <a:ext cx="4992757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86B618-3333-4899-AB4D-46789104417A}"/>
              </a:ext>
            </a:extLst>
          </p:cNvPr>
          <p:cNvSpPr/>
          <p:nvPr/>
        </p:nvSpPr>
        <p:spPr>
          <a:xfrm>
            <a:off x="1676400" y="2590800"/>
            <a:ext cx="1447800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F5973-D2E6-4B7C-B0CB-5B1A39CCF39F}"/>
              </a:ext>
            </a:extLst>
          </p:cNvPr>
          <p:cNvSpPr/>
          <p:nvPr/>
        </p:nvSpPr>
        <p:spPr>
          <a:xfrm>
            <a:off x="4242352" y="2590800"/>
            <a:ext cx="609600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15272-1FF8-49C6-9D23-334C71ACCC00}"/>
              </a:ext>
            </a:extLst>
          </p:cNvPr>
          <p:cNvSpPr/>
          <p:nvPr/>
        </p:nvSpPr>
        <p:spPr>
          <a:xfrm>
            <a:off x="4547152" y="1116081"/>
            <a:ext cx="2133600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E4672E-CC01-4D0A-BAFF-79CACD12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 dirty="0"/>
              <a:t>Coats Disease: TLDR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088193-1116-46D3-A1FC-31AE34A62474}"/>
              </a:ext>
            </a:extLst>
          </p:cNvPr>
          <p:cNvSpPr/>
          <p:nvPr/>
        </p:nvSpPr>
        <p:spPr>
          <a:xfrm>
            <a:off x="5486400" y="1524000"/>
            <a:ext cx="21336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13EEE-180A-43BB-BB0F-ACCDF72E83C7}"/>
              </a:ext>
            </a:extLst>
          </p:cNvPr>
          <p:cNvSpPr/>
          <p:nvPr/>
        </p:nvSpPr>
        <p:spPr>
          <a:xfrm>
            <a:off x="7787309" y="1003300"/>
            <a:ext cx="990600" cy="7159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4E6392-665D-4850-8AE3-D9C1FBD0C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3300"/>
            <a:ext cx="8534400" cy="5732462"/>
          </a:xfrm>
          <a:noFill/>
        </p:spPr>
        <p:txBody>
          <a:bodyPr/>
          <a:lstStyle/>
          <a:p>
            <a:r>
              <a:rPr lang="en-US" dirty="0"/>
              <a:t>Coats is a disease of  </a:t>
            </a:r>
            <a:r>
              <a:rPr lang="en-US" dirty="0">
                <a:solidFill>
                  <a:srgbClr val="0000FF"/>
                </a:solidFill>
              </a:rPr>
              <a:t>young boys </a:t>
            </a:r>
            <a:r>
              <a:rPr lang="en-US" dirty="0"/>
              <a:t>. It presents with unilateral , subretinal , </a:t>
            </a:r>
            <a:r>
              <a:rPr lang="en-US" dirty="0">
                <a:solidFill>
                  <a:schemeClr val="bg1"/>
                </a:solidFill>
              </a:rPr>
              <a:t>white-</a:t>
            </a:r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exudates.</a:t>
            </a:r>
          </a:p>
          <a:p>
            <a:r>
              <a:rPr lang="en-US" dirty="0"/>
              <a:t>It is  </a:t>
            </a:r>
            <a:r>
              <a:rPr lang="en-US" dirty="0">
                <a:solidFill>
                  <a:srgbClr val="0000FF"/>
                </a:solidFill>
              </a:rPr>
              <a:t>sporadic</a:t>
            </a:r>
            <a:r>
              <a:rPr lang="en-US" dirty="0"/>
              <a:t> , with  </a:t>
            </a:r>
            <a:r>
              <a:rPr lang="en-US" dirty="0">
                <a:solidFill>
                  <a:srgbClr val="0000FF"/>
                </a:solidFill>
              </a:rPr>
              <a:t>no</a:t>
            </a:r>
            <a:r>
              <a:rPr lang="en-US" dirty="0"/>
              <a:t>  systemic associations</a:t>
            </a:r>
          </a:p>
          <a:p>
            <a:r>
              <a:rPr lang="en-US" dirty="0"/>
              <a:t>The  </a:t>
            </a:r>
            <a:r>
              <a:rPr lang="en-US" dirty="0">
                <a:solidFill>
                  <a:srgbClr val="0000FF"/>
                </a:solidFill>
              </a:rPr>
              <a:t>retinal vascular abnormalities  </a:t>
            </a:r>
            <a:r>
              <a:rPr lang="en-US" dirty="0"/>
              <a:t>in Coats disease are responsible for the classic subretinal exudates</a:t>
            </a:r>
          </a:p>
          <a:p>
            <a:r>
              <a:rPr lang="en-US" dirty="0"/>
              <a:t>When it manifests with  </a:t>
            </a:r>
            <a:r>
              <a:rPr lang="en-US" dirty="0">
                <a:solidFill>
                  <a:srgbClr val="0000FF"/>
                </a:solidFill>
              </a:rPr>
              <a:t>leukocoria</a:t>
            </a:r>
            <a:r>
              <a:rPr lang="en-US" dirty="0"/>
              <a:t> , Coats must be differentiated from  </a:t>
            </a:r>
            <a:r>
              <a:rPr lang="en-US" dirty="0">
                <a:solidFill>
                  <a:srgbClr val="0000FF"/>
                </a:solidFill>
              </a:rPr>
              <a:t>retinoblastoma</a:t>
            </a:r>
          </a:p>
          <a:p>
            <a:r>
              <a:rPr lang="en-US" dirty="0"/>
              <a:t>Progression of the exudates can be halted by treating the  </a:t>
            </a:r>
            <a:r>
              <a:rPr lang="en-US" dirty="0">
                <a:solidFill>
                  <a:srgbClr val="0000FF"/>
                </a:solidFill>
              </a:rPr>
              <a:t>abnormal vessels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DF05C8-B93E-4748-8007-EA002691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2104-288F-45B2-8F9C-C9296609AA94}" type="slidenum">
              <a:rPr lang="en-US" altLang="en-US" smtClean="0"/>
              <a:pPr/>
              <a:t>64</a:t>
            </a:fld>
            <a:endParaRPr lang="en-US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D278B0-89ED-47CF-AA02-1DFB16731D1C}"/>
              </a:ext>
            </a:extLst>
          </p:cNvPr>
          <p:cNvSpPr/>
          <p:nvPr/>
        </p:nvSpPr>
        <p:spPr>
          <a:xfrm>
            <a:off x="2819400" y="6057900"/>
            <a:ext cx="3185491" cy="381000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two words</a:t>
            </a:r>
          </a:p>
        </p:txBody>
      </p:sp>
    </p:spTree>
    <p:extLst>
      <p:ext uri="{BB962C8B-B14F-4D97-AF65-F5344CB8AC3E}">
        <p14:creationId xmlns:p14="http://schemas.microsoft.com/office/powerpoint/2010/main" val="7404610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AD278B0-89ED-47CF-AA02-1DFB16731D1C}"/>
              </a:ext>
            </a:extLst>
          </p:cNvPr>
          <p:cNvSpPr/>
          <p:nvPr/>
        </p:nvSpPr>
        <p:spPr>
          <a:xfrm>
            <a:off x="2819400" y="6057900"/>
            <a:ext cx="3185491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1B1A1D-6304-4347-81E8-6270EBCD075D}"/>
              </a:ext>
            </a:extLst>
          </p:cNvPr>
          <p:cNvSpPr/>
          <p:nvPr/>
        </p:nvSpPr>
        <p:spPr>
          <a:xfrm>
            <a:off x="4608442" y="5019123"/>
            <a:ext cx="2630557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946901-FEA1-428B-8E00-25AB90C2FB7A}"/>
              </a:ext>
            </a:extLst>
          </p:cNvPr>
          <p:cNvSpPr/>
          <p:nvPr/>
        </p:nvSpPr>
        <p:spPr>
          <a:xfrm>
            <a:off x="4724400" y="4555573"/>
            <a:ext cx="1956352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16AACE-DEA3-4DF4-B706-854BD9BA9074}"/>
              </a:ext>
            </a:extLst>
          </p:cNvPr>
          <p:cNvSpPr/>
          <p:nvPr/>
        </p:nvSpPr>
        <p:spPr>
          <a:xfrm>
            <a:off x="1712843" y="3080854"/>
            <a:ext cx="4992757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86B618-3333-4899-AB4D-46789104417A}"/>
              </a:ext>
            </a:extLst>
          </p:cNvPr>
          <p:cNvSpPr/>
          <p:nvPr/>
        </p:nvSpPr>
        <p:spPr>
          <a:xfrm>
            <a:off x="1676400" y="2590800"/>
            <a:ext cx="1447800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F5973-D2E6-4B7C-B0CB-5B1A39CCF39F}"/>
              </a:ext>
            </a:extLst>
          </p:cNvPr>
          <p:cNvSpPr/>
          <p:nvPr/>
        </p:nvSpPr>
        <p:spPr>
          <a:xfrm>
            <a:off x="4242352" y="2590800"/>
            <a:ext cx="609600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15272-1FF8-49C6-9D23-334C71ACCC00}"/>
              </a:ext>
            </a:extLst>
          </p:cNvPr>
          <p:cNvSpPr/>
          <p:nvPr/>
        </p:nvSpPr>
        <p:spPr>
          <a:xfrm>
            <a:off x="4547152" y="1116081"/>
            <a:ext cx="2133600" cy="381000"/>
          </a:xfrm>
          <a:prstGeom prst="rect">
            <a:avLst/>
          </a:prstGeom>
          <a:solidFill>
            <a:srgbClr val="99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E4672E-CC01-4D0A-BAFF-79CACD12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 dirty="0"/>
              <a:t>Coats Disease: TLDR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088193-1116-46D3-A1FC-31AE34A62474}"/>
              </a:ext>
            </a:extLst>
          </p:cNvPr>
          <p:cNvSpPr/>
          <p:nvPr/>
        </p:nvSpPr>
        <p:spPr>
          <a:xfrm>
            <a:off x="5486400" y="1524000"/>
            <a:ext cx="21336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13EEE-180A-43BB-BB0F-ACCDF72E83C7}"/>
              </a:ext>
            </a:extLst>
          </p:cNvPr>
          <p:cNvSpPr/>
          <p:nvPr/>
        </p:nvSpPr>
        <p:spPr>
          <a:xfrm>
            <a:off x="7787309" y="1003300"/>
            <a:ext cx="990600" cy="7159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4E6392-665D-4850-8AE3-D9C1FBD0C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3300"/>
            <a:ext cx="8534400" cy="5732462"/>
          </a:xfrm>
          <a:noFill/>
        </p:spPr>
        <p:txBody>
          <a:bodyPr/>
          <a:lstStyle/>
          <a:p>
            <a:r>
              <a:rPr lang="en-US" dirty="0"/>
              <a:t>Coats is a disease of  </a:t>
            </a:r>
            <a:r>
              <a:rPr lang="en-US" dirty="0">
                <a:solidFill>
                  <a:srgbClr val="0000FF"/>
                </a:solidFill>
              </a:rPr>
              <a:t>young boys </a:t>
            </a:r>
            <a:r>
              <a:rPr lang="en-US" dirty="0"/>
              <a:t>. It presents with unilateral , subretinal , </a:t>
            </a:r>
            <a:r>
              <a:rPr lang="en-US" dirty="0">
                <a:solidFill>
                  <a:schemeClr val="bg1"/>
                </a:solidFill>
              </a:rPr>
              <a:t>white-</a:t>
            </a:r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exudates.</a:t>
            </a:r>
          </a:p>
          <a:p>
            <a:r>
              <a:rPr lang="en-US" dirty="0"/>
              <a:t>It is  </a:t>
            </a:r>
            <a:r>
              <a:rPr lang="en-US" dirty="0">
                <a:solidFill>
                  <a:srgbClr val="0000FF"/>
                </a:solidFill>
              </a:rPr>
              <a:t>sporadic</a:t>
            </a:r>
            <a:r>
              <a:rPr lang="en-US" dirty="0"/>
              <a:t> , with  </a:t>
            </a:r>
            <a:r>
              <a:rPr lang="en-US" dirty="0">
                <a:solidFill>
                  <a:srgbClr val="0000FF"/>
                </a:solidFill>
              </a:rPr>
              <a:t>no</a:t>
            </a:r>
            <a:r>
              <a:rPr lang="en-US" dirty="0"/>
              <a:t>  systemic associations</a:t>
            </a:r>
          </a:p>
          <a:p>
            <a:r>
              <a:rPr lang="en-US" dirty="0"/>
              <a:t>The  </a:t>
            </a:r>
            <a:r>
              <a:rPr lang="en-US" dirty="0">
                <a:solidFill>
                  <a:srgbClr val="0000FF"/>
                </a:solidFill>
              </a:rPr>
              <a:t>retinal vascular abnormalities  </a:t>
            </a:r>
            <a:r>
              <a:rPr lang="en-US" dirty="0"/>
              <a:t>in Coats disease are responsible for the classic subretinal exudates</a:t>
            </a:r>
          </a:p>
          <a:p>
            <a:r>
              <a:rPr lang="en-US" dirty="0"/>
              <a:t>When it manifests with  </a:t>
            </a:r>
            <a:r>
              <a:rPr lang="en-US" dirty="0">
                <a:solidFill>
                  <a:srgbClr val="0000FF"/>
                </a:solidFill>
              </a:rPr>
              <a:t>leukocoria</a:t>
            </a:r>
            <a:r>
              <a:rPr lang="en-US" dirty="0"/>
              <a:t> , Coats must be differentiated from  </a:t>
            </a:r>
            <a:r>
              <a:rPr lang="en-US" dirty="0">
                <a:solidFill>
                  <a:srgbClr val="0000FF"/>
                </a:solidFill>
              </a:rPr>
              <a:t>retinoblastoma</a:t>
            </a:r>
          </a:p>
          <a:p>
            <a:r>
              <a:rPr lang="en-US" dirty="0"/>
              <a:t>Progression of the exudates can be halted by treating the  </a:t>
            </a:r>
            <a:r>
              <a:rPr lang="en-US" dirty="0">
                <a:solidFill>
                  <a:srgbClr val="0000FF"/>
                </a:solidFill>
              </a:rPr>
              <a:t>abnormal vessels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DF05C8-B93E-4748-8007-EA002691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2104-288F-45B2-8F9C-C9296609AA94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04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B25E51-88AD-BB0B-39A3-CFB43A2AD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7342-4D82-4D24-8DE9-5DFAC7817DE9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CF27D-5A45-A5E0-CD8C-EE5896D1D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3"/>
            <a:ext cx="4114800" cy="2747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DDC1D2-1AE7-82E4-7B3F-0F950FAA8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86" y="1828801"/>
            <a:ext cx="3665914" cy="27475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43ABCA-B135-95EF-2C75-9FEE763020B6}"/>
              </a:ext>
            </a:extLst>
          </p:cNvPr>
          <p:cNvSpPr txBox="1"/>
          <p:nvPr/>
        </p:nvSpPr>
        <p:spPr>
          <a:xfrm>
            <a:off x="342900" y="4724400"/>
            <a:ext cx="4335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effectLst/>
                <a:latin typeface="+mn-lt"/>
              </a:rPr>
              <a:t>Telangiectatic retinal vessels </a:t>
            </a:r>
            <a:r>
              <a:rPr lang="en-US" sz="1600" i="1" dirty="0">
                <a:effectLst/>
                <a:latin typeface="+mn-lt"/>
              </a:rPr>
              <a:t>(asterisks)</a:t>
            </a:r>
            <a:r>
              <a:rPr lang="en-US" sz="1600" i="0" dirty="0">
                <a:effectLst/>
                <a:latin typeface="+mn-lt"/>
              </a:rPr>
              <a:t> and “foamy” histiocytes </a:t>
            </a:r>
            <a:r>
              <a:rPr lang="en-US" sz="1600" i="1" dirty="0">
                <a:effectLst/>
                <a:latin typeface="+mn-lt"/>
              </a:rPr>
              <a:t>(arrowhead)</a:t>
            </a:r>
            <a:r>
              <a:rPr lang="en-US" sz="1600" i="0" dirty="0">
                <a:effectLst/>
                <a:latin typeface="+mn-lt"/>
              </a:rPr>
              <a:t> typical of Coats disease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3D1B36-D8FE-2A07-4DFB-21BBFDDDE57A}"/>
              </a:ext>
            </a:extLst>
          </p:cNvPr>
          <p:cNvSpPr txBox="1"/>
          <p:nvPr/>
        </p:nvSpPr>
        <p:spPr>
          <a:xfrm>
            <a:off x="5020886" y="4720510"/>
            <a:ext cx="3970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effectLst/>
                <a:latin typeface="+mn-lt"/>
              </a:rPr>
              <a:t>High-magnification of subretinal exudate showing lipid-laden and pigment-laden histiocytes </a:t>
            </a:r>
            <a:r>
              <a:rPr lang="en-US" sz="1600" i="1" dirty="0">
                <a:effectLst/>
                <a:latin typeface="+mn-lt"/>
              </a:rPr>
              <a:t>(arrows)</a:t>
            </a:r>
            <a:r>
              <a:rPr lang="en-US" sz="1600" i="0" dirty="0">
                <a:effectLst/>
                <a:latin typeface="+mn-lt"/>
              </a:rPr>
              <a:t> and cholesterol clefts </a:t>
            </a:r>
            <a:r>
              <a:rPr lang="en-US" sz="1600" i="1" dirty="0">
                <a:effectLst/>
                <a:latin typeface="+mn-lt"/>
              </a:rPr>
              <a:t>(arrowheads).</a:t>
            </a:r>
            <a:endParaRPr lang="en-US" sz="1600" i="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168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089A6196-8EA5-469C-9F3A-AAC9BEA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disease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2B2542-221E-4266-A7F2-5E7C8F2E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6503A90-77B9-4A37-AB82-8F5C60BC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019270-1A71-53DA-4FCD-DDBAE4A1A6CE}"/>
              </a:ext>
            </a:extLst>
          </p:cNvPr>
          <p:cNvSpPr/>
          <p:nvPr/>
        </p:nvSpPr>
        <p:spPr>
          <a:xfrm>
            <a:off x="6781800" y="3276600"/>
            <a:ext cx="2286000" cy="799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1CDCC-885A-0391-CE7A-8C8E97FD930C}"/>
              </a:ext>
            </a:extLst>
          </p:cNvPr>
          <p:cNvSpPr txBox="1"/>
          <p:nvPr/>
        </p:nvSpPr>
        <p:spPr>
          <a:xfrm>
            <a:off x="3641311" y="4236744"/>
            <a:ext cx="5201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Two findings are typical of histologic examination of the subretinal exudate—what are they?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Foamy  histocytes and  cholesterol  crystals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6BE58-A844-C5CF-2302-D5BEC24CCAB2}"/>
              </a:ext>
            </a:extLst>
          </p:cNvPr>
          <p:cNvSpPr txBox="1"/>
          <p:nvPr/>
        </p:nvSpPr>
        <p:spPr>
          <a:xfrm>
            <a:off x="3641311" y="5210353"/>
            <a:ext cx="502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‘Foamy histiocytes and cholesterol crystals’? </a:t>
            </a:r>
            <a:r>
              <a:rPr lang="en-US" sz="1400" i="1" dirty="0" err="1"/>
              <a:t>Bruh</a:t>
            </a:r>
            <a:r>
              <a:rPr lang="en-US" sz="1400" i="1" dirty="0"/>
              <a:t>, I’ve read both the </a:t>
            </a:r>
            <a:r>
              <a:rPr lang="en-US" sz="1400" dirty="0"/>
              <a:t>Retina</a:t>
            </a:r>
            <a:r>
              <a:rPr lang="en-US" sz="1400" i="1" dirty="0"/>
              <a:t> and </a:t>
            </a:r>
            <a:r>
              <a:rPr lang="en-US" sz="1400" dirty="0"/>
              <a:t>Peds</a:t>
            </a:r>
            <a:r>
              <a:rPr lang="en-US" sz="1400" i="1" dirty="0"/>
              <a:t> books on Coats, and neither says jack about this. What’s up with the extraneous detail?</a:t>
            </a:r>
          </a:p>
        </p:txBody>
      </p:sp>
    </p:spTree>
    <p:extLst>
      <p:ext uri="{BB962C8B-B14F-4D97-AF65-F5344CB8AC3E}">
        <p14:creationId xmlns:p14="http://schemas.microsoft.com/office/powerpoint/2010/main" val="3324702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5" name="Slide Number Placeholder 1">
            <a:extLst>
              <a:ext uri="{FF2B5EF4-FFF2-40B4-BE49-F238E27FC236}">
                <a16:creationId xmlns:a16="http://schemas.microsoft.com/office/drawing/2014/main" id="{F3DC110D-0E8E-4E45-8104-4429DD3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9C140-E70C-4763-920F-0663DCF9F83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/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089A6196-8EA5-469C-9F3A-AAC9BEA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958335"/>
            <a:ext cx="1898650" cy="111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Coats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/>
              <a:t>disease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2B2542-221E-4266-A7F2-5E7C8F2E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466335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6503A90-77B9-4A37-AB82-8F5C60BC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8062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White-</a:t>
            </a:r>
            <a:r>
              <a:rPr lang="en-US" altLang="en-US" sz="1800" b="1">
                <a:solidFill>
                  <a:srgbClr val="FFFF00"/>
                </a:solidFill>
              </a:rPr>
              <a:t>yellow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8000"/>
                </a:solidFill>
              </a:rPr>
              <a:t>subretinal exudates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019270-1A71-53DA-4FCD-DDBAE4A1A6CE}"/>
              </a:ext>
            </a:extLst>
          </p:cNvPr>
          <p:cNvSpPr/>
          <p:nvPr/>
        </p:nvSpPr>
        <p:spPr>
          <a:xfrm>
            <a:off x="6781800" y="3276600"/>
            <a:ext cx="2286000" cy="799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1CDCC-885A-0391-CE7A-8C8E97FD930C}"/>
              </a:ext>
            </a:extLst>
          </p:cNvPr>
          <p:cNvSpPr txBox="1"/>
          <p:nvPr/>
        </p:nvSpPr>
        <p:spPr>
          <a:xfrm>
            <a:off x="3641311" y="4236744"/>
            <a:ext cx="5201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Two findings are typical of histologic examination of the subretinal exudate—what are they?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Foamy  histocytes and  cholesterol  crystals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6BE58-A844-C5CF-2302-D5BEC24CCAB2}"/>
              </a:ext>
            </a:extLst>
          </p:cNvPr>
          <p:cNvSpPr txBox="1"/>
          <p:nvPr/>
        </p:nvSpPr>
        <p:spPr>
          <a:xfrm>
            <a:off x="3641311" y="5210353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‘Foamy histiocytes and cholesterol crystals’? </a:t>
            </a:r>
            <a:r>
              <a:rPr lang="en-US" sz="1400" i="1" dirty="0" err="1"/>
              <a:t>Bruh</a:t>
            </a:r>
            <a:r>
              <a:rPr lang="en-US" sz="1400" i="1" dirty="0"/>
              <a:t>, I’ve read both the </a:t>
            </a:r>
            <a:r>
              <a:rPr lang="en-US" sz="1400" dirty="0"/>
              <a:t>Retina</a:t>
            </a:r>
            <a:r>
              <a:rPr lang="en-US" sz="1400" i="1" dirty="0"/>
              <a:t> and </a:t>
            </a:r>
            <a:r>
              <a:rPr lang="en-US" sz="1400" dirty="0"/>
              <a:t>Peds</a:t>
            </a:r>
            <a:r>
              <a:rPr lang="en-US" sz="1400" i="1" dirty="0"/>
              <a:t> books on Coats, and neither says jack about this. What’s up with the extraneous detail?</a:t>
            </a:r>
          </a:p>
          <a:p>
            <a:r>
              <a:rPr lang="en-US" sz="1400" dirty="0"/>
              <a:t>It’s straight </a:t>
            </a:r>
            <a:r>
              <a:rPr lang="en-US" sz="1400" dirty="0" err="1"/>
              <a:t>outta</a:t>
            </a:r>
            <a:r>
              <a:rPr lang="en-US" sz="1400" dirty="0"/>
              <a:t> </a:t>
            </a:r>
            <a:r>
              <a:rPr lang="en-US" sz="1400" i="1" dirty="0"/>
              <a:t>Path</a:t>
            </a:r>
            <a:r>
              <a:rPr lang="en-US" sz="1400" dirty="0"/>
              <a:t>, G—don’t forget about </a:t>
            </a:r>
            <a:r>
              <a:rPr lang="en-US" sz="1400" i="1" dirty="0"/>
              <a:t>Path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0748204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527</TotalTime>
  <Words>3372</Words>
  <Application>Microsoft Office PowerPoint</Application>
  <PresentationFormat>On-screen Show (4:3)</PresentationFormat>
  <Paragraphs>686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Segoe Script</vt:lpstr>
      <vt:lpstr>Wingdings</vt:lpstr>
      <vt:lpstr>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Coats Disease: TLDR</vt:lpstr>
      <vt:lpstr>Coats Disease: TLDR</vt:lpstr>
      <vt:lpstr>Coats Disease: TLDR</vt:lpstr>
      <vt:lpstr>Coats Disease: TLDR</vt:lpstr>
      <vt:lpstr>Coats Disease: TLDR</vt:lpstr>
      <vt:lpstr>Coats Disease: TLDR</vt:lpstr>
      <vt:lpstr>Coats Disease: TLDR</vt:lpstr>
      <vt:lpstr>Coats Disease: TLDR</vt:lpstr>
      <vt:lpstr>Coats Disease: TLDR</vt:lpstr>
      <vt:lpstr>Coats Disease: TLDR</vt:lpstr>
      <vt:lpstr>Coats Disease: TLDR</vt:lpstr>
    </vt:vector>
  </TitlesOfParts>
  <Company>LSU Ophthalmology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</dc:title>
  <dc:creator>Steven B. Flynn</dc:creator>
  <cp:lastModifiedBy>Steven Flynn</cp:lastModifiedBy>
  <cp:revision>74</cp:revision>
  <dcterms:created xsi:type="dcterms:W3CDTF">2008-09-05T02:51:50Z</dcterms:created>
  <dcterms:modified xsi:type="dcterms:W3CDTF">2022-07-29T17:44:30Z</dcterms:modified>
</cp:coreProperties>
</file>