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sldIdLst>
    <p:sldId id="324" r:id="rId5"/>
    <p:sldId id="379" r:id="rId6"/>
    <p:sldId id="376" r:id="rId7"/>
    <p:sldId id="380" r:id="rId8"/>
    <p:sldId id="371" r:id="rId9"/>
    <p:sldId id="381" r:id="rId10"/>
    <p:sldId id="382" r:id="rId11"/>
    <p:sldId id="383" r:id="rId12"/>
    <p:sldId id="384" r:id="rId13"/>
    <p:sldId id="385" r:id="rId14"/>
    <p:sldId id="25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D2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217" autoAdjust="0"/>
    <p:restoredTop sz="94670"/>
  </p:normalViewPr>
  <p:slideViewPr>
    <p:cSldViewPr snapToObjects="1">
      <p:cViewPr varScale="1">
        <p:scale>
          <a:sx n="78" d="100"/>
          <a:sy n="78" d="100"/>
        </p:scale>
        <p:origin x="456" y="77"/>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BF74E6-35AF-5B4C-B197-951B3443EB77}" type="datetimeFigureOut">
              <a:rPr lang="en-US" smtClean="0"/>
              <a:t>11/4/2022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CCDF85-3280-3542-9647-8105EC0AC318}" type="slidenum">
              <a:rPr lang="en-US" smtClean="0"/>
              <a:t>‹#›</a:t>
            </a:fld>
            <a:endParaRPr lang="en-US"/>
          </a:p>
        </p:txBody>
      </p:sp>
    </p:spTree>
    <p:extLst>
      <p:ext uri="{BB962C8B-B14F-4D97-AF65-F5344CB8AC3E}">
        <p14:creationId xmlns:p14="http://schemas.microsoft.com/office/powerpoint/2010/main" val="166289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1752600"/>
            <a:ext cx="9296400" cy="1828800"/>
          </a:xfrm>
        </p:spPr>
        <p:txBody>
          <a:bodyPr anchor="b">
            <a:noAutofit/>
          </a:bodyPr>
          <a:lstStyle>
            <a:lvl1pPr marL="0" marR="0" indent="0" algn="l" defTabSz="914400" rtl="0" eaLnBrk="1" fontAlgn="auto" latinLnBrk="0" hangingPunct="1">
              <a:lnSpc>
                <a:spcPct val="100000"/>
              </a:lnSpc>
              <a:spcBef>
                <a:spcPct val="0"/>
              </a:spcBef>
              <a:spcAft>
                <a:spcPts val="0"/>
              </a:spcAft>
              <a:buClrTx/>
              <a:buSzTx/>
              <a:buFontTx/>
              <a:buNone/>
              <a:tabLst/>
              <a:defRPr sz="4400" baseline="0"/>
            </a:lvl1pPr>
          </a:lstStyle>
          <a:p>
            <a:r>
              <a:rPr lang="en-US" dirty="0"/>
              <a:t>Cover Slide Title</a:t>
            </a:r>
          </a:p>
        </p:txBody>
      </p:sp>
      <p:sp>
        <p:nvSpPr>
          <p:cNvPr id="3" name="Subtitle 2"/>
          <p:cNvSpPr>
            <a:spLocks noGrp="1"/>
          </p:cNvSpPr>
          <p:nvPr>
            <p:ph type="subTitle" idx="1" hasCustomPrompt="1"/>
          </p:nvPr>
        </p:nvSpPr>
        <p:spPr>
          <a:xfrm>
            <a:off x="609600" y="3810000"/>
            <a:ext cx="9296400" cy="1828800"/>
          </a:xfrm>
        </p:spPr>
        <p:txBody>
          <a:bodyPr>
            <a:noAutofit/>
          </a:bodyPr>
          <a:lstStyle>
            <a:lvl1pPr marL="0" indent="0" algn="l">
              <a:spcBef>
                <a:spcPts val="0"/>
              </a:spcBef>
              <a:buNone/>
              <a:defRPr sz="28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info, date, etc.</a:t>
            </a:r>
          </a:p>
        </p:txBody>
      </p:sp>
      <p:sp>
        <p:nvSpPr>
          <p:cNvPr id="8" name="Oval 7"/>
          <p:cNvSpPr>
            <a:spLocks noChangeAspect="1"/>
          </p:cNvSpPr>
          <p:nvPr userDrawn="1"/>
        </p:nvSpPr>
        <p:spPr>
          <a:xfrm>
            <a:off x="10224274" y="1286030"/>
            <a:ext cx="1967724" cy="1967724"/>
          </a:xfrm>
          <a:prstGeom prst="ellipse">
            <a:avLst/>
          </a:prstGeom>
          <a:solidFill>
            <a:srgbClr val="D7D2E0"/>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a:p>
        </p:txBody>
      </p:sp>
      <p:sp>
        <p:nvSpPr>
          <p:cNvPr id="9" name="Oval 8"/>
          <p:cNvSpPr>
            <a:spLocks noChangeAspect="1"/>
          </p:cNvSpPr>
          <p:nvPr userDrawn="1"/>
        </p:nvSpPr>
        <p:spPr>
          <a:xfrm>
            <a:off x="10224275" y="3253754"/>
            <a:ext cx="1967724" cy="1967724"/>
          </a:xfrm>
          <a:prstGeom prst="ellipse">
            <a:avLst/>
          </a:prstGeom>
          <a:solidFill>
            <a:srgbClr val="989A9C"/>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a:p>
        </p:txBody>
      </p:sp>
      <p:sp>
        <p:nvSpPr>
          <p:cNvPr id="22" name="Freeform 21"/>
          <p:cNvSpPr>
            <a:spLocks noChangeAspect="1"/>
          </p:cNvSpPr>
          <p:nvPr userDrawn="1"/>
        </p:nvSpPr>
        <p:spPr>
          <a:xfrm>
            <a:off x="10224277" y="5221478"/>
            <a:ext cx="1967724" cy="1636522"/>
          </a:xfrm>
          <a:custGeom>
            <a:avLst/>
            <a:gdLst>
              <a:gd name="connsiteX0" fmla="*/ 983862 w 1967724"/>
              <a:gd name="connsiteY0" fmla="*/ 0 h 1636522"/>
              <a:gd name="connsiteX1" fmla="*/ 1967724 w 1967724"/>
              <a:gd name="connsiteY1" fmla="*/ 983862 h 1636522"/>
              <a:gd name="connsiteX2" fmla="*/ 1799696 w 1967724"/>
              <a:gd name="connsiteY2" fmla="*/ 1533949 h 1636522"/>
              <a:gd name="connsiteX3" fmla="*/ 1715065 w 1967724"/>
              <a:gd name="connsiteY3" fmla="*/ 1636522 h 1636522"/>
              <a:gd name="connsiteX4" fmla="*/ 252659 w 1967724"/>
              <a:gd name="connsiteY4" fmla="*/ 1636522 h 1636522"/>
              <a:gd name="connsiteX5" fmla="*/ 168028 w 1967724"/>
              <a:gd name="connsiteY5" fmla="*/ 1533949 h 1636522"/>
              <a:gd name="connsiteX6" fmla="*/ 0 w 1967724"/>
              <a:gd name="connsiteY6" fmla="*/ 983862 h 1636522"/>
              <a:gd name="connsiteX7" fmla="*/ 983862 w 1967724"/>
              <a:gd name="connsiteY7" fmla="*/ 0 h 1636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67724" h="1636522">
                <a:moveTo>
                  <a:pt x="983862" y="0"/>
                </a:moveTo>
                <a:cubicBezTo>
                  <a:pt x="1527234" y="0"/>
                  <a:pt x="1967724" y="440490"/>
                  <a:pt x="1967724" y="983862"/>
                </a:cubicBezTo>
                <a:cubicBezTo>
                  <a:pt x="1967724" y="1187627"/>
                  <a:pt x="1905780" y="1376923"/>
                  <a:pt x="1799696" y="1533949"/>
                </a:cubicBezTo>
                <a:lnTo>
                  <a:pt x="1715065" y="1636522"/>
                </a:lnTo>
                <a:lnTo>
                  <a:pt x="252659" y="1636522"/>
                </a:lnTo>
                <a:lnTo>
                  <a:pt x="168028" y="1533949"/>
                </a:lnTo>
                <a:cubicBezTo>
                  <a:pt x="61944" y="1376923"/>
                  <a:pt x="0" y="1187627"/>
                  <a:pt x="0" y="983862"/>
                </a:cubicBezTo>
                <a:cubicBezTo>
                  <a:pt x="0" y="440490"/>
                  <a:pt x="440490" y="0"/>
                  <a:pt x="983862" y="0"/>
                </a:cubicBez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sz="320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4501" y="457200"/>
            <a:ext cx="2578188" cy="797790"/>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20200" y="782550"/>
            <a:ext cx="2286000" cy="185288"/>
          </a:xfrm>
          <a:prstGeom prst="rect">
            <a:avLst/>
          </a:prstGeom>
        </p:spPr>
      </p:pic>
    </p:spTree>
    <p:extLst>
      <p:ext uri="{BB962C8B-B14F-4D97-AF65-F5344CB8AC3E}">
        <p14:creationId xmlns:p14="http://schemas.microsoft.com/office/powerpoint/2010/main" val="134561786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sz="1000">
                <a:solidFill>
                  <a:schemeClr val="tx2"/>
                </a:solidFill>
              </a:defRPr>
            </a:lvl1pPr>
          </a:lstStyle>
          <a:p>
            <a:fld id="{12A9E14D-4218-D743-BB5B-B907FBBABC66}" type="slidenum">
              <a:rPr lang="en-US" smtClean="0"/>
              <a:pPr/>
              <a:t>‹#›</a:t>
            </a:fld>
            <a:endParaRPr lang="en-US"/>
          </a:p>
        </p:txBody>
      </p:sp>
      <p:sp>
        <p:nvSpPr>
          <p:cNvPr id="7" name="Title 1"/>
          <p:cNvSpPr>
            <a:spLocks noGrp="1"/>
          </p:cNvSpPr>
          <p:nvPr>
            <p:ph type="title" hasCustomPrompt="1"/>
          </p:nvPr>
        </p:nvSpPr>
        <p:spPr>
          <a:xfrm>
            <a:off x="609600" y="1752600"/>
            <a:ext cx="9906000" cy="1828800"/>
          </a:xfrm>
        </p:spPr>
        <p:txBody>
          <a:bodyPr anchor="b">
            <a:noAutofit/>
          </a:bodyPr>
          <a:lstStyle>
            <a:lvl1pPr>
              <a:defRPr sz="4400"/>
            </a:lvl1pPr>
          </a:lstStyle>
          <a:p>
            <a:r>
              <a:rPr lang="en-US" dirty="0"/>
              <a:t>Section Divider Title</a:t>
            </a:r>
          </a:p>
        </p:txBody>
      </p:sp>
      <p:sp>
        <p:nvSpPr>
          <p:cNvPr id="8" name="Text Placeholder 2"/>
          <p:cNvSpPr>
            <a:spLocks noGrp="1"/>
          </p:cNvSpPr>
          <p:nvPr>
            <p:ph type="body" idx="1" hasCustomPrompt="1"/>
          </p:nvPr>
        </p:nvSpPr>
        <p:spPr>
          <a:xfrm>
            <a:off x="609600" y="3810000"/>
            <a:ext cx="9906000" cy="1828800"/>
          </a:xfrm>
        </p:spPr>
        <p:txBody>
          <a:bodyPr>
            <a:noAutofit/>
          </a:bodyPr>
          <a:lstStyle>
            <a:lvl1pPr marL="0" indent="0">
              <a:spcBef>
                <a:spcPts val="0"/>
              </a:spcBef>
              <a:buNone/>
              <a:defRPr sz="2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Divider Subtitle</a:t>
            </a:r>
          </a:p>
          <a:p>
            <a:pPr lvl="0"/>
            <a:endParaRPr lang="en-US" dirty="0"/>
          </a:p>
        </p:txBody>
      </p:sp>
      <p:sp>
        <p:nvSpPr>
          <p:cNvPr id="9" name="Oval 8"/>
          <p:cNvSpPr>
            <a:spLocks noChangeAspect="1"/>
          </p:cNvSpPr>
          <p:nvPr userDrawn="1"/>
        </p:nvSpPr>
        <p:spPr>
          <a:xfrm>
            <a:off x="10678072" y="2770056"/>
            <a:ext cx="1513921" cy="1513921"/>
          </a:xfrm>
          <a:prstGeom prst="ellipse">
            <a:avLst/>
          </a:prstGeom>
          <a:solidFill>
            <a:srgbClr val="D7D2E0"/>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a:p>
        </p:txBody>
      </p:sp>
      <p:sp>
        <p:nvSpPr>
          <p:cNvPr id="10" name="Oval 9"/>
          <p:cNvSpPr>
            <a:spLocks noChangeAspect="1"/>
          </p:cNvSpPr>
          <p:nvPr userDrawn="1"/>
        </p:nvSpPr>
        <p:spPr>
          <a:xfrm>
            <a:off x="10678076" y="1257734"/>
            <a:ext cx="1513921" cy="1513921"/>
          </a:xfrm>
          <a:prstGeom prst="ellipse">
            <a:avLst/>
          </a:prstGeom>
          <a:solidFill>
            <a:srgbClr val="989A9C"/>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a:p>
        </p:txBody>
      </p:sp>
      <p:sp>
        <p:nvSpPr>
          <p:cNvPr id="4" name="Rectangle 3"/>
          <p:cNvSpPr/>
          <p:nvPr userDrawn="1"/>
        </p:nvSpPr>
        <p:spPr>
          <a:xfrm>
            <a:off x="9753600" y="0"/>
            <a:ext cx="2438393" cy="12577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a:spLocks noChangeAspect="1"/>
          </p:cNvSpPr>
          <p:nvPr userDrawn="1"/>
        </p:nvSpPr>
        <p:spPr>
          <a:xfrm>
            <a:off x="10678079" y="0"/>
            <a:ext cx="1513922" cy="1258535"/>
          </a:xfrm>
          <a:custGeom>
            <a:avLst/>
            <a:gdLst>
              <a:gd name="connsiteX0" fmla="*/ 193922 w 1513922"/>
              <a:gd name="connsiteY0" fmla="*/ 0 h 1258535"/>
              <a:gd name="connsiteX1" fmla="*/ 1320000 w 1513922"/>
              <a:gd name="connsiteY1" fmla="*/ 0 h 1258535"/>
              <a:gd name="connsiteX2" fmla="*/ 1384645 w 1513922"/>
              <a:gd name="connsiteY2" fmla="*/ 78350 h 1258535"/>
              <a:gd name="connsiteX3" fmla="*/ 1513922 w 1513922"/>
              <a:gd name="connsiteY3" fmla="*/ 501574 h 1258535"/>
              <a:gd name="connsiteX4" fmla="*/ 756961 w 1513922"/>
              <a:gd name="connsiteY4" fmla="*/ 1258535 h 1258535"/>
              <a:gd name="connsiteX5" fmla="*/ 0 w 1513922"/>
              <a:gd name="connsiteY5" fmla="*/ 501574 h 1258535"/>
              <a:gd name="connsiteX6" fmla="*/ 129277 w 1513922"/>
              <a:gd name="connsiteY6" fmla="*/ 78350 h 1258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13922" h="1258535">
                <a:moveTo>
                  <a:pt x="193922" y="0"/>
                </a:moveTo>
                <a:lnTo>
                  <a:pt x="1320000" y="0"/>
                </a:lnTo>
                <a:lnTo>
                  <a:pt x="1384645" y="78350"/>
                </a:lnTo>
                <a:cubicBezTo>
                  <a:pt x="1466264" y="199162"/>
                  <a:pt x="1513922" y="344802"/>
                  <a:pt x="1513922" y="501574"/>
                </a:cubicBezTo>
                <a:cubicBezTo>
                  <a:pt x="1513922" y="919632"/>
                  <a:pt x="1175019" y="1258535"/>
                  <a:pt x="756961" y="1258535"/>
                </a:cubicBezTo>
                <a:cubicBezTo>
                  <a:pt x="338903" y="1258535"/>
                  <a:pt x="0" y="919632"/>
                  <a:pt x="0" y="501574"/>
                </a:cubicBezTo>
                <a:cubicBezTo>
                  <a:pt x="0" y="344802"/>
                  <a:pt x="47658" y="199162"/>
                  <a:pt x="129277" y="78350"/>
                </a:cubicBez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sz="3200"/>
          </a:p>
        </p:txBody>
      </p:sp>
    </p:spTree>
    <p:extLst>
      <p:ext uri="{BB962C8B-B14F-4D97-AF65-F5344CB8AC3E}">
        <p14:creationId xmlns:p14="http://schemas.microsoft.com/office/powerpoint/2010/main" val="40871563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2"/>
                </a:solidFill>
              </a:defRPr>
            </a:lvl1pPr>
            <a:lvl2pPr marL="688975" indent="-344488">
              <a:buFont typeface="Courier New" panose="02070309020205020404" pitchFamily="49" charset="0"/>
              <a:buChar char="o"/>
              <a:defRPr>
                <a:solidFill>
                  <a:schemeClr val="tx2"/>
                </a:solidFill>
              </a:defRPr>
            </a:lvl2pPr>
            <a:lvl3pPr marL="1027113" indent="-344488">
              <a:buFont typeface="Wingdings" panose="05000000000000000000" pitchFamily="2" charset="2"/>
              <a:buChar char="§"/>
              <a:defRPr>
                <a:solidFill>
                  <a:schemeClr val="tx2"/>
                </a:solidFill>
              </a:defRPr>
            </a:lvl3pPr>
            <a:lvl4pPr marL="1377950" indent="-350838">
              <a:buFont typeface="Wingdings" panose="05000000000000000000" pitchFamily="2" charset="2"/>
              <a:buChar char="ú"/>
              <a:defRPr>
                <a:solidFill>
                  <a:schemeClr val="tx2"/>
                </a:solidFill>
              </a:defRPr>
            </a:lvl4pPr>
            <a:lvl5pPr marL="1716088" indent="-344488">
              <a:buFont typeface="Arial" panose="020B0604020202020204" pitchFamily="34" charset="0"/>
              <a:buChar char="-"/>
              <a:defRPr>
                <a:solidFill>
                  <a:schemeClr val="tx2"/>
                </a:solidFill>
              </a:defRPr>
            </a:lvl5pPr>
            <a:lvl6pPr marL="2054225" indent="-344488">
              <a:defRPr/>
            </a:lvl6pPr>
            <a:lvl7pPr marL="2405063" indent="-346075">
              <a:defRPr/>
            </a:lvl7pPr>
            <a:lvl8pPr marL="2743200" indent="-339725">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sz="1000">
                <a:solidFill>
                  <a:schemeClr val="tx2"/>
                </a:solidFill>
              </a:defRPr>
            </a:lvl1pPr>
          </a:lstStyle>
          <a:p>
            <a:fld id="{12A9E14D-4218-D743-BB5B-B907FBBABC66}" type="slidenum">
              <a:rPr lang="en-US" smtClean="0"/>
              <a:pPr/>
              <a:t>‹#›</a:t>
            </a:fld>
            <a:endParaRPr lang="en-US"/>
          </a:p>
        </p:txBody>
      </p:sp>
    </p:spTree>
    <p:extLst>
      <p:ext uri="{BB962C8B-B14F-4D97-AF65-F5344CB8AC3E}">
        <p14:creationId xmlns:p14="http://schemas.microsoft.com/office/powerpoint/2010/main" val="347892852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676400"/>
            <a:ext cx="5029200" cy="4114800"/>
          </a:xfrm>
        </p:spPr>
        <p:txBody>
          <a:bodyPr/>
          <a:lstStyle>
            <a:lvl2pPr marL="688975" indent="-344488">
              <a:defRPr/>
            </a:lvl2pPr>
            <a:lvl3pPr marL="1027113" indent="-344488">
              <a:defRPr/>
            </a:lvl3pPr>
            <a:lvl4pPr marL="1377950" indent="-344488">
              <a:defRPr/>
            </a:lvl4pPr>
            <a:lvl5pPr marL="1716088" indent="-344488">
              <a:defRPr/>
            </a:lvl5pPr>
            <a:lvl6pPr marL="2054225" indent="-344488">
              <a:defRPr/>
            </a:lvl6pPr>
            <a:lvl7pPr marL="2405063" indent="-346075">
              <a:defRPr/>
            </a:lvl7pPr>
            <a:lvl8pPr marL="2743200" indent="-339725">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53200" y="1676400"/>
            <a:ext cx="5029200" cy="4114800"/>
          </a:xfrm>
        </p:spPr>
        <p:txBody>
          <a:bodyPr/>
          <a:lstStyle>
            <a:lvl2pPr marL="688975" indent="-344488">
              <a:defRPr/>
            </a:lvl2pPr>
            <a:lvl3pPr marL="1027113" indent="-344488">
              <a:defRPr/>
            </a:lvl3pPr>
            <a:lvl4pPr marL="1377950" indent="-344488">
              <a:defRPr/>
            </a:lvl4pPr>
            <a:lvl5pPr marL="1716088" indent="-344488">
              <a:defRPr/>
            </a:lvl5pPr>
            <a:lvl6pPr marL="2054225" indent="-344488">
              <a:defRPr/>
            </a:lvl6pPr>
            <a:lvl7pPr marL="2405063" indent="-346075">
              <a:defRPr/>
            </a:lvl7pPr>
            <a:lvl8pPr marL="2743200" indent="-338138">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9E14D-4218-D743-BB5B-B907FBBABC66}" type="slidenum">
              <a:rPr lang="en-US" smtClean="0"/>
              <a:t>‹#›</a:t>
            </a:fld>
            <a:endParaRPr lang="en-US"/>
          </a:p>
        </p:txBody>
      </p:sp>
    </p:spTree>
    <p:extLst>
      <p:ext uri="{BB962C8B-B14F-4D97-AF65-F5344CB8AC3E}">
        <p14:creationId xmlns:p14="http://schemas.microsoft.com/office/powerpoint/2010/main" val="17454426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 Picture">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7467600" y="1676400"/>
            <a:ext cx="4114800" cy="4114800"/>
          </a:xfrm>
          <a:prstGeom prst="ellipse">
            <a:avLst/>
          </a:prstGeom>
        </p:spPr>
        <p:txBody>
          <a:bodyPr anchor="ctr"/>
          <a:lstStyle>
            <a:lvl1pPr marL="0" indent="0" algn="ctr">
              <a:buNone/>
              <a:defRPr/>
            </a:lvl1pPr>
          </a:lstStyle>
          <a:p>
            <a:r>
              <a:rPr lang="en-US"/>
              <a:t>Click icon to add picture</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6400"/>
            <a:ext cx="59436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9E14D-4218-D743-BB5B-B907FBBABC66}" type="slidenum">
              <a:rPr lang="en-US" smtClean="0"/>
              <a:t>‹#›</a:t>
            </a:fld>
            <a:endParaRPr lang="en-US"/>
          </a:p>
        </p:txBody>
      </p:sp>
    </p:spTree>
    <p:extLst>
      <p:ext uri="{BB962C8B-B14F-4D97-AF65-F5344CB8AC3E}">
        <p14:creationId xmlns:p14="http://schemas.microsoft.com/office/powerpoint/2010/main" val="28823503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A9E14D-4218-D743-BB5B-B907FBBABC66}" type="slidenum">
              <a:rPr lang="en-US" smtClean="0"/>
              <a:t>‹#›</a:t>
            </a:fld>
            <a:endParaRPr lang="en-US"/>
          </a:p>
        </p:txBody>
      </p:sp>
    </p:spTree>
    <p:extLst>
      <p:ext uri="{BB962C8B-B14F-4D97-AF65-F5344CB8AC3E}">
        <p14:creationId xmlns:p14="http://schemas.microsoft.com/office/powerpoint/2010/main" val="1320791671"/>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Final">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7800" y="1752600"/>
            <a:ext cx="8910805" cy="2757347"/>
          </a:xfrm>
          <a:prstGeom prst="rect">
            <a:avLst/>
          </a:prstGeom>
        </p:spPr>
      </p:pic>
    </p:spTree>
    <p:extLst>
      <p:ext uri="{BB962C8B-B14F-4D97-AF65-F5344CB8AC3E}">
        <p14:creationId xmlns:p14="http://schemas.microsoft.com/office/powerpoint/2010/main" val="51540656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G"/><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28600"/>
            <a:ext cx="10972800" cy="1219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676400"/>
            <a:ext cx="10972800" cy="4114800"/>
          </a:xfrm>
          <a:prstGeom prst="rect">
            <a:avLst/>
          </a:prstGeom>
        </p:spPr>
        <p:txBody>
          <a:bodyPr vert="horz" lIns="91440" tIns="45720" rIns="91440" bIns="4572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114801" y="6553200"/>
            <a:ext cx="3962399" cy="228600"/>
          </a:xfrm>
          <a:prstGeom prst="rect">
            <a:avLst/>
          </a:prstGeom>
        </p:spPr>
        <p:txBody>
          <a:bodyPr vert="horz" wrap="none" lIns="91440" tIns="45720" rIns="91440" bIns="45720" rtlCol="0" anchor="ctr">
            <a:noAutofit/>
          </a:bodyPr>
          <a:lstStyle>
            <a:lvl1pPr algn="ctr">
              <a:defRPr sz="900">
                <a:solidFill>
                  <a:schemeClr val="tx2"/>
                </a:solidFill>
              </a:defRPr>
            </a:lvl1pPr>
          </a:lstStyle>
          <a:p>
            <a:endParaRPr lang="en-US" dirty="0"/>
          </a:p>
        </p:txBody>
      </p:sp>
      <p:sp>
        <p:nvSpPr>
          <p:cNvPr id="6" name="Slide Number Placeholder 5"/>
          <p:cNvSpPr>
            <a:spLocks noGrp="1"/>
          </p:cNvSpPr>
          <p:nvPr>
            <p:ph type="sldNum" sz="quarter" idx="4"/>
          </p:nvPr>
        </p:nvSpPr>
        <p:spPr>
          <a:xfrm>
            <a:off x="10744200" y="6553200"/>
            <a:ext cx="838200" cy="228600"/>
          </a:xfrm>
          <a:prstGeom prst="rect">
            <a:avLst/>
          </a:prstGeom>
        </p:spPr>
        <p:txBody>
          <a:bodyPr vert="horz" wrap="none" lIns="91440" tIns="45720" rIns="91440" bIns="45720" rtlCol="0" anchor="ctr">
            <a:noAutofit/>
          </a:bodyPr>
          <a:lstStyle>
            <a:lvl1pPr algn="r">
              <a:defRPr sz="1000">
                <a:solidFill>
                  <a:schemeClr val="tx2"/>
                </a:solidFill>
              </a:defRPr>
            </a:lvl1pPr>
          </a:lstStyle>
          <a:p>
            <a:fld id="{12A9E14D-4218-D743-BB5B-B907FBBABC66}" type="slidenum">
              <a:rPr lang="en-US" smtClean="0"/>
              <a:pPr/>
              <a:t>‹#›</a:t>
            </a:fld>
            <a:endParaRPr lang="en-US"/>
          </a:p>
        </p:txBody>
      </p:sp>
      <p:grpSp>
        <p:nvGrpSpPr>
          <p:cNvPr id="7" name="Group 6"/>
          <p:cNvGrpSpPr/>
          <p:nvPr/>
        </p:nvGrpSpPr>
        <p:grpSpPr>
          <a:xfrm>
            <a:off x="10032915" y="-423"/>
            <a:ext cx="2159085" cy="787229"/>
            <a:chOff x="10032915" y="-423"/>
            <a:chExt cx="2159085" cy="787229"/>
          </a:xfrm>
        </p:grpSpPr>
        <p:sp>
          <p:nvSpPr>
            <p:cNvPr id="8" name="Oval 7"/>
            <p:cNvSpPr>
              <a:spLocks noChangeAspect="1"/>
            </p:cNvSpPr>
            <p:nvPr userDrawn="1"/>
          </p:nvSpPr>
          <p:spPr>
            <a:xfrm>
              <a:off x="10032915" y="0"/>
              <a:ext cx="786807" cy="786806"/>
            </a:xfrm>
            <a:prstGeom prst="ellipse">
              <a:avLst/>
            </a:prstGeom>
            <a:solidFill>
              <a:srgbClr val="D7D2E0"/>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a:p>
          </p:txBody>
        </p:sp>
        <p:sp>
          <p:nvSpPr>
            <p:cNvPr id="9" name="Oval 8"/>
            <p:cNvSpPr>
              <a:spLocks noChangeAspect="1"/>
            </p:cNvSpPr>
            <p:nvPr userDrawn="1"/>
          </p:nvSpPr>
          <p:spPr>
            <a:xfrm>
              <a:off x="10819722" y="0"/>
              <a:ext cx="786807" cy="786806"/>
            </a:xfrm>
            <a:prstGeom prst="ellipse">
              <a:avLst/>
            </a:prstGeom>
            <a:solidFill>
              <a:srgbClr val="989A9C"/>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a:p>
          </p:txBody>
        </p:sp>
        <p:sp>
          <p:nvSpPr>
            <p:cNvPr id="19" name="Freeform 18"/>
            <p:cNvSpPr>
              <a:spLocks noChangeAspect="1"/>
            </p:cNvSpPr>
            <p:nvPr userDrawn="1"/>
          </p:nvSpPr>
          <p:spPr>
            <a:xfrm>
              <a:off x="11606528" y="-423"/>
              <a:ext cx="585472" cy="786806"/>
            </a:xfrm>
            <a:custGeom>
              <a:avLst/>
              <a:gdLst>
                <a:gd name="connsiteX0" fmla="*/ 393404 w 585472"/>
                <a:gd name="connsiteY0" fmla="*/ 0 h 786806"/>
                <a:gd name="connsiteX1" fmla="*/ 546535 w 585472"/>
                <a:gd name="connsiteY1" fmla="*/ 30916 h 786806"/>
                <a:gd name="connsiteX2" fmla="*/ 585472 w 585472"/>
                <a:gd name="connsiteY2" fmla="*/ 52050 h 786806"/>
                <a:gd name="connsiteX3" fmla="*/ 585472 w 585472"/>
                <a:gd name="connsiteY3" fmla="*/ 734756 h 786806"/>
                <a:gd name="connsiteX4" fmla="*/ 546535 w 585472"/>
                <a:gd name="connsiteY4" fmla="*/ 755890 h 786806"/>
                <a:gd name="connsiteX5" fmla="*/ 393404 w 585472"/>
                <a:gd name="connsiteY5" fmla="*/ 786806 h 786806"/>
                <a:gd name="connsiteX6" fmla="*/ 0 w 585472"/>
                <a:gd name="connsiteY6" fmla="*/ 393403 h 786806"/>
                <a:gd name="connsiteX7" fmla="*/ 393404 w 585472"/>
                <a:gd name="connsiteY7" fmla="*/ 0 h 786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5472" h="786806">
                  <a:moveTo>
                    <a:pt x="393404" y="0"/>
                  </a:moveTo>
                  <a:cubicBezTo>
                    <a:pt x="447722" y="0"/>
                    <a:pt x="499468" y="11008"/>
                    <a:pt x="546535" y="30916"/>
                  </a:cubicBezTo>
                  <a:lnTo>
                    <a:pt x="585472" y="52050"/>
                  </a:lnTo>
                  <a:lnTo>
                    <a:pt x="585472" y="734756"/>
                  </a:lnTo>
                  <a:lnTo>
                    <a:pt x="546535" y="755890"/>
                  </a:lnTo>
                  <a:cubicBezTo>
                    <a:pt x="499468" y="775798"/>
                    <a:pt x="447722" y="786806"/>
                    <a:pt x="393404" y="786806"/>
                  </a:cubicBezTo>
                  <a:cubicBezTo>
                    <a:pt x="176133" y="786806"/>
                    <a:pt x="0" y="610673"/>
                    <a:pt x="0" y="393403"/>
                  </a:cubicBezTo>
                  <a:cubicBezTo>
                    <a:pt x="0" y="176133"/>
                    <a:pt x="176133" y="0"/>
                    <a:pt x="393404" y="0"/>
                  </a:cubicBez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sz="3200"/>
            </a:p>
          </p:txBody>
        </p:sp>
      </p:grpSp>
      <p:pic>
        <p:nvPicPr>
          <p:cNvPr id="12" name="Picture 1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58368" y="5984010"/>
            <a:ext cx="2578188" cy="797790"/>
          </a:xfrm>
          <a:prstGeom prst="rect">
            <a:avLst/>
          </a:prstGeom>
        </p:spPr>
      </p:pic>
      <p:cxnSp>
        <p:nvCxnSpPr>
          <p:cNvPr id="18" name="Straight Connector 17"/>
          <p:cNvCxnSpPr/>
          <p:nvPr/>
        </p:nvCxnSpPr>
        <p:spPr>
          <a:xfrm>
            <a:off x="609600" y="6397083"/>
            <a:ext cx="0" cy="0"/>
          </a:xfrm>
          <a:prstGeom prst="line">
            <a:avLst/>
          </a:prstGeom>
          <a:ln w="9525" cmpd="sng"/>
        </p:spPr>
        <p:style>
          <a:lnRef idx="1">
            <a:schemeClr val="accent1"/>
          </a:lnRef>
          <a:fillRef idx="0">
            <a:schemeClr val="accent1"/>
          </a:fillRef>
          <a:effectRef idx="0">
            <a:schemeClr val="accent1"/>
          </a:effectRef>
          <a:fontRef idx="minor">
            <a:schemeClr val="tx1"/>
          </a:fontRef>
        </p:style>
      </p:cxnSp>
      <p:pic>
        <p:nvPicPr>
          <p:cNvPr id="24" name="Picture 2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235440" y="6309360"/>
            <a:ext cx="2286000" cy="185288"/>
          </a:xfrm>
          <a:prstGeom prst="rect">
            <a:avLst/>
          </a:prstGeom>
        </p:spPr>
      </p:pic>
    </p:spTree>
    <p:extLst>
      <p:ext uri="{BB962C8B-B14F-4D97-AF65-F5344CB8AC3E}">
        <p14:creationId xmlns:p14="http://schemas.microsoft.com/office/powerpoint/2010/main" val="1904539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2" r:id="rId4"/>
    <p:sldLayoutId id="2147483656" r:id="rId5"/>
    <p:sldLayoutId id="2147483655" r:id="rId6"/>
    <p:sldLayoutId id="2147483657" r:id="rId7"/>
  </p:sldLayoutIdLst>
  <p:transition>
    <p:fade/>
  </p:transition>
  <p:hf sldNum="0" hdr="0" ftr="0" dt="0"/>
  <p:txStyles>
    <p:titleStyle>
      <a:lvl1pPr algn="l" defTabSz="914400" rtl="0" eaLnBrk="1" latinLnBrk="0" hangingPunct="1">
        <a:lnSpc>
          <a:spcPct val="100000"/>
        </a:lnSpc>
        <a:spcBef>
          <a:spcPct val="0"/>
        </a:spcBef>
        <a:buNone/>
        <a:defRPr sz="4000" kern="1200">
          <a:solidFill>
            <a:schemeClr val="bg2"/>
          </a:solidFill>
          <a:latin typeface="+mj-lt"/>
          <a:ea typeface="+mj-ea"/>
          <a:cs typeface="+mj-cs"/>
        </a:defRPr>
      </a:lvl1pPr>
    </p:titleStyle>
    <p:bodyStyle>
      <a:lvl1pPr marL="342900" indent="-342900" algn="l" defTabSz="914400" rtl="0" eaLnBrk="1" latinLnBrk="0" hangingPunct="1">
        <a:lnSpc>
          <a:spcPct val="100000"/>
        </a:lnSpc>
        <a:spcBef>
          <a:spcPts val="1800"/>
        </a:spcBef>
        <a:buClr>
          <a:schemeClr val="bg2"/>
        </a:buClr>
        <a:buFont typeface="Arial"/>
        <a:buChar char="•"/>
        <a:tabLst/>
        <a:defRPr sz="2400" kern="1200">
          <a:solidFill>
            <a:schemeClr val="tx2"/>
          </a:solidFill>
          <a:latin typeface="+mn-lt"/>
          <a:ea typeface="+mn-ea"/>
          <a:cs typeface="+mn-cs"/>
        </a:defRPr>
      </a:lvl1pPr>
      <a:lvl2pPr marL="688975" indent="-344488" algn="l" defTabSz="914400" rtl="0" eaLnBrk="1" latinLnBrk="0" hangingPunct="1">
        <a:lnSpc>
          <a:spcPct val="100000"/>
        </a:lnSpc>
        <a:spcBef>
          <a:spcPts val="600"/>
        </a:spcBef>
        <a:buClr>
          <a:schemeClr val="bg2"/>
        </a:buClr>
        <a:buFont typeface="Courier New" panose="02070309020205020404" pitchFamily="49" charset="0"/>
        <a:buChar char="o"/>
        <a:tabLst/>
        <a:defRPr sz="2000" kern="1200">
          <a:solidFill>
            <a:schemeClr val="tx2"/>
          </a:solidFill>
          <a:latin typeface="+mn-lt"/>
          <a:ea typeface="+mn-ea"/>
          <a:cs typeface="+mn-cs"/>
        </a:defRPr>
      </a:lvl2pPr>
      <a:lvl3pPr marL="1027113" indent="-344488" algn="l" defTabSz="914400" rtl="0" eaLnBrk="1" latinLnBrk="0" hangingPunct="1">
        <a:lnSpc>
          <a:spcPct val="100000"/>
        </a:lnSpc>
        <a:spcBef>
          <a:spcPts val="600"/>
        </a:spcBef>
        <a:buClr>
          <a:schemeClr val="bg2"/>
        </a:buClr>
        <a:buFont typeface="Wingdings" panose="05000000000000000000" pitchFamily="2" charset="2"/>
        <a:buChar char="§"/>
        <a:tabLst/>
        <a:defRPr sz="1800" kern="1200">
          <a:solidFill>
            <a:schemeClr val="tx2"/>
          </a:solidFill>
          <a:latin typeface="+mn-lt"/>
          <a:ea typeface="+mn-ea"/>
          <a:cs typeface="+mn-cs"/>
        </a:defRPr>
      </a:lvl3pPr>
      <a:lvl4pPr marL="1377950" indent="-344488" algn="l" defTabSz="914400" rtl="0" eaLnBrk="1" latinLnBrk="0" hangingPunct="1">
        <a:lnSpc>
          <a:spcPct val="100000"/>
        </a:lnSpc>
        <a:spcBef>
          <a:spcPts val="600"/>
        </a:spcBef>
        <a:buClr>
          <a:schemeClr val="bg2"/>
        </a:buClr>
        <a:buFont typeface="Wingdings" panose="05000000000000000000" pitchFamily="2" charset="2"/>
        <a:buChar char="ú"/>
        <a:tabLst/>
        <a:defRPr sz="1600" kern="1200">
          <a:solidFill>
            <a:schemeClr val="tx2"/>
          </a:solidFill>
          <a:latin typeface="+mn-lt"/>
          <a:ea typeface="+mn-ea"/>
          <a:cs typeface="+mn-cs"/>
        </a:defRPr>
      </a:lvl4pPr>
      <a:lvl5pPr marL="1716088" indent="-344488" algn="l" defTabSz="914400" rtl="0" eaLnBrk="1" latinLnBrk="0" hangingPunct="1">
        <a:lnSpc>
          <a:spcPct val="100000"/>
        </a:lnSpc>
        <a:spcBef>
          <a:spcPts val="600"/>
        </a:spcBef>
        <a:buClr>
          <a:schemeClr val="bg2"/>
        </a:buClr>
        <a:buFont typeface="Arial" panose="020B0604020202020204" pitchFamily="34" charset="0"/>
        <a:buChar char="-"/>
        <a:tabLst/>
        <a:defRPr sz="1400" kern="1200">
          <a:solidFill>
            <a:schemeClr val="tx2"/>
          </a:solidFill>
          <a:latin typeface="+mn-lt"/>
          <a:ea typeface="+mn-ea"/>
          <a:cs typeface="+mn-cs"/>
        </a:defRPr>
      </a:lvl5pPr>
      <a:lvl6pPr marL="2054225" indent="-344488" algn="l" defTabSz="914400" rtl="0" eaLnBrk="1" latinLnBrk="0" hangingPunct="1">
        <a:lnSpc>
          <a:spcPct val="90000"/>
        </a:lnSpc>
        <a:spcBef>
          <a:spcPts val="500"/>
        </a:spcBef>
        <a:buFont typeface="Arial"/>
        <a:buChar char="•"/>
        <a:defRPr sz="1200" kern="1200">
          <a:solidFill>
            <a:schemeClr val="tx2"/>
          </a:solidFill>
          <a:latin typeface="+mn-lt"/>
          <a:ea typeface="+mn-ea"/>
          <a:cs typeface="+mn-cs"/>
        </a:defRPr>
      </a:lvl6pPr>
      <a:lvl7pPr marL="2405063" indent="-346075" algn="l" defTabSz="914400" rtl="0" eaLnBrk="1" latinLnBrk="0" hangingPunct="1">
        <a:lnSpc>
          <a:spcPct val="90000"/>
        </a:lnSpc>
        <a:spcBef>
          <a:spcPts val="500"/>
        </a:spcBef>
        <a:buFont typeface="Courier New" panose="02070309020205020404" pitchFamily="49" charset="0"/>
        <a:buChar char="o"/>
        <a:defRPr sz="1000" kern="1200">
          <a:solidFill>
            <a:schemeClr val="tx2"/>
          </a:solidFill>
          <a:latin typeface="+mn-lt"/>
          <a:ea typeface="+mn-ea"/>
          <a:cs typeface="+mn-cs"/>
        </a:defRPr>
      </a:lvl7pPr>
      <a:lvl8pPr marL="2743200" indent="-339725" algn="l" defTabSz="914400" rtl="0" eaLnBrk="1" latinLnBrk="0" hangingPunct="1">
        <a:lnSpc>
          <a:spcPct val="90000"/>
        </a:lnSpc>
        <a:spcBef>
          <a:spcPts val="500"/>
        </a:spcBef>
        <a:buFont typeface="Wingdings" panose="05000000000000000000" pitchFamily="2" charset="2"/>
        <a:buChar char="§"/>
        <a:defRPr sz="900" kern="1200">
          <a:solidFill>
            <a:schemeClr val="tx2"/>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ethics@aao.org"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F8B40D-CF21-4996-8FA2-05FC38D55C86}"/>
              </a:ext>
            </a:extLst>
          </p:cNvPr>
          <p:cNvSpPr>
            <a:spLocks noGrp="1"/>
          </p:cNvSpPr>
          <p:nvPr>
            <p:ph type="title"/>
          </p:nvPr>
        </p:nvSpPr>
        <p:spPr/>
        <p:txBody>
          <a:bodyPr/>
          <a:lstStyle/>
          <a:p>
            <a:pPr algn="ctr"/>
            <a:r>
              <a:rPr lang="en-US" dirty="0"/>
              <a:t>Ethics Lecture </a:t>
            </a:r>
            <a:br>
              <a:rPr lang="en-US" sz="4000" dirty="0">
                <a:solidFill>
                  <a:schemeClr val="tx2"/>
                </a:solidFill>
              </a:rPr>
            </a:br>
            <a:endParaRPr lang="en-US" sz="4000" dirty="0">
              <a:solidFill>
                <a:schemeClr val="tx2"/>
              </a:solidFill>
            </a:endParaRPr>
          </a:p>
        </p:txBody>
      </p:sp>
      <p:sp>
        <p:nvSpPr>
          <p:cNvPr id="5" name="Text Placeholder 4">
            <a:extLst>
              <a:ext uri="{FF2B5EF4-FFF2-40B4-BE49-F238E27FC236}">
                <a16:creationId xmlns:a16="http://schemas.microsoft.com/office/drawing/2014/main" id="{3839F5A0-D049-4807-BF6B-6D312D7275E2}"/>
              </a:ext>
            </a:extLst>
          </p:cNvPr>
          <p:cNvSpPr>
            <a:spLocks noGrp="1"/>
          </p:cNvSpPr>
          <p:nvPr>
            <p:ph type="body" idx="1"/>
          </p:nvPr>
        </p:nvSpPr>
        <p:spPr/>
        <p:txBody>
          <a:bodyPr/>
          <a:lstStyle/>
          <a:p>
            <a:pPr algn="ctr"/>
            <a:r>
              <a:rPr lang="en-US" dirty="0"/>
              <a:t>Expert Witness Testimony </a:t>
            </a:r>
            <a:br>
              <a:rPr lang="en-US" dirty="0"/>
            </a:br>
            <a:r>
              <a:rPr lang="en-US" dirty="0"/>
              <a:t>General Overview </a:t>
            </a:r>
          </a:p>
        </p:txBody>
      </p:sp>
    </p:spTree>
    <p:extLst>
      <p:ext uri="{BB962C8B-B14F-4D97-AF65-F5344CB8AC3E}">
        <p14:creationId xmlns:p14="http://schemas.microsoft.com/office/powerpoint/2010/main" val="496468631"/>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9891EE-A6DD-01E9-3481-D51B105FC4E5}"/>
              </a:ext>
            </a:extLst>
          </p:cNvPr>
          <p:cNvSpPr>
            <a:spLocks noGrp="1"/>
          </p:cNvSpPr>
          <p:nvPr>
            <p:ph type="title"/>
          </p:nvPr>
        </p:nvSpPr>
        <p:spPr/>
        <p:txBody>
          <a:bodyPr/>
          <a:lstStyle/>
          <a:p>
            <a:r>
              <a:rPr lang="en-US" dirty="0"/>
              <a:t>Ethical Considerations </a:t>
            </a:r>
          </a:p>
        </p:txBody>
      </p:sp>
      <p:sp>
        <p:nvSpPr>
          <p:cNvPr id="5" name="Content Placeholder 4">
            <a:extLst>
              <a:ext uri="{FF2B5EF4-FFF2-40B4-BE49-F238E27FC236}">
                <a16:creationId xmlns:a16="http://schemas.microsoft.com/office/drawing/2014/main" id="{82B90706-DF7C-A4BC-C14D-26609A5E9787}"/>
              </a:ext>
            </a:extLst>
          </p:cNvPr>
          <p:cNvSpPr>
            <a:spLocks noGrp="1"/>
          </p:cNvSpPr>
          <p:nvPr>
            <p:ph idx="1"/>
          </p:nvPr>
        </p:nvSpPr>
        <p:spPr/>
        <p:txBody>
          <a:bodyPr/>
          <a:lstStyle/>
          <a:p>
            <a:r>
              <a:rPr lang="en-US" dirty="0"/>
              <a:t>Courts are ill-equipped to recognize poor expert testimony.</a:t>
            </a:r>
          </a:p>
          <a:p>
            <a:r>
              <a:rPr lang="en-US" dirty="0"/>
              <a:t>It is an ophthalmologist's ethical obligation to help the courts recognize false, deceptive or misleading expert testimony.</a:t>
            </a:r>
          </a:p>
          <a:p>
            <a:endParaRPr lang="en-US" dirty="0"/>
          </a:p>
        </p:txBody>
      </p:sp>
    </p:spTree>
    <p:extLst>
      <p:ext uri="{BB962C8B-B14F-4D97-AF65-F5344CB8AC3E}">
        <p14:creationId xmlns:p14="http://schemas.microsoft.com/office/powerpoint/2010/main" val="346508535"/>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670521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AE59C4E-31DB-2392-75A4-706681CEFFEE}"/>
              </a:ext>
            </a:extLst>
          </p:cNvPr>
          <p:cNvSpPr>
            <a:spLocks noGrp="1"/>
          </p:cNvSpPr>
          <p:nvPr>
            <p:ph type="title"/>
          </p:nvPr>
        </p:nvSpPr>
        <p:spPr/>
        <p:txBody>
          <a:bodyPr/>
          <a:lstStyle/>
          <a:p>
            <a:r>
              <a:rPr kumimoji="0" lang="en-US" altLang="en-US" sz="4000" b="0" i="0" u="none" strike="noStrike" kern="1200" cap="none" spc="0" normalizeH="0" baseline="0" noProof="0" dirty="0">
                <a:ln>
                  <a:noFill/>
                </a:ln>
                <a:solidFill>
                  <a:srgbClr val="351F65"/>
                </a:solidFill>
                <a:effectLst/>
                <a:uLnTx/>
                <a:uFillTx/>
                <a:ea typeface="+mj-ea"/>
                <a:cs typeface="Book Antiqua" panose="02040602050305030304" pitchFamily="18" charset="0"/>
              </a:rPr>
              <a:t>Disclosure</a:t>
            </a:r>
            <a:endParaRPr lang="en-US" dirty="0"/>
          </a:p>
        </p:txBody>
      </p:sp>
      <p:sp>
        <p:nvSpPr>
          <p:cNvPr id="5" name="Content Placeholder 4">
            <a:extLst>
              <a:ext uri="{FF2B5EF4-FFF2-40B4-BE49-F238E27FC236}">
                <a16:creationId xmlns:a16="http://schemas.microsoft.com/office/drawing/2014/main" id="{DCB240EE-B5BB-B976-C99F-ED2C9C2B8E58}"/>
              </a:ext>
            </a:extLst>
          </p:cNvPr>
          <p:cNvSpPr>
            <a:spLocks noGrp="1"/>
          </p:cNvSpPr>
          <p:nvPr>
            <p:ph idx="1"/>
          </p:nvPr>
        </p:nvSpPr>
        <p:spPr/>
        <p:txBody>
          <a:bodyPr/>
          <a:lstStyle/>
          <a:p>
            <a:pPr marL="0" indent="0">
              <a:buNone/>
            </a:pPr>
            <a:r>
              <a:rPr kumimoji="0" lang="en-US" altLang="en-US" sz="2400" b="0" i="0" u="none" strike="noStrike" kern="1200" cap="none" spc="0" normalizeH="0" baseline="0" noProof="0" dirty="0">
                <a:ln>
                  <a:noFill/>
                </a:ln>
                <a:solidFill>
                  <a:srgbClr val="53565A"/>
                </a:solidFill>
                <a:effectLst/>
                <a:uLnTx/>
                <a:uFillTx/>
                <a:latin typeface="Arial"/>
                <a:ea typeface="ＭＳ Ｐゴシック" panose="020B0600070205080204" pitchFamily="34" charset="-128"/>
                <a:cs typeface="+mn-cs"/>
              </a:rPr>
              <a:t>The speaker has no financial interest in the subject matter of this presentation and is not representing the Ethics Committee of the American Academy of Ophthalmology with this presentation. For questions about the material contained herein or about the Academy’s ethics program in general, please contact the ethics program manager, Mara Pearse Burke at </a:t>
            </a:r>
            <a:r>
              <a:rPr kumimoji="0" lang="en-US" altLang="en-US" sz="2400" b="0" i="0" u="sng" strike="noStrike" kern="1200" cap="none" spc="0" normalizeH="0" baseline="0" noProof="0" dirty="0">
                <a:ln>
                  <a:noFill/>
                </a:ln>
                <a:solidFill>
                  <a:srgbClr val="53565A"/>
                </a:solidFill>
                <a:effectLst/>
                <a:uLnTx/>
                <a:uFillTx/>
                <a:latin typeface="Arial"/>
                <a:ea typeface="ＭＳ Ｐゴシック" panose="020B0600070205080204" pitchFamily="34" charset="-128"/>
                <a:cs typeface="+mn-cs"/>
                <a:hlinkClick r:id="rId2"/>
              </a:rPr>
              <a:t>ethics@aao.org</a:t>
            </a:r>
            <a:r>
              <a:rPr kumimoji="0" lang="en-US" altLang="en-US" sz="2400" b="0" i="0" u="none" strike="noStrike" kern="1200" cap="none" spc="0" normalizeH="0" baseline="0" noProof="0" dirty="0">
                <a:ln>
                  <a:noFill/>
                </a:ln>
                <a:solidFill>
                  <a:srgbClr val="53565A"/>
                </a:solidFill>
                <a:effectLst/>
                <a:uLnTx/>
                <a:uFillTx/>
                <a:latin typeface="Arial"/>
                <a:ea typeface="ＭＳ Ｐゴシック" panose="020B0600070205080204" pitchFamily="34" charset="-128"/>
                <a:cs typeface="+mn-cs"/>
              </a:rPr>
              <a:t>. </a:t>
            </a:r>
            <a:endParaRPr lang="en-US" dirty="0"/>
          </a:p>
        </p:txBody>
      </p:sp>
    </p:spTree>
    <p:extLst>
      <p:ext uri="{BB962C8B-B14F-4D97-AF65-F5344CB8AC3E}">
        <p14:creationId xmlns:p14="http://schemas.microsoft.com/office/powerpoint/2010/main" val="259094591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A26AF95-8176-D827-4032-955C5E2C2BE4}"/>
              </a:ext>
            </a:extLst>
          </p:cNvPr>
          <p:cNvSpPr>
            <a:spLocks noGrp="1"/>
          </p:cNvSpPr>
          <p:nvPr>
            <p:ph type="title"/>
          </p:nvPr>
        </p:nvSpPr>
        <p:spPr/>
        <p:txBody>
          <a:bodyPr/>
          <a:lstStyle/>
          <a:p>
            <a:r>
              <a:rPr lang="en-US" altLang="en-US" dirty="0">
                <a:cs typeface="Book Antiqua" panose="02040602050305030304" pitchFamily="18" charset="0"/>
              </a:rPr>
              <a:t>Why is this Topic Important?</a:t>
            </a:r>
          </a:p>
        </p:txBody>
      </p:sp>
      <p:sp>
        <p:nvSpPr>
          <p:cNvPr id="15363" name="Content Placeholder 2">
            <a:extLst>
              <a:ext uri="{FF2B5EF4-FFF2-40B4-BE49-F238E27FC236}">
                <a16:creationId xmlns:a16="http://schemas.microsoft.com/office/drawing/2014/main" id="{B003D510-8EB2-D544-66B6-2006C3A9D979}"/>
              </a:ext>
            </a:extLst>
          </p:cNvPr>
          <p:cNvSpPr>
            <a:spLocks noGrp="1"/>
          </p:cNvSpPr>
          <p:nvPr>
            <p:ph idx="1"/>
          </p:nvPr>
        </p:nvSpPr>
        <p:spPr>
          <a:xfrm>
            <a:off x="4645742" y="1752600"/>
            <a:ext cx="6934200" cy="4114800"/>
          </a:xfrm>
        </p:spPr>
        <p:txBody>
          <a:bodyPr/>
          <a:lstStyle/>
          <a:p>
            <a:r>
              <a:rPr lang="en-US" altLang="en-US" dirty="0">
                <a:ea typeface="ＭＳ Ｐゴシック" panose="020B0600070205080204" pitchFamily="34" charset="-128"/>
              </a:rPr>
              <a:t>Interests of the public and medical profession </a:t>
            </a:r>
          </a:p>
          <a:p>
            <a:r>
              <a:rPr lang="en-US" altLang="en-US" dirty="0">
                <a:ea typeface="ＭＳ Ｐゴシック" panose="020B0600070205080204" pitchFamily="34" charset="-128"/>
              </a:rPr>
              <a:t>Scientifically sound and unbiased testimony readily available to plaintiffs and defendants in medical negligence suits</a:t>
            </a:r>
          </a:p>
          <a:p>
            <a:r>
              <a:rPr lang="en-US" altLang="en-US" dirty="0">
                <a:ea typeface="ＭＳ Ｐゴシック" panose="020B0600070205080204" pitchFamily="34" charset="-128"/>
              </a:rPr>
              <a:t>Seeks to improve quality of medical expert witness testimony</a:t>
            </a:r>
          </a:p>
          <a:p>
            <a:r>
              <a:rPr lang="en-US" altLang="en-US" dirty="0">
                <a:ea typeface="ＭＳ Ｐゴシック" panose="020B0600070205080204" pitchFamily="34" charset="-128"/>
              </a:rPr>
              <a:t>Increase probability of achieving fair outcomes</a:t>
            </a:r>
          </a:p>
          <a:p>
            <a:pPr>
              <a:buFont typeface="Wingdings" panose="05000000000000000000" pitchFamily="2" charset="2"/>
              <a:buNone/>
            </a:pPr>
            <a:endParaRPr lang="en-US" altLang="en-US" dirty="0">
              <a:ea typeface="ＭＳ Ｐゴシック" panose="020B0600070205080204" pitchFamily="34" charset="-128"/>
            </a:endParaRPr>
          </a:p>
        </p:txBody>
      </p:sp>
      <p:pic>
        <p:nvPicPr>
          <p:cNvPr id="15364" name="Picture 4">
            <a:extLst>
              <a:ext uri="{FF2B5EF4-FFF2-40B4-BE49-F238E27FC236}">
                <a16:creationId xmlns:a16="http://schemas.microsoft.com/office/drawing/2014/main" id="{66113B64-BEF9-A5B0-F09B-2D773FAEA8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752600"/>
            <a:ext cx="2952750" cy="313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8858C-38E2-D2B8-83CA-67E532403204}"/>
              </a:ext>
            </a:extLst>
          </p:cNvPr>
          <p:cNvSpPr>
            <a:spLocks noGrp="1"/>
          </p:cNvSpPr>
          <p:nvPr>
            <p:ph type="title"/>
          </p:nvPr>
        </p:nvSpPr>
        <p:spPr/>
        <p:txBody>
          <a:bodyPr/>
          <a:lstStyle/>
          <a:p>
            <a:r>
              <a:rPr kumimoji="0" lang="en-US" altLang="en-US" sz="4400" b="0" i="0" u="none" strike="noStrike" kern="1200" cap="none" spc="0" normalizeH="0" baseline="0" noProof="0" dirty="0">
                <a:ln>
                  <a:noFill/>
                </a:ln>
                <a:solidFill>
                  <a:srgbClr val="351F65"/>
                </a:solidFill>
                <a:effectLst/>
                <a:uLnTx/>
                <a:uFillTx/>
                <a:latin typeface="Arial"/>
                <a:ea typeface="+mj-ea"/>
                <a:cs typeface="Book Antiqua" panose="02040602050305030304" pitchFamily="18" charset="0"/>
              </a:rPr>
              <a:t>Expert Testimony Rule 16</a:t>
            </a:r>
            <a:br>
              <a:rPr kumimoji="0" lang="en-US" altLang="en-US" sz="6600" b="0" i="0" u="none" strike="noStrike" kern="1200" cap="none" spc="0" normalizeH="0" baseline="0" noProof="0" dirty="0">
                <a:ln>
                  <a:noFill/>
                </a:ln>
                <a:solidFill>
                  <a:srgbClr val="351F65"/>
                </a:solidFill>
                <a:effectLst/>
                <a:uLnTx/>
                <a:uFillTx/>
                <a:latin typeface="Arial"/>
                <a:ea typeface="+mj-ea"/>
                <a:cs typeface="Book Antiqua" panose="02040602050305030304" pitchFamily="18" charset="0"/>
              </a:rPr>
            </a:br>
            <a:r>
              <a:rPr kumimoji="0" lang="en-US" altLang="en-US" sz="4000" b="0" i="0" u="none" strike="noStrike" kern="1200" cap="none" spc="0" normalizeH="0" baseline="0" noProof="0" dirty="0">
                <a:ln>
                  <a:noFill/>
                </a:ln>
                <a:solidFill>
                  <a:srgbClr val="351F65"/>
                </a:solidFill>
                <a:effectLst/>
                <a:uLnTx/>
                <a:uFillTx/>
                <a:latin typeface="Arial"/>
                <a:ea typeface="+mj-ea"/>
                <a:cs typeface="Book Antiqua" panose="02040602050305030304" pitchFamily="18" charset="0"/>
              </a:rPr>
              <a:t>Historical Perspective</a:t>
            </a:r>
            <a:endParaRPr lang="en-US" dirty="0"/>
          </a:p>
        </p:txBody>
      </p:sp>
      <p:sp>
        <p:nvSpPr>
          <p:cNvPr id="5" name="Content Placeholder 4">
            <a:extLst>
              <a:ext uri="{FF2B5EF4-FFF2-40B4-BE49-F238E27FC236}">
                <a16:creationId xmlns:a16="http://schemas.microsoft.com/office/drawing/2014/main" id="{F648B19E-D58A-CE83-B1E4-02476135EF0B}"/>
              </a:ext>
            </a:extLst>
          </p:cNvPr>
          <p:cNvSpPr>
            <a:spLocks noGrp="1"/>
          </p:cNvSpPr>
          <p:nvPr>
            <p:ph idx="1"/>
          </p:nvPr>
        </p:nvSpPr>
        <p:spPr/>
        <p:txBody>
          <a:bodyPr/>
          <a:lstStyle/>
          <a:p>
            <a:pPr marL="0" indent="0" eaLnBrk="1" hangingPunct="1">
              <a:buNone/>
            </a:pPr>
            <a:r>
              <a:rPr lang="en-US" altLang="en-US" i="1" dirty="0">
                <a:ea typeface="ＭＳ Ｐゴシック" panose="020B0600070205080204" pitchFamily="34" charset="-128"/>
              </a:rPr>
              <a:t>Donald C. Austin, MD v. American Association of Neurological Surgeons</a:t>
            </a:r>
          </a:p>
          <a:p>
            <a:pPr lvl="1" eaLnBrk="1" hangingPunct="1"/>
            <a:r>
              <a:rPr lang="en-US" altLang="en-US" dirty="0">
                <a:ea typeface="ＭＳ Ｐゴシック" panose="020B0600070205080204" pitchFamily="34" charset="-128"/>
              </a:rPr>
              <a:t>Dr. Austin was suspended by the American Association of Neurological Surgeons (AANS) for providing unethical expert testimony in a medical malpractice case.</a:t>
            </a:r>
          </a:p>
          <a:p>
            <a:pPr lvl="1" eaLnBrk="1" hangingPunct="1"/>
            <a:r>
              <a:rPr lang="en-US" altLang="en-US" dirty="0">
                <a:ea typeface="ＭＳ Ｐゴシック" panose="020B0600070205080204" pitchFamily="34" charset="-128"/>
              </a:rPr>
              <a:t>Dr. Austin sued the AANS for his membership suspension, but the 7</a:t>
            </a:r>
            <a:r>
              <a:rPr lang="en-US" altLang="en-US" baseline="30000" dirty="0">
                <a:ea typeface="ＭＳ Ｐゴシック" panose="020B0600070205080204" pitchFamily="34" charset="-128"/>
              </a:rPr>
              <a:t>th</a:t>
            </a:r>
            <a:r>
              <a:rPr lang="en-US" altLang="en-US" dirty="0">
                <a:ea typeface="ＭＳ Ｐゴシック" panose="020B0600070205080204" pitchFamily="34" charset="-128"/>
              </a:rPr>
              <a:t> U.S. Circuit Court of Appeals upheld his suspension.</a:t>
            </a:r>
          </a:p>
          <a:p>
            <a:pPr lvl="1" eaLnBrk="1" hangingPunct="1"/>
            <a:r>
              <a:rPr lang="en-US" altLang="en-US" dirty="0">
                <a:ea typeface="ＭＳ Ｐゴシック" panose="020B0600070205080204" pitchFamily="34" charset="-128"/>
              </a:rPr>
              <a:t>The AAO determined that legal precedent existed for a Rule of Ethics defining appropriate expert witness testimony.</a:t>
            </a:r>
            <a:endParaRPr lang="en-US" altLang="en-US" sz="2400" dirty="0">
              <a:ea typeface="ＭＳ Ｐゴシック" panose="020B0600070205080204" pitchFamily="34" charset="-128"/>
            </a:endParaRPr>
          </a:p>
          <a:p>
            <a:pPr marL="0" indent="0" eaLnBrk="1" hangingPunct="1">
              <a:buNone/>
            </a:pPr>
            <a:r>
              <a:rPr lang="en-US" altLang="en-US" dirty="0">
                <a:ea typeface="ＭＳ Ｐゴシック" panose="020B0600070205080204" pitchFamily="34" charset="-128"/>
              </a:rPr>
              <a:t>AAO Code of Ethics, Rule 16 went into effect in January of 2004.</a:t>
            </a:r>
          </a:p>
          <a:p>
            <a:endParaRPr lang="en-US" dirty="0"/>
          </a:p>
        </p:txBody>
      </p:sp>
    </p:spTree>
    <p:extLst>
      <p:ext uri="{BB962C8B-B14F-4D97-AF65-F5344CB8AC3E}">
        <p14:creationId xmlns:p14="http://schemas.microsoft.com/office/powerpoint/2010/main" val="247841308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2B56258-7524-9F5C-111B-967A9C1D3F12}"/>
              </a:ext>
            </a:extLst>
          </p:cNvPr>
          <p:cNvSpPr>
            <a:spLocks noGrp="1"/>
          </p:cNvSpPr>
          <p:nvPr>
            <p:ph type="title"/>
          </p:nvPr>
        </p:nvSpPr>
        <p:spPr/>
        <p:txBody>
          <a:bodyPr/>
          <a:lstStyle/>
          <a:p>
            <a:r>
              <a:rPr lang="en-US" altLang="en-US" dirty="0">
                <a:cs typeface="Book Antiqua" panose="02040602050305030304" pitchFamily="18" charset="0"/>
              </a:rPr>
              <a:t>Rule 16. Expert Testimony</a:t>
            </a:r>
          </a:p>
        </p:txBody>
      </p:sp>
      <p:sp>
        <p:nvSpPr>
          <p:cNvPr id="17411" name="Content Placeholder 2">
            <a:extLst>
              <a:ext uri="{FF2B5EF4-FFF2-40B4-BE49-F238E27FC236}">
                <a16:creationId xmlns:a16="http://schemas.microsoft.com/office/drawing/2014/main" id="{2C9905F8-3ADD-1D00-D52C-CE6A355A83AA}"/>
              </a:ext>
            </a:extLst>
          </p:cNvPr>
          <p:cNvSpPr>
            <a:spLocks noGrp="1"/>
          </p:cNvSpPr>
          <p:nvPr>
            <p:ph idx="1"/>
          </p:nvPr>
        </p:nvSpPr>
        <p:spPr/>
        <p:txBody>
          <a:bodyPr/>
          <a:lstStyle/>
          <a:p>
            <a:pPr marL="0" indent="0">
              <a:buNone/>
            </a:pPr>
            <a:r>
              <a:rPr lang="en-US" altLang="en-US" dirty="0">
                <a:ea typeface="ＭＳ Ｐゴシック" panose="020B0600070205080204" pitchFamily="34" charset="-128"/>
              </a:rPr>
              <a:t>Expert Testimony should be provided in an objective manner using medical knowledge to form expert medical opinions. Nonmedical factors (such as solicitation of business from attorneys, competition with other physicians, and personal bias unrelated to professional expertise) should not bias testimony. It is unethical for a physician to accept compensation that is contingent upon the outcome of litigation. False, deceptive or misleading expert testimony is unethical. For purposes of this Rule, expert testimony shall include oral testimony provided under oath, affidavits and declarations used in court proceedings and certificates of merit signed, ratified or otherwise adopted by the physician.</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621C0D0-2717-EC96-FD20-9601EDA75A95}"/>
              </a:ext>
            </a:extLst>
          </p:cNvPr>
          <p:cNvSpPr>
            <a:spLocks noGrp="1"/>
          </p:cNvSpPr>
          <p:nvPr>
            <p:ph type="title"/>
          </p:nvPr>
        </p:nvSpPr>
        <p:spPr/>
        <p:txBody>
          <a:bodyPr/>
          <a:lstStyle/>
          <a:p>
            <a:r>
              <a:rPr lang="en-US" altLang="en-US" dirty="0">
                <a:cs typeface="Book Antiqua" panose="02040602050305030304" pitchFamily="18" charset="0"/>
              </a:rPr>
              <a:t>What is Expert Witness Testimony?</a:t>
            </a:r>
            <a:endParaRPr lang="en-US" dirty="0"/>
          </a:p>
        </p:txBody>
      </p:sp>
      <p:sp>
        <p:nvSpPr>
          <p:cNvPr id="5" name="Content Placeholder 4">
            <a:extLst>
              <a:ext uri="{FF2B5EF4-FFF2-40B4-BE49-F238E27FC236}">
                <a16:creationId xmlns:a16="http://schemas.microsoft.com/office/drawing/2014/main" id="{1DA44FE5-2E1A-6D25-FD43-B6C8D1C4A208}"/>
              </a:ext>
            </a:extLst>
          </p:cNvPr>
          <p:cNvSpPr>
            <a:spLocks noGrp="1"/>
          </p:cNvSpPr>
          <p:nvPr>
            <p:ph idx="1"/>
          </p:nvPr>
        </p:nvSpPr>
        <p:spPr/>
        <p:txBody>
          <a:bodyPr/>
          <a:lstStyle/>
          <a:p>
            <a:r>
              <a:rPr lang="en-US" dirty="0"/>
              <a:t>Courts rely on experts to establish standard of care</a:t>
            </a:r>
          </a:p>
          <a:p>
            <a:r>
              <a:rPr lang="en-US" dirty="0"/>
              <a:t>Experts are essential in determining negligence</a:t>
            </a:r>
          </a:p>
          <a:p>
            <a:r>
              <a:rPr lang="en-US" dirty="0"/>
              <a:t>Experts may compare standard of care to facts of the case</a:t>
            </a:r>
          </a:p>
          <a:p>
            <a:r>
              <a:rPr lang="en-US" dirty="0"/>
              <a:t>Experts may interpret deviation from the standard of care</a:t>
            </a:r>
          </a:p>
          <a:p>
            <a:r>
              <a:rPr lang="en-US" dirty="0"/>
              <a:t>Experts may provide opinions re causation</a:t>
            </a:r>
          </a:p>
          <a:p>
            <a:pPr marL="0" indent="0">
              <a:buNone/>
            </a:pPr>
            <a:endParaRPr lang="en-US" dirty="0"/>
          </a:p>
        </p:txBody>
      </p:sp>
    </p:spTree>
    <p:extLst>
      <p:ext uri="{BB962C8B-B14F-4D97-AF65-F5344CB8AC3E}">
        <p14:creationId xmlns:p14="http://schemas.microsoft.com/office/powerpoint/2010/main" val="308623407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426BFE-CC3C-3859-82DF-BDF4B606FAEA}"/>
              </a:ext>
            </a:extLst>
          </p:cNvPr>
          <p:cNvSpPr>
            <a:spLocks noGrp="1"/>
          </p:cNvSpPr>
          <p:nvPr>
            <p:ph type="title"/>
          </p:nvPr>
        </p:nvSpPr>
        <p:spPr/>
        <p:txBody>
          <a:bodyPr/>
          <a:lstStyle/>
          <a:p>
            <a:r>
              <a:rPr lang="en-US" dirty="0"/>
              <a:t>Ten Tips for Expert </a:t>
            </a:r>
            <a:r>
              <a:rPr lang="en-US" dirty="0" err="1"/>
              <a:t>Witesses</a:t>
            </a:r>
            <a:r>
              <a:rPr lang="en-US" dirty="0"/>
              <a:t> </a:t>
            </a:r>
          </a:p>
        </p:txBody>
      </p:sp>
      <p:sp>
        <p:nvSpPr>
          <p:cNvPr id="5" name="Content Placeholder 4">
            <a:extLst>
              <a:ext uri="{FF2B5EF4-FFF2-40B4-BE49-F238E27FC236}">
                <a16:creationId xmlns:a16="http://schemas.microsoft.com/office/drawing/2014/main" id="{45E6CB00-4C03-685D-2492-B08FC95DBD14}"/>
              </a:ext>
            </a:extLst>
          </p:cNvPr>
          <p:cNvSpPr>
            <a:spLocks noGrp="1"/>
          </p:cNvSpPr>
          <p:nvPr>
            <p:ph idx="1"/>
          </p:nvPr>
        </p:nvSpPr>
        <p:spPr/>
        <p:txBody>
          <a:bodyPr/>
          <a:lstStyle/>
          <a:p>
            <a:pPr marL="457200" indent="-457200">
              <a:buFont typeface="+mj-lt"/>
              <a:buAutoNum type="arabicPeriod"/>
            </a:pPr>
            <a:r>
              <a:rPr lang="en-US" altLang="en-US" sz="2000" dirty="0">
                <a:ea typeface="ＭＳ Ｐゴシック" panose="020B0600070205080204" pitchFamily="34" charset="-128"/>
              </a:rPr>
              <a:t>Do not choose sides. Be as available to the plaintiff as you are to a defendant, regardless of personal consequences.</a:t>
            </a:r>
          </a:p>
          <a:p>
            <a:pPr marL="457200" indent="-457200">
              <a:buFont typeface="+mj-lt"/>
              <a:buAutoNum type="arabicPeriod"/>
            </a:pPr>
            <a:r>
              <a:rPr lang="en-US" altLang="en-US" sz="2000" dirty="0">
                <a:ea typeface="ＭＳ Ｐゴシック" panose="020B0600070205080204" pitchFamily="34" charset="-128"/>
              </a:rPr>
              <a:t>Ensure you completely understand the particular treatment modality. Hands-on knowledge of a particular treatment and its possible complications lends credibility to your level of expertise. </a:t>
            </a:r>
          </a:p>
          <a:p>
            <a:pPr marL="457200" indent="-457200">
              <a:buFont typeface="+mj-lt"/>
              <a:buAutoNum type="arabicPeriod"/>
            </a:pPr>
            <a:r>
              <a:rPr lang="en-US" altLang="en-US" sz="2000" dirty="0">
                <a:ea typeface="ＭＳ Ｐゴシック" panose="020B0600070205080204" pitchFamily="34" charset="-128"/>
              </a:rPr>
              <a:t>Educate yourself on the issue at hand before agreeing to provide expert testimony. Perform</a:t>
            </a:r>
            <a:br>
              <a:rPr lang="en-US" altLang="en-US" sz="2000" dirty="0">
                <a:ea typeface="ＭＳ Ｐゴシック" panose="020B0600070205080204" pitchFamily="34" charset="-128"/>
              </a:rPr>
            </a:br>
            <a:r>
              <a:rPr lang="en-US" altLang="en-US" sz="2000" dirty="0">
                <a:ea typeface="ＭＳ Ｐゴシック" panose="020B0600070205080204" pitchFamily="34" charset="-128"/>
              </a:rPr>
              <a:t>as much research as appropriate, and review all the relevant documents, including those that might be potentially damaging to the side that retained you.</a:t>
            </a:r>
          </a:p>
          <a:p>
            <a:pPr marL="457200" indent="-457200">
              <a:buFont typeface="+mj-lt"/>
              <a:buAutoNum type="arabicPeriod"/>
            </a:pPr>
            <a:r>
              <a:rPr lang="en-US" altLang="en-US" sz="2000" dirty="0">
                <a:ea typeface="ＭＳ Ｐゴシック" panose="020B0600070205080204" pitchFamily="34" charset="-128"/>
              </a:rPr>
              <a:t>Be honest. That includes revealing the bad news as well as the good news.</a:t>
            </a:r>
          </a:p>
          <a:p>
            <a:pPr marL="0" indent="0">
              <a:buNone/>
            </a:pPr>
            <a:endParaRPr lang="en-US" altLang="en-US" sz="2000" dirty="0">
              <a:ea typeface="ＭＳ Ｐゴシック" panose="020B0600070205080204" pitchFamily="34" charset="-128"/>
            </a:endParaRPr>
          </a:p>
          <a:p>
            <a:endParaRPr lang="en-US" dirty="0"/>
          </a:p>
        </p:txBody>
      </p:sp>
    </p:spTree>
    <p:extLst>
      <p:ext uri="{BB962C8B-B14F-4D97-AF65-F5344CB8AC3E}">
        <p14:creationId xmlns:p14="http://schemas.microsoft.com/office/powerpoint/2010/main" val="275865584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426BFE-CC3C-3859-82DF-BDF4B606FAEA}"/>
              </a:ext>
            </a:extLst>
          </p:cNvPr>
          <p:cNvSpPr>
            <a:spLocks noGrp="1"/>
          </p:cNvSpPr>
          <p:nvPr>
            <p:ph type="title"/>
          </p:nvPr>
        </p:nvSpPr>
        <p:spPr/>
        <p:txBody>
          <a:bodyPr/>
          <a:lstStyle/>
          <a:p>
            <a:r>
              <a:rPr lang="en-US" dirty="0"/>
              <a:t>Ten Tips for Expert </a:t>
            </a:r>
            <a:r>
              <a:rPr lang="en-US" dirty="0" err="1"/>
              <a:t>Witesses</a:t>
            </a:r>
            <a:r>
              <a:rPr lang="en-US" dirty="0"/>
              <a:t> </a:t>
            </a:r>
          </a:p>
        </p:txBody>
      </p:sp>
      <p:sp>
        <p:nvSpPr>
          <p:cNvPr id="5" name="Content Placeholder 4">
            <a:extLst>
              <a:ext uri="{FF2B5EF4-FFF2-40B4-BE49-F238E27FC236}">
                <a16:creationId xmlns:a16="http://schemas.microsoft.com/office/drawing/2014/main" id="{45E6CB00-4C03-685D-2492-B08FC95DBD14}"/>
              </a:ext>
            </a:extLst>
          </p:cNvPr>
          <p:cNvSpPr>
            <a:spLocks noGrp="1"/>
          </p:cNvSpPr>
          <p:nvPr>
            <p:ph idx="1"/>
          </p:nvPr>
        </p:nvSpPr>
        <p:spPr/>
        <p:txBody>
          <a:bodyPr/>
          <a:lstStyle/>
          <a:p>
            <a:pPr>
              <a:buFont typeface="Wingdings" panose="05000000000000000000" pitchFamily="2" charset="2"/>
              <a:buNone/>
            </a:pPr>
            <a:r>
              <a:rPr lang="en-US" altLang="en-US" sz="2000" dirty="0">
                <a:ea typeface="ＭＳ Ｐゴシック" panose="020B0600070205080204" pitchFamily="34" charset="-128"/>
              </a:rPr>
              <a:t>5.  Testimony must be without bias. Don’t exaggerate, but do acknowledge facts helpful to the opposing side.</a:t>
            </a:r>
          </a:p>
          <a:p>
            <a:pPr>
              <a:buFont typeface="Wingdings" panose="05000000000000000000" pitchFamily="2" charset="2"/>
              <a:buNone/>
            </a:pPr>
            <a:r>
              <a:rPr lang="en-US" altLang="en-US" sz="2000" dirty="0">
                <a:ea typeface="ＭＳ Ｐゴシック" panose="020B0600070205080204" pitchFamily="34" charset="-128"/>
              </a:rPr>
              <a:t>6.  Be able to define standard of care at the time of the occurrence. Juries are instructed to find physicians negligent if/when the physician “fails to exercise the level of skill, knowledge, and care in diagnosis and treatment that other reasonably careful physicians would possess and use in similar circumstances.” Juries are instructed to base their decisions solely on the testimony of expert witnesses.</a:t>
            </a:r>
          </a:p>
          <a:p>
            <a:pPr>
              <a:buFont typeface="Wingdings" panose="05000000000000000000" pitchFamily="2" charset="2"/>
              <a:buNone/>
            </a:pPr>
            <a:r>
              <a:rPr lang="en-US" altLang="en-US" sz="2000" dirty="0">
                <a:ea typeface="ＭＳ Ｐゴシック" panose="020B0600070205080204" pitchFamily="34" charset="-128"/>
              </a:rPr>
              <a:t>7.  Be able to discern what is medical malpractice and what is an undesirable medial outcome that may occur even when standard of care is observed.</a:t>
            </a:r>
          </a:p>
          <a:p>
            <a:pPr>
              <a:buFont typeface="Wingdings" panose="05000000000000000000" pitchFamily="2" charset="2"/>
              <a:buNone/>
            </a:pPr>
            <a:r>
              <a:rPr lang="en-US" altLang="en-US" sz="2000" dirty="0">
                <a:ea typeface="ＭＳ Ｐゴシック" panose="020B0600070205080204" pitchFamily="34" charset="-128"/>
              </a:rPr>
              <a:t>8.  Accept compensation commensurate with the time and effort exerted.</a:t>
            </a:r>
          </a:p>
          <a:p>
            <a:pPr marL="0" indent="0">
              <a:buNone/>
            </a:pPr>
            <a:endParaRPr lang="en-US" altLang="en-US" sz="2000" dirty="0">
              <a:ea typeface="ＭＳ Ｐゴシック" panose="020B0600070205080204" pitchFamily="34" charset="-128"/>
            </a:endParaRPr>
          </a:p>
          <a:p>
            <a:endParaRPr lang="en-US" dirty="0"/>
          </a:p>
        </p:txBody>
      </p:sp>
    </p:spTree>
    <p:extLst>
      <p:ext uri="{BB962C8B-B14F-4D97-AF65-F5344CB8AC3E}">
        <p14:creationId xmlns:p14="http://schemas.microsoft.com/office/powerpoint/2010/main" val="2771016524"/>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426BFE-CC3C-3859-82DF-BDF4B606FAEA}"/>
              </a:ext>
            </a:extLst>
          </p:cNvPr>
          <p:cNvSpPr>
            <a:spLocks noGrp="1"/>
          </p:cNvSpPr>
          <p:nvPr>
            <p:ph type="title"/>
          </p:nvPr>
        </p:nvSpPr>
        <p:spPr/>
        <p:txBody>
          <a:bodyPr/>
          <a:lstStyle/>
          <a:p>
            <a:r>
              <a:rPr lang="en-US" dirty="0"/>
              <a:t>Ten Tips for Expert </a:t>
            </a:r>
            <a:r>
              <a:rPr lang="en-US" dirty="0" err="1"/>
              <a:t>Witesses</a:t>
            </a:r>
            <a:r>
              <a:rPr lang="en-US" dirty="0"/>
              <a:t> </a:t>
            </a:r>
          </a:p>
        </p:txBody>
      </p:sp>
      <p:sp>
        <p:nvSpPr>
          <p:cNvPr id="5" name="Content Placeholder 4">
            <a:extLst>
              <a:ext uri="{FF2B5EF4-FFF2-40B4-BE49-F238E27FC236}">
                <a16:creationId xmlns:a16="http://schemas.microsoft.com/office/drawing/2014/main" id="{45E6CB00-4C03-685D-2492-B08FC95DBD14}"/>
              </a:ext>
            </a:extLst>
          </p:cNvPr>
          <p:cNvSpPr>
            <a:spLocks noGrp="1"/>
          </p:cNvSpPr>
          <p:nvPr>
            <p:ph idx="1"/>
          </p:nvPr>
        </p:nvSpPr>
        <p:spPr/>
        <p:txBody>
          <a:bodyPr/>
          <a:lstStyle/>
          <a:p>
            <a:pPr>
              <a:buNone/>
            </a:pPr>
            <a:r>
              <a:rPr lang="en-US" altLang="en-US" sz="2000" dirty="0">
                <a:ea typeface="ＭＳ Ｐゴシック" panose="020B0600070205080204" pitchFamily="34" charset="-128"/>
              </a:rPr>
              <a:t>9.  Document your fees, percentage of income those fees represent, and the number of times    you’ve testified. Be willing to have your depositions and trial testimony submitted for peer  review.</a:t>
            </a:r>
          </a:p>
          <a:p>
            <a:pPr>
              <a:buFont typeface="Wingdings" panose="05000000000000000000" pitchFamily="2" charset="2"/>
              <a:buNone/>
            </a:pPr>
            <a:r>
              <a:rPr lang="en-US" altLang="en-US" sz="2000" dirty="0">
                <a:ea typeface="ＭＳ Ｐゴシック" panose="020B0600070205080204" pitchFamily="34" charset="-128"/>
              </a:rPr>
              <a:t>10. Ask for clarification if the question is unclear. Don’t be afraid to answer, “I don’t know.”</a:t>
            </a:r>
          </a:p>
          <a:p>
            <a:pPr>
              <a:buFont typeface="Wingdings" panose="05000000000000000000" pitchFamily="2" charset="2"/>
              <a:buNone/>
            </a:pPr>
            <a:endParaRPr lang="en-US" altLang="en-US" sz="2000" dirty="0">
              <a:ea typeface="ＭＳ Ｐゴシック" panose="020B0600070205080204" pitchFamily="34" charset="-128"/>
            </a:endParaRPr>
          </a:p>
          <a:p>
            <a:pPr marL="0" indent="0">
              <a:buNone/>
            </a:pPr>
            <a:endParaRPr lang="en-US" altLang="en-US" sz="2000" dirty="0">
              <a:ea typeface="ＭＳ Ｐゴシック" panose="020B0600070205080204" pitchFamily="34" charset="-128"/>
            </a:endParaRPr>
          </a:p>
          <a:p>
            <a:endParaRPr lang="en-US" dirty="0"/>
          </a:p>
        </p:txBody>
      </p:sp>
    </p:spTree>
    <p:extLst>
      <p:ext uri="{BB962C8B-B14F-4D97-AF65-F5344CB8AC3E}">
        <p14:creationId xmlns:p14="http://schemas.microsoft.com/office/powerpoint/2010/main" val="1772953399"/>
      </p:ext>
    </p:extLst>
  </p:cSld>
  <p:clrMapOvr>
    <a:masterClrMapping/>
  </p:clrMapOvr>
  <p:transition>
    <p:fade/>
  </p:transition>
</p:sld>
</file>

<file path=ppt/theme/theme1.xml><?xml version="1.0" encoding="utf-8"?>
<a:theme xmlns:a="http://schemas.openxmlformats.org/drawingml/2006/main" name="AAO_PPT_TEMPLATE_WIDE_20180109">
  <a:themeElements>
    <a:clrScheme name="Academy">
      <a:dk1>
        <a:srgbClr val="000000"/>
      </a:dk1>
      <a:lt1>
        <a:srgbClr val="FFFFFF"/>
      </a:lt1>
      <a:dk2>
        <a:srgbClr val="53565A"/>
      </a:dk2>
      <a:lt2>
        <a:srgbClr val="351F65"/>
      </a:lt2>
      <a:accent1>
        <a:srgbClr val="D05A57"/>
      </a:accent1>
      <a:accent2>
        <a:srgbClr val="F68D2E"/>
      </a:accent2>
      <a:accent3>
        <a:srgbClr val="F2C75C"/>
      </a:accent3>
      <a:accent4>
        <a:srgbClr val="A9C23F"/>
      </a:accent4>
      <a:accent5>
        <a:srgbClr val="86C8BC"/>
      </a:accent5>
      <a:accent6>
        <a:srgbClr val="3E87CB"/>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cmpd="sng"/>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a:defPPr>
      </a:lstStyle>
    </a:txDef>
  </a:objectDefaults>
  <a:extraClrSchemeLst/>
  <a:extLst>
    <a:ext uri="{05A4C25C-085E-4340-85A3-A5531E510DB2}">
      <thm15:themeFamily xmlns:thm15="http://schemas.microsoft.com/office/thememl/2012/main" name="AAO PPT  TEMPLATE_WIDE_20161216.potx" id="{E3145F29-EC0F-467F-A28F-783E739528AB}" vid="{B682E372-D806-4981-BDE8-DB47C38DEDF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13F5B6B876A3E458BE4D524A4037852" ma:contentTypeVersion="8" ma:contentTypeDescription="Create a new document." ma:contentTypeScope="" ma:versionID="7aa00102085b360eb7b9922eea7b719d">
  <xsd:schema xmlns:xsd="http://www.w3.org/2001/XMLSchema" xmlns:xs="http://www.w3.org/2001/XMLSchema" xmlns:p="http://schemas.microsoft.com/office/2006/metadata/properties" xmlns:ns2="272f664c-e4d1-4b55-8c84-187a3b1fbd1d" xmlns:ns3="e56d3aac-1f41-4556-81ab-f0bb9113a72d" targetNamespace="http://schemas.microsoft.com/office/2006/metadata/properties" ma:root="true" ma:fieldsID="bfd57c48e5a2dec8be175cd3cd306b77" ns2:_="" ns3:_="">
    <xsd:import namespace="272f664c-e4d1-4b55-8c84-187a3b1fbd1d"/>
    <xsd:import namespace="e56d3aac-1f41-4556-81ab-f0bb9113a72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Location"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2f664c-e4d1-4b55-8c84-187a3b1fbd1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56d3aac-1f41-4556-81ab-f0bb9113a72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81DD854-F139-406C-8CF5-FD51B80AB306}">
  <ds:schemaRefs>
    <ds:schemaRef ds:uri="http://schemas.microsoft.com/sharepoint/v3/contenttype/forms"/>
  </ds:schemaRefs>
</ds:datastoreItem>
</file>

<file path=customXml/itemProps2.xml><?xml version="1.0" encoding="utf-8"?>
<ds:datastoreItem xmlns:ds="http://schemas.openxmlformats.org/officeDocument/2006/customXml" ds:itemID="{642C69CF-8D51-4A32-980C-173A54FFDDBB}">
  <ds:schemaRefs>
    <ds:schemaRef ds:uri="http://purl.org/dc/terms/"/>
    <ds:schemaRef ds:uri="http://purl.org/dc/elements/1.1/"/>
    <ds:schemaRef ds:uri="http://schemas.microsoft.com/office/2006/documentManagement/types"/>
    <ds:schemaRef ds:uri="http://purl.org/dc/dcmitype/"/>
    <ds:schemaRef ds:uri="e56d3aac-1f41-4556-81ab-f0bb9113a72d"/>
    <ds:schemaRef ds:uri="http://schemas.microsoft.com/office/2006/metadata/properties"/>
    <ds:schemaRef ds:uri="http://schemas.microsoft.com/office/infopath/2007/PartnerControls"/>
    <ds:schemaRef ds:uri="http://schemas.openxmlformats.org/package/2006/metadata/core-properties"/>
    <ds:schemaRef ds:uri="272f664c-e4d1-4b55-8c84-187a3b1fbd1d"/>
    <ds:schemaRef ds:uri="http://www.w3.org/XML/1998/namespace"/>
  </ds:schemaRefs>
</ds:datastoreItem>
</file>

<file path=customXml/itemProps3.xml><?xml version="1.0" encoding="utf-8"?>
<ds:datastoreItem xmlns:ds="http://schemas.openxmlformats.org/officeDocument/2006/customXml" ds:itemID="{E1B2697C-FC7D-4BA5-A983-A977C78F7D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2f664c-e4d1-4b55-8c84-187a3b1fbd1d"/>
    <ds:schemaRef ds:uri="e56d3aac-1f41-4556-81ab-f0bb9113a7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AAO_PPT_TEMPLATE_WIDE_20180112</Template>
  <TotalTime>548</TotalTime>
  <Words>730</Words>
  <Application>Microsoft Office PowerPoint</Application>
  <PresentationFormat>Widescreen</PresentationFormat>
  <Paragraphs>40</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Wingdings</vt:lpstr>
      <vt:lpstr>AAO_PPT_TEMPLATE_WIDE_20180109</vt:lpstr>
      <vt:lpstr>Ethics Lecture  </vt:lpstr>
      <vt:lpstr>Disclosure</vt:lpstr>
      <vt:lpstr>Why is this Topic Important?</vt:lpstr>
      <vt:lpstr>Expert Testimony Rule 16 Historical Perspective</vt:lpstr>
      <vt:lpstr>Rule 16. Expert Testimony</vt:lpstr>
      <vt:lpstr>What is Expert Witness Testimony?</vt:lpstr>
      <vt:lpstr>Ten Tips for Expert Witesses </vt:lpstr>
      <vt:lpstr>Ten Tips for Expert Witesses </vt:lpstr>
      <vt:lpstr>Ten Tips for Expert Witesses </vt:lpstr>
      <vt:lpstr>Ethical Considerations </vt:lpstr>
      <vt:lpstr>PowerPoint Presentation</vt:lpstr>
    </vt:vector>
  </TitlesOfParts>
  <Company>Buchalter Nemer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mpearse</dc:creator>
  <cp:lastModifiedBy>Mara Pearse Burke</cp:lastModifiedBy>
  <cp:revision>18</cp:revision>
  <dcterms:created xsi:type="dcterms:W3CDTF">2018-08-15T18:59:43Z</dcterms:created>
  <dcterms:modified xsi:type="dcterms:W3CDTF">2022-11-04T19:45:29Z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0x010100E13F5B6B876A3E458BE4D524A4037852</vt:lpwstr>
  </property>
</Properties>
</file>