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sldIdLst>
    <p:sldId id="265" r:id="rId2"/>
    <p:sldId id="299" r:id="rId3"/>
    <p:sldId id="292" r:id="rId4"/>
    <p:sldId id="289" r:id="rId5"/>
    <p:sldId id="313" r:id="rId6"/>
    <p:sldId id="307" r:id="rId7"/>
    <p:sldId id="308" r:id="rId8"/>
    <p:sldId id="309" r:id="rId9"/>
    <p:sldId id="322" r:id="rId10"/>
    <p:sldId id="323" r:id="rId11"/>
    <p:sldId id="324" r:id="rId12"/>
    <p:sldId id="325" r:id="rId13"/>
    <p:sldId id="326" r:id="rId14"/>
    <p:sldId id="310" r:id="rId15"/>
    <p:sldId id="311" r:id="rId16"/>
    <p:sldId id="312" r:id="rId17"/>
    <p:sldId id="294" r:id="rId18"/>
    <p:sldId id="293" r:id="rId19"/>
    <p:sldId id="295" r:id="rId20"/>
    <p:sldId id="297" r:id="rId21"/>
    <p:sldId id="301" r:id="rId22"/>
    <p:sldId id="302" r:id="rId23"/>
    <p:sldId id="303" r:id="rId24"/>
    <p:sldId id="304" r:id="rId25"/>
    <p:sldId id="273" r:id="rId26"/>
    <p:sldId id="274" r:id="rId27"/>
    <p:sldId id="327" r:id="rId28"/>
    <p:sldId id="331" r:id="rId29"/>
    <p:sldId id="333" r:id="rId30"/>
    <p:sldId id="334" r:id="rId31"/>
    <p:sldId id="335" r:id="rId32"/>
    <p:sldId id="336" r:id="rId33"/>
    <p:sldId id="337" r:id="rId34"/>
    <p:sldId id="328" r:id="rId35"/>
    <p:sldId id="329" r:id="rId36"/>
    <p:sldId id="330" r:id="rId37"/>
    <p:sldId id="275" r:id="rId38"/>
    <p:sldId id="276" r:id="rId39"/>
    <p:sldId id="277" r:id="rId40"/>
    <p:sldId id="278" r:id="rId41"/>
    <p:sldId id="279" r:id="rId42"/>
    <p:sldId id="280" r:id="rId43"/>
    <p:sldId id="281" r:id="rId44"/>
    <p:sldId id="282" r:id="rId45"/>
    <p:sldId id="305" r:id="rId46"/>
    <p:sldId id="306" r:id="rId47"/>
    <p:sldId id="314" r:id="rId48"/>
    <p:sldId id="316" r:id="rId49"/>
    <p:sldId id="317" r:id="rId50"/>
    <p:sldId id="318" r:id="rId51"/>
    <p:sldId id="319" r:id="rId52"/>
    <p:sldId id="320" r:id="rId53"/>
    <p:sldId id="321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1D2963-DC84-41C6-890D-7E48D170D9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5055B-1E8A-4C57-A74D-4BF05CABA8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34CB16-DCB9-426E-8E31-72B2CA8B17EB}" type="datetimeFigureOut">
              <a:rPr lang="en-US"/>
              <a:pPr>
                <a:defRPr/>
              </a:pPr>
              <a:t>3/15/2019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B8A594-976E-44EB-8D56-51B97E0B41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2600850-4EAE-4AE9-8691-CEB34F6D8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6789C-180A-4DEA-A79C-0DEEE45108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FEE60-B674-4F3E-B48B-03A1A51E1A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97F162-F8D9-4CFC-A9C8-3BDFAB9134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1AF47C82-3574-4758-8AFC-6357D48E04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A7586B84-7543-40C1-B9FE-A25346A091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514876A1-670A-4EFB-81A9-3808A19DD5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0278CB-F348-44A0-A9C1-5C0022FA6070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31B23F73-2615-48C9-80FE-0A2801ED08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604EEDAE-0A6E-4FB7-B871-2F4338413A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FF56ECB-74B4-4134-975C-A79BD274B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DA4E2F-5A3D-4F08-B97F-340EE66F754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82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98FB3ECC-FDF8-4FFA-87C8-DEDDE570F2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78EA4D0C-6389-4CB1-8C09-2CE77902AF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BABE0D57-7275-4B52-9F6B-0CB4F3DA9A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AD8083-C620-4FEA-BDFE-ADA9FDD7E4B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278BCE6F-8484-4597-82FF-A4976FD407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DBB9A166-9B64-4E98-8F67-85E77E9B5C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E9AFE5A0-0260-4C6A-A01B-FBE56666C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4C0CBB-A568-406F-A52E-C55B8D2D36C9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355BAF01-86D2-41D5-91D2-5923CA90D0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39504AAC-FB0C-4E4E-8B75-402D54F731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6FCF505F-8182-49E4-8132-866D3C2972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9F5FEE-561D-485A-AE50-21C1DBD0A1AF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0D940050-80D1-4347-83C0-2A651A1A8F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C3406A-516B-4BB7-99CA-B2E50BA16BF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B2A2FC5-7B27-4239-A2C1-7EB2E43B2E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F53407D-D5CD-4473-AA73-FC46C0471D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131EAA3-FA5C-4103-86C9-D0A114EA0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C7E733-69DD-406B-8CAE-0FC3B850AC6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D3F9317-2956-41B7-8DE0-BCDAA36E5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57C5EBF-B858-42B0-9F5A-3A64C801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131EAA3-FA5C-4103-86C9-D0A114EA0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C7E733-69DD-406B-8CAE-0FC3B850AC6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D3F9317-2956-41B7-8DE0-BCDAA36E5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57C5EBF-B858-42B0-9F5A-3A64C801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90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131EAA3-FA5C-4103-86C9-D0A114EA0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C7E733-69DD-406B-8CAE-0FC3B850AC6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D3F9317-2956-41B7-8DE0-BCDAA36E5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57C5EBF-B858-42B0-9F5A-3A64C801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5044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131EAA3-FA5C-4103-86C9-D0A114EA0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C7E733-69DD-406B-8CAE-0FC3B850AC6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D3F9317-2956-41B7-8DE0-BCDAA36E5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57C5EBF-B858-42B0-9F5A-3A64C801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4310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131EAA3-FA5C-4103-86C9-D0A114EA0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C7E733-69DD-406B-8CAE-0FC3B850AC6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D3F9317-2956-41B7-8DE0-BCDAA36E5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57C5EBF-B858-42B0-9F5A-3A64C801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03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1AF47C82-3574-4758-8AFC-6357D48E04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A7586B84-7543-40C1-B9FE-A25346A091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514876A1-670A-4EFB-81A9-3808A19DD5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0278CB-F348-44A0-A9C1-5C0022FA6070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402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131EAA3-FA5C-4103-86C9-D0A114EA0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C7E733-69DD-406B-8CAE-0FC3B850AC6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D3F9317-2956-41B7-8DE0-BCDAA36E5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57C5EBF-B858-42B0-9F5A-3A64C801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674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131EAA3-FA5C-4103-86C9-D0A114EA0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C7E733-69DD-406B-8CAE-0FC3B850AC6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D3F9317-2956-41B7-8DE0-BCDAA36E5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57C5EBF-B858-42B0-9F5A-3A64C801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9465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131EAA3-FA5C-4103-86C9-D0A114EA0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C7E733-69DD-406B-8CAE-0FC3B850AC68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D3F9317-2956-41B7-8DE0-BCDAA36E5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57C5EBF-B858-42B0-9F5A-3A64C8013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517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63386E4E-240D-4B3E-A784-07C508B99C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42EB7F2B-BEFB-4626-A0AF-D95FB68357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DEF6204-085D-4BA4-A45C-48196F83B2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28026D-A53D-4323-9D1C-C6C2BBF0B5E7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80AB916E-08E9-4051-ACAC-AE3D102434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26359F0A-B0EF-4000-B83F-2BA3CF82AF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0B0A7093-FE4B-41A5-A8BF-6F6D352260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894A4D-7C77-4667-9393-CF8056FF0245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31B23F73-2615-48C9-80FE-0A2801ED08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604EEDAE-0A6E-4FB7-B871-2F4338413A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FF56ECB-74B4-4134-975C-A79BD274B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DA4E2F-5A3D-4F08-B97F-340EE66F754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31B23F73-2615-48C9-80FE-0A2801ED08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604EEDAE-0A6E-4FB7-B871-2F4338413A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FF56ECB-74B4-4134-975C-A79BD274B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DA4E2F-5A3D-4F08-B97F-340EE66F754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33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31B23F73-2615-48C9-80FE-0A2801ED08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604EEDAE-0A6E-4FB7-B871-2F4338413A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FF56ECB-74B4-4134-975C-A79BD274B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DA4E2F-5A3D-4F08-B97F-340EE66F754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48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31B23F73-2615-48C9-80FE-0A2801ED08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604EEDAE-0A6E-4FB7-B871-2F4338413A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FF56ECB-74B4-4134-975C-A79BD274B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DA4E2F-5A3D-4F08-B97F-340EE66F754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872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31B23F73-2615-48C9-80FE-0A2801ED08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604EEDAE-0A6E-4FB7-B871-2F4338413A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FF56ECB-74B4-4134-975C-A79BD274B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DA4E2F-5A3D-4F08-B97F-340EE66F754E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3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B26852E4-BA5F-4D31-997C-4E41CACAB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6028BFB-309B-485B-B56E-D1ECDDE34799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745AACF3-6FCB-478A-9763-DD4A5299F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304B2718-AEA7-4F57-B3F0-5CE051372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7BF69797-C0F3-41E1-A5A9-D52A32AF6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72BA7130-B00E-44E4-86B0-E99E11BA0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EF7670AB-2B5F-4F64-81EE-0DF210FE6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85581319-92F0-4CEA-9427-14B5B9DFF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12D6124A-FACF-43CC-9509-67F39CA3C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481CF1FC-AF2C-46EE-84DB-03ADF99A1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7226CEC6-DBE3-4434-AB45-A47470934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CD1A6081-410E-427D-BAD2-F31D42182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FF750D46-14B9-4CBF-A891-CD98B7329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BE6BEACC-F178-41E4-902F-FC1694903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950DD0D4-562D-4B68-85FA-9C55A4D48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D08304C2-72EB-4049-AD06-FF8FF60B3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43CB8DBD-829B-4F45-A3C6-5BE00E121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7A5DBF25-D745-48C5-BC84-8C23E15CD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60DC5C07-571C-49F7-B4F8-5F7AC5958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03CBD4A-BE29-47C9-9D6E-B00C26094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47045F10-9951-489B-AA21-013998145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02505030-008A-426C-97AE-CD559D2AD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63512A97-B294-4619-B317-CE3405FC2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B03FE097-2DFD-4A80-8399-316F62273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D14A1EF-184B-4BAB-AE28-5B695320B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949ED07A-649A-447D-AAF4-DA2131E0F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04813E7D-FC9B-4DD3-8043-A239A6B6D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E762F7FC-E346-4027-BD79-BA96013A3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B1D25D4C-CB42-44CA-91D2-6C28D139A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D81547E3-EA41-4BEF-B225-1D6B372B9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DCB2FBA7-437F-4BA0-993D-7DAC9C6EA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570C80FE-0811-40BE-BA51-8799F63DE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25053C31-BA3C-4AB5-91B9-C4192A3AC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58A73237-BE84-4F3F-B1FA-05BD481120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8C2801F1-21C0-46E3-82AA-5D1A99342E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3EDCC19B-A08F-41CE-9039-EBBD7E7C5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CC862BCE-DBB3-4D99-84CE-B129B15D98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C1E1A-EB50-4F29-8024-82BA6D3B6F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77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E65EEF-BE84-413D-B668-9AC88C80A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B3A646-EB72-4695-9051-A7FDBAE310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E790190-F260-4907-96B6-9C3803C86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1E7B5-621C-4A60-A3BC-ABE8241DF8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04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DC0244-B4AA-44A2-9AC2-75B77CFCFD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325FEF-ACB4-4F50-8487-7861BF565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ACE68CED-0903-4EDB-9322-D302E3AE27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5902F-E545-4904-BAB3-6539E2301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89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650FD7-FDE3-463F-8AC2-F978E57DE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20E24C-0386-4CF3-8113-F808DD1396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E1D1210-34E3-4BE2-8BC4-1E7658A66C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EED8B-931A-4072-8ED2-38285FFE3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81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AA885A-5B9D-4421-BC5C-695EA7F66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3FC2CFC-5FD2-4E30-BFC1-997AC6855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21F41B8-F902-4459-9EEF-E52FB03AD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9A8A2-AE23-49B5-A102-E4D7D6A50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47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94B55E-FADA-4DD3-B40D-35BEFF3B63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0ED76A-F94F-4606-8906-5F451D4FD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75261E1-8290-4A04-8681-543C9F027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0D7BF-9A1E-46E8-BEF0-130EC7A986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50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0B2A004-8FA1-4CC9-963E-CCFD99BDB3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88488D9-06C6-47DB-B01B-AEB8C887D2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ED03620-40C0-4A90-A2C8-DBE186DC9D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01EE3-7B65-420B-805B-79ADDF728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5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BED7D6-D7ED-43CF-8785-724B4F743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1AB5D9-92AF-432E-A685-FF52E26CF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5F59107-6E3C-4F00-9635-77D2BB615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0061D-C609-4D99-B007-30D7A254F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19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4313EA1-E2C7-4ECD-BCDE-7F074F31D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CE0CD07-B750-4A20-97F2-59CAE964E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F207ACA-B459-45AF-A3F0-EAC5EB1CFC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CCDA8-2E72-4C9E-BB41-0E20D6FFDB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32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31E898-2232-4FF0-912D-80A5B0B49A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9509EA-EE7C-4D20-AF9C-5DE93A9229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34D161F-6899-40E4-9F72-750B37BF0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77F4F-31A7-445B-8E45-A35E871DA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54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C2EBF-8E52-43B7-88EC-B48268F1F1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641E0C-4C74-49DD-85A0-8DD65A68F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54A3996-FAF9-43EF-97AE-E0B7B5ACE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64CFC-84DB-4D6A-8FCE-9F6E89E98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5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ADF29266-F5C9-4085-BB32-841EB867A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92F891-2394-497D-A2A5-78B59051BC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6ABD1B0-9ADC-47D5-A360-AADB99267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CA3E774-69B6-4D7E-848E-B42D9481D5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740BE1-4330-45B1-993D-434D8083D7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9F20FFEB-B87F-4256-8D02-DC889B177D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F34B208-3327-485C-AB32-2FF3D06EE3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AA46E1BE-944A-4CC1-802A-B75B6F33E078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63C640BD-EC8F-4CE7-AB62-0E41724F5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0B281852-5704-4470-8355-848DCACB4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FD4A3A9C-2DDD-4E9A-A9AC-9A2EF2F06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7E92A6E0-F8E7-4193-A0B5-320D81AEF8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6900720B-04C9-4274-A090-DCDF9D40A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B70E7A6B-CA98-4B07-8977-8A2EF7FA6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4DA9BD16-6B9D-4FCE-8245-D537DD1DB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54F7F005-A0CD-40A2-888C-5EE9120B3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BB0C0852-9D50-4138-B003-2C446913A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8923D24B-4754-44BB-9CE0-17322D16D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10C2EB72-9205-4A28-8B15-E0C479673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7978E7CF-B556-4D8F-90BB-AB018AF54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E3DF10C3-4F0C-4BD6-A3E0-7F8EE36EA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FAD3A570-3A4A-4D72-B1CE-52C7780FA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F8C7927C-1482-4A80-97F0-3981480ED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F58FCAB1-C435-4D44-AD17-877AEFB48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00A678E1-2BB6-4027-87D3-E62D75619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2AE2A246-BD4B-4148-9177-E5FB3266A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97A49D9A-E81F-42FB-A166-2E4BF7792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662D2932-631A-426F-AA27-AD3E8E9E8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EA6B631F-FF12-4A74-8175-7BE995F62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4069D1A7-ED85-4F4C-B7D0-80199E9E8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6F370DFD-1B42-4AA4-9522-6D4127F08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CF1CD038-9E1E-4466-AB0E-7E5B0BA43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F3D0391F-1A43-485F-B813-B704F3E48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809ACFF7-6066-4BC2-AEEB-239B79762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05954B30-A729-4DC1-9535-A6F4FF17F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CB1E698B-F9EE-4C0A-BA22-38217370D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34D6B0AF-2582-4ED8-BE20-2B6ACE440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6FC7E924-5B5D-4213-9C64-1E1FDD1E2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5B69963A-5E59-4A96-9E24-037923900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1FC637-CBC3-4206-A796-6B9EBD9A4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</a:p>
        </p:txBody>
      </p:sp>
      <p:sp>
        <p:nvSpPr>
          <p:cNvPr id="3075" name="Line 12">
            <a:extLst>
              <a:ext uri="{FF2B5EF4-FFF2-40B4-BE49-F238E27FC236}">
                <a16:creationId xmlns:a16="http://schemas.microsoft.com/office/drawing/2014/main" id="{CD6EC868-A231-4CC7-B353-3C1B1072B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3D1388FA-9BC9-455E-8D5F-A0E7443A5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1870075"/>
            <a:ext cx="1387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Key question…</a:t>
            </a:r>
          </a:p>
        </p:txBody>
      </p:sp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id="{F2BC323B-E680-4DC0-9AD2-FE60CA65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2EEA4A8-96B7-4806-A55B-527C23A5F61F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3078" name="Text Box 3" descr="Newsprint">
            <a:extLst>
              <a:ext uri="{FF2B5EF4-FFF2-40B4-BE49-F238E27FC236}">
                <a16:creationId xmlns:a16="http://schemas.microsoft.com/office/drawing/2014/main" id="{80A95B78-ED0C-4991-B58F-3A8762636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6278625-4463-4DAC-BDF5-0E240AA99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0243" name="Text Box 3" descr="Newsprint">
            <a:extLst>
              <a:ext uri="{FF2B5EF4-FFF2-40B4-BE49-F238E27FC236}">
                <a16:creationId xmlns:a16="http://schemas.microsoft.com/office/drawing/2014/main" id="{258B478D-B883-4098-BACB-938CB1CB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26DA72E5-8556-46F0-B517-6D484E51A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0245" name="Line 12">
            <a:extLst>
              <a:ext uri="{FF2B5EF4-FFF2-40B4-BE49-F238E27FC236}">
                <a16:creationId xmlns:a16="http://schemas.microsoft.com/office/drawing/2014/main" id="{DA0D47C4-5A37-496A-8895-0CB4B2EF0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AFB17363-4783-471C-B7BD-EE7107402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B7069128-95C6-49AB-B191-78E1BF156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0248" name="Line 9">
            <a:extLst>
              <a:ext uri="{FF2B5EF4-FFF2-40B4-BE49-F238E27FC236}">
                <a16:creationId xmlns:a16="http://schemas.microsoft.com/office/drawing/2014/main" id="{CBFD4ECD-E79A-405D-9C0B-BA37459E07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>
            <a:extLst>
              <a:ext uri="{FF2B5EF4-FFF2-40B4-BE49-F238E27FC236}">
                <a16:creationId xmlns:a16="http://schemas.microsoft.com/office/drawing/2014/main" id="{89E0BF79-975B-48F3-B920-89D912300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7" descr="Newsprint">
            <a:extLst>
              <a:ext uri="{FF2B5EF4-FFF2-40B4-BE49-F238E27FC236}">
                <a16:creationId xmlns:a16="http://schemas.microsoft.com/office/drawing/2014/main" id="{BEF6F73D-E344-4785-BC0B-58DF4202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0251" name="Text Box 7" descr="Newsprint">
            <a:extLst>
              <a:ext uri="{FF2B5EF4-FFF2-40B4-BE49-F238E27FC236}">
                <a16:creationId xmlns:a16="http://schemas.microsoft.com/office/drawing/2014/main" id="{2DDC4F9C-9CAB-4989-8DCF-614779F8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0252" name="Text Box 7" descr="Newsprint">
            <a:extLst>
              <a:ext uri="{FF2B5EF4-FFF2-40B4-BE49-F238E27FC236}">
                <a16:creationId xmlns:a16="http://schemas.microsoft.com/office/drawing/2014/main" id="{FA07236B-5532-40C2-AFD7-2E3C2C22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0253" name="Slide Number Placeholder 1">
            <a:extLst>
              <a:ext uri="{FF2B5EF4-FFF2-40B4-BE49-F238E27FC236}">
                <a16:creationId xmlns:a16="http://schemas.microsoft.com/office/drawing/2014/main" id="{0BEAB9CD-9E00-48F0-858A-57514A0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A332F3-DA87-43FB-ABF4-D6A2AD60A1A5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10254" name="TextBox 1">
            <a:extLst>
              <a:ext uri="{FF2B5EF4-FFF2-40B4-BE49-F238E27FC236}">
                <a16:creationId xmlns:a16="http://schemas.microsoft.com/office/drawing/2014/main" id="{183395B4-C28F-467C-BD50-19366136D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How common is lid retraction in Graves disease?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It is ubiquitous, with greater than 90% of Graves pts manifesting it at some point.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Because of this ubiquity, lid retraction is a key diagnostic finding in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—if a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pt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has lid retraction plus laboratory evidence of thyroid dysfunction, the diagnosis of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is made.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Does the absence of lid retraction rule out Graves?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No, but it make it </a:t>
            </a:r>
            <a:r>
              <a:rPr lang="en-US" altLang="en-US" sz="1600" b="1" dirty="0">
                <a:solidFill>
                  <a:srgbClr val="0000FF"/>
                </a:solidFill>
              </a:rPr>
              <a:t>much</a:t>
            </a:r>
            <a:r>
              <a:rPr lang="en-US" altLang="en-US" sz="1600" dirty="0">
                <a:solidFill>
                  <a:srgbClr val="0000FF"/>
                </a:solidFill>
              </a:rPr>
              <a:t> less likely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A952D0F-6FCE-4516-BEEE-749951AEFC0A}"/>
              </a:ext>
            </a:extLst>
          </p:cNvPr>
          <p:cNvSpPr/>
          <p:nvPr/>
        </p:nvSpPr>
        <p:spPr>
          <a:xfrm>
            <a:off x="304800" y="5164138"/>
            <a:ext cx="5257800" cy="973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25E8A-A609-47C8-A1FE-8851054D2140}"/>
              </a:ext>
            </a:extLst>
          </p:cNvPr>
          <p:cNvSpPr txBox="1"/>
          <p:nvPr/>
        </p:nvSpPr>
        <p:spPr>
          <a:xfrm>
            <a:off x="447675" y="4099477"/>
            <a:ext cx="6741318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There is an important exception to the ‘absence of lid retraction indicates it isn’t Graves </a:t>
            </a:r>
            <a:r>
              <a:rPr lang="en-US" sz="1400" i="1" dirty="0" err="1">
                <a:solidFill>
                  <a:srgbClr val="0000FF"/>
                </a:solidFill>
              </a:rPr>
              <a:t>dz</a:t>
            </a:r>
            <a:r>
              <a:rPr lang="en-US" sz="1400" i="1" dirty="0">
                <a:solidFill>
                  <a:srgbClr val="0000FF"/>
                </a:solidFill>
              </a:rPr>
              <a:t>’ contention--in fact, such pts can present with ptosis. Under what circumstance might a Graves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 present with no lid retraction, or even frank ptosis?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If the </a:t>
            </a:r>
            <a:r>
              <a:rPr lang="en-US" sz="1400" dirty="0" err="1">
                <a:solidFill>
                  <a:srgbClr val="0000FF"/>
                </a:solidFill>
              </a:rPr>
              <a:t>pt</a:t>
            </a:r>
            <a:r>
              <a:rPr lang="en-US" sz="1400" dirty="0">
                <a:solidFill>
                  <a:srgbClr val="0000FF"/>
                </a:solidFill>
              </a:rPr>
              <a:t> has concurrent  </a:t>
            </a:r>
            <a:r>
              <a:rPr lang="en-US" sz="1400" b="1" dirty="0">
                <a:solidFill>
                  <a:srgbClr val="0000FF"/>
                </a:solidFill>
              </a:rPr>
              <a:t>myasthenia gravis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3F4AFA-CD80-4BDB-A5DE-1A90CA6E02A9}"/>
              </a:ext>
            </a:extLst>
          </p:cNvPr>
          <p:cNvSpPr/>
          <p:nvPr/>
        </p:nvSpPr>
        <p:spPr>
          <a:xfrm>
            <a:off x="2417763" y="4800600"/>
            <a:ext cx="1620837" cy="252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two words</a:t>
            </a:r>
          </a:p>
        </p:txBody>
      </p:sp>
    </p:spTree>
    <p:extLst>
      <p:ext uri="{BB962C8B-B14F-4D97-AF65-F5344CB8AC3E}">
        <p14:creationId xmlns:p14="http://schemas.microsoft.com/office/powerpoint/2010/main" val="316734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6278625-4463-4DAC-BDF5-0E240AA99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0243" name="Text Box 3" descr="Newsprint">
            <a:extLst>
              <a:ext uri="{FF2B5EF4-FFF2-40B4-BE49-F238E27FC236}">
                <a16:creationId xmlns:a16="http://schemas.microsoft.com/office/drawing/2014/main" id="{258B478D-B883-4098-BACB-938CB1CB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26DA72E5-8556-46F0-B517-6D484E51A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0245" name="Line 12">
            <a:extLst>
              <a:ext uri="{FF2B5EF4-FFF2-40B4-BE49-F238E27FC236}">
                <a16:creationId xmlns:a16="http://schemas.microsoft.com/office/drawing/2014/main" id="{DA0D47C4-5A37-496A-8895-0CB4B2EF0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AFB17363-4783-471C-B7BD-EE7107402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B7069128-95C6-49AB-B191-78E1BF156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0248" name="Line 9">
            <a:extLst>
              <a:ext uri="{FF2B5EF4-FFF2-40B4-BE49-F238E27FC236}">
                <a16:creationId xmlns:a16="http://schemas.microsoft.com/office/drawing/2014/main" id="{CBFD4ECD-E79A-405D-9C0B-BA37459E07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>
            <a:extLst>
              <a:ext uri="{FF2B5EF4-FFF2-40B4-BE49-F238E27FC236}">
                <a16:creationId xmlns:a16="http://schemas.microsoft.com/office/drawing/2014/main" id="{89E0BF79-975B-48F3-B920-89D912300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7" descr="Newsprint">
            <a:extLst>
              <a:ext uri="{FF2B5EF4-FFF2-40B4-BE49-F238E27FC236}">
                <a16:creationId xmlns:a16="http://schemas.microsoft.com/office/drawing/2014/main" id="{BEF6F73D-E344-4785-BC0B-58DF4202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0251" name="Text Box 7" descr="Newsprint">
            <a:extLst>
              <a:ext uri="{FF2B5EF4-FFF2-40B4-BE49-F238E27FC236}">
                <a16:creationId xmlns:a16="http://schemas.microsoft.com/office/drawing/2014/main" id="{2DDC4F9C-9CAB-4989-8DCF-614779F8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0252" name="Text Box 7" descr="Newsprint">
            <a:extLst>
              <a:ext uri="{FF2B5EF4-FFF2-40B4-BE49-F238E27FC236}">
                <a16:creationId xmlns:a16="http://schemas.microsoft.com/office/drawing/2014/main" id="{FA07236B-5532-40C2-AFD7-2E3C2C22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0253" name="Slide Number Placeholder 1">
            <a:extLst>
              <a:ext uri="{FF2B5EF4-FFF2-40B4-BE49-F238E27FC236}">
                <a16:creationId xmlns:a16="http://schemas.microsoft.com/office/drawing/2014/main" id="{0BEAB9CD-9E00-48F0-858A-57514A0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A332F3-DA87-43FB-ABF4-D6A2AD60A1A5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10254" name="TextBox 1">
            <a:extLst>
              <a:ext uri="{FF2B5EF4-FFF2-40B4-BE49-F238E27FC236}">
                <a16:creationId xmlns:a16="http://schemas.microsoft.com/office/drawing/2014/main" id="{183395B4-C28F-467C-BD50-19366136D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How common is lid retraction in Graves disease?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It is ubiquitous, with greater than 90% of Graves pts manifesting it at some point.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Because of this ubiquity, lid retraction is a key diagnostic finding in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—if a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pt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has lid retraction plus laboratory evidence of thyroid dysfunction, the diagnosis of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is made.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Does the absence of lid retraction rule out Graves?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No, but it make it </a:t>
            </a:r>
            <a:r>
              <a:rPr lang="en-US" altLang="en-US" sz="1600" b="1" dirty="0">
                <a:solidFill>
                  <a:srgbClr val="0000FF"/>
                </a:solidFill>
              </a:rPr>
              <a:t>much</a:t>
            </a:r>
            <a:r>
              <a:rPr lang="en-US" altLang="en-US" sz="1600" dirty="0">
                <a:solidFill>
                  <a:srgbClr val="0000FF"/>
                </a:solidFill>
              </a:rPr>
              <a:t> less likely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A952D0F-6FCE-4516-BEEE-749951AEFC0A}"/>
              </a:ext>
            </a:extLst>
          </p:cNvPr>
          <p:cNvSpPr/>
          <p:nvPr/>
        </p:nvSpPr>
        <p:spPr>
          <a:xfrm>
            <a:off x="304800" y="5164138"/>
            <a:ext cx="5257800" cy="973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25E8A-A609-47C8-A1FE-8851054D2140}"/>
              </a:ext>
            </a:extLst>
          </p:cNvPr>
          <p:cNvSpPr txBox="1"/>
          <p:nvPr/>
        </p:nvSpPr>
        <p:spPr>
          <a:xfrm>
            <a:off x="447675" y="4099477"/>
            <a:ext cx="6741318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There is an important exception to the ‘absence of lid retraction indicates it isn’t Graves </a:t>
            </a:r>
            <a:r>
              <a:rPr lang="en-US" sz="1400" i="1" dirty="0" err="1">
                <a:solidFill>
                  <a:srgbClr val="0000FF"/>
                </a:solidFill>
              </a:rPr>
              <a:t>dz</a:t>
            </a:r>
            <a:r>
              <a:rPr lang="en-US" sz="1400" i="1" dirty="0">
                <a:solidFill>
                  <a:srgbClr val="0000FF"/>
                </a:solidFill>
              </a:rPr>
              <a:t>’ contention--in fact, such pts can present with ptosis. Under what circumstance might a Graves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 present with no lid retraction, or even frank ptosis?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If the </a:t>
            </a:r>
            <a:r>
              <a:rPr lang="en-US" sz="1400" dirty="0" err="1">
                <a:solidFill>
                  <a:srgbClr val="0000FF"/>
                </a:solidFill>
              </a:rPr>
              <a:t>pt</a:t>
            </a:r>
            <a:r>
              <a:rPr lang="en-US" sz="1400" dirty="0">
                <a:solidFill>
                  <a:srgbClr val="0000FF"/>
                </a:solidFill>
              </a:rPr>
              <a:t> has concurrent  myasthenia gravis</a:t>
            </a:r>
          </a:p>
        </p:txBody>
      </p:sp>
    </p:spTree>
    <p:extLst>
      <p:ext uri="{BB962C8B-B14F-4D97-AF65-F5344CB8AC3E}">
        <p14:creationId xmlns:p14="http://schemas.microsoft.com/office/powerpoint/2010/main" val="1650416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6278625-4463-4DAC-BDF5-0E240AA99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0243" name="Text Box 3" descr="Newsprint">
            <a:extLst>
              <a:ext uri="{FF2B5EF4-FFF2-40B4-BE49-F238E27FC236}">
                <a16:creationId xmlns:a16="http://schemas.microsoft.com/office/drawing/2014/main" id="{258B478D-B883-4098-BACB-938CB1CB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26DA72E5-8556-46F0-B517-6D484E51A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0245" name="Line 12">
            <a:extLst>
              <a:ext uri="{FF2B5EF4-FFF2-40B4-BE49-F238E27FC236}">
                <a16:creationId xmlns:a16="http://schemas.microsoft.com/office/drawing/2014/main" id="{DA0D47C4-5A37-496A-8895-0CB4B2EF0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AFB17363-4783-471C-B7BD-EE7107402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B7069128-95C6-49AB-B191-78E1BF156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0248" name="Line 9">
            <a:extLst>
              <a:ext uri="{FF2B5EF4-FFF2-40B4-BE49-F238E27FC236}">
                <a16:creationId xmlns:a16="http://schemas.microsoft.com/office/drawing/2014/main" id="{CBFD4ECD-E79A-405D-9C0B-BA37459E07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>
            <a:extLst>
              <a:ext uri="{FF2B5EF4-FFF2-40B4-BE49-F238E27FC236}">
                <a16:creationId xmlns:a16="http://schemas.microsoft.com/office/drawing/2014/main" id="{89E0BF79-975B-48F3-B920-89D912300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7" descr="Newsprint">
            <a:extLst>
              <a:ext uri="{FF2B5EF4-FFF2-40B4-BE49-F238E27FC236}">
                <a16:creationId xmlns:a16="http://schemas.microsoft.com/office/drawing/2014/main" id="{BEF6F73D-E344-4785-BC0B-58DF4202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0251" name="Text Box 7" descr="Newsprint">
            <a:extLst>
              <a:ext uri="{FF2B5EF4-FFF2-40B4-BE49-F238E27FC236}">
                <a16:creationId xmlns:a16="http://schemas.microsoft.com/office/drawing/2014/main" id="{2DDC4F9C-9CAB-4989-8DCF-614779F8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0252" name="Text Box 7" descr="Newsprint">
            <a:extLst>
              <a:ext uri="{FF2B5EF4-FFF2-40B4-BE49-F238E27FC236}">
                <a16:creationId xmlns:a16="http://schemas.microsoft.com/office/drawing/2014/main" id="{FA07236B-5532-40C2-AFD7-2E3C2C22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0253" name="Slide Number Placeholder 1">
            <a:extLst>
              <a:ext uri="{FF2B5EF4-FFF2-40B4-BE49-F238E27FC236}">
                <a16:creationId xmlns:a16="http://schemas.microsoft.com/office/drawing/2014/main" id="{0BEAB9CD-9E00-48F0-858A-57514A0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A332F3-DA87-43FB-ABF4-D6A2AD60A1A5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10254" name="TextBox 1">
            <a:extLst>
              <a:ext uri="{FF2B5EF4-FFF2-40B4-BE49-F238E27FC236}">
                <a16:creationId xmlns:a16="http://schemas.microsoft.com/office/drawing/2014/main" id="{183395B4-C28F-467C-BD50-19366136D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How common is lid retraction in Graves disease?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It is ubiquitous, with greater than 90% of Graves pts manifesting it at some point.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Because of this ubiquity, lid retraction is a key diagnostic finding in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—if a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pt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has lid retraction plus laboratory evidence of thyroid dysfunction, the diagnosis of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is made.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Does the absence of lid retraction rule out Graves?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No, but it make it </a:t>
            </a:r>
            <a:r>
              <a:rPr lang="en-US" altLang="en-US" sz="1600" b="1" dirty="0">
                <a:solidFill>
                  <a:srgbClr val="0000FF"/>
                </a:solidFill>
              </a:rPr>
              <a:t>much</a:t>
            </a:r>
            <a:r>
              <a:rPr lang="en-US" altLang="en-US" sz="1600" dirty="0">
                <a:solidFill>
                  <a:srgbClr val="0000FF"/>
                </a:solidFill>
              </a:rPr>
              <a:t> less likely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A952D0F-6FCE-4516-BEEE-749951AEFC0A}"/>
              </a:ext>
            </a:extLst>
          </p:cNvPr>
          <p:cNvSpPr/>
          <p:nvPr/>
        </p:nvSpPr>
        <p:spPr>
          <a:xfrm>
            <a:off x="304800" y="5164138"/>
            <a:ext cx="5257800" cy="973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25E8A-A609-47C8-A1FE-8851054D2140}"/>
              </a:ext>
            </a:extLst>
          </p:cNvPr>
          <p:cNvSpPr txBox="1"/>
          <p:nvPr/>
        </p:nvSpPr>
        <p:spPr>
          <a:xfrm>
            <a:off x="447675" y="4099477"/>
            <a:ext cx="6741318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There is an important exception to the ‘absence of lid retraction indicates it isn’t Graves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dz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’ contention--in fact, such pts can present with ptosis. Under what circumstance might a Graves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present with no lid retraction, or even frank ptosis?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If the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has concurrent  </a:t>
            </a:r>
            <a:r>
              <a:rPr lang="en-US" sz="1400" b="1" dirty="0">
                <a:solidFill>
                  <a:srgbClr val="0000FF"/>
                </a:solidFill>
              </a:rPr>
              <a:t>myasthenia gravis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A24299-60C0-4788-8208-B33ACFC3AE0F}"/>
              </a:ext>
            </a:extLst>
          </p:cNvPr>
          <p:cNvSpPr/>
          <p:nvPr/>
        </p:nvSpPr>
        <p:spPr>
          <a:xfrm>
            <a:off x="2226365" y="4703477"/>
            <a:ext cx="1981200" cy="4053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E6D0F-9AE8-4879-B5D6-F6A881FDEC32}"/>
              </a:ext>
            </a:extLst>
          </p:cNvPr>
          <p:cNvSpPr txBox="1"/>
          <p:nvPr/>
        </p:nvSpPr>
        <p:spPr>
          <a:xfrm>
            <a:off x="1487248" y="3921324"/>
            <a:ext cx="5714997" cy="738664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What one word best characterizes the clinical course of ptosis in MG?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Variable</a:t>
            </a:r>
            <a:r>
              <a:rPr lang="en-US" sz="1400" dirty="0">
                <a:solidFill>
                  <a:srgbClr val="0000FF"/>
                </a:solidFill>
              </a:rPr>
              <a:t>. That is, one would expect the degree of ptosis to vary from exam to exam</a:t>
            </a:r>
          </a:p>
        </p:txBody>
      </p:sp>
    </p:spTree>
    <p:extLst>
      <p:ext uri="{BB962C8B-B14F-4D97-AF65-F5344CB8AC3E}">
        <p14:creationId xmlns:p14="http://schemas.microsoft.com/office/powerpoint/2010/main" val="2024675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6278625-4463-4DAC-BDF5-0E240AA99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0243" name="Text Box 3" descr="Newsprint">
            <a:extLst>
              <a:ext uri="{FF2B5EF4-FFF2-40B4-BE49-F238E27FC236}">
                <a16:creationId xmlns:a16="http://schemas.microsoft.com/office/drawing/2014/main" id="{258B478D-B883-4098-BACB-938CB1CB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26DA72E5-8556-46F0-B517-6D484E51A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0245" name="Line 12">
            <a:extLst>
              <a:ext uri="{FF2B5EF4-FFF2-40B4-BE49-F238E27FC236}">
                <a16:creationId xmlns:a16="http://schemas.microsoft.com/office/drawing/2014/main" id="{DA0D47C4-5A37-496A-8895-0CB4B2EF0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AFB17363-4783-471C-B7BD-EE7107402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B7069128-95C6-49AB-B191-78E1BF156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0248" name="Line 9">
            <a:extLst>
              <a:ext uri="{FF2B5EF4-FFF2-40B4-BE49-F238E27FC236}">
                <a16:creationId xmlns:a16="http://schemas.microsoft.com/office/drawing/2014/main" id="{CBFD4ECD-E79A-405D-9C0B-BA37459E07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>
            <a:extLst>
              <a:ext uri="{FF2B5EF4-FFF2-40B4-BE49-F238E27FC236}">
                <a16:creationId xmlns:a16="http://schemas.microsoft.com/office/drawing/2014/main" id="{89E0BF79-975B-48F3-B920-89D912300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7" descr="Newsprint">
            <a:extLst>
              <a:ext uri="{FF2B5EF4-FFF2-40B4-BE49-F238E27FC236}">
                <a16:creationId xmlns:a16="http://schemas.microsoft.com/office/drawing/2014/main" id="{BEF6F73D-E344-4785-BC0B-58DF4202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0251" name="Text Box 7" descr="Newsprint">
            <a:extLst>
              <a:ext uri="{FF2B5EF4-FFF2-40B4-BE49-F238E27FC236}">
                <a16:creationId xmlns:a16="http://schemas.microsoft.com/office/drawing/2014/main" id="{2DDC4F9C-9CAB-4989-8DCF-614779F8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0252" name="Text Box 7" descr="Newsprint">
            <a:extLst>
              <a:ext uri="{FF2B5EF4-FFF2-40B4-BE49-F238E27FC236}">
                <a16:creationId xmlns:a16="http://schemas.microsoft.com/office/drawing/2014/main" id="{FA07236B-5532-40C2-AFD7-2E3C2C22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0253" name="Slide Number Placeholder 1">
            <a:extLst>
              <a:ext uri="{FF2B5EF4-FFF2-40B4-BE49-F238E27FC236}">
                <a16:creationId xmlns:a16="http://schemas.microsoft.com/office/drawing/2014/main" id="{0BEAB9CD-9E00-48F0-858A-57514A0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A332F3-DA87-43FB-ABF4-D6A2AD60A1A5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10254" name="TextBox 1">
            <a:extLst>
              <a:ext uri="{FF2B5EF4-FFF2-40B4-BE49-F238E27FC236}">
                <a16:creationId xmlns:a16="http://schemas.microsoft.com/office/drawing/2014/main" id="{183395B4-C28F-467C-BD50-19366136D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How common is lid retraction in Graves disease?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It is ubiquitous, with greater than 90% of Graves pts manifesting it at some point.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Because of this ubiquity, lid retraction is a key diagnostic finding in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—if a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pt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has lid retraction plus laboratory evidence of thyroid dysfunction, the diagnosis of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is made.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Does the absence of lid retraction rule out Graves?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No, but it make it </a:t>
            </a:r>
            <a:r>
              <a:rPr lang="en-US" altLang="en-US" sz="1600" b="1" dirty="0">
                <a:solidFill>
                  <a:srgbClr val="0000FF"/>
                </a:solidFill>
              </a:rPr>
              <a:t>much</a:t>
            </a:r>
            <a:r>
              <a:rPr lang="en-US" altLang="en-US" sz="1600" dirty="0">
                <a:solidFill>
                  <a:srgbClr val="0000FF"/>
                </a:solidFill>
              </a:rPr>
              <a:t> less likely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A952D0F-6FCE-4516-BEEE-749951AEFC0A}"/>
              </a:ext>
            </a:extLst>
          </p:cNvPr>
          <p:cNvSpPr/>
          <p:nvPr/>
        </p:nvSpPr>
        <p:spPr>
          <a:xfrm>
            <a:off x="304800" y="5164138"/>
            <a:ext cx="5257800" cy="973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25E8A-A609-47C8-A1FE-8851054D2140}"/>
              </a:ext>
            </a:extLst>
          </p:cNvPr>
          <p:cNvSpPr txBox="1"/>
          <p:nvPr/>
        </p:nvSpPr>
        <p:spPr>
          <a:xfrm>
            <a:off x="447675" y="4099477"/>
            <a:ext cx="6741318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There is an important exception to the ‘absence of lid retraction indicates it isn’t Graves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dz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’ contention--in fact, such pts can present with ptosis. Under what circumstance might a Graves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present with no lid retraction, or even frank ptosis?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If the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has concurrent  </a:t>
            </a:r>
            <a:r>
              <a:rPr lang="en-US" sz="1400" b="1" dirty="0">
                <a:solidFill>
                  <a:srgbClr val="0000FF"/>
                </a:solidFill>
              </a:rPr>
              <a:t>myasthenia gravis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A24299-60C0-4788-8208-B33ACFC3AE0F}"/>
              </a:ext>
            </a:extLst>
          </p:cNvPr>
          <p:cNvSpPr/>
          <p:nvPr/>
        </p:nvSpPr>
        <p:spPr>
          <a:xfrm>
            <a:off x="2226365" y="4703477"/>
            <a:ext cx="1981200" cy="4053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E6D0F-9AE8-4879-B5D6-F6A881FDEC32}"/>
              </a:ext>
            </a:extLst>
          </p:cNvPr>
          <p:cNvSpPr txBox="1"/>
          <p:nvPr/>
        </p:nvSpPr>
        <p:spPr>
          <a:xfrm>
            <a:off x="1487248" y="3921324"/>
            <a:ext cx="5714997" cy="738664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What one word best characterizes the clinical course of ptosis in MG?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Variable</a:t>
            </a:r>
            <a:r>
              <a:rPr lang="en-US" sz="1400" dirty="0">
                <a:solidFill>
                  <a:schemeClr val="bg1"/>
                </a:solidFill>
              </a:rPr>
              <a:t>. That is, one would expect the degree of ptosis to vary from exam to exam.</a:t>
            </a:r>
          </a:p>
        </p:txBody>
      </p:sp>
    </p:spTree>
    <p:extLst>
      <p:ext uri="{BB962C8B-B14F-4D97-AF65-F5344CB8AC3E}">
        <p14:creationId xmlns:p14="http://schemas.microsoft.com/office/powerpoint/2010/main" val="3622583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2C6CED3-6AEC-4950-823E-7C0B618F7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1267" name="Text Box 3" descr="Newsprint">
            <a:extLst>
              <a:ext uri="{FF2B5EF4-FFF2-40B4-BE49-F238E27FC236}">
                <a16:creationId xmlns:a16="http://schemas.microsoft.com/office/drawing/2014/main" id="{CA77451A-8835-497A-9FCF-8810E5F9C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D9600AE2-ABF7-4EF0-8B9E-45F29281B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1269" name="Line 12">
            <a:extLst>
              <a:ext uri="{FF2B5EF4-FFF2-40B4-BE49-F238E27FC236}">
                <a16:creationId xmlns:a16="http://schemas.microsoft.com/office/drawing/2014/main" id="{4E252F35-65A6-4AA7-BC36-2F345965EF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Text Box 5">
            <a:extLst>
              <a:ext uri="{FF2B5EF4-FFF2-40B4-BE49-F238E27FC236}">
                <a16:creationId xmlns:a16="http://schemas.microsoft.com/office/drawing/2014/main" id="{2043B231-DEB3-4E95-B894-5105AF0A0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B81B072F-B274-4A9F-8694-2E8CA9298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1272" name="Line 9">
            <a:extLst>
              <a:ext uri="{FF2B5EF4-FFF2-40B4-BE49-F238E27FC236}">
                <a16:creationId xmlns:a16="http://schemas.microsoft.com/office/drawing/2014/main" id="{C39B65BE-7F33-44CA-BDF7-0F17CE1095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0">
            <a:extLst>
              <a:ext uri="{FF2B5EF4-FFF2-40B4-BE49-F238E27FC236}">
                <a16:creationId xmlns:a16="http://schemas.microsoft.com/office/drawing/2014/main" id="{A72383B8-8B74-4642-ADC9-46C91FA7C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Text Box 7" descr="Newsprint">
            <a:extLst>
              <a:ext uri="{FF2B5EF4-FFF2-40B4-BE49-F238E27FC236}">
                <a16:creationId xmlns:a16="http://schemas.microsoft.com/office/drawing/2014/main" id="{7467EEC4-DEC7-4EC5-8F19-33C434410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1275" name="Text Box 7" descr="Newsprint">
            <a:extLst>
              <a:ext uri="{FF2B5EF4-FFF2-40B4-BE49-F238E27FC236}">
                <a16:creationId xmlns:a16="http://schemas.microsoft.com/office/drawing/2014/main" id="{A7BE00D0-0BCA-4238-943F-7C7099445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1276" name="Text Box 7" descr="Newsprint">
            <a:extLst>
              <a:ext uri="{FF2B5EF4-FFF2-40B4-BE49-F238E27FC236}">
                <a16:creationId xmlns:a16="http://schemas.microsoft.com/office/drawing/2014/main" id="{16859D6C-8EEB-4BF5-964F-2F9539FA4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1277" name="Slide Number Placeholder 1">
            <a:extLst>
              <a:ext uri="{FF2B5EF4-FFF2-40B4-BE49-F238E27FC236}">
                <a16:creationId xmlns:a16="http://schemas.microsoft.com/office/drawing/2014/main" id="{FBBC5E88-3C3B-4AC5-A145-3989287F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BDA40C6-9147-468B-A794-38AB57C3EF2B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10254" name="TextBox 1">
            <a:extLst>
              <a:ext uri="{FF2B5EF4-FFF2-40B4-BE49-F238E27FC236}">
                <a16:creationId xmlns:a16="http://schemas.microsoft.com/office/drawing/2014/main" id="{F9A23FF3-40CA-4659-B96B-B6A1E1BD8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1077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i="1" dirty="0">
                <a:solidFill>
                  <a:srgbClr val="0000FF"/>
                </a:solidFill>
              </a:rPr>
              <a:t>What if it’s not Graves </a:t>
            </a:r>
            <a:r>
              <a:rPr lang="en-US" altLang="en-US" sz="1600" i="1" dirty="0" err="1">
                <a:solidFill>
                  <a:srgbClr val="0000FF"/>
                </a:solidFill>
              </a:rPr>
              <a:t>dz</a:t>
            </a:r>
            <a:r>
              <a:rPr lang="en-US" altLang="en-US" sz="1600" i="1" dirty="0">
                <a:solidFill>
                  <a:srgbClr val="0000FF"/>
                </a:solidFill>
              </a:rPr>
              <a:t>? What else can cause </a:t>
            </a:r>
            <a:r>
              <a:rPr lang="en-US" altLang="en-US" sz="1600" i="1" dirty="0" err="1">
                <a:solidFill>
                  <a:srgbClr val="0000FF"/>
                </a:solidFill>
              </a:rPr>
              <a:t>proptosis</a:t>
            </a:r>
            <a:r>
              <a:rPr lang="en-US" altLang="en-US" sz="1600" i="1" dirty="0">
                <a:solidFill>
                  <a:srgbClr val="0000FF"/>
                </a:solidFill>
              </a:rPr>
              <a:t> + lid retraction?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An abnormally large globe as in high axial myopia, or </a:t>
            </a:r>
            <a:r>
              <a:rPr lang="en-US" altLang="en-US" sz="1600" dirty="0" err="1">
                <a:solidFill>
                  <a:schemeClr val="bg1">
                    <a:lumMod val="75000"/>
                  </a:schemeClr>
                </a:solidFill>
              </a:rPr>
              <a:t>buphthalmos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. Of course, such cases would not consist of lid retraction + </a:t>
            </a:r>
            <a:r>
              <a:rPr lang="en-US" altLang="en-US" sz="1600" dirty="0" err="1">
                <a:solidFill>
                  <a:schemeClr val="bg1">
                    <a:lumMod val="75000"/>
                  </a:schemeClr>
                </a:solidFill>
              </a:rPr>
              <a:t>proptosis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; rather, they would consist of lid retraction + </a:t>
            </a:r>
            <a:r>
              <a:rPr lang="en-US" altLang="en-US" sz="1600" b="1" dirty="0" err="1">
                <a:solidFill>
                  <a:schemeClr val="bg1">
                    <a:lumMod val="75000"/>
                  </a:schemeClr>
                </a:solidFill>
              </a:rPr>
              <a:t>pseudo</a:t>
            </a:r>
            <a:r>
              <a:rPr lang="en-US" altLang="en-US" sz="1600" dirty="0" err="1">
                <a:solidFill>
                  <a:schemeClr val="bg1">
                    <a:lumMod val="75000"/>
                  </a:schemeClr>
                </a:solidFill>
              </a:rPr>
              <a:t>proptosis</a:t>
            </a:r>
            <a:r>
              <a:rPr lang="en-US" altLang="en-US" sz="1600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C413B2C-FFA3-4959-AEFE-F7B63BF64F92}"/>
              </a:ext>
            </a:extLst>
          </p:cNvPr>
          <p:cNvCxnSpPr/>
          <p:nvPr/>
        </p:nvCxnSpPr>
        <p:spPr>
          <a:xfrm>
            <a:off x="304800" y="3067050"/>
            <a:ext cx="1905000" cy="677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8967F31-42D0-40F9-BA9A-7A4DF5B47BD5}"/>
              </a:ext>
            </a:extLst>
          </p:cNvPr>
          <p:cNvCxnSpPr/>
          <p:nvPr/>
        </p:nvCxnSpPr>
        <p:spPr>
          <a:xfrm flipV="1">
            <a:off x="304800" y="3084513"/>
            <a:ext cx="1655763" cy="7254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3647CFA-B4E3-4D8E-AD87-C3563D72C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2291" name="Text Box 3" descr="Newsprint">
            <a:extLst>
              <a:ext uri="{FF2B5EF4-FFF2-40B4-BE49-F238E27FC236}">
                <a16:creationId xmlns:a16="http://schemas.microsoft.com/office/drawing/2014/main" id="{11761544-4B4E-4438-9BC4-B746F79D5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0A030983-F284-4A4A-8015-594A69801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2293" name="Line 12">
            <a:extLst>
              <a:ext uri="{FF2B5EF4-FFF2-40B4-BE49-F238E27FC236}">
                <a16:creationId xmlns:a16="http://schemas.microsoft.com/office/drawing/2014/main" id="{83BDA977-E64B-4D38-9652-D9B8AC564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5">
            <a:extLst>
              <a:ext uri="{FF2B5EF4-FFF2-40B4-BE49-F238E27FC236}">
                <a16:creationId xmlns:a16="http://schemas.microsoft.com/office/drawing/2014/main" id="{F0C1EE26-C845-459F-B0B1-93E8166AA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CF7B4B8E-9322-4EF9-A314-B6CA3A17F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2296" name="Line 9">
            <a:extLst>
              <a:ext uri="{FF2B5EF4-FFF2-40B4-BE49-F238E27FC236}">
                <a16:creationId xmlns:a16="http://schemas.microsoft.com/office/drawing/2014/main" id="{A24691D4-5C67-46CD-ACFC-2DD78167EE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0">
            <a:extLst>
              <a:ext uri="{FF2B5EF4-FFF2-40B4-BE49-F238E27FC236}">
                <a16:creationId xmlns:a16="http://schemas.microsoft.com/office/drawing/2014/main" id="{5705F5F8-2C38-480A-AD18-357CC6FB1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7" descr="Newsprint">
            <a:extLst>
              <a:ext uri="{FF2B5EF4-FFF2-40B4-BE49-F238E27FC236}">
                <a16:creationId xmlns:a16="http://schemas.microsoft.com/office/drawing/2014/main" id="{93D7664D-E9FC-430F-A868-E7C03E8AA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2299" name="Text Box 7" descr="Newsprint">
            <a:extLst>
              <a:ext uri="{FF2B5EF4-FFF2-40B4-BE49-F238E27FC236}">
                <a16:creationId xmlns:a16="http://schemas.microsoft.com/office/drawing/2014/main" id="{FC6C4F64-23E9-4F6A-9D63-218E9DA2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2300" name="Text Box 7" descr="Newsprint">
            <a:extLst>
              <a:ext uri="{FF2B5EF4-FFF2-40B4-BE49-F238E27FC236}">
                <a16:creationId xmlns:a16="http://schemas.microsoft.com/office/drawing/2014/main" id="{6FDBFF5E-EADC-4E61-890F-3AD8AE64A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2301" name="Slide Number Placeholder 1">
            <a:extLst>
              <a:ext uri="{FF2B5EF4-FFF2-40B4-BE49-F238E27FC236}">
                <a16:creationId xmlns:a16="http://schemas.microsoft.com/office/drawing/2014/main" id="{0628CC0B-6A61-4E8C-97EF-91439A08E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8B76DD3-7DFF-4291-90E6-FE30AA6769A4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10254" name="TextBox 1">
            <a:extLst>
              <a:ext uri="{FF2B5EF4-FFF2-40B4-BE49-F238E27FC236}">
                <a16:creationId xmlns:a16="http://schemas.microsoft.com/office/drawing/2014/main" id="{3A3CBA59-F1D4-47B4-8CCC-F35B81979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1077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i="1" dirty="0">
                <a:solidFill>
                  <a:srgbClr val="0000FF"/>
                </a:solidFill>
              </a:rPr>
              <a:t>What if it’s not Graves </a:t>
            </a:r>
            <a:r>
              <a:rPr lang="en-US" altLang="en-US" sz="1600" i="1" dirty="0" err="1">
                <a:solidFill>
                  <a:srgbClr val="0000FF"/>
                </a:solidFill>
              </a:rPr>
              <a:t>dz</a:t>
            </a:r>
            <a:r>
              <a:rPr lang="en-US" altLang="en-US" sz="1600" i="1" dirty="0">
                <a:solidFill>
                  <a:srgbClr val="0000FF"/>
                </a:solidFill>
              </a:rPr>
              <a:t>? What else can cause </a:t>
            </a:r>
            <a:r>
              <a:rPr lang="en-US" altLang="en-US" sz="1600" i="1" dirty="0" err="1">
                <a:solidFill>
                  <a:srgbClr val="0000FF"/>
                </a:solidFill>
              </a:rPr>
              <a:t>proptosis</a:t>
            </a:r>
            <a:r>
              <a:rPr lang="en-US" altLang="en-US" sz="1600" i="1" dirty="0">
                <a:solidFill>
                  <a:srgbClr val="0000FF"/>
                </a:solidFill>
              </a:rPr>
              <a:t> + lid retraction?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FF"/>
                </a:solidFill>
              </a:rPr>
              <a:t>An abnormally large globe as in high axial myopia, or </a:t>
            </a:r>
            <a:r>
              <a:rPr lang="en-US" altLang="en-US" sz="1600" dirty="0" err="1">
                <a:solidFill>
                  <a:srgbClr val="0000FF"/>
                </a:solidFill>
              </a:rPr>
              <a:t>buphthalmos</a:t>
            </a:r>
            <a:r>
              <a:rPr lang="en-US" altLang="en-US" sz="1600" dirty="0">
                <a:solidFill>
                  <a:srgbClr val="0000FF"/>
                </a:solidFill>
              </a:rPr>
              <a:t>. (Of course, such cases would not consist of lid retraction + proptosis; rather, they would consist of lid retraction + </a:t>
            </a:r>
            <a:r>
              <a:rPr lang="en-US" altLang="en-US" sz="1600" b="1" dirty="0" err="1">
                <a:solidFill>
                  <a:srgbClr val="0000FF"/>
                </a:solidFill>
              </a:rPr>
              <a:t>pseudo</a:t>
            </a:r>
            <a:r>
              <a:rPr lang="en-US" altLang="en-US" sz="1600" dirty="0" err="1">
                <a:solidFill>
                  <a:srgbClr val="0000FF"/>
                </a:solidFill>
              </a:rPr>
              <a:t>proptosis</a:t>
            </a:r>
            <a:r>
              <a:rPr lang="en-US" altLang="en-US" sz="1600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F03E333-5027-4477-A2E4-75D8DE2F9887}"/>
              </a:ext>
            </a:extLst>
          </p:cNvPr>
          <p:cNvCxnSpPr/>
          <p:nvPr/>
        </p:nvCxnSpPr>
        <p:spPr>
          <a:xfrm>
            <a:off x="304800" y="3067050"/>
            <a:ext cx="1905000" cy="677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EF70807-033C-4531-BB19-54321C068E83}"/>
              </a:ext>
            </a:extLst>
          </p:cNvPr>
          <p:cNvCxnSpPr/>
          <p:nvPr/>
        </p:nvCxnSpPr>
        <p:spPr>
          <a:xfrm flipV="1">
            <a:off x="304800" y="3084513"/>
            <a:ext cx="1655763" cy="7254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3EB3F90-8FC5-44AF-9749-EFB43501BB72}"/>
              </a:ext>
            </a:extLst>
          </p:cNvPr>
          <p:cNvSpPr/>
          <p:nvPr/>
        </p:nvSpPr>
        <p:spPr>
          <a:xfrm>
            <a:off x="1676400" y="4687093"/>
            <a:ext cx="1655763" cy="239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1F78C24-67A2-4BFB-9B7A-C32D159BC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3315" name="Text Box 3" descr="Newsprint">
            <a:extLst>
              <a:ext uri="{FF2B5EF4-FFF2-40B4-BE49-F238E27FC236}">
                <a16:creationId xmlns:a16="http://schemas.microsoft.com/office/drawing/2014/main" id="{8C418030-FD51-47B1-B64C-D49C64B2E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3FCB39D7-C53C-4623-96E1-F2236F941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3317" name="Line 12">
            <a:extLst>
              <a:ext uri="{FF2B5EF4-FFF2-40B4-BE49-F238E27FC236}">
                <a16:creationId xmlns:a16="http://schemas.microsoft.com/office/drawing/2014/main" id="{1DDA4C8F-E70A-4381-B813-E8C335734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6C6A488C-CC60-4250-8140-F4AEA779A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500B3BF-4E3D-42A7-9279-453E95381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3320" name="Line 9">
            <a:extLst>
              <a:ext uri="{FF2B5EF4-FFF2-40B4-BE49-F238E27FC236}">
                <a16:creationId xmlns:a16="http://schemas.microsoft.com/office/drawing/2014/main" id="{EBE2E77B-A372-4A19-B9A6-2482E722A8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0">
            <a:extLst>
              <a:ext uri="{FF2B5EF4-FFF2-40B4-BE49-F238E27FC236}">
                <a16:creationId xmlns:a16="http://schemas.microsoft.com/office/drawing/2014/main" id="{0825D47B-75F1-4E24-ABA2-108765E5C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Text Box 7" descr="Newsprint">
            <a:extLst>
              <a:ext uri="{FF2B5EF4-FFF2-40B4-BE49-F238E27FC236}">
                <a16:creationId xmlns:a16="http://schemas.microsoft.com/office/drawing/2014/main" id="{6F5C0DCA-E92E-45C6-8554-09D4E6EE0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3323" name="Text Box 7" descr="Newsprint">
            <a:extLst>
              <a:ext uri="{FF2B5EF4-FFF2-40B4-BE49-F238E27FC236}">
                <a16:creationId xmlns:a16="http://schemas.microsoft.com/office/drawing/2014/main" id="{F4973616-A99A-426C-AC97-5B779EEC3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3324" name="Text Box 7" descr="Newsprint">
            <a:extLst>
              <a:ext uri="{FF2B5EF4-FFF2-40B4-BE49-F238E27FC236}">
                <a16:creationId xmlns:a16="http://schemas.microsoft.com/office/drawing/2014/main" id="{5F7643F9-1158-467A-8EC9-C762F5742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3325" name="Slide Number Placeholder 1">
            <a:extLst>
              <a:ext uri="{FF2B5EF4-FFF2-40B4-BE49-F238E27FC236}">
                <a16:creationId xmlns:a16="http://schemas.microsoft.com/office/drawing/2014/main" id="{489928AF-97F7-4149-90FF-298373DD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60E6781-0873-4028-A181-CED532FEE40F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10254" name="TextBox 1">
            <a:extLst>
              <a:ext uri="{FF2B5EF4-FFF2-40B4-BE49-F238E27FC236}">
                <a16:creationId xmlns:a16="http://schemas.microsoft.com/office/drawing/2014/main" id="{571D7545-7089-41D6-8D67-73F176ED5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1077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i="1" dirty="0">
                <a:solidFill>
                  <a:srgbClr val="0000FF"/>
                </a:solidFill>
              </a:rPr>
              <a:t>What if it’s not Graves </a:t>
            </a:r>
            <a:r>
              <a:rPr lang="en-US" altLang="en-US" sz="1600" i="1" dirty="0" err="1">
                <a:solidFill>
                  <a:srgbClr val="0000FF"/>
                </a:solidFill>
              </a:rPr>
              <a:t>dz</a:t>
            </a:r>
            <a:r>
              <a:rPr lang="en-US" altLang="en-US" sz="1600" i="1" dirty="0">
                <a:solidFill>
                  <a:srgbClr val="0000FF"/>
                </a:solidFill>
              </a:rPr>
              <a:t>? What else can cause </a:t>
            </a:r>
            <a:r>
              <a:rPr lang="en-US" altLang="en-US" sz="1600" i="1" dirty="0" err="1">
                <a:solidFill>
                  <a:srgbClr val="0000FF"/>
                </a:solidFill>
              </a:rPr>
              <a:t>proptosis</a:t>
            </a:r>
            <a:r>
              <a:rPr lang="en-US" altLang="en-US" sz="1600" i="1" dirty="0">
                <a:solidFill>
                  <a:srgbClr val="0000FF"/>
                </a:solidFill>
              </a:rPr>
              <a:t> + lid retraction?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FF"/>
                </a:solidFill>
              </a:rPr>
              <a:t>An abnormally large globe as in high axial myopia, or </a:t>
            </a:r>
            <a:r>
              <a:rPr lang="en-US" altLang="en-US" sz="1600" dirty="0" err="1">
                <a:solidFill>
                  <a:srgbClr val="0000FF"/>
                </a:solidFill>
              </a:rPr>
              <a:t>buphthalmos</a:t>
            </a:r>
            <a:r>
              <a:rPr lang="en-US" altLang="en-US" sz="1600" dirty="0">
                <a:solidFill>
                  <a:srgbClr val="0000FF"/>
                </a:solidFill>
              </a:rPr>
              <a:t>. (Of course, such cases would not consist of lid retraction + proptosis; rather, they would consist of lid retraction + </a:t>
            </a:r>
            <a:r>
              <a:rPr lang="en-US" altLang="en-US" sz="1600" b="1" dirty="0" err="1">
                <a:solidFill>
                  <a:srgbClr val="0000FF"/>
                </a:solidFill>
              </a:rPr>
              <a:t>pseudo</a:t>
            </a:r>
            <a:r>
              <a:rPr lang="en-US" altLang="en-US" sz="1600" dirty="0" err="1">
                <a:solidFill>
                  <a:srgbClr val="0000FF"/>
                </a:solidFill>
              </a:rPr>
              <a:t>proptosis</a:t>
            </a:r>
            <a:r>
              <a:rPr lang="en-US" altLang="en-US" sz="1600" dirty="0">
                <a:solidFill>
                  <a:srgbClr val="0000FF"/>
                </a:solidFill>
              </a:rPr>
              <a:t>.)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192AFB-394E-454E-B6A5-7C3BFAF406FD}"/>
              </a:ext>
            </a:extLst>
          </p:cNvPr>
          <p:cNvCxnSpPr/>
          <p:nvPr/>
        </p:nvCxnSpPr>
        <p:spPr>
          <a:xfrm>
            <a:off x="304800" y="3067050"/>
            <a:ext cx="1905000" cy="6778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A5B377-B2E2-472A-9B0E-1C7923E87D59}"/>
              </a:ext>
            </a:extLst>
          </p:cNvPr>
          <p:cNvCxnSpPr/>
          <p:nvPr/>
        </p:nvCxnSpPr>
        <p:spPr>
          <a:xfrm flipV="1">
            <a:off x="304800" y="3084513"/>
            <a:ext cx="1655763" cy="7254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1C16970-7163-4906-99A5-B72475B6EE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4339" name="Text Box 3" descr="Newsprint">
            <a:extLst>
              <a:ext uri="{FF2B5EF4-FFF2-40B4-BE49-F238E27FC236}">
                <a16:creationId xmlns:a16="http://schemas.microsoft.com/office/drawing/2014/main" id="{64907005-BF75-4476-9898-0BD693408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2732FFD8-D160-4F34-8270-14576CEDD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4341" name="Line 12">
            <a:extLst>
              <a:ext uri="{FF2B5EF4-FFF2-40B4-BE49-F238E27FC236}">
                <a16:creationId xmlns:a16="http://schemas.microsoft.com/office/drawing/2014/main" id="{06F6D80D-CC18-4835-A4AB-E6B1954CD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F7223598-4DE5-4862-B6D6-F3750EDC7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4343" name="Line 9">
            <a:extLst>
              <a:ext uri="{FF2B5EF4-FFF2-40B4-BE49-F238E27FC236}">
                <a16:creationId xmlns:a16="http://schemas.microsoft.com/office/drawing/2014/main" id="{A8528F01-EE1D-4FB7-9601-4176B9B5AC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>
            <a:extLst>
              <a:ext uri="{FF2B5EF4-FFF2-40B4-BE49-F238E27FC236}">
                <a16:creationId xmlns:a16="http://schemas.microsoft.com/office/drawing/2014/main" id="{41934842-CF27-4118-87CF-6AA107213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7" descr="Newsprint">
            <a:extLst>
              <a:ext uri="{FF2B5EF4-FFF2-40B4-BE49-F238E27FC236}">
                <a16:creationId xmlns:a16="http://schemas.microsoft.com/office/drawing/2014/main" id="{DF722B8A-395A-4F5D-9DC9-FB77B533C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4346" name="Text Box 7" descr="Newsprint">
            <a:extLst>
              <a:ext uri="{FF2B5EF4-FFF2-40B4-BE49-F238E27FC236}">
                <a16:creationId xmlns:a16="http://schemas.microsoft.com/office/drawing/2014/main" id="{53C2ED33-E99E-4DD5-A970-F496963D1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4347" name="Text Box 7" descr="Newsprint">
            <a:extLst>
              <a:ext uri="{FF2B5EF4-FFF2-40B4-BE49-F238E27FC236}">
                <a16:creationId xmlns:a16="http://schemas.microsoft.com/office/drawing/2014/main" id="{E82A4106-27CD-4407-99D1-0F1511E38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4348" name="Text Box 7" descr="Newsprint">
            <a:extLst>
              <a:ext uri="{FF2B5EF4-FFF2-40B4-BE49-F238E27FC236}">
                <a16:creationId xmlns:a16="http://schemas.microsoft.com/office/drawing/2014/main" id="{1F43CDAA-8FC4-4FD9-B843-A25509BEF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4349" name="Text Box 5">
            <a:extLst>
              <a:ext uri="{FF2B5EF4-FFF2-40B4-BE49-F238E27FC236}">
                <a16:creationId xmlns:a16="http://schemas.microsoft.com/office/drawing/2014/main" id="{D99AC45E-D366-4606-A57E-216138674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14350" name="Text Box 7" descr="Newsprint">
            <a:extLst>
              <a:ext uri="{FF2B5EF4-FFF2-40B4-BE49-F238E27FC236}">
                <a16:creationId xmlns:a16="http://schemas.microsoft.com/office/drawing/2014/main" id="{02C32CFA-492E-4B2A-B5AF-DF00F6C42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4351" name="Slide Number Placeholder 1">
            <a:extLst>
              <a:ext uri="{FF2B5EF4-FFF2-40B4-BE49-F238E27FC236}">
                <a16:creationId xmlns:a16="http://schemas.microsoft.com/office/drawing/2014/main" id="{D633AC0E-304A-4B92-8617-3873CBEB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5D5A25D-759D-4956-B39D-E6DEB746393F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18EED2-22D8-4F67-872A-65F7C35BDB19}"/>
              </a:ext>
            </a:extLst>
          </p:cNvPr>
          <p:cNvSpPr txBox="1"/>
          <p:nvPr/>
        </p:nvSpPr>
        <p:spPr>
          <a:xfrm>
            <a:off x="5541963" y="14478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(over </a:t>
            </a:r>
            <a:r>
              <a:rPr lang="en-US" b="1" dirty="0"/>
              <a:t>here</a:t>
            </a:r>
            <a:r>
              <a:rPr lang="en-US" dirty="0"/>
              <a:t> now)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908CB7F-935D-4F64-8FFB-7528411326A8}"/>
              </a:ext>
            </a:extLst>
          </p:cNvPr>
          <p:cNvCxnSpPr>
            <a:stCxn id="2" idx="2"/>
          </p:cNvCxnSpPr>
          <p:nvPr/>
        </p:nvCxnSpPr>
        <p:spPr>
          <a:xfrm flipH="1">
            <a:off x="5402263" y="1817132"/>
            <a:ext cx="1052771" cy="573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B48218-3178-41CA-9D43-F0BA3837F0B2}"/>
              </a:ext>
            </a:extLst>
          </p:cNvPr>
          <p:cNvCxnSpPr>
            <a:stCxn id="2" idx="2"/>
          </p:cNvCxnSpPr>
          <p:nvPr/>
        </p:nvCxnSpPr>
        <p:spPr>
          <a:xfrm flipH="1">
            <a:off x="6248400" y="1817132"/>
            <a:ext cx="206634" cy="1108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CE46AF0-05A9-4A6F-82A0-3B8775D0C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5363" name="Text Box 3" descr="Newsprint">
            <a:extLst>
              <a:ext uri="{FF2B5EF4-FFF2-40B4-BE49-F238E27FC236}">
                <a16:creationId xmlns:a16="http://schemas.microsoft.com/office/drawing/2014/main" id="{934192B5-2D87-4F95-B939-3A5993A3C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4CBEFA31-894D-4E89-A9C8-1C3DD0654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5365" name="Line 12">
            <a:extLst>
              <a:ext uri="{FF2B5EF4-FFF2-40B4-BE49-F238E27FC236}">
                <a16:creationId xmlns:a16="http://schemas.microsoft.com/office/drawing/2014/main" id="{7285674F-BC93-4D68-926E-EF463A621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EBC91900-C922-43E5-9CBE-8F336DF59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5367" name="Line 9">
            <a:extLst>
              <a:ext uri="{FF2B5EF4-FFF2-40B4-BE49-F238E27FC236}">
                <a16:creationId xmlns:a16="http://schemas.microsoft.com/office/drawing/2014/main" id="{E2F3D402-4F10-4D9E-845F-61271866C7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0">
            <a:extLst>
              <a:ext uri="{FF2B5EF4-FFF2-40B4-BE49-F238E27FC236}">
                <a16:creationId xmlns:a16="http://schemas.microsoft.com/office/drawing/2014/main" id="{57BF82A5-132F-4FF7-B8EC-15A3FA39C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7" descr="Newsprint">
            <a:extLst>
              <a:ext uri="{FF2B5EF4-FFF2-40B4-BE49-F238E27FC236}">
                <a16:creationId xmlns:a16="http://schemas.microsoft.com/office/drawing/2014/main" id="{527B45F4-FA6F-41D5-A4BC-401BB5419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5370" name="Text Box 7" descr="Newsprint">
            <a:extLst>
              <a:ext uri="{FF2B5EF4-FFF2-40B4-BE49-F238E27FC236}">
                <a16:creationId xmlns:a16="http://schemas.microsoft.com/office/drawing/2014/main" id="{E90D3E5F-24FE-4AE0-89A4-A5893C72AD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5371" name="Text Box 8" descr="Newsprint">
            <a:extLst>
              <a:ext uri="{FF2B5EF4-FFF2-40B4-BE49-F238E27FC236}">
                <a16:creationId xmlns:a16="http://schemas.microsoft.com/office/drawing/2014/main" id="{071F3159-C96D-4C2F-ABA1-EED49F75F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5" y="3124200"/>
            <a:ext cx="2876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CT </a:t>
            </a:r>
            <a:r>
              <a:rPr lang="en-US" altLang="en-US" sz="1400"/>
              <a:t>(as in, I need to order a CT)</a:t>
            </a:r>
            <a:endParaRPr lang="en-US" altLang="en-US" sz="1400" b="1" i="1">
              <a:solidFill>
                <a:srgbClr val="0000FF"/>
              </a:solidFill>
            </a:endParaRPr>
          </a:p>
        </p:txBody>
      </p:sp>
      <p:sp>
        <p:nvSpPr>
          <p:cNvPr id="15372" name="Text Box 7" descr="Newsprint">
            <a:extLst>
              <a:ext uri="{FF2B5EF4-FFF2-40B4-BE49-F238E27FC236}">
                <a16:creationId xmlns:a16="http://schemas.microsoft.com/office/drawing/2014/main" id="{B9DEA41F-A5C5-4686-A50C-7A38B5A5F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5373" name="Text Box 7" descr="Newsprint">
            <a:extLst>
              <a:ext uri="{FF2B5EF4-FFF2-40B4-BE49-F238E27FC236}">
                <a16:creationId xmlns:a16="http://schemas.microsoft.com/office/drawing/2014/main" id="{698EA6FB-9F74-417F-9780-A89C98B04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5374" name="Text Box 5">
            <a:extLst>
              <a:ext uri="{FF2B5EF4-FFF2-40B4-BE49-F238E27FC236}">
                <a16:creationId xmlns:a16="http://schemas.microsoft.com/office/drawing/2014/main" id="{FF24FE4A-F438-465F-8B50-D23648940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15375" name="Text Box 7" descr="Newsprint">
            <a:extLst>
              <a:ext uri="{FF2B5EF4-FFF2-40B4-BE49-F238E27FC236}">
                <a16:creationId xmlns:a16="http://schemas.microsoft.com/office/drawing/2014/main" id="{EF74CCDD-4A9F-456A-A6DE-46C789EB8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5376" name="Slide Number Placeholder 1">
            <a:extLst>
              <a:ext uri="{FF2B5EF4-FFF2-40B4-BE49-F238E27FC236}">
                <a16:creationId xmlns:a16="http://schemas.microsoft.com/office/drawing/2014/main" id="{0AE300F9-B079-4366-8A44-DA66C8B0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755454B-D7F6-4170-900F-68AB7989E27C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4704FB1-85F7-4EDE-B866-9BC8357E6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6387" name="Text Box 3" descr="Newsprint">
            <a:extLst>
              <a:ext uri="{FF2B5EF4-FFF2-40B4-BE49-F238E27FC236}">
                <a16:creationId xmlns:a16="http://schemas.microsoft.com/office/drawing/2014/main" id="{34BE11BD-6CA4-4853-B9EC-E21AECE56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7ABB97E4-7831-4BED-A4A2-E66F86D1A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6389" name="Line 12">
            <a:extLst>
              <a:ext uri="{FF2B5EF4-FFF2-40B4-BE49-F238E27FC236}">
                <a16:creationId xmlns:a16="http://schemas.microsoft.com/office/drawing/2014/main" id="{0A5BCBE7-9757-4DF0-8916-C0F08E4AC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DFBD3C29-27C6-4840-8FC5-216EA32E4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6391" name="Line 9">
            <a:extLst>
              <a:ext uri="{FF2B5EF4-FFF2-40B4-BE49-F238E27FC236}">
                <a16:creationId xmlns:a16="http://schemas.microsoft.com/office/drawing/2014/main" id="{D90A72E6-0C6D-43D8-BAB4-F79DF00044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10">
            <a:extLst>
              <a:ext uri="{FF2B5EF4-FFF2-40B4-BE49-F238E27FC236}">
                <a16:creationId xmlns:a16="http://schemas.microsoft.com/office/drawing/2014/main" id="{55811E75-147A-4DB7-AAC6-D20FAF71C2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7" descr="Newsprint">
            <a:extLst>
              <a:ext uri="{FF2B5EF4-FFF2-40B4-BE49-F238E27FC236}">
                <a16:creationId xmlns:a16="http://schemas.microsoft.com/office/drawing/2014/main" id="{3F31D6AF-DE16-40F6-8935-428012D98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6394" name="Text Box 7" descr="Newsprint">
            <a:extLst>
              <a:ext uri="{FF2B5EF4-FFF2-40B4-BE49-F238E27FC236}">
                <a16:creationId xmlns:a16="http://schemas.microsoft.com/office/drawing/2014/main" id="{36A9E7B4-FF66-46C8-98B5-8AAFBE341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6395" name="Text Box 8" descr="Newsprint">
            <a:extLst>
              <a:ext uri="{FF2B5EF4-FFF2-40B4-BE49-F238E27FC236}">
                <a16:creationId xmlns:a16="http://schemas.microsoft.com/office/drawing/2014/main" id="{5EAEBC39-A35D-4164-A101-C4E2DC6C6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5" y="3124200"/>
            <a:ext cx="2876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CT </a:t>
            </a:r>
            <a:r>
              <a:rPr lang="en-US" altLang="en-US" sz="1400"/>
              <a:t>(as in, I need to order a CT)</a:t>
            </a:r>
            <a:endParaRPr lang="en-US" altLang="en-US" sz="1400" b="1" i="1">
              <a:solidFill>
                <a:srgbClr val="0000FF"/>
              </a:solidFill>
            </a:endParaRPr>
          </a:p>
        </p:txBody>
      </p:sp>
      <p:sp>
        <p:nvSpPr>
          <p:cNvPr id="16396" name="Text Box 7" descr="Newsprint">
            <a:extLst>
              <a:ext uri="{FF2B5EF4-FFF2-40B4-BE49-F238E27FC236}">
                <a16:creationId xmlns:a16="http://schemas.microsoft.com/office/drawing/2014/main" id="{FE5E319F-6039-4A9C-977D-0BB78F077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6397" name="Text Box 7" descr="Newsprint">
            <a:extLst>
              <a:ext uri="{FF2B5EF4-FFF2-40B4-BE49-F238E27FC236}">
                <a16:creationId xmlns:a16="http://schemas.microsoft.com/office/drawing/2014/main" id="{26DDD970-BF16-4D33-A799-9BDEF2ADD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6398" name="Text Box 5">
            <a:extLst>
              <a:ext uri="{FF2B5EF4-FFF2-40B4-BE49-F238E27FC236}">
                <a16:creationId xmlns:a16="http://schemas.microsoft.com/office/drawing/2014/main" id="{BEB2A475-AB3A-4A91-A5E7-4E4EA6681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16399" name="Text Box 7" descr="Newsprint">
            <a:extLst>
              <a:ext uri="{FF2B5EF4-FFF2-40B4-BE49-F238E27FC236}">
                <a16:creationId xmlns:a16="http://schemas.microsoft.com/office/drawing/2014/main" id="{1387E497-95E8-46A1-A83A-09965474D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6400" name="Line 13">
            <a:extLst>
              <a:ext uri="{FF2B5EF4-FFF2-40B4-BE49-F238E27FC236}">
                <a16:creationId xmlns:a16="http://schemas.microsoft.com/office/drawing/2014/main" id="{4F1F13C0-1925-4523-B5A3-3BB28B15A6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3589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Text Box 4">
            <a:extLst>
              <a:ext uri="{FF2B5EF4-FFF2-40B4-BE49-F238E27FC236}">
                <a16:creationId xmlns:a16="http://schemas.microsoft.com/office/drawing/2014/main" id="{FF38043F-3B29-4F94-B858-8CFE91F1E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3886200"/>
            <a:ext cx="1387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i="1"/>
              <a:t>Key question…</a:t>
            </a:r>
          </a:p>
        </p:txBody>
      </p:sp>
      <p:sp>
        <p:nvSpPr>
          <p:cNvPr id="16402" name="Slide Number Placeholder 1">
            <a:extLst>
              <a:ext uri="{FF2B5EF4-FFF2-40B4-BE49-F238E27FC236}">
                <a16:creationId xmlns:a16="http://schemas.microsoft.com/office/drawing/2014/main" id="{96373677-4382-40AE-985C-B0AFE20A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3D463A7-8875-4EFA-AFDD-605EED355036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FA81752-20B9-4EB9-8A47-756E02539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26B8297A-0091-48F1-A97B-A258D9A42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4100" name="Line 12">
            <a:extLst>
              <a:ext uri="{FF2B5EF4-FFF2-40B4-BE49-F238E27FC236}">
                <a16:creationId xmlns:a16="http://schemas.microsoft.com/office/drawing/2014/main" id="{34DD12AD-4E52-461A-A94E-DB11EE4932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Slide Number Placeholder 1">
            <a:extLst>
              <a:ext uri="{FF2B5EF4-FFF2-40B4-BE49-F238E27FC236}">
                <a16:creationId xmlns:a16="http://schemas.microsoft.com/office/drawing/2014/main" id="{9D0FE0D6-7F73-457B-A62A-FDBF25B4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FAA9460-7B58-45DB-AD1A-BF76E04A2FAA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4102" name="Text Box 3" descr="Newsprint">
            <a:extLst>
              <a:ext uri="{FF2B5EF4-FFF2-40B4-BE49-F238E27FC236}">
                <a16:creationId xmlns:a16="http://schemas.microsoft.com/office/drawing/2014/main" id="{D3A654BB-E0D0-4F57-89BB-96DC7486B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3BD9807-FA32-4B55-A44E-A00215923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7411" name="Text Box 3" descr="Newsprint">
            <a:extLst>
              <a:ext uri="{FF2B5EF4-FFF2-40B4-BE49-F238E27FC236}">
                <a16:creationId xmlns:a16="http://schemas.microsoft.com/office/drawing/2014/main" id="{E9D89638-2088-4841-9FBF-DC75E9548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E909B916-33FB-4AA1-A19A-4350B7739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7413" name="Line 12">
            <a:extLst>
              <a:ext uri="{FF2B5EF4-FFF2-40B4-BE49-F238E27FC236}">
                <a16:creationId xmlns:a16="http://schemas.microsoft.com/office/drawing/2014/main" id="{E638A11F-0365-471B-8ED9-81E05A8678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22FA6660-F6C6-4612-B9A4-4B9F7760E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7415" name="Line 9">
            <a:extLst>
              <a:ext uri="{FF2B5EF4-FFF2-40B4-BE49-F238E27FC236}">
                <a16:creationId xmlns:a16="http://schemas.microsoft.com/office/drawing/2014/main" id="{36C466F7-A1BA-45D5-9313-E0DAE3E41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10">
            <a:extLst>
              <a:ext uri="{FF2B5EF4-FFF2-40B4-BE49-F238E27FC236}">
                <a16:creationId xmlns:a16="http://schemas.microsoft.com/office/drawing/2014/main" id="{E5277BC2-67DE-4F8B-ABE6-4865E1540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7" descr="Newsprint">
            <a:extLst>
              <a:ext uri="{FF2B5EF4-FFF2-40B4-BE49-F238E27FC236}">
                <a16:creationId xmlns:a16="http://schemas.microsoft.com/office/drawing/2014/main" id="{7214D270-FB15-474C-9D7D-38F420437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7418" name="Text Box 7" descr="Newsprint">
            <a:extLst>
              <a:ext uri="{FF2B5EF4-FFF2-40B4-BE49-F238E27FC236}">
                <a16:creationId xmlns:a16="http://schemas.microsoft.com/office/drawing/2014/main" id="{1F9DC1D0-769D-44B5-BF4B-83CBD497A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7419" name="Text Box 8" descr="Newsprint">
            <a:extLst>
              <a:ext uri="{FF2B5EF4-FFF2-40B4-BE49-F238E27FC236}">
                <a16:creationId xmlns:a16="http://schemas.microsoft.com/office/drawing/2014/main" id="{055A8266-EB5F-45CD-8ACF-B1005F166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5" y="3124200"/>
            <a:ext cx="2876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CT </a:t>
            </a:r>
            <a:r>
              <a:rPr lang="en-US" altLang="en-US" sz="1400"/>
              <a:t>(as in, I need to order a CT)</a:t>
            </a:r>
            <a:endParaRPr lang="en-US" altLang="en-US" sz="1400" b="1" i="1">
              <a:solidFill>
                <a:srgbClr val="0000FF"/>
              </a:solidFill>
            </a:endParaRPr>
          </a:p>
        </p:txBody>
      </p:sp>
      <p:sp>
        <p:nvSpPr>
          <p:cNvPr id="17420" name="Text Box 7" descr="Newsprint">
            <a:extLst>
              <a:ext uri="{FF2B5EF4-FFF2-40B4-BE49-F238E27FC236}">
                <a16:creationId xmlns:a16="http://schemas.microsoft.com/office/drawing/2014/main" id="{263FF509-4D98-4721-A4F2-87F7C1AF9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7421" name="Text Box 7" descr="Newsprint">
            <a:extLst>
              <a:ext uri="{FF2B5EF4-FFF2-40B4-BE49-F238E27FC236}">
                <a16:creationId xmlns:a16="http://schemas.microsoft.com/office/drawing/2014/main" id="{5CABB557-54D3-41FF-A6FE-F17901BD6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7422" name="Text Box 5">
            <a:extLst>
              <a:ext uri="{FF2B5EF4-FFF2-40B4-BE49-F238E27FC236}">
                <a16:creationId xmlns:a16="http://schemas.microsoft.com/office/drawing/2014/main" id="{FF6F5F5C-8D77-41D6-BDD6-E3D54E22E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17423" name="Text Box 7" descr="Newsprint">
            <a:extLst>
              <a:ext uri="{FF2B5EF4-FFF2-40B4-BE49-F238E27FC236}">
                <a16:creationId xmlns:a16="http://schemas.microsoft.com/office/drawing/2014/main" id="{E78588E6-D271-493C-B323-38D15E33F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7424" name="Line 13">
            <a:extLst>
              <a:ext uri="{FF2B5EF4-FFF2-40B4-BE49-F238E27FC236}">
                <a16:creationId xmlns:a16="http://schemas.microsoft.com/office/drawing/2014/main" id="{6D875604-2A99-445D-BAA5-2DB95A7C3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3589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11">
            <a:extLst>
              <a:ext uri="{FF2B5EF4-FFF2-40B4-BE49-F238E27FC236}">
                <a16:creationId xmlns:a16="http://schemas.microsoft.com/office/drawing/2014/main" id="{413EBB66-B7B6-437F-92B7-4C5453C83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00" y="3884613"/>
            <a:ext cx="868363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 there a 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Mass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7426" name="Slide Number Placeholder 1">
            <a:extLst>
              <a:ext uri="{FF2B5EF4-FFF2-40B4-BE49-F238E27FC236}">
                <a16:creationId xmlns:a16="http://schemas.microsoft.com/office/drawing/2014/main" id="{DCE1225E-DBA9-4AD7-8709-E183DCA7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767988-9BEE-4539-8BBD-F17812AC7713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3FF34B4-EE22-4230-BC83-27AB0DF87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9459" name="Text Box 3" descr="Newsprint">
            <a:extLst>
              <a:ext uri="{FF2B5EF4-FFF2-40B4-BE49-F238E27FC236}">
                <a16:creationId xmlns:a16="http://schemas.microsoft.com/office/drawing/2014/main" id="{0C1E3874-840D-48BA-A022-2F95BCC9E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57BDD3CA-B709-47A3-862F-910C2A4A8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9461" name="Line 12">
            <a:extLst>
              <a:ext uri="{FF2B5EF4-FFF2-40B4-BE49-F238E27FC236}">
                <a16:creationId xmlns:a16="http://schemas.microsoft.com/office/drawing/2014/main" id="{B7289547-D1B0-491D-A2AE-B6C9C4281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1DDEC770-852B-4F36-81AA-282D1A53A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19463" name="Line 9">
            <a:extLst>
              <a:ext uri="{FF2B5EF4-FFF2-40B4-BE49-F238E27FC236}">
                <a16:creationId xmlns:a16="http://schemas.microsoft.com/office/drawing/2014/main" id="{E64062FB-C904-4E56-AE20-3ED6D36260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10">
            <a:extLst>
              <a:ext uri="{FF2B5EF4-FFF2-40B4-BE49-F238E27FC236}">
                <a16:creationId xmlns:a16="http://schemas.microsoft.com/office/drawing/2014/main" id="{EED1BFBB-9D93-492C-8ED8-818673751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7" descr="Newsprint">
            <a:extLst>
              <a:ext uri="{FF2B5EF4-FFF2-40B4-BE49-F238E27FC236}">
                <a16:creationId xmlns:a16="http://schemas.microsoft.com/office/drawing/2014/main" id="{9A86C6A3-A387-41AC-AA3E-C48A4593B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9466" name="Text Box 7" descr="Newsprint">
            <a:extLst>
              <a:ext uri="{FF2B5EF4-FFF2-40B4-BE49-F238E27FC236}">
                <a16:creationId xmlns:a16="http://schemas.microsoft.com/office/drawing/2014/main" id="{98B94A69-E379-4C25-9631-8A6CE720B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9467" name="Text Box 8" descr="Newsprint">
            <a:extLst>
              <a:ext uri="{FF2B5EF4-FFF2-40B4-BE49-F238E27FC236}">
                <a16:creationId xmlns:a16="http://schemas.microsoft.com/office/drawing/2014/main" id="{446D2C8A-FE5B-4A52-9562-C4E4D883D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5" y="3124200"/>
            <a:ext cx="2876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CT </a:t>
            </a:r>
            <a:r>
              <a:rPr lang="en-US" altLang="en-US" sz="1400"/>
              <a:t>(as in, I need to order a CT)</a:t>
            </a:r>
            <a:endParaRPr lang="en-US" altLang="en-US" sz="1400" b="1" i="1">
              <a:solidFill>
                <a:srgbClr val="0000FF"/>
              </a:solidFill>
            </a:endParaRPr>
          </a:p>
        </p:txBody>
      </p:sp>
      <p:sp>
        <p:nvSpPr>
          <p:cNvPr id="19468" name="Text Box 7" descr="Newsprint">
            <a:extLst>
              <a:ext uri="{FF2B5EF4-FFF2-40B4-BE49-F238E27FC236}">
                <a16:creationId xmlns:a16="http://schemas.microsoft.com/office/drawing/2014/main" id="{BA036C78-D25F-4CB4-AE51-FBA4B896A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9469" name="Text Box 7" descr="Newsprint">
            <a:extLst>
              <a:ext uri="{FF2B5EF4-FFF2-40B4-BE49-F238E27FC236}">
                <a16:creationId xmlns:a16="http://schemas.microsoft.com/office/drawing/2014/main" id="{EB97FE53-F6FA-400B-9AF6-B7E482100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9470" name="Text Box 5">
            <a:extLst>
              <a:ext uri="{FF2B5EF4-FFF2-40B4-BE49-F238E27FC236}">
                <a16:creationId xmlns:a16="http://schemas.microsoft.com/office/drawing/2014/main" id="{99FAB868-345C-4F8C-B946-CA95A9852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19471" name="Text Box 7" descr="Newsprint">
            <a:extLst>
              <a:ext uri="{FF2B5EF4-FFF2-40B4-BE49-F238E27FC236}">
                <a16:creationId xmlns:a16="http://schemas.microsoft.com/office/drawing/2014/main" id="{82D8F0D6-F2D8-443F-9B42-B7D773DC6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9472" name="Line 13">
            <a:extLst>
              <a:ext uri="{FF2B5EF4-FFF2-40B4-BE49-F238E27FC236}">
                <a16:creationId xmlns:a16="http://schemas.microsoft.com/office/drawing/2014/main" id="{2E1441EB-1A0D-4816-90E6-3EFDDB9E6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3589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1">
            <a:extLst>
              <a:ext uri="{FF2B5EF4-FFF2-40B4-BE49-F238E27FC236}">
                <a16:creationId xmlns:a16="http://schemas.microsoft.com/office/drawing/2014/main" id="{7638F06D-628E-4291-8AE6-1ADDB468B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00" y="3884613"/>
            <a:ext cx="868363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 there a 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Mass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9474" name="Text Box 14">
            <a:extLst>
              <a:ext uri="{FF2B5EF4-FFF2-40B4-BE49-F238E27FC236}">
                <a16:creationId xmlns:a16="http://schemas.microsoft.com/office/drawing/2014/main" id="{AD9DC20B-9320-4D9A-9995-E346121F4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573588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AE283316-95B9-4635-8C20-8EC034E3E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45735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9476" name="Line 16">
            <a:extLst>
              <a:ext uri="{FF2B5EF4-FFF2-40B4-BE49-F238E27FC236}">
                <a16:creationId xmlns:a16="http://schemas.microsoft.com/office/drawing/2014/main" id="{9A629C7E-573B-4E07-AD66-7E9FC47D68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5163" y="4503738"/>
            <a:ext cx="129540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17">
            <a:extLst>
              <a:ext uri="{FF2B5EF4-FFF2-40B4-BE49-F238E27FC236}">
                <a16:creationId xmlns:a16="http://schemas.microsoft.com/office/drawing/2014/main" id="{95D62951-3C34-4F43-B78C-1A2BED4A7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4503738"/>
            <a:ext cx="121920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7" descr="Newsprint">
            <a:extLst>
              <a:ext uri="{FF2B5EF4-FFF2-40B4-BE49-F238E27FC236}">
                <a16:creationId xmlns:a16="http://schemas.microsoft.com/office/drawing/2014/main" id="{A5F2B641-4ADB-4564-8277-3F8F3F533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413" y="4419600"/>
            <a:ext cx="13731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9479" name="Text Box 7" descr="Newsprint">
            <a:extLst>
              <a:ext uri="{FF2B5EF4-FFF2-40B4-BE49-F238E27FC236}">
                <a16:creationId xmlns:a16="http://schemas.microsoft.com/office/drawing/2014/main" id="{7294341C-8F01-427C-B858-49AF5036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450" y="4895850"/>
            <a:ext cx="11493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DDx is…</a:t>
            </a:r>
          </a:p>
        </p:txBody>
      </p:sp>
      <p:sp>
        <p:nvSpPr>
          <p:cNvPr id="19480" name="Slide Number Placeholder 1">
            <a:extLst>
              <a:ext uri="{FF2B5EF4-FFF2-40B4-BE49-F238E27FC236}">
                <a16:creationId xmlns:a16="http://schemas.microsoft.com/office/drawing/2014/main" id="{8EC7AE16-709E-4F1F-92F4-91E57B50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F72A0B4-FC60-4D2F-896C-1E6D79DF31B3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C13113C-FBBA-4D11-9B7D-79D3F9D49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20483" name="Text Box 3" descr="Newsprint">
            <a:extLst>
              <a:ext uri="{FF2B5EF4-FFF2-40B4-BE49-F238E27FC236}">
                <a16:creationId xmlns:a16="http://schemas.microsoft.com/office/drawing/2014/main" id="{86FDF792-A5D3-4836-BC75-3F5464586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272B9406-3F91-4AB0-8A5D-C7041DE62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20485" name="Line 12">
            <a:extLst>
              <a:ext uri="{FF2B5EF4-FFF2-40B4-BE49-F238E27FC236}">
                <a16:creationId xmlns:a16="http://schemas.microsoft.com/office/drawing/2014/main" id="{EF0F2E43-A14C-4828-AD5A-2876172D3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E6EE0FD7-B0CE-4799-B01C-502BE92B7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20487" name="Line 9">
            <a:extLst>
              <a:ext uri="{FF2B5EF4-FFF2-40B4-BE49-F238E27FC236}">
                <a16:creationId xmlns:a16="http://schemas.microsoft.com/office/drawing/2014/main" id="{976BDCE2-E742-4624-B331-107956129C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10">
            <a:extLst>
              <a:ext uri="{FF2B5EF4-FFF2-40B4-BE49-F238E27FC236}">
                <a16:creationId xmlns:a16="http://schemas.microsoft.com/office/drawing/2014/main" id="{BB30CFCF-D810-461B-B6F0-7F326A071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Text Box 7" descr="Newsprint">
            <a:extLst>
              <a:ext uri="{FF2B5EF4-FFF2-40B4-BE49-F238E27FC236}">
                <a16:creationId xmlns:a16="http://schemas.microsoft.com/office/drawing/2014/main" id="{4C7A76A4-48AB-40DD-A39C-00F77DF64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0490" name="Text Box 7" descr="Newsprint">
            <a:extLst>
              <a:ext uri="{FF2B5EF4-FFF2-40B4-BE49-F238E27FC236}">
                <a16:creationId xmlns:a16="http://schemas.microsoft.com/office/drawing/2014/main" id="{8747DE7A-9D65-4FE2-BF1D-09C2DF091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20491" name="Text Box 8" descr="Newsprint">
            <a:extLst>
              <a:ext uri="{FF2B5EF4-FFF2-40B4-BE49-F238E27FC236}">
                <a16:creationId xmlns:a16="http://schemas.microsoft.com/office/drawing/2014/main" id="{2504C856-0199-4EDC-94E9-8AD9B7581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5" y="3124200"/>
            <a:ext cx="2876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CT </a:t>
            </a:r>
            <a:r>
              <a:rPr lang="en-US" altLang="en-US" sz="1400"/>
              <a:t>(as in, I need to order a CT)</a:t>
            </a:r>
            <a:endParaRPr lang="en-US" altLang="en-US" sz="1400" b="1" i="1">
              <a:solidFill>
                <a:srgbClr val="0000FF"/>
              </a:solidFill>
            </a:endParaRPr>
          </a:p>
        </p:txBody>
      </p:sp>
      <p:sp>
        <p:nvSpPr>
          <p:cNvPr id="20492" name="Text Box 7" descr="Newsprint">
            <a:extLst>
              <a:ext uri="{FF2B5EF4-FFF2-40B4-BE49-F238E27FC236}">
                <a16:creationId xmlns:a16="http://schemas.microsoft.com/office/drawing/2014/main" id="{BFE58889-3F53-4426-888E-56E8DE514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0493" name="Text Box 7" descr="Newsprint">
            <a:extLst>
              <a:ext uri="{FF2B5EF4-FFF2-40B4-BE49-F238E27FC236}">
                <a16:creationId xmlns:a16="http://schemas.microsoft.com/office/drawing/2014/main" id="{E11C914E-5838-4EC5-A55A-B96B30822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20494" name="Text Box 5">
            <a:extLst>
              <a:ext uri="{FF2B5EF4-FFF2-40B4-BE49-F238E27FC236}">
                <a16:creationId xmlns:a16="http://schemas.microsoft.com/office/drawing/2014/main" id="{96D37481-1A0D-4B90-AE23-30F72F3B5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20495" name="Text Box 7" descr="Newsprint">
            <a:extLst>
              <a:ext uri="{FF2B5EF4-FFF2-40B4-BE49-F238E27FC236}">
                <a16:creationId xmlns:a16="http://schemas.microsoft.com/office/drawing/2014/main" id="{83E1E7EF-BD4E-4F53-ABF8-25532940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20496" name="Line 13">
            <a:extLst>
              <a:ext uri="{FF2B5EF4-FFF2-40B4-BE49-F238E27FC236}">
                <a16:creationId xmlns:a16="http://schemas.microsoft.com/office/drawing/2014/main" id="{7B2254E5-9381-42AC-B05A-058EC2252A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3589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11">
            <a:extLst>
              <a:ext uri="{FF2B5EF4-FFF2-40B4-BE49-F238E27FC236}">
                <a16:creationId xmlns:a16="http://schemas.microsoft.com/office/drawing/2014/main" id="{428A5D53-F380-4F93-84B6-5F5D87D47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00" y="3884613"/>
            <a:ext cx="868363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 there a 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Mass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20498" name="Text Box 14">
            <a:extLst>
              <a:ext uri="{FF2B5EF4-FFF2-40B4-BE49-F238E27FC236}">
                <a16:creationId xmlns:a16="http://schemas.microsoft.com/office/drawing/2014/main" id="{39CE616A-BDC7-4107-8D58-9C31166AB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573588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570F3EFE-6629-480F-B9F8-442FB900F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45735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20500" name="Line 16">
            <a:extLst>
              <a:ext uri="{FF2B5EF4-FFF2-40B4-BE49-F238E27FC236}">
                <a16:creationId xmlns:a16="http://schemas.microsoft.com/office/drawing/2014/main" id="{31701FBF-0A77-4A9B-AF29-0B40A457F4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5163" y="4503738"/>
            <a:ext cx="129540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17">
            <a:extLst>
              <a:ext uri="{FF2B5EF4-FFF2-40B4-BE49-F238E27FC236}">
                <a16:creationId xmlns:a16="http://schemas.microsoft.com/office/drawing/2014/main" id="{86672C34-4B93-4A49-8CEA-1D85FDF51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4503738"/>
            <a:ext cx="121920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7" descr="Newsprint">
            <a:extLst>
              <a:ext uri="{FF2B5EF4-FFF2-40B4-BE49-F238E27FC236}">
                <a16:creationId xmlns:a16="http://schemas.microsoft.com/office/drawing/2014/main" id="{D3393501-47A1-4C2E-97CF-AC9CFAA57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413" y="4419600"/>
            <a:ext cx="13731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0503" name="Text Box 7" descr="Newsprint">
            <a:extLst>
              <a:ext uri="{FF2B5EF4-FFF2-40B4-BE49-F238E27FC236}">
                <a16:creationId xmlns:a16="http://schemas.microsoft.com/office/drawing/2014/main" id="{05261DAB-C589-48D1-964D-3B76052F2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450" y="4895850"/>
            <a:ext cx="11493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DDx is…</a:t>
            </a:r>
          </a:p>
        </p:txBody>
      </p:sp>
      <p:sp>
        <p:nvSpPr>
          <p:cNvPr id="20504" name="Text Box 19">
            <a:extLst>
              <a:ext uri="{FF2B5EF4-FFF2-40B4-BE49-F238E27FC236}">
                <a16:creationId xmlns:a16="http://schemas.microsoft.com/office/drawing/2014/main" id="{DC801D71-C28C-4EED-8545-16692AA47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00650"/>
            <a:ext cx="2360613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Cavernous hemangioma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ON sheath meningioma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ON glioma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Rhabdomyosarcoma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Metastatic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Varix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Lymphangioma</a:t>
            </a:r>
          </a:p>
        </p:txBody>
      </p:sp>
      <p:sp>
        <p:nvSpPr>
          <p:cNvPr id="20505" name="Slide Number Placeholder 1">
            <a:extLst>
              <a:ext uri="{FF2B5EF4-FFF2-40B4-BE49-F238E27FC236}">
                <a16:creationId xmlns:a16="http://schemas.microsoft.com/office/drawing/2014/main" id="{B067843C-AE88-4E93-9D35-1D93EFBE4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987AF23-D003-406D-B66C-F69044914C2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36F6739-E9DB-4349-BCC8-46FEC334D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21507" name="Text Box 3" descr="Newsprint">
            <a:extLst>
              <a:ext uri="{FF2B5EF4-FFF2-40B4-BE49-F238E27FC236}">
                <a16:creationId xmlns:a16="http://schemas.microsoft.com/office/drawing/2014/main" id="{99B900CF-07A5-4310-9EBA-C8980435B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D9C8D531-F3BD-480F-81FC-857C6D5F2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21509" name="Line 12">
            <a:extLst>
              <a:ext uri="{FF2B5EF4-FFF2-40B4-BE49-F238E27FC236}">
                <a16:creationId xmlns:a16="http://schemas.microsoft.com/office/drawing/2014/main" id="{2BF745D4-3AAE-46FE-88D1-6731955D29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87E3C50C-F1EC-4656-A9E6-DD32E48CE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21511" name="Line 9">
            <a:extLst>
              <a:ext uri="{FF2B5EF4-FFF2-40B4-BE49-F238E27FC236}">
                <a16:creationId xmlns:a16="http://schemas.microsoft.com/office/drawing/2014/main" id="{3F4C17DF-478B-4F25-97A7-06DDE59F8B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10">
            <a:extLst>
              <a:ext uri="{FF2B5EF4-FFF2-40B4-BE49-F238E27FC236}">
                <a16:creationId xmlns:a16="http://schemas.microsoft.com/office/drawing/2014/main" id="{27D90798-013A-41C4-9700-8043663D6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Text Box 7" descr="Newsprint">
            <a:extLst>
              <a:ext uri="{FF2B5EF4-FFF2-40B4-BE49-F238E27FC236}">
                <a16:creationId xmlns:a16="http://schemas.microsoft.com/office/drawing/2014/main" id="{95A2A8D8-8F2F-41E6-8814-A439AB297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1514" name="Text Box 7" descr="Newsprint">
            <a:extLst>
              <a:ext uri="{FF2B5EF4-FFF2-40B4-BE49-F238E27FC236}">
                <a16:creationId xmlns:a16="http://schemas.microsoft.com/office/drawing/2014/main" id="{479231F0-3B22-4C54-94E2-3A835FB46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21515" name="Text Box 8" descr="Newsprint">
            <a:extLst>
              <a:ext uri="{FF2B5EF4-FFF2-40B4-BE49-F238E27FC236}">
                <a16:creationId xmlns:a16="http://schemas.microsoft.com/office/drawing/2014/main" id="{7AD334F4-A2CC-4BB5-8A79-9E91E65A1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5" y="3124200"/>
            <a:ext cx="2876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CT </a:t>
            </a:r>
            <a:r>
              <a:rPr lang="en-US" altLang="en-US" sz="1400"/>
              <a:t>(as in, I need to order a CT)</a:t>
            </a:r>
            <a:endParaRPr lang="en-US" altLang="en-US" sz="1400" b="1" i="1">
              <a:solidFill>
                <a:srgbClr val="0000FF"/>
              </a:solidFill>
            </a:endParaRPr>
          </a:p>
        </p:txBody>
      </p:sp>
      <p:sp>
        <p:nvSpPr>
          <p:cNvPr id="21516" name="Text Box 7" descr="Newsprint">
            <a:extLst>
              <a:ext uri="{FF2B5EF4-FFF2-40B4-BE49-F238E27FC236}">
                <a16:creationId xmlns:a16="http://schemas.microsoft.com/office/drawing/2014/main" id="{A380127C-7BFE-41D0-9A2A-20EDAFBAA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1517" name="Text Box 7" descr="Newsprint">
            <a:extLst>
              <a:ext uri="{FF2B5EF4-FFF2-40B4-BE49-F238E27FC236}">
                <a16:creationId xmlns:a16="http://schemas.microsoft.com/office/drawing/2014/main" id="{E56BADED-A1BB-445C-AE2E-156F71C7C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21518" name="Text Box 5">
            <a:extLst>
              <a:ext uri="{FF2B5EF4-FFF2-40B4-BE49-F238E27FC236}">
                <a16:creationId xmlns:a16="http://schemas.microsoft.com/office/drawing/2014/main" id="{3EFF3DCB-D4EB-4816-90DE-3C0ECF323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21519" name="Text Box 7" descr="Newsprint">
            <a:extLst>
              <a:ext uri="{FF2B5EF4-FFF2-40B4-BE49-F238E27FC236}">
                <a16:creationId xmlns:a16="http://schemas.microsoft.com/office/drawing/2014/main" id="{67DB9036-3A1A-498B-BCFA-A367625DB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21520" name="Line 13">
            <a:extLst>
              <a:ext uri="{FF2B5EF4-FFF2-40B4-BE49-F238E27FC236}">
                <a16:creationId xmlns:a16="http://schemas.microsoft.com/office/drawing/2014/main" id="{F02106DB-65B6-48B5-9D7F-5251781AA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3589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1">
            <a:extLst>
              <a:ext uri="{FF2B5EF4-FFF2-40B4-BE49-F238E27FC236}">
                <a16:creationId xmlns:a16="http://schemas.microsoft.com/office/drawing/2014/main" id="{D9E7E062-FA89-4D25-9320-747361FB0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00" y="3884613"/>
            <a:ext cx="868363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 there a 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Mass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21522" name="Text Box 14">
            <a:extLst>
              <a:ext uri="{FF2B5EF4-FFF2-40B4-BE49-F238E27FC236}">
                <a16:creationId xmlns:a16="http://schemas.microsoft.com/office/drawing/2014/main" id="{74ED5053-5F9B-426F-9354-9E34F95B5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573588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21523" name="Text Box 15">
            <a:extLst>
              <a:ext uri="{FF2B5EF4-FFF2-40B4-BE49-F238E27FC236}">
                <a16:creationId xmlns:a16="http://schemas.microsoft.com/office/drawing/2014/main" id="{1F6861F4-8BED-40BF-A883-77081A0A5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4573588"/>
            <a:ext cx="4921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21524" name="Line 16">
            <a:extLst>
              <a:ext uri="{FF2B5EF4-FFF2-40B4-BE49-F238E27FC236}">
                <a16:creationId xmlns:a16="http://schemas.microsoft.com/office/drawing/2014/main" id="{F5466CB7-A3E6-41A3-80B9-79B8F717BA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5163" y="4503738"/>
            <a:ext cx="129540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17">
            <a:extLst>
              <a:ext uri="{FF2B5EF4-FFF2-40B4-BE49-F238E27FC236}">
                <a16:creationId xmlns:a16="http://schemas.microsoft.com/office/drawing/2014/main" id="{E08BF68C-443F-431F-A5A1-00AB9E4D1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4503738"/>
            <a:ext cx="121920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Text Box 7" descr="Newsprint">
            <a:extLst>
              <a:ext uri="{FF2B5EF4-FFF2-40B4-BE49-F238E27FC236}">
                <a16:creationId xmlns:a16="http://schemas.microsoft.com/office/drawing/2014/main" id="{25A3EE55-03C6-4848-8D65-FF6176916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413" y="4419600"/>
            <a:ext cx="13731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1527" name="Text Box 7" descr="Newsprint">
            <a:extLst>
              <a:ext uri="{FF2B5EF4-FFF2-40B4-BE49-F238E27FC236}">
                <a16:creationId xmlns:a16="http://schemas.microsoft.com/office/drawing/2014/main" id="{AA484BE0-4D8F-45CB-AF3E-1D2C569F7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450" y="4895850"/>
            <a:ext cx="11493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DDx is…</a:t>
            </a:r>
          </a:p>
        </p:txBody>
      </p:sp>
      <p:sp>
        <p:nvSpPr>
          <p:cNvPr id="21528" name="Text Box 7" descr="Newsprint">
            <a:extLst>
              <a:ext uri="{FF2B5EF4-FFF2-40B4-BE49-F238E27FC236}">
                <a16:creationId xmlns:a16="http://schemas.microsoft.com/office/drawing/2014/main" id="{D6BEE690-593A-44CA-9DF0-5A273813E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4419600"/>
            <a:ext cx="13731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1529" name="Text Box 7" descr="Newsprint">
            <a:extLst>
              <a:ext uri="{FF2B5EF4-FFF2-40B4-BE49-F238E27FC236}">
                <a16:creationId xmlns:a16="http://schemas.microsoft.com/office/drawing/2014/main" id="{D5267861-A998-43C9-A72E-13320E6E0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4895850"/>
            <a:ext cx="11493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DDx is…</a:t>
            </a:r>
          </a:p>
        </p:txBody>
      </p:sp>
      <p:sp>
        <p:nvSpPr>
          <p:cNvPr id="21530" name="Text Box 19">
            <a:extLst>
              <a:ext uri="{FF2B5EF4-FFF2-40B4-BE49-F238E27FC236}">
                <a16:creationId xmlns:a16="http://schemas.microsoft.com/office/drawing/2014/main" id="{BB581E2C-AB81-4020-A5D4-01821E22A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00650"/>
            <a:ext cx="2360613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Cavernous hemangioma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ON sheath meningioma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ON glioma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Rhabdomyosarcoma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Metastatic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Varix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Lymphangioma</a:t>
            </a:r>
          </a:p>
        </p:txBody>
      </p:sp>
      <p:sp>
        <p:nvSpPr>
          <p:cNvPr id="21531" name="Slide Number Placeholder 1">
            <a:extLst>
              <a:ext uri="{FF2B5EF4-FFF2-40B4-BE49-F238E27FC236}">
                <a16:creationId xmlns:a16="http://schemas.microsoft.com/office/drawing/2014/main" id="{2A5C8121-0F50-4538-9940-2759D321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2AE34AF-0006-4C68-BA0C-BF19EA1F0EE2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EE415F5-0A6F-46D4-AD88-26A5BD6B5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22531" name="Text Box 3" descr="Newsprint">
            <a:extLst>
              <a:ext uri="{FF2B5EF4-FFF2-40B4-BE49-F238E27FC236}">
                <a16:creationId xmlns:a16="http://schemas.microsoft.com/office/drawing/2014/main" id="{728140A8-0C66-46E8-906F-765913873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7CE93465-1620-46F8-8027-09FCCCE12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22533" name="Line 12">
            <a:extLst>
              <a:ext uri="{FF2B5EF4-FFF2-40B4-BE49-F238E27FC236}">
                <a16:creationId xmlns:a16="http://schemas.microsoft.com/office/drawing/2014/main" id="{710CEBFF-E61E-44D2-9660-91D123418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0E0A4CAB-5C24-4F3B-BD93-C279D55AD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92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22535" name="Line 9">
            <a:extLst>
              <a:ext uri="{FF2B5EF4-FFF2-40B4-BE49-F238E27FC236}">
                <a16:creationId xmlns:a16="http://schemas.microsoft.com/office/drawing/2014/main" id="{CAAA25D0-5E3B-4646-B679-25F326A990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10">
            <a:extLst>
              <a:ext uri="{FF2B5EF4-FFF2-40B4-BE49-F238E27FC236}">
                <a16:creationId xmlns:a16="http://schemas.microsoft.com/office/drawing/2014/main" id="{C3C20F47-6FF9-4F8E-8BEF-E7D09C557C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Text Box 7" descr="Newsprint">
            <a:extLst>
              <a:ext uri="{FF2B5EF4-FFF2-40B4-BE49-F238E27FC236}">
                <a16:creationId xmlns:a16="http://schemas.microsoft.com/office/drawing/2014/main" id="{46845DD3-B936-4F93-8C75-E3F8F8ED8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2538" name="Text Box 7" descr="Newsprint">
            <a:extLst>
              <a:ext uri="{FF2B5EF4-FFF2-40B4-BE49-F238E27FC236}">
                <a16:creationId xmlns:a16="http://schemas.microsoft.com/office/drawing/2014/main" id="{DA31A6B7-2F33-420D-8162-332BC8D7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2263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22539" name="Text Box 8" descr="Newsprint">
            <a:extLst>
              <a:ext uri="{FF2B5EF4-FFF2-40B4-BE49-F238E27FC236}">
                <a16:creationId xmlns:a16="http://schemas.microsoft.com/office/drawing/2014/main" id="{AA9DF25D-8ABC-4240-9B07-F1E3D165D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7025" y="3124200"/>
            <a:ext cx="2876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CT </a:t>
            </a:r>
            <a:r>
              <a:rPr lang="en-US" altLang="en-US" sz="1400"/>
              <a:t>(as in, I need to order a CT)</a:t>
            </a:r>
            <a:endParaRPr lang="en-US" altLang="en-US" sz="1400" b="1" i="1">
              <a:solidFill>
                <a:srgbClr val="0000FF"/>
              </a:solidFill>
            </a:endParaRPr>
          </a:p>
        </p:txBody>
      </p:sp>
      <p:sp>
        <p:nvSpPr>
          <p:cNvPr id="22540" name="Text Box 7" descr="Newsprint">
            <a:extLst>
              <a:ext uri="{FF2B5EF4-FFF2-40B4-BE49-F238E27FC236}">
                <a16:creationId xmlns:a16="http://schemas.microsoft.com/office/drawing/2014/main" id="{6082CEC7-8F29-4403-B7AA-70182D773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2541" name="Text Box 7" descr="Newsprint">
            <a:extLst>
              <a:ext uri="{FF2B5EF4-FFF2-40B4-BE49-F238E27FC236}">
                <a16:creationId xmlns:a16="http://schemas.microsoft.com/office/drawing/2014/main" id="{F1319FF4-29D0-46D5-9E89-6114C0621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22542" name="Text Box 5">
            <a:extLst>
              <a:ext uri="{FF2B5EF4-FFF2-40B4-BE49-F238E27FC236}">
                <a16:creationId xmlns:a16="http://schemas.microsoft.com/office/drawing/2014/main" id="{D65729C8-416B-425F-BAC7-C27C803B0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22543" name="Text Box 7" descr="Newsprint">
            <a:extLst>
              <a:ext uri="{FF2B5EF4-FFF2-40B4-BE49-F238E27FC236}">
                <a16:creationId xmlns:a16="http://schemas.microsoft.com/office/drawing/2014/main" id="{89338360-204A-4FA2-97B2-1684B2BC8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22544" name="Line 13">
            <a:extLst>
              <a:ext uri="{FF2B5EF4-FFF2-40B4-BE49-F238E27FC236}">
                <a16:creationId xmlns:a16="http://schemas.microsoft.com/office/drawing/2014/main" id="{A3A43D3C-53BF-428C-89CB-4F9C59D2F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3589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Text Box 11">
            <a:extLst>
              <a:ext uri="{FF2B5EF4-FFF2-40B4-BE49-F238E27FC236}">
                <a16:creationId xmlns:a16="http://schemas.microsoft.com/office/drawing/2014/main" id="{803510B6-66C2-4313-A3A5-6BE474049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00" y="3884613"/>
            <a:ext cx="868363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 there a 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Mass</a:t>
            </a:r>
          </a:p>
          <a:p>
            <a:pPr algn="ctr" eaLnBrk="1" hangingPunct="1">
              <a:lnSpc>
                <a:spcPts val="1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22546" name="Text Box 14">
            <a:extLst>
              <a:ext uri="{FF2B5EF4-FFF2-40B4-BE49-F238E27FC236}">
                <a16:creationId xmlns:a16="http://schemas.microsoft.com/office/drawing/2014/main" id="{A298555C-4D61-42D6-97B9-8A68C17DC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573588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22547" name="Text Box 15">
            <a:extLst>
              <a:ext uri="{FF2B5EF4-FFF2-40B4-BE49-F238E27FC236}">
                <a16:creationId xmlns:a16="http://schemas.microsoft.com/office/drawing/2014/main" id="{0F750D72-664E-469B-A5EB-4A10CA0E0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4573588"/>
            <a:ext cx="4921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22548" name="Line 16">
            <a:extLst>
              <a:ext uri="{FF2B5EF4-FFF2-40B4-BE49-F238E27FC236}">
                <a16:creationId xmlns:a16="http://schemas.microsoft.com/office/drawing/2014/main" id="{D71A12A1-31E2-4065-B1A8-2DADF870C4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5163" y="4503738"/>
            <a:ext cx="129540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17">
            <a:extLst>
              <a:ext uri="{FF2B5EF4-FFF2-40B4-BE49-F238E27FC236}">
                <a16:creationId xmlns:a16="http://schemas.microsoft.com/office/drawing/2014/main" id="{51BB97CE-ADBF-4D23-9BBD-E14146DEB5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0563" y="4503738"/>
            <a:ext cx="1219200" cy="66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Text Box 7" descr="Newsprint">
            <a:extLst>
              <a:ext uri="{FF2B5EF4-FFF2-40B4-BE49-F238E27FC236}">
                <a16:creationId xmlns:a16="http://schemas.microsoft.com/office/drawing/2014/main" id="{AB6D447C-F48C-433B-ABA1-DEB96AD77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413" y="4419600"/>
            <a:ext cx="13731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2551" name="Text Box 19">
            <a:extLst>
              <a:ext uri="{FF2B5EF4-FFF2-40B4-BE49-F238E27FC236}">
                <a16:creationId xmlns:a16="http://schemas.microsoft.com/office/drawing/2014/main" id="{48E7CAE0-B699-4ABC-B988-A778D528F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200650"/>
            <a:ext cx="2360613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Cavernous hemangioma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ON sheath meningioma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ON glioma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Rhabdomyosarcoma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Metastatic disease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Varix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Lymphangioma</a:t>
            </a:r>
          </a:p>
        </p:txBody>
      </p:sp>
      <p:sp>
        <p:nvSpPr>
          <p:cNvPr id="22552" name="Text Box 7" descr="Newsprint">
            <a:extLst>
              <a:ext uri="{FF2B5EF4-FFF2-40B4-BE49-F238E27FC236}">
                <a16:creationId xmlns:a16="http://schemas.microsoft.com/office/drawing/2014/main" id="{C52DA2B3-BA9F-4C24-BE28-43651557B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450" y="4895850"/>
            <a:ext cx="11493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DDx is…</a:t>
            </a:r>
          </a:p>
        </p:txBody>
      </p:sp>
      <p:sp>
        <p:nvSpPr>
          <p:cNvPr id="22553" name="Text Box 7" descr="Newsprint">
            <a:extLst>
              <a:ext uri="{FF2B5EF4-FFF2-40B4-BE49-F238E27FC236}">
                <a16:creationId xmlns:a16="http://schemas.microsoft.com/office/drawing/2014/main" id="{8E4634EE-1693-433E-B2EA-06FC769ED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4419600"/>
            <a:ext cx="13731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22554" name="Text Box 7" descr="Newsprint">
            <a:extLst>
              <a:ext uri="{FF2B5EF4-FFF2-40B4-BE49-F238E27FC236}">
                <a16:creationId xmlns:a16="http://schemas.microsoft.com/office/drawing/2014/main" id="{68D44A6C-A328-4BAE-AB1B-84104FC69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4895850"/>
            <a:ext cx="11493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DDx is…</a:t>
            </a:r>
          </a:p>
        </p:txBody>
      </p:sp>
      <p:sp>
        <p:nvSpPr>
          <p:cNvPr id="22555" name="Text Box 18">
            <a:extLst>
              <a:ext uri="{FF2B5EF4-FFF2-40B4-BE49-F238E27FC236}">
                <a16:creationId xmlns:a16="http://schemas.microsoft.com/office/drawing/2014/main" id="{8928B063-94D3-4DE5-BF40-BF7A762AB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725" y="5200650"/>
            <a:ext cx="22510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CCF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FF"/>
                </a:solidFill>
              </a:rPr>
              <a:t>--AVM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Orbital inflammation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/>
              <a:t>--</a:t>
            </a:r>
            <a:r>
              <a:rPr lang="en-US" altLang="en-US" sz="1400" b="1">
                <a:solidFill>
                  <a:srgbClr val="0000FF"/>
                </a:solidFill>
              </a:rPr>
              <a:t>Lymphoproliferative dz</a:t>
            </a:r>
          </a:p>
        </p:txBody>
      </p:sp>
      <p:sp>
        <p:nvSpPr>
          <p:cNvPr id="22556" name="Slide Number Placeholder 1">
            <a:extLst>
              <a:ext uri="{FF2B5EF4-FFF2-40B4-BE49-F238E27FC236}">
                <a16:creationId xmlns:a16="http://schemas.microsoft.com/office/drawing/2014/main" id="{4D0C8EF8-BC02-4E8B-B2F9-F7041B066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11B1397-7726-45EE-B011-B71D7BE90242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22557" name="TextBox 1">
            <a:extLst>
              <a:ext uri="{FF2B5EF4-FFF2-40B4-BE49-F238E27FC236}">
                <a16:creationId xmlns:a16="http://schemas.microsoft.com/office/drawing/2014/main" id="{FF341729-FBC0-485C-92BD-579FD97A5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6243638"/>
            <a:ext cx="2840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(CCF = carotid-cavernous sinus fistula)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(AVM = arteriovenous malformation)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22B861A-D846-4CE2-BA9B-834F0CB23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2D08F50-1EE7-44D3-9125-FB38A4FC5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3556" name="Text Box 5">
            <a:extLst>
              <a:ext uri="{FF2B5EF4-FFF2-40B4-BE49-F238E27FC236}">
                <a16:creationId xmlns:a16="http://schemas.microsoft.com/office/drawing/2014/main" id="{F476BC7F-26E8-41AD-A06C-A9317D8B1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3557" name="Text Box 6">
            <a:extLst>
              <a:ext uri="{FF2B5EF4-FFF2-40B4-BE49-F238E27FC236}">
                <a16:creationId xmlns:a16="http://schemas.microsoft.com/office/drawing/2014/main" id="{9CC11C30-E86B-4D46-B6ED-85DC0F5D3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054225"/>
            <a:ext cx="13430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Your first thought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should be…</a:t>
            </a:r>
          </a:p>
        </p:txBody>
      </p:sp>
      <p:sp>
        <p:nvSpPr>
          <p:cNvPr id="23558" name="Text Box 7">
            <a:extLst>
              <a:ext uri="{FF2B5EF4-FFF2-40B4-BE49-F238E27FC236}">
                <a16:creationId xmlns:a16="http://schemas.microsoft.com/office/drawing/2014/main" id="{C7E4F0E9-4C49-4CBC-9489-3EEE56FA5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600200"/>
            <a:ext cx="134302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Your first thought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should be…</a:t>
            </a:r>
          </a:p>
        </p:txBody>
      </p:sp>
      <p:sp>
        <p:nvSpPr>
          <p:cNvPr id="23561" name="Slide Number Placeholder 1">
            <a:extLst>
              <a:ext uri="{FF2B5EF4-FFF2-40B4-BE49-F238E27FC236}">
                <a16:creationId xmlns:a16="http://schemas.microsoft.com/office/drawing/2014/main" id="{B66FC98B-4534-4A26-905D-B79AC767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90CD30-42D4-4236-AFB1-8B4E2F2A8706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7E026ED-61E2-4E94-B515-741EFEDCD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146852E4-3560-48AE-A0C7-2AE68C2C7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862931"/>
            <a:ext cx="125571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Bears repeating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for emphasis!</a:t>
            </a:r>
          </a:p>
        </p:txBody>
      </p:sp>
      <p:sp>
        <p:nvSpPr>
          <p:cNvPr id="24584" name="AutoShape 8">
            <a:extLst>
              <a:ext uri="{FF2B5EF4-FFF2-40B4-BE49-F238E27FC236}">
                <a16:creationId xmlns:a16="http://schemas.microsoft.com/office/drawing/2014/main" id="{8AD7D656-8DFF-4D72-9479-93CCF6C3CCEF}"/>
              </a:ext>
            </a:extLst>
          </p:cNvPr>
          <p:cNvSpPr>
            <a:spLocks/>
          </p:cNvSpPr>
          <p:nvPr/>
        </p:nvSpPr>
        <p:spPr bwMode="auto">
          <a:xfrm>
            <a:off x="7010400" y="1614488"/>
            <a:ext cx="381000" cy="900112"/>
          </a:xfrm>
          <a:prstGeom prst="rightBrace">
            <a:avLst>
              <a:gd name="adj1" fmla="val 18732"/>
              <a:gd name="adj2" fmla="val 5007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Some authorities argue that, in adults, </a:t>
            </a:r>
            <a:r>
              <a:rPr lang="en-US" b="1" dirty="0"/>
              <a:t>all</a:t>
            </a:r>
            <a:r>
              <a:rPr lang="en-US" dirty="0"/>
              <a:t> proptosis (</a:t>
            </a:r>
            <a:r>
              <a:rPr lang="en-US" dirty="0" err="1"/>
              <a:t>ie</a:t>
            </a:r>
            <a:r>
              <a:rPr lang="en-US" dirty="0"/>
              <a:t>, whether or not lid retraction is present) is Graves </a:t>
            </a:r>
            <a:r>
              <a:rPr lang="en-US" dirty="0" err="1"/>
              <a:t>dz</a:t>
            </a:r>
            <a:r>
              <a:rPr lang="en-US" dirty="0"/>
              <a:t> until proven otherwise!</a:t>
            </a:r>
          </a:p>
        </p:txBody>
      </p:sp>
    </p:spTree>
    <p:extLst>
      <p:ext uri="{BB962C8B-B14F-4D97-AF65-F5344CB8AC3E}">
        <p14:creationId xmlns:p14="http://schemas.microsoft.com/office/powerpoint/2010/main" val="1987745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Some authorities argue that, in adults, </a:t>
            </a:r>
            <a:r>
              <a:rPr lang="en-US" b="1" dirty="0"/>
              <a:t>all</a:t>
            </a:r>
            <a:r>
              <a:rPr lang="en-US" dirty="0"/>
              <a:t> proptosis (</a:t>
            </a:r>
            <a:r>
              <a:rPr lang="en-US" dirty="0" err="1"/>
              <a:t>ie</a:t>
            </a:r>
            <a:r>
              <a:rPr lang="en-US" dirty="0"/>
              <a:t>, whether or not lid retraction is present) is Graves </a:t>
            </a:r>
            <a:r>
              <a:rPr lang="en-US" dirty="0" err="1"/>
              <a:t>dz</a:t>
            </a:r>
            <a:r>
              <a:rPr lang="en-US" dirty="0"/>
              <a:t> until proven otherwise!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307D0700-A36D-4E88-A1D0-6CFA92405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547" y="4123501"/>
            <a:ext cx="6051657" cy="5847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1" dirty="0">
                <a:solidFill>
                  <a:schemeClr val="bg1"/>
                </a:solidFill>
              </a:rPr>
              <a:t>Are we talking about unilateral proptosis, or bilateral proptosis?</a:t>
            </a:r>
          </a:p>
          <a:p>
            <a:r>
              <a:rPr lang="en-US" altLang="en-US" sz="1600" dirty="0">
                <a:solidFill>
                  <a:srgbClr val="FFC000"/>
                </a:solidFill>
              </a:rPr>
              <a:t>It can be either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5D5258D-FD83-4A0A-942E-EA2ED9D65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694628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Some authorities argue that, in adults, </a:t>
            </a:r>
            <a:r>
              <a:rPr lang="en-US" b="1" dirty="0"/>
              <a:t>all</a:t>
            </a:r>
            <a:r>
              <a:rPr lang="en-US" dirty="0"/>
              <a:t> proptosis (</a:t>
            </a:r>
            <a:r>
              <a:rPr lang="en-US" dirty="0" err="1"/>
              <a:t>ie</a:t>
            </a:r>
            <a:r>
              <a:rPr lang="en-US" dirty="0"/>
              <a:t>, whether or not lid retraction is present) is Graves </a:t>
            </a:r>
            <a:r>
              <a:rPr lang="en-US" dirty="0" err="1"/>
              <a:t>dz</a:t>
            </a:r>
            <a:r>
              <a:rPr lang="en-US" dirty="0"/>
              <a:t> until proven otherwise!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C1805A66-3AFC-44D2-8B4E-FF89338BD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547" y="4123501"/>
            <a:ext cx="6051657" cy="5847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1" dirty="0">
                <a:solidFill>
                  <a:schemeClr val="bg1"/>
                </a:solidFill>
              </a:rPr>
              <a:t>Are we talking about unilateral proptosis, or bilateral proptosis?</a:t>
            </a:r>
          </a:p>
          <a:p>
            <a:r>
              <a:rPr lang="en-US" altLang="en-US" sz="1600" dirty="0">
                <a:solidFill>
                  <a:schemeClr val="bg1"/>
                </a:solidFill>
              </a:rPr>
              <a:t>It can be either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F1BC73B0-C0A6-42D5-91DD-C384D84FA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4647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A113B83-15C6-4536-83BF-BAD0123FF2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6147" name="Text Box 4">
            <a:extLst>
              <a:ext uri="{FF2B5EF4-FFF2-40B4-BE49-F238E27FC236}">
                <a16:creationId xmlns:a16="http://schemas.microsoft.com/office/drawing/2014/main" id="{95A2996F-9204-4C15-9724-8B370D159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6148" name="Line 12">
            <a:extLst>
              <a:ext uri="{FF2B5EF4-FFF2-40B4-BE49-F238E27FC236}">
                <a16:creationId xmlns:a16="http://schemas.microsoft.com/office/drawing/2014/main" id="{C7CE66F4-0C3D-4D91-A649-B68CAB5692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041B2E7E-ABC7-4822-948F-2D84673F4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16" name="Text Box 6">
            <a:extLst>
              <a:ext uri="{FF2B5EF4-FFF2-40B4-BE49-F238E27FC236}">
                <a16:creationId xmlns:a16="http://schemas.microsoft.com/office/drawing/2014/main" id="{396B707B-9E73-417A-9A86-19A28C626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6151" name="Line 9">
            <a:extLst>
              <a:ext uri="{FF2B5EF4-FFF2-40B4-BE49-F238E27FC236}">
                <a16:creationId xmlns:a16="http://schemas.microsoft.com/office/drawing/2014/main" id="{51C0CFE0-E3B1-4282-9E63-FD05BCC334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10">
            <a:extLst>
              <a:ext uri="{FF2B5EF4-FFF2-40B4-BE49-F238E27FC236}">
                <a16:creationId xmlns:a16="http://schemas.microsoft.com/office/drawing/2014/main" id="{C58955D3-840D-44B5-9EAA-B657A02E9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7" descr="Newsprint">
            <a:extLst>
              <a:ext uri="{FF2B5EF4-FFF2-40B4-BE49-F238E27FC236}">
                <a16:creationId xmlns:a16="http://schemas.microsoft.com/office/drawing/2014/main" id="{606CA48D-3099-4379-AC9E-E8770BED4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6154" name="Text Box 7" descr="Newsprint">
            <a:extLst>
              <a:ext uri="{FF2B5EF4-FFF2-40B4-BE49-F238E27FC236}">
                <a16:creationId xmlns:a16="http://schemas.microsoft.com/office/drawing/2014/main" id="{ACBE26AB-0053-4C33-866C-BD5C963BC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6155" name="Slide Number Placeholder 1">
            <a:extLst>
              <a:ext uri="{FF2B5EF4-FFF2-40B4-BE49-F238E27FC236}">
                <a16:creationId xmlns:a16="http://schemas.microsoft.com/office/drawing/2014/main" id="{49538CDD-9C61-482C-998C-D4A9273A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3D7B10C-9D85-4909-BA3E-383A00104CFF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6156" name="Text Box 3" descr="Newsprint">
            <a:extLst>
              <a:ext uri="{FF2B5EF4-FFF2-40B4-BE49-F238E27FC236}">
                <a16:creationId xmlns:a16="http://schemas.microsoft.com/office/drawing/2014/main" id="{43AE5C7E-6A08-4F06-9ED1-3AAC2EFD5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Some authorities argue that, in adults, </a:t>
            </a:r>
            <a:r>
              <a:rPr lang="en-US" b="1" dirty="0"/>
              <a:t>all</a:t>
            </a:r>
            <a:r>
              <a:rPr lang="en-US" dirty="0"/>
              <a:t> proptosis (</a:t>
            </a:r>
            <a:r>
              <a:rPr lang="en-US" dirty="0" err="1"/>
              <a:t>ie</a:t>
            </a:r>
            <a:r>
              <a:rPr lang="en-US" dirty="0"/>
              <a:t>, whether or not lid retraction is present) is Graves </a:t>
            </a:r>
            <a:r>
              <a:rPr lang="en-US" dirty="0" err="1"/>
              <a:t>dz</a:t>
            </a:r>
            <a:r>
              <a:rPr lang="en-US" dirty="0"/>
              <a:t> until proven otherwise!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788E28-F878-43D1-8021-29B7E5BD898C}"/>
              </a:ext>
            </a:extLst>
          </p:cNvPr>
          <p:cNvSpPr txBox="1"/>
          <p:nvPr/>
        </p:nvSpPr>
        <p:spPr>
          <a:xfrm>
            <a:off x="1319579" y="4798793"/>
            <a:ext cx="2907653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rgbClr val="0000FF"/>
                </a:solidFill>
              </a:rPr>
              <a:t>Where does TED rank as a cause of unilateral proptosis in adults?</a:t>
            </a:r>
          </a:p>
          <a:p>
            <a:r>
              <a:rPr lang="en-US" alt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#1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EA11E9-EDD1-4E2B-9D02-010877CF6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547" y="4123501"/>
            <a:ext cx="6051657" cy="5847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Are we talking about </a:t>
            </a:r>
            <a:r>
              <a:rPr lang="en-US" altLang="en-US" sz="1600" b="1" i="1" dirty="0">
                <a:solidFill>
                  <a:schemeClr val="bg1"/>
                </a:solidFill>
              </a:rPr>
              <a:t>unilateral</a:t>
            </a:r>
            <a:r>
              <a:rPr lang="en-US" altLang="en-US" sz="1600" i="1" dirty="0">
                <a:solidFill>
                  <a:schemeClr val="bg1"/>
                </a:solidFill>
              </a:rPr>
              <a:t> proptosis, </a:t>
            </a: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or bilateral proptosis?</a:t>
            </a:r>
          </a:p>
          <a:p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It can be either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59FBD0C-19D1-486D-A9CD-0C369A034E6B}"/>
              </a:ext>
            </a:extLst>
          </p:cNvPr>
          <p:cNvSpPr/>
          <p:nvPr/>
        </p:nvSpPr>
        <p:spPr>
          <a:xfrm>
            <a:off x="3508374" y="4025123"/>
            <a:ext cx="2127250" cy="5762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3CE37249-E0A6-49DE-A7A3-6B579E4F7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9884562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Some authorities argue that, in adults, </a:t>
            </a:r>
            <a:r>
              <a:rPr lang="en-US" b="1" dirty="0"/>
              <a:t>all</a:t>
            </a:r>
            <a:r>
              <a:rPr lang="en-US" dirty="0"/>
              <a:t> proptosis (</a:t>
            </a:r>
            <a:r>
              <a:rPr lang="en-US" dirty="0" err="1"/>
              <a:t>ie</a:t>
            </a:r>
            <a:r>
              <a:rPr lang="en-US" dirty="0"/>
              <a:t>, whether or not lid retraction is present) is Graves </a:t>
            </a:r>
            <a:r>
              <a:rPr lang="en-US" dirty="0" err="1"/>
              <a:t>dz</a:t>
            </a:r>
            <a:r>
              <a:rPr lang="en-US" dirty="0"/>
              <a:t> until proven otherwise!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788E28-F878-43D1-8021-29B7E5BD898C}"/>
              </a:ext>
            </a:extLst>
          </p:cNvPr>
          <p:cNvSpPr txBox="1"/>
          <p:nvPr/>
        </p:nvSpPr>
        <p:spPr>
          <a:xfrm>
            <a:off x="1319579" y="4798793"/>
            <a:ext cx="2907653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rgbClr val="0000FF"/>
                </a:solidFill>
              </a:rPr>
              <a:t>Where does TED rank as a cause of unilateral proptosis in adults?</a:t>
            </a:r>
          </a:p>
          <a:p>
            <a:r>
              <a:rPr lang="en-US" altLang="en-US" sz="1400" b="1" dirty="0">
                <a:solidFill>
                  <a:srgbClr val="0000FF"/>
                </a:solidFill>
              </a:rPr>
              <a:t>#1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4DD02B-162C-4589-8270-E981635F4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547" y="4123501"/>
            <a:ext cx="6051657" cy="5847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Are we talking about </a:t>
            </a:r>
            <a:r>
              <a:rPr lang="en-US" altLang="en-US" sz="1600" b="1" i="1" dirty="0">
                <a:solidFill>
                  <a:schemeClr val="bg1"/>
                </a:solidFill>
              </a:rPr>
              <a:t>unilateral</a:t>
            </a:r>
            <a:r>
              <a:rPr lang="en-US" altLang="en-US" sz="1600" i="1" dirty="0">
                <a:solidFill>
                  <a:schemeClr val="bg1"/>
                </a:solidFill>
              </a:rPr>
              <a:t> proptosis, </a:t>
            </a: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or bilateral proptosis?</a:t>
            </a:r>
          </a:p>
          <a:p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It can be either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BDB7354-93F6-4CC4-9EFA-9F41209DFE32}"/>
              </a:ext>
            </a:extLst>
          </p:cNvPr>
          <p:cNvSpPr/>
          <p:nvPr/>
        </p:nvSpPr>
        <p:spPr>
          <a:xfrm>
            <a:off x="3508374" y="4025123"/>
            <a:ext cx="2127250" cy="5762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565A2239-1E89-40FC-B687-4F80162B3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24283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Some authorities argue that, in adults, </a:t>
            </a:r>
            <a:r>
              <a:rPr lang="en-US" b="1" dirty="0"/>
              <a:t>all</a:t>
            </a:r>
            <a:r>
              <a:rPr lang="en-US" dirty="0"/>
              <a:t> proptosis (</a:t>
            </a:r>
            <a:r>
              <a:rPr lang="en-US" dirty="0" err="1"/>
              <a:t>ie</a:t>
            </a:r>
            <a:r>
              <a:rPr lang="en-US" dirty="0"/>
              <a:t>, whether or not lid retraction is present) is Graves </a:t>
            </a:r>
            <a:r>
              <a:rPr lang="en-US" dirty="0" err="1"/>
              <a:t>dz</a:t>
            </a:r>
            <a:r>
              <a:rPr lang="en-US" dirty="0"/>
              <a:t> until proven otherwise!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44E53DAD-186A-466B-A409-E4DEEBAAC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547" y="4123501"/>
            <a:ext cx="6051657" cy="5847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Are we talking about unilateral proptosis, or</a:t>
            </a:r>
            <a:r>
              <a:rPr lang="en-US" altLang="en-US" sz="1600" i="1" dirty="0">
                <a:solidFill>
                  <a:schemeClr val="bg1"/>
                </a:solidFill>
              </a:rPr>
              <a:t> </a:t>
            </a:r>
            <a:r>
              <a:rPr lang="en-US" altLang="en-US" sz="1600" b="1" i="1" dirty="0">
                <a:solidFill>
                  <a:schemeClr val="bg1"/>
                </a:solidFill>
              </a:rPr>
              <a:t>bilateral</a:t>
            </a:r>
            <a:r>
              <a:rPr lang="en-US" altLang="en-US" sz="1600" i="1" dirty="0">
                <a:solidFill>
                  <a:schemeClr val="bg1"/>
                </a:solidFill>
              </a:rPr>
              <a:t> proptosis</a:t>
            </a: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It can be either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788E28-F878-43D1-8021-29B7E5BD898C}"/>
              </a:ext>
            </a:extLst>
          </p:cNvPr>
          <p:cNvSpPr txBox="1"/>
          <p:nvPr/>
        </p:nvSpPr>
        <p:spPr>
          <a:xfrm>
            <a:off x="1319579" y="4798793"/>
            <a:ext cx="2907653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Where does TED rank as a cause of unilateral proptosis in adults?</a:t>
            </a:r>
          </a:p>
          <a:p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#1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0583DB-8D5D-4586-BF1C-A7DBE7F99816}"/>
              </a:ext>
            </a:extLst>
          </p:cNvPr>
          <p:cNvSpPr txBox="1"/>
          <p:nvPr/>
        </p:nvSpPr>
        <p:spPr>
          <a:xfrm>
            <a:off x="5270718" y="4798793"/>
            <a:ext cx="2886223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rgbClr val="0000FF"/>
                </a:solidFill>
              </a:rPr>
              <a:t>Where does TED rank as a cause of bilateral proptosis in adults?</a:t>
            </a:r>
          </a:p>
          <a:p>
            <a:r>
              <a:rPr lang="en-US" altLang="en-US" sz="1400" dirty="0">
                <a:solidFill>
                  <a:srgbClr val="FFFF00"/>
                </a:solidFill>
              </a:rPr>
              <a:t>#1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6FCC42-26C9-4524-90CA-A75166A9B697}"/>
              </a:ext>
            </a:extLst>
          </p:cNvPr>
          <p:cNvSpPr/>
          <p:nvPr/>
        </p:nvSpPr>
        <p:spPr>
          <a:xfrm>
            <a:off x="5486400" y="4025123"/>
            <a:ext cx="2127250" cy="5762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126BD506-5D76-4E54-8C5F-01BDA5004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6250813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Some authorities argue that, in adults, </a:t>
            </a:r>
            <a:r>
              <a:rPr lang="en-US" b="1" dirty="0"/>
              <a:t>all</a:t>
            </a:r>
            <a:r>
              <a:rPr lang="en-US" dirty="0"/>
              <a:t> proptosis (</a:t>
            </a:r>
            <a:r>
              <a:rPr lang="en-US" dirty="0" err="1"/>
              <a:t>ie</a:t>
            </a:r>
            <a:r>
              <a:rPr lang="en-US" dirty="0"/>
              <a:t>, whether or not lid retraction is present) is Graves </a:t>
            </a:r>
            <a:r>
              <a:rPr lang="en-US" dirty="0" err="1"/>
              <a:t>dz</a:t>
            </a:r>
            <a:r>
              <a:rPr lang="en-US" dirty="0"/>
              <a:t> until proven otherwise!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44E53DAD-186A-466B-A409-E4DEEBAAC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547" y="4123501"/>
            <a:ext cx="6051657" cy="5847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Are we talking about unilateral proptosis, or</a:t>
            </a:r>
            <a:r>
              <a:rPr lang="en-US" altLang="en-US" sz="1600" i="1" dirty="0">
                <a:solidFill>
                  <a:schemeClr val="bg1"/>
                </a:solidFill>
              </a:rPr>
              <a:t> </a:t>
            </a:r>
            <a:r>
              <a:rPr lang="en-US" altLang="en-US" sz="1600" b="1" i="1" dirty="0">
                <a:solidFill>
                  <a:schemeClr val="bg1"/>
                </a:solidFill>
              </a:rPr>
              <a:t>bilateral</a:t>
            </a:r>
            <a:r>
              <a:rPr lang="en-US" altLang="en-US" sz="1600" i="1" dirty="0">
                <a:solidFill>
                  <a:schemeClr val="bg1"/>
                </a:solidFill>
              </a:rPr>
              <a:t> proptosis</a:t>
            </a:r>
            <a:r>
              <a:rPr lang="en-US" altLang="en-US" sz="16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</a:rPr>
              <a:t>It can be either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788E28-F878-43D1-8021-29B7E5BD898C}"/>
              </a:ext>
            </a:extLst>
          </p:cNvPr>
          <p:cNvSpPr txBox="1"/>
          <p:nvPr/>
        </p:nvSpPr>
        <p:spPr>
          <a:xfrm>
            <a:off x="1319579" y="4798793"/>
            <a:ext cx="2907653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Where does TED rank as a cause of unilateral proptosis in adults?</a:t>
            </a:r>
          </a:p>
          <a:p>
            <a:r>
              <a:rPr lang="en-US" altLang="en-US" sz="1400" b="1" dirty="0">
                <a:solidFill>
                  <a:schemeClr val="bg1">
                    <a:lumMod val="65000"/>
                  </a:schemeClr>
                </a:solidFill>
              </a:rPr>
              <a:t>#1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0583DB-8D5D-4586-BF1C-A7DBE7F99816}"/>
              </a:ext>
            </a:extLst>
          </p:cNvPr>
          <p:cNvSpPr txBox="1"/>
          <p:nvPr/>
        </p:nvSpPr>
        <p:spPr>
          <a:xfrm>
            <a:off x="5270718" y="4798793"/>
            <a:ext cx="2886223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rgbClr val="0000FF"/>
                </a:solidFill>
              </a:rPr>
              <a:t>Where does TED rank as a cause of bilateral proptosis in adults?</a:t>
            </a:r>
          </a:p>
          <a:p>
            <a:r>
              <a:rPr lang="en-US" altLang="en-US" sz="1400" b="1" dirty="0">
                <a:solidFill>
                  <a:srgbClr val="0000FF"/>
                </a:solidFill>
              </a:rPr>
              <a:t>#1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B7E6400-64F6-467C-87EB-DE5BAF9337C2}"/>
              </a:ext>
            </a:extLst>
          </p:cNvPr>
          <p:cNvSpPr/>
          <p:nvPr/>
        </p:nvSpPr>
        <p:spPr>
          <a:xfrm>
            <a:off x="5486400" y="4025123"/>
            <a:ext cx="2127250" cy="57627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6F728DE2-416F-4E05-A9A8-70D1B8904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946170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Note: Some authorities argue that, </a:t>
            </a:r>
            <a:r>
              <a:rPr lang="en-US" i="1" u="sng" dirty="0">
                <a:solidFill>
                  <a:srgbClr val="0000FF"/>
                </a:solidFill>
              </a:rPr>
              <a:t>in adults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all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proptosis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whether or not lid retraction is present) is Graves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dz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until proven otherwise!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4AAA08C-1A38-4628-8C7B-3871DA549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Q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E3261B-EFEB-40F3-BFD0-5D23BFEE8D7E}"/>
              </a:ext>
            </a:extLst>
          </p:cNvPr>
          <p:cNvSpPr/>
          <p:nvPr/>
        </p:nvSpPr>
        <p:spPr>
          <a:xfrm>
            <a:off x="4495800" y="2942526"/>
            <a:ext cx="1066800" cy="5195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DD6E1-8CEC-4B2A-B70D-10AA97F8F49B}"/>
              </a:ext>
            </a:extLst>
          </p:cNvPr>
          <p:cNvSpPr txBox="1"/>
          <p:nvPr/>
        </p:nvSpPr>
        <p:spPr>
          <a:xfrm>
            <a:off x="933734" y="4097337"/>
            <a:ext cx="7391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about in the </a:t>
            </a:r>
            <a:r>
              <a:rPr lang="en-US" sz="1600" b="1" dirty="0">
                <a:solidFill>
                  <a:srgbClr val="0000FF"/>
                </a:solidFill>
              </a:rPr>
              <a:t>pediatric</a:t>
            </a:r>
            <a:r>
              <a:rPr lang="en-US" sz="1600" i="1" dirty="0">
                <a:solidFill>
                  <a:srgbClr val="0000FF"/>
                </a:solidFill>
              </a:rPr>
              <a:t> population--is the relationship between proptosis and Graves </a:t>
            </a:r>
            <a:r>
              <a:rPr lang="en-US" sz="1600" i="1" dirty="0" err="1">
                <a:solidFill>
                  <a:srgbClr val="0000FF"/>
                </a:solidFill>
              </a:rPr>
              <a:t>dz</a:t>
            </a:r>
            <a:r>
              <a:rPr lang="en-US" sz="1600" i="1" dirty="0">
                <a:solidFill>
                  <a:srgbClr val="0000FF"/>
                </a:solidFill>
              </a:rPr>
              <a:t> as strong?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25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Note: Some authorities argue that, </a:t>
            </a:r>
            <a:r>
              <a:rPr lang="en-US" i="1" u="sng" dirty="0">
                <a:solidFill>
                  <a:srgbClr val="0000FF"/>
                </a:solidFill>
              </a:rPr>
              <a:t>in adults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all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proptosis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whether or not lid retraction is present) is Graves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dz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until proven otherwise!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4AAA08C-1A38-4628-8C7B-3871DA549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Q/A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E3261B-EFEB-40F3-BFD0-5D23BFEE8D7E}"/>
              </a:ext>
            </a:extLst>
          </p:cNvPr>
          <p:cNvSpPr/>
          <p:nvPr/>
        </p:nvSpPr>
        <p:spPr>
          <a:xfrm>
            <a:off x="4495800" y="2942526"/>
            <a:ext cx="1066800" cy="5195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DD6E1-8CEC-4B2A-B70D-10AA97F8F49B}"/>
              </a:ext>
            </a:extLst>
          </p:cNvPr>
          <p:cNvSpPr txBox="1"/>
          <p:nvPr/>
        </p:nvSpPr>
        <p:spPr>
          <a:xfrm>
            <a:off x="933734" y="4097337"/>
            <a:ext cx="7391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about in the </a:t>
            </a:r>
            <a:r>
              <a:rPr lang="en-US" sz="1600" b="1" dirty="0">
                <a:solidFill>
                  <a:srgbClr val="0000FF"/>
                </a:solidFill>
              </a:rPr>
              <a:t>pediatric</a:t>
            </a:r>
            <a:r>
              <a:rPr lang="en-US" sz="1600" i="1" dirty="0">
                <a:solidFill>
                  <a:srgbClr val="0000FF"/>
                </a:solidFill>
              </a:rPr>
              <a:t> population--is the relationship between proptosis and Graves </a:t>
            </a:r>
            <a:r>
              <a:rPr lang="en-US" sz="1600" i="1" dirty="0" err="1">
                <a:solidFill>
                  <a:srgbClr val="0000FF"/>
                </a:solidFill>
              </a:rPr>
              <a:t>dz</a:t>
            </a:r>
            <a:r>
              <a:rPr lang="en-US" sz="1600" i="1" dirty="0">
                <a:solidFill>
                  <a:srgbClr val="0000FF"/>
                </a:solidFill>
              </a:rPr>
              <a:t> as strong?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No. Graves is rare in children, and when it does occur, only about 10% of pts present with proptosis. (Rule of thumb: In children, proptosis is more likely to be  infection  or  neoplastic  than to be inflammatory.)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310D07-0C55-4E9C-B581-F5DDCE1624D0}"/>
              </a:ext>
            </a:extLst>
          </p:cNvPr>
          <p:cNvSpPr/>
          <p:nvPr/>
        </p:nvSpPr>
        <p:spPr>
          <a:xfrm>
            <a:off x="933734" y="5143500"/>
            <a:ext cx="895066" cy="239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B51EA1-EA50-4382-BD9F-2DBB8A0C611E}"/>
              </a:ext>
            </a:extLst>
          </p:cNvPr>
          <p:cNvSpPr/>
          <p:nvPr/>
        </p:nvSpPr>
        <p:spPr>
          <a:xfrm>
            <a:off x="2171700" y="5143500"/>
            <a:ext cx="990600" cy="239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2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4D018EF-BC4D-4952-B977-F9B831771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7888FAA6-480B-4EF9-B374-BA7C1496B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377E80BB-F410-45D0-874D-03F237664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9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7D74900F-BEBF-49D9-8BA1-ED2349A8A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4585" name="Slide Number Placeholder 1">
            <a:extLst>
              <a:ext uri="{FF2B5EF4-FFF2-40B4-BE49-F238E27FC236}">
                <a16:creationId xmlns:a16="http://schemas.microsoft.com/office/drawing/2014/main" id="{81BDB238-7D76-456F-AA29-B616ACC2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47B549B-02D9-4A9F-8F5D-2A79EC8BB7B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63D620-04BE-4935-BBD3-9C68306C61A7}"/>
              </a:ext>
            </a:extLst>
          </p:cNvPr>
          <p:cNvCxnSpPr>
            <a:cxnSpLocks/>
          </p:cNvCxnSpPr>
          <p:nvPr/>
        </p:nvCxnSpPr>
        <p:spPr>
          <a:xfrm>
            <a:off x="5181600" y="2256354"/>
            <a:ext cx="1587500" cy="1058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D8921E-82A6-4152-8021-293C7CBEE537}"/>
              </a:ext>
            </a:extLst>
          </p:cNvPr>
          <p:cNvSpPr txBox="1"/>
          <p:nvPr/>
        </p:nvSpPr>
        <p:spPr>
          <a:xfrm>
            <a:off x="5116189" y="2330698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^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8D4B8-37E7-47A3-A15B-F3A121530FAE}"/>
              </a:ext>
            </a:extLst>
          </p:cNvPr>
          <p:cNvSpPr txBox="1"/>
          <p:nvPr/>
        </p:nvSpPr>
        <p:spPr>
          <a:xfrm>
            <a:off x="4243797" y="2500739"/>
            <a:ext cx="218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= Graves disease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3BB8C-2FFA-4793-8862-342FD46ADEEB}"/>
              </a:ext>
            </a:extLst>
          </p:cNvPr>
          <p:cNvSpPr txBox="1"/>
          <p:nvPr/>
        </p:nvSpPr>
        <p:spPr>
          <a:xfrm>
            <a:off x="933734" y="3017321"/>
            <a:ext cx="727653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Note: Some authorities argue that, </a:t>
            </a:r>
            <a:r>
              <a:rPr lang="en-US" i="1" u="sng" dirty="0">
                <a:solidFill>
                  <a:srgbClr val="0000FF"/>
                </a:solidFill>
              </a:rPr>
              <a:t>in adults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all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proptosis (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, whether or not lid retraction is present) is Graves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dz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until proven otherwise!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4AAA08C-1A38-4628-8C7B-3871DA549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A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E3261B-EFEB-40F3-BFD0-5D23BFEE8D7E}"/>
              </a:ext>
            </a:extLst>
          </p:cNvPr>
          <p:cNvSpPr/>
          <p:nvPr/>
        </p:nvSpPr>
        <p:spPr>
          <a:xfrm>
            <a:off x="4495800" y="2942526"/>
            <a:ext cx="1066800" cy="5195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1DD6E1-8CEC-4B2A-B70D-10AA97F8F49B}"/>
              </a:ext>
            </a:extLst>
          </p:cNvPr>
          <p:cNvSpPr txBox="1"/>
          <p:nvPr/>
        </p:nvSpPr>
        <p:spPr>
          <a:xfrm>
            <a:off x="933734" y="4097337"/>
            <a:ext cx="7391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What about in the </a:t>
            </a:r>
            <a:r>
              <a:rPr lang="en-US" sz="1600" b="1" dirty="0">
                <a:solidFill>
                  <a:srgbClr val="0000FF"/>
                </a:solidFill>
              </a:rPr>
              <a:t>pediatric</a:t>
            </a:r>
            <a:r>
              <a:rPr lang="en-US" sz="1600" i="1" dirty="0">
                <a:solidFill>
                  <a:srgbClr val="0000FF"/>
                </a:solidFill>
              </a:rPr>
              <a:t> population--is the relationship between proptosis and Graves </a:t>
            </a:r>
            <a:r>
              <a:rPr lang="en-US" sz="1600" i="1" dirty="0" err="1">
                <a:solidFill>
                  <a:srgbClr val="0000FF"/>
                </a:solidFill>
              </a:rPr>
              <a:t>dz</a:t>
            </a:r>
            <a:r>
              <a:rPr lang="en-US" sz="1600" i="1" dirty="0">
                <a:solidFill>
                  <a:srgbClr val="0000FF"/>
                </a:solidFill>
              </a:rPr>
              <a:t> as strong?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No. Graves is rare in children, and when it does occur, only about 10% of pts present with proptosis. (Rule of thumb: In children, proptosis is more likely to be  infection  or  neoplastic  than to be inflammatory.)</a:t>
            </a:r>
          </a:p>
        </p:txBody>
      </p:sp>
    </p:spTree>
    <p:extLst>
      <p:ext uri="{BB962C8B-B14F-4D97-AF65-F5344CB8AC3E}">
        <p14:creationId xmlns:p14="http://schemas.microsoft.com/office/powerpoint/2010/main" val="5587077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ADACE98-02DB-4B42-AEBD-1252FDCD0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AC1D0EB-CD9A-4CFE-A597-9782A5952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one suspects orbital disease, a 2 mm disparity on exophthalmometry--the so-called ‘limit of normal’—is </a:t>
            </a:r>
            <a:r>
              <a:rPr lang="en-US" altLang="en-US" i="1"/>
              <a:t>____________________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2539B107-9394-4B87-ABCF-050B573E7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A913A15B-3269-4CC7-8D35-AA315B766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64B81A7A-29F8-4F44-AF65-534E383CC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429000"/>
            <a:ext cx="2489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reassuring? or cause for concern?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0CDF31C1-4614-45FB-A56C-E24C09F86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5608" name="Slide Number Placeholder 1">
            <a:extLst>
              <a:ext uri="{FF2B5EF4-FFF2-40B4-BE49-F238E27FC236}">
                <a16:creationId xmlns:a16="http://schemas.microsoft.com/office/drawing/2014/main" id="{E59FDC90-47E4-4356-B02E-2C7E417E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A60C5C5-723C-4707-940D-F0E44B9F95F5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3B006CF-136E-48E3-A24D-A7A1BB705E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838510D-5B56-48BF-A264-FA8EF90C3D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one suspects orbital disease, a 2 mm disparity on exophthalmometry--the so-called ‘limit of normal’—is </a:t>
            </a:r>
            <a:r>
              <a:rPr lang="en-US" altLang="en-US" i="1"/>
              <a:t>____________________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EC48757F-442A-466B-B3F6-A1ED2A662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67C98FC2-DF1E-4424-9843-996B6971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3B42489F-09EC-4B6C-95C0-7A508E142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51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highly suspicious for an orbital process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D1FFB769-DE7D-4430-AF24-488D0B7AA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6632" name="Slide Number Placeholder 1">
            <a:extLst>
              <a:ext uri="{FF2B5EF4-FFF2-40B4-BE49-F238E27FC236}">
                <a16:creationId xmlns:a16="http://schemas.microsoft.com/office/drawing/2014/main" id="{463C5F6D-1C0E-44A2-A820-A514270F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34001A7-09F8-450B-8364-B292B9CA6D34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22A93FF-C5C5-4D24-92A8-8DC0BA75A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F396598-06F7-445D-BCD0-13986A44A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one suspects orbital disease, a 2 mm disparity on exophthalmometry--the so-called ‘limit of normal’—is </a:t>
            </a:r>
            <a:r>
              <a:rPr lang="en-US" altLang="en-US" i="1"/>
              <a:t>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Ask the patient to ______--if proptosis worsens, it’s probably an ______________ 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428D5D4-20B9-4CFE-BA10-CD0BE9267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1CE7C75A-F890-4C50-8970-9C67937BA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C278A1D9-2525-4913-ABF0-F5576B5E8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51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highly suspicious for an orbital process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600475A3-B739-44FA-9E3E-7BB46F0DC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0363" y="3886200"/>
            <a:ext cx="85883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simple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maneuver</a:t>
            </a: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00486DA3-5002-4B75-A9A9-2B7922831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3" y="4376738"/>
            <a:ext cx="14176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cause of proptosis</a:t>
            </a: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CD6C0617-6DCF-4B23-A87D-3F22E6081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7658" name="Slide Number Placeholder 1">
            <a:extLst>
              <a:ext uri="{FF2B5EF4-FFF2-40B4-BE49-F238E27FC236}">
                <a16:creationId xmlns:a16="http://schemas.microsoft.com/office/drawing/2014/main" id="{C5DC02CB-2ED4-4094-845F-42C62FDF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6CD89F-7F93-45DA-B5EA-E305437947D4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72FCE4-0452-469F-86A8-DA732EA01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7171" name="Text Box 3" descr="Newsprint">
            <a:extLst>
              <a:ext uri="{FF2B5EF4-FFF2-40B4-BE49-F238E27FC236}">
                <a16:creationId xmlns:a16="http://schemas.microsoft.com/office/drawing/2014/main" id="{DECC2E21-B7C0-4C34-ADCB-47A471F3A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F29F6757-A753-4967-B4EC-BD962546E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7173" name="Line 12">
            <a:extLst>
              <a:ext uri="{FF2B5EF4-FFF2-40B4-BE49-F238E27FC236}">
                <a16:creationId xmlns:a16="http://schemas.microsoft.com/office/drawing/2014/main" id="{4A566A55-8A15-40DA-863C-C1E1FB03A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5">
            <a:extLst>
              <a:ext uri="{FF2B5EF4-FFF2-40B4-BE49-F238E27FC236}">
                <a16:creationId xmlns:a16="http://schemas.microsoft.com/office/drawing/2014/main" id="{DBBC4FC1-9710-4BD1-9367-F12E8E72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21A211B7-EF22-4853-A9C8-2B7D14C5A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7176" name="Line 9">
            <a:extLst>
              <a:ext uri="{FF2B5EF4-FFF2-40B4-BE49-F238E27FC236}">
                <a16:creationId xmlns:a16="http://schemas.microsoft.com/office/drawing/2014/main" id="{63C930AA-5DC5-4441-A8AA-279629E907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0">
            <a:extLst>
              <a:ext uri="{FF2B5EF4-FFF2-40B4-BE49-F238E27FC236}">
                <a16:creationId xmlns:a16="http://schemas.microsoft.com/office/drawing/2014/main" id="{5D2A01D4-850E-4941-937C-16F3C8034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7" descr="Newsprint">
            <a:extLst>
              <a:ext uri="{FF2B5EF4-FFF2-40B4-BE49-F238E27FC236}">
                <a16:creationId xmlns:a16="http://schemas.microsoft.com/office/drawing/2014/main" id="{B097FA1F-E9B1-4543-911A-D45E7F805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7179" name="Text Box 7" descr="Newsprint">
            <a:extLst>
              <a:ext uri="{FF2B5EF4-FFF2-40B4-BE49-F238E27FC236}">
                <a16:creationId xmlns:a16="http://schemas.microsoft.com/office/drawing/2014/main" id="{40004184-3B58-43B9-B91C-0A49B5A4E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7180" name="Text Box 7" descr="Newsprint">
            <a:extLst>
              <a:ext uri="{FF2B5EF4-FFF2-40B4-BE49-F238E27FC236}">
                <a16:creationId xmlns:a16="http://schemas.microsoft.com/office/drawing/2014/main" id="{C7D2750C-B873-48A2-9224-0894273D3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7181" name="Slide Number Placeholder 1">
            <a:extLst>
              <a:ext uri="{FF2B5EF4-FFF2-40B4-BE49-F238E27FC236}">
                <a16:creationId xmlns:a16="http://schemas.microsoft.com/office/drawing/2014/main" id="{F71D5001-4E06-48EB-A37E-E46806EE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0EDB611-060F-4C27-8B6A-058274C84B3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F2C02B5-4541-4F77-8C62-3E542199F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0052844-FF99-4C78-8277-5B23B7E7B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one suspects orbital disease, a 2 mm disparity on exophthalmometry--the so-called ‘limit of normal’—is </a:t>
            </a:r>
            <a:r>
              <a:rPr lang="en-US" altLang="en-US" i="1"/>
              <a:t>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Ask the patient to ______--if proptosis worsens, it’s probably an ______________ 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555A7F0F-129F-4261-B188-DFF955110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B2DB8A75-FF63-494D-A81E-DFF51EA9D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2CBFD3C4-5D5E-4D96-85B3-0BF95BA73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51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highly suspicious for an orbital process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F6845B5C-BC83-4D05-9F5F-633A5838F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92271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Valsalva</a:t>
            </a: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1BC22816-1501-4DA8-A29D-D4944368E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3037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orbital venous anomaly</a:t>
            </a: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70179DDC-2786-4BD2-BCC1-3FAFED865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8682" name="Slide Number Placeholder 1">
            <a:extLst>
              <a:ext uri="{FF2B5EF4-FFF2-40B4-BE49-F238E27FC236}">
                <a16:creationId xmlns:a16="http://schemas.microsoft.com/office/drawing/2014/main" id="{05915FA0-1B7E-48F7-BEE8-ADF0CBCD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A81B1B5-264E-432C-8FD7-E6CD22733FAF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D8875-D0DF-4EFE-96F8-36205551E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DBF992D-468A-419F-A6F5-99977FF5A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one suspects orbital disease, a 2 mm disparity on exophthalmometry--the so-called ‘limit of normal’—is </a:t>
            </a:r>
            <a:r>
              <a:rPr lang="en-US" altLang="en-US" i="1"/>
              <a:t>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Ask the patient to ______--if proptosis worsens, it’s probably an ______________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evaluating proptosis, always consider contralateral ________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E0E80DF7-2D5C-4414-96A2-2AC0DF2C4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87B16A72-6A01-4552-9983-806E1D9E2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3406A8EB-7381-42A1-8488-FF8881F2C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51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highly suspicious for an orbital process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B037722E-F144-4025-9375-100EDA110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92271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Valsalva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23E8064B-52A3-4893-8648-FB5C94056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3037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orbital venous anomaly</a:t>
            </a: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FC47BA2E-FBF2-4F16-9B2A-649D6FB7A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26891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pathologic condition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35B420FE-47D9-44FB-92A8-161F23612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29707" name="Slide Number Placeholder 1">
            <a:extLst>
              <a:ext uri="{FF2B5EF4-FFF2-40B4-BE49-F238E27FC236}">
                <a16:creationId xmlns:a16="http://schemas.microsoft.com/office/drawing/2014/main" id="{CB132818-17BC-4F37-B7B5-8632217A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A845A63-B57B-424F-B31C-98C932CE824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368B5FA-DB5A-49A6-A405-2241E7A6F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592F818-5969-406F-B1B8-CB3F229DEC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one suspects orbital disease, a 2 mm disparity on exophthalmometry--the so-called ‘limit of normal’—is </a:t>
            </a:r>
            <a:r>
              <a:rPr lang="en-US" altLang="en-US" i="1"/>
              <a:t>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Ask the patient to ______--if proptosis worsens, it’s probably an ______________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evaluating proptosis, always consider contralateral ________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66E2478F-FDCB-4E62-AC24-FB450C6CD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57DEEC50-89F3-4A4A-A389-6445A8632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D58F4A81-6833-4F89-8DF4-FABC6F4F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51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highly suspicious for an orbital process</a:t>
            </a: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7CD60290-BC01-49C2-9A42-81422C01B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92271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Valsalva</a:t>
            </a:r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F9E2CD09-1C21-4F5D-A725-20AC576AE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3037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orbital venous anomaly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5983DD49-DD0E-4918-B902-C71BD786D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958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enophthalmos</a:t>
            </a: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8D408037-D90B-4C04-8355-D9F7290C7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30731" name="Slide Number Placeholder 1">
            <a:extLst>
              <a:ext uri="{FF2B5EF4-FFF2-40B4-BE49-F238E27FC236}">
                <a16:creationId xmlns:a16="http://schemas.microsoft.com/office/drawing/2014/main" id="{767B2A3E-5842-432E-A115-F8A814B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E6FC3DC-A98C-4F22-A4E4-7064A8F02A70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CB6E012-94E3-4F31-95F3-6F55C50B9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Q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0D526FB-3C04-4431-8C44-22F22D16B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one suspects orbital disease, a 2 mm disparity on exophthalmometry--the so-called ‘limit of normal’—is </a:t>
            </a:r>
            <a:r>
              <a:rPr lang="en-US" altLang="en-US" i="1"/>
              <a:t>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Ask the patient to ______--if proptosis worsens, it’s probably an ______________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evaluating proptosis, always consider contralateral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Auscultate for a ____ (indicates ___ or ____)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B42659FA-4A1F-41AE-A841-F9DC930D3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BDFD507F-8A40-4EBC-827B-4531826F8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99293342-310A-428E-B92F-5A237149D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51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highly suspicious for an orbital process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A398BDD1-8006-4D9D-8A32-BDE1BCD5D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92271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Valsalva</a:t>
            </a: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B30E6300-4B2D-4B4C-8D77-B4237D663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3037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orbital venous anomaly</a:t>
            </a: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02E12E9C-4C0A-443C-BDC2-3F921C076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958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enophthalmos</a:t>
            </a: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DC34C7FB-FA97-4963-BE3E-814AAC7DA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715000"/>
            <a:ext cx="8747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pathologic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sound</a:t>
            </a:r>
          </a:p>
        </p:txBody>
      </p:sp>
      <p:sp>
        <p:nvSpPr>
          <p:cNvPr id="31755" name="Text Box 11">
            <a:extLst>
              <a:ext uri="{FF2B5EF4-FFF2-40B4-BE49-F238E27FC236}">
                <a16:creationId xmlns:a16="http://schemas.microsoft.com/office/drawing/2014/main" id="{0ADFF15E-DEFC-49E1-8CDA-9FAB4E9D5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713" y="5788025"/>
            <a:ext cx="344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dx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DCADF292-8AFA-4A7A-961C-844977CF7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8913" y="5791200"/>
            <a:ext cx="344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>
                <a:solidFill>
                  <a:srgbClr val="0000FF"/>
                </a:solidFill>
              </a:rPr>
              <a:t>dx</a:t>
            </a:r>
          </a:p>
        </p:txBody>
      </p:sp>
      <p:sp>
        <p:nvSpPr>
          <p:cNvPr id="31757" name="Text Box 13">
            <a:extLst>
              <a:ext uri="{FF2B5EF4-FFF2-40B4-BE49-F238E27FC236}">
                <a16:creationId xmlns:a16="http://schemas.microsoft.com/office/drawing/2014/main" id="{442AEB10-D392-46AA-8702-8769FC480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31758" name="Slide Number Placeholder 1">
            <a:extLst>
              <a:ext uri="{FF2B5EF4-FFF2-40B4-BE49-F238E27FC236}">
                <a16:creationId xmlns:a16="http://schemas.microsoft.com/office/drawing/2014/main" id="{68487936-10A2-43EE-9C0A-682820BF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8D2733D-6D6F-42F3-8B9C-9B9EED9E80C8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ECFC039-B7E1-4E4E-BA96-066AB2214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/>
              <a:t>A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3856358-608B-45B2-8B70-B9C1E60B3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5344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Proptosis + lid retraction = ________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/>
              <a:t>Proptosis </a:t>
            </a:r>
            <a:r>
              <a:rPr lang="en-US" altLang="en-US" b="1" i="1"/>
              <a:t>w/o</a:t>
            </a:r>
            <a:r>
              <a:rPr lang="en-US" altLang="en-US"/>
              <a:t> lid retraction =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one suspects orbital disease, a 2 mm disparity on exophthalmometry--the so-called ‘limit of normal’—is </a:t>
            </a:r>
            <a:r>
              <a:rPr lang="en-US" altLang="en-US" i="1"/>
              <a:t>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Ask the patient to ______--if proptosis worsens, it’s probably an ______________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In evaluating proptosis, always consider contralateral 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Auscultate for a ____ (indicates ___ or ____)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277AEB22-4BE5-4209-8A9C-5250DAC3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144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Graves disease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EF6E6929-CBAF-4CA6-A128-4CB8A5931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2071688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Imaging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0312E117-CB10-42C3-9400-868369E04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429000"/>
            <a:ext cx="451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highly suspicious for an orbital process</a:t>
            </a: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50B5395A-A70A-4A43-8B21-ADC4915F7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525" y="3922713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Valsalva</a:t>
            </a: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C35E8C8D-9C9E-423F-945C-25C41B4E4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1150" y="43037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orbital venous anomaly</a:t>
            </a:r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70579755-E53D-4E20-8F5E-6F29EF7BB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958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enophthalmos</a:t>
            </a: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E702A573-A431-42FB-80EE-1DB51472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100" y="57292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bruit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D2D5C89C-1C66-4F8C-A29E-DAF0605FA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57150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CCF</a:t>
            </a: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44087D9E-B74B-44FB-8780-43547693E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6350" y="57292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AVM</a:t>
            </a:r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19600E8A-577B-45FB-A8F4-44E7238F2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92088"/>
            <a:ext cx="381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i="1"/>
              <a:t>Proptosis: Fill in the blanks</a:t>
            </a:r>
          </a:p>
        </p:txBody>
      </p:sp>
      <p:sp>
        <p:nvSpPr>
          <p:cNvPr id="32782" name="Slide Number Placeholder 1">
            <a:extLst>
              <a:ext uri="{FF2B5EF4-FFF2-40B4-BE49-F238E27FC236}">
                <a16:creationId xmlns:a16="http://schemas.microsoft.com/office/drawing/2014/main" id="{ED17D998-CE71-41B7-A0C8-BB56F325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41FB57-7548-492B-8DE8-8298DAA9BFD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0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3A626117-62F7-4EB3-AF27-D8EB67567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81500"/>
          </a:xfrm>
        </p:spPr>
        <p:txBody>
          <a:bodyPr/>
          <a:lstStyle/>
          <a:p>
            <a:pPr eaLnBrk="1" hangingPunct="1"/>
            <a:r>
              <a:rPr lang="en-US" altLang="en-US"/>
              <a:t>All of the following are likely to produce rapid proptosis in a child </a:t>
            </a:r>
            <a:r>
              <a:rPr lang="en-US" altLang="en-US" i="1">
                <a:solidFill>
                  <a:srgbClr val="0000FF"/>
                </a:solidFill>
              </a:rPr>
              <a:t>except</a:t>
            </a:r>
            <a:r>
              <a:rPr lang="en-US" altLang="en-US"/>
              <a:t>: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Lymphangioma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Orbital cellulitis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Rhabdomyosarcoma</a:t>
            </a:r>
          </a:p>
          <a:p>
            <a:pPr lvl="1" eaLnBrk="1" hangingPunct="1"/>
            <a:r>
              <a:rPr lang="en-US" altLang="en-US">
                <a:solidFill>
                  <a:srgbClr val="0000FF"/>
                </a:solidFill>
              </a:rPr>
              <a:t>Optic nerve glioma</a:t>
            </a:r>
          </a:p>
        </p:txBody>
      </p:sp>
      <p:sp>
        <p:nvSpPr>
          <p:cNvPr id="33795" name="Slide Number Placeholder 1">
            <a:extLst>
              <a:ext uri="{FF2B5EF4-FFF2-40B4-BE49-F238E27FC236}">
                <a16:creationId xmlns:a16="http://schemas.microsoft.com/office/drawing/2014/main" id="{3CBA7442-608E-481A-B836-32597291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F0C98EA-2DE2-42EA-88D1-1DA528506706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000"/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26521821-DB1E-422D-B25E-2E8A03573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>
                <a:solidFill>
                  <a:schemeClr val="tx2"/>
                </a:solidFill>
              </a:rPr>
              <a:t>Q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8189BB6-DA7B-4E8C-BDF6-760A7D613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81500"/>
          </a:xfrm>
        </p:spPr>
        <p:txBody>
          <a:bodyPr/>
          <a:lstStyle/>
          <a:p>
            <a:pPr eaLnBrk="1" hangingPunct="1"/>
            <a:r>
              <a:rPr lang="en-US" altLang="en-US" dirty="0"/>
              <a:t>All of the following are likely to produce rapid proptosis in a child </a:t>
            </a:r>
            <a:r>
              <a:rPr lang="en-US" altLang="en-US" i="1" dirty="0">
                <a:solidFill>
                  <a:srgbClr val="0000FF"/>
                </a:solidFill>
              </a:rPr>
              <a:t>except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Lymphangioma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Orbital cellulitis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Rhabdomyosarcoma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Optic nerve glioma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7D4A8C23-06FF-4A81-9577-0B54CC0B6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4133E59E-5647-4D3D-A0C9-3C6974F5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D31837-A6D1-4804-B0B6-26DCD96E520C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000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FDEC91F0-85E3-4EF8-8B8A-502135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>
                <a:solidFill>
                  <a:schemeClr val="tx2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8189BB6-DA7B-4E8C-BDF6-760A7D613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81500"/>
          </a:xfrm>
        </p:spPr>
        <p:txBody>
          <a:bodyPr/>
          <a:lstStyle/>
          <a:p>
            <a:pPr eaLnBrk="1" hangingPunct="1"/>
            <a:r>
              <a:rPr lang="en-US" altLang="en-US" dirty="0"/>
              <a:t>All of the following are likely to produce rapid proptosis in a child </a:t>
            </a:r>
            <a:r>
              <a:rPr lang="en-US" altLang="en-US" i="1" dirty="0">
                <a:solidFill>
                  <a:srgbClr val="0000FF"/>
                </a:solidFill>
              </a:rPr>
              <a:t>except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Lymphangioma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Orbital cellulitis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Rhabdomyosarcoma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Optic nerve glioma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7D4A8C23-06FF-4A81-9577-0B54CC0B6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4133E59E-5647-4D3D-A0C9-3C6974F5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D31837-A6D1-4804-B0B6-26DCD96E520C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000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FDEC91F0-85E3-4EF8-8B8A-502135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 dirty="0">
                <a:solidFill>
                  <a:schemeClr val="tx2"/>
                </a:solidFill>
              </a:rPr>
              <a:t>Q</a:t>
            </a:r>
          </a:p>
        </p:txBody>
      </p:sp>
      <p:sp>
        <p:nvSpPr>
          <p:cNvPr id="34822" name="TextBox 1">
            <a:extLst>
              <a:ext uri="{FF2B5EF4-FFF2-40B4-BE49-F238E27FC236}">
                <a16:creationId xmlns:a16="http://schemas.microsoft.com/office/drawing/2014/main" id="{94147187-0AF0-4D91-A485-504D6B3B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09" y="4800600"/>
            <a:ext cx="8229600" cy="181588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Under what clinical circumstances might a lymphangioma be expected to expand rapidly?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</a:t>
            </a:r>
            <a:r>
              <a:rPr lang="en-US" altLang="en-US" sz="1600" dirty="0">
                <a:solidFill>
                  <a:srgbClr val="FFFF66"/>
                </a:solidFill>
              </a:rPr>
              <a:t>If the lesion undergoes  spontaneous intralesional hemorrhage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FFFF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FFFF66"/>
                </a:solidFill>
              </a:rPr>
              <a:t>How will a child with orbital cellulitis present?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FFFF66"/>
                </a:solidFill>
              </a:rPr>
              <a:t>S/he will usually be toxic—ill-appearing, febrile, and in pain, in addition to the ocular stigmata of proptosis, chemosis, </a:t>
            </a:r>
            <a:r>
              <a:rPr lang="en-US" altLang="en-US" sz="1600" dirty="0" err="1">
                <a:solidFill>
                  <a:srgbClr val="FFFF66"/>
                </a:solidFill>
              </a:rPr>
              <a:t>etc</a:t>
            </a:r>
            <a:endParaRPr lang="en-US" altLang="en-US" sz="16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931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8189BB6-DA7B-4E8C-BDF6-760A7D613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81500"/>
          </a:xfrm>
        </p:spPr>
        <p:txBody>
          <a:bodyPr/>
          <a:lstStyle/>
          <a:p>
            <a:pPr eaLnBrk="1" hangingPunct="1"/>
            <a:r>
              <a:rPr lang="en-US" altLang="en-US" dirty="0"/>
              <a:t>All of the following are likely to produce rapid proptosis in a child </a:t>
            </a:r>
            <a:r>
              <a:rPr lang="en-US" altLang="en-US" i="1" dirty="0">
                <a:solidFill>
                  <a:srgbClr val="0000FF"/>
                </a:solidFill>
              </a:rPr>
              <a:t>except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Lymphangioma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Orbital cellulitis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Rhabdomyosarcoma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Optic nerve glioma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7D4A8C23-06FF-4A81-9577-0B54CC0B6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4133E59E-5647-4D3D-A0C9-3C6974F5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D31837-A6D1-4804-B0B6-26DCD96E520C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000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FDEC91F0-85E3-4EF8-8B8A-502135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 dirty="0">
                <a:solidFill>
                  <a:schemeClr val="tx2"/>
                </a:solidFill>
              </a:rPr>
              <a:t>Q/A</a:t>
            </a:r>
          </a:p>
        </p:txBody>
      </p:sp>
      <p:sp>
        <p:nvSpPr>
          <p:cNvPr id="34822" name="TextBox 1">
            <a:extLst>
              <a:ext uri="{FF2B5EF4-FFF2-40B4-BE49-F238E27FC236}">
                <a16:creationId xmlns:a16="http://schemas.microsoft.com/office/drawing/2014/main" id="{94147187-0AF0-4D91-A485-504D6B3B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09" y="4800600"/>
            <a:ext cx="8229600" cy="181588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Under what clinical circumstances might a lymphangioma be expected to expand rapidly?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--If the </a:t>
            </a:r>
            <a:r>
              <a:rPr lang="en-US" altLang="en-US" sz="1600" dirty="0" err="1">
                <a:solidFill>
                  <a:srgbClr val="0000FF"/>
                </a:solidFill>
              </a:rPr>
              <a:t>pt</a:t>
            </a:r>
            <a:r>
              <a:rPr lang="en-US" altLang="en-US" sz="1600" dirty="0">
                <a:solidFill>
                  <a:srgbClr val="0000FF"/>
                </a:solidFill>
              </a:rPr>
              <a:t> as an  upper-respiratory tract  infection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--If the lesion undergoes  spontaneous intralesional hemorrhage</a:t>
            </a:r>
            <a:endParaRPr lang="en-US" altLang="en-US" sz="1600" dirty="0">
              <a:solidFill>
                <a:srgbClr val="FFFF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FFFF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FFFF66"/>
                </a:solidFill>
              </a:rPr>
              <a:t>How will a child with orbital cellulitis present?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FFFF66"/>
                </a:solidFill>
              </a:rPr>
              <a:t>S/he will usually be toxic—ill-appearing, febrile, and in pain, in addition to the ocular stigmata of proptosis, chemosis, </a:t>
            </a:r>
            <a:r>
              <a:rPr lang="en-US" altLang="en-US" sz="1600" dirty="0" err="1">
                <a:solidFill>
                  <a:srgbClr val="FFFF66"/>
                </a:solidFill>
              </a:rPr>
              <a:t>etc</a:t>
            </a:r>
            <a:endParaRPr lang="en-US" altLang="en-US" sz="1600" dirty="0">
              <a:solidFill>
                <a:srgbClr val="FFFF66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5E437D-A97E-4A06-9824-0543C7D60CBA}"/>
              </a:ext>
            </a:extLst>
          </p:cNvPr>
          <p:cNvSpPr/>
          <p:nvPr/>
        </p:nvSpPr>
        <p:spPr>
          <a:xfrm>
            <a:off x="1981200" y="5105400"/>
            <a:ext cx="2057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three words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67FDEA-B89D-492C-974D-26C3E2B73E8B}"/>
              </a:ext>
            </a:extLst>
          </p:cNvPr>
          <p:cNvSpPr/>
          <p:nvPr/>
        </p:nvSpPr>
        <p:spPr>
          <a:xfrm>
            <a:off x="2743200" y="5374481"/>
            <a:ext cx="3581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three words</a:t>
            </a:r>
          </a:p>
        </p:txBody>
      </p:sp>
    </p:spTree>
    <p:extLst>
      <p:ext uri="{BB962C8B-B14F-4D97-AF65-F5344CB8AC3E}">
        <p14:creationId xmlns:p14="http://schemas.microsoft.com/office/powerpoint/2010/main" val="19984708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8189BB6-DA7B-4E8C-BDF6-760A7D613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81500"/>
          </a:xfrm>
        </p:spPr>
        <p:txBody>
          <a:bodyPr/>
          <a:lstStyle/>
          <a:p>
            <a:pPr eaLnBrk="1" hangingPunct="1"/>
            <a:r>
              <a:rPr lang="en-US" altLang="en-US" dirty="0"/>
              <a:t>All of the following are likely to produce rapid proptosis in a child </a:t>
            </a:r>
            <a:r>
              <a:rPr lang="en-US" altLang="en-US" i="1" dirty="0">
                <a:solidFill>
                  <a:srgbClr val="0000FF"/>
                </a:solidFill>
              </a:rPr>
              <a:t>except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Lymphangioma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Orbital cellulitis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Rhabdomyosarcoma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Optic nerve glioma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7D4A8C23-06FF-4A81-9577-0B54CC0B6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4133E59E-5647-4D3D-A0C9-3C6974F5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D31837-A6D1-4804-B0B6-26DCD96E520C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000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FDEC91F0-85E3-4EF8-8B8A-502135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4822" name="TextBox 1">
            <a:extLst>
              <a:ext uri="{FF2B5EF4-FFF2-40B4-BE49-F238E27FC236}">
                <a16:creationId xmlns:a16="http://schemas.microsoft.com/office/drawing/2014/main" id="{94147187-0AF0-4D91-A485-504D6B3B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09" y="4800600"/>
            <a:ext cx="8229600" cy="181588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Under what clinical circumstances might a lymphangioma be expected to expand rapidly?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--If the </a:t>
            </a:r>
            <a:r>
              <a:rPr lang="en-US" altLang="en-US" sz="1600" dirty="0" err="1">
                <a:solidFill>
                  <a:srgbClr val="0000FF"/>
                </a:solidFill>
              </a:rPr>
              <a:t>pt</a:t>
            </a:r>
            <a:r>
              <a:rPr lang="en-US" altLang="en-US" sz="1600" dirty="0">
                <a:solidFill>
                  <a:srgbClr val="0000FF"/>
                </a:solidFill>
              </a:rPr>
              <a:t> as an  upper-respiratory tract  infection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--If the lesion undergoes  spontaneous intralesional hemorrhage</a:t>
            </a:r>
            <a:endParaRPr lang="en-US" altLang="en-US" sz="1600" dirty="0">
              <a:solidFill>
                <a:srgbClr val="FFFF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FFFF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FFFF66"/>
                </a:solidFill>
              </a:rPr>
              <a:t>How will a child with orbital cellulitis present?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FFFF66"/>
                </a:solidFill>
              </a:rPr>
              <a:t>S/he will usually be toxic—ill-appearing, febrile, and in pain, in addition to the ocular stigmata of proptosis, chemosis, </a:t>
            </a:r>
            <a:r>
              <a:rPr lang="en-US" altLang="en-US" sz="1600" dirty="0" err="1">
                <a:solidFill>
                  <a:srgbClr val="FFFF66"/>
                </a:solidFill>
              </a:rPr>
              <a:t>etc</a:t>
            </a:r>
            <a:endParaRPr lang="en-US" altLang="en-US" sz="16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5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72FCE4-0452-469F-86A8-DA732EA01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7171" name="Text Box 3" descr="Newsprint">
            <a:extLst>
              <a:ext uri="{FF2B5EF4-FFF2-40B4-BE49-F238E27FC236}">
                <a16:creationId xmlns:a16="http://schemas.microsoft.com/office/drawing/2014/main" id="{DECC2E21-B7C0-4C34-ADCB-47A471F3A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F29F6757-A753-4967-B4EC-BD962546E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7173" name="Line 12">
            <a:extLst>
              <a:ext uri="{FF2B5EF4-FFF2-40B4-BE49-F238E27FC236}">
                <a16:creationId xmlns:a16="http://schemas.microsoft.com/office/drawing/2014/main" id="{4A566A55-8A15-40DA-863C-C1E1FB03A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5">
            <a:extLst>
              <a:ext uri="{FF2B5EF4-FFF2-40B4-BE49-F238E27FC236}">
                <a16:creationId xmlns:a16="http://schemas.microsoft.com/office/drawing/2014/main" id="{DBBC4FC1-9710-4BD1-9367-F12E8E72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21A211B7-EF22-4853-A9C8-2B7D14C5A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7176" name="Line 9">
            <a:extLst>
              <a:ext uri="{FF2B5EF4-FFF2-40B4-BE49-F238E27FC236}">
                <a16:creationId xmlns:a16="http://schemas.microsoft.com/office/drawing/2014/main" id="{63C930AA-5DC5-4441-A8AA-279629E907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0">
            <a:extLst>
              <a:ext uri="{FF2B5EF4-FFF2-40B4-BE49-F238E27FC236}">
                <a16:creationId xmlns:a16="http://schemas.microsoft.com/office/drawing/2014/main" id="{5D2A01D4-850E-4941-937C-16F3C8034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7" descr="Newsprint">
            <a:extLst>
              <a:ext uri="{FF2B5EF4-FFF2-40B4-BE49-F238E27FC236}">
                <a16:creationId xmlns:a16="http://schemas.microsoft.com/office/drawing/2014/main" id="{B097FA1F-E9B1-4543-911A-D45E7F805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7179" name="Text Box 7" descr="Newsprint">
            <a:extLst>
              <a:ext uri="{FF2B5EF4-FFF2-40B4-BE49-F238E27FC236}">
                <a16:creationId xmlns:a16="http://schemas.microsoft.com/office/drawing/2014/main" id="{40004184-3B58-43B9-B91C-0A49B5A4E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7180" name="Text Box 7" descr="Newsprint">
            <a:extLst>
              <a:ext uri="{FF2B5EF4-FFF2-40B4-BE49-F238E27FC236}">
                <a16:creationId xmlns:a16="http://schemas.microsoft.com/office/drawing/2014/main" id="{C7D2750C-B873-48A2-9224-0894273D3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7181" name="Slide Number Placeholder 1">
            <a:extLst>
              <a:ext uri="{FF2B5EF4-FFF2-40B4-BE49-F238E27FC236}">
                <a16:creationId xmlns:a16="http://schemas.microsoft.com/office/drawing/2014/main" id="{F71D5001-4E06-48EB-A37E-E46806EE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0EDB611-060F-4C27-8B6A-058274C84B37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7182" name="TextBox 1">
            <a:extLst>
              <a:ext uri="{FF2B5EF4-FFF2-40B4-BE49-F238E27FC236}">
                <a16:creationId xmlns:a16="http://schemas.microsoft.com/office/drawing/2014/main" id="{94AE7329-6A83-43E1-9556-036702D06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common is lid retraction in Graves disease?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</a:rPr>
              <a:t>It is ubiquitous, with greater than 90% of Graves pts manifesting it at some point.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</a:rPr>
              <a:t>Because of this ubiquity, lid retraction is a key diagnostic finding in Graves dz—if a pt has lid retraction plus laboratory evidence of thyroid dysfunction, the diagnosis of Graves dz is made.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FFFF00"/>
                </a:solidFill>
              </a:rPr>
              <a:t>Does the absence of lid retraction rule out Graves?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</a:rPr>
              <a:t>No, but it make it </a:t>
            </a:r>
            <a:r>
              <a:rPr lang="en-US" altLang="en-US" sz="1600" b="1">
                <a:solidFill>
                  <a:srgbClr val="FFFF00"/>
                </a:solidFill>
              </a:rPr>
              <a:t>much</a:t>
            </a:r>
            <a:r>
              <a:rPr lang="en-US" altLang="en-US" sz="1600">
                <a:solidFill>
                  <a:srgbClr val="FFFF00"/>
                </a:solidFill>
              </a:rPr>
              <a:t> less likely.</a:t>
            </a:r>
          </a:p>
        </p:txBody>
      </p:sp>
    </p:spTree>
    <p:extLst>
      <p:ext uri="{BB962C8B-B14F-4D97-AF65-F5344CB8AC3E}">
        <p14:creationId xmlns:p14="http://schemas.microsoft.com/office/powerpoint/2010/main" val="10988783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8189BB6-DA7B-4E8C-BDF6-760A7D613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81500"/>
          </a:xfrm>
        </p:spPr>
        <p:txBody>
          <a:bodyPr/>
          <a:lstStyle/>
          <a:p>
            <a:pPr eaLnBrk="1" hangingPunct="1"/>
            <a:r>
              <a:rPr lang="en-US" altLang="en-US" dirty="0"/>
              <a:t>All of the following are likely to produce rapid proptosis in a child </a:t>
            </a:r>
            <a:r>
              <a:rPr lang="en-US" altLang="en-US" i="1" dirty="0">
                <a:solidFill>
                  <a:srgbClr val="0000FF"/>
                </a:solidFill>
              </a:rPr>
              <a:t>except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Lymphangioma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Orbital cellulitis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Rhabdomyosarcoma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Optic nerve glioma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7D4A8C23-06FF-4A81-9577-0B54CC0B6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4133E59E-5647-4D3D-A0C9-3C6974F5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D31837-A6D1-4804-B0B6-26DCD96E520C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000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FDEC91F0-85E3-4EF8-8B8A-502135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 dirty="0">
                <a:solidFill>
                  <a:schemeClr val="tx2"/>
                </a:solidFill>
              </a:rPr>
              <a:t>Q</a:t>
            </a:r>
          </a:p>
        </p:txBody>
      </p:sp>
      <p:sp>
        <p:nvSpPr>
          <p:cNvPr id="34822" name="TextBox 1">
            <a:extLst>
              <a:ext uri="{FF2B5EF4-FFF2-40B4-BE49-F238E27FC236}">
                <a16:creationId xmlns:a16="http://schemas.microsoft.com/office/drawing/2014/main" id="{94147187-0AF0-4D91-A485-504D6B3B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09" y="4800600"/>
            <a:ext cx="8229600" cy="181588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Under what clinical circumstances might a lymphangioma be expected to expand rapidly?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--If the </a:t>
            </a:r>
            <a:r>
              <a:rPr lang="en-US" altLang="en-US" sz="1600" dirty="0" err="1">
                <a:solidFill>
                  <a:srgbClr val="0000FF"/>
                </a:solidFill>
              </a:rPr>
              <a:t>pt</a:t>
            </a:r>
            <a:r>
              <a:rPr lang="en-US" altLang="en-US" sz="1600" dirty="0">
                <a:solidFill>
                  <a:srgbClr val="0000FF"/>
                </a:solidFill>
              </a:rPr>
              <a:t> as an  upper-respiratory tract  infection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--If the lesion undergoes  spontaneous intralesional hemorrhage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will a child with orbital cellulitis present?</a:t>
            </a:r>
            <a:endParaRPr lang="en-US" altLang="en-US" sz="1600" i="1" dirty="0">
              <a:solidFill>
                <a:srgbClr val="FFFF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FFFF66"/>
                </a:solidFill>
              </a:rPr>
              <a:t>S/he will usually be toxic—ill-appearing, febrile, and in pain, in addition to the ocular stigmata of proptosis, chemosis, </a:t>
            </a:r>
            <a:r>
              <a:rPr lang="en-US" altLang="en-US" sz="1600" dirty="0" err="1">
                <a:solidFill>
                  <a:srgbClr val="FFFF66"/>
                </a:solidFill>
              </a:rPr>
              <a:t>etc</a:t>
            </a:r>
            <a:endParaRPr lang="en-US" altLang="en-US" sz="1600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67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8189BB6-DA7B-4E8C-BDF6-760A7D613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81500"/>
          </a:xfrm>
        </p:spPr>
        <p:txBody>
          <a:bodyPr/>
          <a:lstStyle/>
          <a:p>
            <a:pPr eaLnBrk="1" hangingPunct="1"/>
            <a:r>
              <a:rPr lang="en-US" altLang="en-US" dirty="0"/>
              <a:t>All of the following are likely to produce rapid proptosis in a child </a:t>
            </a:r>
            <a:r>
              <a:rPr lang="en-US" altLang="en-US" i="1" dirty="0">
                <a:solidFill>
                  <a:srgbClr val="0000FF"/>
                </a:solidFill>
              </a:rPr>
              <a:t>except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Lymphangioma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Orbital cellulitis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Rhabdomyosarcoma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Optic nerve glioma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7D4A8C23-06FF-4A81-9577-0B54CC0B6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4133E59E-5647-4D3D-A0C9-3C6974F5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D31837-A6D1-4804-B0B6-26DCD96E520C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000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FDEC91F0-85E3-4EF8-8B8A-502135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4822" name="TextBox 1">
            <a:extLst>
              <a:ext uri="{FF2B5EF4-FFF2-40B4-BE49-F238E27FC236}">
                <a16:creationId xmlns:a16="http://schemas.microsoft.com/office/drawing/2014/main" id="{94147187-0AF0-4D91-A485-504D6B3B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09" y="4800600"/>
            <a:ext cx="8229600" cy="181588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Under what clinical circumstances might a lymphangioma be expected to expand rapidly?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--If the </a:t>
            </a:r>
            <a:r>
              <a:rPr lang="en-US" altLang="en-US" sz="1600" dirty="0" err="1">
                <a:solidFill>
                  <a:srgbClr val="0000FF"/>
                </a:solidFill>
              </a:rPr>
              <a:t>pt</a:t>
            </a:r>
            <a:r>
              <a:rPr lang="en-US" altLang="en-US" sz="1600" dirty="0">
                <a:solidFill>
                  <a:srgbClr val="0000FF"/>
                </a:solidFill>
              </a:rPr>
              <a:t> as an  upper-respiratory tract  infection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--If the lesion undergoes  spontaneous intralesional hemorrhage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will a child with orbital cellulitis present?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S/he will usually be toxic—ill-appearing, febrile, and in pain, in addition to the ocular stigmata of proptosis, chemosis, </a:t>
            </a:r>
            <a:r>
              <a:rPr lang="en-US" altLang="en-US" sz="1600" dirty="0" err="1">
                <a:solidFill>
                  <a:srgbClr val="0000FF"/>
                </a:solidFill>
              </a:rPr>
              <a:t>etc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8021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8189BB6-DA7B-4E8C-BDF6-760A7D613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81500"/>
          </a:xfrm>
        </p:spPr>
        <p:txBody>
          <a:bodyPr/>
          <a:lstStyle/>
          <a:p>
            <a:pPr eaLnBrk="1" hangingPunct="1"/>
            <a:r>
              <a:rPr lang="en-US" altLang="en-US" dirty="0"/>
              <a:t>All of the following are likely to produce rapid proptosis in a child </a:t>
            </a:r>
            <a:r>
              <a:rPr lang="en-US" altLang="en-US" i="1" dirty="0">
                <a:solidFill>
                  <a:srgbClr val="0000FF"/>
                </a:solidFill>
              </a:rPr>
              <a:t>except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Lymphangioma</a:t>
            </a:r>
          </a:p>
          <a:p>
            <a:pPr lvl="1" eaLnBrk="1" hangingPunct="1"/>
            <a:r>
              <a:rPr lang="en-US" altLang="en-US" b="1" i="1" dirty="0">
                <a:solidFill>
                  <a:srgbClr val="0000FF"/>
                </a:solidFill>
              </a:rPr>
              <a:t>Orbital cellulitis?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Rhabdomyosarcoma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Optic nerve glioma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7D4A8C23-06FF-4A81-9577-0B54CC0B6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4133E59E-5647-4D3D-A0C9-3C6974F5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D31837-A6D1-4804-B0B6-26DCD96E520C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000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FDEC91F0-85E3-4EF8-8B8A-502135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 dirty="0">
                <a:solidFill>
                  <a:schemeClr val="tx2"/>
                </a:solidFill>
              </a:rPr>
              <a:t>Q</a:t>
            </a:r>
          </a:p>
        </p:txBody>
      </p:sp>
      <p:sp>
        <p:nvSpPr>
          <p:cNvPr id="34822" name="TextBox 1">
            <a:extLst>
              <a:ext uri="{FF2B5EF4-FFF2-40B4-BE49-F238E27FC236}">
                <a16:creationId xmlns:a16="http://schemas.microsoft.com/office/drawing/2014/main" id="{94147187-0AF0-4D91-A485-504D6B3B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09" y="4800600"/>
            <a:ext cx="8229600" cy="181588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Under what clinical circumstances might a lymphangioma be expected to expand rapidly?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--If the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pt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as an  upper-respiratory tract  infection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--If the lesion undergoes  spontaneous intralesional hemorrhage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How will a child with orbital cellulitis present?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S/he will usually be toxic—</a:t>
            </a:r>
            <a:r>
              <a:rPr lang="en-US" altLang="en-US" sz="1600" dirty="0">
                <a:solidFill>
                  <a:srgbClr val="0000FF"/>
                </a:solidFill>
              </a:rPr>
              <a:t>ill-appearing, febrile, and in pain, in addition to the ocular stigmata of proptosis, chemosis, </a:t>
            </a:r>
            <a:r>
              <a:rPr lang="en-US" altLang="en-US" sz="1600" dirty="0" err="1">
                <a:solidFill>
                  <a:srgbClr val="0000FF"/>
                </a:solidFill>
              </a:rPr>
              <a:t>etc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2A9EBA-3EC0-4845-8DC4-AF5BE35CCA6D}"/>
              </a:ext>
            </a:extLst>
          </p:cNvPr>
          <p:cNvSpPr txBox="1"/>
          <p:nvPr/>
        </p:nvSpPr>
        <p:spPr>
          <a:xfrm>
            <a:off x="1805609" y="5029200"/>
            <a:ext cx="6858000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rgbClr val="0000FF"/>
                </a:solidFill>
              </a:rPr>
              <a:t>If a child presents with ocular stigmata of orbital cellulitis but is systemically healthy and happy, what diagnosis should you consider?</a:t>
            </a:r>
            <a:endParaRPr lang="en-US" altLang="en-US" sz="1400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alt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Rhabdomyosarcoma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A127BF-5324-4D9B-B432-6E50A8902CE2}"/>
              </a:ext>
            </a:extLst>
          </p:cNvPr>
          <p:cNvCxnSpPr>
            <a:cxnSpLocks/>
          </p:cNvCxnSpPr>
          <p:nvPr/>
        </p:nvCxnSpPr>
        <p:spPr>
          <a:xfrm>
            <a:off x="3048000" y="6172200"/>
            <a:ext cx="2743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4563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68189BB6-DA7B-4E8C-BDF6-760A7D613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81500"/>
          </a:xfrm>
        </p:spPr>
        <p:txBody>
          <a:bodyPr/>
          <a:lstStyle/>
          <a:p>
            <a:pPr eaLnBrk="1" hangingPunct="1"/>
            <a:r>
              <a:rPr lang="en-US" altLang="en-US" dirty="0"/>
              <a:t>All of the following are likely to produce rapid proptosis in a child </a:t>
            </a:r>
            <a:r>
              <a:rPr lang="en-US" altLang="en-US" i="1" dirty="0">
                <a:solidFill>
                  <a:srgbClr val="0000FF"/>
                </a:solidFill>
              </a:rPr>
              <a:t>except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Lymphangioma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Orbital cellulitis</a:t>
            </a: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</a:rPr>
              <a:t>Rhabdomyosarcoma</a:t>
            </a:r>
          </a:p>
          <a:p>
            <a:pPr lvl="1" eaLnBrk="1" hangingPunct="1"/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Optic nerve glioma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id="{7D4A8C23-06FF-4A81-9577-0B54CC0B6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00600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4133E59E-5647-4D3D-A0C9-3C6974F5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D31837-A6D1-4804-B0B6-26DCD96E520C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000"/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FDEC91F0-85E3-4EF8-8B8A-50213555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2238"/>
            <a:ext cx="75438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500" b="1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34822" name="TextBox 1">
            <a:extLst>
              <a:ext uri="{FF2B5EF4-FFF2-40B4-BE49-F238E27FC236}">
                <a16:creationId xmlns:a16="http://schemas.microsoft.com/office/drawing/2014/main" id="{94147187-0AF0-4D91-A485-504D6B3B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009" y="4800600"/>
            <a:ext cx="8229600" cy="1815882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Under what clinical circumstances might a lymphangioma be expected to expand rapidly?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--If the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pt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as an  upper-respiratory tract  infection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--If the lesion undergoes  spontaneous intralesional hemorrhage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How will a child with orbital cellulitis present?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S/he will usually be toxic—</a:t>
            </a:r>
            <a:r>
              <a:rPr lang="en-US" altLang="en-US" sz="1600" dirty="0">
                <a:solidFill>
                  <a:srgbClr val="0000FF"/>
                </a:solidFill>
              </a:rPr>
              <a:t>ill-appearing, febrile, and in pain, in addition to the ocular stigmata of proptosis, chemosis, </a:t>
            </a:r>
            <a:r>
              <a:rPr lang="en-US" altLang="en-US" sz="1600" dirty="0" err="1">
                <a:solidFill>
                  <a:srgbClr val="0000FF"/>
                </a:solidFill>
              </a:rPr>
              <a:t>etc</a:t>
            </a:r>
            <a:endParaRPr lang="en-US" altLang="en-US" sz="1600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2A9EBA-3EC0-4845-8DC4-AF5BE35CCA6D}"/>
              </a:ext>
            </a:extLst>
          </p:cNvPr>
          <p:cNvSpPr txBox="1"/>
          <p:nvPr/>
        </p:nvSpPr>
        <p:spPr>
          <a:xfrm>
            <a:off x="1805609" y="5029200"/>
            <a:ext cx="6858000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en-US" sz="1400" i="1" dirty="0">
                <a:solidFill>
                  <a:srgbClr val="0000FF"/>
                </a:solidFill>
              </a:rPr>
              <a:t>If a child presents with ocular stigmata of orbital cellulitis but is systemically healthy and happy, what diagnosis should you consider?</a:t>
            </a:r>
          </a:p>
          <a:p>
            <a:r>
              <a:rPr lang="en-US" altLang="en-US" sz="1400" b="1" dirty="0">
                <a:solidFill>
                  <a:srgbClr val="0000FF"/>
                </a:solidFill>
              </a:rPr>
              <a:t>Rhabdomyosarcoma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A127BF-5324-4D9B-B432-6E50A8902CE2}"/>
              </a:ext>
            </a:extLst>
          </p:cNvPr>
          <p:cNvCxnSpPr>
            <a:cxnSpLocks/>
          </p:cNvCxnSpPr>
          <p:nvPr/>
        </p:nvCxnSpPr>
        <p:spPr>
          <a:xfrm>
            <a:off x="3048000" y="6172200"/>
            <a:ext cx="2743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C751438-4B73-42C6-BEB4-6DF84BD80F8E}"/>
              </a:ext>
            </a:extLst>
          </p:cNvPr>
          <p:cNvCxnSpPr/>
          <p:nvPr/>
        </p:nvCxnSpPr>
        <p:spPr>
          <a:xfrm>
            <a:off x="1219200" y="3429000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05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DF7963C-975D-419F-9B24-1AA328E51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8195" name="Text Box 3" descr="Newsprint">
            <a:extLst>
              <a:ext uri="{FF2B5EF4-FFF2-40B4-BE49-F238E27FC236}">
                <a16:creationId xmlns:a16="http://schemas.microsoft.com/office/drawing/2014/main" id="{ECCEB137-03C3-43B5-8FA8-C2F1D00B3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78CEEFB4-8B03-41CB-99FC-1CF300B2D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8197" name="Line 12">
            <a:extLst>
              <a:ext uri="{FF2B5EF4-FFF2-40B4-BE49-F238E27FC236}">
                <a16:creationId xmlns:a16="http://schemas.microsoft.com/office/drawing/2014/main" id="{E8730F0F-578D-4FF3-BDBF-96C53C8C77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B893962-D49D-473D-A52D-198B95A79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F4E4DA92-1A16-4428-A29C-3B902106B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8200" name="Line 9">
            <a:extLst>
              <a:ext uri="{FF2B5EF4-FFF2-40B4-BE49-F238E27FC236}">
                <a16:creationId xmlns:a16="http://schemas.microsoft.com/office/drawing/2014/main" id="{E5D53C12-531F-4450-A6E1-C104730F0C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0">
            <a:extLst>
              <a:ext uri="{FF2B5EF4-FFF2-40B4-BE49-F238E27FC236}">
                <a16:creationId xmlns:a16="http://schemas.microsoft.com/office/drawing/2014/main" id="{58D3841C-C8B3-4399-BADE-F9B0E1D013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7" descr="Newsprint">
            <a:extLst>
              <a:ext uri="{FF2B5EF4-FFF2-40B4-BE49-F238E27FC236}">
                <a16:creationId xmlns:a16="http://schemas.microsoft.com/office/drawing/2014/main" id="{EE44F8AE-3651-4347-B38A-C15CDBFD9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8203" name="Text Box 7" descr="Newsprint">
            <a:extLst>
              <a:ext uri="{FF2B5EF4-FFF2-40B4-BE49-F238E27FC236}">
                <a16:creationId xmlns:a16="http://schemas.microsoft.com/office/drawing/2014/main" id="{3E5E268C-1412-4A24-B80D-0CB3FF1CA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8204" name="Text Box 7" descr="Newsprint">
            <a:extLst>
              <a:ext uri="{FF2B5EF4-FFF2-40B4-BE49-F238E27FC236}">
                <a16:creationId xmlns:a16="http://schemas.microsoft.com/office/drawing/2014/main" id="{00DDD918-77E8-4ED1-A708-0B9B942CF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8205" name="Slide Number Placeholder 1">
            <a:extLst>
              <a:ext uri="{FF2B5EF4-FFF2-40B4-BE49-F238E27FC236}">
                <a16:creationId xmlns:a16="http://schemas.microsoft.com/office/drawing/2014/main" id="{10A68422-E486-4278-9CC3-9AB119C0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D602DCA-1DED-494C-8AD7-0B61447BF620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8206" name="TextBox 1">
            <a:extLst>
              <a:ext uri="{FF2B5EF4-FFF2-40B4-BE49-F238E27FC236}">
                <a16:creationId xmlns:a16="http://schemas.microsoft.com/office/drawing/2014/main" id="{2E2E6481-2F75-4AB9-8677-09B3410FB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common is lid retraction in Graves disease?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It is ubiquitous, with greater than 90% of Graves pts manifesting it at some point.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Because of this ubiquity, lid retraction is a key diagnostic finding in Graves dz—if a pt has lid retraction plus laboratory evidence of thyroid dysfunction, the diagnosis of Graves dz is made.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FFFF00"/>
                </a:solidFill>
              </a:rPr>
              <a:t>Does the absence of lid retraction rule out Graves?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</a:rPr>
              <a:t>No, but it make it </a:t>
            </a:r>
            <a:r>
              <a:rPr lang="en-US" altLang="en-US" sz="1600" b="1">
                <a:solidFill>
                  <a:srgbClr val="FFFF00"/>
                </a:solidFill>
              </a:rPr>
              <a:t>much</a:t>
            </a:r>
            <a:r>
              <a:rPr lang="en-US" altLang="en-US" sz="1600">
                <a:solidFill>
                  <a:srgbClr val="FFFF00"/>
                </a:solidFill>
              </a:rPr>
              <a:t> less likely.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F0A267B-301F-4B24-A840-FD08591BD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9219" name="Text Box 3" descr="Newsprint">
            <a:extLst>
              <a:ext uri="{FF2B5EF4-FFF2-40B4-BE49-F238E27FC236}">
                <a16:creationId xmlns:a16="http://schemas.microsoft.com/office/drawing/2014/main" id="{B2B419D6-BCD6-4435-9D78-37F1B90BF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56AD864F-7A95-4B40-B5AF-2B06FB888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9221" name="Line 12">
            <a:extLst>
              <a:ext uri="{FF2B5EF4-FFF2-40B4-BE49-F238E27FC236}">
                <a16:creationId xmlns:a16="http://schemas.microsoft.com/office/drawing/2014/main" id="{92A15CAF-0635-462E-8C6D-7FAAD9C08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5">
            <a:extLst>
              <a:ext uri="{FF2B5EF4-FFF2-40B4-BE49-F238E27FC236}">
                <a16:creationId xmlns:a16="http://schemas.microsoft.com/office/drawing/2014/main" id="{C1E63CF3-CC67-4CDB-9535-7808A3E88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04C3020E-2FE2-4D1E-8B70-4122C7017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9224" name="Line 9">
            <a:extLst>
              <a:ext uri="{FF2B5EF4-FFF2-40B4-BE49-F238E27FC236}">
                <a16:creationId xmlns:a16="http://schemas.microsoft.com/office/drawing/2014/main" id="{C583BD2D-9201-49C5-9635-19F6F54D8B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>
            <a:extLst>
              <a:ext uri="{FF2B5EF4-FFF2-40B4-BE49-F238E27FC236}">
                <a16:creationId xmlns:a16="http://schemas.microsoft.com/office/drawing/2014/main" id="{9FCD04B0-0B3C-43B5-AB6F-818D5C0CCC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7" descr="Newsprint">
            <a:extLst>
              <a:ext uri="{FF2B5EF4-FFF2-40B4-BE49-F238E27FC236}">
                <a16:creationId xmlns:a16="http://schemas.microsoft.com/office/drawing/2014/main" id="{21FC1B07-E870-4382-AFE1-86C16EF70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9227" name="Text Box 7" descr="Newsprint">
            <a:extLst>
              <a:ext uri="{FF2B5EF4-FFF2-40B4-BE49-F238E27FC236}">
                <a16:creationId xmlns:a16="http://schemas.microsoft.com/office/drawing/2014/main" id="{EB731305-EE9D-4FAE-8EC0-79CC62CBB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9228" name="Text Box 7" descr="Newsprint">
            <a:extLst>
              <a:ext uri="{FF2B5EF4-FFF2-40B4-BE49-F238E27FC236}">
                <a16:creationId xmlns:a16="http://schemas.microsoft.com/office/drawing/2014/main" id="{C5A6678F-D4B3-4572-A6EE-5D9145F87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9229" name="Slide Number Placeholder 1">
            <a:extLst>
              <a:ext uri="{FF2B5EF4-FFF2-40B4-BE49-F238E27FC236}">
                <a16:creationId xmlns:a16="http://schemas.microsoft.com/office/drawing/2014/main" id="{AF56B7D1-2EA4-4E3F-BD7E-AA10F277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41F3B91-D61E-4DD6-8831-FEC429BD6D31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9230" name="TextBox 1">
            <a:extLst>
              <a:ext uri="{FF2B5EF4-FFF2-40B4-BE49-F238E27FC236}">
                <a16:creationId xmlns:a16="http://schemas.microsoft.com/office/drawing/2014/main" id="{FB6C85BE-265D-4ABB-8F43-7C115A374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How common is lid retraction in Graves disease?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It is ubiquitous, with greater than 90% of Graves pts manifesting it at some point.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Because of this ubiquity, lid retraction is a key diagnostic finding in Graves dz—if a pt has lid retraction plus laboratory evidence of thyroid dysfunction, the diagnosis of Graves dz is made.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0000FF"/>
                </a:solidFill>
              </a:rPr>
              <a:t>Does the absence of lid retraction rule out Graves?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FF00"/>
                </a:solidFill>
              </a:rPr>
              <a:t>No, but it make it </a:t>
            </a:r>
            <a:r>
              <a:rPr lang="en-US" altLang="en-US" sz="1600" b="1">
                <a:solidFill>
                  <a:srgbClr val="FFFF00"/>
                </a:solidFill>
              </a:rPr>
              <a:t>much</a:t>
            </a:r>
            <a:r>
              <a:rPr lang="en-US" altLang="en-US" sz="1600">
                <a:solidFill>
                  <a:srgbClr val="FFFF00"/>
                </a:solidFill>
              </a:rPr>
              <a:t> less likely.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6278625-4463-4DAC-BDF5-0E240AA99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0243" name="Text Box 3" descr="Newsprint">
            <a:extLst>
              <a:ext uri="{FF2B5EF4-FFF2-40B4-BE49-F238E27FC236}">
                <a16:creationId xmlns:a16="http://schemas.microsoft.com/office/drawing/2014/main" id="{258B478D-B883-4098-BACB-938CB1CB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26DA72E5-8556-46F0-B517-6D484E51A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0245" name="Line 12">
            <a:extLst>
              <a:ext uri="{FF2B5EF4-FFF2-40B4-BE49-F238E27FC236}">
                <a16:creationId xmlns:a16="http://schemas.microsoft.com/office/drawing/2014/main" id="{DA0D47C4-5A37-496A-8895-0CB4B2EF0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AFB17363-4783-471C-B7BD-EE7107402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B7069128-95C6-49AB-B191-78E1BF156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0248" name="Line 9">
            <a:extLst>
              <a:ext uri="{FF2B5EF4-FFF2-40B4-BE49-F238E27FC236}">
                <a16:creationId xmlns:a16="http://schemas.microsoft.com/office/drawing/2014/main" id="{CBFD4ECD-E79A-405D-9C0B-BA37459E07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>
            <a:extLst>
              <a:ext uri="{FF2B5EF4-FFF2-40B4-BE49-F238E27FC236}">
                <a16:creationId xmlns:a16="http://schemas.microsoft.com/office/drawing/2014/main" id="{89E0BF79-975B-48F3-B920-89D912300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7" descr="Newsprint">
            <a:extLst>
              <a:ext uri="{FF2B5EF4-FFF2-40B4-BE49-F238E27FC236}">
                <a16:creationId xmlns:a16="http://schemas.microsoft.com/office/drawing/2014/main" id="{BEF6F73D-E344-4785-BC0B-58DF4202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0251" name="Text Box 7" descr="Newsprint">
            <a:extLst>
              <a:ext uri="{FF2B5EF4-FFF2-40B4-BE49-F238E27FC236}">
                <a16:creationId xmlns:a16="http://schemas.microsoft.com/office/drawing/2014/main" id="{2DDC4F9C-9CAB-4989-8DCF-614779F8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0252" name="Text Box 7" descr="Newsprint">
            <a:extLst>
              <a:ext uri="{FF2B5EF4-FFF2-40B4-BE49-F238E27FC236}">
                <a16:creationId xmlns:a16="http://schemas.microsoft.com/office/drawing/2014/main" id="{FA07236B-5532-40C2-AFD7-2E3C2C22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0253" name="Slide Number Placeholder 1">
            <a:extLst>
              <a:ext uri="{FF2B5EF4-FFF2-40B4-BE49-F238E27FC236}">
                <a16:creationId xmlns:a16="http://schemas.microsoft.com/office/drawing/2014/main" id="{0BEAB9CD-9E00-48F0-858A-57514A0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A332F3-DA87-43FB-ABF4-D6A2AD60A1A5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10254" name="TextBox 1">
            <a:extLst>
              <a:ext uri="{FF2B5EF4-FFF2-40B4-BE49-F238E27FC236}">
                <a16:creationId xmlns:a16="http://schemas.microsoft.com/office/drawing/2014/main" id="{183395B4-C28F-467C-BD50-19366136D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How common is lid retraction in Graves disease?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It is ubiquitous, with greater than 90% of Graves pts manifesting it at some point.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Because of this ubiquity, lid retraction is a key diagnostic finding in Graves </a:t>
            </a:r>
            <a:r>
              <a:rPr lang="en-US" altLang="en-US" sz="1600" dirty="0" err="1">
                <a:solidFill>
                  <a:srgbClr val="0000FF"/>
                </a:solidFill>
              </a:rPr>
              <a:t>dz</a:t>
            </a:r>
            <a:r>
              <a:rPr lang="en-US" altLang="en-US" sz="1600" dirty="0">
                <a:solidFill>
                  <a:srgbClr val="0000FF"/>
                </a:solidFill>
              </a:rPr>
              <a:t>—if a </a:t>
            </a:r>
            <a:r>
              <a:rPr lang="en-US" altLang="en-US" sz="1600" dirty="0" err="1">
                <a:solidFill>
                  <a:srgbClr val="0000FF"/>
                </a:solidFill>
              </a:rPr>
              <a:t>pt</a:t>
            </a:r>
            <a:r>
              <a:rPr lang="en-US" altLang="en-US" sz="1600" dirty="0">
                <a:solidFill>
                  <a:srgbClr val="0000FF"/>
                </a:solidFill>
              </a:rPr>
              <a:t> has lid retraction plus laboratory evidence of thyroid dysfunction, the diagnosis of Graves </a:t>
            </a:r>
            <a:r>
              <a:rPr lang="en-US" altLang="en-US" sz="1600" dirty="0" err="1">
                <a:solidFill>
                  <a:srgbClr val="0000FF"/>
                </a:solidFill>
              </a:rPr>
              <a:t>dz</a:t>
            </a:r>
            <a:r>
              <a:rPr lang="en-US" altLang="en-US" sz="1600" dirty="0">
                <a:solidFill>
                  <a:srgbClr val="0000FF"/>
                </a:solidFill>
              </a:rPr>
              <a:t> is made.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Does the absence of lid retraction rule out Graves?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No, but it make it </a:t>
            </a:r>
            <a:r>
              <a:rPr lang="en-US" altLang="en-US" sz="1600" b="1" dirty="0">
                <a:solidFill>
                  <a:srgbClr val="0000FF"/>
                </a:solidFill>
              </a:rPr>
              <a:t>much</a:t>
            </a:r>
            <a:r>
              <a:rPr lang="en-US" altLang="en-US" sz="1600" dirty="0">
                <a:solidFill>
                  <a:srgbClr val="0000FF"/>
                </a:solidFill>
              </a:rPr>
              <a:t> less likely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6278625-4463-4DAC-BDF5-0E240AA99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altLang="en-US" dirty="0"/>
              <a:t>Proptosis</a:t>
            </a:r>
            <a:endParaRPr lang="en-US" altLang="en-US" b="0" dirty="0"/>
          </a:p>
        </p:txBody>
      </p:sp>
      <p:sp>
        <p:nvSpPr>
          <p:cNvPr id="10243" name="Text Box 3" descr="Newsprint">
            <a:extLst>
              <a:ext uri="{FF2B5EF4-FFF2-40B4-BE49-F238E27FC236}">
                <a16:creationId xmlns:a16="http://schemas.microsoft.com/office/drawing/2014/main" id="{258B478D-B883-4098-BACB-938CB1CB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3" y="1066800"/>
            <a:ext cx="166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Proptosis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26DA72E5-8556-46F0-B517-6D484E51A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5" y="1870075"/>
            <a:ext cx="1385888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>
                <a:solidFill>
                  <a:srgbClr val="0000FF"/>
                </a:solidFill>
              </a:rPr>
              <a:t>Lid Retraction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present?</a:t>
            </a:r>
          </a:p>
        </p:txBody>
      </p:sp>
      <p:sp>
        <p:nvSpPr>
          <p:cNvPr id="10245" name="Line 12">
            <a:extLst>
              <a:ext uri="{FF2B5EF4-FFF2-40B4-BE49-F238E27FC236}">
                <a16:creationId xmlns:a16="http://schemas.microsoft.com/office/drawing/2014/main" id="{DA0D47C4-5A37-496A-8895-0CB4B2EF05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157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AFB17363-4783-471C-B7BD-EE7107402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1563" y="2570163"/>
            <a:ext cx="5873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B7069128-95C6-49AB-B191-78E1BF156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25558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No</a:t>
            </a:r>
          </a:p>
        </p:txBody>
      </p:sp>
      <p:sp>
        <p:nvSpPr>
          <p:cNvPr id="10248" name="Line 9">
            <a:extLst>
              <a:ext uri="{FF2B5EF4-FFF2-40B4-BE49-F238E27FC236}">
                <a16:creationId xmlns:a16="http://schemas.microsoft.com/office/drawing/2014/main" id="{CBFD4ECD-E79A-405D-9C0B-BA37459E07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363" y="2555875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0">
            <a:extLst>
              <a:ext uri="{FF2B5EF4-FFF2-40B4-BE49-F238E27FC236}">
                <a16:creationId xmlns:a16="http://schemas.microsoft.com/office/drawing/2014/main" id="{89E0BF79-975B-48F3-B920-89D912300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3163" y="2555875"/>
            <a:ext cx="1676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7" descr="Newsprint">
            <a:extLst>
              <a:ext uri="{FF2B5EF4-FFF2-40B4-BE49-F238E27FC236}">
                <a16:creationId xmlns:a16="http://schemas.microsoft.com/office/drawing/2014/main" id="{BEF6F73D-E344-4785-BC0B-58DF4202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38488"/>
            <a:ext cx="1655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>
                <a:solidFill>
                  <a:srgbClr val="0000FF"/>
                </a:solidFill>
              </a:rPr>
              <a:t>Graves dz</a:t>
            </a:r>
          </a:p>
        </p:txBody>
      </p:sp>
      <p:sp>
        <p:nvSpPr>
          <p:cNvPr id="10251" name="Text Box 7" descr="Newsprint">
            <a:extLst>
              <a:ext uri="{FF2B5EF4-FFF2-40B4-BE49-F238E27FC236}">
                <a16:creationId xmlns:a16="http://schemas.microsoft.com/office/drawing/2014/main" id="{2DDC4F9C-9CAB-4989-8DCF-614779F8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971800"/>
            <a:ext cx="1358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Your thought is…</a:t>
            </a:r>
          </a:p>
        </p:txBody>
      </p:sp>
      <p:sp>
        <p:nvSpPr>
          <p:cNvPr id="10252" name="Text Box 7" descr="Newsprint">
            <a:extLst>
              <a:ext uri="{FF2B5EF4-FFF2-40B4-BE49-F238E27FC236}">
                <a16:creationId xmlns:a16="http://schemas.microsoft.com/office/drawing/2014/main" id="{FA07236B-5532-40C2-AFD7-2E3C2C22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63" y="2390775"/>
            <a:ext cx="1371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i="1"/>
              <a:t>If the answer is…</a:t>
            </a:r>
          </a:p>
        </p:txBody>
      </p:sp>
      <p:sp>
        <p:nvSpPr>
          <p:cNvPr id="10253" name="Slide Number Placeholder 1">
            <a:extLst>
              <a:ext uri="{FF2B5EF4-FFF2-40B4-BE49-F238E27FC236}">
                <a16:creationId xmlns:a16="http://schemas.microsoft.com/office/drawing/2014/main" id="{0BEAB9CD-9E00-48F0-858A-57514A05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6A332F3-DA87-43FB-ABF4-D6A2AD60A1A5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10254" name="TextBox 1">
            <a:extLst>
              <a:ext uri="{FF2B5EF4-FFF2-40B4-BE49-F238E27FC236}">
                <a16:creationId xmlns:a16="http://schemas.microsoft.com/office/drawing/2014/main" id="{183395B4-C28F-467C-BD50-19366136D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3886200"/>
            <a:ext cx="8153400" cy="20621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chemeClr val="bg1">
                    <a:lumMod val="65000"/>
                  </a:schemeClr>
                </a:solidFill>
              </a:rPr>
              <a:t>How common is lid retraction in Graves disease?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It is ubiquitous, with greater than 90% of Graves pts manifesting it at some point.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Because of this ubiquity, lid retraction is a key diagnostic finding in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—if a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pt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has lid retraction plus laboratory evidence of thyroid dysfunction, the diagnosis of Graves </a:t>
            </a:r>
            <a:r>
              <a:rPr lang="en-US" altLang="en-US" sz="1600" dirty="0" err="1">
                <a:solidFill>
                  <a:schemeClr val="bg1">
                    <a:lumMod val="65000"/>
                  </a:schemeClr>
                </a:solidFill>
              </a:rPr>
              <a:t>dz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 is made.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 dirty="0">
                <a:solidFill>
                  <a:srgbClr val="0000FF"/>
                </a:solidFill>
              </a:rPr>
              <a:t>Does the absence of lid retraction rule out Graves?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00FF"/>
                </a:solidFill>
              </a:rPr>
              <a:t>No, but it make it </a:t>
            </a:r>
            <a:r>
              <a:rPr lang="en-US" altLang="en-US" sz="1600" b="1" dirty="0">
                <a:solidFill>
                  <a:srgbClr val="0000FF"/>
                </a:solidFill>
              </a:rPr>
              <a:t>much</a:t>
            </a:r>
            <a:r>
              <a:rPr lang="en-US" altLang="en-US" sz="1600" dirty="0">
                <a:solidFill>
                  <a:srgbClr val="0000FF"/>
                </a:solidFill>
              </a:rPr>
              <a:t> less likely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A952D0F-6FCE-4516-BEEE-749951AEFC0A}"/>
              </a:ext>
            </a:extLst>
          </p:cNvPr>
          <p:cNvSpPr/>
          <p:nvPr/>
        </p:nvSpPr>
        <p:spPr>
          <a:xfrm>
            <a:off x="304800" y="5164138"/>
            <a:ext cx="5257800" cy="9731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825E8A-A609-47C8-A1FE-8851054D2140}"/>
              </a:ext>
            </a:extLst>
          </p:cNvPr>
          <p:cNvSpPr txBox="1"/>
          <p:nvPr/>
        </p:nvSpPr>
        <p:spPr>
          <a:xfrm>
            <a:off x="447675" y="4099477"/>
            <a:ext cx="6741318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There is an important exception to the ‘absence of lid retraction indicates it isn’t Graves </a:t>
            </a:r>
            <a:r>
              <a:rPr lang="en-US" sz="1400" i="1" dirty="0" err="1">
                <a:solidFill>
                  <a:srgbClr val="0000FF"/>
                </a:solidFill>
              </a:rPr>
              <a:t>dz</a:t>
            </a:r>
            <a:r>
              <a:rPr lang="en-US" sz="1400" i="1" dirty="0">
                <a:solidFill>
                  <a:srgbClr val="0000FF"/>
                </a:solidFill>
              </a:rPr>
              <a:t>’ contention--in fact, such pts can present with ptosis. Under what circumstance might a Graves </a:t>
            </a:r>
            <a:r>
              <a:rPr lang="en-US" sz="1400" i="1" dirty="0" err="1">
                <a:solidFill>
                  <a:srgbClr val="0000FF"/>
                </a:solidFill>
              </a:rPr>
              <a:t>pt</a:t>
            </a:r>
            <a:r>
              <a:rPr lang="en-US" sz="1400" i="1" dirty="0">
                <a:solidFill>
                  <a:srgbClr val="0000FF"/>
                </a:solidFill>
              </a:rPr>
              <a:t> present with no lid retraction, or even frank ptosis?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If the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pt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has concurrent 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myasthenia gravis</a:t>
            </a:r>
          </a:p>
        </p:txBody>
      </p:sp>
    </p:spTree>
    <p:extLst>
      <p:ext uri="{BB962C8B-B14F-4D97-AF65-F5344CB8AC3E}">
        <p14:creationId xmlns:p14="http://schemas.microsoft.com/office/powerpoint/2010/main" val="3557073116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451</TotalTime>
  <Words>4389</Words>
  <Application>Microsoft Office PowerPoint</Application>
  <PresentationFormat>On-screen Show (4:3)</PresentationFormat>
  <Paragraphs>800</Paragraphs>
  <Slides>53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Segoe Script</vt:lpstr>
      <vt:lpstr>Wingdings</vt:lpstr>
      <vt:lpstr>Network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Proptosis</vt:lpstr>
      <vt:lpstr>Q</vt:lpstr>
      <vt:lpstr>A</vt:lpstr>
      <vt:lpstr>PowerPoint Presentation</vt:lpstr>
      <vt:lpstr>Q</vt:lpstr>
      <vt:lpstr>A</vt:lpstr>
      <vt:lpstr>Q</vt:lpstr>
      <vt:lpstr>A</vt:lpstr>
      <vt:lpstr>Q</vt:lpstr>
      <vt:lpstr>A</vt:lpstr>
      <vt:lpstr>Q</vt:lpstr>
      <vt:lpstr>Q/A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LSU Ophthalmology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Guide: Proptosis</dc:title>
  <dc:creator>Steven B. Flynn</dc:creator>
  <cp:lastModifiedBy>Flynn, Steven</cp:lastModifiedBy>
  <cp:revision>47</cp:revision>
  <dcterms:created xsi:type="dcterms:W3CDTF">2008-09-07T16:08:11Z</dcterms:created>
  <dcterms:modified xsi:type="dcterms:W3CDTF">2019-03-15T21:13:42Z</dcterms:modified>
</cp:coreProperties>
</file>