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95"/>
  </p:notesMasterIdLst>
  <p:sldIdLst>
    <p:sldId id="2018" r:id="rId2"/>
    <p:sldId id="299" r:id="rId3"/>
    <p:sldId id="319" r:id="rId4"/>
    <p:sldId id="320" r:id="rId5"/>
    <p:sldId id="321" r:id="rId6"/>
    <p:sldId id="322" r:id="rId7"/>
    <p:sldId id="363" r:id="rId8"/>
    <p:sldId id="364" r:id="rId9"/>
    <p:sldId id="270" r:id="rId10"/>
    <p:sldId id="271" r:id="rId11"/>
    <p:sldId id="300" r:id="rId12"/>
    <p:sldId id="301" r:id="rId13"/>
    <p:sldId id="326" r:id="rId14"/>
    <p:sldId id="302" r:id="rId15"/>
    <p:sldId id="303" r:id="rId16"/>
    <p:sldId id="304" r:id="rId17"/>
    <p:sldId id="305" r:id="rId18"/>
    <p:sldId id="328" r:id="rId19"/>
    <p:sldId id="272" r:id="rId20"/>
    <p:sldId id="273" r:id="rId21"/>
    <p:sldId id="418" r:id="rId22"/>
    <p:sldId id="419" r:id="rId23"/>
    <p:sldId id="329" r:id="rId24"/>
    <p:sldId id="362" r:id="rId25"/>
    <p:sldId id="425" r:id="rId26"/>
    <p:sldId id="293" r:id="rId27"/>
    <p:sldId id="441" r:id="rId28"/>
    <p:sldId id="442" r:id="rId29"/>
    <p:sldId id="443" r:id="rId30"/>
    <p:sldId id="444" r:id="rId31"/>
    <p:sldId id="445" r:id="rId32"/>
    <p:sldId id="446" r:id="rId33"/>
    <p:sldId id="447" r:id="rId34"/>
    <p:sldId id="480" r:id="rId35"/>
    <p:sldId id="481" r:id="rId36"/>
    <p:sldId id="482" r:id="rId37"/>
    <p:sldId id="484" r:id="rId38"/>
    <p:sldId id="485" r:id="rId39"/>
    <p:sldId id="486" r:id="rId40"/>
    <p:sldId id="449" r:id="rId41"/>
    <p:sldId id="450" r:id="rId42"/>
    <p:sldId id="540" r:id="rId43"/>
    <p:sldId id="451" r:id="rId44"/>
    <p:sldId id="452" r:id="rId45"/>
    <p:sldId id="453" r:id="rId46"/>
    <p:sldId id="454" r:id="rId47"/>
    <p:sldId id="487" r:id="rId48"/>
    <p:sldId id="488" r:id="rId49"/>
    <p:sldId id="489" r:id="rId50"/>
    <p:sldId id="457" r:id="rId51"/>
    <p:sldId id="458" r:id="rId52"/>
    <p:sldId id="554" r:id="rId53"/>
    <p:sldId id="555" r:id="rId54"/>
    <p:sldId id="556" r:id="rId55"/>
    <p:sldId id="557" r:id="rId56"/>
    <p:sldId id="558" r:id="rId57"/>
    <p:sldId id="459" r:id="rId58"/>
    <p:sldId id="460" r:id="rId59"/>
    <p:sldId id="547" r:id="rId60"/>
    <p:sldId id="548" r:id="rId61"/>
    <p:sldId id="549" r:id="rId62"/>
    <p:sldId id="550" r:id="rId63"/>
    <p:sldId id="551" r:id="rId64"/>
    <p:sldId id="552" r:id="rId65"/>
    <p:sldId id="509" r:id="rId66"/>
    <p:sldId id="543" r:id="rId67"/>
    <p:sldId id="514" r:id="rId68"/>
    <p:sldId id="515" r:id="rId69"/>
    <p:sldId id="542" r:id="rId70"/>
    <p:sldId id="512" r:id="rId71"/>
    <p:sldId id="513" r:id="rId72"/>
    <p:sldId id="559" r:id="rId73"/>
    <p:sldId id="461" r:id="rId74"/>
    <p:sldId id="491" r:id="rId75"/>
    <p:sldId id="493" r:id="rId76"/>
    <p:sldId id="492" r:id="rId77"/>
    <p:sldId id="494" r:id="rId78"/>
    <p:sldId id="462" r:id="rId79"/>
    <p:sldId id="463" r:id="rId80"/>
    <p:sldId id="464" r:id="rId81"/>
    <p:sldId id="465" r:id="rId82"/>
    <p:sldId id="466" r:id="rId83"/>
    <p:sldId id="467" r:id="rId84"/>
    <p:sldId id="523" r:id="rId85"/>
    <p:sldId id="529" r:id="rId86"/>
    <p:sldId id="530" r:id="rId87"/>
    <p:sldId id="544" r:id="rId88"/>
    <p:sldId id="525" r:id="rId89"/>
    <p:sldId id="526" r:id="rId90"/>
    <p:sldId id="531" r:id="rId91"/>
    <p:sldId id="527" r:id="rId92"/>
    <p:sldId id="535" r:id="rId93"/>
    <p:sldId id="537" r:id="rId94"/>
    <p:sldId id="538" r:id="rId95"/>
    <p:sldId id="536" r:id="rId96"/>
    <p:sldId id="539" r:id="rId97"/>
    <p:sldId id="545" r:id="rId98"/>
    <p:sldId id="562" r:id="rId99"/>
    <p:sldId id="563" r:id="rId100"/>
    <p:sldId id="564" r:id="rId101"/>
    <p:sldId id="587" r:id="rId102"/>
    <p:sldId id="590" r:id="rId103"/>
    <p:sldId id="589" r:id="rId104"/>
    <p:sldId id="588" r:id="rId105"/>
    <p:sldId id="569" r:id="rId106"/>
    <p:sldId id="570" r:id="rId107"/>
    <p:sldId id="571" r:id="rId108"/>
    <p:sldId id="572" r:id="rId109"/>
    <p:sldId id="573" r:id="rId110"/>
    <p:sldId id="567" r:id="rId111"/>
    <p:sldId id="574" r:id="rId112"/>
    <p:sldId id="575" r:id="rId113"/>
    <p:sldId id="576" r:id="rId114"/>
    <p:sldId id="577" r:id="rId115"/>
    <p:sldId id="579" r:id="rId116"/>
    <p:sldId id="578" r:id="rId117"/>
    <p:sldId id="580" r:id="rId118"/>
    <p:sldId id="581" r:id="rId119"/>
    <p:sldId id="582" r:id="rId120"/>
    <p:sldId id="583" r:id="rId121"/>
    <p:sldId id="584" r:id="rId122"/>
    <p:sldId id="585" r:id="rId123"/>
    <p:sldId id="2089" r:id="rId124"/>
    <p:sldId id="565" r:id="rId125"/>
    <p:sldId id="566" r:id="rId126"/>
    <p:sldId id="586" r:id="rId127"/>
    <p:sldId id="591" r:id="rId128"/>
    <p:sldId id="592" r:id="rId129"/>
    <p:sldId id="593" r:id="rId130"/>
    <p:sldId id="594" r:id="rId131"/>
    <p:sldId id="468" r:id="rId132"/>
    <p:sldId id="469" r:id="rId133"/>
    <p:sldId id="470" r:id="rId134"/>
    <p:sldId id="471" r:id="rId135"/>
    <p:sldId id="499" r:id="rId136"/>
    <p:sldId id="500" r:id="rId137"/>
    <p:sldId id="501" r:id="rId138"/>
    <p:sldId id="502" r:id="rId139"/>
    <p:sldId id="472" r:id="rId140"/>
    <p:sldId id="473" r:id="rId141"/>
    <p:sldId id="474" r:id="rId142"/>
    <p:sldId id="475" r:id="rId143"/>
    <p:sldId id="495" r:id="rId144"/>
    <p:sldId id="496" r:id="rId145"/>
    <p:sldId id="497" r:id="rId146"/>
    <p:sldId id="498" r:id="rId147"/>
    <p:sldId id="1098" r:id="rId148"/>
    <p:sldId id="503" r:id="rId149"/>
    <p:sldId id="504" r:id="rId150"/>
    <p:sldId id="516" r:id="rId151"/>
    <p:sldId id="517" r:id="rId152"/>
    <p:sldId id="518" r:id="rId153"/>
    <p:sldId id="519" r:id="rId154"/>
    <p:sldId id="520" r:id="rId155"/>
    <p:sldId id="521" r:id="rId156"/>
    <p:sldId id="522" r:id="rId157"/>
    <p:sldId id="476" r:id="rId158"/>
    <p:sldId id="477" r:id="rId159"/>
    <p:sldId id="490" r:id="rId160"/>
    <p:sldId id="505" r:id="rId161"/>
    <p:sldId id="508" r:id="rId162"/>
    <p:sldId id="524" r:id="rId163"/>
    <p:sldId id="541" r:id="rId164"/>
    <p:sldId id="506" r:id="rId165"/>
    <p:sldId id="507" r:id="rId166"/>
    <p:sldId id="546" r:id="rId167"/>
    <p:sldId id="595" r:id="rId168"/>
    <p:sldId id="560" r:id="rId169"/>
    <p:sldId id="561" r:id="rId170"/>
    <p:sldId id="510" r:id="rId171"/>
    <p:sldId id="511" r:id="rId172"/>
    <p:sldId id="2090" r:id="rId173"/>
    <p:sldId id="436" r:id="rId174"/>
    <p:sldId id="598" r:id="rId175"/>
    <p:sldId id="634" r:id="rId176"/>
    <p:sldId id="635" r:id="rId177"/>
    <p:sldId id="636" r:id="rId178"/>
    <p:sldId id="637" r:id="rId179"/>
    <p:sldId id="638" r:id="rId180"/>
    <p:sldId id="639" r:id="rId181"/>
    <p:sldId id="643" r:id="rId182"/>
    <p:sldId id="640" r:id="rId183"/>
    <p:sldId id="644" r:id="rId184"/>
    <p:sldId id="633" r:id="rId185"/>
    <p:sldId id="427" r:id="rId186"/>
    <p:sldId id="599" r:id="rId187"/>
    <p:sldId id="600" r:id="rId188"/>
    <p:sldId id="601" r:id="rId189"/>
    <p:sldId id="596" r:id="rId190"/>
    <p:sldId id="646" r:id="rId191"/>
    <p:sldId id="645" r:id="rId192"/>
    <p:sldId id="648" r:id="rId193"/>
    <p:sldId id="647" r:id="rId194"/>
    <p:sldId id="650" r:id="rId195"/>
    <p:sldId id="649" r:id="rId196"/>
    <p:sldId id="652" r:id="rId197"/>
    <p:sldId id="651" r:id="rId198"/>
    <p:sldId id="654" r:id="rId199"/>
    <p:sldId id="653" r:id="rId200"/>
    <p:sldId id="656" r:id="rId201"/>
    <p:sldId id="662" r:id="rId202"/>
    <p:sldId id="663" r:id="rId203"/>
    <p:sldId id="666" r:id="rId204"/>
    <p:sldId id="664" r:id="rId205"/>
    <p:sldId id="667" r:id="rId206"/>
    <p:sldId id="669" r:id="rId207"/>
    <p:sldId id="665" r:id="rId208"/>
    <p:sldId id="668" r:id="rId209"/>
    <p:sldId id="670" r:id="rId210"/>
    <p:sldId id="671" r:id="rId211"/>
    <p:sldId id="655" r:id="rId212"/>
    <p:sldId id="658" r:id="rId213"/>
    <p:sldId id="657" r:id="rId214"/>
    <p:sldId id="660" r:id="rId215"/>
    <p:sldId id="682" r:id="rId216"/>
    <p:sldId id="683" r:id="rId217"/>
    <p:sldId id="693" r:id="rId218"/>
    <p:sldId id="686" r:id="rId219"/>
    <p:sldId id="687" r:id="rId220"/>
    <p:sldId id="659" r:id="rId221"/>
    <p:sldId id="673" r:id="rId222"/>
    <p:sldId id="692" r:id="rId223"/>
    <p:sldId id="674" r:id="rId224"/>
    <p:sldId id="675" r:id="rId225"/>
    <p:sldId id="676" r:id="rId226"/>
    <p:sldId id="677" r:id="rId227"/>
    <p:sldId id="678" r:id="rId228"/>
    <p:sldId id="2058" r:id="rId229"/>
    <p:sldId id="2060" r:id="rId230"/>
    <p:sldId id="2059" r:id="rId231"/>
    <p:sldId id="672" r:id="rId232"/>
    <p:sldId id="680" r:id="rId233"/>
    <p:sldId id="681" r:id="rId234"/>
    <p:sldId id="688" r:id="rId235"/>
    <p:sldId id="691" r:id="rId236"/>
    <p:sldId id="2053" r:id="rId237"/>
    <p:sldId id="2054" r:id="rId238"/>
    <p:sldId id="2055" r:id="rId239"/>
    <p:sldId id="2052" r:id="rId240"/>
    <p:sldId id="2056" r:id="rId241"/>
    <p:sldId id="2057" r:id="rId242"/>
    <p:sldId id="679" r:id="rId243"/>
    <p:sldId id="689" r:id="rId244"/>
    <p:sldId id="694" r:id="rId245"/>
    <p:sldId id="2020" r:id="rId246"/>
    <p:sldId id="361" r:id="rId247"/>
    <p:sldId id="410" r:id="rId248"/>
    <p:sldId id="710" r:id="rId249"/>
    <p:sldId id="711" r:id="rId250"/>
    <p:sldId id="712" r:id="rId251"/>
    <p:sldId id="726" r:id="rId252"/>
    <p:sldId id="727" r:id="rId253"/>
    <p:sldId id="728" r:id="rId254"/>
    <p:sldId id="729" r:id="rId255"/>
    <p:sldId id="2091" r:id="rId256"/>
    <p:sldId id="750" r:id="rId257"/>
    <p:sldId id="713" r:id="rId258"/>
    <p:sldId id="714" r:id="rId259"/>
    <p:sldId id="715" r:id="rId260"/>
    <p:sldId id="749" r:id="rId261"/>
    <p:sldId id="751" r:id="rId262"/>
    <p:sldId id="716" r:id="rId263"/>
    <p:sldId id="717" r:id="rId264"/>
    <p:sldId id="730" r:id="rId265"/>
    <p:sldId id="731" r:id="rId266"/>
    <p:sldId id="741" r:id="rId267"/>
    <p:sldId id="742" r:id="rId268"/>
    <p:sldId id="743" r:id="rId269"/>
    <p:sldId id="744" r:id="rId270"/>
    <p:sldId id="752" r:id="rId271"/>
    <p:sldId id="753" r:id="rId272"/>
    <p:sldId id="732" r:id="rId273"/>
    <p:sldId id="733" r:id="rId274"/>
    <p:sldId id="745" r:id="rId275"/>
    <p:sldId id="746" r:id="rId276"/>
    <p:sldId id="747" r:id="rId277"/>
    <p:sldId id="734" r:id="rId278"/>
    <p:sldId id="735" r:id="rId279"/>
    <p:sldId id="755" r:id="rId280"/>
    <p:sldId id="736" r:id="rId281"/>
    <p:sldId id="737" r:id="rId282"/>
    <p:sldId id="754" r:id="rId283"/>
    <p:sldId id="718" r:id="rId284"/>
    <p:sldId id="723" r:id="rId285"/>
    <p:sldId id="738" r:id="rId286"/>
    <p:sldId id="724" r:id="rId287"/>
    <p:sldId id="739" r:id="rId288"/>
    <p:sldId id="740" r:id="rId289"/>
    <p:sldId id="725" r:id="rId290"/>
    <p:sldId id="719" r:id="rId291"/>
    <p:sldId id="720" r:id="rId292"/>
    <p:sldId id="748" r:id="rId293"/>
    <p:sldId id="757" r:id="rId294"/>
    <p:sldId id="758" r:id="rId295"/>
    <p:sldId id="759" r:id="rId296"/>
    <p:sldId id="760" r:id="rId297"/>
    <p:sldId id="761" r:id="rId298"/>
    <p:sldId id="762" r:id="rId299"/>
    <p:sldId id="704" r:id="rId300"/>
    <p:sldId id="411" r:id="rId301"/>
    <p:sldId id="416" r:id="rId302"/>
    <p:sldId id="1024" r:id="rId303"/>
    <p:sldId id="412" r:id="rId304"/>
    <p:sldId id="765" r:id="rId305"/>
    <p:sldId id="764" r:id="rId306"/>
    <p:sldId id="766" r:id="rId307"/>
    <p:sldId id="763" r:id="rId308"/>
    <p:sldId id="439" r:id="rId309"/>
    <p:sldId id="706" r:id="rId310"/>
    <p:sldId id="767" r:id="rId311"/>
    <p:sldId id="768" r:id="rId312"/>
    <p:sldId id="769" r:id="rId313"/>
    <p:sldId id="770" r:id="rId314"/>
    <p:sldId id="774" r:id="rId315"/>
    <p:sldId id="771" r:id="rId316"/>
    <p:sldId id="772" r:id="rId317"/>
    <p:sldId id="773" r:id="rId318"/>
    <p:sldId id="775" r:id="rId319"/>
    <p:sldId id="707" r:id="rId320"/>
    <p:sldId id="776" r:id="rId321"/>
    <p:sldId id="777" r:id="rId322"/>
    <p:sldId id="778" r:id="rId323"/>
    <p:sldId id="779" r:id="rId324"/>
    <p:sldId id="782" r:id="rId325"/>
    <p:sldId id="780" r:id="rId326"/>
    <p:sldId id="787" r:id="rId327"/>
    <p:sldId id="788" r:id="rId328"/>
    <p:sldId id="789" r:id="rId329"/>
    <p:sldId id="790" r:id="rId330"/>
    <p:sldId id="797" r:id="rId331"/>
    <p:sldId id="798" r:id="rId332"/>
    <p:sldId id="791" r:id="rId333"/>
    <p:sldId id="792" r:id="rId334"/>
    <p:sldId id="793" r:id="rId335"/>
    <p:sldId id="796" r:id="rId336"/>
    <p:sldId id="799" r:id="rId337"/>
    <p:sldId id="801" r:id="rId338"/>
    <p:sldId id="802" r:id="rId339"/>
    <p:sldId id="800" r:id="rId340"/>
    <p:sldId id="794" r:id="rId341"/>
    <p:sldId id="795" r:id="rId342"/>
    <p:sldId id="804" r:id="rId343"/>
    <p:sldId id="805" r:id="rId344"/>
    <p:sldId id="808" r:id="rId345"/>
    <p:sldId id="809" r:id="rId346"/>
    <p:sldId id="812" r:id="rId347"/>
    <p:sldId id="813" r:id="rId348"/>
    <p:sldId id="814" r:id="rId349"/>
    <p:sldId id="815" r:id="rId350"/>
    <p:sldId id="816" r:id="rId351"/>
    <p:sldId id="817" r:id="rId352"/>
    <p:sldId id="818" r:id="rId353"/>
    <p:sldId id="810" r:id="rId354"/>
    <p:sldId id="811" r:id="rId355"/>
    <p:sldId id="819" r:id="rId356"/>
    <p:sldId id="820" r:id="rId357"/>
    <p:sldId id="827" r:id="rId358"/>
    <p:sldId id="975" r:id="rId359"/>
    <p:sldId id="821" r:id="rId360"/>
    <p:sldId id="822" r:id="rId361"/>
    <p:sldId id="1016" r:id="rId362"/>
    <p:sldId id="823" r:id="rId363"/>
    <p:sldId id="824" r:id="rId364"/>
    <p:sldId id="825" r:id="rId365"/>
    <p:sldId id="826" r:id="rId366"/>
    <p:sldId id="835" r:id="rId367"/>
    <p:sldId id="841" r:id="rId368"/>
    <p:sldId id="1019" r:id="rId369"/>
    <p:sldId id="1020" r:id="rId370"/>
    <p:sldId id="976" r:id="rId371"/>
    <p:sldId id="842" r:id="rId372"/>
    <p:sldId id="843" r:id="rId373"/>
    <p:sldId id="844" r:id="rId374"/>
    <p:sldId id="845" r:id="rId375"/>
    <p:sldId id="846" r:id="rId376"/>
    <p:sldId id="847" r:id="rId377"/>
    <p:sldId id="848" r:id="rId378"/>
    <p:sldId id="849" r:id="rId379"/>
    <p:sldId id="977" r:id="rId380"/>
    <p:sldId id="850" r:id="rId381"/>
    <p:sldId id="851" r:id="rId382"/>
    <p:sldId id="852" r:id="rId383"/>
    <p:sldId id="853" r:id="rId384"/>
    <p:sldId id="854" r:id="rId385"/>
    <p:sldId id="855" r:id="rId386"/>
    <p:sldId id="785" r:id="rId387"/>
    <p:sldId id="1021" r:id="rId388"/>
    <p:sldId id="1022" r:id="rId389"/>
    <p:sldId id="1025" r:id="rId390"/>
    <p:sldId id="1023" r:id="rId391"/>
    <p:sldId id="1029" r:id="rId392"/>
    <p:sldId id="1030" r:id="rId393"/>
    <p:sldId id="1031" r:id="rId394"/>
    <p:sldId id="1032" r:id="rId395"/>
    <p:sldId id="1033" r:id="rId396"/>
    <p:sldId id="1034" r:id="rId397"/>
    <p:sldId id="1043" r:id="rId398"/>
    <p:sldId id="1042" r:id="rId399"/>
    <p:sldId id="1044" r:id="rId400"/>
    <p:sldId id="1045" r:id="rId401"/>
    <p:sldId id="1046" r:id="rId402"/>
    <p:sldId id="1047" r:id="rId403"/>
    <p:sldId id="1035" r:id="rId404"/>
    <p:sldId id="1036" r:id="rId405"/>
    <p:sldId id="1037" r:id="rId406"/>
    <p:sldId id="1038" r:id="rId407"/>
    <p:sldId id="1039" r:id="rId408"/>
    <p:sldId id="1040" r:id="rId409"/>
    <p:sldId id="1041" r:id="rId410"/>
    <p:sldId id="2019" r:id="rId411"/>
    <p:sldId id="369" r:id="rId412"/>
    <p:sldId id="257" r:id="rId413"/>
    <p:sldId id="274" r:id="rId414"/>
    <p:sldId id="276" r:id="rId415"/>
    <p:sldId id="277" r:id="rId416"/>
    <p:sldId id="275" r:id="rId417"/>
    <p:sldId id="285" r:id="rId418"/>
    <p:sldId id="286" r:id="rId419"/>
    <p:sldId id="287" r:id="rId420"/>
    <p:sldId id="288" r:id="rId421"/>
    <p:sldId id="292" r:id="rId422"/>
    <p:sldId id="370" r:id="rId423"/>
    <p:sldId id="294" r:id="rId424"/>
    <p:sldId id="295" r:id="rId425"/>
    <p:sldId id="296" r:id="rId426"/>
    <p:sldId id="310" r:id="rId427"/>
    <p:sldId id="311" r:id="rId428"/>
    <p:sldId id="371" r:id="rId429"/>
    <p:sldId id="312" r:id="rId430"/>
    <p:sldId id="313" r:id="rId431"/>
    <p:sldId id="372" r:id="rId432"/>
    <p:sldId id="315" r:id="rId433"/>
    <p:sldId id="316" r:id="rId434"/>
    <p:sldId id="355" r:id="rId435"/>
    <p:sldId id="440" r:id="rId436"/>
    <p:sldId id="373" r:id="rId437"/>
    <p:sldId id="374" r:id="rId438"/>
    <p:sldId id="307" r:id="rId439"/>
    <p:sldId id="317" r:id="rId440"/>
    <p:sldId id="318" r:id="rId441"/>
    <p:sldId id="297" r:id="rId442"/>
    <p:sldId id="298" r:id="rId443"/>
    <p:sldId id="375" r:id="rId444"/>
    <p:sldId id="376" r:id="rId445"/>
    <p:sldId id="377" r:id="rId446"/>
    <p:sldId id="378" r:id="rId447"/>
    <p:sldId id="379" r:id="rId448"/>
    <p:sldId id="380" r:id="rId449"/>
    <p:sldId id="381" r:id="rId450"/>
    <p:sldId id="324" r:id="rId451"/>
    <p:sldId id="325" r:id="rId452"/>
    <p:sldId id="382" r:id="rId453"/>
    <p:sldId id="291" r:id="rId454"/>
    <p:sldId id="383" r:id="rId455"/>
    <p:sldId id="384" r:id="rId456"/>
    <p:sldId id="385" r:id="rId457"/>
    <p:sldId id="386" r:id="rId458"/>
    <p:sldId id="387" r:id="rId459"/>
    <p:sldId id="330" r:id="rId460"/>
    <p:sldId id="331" r:id="rId461"/>
    <p:sldId id="332" r:id="rId462"/>
    <p:sldId id="333" r:id="rId463"/>
    <p:sldId id="334" r:id="rId464"/>
    <p:sldId id="335" r:id="rId465"/>
    <p:sldId id="341" r:id="rId466"/>
    <p:sldId id="342" r:id="rId467"/>
    <p:sldId id="344" r:id="rId468"/>
    <p:sldId id="343" r:id="rId469"/>
    <p:sldId id="345" r:id="rId470"/>
    <p:sldId id="346" r:id="rId471"/>
    <p:sldId id="337" r:id="rId472"/>
    <p:sldId id="347" r:id="rId473"/>
    <p:sldId id="406" r:id="rId474"/>
    <p:sldId id="407" r:id="rId475"/>
    <p:sldId id="348" r:id="rId476"/>
    <p:sldId id="340" r:id="rId477"/>
    <p:sldId id="349" r:id="rId478"/>
    <p:sldId id="351" r:id="rId479"/>
    <p:sldId id="352" r:id="rId480"/>
    <p:sldId id="408" r:id="rId481"/>
    <p:sldId id="350" r:id="rId482"/>
    <p:sldId id="404" r:id="rId483"/>
    <p:sldId id="261" r:id="rId484"/>
    <p:sldId id="388" r:id="rId485"/>
    <p:sldId id="267" r:id="rId486"/>
    <p:sldId id="268" r:id="rId487"/>
    <p:sldId id="389" r:id="rId488"/>
    <p:sldId id="263" r:id="rId489"/>
    <p:sldId id="390" r:id="rId490"/>
    <p:sldId id="264" r:id="rId491"/>
    <p:sldId id="269" r:id="rId492"/>
    <p:sldId id="391" r:id="rId493"/>
    <p:sldId id="265" r:id="rId494"/>
    <p:sldId id="392" r:id="rId495"/>
    <p:sldId id="266" r:id="rId496"/>
    <p:sldId id="258" r:id="rId497"/>
    <p:sldId id="393" r:id="rId498"/>
    <p:sldId id="394" r:id="rId499"/>
    <p:sldId id="395" r:id="rId500"/>
    <p:sldId id="279" r:id="rId501"/>
    <p:sldId id="281" r:id="rId502"/>
    <p:sldId id="282" r:id="rId503"/>
    <p:sldId id="283" r:id="rId504"/>
    <p:sldId id="284" r:id="rId505"/>
    <p:sldId id="396" r:id="rId506"/>
    <p:sldId id="397" r:id="rId507"/>
    <p:sldId id="398" r:id="rId508"/>
    <p:sldId id="289" r:id="rId509"/>
    <p:sldId id="399" r:id="rId510"/>
    <p:sldId id="400" r:id="rId511"/>
    <p:sldId id="290" r:id="rId512"/>
    <p:sldId id="401" r:id="rId513"/>
    <p:sldId id="402" r:id="rId514"/>
    <p:sldId id="403" r:id="rId515"/>
    <p:sldId id="438" r:id="rId516"/>
    <p:sldId id="1048" r:id="rId517"/>
    <p:sldId id="1050" r:id="rId518"/>
    <p:sldId id="1051" r:id="rId519"/>
    <p:sldId id="1052" r:id="rId520"/>
    <p:sldId id="1057" r:id="rId521"/>
    <p:sldId id="1059" r:id="rId522"/>
    <p:sldId id="1060" r:id="rId523"/>
    <p:sldId id="1061" r:id="rId524"/>
    <p:sldId id="1062" r:id="rId525"/>
    <p:sldId id="1063" r:id="rId526"/>
    <p:sldId id="1064" r:id="rId527"/>
    <p:sldId id="1065" r:id="rId528"/>
    <p:sldId id="1053" r:id="rId529"/>
    <p:sldId id="1054" r:id="rId530"/>
    <p:sldId id="1089" r:id="rId531"/>
    <p:sldId id="1090" r:id="rId532"/>
    <p:sldId id="1091" r:id="rId533"/>
    <p:sldId id="1092" r:id="rId534"/>
    <p:sldId id="1055" r:id="rId535"/>
    <p:sldId id="1056" r:id="rId536"/>
    <p:sldId id="1071" r:id="rId537"/>
    <p:sldId id="2045" r:id="rId538"/>
    <p:sldId id="2046" r:id="rId539"/>
    <p:sldId id="2047" r:id="rId540"/>
    <p:sldId id="2048" r:id="rId541"/>
    <p:sldId id="2049" r:id="rId542"/>
    <p:sldId id="1072" r:id="rId543"/>
    <p:sldId id="1073" r:id="rId544"/>
    <p:sldId id="1074" r:id="rId545"/>
    <p:sldId id="1076" r:id="rId546"/>
    <p:sldId id="2027" r:id="rId547"/>
    <p:sldId id="2029" r:id="rId548"/>
    <p:sldId id="2028" r:id="rId549"/>
    <p:sldId id="2031" r:id="rId550"/>
    <p:sldId id="2030" r:id="rId551"/>
    <p:sldId id="2032" r:id="rId552"/>
    <p:sldId id="1075" r:id="rId553"/>
    <p:sldId id="1077" r:id="rId554"/>
    <p:sldId id="2026" r:id="rId555"/>
    <p:sldId id="2025" r:id="rId556"/>
    <p:sldId id="1078" r:id="rId557"/>
    <p:sldId id="1079" r:id="rId558"/>
    <p:sldId id="1080" r:id="rId559"/>
    <p:sldId id="1081" r:id="rId560"/>
    <p:sldId id="1083" r:id="rId561"/>
    <p:sldId id="1084" r:id="rId562"/>
    <p:sldId id="1085" r:id="rId563"/>
    <p:sldId id="1086" r:id="rId564"/>
    <p:sldId id="1087" r:id="rId565"/>
    <p:sldId id="1088" r:id="rId566"/>
    <p:sldId id="1097" r:id="rId567"/>
    <p:sldId id="2064" r:id="rId568"/>
    <p:sldId id="2065" r:id="rId569"/>
    <p:sldId id="2066" r:id="rId570"/>
    <p:sldId id="2067" r:id="rId571"/>
    <p:sldId id="2068" r:id="rId572"/>
    <p:sldId id="2069" r:id="rId573"/>
    <p:sldId id="2070" r:id="rId574"/>
    <p:sldId id="2071" r:id="rId575"/>
    <p:sldId id="2072" r:id="rId576"/>
    <p:sldId id="2073" r:id="rId577"/>
    <p:sldId id="2074" r:id="rId578"/>
    <p:sldId id="2075" r:id="rId579"/>
    <p:sldId id="2077" r:id="rId580"/>
    <p:sldId id="2078" r:id="rId581"/>
    <p:sldId id="2079" r:id="rId582"/>
    <p:sldId id="2044" r:id="rId583"/>
    <p:sldId id="2081" r:id="rId584"/>
    <p:sldId id="2082" r:id="rId585"/>
    <p:sldId id="2083" r:id="rId586"/>
    <p:sldId id="2080" r:id="rId587"/>
    <p:sldId id="2085" r:id="rId588"/>
    <p:sldId id="2086" r:id="rId589"/>
    <p:sldId id="2087" r:id="rId590"/>
    <p:sldId id="2084" r:id="rId591"/>
    <p:sldId id="2088" r:id="rId592"/>
    <p:sldId id="417" r:id="rId593"/>
    <p:sldId id="2062" r:id="rId594"/>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FFCC"/>
    <a:srgbClr val="0000FF"/>
    <a:srgbClr val="99FF99"/>
    <a:srgbClr val="CCFF99"/>
    <a:srgbClr val="CCFFFF"/>
    <a:srgbClr val="FF99FF"/>
    <a:srgbClr val="FFCCFF"/>
    <a:srgbClr val="5C1E3D"/>
    <a:srgbClr val="FF0066"/>
    <a:srgbClr val="97979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72647" autoAdjust="0"/>
  </p:normalViewPr>
  <p:slideViewPr>
    <p:cSldViewPr>
      <p:cViewPr varScale="1">
        <p:scale>
          <a:sx n="72" d="100"/>
          <a:sy n="72" d="100"/>
        </p:scale>
        <p:origin x="1326" y="78"/>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279" Type="http://schemas.openxmlformats.org/officeDocument/2006/relationships/slide" Target="slides/slide278.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497" Type="http://schemas.openxmlformats.org/officeDocument/2006/relationships/slide" Target="slides/slide496.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424" Type="http://schemas.openxmlformats.org/officeDocument/2006/relationships/slide" Target="slides/slide423.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292" Type="http://schemas.openxmlformats.org/officeDocument/2006/relationships/slide" Target="slides/slide291.xml"/><Relationship Id="rId306" Type="http://schemas.openxmlformats.org/officeDocument/2006/relationships/slide" Target="slides/slide305.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viewProps" Target="viewProps.xml"/><Relationship Id="rId152" Type="http://schemas.openxmlformats.org/officeDocument/2006/relationships/slide" Target="slides/slide151.xml"/><Relationship Id="rId457" Type="http://schemas.openxmlformats.org/officeDocument/2006/relationships/slide" Target="slides/slide456.xml"/><Relationship Id="rId261" Type="http://schemas.openxmlformats.org/officeDocument/2006/relationships/slide" Target="slides/slide260.xml"/><Relationship Id="rId499" Type="http://schemas.openxmlformats.org/officeDocument/2006/relationships/slide" Target="slides/slide498.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slide" Target="slides/slide565.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577" Type="http://schemas.openxmlformats.org/officeDocument/2006/relationships/slide" Target="slides/slide576.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tableStyles" Target="tableStyles.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127" Type="http://schemas.openxmlformats.org/officeDocument/2006/relationships/slide" Target="slides/slide126.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presProps" Target="presProps.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theme" Target="theme/theme1.xml"/><Relationship Id="rId220" Type="http://schemas.openxmlformats.org/officeDocument/2006/relationships/slide" Target="slides/slide219.xml"/><Relationship Id="rId458" Type="http://schemas.openxmlformats.org/officeDocument/2006/relationships/slide" Target="slides/slide45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299" Type="http://schemas.openxmlformats.org/officeDocument/2006/relationships/slide" Target="slides/slide298.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226" Type="http://schemas.openxmlformats.org/officeDocument/2006/relationships/slide" Target="slides/slide225.xml"/><Relationship Id="rId433" Type="http://schemas.openxmlformats.org/officeDocument/2006/relationships/slide" Target="slides/slide432.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5" Type="http://schemas.openxmlformats.org/officeDocument/2006/relationships/slide" Target="slides/slide4.xml"/><Relationship Id="rId237" Type="http://schemas.openxmlformats.org/officeDocument/2006/relationships/slide" Target="slides/slide236.xml"/><Relationship Id="rId444" Type="http://schemas.openxmlformats.org/officeDocument/2006/relationships/slide" Target="slides/slide443.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notesMaster" Target="notesMasters/notesMaster1.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259" Type="http://schemas.openxmlformats.org/officeDocument/2006/relationships/slide" Target="slides/slide258.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72" Type="http://schemas.openxmlformats.org/officeDocument/2006/relationships/slide" Target="slides/slide171.xml"/><Relationship Id="rId477" Type="http://schemas.openxmlformats.org/officeDocument/2006/relationships/slide" Target="slides/slide476.xml"/><Relationship Id="rId337" Type="http://schemas.openxmlformats.org/officeDocument/2006/relationships/slide" Target="slides/slide336.xml"/><Relationship Id="rId34" Type="http://schemas.openxmlformats.org/officeDocument/2006/relationships/slide" Target="slides/slide33.xml"/><Relationship Id="rId544" Type="http://schemas.openxmlformats.org/officeDocument/2006/relationships/slide" Target="slides/slide54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488" Type="http://schemas.openxmlformats.org/officeDocument/2006/relationships/slide" Target="slides/slide487.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7A21281-A0FE-4D16-B5CB-EDC693F3BBAF}"/>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a:extLst>
              <a:ext uri="{FF2B5EF4-FFF2-40B4-BE49-F238E27FC236}">
                <a16:creationId xmlns:a16="http://schemas.microsoft.com/office/drawing/2014/main" id="{7E34D7CB-953D-41F6-A3BE-F6B6E49A2D46}"/>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8DB0A329-AE1E-4A26-8F26-0DA9BF3121F9}" type="datetimeFigureOut">
              <a:rPr lang="en-US"/>
              <a:pPr>
                <a:defRPr/>
              </a:pPr>
              <a:t>2/2/2023</a:t>
            </a:fld>
            <a:endParaRPr lang="en-US"/>
          </a:p>
        </p:txBody>
      </p:sp>
      <p:sp>
        <p:nvSpPr>
          <p:cNvPr id="4" name="Slide Image Placeholder 3">
            <a:extLst>
              <a:ext uri="{FF2B5EF4-FFF2-40B4-BE49-F238E27FC236}">
                <a16:creationId xmlns:a16="http://schemas.microsoft.com/office/drawing/2014/main" id="{048F8CF3-4C23-4D69-BEB6-F9BDD5815956}"/>
              </a:ext>
            </a:extLst>
          </p:cNvPr>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73EF1D79-B930-43A9-9AD5-6372FC8BCF34}"/>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4C36E0A1-E08A-4C3A-9C9D-C387B8071F06}"/>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a:extLst>
              <a:ext uri="{FF2B5EF4-FFF2-40B4-BE49-F238E27FC236}">
                <a16:creationId xmlns:a16="http://schemas.microsoft.com/office/drawing/2014/main" id="{E0497F9B-27C2-4AB8-BC38-1E20FF5BCA29}"/>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79AADCD3-8E4E-4D2D-B4F2-9E3CBEE64EA4}" type="slidenum">
              <a:rPr lang="en-US" altLang="en-US"/>
              <a:pPr>
                <a:defRPr/>
              </a:pPr>
              <a:t>‹#›</a:t>
            </a:fld>
            <a:endParaRPr lang="en-US" altLang="en-US"/>
          </a:p>
        </p:txBody>
      </p:sp>
    </p:spTree>
    <p:extLst>
      <p:ext uri="{BB962C8B-B14F-4D97-AF65-F5344CB8AC3E}">
        <p14:creationId xmlns:p14="http://schemas.microsoft.com/office/powerpoint/2010/main" val="339207623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496</a:t>
            </a:fld>
            <a:endParaRPr lang="en-US" altLang="en-US"/>
          </a:p>
        </p:txBody>
      </p:sp>
    </p:spTree>
    <p:extLst>
      <p:ext uri="{BB962C8B-B14F-4D97-AF65-F5344CB8AC3E}">
        <p14:creationId xmlns:p14="http://schemas.microsoft.com/office/powerpoint/2010/main" val="40410724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506</a:t>
            </a:fld>
            <a:endParaRPr lang="en-US" altLang="en-US"/>
          </a:p>
        </p:txBody>
      </p:sp>
    </p:spTree>
    <p:extLst>
      <p:ext uri="{BB962C8B-B14F-4D97-AF65-F5344CB8AC3E}">
        <p14:creationId xmlns:p14="http://schemas.microsoft.com/office/powerpoint/2010/main" val="12020883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507</a:t>
            </a:fld>
            <a:endParaRPr lang="en-US" altLang="en-US"/>
          </a:p>
        </p:txBody>
      </p:sp>
    </p:spTree>
    <p:extLst>
      <p:ext uri="{BB962C8B-B14F-4D97-AF65-F5344CB8AC3E}">
        <p14:creationId xmlns:p14="http://schemas.microsoft.com/office/powerpoint/2010/main" val="6670982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508</a:t>
            </a:fld>
            <a:endParaRPr lang="en-US" altLang="en-US"/>
          </a:p>
        </p:txBody>
      </p:sp>
    </p:spTree>
    <p:extLst>
      <p:ext uri="{BB962C8B-B14F-4D97-AF65-F5344CB8AC3E}">
        <p14:creationId xmlns:p14="http://schemas.microsoft.com/office/powerpoint/2010/main" val="8366198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509</a:t>
            </a:fld>
            <a:endParaRPr lang="en-US" altLang="en-US"/>
          </a:p>
        </p:txBody>
      </p:sp>
    </p:spTree>
    <p:extLst>
      <p:ext uri="{BB962C8B-B14F-4D97-AF65-F5344CB8AC3E}">
        <p14:creationId xmlns:p14="http://schemas.microsoft.com/office/powerpoint/2010/main" val="13992776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510</a:t>
            </a:fld>
            <a:endParaRPr lang="en-US" altLang="en-US"/>
          </a:p>
        </p:txBody>
      </p:sp>
    </p:spTree>
    <p:extLst>
      <p:ext uri="{BB962C8B-B14F-4D97-AF65-F5344CB8AC3E}">
        <p14:creationId xmlns:p14="http://schemas.microsoft.com/office/powerpoint/2010/main" val="41560977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511</a:t>
            </a:fld>
            <a:endParaRPr lang="en-US" altLang="en-US"/>
          </a:p>
        </p:txBody>
      </p:sp>
    </p:spTree>
    <p:extLst>
      <p:ext uri="{BB962C8B-B14F-4D97-AF65-F5344CB8AC3E}">
        <p14:creationId xmlns:p14="http://schemas.microsoft.com/office/powerpoint/2010/main" val="22229088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512</a:t>
            </a:fld>
            <a:endParaRPr lang="en-US" altLang="en-US"/>
          </a:p>
        </p:txBody>
      </p:sp>
    </p:spTree>
    <p:extLst>
      <p:ext uri="{BB962C8B-B14F-4D97-AF65-F5344CB8AC3E}">
        <p14:creationId xmlns:p14="http://schemas.microsoft.com/office/powerpoint/2010/main" val="403970752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513</a:t>
            </a:fld>
            <a:endParaRPr lang="en-US" altLang="en-US"/>
          </a:p>
        </p:txBody>
      </p:sp>
    </p:spTree>
    <p:extLst>
      <p:ext uri="{BB962C8B-B14F-4D97-AF65-F5344CB8AC3E}">
        <p14:creationId xmlns:p14="http://schemas.microsoft.com/office/powerpoint/2010/main" val="58749273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514</a:t>
            </a:fld>
            <a:endParaRPr lang="en-US" altLang="en-US"/>
          </a:p>
        </p:txBody>
      </p:sp>
    </p:spTree>
    <p:extLst>
      <p:ext uri="{BB962C8B-B14F-4D97-AF65-F5344CB8AC3E}">
        <p14:creationId xmlns:p14="http://schemas.microsoft.com/office/powerpoint/2010/main" val="37248360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498</a:t>
            </a:fld>
            <a:endParaRPr lang="en-US" altLang="en-US"/>
          </a:p>
        </p:txBody>
      </p:sp>
    </p:spTree>
    <p:extLst>
      <p:ext uri="{BB962C8B-B14F-4D97-AF65-F5344CB8AC3E}">
        <p14:creationId xmlns:p14="http://schemas.microsoft.com/office/powerpoint/2010/main" val="407729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499</a:t>
            </a:fld>
            <a:endParaRPr lang="en-US" altLang="en-US"/>
          </a:p>
        </p:txBody>
      </p:sp>
    </p:spTree>
    <p:extLst>
      <p:ext uri="{BB962C8B-B14F-4D97-AF65-F5344CB8AC3E}">
        <p14:creationId xmlns:p14="http://schemas.microsoft.com/office/powerpoint/2010/main" val="8882597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500</a:t>
            </a:fld>
            <a:endParaRPr lang="en-US" altLang="en-US"/>
          </a:p>
        </p:txBody>
      </p:sp>
    </p:spTree>
    <p:extLst>
      <p:ext uri="{BB962C8B-B14F-4D97-AF65-F5344CB8AC3E}">
        <p14:creationId xmlns:p14="http://schemas.microsoft.com/office/powerpoint/2010/main" val="27353862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501</a:t>
            </a:fld>
            <a:endParaRPr lang="en-US" altLang="en-US"/>
          </a:p>
        </p:txBody>
      </p:sp>
    </p:spTree>
    <p:extLst>
      <p:ext uri="{BB962C8B-B14F-4D97-AF65-F5344CB8AC3E}">
        <p14:creationId xmlns:p14="http://schemas.microsoft.com/office/powerpoint/2010/main" val="1073031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502</a:t>
            </a:fld>
            <a:endParaRPr lang="en-US" altLang="en-US"/>
          </a:p>
        </p:txBody>
      </p:sp>
    </p:spTree>
    <p:extLst>
      <p:ext uri="{BB962C8B-B14F-4D97-AF65-F5344CB8AC3E}">
        <p14:creationId xmlns:p14="http://schemas.microsoft.com/office/powerpoint/2010/main" val="29580601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503</a:t>
            </a:fld>
            <a:endParaRPr lang="en-US" altLang="en-US"/>
          </a:p>
        </p:txBody>
      </p:sp>
    </p:spTree>
    <p:extLst>
      <p:ext uri="{BB962C8B-B14F-4D97-AF65-F5344CB8AC3E}">
        <p14:creationId xmlns:p14="http://schemas.microsoft.com/office/powerpoint/2010/main" val="32460482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504</a:t>
            </a:fld>
            <a:endParaRPr lang="en-US" altLang="en-US"/>
          </a:p>
        </p:txBody>
      </p:sp>
    </p:spTree>
    <p:extLst>
      <p:ext uri="{BB962C8B-B14F-4D97-AF65-F5344CB8AC3E}">
        <p14:creationId xmlns:p14="http://schemas.microsoft.com/office/powerpoint/2010/main" val="18886195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1EBAE169-977E-4C50-9EA7-714FE55235E8}" type="slidenum">
              <a:rPr lang="en-US" altLang="en-US"/>
              <a:pPr eaLnBrk="1" hangingPunct="1"/>
              <a:t>505</a:t>
            </a:fld>
            <a:endParaRPr lang="en-US" altLang="en-US"/>
          </a:p>
        </p:txBody>
      </p:sp>
    </p:spTree>
    <p:extLst>
      <p:ext uri="{BB962C8B-B14F-4D97-AF65-F5344CB8AC3E}">
        <p14:creationId xmlns:p14="http://schemas.microsoft.com/office/powerpoint/2010/main" val="16742622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a:extLst>
              <a:ext uri="{FF2B5EF4-FFF2-40B4-BE49-F238E27FC236}">
                <a16:creationId xmlns:a16="http://schemas.microsoft.com/office/drawing/2014/main" id="{C99DEA33-AC61-41D6-BEC5-547174E53C8B}"/>
              </a:ext>
            </a:extLst>
          </p:cNvPr>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a:extLst>
              <a:ext uri="{FF2B5EF4-FFF2-40B4-BE49-F238E27FC236}">
                <a16:creationId xmlns:a16="http://schemas.microsoft.com/office/drawing/2014/main" id="{17285EC4-94F7-4B2C-BE19-9C72464CF667}"/>
              </a:ext>
            </a:extLst>
          </p:cNvPr>
          <p:cNvGrpSpPr>
            <a:grpSpLocks/>
          </p:cNvGrpSpPr>
          <p:nvPr/>
        </p:nvGrpSpPr>
        <p:grpSpPr bwMode="auto">
          <a:xfrm>
            <a:off x="7493000" y="2992438"/>
            <a:ext cx="1338263" cy="2189162"/>
            <a:chOff x="4704" y="1885"/>
            <a:chExt cx="843" cy="1379"/>
          </a:xfrm>
        </p:grpSpPr>
        <p:sp>
          <p:nvSpPr>
            <p:cNvPr id="6" name="Oval 9">
              <a:extLst>
                <a:ext uri="{FF2B5EF4-FFF2-40B4-BE49-F238E27FC236}">
                  <a16:creationId xmlns:a16="http://schemas.microsoft.com/office/drawing/2014/main" id="{617E65C5-A3AA-4D43-9CB2-4DFD315A5942}"/>
                </a:ext>
              </a:extLst>
            </p:cNvPr>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a:extLst>
                <a:ext uri="{FF2B5EF4-FFF2-40B4-BE49-F238E27FC236}">
                  <a16:creationId xmlns:a16="http://schemas.microsoft.com/office/drawing/2014/main" id="{9EB83A94-7A80-4E54-8CE2-671301F5BEBB}"/>
                </a:ext>
              </a:extLst>
            </p:cNvPr>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a:extLst>
                <a:ext uri="{FF2B5EF4-FFF2-40B4-BE49-F238E27FC236}">
                  <a16:creationId xmlns:a16="http://schemas.microsoft.com/office/drawing/2014/main" id="{E9E1588E-F299-48C6-AC50-E9834F51AF67}"/>
                </a:ext>
              </a:extLst>
            </p:cNvPr>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a:extLst>
                <a:ext uri="{FF2B5EF4-FFF2-40B4-BE49-F238E27FC236}">
                  <a16:creationId xmlns:a16="http://schemas.microsoft.com/office/drawing/2014/main" id="{1962A91A-ACDC-4801-855C-4121B3A0D417}"/>
                </a:ext>
              </a:extLst>
            </p:cNvPr>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a:extLst>
                <a:ext uri="{FF2B5EF4-FFF2-40B4-BE49-F238E27FC236}">
                  <a16:creationId xmlns:a16="http://schemas.microsoft.com/office/drawing/2014/main" id="{7B87F091-6FF1-4D99-8CDB-807BCF064E85}"/>
                </a:ext>
              </a:extLst>
            </p:cNvPr>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a:extLst>
                <a:ext uri="{FF2B5EF4-FFF2-40B4-BE49-F238E27FC236}">
                  <a16:creationId xmlns:a16="http://schemas.microsoft.com/office/drawing/2014/main" id="{35B42CFB-406A-4029-864D-BB0BEDF07A44}"/>
                </a:ext>
              </a:extLst>
            </p:cNvPr>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a:extLst>
                <a:ext uri="{FF2B5EF4-FFF2-40B4-BE49-F238E27FC236}">
                  <a16:creationId xmlns:a16="http://schemas.microsoft.com/office/drawing/2014/main" id="{303D4427-B4C0-457E-B356-E8EB3610B57C}"/>
                </a:ext>
              </a:extLst>
            </p:cNvPr>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a:extLst>
                <a:ext uri="{FF2B5EF4-FFF2-40B4-BE49-F238E27FC236}">
                  <a16:creationId xmlns:a16="http://schemas.microsoft.com/office/drawing/2014/main" id="{C594A262-F6AF-4B8A-9CA8-8741D7F93D06}"/>
                </a:ext>
              </a:extLst>
            </p:cNvPr>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a:extLst>
                <a:ext uri="{FF2B5EF4-FFF2-40B4-BE49-F238E27FC236}">
                  <a16:creationId xmlns:a16="http://schemas.microsoft.com/office/drawing/2014/main" id="{46904915-BEFF-409A-A629-4858F092A236}"/>
                </a:ext>
              </a:extLst>
            </p:cNvPr>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a:extLst>
                <a:ext uri="{FF2B5EF4-FFF2-40B4-BE49-F238E27FC236}">
                  <a16:creationId xmlns:a16="http://schemas.microsoft.com/office/drawing/2014/main" id="{AAEE1DF7-351F-40FE-809B-38BD7A304CF8}"/>
                </a:ext>
              </a:extLst>
            </p:cNvPr>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a:extLst>
                <a:ext uri="{FF2B5EF4-FFF2-40B4-BE49-F238E27FC236}">
                  <a16:creationId xmlns:a16="http://schemas.microsoft.com/office/drawing/2014/main" id="{E8889C16-E85F-45AA-BC54-2650E948B475}"/>
                </a:ext>
              </a:extLst>
            </p:cNvPr>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a:extLst>
                <a:ext uri="{FF2B5EF4-FFF2-40B4-BE49-F238E27FC236}">
                  <a16:creationId xmlns:a16="http://schemas.microsoft.com/office/drawing/2014/main" id="{E5148ABF-5B62-40D3-8C60-FEE958DD22E0}"/>
                </a:ext>
              </a:extLst>
            </p:cNvPr>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a:extLst>
                <a:ext uri="{FF2B5EF4-FFF2-40B4-BE49-F238E27FC236}">
                  <a16:creationId xmlns:a16="http://schemas.microsoft.com/office/drawing/2014/main" id="{4FDDB981-C714-4F31-96D2-AB920A7C45F0}"/>
                </a:ext>
              </a:extLst>
            </p:cNvPr>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a:extLst>
                <a:ext uri="{FF2B5EF4-FFF2-40B4-BE49-F238E27FC236}">
                  <a16:creationId xmlns:a16="http://schemas.microsoft.com/office/drawing/2014/main" id="{35373B2A-27D2-460E-B2C1-C715D47D1890}"/>
                </a:ext>
              </a:extLst>
            </p:cNvPr>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a:extLst>
                <a:ext uri="{FF2B5EF4-FFF2-40B4-BE49-F238E27FC236}">
                  <a16:creationId xmlns:a16="http://schemas.microsoft.com/office/drawing/2014/main" id="{6D9CB2DE-812C-4942-B217-2042A8D3D1F5}"/>
                </a:ext>
              </a:extLst>
            </p:cNvPr>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a:extLst>
                <a:ext uri="{FF2B5EF4-FFF2-40B4-BE49-F238E27FC236}">
                  <a16:creationId xmlns:a16="http://schemas.microsoft.com/office/drawing/2014/main" id="{F7443607-A349-42C8-9933-CB4F1D556CA6}"/>
                </a:ext>
              </a:extLst>
            </p:cNvPr>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a:extLst>
                <a:ext uri="{FF2B5EF4-FFF2-40B4-BE49-F238E27FC236}">
                  <a16:creationId xmlns:a16="http://schemas.microsoft.com/office/drawing/2014/main" id="{C2C33D17-EA04-4762-BE63-79223ECC8670}"/>
                </a:ext>
              </a:extLst>
            </p:cNvPr>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a:extLst>
                <a:ext uri="{FF2B5EF4-FFF2-40B4-BE49-F238E27FC236}">
                  <a16:creationId xmlns:a16="http://schemas.microsoft.com/office/drawing/2014/main" id="{2D7D0982-B75F-4C9B-ABDE-C2ABD14BB404}"/>
                </a:ext>
              </a:extLst>
            </p:cNvPr>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a:extLst>
                <a:ext uri="{FF2B5EF4-FFF2-40B4-BE49-F238E27FC236}">
                  <a16:creationId xmlns:a16="http://schemas.microsoft.com/office/drawing/2014/main" id="{FFD92EBC-1655-4619-9447-235220EF09AF}"/>
                </a:ext>
              </a:extLst>
            </p:cNvPr>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a:extLst>
                <a:ext uri="{FF2B5EF4-FFF2-40B4-BE49-F238E27FC236}">
                  <a16:creationId xmlns:a16="http://schemas.microsoft.com/office/drawing/2014/main" id="{5829B17E-00FD-459D-9051-A3890B36B457}"/>
                </a:ext>
              </a:extLst>
            </p:cNvPr>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a:extLst>
                <a:ext uri="{FF2B5EF4-FFF2-40B4-BE49-F238E27FC236}">
                  <a16:creationId xmlns:a16="http://schemas.microsoft.com/office/drawing/2014/main" id="{A474296F-0022-4F8C-9624-47CDD5C13EAF}"/>
                </a:ext>
              </a:extLst>
            </p:cNvPr>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a:extLst>
                <a:ext uri="{FF2B5EF4-FFF2-40B4-BE49-F238E27FC236}">
                  <a16:creationId xmlns:a16="http://schemas.microsoft.com/office/drawing/2014/main" id="{9F84D3E0-0CE3-4FCE-B60D-E6776FD0FC04}"/>
                </a:ext>
              </a:extLst>
            </p:cNvPr>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a:extLst>
                <a:ext uri="{FF2B5EF4-FFF2-40B4-BE49-F238E27FC236}">
                  <a16:creationId xmlns:a16="http://schemas.microsoft.com/office/drawing/2014/main" id="{4CE350E0-4B83-47C7-9006-2C93345CC3B1}"/>
                </a:ext>
              </a:extLst>
            </p:cNvPr>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a:extLst>
                <a:ext uri="{FF2B5EF4-FFF2-40B4-BE49-F238E27FC236}">
                  <a16:creationId xmlns:a16="http://schemas.microsoft.com/office/drawing/2014/main" id="{CFCAF529-8456-4947-8CEB-682684106009}"/>
                </a:ext>
              </a:extLst>
            </p:cNvPr>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a:extLst>
                <a:ext uri="{FF2B5EF4-FFF2-40B4-BE49-F238E27FC236}">
                  <a16:creationId xmlns:a16="http://schemas.microsoft.com/office/drawing/2014/main" id="{EFC5B928-042F-4E4D-92B5-B5B147879245}"/>
                </a:ext>
              </a:extLst>
            </p:cNvPr>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a:extLst>
                <a:ext uri="{FF2B5EF4-FFF2-40B4-BE49-F238E27FC236}">
                  <a16:creationId xmlns:a16="http://schemas.microsoft.com/office/drawing/2014/main" id="{A0B7648C-CD2B-4617-B1C7-B503B7D4A948}"/>
                </a:ext>
              </a:extLst>
            </p:cNvPr>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a:extLst>
                <a:ext uri="{FF2B5EF4-FFF2-40B4-BE49-F238E27FC236}">
                  <a16:creationId xmlns:a16="http://schemas.microsoft.com/office/drawing/2014/main" id="{48EA5C5E-3C5A-405E-887E-34945C460753}"/>
                </a:ext>
              </a:extLst>
            </p:cNvPr>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a:extLst>
                <a:ext uri="{FF2B5EF4-FFF2-40B4-BE49-F238E27FC236}">
                  <a16:creationId xmlns:a16="http://schemas.microsoft.com/office/drawing/2014/main" id="{04B85037-07BB-4D83-B880-913BC9F350C8}"/>
                </a:ext>
              </a:extLst>
            </p:cNvPr>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a:extLst>
                <a:ext uri="{FF2B5EF4-FFF2-40B4-BE49-F238E27FC236}">
                  <a16:creationId xmlns:a16="http://schemas.microsoft.com/office/drawing/2014/main" id="{775932B9-461C-49CC-95FC-099CCB346249}"/>
                </a:ext>
              </a:extLst>
            </p:cNvPr>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a:extLst>
                <a:ext uri="{FF2B5EF4-FFF2-40B4-BE49-F238E27FC236}">
                  <a16:creationId xmlns:a16="http://schemas.microsoft.com/office/drawing/2014/main" id="{F641FBF0-E079-4FC6-8FD5-DD24E0947F65}"/>
                </a:ext>
              </a:extLst>
            </p:cNvPr>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a:extLst>
                <a:ext uri="{FF2B5EF4-FFF2-40B4-BE49-F238E27FC236}">
                  <a16:creationId xmlns:a16="http://schemas.microsoft.com/office/drawing/2014/main" id="{64D70B48-A1D3-4C01-8F7A-C3AA0B7083F5}"/>
                </a:ext>
              </a:extLst>
            </p:cNvPr>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a:extLst>
              <a:ext uri="{FF2B5EF4-FFF2-40B4-BE49-F238E27FC236}">
                <a16:creationId xmlns:a16="http://schemas.microsoft.com/office/drawing/2014/main" id="{D83B1643-8CC4-444F-8068-35D6B5E8B22C}"/>
              </a:ext>
            </a:extLst>
          </p:cNvPr>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5"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13316"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a:extLst>
              <a:ext uri="{FF2B5EF4-FFF2-40B4-BE49-F238E27FC236}">
                <a16:creationId xmlns:a16="http://schemas.microsoft.com/office/drawing/2014/main" id="{269DDDA0-E58F-41A9-B807-9CDBDA3FE44E}"/>
              </a:ext>
            </a:extLst>
          </p:cNvPr>
          <p:cNvSpPr>
            <a:spLocks noGrp="1" noChangeArrowheads="1"/>
          </p:cNvSpPr>
          <p:nvPr>
            <p:ph type="dt" sz="half" idx="10"/>
          </p:nvPr>
        </p:nvSpPr>
        <p:spPr/>
        <p:txBody>
          <a:bodyPr/>
          <a:lstStyle>
            <a:lvl1pPr>
              <a:defRPr/>
            </a:lvl1pPr>
          </a:lstStyle>
          <a:p>
            <a:pPr>
              <a:defRPr/>
            </a:pPr>
            <a:endParaRPr lang="en-US" altLang="en-US"/>
          </a:p>
        </p:txBody>
      </p:sp>
      <p:sp>
        <p:nvSpPr>
          <p:cNvPr id="39" name="Rectangle 6">
            <a:extLst>
              <a:ext uri="{FF2B5EF4-FFF2-40B4-BE49-F238E27FC236}">
                <a16:creationId xmlns:a16="http://schemas.microsoft.com/office/drawing/2014/main" id="{5A7F7EFF-28A0-451E-8A1D-BE1928728FDE}"/>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a:extLst>
              <a:ext uri="{FF2B5EF4-FFF2-40B4-BE49-F238E27FC236}">
                <a16:creationId xmlns:a16="http://schemas.microsoft.com/office/drawing/2014/main" id="{5E59FAC7-162A-4540-9D27-9FBD7BD67F5E}"/>
              </a:ext>
            </a:extLst>
          </p:cNvPr>
          <p:cNvSpPr>
            <a:spLocks noGrp="1" noChangeArrowheads="1"/>
          </p:cNvSpPr>
          <p:nvPr>
            <p:ph type="sldNum" sz="quarter" idx="12"/>
          </p:nvPr>
        </p:nvSpPr>
        <p:spPr/>
        <p:txBody>
          <a:bodyPr/>
          <a:lstStyle>
            <a:lvl1pPr>
              <a:defRPr/>
            </a:lvl1pPr>
          </a:lstStyle>
          <a:p>
            <a:pPr>
              <a:defRPr/>
            </a:pPr>
            <a:fld id="{DA1CD81E-8C58-479E-9533-EACDFB14BF6C}" type="slidenum">
              <a:rPr lang="en-US" altLang="en-US"/>
              <a:pPr>
                <a:defRPr/>
              </a:pPr>
              <a:t>‹#›</a:t>
            </a:fld>
            <a:endParaRPr lang="en-US" altLang="en-US"/>
          </a:p>
        </p:txBody>
      </p:sp>
    </p:spTree>
    <p:extLst>
      <p:ext uri="{BB962C8B-B14F-4D97-AF65-F5344CB8AC3E}">
        <p14:creationId xmlns:p14="http://schemas.microsoft.com/office/powerpoint/2010/main" val="12478666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14C85990-4A75-4468-A098-12A491ED14AF}"/>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123910A3-C339-4738-8905-ADA21FCB7669}"/>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8846B2EF-2DA7-430C-972A-26825D32E1D7}"/>
              </a:ext>
            </a:extLst>
          </p:cNvPr>
          <p:cNvSpPr>
            <a:spLocks noGrp="1" noChangeArrowheads="1"/>
          </p:cNvSpPr>
          <p:nvPr>
            <p:ph type="sldNum" sz="quarter" idx="12"/>
          </p:nvPr>
        </p:nvSpPr>
        <p:spPr>
          <a:ln/>
        </p:spPr>
        <p:txBody>
          <a:bodyPr/>
          <a:lstStyle>
            <a:lvl1pPr>
              <a:defRPr/>
            </a:lvl1pPr>
          </a:lstStyle>
          <a:p>
            <a:pPr>
              <a:defRPr/>
            </a:pPr>
            <a:fld id="{8B17B193-9260-4688-8EF7-23DAAFF069F1}" type="slidenum">
              <a:rPr lang="en-US" altLang="en-US"/>
              <a:pPr>
                <a:defRPr/>
              </a:pPr>
              <a:t>‹#›</a:t>
            </a:fld>
            <a:endParaRPr lang="en-US" altLang="en-US"/>
          </a:p>
        </p:txBody>
      </p:sp>
    </p:spTree>
    <p:extLst>
      <p:ext uri="{BB962C8B-B14F-4D97-AF65-F5344CB8AC3E}">
        <p14:creationId xmlns:p14="http://schemas.microsoft.com/office/powerpoint/2010/main" val="27102787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4AE7D00D-B35F-4818-87D0-5EFDEDFFD64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121054A4-27D3-4523-9B80-686B8C42BEF8}"/>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E068F10E-9407-420D-9396-622DA4490BDE}"/>
              </a:ext>
            </a:extLst>
          </p:cNvPr>
          <p:cNvSpPr>
            <a:spLocks noGrp="1" noChangeArrowheads="1"/>
          </p:cNvSpPr>
          <p:nvPr>
            <p:ph type="sldNum" sz="quarter" idx="12"/>
          </p:nvPr>
        </p:nvSpPr>
        <p:spPr>
          <a:ln/>
        </p:spPr>
        <p:txBody>
          <a:bodyPr/>
          <a:lstStyle>
            <a:lvl1pPr>
              <a:defRPr/>
            </a:lvl1pPr>
          </a:lstStyle>
          <a:p>
            <a:pPr>
              <a:defRPr/>
            </a:pPr>
            <a:fld id="{A8A15052-48F8-4129-A80E-E8DAA69576D6}" type="slidenum">
              <a:rPr lang="en-US" altLang="en-US"/>
              <a:pPr>
                <a:defRPr/>
              </a:pPr>
              <a:t>‹#›</a:t>
            </a:fld>
            <a:endParaRPr lang="en-US" altLang="en-US"/>
          </a:p>
        </p:txBody>
      </p:sp>
    </p:spTree>
    <p:extLst>
      <p:ext uri="{BB962C8B-B14F-4D97-AF65-F5344CB8AC3E}">
        <p14:creationId xmlns:p14="http://schemas.microsoft.com/office/powerpoint/2010/main" val="27092691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9DA57AE-1C5B-404A-A576-7D0FEFE1119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6FFCFC27-8962-4353-B640-CEC666B041DD}"/>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67697B24-0EE6-4A25-8595-2BF6A75D19A0}"/>
              </a:ext>
            </a:extLst>
          </p:cNvPr>
          <p:cNvSpPr>
            <a:spLocks noGrp="1" noChangeArrowheads="1"/>
          </p:cNvSpPr>
          <p:nvPr>
            <p:ph type="sldNum" sz="quarter" idx="12"/>
          </p:nvPr>
        </p:nvSpPr>
        <p:spPr>
          <a:ln/>
        </p:spPr>
        <p:txBody>
          <a:bodyPr/>
          <a:lstStyle>
            <a:lvl1pPr>
              <a:defRPr/>
            </a:lvl1pPr>
          </a:lstStyle>
          <a:p>
            <a:pPr>
              <a:defRPr/>
            </a:pPr>
            <a:fld id="{0BB887E1-D19B-4909-93B1-7D5653B34270}" type="slidenum">
              <a:rPr lang="en-US" altLang="en-US"/>
              <a:pPr>
                <a:defRPr/>
              </a:pPr>
              <a:t>‹#›</a:t>
            </a:fld>
            <a:endParaRPr lang="en-US" altLang="en-US"/>
          </a:p>
        </p:txBody>
      </p:sp>
    </p:spTree>
    <p:extLst>
      <p:ext uri="{BB962C8B-B14F-4D97-AF65-F5344CB8AC3E}">
        <p14:creationId xmlns:p14="http://schemas.microsoft.com/office/powerpoint/2010/main" val="21130554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C340C686-1C39-480A-947A-0C880BD9F588}"/>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a:extLst>
              <a:ext uri="{FF2B5EF4-FFF2-40B4-BE49-F238E27FC236}">
                <a16:creationId xmlns:a16="http://schemas.microsoft.com/office/drawing/2014/main" id="{FEC5CF96-D2BE-49EE-A84C-0F094FC9858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a:extLst>
              <a:ext uri="{FF2B5EF4-FFF2-40B4-BE49-F238E27FC236}">
                <a16:creationId xmlns:a16="http://schemas.microsoft.com/office/drawing/2014/main" id="{EAC22466-AA8E-4A97-935F-264A926AA040}"/>
              </a:ext>
            </a:extLst>
          </p:cNvPr>
          <p:cNvSpPr>
            <a:spLocks noGrp="1" noChangeArrowheads="1"/>
          </p:cNvSpPr>
          <p:nvPr>
            <p:ph type="sldNum" sz="quarter" idx="12"/>
          </p:nvPr>
        </p:nvSpPr>
        <p:spPr>
          <a:ln/>
        </p:spPr>
        <p:txBody>
          <a:bodyPr/>
          <a:lstStyle>
            <a:lvl1pPr>
              <a:defRPr/>
            </a:lvl1pPr>
          </a:lstStyle>
          <a:p>
            <a:pPr>
              <a:defRPr/>
            </a:pPr>
            <a:fld id="{AB9DDFAC-2A8D-4C13-997B-2AF3784CC9DC}" type="slidenum">
              <a:rPr lang="en-US" altLang="en-US"/>
              <a:pPr>
                <a:defRPr/>
              </a:pPr>
              <a:t>‹#›</a:t>
            </a:fld>
            <a:endParaRPr lang="en-US" altLang="en-US"/>
          </a:p>
        </p:txBody>
      </p:sp>
    </p:spTree>
    <p:extLst>
      <p:ext uri="{BB962C8B-B14F-4D97-AF65-F5344CB8AC3E}">
        <p14:creationId xmlns:p14="http://schemas.microsoft.com/office/powerpoint/2010/main" val="184282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FA3C868D-FC6C-46D7-AB3B-0105E6CB8C90}"/>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01C7DF25-3A93-4F57-A467-AC4F85410C4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B045039F-2035-404F-B1C1-B683D6BCCEBB}"/>
              </a:ext>
            </a:extLst>
          </p:cNvPr>
          <p:cNvSpPr>
            <a:spLocks noGrp="1" noChangeArrowheads="1"/>
          </p:cNvSpPr>
          <p:nvPr>
            <p:ph type="sldNum" sz="quarter" idx="12"/>
          </p:nvPr>
        </p:nvSpPr>
        <p:spPr>
          <a:ln/>
        </p:spPr>
        <p:txBody>
          <a:bodyPr/>
          <a:lstStyle>
            <a:lvl1pPr>
              <a:defRPr/>
            </a:lvl1pPr>
          </a:lstStyle>
          <a:p>
            <a:pPr>
              <a:defRPr/>
            </a:pPr>
            <a:fld id="{A0723356-A50B-47B3-8C1F-BCC1AF8FBBDB}" type="slidenum">
              <a:rPr lang="en-US" altLang="en-US"/>
              <a:pPr>
                <a:defRPr/>
              </a:pPr>
              <a:t>‹#›</a:t>
            </a:fld>
            <a:endParaRPr lang="en-US" altLang="en-US"/>
          </a:p>
        </p:txBody>
      </p:sp>
    </p:spTree>
    <p:extLst>
      <p:ext uri="{BB962C8B-B14F-4D97-AF65-F5344CB8AC3E}">
        <p14:creationId xmlns:p14="http://schemas.microsoft.com/office/powerpoint/2010/main" val="7549303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515929BE-2172-4C76-8E34-CA5D1D7B5B87}"/>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a:extLst>
              <a:ext uri="{FF2B5EF4-FFF2-40B4-BE49-F238E27FC236}">
                <a16:creationId xmlns:a16="http://schemas.microsoft.com/office/drawing/2014/main" id="{0374D49F-99D3-41F3-A81F-74DB2EF58C5D}"/>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a:extLst>
              <a:ext uri="{FF2B5EF4-FFF2-40B4-BE49-F238E27FC236}">
                <a16:creationId xmlns:a16="http://schemas.microsoft.com/office/drawing/2014/main" id="{3B752DD8-89BB-4AC6-A005-93C3A69341C9}"/>
              </a:ext>
            </a:extLst>
          </p:cNvPr>
          <p:cNvSpPr>
            <a:spLocks noGrp="1" noChangeArrowheads="1"/>
          </p:cNvSpPr>
          <p:nvPr>
            <p:ph type="sldNum" sz="quarter" idx="12"/>
          </p:nvPr>
        </p:nvSpPr>
        <p:spPr>
          <a:ln/>
        </p:spPr>
        <p:txBody>
          <a:bodyPr/>
          <a:lstStyle>
            <a:lvl1pPr>
              <a:defRPr/>
            </a:lvl1pPr>
          </a:lstStyle>
          <a:p>
            <a:pPr>
              <a:defRPr/>
            </a:pPr>
            <a:fld id="{D1B7CF50-1A9F-40E2-BE9E-DBAF32C6A8EB}" type="slidenum">
              <a:rPr lang="en-US" altLang="en-US"/>
              <a:pPr>
                <a:defRPr/>
              </a:pPr>
              <a:t>‹#›</a:t>
            </a:fld>
            <a:endParaRPr lang="en-US" altLang="en-US"/>
          </a:p>
        </p:txBody>
      </p:sp>
    </p:spTree>
    <p:extLst>
      <p:ext uri="{BB962C8B-B14F-4D97-AF65-F5344CB8AC3E}">
        <p14:creationId xmlns:p14="http://schemas.microsoft.com/office/powerpoint/2010/main" val="3117106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6938577-3CA6-4D2D-B13C-3B57A8D06B33}"/>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a:extLst>
              <a:ext uri="{FF2B5EF4-FFF2-40B4-BE49-F238E27FC236}">
                <a16:creationId xmlns:a16="http://schemas.microsoft.com/office/drawing/2014/main" id="{5135D27A-2EFC-4076-A952-B0898BA87D0B}"/>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a:extLst>
              <a:ext uri="{FF2B5EF4-FFF2-40B4-BE49-F238E27FC236}">
                <a16:creationId xmlns:a16="http://schemas.microsoft.com/office/drawing/2014/main" id="{A3F47892-8C8D-40E0-802B-071A5F69A776}"/>
              </a:ext>
            </a:extLst>
          </p:cNvPr>
          <p:cNvSpPr>
            <a:spLocks noGrp="1" noChangeArrowheads="1"/>
          </p:cNvSpPr>
          <p:nvPr>
            <p:ph type="sldNum" sz="quarter" idx="12"/>
          </p:nvPr>
        </p:nvSpPr>
        <p:spPr>
          <a:ln/>
        </p:spPr>
        <p:txBody>
          <a:bodyPr/>
          <a:lstStyle>
            <a:lvl1pPr>
              <a:defRPr/>
            </a:lvl1pPr>
          </a:lstStyle>
          <a:p>
            <a:pPr>
              <a:defRPr/>
            </a:pPr>
            <a:fld id="{E694C926-61B8-4F08-9867-24C8E5F7D21E}" type="slidenum">
              <a:rPr lang="en-US" altLang="en-US"/>
              <a:pPr>
                <a:defRPr/>
              </a:pPr>
              <a:t>‹#›</a:t>
            </a:fld>
            <a:endParaRPr lang="en-US" altLang="en-US"/>
          </a:p>
        </p:txBody>
      </p:sp>
    </p:spTree>
    <p:extLst>
      <p:ext uri="{BB962C8B-B14F-4D97-AF65-F5344CB8AC3E}">
        <p14:creationId xmlns:p14="http://schemas.microsoft.com/office/powerpoint/2010/main" val="32704940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8634EA48-AB51-484E-945B-F809D2889C2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a:extLst>
              <a:ext uri="{FF2B5EF4-FFF2-40B4-BE49-F238E27FC236}">
                <a16:creationId xmlns:a16="http://schemas.microsoft.com/office/drawing/2014/main" id="{7BDE3692-7004-4B6E-8974-304786BDF5F4}"/>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a:extLst>
              <a:ext uri="{FF2B5EF4-FFF2-40B4-BE49-F238E27FC236}">
                <a16:creationId xmlns:a16="http://schemas.microsoft.com/office/drawing/2014/main" id="{50D28875-FDEB-409D-B7C9-D7DABE4FD34C}"/>
              </a:ext>
            </a:extLst>
          </p:cNvPr>
          <p:cNvSpPr>
            <a:spLocks noGrp="1" noChangeArrowheads="1"/>
          </p:cNvSpPr>
          <p:nvPr>
            <p:ph type="sldNum" sz="quarter" idx="12"/>
          </p:nvPr>
        </p:nvSpPr>
        <p:spPr>
          <a:ln/>
        </p:spPr>
        <p:txBody>
          <a:bodyPr/>
          <a:lstStyle>
            <a:lvl1pPr>
              <a:defRPr/>
            </a:lvl1pPr>
          </a:lstStyle>
          <a:p>
            <a:pPr>
              <a:defRPr/>
            </a:pPr>
            <a:fld id="{94617331-6E8E-46A7-8E0B-E00505E575FC}" type="slidenum">
              <a:rPr lang="en-US" altLang="en-US"/>
              <a:pPr>
                <a:defRPr/>
              </a:pPr>
              <a:t>‹#›</a:t>
            </a:fld>
            <a:endParaRPr lang="en-US" altLang="en-US"/>
          </a:p>
        </p:txBody>
      </p:sp>
    </p:spTree>
    <p:extLst>
      <p:ext uri="{BB962C8B-B14F-4D97-AF65-F5344CB8AC3E}">
        <p14:creationId xmlns:p14="http://schemas.microsoft.com/office/powerpoint/2010/main" val="40648840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5E0D64A7-ABBB-4361-95B4-FCA7EFC2D3ED}"/>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50CBF14C-4D20-465E-8DB8-6333C9920D72}"/>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4196EDBC-B765-4F50-AB06-ED5ABE81DF24}"/>
              </a:ext>
            </a:extLst>
          </p:cNvPr>
          <p:cNvSpPr>
            <a:spLocks noGrp="1" noChangeArrowheads="1"/>
          </p:cNvSpPr>
          <p:nvPr>
            <p:ph type="sldNum" sz="quarter" idx="12"/>
          </p:nvPr>
        </p:nvSpPr>
        <p:spPr>
          <a:ln/>
        </p:spPr>
        <p:txBody>
          <a:bodyPr/>
          <a:lstStyle>
            <a:lvl1pPr>
              <a:defRPr/>
            </a:lvl1pPr>
          </a:lstStyle>
          <a:p>
            <a:pPr>
              <a:defRPr/>
            </a:pPr>
            <a:fld id="{66196EA2-7F83-4F38-998C-5118E5C70073}" type="slidenum">
              <a:rPr lang="en-US" altLang="en-US"/>
              <a:pPr>
                <a:defRPr/>
              </a:pPr>
              <a:t>‹#›</a:t>
            </a:fld>
            <a:endParaRPr lang="en-US" altLang="en-US"/>
          </a:p>
        </p:txBody>
      </p:sp>
    </p:spTree>
    <p:extLst>
      <p:ext uri="{BB962C8B-B14F-4D97-AF65-F5344CB8AC3E}">
        <p14:creationId xmlns:p14="http://schemas.microsoft.com/office/powerpoint/2010/main" val="2020233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7B3DE2A2-56E2-4A6A-9552-EF26FC4E85BB}"/>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a:extLst>
              <a:ext uri="{FF2B5EF4-FFF2-40B4-BE49-F238E27FC236}">
                <a16:creationId xmlns:a16="http://schemas.microsoft.com/office/drawing/2014/main" id="{D7D877CC-772E-466F-9A15-A7D767D9EAC8}"/>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a:extLst>
              <a:ext uri="{FF2B5EF4-FFF2-40B4-BE49-F238E27FC236}">
                <a16:creationId xmlns:a16="http://schemas.microsoft.com/office/drawing/2014/main" id="{00C08570-5105-4C04-82EF-F9590BDC3BCD}"/>
              </a:ext>
            </a:extLst>
          </p:cNvPr>
          <p:cNvSpPr>
            <a:spLocks noGrp="1" noChangeArrowheads="1"/>
          </p:cNvSpPr>
          <p:nvPr>
            <p:ph type="sldNum" sz="quarter" idx="12"/>
          </p:nvPr>
        </p:nvSpPr>
        <p:spPr>
          <a:ln/>
        </p:spPr>
        <p:txBody>
          <a:bodyPr/>
          <a:lstStyle>
            <a:lvl1pPr>
              <a:defRPr/>
            </a:lvl1pPr>
          </a:lstStyle>
          <a:p>
            <a:pPr>
              <a:defRPr/>
            </a:pPr>
            <a:fld id="{2A4A5C80-866F-4F22-9C34-79B0B4DCC257}" type="slidenum">
              <a:rPr lang="en-US" altLang="en-US"/>
              <a:pPr>
                <a:defRPr/>
              </a:pPr>
              <a:t>‹#›</a:t>
            </a:fld>
            <a:endParaRPr lang="en-US" altLang="en-US"/>
          </a:p>
        </p:txBody>
      </p:sp>
    </p:spTree>
    <p:extLst>
      <p:ext uri="{BB962C8B-B14F-4D97-AF65-F5344CB8AC3E}">
        <p14:creationId xmlns:p14="http://schemas.microsoft.com/office/powerpoint/2010/main" val="11870858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a:extLst>
              <a:ext uri="{FF2B5EF4-FFF2-40B4-BE49-F238E27FC236}">
                <a16:creationId xmlns:a16="http://schemas.microsoft.com/office/drawing/2014/main" id="{8C9A5ADA-E4F6-44BB-AC7D-58FAABD47EBE}"/>
              </a:ext>
            </a:extLst>
          </p:cNvPr>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a:extLst>
              <a:ext uri="{FF2B5EF4-FFF2-40B4-BE49-F238E27FC236}">
                <a16:creationId xmlns:a16="http://schemas.microsoft.com/office/drawing/2014/main" id="{D31177E8-31E8-471A-9CFF-AA8B89678182}"/>
              </a:ext>
            </a:extLst>
          </p:cNvPr>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a:extLst>
              <a:ext uri="{FF2B5EF4-FFF2-40B4-BE49-F238E27FC236}">
                <a16:creationId xmlns:a16="http://schemas.microsoft.com/office/drawing/2014/main" id="{8B3CE446-41E7-4EF6-9C7C-72BBA089BCD4}"/>
              </a:ext>
            </a:extLst>
          </p:cNvPr>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2293" name="Rectangle 5">
            <a:extLst>
              <a:ext uri="{FF2B5EF4-FFF2-40B4-BE49-F238E27FC236}">
                <a16:creationId xmlns:a16="http://schemas.microsoft.com/office/drawing/2014/main" id="{F7CD14E9-5D43-48BF-941C-1790D9293DF9}"/>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ltLang="en-US"/>
          </a:p>
        </p:txBody>
      </p:sp>
      <p:sp>
        <p:nvSpPr>
          <p:cNvPr id="12294" name="Rectangle 6">
            <a:extLst>
              <a:ext uri="{FF2B5EF4-FFF2-40B4-BE49-F238E27FC236}">
                <a16:creationId xmlns:a16="http://schemas.microsoft.com/office/drawing/2014/main" id="{AFABF62F-3286-4742-8133-D0B460D01CD5}"/>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ltLang="en-US"/>
          </a:p>
        </p:txBody>
      </p:sp>
      <p:sp>
        <p:nvSpPr>
          <p:cNvPr id="12295" name="Rectangle 7">
            <a:extLst>
              <a:ext uri="{FF2B5EF4-FFF2-40B4-BE49-F238E27FC236}">
                <a16:creationId xmlns:a16="http://schemas.microsoft.com/office/drawing/2014/main" id="{C31BDB6B-EF58-4AA8-AA4C-820FF2350A6F}"/>
              </a:ext>
            </a:extLst>
          </p:cNvPr>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B1A501B1-0F01-44B3-9A48-A3340B6C420F}" type="slidenum">
              <a:rPr lang="en-US" altLang="en-US"/>
              <a:pPr>
                <a:defRPr/>
              </a:pPr>
              <a:t>‹#›</a:t>
            </a:fld>
            <a:endParaRPr lang="en-US" altLang="en-US"/>
          </a:p>
        </p:txBody>
      </p:sp>
      <p:grpSp>
        <p:nvGrpSpPr>
          <p:cNvPr id="1032" name="Group 8">
            <a:extLst>
              <a:ext uri="{FF2B5EF4-FFF2-40B4-BE49-F238E27FC236}">
                <a16:creationId xmlns:a16="http://schemas.microsoft.com/office/drawing/2014/main" id="{46769C50-636A-4CFB-9220-B9D27F68D8B6}"/>
              </a:ext>
            </a:extLst>
          </p:cNvPr>
          <p:cNvGrpSpPr>
            <a:grpSpLocks/>
          </p:cNvGrpSpPr>
          <p:nvPr/>
        </p:nvGrpSpPr>
        <p:grpSpPr bwMode="auto">
          <a:xfrm>
            <a:off x="8153400" y="152400"/>
            <a:ext cx="792163" cy="1295400"/>
            <a:chOff x="5136" y="960"/>
            <a:chExt cx="528" cy="864"/>
          </a:xfrm>
        </p:grpSpPr>
        <p:sp>
          <p:nvSpPr>
            <p:cNvPr id="1033" name="Oval 9">
              <a:extLst>
                <a:ext uri="{FF2B5EF4-FFF2-40B4-BE49-F238E27FC236}">
                  <a16:creationId xmlns:a16="http://schemas.microsoft.com/office/drawing/2014/main" id="{D1647672-41FD-41D8-9593-DEB93BBF9DFD}"/>
                </a:ext>
              </a:extLst>
            </p:cNvPr>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a:extLst>
                <a:ext uri="{FF2B5EF4-FFF2-40B4-BE49-F238E27FC236}">
                  <a16:creationId xmlns:a16="http://schemas.microsoft.com/office/drawing/2014/main" id="{E5C0A835-87EC-4ECF-8969-6C620625363D}"/>
                </a:ext>
              </a:extLst>
            </p:cNvPr>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a:extLst>
                <a:ext uri="{FF2B5EF4-FFF2-40B4-BE49-F238E27FC236}">
                  <a16:creationId xmlns:a16="http://schemas.microsoft.com/office/drawing/2014/main" id="{03F56CA0-6C8D-4903-929D-916C82B1DD50}"/>
                </a:ext>
              </a:extLst>
            </p:cNvPr>
            <p:cNvSpPr>
              <a:spLocks noChangeArrowheads="1"/>
            </p:cNvSpPr>
            <p:nvPr/>
          </p:nvSpPr>
          <p:spPr bwMode="auto">
            <a:xfrm>
              <a:off x="5360" y="960"/>
              <a:ext cx="76"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a:extLst>
                <a:ext uri="{FF2B5EF4-FFF2-40B4-BE49-F238E27FC236}">
                  <a16:creationId xmlns:a16="http://schemas.microsoft.com/office/drawing/2014/main" id="{BE687021-B6D0-4FAD-A454-747C3223DAF8}"/>
                </a:ext>
              </a:extLst>
            </p:cNvPr>
            <p:cNvSpPr>
              <a:spLocks noChangeArrowheads="1"/>
            </p:cNvSpPr>
            <p:nvPr/>
          </p:nvSpPr>
          <p:spPr bwMode="auto">
            <a:xfrm>
              <a:off x="5136" y="1072"/>
              <a:ext cx="80"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a:extLst>
                <a:ext uri="{FF2B5EF4-FFF2-40B4-BE49-F238E27FC236}">
                  <a16:creationId xmlns:a16="http://schemas.microsoft.com/office/drawing/2014/main" id="{368CA390-7992-445D-89D5-8FACC4F34B2C}"/>
                </a:ext>
              </a:extLst>
            </p:cNvPr>
            <p:cNvSpPr>
              <a:spLocks noChangeArrowheads="1"/>
            </p:cNvSpPr>
            <p:nvPr/>
          </p:nvSpPr>
          <p:spPr bwMode="auto">
            <a:xfrm>
              <a:off x="5248" y="1072"/>
              <a:ext cx="79"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a:extLst>
                <a:ext uri="{FF2B5EF4-FFF2-40B4-BE49-F238E27FC236}">
                  <a16:creationId xmlns:a16="http://schemas.microsoft.com/office/drawing/2014/main" id="{C3A78A2B-C679-4A62-BC23-6E037E5F64A9}"/>
                </a:ext>
              </a:extLst>
            </p:cNvPr>
            <p:cNvSpPr>
              <a:spLocks noChangeArrowheads="1"/>
            </p:cNvSpPr>
            <p:nvPr/>
          </p:nvSpPr>
          <p:spPr bwMode="auto">
            <a:xfrm>
              <a:off x="5360" y="1072"/>
              <a:ext cx="76"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a:extLst>
                <a:ext uri="{FF2B5EF4-FFF2-40B4-BE49-F238E27FC236}">
                  <a16:creationId xmlns:a16="http://schemas.microsoft.com/office/drawing/2014/main" id="{78BCC648-9A67-4C9A-AE80-3A8532C92052}"/>
                </a:ext>
              </a:extLst>
            </p:cNvPr>
            <p:cNvSpPr>
              <a:spLocks noChangeArrowheads="1"/>
            </p:cNvSpPr>
            <p:nvPr/>
          </p:nvSpPr>
          <p:spPr bwMode="auto">
            <a:xfrm>
              <a:off x="5472" y="1072"/>
              <a:ext cx="76" cy="7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a:extLst>
                <a:ext uri="{FF2B5EF4-FFF2-40B4-BE49-F238E27FC236}">
                  <a16:creationId xmlns:a16="http://schemas.microsoft.com/office/drawing/2014/main" id="{32693D2B-BC94-47C7-BAAF-F9B6D42FB839}"/>
                </a:ext>
              </a:extLst>
            </p:cNvPr>
            <p:cNvSpPr>
              <a:spLocks noChangeArrowheads="1"/>
            </p:cNvSpPr>
            <p:nvPr/>
          </p:nvSpPr>
          <p:spPr bwMode="auto">
            <a:xfrm>
              <a:off x="5136" y="1184"/>
              <a:ext cx="80" cy="76"/>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a:extLst>
                <a:ext uri="{FF2B5EF4-FFF2-40B4-BE49-F238E27FC236}">
                  <a16:creationId xmlns:a16="http://schemas.microsoft.com/office/drawing/2014/main" id="{01F27BAA-F545-4E2F-8D71-019FD7DFBF57}"/>
                </a:ext>
              </a:extLst>
            </p:cNvPr>
            <p:cNvSpPr>
              <a:spLocks noChangeArrowheads="1"/>
            </p:cNvSpPr>
            <p:nvPr/>
          </p:nvSpPr>
          <p:spPr bwMode="auto">
            <a:xfrm>
              <a:off x="5248" y="1184"/>
              <a:ext cx="79" cy="76"/>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a:extLst>
                <a:ext uri="{FF2B5EF4-FFF2-40B4-BE49-F238E27FC236}">
                  <a16:creationId xmlns:a16="http://schemas.microsoft.com/office/drawing/2014/main" id="{430C1BAF-FBF1-40D9-ABC0-2799C195E855}"/>
                </a:ext>
              </a:extLst>
            </p:cNvPr>
            <p:cNvSpPr>
              <a:spLocks noChangeArrowheads="1"/>
            </p:cNvSpPr>
            <p:nvPr/>
          </p:nvSpPr>
          <p:spPr bwMode="auto">
            <a:xfrm>
              <a:off x="5360" y="1184"/>
              <a:ext cx="76" cy="7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a:extLst>
                <a:ext uri="{FF2B5EF4-FFF2-40B4-BE49-F238E27FC236}">
                  <a16:creationId xmlns:a16="http://schemas.microsoft.com/office/drawing/2014/main" id="{D60BFA15-B8AC-423A-A3EC-447A445E64B3}"/>
                </a:ext>
              </a:extLst>
            </p:cNvPr>
            <p:cNvSpPr>
              <a:spLocks noChangeArrowheads="1"/>
            </p:cNvSpPr>
            <p:nvPr/>
          </p:nvSpPr>
          <p:spPr bwMode="auto">
            <a:xfrm>
              <a:off x="5472" y="1184"/>
              <a:ext cx="76" cy="7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a:extLst>
                <a:ext uri="{FF2B5EF4-FFF2-40B4-BE49-F238E27FC236}">
                  <a16:creationId xmlns:a16="http://schemas.microsoft.com/office/drawing/2014/main" id="{9DCDF996-376A-4ACE-ACB9-8098734D9FE4}"/>
                </a:ext>
              </a:extLst>
            </p:cNvPr>
            <p:cNvSpPr>
              <a:spLocks noChangeArrowheads="1"/>
            </p:cNvSpPr>
            <p:nvPr/>
          </p:nvSpPr>
          <p:spPr bwMode="auto">
            <a:xfrm>
              <a:off x="5584" y="1184"/>
              <a:ext cx="80"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a:extLst>
                <a:ext uri="{FF2B5EF4-FFF2-40B4-BE49-F238E27FC236}">
                  <a16:creationId xmlns:a16="http://schemas.microsoft.com/office/drawing/2014/main" id="{AD9095D4-1832-4096-90ED-CF834730B50A}"/>
                </a:ext>
              </a:extLst>
            </p:cNvPr>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a:extLst>
                <a:ext uri="{FF2B5EF4-FFF2-40B4-BE49-F238E27FC236}">
                  <a16:creationId xmlns:a16="http://schemas.microsoft.com/office/drawing/2014/main" id="{155C8C88-9E96-4ED9-9F5C-9A8869CDB44D}"/>
                </a:ext>
              </a:extLst>
            </p:cNvPr>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a:extLst>
                <a:ext uri="{FF2B5EF4-FFF2-40B4-BE49-F238E27FC236}">
                  <a16:creationId xmlns:a16="http://schemas.microsoft.com/office/drawing/2014/main" id="{EA11073A-C8CC-4E70-A7EC-EBF37A6651C6}"/>
                </a:ext>
              </a:extLst>
            </p:cNvPr>
            <p:cNvSpPr>
              <a:spLocks noChangeArrowheads="1"/>
            </p:cNvSpPr>
            <p:nvPr/>
          </p:nvSpPr>
          <p:spPr bwMode="auto">
            <a:xfrm>
              <a:off x="5360" y="1296"/>
              <a:ext cx="76"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a:extLst>
                <a:ext uri="{FF2B5EF4-FFF2-40B4-BE49-F238E27FC236}">
                  <a16:creationId xmlns:a16="http://schemas.microsoft.com/office/drawing/2014/main" id="{7FD879E3-7300-405F-978B-4E1947E57D8E}"/>
                </a:ext>
              </a:extLst>
            </p:cNvPr>
            <p:cNvSpPr>
              <a:spLocks noChangeArrowheads="1"/>
            </p:cNvSpPr>
            <p:nvPr/>
          </p:nvSpPr>
          <p:spPr bwMode="auto">
            <a:xfrm>
              <a:off x="5472" y="1296"/>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a:extLst>
                <a:ext uri="{FF2B5EF4-FFF2-40B4-BE49-F238E27FC236}">
                  <a16:creationId xmlns:a16="http://schemas.microsoft.com/office/drawing/2014/main" id="{19FC1E8C-DFB8-4DAB-A3F4-284B53639C50}"/>
                </a:ext>
              </a:extLst>
            </p:cNvPr>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a:extLst>
                <a:ext uri="{FF2B5EF4-FFF2-40B4-BE49-F238E27FC236}">
                  <a16:creationId xmlns:a16="http://schemas.microsoft.com/office/drawing/2014/main" id="{12A2460C-257B-44ED-893A-9759B92A62A2}"/>
                </a:ext>
              </a:extLst>
            </p:cNvPr>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a:extLst>
                <a:ext uri="{FF2B5EF4-FFF2-40B4-BE49-F238E27FC236}">
                  <a16:creationId xmlns:a16="http://schemas.microsoft.com/office/drawing/2014/main" id="{8542A8FB-875F-4831-A6AC-5127A602C1D5}"/>
                </a:ext>
              </a:extLst>
            </p:cNvPr>
            <p:cNvSpPr>
              <a:spLocks noChangeArrowheads="1"/>
            </p:cNvSpPr>
            <p:nvPr/>
          </p:nvSpPr>
          <p:spPr bwMode="auto">
            <a:xfrm>
              <a:off x="5360"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a:extLst>
                <a:ext uri="{FF2B5EF4-FFF2-40B4-BE49-F238E27FC236}">
                  <a16:creationId xmlns:a16="http://schemas.microsoft.com/office/drawing/2014/main" id="{C1DC583A-A5BF-4A2A-8931-FCC02F5CE825}"/>
                </a:ext>
              </a:extLst>
            </p:cNvPr>
            <p:cNvSpPr>
              <a:spLocks noChangeArrowheads="1"/>
            </p:cNvSpPr>
            <p:nvPr/>
          </p:nvSpPr>
          <p:spPr bwMode="auto">
            <a:xfrm>
              <a:off x="5472"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a:extLst>
                <a:ext uri="{FF2B5EF4-FFF2-40B4-BE49-F238E27FC236}">
                  <a16:creationId xmlns:a16="http://schemas.microsoft.com/office/drawing/2014/main" id="{F9ACB594-DBD7-4349-B667-846144EAEFB0}"/>
                </a:ext>
              </a:extLst>
            </p:cNvPr>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a:extLst>
                <a:ext uri="{FF2B5EF4-FFF2-40B4-BE49-F238E27FC236}">
                  <a16:creationId xmlns:a16="http://schemas.microsoft.com/office/drawing/2014/main" id="{ABB09396-6339-4BA3-B194-1ED32893F58E}"/>
                </a:ext>
              </a:extLst>
            </p:cNvPr>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a:extLst>
                <a:ext uri="{FF2B5EF4-FFF2-40B4-BE49-F238E27FC236}">
                  <a16:creationId xmlns:a16="http://schemas.microsoft.com/office/drawing/2014/main" id="{7AF5F231-DC55-4267-9EF4-665114B38538}"/>
                </a:ext>
              </a:extLst>
            </p:cNvPr>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a:extLst>
                <a:ext uri="{FF2B5EF4-FFF2-40B4-BE49-F238E27FC236}">
                  <a16:creationId xmlns:a16="http://schemas.microsoft.com/office/drawing/2014/main" id="{FC5CF38A-4205-4F4D-A8A8-90EE119518D2}"/>
                </a:ext>
              </a:extLst>
            </p:cNvPr>
            <p:cNvSpPr>
              <a:spLocks noChangeArrowheads="1"/>
            </p:cNvSpPr>
            <p:nvPr/>
          </p:nvSpPr>
          <p:spPr bwMode="auto">
            <a:xfrm>
              <a:off x="5360" y="1520"/>
              <a:ext cx="76"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a:extLst>
                <a:ext uri="{FF2B5EF4-FFF2-40B4-BE49-F238E27FC236}">
                  <a16:creationId xmlns:a16="http://schemas.microsoft.com/office/drawing/2014/main" id="{0CDFCA03-F14A-4959-8764-AF7B86B8D0D3}"/>
                </a:ext>
              </a:extLst>
            </p:cNvPr>
            <p:cNvSpPr>
              <a:spLocks noChangeArrowheads="1"/>
            </p:cNvSpPr>
            <p:nvPr/>
          </p:nvSpPr>
          <p:spPr bwMode="auto">
            <a:xfrm>
              <a:off x="5472" y="1520"/>
              <a:ext cx="76"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a:extLst>
                <a:ext uri="{FF2B5EF4-FFF2-40B4-BE49-F238E27FC236}">
                  <a16:creationId xmlns:a16="http://schemas.microsoft.com/office/drawing/2014/main" id="{EA37DB3E-CD03-46BF-9CD5-D64B237EDF5C}"/>
                </a:ext>
              </a:extLst>
            </p:cNvPr>
            <p:cNvSpPr>
              <a:spLocks noChangeArrowheads="1"/>
            </p:cNvSpPr>
            <p:nvPr/>
          </p:nvSpPr>
          <p:spPr bwMode="auto">
            <a:xfrm>
              <a:off x="5136" y="1632"/>
              <a:ext cx="80"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a:extLst>
                <a:ext uri="{FF2B5EF4-FFF2-40B4-BE49-F238E27FC236}">
                  <a16:creationId xmlns:a16="http://schemas.microsoft.com/office/drawing/2014/main" id="{1541F0D9-5E0D-4C07-BFC9-B04866E78D10}"/>
                </a:ext>
              </a:extLst>
            </p:cNvPr>
            <p:cNvSpPr>
              <a:spLocks noChangeArrowheads="1"/>
            </p:cNvSpPr>
            <p:nvPr/>
          </p:nvSpPr>
          <p:spPr bwMode="auto">
            <a:xfrm>
              <a:off x="5248" y="1632"/>
              <a:ext cx="79" cy="76"/>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a:extLst>
                <a:ext uri="{FF2B5EF4-FFF2-40B4-BE49-F238E27FC236}">
                  <a16:creationId xmlns:a16="http://schemas.microsoft.com/office/drawing/2014/main" id="{10A649F6-6634-424B-B106-10C0373FDA1F}"/>
                </a:ext>
              </a:extLst>
            </p:cNvPr>
            <p:cNvSpPr>
              <a:spLocks noChangeArrowheads="1"/>
            </p:cNvSpPr>
            <p:nvPr/>
          </p:nvSpPr>
          <p:spPr bwMode="auto">
            <a:xfrm>
              <a:off x="5360" y="1632"/>
              <a:ext cx="76" cy="76"/>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a:extLst>
                <a:ext uri="{FF2B5EF4-FFF2-40B4-BE49-F238E27FC236}">
                  <a16:creationId xmlns:a16="http://schemas.microsoft.com/office/drawing/2014/main" id="{1CDD42FD-912B-44C7-A954-CD6836F45B20}"/>
                </a:ext>
              </a:extLst>
            </p:cNvPr>
            <p:cNvSpPr>
              <a:spLocks noChangeArrowheads="1"/>
            </p:cNvSpPr>
            <p:nvPr/>
          </p:nvSpPr>
          <p:spPr bwMode="auto">
            <a:xfrm>
              <a:off x="5472" y="1632"/>
              <a:ext cx="76" cy="76"/>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a:extLst>
                <a:ext uri="{FF2B5EF4-FFF2-40B4-BE49-F238E27FC236}">
                  <a16:creationId xmlns:a16="http://schemas.microsoft.com/office/drawing/2014/main" id="{46699872-134F-417E-9428-3727A6941213}"/>
                </a:ext>
              </a:extLst>
            </p:cNvPr>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a:extLst>
                <a:ext uri="{FF2B5EF4-FFF2-40B4-BE49-F238E27FC236}">
                  <a16:creationId xmlns:a16="http://schemas.microsoft.com/office/drawing/2014/main" id="{AD0C0DA0-6228-4BB1-8E5E-FBDB3546D079}"/>
                </a:ext>
              </a:extLst>
            </p:cNvPr>
            <p:cNvSpPr>
              <a:spLocks noChangeArrowheads="1"/>
            </p:cNvSpPr>
            <p:nvPr/>
          </p:nvSpPr>
          <p:spPr bwMode="auto">
            <a:xfrm>
              <a:off x="5472" y="1744"/>
              <a:ext cx="76"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804"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10.sv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jpeg"/></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9.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497.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50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50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51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51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51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51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7.xml"/><Relationship Id="rId4" Type="http://schemas.openxmlformats.org/officeDocument/2006/relationships/hyperlink" Target="https://freepngimg.com/png/91411-body-angle-jewelry-harper-roy-green-arrow"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9BA16E9-5B41-4BED-B5D3-921F5E0A3165}"/>
              </a:ext>
            </a:extLst>
          </p:cNvPr>
          <p:cNvSpPr>
            <a:spLocks noGrp="1"/>
          </p:cNvSpPr>
          <p:nvPr>
            <p:ph type="sldNum" sz="quarter" idx="12"/>
          </p:nvPr>
        </p:nvSpPr>
        <p:spPr/>
        <p:txBody>
          <a:bodyPr/>
          <a:lstStyle/>
          <a:p>
            <a:pPr>
              <a:defRPr/>
            </a:pPr>
            <a:fld id="{7C1F3EFF-1FE8-4731-82AA-DCC6F22450C8}" type="slidenum">
              <a:rPr lang="en-US" altLang="en-US" smtClean="0"/>
              <a:pPr>
                <a:defRPr/>
              </a:pPr>
              <a:t>1</a:t>
            </a:fld>
            <a:endParaRPr lang="en-US" altLang="en-US"/>
          </a:p>
        </p:txBody>
      </p:sp>
      <p:sp>
        <p:nvSpPr>
          <p:cNvPr id="5" name="TextBox 4">
            <a:extLst>
              <a:ext uri="{FF2B5EF4-FFF2-40B4-BE49-F238E27FC236}">
                <a16:creationId xmlns:a16="http://schemas.microsoft.com/office/drawing/2014/main" id="{9F8D3770-3C6C-45F5-B169-58EB6DA58764}"/>
              </a:ext>
            </a:extLst>
          </p:cNvPr>
          <p:cNvSpPr txBox="1"/>
          <p:nvPr/>
        </p:nvSpPr>
        <p:spPr>
          <a:xfrm>
            <a:off x="762000" y="2971800"/>
            <a:ext cx="7849191" cy="923330"/>
          </a:xfrm>
          <a:prstGeom prst="rect">
            <a:avLst/>
          </a:prstGeom>
          <a:noFill/>
        </p:spPr>
        <p:txBody>
          <a:bodyPr wrap="square" rtlCol="0">
            <a:spAutoFit/>
          </a:bodyPr>
          <a:lstStyle/>
          <a:p>
            <a:r>
              <a:rPr lang="en-US" dirty="0">
                <a:latin typeface="+mn-lt"/>
              </a:rPr>
              <a:t>Before you begin: This is a big topic, and big topics beget big slide-sets. There’s a few natural breaks (around slides 173, 246, and 411); </a:t>
            </a:r>
            <a:r>
              <a:rPr lang="en-US" i="1" dirty="0">
                <a:latin typeface="+mn-lt"/>
              </a:rPr>
              <a:t>break time! </a:t>
            </a:r>
            <a:r>
              <a:rPr lang="en-US" dirty="0">
                <a:latin typeface="+mn-lt"/>
              </a:rPr>
              <a:t>slides have been placed at those spots.</a:t>
            </a:r>
          </a:p>
        </p:txBody>
      </p:sp>
    </p:spTree>
    <p:extLst>
      <p:ext uri="{BB962C8B-B14F-4D97-AF65-F5344CB8AC3E}">
        <p14:creationId xmlns:p14="http://schemas.microsoft.com/office/powerpoint/2010/main" val="7772432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3">
            <a:extLst>
              <a:ext uri="{FF2B5EF4-FFF2-40B4-BE49-F238E27FC236}">
                <a16:creationId xmlns:a16="http://schemas.microsoft.com/office/drawing/2014/main" id="{6E971364-0791-4158-8212-6FE2458A49CF}"/>
              </a:ext>
            </a:extLst>
          </p:cNvPr>
          <p:cNvSpPr txBox="1">
            <a:spLocks noChangeArrowheads="1"/>
          </p:cNvSpPr>
          <p:nvPr/>
        </p:nvSpPr>
        <p:spPr bwMode="auto">
          <a:xfrm>
            <a:off x="3304415" y="78898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1" name="Text Box 4">
            <a:extLst>
              <a:ext uri="{FF2B5EF4-FFF2-40B4-BE49-F238E27FC236}">
                <a16:creationId xmlns:a16="http://schemas.microsoft.com/office/drawing/2014/main" id="{4377AD2F-C3BF-4613-B8C0-0E9C77B42BAD}"/>
              </a:ext>
            </a:extLst>
          </p:cNvPr>
          <p:cNvSpPr txBox="1">
            <a:spLocks noChangeArrowheads="1"/>
          </p:cNvSpPr>
          <p:nvPr/>
        </p:nvSpPr>
        <p:spPr bwMode="auto">
          <a:xfrm>
            <a:off x="5753928" y="1960562"/>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a:t>Closed- </a:t>
            </a:r>
            <a:r>
              <a:rPr lang="en-US" altLang="en-US" sz="2800"/>
              <a:t>or</a:t>
            </a:r>
          </a:p>
          <a:p>
            <a:pPr algn="ctr" eaLnBrk="1" hangingPunct="1">
              <a:lnSpc>
                <a:spcPct val="85000"/>
              </a:lnSpc>
              <a:spcBef>
                <a:spcPct val="0"/>
              </a:spcBef>
              <a:buClrTx/>
              <a:buSzTx/>
              <a:buFontTx/>
              <a:buNone/>
            </a:pPr>
            <a:r>
              <a:rPr lang="en-US" altLang="en-US" sz="2800" i="1"/>
              <a:t>narrow-angle</a:t>
            </a:r>
          </a:p>
        </p:txBody>
      </p:sp>
      <p:sp>
        <p:nvSpPr>
          <p:cNvPr id="12" name="Text Box 5">
            <a:extLst>
              <a:ext uri="{FF2B5EF4-FFF2-40B4-BE49-F238E27FC236}">
                <a16:creationId xmlns:a16="http://schemas.microsoft.com/office/drawing/2014/main" id="{4DEDCCD8-1740-4BE2-BED6-271CBE327B85}"/>
              </a:ext>
            </a:extLst>
          </p:cNvPr>
          <p:cNvSpPr txBox="1">
            <a:spLocks noChangeArrowheads="1"/>
          </p:cNvSpPr>
          <p:nvPr/>
        </p:nvSpPr>
        <p:spPr bwMode="auto">
          <a:xfrm>
            <a:off x="999365" y="1905000"/>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Open-angle</a:t>
            </a:r>
          </a:p>
        </p:txBody>
      </p:sp>
      <p:sp>
        <p:nvSpPr>
          <p:cNvPr id="13" name="Line 6">
            <a:extLst>
              <a:ext uri="{FF2B5EF4-FFF2-40B4-BE49-F238E27FC236}">
                <a16:creationId xmlns:a16="http://schemas.microsoft.com/office/drawing/2014/main" id="{C2888ED0-F0DB-4413-AF8B-95C07E0F57DE}"/>
              </a:ext>
            </a:extLst>
          </p:cNvPr>
          <p:cNvSpPr>
            <a:spLocks noChangeShapeType="1"/>
          </p:cNvSpPr>
          <p:nvPr/>
        </p:nvSpPr>
        <p:spPr bwMode="auto">
          <a:xfrm flipH="1">
            <a:off x="1989965" y="1447800"/>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7">
            <a:extLst>
              <a:ext uri="{FF2B5EF4-FFF2-40B4-BE49-F238E27FC236}">
                <a16:creationId xmlns:a16="http://schemas.microsoft.com/office/drawing/2014/main" id="{7CB038CD-577C-43E5-9B1D-9671455208D6}"/>
              </a:ext>
            </a:extLst>
          </p:cNvPr>
          <p:cNvSpPr>
            <a:spLocks noChangeShapeType="1"/>
          </p:cNvSpPr>
          <p:nvPr/>
        </p:nvSpPr>
        <p:spPr bwMode="auto">
          <a:xfrm>
            <a:off x="4471228"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 name="TextBox 8">
            <a:extLst>
              <a:ext uri="{FF2B5EF4-FFF2-40B4-BE49-F238E27FC236}">
                <a16:creationId xmlns:a16="http://schemas.microsoft.com/office/drawing/2014/main" id="{D9D8FCC3-8416-4D0E-9B27-EC16D583A6AA}"/>
              </a:ext>
            </a:extLst>
          </p:cNvPr>
          <p:cNvSpPr txBox="1">
            <a:spLocks noChangeArrowheads="1"/>
          </p:cNvSpPr>
          <p:nvPr/>
        </p:nvSpPr>
        <p:spPr bwMode="auto">
          <a:xfrm>
            <a:off x="4275965" y="1550987"/>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8" name="TextBox 7">
            <a:extLst>
              <a:ext uri="{FF2B5EF4-FFF2-40B4-BE49-F238E27FC236}">
                <a16:creationId xmlns:a16="http://schemas.microsoft.com/office/drawing/2014/main" id="{C9A12ACA-3BC3-4D46-9387-A5F1293492AC}"/>
              </a:ext>
            </a:extLst>
          </p:cNvPr>
          <p:cNvSpPr txBox="1">
            <a:spLocks noChangeArrowheads="1"/>
          </p:cNvSpPr>
          <p:nvPr/>
        </p:nvSpPr>
        <p:spPr bwMode="auto">
          <a:xfrm>
            <a:off x="1860550" y="3048000"/>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0000FF"/>
                </a:solidFill>
              </a:rPr>
              <a:t>The first thought you should have when</a:t>
            </a:r>
          </a:p>
          <a:p>
            <a:pPr algn="ctr" eaLnBrk="1" hangingPunct="1">
              <a:spcBef>
                <a:spcPct val="0"/>
              </a:spcBef>
              <a:buClrTx/>
              <a:buSzTx/>
              <a:buFontTx/>
              <a:buNone/>
            </a:pPr>
            <a:r>
              <a:rPr lang="en-US" altLang="en-US" sz="1800" dirty="0">
                <a:solidFill>
                  <a:srgbClr val="0000FF"/>
                </a:solidFill>
              </a:rPr>
              <a:t>encountering a </a:t>
            </a:r>
            <a:r>
              <a:rPr lang="en-US" altLang="en-US" sz="1800" dirty="0" err="1">
                <a:solidFill>
                  <a:srgbClr val="0000FF"/>
                </a:solidFill>
              </a:rPr>
              <a:t>pt</a:t>
            </a:r>
            <a:r>
              <a:rPr lang="en-US" altLang="en-US" sz="1800" dirty="0">
                <a:solidFill>
                  <a:srgbClr val="0000FF"/>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19" name="TextBox 18">
            <a:extLst>
              <a:ext uri="{FF2B5EF4-FFF2-40B4-BE49-F238E27FC236}">
                <a16:creationId xmlns:a16="http://schemas.microsoft.com/office/drawing/2014/main" id="{57F27377-63E8-418E-A28F-2AA68C70348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7" name="Rectangle 8">
            <a:extLst>
              <a:ext uri="{FF2B5EF4-FFF2-40B4-BE49-F238E27FC236}">
                <a16:creationId xmlns:a16="http://schemas.microsoft.com/office/drawing/2014/main" id="{52A7DE2A-A005-4ED9-8947-702D5BC83802}"/>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99036513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13" name="Straight Arrow Connector 12">
            <a:extLst>
              <a:ext uri="{FF2B5EF4-FFF2-40B4-BE49-F238E27FC236}">
                <a16:creationId xmlns:a16="http://schemas.microsoft.com/office/drawing/2014/main" id="{7C17440B-E690-4FBD-A16C-62212F001BDA}"/>
              </a:ext>
            </a:extLst>
          </p:cNvPr>
          <p:cNvCxnSpPr/>
          <p:nvPr/>
        </p:nvCxnSpPr>
        <p:spPr>
          <a:xfrm flipV="1">
            <a:off x="2491408" y="6218107"/>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57BE1468-1BF1-40A8-83CC-5BABFB5D64B5}"/>
              </a:ext>
            </a:extLst>
          </p:cNvPr>
          <p:cNvSpPr txBox="1"/>
          <p:nvPr/>
        </p:nvSpPr>
        <p:spPr>
          <a:xfrm>
            <a:off x="1368291" y="6475689"/>
            <a:ext cx="2193229" cy="307777"/>
          </a:xfrm>
          <a:prstGeom prst="rect">
            <a:avLst/>
          </a:prstGeom>
          <a:solidFill>
            <a:schemeClr val="bg1"/>
          </a:solidFill>
        </p:spPr>
        <p:txBody>
          <a:bodyPr wrap="none" rtlCol="0">
            <a:spAutoFit/>
          </a:bodyPr>
          <a:lstStyle/>
          <a:p>
            <a:pPr algn="ctr"/>
            <a:r>
              <a:rPr lang="en-US" sz="1400" dirty="0"/>
              <a:t>Cataract  </a:t>
            </a:r>
            <a:r>
              <a:rPr lang="en-US" sz="1400" b="1" i="1" dirty="0"/>
              <a:t>absorbs</a:t>
            </a:r>
            <a:r>
              <a:rPr lang="en-US" sz="1400" dirty="0"/>
              <a:t>  water</a:t>
            </a:r>
          </a:p>
        </p:txBody>
      </p:sp>
      <p:cxnSp>
        <p:nvCxnSpPr>
          <p:cNvPr id="19" name="Straight Arrow Connector 18">
            <a:extLst>
              <a:ext uri="{FF2B5EF4-FFF2-40B4-BE49-F238E27FC236}">
                <a16:creationId xmlns:a16="http://schemas.microsoft.com/office/drawing/2014/main" id="{F876A406-1A4C-4DF5-8F63-A3A6B15C1CE1}"/>
              </a:ext>
            </a:extLst>
          </p:cNvPr>
          <p:cNvCxnSpPr/>
          <p:nvPr/>
        </p:nvCxnSpPr>
        <p:spPr>
          <a:xfrm>
            <a:off x="3600288" y="6626726"/>
            <a:ext cx="1169504"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5" name="TextBox 14">
            <a:extLst>
              <a:ext uri="{FF2B5EF4-FFF2-40B4-BE49-F238E27FC236}">
                <a16:creationId xmlns:a16="http://schemas.microsoft.com/office/drawing/2014/main" id="{8150A4B8-4E58-409B-9AFB-9F2031CF1217}"/>
              </a:ext>
            </a:extLst>
          </p:cNvPr>
          <p:cNvSpPr txBox="1"/>
          <p:nvPr/>
        </p:nvSpPr>
        <p:spPr>
          <a:xfrm>
            <a:off x="3754722" y="6389483"/>
            <a:ext cx="860636" cy="400110"/>
          </a:xfrm>
          <a:prstGeom prst="rect">
            <a:avLst/>
          </a:prstGeom>
          <a:solidFill>
            <a:schemeClr val="bg1"/>
          </a:solidFill>
        </p:spPr>
        <p:txBody>
          <a:bodyPr wrap="square" rtlCol="0">
            <a:spAutoFit/>
          </a:bodyPr>
          <a:lstStyle/>
          <a:p>
            <a:pPr algn="ctr">
              <a:lnSpc>
                <a:spcPts val="1200"/>
              </a:lnSpc>
            </a:pPr>
            <a:r>
              <a:rPr lang="en-US" sz="1200" i="1" dirty="0">
                <a:solidFill>
                  <a:srgbClr val="0000FF"/>
                </a:solidFill>
              </a:rPr>
              <a:t>What happens</a:t>
            </a:r>
          </a:p>
        </p:txBody>
      </p:sp>
      <p:sp>
        <p:nvSpPr>
          <p:cNvPr id="20" name="Rectangle 19">
            <a:extLst>
              <a:ext uri="{FF2B5EF4-FFF2-40B4-BE49-F238E27FC236}">
                <a16:creationId xmlns:a16="http://schemas.microsoft.com/office/drawing/2014/main" id="{ACA81FE7-C07C-47F1-A06D-F504482C5A98}"/>
              </a:ext>
            </a:extLst>
          </p:cNvPr>
          <p:cNvSpPr/>
          <p:nvPr/>
        </p:nvSpPr>
        <p:spPr>
          <a:xfrm>
            <a:off x="2213113" y="6541949"/>
            <a:ext cx="718934" cy="2219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B33FCB86-3FA0-4016-9F05-7970782AFDFB}"/>
              </a:ext>
            </a:extLst>
          </p:cNvPr>
          <p:cNvSpPr txBox="1"/>
          <p:nvPr/>
        </p:nvSpPr>
        <p:spPr>
          <a:xfrm>
            <a:off x="4477583" y="6472838"/>
            <a:ext cx="2015295" cy="307777"/>
          </a:xfrm>
          <a:prstGeom prst="rect">
            <a:avLst/>
          </a:prstGeom>
          <a:solidFill>
            <a:schemeClr val="bg1"/>
          </a:solidFill>
        </p:spPr>
        <p:txBody>
          <a:bodyPr wrap="none" rtlCol="0">
            <a:spAutoFit/>
          </a:bodyPr>
          <a:lstStyle/>
          <a:p>
            <a:r>
              <a:rPr lang="en-US" sz="1400" dirty="0">
                <a:solidFill>
                  <a:schemeClr val="bg1"/>
                </a:solidFill>
              </a:rPr>
              <a:t>Cataract  </a:t>
            </a:r>
            <a:r>
              <a:rPr lang="en-US" sz="1400" b="1" i="1" dirty="0">
                <a:solidFill>
                  <a:schemeClr val="bg1"/>
                </a:solidFill>
              </a:rPr>
              <a:t>leaks</a:t>
            </a:r>
            <a:r>
              <a:rPr lang="en-US" sz="1400" dirty="0">
                <a:solidFill>
                  <a:schemeClr val="bg1"/>
                </a:solidFill>
              </a:rPr>
              <a:t>  water</a:t>
            </a:r>
          </a:p>
        </p:txBody>
      </p:sp>
    </p:spTree>
    <p:extLst>
      <p:ext uri="{BB962C8B-B14F-4D97-AF65-F5344CB8AC3E}">
        <p14:creationId xmlns:p14="http://schemas.microsoft.com/office/powerpoint/2010/main" val="353349826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t>
            </a:r>
            <a:r>
              <a:rPr lang="en-US" sz="1600" b="1" dirty="0">
                <a:solidFill>
                  <a:srgbClr val="0000FF"/>
                </a:solidFill>
              </a:rPr>
              <a:t>absorb water</a:t>
            </a:r>
            <a:r>
              <a:rPr lang="en-US" sz="1600" dirty="0">
                <a:solidFill>
                  <a:schemeClr val="bg1">
                    <a:lumMod val="75000"/>
                  </a:schemeClr>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13" name="Straight Arrow Connector 12">
            <a:extLst>
              <a:ext uri="{FF2B5EF4-FFF2-40B4-BE49-F238E27FC236}">
                <a16:creationId xmlns:a16="http://schemas.microsoft.com/office/drawing/2014/main" id="{7C17440B-E690-4FBD-A16C-62212F001BDA}"/>
              </a:ext>
            </a:extLst>
          </p:cNvPr>
          <p:cNvCxnSpPr/>
          <p:nvPr/>
        </p:nvCxnSpPr>
        <p:spPr>
          <a:xfrm flipV="1">
            <a:off x="2491408" y="6218107"/>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57BE1468-1BF1-40A8-83CC-5BABFB5D64B5}"/>
              </a:ext>
            </a:extLst>
          </p:cNvPr>
          <p:cNvSpPr txBox="1"/>
          <p:nvPr/>
        </p:nvSpPr>
        <p:spPr>
          <a:xfrm>
            <a:off x="1368291" y="6475689"/>
            <a:ext cx="2193229" cy="307777"/>
          </a:xfrm>
          <a:prstGeom prst="rect">
            <a:avLst/>
          </a:prstGeom>
          <a:solidFill>
            <a:schemeClr val="bg1"/>
          </a:solidFill>
        </p:spPr>
        <p:txBody>
          <a:bodyPr wrap="none" rtlCol="0">
            <a:spAutoFit/>
          </a:bodyPr>
          <a:lstStyle/>
          <a:p>
            <a:pPr algn="ctr"/>
            <a:r>
              <a:rPr lang="en-US" sz="1400" dirty="0"/>
              <a:t>Cataract  </a:t>
            </a:r>
            <a:r>
              <a:rPr lang="en-US" sz="1400" b="1" i="1" dirty="0"/>
              <a:t>absorbs</a:t>
            </a:r>
            <a:r>
              <a:rPr lang="en-US" sz="1400" dirty="0"/>
              <a:t>  water</a:t>
            </a:r>
          </a:p>
        </p:txBody>
      </p:sp>
      <p:cxnSp>
        <p:nvCxnSpPr>
          <p:cNvPr id="19" name="Straight Arrow Connector 18">
            <a:extLst>
              <a:ext uri="{FF2B5EF4-FFF2-40B4-BE49-F238E27FC236}">
                <a16:creationId xmlns:a16="http://schemas.microsoft.com/office/drawing/2014/main" id="{F876A406-1A4C-4DF5-8F63-A3A6B15C1CE1}"/>
              </a:ext>
            </a:extLst>
          </p:cNvPr>
          <p:cNvCxnSpPr/>
          <p:nvPr/>
        </p:nvCxnSpPr>
        <p:spPr>
          <a:xfrm>
            <a:off x="3600288" y="6626726"/>
            <a:ext cx="1169504"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5" name="TextBox 14">
            <a:extLst>
              <a:ext uri="{FF2B5EF4-FFF2-40B4-BE49-F238E27FC236}">
                <a16:creationId xmlns:a16="http://schemas.microsoft.com/office/drawing/2014/main" id="{8150A4B8-4E58-409B-9AFB-9F2031CF1217}"/>
              </a:ext>
            </a:extLst>
          </p:cNvPr>
          <p:cNvSpPr txBox="1"/>
          <p:nvPr/>
        </p:nvSpPr>
        <p:spPr>
          <a:xfrm>
            <a:off x="3754722" y="6389483"/>
            <a:ext cx="860636" cy="400110"/>
          </a:xfrm>
          <a:prstGeom prst="rect">
            <a:avLst/>
          </a:prstGeom>
          <a:solidFill>
            <a:schemeClr val="bg1"/>
          </a:solidFill>
        </p:spPr>
        <p:txBody>
          <a:bodyPr wrap="square" rtlCol="0">
            <a:spAutoFit/>
          </a:bodyPr>
          <a:lstStyle/>
          <a:p>
            <a:pPr algn="ctr">
              <a:lnSpc>
                <a:spcPts val="1200"/>
              </a:lnSpc>
            </a:pPr>
            <a:r>
              <a:rPr lang="en-US" sz="1200" i="1" dirty="0">
                <a:solidFill>
                  <a:srgbClr val="0000FF"/>
                </a:solidFill>
              </a:rPr>
              <a:t>What happens</a:t>
            </a:r>
          </a:p>
        </p:txBody>
      </p:sp>
      <p:sp>
        <p:nvSpPr>
          <p:cNvPr id="17" name="TextBox 16">
            <a:extLst>
              <a:ext uri="{FF2B5EF4-FFF2-40B4-BE49-F238E27FC236}">
                <a16:creationId xmlns:a16="http://schemas.microsoft.com/office/drawing/2014/main" id="{B33FCB86-3FA0-4016-9F05-7970782AFDFB}"/>
              </a:ext>
            </a:extLst>
          </p:cNvPr>
          <p:cNvSpPr txBox="1"/>
          <p:nvPr/>
        </p:nvSpPr>
        <p:spPr>
          <a:xfrm>
            <a:off x="4477583" y="6472838"/>
            <a:ext cx="2015295" cy="307777"/>
          </a:xfrm>
          <a:prstGeom prst="rect">
            <a:avLst/>
          </a:prstGeom>
          <a:solidFill>
            <a:schemeClr val="bg1"/>
          </a:solidFill>
        </p:spPr>
        <p:txBody>
          <a:bodyPr wrap="none" rtlCol="0">
            <a:spAutoFit/>
          </a:bodyPr>
          <a:lstStyle/>
          <a:p>
            <a:r>
              <a:rPr lang="en-US" sz="1400" dirty="0">
                <a:solidFill>
                  <a:schemeClr val="bg1"/>
                </a:solidFill>
              </a:rPr>
              <a:t>Cataract  </a:t>
            </a:r>
            <a:r>
              <a:rPr lang="en-US" sz="1400" b="1" i="1" dirty="0">
                <a:solidFill>
                  <a:schemeClr val="bg1"/>
                </a:solidFill>
              </a:rPr>
              <a:t>leaks</a:t>
            </a:r>
            <a:r>
              <a:rPr lang="en-US" sz="1400" dirty="0">
                <a:solidFill>
                  <a:schemeClr val="bg1"/>
                </a:solidFill>
              </a:rPr>
              <a:t>  water</a:t>
            </a:r>
          </a:p>
        </p:txBody>
      </p:sp>
    </p:spTree>
    <p:extLst>
      <p:ext uri="{BB962C8B-B14F-4D97-AF65-F5344CB8AC3E}">
        <p14:creationId xmlns:p14="http://schemas.microsoft.com/office/powerpoint/2010/main" val="59551476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t>
            </a:r>
            <a:r>
              <a:rPr lang="en-US" sz="1600" b="1" dirty="0">
                <a:solidFill>
                  <a:srgbClr val="0000FF"/>
                </a:solidFill>
              </a:rPr>
              <a:t>absorb water</a:t>
            </a:r>
            <a:r>
              <a:rPr lang="en-US" sz="1600" dirty="0">
                <a:solidFill>
                  <a:schemeClr val="bg1">
                    <a:lumMod val="75000"/>
                  </a:schemeClr>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13" name="Straight Arrow Connector 12">
            <a:extLst>
              <a:ext uri="{FF2B5EF4-FFF2-40B4-BE49-F238E27FC236}">
                <a16:creationId xmlns:a16="http://schemas.microsoft.com/office/drawing/2014/main" id="{7C17440B-E690-4FBD-A16C-62212F001BDA}"/>
              </a:ext>
            </a:extLst>
          </p:cNvPr>
          <p:cNvCxnSpPr/>
          <p:nvPr/>
        </p:nvCxnSpPr>
        <p:spPr>
          <a:xfrm flipV="1">
            <a:off x="2491408" y="6218107"/>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cxnSp>
        <p:nvCxnSpPr>
          <p:cNvPr id="18" name="Straight Arrow Connector 17">
            <a:extLst>
              <a:ext uri="{FF2B5EF4-FFF2-40B4-BE49-F238E27FC236}">
                <a16:creationId xmlns:a16="http://schemas.microsoft.com/office/drawing/2014/main" id="{E96AFBA3-FFD1-4410-9D7C-26BC903F1098}"/>
              </a:ext>
            </a:extLst>
          </p:cNvPr>
          <p:cNvCxnSpPr/>
          <p:nvPr/>
        </p:nvCxnSpPr>
        <p:spPr>
          <a:xfrm flipV="1">
            <a:off x="5847523" y="6215256"/>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57BE1468-1BF1-40A8-83CC-5BABFB5D64B5}"/>
              </a:ext>
            </a:extLst>
          </p:cNvPr>
          <p:cNvSpPr txBox="1"/>
          <p:nvPr/>
        </p:nvSpPr>
        <p:spPr>
          <a:xfrm>
            <a:off x="1368291" y="6475689"/>
            <a:ext cx="2193229" cy="307777"/>
          </a:xfrm>
          <a:prstGeom prst="rect">
            <a:avLst/>
          </a:prstGeom>
          <a:solidFill>
            <a:schemeClr val="bg1"/>
          </a:solidFill>
        </p:spPr>
        <p:txBody>
          <a:bodyPr wrap="none" rtlCol="0">
            <a:spAutoFit/>
          </a:bodyPr>
          <a:lstStyle/>
          <a:p>
            <a:pPr algn="ctr"/>
            <a:r>
              <a:rPr lang="en-US" sz="1400" dirty="0"/>
              <a:t>Cataract  </a:t>
            </a:r>
            <a:r>
              <a:rPr lang="en-US" sz="1400" b="1" i="1" dirty="0"/>
              <a:t>absorbs</a:t>
            </a:r>
            <a:r>
              <a:rPr lang="en-US" sz="1400" dirty="0"/>
              <a:t>  water</a:t>
            </a:r>
          </a:p>
        </p:txBody>
      </p:sp>
      <p:sp>
        <p:nvSpPr>
          <p:cNvPr id="17" name="TextBox 16">
            <a:extLst>
              <a:ext uri="{FF2B5EF4-FFF2-40B4-BE49-F238E27FC236}">
                <a16:creationId xmlns:a16="http://schemas.microsoft.com/office/drawing/2014/main" id="{B33FCB86-3FA0-4016-9F05-7970782AFDFB}"/>
              </a:ext>
            </a:extLst>
          </p:cNvPr>
          <p:cNvSpPr txBox="1"/>
          <p:nvPr/>
        </p:nvSpPr>
        <p:spPr>
          <a:xfrm>
            <a:off x="4848639" y="6472838"/>
            <a:ext cx="2015295" cy="307777"/>
          </a:xfrm>
          <a:prstGeom prst="rect">
            <a:avLst/>
          </a:prstGeom>
          <a:solidFill>
            <a:schemeClr val="bg1"/>
          </a:solidFill>
        </p:spPr>
        <p:txBody>
          <a:bodyPr wrap="none" rtlCol="0">
            <a:spAutoFit/>
          </a:bodyPr>
          <a:lstStyle/>
          <a:p>
            <a:r>
              <a:rPr lang="en-US" sz="1400" dirty="0"/>
              <a:t>Cataract  </a:t>
            </a:r>
            <a:r>
              <a:rPr lang="en-US" sz="1400" b="1" i="1" dirty="0"/>
              <a:t>leaks</a:t>
            </a:r>
            <a:r>
              <a:rPr lang="en-US" sz="1400" dirty="0"/>
              <a:t>  water</a:t>
            </a:r>
          </a:p>
        </p:txBody>
      </p:sp>
      <p:cxnSp>
        <p:nvCxnSpPr>
          <p:cNvPr id="19" name="Straight Arrow Connector 18">
            <a:extLst>
              <a:ext uri="{FF2B5EF4-FFF2-40B4-BE49-F238E27FC236}">
                <a16:creationId xmlns:a16="http://schemas.microsoft.com/office/drawing/2014/main" id="{F876A406-1A4C-4DF5-8F63-A3A6B15C1CE1}"/>
              </a:ext>
            </a:extLst>
          </p:cNvPr>
          <p:cNvCxnSpPr/>
          <p:nvPr/>
        </p:nvCxnSpPr>
        <p:spPr>
          <a:xfrm>
            <a:off x="3600288" y="6626726"/>
            <a:ext cx="1169504"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5" name="TextBox 14">
            <a:extLst>
              <a:ext uri="{FF2B5EF4-FFF2-40B4-BE49-F238E27FC236}">
                <a16:creationId xmlns:a16="http://schemas.microsoft.com/office/drawing/2014/main" id="{8150A4B8-4E58-409B-9AFB-9F2031CF1217}"/>
              </a:ext>
            </a:extLst>
          </p:cNvPr>
          <p:cNvSpPr txBox="1"/>
          <p:nvPr/>
        </p:nvSpPr>
        <p:spPr>
          <a:xfrm>
            <a:off x="3754722" y="6389483"/>
            <a:ext cx="860636" cy="400110"/>
          </a:xfrm>
          <a:prstGeom prst="rect">
            <a:avLst/>
          </a:prstGeom>
          <a:solidFill>
            <a:schemeClr val="bg1"/>
          </a:solidFill>
        </p:spPr>
        <p:txBody>
          <a:bodyPr wrap="square" rtlCol="0">
            <a:spAutoFit/>
          </a:bodyPr>
          <a:lstStyle/>
          <a:p>
            <a:pPr algn="ctr">
              <a:lnSpc>
                <a:spcPts val="1200"/>
              </a:lnSpc>
            </a:pPr>
            <a:r>
              <a:rPr lang="en-US" sz="1200" i="1" dirty="0">
                <a:solidFill>
                  <a:srgbClr val="0000FF"/>
                </a:solidFill>
              </a:rPr>
              <a:t>What happens</a:t>
            </a:r>
          </a:p>
        </p:txBody>
      </p:sp>
      <p:sp>
        <p:nvSpPr>
          <p:cNvPr id="21" name="Rectangle 20">
            <a:extLst>
              <a:ext uri="{FF2B5EF4-FFF2-40B4-BE49-F238E27FC236}">
                <a16:creationId xmlns:a16="http://schemas.microsoft.com/office/drawing/2014/main" id="{F84C485A-B0CF-43E8-BD3A-582D30CD1EEE}"/>
              </a:ext>
            </a:extLst>
          </p:cNvPr>
          <p:cNvSpPr/>
          <p:nvPr/>
        </p:nvSpPr>
        <p:spPr>
          <a:xfrm>
            <a:off x="5658135" y="6551345"/>
            <a:ext cx="515127" cy="2038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590651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t>
            </a:r>
            <a:r>
              <a:rPr lang="en-US" sz="1600" b="1" dirty="0">
                <a:solidFill>
                  <a:srgbClr val="0000FF"/>
                </a:solidFill>
              </a:rPr>
              <a:t>absorb water</a:t>
            </a:r>
            <a:r>
              <a:rPr lang="en-US" sz="1600" dirty="0">
                <a:solidFill>
                  <a:schemeClr val="bg1">
                    <a:lumMod val="75000"/>
                  </a:schemeClr>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a:t>
            </a:r>
            <a:r>
              <a:rPr lang="en-US" sz="1600" b="1" dirty="0">
                <a:solidFill>
                  <a:srgbClr val="0000FF"/>
                </a:solidFill>
              </a:rPr>
              <a:t>leaking water </a:t>
            </a:r>
            <a:r>
              <a:rPr lang="en-US" sz="1600" dirty="0">
                <a:solidFill>
                  <a:srgbClr val="0000FF"/>
                </a:solidFill>
              </a:rPr>
              <a:t>and denatured proteins </a:t>
            </a:r>
            <a:r>
              <a:rPr lang="en-US" sz="1600" dirty="0">
                <a:solidFill>
                  <a:schemeClr val="bg1">
                    <a:lumMod val="75000"/>
                  </a:schemeClr>
                </a:solidFill>
              </a:rPr>
              <a:t>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13" name="Straight Arrow Connector 12">
            <a:extLst>
              <a:ext uri="{FF2B5EF4-FFF2-40B4-BE49-F238E27FC236}">
                <a16:creationId xmlns:a16="http://schemas.microsoft.com/office/drawing/2014/main" id="{7C17440B-E690-4FBD-A16C-62212F001BDA}"/>
              </a:ext>
            </a:extLst>
          </p:cNvPr>
          <p:cNvCxnSpPr/>
          <p:nvPr/>
        </p:nvCxnSpPr>
        <p:spPr>
          <a:xfrm flipV="1">
            <a:off x="2491408" y="6218107"/>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cxnSp>
        <p:nvCxnSpPr>
          <p:cNvPr id="18" name="Straight Arrow Connector 17">
            <a:extLst>
              <a:ext uri="{FF2B5EF4-FFF2-40B4-BE49-F238E27FC236}">
                <a16:creationId xmlns:a16="http://schemas.microsoft.com/office/drawing/2014/main" id="{E96AFBA3-FFD1-4410-9D7C-26BC903F1098}"/>
              </a:ext>
            </a:extLst>
          </p:cNvPr>
          <p:cNvCxnSpPr/>
          <p:nvPr/>
        </p:nvCxnSpPr>
        <p:spPr>
          <a:xfrm flipV="1">
            <a:off x="5847523" y="6215256"/>
            <a:ext cx="0" cy="274983"/>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sp>
        <p:nvSpPr>
          <p:cNvPr id="14" name="TextBox 13">
            <a:extLst>
              <a:ext uri="{FF2B5EF4-FFF2-40B4-BE49-F238E27FC236}">
                <a16:creationId xmlns:a16="http://schemas.microsoft.com/office/drawing/2014/main" id="{270C138A-5A69-4ECC-A210-054EB6321D08}"/>
              </a:ext>
            </a:extLst>
          </p:cNvPr>
          <p:cNvSpPr txBox="1"/>
          <p:nvPr/>
        </p:nvSpPr>
        <p:spPr>
          <a:xfrm>
            <a:off x="8001000" y="6539129"/>
            <a:ext cx="1087157" cy="276999"/>
          </a:xfrm>
          <a:prstGeom prst="rect">
            <a:avLst/>
          </a:prstGeom>
          <a:noFill/>
        </p:spPr>
        <p:txBody>
          <a:bodyPr wrap="none" rtlCol="0">
            <a:spAutoFit/>
          </a:bodyPr>
          <a:lstStyle/>
          <a:p>
            <a:r>
              <a:rPr lang="en-US" sz="1200" dirty="0"/>
              <a:t>*and proteins</a:t>
            </a:r>
          </a:p>
        </p:txBody>
      </p:sp>
      <p:sp>
        <p:nvSpPr>
          <p:cNvPr id="4" name="TextBox 3">
            <a:extLst>
              <a:ext uri="{FF2B5EF4-FFF2-40B4-BE49-F238E27FC236}">
                <a16:creationId xmlns:a16="http://schemas.microsoft.com/office/drawing/2014/main" id="{57BE1468-1BF1-40A8-83CC-5BABFB5D64B5}"/>
              </a:ext>
            </a:extLst>
          </p:cNvPr>
          <p:cNvSpPr txBox="1"/>
          <p:nvPr/>
        </p:nvSpPr>
        <p:spPr>
          <a:xfrm>
            <a:off x="1368291" y="6475689"/>
            <a:ext cx="2193229" cy="307777"/>
          </a:xfrm>
          <a:prstGeom prst="rect">
            <a:avLst/>
          </a:prstGeom>
          <a:solidFill>
            <a:schemeClr val="bg1"/>
          </a:solidFill>
        </p:spPr>
        <p:txBody>
          <a:bodyPr wrap="none" rtlCol="0">
            <a:spAutoFit/>
          </a:bodyPr>
          <a:lstStyle/>
          <a:p>
            <a:pPr algn="ctr"/>
            <a:r>
              <a:rPr lang="en-US" sz="1400" dirty="0"/>
              <a:t>Cataract  </a:t>
            </a:r>
            <a:r>
              <a:rPr lang="en-US" sz="1400" b="1" i="1" dirty="0"/>
              <a:t>absorbs</a:t>
            </a:r>
            <a:r>
              <a:rPr lang="en-US" sz="1400" dirty="0"/>
              <a:t>  water</a:t>
            </a:r>
          </a:p>
        </p:txBody>
      </p:sp>
      <p:sp>
        <p:nvSpPr>
          <p:cNvPr id="17" name="TextBox 16">
            <a:extLst>
              <a:ext uri="{FF2B5EF4-FFF2-40B4-BE49-F238E27FC236}">
                <a16:creationId xmlns:a16="http://schemas.microsoft.com/office/drawing/2014/main" id="{B33FCB86-3FA0-4016-9F05-7970782AFDFB}"/>
              </a:ext>
            </a:extLst>
          </p:cNvPr>
          <p:cNvSpPr txBox="1"/>
          <p:nvPr/>
        </p:nvSpPr>
        <p:spPr>
          <a:xfrm>
            <a:off x="4848639" y="6472838"/>
            <a:ext cx="2015295" cy="307777"/>
          </a:xfrm>
          <a:prstGeom prst="rect">
            <a:avLst/>
          </a:prstGeom>
          <a:solidFill>
            <a:schemeClr val="bg1"/>
          </a:solidFill>
        </p:spPr>
        <p:txBody>
          <a:bodyPr wrap="none" rtlCol="0">
            <a:spAutoFit/>
          </a:bodyPr>
          <a:lstStyle/>
          <a:p>
            <a:r>
              <a:rPr lang="en-US" sz="1400" dirty="0"/>
              <a:t>Cataract  </a:t>
            </a:r>
            <a:r>
              <a:rPr lang="en-US" sz="1400" b="1" i="1" dirty="0"/>
              <a:t>leaks</a:t>
            </a:r>
            <a:r>
              <a:rPr lang="en-US" sz="1400" dirty="0"/>
              <a:t>  water*</a:t>
            </a:r>
          </a:p>
        </p:txBody>
      </p:sp>
      <p:cxnSp>
        <p:nvCxnSpPr>
          <p:cNvPr id="19" name="Straight Arrow Connector 18">
            <a:extLst>
              <a:ext uri="{FF2B5EF4-FFF2-40B4-BE49-F238E27FC236}">
                <a16:creationId xmlns:a16="http://schemas.microsoft.com/office/drawing/2014/main" id="{F876A406-1A4C-4DF5-8F63-A3A6B15C1CE1}"/>
              </a:ext>
            </a:extLst>
          </p:cNvPr>
          <p:cNvCxnSpPr/>
          <p:nvPr/>
        </p:nvCxnSpPr>
        <p:spPr>
          <a:xfrm>
            <a:off x="3600288" y="6626726"/>
            <a:ext cx="1169504"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5" name="TextBox 14">
            <a:extLst>
              <a:ext uri="{FF2B5EF4-FFF2-40B4-BE49-F238E27FC236}">
                <a16:creationId xmlns:a16="http://schemas.microsoft.com/office/drawing/2014/main" id="{8150A4B8-4E58-409B-9AFB-9F2031CF1217}"/>
              </a:ext>
            </a:extLst>
          </p:cNvPr>
          <p:cNvSpPr txBox="1"/>
          <p:nvPr/>
        </p:nvSpPr>
        <p:spPr>
          <a:xfrm>
            <a:off x="3754722" y="6389483"/>
            <a:ext cx="860636" cy="400110"/>
          </a:xfrm>
          <a:prstGeom prst="rect">
            <a:avLst/>
          </a:prstGeom>
          <a:solidFill>
            <a:schemeClr val="bg1"/>
          </a:solidFill>
        </p:spPr>
        <p:txBody>
          <a:bodyPr wrap="square" rtlCol="0">
            <a:spAutoFit/>
          </a:bodyPr>
          <a:lstStyle/>
          <a:p>
            <a:pPr algn="ctr">
              <a:lnSpc>
                <a:spcPts val="1200"/>
              </a:lnSpc>
            </a:pPr>
            <a:r>
              <a:rPr lang="en-US" sz="1200" i="1" dirty="0">
                <a:solidFill>
                  <a:srgbClr val="0000FF"/>
                </a:solidFill>
              </a:rPr>
              <a:t>What happens</a:t>
            </a:r>
          </a:p>
        </p:txBody>
      </p:sp>
    </p:spTree>
    <p:extLst>
      <p:ext uri="{BB962C8B-B14F-4D97-AF65-F5344CB8AC3E}">
        <p14:creationId xmlns:p14="http://schemas.microsoft.com/office/powerpoint/2010/main" val="393367230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0858F234-9092-4F15-B03B-29EF4C581E68}"/>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All three of these pose a particular challenge during an early, crucial step in cataract surgery. What step, and what challenge?</a:t>
            </a:r>
            <a:endParaRPr lang="en-US" sz="1600" i="1" dirty="0">
              <a:solidFill>
                <a:schemeClr val="accent5">
                  <a:lumMod val="75000"/>
                </a:schemeClr>
              </a:solidFill>
            </a:endParaRPr>
          </a:p>
          <a:p>
            <a:r>
              <a:rPr lang="en-US" sz="1600" dirty="0">
                <a:solidFill>
                  <a:schemeClr val="accent5">
                    <a:lumMod val="75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accent5">
                  <a:lumMod val="75000"/>
                </a:schemeClr>
              </a:solidFill>
            </a:endParaRPr>
          </a:p>
          <a:p>
            <a:r>
              <a:rPr lang="en-US" sz="1600" i="1" dirty="0">
                <a:solidFill>
                  <a:schemeClr val="accent5">
                    <a:lumMod val="75000"/>
                  </a:schemeClr>
                </a:solidFill>
              </a:rPr>
              <a:t>What step do most surgeons take to facilitate capsulorrhexis in these cases?</a:t>
            </a:r>
          </a:p>
          <a:p>
            <a:r>
              <a:rPr lang="en-US" sz="1600" dirty="0">
                <a:solidFill>
                  <a:schemeClr val="accent5">
                    <a:lumMod val="75000"/>
                  </a:schemeClr>
                </a:solidFill>
              </a:rPr>
              <a:t>They stain the anterior capsule with  trypan blue</a:t>
            </a:r>
          </a:p>
        </p:txBody>
      </p:sp>
      <p:sp>
        <p:nvSpPr>
          <p:cNvPr id="6" name="Oval 5">
            <a:extLst>
              <a:ext uri="{FF2B5EF4-FFF2-40B4-BE49-F238E27FC236}">
                <a16:creationId xmlns:a16="http://schemas.microsoft.com/office/drawing/2014/main" id="{9C4A65EF-D4BA-44B9-95D3-06775DEC2E87}"/>
              </a:ext>
            </a:extLst>
          </p:cNvPr>
          <p:cNvSpPr/>
          <p:nvPr/>
        </p:nvSpPr>
        <p:spPr>
          <a:xfrm>
            <a:off x="-13648" y="5694737"/>
            <a:ext cx="91440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07047B0-812D-4022-94F6-EFB5CCC7BBE0}"/>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418490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0858F234-9092-4F15-B03B-29EF4C581E68}"/>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All three of these pose a particular challenge during an early, crucial step in cataract surgery. What step, and what challenge?</a:t>
            </a:r>
          </a:p>
          <a:p>
            <a:r>
              <a:rPr lang="en-US" sz="1600" dirty="0">
                <a:solidFill>
                  <a:srgbClr val="0000FF"/>
                </a:solidFill>
              </a:rPr>
              <a:t>For all three stages, the red reflex is completely obscured. As most cataract surgeons rely on the red reflex to visualize the anterior capsule during capsulorrhexis, this step cannot be performed in a conventional manner.</a:t>
            </a:r>
            <a:endParaRPr lang="en-US" sz="1600" dirty="0">
              <a:solidFill>
                <a:schemeClr val="accent5">
                  <a:lumMod val="75000"/>
                </a:schemeClr>
              </a:solidFill>
            </a:endParaRPr>
          </a:p>
          <a:p>
            <a:endParaRPr lang="en-US" sz="1600" i="1" dirty="0">
              <a:solidFill>
                <a:schemeClr val="accent5">
                  <a:lumMod val="75000"/>
                </a:schemeClr>
              </a:solidFill>
            </a:endParaRPr>
          </a:p>
          <a:p>
            <a:r>
              <a:rPr lang="en-US" sz="1600" i="1" dirty="0">
                <a:solidFill>
                  <a:schemeClr val="accent5">
                    <a:lumMod val="75000"/>
                  </a:schemeClr>
                </a:solidFill>
              </a:rPr>
              <a:t>What step do most surgeons take to facilitate capsulorrhexis in these cases?</a:t>
            </a:r>
          </a:p>
          <a:p>
            <a:r>
              <a:rPr lang="en-US" sz="1600" dirty="0">
                <a:solidFill>
                  <a:schemeClr val="accent5">
                    <a:lumMod val="75000"/>
                  </a:schemeClr>
                </a:solidFill>
              </a:rPr>
              <a:t>They stain the anterior capsule with  trypan blue</a:t>
            </a:r>
          </a:p>
        </p:txBody>
      </p:sp>
      <p:sp>
        <p:nvSpPr>
          <p:cNvPr id="6" name="Oval 5">
            <a:extLst>
              <a:ext uri="{FF2B5EF4-FFF2-40B4-BE49-F238E27FC236}">
                <a16:creationId xmlns:a16="http://schemas.microsoft.com/office/drawing/2014/main" id="{9C4A65EF-D4BA-44B9-95D3-06775DEC2E87}"/>
              </a:ext>
            </a:extLst>
          </p:cNvPr>
          <p:cNvSpPr/>
          <p:nvPr/>
        </p:nvSpPr>
        <p:spPr>
          <a:xfrm>
            <a:off x="-13648" y="5694737"/>
            <a:ext cx="91440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07047B0-812D-4022-94F6-EFB5CCC7BBE0}"/>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149038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0858F234-9092-4F15-B03B-29EF4C581E68}"/>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All three of these pose a particular challenge during an early, crucial step in cataract surgery. What step, and what challenge?</a:t>
            </a:r>
          </a:p>
          <a:p>
            <a:r>
              <a:rPr lang="en-US" sz="1600" dirty="0">
                <a:solidFill>
                  <a:srgbClr val="0000FF"/>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rgbClr val="0000FF"/>
              </a:solidFill>
            </a:endParaRPr>
          </a:p>
          <a:p>
            <a:r>
              <a:rPr lang="en-US" sz="1600" i="1" dirty="0">
                <a:solidFill>
                  <a:srgbClr val="0000FF"/>
                </a:solidFill>
              </a:rPr>
              <a:t>What step do most surgeons take to facilitate capsulorrhexis in these cases?</a:t>
            </a:r>
            <a:endParaRPr lang="en-US" sz="1600" i="1" dirty="0">
              <a:solidFill>
                <a:schemeClr val="accent5">
                  <a:lumMod val="75000"/>
                </a:schemeClr>
              </a:solidFill>
            </a:endParaRPr>
          </a:p>
          <a:p>
            <a:r>
              <a:rPr lang="en-US" sz="1600" dirty="0">
                <a:solidFill>
                  <a:schemeClr val="accent5">
                    <a:lumMod val="75000"/>
                  </a:schemeClr>
                </a:solidFill>
              </a:rPr>
              <a:t>They stain the anterior capsule with  trypan blue</a:t>
            </a:r>
          </a:p>
        </p:txBody>
      </p:sp>
      <p:sp>
        <p:nvSpPr>
          <p:cNvPr id="6" name="Oval 5">
            <a:extLst>
              <a:ext uri="{FF2B5EF4-FFF2-40B4-BE49-F238E27FC236}">
                <a16:creationId xmlns:a16="http://schemas.microsoft.com/office/drawing/2014/main" id="{9C4A65EF-D4BA-44B9-95D3-06775DEC2E87}"/>
              </a:ext>
            </a:extLst>
          </p:cNvPr>
          <p:cNvSpPr/>
          <p:nvPr/>
        </p:nvSpPr>
        <p:spPr>
          <a:xfrm>
            <a:off x="-13648" y="5694737"/>
            <a:ext cx="91440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07047B0-812D-4022-94F6-EFB5CCC7BBE0}"/>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7075012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 name="TextBox 3">
            <a:extLst>
              <a:ext uri="{FF2B5EF4-FFF2-40B4-BE49-F238E27FC236}">
                <a16:creationId xmlns:a16="http://schemas.microsoft.com/office/drawing/2014/main" id="{0858F234-9092-4F15-B03B-29EF4C581E68}"/>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All three of these pose a particular challenge during an early, crucial step in cataract surgery. What step, and what challenge?</a:t>
            </a:r>
          </a:p>
          <a:p>
            <a:r>
              <a:rPr lang="en-US" sz="1600" dirty="0">
                <a:solidFill>
                  <a:srgbClr val="0000FF"/>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rgbClr val="0000FF"/>
              </a:solidFill>
            </a:endParaRPr>
          </a:p>
          <a:p>
            <a:r>
              <a:rPr lang="en-US" sz="1600" i="1" dirty="0">
                <a:solidFill>
                  <a:srgbClr val="0000FF"/>
                </a:solidFill>
              </a:rPr>
              <a:t>What step do most surgeons take to facilitate capsulorrhexis in these cases?</a:t>
            </a:r>
          </a:p>
          <a:p>
            <a:r>
              <a:rPr lang="en-US" sz="1600" dirty="0">
                <a:solidFill>
                  <a:srgbClr val="0000FF"/>
                </a:solidFill>
              </a:rPr>
              <a:t>They stain the anterior capsule with  trypan blue</a:t>
            </a:r>
          </a:p>
        </p:txBody>
      </p:sp>
      <p:sp>
        <p:nvSpPr>
          <p:cNvPr id="6" name="Oval 5">
            <a:extLst>
              <a:ext uri="{FF2B5EF4-FFF2-40B4-BE49-F238E27FC236}">
                <a16:creationId xmlns:a16="http://schemas.microsoft.com/office/drawing/2014/main" id="{9C4A65EF-D4BA-44B9-95D3-06775DEC2E87}"/>
              </a:ext>
            </a:extLst>
          </p:cNvPr>
          <p:cNvSpPr/>
          <p:nvPr/>
        </p:nvSpPr>
        <p:spPr>
          <a:xfrm>
            <a:off x="-13648" y="5694737"/>
            <a:ext cx="91440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07047B0-812D-4022-94F6-EFB5CCC7BBE0}"/>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2CA5078-34A3-4DF0-8539-AC2B2D15B65A}"/>
              </a:ext>
            </a:extLst>
          </p:cNvPr>
          <p:cNvSpPr/>
          <p:nvPr/>
        </p:nvSpPr>
        <p:spPr>
          <a:xfrm>
            <a:off x="3657598" y="5168348"/>
            <a:ext cx="1060174" cy="2895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329894738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rgbClr val="0000FF"/>
                </a:solidFill>
              </a:rPr>
              <a:t>hypermature</a:t>
            </a:r>
            <a:r>
              <a:rPr lang="en-US" sz="1600" b="1" i="1" dirty="0">
                <a:solidFill>
                  <a:srgbClr val="0000FF"/>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0858F234-9092-4F15-B03B-29EF4C581E68}"/>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All three of these pose a particular challenge during an early, crucial step in cataract surgery. What step, and what challenge?</a:t>
            </a:r>
          </a:p>
          <a:p>
            <a:r>
              <a:rPr lang="en-US" sz="1600" dirty="0">
                <a:solidFill>
                  <a:srgbClr val="0000FF"/>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rgbClr val="0000FF"/>
              </a:solidFill>
            </a:endParaRPr>
          </a:p>
          <a:p>
            <a:r>
              <a:rPr lang="en-US" sz="1600" i="1" dirty="0">
                <a:solidFill>
                  <a:srgbClr val="0000FF"/>
                </a:solidFill>
              </a:rPr>
              <a:t>What step do most surgeons take to facilitate capsulorrhexis in these cases?</a:t>
            </a:r>
          </a:p>
          <a:p>
            <a:r>
              <a:rPr lang="en-US" sz="1600" dirty="0">
                <a:solidFill>
                  <a:srgbClr val="0000FF"/>
                </a:solidFill>
              </a:rPr>
              <a:t>They stain the anterior capsule with  trypan blue</a:t>
            </a:r>
          </a:p>
        </p:txBody>
      </p:sp>
      <p:sp>
        <p:nvSpPr>
          <p:cNvPr id="6" name="Oval 5">
            <a:extLst>
              <a:ext uri="{FF2B5EF4-FFF2-40B4-BE49-F238E27FC236}">
                <a16:creationId xmlns:a16="http://schemas.microsoft.com/office/drawing/2014/main" id="{9C4A65EF-D4BA-44B9-95D3-06775DEC2E87}"/>
              </a:ext>
            </a:extLst>
          </p:cNvPr>
          <p:cNvSpPr/>
          <p:nvPr/>
        </p:nvSpPr>
        <p:spPr>
          <a:xfrm>
            <a:off x="-13648" y="5694737"/>
            <a:ext cx="91440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07047B0-812D-4022-94F6-EFB5CCC7BBE0}"/>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65296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3">
            <a:extLst>
              <a:ext uri="{FF2B5EF4-FFF2-40B4-BE49-F238E27FC236}">
                <a16:creationId xmlns:a16="http://schemas.microsoft.com/office/drawing/2014/main" id="{6E971364-0791-4158-8212-6FE2458A49CF}"/>
              </a:ext>
            </a:extLst>
          </p:cNvPr>
          <p:cNvSpPr txBox="1">
            <a:spLocks noChangeArrowheads="1"/>
          </p:cNvSpPr>
          <p:nvPr/>
        </p:nvSpPr>
        <p:spPr bwMode="auto">
          <a:xfrm>
            <a:off x="3304415" y="78898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1" name="Text Box 4">
            <a:extLst>
              <a:ext uri="{FF2B5EF4-FFF2-40B4-BE49-F238E27FC236}">
                <a16:creationId xmlns:a16="http://schemas.microsoft.com/office/drawing/2014/main" id="{4377AD2F-C3BF-4613-B8C0-0E9C77B42BAD}"/>
              </a:ext>
            </a:extLst>
          </p:cNvPr>
          <p:cNvSpPr txBox="1">
            <a:spLocks noChangeArrowheads="1"/>
          </p:cNvSpPr>
          <p:nvPr/>
        </p:nvSpPr>
        <p:spPr bwMode="auto">
          <a:xfrm>
            <a:off x="5753928" y="1960562"/>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a:t>Closed- </a:t>
            </a:r>
            <a:r>
              <a:rPr lang="en-US" altLang="en-US" sz="2800"/>
              <a:t>or</a:t>
            </a:r>
          </a:p>
          <a:p>
            <a:pPr algn="ctr" eaLnBrk="1" hangingPunct="1">
              <a:lnSpc>
                <a:spcPct val="85000"/>
              </a:lnSpc>
              <a:spcBef>
                <a:spcPct val="0"/>
              </a:spcBef>
              <a:buClrTx/>
              <a:buSzTx/>
              <a:buFontTx/>
              <a:buNone/>
            </a:pPr>
            <a:r>
              <a:rPr lang="en-US" altLang="en-US" sz="2800" i="1"/>
              <a:t>narrow-angle</a:t>
            </a:r>
          </a:p>
        </p:txBody>
      </p:sp>
      <p:sp>
        <p:nvSpPr>
          <p:cNvPr id="12" name="Text Box 5">
            <a:extLst>
              <a:ext uri="{FF2B5EF4-FFF2-40B4-BE49-F238E27FC236}">
                <a16:creationId xmlns:a16="http://schemas.microsoft.com/office/drawing/2014/main" id="{4DEDCCD8-1740-4BE2-BED6-271CBE327B85}"/>
              </a:ext>
            </a:extLst>
          </p:cNvPr>
          <p:cNvSpPr txBox="1">
            <a:spLocks noChangeArrowheads="1"/>
          </p:cNvSpPr>
          <p:nvPr/>
        </p:nvSpPr>
        <p:spPr bwMode="auto">
          <a:xfrm>
            <a:off x="999365" y="1905000"/>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Open-angle</a:t>
            </a:r>
          </a:p>
        </p:txBody>
      </p:sp>
      <p:sp>
        <p:nvSpPr>
          <p:cNvPr id="13" name="Line 6">
            <a:extLst>
              <a:ext uri="{FF2B5EF4-FFF2-40B4-BE49-F238E27FC236}">
                <a16:creationId xmlns:a16="http://schemas.microsoft.com/office/drawing/2014/main" id="{C2888ED0-F0DB-4413-AF8B-95C07E0F57DE}"/>
              </a:ext>
            </a:extLst>
          </p:cNvPr>
          <p:cNvSpPr>
            <a:spLocks noChangeShapeType="1"/>
          </p:cNvSpPr>
          <p:nvPr/>
        </p:nvSpPr>
        <p:spPr bwMode="auto">
          <a:xfrm flipH="1">
            <a:off x="1989965" y="1447800"/>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7">
            <a:extLst>
              <a:ext uri="{FF2B5EF4-FFF2-40B4-BE49-F238E27FC236}">
                <a16:creationId xmlns:a16="http://schemas.microsoft.com/office/drawing/2014/main" id="{7CB038CD-577C-43E5-9B1D-9671455208D6}"/>
              </a:ext>
            </a:extLst>
          </p:cNvPr>
          <p:cNvSpPr>
            <a:spLocks noChangeShapeType="1"/>
          </p:cNvSpPr>
          <p:nvPr/>
        </p:nvSpPr>
        <p:spPr bwMode="auto">
          <a:xfrm>
            <a:off x="4471228"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TextBox 17">
            <a:extLst>
              <a:ext uri="{FF2B5EF4-FFF2-40B4-BE49-F238E27FC236}">
                <a16:creationId xmlns:a16="http://schemas.microsoft.com/office/drawing/2014/main" id="{280D4596-13CF-417C-97D8-F6DF7369EBC5}"/>
              </a:ext>
            </a:extLst>
          </p:cNvPr>
          <p:cNvSpPr txBox="1"/>
          <p:nvPr/>
        </p:nvSpPr>
        <p:spPr>
          <a:xfrm>
            <a:off x="352581" y="4506337"/>
            <a:ext cx="4657044" cy="338554"/>
          </a:xfrm>
          <a:prstGeom prst="rect">
            <a:avLst/>
          </a:prstGeom>
          <a:noFill/>
        </p:spPr>
        <p:txBody>
          <a:bodyPr wrap="none" rtlCol="0">
            <a:spAutoFit/>
          </a:bodyPr>
          <a:lstStyle/>
          <a:p>
            <a:r>
              <a:rPr lang="en-US" sz="1600" i="1" dirty="0">
                <a:solidFill>
                  <a:srgbClr val="0000FF"/>
                </a:solidFill>
              </a:rPr>
              <a:t>How does one determine the status of the angle?</a:t>
            </a:r>
            <a:endParaRPr lang="en-US" sz="1600" dirty="0">
              <a:solidFill>
                <a:srgbClr val="0000FF"/>
              </a:solidFill>
            </a:endParaRPr>
          </a:p>
        </p:txBody>
      </p:sp>
      <p:sp>
        <p:nvSpPr>
          <p:cNvPr id="20" name="TextBox 7">
            <a:extLst>
              <a:ext uri="{FF2B5EF4-FFF2-40B4-BE49-F238E27FC236}">
                <a16:creationId xmlns:a16="http://schemas.microsoft.com/office/drawing/2014/main" id="{4096DD39-E6E3-46DE-BF8A-F15A6E7F3587}"/>
              </a:ext>
            </a:extLst>
          </p:cNvPr>
          <p:cNvSpPr txBox="1">
            <a:spLocks noChangeArrowheads="1"/>
          </p:cNvSpPr>
          <p:nvPr/>
        </p:nvSpPr>
        <p:spPr bwMode="auto">
          <a:xfrm>
            <a:off x="1860550" y="3048000"/>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21" name="Oval 20">
            <a:extLst>
              <a:ext uri="{FF2B5EF4-FFF2-40B4-BE49-F238E27FC236}">
                <a16:creationId xmlns:a16="http://schemas.microsoft.com/office/drawing/2014/main" id="{687A6ACF-8A50-4300-94DA-6042CC4B501D}"/>
              </a:ext>
            </a:extLst>
          </p:cNvPr>
          <p:cNvSpPr/>
          <p:nvPr/>
        </p:nvSpPr>
        <p:spPr>
          <a:xfrm>
            <a:off x="2509837" y="3429000"/>
            <a:ext cx="3886200"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B38E29AD-126F-4638-A243-FD8815C6E8F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7" name="Rectangle 8">
            <a:extLst>
              <a:ext uri="{FF2B5EF4-FFF2-40B4-BE49-F238E27FC236}">
                <a16:creationId xmlns:a16="http://schemas.microsoft.com/office/drawing/2014/main" id="{D9DA39AB-4020-40F1-8C70-4B4A29994D48}"/>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21002454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rrow: Right 6">
            <a:extLst>
              <a:ext uri="{FF2B5EF4-FFF2-40B4-BE49-F238E27FC236}">
                <a16:creationId xmlns:a16="http://schemas.microsoft.com/office/drawing/2014/main" id="{82FFEB20-2E18-4A3F-8FD5-41641056C916}"/>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Arrow: Right 11">
            <a:extLst>
              <a:ext uri="{FF2B5EF4-FFF2-40B4-BE49-F238E27FC236}">
                <a16:creationId xmlns:a16="http://schemas.microsoft.com/office/drawing/2014/main" id="{FF49C773-B310-4320-BBA1-26CCD2A99CA9}"/>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8" name="Oval 7">
            <a:extLst>
              <a:ext uri="{FF2B5EF4-FFF2-40B4-BE49-F238E27FC236}">
                <a16:creationId xmlns:a16="http://schemas.microsoft.com/office/drawing/2014/main" id="{23287B4B-9A78-40BB-8222-9C35CF4700A5}"/>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bg1"/>
                </a:solidFill>
              </a:rPr>
              <a:t>Let’s drill down on </a:t>
            </a:r>
            <a:r>
              <a:rPr lang="en-US" sz="1600" dirty="0">
                <a:solidFill>
                  <a:schemeClr val="bg1"/>
                </a:solidFill>
              </a:rPr>
              <a:t>intumescent cataracts </a:t>
            </a:r>
            <a:r>
              <a:rPr lang="en-US" sz="1600" i="1" dirty="0">
                <a:solidFill>
                  <a:schemeClr val="bg1"/>
                </a:solidFill>
              </a:rPr>
              <a:t>for a moment. In this context, what does </a:t>
            </a:r>
            <a:r>
              <a:rPr lang="en-US" sz="1600" dirty="0">
                <a:solidFill>
                  <a:schemeClr val="bg1"/>
                </a:solidFill>
              </a:rPr>
              <a:t>intumescent</a:t>
            </a:r>
            <a:r>
              <a:rPr lang="en-US" sz="1600" i="1" dirty="0">
                <a:solidFill>
                  <a:schemeClr val="bg1"/>
                </a:solidFill>
              </a:rPr>
              <a:t> mean?</a:t>
            </a:r>
            <a:endParaRPr lang="en-US" sz="1600" i="1" dirty="0">
              <a:solidFill>
                <a:srgbClr val="0070C0"/>
              </a:solidFill>
            </a:endParaRPr>
          </a:p>
          <a:p>
            <a:r>
              <a:rPr lang="en-US" sz="1600" dirty="0">
                <a:solidFill>
                  <a:srgbClr val="0070C0"/>
                </a:solidFill>
              </a:rPr>
              <a:t>It means ‘swollen.’ As mentioned a few slides ago, the event that transforms a </a:t>
            </a:r>
            <a:r>
              <a:rPr lang="en-US" sz="1600" i="1" dirty="0">
                <a:solidFill>
                  <a:srgbClr val="0070C0"/>
                </a:solidFill>
              </a:rPr>
              <a:t>mature</a:t>
            </a:r>
            <a:r>
              <a:rPr lang="en-US" sz="1600" dirty="0">
                <a:solidFill>
                  <a:srgbClr val="0070C0"/>
                </a:solidFill>
              </a:rPr>
              <a:t> cataract into an </a:t>
            </a:r>
            <a:r>
              <a:rPr lang="en-US" sz="1600" i="1" dirty="0">
                <a:solidFill>
                  <a:srgbClr val="0070C0"/>
                </a:solidFill>
              </a:rPr>
              <a:t>intumescent</a:t>
            </a:r>
            <a:r>
              <a:rPr lang="en-US" sz="1600" dirty="0">
                <a:solidFill>
                  <a:srgbClr val="0070C0"/>
                </a:solidFill>
              </a:rPr>
              <a:t> cataract is absorption of water, and this absorption results in swelling of the lens.</a:t>
            </a:r>
          </a:p>
          <a:p>
            <a:endParaRPr lang="en-US" sz="1600" dirty="0">
              <a:solidFill>
                <a:srgbClr val="0070C0"/>
              </a:solidFill>
            </a:endParaRPr>
          </a:p>
          <a:p>
            <a:r>
              <a:rPr lang="en-US" sz="1600" i="1" dirty="0">
                <a:solidFill>
                  <a:srgbClr val="0070C0"/>
                </a:solidFill>
              </a:rPr>
              <a:t>What effect does swelling have on the internal dynamics of the lens?</a:t>
            </a:r>
          </a:p>
          <a:p>
            <a:r>
              <a:rPr lang="en-US" sz="1600" dirty="0">
                <a:solidFill>
                  <a:srgbClr val="0070C0"/>
                </a:solidFill>
              </a:rPr>
              <a:t>It increases the pressure within the lens</a:t>
            </a:r>
          </a:p>
        </p:txBody>
      </p:sp>
    </p:spTree>
    <p:extLst>
      <p:ext uri="{BB962C8B-B14F-4D97-AF65-F5344CB8AC3E}">
        <p14:creationId xmlns:p14="http://schemas.microsoft.com/office/powerpoint/2010/main" val="288532738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bg1"/>
                </a:solidFill>
              </a:rPr>
              <a:t>Let’s drill down on </a:t>
            </a:r>
            <a:r>
              <a:rPr lang="en-US" sz="1600" dirty="0">
                <a:solidFill>
                  <a:schemeClr val="bg1"/>
                </a:solidFill>
              </a:rPr>
              <a:t>intumescent cataracts </a:t>
            </a:r>
            <a:r>
              <a:rPr lang="en-US" sz="1600" i="1" dirty="0">
                <a:solidFill>
                  <a:schemeClr val="bg1"/>
                </a:solidFill>
              </a:rPr>
              <a:t>for a moment. In this context, what does </a:t>
            </a:r>
            <a:r>
              <a:rPr lang="en-US" sz="1600" dirty="0">
                <a:solidFill>
                  <a:schemeClr val="bg1"/>
                </a:solidFill>
              </a:rPr>
              <a:t>intumescent</a:t>
            </a:r>
            <a:r>
              <a:rPr lang="en-US" sz="1600" i="1" dirty="0">
                <a:solidFill>
                  <a:schemeClr val="bg1"/>
                </a:solidFill>
              </a:rPr>
              <a:t> mean?</a:t>
            </a:r>
          </a:p>
          <a:p>
            <a:r>
              <a:rPr lang="en-US" sz="1600" dirty="0">
                <a:solidFill>
                  <a:schemeClr val="bg1"/>
                </a:solidFill>
              </a:rPr>
              <a:t>It means ‘swollen.’ As mentioned a few slides ago, the event that transforms a </a:t>
            </a:r>
            <a:r>
              <a:rPr lang="en-US" sz="1600" i="1" dirty="0">
                <a:solidFill>
                  <a:schemeClr val="bg1"/>
                </a:solidFill>
              </a:rPr>
              <a:t>mature</a:t>
            </a:r>
            <a:r>
              <a:rPr lang="en-US" sz="1600" dirty="0">
                <a:solidFill>
                  <a:schemeClr val="bg1"/>
                </a:solidFill>
              </a:rPr>
              <a:t> cataract into an </a:t>
            </a:r>
            <a:r>
              <a:rPr lang="en-US" sz="1600" i="1" dirty="0">
                <a:solidFill>
                  <a:schemeClr val="bg1"/>
                </a:solidFill>
              </a:rPr>
              <a:t>intumescent</a:t>
            </a:r>
            <a:r>
              <a:rPr lang="en-US" sz="1600" dirty="0">
                <a:solidFill>
                  <a:schemeClr val="bg1"/>
                </a:solidFill>
              </a:rPr>
              <a:t> cataract is absorption of water, and this absorption results in swelling of the lens.</a:t>
            </a:r>
            <a:endParaRPr lang="en-US" sz="1600" dirty="0">
              <a:solidFill>
                <a:srgbClr val="0070C0"/>
              </a:solidFill>
            </a:endParaRPr>
          </a:p>
          <a:p>
            <a:endParaRPr lang="en-US" sz="1600" dirty="0">
              <a:solidFill>
                <a:srgbClr val="0070C0"/>
              </a:solidFill>
            </a:endParaRPr>
          </a:p>
          <a:p>
            <a:r>
              <a:rPr lang="en-US" sz="1600" i="1" dirty="0">
                <a:solidFill>
                  <a:srgbClr val="0070C0"/>
                </a:solidFill>
              </a:rPr>
              <a:t>What effect does swelling have on the internal dynamics of the lens?</a:t>
            </a:r>
          </a:p>
          <a:p>
            <a:r>
              <a:rPr lang="en-US" sz="1600" dirty="0">
                <a:solidFill>
                  <a:srgbClr val="0070C0"/>
                </a:solidFill>
              </a:rPr>
              <a:t>It increases the pressure within the lens</a:t>
            </a:r>
          </a:p>
        </p:txBody>
      </p:sp>
      <p:sp>
        <p:nvSpPr>
          <p:cNvPr id="7" name="Arrow: Right 6">
            <a:extLst>
              <a:ext uri="{FF2B5EF4-FFF2-40B4-BE49-F238E27FC236}">
                <a16:creationId xmlns:a16="http://schemas.microsoft.com/office/drawing/2014/main" id="{F1A901A2-A336-4A22-B530-11C708342BF4}"/>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Arrow: Right 11">
            <a:extLst>
              <a:ext uri="{FF2B5EF4-FFF2-40B4-BE49-F238E27FC236}">
                <a16:creationId xmlns:a16="http://schemas.microsoft.com/office/drawing/2014/main" id="{A0DC9131-83AB-499D-9253-D980907E0905}"/>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DD121461-1C3E-40DA-AC69-073CC2D12C2F}"/>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48806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bg1"/>
                </a:solidFill>
              </a:rPr>
              <a:t>Let’s drill down on </a:t>
            </a:r>
            <a:r>
              <a:rPr lang="en-US" sz="1600" dirty="0">
                <a:solidFill>
                  <a:schemeClr val="bg1"/>
                </a:solidFill>
              </a:rPr>
              <a:t>intumescent cataracts </a:t>
            </a:r>
            <a:r>
              <a:rPr lang="en-US" sz="1600" i="1" dirty="0">
                <a:solidFill>
                  <a:schemeClr val="bg1"/>
                </a:solidFill>
              </a:rPr>
              <a:t>for a moment. In this context, what does </a:t>
            </a:r>
            <a:r>
              <a:rPr lang="en-US" sz="1600" dirty="0">
                <a:solidFill>
                  <a:schemeClr val="bg1"/>
                </a:solidFill>
              </a:rPr>
              <a:t>intumescent</a:t>
            </a:r>
            <a:r>
              <a:rPr lang="en-US" sz="1600" i="1" dirty="0">
                <a:solidFill>
                  <a:schemeClr val="bg1"/>
                </a:solidFill>
              </a:rPr>
              <a:t> mean?</a:t>
            </a:r>
          </a:p>
          <a:p>
            <a:r>
              <a:rPr lang="en-US" sz="1600" dirty="0">
                <a:solidFill>
                  <a:schemeClr val="bg1"/>
                </a:solidFill>
              </a:rPr>
              <a:t>It means ‘swollen.’ As mentioned a few slides ago, the event that transforms a </a:t>
            </a:r>
            <a:r>
              <a:rPr lang="en-US" sz="1600" i="1" dirty="0">
                <a:solidFill>
                  <a:schemeClr val="bg1"/>
                </a:solidFill>
              </a:rPr>
              <a:t>mature</a:t>
            </a:r>
            <a:r>
              <a:rPr lang="en-US" sz="1600" dirty="0">
                <a:solidFill>
                  <a:schemeClr val="bg1"/>
                </a:solidFill>
              </a:rPr>
              <a:t> cataract into an </a:t>
            </a:r>
            <a:r>
              <a:rPr lang="en-US" sz="1600" i="1" dirty="0">
                <a:solidFill>
                  <a:schemeClr val="bg1"/>
                </a:solidFill>
              </a:rPr>
              <a:t>intumescent</a:t>
            </a:r>
            <a:r>
              <a:rPr lang="en-US" sz="1600" dirty="0">
                <a:solidFill>
                  <a:schemeClr val="bg1"/>
                </a:solidFill>
              </a:rPr>
              <a:t> cataract is absorption of water, and this absorption results in swelling of the lens.</a:t>
            </a:r>
          </a:p>
          <a:p>
            <a:endParaRPr lang="en-US" sz="1600" dirty="0">
              <a:solidFill>
                <a:schemeClr val="bg1"/>
              </a:solidFill>
            </a:endParaRPr>
          </a:p>
          <a:p>
            <a:r>
              <a:rPr lang="en-US" sz="1600" i="1" dirty="0">
                <a:solidFill>
                  <a:schemeClr val="bg1"/>
                </a:solidFill>
              </a:rPr>
              <a:t>What effect does swelling have on the internal dynamics of the lens?</a:t>
            </a:r>
            <a:endParaRPr lang="en-US" sz="1600" i="1" dirty="0">
              <a:solidFill>
                <a:srgbClr val="0070C0"/>
              </a:solidFill>
            </a:endParaRPr>
          </a:p>
          <a:p>
            <a:r>
              <a:rPr lang="en-US" sz="1600" dirty="0">
                <a:solidFill>
                  <a:srgbClr val="0070C0"/>
                </a:solidFill>
              </a:rPr>
              <a:t>It increases the pressure within the lens</a:t>
            </a:r>
          </a:p>
        </p:txBody>
      </p:sp>
      <p:sp>
        <p:nvSpPr>
          <p:cNvPr id="7" name="Arrow: Right 6">
            <a:extLst>
              <a:ext uri="{FF2B5EF4-FFF2-40B4-BE49-F238E27FC236}">
                <a16:creationId xmlns:a16="http://schemas.microsoft.com/office/drawing/2014/main" id="{793BB341-2B55-45D3-932E-30AF3AD449AD}"/>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Arrow: Right 11">
            <a:extLst>
              <a:ext uri="{FF2B5EF4-FFF2-40B4-BE49-F238E27FC236}">
                <a16:creationId xmlns:a16="http://schemas.microsoft.com/office/drawing/2014/main" id="{543D0C3D-D3CE-4C8D-8399-96BAAE652B7E}"/>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08544448-DDB6-4725-91BD-EBF015D6A8D4}"/>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954201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bg1"/>
                </a:solidFill>
              </a:rPr>
              <a:t>Let’s drill down on </a:t>
            </a:r>
            <a:r>
              <a:rPr lang="en-US" sz="1600" dirty="0">
                <a:solidFill>
                  <a:schemeClr val="bg1"/>
                </a:solidFill>
              </a:rPr>
              <a:t>intumescent cataracts </a:t>
            </a:r>
            <a:r>
              <a:rPr lang="en-US" sz="1600" i="1" dirty="0">
                <a:solidFill>
                  <a:schemeClr val="bg1"/>
                </a:solidFill>
              </a:rPr>
              <a:t>for a moment. In this context, what does </a:t>
            </a:r>
            <a:r>
              <a:rPr lang="en-US" sz="1600" dirty="0">
                <a:solidFill>
                  <a:schemeClr val="bg1"/>
                </a:solidFill>
              </a:rPr>
              <a:t>intumescent</a:t>
            </a:r>
            <a:r>
              <a:rPr lang="en-US" sz="1600" i="1" dirty="0">
                <a:solidFill>
                  <a:schemeClr val="bg1"/>
                </a:solidFill>
              </a:rPr>
              <a:t> mean?</a:t>
            </a:r>
          </a:p>
          <a:p>
            <a:r>
              <a:rPr lang="en-US" sz="1600" dirty="0">
                <a:solidFill>
                  <a:schemeClr val="bg1"/>
                </a:solidFill>
              </a:rPr>
              <a:t>It means ‘swollen.’ As mentioned a few slides ago, the event that transforms a </a:t>
            </a:r>
            <a:r>
              <a:rPr lang="en-US" sz="1600" i="1" dirty="0">
                <a:solidFill>
                  <a:schemeClr val="bg1"/>
                </a:solidFill>
              </a:rPr>
              <a:t>mature</a:t>
            </a:r>
            <a:r>
              <a:rPr lang="en-US" sz="1600" dirty="0">
                <a:solidFill>
                  <a:schemeClr val="bg1"/>
                </a:solidFill>
              </a:rPr>
              <a:t> cataract into an </a:t>
            </a:r>
            <a:r>
              <a:rPr lang="en-US" sz="1600" i="1" dirty="0">
                <a:solidFill>
                  <a:schemeClr val="bg1"/>
                </a:solidFill>
              </a:rPr>
              <a:t>intumescent</a:t>
            </a:r>
            <a:r>
              <a:rPr lang="en-US" sz="1600" dirty="0">
                <a:solidFill>
                  <a:schemeClr val="bg1"/>
                </a:solidFill>
              </a:rPr>
              <a:t> cataract is absorption of water, and this absorption results in swelling of the lens.</a:t>
            </a:r>
          </a:p>
          <a:p>
            <a:endParaRPr lang="en-US" sz="1600" dirty="0">
              <a:solidFill>
                <a:schemeClr val="bg1"/>
              </a:solidFill>
            </a:endParaRPr>
          </a:p>
          <a:p>
            <a:r>
              <a:rPr lang="en-US" sz="1600" i="1" dirty="0">
                <a:solidFill>
                  <a:schemeClr val="bg1"/>
                </a:solidFill>
              </a:rPr>
              <a:t>What effect does swelling have on the internal dynamics of the lens?</a:t>
            </a:r>
          </a:p>
          <a:p>
            <a:r>
              <a:rPr lang="en-US" sz="1600" dirty="0">
                <a:solidFill>
                  <a:schemeClr val="bg1"/>
                </a:solidFill>
              </a:rPr>
              <a:t>It increases the pressure within the lens</a:t>
            </a:r>
          </a:p>
        </p:txBody>
      </p:sp>
      <p:sp>
        <p:nvSpPr>
          <p:cNvPr id="7" name="Arrow: Right 6">
            <a:extLst>
              <a:ext uri="{FF2B5EF4-FFF2-40B4-BE49-F238E27FC236}">
                <a16:creationId xmlns:a16="http://schemas.microsoft.com/office/drawing/2014/main" id="{AD78D755-F15B-49BC-AADC-5498F8DFDE24}"/>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Arrow: Right 11">
            <a:extLst>
              <a:ext uri="{FF2B5EF4-FFF2-40B4-BE49-F238E27FC236}">
                <a16:creationId xmlns:a16="http://schemas.microsoft.com/office/drawing/2014/main" id="{2354B081-5A8D-45AD-AADC-763C7E5F45FD}"/>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A75E1CB3-729A-40EB-B498-14762C8502D9}"/>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5147913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bg1"/>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bg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7870135" cy="954107"/>
          </a:xfrm>
          <a:prstGeom prst="rect">
            <a:avLst/>
          </a:prstGeom>
          <a:solidFill>
            <a:srgbClr val="FFCCFF"/>
          </a:solidFill>
        </p:spPr>
        <p:txBody>
          <a:bodyPr wrap="square" rtlCol="0">
            <a:spAutoFit/>
          </a:bodyPr>
          <a:lstStyle/>
          <a:p>
            <a:r>
              <a:rPr lang="en-US" sz="1400" i="1" dirty="0">
                <a:solidFill>
                  <a:srgbClr val="0000FF"/>
                </a:solidFill>
              </a:rPr>
              <a:t>As if obscuration of the red reflex wasn’t enough, the increased </a:t>
            </a:r>
            <a:r>
              <a:rPr lang="en-US" sz="1400" i="1" dirty="0" err="1">
                <a:solidFill>
                  <a:srgbClr val="0000FF"/>
                </a:solidFill>
              </a:rPr>
              <a:t>intralenticular</a:t>
            </a:r>
            <a:r>
              <a:rPr lang="en-US" sz="1400" i="1" dirty="0">
                <a:solidFill>
                  <a:srgbClr val="0000FF"/>
                </a:solidFill>
              </a:rPr>
              <a:t> pressure of an intumescent cataract poses an additional challenge during capsulorrhexis—what is it?</a:t>
            </a:r>
            <a:endParaRPr lang="en-US" sz="1400" i="1" dirty="0">
              <a:solidFill>
                <a:srgbClr val="FFCCFF"/>
              </a:solidFill>
            </a:endParaRPr>
          </a:p>
          <a:p>
            <a:r>
              <a:rPr lang="en-US" sz="1400" dirty="0">
                <a:solidFill>
                  <a:srgbClr val="FFCCFF"/>
                </a:solidFill>
              </a:rPr>
              <a:t>When the surgeon makes the initial rent in the capsule, the increased pressure within an   intumescent cataract may cause the rent to suddenly and uncontrollably extend to the periphery</a:t>
            </a:r>
          </a:p>
        </p:txBody>
      </p:sp>
      <p:sp>
        <p:nvSpPr>
          <p:cNvPr id="13" name="Arrow: Right 12">
            <a:extLst>
              <a:ext uri="{FF2B5EF4-FFF2-40B4-BE49-F238E27FC236}">
                <a16:creationId xmlns:a16="http://schemas.microsoft.com/office/drawing/2014/main" id="{788F29A6-1276-4DD1-B6DE-97A37B0F4AA4}"/>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22D8EC0F-8003-48F3-AC9B-7DB0BBB39674}"/>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E48B2DE9-0F77-4840-9C4E-656DCB5F944A}"/>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018711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bg1"/>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bg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7870135" cy="954107"/>
          </a:xfrm>
          <a:prstGeom prst="rect">
            <a:avLst/>
          </a:prstGeom>
          <a:solidFill>
            <a:srgbClr val="FFCCFF"/>
          </a:solidFill>
        </p:spPr>
        <p:txBody>
          <a:bodyPr wrap="square" rtlCol="0">
            <a:spAutoFit/>
          </a:bodyPr>
          <a:lstStyle/>
          <a:p>
            <a:r>
              <a:rPr lang="en-US" sz="1400" i="1" dirty="0">
                <a:solidFill>
                  <a:srgbClr val="0000FF"/>
                </a:solidFill>
              </a:rPr>
              <a:t>As if obscuration of the red reflex wasn’t enough, the increased </a:t>
            </a:r>
            <a:r>
              <a:rPr lang="en-US" sz="1400" i="1" dirty="0" err="1">
                <a:solidFill>
                  <a:srgbClr val="0000FF"/>
                </a:solidFill>
              </a:rPr>
              <a:t>intralenticular</a:t>
            </a:r>
            <a:r>
              <a:rPr lang="en-US" sz="1400" i="1" dirty="0">
                <a:solidFill>
                  <a:srgbClr val="0000FF"/>
                </a:solidFill>
              </a:rPr>
              <a:t> pressure of an intumescent cataract poses an additional challenge during capsulorrhexis—what is it?</a:t>
            </a:r>
          </a:p>
          <a:p>
            <a:r>
              <a:rPr lang="en-US" sz="1400" dirty="0">
                <a:solidFill>
                  <a:srgbClr val="0000FF"/>
                </a:solidFill>
              </a:rPr>
              <a:t>When the surgeon makes the initial rent in the capsule, the increased pressure within an   intumescent cataract may cause the rent to suddenly and uncontrollably extend to the periphery</a:t>
            </a:r>
          </a:p>
        </p:txBody>
      </p:sp>
      <p:sp>
        <p:nvSpPr>
          <p:cNvPr id="13" name="Arrow: Right 12">
            <a:extLst>
              <a:ext uri="{FF2B5EF4-FFF2-40B4-BE49-F238E27FC236}">
                <a16:creationId xmlns:a16="http://schemas.microsoft.com/office/drawing/2014/main" id="{3E71E651-64A5-411D-831E-1966CE11F464}"/>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6589FCB1-E8DC-4802-AC81-9472278ED5F5}"/>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9C4B0AA0-0159-43A1-92F9-3EBF5F2AC341}"/>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735765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solidFill>
              </a:rPr>
              <a:t>If/when the rent runs peripherally, what is the resulting appearance of the lens?</a:t>
            </a:r>
          </a:p>
          <a:p>
            <a:r>
              <a:rPr lang="en-US" sz="1400" dirty="0">
                <a:solidFill>
                  <a:srgbClr val="33CC33"/>
                </a:solidFill>
              </a:rPr>
              <a:t>Recall that, because of red-reflex obscuration, </a:t>
            </a:r>
            <a:r>
              <a:rPr lang="en-US" sz="1400" b="1" dirty="0">
                <a:solidFill>
                  <a:srgbClr val="33CC33"/>
                </a:solidFill>
              </a:rPr>
              <a:t>trypan blue </a:t>
            </a:r>
            <a:r>
              <a:rPr lang="en-US" sz="1400" dirty="0">
                <a:solidFill>
                  <a:srgbClr val="33CC33"/>
                </a:solidFill>
              </a:rPr>
              <a:t>is used in all these cases. Thus, after the rent runs out, the surgeon sees a white stripe (the cataract) between two areas of blue (the undisturbed, trypan blue-stained capsule).</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Arrow: Right 15">
            <a:extLst>
              <a:ext uri="{FF2B5EF4-FFF2-40B4-BE49-F238E27FC236}">
                <a16:creationId xmlns:a16="http://schemas.microsoft.com/office/drawing/2014/main" id="{5D1D8FDE-C78E-4B28-823D-AE4B5EDBAEF2}"/>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D69D7482-5FEC-4DDD-BD6D-F9D43C745BD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5A4BDBB4-4F90-46AD-97BD-D8225AD86896}"/>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1904196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rgbClr val="0000FF"/>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solidFill>
              </a:rPr>
              <a:t>If/when the rent runs peripherally, what is the resulting appearance of the lens?</a:t>
            </a:r>
          </a:p>
          <a:p>
            <a:r>
              <a:rPr lang="en-US" sz="1400" dirty="0">
                <a:solidFill>
                  <a:schemeClr val="bg1"/>
                </a:solidFill>
              </a:rPr>
              <a:t>Recall that, because of red-reflex obscuration, </a:t>
            </a:r>
            <a:r>
              <a:rPr lang="en-US" sz="1400" b="1" dirty="0">
                <a:solidFill>
                  <a:srgbClr val="0000FF"/>
                </a:solidFill>
              </a:rPr>
              <a:t>trypan blue </a:t>
            </a:r>
            <a:r>
              <a:rPr lang="en-US" sz="1400" dirty="0">
                <a:solidFill>
                  <a:schemeClr val="bg1"/>
                </a:solidFill>
              </a:rPr>
              <a:t>is used in all these cases. </a:t>
            </a:r>
            <a:r>
              <a:rPr lang="en-US" sz="1400" dirty="0">
                <a:solidFill>
                  <a:srgbClr val="33CC33"/>
                </a:solidFill>
              </a:rPr>
              <a:t>Thus, after the rent runs out, the surgeon sees a white stripe (the cataract) between two areas of blue (the undisturbed, trypan blue-stained capsule).</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DCC49F3A-B2C7-4274-B06A-296FEA7985A4}"/>
              </a:ext>
            </a:extLst>
          </p:cNvPr>
          <p:cNvSpPr/>
          <p:nvPr/>
        </p:nvSpPr>
        <p:spPr>
          <a:xfrm>
            <a:off x="3538330" y="5121068"/>
            <a:ext cx="1404731" cy="379828"/>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E5EE80B2-E7E4-42C8-8371-0D2C6718A8DA}"/>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217B104F-3E67-47D1-89B4-81F99D8A6E00}"/>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6AF08C66-3B72-4996-A8C5-0D329AFA2337}"/>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0947486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rgbClr val="0000FF"/>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solidFill>
              </a:rPr>
              <a:t>If/when the rent runs peripherally, what is the resulting appearance of the lens?</a:t>
            </a:r>
          </a:p>
          <a:p>
            <a:r>
              <a:rPr lang="en-US" sz="1400" dirty="0">
                <a:solidFill>
                  <a:schemeClr val="bg1"/>
                </a:solidFill>
              </a:rPr>
              <a:t>Recall that, because of red-reflex obscuration, </a:t>
            </a:r>
            <a:r>
              <a:rPr lang="en-US" sz="1400" b="1" dirty="0">
                <a:solidFill>
                  <a:srgbClr val="0000FF"/>
                </a:solidFill>
              </a:rPr>
              <a:t>trypan blue </a:t>
            </a:r>
            <a:r>
              <a:rPr lang="en-US" sz="1400" dirty="0">
                <a:solidFill>
                  <a:schemeClr val="bg1"/>
                </a:solidFill>
              </a:rPr>
              <a:t>is used in all these cases. </a:t>
            </a:r>
            <a:r>
              <a:rPr lang="en-US" sz="1400" dirty="0"/>
              <a:t>Thus, after the rent runs out, the surgeon sees a </a:t>
            </a:r>
            <a:r>
              <a:rPr lang="en-US" sz="1400" b="1" dirty="0">
                <a:solidFill>
                  <a:schemeClr val="bg1"/>
                </a:solidFill>
              </a:rPr>
              <a:t>white stripe </a:t>
            </a:r>
            <a:r>
              <a:rPr lang="en-US" sz="1400" dirty="0"/>
              <a:t>(the cataract) between </a:t>
            </a:r>
            <a:r>
              <a:rPr lang="en-US" sz="1400" b="1" dirty="0">
                <a:solidFill>
                  <a:srgbClr val="0000FF"/>
                </a:solidFill>
              </a:rPr>
              <a:t>two areas of blue </a:t>
            </a:r>
            <a:r>
              <a:rPr lang="en-US" sz="1400" dirty="0"/>
              <a:t>(the undisturbed, trypan blue-stained capsule).</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row: Curved Down 20">
            <a:extLst>
              <a:ext uri="{FF2B5EF4-FFF2-40B4-BE49-F238E27FC236}">
                <a16:creationId xmlns:a16="http://schemas.microsoft.com/office/drawing/2014/main" id="{F74160F2-1CEA-4A1D-A54E-3D34BC1C5143}"/>
              </a:ext>
            </a:extLst>
          </p:cNvPr>
          <p:cNvSpPr/>
          <p:nvPr/>
        </p:nvSpPr>
        <p:spPr>
          <a:xfrm rot="16200000">
            <a:off x="-1301012" y="2844569"/>
            <a:ext cx="3445405" cy="700603"/>
          </a:xfrm>
          <a:prstGeom prst="curvedDownArrow">
            <a:avLst>
              <a:gd name="adj1" fmla="val 25000"/>
              <a:gd name="adj2" fmla="val 59533"/>
              <a:gd name="adj3" fmla="val 25000"/>
            </a:avLst>
          </a:prstGeom>
          <a:solidFill>
            <a:srgbClr val="FFFF00"/>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pic>
        <p:nvPicPr>
          <p:cNvPr id="17" name="Picture 16">
            <a:extLst>
              <a:ext uri="{FF2B5EF4-FFF2-40B4-BE49-F238E27FC236}">
                <a16:creationId xmlns:a16="http://schemas.microsoft.com/office/drawing/2014/main" id="{700BF224-59F1-4F3A-9289-287095E6094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5021" y="701844"/>
            <a:ext cx="3353737" cy="2543530"/>
          </a:xfrm>
          <a:prstGeom prst="rect">
            <a:avLst/>
          </a:prstGeom>
        </p:spPr>
      </p:pic>
      <p:sp>
        <p:nvSpPr>
          <p:cNvPr id="18" name="Arrow: Right 17">
            <a:extLst>
              <a:ext uri="{FF2B5EF4-FFF2-40B4-BE49-F238E27FC236}">
                <a16:creationId xmlns:a16="http://schemas.microsoft.com/office/drawing/2014/main" id="{3F95C28A-4D2F-4420-A9DA-136F530F9A81}"/>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9F2D69D4-595C-42DB-BB72-D5EA3CCF3FD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F2E7E625-001E-4C8D-B9AB-AD2969B014A8}"/>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2723664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chemeClr val="bg1">
                    <a:lumMod val="50000"/>
                  </a:schemeClr>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chemeClr val="bg1">
                    <a:lumMod val="65000"/>
                  </a:schemeClr>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tx1">
                    <a:lumMod val="50000"/>
                    <a:lumOff val="50000"/>
                  </a:schemeClr>
                </a:solidFill>
              </a:rPr>
              <a:t>If/when the rent runs peripherally, what is the resulting appearance of the lens?</a:t>
            </a:r>
          </a:p>
          <a:p>
            <a:r>
              <a:rPr lang="en-US" sz="1400" dirty="0">
                <a:solidFill>
                  <a:schemeClr val="tx1">
                    <a:lumMod val="50000"/>
                    <a:lumOff val="50000"/>
                  </a:schemeClr>
                </a:solidFill>
              </a:rPr>
              <a:t>Recall that, because of red-reflex obscuration, </a:t>
            </a:r>
            <a:r>
              <a:rPr lang="en-US" sz="1400" b="1" dirty="0">
                <a:solidFill>
                  <a:schemeClr val="tx1">
                    <a:lumMod val="50000"/>
                    <a:lumOff val="50000"/>
                  </a:schemeClr>
                </a:solidFill>
              </a:rPr>
              <a:t>trypan blue </a:t>
            </a:r>
            <a:r>
              <a:rPr lang="en-US" sz="1400" dirty="0">
                <a:solidFill>
                  <a:schemeClr val="tx1">
                    <a:lumMod val="50000"/>
                    <a:lumOff val="50000"/>
                  </a:schemeClr>
                </a:solidFill>
              </a:rPr>
              <a:t>is used in all these cases. Thus, after the rent runs out, the surgeon sees a </a:t>
            </a:r>
            <a:r>
              <a:rPr lang="en-US" sz="1400" b="1" dirty="0">
                <a:solidFill>
                  <a:schemeClr val="bg1"/>
                </a:solidFill>
              </a:rPr>
              <a:t>white stripe </a:t>
            </a:r>
            <a:r>
              <a:rPr lang="en-US" sz="1400" dirty="0">
                <a:solidFill>
                  <a:schemeClr val="tx1">
                    <a:lumMod val="50000"/>
                    <a:lumOff val="50000"/>
                  </a:schemeClr>
                </a:solidFill>
              </a:rPr>
              <a:t>(the cataract) between </a:t>
            </a:r>
            <a:r>
              <a:rPr lang="en-US" sz="1400" b="1" dirty="0">
                <a:solidFill>
                  <a:srgbClr val="0000FF"/>
                </a:solidFill>
              </a:rPr>
              <a:t>two areas of blue </a:t>
            </a:r>
            <a:r>
              <a:rPr lang="en-US" sz="1400" dirty="0">
                <a:solidFill>
                  <a:schemeClr val="tx1">
                    <a:lumMod val="50000"/>
                    <a:lumOff val="50000"/>
                  </a:schemeClr>
                </a:solidFill>
              </a:rPr>
              <a:t>(the undisturbed, trypan blue-stained capsule).</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4DFA132-1542-4529-BF79-66D0C04F7AEB}"/>
              </a:ext>
            </a:extLst>
          </p:cNvPr>
          <p:cNvSpPr/>
          <p:nvPr/>
        </p:nvSpPr>
        <p:spPr>
          <a:xfrm>
            <a:off x="691438" y="4779175"/>
            <a:ext cx="1813223" cy="379828"/>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FDFAE382-BA99-4202-AB34-9675C786756C}"/>
              </a:ext>
            </a:extLst>
          </p:cNvPr>
          <p:cNvSpPr/>
          <p:nvPr/>
        </p:nvSpPr>
        <p:spPr>
          <a:xfrm>
            <a:off x="4483218" y="4574675"/>
            <a:ext cx="1404732" cy="37982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row: Curved Down 20">
            <a:extLst>
              <a:ext uri="{FF2B5EF4-FFF2-40B4-BE49-F238E27FC236}">
                <a16:creationId xmlns:a16="http://schemas.microsoft.com/office/drawing/2014/main" id="{13E8DA85-3B9A-486D-81C8-27DE823421C1}"/>
              </a:ext>
            </a:extLst>
          </p:cNvPr>
          <p:cNvSpPr/>
          <p:nvPr/>
        </p:nvSpPr>
        <p:spPr>
          <a:xfrm rot="16200000">
            <a:off x="-1301012" y="2844569"/>
            <a:ext cx="3445405" cy="700603"/>
          </a:xfrm>
          <a:prstGeom prst="curvedDownArrow">
            <a:avLst>
              <a:gd name="adj1" fmla="val 25000"/>
              <a:gd name="adj2" fmla="val 59533"/>
              <a:gd name="adj3" fmla="val 25000"/>
            </a:avLst>
          </a:prstGeom>
          <a:solidFill>
            <a:srgbClr val="FFFF00"/>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06A29BCF-C230-47DB-A6DB-7464CE016E29}"/>
              </a:ext>
            </a:extLst>
          </p:cNvPr>
          <p:cNvSpPr txBox="1"/>
          <p:nvPr/>
        </p:nvSpPr>
        <p:spPr>
          <a:xfrm>
            <a:off x="1003405" y="3432178"/>
            <a:ext cx="6893234" cy="584775"/>
          </a:xfrm>
          <a:prstGeom prst="rect">
            <a:avLst/>
          </a:prstGeom>
          <a:solidFill>
            <a:schemeClr val="accent2">
              <a:lumMod val="50000"/>
            </a:schemeClr>
          </a:solidFill>
        </p:spPr>
        <p:txBody>
          <a:bodyPr wrap="none" rtlCol="0">
            <a:spAutoFit/>
          </a:bodyPr>
          <a:lstStyle/>
          <a:p>
            <a:r>
              <a:rPr lang="en-US" sz="1600" i="1" dirty="0">
                <a:solidFill>
                  <a:schemeClr val="bg1"/>
                </a:solidFill>
              </a:rPr>
              <a:t>This appearance has led to a memorable name for this finding. What is it?</a:t>
            </a:r>
          </a:p>
          <a:p>
            <a:r>
              <a:rPr lang="en-US" sz="1600" dirty="0">
                <a:solidFill>
                  <a:schemeClr val="accent2">
                    <a:lumMod val="50000"/>
                  </a:schemeClr>
                </a:solidFill>
              </a:rPr>
              <a:t>It is known as</a:t>
            </a:r>
            <a:r>
              <a:rPr lang="en-US" sz="1600" b="1" dirty="0">
                <a:solidFill>
                  <a:schemeClr val="accent2">
                    <a:lumMod val="50000"/>
                  </a:schemeClr>
                </a:solidFill>
              </a:rPr>
              <a:t> ‘Argentinian flag sign’</a:t>
            </a:r>
          </a:p>
        </p:txBody>
      </p:sp>
      <p:cxnSp>
        <p:nvCxnSpPr>
          <p:cNvPr id="34" name="Straight Arrow Connector 33">
            <a:extLst>
              <a:ext uri="{FF2B5EF4-FFF2-40B4-BE49-F238E27FC236}">
                <a16:creationId xmlns:a16="http://schemas.microsoft.com/office/drawing/2014/main" id="{949E162F-8B53-4731-A0FF-7AFD01613044}"/>
              </a:ext>
            </a:extLst>
          </p:cNvPr>
          <p:cNvCxnSpPr/>
          <p:nvPr/>
        </p:nvCxnSpPr>
        <p:spPr>
          <a:xfrm flipH="1">
            <a:off x="2239121" y="4016953"/>
            <a:ext cx="994409" cy="817847"/>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cxnSp>
        <p:nvCxnSpPr>
          <p:cNvPr id="35" name="Straight Arrow Connector 34">
            <a:extLst>
              <a:ext uri="{FF2B5EF4-FFF2-40B4-BE49-F238E27FC236}">
                <a16:creationId xmlns:a16="http://schemas.microsoft.com/office/drawing/2014/main" id="{8003C61F-7B57-4AB3-9B5C-284F0BFC16F6}"/>
              </a:ext>
            </a:extLst>
          </p:cNvPr>
          <p:cNvCxnSpPr>
            <a:cxnSpLocks/>
          </p:cNvCxnSpPr>
          <p:nvPr/>
        </p:nvCxnSpPr>
        <p:spPr>
          <a:xfrm>
            <a:off x="3233530" y="4016953"/>
            <a:ext cx="1455406" cy="613347"/>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pic>
        <p:nvPicPr>
          <p:cNvPr id="20" name="Picture 19">
            <a:extLst>
              <a:ext uri="{FF2B5EF4-FFF2-40B4-BE49-F238E27FC236}">
                <a16:creationId xmlns:a16="http://schemas.microsoft.com/office/drawing/2014/main" id="{6620DA3A-3C24-4DA3-B31C-10B114905D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5021" y="701844"/>
            <a:ext cx="3353737" cy="2543530"/>
          </a:xfrm>
          <a:prstGeom prst="rect">
            <a:avLst/>
          </a:prstGeom>
        </p:spPr>
      </p:pic>
      <p:sp>
        <p:nvSpPr>
          <p:cNvPr id="22" name="Arrow: Right 21">
            <a:extLst>
              <a:ext uri="{FF2B5EF4-FFF2-40B4-BE49-F238E27FC236}">
                <a16:creationId xmlns:a16="http://schemas.microsoft.com/office/drawing/2014/main" id="{4EB7B384-0C30-4AC6-A927-B23C1F150215}"/>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Arrow: Right 22">
            <a:extLst>
              <a:ext uri="{FF2B5EF4-FFF2-40B4-BE49-F238E27FC236}">
                <a16:creationId xmlns:a16="http://schemas.microsoft.com/office/drawing/2014/main" id="{B1970F3D-4710-47E1-8C32-0E0075BC5CDD}"/>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566DF1E-C571-4CBA-8868-47191F6FE817}"/>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912875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3">
            <a:extLst>
              <a:ext uri="{FF2B5EF4-FFF2-40B4-BE49-F238E27FC236}">
                <a16:creationId xmlns:a16="http://schemas.microsoft.com/office/drawing/2014/main" id="{6E971364-0791-4158-8212-6FE2458A49CF}"/>
              </a:ext>
            </a:extLst>
          </p:cNvPr>
          <p:cNvSpPr txBox="1">
            <a:spLocks noChangeArrowheads="1"/>
          </p:cNvSpPr>
          <p:nvPr/>
        </p:nvSpPr>
        <p:spPr bwMode="auto">
          <a:xfrm>
            <a:off x="3304415" y="78898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1" name="Text Box 4">
            <a:extLst>
              <a:ext uri="{FF2B5EF4-FFF2-40B4-BE49-F238E27FC236}">
                <a16:creationId xmlns:a16="http://schemas.microsoft.com/office/drawing/2014/main" id="{4377AD2F-C3BF-4613-B8C0-0E9C77B42BAD}"/>
              </a:ext>
            </a:extLst>
          </p:cNvPr>
          <p:cNvSpPr txBox="1">
            <a:spLocks noChangeArrowheads="1"/>
          </p:cNvSpPr>
          <p:nvPr/>
        </p:nvSpPr>
        <p:spPr bwMode="auto">
          <a:xfrm>
            <a:off x="5753928" y="1960562"/>
            <a:ext cx="2266950" cy="819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i="1"/>
              <a:t>Closed- </a:t>
            </a:r>
            <a:r>
              <a:rPr lang="en-US" altLang="en-US" sz="2800"/>
              <a:t>or</a:t>
            </a:r>
          </a:p>
          <a:p>
            <a:pPr algn="ctr" eaLnBrk="1" hangingPunct="1">
              <a:lnSpc>
                <a:spcPct val="85000"/>
              </a:lnSpc>
              <a:spcBef>
                <a:spcPct val="0"/>
              </a:spcBef>
              <a:buClrTx/>
              <a:buSzTx/>
              <a:buFontTx/>
              <a:buNone/>
            </a:pPr>
            <a:r>
              <a:rPr lang="en-US" altLang="en-US" sz="2800" i="1"/>
              <a:t>narrow-angle</a:t>
            </a:r>
          </a:p>
        </p:txBody>
      </p:sp>
      <p:sp>
        <p:nvSpPr>
          <p:cNvPr id="12" name="Text Box 5">
            <a:extLst>
              <a:ext uri="{FF2B5EF4-FFF2-40B4-BE49-F238E27FC236}">
                <a16:creationId xmlns:a16="http://schemas.microsoft.com/office/drawing/2014/main" id="{4DEDCCD8-1740-4BE2-BED6-271CBE327B85}"/>
              </a:ext>
            </a:extLst>
          </p:cNvPr>
          <p:cNvSpPr txBox="1">
            <a:spLocks noChangeArrowheads="1"/>
          </p:cNvSpPr>
          <p:nvPr/>
        </p:nvSpPr>
        <p:spPr bwMode="auto">
          <a:xfrm>
            <a:off x="999365" y="1905000"/>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Open-angle</a:t>
            </a:r>
          </a:p>
        </p:txBody>
      </p:sp>
      <p:sp>
        <p:nvSpPr>
          <p:cNvPr id="13" name="Line 6">
            <a:extLst>
              <a:ext uri="{FF2B5EF4-FFF2-40B4-BE49-F238E27FC236}">
                <a16:creationId xmlns:a16="http://schemas.microsoft.com/office/drawing/2014/main" id="{C2888ED0-F0DB-4413-AF8B-95C07E0F57DE}"/>
              </a:ext>
            </a:extLst>
          </p:cNvPr>
          <p:cNvSpPr>
            <a:spLocks noChangeShapeType="1"/>
          </p:cNvSpPr>
          <p:nvPr/>
        </p:nvSpPr>
        <p:spPr bwMode="auto">
          <a:xfrm flipH="1">
            <a:off x="1989965" y="1447800"/>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7">
            <a:extLst>
              <a:ext uri="{FF2B5EF4-FFF2-40B4-BE49-F238E27FC236}">
                <a16:creationId xmlns:a16="http://schemas.microsoft.com/office/drawing/2014/main" id="{7CB038CD-577C-43E5-9B1D-9671455208D6}"/>
              </a:ext>
            </a:extLst>
          </p:cNvPr>
          <p:cNvSpPr>
            <a:spLocks noChangeShapeType="1"/>
          </p:cNvSpPr>
          <p:nvPr/>
        </p:nvSpPr>
        <p:spPr bwMode="auto">
          <a:xfrm>
            <a:off x="4471228"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TextBox 7">
            <a:extLst>
              <a:ext uri="{FF2B5EF4-FFF2-40B4-BE49-F238E27FC236}">
                <a16:creationId xmlns:a16="http://schemas.microsoft.com/office/drawing/2014/main" id="{F09A2A21-1A08-48E1-A851-3560DCD9487F}"/>
              </a:ext>
            </a:extLst>
          </p:cNvPr>
          <p:cNvSpPr txBox="1">
            <a:spLocks noChangeArrowheads="1"/>
          </p:cNvSpPr>
          <p:nvPr/>
        </p:nvSpPr>
        <p:spPr bwMode="auto">
          <a:xfrm>
            <a:off x="1860550" y="3048000"/>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rgbClr val="0000FF"/>
                </a:solidFill>
              </a:rPr>
              <a:t>What is the status of the angle?</a:t>
            </a:r>
          </a:p>
        </p:txBody>
      </p:sp>
      <p:sp>
        <p:nvSpPr>
          <p:cNvPr id="17" name="Oval 16">
            <a:extLst>
              <a:ext uri="{FF2B5EF4-FFF2-40B4-BE49-F238E27FC236}">
                <a16:creationId xmlns:a16="http://schemas.microsoft.com/office/drawing/2014/main" id="{A2BA822B-4406-48FB-930C-A0B5897DA536}"/>
              </a:ext>
            </a:extLst>
          </p:cNvPr>
          <p:cNvSpPr/>
          <p:nvPr/>
        </p:nvSpPr>
        <p:spPr>
          <a:xfrm>
            <a:off x="2509837" y="3429000"/>
            <a:ext cx="3886200"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280D4596-13CF-417C-97D8-F6DF7369EBC5}"/>
              </a:ext>
            </a:extLst>
          </p:cNvPr>
          <p:cNvSpPr txBox="1"/>
          <p:nvPr/>
        </p:nvSpPr>
        <p:spPr>
          <a:xfrm>
            <a:off x="352581" y="4506337"/>
            <a:ext cx="8589211" cy="584775"/>
          </a:xfrm>
          <a:prstGeom prst="rect">
            <a:avLst/>
          </a:prstGeom>
          <a:noFill/>
        </p:spPr>
        <p:txBody>
          <a:bodyPr wrap="none" rtlCol="0">
            <a:spAutoFit/>
          </a:bodyPr>
          <a:lstStyle/>
          <a:p>
            <a:r>
              <a:rPr lang="en-US" sz="1600" i="1" dirty="0">
                <a:solidFill>
                  <a:srgbClr val="0000FF"/>
                </a:solidFill>
              </a:rPr>
              <a:t>How does one determine the status of the angle?</a:t>
            </a:r>
          </a:p>
          <a:p>
            <a:r>
              <a:rPr lang="en-US" sz="1600" b="1" dirty="0">
                <a:solidFill>
                  <a:srgbClr val="0000FF"/>
                </a:solidFill>
              </a:rPr>
              <a:t>Gonioscopy</a:t>
            </a:r>
            <a:r>
              <a:rPr lang="en-US" sz="1600" dirty="0">
                <a:solidFill>
                  <a:srgbClr val="0000FF"/>
                </a:solidFill>
              </a:rPr>
              <a:t>. Don’t assume your glaucoma </a:t>
            </a:r>
            <a:r>
              <a:rPr lang="en-US" sz="1600" dirty="0" err="1">
                <a:solidFill>
                  <a:srgbClr val="0000FF"/>
                </a:solidFill>
              </a:rPr>
              <a:t>pt</a:t>
            </a:r>
            <a:r>
              <a:rPr lang="en-US" sz="1600" dirty="0">
                <a:solidFill>
                  <a:srgbClr val="0000FF"/>
                </a:solidFill>
              </a:rPr>
              <a:t> has open angles—</a:t>
            </a:r>
            <a:r>
              <a:rPr lang="en-US" sz="1600" b="1" dirty="0">
                <a:solidFill>
                  <a:srgbClr val="0000FF"/>
                </a:solidFill>
              </a:rPr>
              <a:t>prove</a:t>
            </a:r>
            <a:r>
              <a:rPr lang="en-US" sz="1600" dirty="0">
                <a:solidFill>
                  <a:srgbClr val="0000FF"/>
                </a:solidFill>
              </a:rPr>
              <a:t> it by </a:t>
            </a:r>
            <a:r>
              <a:rPr lang="en-US" sz="1600" dirty="0" err="1">
                <a:solidFill>
                  <a:srgbClr val="0000FF"/>
                </a:solidFill>
              </a:rPr>
              <a:t>gonioing</a:t>
            </a:r>
            <a:r>
              <a:rPr lang="en-US" sz="1600" dirty="0">
                <a:solidFill>
                  <a:srgbClr val="0000FF"/>
                </a:solidFill>
              </a:rPr>
              <a:t> them!</a:t>
            </a:r>
          </a:p>
        </p:txBody>
      </p:sp>
      <p:sp>
        <p:nvSpPr>
          <p:cNvPr id="20" name="TextBox 19">
            <a:extLst>
              <a:ext uri="{FF2B5EF4-FFF2-40B4-BE49-F238E27FC236}">
                <a16:creationId xmlns:a16="http://schemas.microsoft.com/office/drawing/2014/main" id="{54F69032-2ED5-4792-BF47-E3FD9587689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21" name="Rectangle 8">
            <a:extLst>
              <a:ext uri="{FF2B5EF4-FFF2-40B4-BE49-F238E27FC236}">
                <a16:creationId xmlns:a16="http://schemas.microsoft.com/office/drawing/2014/main" id="{91BF251C-2657-43A4-AF0E-B472BFEB3062}"/>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203717124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chemeClr val="bg1">
                    <a:lumMod val="50000"/>
                  </a:schemeClr>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chemeClr val="bg1">
                    <a:lumMod val="65000"/>
                  </a:schemeClr>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tx1">
                    <a:lumMod val="50000"/>
                    <a:lumOff val="50000"/>
                  </a:schemeClr>
                </a:solidFill>
              </a:rPr>
              <a:t>If/when the rent runs peripherally, what is the resulting appearance of the lens?</a:t>
            </a:r>
          </a:p>
          <a:p>
            <a:r>
              <a:rPr lang="en-US" sz="1400" dirty="0">
                <a:solidFill>
                  <a:schemeClr val="tx1">
                    <a:lumMod val="50000"/>
                    <a:lumOff val="50000"/>
                  </a:schemeClr>
                </a:solidFill>
              </a:rPr>
              <a:t>Recall that, because of red-reflex obscuration, </a:t>
            </a:r>
            <a:r>
              <a:rPr lang="en-US" sz="1400" b="1" dirty="0">
                <a:solidFill>
                  <a:schemeClr val="tx1">
                    <a:lumMod val="50000"/>
                    <a:lumOff val="50000"/>
                  </a:schemeClr>
                </a:solidFill>
              </a:rPr>
              <a:t>trypan blue </a:t>
            </a:r>
            <a:r>
              <a:rPr lang="en-US" sz="1400" dirty="0">
                <a:solidFill>
                  <a:schemeClr val="tx1">
                    <a:lumMod val="50000"/>
                    <a:lumOff val="50000"/>
                  </a:schemeClr>
                </a:solidFill>
              </a:rPr>
              <a:t>is used in all these cases. Thus, after the rent runs out, the surgeon sees a </a:t>
            </a:r>
            <a:r>
              <a:rPr lang="en-US" sz="1400" b="1" dirty="0">
                <a:solidFill>
                  <a:schemeClr val="bg1"/>
                </a:solidFill>
              </a:rPr>
              <a:t>white stripe </a:t>
            </a:r>
            <a:r>
              <a:rPr lang="en-US" sz="1400" dirty="0">
                <a:solidFill>
                  <a:schemeClr val="tx1">
                    <a:lumMod val="50000"/>
                    <a:lumOff val="50000"/>
                  </a:schemeClr>
                </a:solidFill>
              </a:rPr>
              <a:t>(the cataract) between </a:t>
            </a:r>
            <a:r>
              <a:rPr lang="en-US" sz="1400" b="1" dirty="0">
                <a:solidFill>
                  <a:srgbClr val="0000FF"/>
                </a:solidFill>
              </a:rPr>
              <a:t>two areas of blue </a:t>
            </a:r>
            <a:r>
              <a:rPr lang="en-US" sz="1400" dirty="0">
                <a:solidFill>
                  <a:schemeClr val="tx1">
                    <a:lumMod val="50000"/>
                    <a:lumOff val="50000"/>
                  </a:schemeClr>
                </a:solidFill>
              </a:rPr>
              <a:t>(the undisturbed, trypan blue-stained capsule).</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bg1">
                <a:lumMod val="6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4DFA132-1542-4529-BF79-66D0C04F7AEB}"/>
              </a:ext>
            </a:extLst>
          </p:cNvPr>
          <p:cNvSpPr/>
          <p:nvPr/>
        </p:nvSpPr>
        <p:spPr>
          <a:xfrm>
            <a:off x="691438" y="4779175"/>
            <a:ext cx="1813223" cy="379828"/>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FDFAE382-BA99-4202-AB34-9675C786756C}"/>
              </a:ext>
            </a:extLst>
          </p:cNvPr>
          <p:cNvSpPr/>
          <p:nvPr/>
        </p:nvSpPr>
        <p:spPr>
          <a:xfrm>
            <a:off x="4483218" y="4574675"/>
            <a:ext cx="1404732" cy="379828"/>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18">
            <a:extLst>
              <a:ext uri="{FF2B5EF4-FFF2-40B4-BE49-F238E27FC236}">
                <a16:creationId xmlns:a16="http://schemas.microsoft.com/office/drawing/2014/main" id="{AC8BC2E0-05DC-4692-97A5-AC22CA2869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5021" y="701844"/>
            <a:ext cx="3353737" cy="2543530"/>
          </a:xfrm>
          <a:prstGeom prst="rect">
            <a:avLst/>
          </a:prstGeom>
        </p:spPr>
      </p:pic>
      <p:sp>
        <p:nvSpPr>
          <p:cNvPr id="21" name="Arrow: Curved Down 20">
            <a:extLst>
              <a:ext uri="{FF2B5EF4-FFF2-40B4-BE49-F238E27FC236}">
                <a16:creationId xmlns:a16="http://schemas.microsoft.com/office/drawing/2014/main" id="{13E8DA85-3B9A-486D-81C8-27DE823421C1}"/>
              </a:ext>
            </a:extLst>
          </p:cNvPr>
          <p:cNvSpPr/>
          <p:nvPr/>
        </p:nvSpPr>
        <p:spPr>
          <a:xfrm rot="16200000">
            <a:off x="-1301012" y="2844569"/>
            <a:ext cx="3445405" cy="700603"/>
          </a:xfrm>
          <a:prstGeom prst="curvedDownArrow">
            <a:avLst>
              <a:gd name="adj1" fmla="val 25000"/>
              <a:gd name="adj2" fmla="val 59533"/>
              <a:gd name="adj3" fmla="val 25000"/>
            </a:avLst>
          </a:prstGeom>
          <a:solidFill>
            <a:srgbClr val="FFFF00"/>
          </a:solid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8" name="Rectangle 27">
            <a:extLst>
              <a:ext uri="{FF2B5EF4-FFF2-40B4-BE49-F238E27FC236}">
                <a16:creationId xmlns:a16="http://schemas.microsoft.com/office/drawing/2014/main" id="{241D5B03-4D22-49B3-9DE8-067B2CEC4080}"/>
              </a:ext>
            </a:extLst>
          </p:cNvPr>
          <p:cNvSpPr/>
          <p:nvPr/>
        </p:nvSpPr>
        <p:spPr>
          <a:xfrm>
            <a:off x="4294533" y="765698"/>
            <a:ext cx="3852241" cy="2401571"/>
          </a:xfrm>
          <a:prstGeom prst="rect">
            <a:avLst/>
          </a:prstGeom>
          <a:solidFill>
            <a:schemeClr val="accent1">
              <a:lumMod val="20000"/>
              <a:lumOff val="8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pic>
        <p:nvPicPr>
          <p:cNvPr id="25" name="Graphic 24">
            <a:extLst>
              <a:ext uri="{FF2B5EF4-FFF2-40B4-BE49-F238E27FC236}">
                <a16:creationId xmlns:a16="http://schemas.microsoft.com/office/drawing/2014/main" id="{2F99F0CD-3B23-4FD9-8796-4AC01C390A43}"/>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316068" y="777656"/>
            <a:ext cx="3810000" cy="2381250"/>
          </a:xfrm>
          <a:prstGeom prst="rect">
            <a:avLst/>
          </a:prstGeom>
        </p:spPr>
      </p:pic>
      <p:sp>
        <p:nvSpPr>
          <p:cNvPr id="29" name="TextBox 28">
            <a:extLst>
              <a:ext uri="{FF2B5EF4-FFF2-40B4-BE49-F238E27FC236}">
                <a16:creationId xmlns:a16="http://schemas.microsoft.com/office/drawing/2014/main" id="{06A29BCF-C230-47DB-A6DB-7464CE016E29}"/>
              </a:ext>
            </a:extLst>
          </p:cNvPr>
          <p:cNvSpPr txBox="1"/>
          <p:nvPr/>
        </p:nvSpPr>
        <p:spPr>
          <a:xfrm>
            <a:off x="1003405" y="3432178"/>
            <a:ext cx="6893234" cy="584775"/>
          </a:xfrm>
          <a:prstGeom prst="rect">
            <a:avLst/>
          </a:prstGeom>
          <a:solidFill>
            <a:schemeClr val="accent2">
              <a:lumMod val="50000"/>
            </a:schemeClr>
          </a:solidFill>
        </p:spPr>
        <p:txBody>
          <a:bodyPr wrap="none" rtlCol="0">
            <a:spAutoFit/>
          </a:bodyPr>
          <a:lstStyle/>
          <a:p>
            <a:r>
              <a:rPr lang="en-US" sz="1600" i="1" dirty="0">
                <a:solidFill>
                  <a:schemeClr val="bg1"/>
                </a:solidFill>
              </a:rPr>
              <a:t>This appearance has led to a memorable name for this finding. What is it?</a:t>
            </a:r>
          </a:p>
          <a:p>
            <a:r>
              <a:rPr lang="en-US" sz="1600" dirty="0">
                <a:solidFill>
                  <a:schemeClr val="bg1"/>
                </a:solidFill>
              </a:rPr>
              <a:t>It is known as</a:t>
            </a:r>
            <a:r>
              <a:rPr lang="en-US" sz="1600" b="1" dirty="0">
                <a:solidFill>
                  <a:schemeClr val="bg1"/>
                </a:solidFill>
              </a:rPr>
              <a:t> ‘</a:t>
            </a:r>
            <a:r>
              <a:rPr lang="en-US" sz="1600" b="1" dirty="0">
                <a:solidFill>
                  <a:srgbClr val="00B0F0"/>
                </a:solidFill>
              </a:rPr>
              <a:t>Argentinian</a:t>
            </a:r>
            <a:r>
              <a:rPr lang="en-US" sz="1600" b="1" dirty="0">
                <a:solidFill>
                  <a:schemeClr val="bg1"/>
                </a:solidFill>
              </a:rPr>
              <a:t> flag </a:t>
            </a:r>
            <a:r>
              <a:rPr lang="en-US" sz="1600" b="1" dirty="0">
                <a:solidFill>
                  <a:srgbClr val="00B0F0"/>
                </a:solidFill>
              </a:rPr>
              <a:t>sign</a:t>
            </a:r>
            <a:r>
              <a:rPr lang="en-US" sz="1600" b="1" dirty="0">
                <a:solidFill>
                  <a:schemeClr val="bg1"/>
                </a:solidFill>
              </a:rPr>
              <a:t>’</a:t>
            </a:r>
          </a:p>
        </p:txBody>
      </p:sp>
      <p:cxnSp>
        <p:nvCxnSpPr>
          <p:cNvPr id="22" name="Straight Arrow Connector 21">
            <a:extLst>
              <a:ext uri="{FF2B5EF4-FFF2-40B4-BE49-F238E27FC236}">
                <a16:creationId xmlns:a16="http://schemas.microsoft.com/office/drawing/2014/main" id="{5693E42F-79E8-4A69-8558-E3D88C8684AE}"/>
              </a:ext>
            </a:extLst>
          </p:cNvPr>
          <p:cNvCxnSpPr>
            <a:endCxn id="17" idx="7"/>
          </p:cNvCxnSpPr>
          <p:nvPr/>
        </p:nvCxnSpPr>
        <p:spPr>
          <a:xfrm flipH="1">
            <a:off x="2239121" y="4016953"/>
            <a:ext cx="994409" cy="817847"/>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cxnSp>
        <p:nvCxnSpPr>
          <p:cNvPr id="30" name="Straight Arrow Connector 29">
            <a:extLst>
              <a:ext uri="{FF2B5EF4-FFF2-40B4-BE49-F238E27FC236}">
                <a16:creationId xmlns:a16="http://schemas.microsoft.com/office/drawing/2014/main" id="{5093981F-C03E-4A2D-B810-EF6358D56C22}"/>
              </a:ext>
            </a:extLst>
          </p:cNvPr>
          <p:cNvCxnSpPr>
            <a:cxnSpLocks/>
            <a:endCxn id="18" idx="1"/>
          </p:cNvCxnSpPr>
          <p:nvPr/>
        </p:nvCxnSpPr>
        <p:spPr>
          <a:xfrm>
            <a:off x="3233530" y="4016953"/>
            <a:ext cx="1455406" cy="613347"/>
          </a:xfrm>
          <a:prstGeom prst="straightConnector1">
            <a:avLst/>
          </a:prstGeom>
          <a:ln w="25400">
            <a:tailEnd type="triangle"/>
          </a:ln>
        </p:spPr>
        <p:style>
          <a:lnRef idx="1">
            <a:schemeClr val="dk1"/>
          </a:lnRef>
          <a:fillRef idx="0">
            <a:schemeClr val="dk1"/>
          </a:fillRef>
          <a:effectRef idx="0">
            <a:schemeClr val="dk1"/>
          </a:effectRef>
          <a:fontRef idx="minor">
            <a:schemeClr val="tx1"/>
          </a:fontRef>
        </p:style>
      </p:cxnSp>
      <p:sp>
        <p:nvSpPr>
          <p:cNvPr id="20" name="Arrow: Right 19">
            <a:extLst>
              <a:ext uri="{FF2B5EF4-FFF2-40B4-BE49-F238E27FC236}">
                <a16:creationId xmlns:a16="http://schemas.microsoft.com/office/drawing/2014/main" id="{014C9065-07BA-489D-BC5A-313C175144FC}"/>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3" name="Arrow: Right 22">
            <a:extLst>
              <a:ext uri="{FF2B5EF4-FFF2-40B4-BE49-F238E27FC236}">
                <a16:creationId xmlns:a16="http://schemas.microsoft.com/office/drawing/2014/main" id="{A774137F-72D5-44AD-A960-B7CC34FE6AC4}"/>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147F6E76-E6BC-449F-A141-E4A148880E27}"/>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5870778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chemeClr val="bg1">
                    <a:lumMod val="50000"/>
                  </a:schemeClr>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lumMod val="50000"/>
                  </a:schemeClr>
                </a:solidFill>
              </a:rPr>
              <a:t>If/when the rent runs peripherally, what is the resulting appearance of the lens?</a:t>
            </a:r>
          </a:p>
          <a:p>
            <a:r>
              <a:rPr lang="en-US" sz="1400" dirty="0">
                <a:solidFill>
                  <a:schemeClr val="bg1">
                    <a:lumMod val="50000"/>
                  </a:schemeClr>
                </a:solidFill>
              </a:rPr>
              <a:t>Recall that, because of red-reflex obscuration, </a:t>
            </a:r>
            <a:r>
              <a:rPr lang="en-US" sz="1400" b="1" dirty="0">
                <a:solidFill>
                  <a:schemeClr val="bg1">
                    <a:lumMod val="50000"/>
                  </a:schemeClr>
                </a:solidFill>
              </a:rPr>
              <a:t>trypan blue </a:t>
            </a:r>
            <a:r>
              <a:rPr lang="en-US" sz="1400" dirty="0">
                <a:solidFill>
                  <a:schemeClr val="bg1">
                    <a:lumMod val="50000"/>
                  </a:schemeClr>
                </a:solidFill>
              </a:rPr>
              <a:t>is used in all these cases. Thus, after the rent runs out, the surgeon sees a </a:t>
            </a:r>
            <a:r>
              <a:rPr lang="en-US" sz="1400" b="1" dirty="0">
                <a:solidFill>
                  <a:schemeClr val="bg1">
                    <a:lumMod val="50000"/>
                  </a:schemeClr>
                </a:solidFill>
              </a:rPr>
              <a:t>white stripe </a:t>
            </a:r>
            <a:r>
              <a:rPr lang="en-US" sz="1400" dirty="0">
                <a:solidFill>
                  <a:schemeClr val="bg1">
                    <a:lumMod val="50000"/>
                  </a:schemeClr>
                </a:solidFill>
              </a:rPr>
              <a:t>(the cataract) between </a:t>
            </a:r>
            <a:r>
              <a:rPr lang="en-US" sz="1400" b="1" dirty="0">
                <a:solidFill>
                  <a:schemeClr val="bg1">
                    <a:lumMod val="50000"/>
                  </a:schemeClr>
                </a:solidFill>
              </a:rPr>
              <a:t>two areas of blue </a:t>
            </a:r>
            <a:r>
              <a:rPr lang="en-US" sz="1400" dirty="0">
                <a:solidFill>
                  <a:schemeClr val="bg1">
                    <a:lumMod val="50000"/>
                  </a:schemeClr>
                </a:solidFill>
              </a:rPr>
              <a:t>(the undisturbed, trypan blue-stained capsule).</a:t>
            </a:r>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255EFD36-C7FC-4C69-9932-111D18149E9B}"/>
              </a:ext>
            </a:extLst>
          </p:cNvPr>
          <p:cNvSpPr txBox="1"/>
          <p:nvPr/>
        </p:nvSpPr>
        <p:spPr>
          <a:xfrm>
            <a:off x="207065" y="2462050"/>
            <a:ext cx="8555935" cy="1323439"/>
          </a:xfrm>
          <a:prstGeom prst="rect">
            <a:avLst/>
          </a:prstGeom>
          <a:solidFill>
            <a:srgbClr val="FFFF00"/>
          </a:solidFill>
        </p:spPr>
        <p:txBody>
          <a:bodyPr wrap="square" rtlCol="0">
            <a:spAutoFit/>
          </a:bodyPr>
          <a:lstStyle/>
          <a:p>
            <a:r>
              <a:rPr lang="en-US" sz="1600" i="1" dirty="0">
                <a:solidFill>
                  <a:srgbClr val="0000FF"/>
                </a:solidFill>
              </a:rPr>
              <a:t>When faced with an intumescent cataract, what can the surgeon do to minimize the likelihood of seeing an Argentinian flag?</a:t>
            </a:r>
          </a:p>
          <a:p>
            <a:r>
              <a:rPr lang="en-US" sz="1600" dirty="0">
                <a:solidFill>
                  <a:srgbClr val="0000FF"/>
                </a:solidFill>
              </a:rPr>
              <a:t>--</a:t>
            </a:r>
            <a:r>
              <a:rPr lang="en-US" sz="1600" b="1" i="1" dirty="0">
                <a:solidFill>
                  <a:srgbClr val="0000FF"/>
                </a:solidFill>
              </a:rPr>
              <a:t>?</a:t>
            </a:r>
            <a:r>
              <a:rPr lang="en-US" sz="1600" dirty="0">
                <a:solidFill>
                  <a:srgbClr val="FFFF00"/>
                </a:solidFill>
              </a:rPr>
              <a:t> the positive pressure within the lens by filling the AC with a high- viscosity OVD </a:t>
            </a:r>
          </a:p>
          <a:p>
            <a:r>
              <a:rPr lang="en-US" sz="1600" dirty="0">
                <a:solidFill>
                  <a:srgbClr val="0000FF"/>
                </a:solidFill>
              </a:rPr>
              <a:t>--</a:t>
            </a:r>
            <a:r>
              <a:rPr lang="en-US" sz="1600" b="1" i="1" dirty="0">
                <a:solidFill>
                  <a:srgbClr val="0000FF"/>
                </a:solidFill>
              </a:rPr>
              <a:t>?</a:t>
            </a:r>
            <a:r>
              <a:rPr lang="en-US" sz="1600" dirty="0">
                <a:solidFill>
                  <a:srgbClr val="FFFF00"/>
                </a:solidFill>
              </a:rPr>
              <a:t> </a:t>
            </a:r>
            <a:r>
              <a:rPr lang="en-US" sz="1600" dirty="0" err="1">
                <a:solidFill>
                  <a:srgbClr val="FFFF00"/>
                </a:solidFill>
              </a:rPr>
              <a:t>intralenticular</a:t>
            </a:r>
            <a:r>
              <a:rPr lang="en-US" sz="1600" dirty="0">
                <a:solidFill>
                  <a:srgbClr val="FFFF00"/>
                </a:solidFill>
              </a:rPr>
              <a:t> pressure by aspirating cortical material immediately upon creating the initial rent</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0E2B8706-2248-461C-AC1C-7E1350D13AA2}"/>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E42E9040-7EF8-43AB-BE77-40A4C295C269}"/>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305AEB2-A92E-4CC8-8181-80D5AA425B9E}"/>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91283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chemeClr val="bg1">
                    <a:lumMod val="50000"/>
                  </a:schemeClr>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lumMod val="50000"/>
                  </a:schemeClr>
                </a:solidFill>
              </a:rPr>
              <a:t>If/when the rent runs peripherally, what is the resulting appearance of the lens?</a:t>
            </a:r>
          </a:p>
          <a:p>
            <a:r>
              <a:rPr lang="en-US" sz="1400" dirty="0">
                <a:solidFill>
                  <a:schemeClr val="bg1">
                    <a:lumMod val="50000"/>
                  </a:schemeClr>
                </a:solidFill>
              </a:rPr>
              <a:t>Recall that, because of red-reflex obscuration, </a:t>
            </a:r>
            <a:r>
              <a:rPr lang="en-US" sz="1400" b="1" dirty="0">
                <a:solidFill>
                  <a:schemeClr val="bg1">
                    <a:lumMod val="50000"/>
                  </a:schemeClr>
                </a:solidFill>
              </a:rPr>
              <a:t>trypan blue </a:t>
            </a:r>
            <a:r>
              <a:rPr lang="en-US" sz="1400" dirty="0">
                <a:solidFill>
                  <a:schemeClr val="bg1">
                    <a:lumMod val="50000"/>
                  </a:schemeClr>
                </a:solidFill>
              </a:rPr>
              <a:t>is used in all these cases. Thus, after the rent runs out, the surgeon sees a </a:t>
            </a:r>
            <a:r>
              <a:rPr lang="en-US" sz="1400" b="1" dirty="0">
                <a:solidFill>
                  <a:schemeClr val="bg1">
                    <a:lumMod val="50000"/>
                  </a:schemeClr>
                </a:solidFill>
              </a:rPr>
              <a:t>white stripe </a:t>
            </a:r>
            <a:r>
              <a:rPr lang="en-US" sz="1400" dirty="0">
                <a:solidFill>
                  <a:schemeClr val="bg1">
                    <a:lumMod val="50000"/>
                  </a:schemeClr>
                </a:solidFill>
              </a:rPr>
              <a:t>(the cataract) between </a:t>
            </a:r>
            <a:r>
              <a:rPr lang="en-US" sz="1400" b="1" dirty="0">
                <a:solidFill>
                  <a:schemeClr val="bg1">
                    <a:lumMod val="50000"/>
                  </a:schemeClr>
                </a:solidFill>
              </a:rPr>
              <a:t>two areas of blue </a:t>
            </a:r>
            <a:r>
              <a:rPr lang="en-US" sz="1400" dirty="0">
                <a:solidFill>
                  <a:schemeClr val="bg1">
                    <a:lumMod val="50000"/>
                  </a:schemeClr>
                </a:solidFill>
              </a:rPr>
              <a:t>(the undisturbed, trypan blue-stained capsule).</a:t>
            </a:r>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255EFD36-C7FC-4C69-9932-111D18149E9B}"/>
              </a:ext>
            </a:extLst>
          </p:cNvPr>
          <p:cNvSpPr txBox="1"/>
          <p:nvPr/>
        </p:nvSpPr>
        <p:spPr>
          <a:xfrm>
            <a:off x="207065" y="2462050"/>
            <a:ext cx="8555935" cy="1323439"/>
          </a:xfrm>
          <a:prstGeom prst="rect">
            <a:avLst/>
          </a:prstGeom>
          <a:solidFill>
            <a:srgbClr val="FFFF00"/>
          </a:solidFill>
        </p:spPr>
        <p:txBody>
          <a:bodyPr wrap="square" rtlCol="0">
            <a:spAutoFit/>
          </a:bodyPr>
          <a:lstStyle/>
          <a:p>
            <a:r>
              <a:rPr lang="en-US" sz="1600" i="1" dirty="0">
                <a:solidFill>
                  <a:srgbClr val="0000FF"/>
                </a:solidFill>
              </a:rPr>
              <a:t>When faced with an intumescent cataract, what can the surgeon do to minimize the likelihood of seeing an Argentinian flag?</a:t>
            </a:r>
          </a:p>
          <a:p>
            <a:r>
              <a:rPr lang="en-US" sz="1600" dirty="0">
                <a:solidFill>
                  <a:srgbClr val="0000FF"/>
                </a:solidFill>
              </a:rPr>
              <a:t>--Counteract the positive pressure within the lens by filling the AC with a high-viscosity OVD </a:t>
            </a:r>
          </a:p>
          <a:p>
            <a:r>
              <a:rPr lang="en-US" sz="1600" dirty="0">
                <a:solidFill>
                  <a:srgbClr val="0000FF"/>
                </a:solidFill>
              </a:rPr>
              <a:t>--</a:t>
            </a:r>
            <a:r>
              <a:rPr lang="en-US" sz="1600" b="1" i="1" dirty="0">
                <a:solidFill>
                  <a:srgbClr val="0000FF"/>
                </a:solidFill>
              </a:rPr>
              <a:t>?</a:t>
            </a:r>
            <a:r>
              <a:rPr lang="en-US" sz="1600" dirty="0">
                <a:solidFill>
                  <a:srgbClr val="0000FF"/>
                </a:solidFill>
              </a:rPr>
              <a:t> </a:t>
            </a:r>
            <a:r>
              <a:rPr lang="en-US" sz="1600" dirty="0" err="1">
                <a:solidFill>
                  <a:srgbClr val="FFFF00"/>
                </a:solidFill>
              </a:rPr>
              <a:t>intralenticular</a:t>
            </a:r>
            <a:r>
              <a:rPr lang="en-US" sz="1600" dirty="0">
                <a:solidFill>
                  <a:srgbClr val="FFFF00"/>
                </a:solidFill>
              </a:rPr>
              <a:t> pressure by aspirating cortical material immediately upon creating the initial rent</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7A886900-7160-463B-8FAC-AF50FCCED905}"/>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769C9E83-902E-41AF-B191-DE026A54F8B6}"/>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FEB398B1-E758-4CE0-83DE-08759DB7E37D}"/>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846016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rgbClr val="0000FF"/>
                </a:solidFill>
              </a:rPr>
              <a:t>Mature cataracts may </a:t>
            </a:r>
            <a:r>
              <a:rPr lang="en-US" sz="1600" b="1" dirty="0">
                <a:solidFill>
                  <a:srgbClr val="0000FF"/>
                </a:solidFill>
              </a:rPr>
              <a:t>absorb water</a:t>
            </a:r>
            <a:r>
              <a:rPr lang="en-US" sz="1600" dirty="0">
                <a:solidFill>
                  <a:srgbClr val="0000FF"/>
                </a:solidFill>
              </a:rPr>
              <a:t>,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rPr>
              <a:t>Take note of the stages:</a:t>
            </a:r>
          </a:p>
          <a:p>
            <a:endParaRPr lang="en-US" i="1" u="sng" dirty="0">
              <a:effectLst>
                <a:outerShdw blurRad="38100" dist="38100" dir="2700000" algn="tl">
                  <a:srgbClr val="000000">
                    <a:alpha val="43137"/>
                  </a:srgbClr>
                </a:outerShdw>
              </a:effectLst>
            </a:endParaRPr>
          </a:p>
          <a:p>
            <a:r>
              <a:rPr lang="en-US" dirty="0">
                <a:solidFill>
                  <a:schemeClr val="bg1">
                    <a:lumMod val="75000"/>
                  </a:schemeClr>
                </a:solidFill>
              </a:rPr>
              <a:t>Mature cataract</a:t>
            </a:r>
            <a:r>
              <a:rPr lang="en-US" dirty="0">
                <a:solidFill>
                  <a:srgbClr val="0000FF"/>
                </a:solidFill>
                <a:effectLst>
                  <a:outerShdw blurRad="38100" dist="38100" dir="2700000" algn="tl">
                    <a:srgbClr val="000000">
                      <a:alpha val="43137"/>
                    </a:srgbClr>
                  </a:outerShdw>
                </a:effectLst>
              </a:rPr>
              <a:t>		</a:t>
            </a:r>
            <a:r>
              <a:rPr lang="en-US" dirty="0">
                <a:solidFill>
                  <a:schemeClr val="bg1"/>
                </a:solidFill>
              </a:rPr>
              <a:t>intumescent cataract</a:t>
            </a:r>
            <a:r>
              <a:rPr lang="en-US" dirty="0">
                <a:solidFill>
                  <a:srgbClr val="0000FF"/>
                </a:solidFill>
                <a:effectLst>
                  <a:outerShdw blurRad="38100" dist="38100" dir="2700000" algn="tl">
                    <a:srgbClr val="000000">
                      <a:alpha val="43137"/>
                    </a:srgbClr>
                  </a:outerShdw>
                </a:effectLst>
              </a:rPr>
              <a:t>	         </a:t>
            </a:r>
            <a:r>
              <a:rPr lang="en-US" dirty="0" err="1">
                <a:solidFill>
                  <a:schemeClr val="bg1">
                    <a:lumMod val="75000"/>
                  </a:schemeClr>
                </a:solidFill>
              </a:rPr>
              <a:t>hypermature</a:t>
            </a:r>
            <a:r>
              <a:rPr lang="en-US" dirty="0">
                <a:solidFill>
                  <a:schemeClr val="bg1">
                    <a:lumMod val="75000"/>
                  </a:schemeClr>
                </a:solidFill>
              </a:rPr>
              <a:t> cataract</a:t>
            </a:r>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6" name="TextBox 5">
            <a:extLst>
              <a:ext uri="{FF2B5EF4-FFF2-40B4-BE49-F238E27FC236}">
                <a16:creationId xmlns:a16="http://schemas.microsoft.com/office/drawing/2014/main" id="{6B43E2C1-15BD-4144-8AAF-073215616241}"/>
              </a:ext>
            </a:extLst>
          </p:cNvPr>
          <p:cNvSpPr txBox="1"/>
          <p:nvPr/>
        </p:nvSpPr>
        <p:spPr>
          <a:xfrm>
            <a:off x="2929938" y="5889827"/>
            <a:ext cx="2543661" cy="369332"/>
          </a:xfrm>
          <a:prstGeom prst="rect">
            <a:avLst/>
          </a:prstGeom>
          <a:noFill/>
        </p:spPr>
        <p:txBody>
          <a:bodyPr wrap="square" rtlCol="0">
            <a:spAutoFit/>
          </a:bodyPr>
          <a:lstStyle/>
          <a:p>
            <a:r>
              <a:rPr lang="en-US" b="1" dirty="0">
                <a:solidFill>
                  <a:srgbClr val="0000FF"/>
                </a:solidFill>
                <a:effectLst>
                  <a:outerShdw blurRad="38100" dist="38100" dir="2700000" algn="tl">
                    <a:srgbClr val="000000">
                      <a:alpha val="43137"/>
                    </a:srgbClr>
                  </a:outerShdw>
                </a:effectLst>
              </a:rPr>
              <a:t>intumescent cataract</a:t>
            </a:r>
            <a:endParaRPr lang="en-US" b="1" i="1" dirty="0">
              <a:solidFill>
                <a:srgbClr val="0000FF"/>
              </a:solidFill>
              <a:effectLst>
                <a:outerShdw blurRad="38100" dist="38100" dir="2700000" algn="tl">
                  <a:srgbClr val="000000">
                    <a:alpha val="43137"/>
                  </a:srgbClr>
                </a:outerShdw>
              </a:effectLst>
            </a:endParaRPr>
          </a:p>
        </p:txBody>
      </p:sp>
      <p:sp>
        <p:nvSpPr>
          <p:cNvPr id="4" name="TextBox 3">
            <a:extLst>
              <a:ext uri="{FF2B5EF4-FFF2-40B4-BE49-F238E27FC236}">
                <a16:creationId xmlns:a16="http://schemas.microsoft.com/office/drawing/2014/main" id="{D645D46B-F97C-4D0B-AE52-8E627062AA45}"/>
              </a:ext>
            </a:extLst>
          </p:cNvPr>
          <p:cNvSpPr txBox="1"/>
          <p:nvPr/>
        </p:nvSpPr>
        <p:spPr>
          <a:xfrm>
            <a:off x="302451" y="3419643"/>
            <a:ext cx="8539097" cy="2062103"/>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All three of these pose a particular challenge during an early, crucial step in cataract surgery. What step, and what challenge?</a:t>
            </a:r>
          </a:p>
          <a:p>
            <a:r>
              <a:rPr lang="en-US" sz="1600" dirty="0">
                <a:solidFill>
                  <a:schemeClr val="bg1">
                    <a:lumMod val="50000"/>
                  </a:schemeClr>
                </a:solidFill>
              </a:rPr>
              <a:t>For all three stages, the red reflex is completely obscured. As most cataract surgeons rely on the red reflex to visualize the anterior capsule during capsulorrhexis, this step cannot be performed in a conventional manner</a:t>
            </a:r>
          </a:p>
          <a:p>
            <a:endParaRPr lang="en-US" sz="1600" i="1" dirty="0">
              <a:solidFill>
                <a:schemeClr val="bg1">
                  <a:lumMod val="50000"/>
                </a:schemeClr>
              </a:solidFill>
            </a:endParaRPr>
          </a:p>
          <a:p>
            <a:r>
              <a:rPr lang="en-US" sz="1600" i="1" dirty="0">
                <a:solidFill>
                  <a:schemeClr val="bg1">
                    <a:lumMod val="50000"/>
                  </a:schemeClr>
                </a:solidFill>
              </a:rPr>
              <a:t>What step do most surgeons take to facilitate capsulorrhexis in these cases?</a:t>
            </a:r>
          </a:p>
          <a:p>
            <a:r>
              <a:rPr lang="en-US" sz="1600" dirty="0">
                <a:solidFill>
                  <a:schemeClr val="bg1">
                    <a:lumMod val="50000"/>
                  </a:schemeClr>
                </a:solidFill>
              </a:rPr>
              <a:t>They stain the anterior capsule with  </a:t>
            </a:r>
            <a:r>
              <a:rPr lang="en-US" sz="1600" b="1" dirty="0">
                <a:solidFill>
                  <a:schemeClr val="bg1">
                    <a:lumMod val="50000"/>
                  </a:schemeClr>
                </a:solidFill>
              </a:rPr>
              <a:t>trypan blue</a:t>
            </a:r>
          </a:p>
        </p:txBody>
      </p:sp>
      <p:sp>
        <p:nvSpPr>
          <p:cNvPr id="15" name="TextBox 14">
            <a:extLst>
              <a:ext uri="{FF2B5EF4-FFF2-40B4-BE49-F238E27FC236}">
                <a16:creationId xmlns:a16="http://schemas.microsoft.com/office/drawing/2014/main" id="{8F3BA930-5026-4FB2-8DE1-4A8B4C1B102F}"/>
              </a:ext>
            </a:extLst>
          </p:cNvPr>
          <p:cNvSpPr txBox="1"/>
          <p:nvPr/>
        </p:nvSpPr>
        <p:spPr>
          <a:xfrm>
            <a:off x="795129" y="2690144"/>
            <a:ext cx="7553739" cy="2062103"/>
          </a:xfrm>
          <a:prstGeom prst="rect">
            <a:avLst/>
          </a:prstGeom>
          <a:solidFill>
            <a:srgbClr val="0070C0"/>
          </a:solidFill>
        </p:spPr>
        <p:txBody>
          <a:bodyPr wrap="square" rtlCol="0">
            <a:spAutoFit/>
          </a:bodyPr>
          <a:lstStyle/>
          <a:p>
            <a:r>
              <a:rPr lang="en-US" sz="1600" i="1" dirty="0">
                <a:solidFill>
                  <a:schemeClr val="tx1">
                    <a:lumMod val="65000"/>
                    <a:lumOff val="35000"/>
                  </a:schemeClr>
                </a:solidFill>
              </a:rPr>
              <a:t>Let’s drill down on </a:t>
            </a:r>
            <a:r>
              <a:rPr lang="en-US" sz="1600" dirty="0">
                <a:solidFill>
                  <a:schemeClr val="tx1">
                    <a:lumMod val="65000"/>
                    <a:lumOff val="35000"/>
                  </a:schemeClr>
                </a:solidFill>
              </a:rPr>
              <a:t>intumescent cataracts </a:t>
            </a:r>
            <a:r>
              <a:rPr lang="en-US" sz="1600" i="1" dirty="0">
                <a:solidFill>
                  <a:schemeClr val="tx1">
                    <a:lumMod val="65000"/>
                    <a:lumOff val="35000"/>
                  </a:schemeClr>
                </a:solidFill>
              </a:rPr>
              <a:t>for a moment. In this context, what does </a:t>
            </a:r>
            <a:r>
              <a:rPr lang="en-US" sz="1600" dirty="0">
                <a:solidFill>
                  <a:schemeClr val="tx1">
                    <a:lumMod val="65000"/>
                    <a:lumOff val="35000"/>
                  </a:schemeClr>
                </a:solidFill>
              </a:rPr>
              <a:t>intumescent</a:t>
            </a:r>
            <a:r>
              <a:rPr lang="en-US" sz="1600" i="1" dirty="0">
                <a:solidFill>
                  <a:schemeClr val="tx1">
                    <a:lumMod val="65000"/>
                    <a:lumOff val="35000"/>
                  </a:schemeClr>
                </a:solidFill>
              </a:rPr>
              <a:t> mean?</a:t>
            </a:r>
          </a:p>
          <a:p>
            <a:r>
              <a:rPr lang="en-US" sz="1600" dirty="0">
                <a:solidFill>
                  <a:schemeClr val="tx1">
                    <a:lumMod val="65000"/>
                    <a:lumOff val="35000"/>
                  </a:schemeClr>
                </a:solidFill>
              </a:rPr>
              <a:t>It means ‘swollen.’ As mentioned a few slides ago, the event that transforms a </a:t>
            </a:r>
            <a:r>
              <a:rPr lang="en-US" sz="1600" i="1" dirty="0">
                <a:solidFill>
                  <a:schemeClr val="tx1">
                    <a:lumMod val="65000"/>
                    <a:lumOff val="35000"/>
                  </a:schemeClr>
                </a:solidFill>
              </a:rPr>
              <a:t>mature</a:t>
            </a:r>
            <a:r>
              <a:rPr lang="en-US" sz="1600" dirty="0">
                <a:solidFill>
                  <a:schemeClr val="tx1">
                    <a:lumMod val="65000"/>
                    <a:lumOff val="35000"/>
                  </a:schemeClr>
                </a:solidFill>
              </a:rPr>
              <a:t> cataract into an </a:t>
            </a:r>
            <a:r>
              <a:rPr lang="en-US" sz="1600" i="1" dirty="0">
                <a:solidFill>
                  <a:schemeClr val="tx1">
                    <a:lumMod val="65000"/>
                    <a:lumOff val="35000"/>
                  </a:schemeClr>
                </a:solidFill>
              </a:rPr>
              <a:t>intumescent</a:t>
            </a:r>
            <a:r>
              <a:rPr lang="en-US" sz="1600" dirty="0">
                <a:solidFill>
                  <a:schemeClr val="tx1">
                    <a:lumMod val="65000"/>
                    <a:lumOff val="35000"/>
                  </a:schemeClr>
                </a:solidFill>
              </a:rPr>
              <a:t> cataract is absorption of water, and this absorption results in swelling of the lens.</a:t>
            </a:r>
          </a:p>
          <a:p>
            <a:endParaRPr lang="en-US" sz="1600" dirty="0">
              <a:solidFill>
                <a:schemeClr val="tx1">
                  <a:lumMod val="65000"/>
                  <a:lumOff val="35000"/>
                </a:schemeClr>
              </a:solidFill>
            </a:endParaRPr>
          </a:p>
          <a:p>
            <a:r>
              <a:rPr lang="en-US" sz="1600" i="1" dirty="0">
                <a:solidFill>
                  <a:schemeClr val="tx1">
                    <a:lumMod val="65000"/>
                    <a:lumOff val="35000"/>
                  </a:schemeClr>
                </a:solidFill>
              </a:rPr>
              <a:t>What effect does swelling have on the internal dynamics of the lens?</a:t>
            </a:r>
          </a:p>
          <a:p>
            <a:r>
              <a:rPr lang="en-US" sz="1600" dirty="0">
                <a:solidFill>
                  <a:schemeClr val="tx1">
                    <a:lumMod val="65000"/>
                    <a:lumOff val="35000"/>
                  </a:schemeClr>
                </a:solidFill>
              </a:rPr>
              <a:t>It </a:t>
            </a:r>
            <a:r>
              <a:rPr lang="en-US" sz="1600" b="1" dirty="0">
                <a:solidFill>
                  <a:schemeClr val="tx1">
                    <a:lumMod val="65000"/>
                    <a:lumOff val="35000"/>
                  </a:schemeClr>
                </a:solidFill>
              </a:rPr>
              <a:t>increases the pressure within the lens</a:t>
            </a:r>
          </a:p>
        </p:txBody>
      </p:sp>
      <p:sp>
        <p:nvSpPr>
          <p:cNvPr id="7" name="Oval 6">
            <a:extLst>
              <a:ext uri="{FF2B5EF4-FFF2-40B4-BE49-F238E27FC236}">
                <a16:creationId xmlns:a16="http://schemas.microsoft.com/office/drawing/2014/main" id="{738E767C-7DBD-4184-8DBB-72E4EE54350B}"/>
              </a:ext>
            </a:extLst>
          </p:cNvPr>
          <p:cNvSpPr/>
          <p:nvPr/>
        </p:nvSpPr>
        <p:spPr>
          <a:xfrm>
            <a:off x="835716" y="4185712"/>
            <a:ext cx="4173606" cy="745408"/>
          </a:xfrm>
          <a:prstGeom prst="ellipse">
            <a:avLst/>
          </a:prstGeom>
          <a:noFill/>
          <a:ln>
            <a:solidFill>
              <a:schemeClr val="tx1">
                <a:lumMod val="65000"/>
                <a:lumOff val="3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85F4F876-148B-4EA0-9463-37D45AD8B14E}"/>
              </a:ext>
            </a:extLst>
          </p:cNvPr>
          <p:cNvSpPr txBox="1"/>
          <p:nvPr/>
        </p:nvSpPr>
        <p:spPr>
          <a:xfrm>
            <a:off x="130865" y="3179939"/>
            <a:ext cx="8177419" cy="954107"/>
          </a:xfrm>
          <a:prstGeom prst="rect">
            <a:avLst/>
          </a:prstGeom>
          <a:solidFill>
            <a:srgbClr val="FFCCFF"/>
          </a:solidFill>
        </p:spPr>
        <p:txBody>
          <a:bodyPr wrap="square" rtlCol="0">
            <a:spAutoFit/>
          </a:bodyPr>
          <a:lstStyle/>
          <a:p>
            <a:r>
              <a:rPr lang="en-US" sz="1400" i="1" dirty="0">
                <a:solidFill>
                  <a:schemeClr val="bg1">
                    <a:lumMod val="65000"/>
                  </a:schemeClr>
                </a:solidFill>
              </a:rPr>
              <a:t>As if obscuration of the red reflex wasn’t enough, the increased </a:t>
            </a:r>
            <a:r>
              <a:rPr lang="en-US" sz="1400" i="1" dirty="0" err="1">
                <a:solidFill>
                  <a:schemeClr val="bg1">
                    <a:lumMod val="65000"/>
                  </a:schemeClr>
                </a:solidFill>
              </a:rPr>
              <a:t>intralenticular</a:t>
            </a:r>
            <a:r>
              <a:rPr lang="en-US" sz="1400" i="1" dirty="0">
                <a:solidFill>
                  <a:schemeClr val="bg1">
                    <a:lumMod val="65000"/>
                  </a:schemeClr>
                </a:solidFill>
              </a:rPr>
              <a:t> pressure of an intumescent cataract poses an additional challenge during capsulorrhexis—what is it?</a:t>
            </a:r>
          </a:p>
          <a:p>
            <a:r>
              <a:rPr lang="en-US" sz="1400" dirty="0">
                <a:solidFill>
                  <a:schemeClr val="bg1">
                    <a:lumMod val="65000"/>
                  </a:schemeClr>
                </a:solidFill>
              </a:rPr>
              <a:t>When the surgeon makes the initial rent in the capsule, the increased pressure within an   intumescent cataract may cause </a:t>
            </a:r>
            <a:r>
              <a:rPr lang="en-US" sz="1400" b="1" dirty="0">
                <a:solidFill>
                  <a:srgbClr val="0000FF"/>
                </a:solidFill>
              </a:rPr>
              <a:t>the rent to suddenly and uncontrollably extend to the periphery</a:t>
            </a:r>
          </a:p>
        </p:txBody>
      </p:sp>
      <p:sp>
        <p:nvSpPr>
          <p:cNvPr id="14" name="TextBox 13">
            <a:extLst>
              <a:ext uri="{FF2B5EF4-FFF2-40B4-BE49-F238E27FC236}">
                <a16:creationId xmlns:a16="http://schemas.microsoft.com/office/drawing/2014/main" id="{D208E4FD-219A-4577-B1CC-542F2E1FABF0}"/>
              </a:ext>
            </a:extLst>
          </p:cNvPr>
          <p:cNvSpPr txBox="1"/>
          <p:nvPr/>
        </p:nvSpPr>
        <p:spPr>
          <a:xfrm>
            <a:off x="772100" y="4180212"/>
            <a:ext cx="6914000" cy="954107"/>
          </a:xfrm>
          <a:prstGeom prst="rect">
            <a:avLst/>
          </a:prstGeom>
          <a:solidFill>
            <a:srgbClr val="33CC33"/>
          </a:solidFill>
        </p:spPr>
        <p:txBody>
          <a:bodyPr wrap="square" rtlCol="0">
            <a:spAutoFit/>
          </a:bodyPr>
          <a:lstStyle/>
          <a:p>
            <a:r>
              <a:rPr lang="en-US" sz="1400" i="1" dirty="0">
                <a:solidFill>
                  <a:schemeClr val="bg1">
                    <a:lumMod val="50000"/>
                  </a:schemeClr>
                </a:solidFill>
              </a:rPr>
              <a:t>If/when the rent runs peripherally, what is the resulting appearance of the lens?</a:t>
            </a:r>
          </a:p>
          <a:p>
            <a:r>
              <a:rPr lang="en-US" sz="1400" dirty="0">
                <a:solidFill>
                  <a:schemeClr val="bg1">
                    <a:lumMod val="50000"/>
                  </a:schemeClr>
                </a:solidFill>
              </a:rPr>
              <a:t>Recall that, because of red-reflex obscuration, </a:t>
            </a:r>
            <a:r>
              <a:rPr lang="en-US" sz="1400" b="1" dirty="0">
                <a:solidFill>
                  <a:schemeClr val="bg1">
                    <a:lumMod val="50000"/>
                  </a:schemeClr>
                </a:solidFill>
              </a:rPr>
              <a:t>trypan blue </a:t>
            </a:r>
            <a:r>
              <a:rPr lang="en-US" sz="1400" dirty="0">
                <a:solidFill>
                  <a:schemeClr val="bg1">
                    <a:lumMod val="50000"/>
                  </a:schemeClr>
                </a:solidFill>
              </a:rPr>
              <a:t>is used in all these cases. Thus, after the rent runs out, the surgeon sees a </a:t>
            </a:r>
            <a:r>
              <a:rPr lang="en-US" sz="1400" b="1" dirty="0">
                <a:solidFill>
                  <a:schemeClr val="bg1">
                    <a:lumMod val="50000"/>
                  </a:schemeClr>
                </a:solidFill>
              </a:rPr>
              <a:t>white stripe </a:t>
            </a:r>
            <a:r>
              <a:rPr lang="en-US" sz="1400" dirty="0">
                <a:solidFill>
                  <a:schemeClr val="bg1">
                    <a:lumMod val="50000"/>
                  </a:schemeClr>
                </a:solidFill>
              </a:rPr>
              <a:t>(the cataract) between </a:t>
            </a:r>
            <a:r>
              <a:rPr lang="en-US" sz="1400" b="1" dirty="0">
                <a:solidFill>
                  <a:schemeClr val="bg1">
                    <a:lumMod val="50000"/>
                  </a:schemeClr>
                </a:solidFill>
              </a:rPr>
              <a:t>two areas of blue </a:t>
            </a:r>
            <a:r>
              <a:rPr lang="en-US" sz="1400" dirty="0">
                <a:solidFill>
                  <a:schemeClr val="bg1">
                    <a:lumMod val="50000"/>
                  </a:schemeClr>
                </a:solidFill>
              </a:rPr>
              <a:t>(the undisturbed, trypan blue-stained capsule).</a:t>
            </a:r>
          </a:p>
        </p:txBody>
      </p:sp>
      <p:sp>
        <p:nvSpPr>
          <p:cNvPr id="16" name="Oval 15">
            <a:extLst>
              <a:ext uri="{FF2B5EF4-FFF2-40B4-BE49-F238E27FC236}">
                <a16:creationId xmlns:a16="http://schemas.microsoft.com/office/drawing/2014/main" id="{BDEE6688-B94C-48AA-A318-77551461F019}"/>
              </a:ext>
            </a:extLst>
          </p:cNvPr>
          <p:cNvSpPr/>
          <p:nvPr/>
        </p:nvSpPr>
        <p:spPr>
          <a:xfrm>
            <a:off x="3538330" y="5121068"/>
            <a:ext cx="1404731" cy="379828"/>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255EFD36-C7FC-4C69-9932-111D18149E9B}"/>
              </a:ext>
            </a:extLst>
          </p:cNvPr>
          <p:cNvSpPr txBox="1"/>
          <p:nvPr/>
        </p:nvSpPr>
        <p:spPr>
          <a:xfrm>
            <a:off x="207065" y="2462050"/>
            <a:ext cx="8555935" cy="1323439"/>
          </a:xfrm>
          <a:prstGeom prst="rect">
            <a:avLst/>
          </a:prstGeom>
          <a:solidFill>
            <a:srgbClr val="FFFF00"/>
          </a:solidFill>
        </p:spPr>
        <p:txBody>
          <a:bodyPr wrap="square" rtlCol="0">
            <a:spAutoFit/>
          </a:bodyPr>
          <a:lstStyle/>
          <a:p>
            <a:r>
              <a:rPr lang="en-US" sz="1600" i="1" dirty="0">
                <a:solidFill>
                  <a:srgbClr val="0000FF"/>
                </a:solidFill>
              </a:rPr>
              <a:t>When faced with an intumescent cataract, what can the surgeon do to minimize the likelihood of seeing an Argentinian flag?</a:t>
            </a:r>
          </a:p>
          <a:p>
            <a:r>
              <a:rPr lang="en-US" sz="1600" dirty="0">
                <a:solidFill>
                  <a:srgbClr val="0000FF"/>
                </a:solidFill>
              </a:rPr>
              <a:t>--Counteract the positive pressure within the lens by filling the AC with a high-viscosity OVD </a:t>
            </a:r>
          </a:p>
          <a:p>
            <a:r>
              <a:rPr lang="en-US" sz="1600" dirty="0">
                <a:solidFill>
                  <a:srgbClr val="0000FF"/>
                </a:solidFill>
              </a:rPr>
              <a:t>--Reduce </a:t>
            </a:r>
            <a:r>
              <a:rPr lang="en-US" sz="1600" dirty="0" err="1">
                <a:solidFill>
                  <a:srgbClr val="0000FF"/>
                </a:solidFill>
              </a:rPr>
              <a:t>intralenticular</a:t>
            </a:r>
            <a:r>
              <a:rPr lang="en-US" sz="1600" dirty="0">
                <a:solidFill>
                  <a:srgbClr val="0000FF"/>
                </a:solidFill>
              </a:rPr>
              <a:t> pressure by aspirating cortical material immediately upon creating the initial rent</a:t>
            </a:r>
          </a:p>
        </p:txBody>
      </p:sp>
      <p:sp>
        <p:nvSpPr>
          <p:cNvPr id="13" name="Oval 12">
            <a:extLst>
              <a:ext uri="{FF2B5EF4-FFF2-40B4-BE49-F238E27FC236}">
                <a16:creationId xmlns:a16="http://schemas.microsoft.com/office/drawing/2014/main" id="{EAEDBDE9-7122-465A-9F5F-E6B0F233D6A6}"/>
              </a:ext>
            </a:extLst>
          </p:cNvPr>
          <p:cNvSpPr/>
          <p:nvPr/>
        </p:nvSpPr>
        <p:spPr>
          <a:xfrm>
            <a:off x="2226367" y="3723993"/>
            <a:ext cx="6386558" cy="509879"/>
          </a:xfrm>
          <a:prstGeom prst="ellipse">
            <a:avLst/>
          </a:prstGeom>
          <a:no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7A886900-7160-463B-8FAC-AF50FCCED905}"/>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769C9E83-902E-41AF-B191-DE026A54F8B6}"/>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FEB398B1-E758-4CE0-83DE-08759DB7E37D}"/>
              </a:ext>
            </a:extLst>
          </p:cNvPr>
          <p:cNvSpPr/>
          <p:nvPr/>
        </p:nvSpPr>
        <p:spPr>
          <a:xfrm>
            <a:off x="2826611" y="5761913"/>
            <a:ext cx="2661445" cy="64610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1746978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chemeClr val="tx1"/>
          </a:solidFill>
          <a:ln>
            <a:solidFill>
              <a:schemeClr val="accent2"/>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rgbClr val="0000FF"/>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bg1"/>
                </a:solidFill>
              </a:rPr>
              <a:t>Finally: What stage occurs </a:t>
            </a:r>
            <a:r>
              <a:rPr lang="en-US" sz="1600" dirty="0">
                <a:solidFill>
                  <a:schemeClr val="bg1"/>
                </a:solidFill>
              </a:rPr>
              <a:t>after</a:t>
            </a:r>
            <a:r>
              <a:rPr lang="en-US" sz="1600" i="1" dirty="0">
                <a:solidFill>
                  <a:schemeClr val="bg1"/>
                </a:solidFill>
              </a:rPr>
              <a:t> the </a:t>
            </a:r>
            <a:r>
              <a:rPr lang="en-US" sz="1600" i="1" dirty="0" err="1">
                <a:solidFill>
                  <a:schemeClr val="bg1"/>
                </a:solidFill>
              </a:rPr>
              <a:t>hypermature</a:t>
            </a:r>
            <a:r>
              <a:rPr lang="en-US" sz="1600" i="1" dirty="0">
                <a:solidFill>
                  <a:schemeClr val="bg1"/>
                </a:solidFill>
              </a:rPr>
              <a:t> stage?</a:t>
            </a:r>
          </a:p>
        </p:txBody>
      </p:sp>
      <p:sp>
        <p:nvSpPr>
          <p:cNvPr id="13" name="TextBox 12">
            <a:extLst>
              <a:ext uri="{FF2B5EF4-FFF2-40B4-BE49-F238E27FC236}">
                <a16:creationId xmlns:a16="http://schemas.microsoft.com/office/drawing/2014/main" id="{74781EEB-4379-48CA-B817-3B2D51E260F4}"/>
              </a:ext>
            </a:extLst>
          </p:cNvPr>
          <p:cNvSpPr txBox="1"/>
          <p:nvPr/>
        </p:nvSpPr>
        <p:spPr>
          <a:xfrm>
            <a:off x="8552157" y="5454332"/>
            <a:ext cx="343364" cy="461665"/>
          </a:xfrm>
          <a:prstGeom prst="rect">
            <a:avLst/>
          </a:prstGeom>
          <a:noFill/>
        </p:spPr>
        <p:txBody>
          <a:bodyPr wrap="none" rtlCol="0">
            <a:spAutoFit/>
          </a:bodyPr>
          <a:lstStyle/>
          <a:p>
            <a:r>
              <a:rPr lang="en-US" sz="2400" dirty="0">
                <a:solidFill>
                  <a:srgbClr val="0000FF"/>
                </a:solidFill>
                <a:latin typeface="Segoe Script" panose="030B0504020000000003" pitchFamily="66" charset="0"/>
              </a:rPr>
              <a:t>?</a:t>
            </a:r>
          </a:p>
        </p:txBody>
      </p:sp>
      <p:sp>
        <p:nvSpPr>
          <p:cNvPr id="17" name="Arrow: Bent-Up 16">
            <a:extLst>
              <a:ext uri="{FF2B5EF4-FFF2-40B4-BE49-F238E27FC236}">
                <a16:creationId xmlns:a16="http://schemas.microsoft.com/office/drawing/2014/main" id="{E976811F-0675-BC25-6624-4342FDFB4CAD}"/>
              </a:ext>
            </a:extLst>
          </p:cNvPr>
          <p:cNvSpPr/>
          <p:nvPr/>
        </p:nvSpPr>
        <p:spPr>
          <a:xfrm flipV="1">
            <a:off x="2806556" y="3158591"/>
            <a:ext cx="4058070" cy="1716653"/>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2B4B8B6B-C31D-F4D3-E070-685021A8EFA7}"/>
              </a:ext>
            </a:extLst>
          </p:cNvPr>
          <p:cNvSpPr txBox="1"/>
          <p:nvPr/>
        </p:nvSpPr>
        <p:spPr>
          <a:xfrm>
            <a:off x="3828159" y="3162962"/>
            <a:ext cx="1752403" cy="400110"/>
          </a:xfrm>
          <a:prstGeom prst="rect">
            <a:avLst/>
          </a:prstGeom>
          <a:noFill/>
        </p:spPr>
        <p:txBody>
          <a:bodyPr wrap="none" rtlCol="0">
            <a:spAutoFit/>
          </a:bodyPr>
          <a:lstStyle/>
          <a:p>
            <a:pPr algn="ctr"/>
            <a:r>
              <a:rPr lang="en-US" sz="2000" i="1" dirty="0"/>
              <a:t>Next question</a:t>
            </a:r>
          </a:p>
        </p:txBody>
      </p:sp>
    </p:spTree>
    <p:extLst>
      <p:ext uri="{BB962C8B-B14F-4D97-AF65-F5344CB8AC3E}">
        <p14:creationId xmlns:p14="http://schemas.microsoft.com/office/powerpoint/2010/main" val="265551214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dirty="0" err="1">
                <a:solidFill>
                  <a:srgbClr val="0000FF"/>
                </a:solidFill>
                <a:effectLst>
                  <a:outerShdw blurRad="38100" dist="38100" dir="2700000" algn="tl">
                    <a:srgbClr val="000000">
                      <a:alpha val="43137"/>
                    </a:srgbClr>
                  </a:outerShdw>
                </a:effectLst>
              </a:rPr>
              <a:t>hypermature</a:t>
            </a:r>
            <a:r>
              <a:rPr lang="en-US" dirty="0">
                <a:solidFill>
                  <a:srgbClr val="0000FF"/>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chemeClr val="tx1"/>
          </a:solidFill>
          <a:ln>
            <a:solidFill>
              <a:schemeClr val="accent2"/>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D2F12A8-25CA-4D70-9B67-F42AE55CD23A}"/>
              </a:ext>
            </a:extLst>
          </p:cNvPr>
          <p:cNvSpPr txBox="1"/>
          <p:nvPr/>
        </p:nvSpPr>
        <p:spPr>
          <a:xfrm>
            <a:off x="7646504" y="5347787"/>
            <a:ext cx="1417316" cy="584775"/>
          </a:xfrm>
          <a:prstGeom prst="rect">
            <a:avLst/>
          </a:prstGeom>
          <a:noFill/>
        </p:spPr>
        <p:txBody>
          <a:bodyPr wrap="square" rtlCol="0">
            <a:spAutoFit/>
          </a:bodyPr>
          <a:lstStyle/>
          <a:p>
            <a:pPr algn="r"/>
            <a:r>
              <a:rPr lang="en-US" sz="1600" dirty="0" err="1">
                <a:solidFill>
                  <a:srgbClr val="0000FF"/>
                </a:solidFill>
                <a:latin typeface="Segoe Script" panose="030B0504020000000003" pitchFamily="66" charset="0"/>
              </a:rPr>
              <a:t>Morganian</a:t>
            </a:r>
            <a:r>
              <a:rPr lang="en-US" sz="1600" dirty="0">
                <a:solidFill>
                  <a:srgbClr val="0000FF"/>
                </a:solidFill>
                <a:latin typeface="Segoe Script" panose="030B0504020000000003" pitchFamily="66" charset="0"/>
              </a:rPr>
              <a:t> cataract</a:t>
            </a:r>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rgbClr val="0000FF"/>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bg1"/>
                </a:solidFill>
              </a:rPr>
              <a:t>Finally: What stage occurs </a:t>
            </a:r>
            <a:r>
              <a:rPr lang="en-US" sz="1600" dirty="0">
                <a:solidFill>
                  <a:schemeClr val="bg1"/>
                </a:solidFill>
              </a:rPr>
              <a:t>after</a:t>
            </a:r>
            <a:r>
              <a:rPr lang="en-US" sz="1600" i="1" dirty="0">
                <a:solidFill>
                  <a:schemeClr val="bg1"/>
                </a:solidFill>
              </a:rPr>
              <a:t> the </a:t>
            </a:r>
            <a:r>
              <a:rPr lang="en-US" sz="1600" i="1" dirty="0" err="1">
                <a:solidFill>
                  <a:schemeClr val="bg1"/>
                </a:solidFill>
              </a:rPr>
              <a:t>hypermature</a:t>
            </a:r>
            <a:r>
              <a:rPr lang="en-US" sz="1600" i="1" dirty="0">
                <a:solidFill>
                  <a:schemeClr val="bg1"/>
                </a:solidFill>
              </a:rPr>
              <a:t> stage?</a:t>
            </a:r>
          </a:p>
        </p:txBody>
      </p:sp>
    </p:spTree>
    <p:extLst>
      <p:ext uri="{BB962C8B-B14F-4D97-AF65-F5344CB8AC3E}">
        <p14:creationId xmlns:p14="http://schemas.microsoft.com/office/powerpoint/2010/main" val="413189977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effectLst>
                  <a:outerShdw blurRad="38100" dist="38100" dir="2700000" algn="tl">
                    <a:srgbClr val="000000">
                      <a:alpha val="43137"/>
                    </a:srgbClr>
                  </a:outerShdw>
                </a:effectLst>
              </a:rPr>
              <a:t>Take note of the stages:</a:t>
            </a:r>
          </a:p>
          <a:p>
            <a:endParaRPr lang="en-US" i="1" u="sng" dirty="0">
              <a:solidFill>
                <a:schemeClr val="bg1">
                  <a:lumMod val="75000"/>
                </a:schemeClr>
              </a:solidFill>
              <a:effectLst>
                <a:outerShdw blurRad="38100" dist="38100" dir="2700000" algn="tl">
                  <a:srgbClr val="000000">
                    <a:alpha val="43137"/>
                  </a:srgbClr>
                </a:outerShdw>
              </a:effectLst>
            </a:endParaRPr>
          </a:p>
          <a:p>
            <a:r>
              <a:rPr lang="en-US" dirty="0">
                <a:solidFill>
                  <a:schemeClr val="bg1">
                    <a:lumMod val="75000"/>
                  </a:schemeClr>
                </a:solidFill>
                <a:effectLst>
                  <a:outerShdw blurRad="38100" dist="38100" dir="2700000" algn="tl">
                    <a:srgbClr val="000000">
                      <a:alpha val="43137"/>
                    </a:srgbClr>
                  </a:outerShdw>
                </a:effectLst>
              </a:rPr>
              <a:t>Mature cataract		intumescent cataract	         </a:t>
            </a:r>
            <a:r>
              <a:rPr lang="en-US" dirty="0" err="1">
                <a:solidFill>
                  <a:schemeClr val="bg1">
                    <a:lumMod val="75000"/>
                  </a:schemeClr>
                </a:solidFill>
                <a:effectLst>
                  <a:outerShdw blurRad="38100" dist="38100" dir="2700000" algn="tl">
                    <a:srgbClr val="000000">
                      <a:alpha val="43137"/>
                    </a:srgbClr>
                  </a:outerShdw>
                </a:effectLst>
              </a:rPr>
              <a:t>hypermature</a:t>
            </a:r>
            <a:r>
              <a:rPr lang="en-US" dirty="0">
                <a:solidFill>
                  <a:schemeClr val="bg1">
                    <a:lumMod val="75000"/>
                  </a:schemeClr>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D2F12A8-25CA-4D70-9B67-F42AE55CD23A}"/>
              </a:ext>
            </a:extLst>
          </p:cNvPr>
          <p:cNvSpPr txBox="1"/>
          <p:nvPr/>
        </p:nvSpPr>
        <p:spPr>
          <a:xfrm>
            <a:off x="7646504" y="5347787"/>
            <a:ext cx="1417316" cy="584775"/>
          </a:xfrm>
          <a:prstGeom prst="rect">
            <a:avLst/>
          </a:prstGeom>
          <a:noFill/>
        </p:spPr>
        <p:txBody>
          <a:bodyPr wrap="square" rtlCol="0">
            <a:spAutoFit/>
          </a:bodyPr>
          <a:lstStyle/>
          <a:p>
            <a:pPr algn="r"/>
            <a:r>
              <a:rPr lang="en-US" sz="1600" b="1" dirty="0" err="1">
                <a:solidFill>
                  <a:srgbClr val="0000FF"/>
                </a:solidFill>
                <a:latin typeface="Segoe Script" panose="030B0504020000000003" pitchFamily="66" charset="0"/>
              </a:rPr>
              <a:t>Morganian</a:t>
            </a:r>
            <a:r>
              <a:rPr lang="en-US" sz="1600" b="1" dirty="0">
                <a:solidFill>
                  <a:srgbClr val="0000FF"/>
                </a:solidFill>
                <a:latin typeface="Segoe Script" panose="030B0504020000000003" pitchFamily="66" charset="0"/>
              </a:rPr>
              <a:t> cataract</a:t>
            </a:r>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chemeClr val="bg1">
                    <a:lumMod val="75000"/>
                  </a:schemeClr>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Finally: What stage occurs after the </a:t>
            </a:r>
            <a:r>
              <a:rPr lang="en-US" sz="1600" i="1" dirty="0" err="1">
                <a:solidFill>
                  <a:schemeClr val="tx1">
                    <a:lumMod val="50000"/>
                    <a:lumOff val="50000"/>
                  </a:schemeClr>
                </a:solidFill>
              </a:rPr>
              <a:t>hypermature</a:t>
            </a:r>
            <a:r>
              <a:rPr lang="en-US" sz="1600" i="1" dirty="0">
                <a:solidFill>
                  <a:schemeClr val="tx1">
                    <a:lumMod val="50000"/>
                    <a:lumOff val="50000"/>
                  </a:schemeClr>
                </a:solidFill>
              </a:rPr>
              <a:t> stage?</a:t>
            </a:r>
          </a:p>
        </p:txBody>
      </p:sp>
      <p:sp>
        <p:nvSpPr>
          <p:cNvPr id="13" name="Oval 12">
            <a:extLst>
              <a:ext uri="{FF2B5EF4-FFF2-40B4-BE49-F238E27FC236}">
                <a16:creationId xmlns:a16="http://schemas.microsoft.com/office/drawing/2014/main" id="{5CF68080-05CD-4B4F-B23E-6A7049C2C2C3}"/>
              </a:ext>
            </a:extLst>
          </p:cNvPr>
          <p:cNvSpPr/>
          <p:nvPr/>
        </p:nvSpPr>
        <p:spPr>
          <a:xfrm>
            <a:off x="7593495" y="5208367"/>
            <a:ext cx="1550505" cy="83030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63FC3C05-AD62-44BE-BB71-063D3E50F1A9}"/>
              </a:ext>
            </a:extLst>
          </p:cNvPr>
          <p:cNvSpPr txBox="1"/>
          <p:nvPr/>
        </p:nvSpPr>
        <p:spPr>
          <a:xfrm>
            <a:off x="2425149" y="4929367"/>
            <a:ext cx="5055704" cy="1600438"/>
          </a:xfrm>
          <a:prstGeom prst="rect">
            <a:avLst/>
          </a:prstGeom>
          <a:solidFill>
            <a:srgbClr val="CCFFCC"/>
          </a:solidFill>
        </p:spPr>
        <p:txBody>
          <a:bodyPr wrap="square" rtlCol="0">
            <a:spAutoFit/>
          </a:bodyPr>
          <a:lstStyle/>
          <a:p>
            <a:r>
              <a:rPr lang="en-US" sz="1400" i="1" dirty="0">
                <a:solidFill>
                  <a:srgbClr val="0000FF"/>
                </a:solidFill>
              </a:rPr>
              <a:t>What change occurs as a cortical cataract progresses from the </a:t>
            </a:r>
            <a:r>
              <a:rPr lang="en-US" sz="1400" dirty="0" err="1">
                <a:solidFill>
                  <a:srgbClr val="0000FF"/>
                </a:solidFill>
              </a:rPr>
              <a:t>hypermature</a:t>
            </a:r>
            <a:r>
              <a:rPr lang="en-US" sz="1400" i="1" dirty="0">
                <a:solidFill>
                  <a:srgbClr val="0000FF"/>
                </a:solidFill>
              </a:rPr>
              <a:t> to the </a:t>
            </a:r>
            <a:r>
              <a:rPr lang="en-US" sz="1400" dirty="0" err="1">
                <a:solidFill>
                  <a:srgbClr val="0000FF"/>
                </a:solidFill>
              </a:rPr>
              <a:t>morgagnian</a:t>
            </a:r>
            <a:r>
              <a:rPr lang="en-US" sz="1400" i="1" dirty="0">
                <a:solidFill>
                  <a:srgbClr val="0000FF"/>
                </a:solidFill>
              </a:rPr>
              <a:t> stage?</a:t>
            </a:r>
            <a:endParaRPr lang="en-US" sz="1400" i="1" dirty="0">
              <a:solidFill>
                <a:srgbClr val="CCFFCC"/>
              </a:solidFill>
            </a:endParaRPr>
          </a:p>
          <a:p>
            <a:r>
              <a:rPr lang="en-US" sz="1400" dirty="0">
                <a:solidFill>
                  <a:srgbClr val="CCFFCC"/>
                </a:solidFill>
              </a:rPr>
              <a:t>Further and extensive liquefaction of the cortical material</a:t>
            </a:r>
          </a:p>
          <a:p>
            <a:endParaRPr lang="en-US" sz="1400" dirty="0">
              <a:solidFill>
                <a:srgbClr val="CCFFCC"/>
              </a:solidFill>
            </a:endParaRPr>
          </a:p>
          <a:p>
            <a:r>
              <a:rPr lang="en-US" sz="1400" i="1" dirty="0">
                <a:solidFill>
                  <a:srgbClr val="CCFFCC"/>
                </a:solidFill>
              </a:rPr>
              <a:t>What is the slit-lamp appearance of a </a:t>
            </a:r>
            <a:r>
              <a:rPr lang="en-US" sz="1400" i="1" dirty="0" err="1">
                <a:solidFill>
                  <a:srgbClr val="CCFFCC"/>
                </a:solidFill>
              </a:rPr>
              <a:t>morgagnian</a:t>
            </a:r>
            <a:r>
              <a:rPr lang="en-US" sz="1400" i="1" dirty="0">
                <a:solidFill>
                  <a:srgbClr val="CCFFCC"/>
                </a:solidFill>
              </a:rPr>
              <a:t> cataract?</a:t>
            </a:r>
          </a:p>
          <a:p>
            <a:r>
              <a:rPr lang="en-US" sz="1400" dirty="0">
                <a:solidFill>
                  <a:srgbClr val="CCFFCC"/>
                </a:solidFill>
              </a:rPr>
              <a:t>The dense brown nuclear cataract is observed to be freely mobile within the liquified remnants of the cortical cataract</a:t>
            </a:r>
          </a:p>
        </p:txBody>
      </p:sp>
    </p:spTree>
    <p:extLst>
      <p:ext uri="{BB962C8B-B14F-4D97-AF65-F5344CB8AC3E}">
        <p14:creationId xmlns:p14="http://schemas.microsoft.com/office/powerpoint/2010/main" val="406438837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effectLst>
                  <a:outerShdw blurRad="38100" dist="38100" dir="2700000" algn="tl">
                    <a:srgbClr val="000000">
                      <a:alpha val="43137"/>
                    </a:srgbClr>
                  </a:outerShdw>
                </a:effectLst>
              </a:rPr>
              <a:t>Take note of the stages:</a:t>
            </a:r>
          </a:p>
          <a:p>
            <a:endParaRPr lang="en-US" i="1" u="sng" dirty="0">
              <a:solidFill>
                <a:schemeClr val="bg1">
                  <a:lumMod val="75000"/>
                </a:schemeClr>
              </a:solidFill>
              <a:effectLst>
                <a:outerShdw blurRad="38100" dist="38100" dir="2700000" algn="tl">
                  <a:srgbClr val="000000">
                    <a:alpha val="43137"/>
                  </a:srgbClr>
                </a:outerShdw>
              </a:effectLst>
            </a:endParaRPr>
          </a:p>
          <a:p>
            <a:r>
              <a:rPr lang="en-US" dirty="0">
                <a:solidFill>
                  <a:schemeClr val="bg1">
                    <a:lumMod val="75000"/>
                  </a:schemeClr>
                </a:solidFill>
                <a:effectLst>
                  <a:outerShdw blurRad="38100" dist="38100" dir="2700000" algn="tl">
                    <a:srgbClr val="000000">
                      <a:alpha val="43137"/>
                    </a:srgbClr>
                  </a:outerShdw>
                </a:effectLst>
              </a:rPr>
              <a:t>Mature cataract		intumescent cataract	         </a:t>
            </a:r>
            <a:r>
              <a:rPr lang="en-US" dirty="0" err="1">
                <a:solidFill>
                  <a:schemeClr val="bg1">
                    <a:lumMod val="75000"/>
                  </a:schemeClr>
                </a:solidFill>
                <a:effectLst>
                  <a:outerShdw blurRad="38100" dist="38100" dir="2700000" algn="tl">
                    <a:srgbClr val="000000">
                      <a:alpha val="43137"/>
                    </a:srgbClr>
                  </a:outerShdw>
                </a:effectLst>
              </a:rPr>
              <a:t>hypermature</a:t>
            </a:r>
            <a:r>
              <a:rPr lang="en-US" dirty="0">
                <a:solidFill>
                  <a:schemeClr val="bg1">
                    <a:lumMod val="75000"/>
                  </a:schemeClr>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D2F12A8-25CA-4D70-9B67-F42AE55CD23A}"/>
              </a:ext>
            </a:extLst>
          </p:cNvPr>
          <p:cNvSpPr txBox="1"/>
          <p:nvPr/>
        </p:nvSpPr>
        <p:spPr>
          <a:xfrm>
            <a:off x="7646504" y="5347787"/>
            <a:ext cx="1417316" cy="584775"/>
          </a:xfrm>
          <a:prstGeom prst="rect">
            <a:avLst/>
          </a:prstGeom>
          <a:noFill/>
        </p:spPr>
        <p:txBody>
          <a:bodyPr wrap="square" rtlCol="0">
            <a:spAutoFit/>
          </a:bodyPr>
          <a:lstStyle/>
          <a:p>
            <a:pPr algn="r"/>
            <a:r>
              <a:rPr lang="en-US" sz="1600" b="1" dirty="0" err="1">
                <a:solidFill>
                  <a:srgbClr val="0000FF"/>
                </a:solidFill>
                <a:latin typeface="Segoe Script" panose="030B0504020000000003" pitchFamily="66" charset="0"/>
              </a:rPr>
              <a:t>Morganian</a:t>
            </a:r>
            <a:r>
              <a:rPr lang="en-US" sz="1600" b="1" dirty="0">
                <a:solidFill>
                  <a:srgbClr val="0000FF"/>
                </a:solidFill>
                <a:latin typeface="Segoe Script" panose="030B0504020000000003" pitchFamily="66" charset="0"/>
              </a:rPr>
              <a:t> cataract</a:t>
            </a:r>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chemeClr val="bg1">
                    <a:lumMod val="75000"/>
                  </a:schemeClr>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Finally: What stage occurs after the </a:t>
            </a:r>
            <a:r>
              <a:rPr lang="en-US" sz="1600" i="1" dirty="0" err="1">
                <a:solidFill>
                  <a:schemeClr val="tx1">
                    <a:lumMod val="50000"/>
                    <a:lumOff val="50000"/>
                  </a:schemeClr>
                </a:solidFill>
              </a:rPr>
              <a:t>hypermature</a:t>
            </a:r>
            <a:r>
              <a:rPr lang="en-US" sz="1600" i="1" dirty="0">
                <a:solidFill>
                  <a:schemeClr val="tx1">
                    <a:lumMod val="50000"/>
                    <a:lumOff val="50000"/>
                  </a:schemeClr>
                </a:solidFill>
              </a:rPr>
              <a:t> stage?</a:t>
            </a:r>
          </a:p>
        </p:txBody>
      </p:sp>
      <p:sp>
        <p:nvSpPr>
          <p:cNvPr id="13" name="Oval 12">
            <a:extLst>
              <a:ext uri="{FF2B5EF4-FFF2-40B4-BE49-F238E27FC236}">
                <a16:creationId xmlns:a16="http://schemas.microsoft.com/office/drawing/2014/main" id="{5CF68080-05CD-4B4F-B23E-6A7049C2C2C3}"/>
              </a:ext>
            </a:extLst>
          </p:cNvPr>
          <p:cNvSpPr/>
          <p:nvPr/>
        </p:nvSpPr>
        <p:spPr>
          <a:xfrm>
            <a:off x="7593495" y="5208367"/>
            <a:ext cx="1550505" cy="83030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63FC3C05-AD62-44BE-BB71-063D3E50F1A9}"/>
              </a:ext>
            </a:extLst>
          </p:cNvPr>
          <p:cNvSpPr txBox="1"/>
          <p:nvPr/>
        </p:nvSpPr>
        <p:spPr>
          <a:xfrm>
            <a:off x="2425149" y="4929367"/>
            <a:ext cx="5055704" cy="1600438"/>
          </a:xfrm>
          <a:prstGeom prst="rect">
            <a:avLst/>
          </a:prstGeom>
          <a:solidFill>
            <a:srgbClr val="CCFFCC"/>
          </a:solidFill>
        </p:spPr>
        <p:txBody>
          <a:bodyPr wrap="square" rtlCol="0">
            <a:spAutoFit/>
          </a:bodyPr>
          <a:lstStyle/>
          <a:p>
            <a:r>
              <a:rPr lang="en-US" sz="1400" i="1" dirty="0">
                <a:solidFill>
                  <a:srgbClr val="0000FF"/>
                </a:solidFill>
              </a:rPr>
              <a:t>What change occurs as a cortical cataract progresses from the </a:t>
            </a:r>
            <a:r>
              <a:rPr lang="en-US" sz="1400" dirty="0" err="1">
                <a:solidFill>
                  <a:srgbClr val="0000FF"/>
                </a:solidFill>
              </a:rPr>
              <a:t>hypermature</a:t>
            </a:r>
            <a:r>
              <a:rPr lang="en-US" sz="1400" i="1" dirty="0">
                <a:solidFill>
                  <a:srgbClr val="0000FF"/>
                </a:solidFill>
              </a:rPr>
              <a:t> to the </a:t>
            </a:r>
            <a:r>
              <a:rPr lang="en-US" sz="1400" dirty="0" err="1">
                <a:solidFill>
                  <a:srgbClr val="0000FF"/>
                </a:solidFill>
              </a:rPr>
              <a:t>morgagnian</a:t>
            </a:r>
            <a:r>
              <a:rPr lang="en-US" sz="1400" i="1" dirty="0">
                <a:solidFill>
                  <a:srgbClr val="0000FF"/>
                </a:solidFill>
              </a:rPr>
              <a:t> stage?</a:t>
            </a:r>
          </a:p>
          <a:p>
            <a:r>
              <a:rPr lang="en-US" sz="1400" dirty="0">
                <a:solidFill>
                  <a:srgbClr val="0000FF"/>
                </a:solidFill>
              </a:rPr>
              <a:t>Further and extensive liquefaction of the cortical material</a:t>
            </a:r>
            <a:endParaRPr lang="en-US" sz="1400" dirty="0">
              <a:solidFill>
                <a:srgbClr val="CCFFCC"/>
              </a:solidFill>
            </a:endParaRPr>
          </a:p>
          <a:p>
            <a:endParaRPr lang="en-US" sz="1400" dirty="0">
              <a:solidFill>
                <a:srgbClr val="CCFFCC"/>
              </a:solidFill>
            </a:endParaRPr>
          </a:p>
          <a:p>
            <a:r>
              <a:rPr lang="en-US" sz="1400" i="1" dirty="0">
                <a:solidFill>
                  <a:srgbClr val="CCFFCC"/>
                </a:solidFill>
              </a:rPr>
              <a:t>What is the slit-lamp appearance of a </a:t>
            </a:r>
            <a:r>
              <a:rPr lang="en-US" sz="1400" i="1" dirty="0" err="1">
                <a:solidFill>
                  <a:srgbClr val="CCFFCC"/>
                </a:solidFill>
              </a:rPr>
              <a:t>morgagnian</a:t>
            </a:r>
            <a:r>
              <a:rPr lang="en-US" sz="1400" i="1" dirty="0">
                <a:solidFill>
                  <a:srgbClr val="CCFFCC"/>
                </a:solidFill>
              </a:rPr>
              <a:t> cataract?</a:t>
            </a:r>
          </a:p>
          <a:p>
            <a:r>
              <a:rPr lang="en-US" sz="1400" dirty="0">
                <a:solidFill>
                  <a:srgbClr val="CCFFCC"/>
                </a:solidFill>
              </a:rPr>
              <a:t>The dense brown nuclear cataract is observed to be freely mobile within the liquified remnants of the cortical cataract</a:t>
            </a:r>
          </a:p>
        </p:txBody>
      </p:sp>
    </p:spTree>
    <p:extLst>
      <p:ext uri="{BB962C8B-B14F-4D97-AF65-F5344CB8AC3E}">
        <p14:creationId xmlns:p14="http://schemas.microsoft.com/office/powerpoint/2010/main" val="255786139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effectLst>
                  <a:outerShdw blurRad="38100" dist="38100" dir="2700000" algn="tl">
                    <a:srgbClr val="000000">
                      <a:alpha val="43137"/>
                    </a:srgbClr>
                  </a:outerShdw>
                </a:effectLst>
              </a:rPr>
              <a:t>Take note of the stages:</a:t>
            </a:r>
          </a:p>
          <a:p>
            <a:endParaRPr lang="en-US" i="1" u="sng" dirty="0">
              <a:solidFill>
                <a:schemeClr val="bg1">
                  <a:lumMod val="75000"/>
                </a:schemeClr>
              </a:solidFill>
              <a:effectLst>
                <a:outerShdw blurRad="38100" dist="38100" dir="2700000" algn="tl">
                  <a:srgbClr val="000000">
                    <a:alpha val="43137"/>
                  </a:srgbClr>
                </a:outerShdw>
              </a:effectLst>
            </a:endParaRPr>
          </a:p>
          <a:p>
            <a:r>
              <a:rPr lang="en-US" dirty="0">
                <a:solidFill>
                  <a:schemeClr val="bg1">
                    <a:lumMod val="75000"/>
                  </a:schemeClr>
                </a:solidFill>
                <a:effectLst>
                  <a:outerShdw blurRad="38100" dist="38100" dir="2700000" algn="tl">
                    <a:srgbClr val="000000">
                      <a:alpha val="43137"/>
                    </a:srgbClr>
                  </a:outerShdw>
                </a:effectLst>
              </a:rPr>
              <a:t>Mature cataract		intumescent cataract	         </a:t>
            </a:r>
            <a:r>
              <a:rPr lang="en-US" dirty="0" err="1">
                <a:solidFill>
                  <a:schemeClr val="bg1">
                    <a:lumMod val="75000"/>
                  </a:schemeClr>
                </a:solidFill>
                <a:effectLst>
                  <a:outerShdw blurRad="38100" dist="38100" dir="2700000" algn="tl">
                    <a:srgbClr val="000000">
                      <a:alpha val="43137"/>
                    </a:srgbClr>
                  </a:outerShdw>
                </a:effectLst>
              </a:rPr>
              <a:t>hypermature</a:t>
            </a:r>
            <a:r>
              <a:rPr lang="en-US" dirty="0">
                <a:solidFill>
                  <a:schemeClr val="bg1">
                    <a:lumMod val="75000"/>
                  </a:schemeClr>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D2F12A8-25CA-4D70-9B67-F42AE55CD23A}"/>
              </a:ext>
            </a:extLst>
          </p:cNvPr>
          <p:cNvSpPr txBox="1"/>
          <p:nvPr/>
        </p:nvSpPr>
        <p:spPr>
          <a:xfrm>
            <a:off x="7646504" y="5347787"/>
            <a:ext cx="1417316" cy="584775"/>
          </a:xfrm>
          <a:prstGeom prst="rect">
            <a:avLst/>
          </a:prstGeom>
          <a:noFill/>
        </p:spPr>
        <p:txBody>
          <a:bodyPr wrap="square" rtlCol="0">
            <a:spAutoFit/>
          </a:bodyPr>
          <a:lstStyle/>
          <a:p>
            <a:pPr algn="r"/>
            <a:r>
              <a:rPr lang="en-US" sz="1600" b="1" dirty="0" err="1">
                <a:solidFill>
                  <a:srgbClr val="0000FF"/>
                </a:solidFill>
                <a:latin typeface="Segoe Script" panose="030B0504020000000003" pitchFamily="66" charset="0"/>
              </a:rPr>
              <a:t>Morganian</a:t>
            </a:r>
            <a:r>
              <a:rPr lang="en-US" sz="1600" b="1" dirty="0">
                <a:solidFill>
                  <a:srgbClr val="0000FF"/>
                </a:solidFill>
                <a:latin typeface="Segoe Script" panose="030B0504020000000003" pitchFamily="66" charset="0"/>
              </a:rPr>
              <a:t> cataract</a:t>
            </a:r>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chemeClr val="bg1">
                    <a:lumMod val="75000"/>
                  </a:schemeClr>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Finally: What stage occurs after the </a:t>
            </a:r>
            <a:r>
              <a:rPr lang="en-US" sz="1600" i="1" dirty="0" err="1">
                <a:solidFill>
                  <a:schemeClr val="tx1">
                    <a:lumMod val="50000"/>
                    <a:lumOff val="50000"/>
                  </a:schemeClr>
                </a:solidFill>
              </a:rPr>
              <a:t>hypermature</a:t>
            </a:r>
            <a:r>
              <a:rPr lang="en-US" sz="1600" i="1" dirty="0">
                <a:solidFill>
                  <a:schemeClr val="tx1">
                    <a:lumMod val="50000"/>
                    <a:lumOff val="50000"/>
                  </a:schemeClr>
                </a:solidFill>
              </a:rPr>
              <a:t> stage?</a:t>
            </a:r>
          </a:p>
        </p:txBody>
      </p:sp>
      <p:sp>
        <p:nvSpPr>
          <p:cNvPr id="13" name="Oval 12">
            <a:extLst>
              <a:ext uri="{FF2B5EF4-FFF2-40B4-BE49-F238E27FC236}">
                <a16:creationId xmlns:a16="http://schemas.microsoft.com/office/drawing/2014/main" id="{5CF68080-05CD-4B4F-B23E-6A7049C2C2C3}"/>
              </a:ext>
            </a:extLst>
          </p:cNvPr>
          <p:cNvSpPr/>
          <p:nvPr/>
        </p:nvSpPr>
        <p:spPr>
          <a:xfrm>
            <a:off x="7593495" y="5208367"/>
            <a:ext cx="1550505" cy="83030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63FC3C05-AD62-44BE-BB71-063D3E50F1A9}"/>
              </a:ext>
            </a:extLst>
          </p:cNvPr>
          <p:cNvSpPr txBox="1"/>
          <p:nvPr/>
        </p:nvSpPr>
        <p:spPr>
          <a:xfrm>
            <a:off x="2425149" y="4929367"/>
            <a:ext cx="5055704" cy="1600438"/>
          </a:xfrm>
          <a:prstGeom prst="rect">
            <a:avLst/>
          </a:prstGeom>
          <a:solidFill>
            <a:srgbClr val="CCFFCC"/>
          </a:solidFill>
        </p:spPr>
        <p:txBody>
          <a:bodyPr wrap="square" rtlCol="0">
            <a:spAutoFit/>
          </a:bodyPr>
          <a:lstStyle/>
          <a:p>
            <a:r>
              <a:rPr lang="en-US" sz="1400" i="1" dirty="0">
                <a:solidFill>
                  <a:srgbClr val="0000FF"/>
                </a:solidFill>
              </a:rPr>
              <a:t>What change occurs as a cortical cataract progresses from the </a:t>
            </a:r>
            <a:r>
              <a:rPr lang="en-US" sz="1400" dirty="0" err="1">
                <a:solidFill>
                  <a:srgbClr val="0000FF"/>
                </a:solidFill>
              </a:rPr>
              <a:t>hypermature</a:t>
            </a:r>
            <a:r>
              <a:rPr lang="en-US" sz="1400" i="1" dirty="0">
                <a:solidFill>
                  <a:srgbClr val="0000FF"/>
                </a:solidFill>
              </a:rPr>
              <a:t> to the </a:t>
            </a:r>
            <a:r>
              <a:rPr lang="en-US" sz="1400" dirty="0" err="1">
                <a:solidFill>
                  <a:srgbClr val="0000FF"/>
                </a:solidFill>
              </a:rPr>
              <a:t>morgagnian</a:t>
            </a:r>
            <a:r>
              <a:rPr lang="en-US" sz="1400" i="1" dirty="0">
                <a:solidFill>
                  <a:srgbClr val="0000FF"/>
                </a:solidFill>
              </a:rPr>
              <a:t> stage?</a:t>
            </a:r>
          </a:p>
          <a:p>
            <a:r>
              <a:rPr lang="en-US" sz="1400" dirty="0">
                <a:solidFill>
                  <a:srgbClr val="0000FF"/>
                </a:solidFill>
              </a:rPr>
              <a:t>Further and extensive liquefaction of the cortical material</a:t>
            </a:r>
          </a:p>
          <a:p>
            <a:endParaRPr lang="en-US" sz="1400" dirty="0">
              <a:solidFill>
                <a:srgbClr val="0000FF"/>
              </a:solidFill>
            </a:endParaRPr>
          </a:p>
          <a:p>
            <a:r>
              <a:rPr lang="en-US" sz="1400" i="1" dirty="0">
                <a:solidFill>
                  <a:srgbClr val="0000FF"/>
                </a:solidFill>
              </a:rPr>
              <a:t>What is the slit-lamp appearance of a </a:t>
            </a:r>
            <a:r>
              <a:rPr lang="en-US" sz="1400" i="1" dirty="0" err="1">
                <a:solidFill>
                  <a:srgbClr val="0000FF"/>
                </a:solidFill>
              </a:rPr>
              <a:t>morgagnian</a:t>
            </a:r>
            <a:r>
              <a:rPr lang="en-US" sz="1400" i="1" dirty="0">
                <a:solidFill>
                  <a:srgbClr val="0000FF"/>
                </a:solidFill>
              </a:rPr>
              <a:t> cataract?</a:t>
            </a:r>
          </a:p>
          <a:p>
            <a:r>
              <a:rPr lang="en-US" sz="1400" dirty="0">
                <a:solidFill>
                  <a:srgbClr val="CCFFCC"/>
                </a:solidFill>
              </a:rPr>
              <a:t>The dense brown nuclear cataract is observed to be freely mobile within the liquified remnants of the cortical cataract</a:t>
            </a:r>
          </a:p>
        </p:txBody>
      </p:sp>
    </p:spTree>
    <p:extLst>
      <p:ext uri="{BB962C8B-B14F-4D97-AF65-F5344CB8AC3E}">
        <p14:creationId xmlns:p14="http://schemas.microsoft.com/office/powerpoint/2010/main" val="95358710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chemeClr val="bg1">
                    <a:lumMod val="75000"/>
                  </a:schemeClr>
                </a:solidFill>
              </a:rPr>
              <a:t>intumescent  cortical cataract</a:t>
            </a:r>
            <a:r>
              <a:rPr lang="en-US" sz="1600" dirty="0">
                <a:solidFill>
                  <a:schemeClr val="bg1">
                    <a:lumMod val="75000"/>
                  </a:schemeClr>
                </a:solidFill>
              </a:rPr>
              <a:t>. A </a:t>
            </a:r>
            <a:r>
              <a:rPr lang="en-US" sz="1600" b="1" i="1" dirty="0" err="1">
                <a:solidFill>
                  <a:schemeClr val="bg1">
                    <a:lumMod val="75000"/>
                  </a:schemeClr>
                </a:solidFill>
              </a:rPr>
              <a:t>hypermature</a:t>
            </a:r>
            <a:r>
              <a:rPr lang="en-US" sz="1600" b="1"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8481809" cy="923330"/>
          </a:xfrm>
          <a:prstGeom prst="rect">
            <a:avLst/>
          </a:prstGeom>
          <a:noFill/>
        </p:spPr>
        <p:txBody>
          <a:bodyPr wrap="none" rtlCol="0">
            <a:spAutoFit/>
          </a:bodyPr>
          <a:lstStyle/>
          <a:p>
            <a:r>
              <a:rPr lang="en-US" i="1" u="sng" dirty="0">
                <a:solidFill>
                  <a:schemeClr val="bg1">
                    <a:lumMod val="75000"/>
                  </a:schemeClr>
                </a:solidFill>
                <a:effectLst>
                  <a:outerShdw blurRad="38100" dist="38100" dir="2700000" algn="tl">
                    <a:srgbClr val="000000">
                      <a:alpha val="43137"/>
                    </a:srgbClr>
                  </a:outerShdw>
                </a:effectLst>
              </a:rPr>
              <a:t>Take note of the stages:</a:t>
            </a:r>
          </a:p>
          <a:p>
            <a:endParaRPr lang="en-US" i="1" u="sng" dirty="0">
              <a:solidFill>
                <a:schemeClr val="bg1">
                  <a:lumMod val="75000"/>
                </a:schemeClr>
              </a:solidFill>
              <a:effectLst>
                <a:outerShdw blurRad="38100" dist="38100" dir="2700000" algn="tl">
                  <a:srgbClr val="000000">
                    <a:alpha val="43137"/>
                  </a:srgbClr>
                </a:outerShdw>
              </a:effectLst>
            </a:endParaRPr>
          </a:p>
          <a:p>
            <a:r>
              <a:rPr lang="en-US" dirty="0">
                <a:solidFill>
                  <a:schemeClr val="bg1">
                    <a:lumMod val="75000"/>
                  </a:schemeClr>
                </a:solidFill>
                <a:effectLst>
                  <a:outerShdw blurRad="38100" dist="38100" dir="2700000" algn="tl">
                    <a:srgbClr val="000000">
                      <a:alpha val="43137"/>
                    </a:srgbClr>
                  </a:outerShdw>
                </a:effectLst>
              </a:rPr>
              <a:t>Mature cataract		intumescent cataract	         </a:t>
            </a:r>
            <a:r>
              <a:rPr lang="en-US" dirty="0" err="1">
                <a:solidFill>
                  <a:schemeClr val="bg1">
                    <a:lumMod val="75000"/>
                  </a:schemeClr>
                </a:solidFill>
                <a:effectLst>
                  <a:outerShdw blurRad="38100" dist="38100" dir="2700000" algn="tl">
                    <a:srgbClr val="000000">
                      <a:alpha val="43137"/>
                    </a:srgbClr>
                  </a:outerShdw>
                </a:effectLst>
              </a:rPr>
              <a:t>hypermature</a:t>
            </a:r>
            <a:r>
              <a:rPr lang="en-US" dirty="0">
                <a:solidFill>
                  <a:schemeClr val="bg1">
                    <a:lumMod val="75000"/>
                  </a:schemeClr>
                </a:solidFill>
                <a:effectLst>
                  <a:outerShdw blurRad="38100" dist="38100" dir="2700000" algn="tl">
                    <a:srgbClr val="000000">
                      <a:alpha val="43137"/>
                    </a:srgbClr>
                  </a:outerShdw>
                </a:effectLst>
              </a:rPr>
              <a:t> cataract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DD752072-0994-4ED4-B0AF-6E270138E2F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Arrow: Right 3">
            <a:extLst>
              <a:ext uri="{FF2B5EF4-FFF2-40B4-BE49-F238E27FC236}">
                <a16:creationId xmlns:a16="http://schemas.microsoft.com/office/drawing/2014/main" id="{E2AA2167-9650-40A1-90C2-0C0FA22FC903}"/>
              </a:ext>
            </a:extLst>
          </p:cNvPr>
          <p:cNvSpPr/>
          <p:nvPr/>
        </p:nvSpPr>
        <p:spPr>
          <a:xfrm>
            <a:off x="6639339" y="5473840"/>
            <a:ext cx="954156" cy="323166"/>
          </a:xfrm>
          <a:prstGeom prst="rightArrow">
            <a:avLst/>
          </a:prstGeom>
          <a:solidFill>
            <a:srgbClr val="B6CFCE"/>
          </a:solid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9D2F12A8-25CA-4D70-9B67-F42AE55CD23A}"/>
              </a:ext>
            </a:extLst>
          </p:cNvPr>
          <p:cNvSpPr txBox="1"/>
          <p:nvPr/>
        </p:nvSpPr>
        <p:spPr>
          <a:xfrm>
            <a:off x="7646504" y="5347787"/>
            <a:ext cx="1417316" cy="584775"/>
          </a:xfrm>
          <a:prstGeom prst="rect">
            <a:avLst/>
          </a:prstGeom>
          <a:noFill/>
        </p:spPr>
        <p:txBody>
          <a:bodyPr wrap="square" rtlCol="0">
            <a:spAutoFit/>
          </a:bodyPr>
          <a:lstStyle/>
          <a:p>
            <a:pPr algn="r"/>
            <a:r>
              <a:rPr lang="en-US" sz="1600" b="1" dirty="0" err="1">
                <a:solidFill>
                  <a:srgbClr val="0000FF"/>
                </a:solidFill>
                <a:latin typeface="Segoe Script" panose="030B0504020000000003" pitchFamily="66" charset="0"/>
              </a:rPr>
              <a:t>Morganian</a:t>
            </a:r>
            <a:r>
              <a:rPr lang="en-US" sz="1600" b="1" dirty="0">
                <a:solidFill>
                  <a:srgbClr val="0000FF"/>
                </a:solidFill>
                <a:latin typeface="Segoe Script" panose="030B0504020000000003" pitchFamily="66" charset="0"/>
              </a:rPr>
              <a:t> cataract</a:t>
            </a:r>
          </a:p>
        </p:txBody>
      </p:sp>
      <p:sp>
        <p:nvSpPr>
          <p:cNvPr id="7" name="TextBox 6">
            <a:extLst>
              <a:ext uri="{FF2B5EF4-FFF2-40B4-BE49-F238E27FC236}">
                <a16:creationId xmlns:a16="http://schemas.microsoft.com/office/drawing/2014/main" id="{688139F0-462F-453B-B54F-7852FD3BF5FD}"/>
              </a:ext>
            </a:extLst>
          </p:cNvPr>
          <p:cNvSpPr txBox="1"/>
          <p:nvPr/>
        </p:nvSpPr>
        <p:spPr>
          <a:xfrm>
            <a:off x="8579874" y="5871007"/>
            <a:ext cx="304892" cy="400110"/>
          </a:xfrm>
          <a:prstGeom prst="rect">
            <a:avLst/>
          </a:prstGeom>
          <a:noFill/>
        </p:spPr>
        <p:txBody>
          <a:bodyPr wrap="none" rtlCol="0">
            <a:spAutoFit/>
          </a:bodyPr>
          <a:lstStyle/>
          <a:p>
            <a:r>
              <a:rPr lang="en-US" sz="2000" dirty="0">
                <a:solidFill>
                  <a:schemeClr val="bg1">
                    <a:lumMod val="75000"/>
                  </a:schemeClr>
                </a:solidFill>
              </a:rPr>
              <a:t>^</a:t>
            </a:r>
          </a:p>
        </p:txBody>
      </p:sp>
      <p:sp>
        <p:nvSpPr>
          <p:cNvPr id="8" name="TextBox 7">
            <a:extLst>
              <a:ext uri="{FF2B5EF4-FFF2-40B4-BE49-F238E27FC236}">
                <a16:creationId xmlns:a16="http://schemas.microsoft.com/office/drawing/2014/main" id="{35A17250-A91F-4F2A-B811-46D9A62F6065}"/>
              </a:ext>
            </a:extLst>
          </p:cNvPr>
          <p:cNvSpPr txBox="1"/>
          <p:nvPr/>
        </p:nvSpPr>
        <p:spPr>
          <a:xfrm>
            <a:off x="3641035" y="4931217"/>
            <a:ext cx="5337314" cy="338554"/>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Finally: What stage occurs after the </a:t>
            </a:r>
            <a:r>
              <a:rPr lang="en-US" sz="1600" i="1" dirty="0" err="1">
                <a:solidFill>
                  <a:schemeClr val="tx1">
                    <a:lumMod val="50000"/>
                    <a:lumOff val="50000"/>
                  </a:schemeClr>
                </a:solidFill>
              </a:rPr>
              <a:t>hypermature</a:t>
            </a:r>
            <a:r>
              <a:rPr lang="en-US" sz="1600" i="1" dirty="0">
                <a:solidFill>
                  <a:schemeClr val="tx1">
                    <a:lumMod val="50000"/>
                    <a:lumOff val="50000"/>
                  </a:schemeClr>
                </a:solidFill>
              </a:rPr>
              <a:t> stage?</a:t>
            </a:r>
          </a:p>
        </p:txBody>
      </p:sp>
      <p:sp>
        <p:nvSpPr>
          <p:cNvPr id="13" name="Oval 12">
            <a:extLst>
              <a:ext uri="{FF2B5EF4-FFF2-40B4-BE49-F238E27FC236}">
                <a16:creationId xmlns:a16="http://schemas.microsoft.com/office/drawing/2014/main" id="{5CF68080-05CD-4B4F-B23E-6A7049C2C2C3}"/>
              </a:ext>
            </a:extLst>
          </p:cNvPr>
          <p:cNvSpPr/>
          <p:nvPr/>
        </p:nvSpPr>
        <p:spPr>
          <a:xfrm>
            <a:off x="7593495" y="5208367"/>
            <a:ext cx="1550505" cy="83030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63FC3C05-AD62-44BE-BB71-063D3E50F1A9}"/>
              </a:ext>
            </a:extLst>
          </p:cNvPr>
          <p:cNvSpPr txBox="1"/>
          <p:nvPr/>
        </p:nvSpPr>
        <p:spPr>
          <a:xfrm>
            <a:off x="2425149" y="4929367"/>
            <a:ext cx="5055704" cy="1600438"/>
          </a:xfrm>
          <a:prstGeom prst="rect">
            <a:avLst/>
          </a:prstGeom>
          <a:solidFill>
            <a:srgbClr val="CCFFCC"/>
          </a:solidFill>
        </p:spPr>
        <p:txBody>
          <a:bodyPr wrap="square" rtlCol="0">
            <a:spAutoFit/>
          </a:bodyPr>
          <a:lstStyle/>
          <a:p>
            <a:r>
              <a:rPr lang="en-US" sz="1400" i="1" dirty="0">
                <a:solidFill>
                  <a:srgbClr val="0000FF"/>
                </a:solidFill>
              </a:rPr>
              <a:t>What change occurs as a cortical cataract progresses from the </a:t>
            </a:r>
            <a:r>
              <a:rPr lang="en-US" sz="1400" dirty="0" err="1">
                <a:solidFill>
                  <a:srgbClr val="0000FF"/>
                </a:solidFill>
              </a:rPr>
              <a:t>hypermature</a:t>
            </a:r>
            <a:r>
              <a:rPr lang="en-US" sz="1400" i="1" dirty="0">
                <a:solidFill>
                  <a:srgbClr val="0000FF"/>
                </a:solidFill>
              </a:rPr>
              <a:t> to the </a:t>
            </a:r>
            <a:r>
              <a:rPr lang="en-US" sz="1400" dirty="0" err="1">
                <a:solidFill>
                  <a:srgbClr val="0000FF"/>
                </a:solidFill>
              </a:rPr>
              <a:t>morgagnian</a:t>
            </a:r>
            <a:r>
              <a:rPr lang="en-US" sz="1400" i="1" dirty="0">
                <a:solidFill>
                  <a:srgbClr val="0000FF"/>
                </a:solidFill>
              </a:rPr>
              <a:t> stage?</a:t>
            </a:r>
          </a:p>
          <a:p>
            <a:r>
              <a:rPr lang="en-US" sz="1400" dirty="0">
                <a:solidFill>
                  <a:srgbClr val="0000FF"/>
                </a:solidFill>
              </a:rPr>
              <a:t>Further and extensive liquefaction of the cortical material</a:t>
            </a:r>
          </a:p>
          <a:p>
            <a:endParaRPr lang="en-US" sz="1400" dirty="0">
              <a:solidFill>
                <a:srgbClr val="0000FF"/>
              </a:solidFill>
            </a:endParaRPr>
          </a:p>
          <a:p>
            <a:r>
              <a:rPr lang="en-US" sz="1400" i="1" dirty="0">
                <a:solidFill>
                  <a:srgbClr val="0000FF"/>
                </a:solidFill>
              </a:rPr>
              <a:t>What is the slit-lamp appearance of a </a:t>
            </a:r>
            <a:r>
              <a:rPr lang="en-US" sz="1400" i="1" dirty="0" err="1">
                <a:solidFill>
                  <a:srgbClr val="0000FF"/>
                </a:solidFill>
              </a:rPr>
              <a:t>morgagnian</a:t>
            </a:r>
            <a:r>
              <a:rPr lang="en-US" sz="1400" i="1" dirty="0">
                <a:solidFill>
                  <a:srgbClr val="0000FF"/>
                </a:solidFill>
              </a:rPr>
              <a:t> cataract?</a:t>
            </a:r>
          </a:p>
          <a:p>
            <a:r>
              <a:rPr lang="en-US" sz="1400" dirty="0">
                <a:solidFill>
                  <a:srgbClr val="0000FF"/>
                </a:solidFill>
              </a:rPr>
              <a:t>The dense brown nuclear cataract is observed to be freely mobile within the liquified remnants of the cortical cataract</a:t>
            </a:r>
          </a:p>
        </p:txBody>
      </p:sp>
    </p:spTree>
    <p:extLst>
      <p:ext uri="{BB962C8B-B14F-4D97-AF65-F5344CB8AC3E}">
        <p14:creationId xmlns:p14="http://schemas.microsoft.com/office/powerpoint/2010/main" val="82787043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C4741EA4-3D1B-4272-8EF9-80D7DFB0B95B}"/>
              </a:ext>
            </a:extLst>
          </p:cNvPr>
          <p:cNvSpPr txBox="1"/>
          <p:nvPr/>
        </p:nvSpPr>
        <p:spPr>
          <a:xfrm>
            <a:off x="352581" y="4506337"/>
            <a:ext cx="8589211" cy="584775"/>
          </a:xfrm>
          <a:prstGeom prst="rect">
            <a:avLst/>
          </a:prstGeom>
          <a:noFill/>
        </p:spPr>
        <p:txBody>
          <a:bodyPr wrap="none" rtlCol="0">
            <a:spAutoFit/>
          </a:bodyPr>
          <a:lstStyle/>
          <a:p>
            <a:r>
              <a:rPr lang="en-US" sz="1600" i="1" dirty="0">
                <a:solidFill>
                  <a:schemeClr val="bg1">
                    <a:lumMod val="75000"/>
                  </a:schemeClr>
                </a:solidFill>
              </a:rPr>
              <a:t>How does one determine the status of the angle?</a:t>
            </a:r>
          </a:p>
          <a:p>
            <a:r>
              <a:rPr lang="en-US" sz="1600" b="1" dirty="0">
                <a:solidFill>
                  <a:schemeClr val="bg1">
                    <a:lumMod val="75000"/>
                  </a:schemeClr>
                </a:solidFill>
              </a:rPr>
              <a:t>Gonioscopy</a:t>
            </a:r>
            <a:r>
              <a:rPr lang="en-US" sz="1600" dirty="0">
                <a:solidFill>
                  <a:schemeClr val="bg1">
                    <a:lumMod val="75000"/>
                  </a:schemeClr>
                </a:solidFill>
              </a:rPr>
              <a:t>. Don’t assume your glaucoma </a:t>
            </a:r>
            <a:r>
              <a:rPr lang="en-US" sz="1600" dirty="0" err="1">
                <a:solidFill>
                  <a:schemeClr val="bg1">
                    <a:lumMod val="75000"/>
                  </a:schemeClr>
                </a:solidFill>
              </a:rPr>
              <a:t>pt</a:t>
            </a:r>
            <a:r>
              <a:rPr lang="en-US" sz="1600" dirty="0">
                <a:solidFill>
                  <a:schemeClr val="bg1">
                    <a:lumMod val="75000"/>
                  </a:schemeClr>
                </a:solidFill>
              </a:rPr>
              <a:t> has open angles—</a:t>
            </a:r>
            <a:r>
              <a:rPr lang="en-US" sz="1600" b="1" dirty="0">
                <a:solidFill>
                  <a:schemeClr val="bg1">
                    <a:lumMod val="75000"/>
                  </a:schemeClr>
                </a:solidFill>
              </a:rPr>
              <a:t>prove</a:t>
            </a:r>
            <a:r>
              <a:rPr lang="en-US" sz="1600" dirty="0">
                <a:solidFill>
                  <a:schemeClr val="bg1">
                    <a:lumMod val="75000"/>
                  </a:schemeClr>
                </a:solidFill>
              </a:rPr>
              <a:t> it by </a:t>
            </a:r>
            <a:r>
              <a:rPr lang="en-US" sz="1600" dirty="0" err="1">
                <a:solidFill>
                  <a:schemeClr val="bg1">
                    <a:lumMod val="75000"/>
                  </a:schemeClr>
                </a:solidFill>
              </a:rPr>
              <a:t>gonioing</a:t>
            </a:r>
            <a:r>
              <a:rPr lang="en-US" sz="1600" dirty="0">
                <a:solidFill>
                  <a:schemeClr val="bg1">
                    <a:lumMod val="75000"/>
                  </a:schemeClr>
                </a:solidFill>
              </a:rPr>
              <a:t> them!</a:t>
            </a:r>
          </a:p>
        </p:txBody>
      </p:sp>
      <p:sp>
        <p:nvSpPr>
          <p:cNvPr id="10" name="Text Box 3">
            <a:extLst>
              <a:ext uri="{FF2B5EF4-FFF2-40B4-BE49-F238E27FC236}">
                <a16:creationId xmlns:a16="http://schemas.microsoft.com/office/drawing/2014/main" id="{6E971364-0791-4158-8212-6FE2458A49CF}"/>
              </a:ext>
            </a:extLst>
          </p:cNvPr>
          <p:cNvSpPr txBox="1">
            <a:spLocks noChangeArrowheads="1"/>
          </p:cNvSpPr>
          <p:nvPr/>
        </p:nvSpPr>
        <p:spPr bwMode="auto">
          <a:xfrm>
            <a:off x="3304415" y="78898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1" name="Text Box 4">
            <a:extLst>
              <a:ext uri="{FF2B5EF4-FFF2-40B4-BE49-F238E27FC236}">
                <a16:creationId xmlns:a16="http://schemas.microsoft.com/office/drawing/2014/main" id="{4377AD2F-C3BF-4613-B8C0-0E9C77B42BAD}"/>
              </a:ext>
            </a:extLst>
          </p:cNvPr>
          <p:cNvSpPr txBox="1">
            <a:spLocks noChangeArrowheads="1"/>
          </p:cNvSpPr>
          <p:nvPr/>
        </p:nvSpPr>
        <p:spPr bwMode="auto">
          <a:xfrm>
            <a:off x="5666556" y="1960562"/>
            <a:ext cx="2441694" cy="8248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2800" b="1" i="1"/>
              <a:t>Closed- </a:t>
            </a:r>
            <a:r>
              <a:rPr lang="en-US" altLang="en-US" sz="2800" b="1"/>
              <a:t>or</a:t>
            </a:r>
          </a:p>
          <a:p>
            <a:pPr algn="ctr" eaLnBrk="1" hangingPunct="1">
              <a:lnSpc>
                <a:spcPct val="85000"/>
              </a:lnSpc>
              <a:spcBef>
                <a:spcPct val="0"/>
              </a:spcBef>
              <a:buClrTx/>
              <a:buSzTx/>
              <a:buFontTx/>
              <a:buNone/>
            </a:pPr>
            <a:r>
              <a:rPr lang="en-US" altLang="en-US" sz="2800" b="1" i="1"/>
              <a:t>narrow-angle</a:t>
            </a:r>
          </a:p>
        </p:txBody>
      </p:sp>
      <p:sp>
        <p:nvSpPr>
          <p:cNvPr id="12" name="Text Box 5">
            <a:extLst>
              <a:ext uri="{FF2B5EF4-FFF2-40B4-BE49-F238E27FC236}">
                <a16:creationId xmlns:a16="http://schemas.microsoft.com/office/drawing/2014/main" id="{4DEDCCD8-1740-4BE2-BED6-271CBE327B85}"/>
              </a:ext>
            </a:extLst>
          </p:cNvPr>
          <p:cNvSpPr txBox="1">
            <a:spLocks noChangeArrowheads="1"/>
          </p:cNvSpPr>
          <p:nvPr/>
        </p:nvSpPr>
        <p:spPr bwMode="auto">
          <a:xfrm>
            <a:off x="999365" y="1905000"/>
            <a:ext cx="2047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solidFill>
                  <a:schemeClr val="bg1">
                    <a:lumMod val="75000"/>
                  </a:schemeClr>
                </a:solidFill>
              </a:rPr>
              <a:t>Open-angle</a:t>
            </a:r>
          </a:p>
        </p:txBody>
      </p:sp>
      <p:sp>
        <p:nvSpPr>
          <p:cNvPr id="13" name="Line 6">
            <a:extLst>
              <a:ext uri="{FF2B5EF4-FFF2-40B4-BE49-F238E27FC236}">
                <a16:creationId xmlns:a16="http://schemas.microsoft.com/office/drawing/2014/main" id="{C2888ED0-F0DB-4413-AF8B-95C07E0F57DE}"/>
              </a:ext>
            </a:extLst>
          </p:cNvPr>
          <p:cNvSpPr>
            <a:spLocks noChangeShapeType="1"/>
          </p:cNvSpPr>
          <p:nvPr/>
        </p:nvSpPr>
        <p:spPr bwMode="auto">
          <a:xfrm flipH="1">
            <a:off x="1989965" y="1447800"/>
            <a:ext cx="2481263" cy="36988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 name="Line 7">
            <a:extLst>
              <a:ext uri="{FF2B5EF4-FFF2-40B4-BE49-F238E27FC236}">
                <a16:creationId xmlns:a16="http://schemas.microsoft.com/office/drawing/2014/main" id="{7CB038CD-577C-43E5-9B1D-9671455208D6}"/>
              </a:ext>
            </a:extLst>
          </p:cNvPr>
          <p:cNvSpPr>
            <a:spLocks noChangeShapeType="1"/>
          </p:cNvSpPr>
          <p:nvPr/>
        </p:nvSpPr>
        <p:spPr bwMode="auto">
          <a:xfrm>
            <a:off x="4471228"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TextBox 7">
            <a:extLst>
              <a:ext uri="{FF2B5EF4-FFF2-40B4-BE49-F238E27FC236}">
                <a16:creationId xmlns:a16="http://schemas.microsoft.com/office/drawing/2014/main" id="{F09A2A21-1A08-48E1-A851-3560DCD9487F}"/>
              </a:ext>
            </a:extLst>
          </p:cNvPr>
          <p:cNvSpPr txBox="1">
            <a:spLocks noChangeArrowheads="1"/>
          </p:cNvSpPr>
          <p:nvPr/>
        </p:nvSpPr>
        <p:spPr bwMode="auto">
          <a:xfrm>
            <a:off x="1860550" y="3048000"/>
            <a:ext cx="522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The first thought you should have when</a:t>
            </a:r>
          </a:p>
          <a:p>
            <a:pPr algn="ctr" eaLnBrk="1" hangingPunct="1">
              <a:spcBef>
                <a:spcPct val="0"/>
              </a:spcBef>
              <a:buClrTx/>
              <a:buSzTx/>
              <a:buFontTx/>
              <a:buNone/>
            </a:pPr>
            <a:r>
              <a:rPr lang="en-US" altLang="en-US" sz="1800" dirty="0">
                <a:solidFill>
                  <a:schemeClr val="bg1">
                    <a:lumMod val="75000"/>
                  </a:schemeClr>
                </a:solidFill>
              </a:rPr>
              <a:t>encountering a </a:t>
            </a:r>
            <a:r>
              <a:rPr lang="en-US" altLang="en-US" sz="1800" dirty="0" err="1">
                <a:solidFill>
                  <a:schemeClr val="bg1">
                    <a:lumMod val="75000"/>
                  </a:schemeClr>
                </a:solidFill>
              </a:rPr>
              <a:t>pt</a:t>
            </a:r>
            <a:r>
              <a:rPr lang="en-US" altLang="en-US" sz="1800" dirty="0">
                <a:solidFill>
                  <a:schemeClr val="bg1">
                    <a:lumMod val="75000"/>
                  </a:schemeClr>
                </a:solidFill>
              </a:rPr>
              <a:t> you suspect has glaucoma is…</a:t>
            </a:r>
          </a:p>
          <a:p>
            <a:pPr algn="ctr" eaLnBrk="1" hangingPunct="1">
              <a:spcBef>
                <a:spcPct val="0"/>
              </a:spcBef>
              <a:buClrTx/>
              <a:buSzTx/>
              <a:buFontTx/>
              <a:buNone/>
            </a:pPr>
            <a:r>
              <a:rPr lang="en-US" altLang="en-US" sz="1800" b="1" i="1" dirty="0">
                <a:solidFill>
                  <a:schemeClr val="bg1">
                    <a:lumMod val="75000"/>
                  </a:schemeClr>
                </a:solidFill>
              </a:rPr>
              <a:t>What is the status of the angle?</a:t>
            </a:r>
          </a:p>
        </p:txBody>
      </p:sp>
      <p:sp>
        <p:nvSpPr>
          <p:cNvPr id="3" name="TextBox 2">
            <a:extLst>
              <a:ext uri="{FF2B5EF4-FFF2-40B4-BE49-F238E27FC236}">
                <a16:creationId xmlns:a16="http://schemas.microsoft.com/office/drawing/2014/main" id="{D3B2CE1F-6404-4E82-B096-1DAC1EF7A355}"/>
              </a:ext>
            </a:extLst>
          </p:cNvPr>
          <p:cNvSpPr txBox="1"/>
          <p:nvPr/>
        </p:nvSpPr>
        <p:spPr>
          <a:xfrm>
            <a:off x="1429946" y="4876800"/>
            <a:ext cx="6284108" cy="830997"/>
          </a:xfrm>
          <a:prstGeom prst="rect">
            <a:avLst/>
          </a:prstGeom>
          <a:solidFill>
            <a:schemeClr val="accent6">
              <a:lumMod val="20000"/>
              <a:lumOff val="80000"/>
            </a:schemeClr>
          </a:solidFill>
          <a:ln>
            <a:solidFill>
              <a:schemeClr val="tx1"/>
            </a:solidFill>
          </a:ln>
        </p:spPr>
        <p:txBody>
          <a:bodyPr wrap="square" rtlCol="0">
            <a:spAutoFit/>
          </a:bodyPr>
          <a:lstStyle/>
          <a:p>
            <a:pPr algn="ctr"/>
            <a:r>
              <a:rPr lang="en-US" sz="2400" dirty="0">
                <a:effectLst>
                  <a:outerShdw blurRad="38100" dist="38100" dir="2700000" algn="tl">
                    <a:srgbClr val="000000">
                      <a:alpha val="43137"/>
                    </a:srgbClr>
                  </a:outerShdw>
                </a:effectLst>
              </a:rPr>
              <a:t>Angle-closure glaucoma </a:t>
            </a:r>
            <a:r>
              <a:rPr lang="en-US" sz="2400" i="1" dirty="0">
                <a:effectLst>
                  <a:outerShdw blurRad="38100" dist="38100" dir="2700000" algn="tl">
                    <a:srgbClr val="000000">
                      <a:alpha val="43137"/>
                    </a:srgbClr>
                  </a:outerShdw>
                </a:effectLst>
              </a:rPr>
              <a:t>is covered in multiple slide-sets; see the </a:t>
            </a:r>
            <a:r>
              <a:rPr lang="en-US" sz="2400" dirty="0">
                <a:effectLst>
                  <a:outerShdw blurRad="38100" dist="38100" dir="2700000" algn="tl">
                    <a:srgbClr val="000000">
                      <a:alpha val="43137"/>
                    </a:srgbClr>
                  </a:outerShdw>
                </a:effectLst>
              </a:rPr>
              <a:t>Table of Contents</a:t>
            </a:r>
          </a:p>
        </p:txBody>
      </p:sp>
      <p:sp>
        <p:nvSpPr>
          <p:cNvPr id="21" name="Oval 20">
            <a:extLst>
              <a:ext uri="{FF2B5EF4-FFF2-40B4-BE49-F238E27FC236}">
                <a16:creationId xmlns:a16="http://schemas.microsoft.com/office/drawing/2014/main" id="{68B7FB1C-5CC5-4F31-97D6-6AEB85D38B02}"/>
              </a:ext>
            </a:extLst>
          </p:cNvPr>
          <p:cNvSpPr/>
          <p:nvPr/>
        </p:nvSpPr>
        <p:spPr>
          <a:xfrm>
            <a:off x="2509837" y="3429000"/>
            <a:ext cx="3886200" cy="76200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C85BFB6B-CC42-41B7-9386-08963F5A1A3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54202605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2994EEA-FA41-43BC-BE9D-50990C89CE7B}"/>
              </a:ext>
            </a:extLst>
          </p:cNvPr>
          <p:cNvSpPr>
            <a:spLocks noGrp="1"/>
          </p:cNvSpPr>
          <p:nvPr>
            <p:ph type="sldNum" sz="quarter" idx="12"/>
          </p:nvPr>
        </p:nvSpPr>
        <p:spPr/>
        <p:txBody>
          <a:bodyPr/>
          <a:lstStyle/>
          <a:p>
            <a:pPr>
              <a:defRPr/>
            </a:pPr>
            <a:fld id="{0BB887E1-D19B-4909-93B1-7D5653B34270}" type="slidenum">
              <a:rPr lang="en-US" altLang="en-US" smtClean="0"/>
              <a:pPr>
                <a:defRPr/>
              </a:pPr>
              <a:t>130</a:t>
            </a:fld>
            <a:endParaRPr lang="en-US" altLang="en-US"/>
          </a:p>
        </p:txBody>
      </p:sp>
      <p:pic>
        <p:nvPicPr>
          <p:cNvPr id="6" name="Picture 5">
            <a:extLst>
              <a:ext uri="{FF2B5EF4-FFF2-40B4-BE49-F238E27FC236}">
                <a16:creationId xmlns:a16="http://schemas.microsoft.com/office/drawing/2014/main" id="{4DC23DFB-607C-4D36-988A-9C0AF05CAA8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7081" y="1256158"/>
            <a:ext cx="6429838" cy="4345684"/>
          </a:xfrm>
          <a:prstGeom prst="rect">
            <a:avLst/>
          </a:prstGeom>
        </p:spPr>
      </p:pic>
      <p:sp>
        <p:nvSpPr>
          <p:cNvPr id="7" name="TextBox 6">
            <a:extLst>
              <a:ext uri="{FF2B5EF4-FFF2-40B4-BE49-F238E27FC236}">
                <a16:creationId xmlns:a16="http://schemas.microsoft.com/office/drawing/2014/main" id="{22018FF7-0537-4B80-96B1-FF45BFF9F0EC}"/>
              </a:ext>
            </a:extLst>
          </p:cNvPr>
          <p:cNvSpPr txBox="1"/>
          <p:nvPr/>
        </p:nvSpPr>
        <p:spPr>
          <a:xfrm>
            <a:off x="3428096" y="5951955"/>
            <a:ext cx="2287807" cy="369332"/>
          </a:xfrm>
          <a:prstGeom prst="rect">
            <a:avLst/>
          </a:prstGeom>
          <a:noFill/>
        </p:spPr>
        <p:txBody>
          <a:bodyPr wrap="none" rtlCol="0">
            <a:spAutoFit/>
          </a:bodyPr>
          <a:lstStyle/>
          <a:p>
            <a:pPr algn="ctr"/>
            <a:r>
              <a:rPr lang="en-US" dirty="0" err="1"/>
              <a:t>Morgagnian</a:t>
            </a:r>
            <a:r>
              <a:rPr lang="en-US" dirty="0"/>
              <a:t> cataract</a:t>
            </a:r>
          </a:p>
        </p:txBody>
      </p:sp>
      <p:sp>
        <p:nvSpPr>
          <p:cNvPr id="2" name="Text Box 3">
            <a:extLst>
              <a:ext uri="{FF2B5EF4-FFF2-40B4-BE49-F238E27FC236}">
                <a16:creationId xmlns:a16="http://schemas.microsoft.com/office/drawing/2014/main" id="{11AE49F9-BCFA-156C-0B7A-212C611EBBA9}"/>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Tree>
    <p:extLst>
      <p:ext uri="{BB962C8B-B14F-4D97-AF65-F5344CB8AC3E}">
        <p14:creationId xmlns:p14="http://schemas.microsoft.com/office/powerpoint/2010/main" val="81016595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1244049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3317646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8265640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0469585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431696"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a:t>
            </a:r>
            <a:r>
              <a:rPr lang="en-US" altLang="en-US" sz="2200" b="1"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069FE0CB-89E0-4D2F-9A65-5AC74320C168}"/>
              </a:ext>
            </a:extLst>
          </p:cNvPr>
          <p:cNvSpPr txBox="1"/>
          <p:nvPr/>
        </p:nvSpPr>
        <p:spPr>
          <a:xfrm>
            <a:off x="1219200" y="3555090"/>
            <a:ext cx="754380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How should lens-particle glaucoma be managed?</a:t>
            </a:r>
          </a:p>
        </p:txBody>
      </p:sp>
    </p:spTree>
    <p:extLst>
      <p:ext uri="{BB962C8B-B14F-4D97-AF65-F5344CB8AC3E}">
        <p14:creationId xmlns:p14="http://schemas.microsoft.com/office/powerpoint/2010/main" val="50316515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431696"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a:t>
            </a:r>
            <a:r>
              <a:rPr lang="en-US" altLang="en-US" sz="2200" b="1"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069FE0CB-89E0-4D2F-9A65-5AC74320C168}"/>
              </a:ext>
            </a:extLst>
          </p:cNvPr>
          <p:cNvSpPr txBox="1"/>
          <p:nvPr/>
        </p:nvSpPr>
        <p:spPr>
          <a:xfrm>
            <a:off x="1219200" y="3555090"/>
            <a:ext cx="7543800" cy="830997"/>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How should lens-particle glaucoma be managed?</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If possible, medical management should be employed to control the inflammation and IOP until the eye can absorb the inciting lens material</a:t>
            </a:r>
          </a:p>
        </p:txBody>
      </p:sp>
    </p:spTree>
    <p:extLst>
      <p:ext uri="{BB962C8B-B14F-4D97-AF65-F5344CB8AC3E}">
        <p14:creationId xmlns:p14="http://schemas.microsoft.com/office/powerpoint/2010/main" val="161095690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431696"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a:t>
            </a:r>
            <a:r>
              <a:rPr lang="en-US" altLang="en-US" sz="2200" b="1"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069FE0CB-89E0-4D2F-9A65-5AC74320C168}"/>
              </a:ext>
            </a:extLst>
          </p:cNvPr>
          <p:cNvSpPr txBox="1"/>
          <p:nvPr/>
        </p:nvSpPr>
        <p:spPr>
          <a:xfrm>
            <a:off x="1219200" y="3555090"/>
            <a:ext cx="7543800" cy="1323439"/>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How should lens-particle glaucoma be managed?</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If possible, medical management should be employed to control the inflammation and IOP until the eye can absorb the inciting lens material</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If medical management proves inadequate, what is the next step?</a:t>
            </a:r>
          </a:p>
        </p:txBody>
      </p:sp>
    </p:spTree>
    <p:extLst>
      <p:ext uri="{BB962C8B-B14F-4D97-AF65-F5344CB8AC3E}">
        <p14:creationId xmlns:p14="http://schemas.microsoft.com/office/powerpoint/2010/main" val="40700066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431696"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a:t>
            </a:r>
            <a:r>
              <a:rPr lang="en-US" altLang="en-US" sz="2200" b="1"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069FE0CB-89E0-4D2F-9A65-5AC74320C168}"/>
              </a:ext>
            </a:extLst>
          </p:cNvPr>
          <p:cNvSpPr txBox="1"/>
          <p:nvPr/>
        </p:nvSpPr>
        <p:spPr>
          <a:xfrm>
            <a:off x="1219200" y="3555090"/>
            <a:ext cx="7543800" cy="156966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How should lens-particle glaucoma be managed?</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If possible, medical management should be employed to control the inflammation and IOP until the eye can absorb the inciting lens material</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If medical management proves inadequate, what is the next step?</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Surgical removal of the offending material</a:t>
            </a:r>
          </a:p>
        </p:txBody>
      </p:sp>
    </p:spTree>
    <p:extLst>
      <p:ext uri="{BB962C8B-B14F-4D97-AF65-F5344CB8AC3E}">
        <p14:creationId xmlns:p14="http://schemas.microsoft.com/office/powerpoint/2010/main" val="64193462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36814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1A752B41-5AA6-4D3A-9FAC-69A781094E78}"/>
              </a:ext>
            </a:extLst>
          </p:cNvPr>
          <p:cNvSpPr txBox="1">
            <a:spLocks noChangeArrowheads="1"/>
          </p:cNvSpPr>
          <p:nvPr/>
        </p:nvSpPr>
        <p:spPr bwMode="auto">
          <a:xfrm>
            <a:off x="4262437" y="1524000"/>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0" name="TextBox 9">
            <a:extLst>
              <a:ext uri="{FF2B5EF4-FFF2-40B4-BE49-F238E27FC236}">
                <a16:creationId xmlns:a16="http://schemas.microsoft.com/office/drawing/2014/main" id="{1E8E16CA-6F9E-43D3-BA9F-9932A827C35A}"/>
              </a:ext>
            </a:extLst>
          </p:cNvPr>
          <p:cNvSpPr txBox="1">
            <a:spLocks noChangeArrowheads="1"/>
          </p:cNvSpPr>
          <p:nvPr/>
        </p:nvSpPr>
        <p:spPr bwMode="auto">
          <a:xfrm>
            <a:off x="4262437" y="1524000"/>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4" name="Line 6">
            <a:extLst>
              <a:ext uri="{FF2B5EF4-FFF2-40B4-BE49-F238E27FC236}">
                <a16:creationId xmlns:a16="http://schemas.microsoft.com/office/drawing/2014/main" id="{2920242A-91ED-4CA8-98A8-38ECFEB86E95}"/>
              </a:ext>
            </a:extLst>
          </p:cNvPr>
          <p:cNvSpPr>
            <a:spLocks noChangeShapeType="1"/>
          </p:cNvSpPr>
          <p:nvPr/>
        </p:nvSpPr>
        <p:spPr bwMode="auto">
          <a:xfrm flipH="1">
            <a:off x="2025650" y="1457326"/>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 name="Line 7">
            <a:extLst>
              <a:ext uri="{FF2B5EF4-FFF2-40B4-BE49-F238E27FC236}">
                <a16:creationId xmlns:a16="http://schemas.microsoft.com/office/drawing/2014/main" id="{7427BD4B-2624-4E4C-8DE8-4AF171BF038B}"/>
              </a:ext>
            </a:extLst>
          </p:cNvPr>
          <p:cNvSpPr>
            <a:spLocks noChangeShapeType="1"/>
          </p:cNvSpPr>
          <p:nvPr/>
        </p:nvSpPr>
        <p:spPr bwMode="auto">
          <a:xfrm>
            <a:off x="4506913" y="1457326"/>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 Box 3">
            <a:extLst>
              <a:ext uri="{FF2B5EF4-FFF2-40B4-BE49-F238E27FC236}">
                <a16:creationId xmlns:a16="http://schemas.microsoft.com/office/drawing/2014/main" id="{132095F2-EA58-4E69-A6C4-5929BC186389}"/>
              </a:ext>
            </a:extLst>
          </p:cNvPr>
          <p:cNvSpPr txBox="1">
            <a:spLocks noChangeArrowheads="1"/>
          </p:cNvSpPr>
          <p:nvPr/>
        </p:nvSpPr>
        <p:spPr bwMode="auto">
          <a:xfrm>
            <a:off x="3962400" y="838200"/>
            <a:ext cx="108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200"/>
              <a:t>OAG</a:t>
            </a:r>
          </a:p>
        </p:txBody>
      </p:sp>
      <p:sp>
        <p:nvSpPr>
          <p:cNvPr id="12" name="TextBox 7">
            <a:extLst>
              <a:ext uri="{FF2B5EF4-FFF2-40B4-BE49-F238E27FC236}">
                <a16:creationId xmlns:a16="http://schemas.microsoft.com/office/drawing/2014/main" id="{9811005E-F589-46AA-A28C-37A7EF647924}"/>
              </a:ext>
            </a:extLst>
          </p:cNvPr>
          <p:cNvSpPr txBox="1">
            <a:spLocks noChangeArrowheads="1"/>
          </p:cNvSpPr>
          <p:nvPr/>
        </p:nvSpPr>
        <p:spPr bwMode="auto">
          <a:xfrm>
            <a:off x="1237456" y="2958962"/>
            <a:ext cx="666908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u="sng" dirty="0"/>
              <a:t>Once you have determined a </a:t>
            </a:r>
            <a:r>
              <a:rPr lang="en-US" altLang="en-US" sz="1800" u="sng" dirty="0" err="1"/>
              <a:t>pt</a:t>
            </a:r>
            <a:r>
              <a:rPr lang="en-US" altLang="en-US" sz="1800" u="sng" dirty="0"/>
              <a:t> has open-angle glaucoma, </a:t>
            </a:r>
          </a:p>
          <a:p>
            <a:pPr algn="ctr" eaLnBrk="1" hangingPunct="1">
              <a:spcBef>
                <a:spcPct val="0"/>
              </a:spcBef>
              <a:buClrTx/>
              <a:buSzTx/>
              <a:buFontTx/>
              <a:buNone/>
            </a:pPr>
            <a:r>
              <a:rPr lang="en-US" altLang="en-US" sz="1800" dirty="0">
                <a:solidFill>
                  <a:srgbClr val="0000FF"/>
                </a:solidFill>
              </a:rPr>
              <a:t>the next ‘first thought’ is to ask…</a:t>
            </a:r>
            <a:endParaRPr lang="en-US" altLang="en-US" sz="1800" b="1" i="1" dirty="0">
              <a:solidFill>
                <a:srgbClr val="0000FF"/>
              </a:solidFill>
            </a:endParaRPr>
          </a:p>
        </p:txBody>
      </p:sp>
      <p:sp>
        <p:nvSpPr>
          <p:cNvPr id="15" name="TextBox 14">
            <a:extLst>
              <a:ext uri="{FF2B5EF4-FFF2-40B4-BE49-F238E27FC236}">
                <a16:creationId xmlns:a16="http://schemas.microsoft.com/office/drawing/2014/main" id="{AE907261-0296-483F-9918-5BFF44D5BE4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3" name="Rectangle 8">
            <a:extLst>
              <a:ext uri="{FF2B5EF4-FFF2-40B4-BE49-F238E27FC236}">
                <a16:creationId xmlns:a16="http://schemas.microsoft.com/office/drawing/2014/main" id="{41ACCBAD-0C61-4BCF-8035-19FD9C1EFCDC}"/>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8197895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491818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153107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t>There are two broad categories of immune response—what are they?</a:t>
            </a:r>
            <a:endParaRPr lang="en-US" sz="1600" i="1" dirty="0">
              <a:solidFill>
                <a:schemeClr val="accent5">
                  <a:lumMod val="60000"/>
                  <a:lumOff val="40000"/>
                </a:schemeClr>
              </a:solidFill>
            </a:endParaRPr>
          </a:p>
          <a:p>
            <a:r>
              <a:rPr lang="en-US" sz="1600" b="1" dirty="0">
                <a:solidFill>
                  <a:schemeClr val="accent5">
                    <a:lumMod val="60000"/>
                    <a:lumOff val="40000"/>
                  </a:schemeClr>
                </a:solidFill>
              </a:rPr>
              <a:t>Innate </a:t>
            </a:r>
            <a:r>
              <a:rPr lang="en-US" sz="1600" dirty="0">
                <a:solidFill>
                  <a:schemeClr val="accent5">
                    <a:lumMod val="60000"/>
                    <a:lumOff val="40000"/>
                  </a:schemeClr>
                </a:solidFill>
              </a:rPr>
              <a:t>and</a:t>
            </a:r>
            <a:r>
              <a:rPr lang="en-US" sz="1600" b="1" dirty="0">
                <a:solidFill>
                  <a:schemeClr val="accent5">
                    <a:lumMod val="60000"/>
                    <a:lumOff val="40000"/>
                  </a:schemeClr>
                </a:solidFill>
              </a:rPr>
              <a:t> adaptive</a:t>
            </a:r>
          </a:p>
          <a:p>
            <a:endParaRPr lang="en-US" sz="1600" dirty="0">
              <a:solidFill>
                <a:schemeClr val="accent5">
                  <a:lumMod val="60000"/>
                  <a:lumOff val="40000"/>
                </a:schemeClr>
              </a:solidFill>
            </a:endParaRPr>
          </a:p>
          <a:p>
            <a:r>
              <a:rPr lang="en-US" sz="1600" i="1" dirty="0">
                <a:solidFill>
                  <a:schemeClr val="accent5">
                    <a:lumMod val="60000"/>
                    <a:lumOff val="40000"/>
                  </a:schemeClr>
                </a:solidFill>
              </a:rPr>
              <a:t>In general, what is the nature of each, and how do they differ?</a:t>
            </a:r>
          </a:p>
          <a:p>
            <a:r>
              <a:rPr lang="en-US" sz="1600" dirty="0">
                <a:solidFill>
                  <a:schemeClr val="accent5">
                    <a:lumMod val="60000"/>
                    <a:lumOff val="40000"/>
                  </a:schemeClr>
                </a:solidFill>
              </a:rPr>
              <a:t>The adaptive immune response involves ‘education,’ with surveillance cells learning to recognize and remember foreign material. OTOH, the innate (or </a:t>
            </a:r>
            <a:r>
              <a:rPr lang="en-US" sz="1600" i="1" dirty="0">
                <a:solidFill>
                  <a:schemeClr val="accent5">
                    <a:lumMod val="60000"/>
                    <a:lumOff val="40000"/>
                  </a:schemeClr>
                </a:solidFill>
              </a:rPr>
              <a:t>natural</a:t>
            </a:r>
            <a:r>
              <a:rPr lang="en-US" sz="1600" dirty="0">
                <a:solidFill>
                  <a:schemeClr val="accent5">
                    <a:lumMod val="60000"/>
                    <a:lumOff val="40000"/>
                  </a:schemeClr>
                </a:solidFill>
              </a:rPr>
              <a:t>) immune response does not require education—it relies on ‘preprogrammed’ immune cells to recognize foreign material encountered in tissue or blood.</a:t>
            </a:r>
          </a:p>
        </p:txBody>
      </p:sp>
    </p:spTree>
    <p:extLst>
      <p:ext uri="{BB962C8B-B14F-4D97-AF65-F5344CB8AC3E}">
        <p14:creationId xmlns:p14="http://schemas.microsoft.com/office/powerpoint/2010/main" val="411987759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t>adaptive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t>There are two broad categories of immune response—what are they?</a:t>
            </a:r>
          </a:p>
          <a:p>
            <a:r>
              <a:rPr lang="en-US" sz="1600" b="1" dirty="0"/>
              <a:t>Innate </a:t>
            </a:r>
            <a:r>
              <a:rPr lang="en-US" sz="1600" dirty="0"/>
              <a:t>and</a:t>
            </a:r>
            <a:r>
              <a:rPr lang="en-US" sz="1600" b="1" dirty="0"/>
              <a:t> adaptive</a:t>
            </a:r>
            <a:endParaRPr lang="en-US" sz="1600" b="1" dirty="0">
              <a:solidFill>
                <a:schemeClr val="accent5">
                  <a:lumMod val="60000"/>
                  <a:lumOff val="40000"/>
                </a:schemeClr>
              </a:solidFill>
            </a:endParaRPr>
          </a:p>
          <a:p>
            <a:endParaRPr lang="en-US" sz="1600" dirty="0">
              <a:solidFill>
                <a:schemeClr val="accent5">
                  <a:lumMod val="60000"/>
                  <a:lumOff val="40000"/>
                </a:schemeClr>
              </a:solidFill>
            </a:endParaRPr>
          </a:p>
          <a:p>
            <a:r>
              <a:rPr lang="en-US" sz="1600" i="1" dirty="0">
                <a:solidFill>
                  <a:schemeClr val="accent5">
                    <a:lumMod val="60000"/>
                    <a:lumOff val="40000"/>
                  </a:schemeClr>
                </a:solidFill>
              </a:rPr>
              <a:t>In general, what is the nature of each, and how do they differ?</a:t>
            </a:r>
          </a:p>
          <a:p>
            <a:r>
              <a:rPr lang="en-US" sz="1600" dirty="0">
                <a:solidFill>
                  <a:schemeClr val="accent5">
                    <a:lumMod val="60000"/>
                    <a:lumOff val="40000"/>
                  </a:schemeClr>
                </a:solidFill>
              </a:rPr>
              <a:t>The adaptive immune response involves ‘education,’ with surveillance cells learning to recognize and remember foreign material. OTOH, the innate (or </a:t>
            </a:r>
            <a:r>
              <a:rPr lang="en-US" sz="1600" i="1" dirty="0">
                <a:solidFill>
                  <a:schemeClr val="accent5">
                    <a:lumMod val="60000"/>
                    <a:lumOff val="40000"/>
                  </a:schemeClr>
                </a:solidFill>
              </a:rPr>
              <a:t>natural</a:t>
            </a:r>
            <a:r>
              <a:rPr lang="en-US" sz="1600" dirty="0">
                <a:solidFill>
                  <a:schemeClr val="accent5">
                    <a:lumMod val="60000"/>
                    <a:lumOff val="40000"/>
                  </a:schemeClr>
                </a:solidFill>
              </a:rPr>
              <a:t>) immune response does not require education—it relies on ‘preprogrammed’ immune cells to recognize foreign material encountered in tissue or blood.</a:t>
            </a:r>
          </a:p>
        </p:txBody>
      </p:sp>
    </p:spTree>
    <p:extLst>
      <p:ext uri="{BB962C8B-B14F-4D97-AF65-F5344CB8AC3E}">
        <p14:creationId xmlns:p14="http://schemas.microsoft.com/office/powerpoint/2010/main" val="68053761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t>adaptive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t>There are two broad categories of immune response—what are they?</a:t>
            </a:r>
          </a:p>
          <a:p>
            <a:r>
              <a:rPr lang="en-US" sz="1600" b="1" dirty="0"/>
              <a:t>Innate </a:t>
            </a:r>
            <a:r>
              <a:rPr lang="en-US" sz="1600" dirty="0"/>
              <a:t>and</a:t>
            </a:r>
            <a:r>
              <a:rPr lang="en-US" sz="1600" b="1" dirty="0"/>
              <a:t> adaptive</a:t>
            </a:r>
          </a:p>
          <a:p>
            <a:endParaRPr lang="en-US" sz="1600" dirty="0"/>
          </a:p>
          <a:p>
            <a:r>
              <a:rPr lang="en-US" sz="1600" i="1" dirty="0"/>
              <a:t>In general, what is the nature of each, and how do they differ?</a:t>
            </a:r>
            <a:endParaRPr lang="en-US" sz="1600" i="1" dirty="0">
              <a:solidFill>
                <a:schemeClr val="accent5">
                  <a:lumMod val="60000"/>
                  <a:lumOff val="40000"/>
                </a:schemeClr>
              </a:solidFill>
            </a:endParaRPr>
          </a:p>
          <a:p>
            <a:r>
              <a:rPr lang="en-US" sz="1600" dirty="0">
                <a:solidFill>
                  <a:schemeClr val="accent5">
                    <a:lumMod val="60000"/>
                    <a:lumOff val="40000"/>
                  </a:schemeClr>
                </a:solidFill>
              </a:rPr>
              <a:t>The adaptive immune response involves ‘education,’ with surveillance cells learning to recognize and remember foreign material. OTOH, the innate (or </a:t>
            </a:r>
            <a:r>
              <a:rPr lang="en-US" sz="1600" i="1" dirty="0">
                <a:solidFill>
                  <a:schemeClr val="accent5">
                    <a:lumMod val="60000"/>
                    <a:lumOff val="40000"/>
                  </a:schemeClr>
                </a:solidFill>
              </a:rPr>
              <a:t>natural</a:t>
            </a:r>
            <a:r>
              <a:rPr lang="en-US" sz="1600" dirty="0">
                <a:solidFill>
                  <a:schemeClr val="accent5">
                    <a:lumMod val="60000"/>
                    <a:lumOff val="40000"/>
                  </a:schemeClr>
                </a:solidFill>
              </a:rPr>
              <a:t>) immune response does not require education—it relies on ‘preprogrammed’ immune cells to recognize foreign material encountered in tissue or blood.</a:t>
            </a:r>
          </a:p>
        </p:txBody>
      </p:sp>
    </p:spTree>
    <p:extLst>
      <p:ext uri="{BB962C8B-B14F-4D97-AF65-F5344CB8AC3E}">
        <p14:creationId xmlns:p14="http://schemas.microsoft.com/office/powerpoint/2010/main" val="35772713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t>adaptive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t>There are two broad categories of immune response—what are they?</a:t>
            </a:r>
          </a:p>
          <a:p>
            <a:r>
              <a:rPr lang="en-US" sz="1600" b="1" dirty="0"/>
              <a:t>Innate </a:t>
            </a:r>
            <a:r>
              <a:rPr lang="en-US" sz="1600" dirty="0"/>
              <a:t>and</a:t>
            </a:r>
            <a:r>
              <a:rPr lang="en-US" sz="1600" b="1" dirty="0"/>
              <a:t> adaptive</a:t>
            </a:r>
          </a:p>
          <a:p>
            <a:endParaRPr lang="en-US" sz="1600" dirty="0"/>
          </a:p>
          <a:p>
            <a:r>
              <a:rPr lang="en-US" sz="1600" i="1" dirty="0"/>
              <a:t>In general, what is the nature of each, and how do they differ?</a:t>
            </a:r>
          </a:p>
          <a:p>
            <a:r>
              <a:rPr lang="en-US" sz="1600" dirty="0"/>
              <a:t>The adaptive immune response involves ‘education,’ with surveillance cells learning to recognize and remember foreign material. </a:t>
            </a:r>
            <a:r>
              <a:rPr lang="en-US" sz="1600" dirty="0">
                <a:solidFill>
                  <a:schemeClr val="accent5">
                    <a:lumMod val="60000"/>
                    <a:lumOff val="40000"/>
                  </a:schemeClr>
                </a:solidFill>
              </a:rPr>
              <a:t>OTOH, the innate (or </a:t>
            </a:r>
            <a:r>
              <a:rPr lang="en-US" sz="1600" i="1" dirty="0">
                <a:solidFill>
                  <a:schemeClr val="accent5">
                    <a:lumMod val="60000"/>
                    <a:lumOff val="40000"/>
                  </a:schemeClr>
                </a:solidFill>
              </a:rPr>
              <a:t>natural</a:t>
            </a:r>
            <a:r>
              <a:rPr lang="en-US" sz="1600" dirty="0">
                <a:solidFill>
                  <a:schemeClr val="accent5">
                    <a:lumMod val="60000"/>
                    <a:lumOff val="40000"/>
                  </a:schemeClr>
                </a:solidFill>
              </a:rPr>
              <a:t>) immune response does not require education—it relies on ‘preprogrammed’ immune cells to recognize foreign material encountered in tissue or blood.</a:t>
            </a:r>
          </a:p>
        </p:txBody>
      </p:sp>
    </p:spTree>
    <p:extLst>
      <p:ext uri="{BB962C8B-B14F-4D97-AF65-F5344CB8AC3E}">
        <p14:creationId xmlns:p14="http://schemas.microsoft.com/office/powerpoint/2010/main" val="349731279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t>adaptive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t>There are two broad categories of immune response—what are they?</a:t>
            </a:r>
          </a:p>
          <a:p>
            <a:r>
              <a:rPr lang="en-US" sz="1600" b="1" dirty="0"/>
              <a:t>Innate </a:t>
            </a:r>
            <a:r>
              <a:rPr lang="en-US" sz="1600" dirty="0"/>
              <a:t>and</a:t>
            </a:r>
            <a:r>
              <a:rPr lang="en-US" sz="1600" b="1" dirty="0"/>
              <a:t> adaptive</a:t>
            </a:r>
          </a:p>
          <a:p>
            <a:endParaRPr lang="en-US" sz="1600" dirty="0"/>
          </a:p>
          <a:p>
            <a:r>
              <a:rPr lang="en-US" sz="1600" i="1" dirty="0"/>
              <a:t>In general, what is the nature of each, and how do they differ?</a:t>
            </a:r>
          </a:p>
          <a:p>
            <a:r>
              <a:rPr lang="en-US" sz="1600" dirty="0"/>
              <a:t>The adaptive immune response involves ‘education,’ with surveillance cells learning to recognize and remember foreign material. </a:t>
            </a:r>
            <a:r>
              <a:rPr lang="en-US" sz="1600" dirty="0">
                <a:solidFill>
                  <a:srgbClr val="0000FF"/>
                </a:solidFill>
              </a:rPr>
              <a:t>OTOH, the innate (or </a:t>
            </a:r>
            <a:r>
              <a:rPr lang="en-US" sz="1600" i="1" dirty="0">
                <a:solidFill>
                  <a:srgbClr val="0000FF"/>
                </a:solidFill>
              </a:rPr>
              <a:t>natural</a:t>
            </a:r>
            <a:r>
              <a:rPr lang="en-US" sz="1600" dirty="0">
                <a:solidFill>
                  <a:srgbClr val="0000FF"/>
                </a:solidFill>
              </a:rPr>
              <a:t>) immune response does not require education—it relies on ‘preprogrammed’ immune cells to recognize foreign material encountered in tissue or blood.</a:t>
            </a:r>
          </a:p>
        </p:txBody>
      </p:sp>
    </p:spTree>
    <p:extLst>
      <p:ext uri="{BB962C8B-B14F-4D97-AF65-F5344CB8AC3E}">
        <p14:creationId xmlns:p14="http://schemas.microsoft.com/office/powerpoint/2010/main" val="143298265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a:t>
            </a:r>
            <a:r>
              <a:rPr lang="en-US" sz="1600" dirty="0">
                <a:solidFill>
                  <a:srgbClr val="0000FF"/>
                </a:solidFill>
              </a:rPr>
              <a:t>the innate (or </a:t>
            </a:r>
            <a:r>
              <a:rPr lang="en-US" sz="1600" i="1" dirty="0">
                <a:solidFill>
                  <a:srgbClr val="0000FF"/>
                </a:solidFill>
              </a:rPr>
              <a:t>natural</a:t>
            </a:r>
            <a:r>
              <a:rPr lang="en-US" sz="1600" dirty="0">
                <a:solidFill>
                  <a:srgbClr val="0000FF"/>
                </a:solidFill>
              </a:rPr>
              <a:t>) immune </a:t>
            </a:r>
            <a:r>
              <a:rPr lang="en-US" sz="1600" dirty="0">
                <a:solidFill>
                  <a:schemeClr val="bg1">
                    <a:lumMod val="75000"/>
                  </a:schemeClr>
                </a:solidFill>
              </a:rPr>
              <a:t>response does not require education—it</a:t>
            </a:r>
            <a:r>
              <a:rPr lang="en-US" sz="1600" dirty="0"/>
              <a:t> </a:t>
            </a:r>
            <a:r>
              <a:rPr lang="en-US" sz="1600" dirty="0">
                <a:solidFill>
                  <a:srgbClr val="0000FF"/>
                </a:solidFill>
              </a:rPr>
              <a:t>relies on </a:t>
            </a:r>
            <a:r>
              <a:rPr lang="en-US" sz="1600" b="1" dirty="0">
                <a:solidFill>
                  <a:srgbClr val="0000FF"/>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bg1"/>
                </a:solidFill>
              </a:rPr>
              <a:t>What are the two main effector cell types of innate immunity?</a:t>
            </a:r>
          </a:p>
          <a:p>
            <a:r>
              <a:rPr lang="en-US" sz="1400" dirty="0">
                <a:solidFill>
                  <a:srgbClr val="002060"/>
                </a:solidFill>
              </a:rPr>
              <a:t>Neutrophils and macrophages</a:t>
            </a:r>
          </a:p>
        </p:txBody>
      </p:sp>
    </p:spTree>
    <p:extLst>
      <p:ext uri="{BB962C8B-B14F-4D97-AF65-F5344CB8AC3E}">
        <p14:creationId xmlns:p14="http://schemas.microsoft.com/office/powerpoint/2010/main" val="338306075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t>innate</a:t>
            </a:r>
            <a:r>
              <a:rPr lang="en-US" altLang="en-US" sz="2200" u="sng" dirty="0"/>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a:t>
            </a:r>
            <a:r>
              <a:rPr lang="en-US" sz="1600" dirty="0">
                <a:solidFill>
                  <a:srgbClr val="0000FF"/>
                </a:solidFill>
              </a:rPr>
              <a:t>the innate (or </a:t>
            </a:r>
            <a:r>
              <a:rPr lang="en-US" sz="1600" i="1" dirty="0">
                <a:solidFill>
                  <a:srgbClr val="0000FF"/>
                </a:solidFill>
              </a:rPr>
              <a:t>natural</a:t>
            </a:r>
            <a:r>
              <a:rPr lang="en-US" sz="1600" dirty="0">
                <a:solidFill>
                  <a:srgbClr val="0000FF"/>
                </a:solidFill>
              </a:rPr>
              <a:t>) immune </a:t>
            </a:r>
            <a:r>
              <a:rPr lang="en-US" sz="1600" dirty="0">
                <a:solidFill>
                  <a:schemeClr val="bg1">
                    <a:lumMod val="75000"/>
                  </a:schemeClr>
                </a:solidFill>
              </a:rPr>
              <a:t>response does not require education—it</a:t>
            </a:r>
            <a:r>
              <a:rPr lang="en-US" sz="1600" dirty="0"/>
              <a:t> </a:t>
            </a:r>
            <a:r>
              <a:rPr lang="en-US" sz="1600" dirty="0">
                <a:solidFill>
                  <a:srgbClr val="0000FF"/>
                </a:solidFill>
              </a:rPr>
              <a:t>relies on </a:t>
            </a:r>
            <a:r>
              <a:rPr lang="en-US" sz="1600" b="1" dirty="0">
                <a:solidFill>
                  <a:srgbClr val="0000FF"/>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bg1"/>
                </a:solidFill>
              </a:rPr>
              <a:t>What are the two main effector cell types of innate immunity?</a:t>
            </a:r>
          </a:p>
          <a:p>
            <a:r>
              <a:rPr lang="en-US" sz="1400" b="1" dirty="0">
                <a:solidFill>
                  <a:schemeClr val="bg1"/>
                </a:solidFill>
              </a:rPr>
              <a:t>Neutrophils </a:t>
            </a:r>
            <a:r>
              <a:rPr lang="en-US" sz="1400" dirty="0">
                <a:solidFill>
                  <a:schemeClr val="bg1"/>
                </a:solidFill>
              </a:rPr>
              <a:t>and</a:t>
            </a:r>
            <a:r>
              <a:rPr lang="en-US" sz="1400" b="1" dirty="0">
                <a:solidFill>
                  <a:schemeClr val="bg1"/>
                </a:solidFill>
              </a:rPr>
              <a:t> macrophages</a:t>
            </a:r>
          </a:p>
        </p:txBody>
      </p:sp>
    </p:spTree>
    <p:extLst>
      <p:ext uri="{BB962C8B-B14F-4D97-AF65-F5344CB8AC3E}">
        <p14:creationId xmlns:p14="http://schemas.microsoft.com/office/powerpoint/2010/main" val="36389112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4">
            <a:extLst>
              <a:ext uri="{FF2B5EF4-FFF2-40B4-BE49-F238E27FC236}">
                <a16:creationId xmlns:a16="http://schemas.microsoft.com/office/drawing/2014/main" id="{C4A3637B-BB8B-4D67-8B5A-3E0D596BFABD}"/>
              </a:ext>
            </a:extLst>
          </p:cNvPr>
          <p:cNvSpPr txBox="1">
            <a:spLocks noChangeArrowheads="1"/>
          </p:cNvSpPr>
          <p:nvPr/>
        </p:nvSpPr>
        <p:spPr bwMode="auto">
          <a:xfrm>
            <a:off x="5451475" y="1981200"/>
            <a:ext cx="2625725"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2600" i="1"/>
              <a:t>Normal-tension</a:t>
            </a:r>
          </a:p>
          <a:p>
            <a:pPr eaLnBrk="1" hangingPunct="1">
              <a:lnSpc>
                <a:spcPct val="85000"/>
              </a:lnSpc>
              <a:spcBef>
                <a:spcPct val="0"/>
              </a:spcBef>
              <a:buClrTx/>
              <a:buSzTx/>
              <a:buFontTx/>
              <a:buNone/>
            </a:pPr>
            <a:r>
              <a:rPr lang="en-US" altLang="en-US" sz="2600" i="1"/>
              <a:t>glaucoma (NTG)</a:t>
            </a:r>
          </a:p>
        </p:txBody>
      </p:sp>
      <p:sp>
        <p:nvSpPr>
          <p:cNvPr id="30723" name="Text Box 5">
            <a:extLst>
              <a:ext uri="{FF2B5EF4-FFF2-40B4-BE49-F238E27FC236}">
                <a16:creationId xmlns:a16="http://schemas.microsoft.com/office/drawing/2014/main" id="{C51039BC-DAD8-492C-95FD-861480CC7303}"/>
              </a:ext>
            </a:extLst>
          </p:cNvPr>
          <p:cNvSpPr txBox="1">
            <a:spLocks noChangeArrowheads="1"/>
          </p:cNvSpPr>
          <p:nvPr/>
        </p:nvSpPr>
        <p:spPr bwMode="auto">
          <a:xfrm>
            <a:off x="1380841" y="1987550"/>
            <a:ext cx="9813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↑IOP</a:t>
            </a:r>
          </a:p>
        </p:txBody>
      </p:sp>
      <p:sp>
        <p:nvSpPr>
          <p:cNvPr id="11" name="TextBox 7">
            <a:extLst>
              <a:ext uri="{FF2B5EF4-FFF2-40B4-BE49-F238E27FC236}">
                <a16:creationId xmlns:a16="http://schemas.microsoft.com/office/drawing/2014/main" id="{D1730CB1-D994-4E5A-AF5E-575C273782EC}"/>
              </a:ext>
            </a:extLst>
          </p:cNvPr>
          <p:cNvSpPr txBox="1">
            <a:spLocks noChangeArrowheads="1"/>
          </p:cNvSpPr>
          <p:nvPr/>
        </p:nvSpPr>
        <p:spPr bwMode="auto">
          <a:xfrm>
            <a:off x="1237456" y="2958962"/>
            <a:ext cx="666908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u="sng" dirty="0"/>
              <a:t>Once you have determined a </a:t>
            </a:r>
            <a:r>
              <a:rPr lang="en-US" altLang="en-US" sz="1800" u="sng" dirty="0" err="1"/>
              <a:t>pt</a:t>
            </a:r>
            <a:r>
              <a:rPr lang="en-US" altLang="en-US" sz="1800" u="sng" dirty="0"/>
              <a:t> has open-angle glaucoma, </a:t>
            </a:r>
          </a:p>
          <a:p>
            <a:pPr algn="ctr" eaLnBrk="1" hangingPunct="1">
              <a:spcBef>
                <a:spcPct val="0"/>
              </a:spcBef>
              <a:buClrTx/>
              <a:buSzTx/>
              <a:buFontTx/>
              <a:buNone/>
            </a:pPr>
            <a:r>
              <a:rPr lang="en-US" altLang="en-US" sz="1800" dirty="0">
                <a:solidFill>
                  <a:srgbClr val="0000FF"/>
                </a:solidFill>
              </a:rPr>
              <a:t>the next ‘first thought’ is to ask…</a:t>
            </a:r>
          </a:p>
          <a:p>
            <a:pPr algn="ctr" eaLnBrk="1" hangingPunct="1">
              <a:spcBef>
                <a:spcPct val="0"/>
              </a:spcBef>
              <a:buClrTx/>
              <a:buSzTx/>
              <a:buFontTx/>
              <a:buNone/>
            </a:pPr>
            <a:r>
              <a:rPr lang="en-US" altLang="en-US" sz="1800" b="1" i="1" dirty="0">
                <a:solidFill>
                  <a:srgbClr val="0000FF"/>
                </a:solidFill>
              </a:rPr>
              <a:t>Is it high-pressure OAG, or low (aka </a:t>
            </a:r>
            <a:r>
              <a:rPr lang="en-US" altLang="en-US" sz="1800" b="1" dirty="0">
                <a:solidFill>
                  <a:srgbClr val="0000FF"/>
                </a:solidFill>
              </a:rPr>
              <a:t>normal</a:t>
            </a:r>
            <a:r>
              <a:rPr lang="en-US" altLang="en-US" sz="1800" b="1" i="1" dirty="0">
                <a:solidFill>
                  <a:srgbClr val="0000FF"/>
                </a:solidFill>
              </a:rPr>
              <a:t>) tension OAG?</a:t>
            </a:r>
          </a:p>
        </p:txBody>
      </p:sp>
      <p:sp>
        <p:nvSpPr>
          <p:cNvPr id="17" name="Line 6">
            <a:extLst>
              <a:ext uri="{FF2B5EF4-FFF2-40B4-BE49-F238E27FC236}">
                <a16:creationId xmlns:a16="http://schemas.microsoft.com/office/drawing/2014/main" id="{AA4B93DA-1FFE-4DFC-A42B-27914B0998B4}"/>
              </a:ext>
            </a:extLst>
          </p:cNvPr>
          <p:cNvSpPr>
            <a:spLocks noChangeShapeType="1"/>
          </p:cNvSpPr>
          <p:nvPr/>
        </p:nvSpPr>
        <p:spPr bwMode="auto">
          <a:xfrm flipH="1">
            <a:off x="2025650" y="1457326"/>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7">
            <a:extLst>
              <a:ext uri="{FF2B5EF4-FFF2-40B4-BE49-F238E27FC236}">
                <a16:creationId xmlns:a16="http://schemas.microsoft.com/office/drawing/2014/main" id="{B52F503F-3746-425A-AD4A-EA73514780C1}"/>
              </a:ext>
            </a:extLst>
          </p:cNvPr>
          <p:cNvSpPr>
            <a:spLocks noChangeShapeType="1"/>
          </p:cNvSpPr>
          <p:nvPr/>
        </p:nvSpPr>
        <p:spPr bwMode="auto">
          <a:xfrm>
            <a:off x="4506913" y="1457326"/>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Text Box 3">
            <a:extLst>
              <a:ext uri="{FF2B5EF4-FFF2-40B4-BE49-F238E27FC236}">
                <a16:creationId xmlns:a16="http://schemas.microsoft.com/office/drawing/2014/main" id="{CAAB81F1-BA11-4DBB-9D7B-6EE41B9ABAFB}"/>
              </a:ext>
            </a:extLst>
          </p:cNvPr>
          <p:cNvSpPr txBox="1">
            <a:spLocks noChangeArrowheads="1"/>
          </p:cNvSpPr>
          <p:nvPr/>
        </p:nvSpPr>
        <p:spPr bwMode="auto">
          <a:xfrm>
            <a:off x="3962400" y="838200"/>
            <a:ext cx="108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200"/>
              <a:t>OAG</a:t>
            </a:r>
          </a:p>
        </p:txBody>
      </p:sp>
      <p:sp>
        <p:nvSpPr>
          <p:cNvPr id="10" name="TextBox 9">
            <a:extLst>
              <a:ext uri="{FF2B5EF4-FFF2-40B4-BE49-F238E27FC236}">
                <a16:creationId xmlns:a16="http://schemas.microsoft.com/office/drawing/2014/main" id="{224F5BD3-CFFA-44D5-9871-A82DC7CD8EC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2" name="Rectangle 8">
            <a:extLst>
              <a:ext uri="{FF2B5EF4-FFF2-40B4-BE49-F238E27FC236}">
                <a16:creationId xmlns:a16="http://schemas.microsoft.com/office/drawing/2014/main" id="{51355649-5885-4295-87AA-1C34581C8D2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dirty="0">
                <a:solidFill>
                  <a:srgbClr val="FFCCFF"/>
                </a:solidFill>
              </a:rPr>
              <a:t>That said, both the adaptive immune response and the innate immune response produce signs and symptoms that are recognized clinically as ‘inflammation,’ and despite their underlying differences in mechanism, are often indistinguishable at the slit lamp.</a:t>
            </a:r>
          </a:p>
          <a:p>
            <a:endParaRPr lang="en-US" sz="1400" dirty="0">
              <a:solidFill>
                <a:srgbClr val="FFCCFF"/>
              </a:solidFill>
            </a:endParaRPr>
          </a:p>
          <a:p>
            <a:r>
              <a:rPr lang="en-US" sz="1400" dirty="0">
                <a:solidFill>
                  <a:srgbClr val="FFCCFF"/>
                </a:solidFill>
              </a:rPr>
              <a:t>I’m going on about this because </a:t>
            </a:r>
            <a:r>
              <a:rPr lang="en-US" sz="1400" b="1" dirty="0">
                <a:solidFill>
                  <a:srgbClr val="FFCCFF"/>
                </a:solidFill>
              </a:rPr>
              <a:t>it explains what may seem to be inconsistencies among the BCSC books with regard to </a:t>
            </a:r>
            <a:r>
              <a:rPr lang="en-US" sz="1400" b="1" dirty="0" err="1">
                <a:solidFill>
                  <a:srgbClr val="FFCCFF"/>
                </a:solidFill>
              </a:rPr>
              <a:t>phacolytic</a:t>
            </a:r>
            <a:r>
              <a:rPr lang="en-US" sz="1400" b="1" dirty="0">
                <a:solidFill>
                  <a:srgbClr val="FFCCFF"/>
                </a:solidFill>
              </a:rPr>
              <a:t>-, </a:t>
            </a:r>
            <a:r>
              <a:rPr lang="en-US" sz="1400" b="1" dirty="0" err="1">
                <a:solidFill>
                  <a:srgbClr val="FFCCFF"/>
                </a:solidFill>
              </a:rPr>
              <a:t>phacoantigenic</a:t>
            </a:r>
            <a:r>
              <a:rPr lang="en-US" sz="1400" b="1" dirty="0">
                <a:solidFill>
                  <a:srgbClr val="FFCCFF"/>
                </a:solidFill>
              </a:rPr>
              <a:t>- and lens-particle glaucoma</a:t>
            </a:r>
            <a:r>
              <a:rPr lang="en-US" sz="1400" dirty="0">
                <a:solidFill>
                  <a:srgbClr val="FFCCFF"/>
                </a:solidFill>
              </a:rPr>
              <a:t>. Take the </a:t>
            </a:r>
            <a:r>
              <a:rPr lang="en-US" sz="1400" i="1" dirty="0">
                <a:solidFill>
                  <a:srgbClr val="FFCCFF"/>
                </a:solidFill>
              </a:rPr>
              <a:t>Lens</a:t>
            </a:r>
            <a:r>
              <a:rPr lang="en-US" sz="1400" dirty="0">
                <a:solidFill>
                  <a:srgbClr val="FFCCFF"/>
                </a:solidFill>
              </a:rPr>
              <a:t> book. It states that “</a:t>
            </a:r>
            <a:r>
              <a:rPr lang="en-US" sz="1400" dirty="0" err="1">
                <a:solidFill>
                  <a:srgbClr val="FFCCFF"/>
                </a:solidFill>
              </a:rPr>
              <a:t>phacoantigenic</a:t>
            </a:r>
            <a:r>
              <a:rPr lang="en-US" sz="1400" dirty="0">
                <a:solidFill>
                  <a:srgbClr val="FFCCFF"/>
                </a:solidFill>
              </a:rPr>
              <a:t> uveitis” (it does not use the term </a:t>
            </a:r>
            <a:r>
              <a:rPr lang="en-US" sz="1400" dirty="0" err="1">
                <a:solidFill>
                  <a:srgbClr val="FFCCFF"/>
                </a:solidFill>
              </a:rPr>
              <a:t>phacoantigenic</a:t>
            </a:r>
            <a:r>
              <a:rPr lang="en-US" sz="1400" i="1" dirty="0">
                <a:solidFill>
                  <a:srgbClr val="FFCCFF"/>
                </a:solidFill>
              </a:rPr>
              <a:t> glaucoma</a:t>
            </a:r>
            <a:r>
              <a:rPr lang="en-US" sz="1400" dirty="0">
                <a:solidFill>
                  <a:srgbClr val="FFCCFF"/>
                </a:solidFill>
              </a:rPr>
              <a:t>) is “immune-mediated.” However, it pointedly states that </a:t>
            </a:r>
            <a:r>
              <a:rPr lang="en-US" sz="1400" dirty="0" err="1">
                <a:solidFill>
                  <a:srgbClr val="FFCCFF"/>
                </a:solidFill>
              </a:rPr>
              <a:t>phacolytic</a:t>
            </a:r>
            <a:r>
              <a:rPr lang="en-US" sz="1400" dirty="0">
                <a:solidFill>
                  <a:srgbClr val="FFCCFF"/>
                </a:solidFill>
              </a:rPr>
              <a:t> glaucoma does not elicit an immune response. This is an example of the immune response = adaptive response mindset mentioned above. Likewise, the </a:t>
            </a:r>
            <a:r>
              <a:rPr lang="en-US" sz="1400" i="1" dirty="0">
                <a:solidFill>
                  <a:srgbClr val="FFCCFF"/>
                </a:solidFill>
              </a:rPr>
              <a:t>Path</a:t>
            </a:r>
            <a:r>
              <a:rPr lang="en-US" sz="1400" dirty="0">
                <a:solidFill>
                  <a:srgbClr val="FFCCFF"/>
                </a:solidFill>
              </a:rPr>
              <a:t> book addresses </a:t>
            </a:r>
            <a:r>
              <a:rPr lang="en-US" sz="1400" dirty="0" err="1">
                <a:solidFill>
                  <a:srgbClr val="FFCCFF"/>
                </a:solidFill>
              </a:rPr>
              <a:t>phacoantigenic</a:t>
            </a:r>
            <a:r>
              <a:rPr lang="en-US" sz="1400" dirty="0">
                <a:solidFill>
                  <a:srgbClr val="FFCCFF"/>
                </a:solidFill>
              </a:rPr>
              <a:t> uveitis in a section entitled </a:t>
            </a:r>
            <a:r>
              <a:rPr lang="en-US" sz="1400" i="1" dirty="0">
                <a:solidFill>
                  <a:srgbClr val="FFCCFF"/>
                </a:solidFill>
              </a:rPr>
              <a:t>Inflammations</a:t>
            </a:r>
            <a:r>
              <a:rPr lang="en-US" sz="1400" dirty="0">
                <a:solidFill>
                  <a:srgbClr val="FFCCFF"/>
                </a:solidFill>
              </a:rPr>
              <a:t>, but not </a:t>
            </a:r>
            <a:r>
              <a:rPr lang="en-US" sz="1400" dirty="0" err="1">
                <a:solidFill>
                  <a:srgbClr val="FFCCFF"/>
                </a:solidFill>
              </a:rPr>
              <a:t>phacolytic</a:t>
            </a:r>
            <a:r>
              <a:rPr lang="en-US" sz="1400" dirty="0">
                <a:solidFill>
                  <a:srgbClr val="FFCCFF"/>
                </a:solidFill>
              </a:rPr>
              <a:t> glaucoma—it is discussed under </a:t>
            </a:r>
            <a:r>
              <a:rPr lang="en-US" sz="1400" i="1" dirty="0">
                <a:solidFill>
                  <a:srgbClr val="FFCCFF"/>
                </a:solidFill>
              </a:rPr>
              <a:t>Secondary Glaucoma with Material in the Trabecular Meshwork</a:t>
            </a:r>
            <a:r>
              <a:rPr lang="en-US" sz="1400" dirty="0">
                <a:solidFill>
                  <a:srgbClr val="FFCCFF"/>
                </a:solidFill>
              </a:rPr>
              <a:t>. (The term </a:t>
            </a:r>
            <a:r>
              <a:rPr lang="en-US" sz="1400" i="1" dirty="0">
                <a:solidFill>
                  <a:srgbClr val="FFCCFF"/>
                </a:solidFill>
              </a:rPr>
              <a:t>lens-particle glaucoma </a:t>
            </a:r>
            <a:r>
              <a:rPr lang="en-US" sz="1400" dirty="0">
                <a:solidFill>
                  <a:srgbClr val="FFCCFF"/>
                </a:solidFill>
              </a:rPr>
              <a:t>does not appear in the </a:t>
            </a:r>
            <a:r>
              <a:rPr lang="en-US" sz="1400" i="1" dirty="0">
                <a:solidFill>
                  <a:srgbClr val="FFCCFF"/>
                </a:solidFill>
              </a:rPr>
              <a:t>Path</a:t>
            </a:r>
            <a:r>
              <a:rPr lang="en-US" sz="1400" dirty="0">
                <a:solidFill>
                  <a:srgbClr val="FFCCFF"/>
                </a:solidFill>
              </a:rPr>
              <a:t> book’s index.) In contrast, the </a:t>
            </a:r>
            <a:r>
              <a:rPr lang="en-US" sz="1400" i="1" dirty="0">
                <a:solidFill>
                  <a:srgbClr val="FFCCFF"/>
                </a:solidFill>
              </a:rPr>
              <a:t>Uveitis</a:t>
            </a:r>
            <a:r>
              <a:rPr lang="en-US" sz="1400" dirty="0">
                <a:solidFill>
                  <a:srgbClr val="FFCCFF"/>
                </a:solidFill>
              </a:rPr>
              <a:t> book eschews the term </a:t>
            </a:r>
            <a:r>
              <a:rPr lang="en-US" sz="1400" i="1" dirty="0" err="1">
                <a:solidFill>
                  <a:srgbClr val="FFCCFF"/>
                </a:solidFill>
              </a:rPr>
              <a:t>phacoantigenic</a:t>
            </a:r>
            <a:r>
              <a:rPr lang="en-US" sz="1400" i="1" dirty="0">
                <a:solidFill>
                  <a:srgbClr val="FFCCFF"/>
                </a:solidFill>
              </a:rPr>
              <a:t> uveitis/glaucoma </a:t>
            </a:r>
            <a:r>
              <a:rPr lang="en-US" sz="1400" dirty="0">
                <a:solidFill>
                  <a:srgbClr val="FFCCFF"/>
                </a:solidFill>
              </a:rPr>
              <a:t>entirely, using instead the term </a:t>
            </a:r>
            <a:r>
              <a:rPr lang="en-US" sz="1400" i="1" dirty="0">
                <a:solidFill>
                  <a:srgbClr val="FFCCFF"/>
                </a:solidFill>
              </a:rPr>
              <a:t>lens-induced uveitis. </a:t>
            </a:r>
            <a:r>
              <a:rPr lang="en-US" sz="1400" dirty="0">
                <a:solidFill>
                  <a:srgbClr val="FFCCFF"/>
                </a:solidFill>
              </a:rPr>
              <a:t>It goes on to describe </a:t>
            </a:r>
            <a:r>
              <a:rPr lang="en-US" sz="1400" dirty="0" err="1">
                <a:solidFill>
                  <a:srgbClr val="FFCCFF"/>
                </a:solidFill>
              </a:rPr>
              <a:t>phacolytic</a:t>
            </a:r>
            <a:r>
              <a:rPr lang="en-US" sz="1400" dirty="0">
                <a:solidFill>
                  <a:srgbClr val="FFCCFF"/>
                </a:solidFill>
              </a:rPr>
              <a:t> glaucoma in a manner consistent with the other books. (</a:t>
            </a:r>
            <a:r>
              <a:rPr lang="en-US" sz="1400" i="1" dirty="0">
                <a:solidFill>
                  <a:srgbClr val="FFCCFF"/>
                </a:solidFill>
              </a:rPr>
              <a:t>Lens-particle glaucoma </a:t>
            </a:r>
            <a:r>
              <a:rPr lang="en-US" sz="1400" dirty="0">
                <a:solidFill>
                  <a:srgbClr val="FFCCFF"/>
                </a:solidFill>
              </a:rPr>
              <a:t>does not appear in its index either.) Finally, the </a:t>
            </a:r>
            <a:r>
              <a:rPr lang="en-US" sz="1400" i="1" dirty="0">
                <a:solidFill>
                  <a:srgbClr val="FFCCFF"/>
                </a:solidFill>
              </a:rPr>
              <a:t>Glaucoma</a:t>
            </a:r>
            <a:r>
              <a:rPr lang="en-US" sz="1400" dirty="0">
                <a:solidFill>
                  <a:srgbClr val="FFCCFF"/>
                </a:solidFill>
              </a:rPr>
              <a:t> book groups all three conditions together under the heading </a:t>
            </a:r>
            <a:r>
              <a:rPr lang="en-US" sz="1400" i="1" dirty="0">
                <a:solidFill>
                  <a:srgbClr val="FFCCFF"/>
                </a:solidFill>
              </a:rPr>
              <a:t>Lens-Induced Glaucoma</a:t>
            </a:r>
            <a:r>
              <a:rPr lang="en-US" sz="1400" dirty="0">
                <a:solidFill>
                  <a:srgbClr val="FFCCFF"/>
                </a:solidFill>
              </a:rPr>
              <a:t>, and does not address the issue of innate vs adaptive immunity. Instead, it refers simply to ‘inflammation’ in the description of all three conditions. The term </a:t>
            </a:r>
            <a:r>
              <a:rPr lang="en-US" sz="1400" dirty="0" err="1">
                <a:solidFill>
                  <a:srgbClr val="FFCCFF"/>
                </a:solidFill>
              </a:rPr>
              <a:t>phacoantigenic</a:t>
            </a:r>
            <a:r>
              <a:rPr lang="en-US" sz="1400" i="1" dirty="0">
                <a:solidFill>
                  <a:srgbClr val="FFCCFF"/>
                </a:solidFill>
              </a:rPr>
              <a:t> uveitis </a:t>
            </a:r>
            <a:r>
              <a:rPr lang="en-US" sz="1400" dirty="0">
                <a:solidFill>
                  <a:srgbClr val="FFCCFF"/>
                </a:solidFill>
              </a:rPr>
              <a:t>does not appear.</a:t>
            </a: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151525155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FFCCFF"/>
              </a:solidFill>
            </a:endParaRPr>
          </a:p>
          <a:p>
            <a:r>
              <a:rPr lang="en-US" sz="1400" dirty="0">
                <a:solidFill>
                  <a:srgbClr val="FFCCFF"/>
                </a:solidFill>
              </a:rPr>
              <a:t>I’m going on about this because </a:t>
            </a:r>
            <a:r>
              <a:rPr lang="en-US" sz="1400" b="1" dirty="0">
                <a:solidFill>
                  <a:srgbClr val="FFCCFF"/>
                </a:solidFill>
              </a:rPr>
              <a:t>it explains what may seem to be inconsistencies among the BCSC books with regard to </a:t>
            </a:r>
            <a:r>
              <a:rPr lang="en-US" sz="1400" b="1" dirty="0" err="1">
                <a:solidFill>
                  <a:srgbClr val="FFCCFF"/>
                </a:solidFill>
              </a:rPr>
              <a:t>phacolytic</a:t>
            </a:r>
            <a:r>
              <a:rPr lang="en-US" sz="1400" b="1" dirty="0">
                <a:solidFill>
                  <a:srgbClr val="FFCCFF"/>
                </a:solidFill>
              </a:rPr>
              <a:t>-, </a:t>
            </a:r>
            <a:r>
              <a:rPr lang="en-US" sz="1400" b="1" dirty="0" err="1">
                <a:solidFill>
                  <a:srgbClr val="FFCCFF"/>
                </a:solidFill>
              </a:rPr>
              <a:t>phacoantigenic</a:t>
            </a:r>
            <a:r>
              <a:rPr lang="en-US" sz="1400" b="1" dirty="0">
                <a:solidFill>
                  <a:srgbClr val="FFCCFF"/>
                </a:solidFill>
              </a:rPr>
              <a:t>- and lens-particle glaucoma</a:t>
            </a:r>
            <a:r>
              <a:rPr lang="en-US" sz="1400" dirty="0">
                <a:solidFill>
                  <a:srgbClr val="FFCCFF"/>
                </a:solidFill>
              </a:rPr>
              <a:t>. Take the </a:t>
            </a:r>
            <a:r>
              <a:rPr lang="en-US" sz="1400" i="1" dirty="0">
                <a:solidFill>
                  <a:srgbClr val="FFCCFF"/>
                </a:solidFill>
              </a:rPr>
              <a:t>Lens</a:t>
            </a:r>
            <a:r>
              <a:rPr lang="en-US" sz="1400" dirty="0">
                <a:solidFill>
                  <a:srgbClr val="FFCCFF"/>
                </a:solidFill>
              </a:rPr>
              <a:t> book. It states that “</a:t>
            </a:r>
            <a:r>
              <a:rPr lang="en-US" sz="1400" dirty="0" err="1">
                <a:solidFill>
                  <a:srgbClr val="FFCCFF"/>
                </a:solidFill>
              </a:rPr>
              <a:t>phacoantigenic</a:t>
            </a:r>
            <a:r>
              <a:rPr lang="en-US" sz="1400" dirty="0">
                <a:solidFill>
                  <a:srgbClr val="FFCCFF"/>
                </a:solidFill>
              </a:rPr>
              <a:t> uveitis” (it does not use the term </a:t>
            </a:r>
            <a:r>
              <a:rPr lang="en-US" sz="1400" dirty="0" err="1">
                <a:solidFill>
                  <a:srgbClr val="FFCCFF"/>
                </a:solidFill>
              </a:rPr>
              <a:t>phacoantigenic</a:t>
            </a:r>
            <a:r>
              <a:rPr lang="en-US" sz="1400" i="1" dirty="0">
                <a:solidFill>
                  <a:srgbClr val="FFCCFF"/>
                </a:solidFill>
              </a:rPr>
              <a:t> glaucoma</a:t>
            </a:r>
            <a:r>
              <a:rPr lang="en-US" sz="1400" dirty="0">
                <a:solidFill>
                  <a:srgbClr val="FFCCFF"/>
                </a:solidFill>
              </a:rPr>
              <a:t>) is “immune-mediated.” However, it pointedly states that </a:t>
            </a:r>
            <a:r>
              <a:rPr lang="en-US" sz="1400" dirty="0" err="1">
                <a:solidFill>
                  <a:srgbClr val="FFCCFF"/>
                </a:solidFill>
              </a:rPr>
              <a:t>phacolytic</a:t>
            </a:r>
            <a:r>
              <a:rPr lang="en-US" sz="1400" dirty="0">
                <a:solidFill>
                  <a:srgbClr val="FFCCFF"/>
                </a:solidFill>
              </a:rPr>
              <a:t> glaucoma does not elicit an immune response. This is an example of the immune response = adaptive response mindset mentioned above. Likewise, the </a:t>
            </a:r>
            <a:r>
              <a:rPr lang="en-US" sz="1400" i="1" dirty="0">
                <a:solidFill>
                  <a:srgbClr val="FFCCFF"/>
                </a:solidFill>
              </a:rPr>
              <a:t>Path</a:t>
            </a:r>
            <a:r>
              <a:rPr lang="en-US" sz="1400" dirty="0">
                <a:solidFill>
                  <a:srgbClr val="FFCCFF"/>
                </a:solidFill>
              </a:rPr>
              <a:t> book addresses </a:t>
            </a:r>
            <a:r>
              <a:rPr lang="en-US" sz="1400" dirty="0" err="1">
                <a:solidFill>
                  <a:srgbClr val="FFCCFF"/>
                </a:solidFill>
              </a:rPr>
              <a:t>phacoantigenic</a:t>
            </a:r>
            <a:r>
              <a:rPr lang="en-US" sz="1400" dirty="0">
                <a:solidFill>
                  <a:srgbClr val="FFCCFF"/>
                </a:solidFill>
              </a:rPr>
              <a:t> uveitis in a section entitled </a:t>
            </a:r>
            <a:r>
              <a:rPr lang="en-US" sz="1400" i="1" dirty="0">
                <a:solidFill>
                  <a:srgbClr val="FFCCFF"/>
                </a:solidFill>
              </a:rPr>
              <a:t>Inflammations</a:t>
            </a:r>
            <a:r>
              <a:rPr lang="en-US" sz="1400" dirty="0">
                <a:solidFill>
                  <a:srgbClr val="FFCCFF"/>
                </a:solidFill>
              </a:rPr>
              <a:t>, but not </a:t>
            </a:r>
            <a:r>
              <a:rPr lang="en-US" sz="1400" dirty="0" err="1">
                <a:solidFill>
                  <a:srgbClr val="FFCCFF"/>
                </a:solidFill>
              </a:rPr>
              <a:t>phacolytic</a:t>
            </a:r>
            <a:r>
              <a:rPr lang="en-US" sz="1400" dirty="0">
                <a:solidFill>
                  <a:srgbClr val="FFCCFF"/>
                </a:solidFill>
              </a:rPr>
              <a:t> glaucoma—it is discussed under </a:t>
            </a:r>
            <a:r>
              <a:rPr lang="en-US" sz="1400" i="1" dirty="0">
                <a:solidFill>
                  <a:srgbClr val="FFCCFF"/>
                </a:solidFill>
              </a:rPr>
              <a:t>Secondary Glaucoma with Material in the Trabecular Meshwork</a:t>
            </a:r>
            <a:r>
              <a:rPr lang="en-US" sz="1400" dirty="0">
                <a:solidFill>
                  <a:srgbClr val="FFCCFF"/>
                </a:solidFill>
              </a:rPr>
              <a:t>. (The term </a:t>
            </a:r>
            <a:r>
              <a:rPr lang="en-US" sz="1400" i="1" dirty="0">
                <a:solidFill>
                  <a:srgbClr val="FFCCFF"/>
                </a:solidFill>
              </a:rPr>
              <a:t>lens-particle glaucoma </a:t>
            </a:r>
            <a:r>
              <a:rPr lang="en-US" sz="1400" dirty="0">
                <a:solidFill>
                  <a:srgbClr val="FFCCFF"/>
                </a:solidFill>
              </a:rPr>
              <a:t>does not appear in the </a:t>
            </a:r>
            <a:r>
              <a:rPr lang="en-US" sz="1400" i="1" dirty="0">
                <a:solidFill>
                  <a:srgbClr val="FFCCFF"/>
                </a:solidFill>
              </a:rPr>
              <a:t>Path</a:t>
            </a:r>
            <a:r>
              <a:rPr lang="en-US" sz="1400" dirty="0">
                <a:solidFill>
                  <a:srgbClr val="FFCCFF"/>
                </a:solidFill>
              </a:rPr>
              <a:t> book’s index.) In contrast, the </a:t>
            </a:r>
            <a:r>
              <a:rPr lang="en-US" sz="1400" i="1" dirty="0">
                <a:solidFill>
                  <a:srgbClr val="FFCCFF"/>
                </a:solidFill>
              </a:rPr>
              <a:t>Uveitis</a:t>
            </a:r>
            <a:r>
              <a:rPr lang="en-US" sz="1400" dirty="0">
                <a:solidFill>
                  <a:srgbClr val="FFCCFF"/>
                </a:solidFill>
              </a:rPr>
              <a:t> book eschews the term </a:t>
            </a:r>
            <a:r>
              <a:rPr lang="en-US" sz="1400" i="1" dirty="0" err="1">
                <a:solidFill>
                  <a:srgbClr val="FFCCFF"/>
                </a:solidFill>
              </a:rPr>
              <a:t>phacoantigenic</a:t>
            </a:r>
            <a:r>
              <a:rPr lang="en-US" sz="1400" i="1" dirty="0">
                <a:solidFill>
                  <a:srgbClr val="FFCCFF"/>
                </a:solidFill>
              </a:rPr>
              <a:t> uveitis/glaucoma </a:t>
            </a:r>
            <a:r>
              <a:rPr lang="en-US" sz="1400" dirty="0">
                <a:solidFill>
                  <a:srgbClr val="FFCCFF"/>
                </a:solidFill>
              </a:rPr>
              <a:t>entirely, using instead the term </a:t>
            </a:r>
            <a:r>
              <a:rPr lang="en-US" sz="1400" i="1" dirty="0">
                <a:solidFill>
                  <a:srgbClr val="FFCCFF"/>
                </a:solidFill>
              </a:rPr>
              <a:t>lens-induced uveitis. </a:t>
            </a:r>
            <a:r>
              <a:rPr lang="en-US" sz="1400" dirty="0">
                <a:solidFill>
                  <a:srgbClr val="FFCCFF"/>
                </a:solidFill>
              </a:rPr>
              <a:t>It goes on to describe </a:t>
            </a:r>
            <a:r>
              <a:rPr lang="en-US" sz="1400" dirty="0" err="1">
                <a:solidFill>
                  <a:srgbClr val="FFCCFF"/>
                </a:solidFill>
              </a:rPr>
              <a:t>phacolytic</a:t>
            </a:r>
            <a:r>
              <a:rPr lang="en-US" sz="1400" dirty="0">
                <a:solidFill>
                  <a:srgbClr val="FFCCFF"/>
                </a:solidFill>
              </a:rPr>
              <a:t> glaucoma in a manner consistent with the other books. (</a:t>
            </a:r>
            <a:r>
              <a:rPr lang="en-US" sz="1400" i="1" dirty="0">
                <a:solidFill>
                  <a:srgbClr val="FFCCFF"/>
                </a:solidFill>
              </a:rPr>
              <a:t>Lens-particle glaucoma </a:t>
            </a:r>
            <a:r>
              <a:rPr lang="en-US" sz="1400" dirty="0">
                <a:solidFill>
                  <a:srgbClr val="FFCCFF"/>
                </a:solidFill>
              </a:rPr>
              <a:t>does not appear in its index either.) Finally, the </a:t>
            </a:r>
            <a:r>
              <a:rPr lang="en-US" sz="1400" i="1" dirty="0">
                <a:solidFill>
                  <a:srgbClr val="FFCCFF"/>
                </a:solidFill>
              </a:rPr>
              <a:t>Glaucoma</a:t>
            </a:r>
            <a:r>
              <a:rPr lang="en-US" sz="1400" dirty="0">
                <a:solidFill>
                  <a:srgbClr val="FFCCFF"/>
                </a:solidFill>
              </a:rPr>
              <a:t> book groups all three conditions together under the heading </a:t>
            </a:r>
            <a:r>
              <a:rPr lang="en-US" sz="1400" i="1" dirty="0">
                <a:solidFill>
                  <a:srgbClr val="FFCCFF"/>
                </a:solidFill>
              </a:rPr>
              <a:t>Lens-Induced Glaucoma</a:t>
            </a:r>
            <a:r>
              <a:rPr lang="en-US" sz="1400" dirty="0">
                <a:solidFill>
                  <a:srgbClr val="FFCCFF"/>
                </a:solidFill>
              </a:rPr>
              <a:t>, and does not address the issue of innate vs adaptive immunity. Instead, it refers simply to ‘inflammation’ in the description of all three conditions. The term </a:t>
            </a:r>
            <a:r>
              <a:rPr lang="en-US" sz="1400" dirty="0" err="1">
                <a:solidFill>
                  <a:srgbClr val="FFCCFF"/>
                </a:solidFill>
              </a:rPr>
              <a:t>phacoantigenic</a:t>
            </a:r>
            <a:r>
              <a:rPr lang="en-US" sz="1400" i="1" dirty="0">
                <a:solidFill>
                  <a:srgbClr val="FFCCFF"/>
                </a:solidFill>
              </a:rPr>
              <a:t> uveitis </a:t>
            </a:r>
            <a:r>
              <a:rPr lang="en-US" sz="1400" dirty="0">
                <a:solidFill>
                  <a:srgbClr val="FFCCFF"/>
                </a:solidFill>
              </a:rPr>
              <a:t>does not appear.</a:t>
            </a: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152847568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0000FF"/>
              </a:solidFill>
            </a:endParaRPr>
          </a:p>
          <a:p>
            <a:r>
              <a:rPr lang="en-US" sz="1400" dirty="0">
                <a:solidFill>
                  <a:srgbClr val="0000FF"/>
                </a:solidFill>
              </a:rPr>
              <a:t>I’m going on about this because </a:t>
            </a:r>
            <a:r>
              <a:rPr lang="en-US" sz="1400" b="1" dirty="0">
                <a:solidFill>
                  <a:srgbClr val="0000FF"/>
                </a:solidFill>
              </a:rPr>
              <a:t>it explains what may seem to be inconsistencies among the </a:t>
            </a:r>
            <a:r>
              <a:rPr lang="en-US" sz="1400" b="1" i="1" dirty="0">
                <a:solidFill>
                  <a:srgbClr val="0000FF"/>
                </a:solidFill>
              </a:rPr>
              <a:t>BCSC</a:t>
            </a:r>
            <a:r>
              <a:rPr lang="en-US" sz="1400" b="1" dirty="0">
                <a:solidFill>
                  <a:srgbClr val="0000FF"/>
                </a:solidFill>
              </a:rPr>
              <a:t> books with regard to </a:t>
            </a:r>
            <a:r>
              <a:rPr lang="en-US" sz="1400" b="1" dirty="0" err="1">
                <a:solidFill>
                  <a:srgbClr val="0000FF"/>
                </a:solidFill>
              </a:rPr>
              <a:t>phacolytic</a:t>
            </a:r>
            <a:r>
              <a:rPr lang="en-US" sz="1400" b="1" dirty="0">
                <a:solidFill>
                  <a:srgbClr val="0000FF"/>
                </a:solidFill>
              </a:rPr>
              <a:t>, </a:t>
            </a:r>
            <a:r>
              <a:rPr lang="en-US" sz="1400" b="1" dirty="0" err="1">
                <a:solidFill>
                  <a:srgbClr val="0000FF"/>
                </a:solidFill>
              </a:rPr>
              <a:t>phacoantigenic</a:t>
            </a:r>
            <a:r>
              <a:rPr lang="en-US" sz="1400" b="1" dirty="0">
                <a:solidFill>
                  <a:srgbClr val="0000FF"/>
                </a:solidFill>
              </a:rPr>
              <a:t> and lens-particle glaucoma</a:t>
            </a:r>
            <a:r>
              <a:rPr lang="en-US" sz="1400" dirty="0">
                <a:solidFill>
                  <a:srgbClr val="0000FF"/>
                </a:solidFill>
              </a:rPr>
              <a:t>. </a:t>
            </a:r>
            <a:r>
              <a:rPr lang="en-US" sz="1400" dirty="0">
                <a:solidFill>
                  <a:srgbClr val="FFCCFF"/>
                </a:solidFill>
              </a:rPr>
              <a:t>Take the </a:t>
            </a:r>
            <a:r>
              <a:rPr lang="en-US" sz="1400" i="1" dirty="0">
                <a:solidFill>
                  <a:srgbClr val="FFCCFF"/>
                </a:solidFill>
              </a:rPr>
              <a:t>Lens</a:t>
            </a:r>
            <a:r>
              <a:rPr lang="en-US" sz="1400" dirty="0">
                <a:solidFill>
                  <a:srgbClr val="FFCCFF"/>
                </a:solidFill>
              </a:rPr>
              <a:t> book. It states that “</a:t>
            </a:r>
            <a:r>
              <a:rPr lang="en-US" sz="1400" dirty="0" err="1">
                <a:solidFill>
                  <a:srgbClr val="FFCCFF"/>
                </a:solidFill>
              </a:rPr>
              <a:t>phacoantigenic</a:t>
            </a:r>
            <a:r>
              <a:rPr lang="en-US" sz="1400" dirty="0">
                <a:solidFill>
                  <a:srgbClr val="FFCCFF"/>
                </a:solidFill>
              </a:rPr>
              <a:t> uveitis” (it does not use the term </a:t>
            </a:r>
            <a:r>
              <a:rPr lang="en-US" sz="1400" dirty="0" err="1">
                <a:solidFill>
                  <a:srgbClr val="FFCCFF"/>
                </a:solidFill>
              </a:rPr>
              <a:t>phacoantigenic</a:t>
            </a:r>
            <a:r>
              <a:rPr lang="en-US" sz="1400" i="1" dirty="0">
                <a:solidFill>
                  <a:srgbClr val="FFCCFF"/>
                </a:solidFill>
              </a:rPr>
              <a:t> glaucoma</a:t>
            </a:r>
            <a:r>
              <a:rPr lang="en-US" sz="1400" dirty="0">
                <a:solidFill>
                  <a:srgbClr val="FFCCFF"/>
                </a:solidFill>
              </a:rPr>
              <a:t>) is “immune-mediated.” However, it pointedly states that </a:t>
            </a:r>
            <a:r>
              <a:rPr lang="en-US" sz="1400" dirty="0" err="1">
                <a:solidFill>
                  <a:srgbClr val="FFCCFF"/>
                </a:solidFill>
              </a:rPr>
              <a:t>phacolytic</a:t>
            </a:r>
            <a:r>
              <a:rPr lang="en-US" sz="1400" dirty="0">
                <a:solidFill>
                  <a:srgbClr val="FFCCFF"/>
                </a:solidFill>
              </a:rPr>
              <a:t> glaucoma does not elicit an immune response. This is an example of the immune response = adaptive response mindset mentioned above. Likewise, the </a:t>
            </a:r>
            <a:r>
              <a:rPr lang="en-US" sz="1400" i="1" dirty="0">
                <a:solidFill>
                  <a:srgbClr val="FFCCFF"/>
                </a:solidFill>
              </a:rPr>
              <a:t>Path</a:t>
            </a:r>
            <a:r>
              <a:rPr lang="en-US" sz="1400" dirty="0">
                <a:solidFill>
                  <a:srgbClr val="FFCCFF"/>
                </a:solidFill>
              </a:rPr>
              <a:t> book addresses </a:t>
            </a:r>
            <a:r>
              <a:rPr lang="en-US" sz="1400" dirty="0" err="1">
                <a:solidFill>
                  <a:srgbClr val="FFCCFF"/>
                </a:solidFill>
              </a:rPr>
              <a:t>phacoantigenic</a:t>
            </a:r>
            <a:r>
              <a:rPr lang="en-US" sz="1400" dirty="0">
                <a:solidFill>
                  <a:srgbClr val="FFCCFF"/>
                </a:solidFill>
              </a:rPr>
              <a:t> uveitis in a section entitled </a:t>
            </a:r>
            <a:r>
              <a:rPr lang="en-US" sz="1400" i="1" dirty="0">
                <a:solidFill>
                  <a:srgbClr val="FFCCFF"/>
                </a:solidFill>
              </a:rPr>
              <a:t>Inflammations</a:t>
            </a:r>
            <a:r>
              <a:rPr lang="en-US" sz="1400" dirty="0">
                <a:solidFill>
                  <a:srgbClr val="FFCCFF"/>
                </a:solidFill>
              </a:rPr>
              <a:t>, but not </a:t>
            </a:r>
            <a:r>
              <a:rPr lang="en-US" sz="1400" dirty="0" err="1">
                <a:solidFill>
                  <a:srgbClr val="FFCCFF"/>
                </a:solidFill>
              </a:rPr>
              <a:t>phacolytic</a:t>
            </a:r>
            <a:r>
              <a:rPr lang="en-US" sz="1400" dirty="0">
                <a:solidFill>
                  <a:srgbClr val="FFCCFF"/>
                </a:solidFill>
              </a:rPr>
              <a:t> glaucoma—it is discussed under </a:t>
            </a:r>
            <a:r>
              <a:rPr lang="en-US" sz="1400" i="1" dirty="0">
                <a:solidFill>
                  <a:srgbClr val="FFCCFF"/>
                </a:solidFill>
              </a:rPr>
              <a:t>Secondary Glaucoma with Material in the Trabecular Meshwork</a:t>
            </a:r>
            <a:r>
              <a:rPr lang="en-US" sz="1400" dirty="0">
                <a:solidFill>
                  <a:srgbClr val="FFCCFF"/>
                </a:solidFill>
              </a:rPr>
              <a:t>. (The term </a:t>
            </a:r>
            <a:r>
              <a:rPr lang="en-US" sz="1400" i="1" dirty="0">
                <a:solidFill>
                  <a:srgbClr val="FFCCFF"/>
                </a:solidFill>
              </a:rPr>
              <a:t>lens-particle glaucoma </a:t>
            </a:r>
            <a:r>
              <a:rPr lang="en-US" sz="1400" dirty="0">
                <a:solidFill>
                  <a:srgbClr val="FFCCFF"/>
                </a:solidFill>
              </a:rPr>
              <a:t>does not appear in the </a:t>
            </a:r>
            <a:r>
              <a:rPr lang="en-US" sz="1400" i="1" dirty="0">
                <a:solidFill>
                  <a:srgbClr val="FFCCFF"/>
                </a:solidFill>
              </a:rPr>
              <a:t>Path</a:t>
            </a:r>
            <a:r>
              <a:rPr lang="en-US" sz="1400" dirty="0">
                <a:solidFill>
                  <a:srgbClr val="FFCCFF"/>
                </a:solidFill>
              </a:rPr>
              <a:t> book’s index.) In contrast, the </a:t>
            </a:r>
            <a:r>
              <a:rPr lang="en-US" sz="1400" i="1" dirty="0">
                <a:solidFill>
                  <a:srgbClr val="FFCCFF"/>
                </a:solidFill>
              </a:rPr>
              <a:t>Uveitis</a:t>
            </a:r>
            <a:r>
              <a:rPr lang="en-US" sz="1400" dirty="0">
                <a:solidFill>
                  <a:srgbClr val="FFCCFF"/>
                </a:solidFill>
              </a:rPr>
              <a:t> book eschews the term </a:t>
            </a:r>
            <a:r>
              <a:rPr lang="en-US" sz="1400" i="1" dirty="0" err="1">
                <a:solidFill>
                  <a:srgbClr val="FFCCFF"/>
                </a:solidFill>
              </a:rPr>
              <a:t>phacoantigenic</a:t>
            </a:r>
            <a:r>
              <a:rPr lang="en-US" sz="1400" i="1" dirty="0">
                <a:solidFill>
                  <a:srgbClr val="FFCCFF"/>
                </a:solidFill>
              </a:rPr>
              <a:t> uveitis/glaucoma </a:t>
            </a:r>
            <a:r>
              <a:rPr lang="en-US" sz="1400" dirty="0">
                <a:solidFill>
                  <a:srgbClr val="FFCCFF"/>
                </a:solidFill>
              </a:rPr>
              <a:t>entirely, using instead the term </a:t>
            </a:r>
            <a:r>
              <a:rPr lang="en-US" sz="1400" i="1" dirty="0">
                <a:solidFill>
                  <a:srgbClr val="FFCCFF"/>
                </a:solidFill>
              </a:rPr>
              <a:t>lens-induced uveitis. </a:t>
            </a:r>
            <a:r>
              <a:rPr lang="en-US" sz="1400" dirty="0">
                <a:solidFill>
                  <a:srgbClr val="FFCCFF"/>
                </a:solidFill>
              </a:rPr>
              <a:t>It goes on to describe </a:t>
            </a:r>
            <a:r>
              <a:rPr lang="en-US" sz="1400" dirty="0" err="1">
                <a:solidFill>
                  <a:srgbClr val="FFCCFF"/>
                </a:solidFill>
              </a:rPr>
              <a:t>phacolytic</a:t>
            </a:r>
            <a:r>
              <a:rPr lang="en-US" sz="1400" dirty="0">
                <a:solidFill>
                  <a:srgbClr val="FFCCFF"/>
                </a:solidFill>
              </a:rPr>
              <a:t> glaucoma in a manner consistent with the other books. (</a:t>
            </a:r>
            <a:r>
              <a:rPr lang="en-US" sz="1400" i="1" dirty="0">
                <a:solidFill>
                  <a:srgbClr val="FFCCFF"/>
                </a:solidFill>
              </a:rPr>
              <a:t>Lens-particle glaucoma </a:t>
            </a:r>
            <a:r>
              <a:rPr lang="en-US" sz="1400" dirty="0">
                <a:solidFill>
                  <a:srgbClr val="FFCCFF"/>
                </a:solidFill>
              </a:rPr>
              <a:t>does not appear in its index either.) Finally, the </a:t>
            </a:r>
            <a:r>
              <a:rPr lang="en-US" sz="1400" i="1" dirty="0">
                <a:solidFill>
                  <a:srgbClr val="FFCCFF"/>
                </a:solidFill>
              </a:rPr>
              <a:t>Glaucoma</a:t>
            </a:r>
            <a:r>
              <a:rPr lang="en-US" sz="1400" dirty="0">
                <a:solidFill>
                  <a:srgbClr val="FFCCFF"/>
                </a:solidFill>
              </a:rPr>
              <a:t> book groups all three conditions together under the heading </a:t>
            </a:r>
            <a:r>
              <a:rPr lang="en-US" sz="1400" i="1" dirty="0">
                <a:solidFill>
                  <a:srgbClr val="FFCCFF"/>
                </a:solidFill>
              </a:rPr>
              <a:t>Lens-Induced Glaucoma</a:t>
            </a:r>
            <a:r>
              <a:rPr lang="en-US" sz="1400" dirty="0">
                <a:solidFill>
                  <a:srgbClr val="FFCCFF"/>
                </a:solidFill>
              </a:rPr>
              <a:t>, and does not address the issue of innate vs adaptive immunity. Instead, it refers simply to ‘inflammation’ in the description of all three conditions. The term </a:t>
            </a:r>
            <a:r>
              <a:rPr lang="en-US" sz="1400" dirty="0" err="1">
                <a:solidFill>
                  <a:srgbClr val="FFCCFF"/>
                </a:solidFill>
              </a:rPr>
              <a:t>phacoantigenic</a:t>
            </a:r>
            <a:r>
              <a:rPr lang="en-US" sz="1400" i="1" dirty="0">
                <a:solidFill>
                  <a:srgbClr val="FFCCFF"/>
                </a:solidFill>
              </a:rPr>
              <a:t> uveitis </a:t>
            </a:r>
            <a:r>
              <a:rPr lang="en-US" sz="1400" dirty="0">
                <a:solidFill>
                  <a:srgbClr val="FFCCFF"/>
                </a:solidFill>
              </a:rPr>
              <a:t>does not appear.</a:t>
            </a: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202049087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0000FF"/>
              </a:solidFill>
            </a:endParaRPr>
          </a:p>
          <a:p>
            <a:r>
              <a:rPr lang="en-US" sz="1400" dirty="0">
                <a:solidFill>
                  <a:srgbClr val="0000FF"/>
                </a:solidFill>
              </a:rPr>
              <a:t>I’m going on about this because </a:t>
            </a:r>
            <a:r>
              <a:rPr lang="en-US" sz="1400" b="1" dirty="0">
                <a:solidFill>
                  <a:srgbClr val="0000FF"/>
                </a:solidFill>
              </a:rPr>
              <a:t>it explains what may seem to be inconsistencies among the </a:t>
            </a:r>
            <a:r>
              <a:rPr lang="en-US" sz="1400" b="1" i="1" dirty="0">
                <a:solidFill>
                  <a:srgbClr val="0000FF"/>
                </a:solidFill>
              </a:rPr>
              <a:t>BCSC</a:t>
            </a:r>
            <a:r>
              <a:rPr lang="en-US" sz="1400" b="1" dirty="0">
                <a:solidFill>
                  <a:srgbClr val="0000FF"/>
                </a:solidFill>
              </a:rPr>
              <a:t> books with regard to </a:t>
            </a:r>
            <a:r>
              <a:rPr lang="en-US" sz="1400" b="1" dirty="0" err="1">
                <a:solidFill>
                  <a:srgbClr val="0000FF"/>
                </a:solidFill>
              </a:rPr>
              <a:t>phacolytic</a:t>
            </a:r>
            <a:r>
              <a:rPr lang="en-US" sz="1400" b="1" dirty="0">
                <a:solidFill>
                  <a:srgbClr val="0000FF"/>
                </a:solidFill>
              </a:rPr>
              <a:t>, </a:t>
            </a:r>
            <a:r>
              <a:rPr lang="en-US" sz="1400" b="1" dirty="0" err="1">
                <a:solidFill>
                  <a:srgbClr val="0000FF"/>
                </a:solidFill>
              </a:rPr>
              <a:t>phacoantigenic</a:t>
            </a:r>
            <a:r>
              <a:rPr lang="en-US" sz="1400" b="1" dirty="0">
                <a:solidFill>
                  <a:srgbClr val="0000FF"/>
                </a:solidFill>
              </a:rPr>
              <a:t> and lens-particle glaucoma</a:t>
            </a:r>
            <a:r>
              <a:rPr lang="en-US" sz="1400" dirty="0">
                <a:solidFill>
                  <a:srgbClr val="0000FF"/>
                </a:solidFill>
              </a:rPr>
              <a:t>. </a:t>
            </a:r>
            <a:r>
              <a:rPr lang="en-US" sz="1400" dirty="0"/>
              <a:t>Take the </a:t>
            </a:r>
            <a:r>
              <a:rPr lang="en-US" sz="1400" i="1" dirty="0"/>
              <a:t>Lens</a:t>
            </a:r>
            <a:r>
              <a:rPr lang="en-US" sz="1400" dirty="0"/>
              <a:t> book. It states that “</a:t>
            </a:r>
            <a:r>
              <a:rPr lang="en-US" sz="1400" dirty="0" err="1"/>
              <a:t>phacoantigenic</a:t>
            </a:r>
            <a:r>
              <a:rPr lang="en-US" sz="1400" dirty="0"/>
              <a:t> uveitis” (it does not use the term </a:t>
            </a:r>
            <a:r>
              <a:rPr lang="en-US" sz="1400" dirty="0" err="1"/>
              <a:t>phacoantigenic</a:t>
            </a:r>
            <a:r>
              <a:rPr lang="en-US" sz="1400" i="1" dirty="0"/>
              <a:t> glaucoma</a:t>
            </a:r>
            <a:r>
              <a:rPr lang="en-US" sz="1400" dirty="0"/>
              <a:t>) is “immune-mediated.” However, it pointedly states that </a:t>
            </a:r>
            <a:r>
              <a:rPr lang="en-US" sz="1400" dirty="0" err="1"/>
              <a:t>phacolytic</a:t>
            </a:r>
            <a:r>
              <a:rPr lang="en-US" sz="1400" dirty="0"/>
              <a:t> glaucoma does </a:t>
            </a:r>
            <a:r>
              <a:rPr lang="en-US" sz="1400" b="1" dirty="0"/>
              <a:t>not</a:t>
            </a:r>
            <a:r>
              <a:rPr lang="en-US" sz="1400" dirty="0"/>
              <a:t> elicit an immune response. This is an example of the </a:t>
            </a:r>
            <a:r>
              <a:rPr lang="en-US" sz="1400" i="1" dirty="0"/>
              <a:t>immune response = adaptive response</a:t>
            </a:r>
            <a:r>
              <a:rPr lang="en-US" sz="1400" dirty="0"/>
              <a:t> mindset mentioned above. Likewise, the </a:t>
            </a:r>
            <a:r>
              <a:rPr lang="en-US" sz="1400" i="1" dirty="0"/>
              <a:t>Path</a:t>
            </a:r>
            <a:r>
              <a:rPr lang="en-US" sz="1400" dirty="0"/>
              <a:t> book addresses </a:t>
            </a:r>
            <a:r>
              <a:rPr lang="en-US" sz="1400" dirty="0" err="1"/>
              <a:t>phacoantigenic</a:t>
            </a:r>
            <a:r>
              <a:rPr lang="en-US" sz="1400" dirty="0"/>
              <a:t> uveitis in a section entitled </a:t>
            </a:r>
            <a:r>
              <a:rPr lang="en-US" sz="1400" i="1" dirty="0"/>
              <a:t>Inflammations</a:t>
            </a:r>
            <a:r>
              <a:rPr lang="en-US" sz="1400" dirty="0"/>
              <a:t>, but not </a:t>
            </a:r>
            <a:r>
              <a:rPr lang="en-US" sz="1400" dirty="0" err="1"/>
              <a:t>phacolytic</a:t>
            </a:r>
            <a:r>
              <a:rPr lang="en-US" sz="1400" dirty="0"/>
              <a:t> glaucoma—it is discussed under </a:t>
            </a:r>
            <a:r>
              <a:rPr lang="en-US" sz="1400" i="1" dirty="0"/>
              <a:t>Secondary Glaucoma with Material in the Trabecular Meshwork</a:t>
            </a:r>
            <a:r>
              <a:rPr lang="en-US" sz="1400" dirty="0"/>
              <a:t>. (The term </a:t>
            </a:r>
            <a:r>
              <a:rPr lang="en-US" sz="1400" i="1" dirty="0"/>
              <a:t>lens-particle glaucoma </a:t>
            </a:r>
            <a:r>
              <a:rPr lang="en-US" sz="1400" dirty="0"/>
              <a:t>does not appear in the </a:t>
            </a:r>
            <a:r>
              <a:rPr lang="en-US" sz="1400" i="1" dirty="0"/>
              <a:t>Path</a:t>
            </a:r>
            <a:r>
              <a:rPr lang="en-US" sz="1400" dirty="0"/>
              <a:t> book’s index.) </a:t>
            </a:r>
            <a:r>
              <a:rPr lang="en-US" sz="1400" dirty="0">
                <a:solidFill>
                  <a:srgbClr val="FFCCFF"/>
                </a:solidFill>
              </a:rPr>
              <a:t>In contrast, the </a:t>
            </a:r>
            <a:r>
              <a:rPr lang="en-US" sz="1400" i="1" dirty="0">
                <a:solidFill>
                  <a:srgbClr val="FFCCFF"/>
                </a:solidFill>
              </a:rPr>
              <a:t>Uveitis</a:t>
            </a:r>
            <a:r>
              <a:rPr lang="en-US" sz="1400" dirty="0">
                <a:solidFill>
                  <a:srgbClr val="FFCCFF"/>
                </a:solidFill>
              </a:rPr>
              <a:t> book eschews the term </a:t>
            </a:r>
            <a:r>
              <a:rPr lang="en-US" sz="1400" i="1" dirty="0" err="1">
                <a:solidFill>
                  <a:srgbClr val="FFCCFF"/>
                </a:solidFill>
              </a:rPr>
              <a:t>phacoantigenic</a:t>
            </a:r>
            <a:r>
              <a:rPr lang="en-US" sz="1400" i="1" dirty="0">
                <a:solidFill>
                  <a:srgbClr val="FFCCFF"/>
                </a:solidFill>
              </a:rPr>
              <a:t> uveitis/glaucoma </a:t>
            </a:r>
            <a:r>
              <a:rPr lang="en-US" sz="1400" dirty="0">
                <a:solidFill>
                  <a:srgbClr val="FFCCFF"/>
                </a:solidFill>
              </a:rPr>
              <a:t>entirely, using instead the term </a:t>
            </a:r>
            <a:r>
              <a:rPr lang="en-US" sz="1400" i="1" dirty="0">
                <a:solidFill>
                  <a:srgbClr val="FFCCFF"/>
                </a:solidFill>
              </a:rPr>
              <a:t>lens-induced uveitis. </a:t>
            </a:r>
            <a:r>
              <a:rPr lang="en-US" sz="1400" dirty="0">
                <a:solidFill>
                  <a:srgbClr val="FFCCFF"/>
                </a:solidFill>
              </a:rPr>
              <a:t>It goes on to describe </a:t>
            </a:r>
            <a:r>
              <a:rPr lang="en-US" sz="1400" dirty="0" err="1">
                <a:solidFill>
                  <a:srgbClr val="FFCCFF"/>
                </a:solidFill>
              </a:rPr>
              <a:t>phacolytic</a:t>
            </a:r>
            <a:r>
              <a:rPr lang="en-US" sz="1400" dirty="0">
                <a:solidFill>
                  <a:srgbClr val="FFCCFF"/>
                </a:solidFill>
              </a:rPr>
              <a:t> glaucoma in a manner consistent with the other books. (</a:t>
            </a:r>
            <a:r>
              <a:rPr lang="en-US" sz="1400" i="1" dirty="0">
                <a:solidFill>
                  <a:srgbClr val="FFCCFF"/>
                </a:solidFill>
              </a:rPr>
              <a:t>Lens-particle glaucoma </a:t>
            </a:r>
            <a:r>
              <a:rPr lang="en-US" sz="1400" dirty="0">
                <a:solidFill>
                  <a:srgbClr val="FFCCFF"/>
                </a:solidFill>
              </a:rPr>
              <a:t>does not appear in its index either.) Finally, the </a:t>
            </a:r>
            <a:r>
              <a:rPr lang="en-US" sz="1400" i="1" dirty="0">
                <a:solidFill>
                  <a:srgbClr val="FFCCFF"/>
                </a:solidFill>
              </a:rPr>
              <a:t>Glaucoma</a:t>
            </a:r>
            <a:r>
              <a:rPr lang="en-US" sz="1400" dirty="0">
                <a:solidFill>
                  <a:srgbClr val="FFCCFF"/>
                </a:solidFill>
              </a:rPr>
              <a:t> book groups all three conditions together under the heading </a:t>
            </a:r>
            <a:r>
              <a:rPr lang="en-US" sz="1400" i="1" dirty="0">
                <a:solidFill>
                  <a:srgbClr val="FFCCFF"/>
                </a:solidFill>
              </a:rPr>
              <a:t>Lens-Induced Glaucoma</a:t>
            </a:r>
            <a:r>
              <a:rPr lang="en-US" sz="1400" dirty="0">
                <a:solidFill>
                  <a:srgbClr val="FFCCFF"/>
                </a:solidFill>
              </a:rPr>
              <a:t>, and does not address the issue of innate vs adaptive immunity. Instead, it refers simply to ‘inflammation’ in the description of all three conditions. The term </a:t>
            </a:r>
            <a:r>
              <a:rPr lang="en-US" sz="1400" dirty="0" err="1">
                <a:solidFill>
                  <a:srgbClr val="FFCCFF"/>
                </a:solidFill>
              </a:rPr>
              <a:t>phacoantigenic</a:t>
            </a:r>
            <a:r>
              <a:rPr lang="en-US" sz="1400" i="1" dirty="0">
                <a:solidFill>
                  <a:srgbClr val="FFCCFF"/>
                </a:solidFill>
              </a:rPr>
              <a:t> uveitis </a:t>
            </a:r>
            <a:r>
              <a:rPr lang="en-US" sz="1400" dirty="0">
                <a:solidFill>
                  <a:srgbClr val="FFCCFF"/>
                </a:solidFill>
              </a:rPr>
              <a:t>does not appear.</a:t>
            </a: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251974006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0000FF"/>
              </a:solidFill>
            </a:endParaRPr>
          </a:p>
          <a:p>
            <a:r>
              <a:rPr lang="en-US" sz="1400" dirty="0">
                <a:solidFill>
                  <a:srgbClr val="0000FF"/>
                </a:solidFill>
              </a:rPr>
              <a:t>I’m going on about this because </a:t>
            </a:r>
            <a:r>
              <a:rPr lang="en-US" sz="1400" b="1" dirty="0">
                <a:solidFill>
                  <a:srgbClr val="0000FF"/>
                </a:solidFill>
              </a:rPr>
              <a:t>it explains what may seem to be inconsistencies among the </a:t>
            </a:r>
            <a:r>
              <a:rPr lang="en-US" sz="1400" b="1" i="1" dirty="0">
                <a:solidFill>
                  <a:srgbClr val="0000FF"/>
                </a:solidFill>
              </a:rPr>
              <a:t>BCSC</a:t>
            </a:r>
            <a:r>
              <a:rPr lang="en-US" sz="1400" b="1" dirty="0">
                <a:solidFill>
                  <a:srgbClr val="0000FF"/>
                </a:solidFill>
              </a:rPr>
              <a:t> books with regard to </a:t>
            </a:r>
            <a:r>
              <a:rPr lang="en-US" sz="1400" b="1" dirty="0" err="1">
                <a:solidFill>
                  <a:srgbClr val="0000FF"/>
                </a:solidFill>
              </a:rPr>
              <a:t>phacolytic</a:t>
            </a:r>
            <a:r>
              <a:rPr lang="en-US" sz="1400" b="1" dirty="0">
                <a:solidFill>
                  <a:srgbClr val="0000FF"/>
                </a:solidFill>
              </a:rPr>
              <a:t>, </a:t>
            </a:r>
            <a:r>
              <a:rPr lang="en-US" sz="1400" b="1" dirty="0" err="1">
                <a:solidFill>
                  <a:srgbClr val="0000FF"/>
                </a:solidFill>
              </a:rPr>
              <a:t>phacoantigenic</a:t>
            </a:r>
            <a:r>
              <a:rPr lang="en-US" sz="1400" b="1" dirty="0">
                <a:solidFill>
                  <a:srgbClr val="0000FF"/>
                </a:solidFill>
              </a:rPr>
              <a:t> and lens-particle glaucoma</a:t>
            </a:r>
            <a:r>
              <a:rPr lang="en-US" sz="1400" dirty="0">
                <a:solidFill>
                  <a:srgbClr val="0000FF"/>
                </a:solidFill>
              </a:rPr>
              <a:t>. </a:t>
            </a:r>
            <a:r>
              <a:rPr lang="en-US" sz="1400" dirty="0"/>
              <a:t>Take the </a:t>
            </a:r>
            <a:r>
              <a:rPr lang="en-US" sz="1400" i="1" dirty="0"/>
              <a:t>Lens</a:t>
            </a:r>
            <a:r>
              <a:rPr lang="en-US" sz="1400" dirty="0"/>
              <a:t> book. It states that “</a:t>
            </a:r>
            <a:r>
              <a:rPr lang="en-US" sz="1400" dirty="0" err="1"/>
              <a:t>phacoantigenic</a:t>
            </a:r>
            <a:r>
              <a:rPr lang="en-US" sz="1400" dirty="0"/>
              <a:t> uveitis” (it does not use the term </a:t>
            </a:r>
            <a:r>
              <a:rPr lang="en-US" sz="1400" dirty="0" err="1"/>
              <a:t>phacoantigenic</a:t>
            </a:r>
            <a:r>
              <a:rPr lang="en-US" sz="1400" i="1" dirty="0"/>
              <a:t> glaucoma</a:t>
            </a:r>
            <a:r>
              <a:rPr lang="en-US" sz="1400" dirty="0"/>
              <a:t>) is “immune-mediated.” However, it pointedly states that </a:t>
            </a:r>
            <a:r>
              <a:rPr lang="en-US" sz="1400" dirty="0" err="1"/>
              <a:t>phacolytic</a:t>
            </a:r>
            <a:r>
              <a:rPr lang="en-US" sz="1400" dirty="0"/>
              <a:t> glaucoma does </a:t>
            </a:r>
            <a:r>
              <a:rPr lang="en-US" sz="1400" b="1" dirty="0"/>
              <a:t>not</a:t>
            </a:r>
            <a:r>
              <a:rPr lang="en-US" sz="1400" dirty="0"/>
              <a:t> elicit an immune response. This is an example of the </a:t>
            </a:r>
            <a:r>
              <a:rPr lang="en-US" sz="1400" i="1" dirty="0"/>
              <a:t>immune response = adaptive response </a:t>
            </a:r>
            <a:r>
              <a:rPr lang="en-US" sz="1400" dirty="0"/>
              <a:t>mindset mentioned above. Likewise, the </a:t>
            </a:r>
            <a:r>
              <a:rPr lang="en-US" sz="1400" i="1" dirty="0"/>
              <a:t>Path</a:t>
            </a:r>
            <a:r>
              <a:rPr lang="en-US" sz="1400" dirty="0"/>
              <a:t> book addresses </a:t>
            </a:r>
            <a:r>
              <a:rPr lang="en-US" sz="1400" dirty="0" err="1"/>
              <a:t>phacoantigenic</a:t>
            </a:r>
            <a:r>
              <a:rPr lang="en-US" sz="1400" dirty="0"/>
              <a:t> uveitis in a section entitled </a:t>
            </a:r>
            <a:r>
              <a:rPr lang="en-US" sz="1400" i="1" dirty="0"/>
              <a:t>Inflammations</a:t>
            </a:r>
            <a:r>
              <a:rPr lang="en-US" sz="1400" dirty="0"/>
              <a:t>, but not </a:t>
            </a:r>
            <a:r>
              <a:rPr lang="en-US" sz="1400" dirty="0" err="1"/>
              <a:t>phacolytic</a:t>
            </a:r>
            <a:r>
              <a:rPr lang="en-US" sz="1400" dirty="0"/>
              <a:t> glaucoma—it is discussed under </a:t>
            </a:r>
            <a:r>
              <a:rPr lang="en-US" sz="1400" i="1" dirty="0"/>
              <a:t>Secondary Glaucoma with Material in the Trabecular Meshwork</a:t>
            </a:r>
            <a:r>
              <a:rPr lang="en-US" sz="1400" dirty="0"/>
              <a:t>. (The term </a:t>
            </a:r>
            <a:r>
              <a:rPr lang="en-US" sz="1400" i="1" dirty="0"/>
              <a:t>lens-particle glaucoma </a:t>
            </a:r>
            <a:r>
              <a:rPr lang="en-US" sz="1400" dirty="0"/>
              <a:t>does not appear in the </a:t>
            </a:r>
            <a:r>
              <a:rPr lang="en-US" sz="1400" i="1" dirty="0"/>
              <a:t>Path</a:t>
            </a:r>
            <a:r>
              <a:rPr lang="en-US" sz="1400" dirty="0"/>
              <a:t> book’s index.) </a:t>
            </a:r>
            <a:r>
              <a:rPr lang="en-US" sz="1400" dirty="0">
                <a:solidFill>
                  <a:srgbClr val="0000FF"/>
                </a:solidFill>
              </a:rPr>
              <a:t>In contrast, the </a:t>
            </a:r>
            <a:r>
              <a:rPr lang="en-US" sz="1400" i="1" dirty="0">
                <a:solidFill>
                  <a:srgbClr val="0000FF"/>
                </a:solidFill>
              </a:rPr>
              <a:t>Uveitis</a:t>
            </a:r>
            <a:r>
              <a:rPr lang="en-US" sz="1400" dirty="0">
                <a:solidFill>
                  <a:srgbClr val="0000FF"/>
                </a:solidFill>
              </a:rPr>
              <a:t> book eschews the term </a:t>
            </a:r>
            <a:r>
              <a:rPr lang="en-US" sz="1400" i="1" dirty="0" err="1">
                <a:solidFill>
                  <a:srgbClr val="0000FF"/>
                </a:solidFill>
              </a:rPr>
              <a:t>phacoantigenic</a:t>
            </a:r>
            <a:r>
              <a:rPr lang="en-US" sz="1400" i="1" dirty="0">
                <a:solidFill>
                  <a:srgbClr val="0000FF"/>
                </a:solidFill>
              </a:rPr>
              <a:t> uveitis/glaucoma </a:t>
            </a:r>
            <a:r>
              <a:rPr lang="en-US" sz="1400" dirty="0">
                <a:solidFill>
                  <a:srgbClr val="0000FF"/>
                </a:solidFill>
              </a:rPr>
              <a:t>entirely, using instead the term </a:t>
            </a:r>
            <a:r>
              <a:rPr lang="en-US" sz="1400" i="1" dirty="0">
                <a:solidFill>
                  <a:srgbClr val="0000FF"/>
                </a:solidFill>
              </a:rPr>
              <a:t>lens-induced uveitis. </a:t>
            </a:r>
            <a:r>
              <a:rPr lang="en-US" sz="1400" dirty="0">
                <a:solidFill>
                  <a:srgbClr val="0000FF"/>
                </a:solidFill>
              </a:rPr>
              <a:t>It goes on to describe </a:t>
            </a:r>
            <a:r>
              <a:rPr lang="en-US" sz="1400" dirty="0" err="1">
                <a:solidFill>
                  <a:srgbClr val="0000FF"/>
                </a:solidFill>
              </a:rPr>
              <a:t>phacolytic</a:t>
            </a:r>
            <a:r>
              <a:rPr lang="en-US" sz="1400" dirty="0">
                <a:solidFill>
                  <a:srgbClr val="0000FF"/>
                </a:solidFill>
              </a:rPr>
              <a:t> glaucoma in a manner consistent with the other books. </a:t>
            </a:r>
            <a:r>
              <a:rPr lang="en-US" sz="1400" i="1" dirty="0">
                <a:solidFill>
                  <a:srgbClr val="0000FF"/>
                </a:solidFill>
              </a:rPr>
              <a:t>Lens-particle glaucoma </a:t>
            </a:r>
            <a:r>
              <a:rPr lang="en-US" sz="1400" dirty="0">
                <a:solidFill>
                  <a:srgbClr val="0000FF"/>
                </a:solidFill>
              </a:rPr>
              <a:t>does not appear in its index either. </a:t>
            </a:r>
            <a:r>
              <a:rPr lang="en-US" sz="1400" dirty="0">
                <a:solidFill>
                  <a:srgbClr val="FFCCFF"/>
                </a:solidFill>
              </a:rPr>
              <a:t>Finally, the </a:t>
            </a:r>
            <a:r>
              <a:rPr lang="en-US" sz="1400" i="1" dirty="0">
                <a:solidFill>
                  <a:srgbClr val="FFCCFF"/>
                </a:solidFill>
              </a:rPr>
              <a:t>Glaucoma</a:t>
            </a:r>
            <a:r>
              <a:rPr lang="en-US" sz="1400" dirty="0">
                <a:solidFill>
                  <a:srgbClr val="FFCCFF"/>
                </a:solidFill>
              </a:rPr>
              <a:t> book groups all three conditions together under the heading </a:t>
            </a:r>
            <a:r>
              <a:rPr lang="en-US" sz="1400" i="1" dirty="0">
                <a:solidFill>
                  <a:srgbClr val="FFCCFF"/>
                </a:solidFill>
              </a:rPr>
              <a:t>Lens-Induced Glaucoma</a:t>
            </a:r>
            <a:r>
              <a:rPr lang="en-US" sz="1400" dirty="0">
                <a:solidFill>
                  <a:srgbClr val="FFCCFF"/>
                </a:solidFill>
              </a:rPr>
              <a:t>, and does not address the issue of innate vs adaptive immunity. Instead, it refers simply to ‘inflammation’ in the description of all three conditions. The term </a:t>
            </a:r>
            <a:r>
              <a:rPr lang="en-US" sz="1400" dirty="0" err="1">
                <a:solidFill>
                  <a:srgbClr val="FFCCFF"/>
                </a:solidFill>
              </a:rPr>
              <a:t>phacoantigenic</a:t>
            </a:r>
            <a:r>
              <a:rPr lang="en-US" sz="1400" i="1" dirty="0">
                <a:solidFill>
                  <a:srgbClr val="FFCCFF"/>
                </a:solidFill>
              </a:rPr>
              <a:t> uveitis </a:t>
            </a:r>
            <a:r>
              <a:rPr lang="en-US" sz="1400" dirty="0">
                <a:solidFill>
                  <a:srgbClr val="FFCCFF"/>
                </a:solidFill>
              </a:rPr>
              <a:t>does not appear.</a:t>
            </a: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165103289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0000FF"/>
              </a:solidFill>
            </a:endParaRPr>
          </a:p>
          <a:p>
            <a:r>
              <a:rPr lang="en-US" sz="1400" dirty="0">
                <a:solidFill>
                  <a:srgbClr val="0000FF"/>
                </a:solidFill>
              </a:rPr>
              <a:t>I’m going on about this because </a:t>
            </a:r>
            <a:r>
              <a:rPr lang="en-US" sz="1400" b="1" dirty="0">
                <a:solidFill>
                  <a:srgbClr val="0000FF"/>
                </a:solidFill>
              </a:rPr>
              <a:t>it explains what may seem to be inconsistencies among the </a:t>
            </a:r>
            <a:r>
              <a:rPr lang="en-US" sz="1400" b="1" i="1" dirty="0">
                <a:solidFill>
                  <a:srgbClr val="0000FF"/>
                </a:solidFill>
              </a:rPr>
              <a:t>BCSC</a:t>
            </a:r>
            <a:r>
              <a:rPr lang="en-US" sz="1400" b="1" dirty="0">
                <a:solidFill>
                  <a:srgbClr val="0000FF"/>
                </a:solidFill>
              </a:rPr>
              <a:t> books with regard to </a:t>
            </a:r>
            <a:r>
              <a:rPr lang="en-US" sz="1400" b="1" dirty="0" err="1">
                <a:solidFill>
                  <a:srgbClr val="0000FF"/>
                </a:solidFill>
              </a:rPr>
              <a:t>phacolytic</a:t>
            </a:r>
            <a:r>
              <a:rPr lang="en-US" sz="1400" b="1" dirty="0">
                <a:solidFill>
                  <a:srgbClr val="0000FF"/>
                </a:solidFill>
              </a:rPr>
              <a:t>, </a:t>
            </a:r>
            <a:r>
              <a:rPr lang="en-US" sz="1400" b="1" dirty="0" err="1">
                <a:solidFill>
                  <a:srgbClr val="0000FF"/>
                </a:solidFill>
              </a:rPr>
              <a:t>phacoantigenic</a:t>
            </a:r>
            <a:r>
              <a:rPr lang="en-US" sz="1400" b="1" dirty="0">
                <a:solidFill>
                  <a:srgbClr val="0000FF"/>
                </a:solidFill>
              </a:rPr>
              <a:t> and lens-particle glaucoma</a:t>
            </a:r>
            <a:r>
              <a:rPr lang="en-US" sz="1400" dirty="0">
                <a:solidFill>
                  <a:srgbClr val="0000FF"/>
                </a:solidFill>
              </a:rPr>
              <a:t>. </a:t>
            </a:r>
            <a:r>
              <a:rPr lang="en-US" sz="1400" dirty="0"/>
              <a:t>Take the </a:t>
            </a:r>
            <a:r>
              <a:rPr lang="en-US" sz="1400" i="1" dirty="0"/>
              <a:t>Lens</a:t>
            </a:r>
            <a:r>
              <a:rPr lang="en-US" sz="1400" dirty="0"/>
              <a:t> book. It states that “</a:t>
            </a:r>
            <a:r>
              <a:rPr lang="en-US" sz="1400" dirty="0" err="1"/>
              <a:t>phacoantigenic</a:t>
            </a:r>
            <a:r>
              <a:rPr lang="en-US" sz="1400" dirty="0"/>
              <a:t> uveitis” (it does not use the term </a:t>
            </a:r>
            <a:r>
              <a:rPr lang="en-US" sz="1400" dirty="0" err="1"/>
              <a:t>phacoantigenic</a:t>
            </a:r>
            <a:r>
              <a:rPr lang="en-US" sz="1400" i="1" dirty="0"/>
              <a:t> glaucoma</a:t>
            </a:r>
            <a:r>
              <a:rPr lang="en-US" sz="1400" dirty="0"/>
              <a:t>) is “immune-mediated.” However, it pointedly states that </a:t>
            </a:r>
            <a:r>
              <a:rPr lang="en-US" sz="1400" dirty="0" err="1"/>
              <a:t>phacolytic</a:t>
            </a:r>
            <a:r>
              <a:rPr lang="en-US" sz="1400" dirty="0"/>
              <a:t> glaucoma does </a:t>
            </a:r>
            <a:r>
              <a:rPr lang="en-US" sz="1400" b="1" dirty="0"/>
              <a:t>not</a:t>
            </a:r>
            <a:r>
              <a:rPr lang="en-US" sz="1400" dirty="0"/>
              <a:t> elicit an immune response. This is an example of the </a:t>
            </a:r>
            <a:r>
              <a:rPr lang="en-US" sz="1400" i="1" dirty="0"/>
              <a:t>immune response = adaptive response </a:t>
            </a:r>
            <a:r>
              <a:rPr lang="en-US" sz="1400" dirty="0"/>
              <a:t>mindset mentioned above. Likewise, the </a:t>
            </a:r>
            <a:r>
              <a:rPr lang="en-US" sz="1400" i="1" dirty="0"/>
              <a:t>Path</a:t>
            </a:r>
            <a:r>
              <a:rPr lang="en-US" sz="1400" dirty="0"/>
              <a:t> book addresses </a:t>
            </a:r>
            <a:r>
              <a:rPr lang="en-US" sz="1400" dirty="0" err="1"/>
              <a:t>phacoantigenic</a:t>
            </a:r>
            <a:r>
              <a:rPr lang="en-US" sz="1400" dirty="0"/>
              <a:t> uveitis in a section entitled </a:t>
            </a:r>
            <a:r>
              <a:rPr lang="en-US" sz="1400" i="1" dirty="0"/>
              <a:t>Inflammations</a:t>
            </a:r>
            <a:r>
              <a:rPr lang="en-US" sz="1400" dirty="0"/>
              <a:t>, but not </a:t>
            </a:r>
            <a:r>
              <a:rPr lang="en-US" sz="1400" dirty="0" err="1"/>
              <a:t>phacolytic</a:t>
            </a:r>
            <a:r>
              <a:rPr lang="en-US" sz="1400" dirty="0"/>
              <a:t> glaucoma—it is discussed under </a:t>
            </a:r>
            <a:r>
              <a:rPr lang="en-US" sz="1400" i="1" dirty="0"/>
              <a:t>Secondary Glaucoma with Material in the Trabecular Meshwork</a:t>
            </a:r>
            <a:r>
              <a:rPr lang="en-US" sz="1400" dirty="0"/>
              <a:t>. (The term </a:t>
            </a:r>
            <a:r>
              <a:rPr lang="en-US" sz="1400" i="1" dirty="0"/>
              <a:t>lens-particle glaucoma </a:t>
            </a:r>
            <a:r>
              <a:rPr lang="en-US" sz="1400" dirty="0"/>
              <a:t>does not appear in the </a:t>
            </a:r>
            <a:r>
              <a:rPr lang="en-US" sz="1400" i="1" dirty="0"/>
              <a:t>Path</a:t>
            </a:r>
            <a:r>
              <a:rPr lang="en-US" sz="1400" dirty="0"/>
              <a:t> book’s index.) </a:t>
            </a:r>
            <a:r>
              <a:rPr lang="en-US" sz="1400" dirty="0">
                <a:solidFill>
                  <a:srgbClr val="0000FF"/>
                </a:solidFill>
              </a:rPr>
              <a:t>In contrast, the </a:t>
            </a:r>
            <a:r>
              <a:rPr lang="en-US" sz="1400" i="1" dirty="0">
                <a:solidFill>
                  <a:srgbClr val="0000FF"/>
                </a:solidFill>
              </a:rPr>
              <a:t>Uveitis</a:t>
            </a:r>
            <a:r>
              <a:rPr lang="en-US" sz="1400" dirty="0">
                <a:solidFill>
                  <a:srgbClr val="0000FF"/>
                </a:solidFill>
              </a:rPr>
              <a:t> book eschews the term </a:t>
            </a:r>
            <a:r>
              <a:rPr lang="en-US" sz="1400" i="1" dirty="0" err="1">
                <a:solidFill>
                  <a:srgbClr val="0000FF"/>
                </a:solidFill>
              </a:rPr>
              <a:t>phacoantigenic</a:t>
            </a:r>
            <a:r>
              <a:rPr lang="en-US" sz="1400" i="1" dirty="0">
                <a:solidFill>
                  <a:srgbClr val="0000FF"/>
                </a:solidFill>
              </a:rPr>
              <a:t> uveitis/glaucoma </a:t>
            </a:r>
            <a:r>
              <a:rPr lang="en-US" sz="1400" dirty="0">
                <a:solidFill>
                  <a:srgbClr val="0000FF"/>
                </a:solidFill>
              </a:rPr>
              <a:t>entirely, using instead the term </a:t>
            </a:r>
            <a:r>
              <a:rPr lang="en-US" sz="1400" i="1" dirty="0">
                <a:solidFill>
                  <a:srgbClr val="0000FF"/>
                </a:solidFill>
              </a:rPr>
              <a:t>lens-induced uveitis. </a:t>
            </a:r>
            <a:r>
              <a:rPr lang="en-US" sz="1400" dirty="0">
                <a:solidFill>
                  <a:srgbClr val="0000FF"/>
                </a:solidFill>
              </a:rPr>
              <a:t>It goes on to describe </a:t>
            </a:r>
            <a:r>
              <a:rPr lang="en-US" sz="1400" dirty="0" err="1">
                <a:solidFill>
                  <a:srgbClr val="0000FF"/>
                </a:solidFill>
              </a:rPr>
              <a:t>phacolytic</a:t>
            </a:r>
            <a:r>
              <a:rPr lang="en-US" sz="1400" dirty="0">
                <a:solidFill>
                  <a:srgbClr val="0000FF"/>
                </a:solidFill>
              </a:rPr>
              <a:t> glaucoma in a manner consistent with the other books. </a:t>
            </a:r>
            <a:r>
              <a:rPr lang="en-US" sz="1400" i="1" dirty="0">
                <a:solidFill>
                  <a:srgbClr val="0000FF"/>
                </a:solidFill>
              </a:rPr>
              <a:t>Lens-particle glaucoma </a:t>
            </a:r>
            <a:r>
              <a:rPr lang="en-US" sz="1400" dirty="0">
                <a:solidFill>
                  <a:srgbClr val="0000FF"/>
                </a:solidFill>
              </a:rPr>
              <a:t>does not appear in its index either. </a:t>
            </a:r>
            <a:r>
              <a:rPr lang="en-US" sz="1400" dirty="0"/>
              <a:t>Finally, the </a:t>
            </a:r>
            <a:r>
              <a:rPr lang="en-US" sz="1400" i="1" dirty="0"/>
              <a:t>Glaucoma</a:t>
            </a:r>
            <a:r>
              <a:rPr lang="en-US" sz="1400" dirty="0"/>
              <a:t> book groups all three conditions together under the heading </a:t>
            </a:r>
            <a:r>
              <a:rPr lang="en-US" sz="1400" i="1" dirty="0"/>
              <a:t>Lens-Induced Glaucoma</a:t>
            </a:r>
            <a:r>
              <a:rPr lang="en-US" sz="1400" dirty="0"/>
              <a:t>, and does not address the issue of innate vs adaptive immunity. Instead, it refers simply to ‘inflammation’ in the description of all three conditions. The term </a:t>
            </a:r>
            <a:r>
              <a:rPr lang="en-US" sz="1400" dirty="0" err="1"/>
              <a:t>phacoantigenic</a:t>
            </a:r>
            <a:r>
              <a:rPr lang="en-US" sz="1400" i="1" dirty="0"/>
              <a:t> uveitis </a:t>
            </a:r>
            <a:r>
              <a:rPr lang="en-US" sz="1400" dirty="0"/>
              <a:t>does not appear.</a:t>
            </a:r>
            <a:endParaRPr lang="en-US" sz="1400" dirty="0">
              <a:solidFill>
                <a:srgbClr val="FFCCFF"/>
              </a:solidFill>
            </a:endParaRPr>
          </a:p>
          <a:p>
            <a:endParaRPr lang="en-US" sz="1400" dirty="0">
              <a:solidFill>
                <a:srgbClr val="FFCCFF"/>
              </a:solidFill>
            </a:endParaRPr>
          </a:p>
          <a:p>
            <a:r>
              <a:rPr lang="en-US" sz="1400" dirty="0">
                <a:solidFill>
                  <a:srgbClr val="FFCCFF"/>
                </a:solidFill>
              </a:rPr>
              <a:t>TLDR When studying the lens-related secondary OAGs, make sure to read about them in all four books that address them: </a:t>
            </a:r>
            <a:r>
              <a:rPr lang="en-US" sz="1400" i="1" dirty="0">
                <a:solidFill>
                  <a:srgbClr val="FFCCFF"/>
                </a:solidFill>
              </a:rPr>
              <a:t>Glaucoma</a:t>
            </a:r>
            <a:r>
              <a:rPr lang="en-US" sz="1400" dirty="0">
                <a:solidFill>
                  <a:srgbClr val="FFCCFF"/>
                </a:solidFill>
              </a:rPr>
              <a:t>, </a:t>
            </a:r>
            <a:r>
              <a:rPr lang="en-US" sz="1400" i="1" dirty="0">
                <a:solidFill>
                  <a:srgbClr val="FFCCFF"/>
                </a:solidFill>
              </a:rPr>
              <a:t>Uveitis</a:t>
            </a:r>
            <a:r>
              <a:rPr lang="en-US" sz="1400" dirty="0">
                <a:solidFill>
                  <a:srgbClr val="FFCCFF"/>
                </a:solidFill>
              </a:rPr>
              <a:t>, </a:t>
            </a:r>
            <a:r>
              <a:rPr lang="en-US" sz="1400" i="1" dirty="0">
                <a:solidFill>
                  <a:srgbClr val="FFCCFF"/>
                </a:solidFill>
              </a:rPr>
              <a:t>Lens</a:t>
            </a:r>
            <a:r>
              <a:rPr lang="en-US" sz="1400" dirty="0">
                <a:solidFill>
                  <a:srgbClr val="FFCCFF"/>
                </a:solidFill>
              </a:rPr>
              <a:t> and </a:t>
            </a:r>
            <a:r>
              <a:rPr lang="en-US" sz="1400" i="1" dirty="0">
                <a:solidFill>
                  <a:srgbClr val="FFCCFF"/>
                </a:solidFill>
              </a:rPr>
              <a:t>Path</a:t>
            </a:r>
            <a:r>
              <a:rPr lang="en-US" sz="1400" dirty="0">
                <a:solidFill>
                  <a:srgbClr val="FFCCFF"/>
                </a:solidFill>
              </a:rPr>
              <a:t>, and be prepared to encounter inconsistencies when doing so.</a:t>
            </a:r>
          </a:p>
        </p:txBody>
      </p:sp>
    </p:spTree>
    <p:extLst>
      <p:ext uri="{BB962C8B-B14F-4D97-AF65-F5344CB8AC3E}">
        <p14:creationId xmlns:p14="http://schemas.microsoft.com/office/powerpoint/2010/main" val="77238733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adaptive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b="1" i="1" u="sng" dirty="0">
                <a:solidFill>
                  <a:schemeClr val="bg1">
                    <a:lumMod val="75000"/>
                  </a:schemeClr>
                </a:solidFill>
              </a:rPr>
              <a:t>innate</a:t>
            </a:r>
            <a:r>
              <a:rPr lang="en-US" altLang="en-US" sz="2200" u="sng" dirty="0">
                <a:solidFill>
                  <a:schemeClr val="bg1">
                    <a:lumMod val="75000"/>
                  </a:schemeClr>
                </a:solidFill>
              </a:rPr>
              <a:t> immune response</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F5FFA4D2-7467-490C-B33C-998057D7C463}"/>
              </a:ext>
            </a:extLst>
          </p:cNvPr>
          <p:cNvSpPr txBox="1"/>
          <p:nvPr/>
        </p:nvSpPr>
        <p:spPr>
          <a:xfrm>
            <a:off x="720173" y="4444715"/>
            <a:ext cx="7703654" cy="2062103"/>
          </a:xfrm>
          <a:prstGeom prst="rect">
            <a:avLst/>
          </a:prstGeom>
          <a:solidFill>
            <a:schemeClr val="accent5">
              <a:lumMod val="60000"/>
              <a:lumOff val="40000"/>
            </a:schemeClr>
          </a:solidFill>
        </p:spPr>
        <p:txBody>
          <a:bodyPr wrap="square" rtlCol="0">
            <a:spAutoFit/>
          </a:bodyPr>
          <a:lstStyle/>
          <a:p>
            <a:r>
              <a:rPr lang="en-US" sz="1600" i="1" dirty="0">
                <a:solidFill>
                  <a:schemeClr val="bg1">
                    <a:lumMod val="75000"/>
                  </a:schemeClr>
                </a:solidFill>
              </a:rPr>
              <a:t>There are two broad categories of immune response—what are they?</a:t>
            </a:r>
          </a:p>
          <a:p>
            <a:r>
              <a:rPr lang="en-US" sz="1600" b="1" dirty="0">
                <a:solidFill>
                  <a:schemeClr val="bg1">
                    <a:lumMod val="75000"/>
                  </a:schemeClr>
                </a:solidFill>
              </a:rPr>
              <a:t>Innate </a:t>
            </a:r>
            <a:r>
              <a:rPr lang="en-US" sz="1600" dirty="0">
                <a:solidFill>
                  <a:schemeClr val="bg1">
                    <a:lumMod val="75000"/>
                  </a:schemeClr>
                </a:solidFill>
              </a:rPr>
              <a:t>and</a:t>
            </a:r>
            <a:r>
              <a:rPr lang="en-US" sz="1600" b="1" dirty="0">
                <a:solidFill>
                  <a:schemeClr val="bg1">
                    <a:lumMod val="75000"/>
                  </a:schemeClr>
                </a:solidFill>
              </a:rPr>
              <a:t> adaptive</a:t>
            </a:r>
          </a:p>
          <a:p>
            <a:endParaRPr lang="en-US" sz="1600" dirty="0">
              <a:solidFill>
                <a:schemeClr val="bg1">
                  <a:lumMod val="75000"/>
                </a:schemeClr>
              </a:solidFill>
            </a:endParaRPr>
          </a:p>
          <a:p>
            <a:r>
              <a:rPr lang="en-US" sz="1600" i="1" dirty="0">
                <a:solidFill>
                  <a:schemeClr val="bg1">
                    <a:lumMod val="75000"/>
                  </a:schemeClr>
                </a:solidFill>
              </a:rPr>
              <a:t>In general, what is the nature of each, and how do they differ?</a:t>
            </a:r>
          </a:p>
          <a:p>
            <a:r>
              <a:rPr lang="en-US" sz="1600" dirty="0">
                <a:solidFill>
                  <a:schemeClr val="bg1">
                    <a:lumMod val="75000"/>
                  </a:schemeClr>
                </a:solidFill>
              </a:rPr>
              <a:t>The adaptive immune response involves ‘education,’ with surveillance cells learning to recognize and remember foreign material. OTOH, the innate (or </a:t>
            </a:r>
            <a:r>
              <a:rPr lang="en-US" sz="1600" i="1" dirty="0">
                <a:solidFill>
                  <a:schemeClr val="bg1">
                    <a:lumMod val="75000"/>
                  </a:schemeClr>
                </a:solidFill>
              </a:rPr>
              <a:t>natural</a:t>
            </a:r>
            <a:r>
              <a:rPr lang="en-US" sz="1600" dirty="0">
                <a:solidFill>
                  <a:schemeClr val="bg1">
                    <a:lumMod val="75000"/>
                  </a:schemeClr>
                </a:solidFill>
              </a:rPr>
              <a:t>) immune response does not require education—it relies on </a:t>
            </a:r>
            <a:r>
              <a:rPr lang="en-US" sz="1600" b="1" dirty="0">
                <a:solidFill>
                  <a:schemeClr val="bg1">
                    <a:lumMod val="75000"/>
                  </a:schemeClr>
                </a:solidFill>
              </a:rPr>
              <a:t>‘preprogrammed’ immune cells </a:t>
            </a:r>
            <a:r>
              <a:rPr lang="en-US" sz="1600" dirty="0">
                <a:solidFill>
                  <a:schemeClr val="bg1">
                    <a:lumMod val="75000"/>
                  </a:schemeClr>
                </a:solidFill>
              </a:rPr>
              <a:t>to recognize foreign material encountered in tissue or blood.</a:t>
            </a:r>
          </a:p>
        </p:txBody>
      </p:sp>
      <p:sp>
        <p:nvSpPr>
          <p:cNvPr id="4" name="Oval 3">
            <a:extLst>
              <a:ext uri="{FF2B5EF4-FFF2-40B4-BE49-F238E27FC236}">
                <a16:creationId xmlns:a16="http://schemas.microsoft.com/office/drawing/2014/main" id="{4865A734-5FE8-4CB1-933A-497C2E010E46}"/>
              </a:ext>
            </a:extLst>
          </p:cNvPr>
          <p:cNvSpPr/>
          <p:nvPr/>
        </p:nvSpPr>
        <p:spPr>
          <a:xfrm>
            <a:off x="4174435" y="5514517"/>
            <a:ext cx="4527273" cy="91278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432E597B-4DE1-4EAD-B300-31F864FE3B90}"/>
              </a:ext>
            </a:extLst>
          </p:cNvPr>
          <p:cNvSpPr txBox="1"/>
          <p:nvPr/>
        </p:nvSpPr>
        <p:spPr>
          <a:xfrm>
            <a:off x="3832925" y="5059449"/>
            <a:ext cx="5069016" cy="523220"/>
          </a:xfrm>
          <a:prstGeom prst="rect">
            <a:avLst/>
          </a:prstGeom>
          <a:solidFill>
            <a:srgbClr val="002060"/>
          </a:solidFill>
        </p:spPr>
        <p:txBody>
          <a:bodyPr wrap="none" rtlCol="0">
            <a:spAutoFit/>
          </a:bodyPr>
          <a:lstStyle/>
          <a:p>
            <a:r>
              <a:rPr lang="en-US" sz="1400" i="1" dirty="0">
                <a:solidFill>
                  <a:schemeClr val="tx1">
                    <a:lumMod val="50000"/>
                    <a:lumOff val="50000"/>
                  </a:schemeClr>
                </a:solidFill>
              </a:rPr>
              <a:t>What are the two main effector cell types of innate immunity?</a:t>
            </a:r>
          </a:p>
          <a:p>
            <a:r>
              <a:rPr lang="en-US" sz="1400" b="1" dirty="0">
                <a:solidFill>
                  <a:schemeClr val="tx1">
                    <a:lumMod val="50000"/>
                    <a:lumOff val="50000"/>
                  </a:schemeClr>
                </a:solidFill>
              </a:rPr>
              <a:t>Neutrophils </a:t>
            </a:r>
            <a:r>
              <a:rPr lang="en-US" sz="1400" dirty="0">
                <a:solidFill>
                  <a:schemeClr val="tx1">
                    <a:lumMod val="50000"/>
                    <a:lumOff val="50000"/>
                  </a:schemeClr>
                </a:solidFill>
              </a:rPr>
              <a:t>and</a:t>
            </a:r>
            <a:r>
              <a:rPr lang="en-US" sz="1400" b="1" dirty="0">
                <a:solidFill>
                  <a:schemeClr val="tx1">
                    <a:lumMod val="50000"/>
                    <a:lumOff val="50000"/>
                  </a:schemeClr>
                </a:solidFill>
              </a:rPr>
              <a:t> macrophages</a:t>
            </a:r>
          </a:p>
        </p:txBody>
      </p:sp>
      <p:sp>
        <p:nvSpPr>
          <p:cNvPr id="8" name="TextBox 7">
            <a:extLst>
              <a:ext uri="{FF2B5EF4-FFF2-40B4-BE49-F238E27FC236}">
                <a16:creationId xmlns:a16="http://schemas.microsoft.com/office/drawing/2014/main" id="{E9EB210E-3023-4EE7-8AA7-3BFADC299A3F}"/>
              </a:ext>
            </a:extLst>
          </p:cNvPr>
          <p:cNvSpPr txBox="1"/>
          <p:nvPr/>
        </p:nvSpPr>
        <p:spPr>
          <a:xfrm>
            <a:off x="748541" y="597508"/>
            <a:ext cx="7681230" cy="5909310"/>
          </a:xfrm>
          <a:prstGeom prst="rect">
            <a:avLst/>
          </a:prstGeom>
          <a:solidFill>
            <a:srgbClr val="FFCCFF"/>
          </a:solidFill>
        </p:spPr>
        <p:txBody>
          <a:bodyPr wrap="square" rtlCol="0">
            <a:spAutoFit/>
          </a:bodyPr>
          <a:lstStyle/>
          <a:p>
            <a:r>
              <a:rPr lang="en-US" sz="1400" u="sng" dirty="0">
                <a:solidFill>
                  <a:srgbClr val="0000FF"/>
                </a:solidFill>
              </a:rPr>
              <a:t>And now, an overly long sidebar regarding immunology and the lens-related secondary OAGs</a:t>
            </a:r>
            <a:r>
              <a:rPr lang="en-US" sz="1400" dirty="0">
                <a:solidFill>
                  <a:srgbClr val="0000FF"/>
                </a:solidFill>
              </a:rPr>
              <a:t>: Some clinicians reserve the term </a:t>
            </a:r>
            <a:r>
              <a:rPr lang="en-US" sz="1400" i="1" dirty="0">
                <a:solidFill>
                  <a:srgbClr val="0000FF"/>
                </a:solidFill>
              </a:rPr>
              <a:t>immune response </a:t>
            </a:r>
            <a:r>
              <a:rPr lang="en-US" sz="1400" dirty="0">
                <a:solidFill>
                  <a:srgbClr val="0000FF"/>
                </a:solidFill>
              </a:rPr>
              <a:t>for clinical situations in which an </a:t>
            </a:r>
            <a:r>
              <a:rPr lang="en-US" sz="1400" b="1" dirty="0">
                <a:solidFill>
                  <a:srgbClr val="0000FF"/>
                </a:solidFill>
              </a:rPr>
              <a:t>adaptive</a:t>
            </a:r>
            <a:r>
              <a:rPr lang="en-US" sz="1400" dirty="0">
                <a:solidFill>
                  <a:srgbClr val="0000FF"/>
                </a:solidFill>
              </a:rPr>
              <a:t> immune response is involved. That is, if the clinical situation involves only an innate response, such clinicians opt to use the more general term </a:t>
            </a:r>
            <a:r>
              <a:rPr lang="en-US" sz="1400" i="1" dirty="0">
                <a:solidFill>
                  <a:srgbClr val="0000FF"/>
                </a:solidFill>
              </a:rPr>
              <a:t>inflammation</a:t>
            </a:r>
            <a:r>
              <a:rPr lang="en-US" sz="1400" dirty="0">
                <a:solidFill>
                  <a:srgbClr val="0000FF"/>
                </a:solidFill>
              </a:rPr>
              <a:t> in describing the clinical picture. </a:t>
            </a:r>
            <a:r>
              <a:rPr lang="en-US" sz="1400" i="1" dirty="0"/>
              <a:t>That said, the signs and symptoms produced by both adaptive and innate immune responses are recognized clinically as ‘inflammation,’ and despite their underlying differences in mechanism, are often indistinguishable at the slit lamp</a:t>
            </a:r>
            <a:r>
              <a:rPr lang="en-US" sz="1400" dirty="0"/>
              <a:t>.</a:t>
            </a:r>
            <a:endParaRPr lang="en-US" sz="1400" dirty="0">
              <a:solidFill>
                <a:srgbClr val="FFCCFF"/>
              </a:solidFill>
            </a:endParaRPr>
          </a:p>
          <a:p>
            <a:endParaRPr lang="en-US" sz="1400" dirty="0">
              <a:solidFill>
                <a:srgbClr val="0000FF"/>
              </a:solidFill>
            </a:endParaRPr>
          </a:p>
          <a:p>
            <a:r>
              <a:rPr lang="en-US" sz="1400" dirty="0">
                <a:solidFill>
                  <a:srgbClr val="0000FF"/>
                </a:solidFill>
              </a:rPr>
              <a:t>I’m going on about this because </a:t>
            </a:r>
            <a:r>
              <a:rPr lang="en-US" sz="1400" b="1" dirty="0">
                <a:solidFill>
                  <a:srgbClr val="0000FF"/>
                </a:solidFill>
              </a:rPr>
              <a:t>it explains what may seem to be inconsistencies among the </a:t>
            </a:r>
            <a:r>
              <a:rPr lang="en-US" sz="1400" b="1" i="1" dirty="0">
                <a:solidFill>
                  <a:srgbClr val="0000FF"/>
                </a:solidFill>
              </a:rPr>
              <a:t>BCSC</a:t>
            </a:r>
            <a:r>
              <a:rPr lang="en-US" sz="1400" b="1" dirty="0">
                <a:solidFill>
                  <a:srgbClr val="0000FF"/>
                </a:solidFill>
              </a:rPr>
              <a:t> books with regard to </a:t>
            </a:r>
            <a:r>
              <a:rPr lang="en-US" sz="1400" b="1" dirty="0" err="1">
                <a:solidFill>
                  <a:srgbClr val="0000FF"/>
                </a:solidFill>
              </a:rPr>
              <a:t>phacolytic</a:t>
            </a:r>
            <a:r>
              <a:rPr lang="en-US" sz="1400" b="1" dirty="0">
                <a:solidFill>
                  <a:srgbClr val="0000FF"/>
                </a:solidFill>
              </a:rPr>
              <a:t>, </a:t>
            </a:r>
            <a:r>
              <a:rPr lang="en-US" sz="1400" b="1" dirty="0" err="1">
                <a:solidFill>
                  <a:srgbClr val="0000FF"/>
                </a:solidFill>
              </a:rPr>
              <a:t>phacoantigenic</a:t>
            </a:r>
            <a:r>
              <a:rPr lang="en-US" sz="1400" b="1" dirty="0">
                <a:solidFill>
                  <a:srgbClr val="0000FF"/>
                </a:solidFill>
              </a:rPr>
              <a:t> and lens-particle glaucoma</a:t>
            </a:r>
            <a:r>
              <a:rPr lang="en-US" sz="1400" dirty="0">
                <a:solidFill>
                  <a:srgbClr val="0000FF"/>
                </a:solidFill>
              </a:rPr>
              <a:t>. </a:t>
            </a:r>
            <a:r>
              <a:rPr lang="en-US" sz="1400" dirty="0"/>
              <a:t>Take the </a:t>
            </a:r>
            <a:r>
              <a:rPr lang="en-US" sz="1400" i="1" dirty="0"/>
              <a:t>Lens</a:t>
            </a:r>
            <a:r>
              <a:rPr lang="en-US" sz="1400" dirty="0"/>
              <a:t> book. It states that “</a:t>
            </a:r>
            <a:r>
              <a:rPr lang="en-US" sz="1400" dirty="0" err="1"/>
              <a:t>phacoantigenic</a:t>
            </a:r>
            <a:r>
              <a:rPr lang="en-US" sz="1400" dirty="0"/>
              <a:t> uveitis” (it does not use the term </a:t>
            </a:r>
            <a:r>
              <a:rPr lang="en-US" sz="1400" dirty="0" err="1"/>
              <a:t>phacoantigenic</a:t>
            </a:r>
            <a:r>
              <a:rPr lang="en-US" sz="1400" i="1" dirty="0"/>
              <a:t> glaucoma</a:t>
            </a:r>
            <a:r>
              <a:rPr lang="en-US" sz="1400" dirty="0"/>
              <a:t>) is “immune-mediated.” However, it pointedly states that </a:t>
            </a:r>
            <a:r>
              <a:rPr lang="en-US" sz="1400" dirty="0" err="1"/>
              <a:t>phacolytic</a:t>
            </a:r>
            <a:r>
              <a:rPr lang="en-US" sz="1400" dirty="0"/>
              <a:t> glaucoma does </a:t>
            </a:r>
            <a:r>
              <a:rPr lang="en-US" sz="1400" b="1" dirty="0"/>
              <a:t>not</a:t>
            </a:r>
            <a:r>
              <a:rPr lang="en-US" sz="1400" dirty="0"/>
              <a:t> elicit an immune response. This is an example of the </a:t>
            </a:r>
            <a:r>
              <a:rPr lang="en-US" sz="1400" i="1" dirty="0"/>
              <a:t>immune response = adaptive response</a:t>
            </a:r>
            <a:r>
              <a:rPr lang="en-US" sz="1400" dirty="0"/>
              <a:t> mindset mentioned above. Likewise, the </a:t>
            </a:r>
            <a:r>
              <a:rPr lang="en-US" sz="1400" i="1" dirty="0"/>
              <a:t>Path</a:t>
            </a:r>
            <a:r>
              <a:rPr lang="en-US" sz="1400" dirty="0"/>
              <a:t> book addresses </a:t>
            </a:r>
            <a:r>
              <a:rPr lang="en-US" sz="1400" dirty="0" err="1"/>
              <a:t>phacoantigenic</a:t>
            </a:r>
            <a:r>
              <a:rPr lang="en-US" sz="1400" dirty="0"/>
              <a:t> uveitis in a section entitled </a:t>
            </a:r>
            <a:r>
              <a:rPr lang="en-US" sz="1400" i="1" dirty="0"/>
              <a:t>Inflammations</a:t>
            </a:r>
            <a:r>
              <a:rPr lang="en-US" sz="1400" dirty="0"/>
              <a:t>, but not </a:t>
            </a:r>
            <a:r>
              <a:rPr lang="en-US" sz="1400" dirty="0" err="1"/>
              <a:t>phacolytic</a:t>
            </a:r>
            <a:r>
              <a:rPr lang="en-US" sz="1400" dirty="0"/>
              <a:t> glaucoma—it is discussed under </a:t>
            </a:r>
            <a:r>
              <a:rPr lang="en-US" sz="1400" i="1" dirty="0"/>
              <a:t>Secondary Glaucoma with Material in the Trabecular Meshwork</a:t>
            </a:r>
            <a:r>
              <a:rPr lang="en-US" sz="1400" dirty="0"/>
              <a:t>. (The term </a:t>
            </a:r>
            <a:r>
              <a:rPr lang="en-US" sz="1400" i="1" dirty="0"/>
              <a:t>lens-particle glaucoma </a:t>
            </a:r>
            <a:r>
              <a:rPr lang="en-US" sz="1400" dirty="0"/>
              <a:t>does not appear in the </a:t>
            </a:r>
            <a:r>
              <a:rPr lang="en-US" sz="1400" i="1" dirty="0"/>
              <a:t>Path</a:t>
            </a:r>
            <a:r>
              <a:rPr lang="en-US" sz="1400" dirty="0"/>
              <a:t> book’s index.) </a:t>
            </a:r>
            <a:r>
              <a:rPr lang="en-US" sz="1400" dirty="0">
                <a:solidFill>
                  <a:srgbClr val="0000FF"/>
                </a:solidFill>
              </a:rPr>
              <a:t>In contrast, the </a:t>
            </a:r>
            <a:r>
              <a:rPr lang="en-US" sz="1400" i="1" dirty="0">
                <a:solidFill>
                  <a:srgbClr val="0000FF"/>
                </a:solidFill>
              </a:rPr>
              <a:t>Uveitis</a:t>
            </a:r>
            <a:r>
              <a:rPr lang="en-US" sz="1400" dirty="0">
                <a:solidFill>
                  <a:srgbClr val="0000FF"/>
                </a:solidFill>
              </a:rPr>
              <a:t> book eschews the term </a:t>
            </a:r>
            <a:r>
              <a:rPr lang="en-US" sz="1400" i="1" dirty="0" err="1">
                <a:solidFill>
                  <a:srgbClr val="0000FF"/>
                </a:solidFill>
              </a:rPr>
              <a:t>phacoantigenic</a:t>
            </a:r>
            <a:r>
              <a:rPr lang="en-US" sz="1400" i="1" dirty="0">
                <a:solidFill>
                  <a:srgbClr val="0000FF"/>
                </a:solidFill>
              </a:rPr>
              <a:t> uveitis/glaucoma </a:t>
            </a:r>
            <a:r>
              <a:rPr lang="en-US" sz="1400" dirty="0">
                <a:solidFill>
                  <a:srgbClr val="0000FF"/>
                </a:solidFill>
              </a:rPr>
              <a:t>entirely, using instead the term </a:t>
            </a:r>
            <a:r>
              <a:rPr lang="en-US" sz="1400" i="1" dirty="0">
                <a:solidFill>
                  <a:srgbClr val="0000FF"/>
                </a:solidFill>
              </a:rPr>
              <a:t>lens-induced uveitis. </a:t>
            </a:r>
            <a:r>
              <a:rPr lang="en-US" sz="1400" dirty="0">
                <a:solidFill>
                  <a:srgbClr val="0000FF"/>
                </a:solidFill>
              </a:rPr>
              <a:t>It goes on to describe </a:t>
            </a:r>
            <a:r>
              <a:rPr lang="en-US" sz="1400" dirty="0" err="1">
                <a:solidFill>
                  <a:srgbClr val="0000FF"/>
                </a:solidFill>
              </a:rPr>
              <a:t>phacolytic</a:t>
            </a:r>
            <a:r>
              <a:rPr lang="en-US" sz="1400" dirty="0">
                <a:solidFill>
                  <a:srgbClr val="0000FF"/>
                </a:solidFill>
              </a:rPr>
              <a:t> glaucoma in a manner consistent with the other books. </a:t>
            </a:r>
            <a:r>
              <a:rPr lang="en-US" sz="1400" i="1" dirty="0">
                <a:solidFill>
                  <a:srgbClr val="0000FF"/>
                </a:solidFill>
              </a:rPr>
              <a:t>Lens-particle glaucoma </a:t>
            </a:r>
            <a:r>
              <a:rPr lang="en-US" sz="1400" dirty="0">
                <a:solidFill>
                  <a:srgbClr val="0000FF"/>
                </a:solidFill>
              </a:rPr>
              <a:t>does not appear in its index either. </a:t>
            </a:r>
            <a:r>
              <a:rPr lang="en-US" sz="1400" dirty="0"/>
              <a:t>Finally, the </a:t>
            </a:r>
            <a:r>
              <a:rPr lang="en-US" sz="1400" i="1" dirty="0"/>
              <a:t>Glaucoma</a:t>
            </a:r>
            <a:r>
              <a:rPr lang="en-US" sz="1400" dirty="0"/>
              <a:t> book groups all three conditions together under the heading </a:t>
            </a:r>
            <a:r>
              <a:rPr lang="en-US" sz="1400" i="1" dirty="0"/>
              <a:t>Lens-Induced Glaucoma</a:t>
            </a:r>
            <a:r>
              <a:rPr lang="en-US" sz="1400" dirty="0"/>
              <a:t>, and does not address the issue of innate vs adaptive immunity. Instead, it refers simply to ‘inflammation’ in the description of all three conditions. The term </a:t>
            </a:r>
            <a:r>
              <a:rPr lang="en-US" sz="1400" dirty="0" err="1"/>
              <a:t>phacoantigenic</a:t>
            </a:r>
            <a:r>
              <a:rPr lang="en-US" sz="1400" i="1" dirty="0"/>
              <a:t> uveitis </a:t>
            </a:r>
            <a:r>
              <a:rPr lang="en-US" sz="1400" dirty="0"/>
              <a:t>does not appear.</a:t>
            </a:r>
          </a:p>
          <a:p>
            <a:endParaRPr lang="en-US" sz="1400" dirty="0"/>
          </a:p>
          <a:p>
            <a:r>
              <a:rPr lang="en-US" sz="1400" dirty="0">
                <a:solidFill>
                  <a:srgbClr val="0000FF"/>
                </a:solidFill>
              </a:rPr>
              <a:t>TLDR When studying the lens-related secondary OAGs, make sure to read about them in all four of the </a:t>
            </a:r>
            <a:r>
              <a:rPr lang="en-US" sz="1400" i="1" dirty="0">
                <a:solidFill>
                  <a:srgbClr val="0000FF"/>
                </a:solidFill>
              </a:rPr>
              <a:t>BCSC</a:t>
            </a:r>
            <a:r>
              <a:rPr lang="en-US" sz="1400" dirty="0">
                <a:solidFill>
                  <a:srgbClr val="0000FF"/>
                </a:solidFill>
              </a:rPr>
              <a:t> books that address them—</a:t>
            </a:r>
            <a:r>
              <a:rPr lang="en-US" sz="1400" i="1" dirty="0">
                <a:solidFill>
                  <a:srgbClr val="0000FF"/>
                </a:solidFill>
              </a:rPr>
              <a:t>Glaucoma</a:t>
            </a:r>
            <a:r>
              <a:rPr lang="en-US" sz="1400" dirty="0">
                <a:solidFill>
                  <a:srgbClr val="0000FF"/>
                </a:solidFill>
              </a:rPr>
              <a:t>, </a:t>
            </a:r>
            <a:r>
              <a:rPr lang="en-US" sz="1400" i="1" dirty="0">
                <a:solidFill>
                  <a:srgbClr val="0000FF"/>
                </a:solidFill>
              </a:rPr>
              <a:t>Uveitis</a:t>
            </a:r>
            <a:r>
              <a:rPr lang="en-US" sz="1400" dirty="0">
                <a:solidFill>
                  <a:srgbClr val="0000FF"/>
                </a:solidFill>
              </a:rPr>
              <a:t>, </a:t>
            </a:r>
            <a:r>
              <a:rPr lang="en-US" sz="1400" i="1" dirty="0">
                <a:solidFill>
                  <a:srgbClr val="0000FF"/>
                </a:solidFill>
              </a:rPr>
              <a:t>Lens</a:t>
            </a:r>
            <a:r>
              <a:rPr lang="en-US" sz="1400" dirty="0">
                <a:solidFill>
                  <a:srgbClr val="0000FF"/>
                </a:solidFill>
              </a:rPr>
              <a:t> and </a:t>
            </a:r>
            <a:r>
              <a:rPr lang="en-US" sz="1400" i="1" dirty="0">
                <a:solidFill>
                  <a:srgbClr val="0000FF"/>
                </a:solidFill>
              </a:rPr>
              <a:t>Path—</a:t>
            </a:r>
            <a:r>
              <a:rPr lang="en-US" sz="1400" dirty="0">
                <a:solidFill>
                  <a:srgbClr val="0000FF"/>
                </a:solidFill>
              </a:rPr>
              <a:t>and be prepared to grapple with inconsistencies when doing so.</a:t>
            </a:r>
          </a:p>
        </p:txBody>
      </p:sp>
    </p:spTree>
    <p:extLst>
      <p:ext uri="{BB962C8B-B14F-4D97-AF65-F5344CB8AC3E}">
        <p14:creationId xmlns:p14="http://schemas.microsoft.com/office/powerpoint/2010/main" val="211739749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0206234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788868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282570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1">
            <a:extLst>
              <a:ext uri="{FF2B5EF4-FFF2-40B4-BE49-F238E27FC236}">
                <a16:creationId xmlns:a16="http://schemas.microsoft.com/office/drawing/2014/main" id="{495DED20-1E18-40A1-AB29-07D47544E95E}"/>
              </a:ext>
            </a:extLst>
          </p:cNvPr>
          <p:cNvSpPr txBox="1">
            <a:spLocks noChangeArrowheads="1"/>
          </p:cNvSpPr>
          <p:nvPr/>
        </p:nvSpPr>
        <p:spPr bwMode="auto">
          <a:xfrm>
            <a:off x="304800" y="3456609"/>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rgbClr val="0000FF"/>
                </a:solidFill>
              </a:rPr>
              <a:t>Untreated IOP consistently</a:t>
            </a:r>
          </a:p>
          <a:p>
            <a:pPr algn="ctr" eaLnBrk="1" hangingPunct="1">
              <a:lnSpc>
                <a:spcPct val="85000"/>
              </a:lnSpc>
              <a:spcBef>
                <a:spcPct val="0"/>
              </a:spcBef>
              <a:buClrTx/>
              <a:buSzTx/>
              <a:buFontTx/>
              <a:buNone/>
            </a:pPr>
            <a:r>
              <a:rPr lang="en-US" altLang="en-US" sz="1800" i="1">
                <a:solidFill>
                  <a:srgbClr val="0000FF"/>
                </a:solidFill>
              </a:rPr>
              <a:t>above</a:t>
            </a:r>
            <a:r>
              <a:rPr lang="en-US" altLang="en-US" sz="1800">
                <a:solidFill>
                  <a:srgbClr val="0000FF"/>
                </a:solidFill>
              </a:rPr>
              <a:t> 22 mmHg</a:t>
            </a:r>
          </a:p>
        </p:txBody>
      </p:sp>
      <p:sp>
        <p:nvSpPr>
          <p:cNvPr id="31747" name="Text Box 12">
            <a:extLst>
              <a:ext uri="{FF2B5EF4-FFF2-40B4-BE49-F238E27FC236}">
                <a16:creationId xmlns:a16="http://schemas.microsoft.com/office/drawing/2014/main" id="{577E54E9-37CE-4EA3-B5DB-901046A6DEEA}"/>
              </a:ext>
            </a:extLst>
          </p:cNvPr>
          <p:cNvSpPr txBox="1">
            <a:spLocks noChangeArrowheads="1"/>
          </p:cNvSpPr>
          <p:nvPr/>
        </p:nvSpPr>
        <p:spPr bwMode="auto">
          <a:xfrm>
            <a:off x="5480050" y="3479800"/>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rgbClr val="0000FF"/>
                </a:solidFill>
              </a:rPr>
              <a:t>Untreated IOP consistently</a:t>
            </a:r>
          </a:p>
          <a:p>
            <a:pPr algn="ctr" eaLnBrk="1" hangingPunct="1">
              <a:lnSpc>
                <a:spcPct val="85000"/>
              </a:lnSpc>
              <a:spcBef>
                <a:spcPct val="0"/>
              </a:spcBef>
              <a:buClrTx/>
              <a:buSzTx/>
              <a:buFontTx/>
              <a:buNone/>
            </a:pPr>
            <a:r>
              <a:rPr lang="en-US" altLang="en-US" sz="1800" i="1">
                <a:solidFill>
                  <a:srgbClr val="0000FF"/>
                </a:solidFill>
              </a:rPr>
              <a:t>below</a:t>
            </a:r>
            <a:r>
              <a:rPr lang="en-US" altLang="en-US" sz="1800">
                <a:solidFill>
                  <a:srgbClr val="0000FF"/>
                </a:solidFill>
              </a:rPr>
              <a:t> 22 mmHg</a:t>
            </a:r>
          </a:p>
        </p:txBody>
      </p:sp>
      <p:sp>
        <p:nvSpPr>
          <p:cNvPr id="31748" name="Line 13">
            <a:extLst>
              <a:ext uri="{FF2B5EF4-FFF2-40B4-BE49-F238E27FC236}">
                <a16:creationId xmlns:a16="http://schemas.microsoft.com/office/drawing/2014/main" id="{53197AB4-4C99-42F7-878A-2A98AB901709}"/>
              </a:ext>
            </a:extLst>
          </p:cNvPr>
          <p:cNvSpPr>
            <a:spLocks noChangeShapeType="1"/>
          </p:cNvSpPr>
          <p:nvPr/>
        </p:nvSpPr>
        <p:spPr bwMode="auto">
          <a:xfrm flipV="1">
            <a:off x="1752600" y="2853359"/>
            <a:ext cx="0" cy="53340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9" name="Line 14">
            <a:extLst>
              <a:ext uri="{FF2B5EF4-FFF2-40B4-BE49-F238E27FC236}">
                <a16:creationId xmlns:a16="http://schemas.microsoft.com/office/drawing/2014/main" id="{6BDFE3B3-AACE-4901-911D-8044D62CEB5C}"/>
              </a:ext>
            </a:extLst>
          </p:cNvPr>
          <p:cNvSpPr>
            <a:spLocks noChangeShapeType="1"/>
          </p:cNvSpPr>
          <p:nvPr/>
        </p:nvSpPr>
        <p:spPr bwMode="auto">
          <a:xfrm flipV="1">
            <a:off x="6934200" y="2870200"/>
            <a:ext cx="0" cy="53340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0" name="Rectangle 15">
            <a:extLst>
              <a:ext uri="{FF2B5EF4-FFF2-40B4-BE49-F238E27FC236}">
                <a16:creationId xmlns:a16="http://schemas.microsoft.com/office/drawing/2014/main" id="{AD823FDC-D0B3-4A22-A2EE-A6F8F0CE4C1A}"/>
              </a:ext>
            </a:extLst>
          </p:cNvPr>
          <p:cNvSpPr>
            <a:spLocks noChangeArrowheads="1"/>
          </p:cNvSpPr>
          <p:nvPr/>
        </p:nvSpPr>
        <p:spPr bwMode="auto">
          <a:xfrm>
            <a:off x="1600200" y="3729348"/>
            <a:ext cx="3048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a:t>#</a:t>
            </a:r>
          </a:p>
        </p:txBody>
      </p:sp>
      <p:sp>
        <p:nvSpPr>
          <p:cNvPr id="31751" name="Rectangle 16">
            <a:extLst>
              <a:ext uri="{FF2B5EF4-FFF2-40B4-BE49-F238E27FC236}">
                <a16:creationId xmlns:a16="http://schemas.microsoft.com/office/drawing/2014/main" id="{0B4BF84F-09FB-4CB5-9CC0-9C5C65EFEF95}"/>
              </a:ext>
            </a:extLst>
          </p:cNvPr>
          <p:cNvSpPr>
            <a:spLocks noChangeArrowheads="1"/>
          </p:cNvSpPr>
          <p:nvPr/>
        </p:nvSpPr>
        <p:spPr bwMode="auto">
          <a:xfrm>
            <a:off x="6748463" y="3738218"/>
            <a:ext cx="304800" cy="3048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a:t>#</a:t>
            </a:r>
          </a:p>
        </p:txBody>
      </p:sp>
      <p:sp>
        <p:nvSpPr>
          <p:cNvPr id="19" name="Text Box 4">
            <a:extLst>
              <a:ext uri="{FF2B5EF4-FFF2-40B4-BE49-F238E27FC236}">
                <a16:creationId xmlns:a16="http://schemas.microsoft.com/office/drawing/2014/main" id="{B3FDD68E-2D87-4BD8-A5C5-810767D5E87A}"/>
              </a:ext>
            </a:extLst>
          </p:cNvPr>
          <p:cNvSpPr txBox="1">
            <a:spLocks noChangeArrowheads="1"/>
          </p:cNvSpPr>
          <p:nvPr/>
        </p:nvSpPr>
        <p:spPr bwMode="auto">
          <a:xfrm>
            <a:off x="5451475" y="1981200"/>
            <a:ext cx="2625725"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2600" i="1"/>
              <a:t>Normal-tension</a:t>
            </a:r>
          </a:p>
          <a:p>
            <a:pPr eaLnBrk="1" hangingPunct="1">
              <a:lnSpc>
                <a:spcPct val="85000"/>
              </a:lnSpc>
              <a:spcBef>
                <a:spcPct val="0"/>
              </a:spcBef>
              <a:buClrTx/>
              <a:buSzTx/>
              <a:buFontTx/>
              <a:buNone/>
            </a:pPr>
            <a:r>
              <a:rPr lang="en-US" altLang="en-US" sz="2600" i="1"/>
              <a:t>glaucoma (NTG)</a:t>
            </a:r>
          </a:p>
        </p:txBody>
      </p:sp>
      <p:sp>
        <p:nvSpPr>
          <p:cNvPr id="20" name="Text Box 5">
            <a:extLst>
              <a:ext uri="{FF2B5EF4-FFF2-40B4-BE49-F238E27FC236}">
                <a16:creationId xmlns:a16="http://schemas.microsoft.com/office/drawing/2014/main" id="{6D1600F0-D8E9-4276-BF33-653C71B09CA0}"/>
              </a:ext>
            </a:extLst>
          </p:cNvPr>
          <p:cNvSpPr txBox="1">
            <a:spLocks noChangeArrowheads="1"/>
          </p:cNvSpPr>
          <p:nvPr/>
        </p:nvSpPr>
        <p:spPr bwMode="auto">
          <a:xfrm>
            <a:off x="1380841" y="1987550"/>
            <a:ext cx="9813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↑IOP</a:t>
            </a:r>
          </a:p>
        </p:txBody>
      </p:sp>
      <p:sp>
        <p:nvSpPr>
          <p:cNvPr id="29" name="Line 6">
            <a:extLst>
              <a:ext uri="{FF2B5EF4-FFF2-40B4-BE49-F238E27FC236}">
                <a16:creationId xmlns:a16="http://schemas.microsoft.com/office/drawing/2014/main" id="{DD86F9B9-2E01-4570-A3C8-8761E6CD10DD}"/>
              </a:ext>
            </a:extLst>
          </p:cNvPr>
          <p:cNvSpPr>
            <a:spLocks noChangeShapeType="1"/>
          </p:cNvSpPr>
          <p:nvPr/>
        </p:nvSpPr>
        <p:spPr bwMode="auto">
          <a:xfrm flipH="1">
            <a:off x="2025650" y="1457326"/>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 name="Line 7">
            <a:extLst>
              <a:ext uri="{FF2B5EF4-FFF2-40B4-BE49-F238E27FC236}">
                <a16:creationId xmlns:a16="http://schemas.microsoft.com/office/drawing/2014/main" id="{2064586F-4638-40BF-8381-FD01011CA4C7}"/>
              </a:ext>
            </a:extLst>
          </p:cNvPr>
          <p:cNvSpPr>
            <a:spLocks noChangeShapeType="1"/>
          </p:cNvSpPr>
          <p:nvPr/>
        </p:nvSpPr>
        <p:spPr bwMode="auto">
          <a:xfrm>
            <a:off x="4506913" y="1457326"/>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Text Box 3">
            <a:extLst>
              <a:ext uri="{FF2B5EF4-FFF2-40B4-BE49-F238E27FC236}">
                <a16:creationId xmlns:a16="http://schemas.microsoft.com/office/drawing/2014/main" id="{D58AEAB1-E174-47BF-891A-F4DE2CD25E95}"/>
              </a:ext>
            </a:extLst>
          </p:cNvPr>
          <p:cNvSpPr txBox="1">
            <a:spLocks noChangeArrowheads="1"/>
          </p:cNvSpPr>
          <p:nvPr/>
        </p:nvSpPr>
        <p:spPr bwMode="auto">
          <a:xfrm>
            <a:off x="3962400" y="838200"/>
            <a:ext cx="108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200"/>
              <a:t>OAG</a:t>
            </a:r>
          </a:p>
        </p:txBody>
      </p:sp>
      <p:sp>
        <p:nvSpPr>
          <p:cNvPr id="15" name="TextBox 14">
            <a:extLst>
              <a:ext uri="{FF2B5EF4-FFF2-40B4-BE49-F238E27FC236}">
                <a16:creationId xmlns:a16="http://schemas.microsoft.com/office/drawing/2014/main" id="{D0A18F97-ABC9-4482-8A30-7A162E91B15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6" name="Rectangle 8">
            <a:extLst>
              <a:ext uri="{FF2B5EF4-FFF2-40B4-BE49-F238E27FC236}">
                <a16:creationId xmlns:a16="http://schemas.microsoft.com/office/drawing/2014/main" id="{5DC50E40-F2AE-4740-A604-68F4BAB05BB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0157302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u="sng" dirty="0"/>
              <a:t>Associated with mature/</a:t>
            </a:r>
            <a:r>
              <a:rPr lang="en-US" altLang="en-US" sz="2200" b="1" u="sng" dirty="0" err="1"/>
              <a:t>hypermature</a:t>
            </a:r>
            <a:r>
              <a:rPr lang="en-US" altLang="en-US" sz="2200" b="1" u="sng" dirty="0"/>
              <a:t> cataract: </a:t>
            </a:r>
            <a:r>
              <a:rPr lang="en-US" altLang="en-US" sz="2200" b="1" u="sng" dirty="0" err="1">
                <a:solidFill>
                  <a:srgbClr val="0000FF"/>
                </a:solidFill>
              </a:rPr>
              <a:t>Phacolytic</a:t>
            </a:r>
            <a:endParaRPr lang="en-US" altLang="en-US" sz="2200" b="1" u="sng" dirty="0">
              <a:solidFill>
                <a:srgbClr val="0000FF"/>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a:t>
            </a:r>
            <a:r>
              <a:rPr lang="en-US" altLang="en-US" sz="2200" b="1" u="sng" dirty="0"/>
              <a:t>worsening vision: </a:t>
            </a:r>
            <a:r>
              <a:rPr lang="en-US" altLang="en-US" sz="2200" b="1" u="sng" dirty="0" err="1">
                <a:solidFill>
                  <a:srgbClr val="0000FF"/>
                </a:solidFill>
              </a:rPr>
              <a:t>Phacolytic</a:t>
            </a:r>
            <a:endParaRPr lang="en-US" altLang="en-US" sz="2200" b="1" u="sng"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 name="Arrow: Up-Down 4">
            <a:extLst>
              <a:ext uri="{FF2B5EF4-FFF2-40B4-BE49-F238E27FC236}">
                <a16:creationId xmlns:a16="http://schemas.microsoft.com/office/drawing/2014/main" id="{09848D81-DA75-4C31-9DA8-FA9E840B78A3}"/>
              </a:ext>
            </a:extLst>
          </p:cNvPr>
          <p:cNvSpPr/>
          <p:nvPr/>
        </p:nvSpPr>
        <p:spPr>
          <a:xfrm rot="1463452">
            <a:off x="4126973" y="2554209"/>
            <a:ext cx="410817" cy="2921340"/>
          </a:xfrm>
          <a:prstGeom prst="upDown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55F2902-75B4-4378-A5DB-1F46FD5B4FF7}"/>
              </a:ext>
            </a:extLst>
          </p:cNvPr>
          <p:cNvSpPr txBox="1"/>
          <p:nvPr/>
        </p:nvSpPr>
        <p:spPr>
          <a:xfrm>
            <a:off x="1472644" y="3336236"/>
            <a:ext cx="6016488" cy="1323439"/>
          </a:xfrm>
          <a:prstGeom prst="rect">
            <a:avLst/>
          </a:prstGeom>
          <a:solidFill>
            <a:schemeClr val="accent5">
              <a:lumMod val="75000"/>
            </a:schemeClr>
          </a:solidFill>
        </p:spPr>
        <p:txBody>
          <a:bodyPr wrap="square" rtlCol="0">
            <a:spAutoFit/>
          </a:bodyPr>
          <a:lstStyle/>
          <a:p>
            <a:r>
              <a:rPr lang="en-US" sz="1600" i="1" dirty="0">
                <a:solidFill>
                  <a:srgbClr val="0000FF"/>
                </a:solidFill>
              </a:rPr>
              <a:t>Given that their cataracts can’t get much worse, what accounts for the fact that </a:t>
            </a:r>
            <a:r>
              <a:rPr lang="en-US" sz="1600" i="1" dirty="0" err="1">
                <a:solidFill>
                  <a:srgbClr val="0000FF"/>
                </a:solidFill>
              </a:rPr>
              <a:t>phacolytic</a:t>
            </a:r>
            <a:r>
              <a:rPr lang="en-US" sz="1600" i="1" dirty="0">
                <a:solidFill>
                  <a:srgbClr val="0000FF"/>
                </a:solidFill>
              </a:rPr>
              <a:t> glaucoma pts c/o an acute worsening of VA coinciding with the onset of their pain and ocular injection?</a:t>
            </a:r>
          </a:p>
          <a:p>
            <a:r>
              <a:rPr lang="en-US" sz="1600" dirty="0">
                <a:solidFill>
                  <a:schemeClr val="accent5">
                    <a:lumMod val="75000"/>
                  </a:schemeClr>
                </a:solidFill>
              </a:rPr>
              <a:t>The IOP spike smashes their corneal endothelium, resulting in corneal edema which renders their bad VA even worse</a:t>
            </a:r>
          </a:p>
        </p:txBody>
      </p:sp>
    </p:spTree>
    <p:extLst>
      <p:ext uri="{BB962C8B-B14F-4D97-AF65-F5344CB8AC3E}">
        <p14:creationId xmlns:p14="http://schemas.microsoft.com/office/powerpoint/2010/main" val="387761274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u="sng" dirty="0"/>
              <a:t>Associated with mature/</a:t>
            </a:r>
            <a:r>
              <a:rPr lang="en-US" altLang="en-US" sz="2200" b="1" u="sng" dirty="0" err="1"/>
              <a:t>hypermature</a:t>
            </a:r>
            <a:r>
              <a:rPr lang="en-US" altLang="en-US" sz="2200" b="1" u="sng" dirty="0"/>
              <a:t> cataract: </a:t>
            </a:r>
            <a:r>
              <a:rPr lang="en-US" altLang="en-US" sz="2200" b="1" u="sng" dirty="0" err="1">
                <a:solidFill>
                  <a:srgbClr val="0000FF"/>
                </a:solidFill>
              </a:rPr>
              <a:t>Phacolytic</a:t>
            </a:r>
            <a:endParaRPr lang="en-US" altLang="en-US" sz="2200" b="1" u="sng" dirty="0">
              <a:solidFill>
                <a:srgbClr val="0000FF"/>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a:t>
            </a:r>
            <a:r>
              <a:rPr lang="en-US" altLang="en-US" sz="2200" b="1" u="sng" dirty="0"/>
              <a:t>worsening vision: </a:t>
            </a:r>
            <a:r>
              <a:rPr lang="en-US" altLang="en-US" sz="2200" b="1" u="sng" dirty="0" err="1">
                <a:solidFill>
                  <a:srgbClr val="0000FF"/>
                </a:solidFill>
              </a:rPr>
              <a:t>Phacolytic</a:t>
            </a:r>
            <a:endParaRPr lang="en-US" altLang="en-US" sz="2200" b="1" u="sng"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 name="Arrow: Up-Down 4">
            <a:extLst>
              <a:ext uri="{FF2B5EF4-FFF2-40B4-BE49-F238E27FC236}">
                <a16:creationId xmlns:a16="http://schemas.microsoft.com/office/drawing/2014/main" id="{09848D81-DA75-4C31-9DA8-FA9E840B78A3}"/>
              </a:ext>
            </a:extLst>
          </p:cNvPr>
          <p:cNvSpPr/>
          <p:nvPr/>
        </p:nvSpPr>
        <p:spPr>
          <a:xfrm rot="1463452">
            <a:off x="4126973" y="2554209"/>
            <a:ext cx="410817" cy="2921340"/>
          </a:xfrm>
          <a:prstGeom prst="upDown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455F2902-75B4-4378-A5DB-1F46FD5B4FF7}"/>
              </a:ext>
            </a:extLst>
          </p:cNvPr>
          <p:cNvSpPr txBox="1"/>
          <p:nvPr/>
        </p:nvSpPr>
        <p:spPr>
          <a:xfrm>
            <a:off x="1472644" y="3336236"/>
            <a:ext cx="6016488" cy="1323439"/>
          </a:xfrm>
          <a:prstGeom prst="rect">
            <a:avLst/>
          </a:prstGeom>
          <a:solidFill>
            <a:schemeClr val="accent5">
              <a:lumMod val="75000"/>
            </a:schemeClr>
          </a:solidFill>
        </p:spPr>
        <p:txBody>
          <a:bodyPr wrap="square" rtlCol="0">
            <a:spAutoFit/>
          </a:bodyPr>
          <a:lstStyle/>
          <a:p>
            <a:r>
              <a:rPr lang="en-US" sz="1600" i="1" dirty="0">
                <a:solidFill>
                  <a:srgbClr val="0000FF"/>
                </a:solidFill>
              </a:rPr>
              <a:t>Given that their cataracts can’t get much worse, what accounts for the fact that </a:t>
            </a:r>
            <a:r>
              <a:rPr lang="en-US" sz="1600" i="1" dirty="0" err="1">
                <a:solidFill>
                  <a:srgbClr val="0000FF"/>
                </a:solidFill>
              </a:rPr>
              <a:t>phacolytic</a:t>
            </a:r>
            <a:r>
              <a:rPr lang="en-US" sz="1600" i="1" dirty="0">
                <a:solidFill>
                  <a:srgbClr val="0000FF"/>
                </a:solidFill>
              </a:rPr>
              <a:t> glaucoma pts c/o an acute worsening of VA coinciding with the onset of their pain and ocular injection?</a:t>
            </a:r>
          </a:p>
          <a:p>
            <a:r>
              <a:rPr lang="en-US" sz="1600" dirty="0">
                <a:solidFill>
                  <a:srgbClr val="0000FF"/>
                </a:solidFill>
              </a:rPr>
              <a:t>The IOP spike smashes their corneal endothelium, resulting in corneal edema which renders bad VA even worse</a:t>
            </a:r>
          </a:p>
        </p:txBody>
      </p:sp>
    </p:spTree>
    <p:extLst>
      <p:ext uri="{BB962C8B-B14F-4D97-AF65-F5344CB8AC3E}">
        <p14:creationId xmlns:p14="http://schemas.microsoft.com/office/powerpoint/2010/main" val="107089061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A03E0B7-2B8A-497B-81E6-77DB1A6034FF}"/>
              </a:ext>
            </a:extLst>
          </p:cNvPr>
          <p:cNvSpPr>
            <a:spLocks noGrp="1"/>
          </p:cNvSpPr>
          <p:nvPr>
            <p:ph type="sldNum" sz="quarter" idx="12"/>
          </p:nvPr>
        </p:nvSpPr>
        <p:spPr/>
        <p:txBody>
          <a:bodyPr/>
          <a:lstStyle/>
          <a:p>
            <a:pPr>
              <a:defRPr/>
            </a:pPr>
            <a:fld id="{94617331-6E8E-46A7-8E0B-E00505E575FC}" type="slidenum">
              <a:rPr lang="en-US" altLang="en-US" smtClean="0"/>
              <a:pPr>
                <a:defRPr/>
              </a:pPr>
              <a:t>163</a:t>
            </a:fld>
            <a:endParaRPr lang="en-US" altLang="en-US"/>
          </a:p>
        </p:txBody>
      </p:sp>
      <p:pic>
        <p:nvPicPr>
          <p:cNvPr id="4" name="Picture 3">
            <a:extLst>
              <a:ext uri="{FF2B5EF4-FFF2-40B4-BE49-F238E27FC236}">
                <a16:creationId xmlns:a16="http://schemas.microsoft.com/office/drawing/2014/main" id="{9A38427F-3C20-41ED-82A1-B6998F53EA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18182" y="1331711"/>
            <a:ext cx="6307636" cy="4194578"/>
          </a:xfrm>
          <a:prstGeom prst="rect">
            <a:avLst/>
          </a:prstGeom>
        </p:spPr>
      </p:pic>
      <p:sp>
        <p:nvSpPr>
          <p:cNvPr id="5" name="TextBox 4">
            <a:extLst>
              <a:ext uri="{FF2B5EF4-FFF2-40B4-BE49-F238E27FC236}">
                <a16:creationId xmlns:a16="http://schemas.microsoft.com/office/drawing/2014/main" id="{B83807AF-EF9E-48B8-92BD-67123FCCE919}"/>
              </a:ext>
            </a:extLst>
          </p:cNvPr>
          <p:cNvSpPr txBox="1"/>
          <p:nvPr/>
        </p:nvSpPr>
        <p:spPr>
          <a:xfrm>
            <a:off x="2504767" y="5901964"/>
            <a:ext cx="4134465" cy="369332"/>
          </a:xfrm>
          <a:prstGeom prst="rect">
            <a:avLst/>
          </a:prstGeom>
          <a:noFill/>
        </p:spPr>
        <p:txBody>
          <a:bodyPr wrap="none" rtlCol="0">
            <a:spAutoFit/>
          </a:bodyPr>
          <a:lstStyle/>
          <a:p>
            <a:pPr algn="ctr"/>
            <a:r>
              <a:rPr lang="en-US" dirty="0" err="1"/>
              <a:t>Phacolytic</a:t>
            </a:r>
            <a:r>
              <a:rPr lang="en-US" dirty="0"/>
              <a:t> glaucoma: Corneal edema</a:t>
            </a:r>
          </a:p>
        </p:txBody>
      </p:sp>
      <p:sp>
        <p:nvSpPr>
          <p:cNvPr id="3" name="Text Box 3">
            <a:extLst>
              <a:ext uri="{FF2B5EF4-FFF2-40B4-BE49-F238E27FC236}">
                <a16:creationId xmlns:a16="http://schemas.microsoft.com/office/drawing/2014/main" id="{52A9846F-124A-6449-E790-D9A4E67769C6}"/>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Tree>
    <p:extLst>
      <p:ext uri="{BB962C8B-B14F-4D97-AF65-F5344CB8AC3E}">
        <p14:creationId xmlns:p14="http://schemas.microsoft.com/office/powerpoint/2010/main" val="144458775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Fellow eye may become involved:</a:t>
            </a:r>
            <a:endParaRPr lang="en-US" altLang="en-US" sz="2200"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176545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Fellow eye may become involved: </a:t>
            </a:r>
            <a:r>
              <a:rPr lang="en-US" altLang="en-US" sz="2200" dirty="0" err="1">
                <a:solidFill>
                  <a:srgbClr val="0000FF"/>
                </a:solidFill>
              </a:rPr>
              <a:t>Phacoantigenic</a:t>
            </a:r>
            <a:endParaRPr lang="en-US" altLang="en-US" sz="2200"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9651617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worsening vision: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Fellow eye may become involved: </a:t>
            </a:r>
            <a:r>
              <a:rPr lang="en-US" altLang="en-US" sz="2200" b="1" dirty="0" err="1">
                <a:solidFill>
                  <a:srgbClr val="0000FF"/>
                </a:solidFill>
              </a:rPr>
              <a:t>Phacoantigenic</a:t>
            </a:r>
            <a:endParaRPr lang="en-US" altLang="en-US" sz="2200" b="1"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FB38D0E-2F92-4AB2-9D96-1C987A565D09}"/>
              </a:ext>
            </a:extLst>
          </p:cNvPr>
          <p:cNvSpPr txBox="1"/>
          <p:nvPr/>
        </p:nvSpPr>
        <p:spPr>
          <a:xfrm>
            <a:off x="381000" y="3202034"/>
            <a:ext cx="8077199" cy="1569660"/>
          </a:xfrm>
          <a:prstGeom prst="rect">
            <a:avLst/>
          </a:prstGeom>
          <a:solidFill>
            <a:srgbClr val="00FFFF"/>
          </a:solidFill>
        </p:spPr>
        <p:txBody>
          <a:bodyPr wrap="square" rtlCol="0">
            <a:spAutoFit/>
          </a:bodyPr>
          <a:lstStyle/>
          <a:p>
            <a:r>
              <a:rPr lang="en-US" sz="1600" i="1" dirty="0">
                <a:solidFill>
                  <a:srgbClr val="0000FF"/>
                </a:solidFill>
              </a:rPr>
              <a:t>How is it the fellow eye can become involved in </a:t>
            </a:r>
            <a:r>
              <a:rPr lang="en-US" sz="1600" i="1" dirty="0" err="1">
                <a:solidFill>
                  <a:srgbClr val="0000FF"/>
                </a:solidFill>
              </a:rPr>
              <a:t>phacoantigenic</a:t>
            </a:r>
            <a:r>
              <a:rPr lang="en-US" sz="1600" i="1" dirty="0">
                <a:solidFill>
                  <a:srgbClr val="0000FF"/>
                </a:solidFill>
              </a:rPr>
              <a:t> glaucoma?</a:t>
            </a:r>
            <a:endParaRPr lang="en-US" sz="1600" i="1" dirty="0">
              <a:solidFill>
                <a:srgbClr val="00FFFF"/>
              </a:solidFill>
            </a:endParaRPr>
          </a:p>
          <a:p>
            <a:r>
              <a:rPr lang="en-US" sz="1600" dirty="0">
                <a:solidFill>
                  <a:srgbClr val="00FFFF"/>
                </a:solidFill>
              </a:rPr>
              <a:t>Recall that it is normal for minute amounts of lens protein to be found in the AC of a phakic eye. Recall further that </a:t>
            </a:r>
            <a:r>
              <a:rPr lang="en-US" sz="1600" dirty="0" err="1">
                <a:solidFill>
                  <a:srgbClr val="00FFFF"/>
                </a:solidFill>
              </a:rPr>
              <a:t>phacoantigenic</a:t>
            </a:r>
            <a:r>
              <a:rPr lang="en-US" sz="1600" dirty="0">
                <a:solidFill>
                  <a:srgbClr val="00FFFF"/>
                </a:solidFill>
              </a:rPr>
              <a:t> glaucoma involves an adaptive response in which the immune system becomes sensitized to normal lens proteins. If an immune system that has become sensitized to normal lens proteins encounters them in the AC of the fellow eye, it may kick off a </a:t>
            </a:r>
            <a:r>
              <a:rPr lang="en-US" sz="1600" dirty="0" err="1">
                <a:solidFill>
                  <a:srgbClr val="00FFFF"/>
                </a:solidFill>
              </a:rPr>
              <a:t>uveitic</a:t>
            </a:r>
            <a:r>
              <a:rPr lang="en-US" sz="1600" dirty="0">
                <a:solidFill>
                  <a:srgbClr val="00FFFF"/>
                </a:solidFill>
              </a:rPr>
              <a:t> process in that eye.</a:t>
            </a:r>
          </a:p>
        </p:txBody>
      </p:sp>
    </p:spTree>
    <p:extLst>
      <p:ext uri="{BB962C8B-B14F-4D97-AF65-F5344CB8AC3E}">
        <p14:creationId xmlns:p14="http://schemas.microsoft.com/office/powerpoint/2010/main" val="181053862"/>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worsening vision: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Fellow eye may become involved: </a:t>
            </a:r>
            <a:r>
              <a:rPr lang="en-US" altLang="en-US" sz="2200" b="1" dirty="0" err="1">
                <a:solidFill>
                  <a:srgbClr val="0000FF"/>
                </a:solidFill>
              </a:rPr>
              <a:t>Phacoantigenic</a:t>
            </a:r>
            <a:endParaRPr lang="en-US" altLang="en-US" sz="2200" b="1"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FB38D0E-2F92-4AB2-9D96-1C987A565D09}"/>
              </a:ext>
            </a:extLst>
          </p:cNvPr>
          <p:cNvSpPr txBox="1"/>
          <p:nvPr/>
        </p:nvSpPr>
        <p:spPr>
          <a:xfrm>
            <a:off x="381000" y="3202034"/>
            <a:ext cx="8077199" cy="1569660"/>
          </a:xfrm>
          <a:prstGeom prst="rect">
            <a:avLst/>
          </a:prstGeom>
          <a:solidFill>
            <a:srgbClr val="00FFFF"/>
          </a:solidFill>
        </p:spPr>
        <p:txBody>
          <a:bodyPr wrap="square" rtlCol="0">
            <a:spAutoFit/>
          </a:bodyPr>
          <a:lstStyle/>
          <a:p>
            <a:r>
              <a:rPr lang="en-US" sz="1600" i="1" dirty="0">
                <a:solidFill>
                  <a:srgbClr val="0000FF"/>
                </a:solidFill>
              </a:rPr>
              <a:t>How is it the fellow eye can become involved in </a:t>
            </a:r>
            <a:r>
              <a:rPr lang="en-US" sz="1600" i="1" dirty="0" err="1">
                <a:solidFill>
                  <a:srgbClr val="0000FF"/>
                </a:solidFill>
              </a:rPr>
              <a:t>phacoantigenic</a:t>
            </a:r>
            <a:r>
              <a:rPr lang="en-US" sz="1600" i="1" dirty="0">
                <a:solidFill>
                  <a:srgbClr val="0000FF"/>
                </a:solidFill>
              </a:rPr>
              <a:t> glaucoma?</a:t>
            </a:r>
          </a:p>
          <a:p>
            <a:r>
              <a:rPr lang="en-US" sz="1600" dirty="0">
                <a:solidFill>
                  <a:srgbClr val="0000FF"/>
                </a:solidFill>
              </a:rPr>
              <a:t>Recall that it is normal for minute amounts of lens protein to be found in the AC of a phakic eye. </a:t>
            </a:r>
            <a:r>
              <a:rPr lang="en-US" sz="1600" dirty="0">
                <a:solidFill>
                  <a:srgbClr val="00FFFF"/>
                </a:solidFill>
              </a:rPr>
              <a:t>Recall further that </a:t>
            </a:r>
            <a:r>
              <a:rPr lang="en-US" sz="1600" dirty="0" err="1">
                <a:solidFill>
                  <a:srgbClr val="00FFFF"/>
                </a:solidFill>
              </a:rPr>
              <a:t>phacoantigenic</a:t>
            </a:r>
            <a:r>
              <a:rPr lang="en-US" sz="1600" dirty="0">
                <a:solidFill>
                  <a:srgbClr val="00FFFF"/>
                </a:solidFill>
              </a:rPr>
              <a:t> glaucoma involves an adaptive response in which the immune system becomes sensitized to normal lens proteins. If an immune system that has become sensitized to normal lens proteins encounters them in the AC of the fellow eye, it may kick off a </a:t>
            </a:r>
            <a:r>
              <a:rPr lang="en-US" sz="1600" dirty="0" err="1">
                <a:solidFill>
                  <a:srgbClr val="00FFFF"/>
                </a:solidFill>
              </a:rPr>
              <a:t>uveitic</a:t>
            </a:r>
            <a:r>
              <a:rPr lang="en-US" sz="1600" dirty="0">
                <a:solidFill>
                  <a:srgbClr val="00FFFF"/>
                </a:solidFill>
              </a:rPr>
              <a:t> process in that eye.</a:t>
            </a:r>
          </a:p>
        </p:txBody>
      </p:sp>
    </p:spTree>
    <p:extLst>
      <p:ext uri="{BB962C8B-B14F-4D97-AF65-F5344CB8AC3E}">
        <p14:creationId xmlns:p14="http://schemas.microsoft.com/office/powerpoint/2010/main" val="402274216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u="sng" dirty="0"/>
              <a:t>Is mediated by an </a:t>
            </a:r>
            <a:r>
              <a:rPr lang="en-US" altLang="en-US" sz="2200" i="1" u="sng" dirty="0"/>
              <a:t>adaptive</a:t>
            </a:r>
            <a:r>
              <a:rPr lang="en-US" altLang="en-US" sz="2200" u="sng" dirty="0"/>
              <a:t> immune response: </a:t>
            </a:r>
            <a:r>
              <a:rPr lang="en-US" altLang="en-US" sz="2200" u="sng" dirty="0" err="1">
                <a:solidFill>
                  <a:srgbClr val="0000FF"/>
                </a:solidFill>
              </a:rPr>
              <a:t>Phacoantigenic</a:t>
            </a:r>
            <a:endParaRPr lang="en-US" altLang="en-US" sz="2200" u="sng" dirty="0">
              <a:solidFill>
                <a:srgbClr val="0000FF"/>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worsening vision: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Fellow eye may become involved: </a:t>
            </a:r>
            <a:r>
              <a:rPr lang="en-US" altLang="en-US" sz="2200" b="1" dirty="0" err="1">
                <a:solidFill>
                  <a:srgbClr val="0000FF"/>
                </a:solidFill>
              </a:rPr>
              <a:t>Phacoantigenic</a:t>
            </a:r>
            <a:endParaRPr lang="en-US" altLang="en-US" sz="2200" b="1"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FB38D0E-2F92-4AB2-9D96-1C987A565D09}"/>
              </a:ext>
            </a:extLst>
          </p:cNvPr>
          <p:cNvSpPr txBox="1"/>
          <p:nvPr/>
        </p:nvSpPr>
        <p:spPr>
          <a:xfrm>
            <a:off x="381000" y="3202034"/>
            <a:ext cx="8077199" cy="1569660"/>
          </a:xfrm>
          <a:prstGeom prst="rect">
            <a:avLst/>
          </a:prstGeom>
          <a:solidFill>
            <a:srgbClr val="00FFFF"/>
          </a:solidFill>
        </p:spPr>
        <p:txBody>
          <a:bodyPr wrap="square" rtlCol="0">
            <a:spAutoFit/>
          </a:bodyPr>
          <a:lstStyle/>
          <a:p>
            <a:r>
              <a:rPr lang="en-US" sz="1600" i="1" dirty="0">
                <a:solidFill>
                  <a:srgbClr val="0000FF"/>
                </a:solidFill>
              </a:rPr>
              <a:t>How is it the fellow eye can become involved in </a:t>
            </a:r>
            <a:r>
              <a:rPr lang="en-US" sz="1600" i="1" dirty="0" err="1">
                <a:solidFill>
                  <a:srgbClr val="0000FF"/>
                </a:solidFill>
              </a:rPr>
              <a:t>phacoantigenic</a:t>
            </a:r>
            <a:r>
              <a:rPr lang="en-US" sz="1600" i="1" dirty="0">
                <a:solidFill>
                  <a:srgbClr val="0000FF"/>
                </a:solidFill>
              </a:rPr>
              <a:t> glaucoma?</a:t>
            </a:r>
          </a:p>
          <a:p>
            <a:r>
              <a:rPr lang="en-US" sz="1600" dirty="0">
                <a:solidFill>
                  <a:srgbClr val="0000FF"/>
                </a:solidFill>
              </a:rPr>
              <a:t>Recall that it is normal for minute amounts of lens protein to be found in the AC of a phakic eye. </a:t>
            </a:r>
            <a:r>
              <a:rPr lang="en-US" sz="1600" dirty="0"/>
              <a:t>Recall further that </a:t>
            </a:r>
            <a:r>
              <a:rPr lang="en-US" sz="1600" dirty="0" err="1"/>
              <a:t>phacoantigenic</a:t>
            </a:r>
            <a:r>
              <a:rPr lang="en-US" sz="1600" dirty="0"/>
              <a:t> glaucoma involves an adaptive response in which the immune system becomes sensitized to normal lens proteins. </a:t>
            </a:r>
            <a:r>
              <a:rPr lang="en-US" sz="1600" dirty="0">
                <a:solidFill>
                  <a:srgbClr val="00FFFF"/>
                </a:solidFill>
              </a:rPr>
              <a:t>If an immune system that has become sensitized to normal lens proteins encounters them in the AC of the fellow eye, it may kick off a </a:t>
            </a:r>
            <a:r>
              <a:rPr lang="en-US" sz="1600" dirty="0" err="1">
                <a:solidFill>
                  <a:srgbClr val="00FFFF"/>
                </a:solidFill>
              </a:rPr>
              <a:t>uveitic</a:t>
            </a:r>
            <a:r>
              <a:rPr lang="en-US" sz="1600" dirty="0">
                <a:solidFill>
                  <a:srgbClr val="00FFFF"/>
                </a:solidFill>
              </a:rPr>
              <a:t> process in that eye.</a:t>
            </a:r>
          </a:p>
        </p:txBody>
      </p:sp>
    </p:spTree>
    <p:extLst>
      <p:ext uri="{BB962C8B-B14F-4D97-AF65-F5344CB8AC3E}">
        <p14:creationId xmlns:p14="http://schemas.microsoft.com/office/powerpoint/2010/main" val="289497255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u="sng" dirty="0"/>
              <a:t>Is mediated by an </a:t>
            </a:r>
            <a:r>
              <a:rPr lang="en-US" altLang="en-US" sz="2200" i="1" u="sng" dirty="0"/>
              <a:t>adaptive</a:t>
            </a:r>
            <a:r>
              <a:rPr lang="en-US" altLang="en-US" sz="2200" u="sng" dirty="0"/>
              <a:t> immune response: </a:t>
            </a:r>
            <a:r>
              <a:rPr lang="en-US" altLang="en-US" sz="2200" u="sng" dirty="0" err="1">
                <a:solidFill>
                  <a:srgbClr val="0000FF"/>
                </a:solidFill>
              </a:rPr>
              <a:t>Phacoantigenic</a:t>
            </a:r>
            <a:endParaRPr lang="en-US" altLang="en-US" sz="2200" u="sng" dirty="0">
              <a:solidFill>
                <a:srgbClr val="0000FF"/>
              </a:solidFill>
            </a:endParaRPr>
          </a:p>
          <a:p>
            <a:pPr eaLnBrk="1" hangingPunct="1"/>
            <a:r>
              <a:rPr lang="en-US" altLang="en-US" sz="2200" dirty="0">
                <a:solidFill>
                  <a:schemeClr val="bg1">
                    <a:lumMod val="75000"/>
                  </a:schemeClr>
                </a:solidFill>
              </a:rPr>
              <a:t>Associated with mature/</a:t>
            </a:r>
            <a:r>
              <a:rPr lang="en-US" altLang="en-US" sz="2200" dirty="0" err="1">
                <a:solidFill>
                  <a:schemeClr val="bg1">
                    <a:lumMod val="75000"/>
                  </a:schemeClr>
                </a:solidFill>
              </a:rPr>
              <a:t>hypermature</a:t>
            </a:r>
            <a:r>
              <a:rPr lang="en-US" altLang="en-US" sz="2200" dirty="0">
                <a:solidFill>
                  <a:schemeClr val="bg1">
                    <a:lumMod val="75000"/>
                  </a:schemeClr>
                </a:solidFill>
              </a:rPr>
              <a:t> cataract: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err="1">
                <a:solidFill>
                  <a:schemeClr val="bg1">
                    <a:lumMod val="75000"/>
                  </a:schemeClr>
                </a:solidFill>
              </a:rPr>
              <a:t>Vitritis</a:t>
            </a:r>
            <a:r>
              <a:rPr lang="en-US" altLang="en-US" sz="2200" dirty="0">
                <a:solidFill>
                  <a:schemeClr val="bg1">
                    <a:lumMod val="75000"/>
                  </a:schemeClr>
                </a:solidFill>
              </a:rPr>
              <a:t> may be present: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Gonioscopy reveals cortical material in the angle: Lens particle</a:t>
            </a:r>
          </a:p>
          <a:p>
            <a:pPr eaLnBrk="1" hangingPunct="1"/>
            <a:r>
              <a:rPr lang="en-US" altLang="en-US" sz="2200" dirty="0">
                <a:solidFill>
                  <a:schemeClr val="bg1">
                    <a:lumMod val="75000"/>
                  </a:schemeClr>
                </a:solidFill>
              </a:rPr>
              <a:t>Least likely to develop elevated IOP: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innate</a:t>
            </a:r>
            <a:r>
              <a:rPr lang="en-US" altLang="en-US" sz="2200" dirty="0">
                <a:solidFill>
                  <a:schemeClr val="bg1">
                    <a:lumMod val="75000"/>
                  </a:schemeClr>
                </a:solidFill>
              </a:rPr>
              <a:t> immune response: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PAS development is not a concern: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Classic presentation: Elderly </a:t>
            </a:r>
            <a:r>
              <a:rPr lang="en-US" altLang="en-US" sz="2200" dirty="0" err="1">
                <a:solidFill>
                  <a:schemeClr val="bg1">
                    <a:lumMod val="75000"/>
                  </a:schemeClr>
                </a:solidFill>
              </a:rPr>
              <a:t>pt</a:t>
            </a:r>
            <a:r>
              <a:rPr lang="en-US" altLang="en-US" sz="2200" dirty="0">
                <a:solidFill>
                  <a:schemeClr val="bg1">
                    <a:lumMod val="75000"/>
                  </a:schemeClr>
                </a:solidFill>
              </a:rPr>
              <a:t> with hx longstanding poor vision in affected eye c/o new-onset redness/pain and worsening vision: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Fellow eye may become involved: </a:t>
            </a:r>
            <a:r>
              <a:rPr lang="en-US" altLang="en-US" sz="2200" b="1" dirty="0" err="1">
                <a:solidFill>
                  <a:srgbClr val="0000FF"/>
                </a:solidFill>
              </a:rPr>
              <a:t>Phacoantigenic</a:t>
            </a:r>
            <a:endParaRPr lang="en-US" altLang="en-US" sz="2200" b="1"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FB38D0E-2F92-4AB2-9D96-1C987A565D09}"/>
              </a:ext>
            </a:extLst>
          </p:cNvPr>
          <p:cNvSpPr txBox="1"/>
          <p:nvPr/>
        </p:nvSpPr>
        <p:spPr>
          <a:xfrm>
            <a:off x="381000" y="3202034"/>
            <a:ext cx="8077199" cy="1569660"/>
          </a:xfrm>
          <a:prstGeom prst="rect">
            <a:avLst/>
          </a:prstGeom>
          <a:solidFill>
            <a:srgbClr val="00FFFF"/>
          </a:solidFill>
        </p:spPr>
        <p:txBody>
          <a:bodyPr wrap="square" rtlCol="0">
            <a:spAutoFit/>
          </a:bodyPr>
          <a:lstStyle/>
          <a:p>
            <a:r>
              <a:rPr lang="en-US" sz="1600" i="1" dirty="0">
                <a:solidFill>
                  <a:srgbClr val="0000FF"/>
                </a:solidFill>
              </a:rPr>
              <a:t>How is it the fellow eye can become involved in </a:t>
            </a:r>
            <a:r>
              <a:rPr lang="en-US" sz="1600" i="1" dirty="0" err="1">
                <a:solidFill>
                  <a:srgbClr val="0000FF"/>
                </a:solidFill>
              </a:rPr>
              <a:t>phacoantigenic</a:t>
            </a:r>
            <a:r>
              <a:rPr lang="en-US" sz="1600" i="1" dirty="0">
                <a:solidFill>
                  <a:srgbClr val="0000FF"/>
                </a:solidFill>
              </a:rPr>
              <a:t> glaucoma?</a:t>
            </a:r>
          </a:p>
          <a:p>
            <a:r>
              <a:rPr lang="en-US" sz="1600" dirty="0">
                <a:solidFill>
                  <a:srgbClr val="0000FF"/>
                </a:solidFill>
              </a:rPr>
              <a:t>Recall that it is normal for minute amounts of lens protein to be found in the AC of a phakic eye. </a:t>
            </a:r>
            <a:r>
              <a:rPr lang="en-US" sz="1600" dirty="0"/>
              <a:t>Recall further that </a:t>
            </a:r>
            <a:r>
              <a:rPr lang="en-US" sz="1600" dirty="0" err="1"/>
              <a:t>phacoantigenic</a:t>
            </a:r>
            <a:r>
              <a:rPr lang="en-US" sz="1600" dirty="0"/>
              <a:t> glaucoma involves an adaptive response in which the immune system becomes sensitized to normal lens proteins. </a:t>
            </a:r>
            <a:r>
              <a:rPr lang="en-US" sz="1600" dirty="0">
                <a:solidFill>
                  <a:srgbClr val="0000FF"/>
                </a:solidFill>
              </a:rPr>
              <a:t>If an immune system that has become sensitized to normal lens proteins encounters them in the AC of the fellow eye, it may kick off a </a:t>
            </a:r>
            <a:r>
              <a:rPr lang="en-US" sz="1600" dirty="0" err="1">
                <a:solidFill>
                  <a:srgbClr val="0000FF"/>
                </a:solidFill>
              </a:rPr>
              <a:t>uveitic</a:t>
            </a:r>
            <a:r>
              <a:rPr lang="en-US" sz="1600" dirty="0">
                <a:solidFill>
                  <a:srgbClr val="0000FF"/>
                </a:solidFill>
              </a:rPr>
              <a:t> process in that eye.</a:t>
            </a:r>
          </a:p>
        </p:txBody>
      </p:sp>
    </p:spTree>
    <p:extLst>
      <p:ext uri="{BB962C8B-B14F-4D97-AF65-F5344CB8AC3E}">
        <p14:creationId xmlns:p14="http://schemas.microsoft.com/office/powerpoint/2010/main" val="36613273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1">
            <a:extLst>
              <a:ext uri="{FF2B5EF4-FFF2-40B4-BE49-F238E27FC236}">
                <a16:creationId xmlns:a16="http://schemas.microsoft.com/office/drawing/2014/main" id="{495DED20-1E18-40A1-AB29-07D47544E95E}"/>
              </a:ext>
            </a:extLst>
          </p:cNvPr>
          <p:cNvSpPr txBox="1">
            <a:spLocks noChangeArrowheads="1"/>
          </p:cNvSpPr>
          <p:nvPr/>
        </p:nvSpPr>
        <p:spPr bwMode="auto">
          <a:xfrm>
            <a:off x="304800" y="3456609"/>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rgbClr val="0000FF"/>
                </a:solidFill>
              </a:rPr>
              <a:t>Untreated IOP consistently</a:t>
            </a:r>
          </a:p>
          <a:p>
            <a:pPr algn="ctr" eaLnBrk="1" hangingPunct="1">
              <a:lnSpc>
                <a:spcPct val="85000"/>
              </a:lnSpc>
              <a:spcBef>
                <a:spcPct val="0"/>
              </a:spcBef>
              <a:buClrTx/>
              <a:buSzTx/>
              <a:buFontTx/>
              <a:buNone/>
            </a:pPr>
            <a:r>
              <a:rPr lang="en-US" altLang="en-US" sz="1800" i="1">
                <a:solidFill>
                  <a:srgbClr val="0000FF"/>
                </a:solidFill>
              </a:rPr>
              <a:t>above</a:t>
            </a:r>
            <a:r>
              <a:rPr lang="en-US" altLang="en-US" sz="1800">
                <a:solidFill>
                  <a:srgbClr val="0000FF"/>
                </a:solidFill>
              </a:rPr>
              <a:t> 22 mmHg</a:t>
            </a:r>
          </a:p>
        </p:txBody>
      </p:sp>
      <p:sp>
        <p:nvSpPr>
          <p:cNvPr id="31747" name="Text Box 12">
            <a:extLst>
              <a:ext uri="{FF2B5EF4-FFF2-40B4-BE49-F238E27FC236}">
                <a16:creationId xmlns:a16="http://schemas.microsoft.com/office/drawing/2014/main" id="{577E54E9-37CE-4EA3-B5DB-901046A6DEEA}"/>
              </a:ext>
            </a:extLst>
          </p:cNvPr>
          <p:cNvSpPr txBox="1">
            <a:spLocks noChangeArrowheads="1"/>
          </p:cNvSpPr>
          <p:nvPr/>
        </p:nvSpPr>
        <p:spPr bwMode="auto">
          <a:xfrm>
            <a:off x="5480050" y="3479800"/>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rgbClr val="0000FF"/>
                </a:solidFill>
              </a:rPr>
              <a:t>Untreated IOP consistently</a:t>
            </a:r>
          </a:p>
          <a:p>
            <a:pPr algn="ctr" eaLnBrk="1" hangingPunct="1">
              <a:lnSpc>
                <a:spcPct val="85000"/>
              </a:lnSpc>
              <a:spcBef>
                <a:spcPct val="0"/>
              </a:spcBef>
              <a:buClrTx/>
              <a:buSzTx/>
              <a:buFontTx/>
              <a:buNone/>
            </a:pPr>
            <a:r>
              <a:rPr lang="en-US" altLang="en-US" sz="1800" i="1">
                <a:solidFill>
                  <a:srgbClr val="0000FF"/>
                </a:solidFill>
              </a:rPr>
              <a:t>below</a:t>
            </a:r>
            <a:r>
              <a:rPr lang="en-US" altLang="en-US" sz="1800">
                <a:solidFill>
                  <a:srgbClr val="0000FF"/>
                </a:solidFill>
              </a:rPr>
              <a:t> 22 mmHg</a:t>
            </a:r>
          </a:p>
        </p:txBody>
      </p:sp>
      <p:sp>
        <p:nvSpPr>
          <p:cNvPr id="31748" name="Line 13">
            <a:extLst>
              <a:ext uri="{FF2B5EF4-FFF2-40B4-BE49-F238E27FC236}">
                <a16:creationId xmlns:a16="http://schemas.microsoft.com/office/drawing/2014/main" id="{53197AB4-4C99-42F7-878A-2A98AB901709}"/>
              </a:ext>
            </a:extLst>
          </p:cNvPr>
          <p:cNvSpPr>
            <a:spLocks noChangeShapeType="1"/>
          </p:cNvSpPr>
          <p:nvPr/>
        </p:nvSpPr>
        <p:spPr bwMode="auto">
          <a:xfrm flipV="1">
            <a:off x="1752600" y="2853359"/>
            <a:ext cx="0" cy="53340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9" name="Line 14">
            <a:extLst>
              <a:ext uri="{FF2B5EF4-FFF2-40B4-BE49-F238E27FC236}">
                <a16:creationId xmlns:a16="http://schemas.microsoft.com/office/drawing/2014/main" id="{6BDFE3B3-AACE-4901-911D-8044D62CEB5C}"/>
              </a:ext>
            </a:extLst>
          </p:cNvPr>
          <p:cNvSpPr>
            <a:spLocks noChangeShapeType="1"/>
          </p:cNvSpPr>
          <p:nvPr/>
        </p:nvSpPr>
        <p:spPr bwMode="auto">
          <a:xfrm flipV="1">
            <a:off x="6934200" y="2870200"/>
            <a:ext cx="0" cy="533400"/>
          </a:xfrm>
          <a:prstGeom prst="line">
            <a:avLst/>
          </a:prstGeom>
          <a:noFill/>
          <a:ln w="2857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Text Box 4">
            <a:extLst>
              <a:ext uri="{FF2B5EF4-FFF2-40B4-BE49-F238E27FC236}">
                <a16:creationId xmlns:a16="http://schemas.microsoft.com/office/drawing/2014/main" id="{B3FDD68E-2D87-4BD8-A5C5-810767D5E87A}"/>
              </a:ext>
            </a:extLst>
          </p:cNvPr>
          <p:cNvSpPr txBox="1">
            <a:spLocks noChangeArrowheads="1"/>
          </p:cNvSpPr>
          <p:nvPr/>
        </p:nvSpPr>
        <p:spPr bwMode="auto">
          <a:xfrm>
            <a:off x="5451475" y="1981200"/>
            <a:ext cx="2625725"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2600" i="1"/>
              <a:t>Normal-tension</a:t>
            </a:r>
          </a:p>
          <a:p>
            <a:pPr eaLnBrk="1" hangingPunct="1">
              <a:lnSpc>
                <a:spcPct val="85000"/>
              </a:lnSpc>
              <a:spcBef>
                <a:spcPct val="0"/>
              </a:spcBef>
              <a:buClrTx/>
              <a:buSzTx/>
              <a:buFontTx/>
              <a:buNone/>
            </a:pPr>
            <a:r>
              <a:rPr lang="en-US" altLang="en-US" sz="2600" i="1"/>
              <a:t>glaucoma (NTG)</a:t>
            </a:r>
          </a:p>
        </p:txBody>
      </p:sp>
      <p:sp>
        <p:nvSpPr>
          <p:cNvPr id="20" name="Text Box 5">
            <a:extLst>
              <a:ext uri="{FF2B5EF4-FFF2-40B4-BE49-F238E27FC236}">
                <a16:creationId xmlns:a16="http://schemas.microsoft.com/office/drawing/2014/main" id="{6D1600F0-D8E9-4276-BF33-653C71B09CA0}"/>
              </a:ext>
            </a:extLst>
          </p:cNvPr>
          <p:cNvSpPr txBox="1">
            <a:spLocks noChangeArrowheads="1"/>
          </p:cNvSpPr>
          <p:nvPr/>
        </p:nvSpPr>
        <p:spPr bwMode="auto">
          <a:xfrm>
            <a:off x="1380841" y="1987550"/>
            <a:ext cx="9813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t>↑IOP</a:t>
            </a:r>
          </a:p>
        </p:txBody>
      </p:sp>
      <p:sp>
        <p:nvSpPr>
          <p:cNvPr id="27" name="Line 6">
            <a:extLst>
              <a:ext uri="{FF2B5EF4-FFF2-40B4-BE49-F238E27FC236}">
                <a16:creationId xmlns:a16="http://schemas.microsoft.com/office/drawing/2014/main" id="{95EE37E3-6872-48EB-AF25-C6689F11ECBA}"/>
              </a:ext>
            </a:extLst>
          </p:cNvPr>
          <p:cNvSpPr>
            <a:spLocks noChangeShapeType="1"/>
          </p:cNvSpPr>
          <p:nvPr/>
        </p:nvSpPr>
        <p:spPr bwMode="auto">
          <a:xfrm flipH="1">
            <a:off x="2025650" y="1457326"/>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Line 7">
            <a:extLst>
              <a:ext uri="{FF2B5EF4-FFF2-40B4-BE49-F238E27FC236}">
                <a16:creationId xmlns:a16="http://schemas.microsoft.com/office/drawing/2014/main" id="{0C999BC1-A506-4D6F-830E-4A1886099DFA}"/>
              </a:ext>
            </a:extLst>
          </p:cNvPr>
          <p:cNvSpPr>
            <a:spLocks noChangeShapeType="1"/>
          </p:cNvSpPr>
          <p:nvPr/>
        </p:nvSpPr>
        <p:spPr bwMode="auto">
          <a:xfrm>
            <a:off x="4506913" y="1457326"/>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Text Box 3">
            <a:extLst>
              <a:ext uri="{FF2B5EF4-FFF2-40B4-BE49-F238E27FC236}">
                <a16:creationId xmlns:a16="http://schemas.microsoft.com/office/drawing/2014/main" id="{7CDB0CAF-802A-40EA-9119-DB236D0A90CA}"/>
              </a:ext>
            </a:extLst>
          </p:cNvPr>
          <p:cNvSpPr txBox="1">
            <a:spLocks noChangeArrowheads="1"/>
          </p:cNvSpPr>
          <p:nvPr/>
        </p:nvSpPr>
        <p:spPr bwMode="auto">
          <a:xfrm>
            <a:off x="3962400" y="838200"/>
            <a:ext cx="108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200"/>
              <a:t>OAG</a:t>
            </a:r>
          </a:p>
        </p:txBody>
      </p:sp>
      <p:sp>
        <p:nvSpPr>
          <p:cNvPr id="12" name="TextBox 12">
            <a:extLst>
              <a:ext uri="{FF2B5EF4-FFF2-40B4-BE49-F238E27FC236}">
                <a16:creationId xmlns:a16="http://schemas.microsoft.com/office/drawing/2014/main" id="{A8D78676-999E-4921-8568-43ED16E9380C}"/>
              </a:ext>
            </a:extLst>
          </p:cNvPr>
          <p:cNvSpPr txBox="1">
            <a:spLocks noChangeArrowheads="1"/>
          </p:cNvSpPr>
          <p:nvPr/>
        </p:nvSpPr>
        <p:spPr bwMode="auto">
          <a:xfrm>
            <a:off x="304800" y="4876800"/>
            <a:ext cx="8610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t>(Note that this distinction is somewhat controversial, as some </a:t>
            </a:r>
            <a:r>
              <a:rPr lang="en-US" altLang="en-US" sz="1800" i="1" dirty="0" err="1"/>
              <a:t>glaucomalogists</a:t>
            </a:r>
            <a:r>
              <a:rPr lang="en-US" altLang="en-US" sz="1800" i="1" dirty="0"/>
              <a:t> </a:t>
            </a:r>
            <a:r>
              <a:rPr lang="en-US" altLang="en-US" sz="1800" i="1"/>
              <a:t>contend NTG </a:t>
            </a:r>
            <a:r>
              <a:rPr lang="en-US" altLang="en-US" sz="1800" i="1" dirty="0"/>
              <a:t>is </a:t>
            </a:r>
            <a:r>
              <a:rPr lang="en-US" altLang="en-US" sz="1800" b="1" i="1" dirty="0"/>
              <a:t>not </a:t>
            </a:r>
            <a:r>
              <a:rPr lang="en-US" altLang="en-US" sz="1800" i="1" dirty="0"/>
              <a:t>a separate condition.) </a:t>
            </a:r>
          </a:p>
        </p:txBody>
      </p:sp>
      <p:sp>
        <p:nvSpPr>
          <p:cNvPr id="14" name="TextBox 13">
            <a:extLst>
              <a:ext uri="{FF2B5EF4-FFF2-40B4-BE49-F238E27FC236}">
                <a16:creationId xmlns:a16="http://schemas.microsoft.com/office/drawing/2014/main" id="{79E5D1B8-F20C-465C-8B27-D12ADB372E3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3" name="Rectangle 8">
            <a:extLst>
              <a:ext uri="{FF2B5EF4-FFF2-40B4-BE49-F238E27FC236}">
                <a16:creationId xmlns:a16="http://schemas.microsoft.com/office/drawing/2014/main" id="{0F3947F6-623C-4213-BABA-1CA8D9D8F0EC}"/>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139758306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Fellow eye may become involved: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The </a:t>
            </a:r>
            <a:r>
              <a:rPr lang="en-US" altLang="en-US" sz="2200" i="1" dirty="0"/>
              <a:t>absence</a:t>
            </a:r>
            <a:r>
              <a:rPr lang="en-US" altLang="en-US" sz="2200" dirty="0"/>
              <a:t> of KP is a key clinical finding:</a:t>
            </a:r>
            <a:endParaRPr lang="en-US" altLang="en-US" sz="2200" dirty="0">
              <a:solidFill>
                <a:srgbClr val="0000FF"/>
              </a:solidFill>
            </a:endParaRPr>
          </a:p>
          <a:p>
            <a:pPr marL="0" indent="0" eaLnBrk="1" hangingPunct="1">
              <a:buNone/>
            </a:pPr>
            <a:endParaRPr lang="en-US" altLang="en-US" sz="2200"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5571356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err="1"/>
              <a:t>Vitritis</a:t>
            </a:r>
            <a:r>
              <a:rPr lang="en-US" altLang="en-US" sz="2200" dirty="0"/>
              <a:t> may be present: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Gonioscopy reveals cortical material in the angle: </a:t>
            </a:r>
            <a:r>
              <a:rPr lang="en-US" altLang="en-US" sz="2200" dirty="0">
                <a:solidFill>
                  <a:srgbClr val="0000FF"/>
                </a:solidFill>
              </a:rPr>
              <a:t>Lens particle</a:t>
            </a:r>
          </a:p>
          <a:p>
            <a:pPr eaLnBrk="1" hangingPunct="1"/>
            <a:r>
              <a:rPr lang="en-US" altLang="en-US" sz="2200" dirty="0"/>
              <a:t>Least likely to develop elevated IOP: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mediated by an </a:t>
            </a:r>
            <a:r>
              <a:rPr lang="en-US" altLang="en-US" sz="2200" i="1" dirty="0"/>
              <a:t>innate</a:t>
            </a:r>
            <a:r>
              <a:rPr lang="en-US" altLang="en-US" sz="2200" dirty="0"/>
              <a:t> immune response: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PAS development is not a concern: </a:t>
            </a:r>
            <a:r>
              <a:rPr lang="en-US" altLang="en-US" sz="2200" dirty="0" err="1">
                <a:solidFill>
                  <a:srgbClr val="0000FF"/>
                </a:solidFill>
              </a:rPr>
              <a:t>Phacolytic</a:t>
            </a:r>
            <a:endParaRPr lang="en-US" altLang="en-US" sz="2200" dirty="0"/>
          </a:p>
          <a:p>
            <a:pPr eaLnBrk="1" hangingPunct="1"/>
            <a:r>
              <a:rPr lang="en-US" altLang="en-US" sz="2200" dirty="0"/>
              <a:t>Classic presentation: Elderly </a:t>
            </a:r>
            <a:r>
              <a:rPr lang="en-US" altLang="en-US" sz="2200" dirty="0" err="1"/>
              <a:t>pt</a:t>
            </a:r>
            <a:r>
              <a:rPr lang="en-US" altLang="en-US" sz="2200" dirty="0"/>
              <a:t> with hx longstanding poor vision in affected eye c/o new-onset redness/pain and worsening vision: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Fellow eye may become involved: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The </a:t>
            </a:r>
            <a:r>
              <a:rPr lang="en-US" altLang="en-US" sz="2200" i="1" dirty="0"/>
              <a:t>absence</a:t>
            </a:r>
            <a:r>
              <a:rPr lang="en-US" altLang="en-US" sz="2200" dirty="0"/>
              <a:t> of KP is a key clinical finding:</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marL="0" indent="0" eaLnBrk="1" hangingPunct="1">
              <a:buNone/>
            </a:pPr>
            <a:endParaRPr lang="en-US" altLang="en-US" sz="2200" dirty="0">
              <a:solidFill>
                <a:srgbClr val="0000FF"/>
              </a:solidFill>
            </a:endParaRPr>
          </a:p>
          <a:p>
            <a:pPr eaLnBrk="1" hangingPunct="1"/>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212215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BFDAC1-A8BA-4371-B2A6-BFA403CD7381}"/>
              </a:ext>
            </a:extLst>
          </p:cNvPr>
          <p:cNvSpPr>
            <a:spLocks noGrp="1"/>
          </p:cNvSpPr>
          <p:nvPr>
            <p:ph type="sldNum" sz="quarter" idx="12"/>
          </p:nvPr>
        </p:nvSpPr>
        <p:spPr/>
        <p:txBody>
          <a:bodyPr/>
          <a:lstStyle/>
          <a:p>
            <a:pPr>
              <a:defRPr/>
            </a:pPr>
            <a:fld id="{AE3D5967-D305-4D5A-99BA-BCEC8EFAB816}" type="slidenum">
              <a:rPr lang="en-US" altLang="en-US" smtClean="0"/>
              <a:pPr>
                <a:defRPr/>
              </a:pPr>
              <a:t>172</a:t>
            </a:fld>
            <a:endParaRPr lang="en-US" altLang="en-US"/>
          </a:p>
        </p:txBody>
      </p:sp>
      <p:pic>
        <p:nvPicPr>
          <p:cNvPr id="11" name="Picture 10">
            <a:extLst>
              <a:ext uri="{FF2B5EF4-FFF2-40B4-BE49-F238E27FC236}">
                <a16:creationId xmlns:a16="http://schemas.microsoft.com/office/drawing/2014/main" id="{D1D0541C-0C45-4DA8-9E13-3BC56C0E4E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432" y="1096394"/>
            <a:ext cx="3815136" cy="4665211"/>
          </a:xfrm>
          <a:prstGeom prst="rect">
            <a:avLst/>
          </a:prstGeom>
        </p:spPr>
      </p:pic>
      <p:sp>
        <p:nvSpPr>
          <p:cNvPr id="12" name="TextBox 11">
            <a:extLst>
              <a:ext uri="{FF2B5EF4-FFF2-40B4-BE49-F238E27FC236}">
                <a16:creationId xmlns:a16="http://schemas.microsoft.com/office/drawing/2014/main" id="{3637C5FA-BFEA-4CF1-82CD-8BB186C8FDE6}"/>
              </a:ext>
            </a:extLst>
          </p:cNvPr>
          <p:cNvSpPr txBox="1"/>
          <p:nvPr/>
        </p:nvSpPr>
        <p:spPr>
          <a:xfrm>
            <a:off x="1400299" y="6019800"/>
            <a:ext cx="6343403" cy="400110"/>
          </a:xfrm>
          <a:prstGeom prst="rect">
            <a:avLst/>
          </a:prstGeom>
          <a:noFill/>
        </p:spPr>
        <p:txBody>
          <a:bodyPr wrap="none" rtlCol="0">
            <a:spAutoFit/>
          </a:bodyPr>
          <a:lstStyle/>
          <a:p>
            <a:pPr algn="ctr"/>
            <a:r>
              <a:rPr lang="en-US" sz="2000" dirty="0">
                <a:latin typeface="Segoe Print" panose="02000600000000000000" pitchFamily="2" charset="0"/>
              </a:rPr>
              <a:t>(This is a good point in the set to take a break)</a:t>
            </a:r>
          </a:p>
        </p:txBody>
      </p:sp>
    </p:spTree>
    <p:extLst>
      <p:ext uri="{BB962C8B-B14F-4D97-AF65-F5344CB8AC3E}">
        <p14:creationId xmlns:p14="http://schemas.microsoft.com/office/powerpoint/2010/main" val="302212980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2">
            <a:extLst>
              <a:ext uri="{FF2B5EF4-FFF2-40B4-BE49-F238E27FC236}">
                <a16:creationId xmlns:a16="http://schemas.microsoft.com/office/drawing/2014/main" id="{7239666F-F46A-4062-94AF-0C84A2A31E95}"/>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Phacolytic</a:t>
            </a:r>
          </a:p>
        </p:txBody>
      </p:sp>
      <p:sp>
        <p:nvSpPr>
          <p:cNvPr id="3" name="Text Box 13">
            <a:extLst>
              <a:ext uri="{FF2B5EF4-FFF2-40B4-BE49-F238E27FC236}">
                <a16:creationId xmlns:a16="http://schemas.microsoft.com/office/drawing/2014/main" id="{C10BABD3-DCBC-48FC-96D7-8D46EAF73BCA}"/>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Lens particle</a:t>
            </a:r>
          </a:p>
        </p:txBody>
      </p:sp>
      <p:sp>
        <p:nvSpPr>
          <p:cNvPr id="4" name="Text Box 14">
            <a:extLst>
              <a:ext uri="{FF2B5EF4-FFF2-40B4-BE49-F238E27FC236}">
                <a16:creationId xmlns:a16="http://schemas.microsoft.com/office/drawing/2014/main" id="{B7281F01-D65B-4EDC-ACC2-5171F06703C7}"/>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Phacoantigenic</a:t>
            </a:r>
          </a:p>
        </p:txBody>
      </p:sp>
      <p:sp>
        <p:nvSpPr>
          <p:cNvPr id="5" name="Line 15">
            <a:extLst>
              <a:ext uri="{FF2B5EF4-FFF2-40B4-BE49-F238E27FC236}">
                <a16:creationId xmlns:a16="http://schemas.microsoft.com/office/drawing/2014/main" id="{214A5DC8-C9F8-4AB1-963D-A2FCB01BAE2E}"/>
              </a:ext>
            </a:extLst>
          </p:cNvPr>
          <p:cNvSpPr>
            <a:spLocks noChangeShapeType="1"/>
          </p:cNvSpPr>
          <p:nvPr/>
        </p:nvSpPr>
        <p:spPr bwMode="auto">
          <a:xfrm>
            <a:off x="296545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 name="Line 16">
            <a:extLst>
              <a:ext uri="{FF2B5EF4-FFF2-40B4-BE49-F238E27FC236}">
                <a16:creationId xmlns:a16="http://schemas.microsoft.com/office/drawing/2014/main" id="{F8DBEE46-1D44-4283-A120-4DC8AF466EBB}"/>
              </a:ext>
            </a:extLst>
          </p:cNvPr>
          <p:cNvSpPr>
            <a:spLocks noChangeShapeType="1"/>
          </p:cNvSpPr>
          <p:nvPr/>
        </p:nvSpPr>
        <p:spPr bwMode="auto">
          <a:xfrm>
            <a:off x="296545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 name="Line 17">
            <a:extLst>
              <a:ext uri="{FF2B5EF4-FFF2-40B4-BE49-F238E27FC236}">
                <a16:creationId xmlns:a16="http://schemas.microsoft.com/office/drawing/2014/main" id="{5DDB4542-8F99-450E-9CE1-1CBB5829A598}"/>
              </a:ext>
            </a:extLst>
          </p:cNvPr>
          <p:cNvSpPr>
            <a:spLocks noChangeShapeType="1"/>
          </p:cNvSpPr>
          <p:nvPr/>
        </p:nvSpPr>
        <p:spPr bwMode="auto">
          <a:xfrm>
            <a:off x="2965450" y="48720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 name="Line 18">
            <a:extLst>
              <a:ext uri="{FF2B5EF4-FFF2-40B4-BE49-F238E27FC236}">
                <a16:creationId xmlns:a16="http://schemas.microsoft.com/office/drawing/2014/main" id="{2C3FEAD2-3E18-4ECC-9ED0-93E98A61CAF7}"/>
              </a:ext>
            </a:extLst>
          </p:cNvPr>
          <p:cNvSpPr>
            <a:spLocks noChangeShapeType="1"/>
          </p:cNvSpPr>
          <p:nvPr/>
        </p:nvSpPr>
        <p:spPr bwMode="auto">
          <a:xfrm>
            <a:off x="296545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Inflammation-</a:t>
            </a:r>
          </a:p>
          <a:p>
            <a:pPr algn="ctr" eaLnBrk="1" hangingPunct="1">
              <a:lnSpc>
                <a:spcPct val="80000"/>
              </a:lnSpc>
              <a:spcBef>
                <a:spcPct val="0"/>
              </a:spcBef>
              <a:buClrTx/>
              <a:buSzTx/>
              <a:buFontTx/>
              <a:buNone/>
            </a:pPr>
            <a:r>
              <a:rPr lang="en-US" altLang="en-US" sz="1600" b="1" dirty="0"/>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28" name="TextBox 27">
            <a:extLst>
              <a:ext uri="{FF2B5EF4-FFF2-40B4-BE49-F238E27FC236}">
                <a16:creationId xmlns:a16="http://schemas.microsoft.com/office/drawing/2014/main" id="{B044518F-293C-4DD6-8593-0FC1ACFF8B41}"/>
              </a:ext>
            </a:extLst>
          </p:cNvPr>
          <p:cNvSpPr txBox="1"/>
          <p:nvPr/>
        </p:nvSpPr>
        <p:spPr>
          <a:xfrm>
            <a:off x="4731061" y="4551363"/>
            <a:ext cx="3516002" cy="1015663"/>
          </a:xfrm>
          <a:prstGeom prst="rect">
            <a:avLst/>
          </a:prstGeom>
          <a:noFill/>
        </p:spPr>
        <p:txBody>
          <a:bodyPr wrap="square" rtlCol="0">
            <a:spAutoFit/>
          </a:bodyPr>
          <a:lstStyle/>
          <a:p>
            <a:r>
              <a:rPr lang="en-US" sz="2000" i="1" dirty="0">
                <a:solidFill>
                  <a:srgbClr val="0000FF"/>
                </a:solidFill>
                <a:effectLst>
                  <a:outerShdw blurRad="38100" dist="38100" dir="2700000" algn="tl">
                    <a:srgbClr val="000000">
                      <a:alpha val="43137"/>
                    </a:srgbClr>
                  </a:outerShdw>
                </a:effectLst>
              </a:rPr>
              <a:t>Next let’s take a look at some </a:t>
            </a:r>
            <a:r>
              <a:rPr lang="en-US" sz="2000" dirty="0">
                <a:solidFill>
                  <a:srgbClr val="0000FF"/>
                </a:solidFill>
                <a:effectLst>
                  <a:outerShdw blurRad="38100" dist="38100" dir="2700000" algn="tl">
                    <a:srgbClr val="000000">
                      <a:alpha val="43137"/>
                    </a:srgbClr>
                  </a:outerShdw>
                </a:effectLst>
              </a:rPr>
              <a:t>inflammatory</a:t>
            </a:r>
            <a:r>
              <a:rPr lang="en-US" sz="2000" i="1" dirty="0">
                <a:solidFill>
                  <a:srgbClr val="0000FF"/>
                </a:solidFill>
                <a:effectLst>
                  <a:outerShdw blurRad="38100" dist="38100" dir="2700000" algn="tl">
                    <a:srgbClr val="000000">
                      <a:alpha val="43137"/>
                    </a:srgbClr>
                  </a:outerShdw>
                </a:effectLst>
              </a:rPr>
              <a:t> causes of secondary OAG*</a:t>
            </a:r>
          </a:p>
        </p:txBody>
      </p:sp>
      <p:sp>
        <p:nvSpPr>
          <p:cNvPr id="29" name="Oval 28"/>
          <p:cNvSpPr/>
          <p:nvPr/>
        </p:nvSpPr>
        <p:spPr>
          <a:xfrm>
            <a:off x="3814058" y="3657600"/>
            <a:ext cx="1841064"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40">
            <a:extLst>
              <a:ext uri="{FF2B5EF4-FFF2-40B4-BE49-F238E27FC236}">
                <a16:creationId xmlns:a16="http://schemas.microsoft.com/office/drawing/2014/main" id="{3D2CCB89-C7D3-42D8-9FF8-3908530DDA7C}"/>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10" name="Line 59">
            <a:extLst>
              <a:ext uri="{FF2B5EF4-FFF2-40B4-BE49-F238E27FC236}">
                <a16:creationId xmlns:a16="http://schemas.microsoft.com/office/drawing/2014/main" id="{B6DD07AF-3CF4-4DD1-A396-8852BF994739}"/>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Text Box 40">
            <a:extLst>
              <a:ext uri="{FF2B5EF4-FFF2-40B4-BE49-F238E27FC236}">
                <a16:creationId xmlns:a16="http://schemas.microsoft.com/office/drawing/2014/main" id="{C21A201B-0D7D-43C2-BA48-341EB986560D}"/>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
        <p:nvSpPr>
          <p:cNvPr id="12" name="TextBox 11">
            <a:extLst>
              <a:ext uri="{FF2B5EF4-FFF2-40B4-BE49-F238E27FC236}">
                <a16:creationId xmlns:a16="http://schemas.microsoft.com/office/drawing/2014/main" id="{B9BB0777-7D5A-879D-3E2F-64EF5DF3C4E7}"/>
              </a:ext>
            </a:extLst>
          </p:cNvPr>
          <p:cNvSpPr txBox="1"/>
          <p:nvPr/>
        </p:nvSpPr>
        <p:spPr>
          <a:xfrm>
            <a:off x="6681284" y="6183790"/>
            <a:ext cx="2198038" cy="276999"/>
          </a:xfrm>
          <a:prstGeom prst="rect">
            <a:avLst/>
          </a:prstGeom>
          <a:noFill/>
        </p:spPr>
        <p:txBody>
          <a:bodyPr wrap="none" rtlCol="0">
            <a:spAutoFit/>
          </a:bodyPr>
          <a:lstStyle/>
          <a:p>
            <a:r>
              <a:rPr lang="en-US" sz="1200" dirty="0"/>
              <a:t>*Not involving the lens, that is</a:t>
            </a:r>
          </a:p>
        </p:txBody>
      </p:sp>
    </p:spTree>
    <p:extLst>
      <p:ext uri="{BB962C8B-B14F-4D97-AF65-F5344CB8AC3E}">
        <p14:creationId xmlns:p14="http://schemas.microsoft.com/office/powerpoint/2010/main" val="134934200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174</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338554"/>
          </a:xfrm>
          <a:prstGeom prst="rect">
            <a:avLst/>
          </a:prstGeom>
          <a:noFill/>
        </p:spPr>
        <p:txBody>
          <a:bodyPr wrap="square" rtlCol="0">
            <a:spAutoFit/>
          </a:bodyPr>
          <a:lstStyle/>
          <a:p>
            <a:r>
              <a:rPr lang="en-US" sz="1600" i="1" dirty="0">
                <a:solidFill>
                  <a:srgbClr val="0000FF"/>
                </a:solidFill>
              </a:rPr>
              <a:t>Is elevated IOP a common manifestation of uveitis?</a:t>
            </a:r>
            <a:endParaRPr lang="en-US" sz="1600" dirty="0">
              <a:solidFill>
                <a:srgbClr val="0000FF"/>
              </a:solidFill>
            </a:endParaRPr>
          </a:p>
        </p:txBody>
      </p:sp>
      <p:sp>
        <p:nvSpPr>
          <p:cNvPr id="7" name="TextBox 6">
            <a:extLst>
              <a:ext uri="{FF2B5EF4-FFF2-40B4-BE49-F238E27FC236}">
                <a16:creationId xmlns:a16="http://schemas.microsoft.com/office/drawing/2014/main" id="{7CBAB0B5-9885-45C1-97B1-4338151589D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6544FEBF-3FC1-41A8-B9AE-31EFFB20D992}"/>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Tree>
    <p:extLst>
      <p:ext uri="{BB962C8B-B14F-4D97-AF65-F5344CB8AC3E}">
        <p14:creationId xmlns:p14="http://schemas.microsoft.com/office/powerpoint/2010/main" val="340955003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175</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584775"/>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p:txBody>
      </p:sp>
      <p:sp>
        <p:nvSpPr>
          <p:cNvPr id="2" name="TextBox 1">
            <a:extLst>
              <a:ext uri="{FF2B5EF4-FFF2-40B4-BE49-F238E27FC236}">
                <a16:creationId xmlns:a16="http://schemas.microsoft.com/office/drawing/2014/main" id="{8DD2668F-000C-4457-9C47-F5E0EE8DEF4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27457357-3BAA-4071-8AAE-DA856C6C9031}"/>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Tree>
    <p:extLst>
      <p:ext uri="{BB962C8B-B14F-4D97-AF65-F5344CB8AC3E}">
        <p14:creationId xmlns:p14="http://schemas.microsoft.com/office/powerpoint/2010/main" val="278110594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176</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1077218"/>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endParaRPr lang="en-US" sz="1600" dirty="0">
              <a:solidFill>
                <a:srgbClr val="0000FF"/>
              </a:solidFill>
            </a:endParaRPr>
          </a:p>
        </p:txBody>
      </p:sp>
      <p:sp>
        <p:nvSpPr>
          <p:cNvPr id="2" name="TextBox 1">
            <a:extLst>
              <a:ext uri="{FF2B5EF4-FFF2-40B4-BE49-F238E27FC236}">
                <a16:creationId xmlns:a16="http://schemas.microsoft.com/office/drawing/2014/main" id="{AFA6C5B0-3CC4-464E-B67C-EA95030BE19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C3948446-4865-4F52-BCA1-02876F0E03C3}"/>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Tree>
    <p:extLst>
      <p:ext uri="{BB962C8B-B14F-4D97-AF65-F5344CB8AC3E}">
        <p14:creationId xmlns:p14="http://schemas.microsoft.com/office/powerpoint/2010/main" val="400832758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177</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1569660"/>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a:t>
            </a:r>
          </a:p>
        </p:txBody>
      </p:sp>
      <p:sp>
        <p:nvSpPr>
          <p:cNvPr id="2" name="TextBox 1">
            <a:extLst>
              <a:ext uri="{FF2B5EF4-FFF2-40B4-BE49-F238E27FC236}">
                <a16:creationId xmlns:a16="http://schemas.microsoft.com/office/drawing/2014/main" id="{556680D5-DF0D-47B5-B900-D36B73BE014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279AA0BD-ECCC-4521-B82B-214A800F0A32}"/>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Tree>
    <p:extLst>
      <p:ext uri="{BB962C8B-B14F-4D97-AF65-F5344CB8AC3E}">
        <p14:creationId xmlns:p14="http://schemas.microsoft.com/office/powerpoint/2010/main" val="109176928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178</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3046988"/>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a:t>
            </a:r>
          </a:p>
          <a:p>
            <a:r>
              <a:rPr lang="en-US" sz="1600" dirty="0">
                <a:solidFill>
                  <a:srgbClr val="0000FF"/>
                </a:solidFill>
              </a:rPr>
              <a:t>--</a:t>
            </a:r>
          </a:p>
          <a:p>
            <a:r>
              <a:rPr lang="en-US" sz="1600" dirty="0">
                <a:solidFill>
                  <a:srgbClr val="0000FF"/>
                </a:solidFill>
              </a:rPr>
              <a:t>--</a:t>
            </a:r>
          </a:p>
        </p:txBody>
      </p:sp>
      <p:sp>
        <p:nvSpPr>
          <p:cNvPr id="2" name="TextBox 1">
            <a:extLst>
              <a:ext uri="{FF2B5EF4-FFF2-40B4-BE49-F238E27FC236}">
                <a16:creationId xmlns:a16="http://schemas.microsoft.com/office/drawing/2014/main" id="{C4CF9B0A-17FA-469F-9E2A-8CCDB30526D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59DDC267-AF42-4DE1-B2C1-D24787C1EFE5}"/>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Tree>
    <p:extLst>
      <p:ext uri="{BB962C8B-B14F-4D97-AF65-F5344CB8AC3E}">
        <p14:creationId xmlns:p14="http://schemas.microsoft.com/office/powerpoint/2010/main" val="199850752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179</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3046988"/>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--Inflammation of the TM causing it to swell</a:t>
            </a:r>
          </a:p>
          <a:p>
            <a:r>
              <a:rPr lang="en-US" sz="1600" dirty="0">
                <a:solidFill>
                  <a:srgbClr val="0000FF"/>
                </a:solidFill>
              </a:rPr>
              <a:t>--Blocking of the angle by inflammatory material</a:t>
            </a:r>
          </a:p>
          <a:p>
            <a:r>
              <a:rPr lang="en-US" sz="1600" dirty="0">
                <a:solidFill>
                  <a:srgbClr val="0000FF"/>
                </a:solidFill>
              </a:rPr>
              <a:t>--Clogging of Schlemm’s canal with inflammatory debris</a:t>
            </a:r>
          </a:p>
        </p:txBody>
      </p:sp>
      <p:sp>
        <p:nvSpPr>
          <p:cNvPr id="2" name="TextBox 1">
            <a:extLst>
              <a:ext uri="{FF2B5EF4-FFF2-40B4-BE49-F238E27FC236}">
                <a16:creationId xmlns:a16="http://schemas.microsoft.com/office/drawing/2014/main" id="{21CE5A5D-9697-471C-9377-F08C4431EF3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DF791A45-7C8A-4B7A-9E38-3CC587D4BF9D}"/>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Tree>
    <p:extLst>
      <p:ext uri="{BB962C8B-B14F-4D97-AF65-F5344CB8AC3E}">
        <p14:creationId xmlns:p14="http://schemas.microsoft.com/office/powerpoint/2010/main" val="42258693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11">
            <a:extLst>
              <a:ext uri="{FF2B5EF4-FFF2-40B4-BE49-F238E27FC236}">
                <a16:creationId xmlns:a16="http://schemas.microsoft.com/office/drawing/2014/main" id="{495DED20-1E18-40A1-AB29-07D47544E95E}"/>
              </a:ext>
            </a:extLst>
          </p:cNvPr>
          <p:cNvSpPr txBox="1">
            <a:spLocks noChangeArrowheads="1"/>
          </p:cNvSpPr>
          <p:nvPr/>
        </p:nvSpPr>
        <p:spPr bwMode="auto">
          <a:xfrm>
            <a:off x="304800" y="3456609"/>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chemeClr val="bg1">
                    <a:lumMod val="65000"/>
                  </a:schemeClr>
                </a:solidFill>
              </a:rPr>
              <a:t>Untreated IOP consistently</a:t>
            </a:r>
          </a:p>
          <a:p>
            <a:pPr algn="ctr" eaLnBrk="1" hangingPunct="1">
              <a:lnSpc>
                <a:spcPct val="85000"/>
              </a:lnSpc>
              <a:spcBef>
                <a:spcPct val="0"/>
              </a:spcBef>
              <a:buClrTx/>
              <a:buSzTx/>
              <a:buFontTx/>
              <a:buNone/>
            </a:pPr>
            <a:r>
              <a:rPr lang="en-US" altLang="en-US" sz="1800" i="1">
                <a:solidFill>
                  <a:schemeClr val="bg1">
                    <a:lumMod val="65000"/>
                  </a:schemeClr>
                </a:solidFill>
              </a:rPr>
              <a:t>above</a:t>
            </a:r>
            <a:r>
              <a:rPr lang="en-US" altLang="en-US" sz="1800">
                <a:solidFill>
                  <a:schemeClr val="bg1">
                    <a:lumMod val="65000"/>
                  </a:schemeClr>
                </a:solidFill>
              </a:rPr>
              <a:t> 22 mmHg</a:t>
            </a:r>
          </a:p>
        </p:txBody>
      </p:sp>
      <p:sp>
        <p:nvSpPr>
          <p:cNvPr id="31747" name="Text Box 12">
            <a:extLst>
              <a:ext uri="{FF2B5EF4-FFF2-40B4-BE49-F238E27FC236}">
                <a16:creationId xmlns:a16="http://schemas.microsoft.com/office/drawing/2014/main" id="{577E54E9-37CE-4EA3-B5DB-901046A6DEEA}"/>
              </a:ext>
            </a:extLst>
          </p:cNvPr>
          <p:cNvSpPr txBox="1">
            <a:spLocks noChangeArrowheads="1"/>
          </p:cNvSpPr>
          <p:nvPr/>
        </p:nvSpPr>
        <p:spPr bwMode="auto">
          <a:xfrm>
            <a:off x="5480050" y="3479800"/>
            <a:ext cx="2901950" cy="5588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5000"/>
              </a:lnSpc>
              <a:spcBef>
                <a:spcPct val="0"/>
              </a:spcBef>
              <a:buClrTx/>
              <a:buSzTx/>
              <a:buFontTx/>
              <a:buNone/>
            </a:pPr>
            <a:r>
              <a:rPr lang="en-US" altLang="en-US" sz="1800">
                <a:solidFill>
                  <a:schemeClr val="bg1">
                    <a:lumMod val="65000"/>
                  </a:schemeClr>
                </a:solidFill>
              </a:rPr>
              <a:t>Untreated IOP consistently</a:t>
            </a:r>
          </a:p>
          <a:p>
            <a:pPr algn="ctr" eaLnBrk="1" hangingPunct="1">
              <a:lnSpc>
                <a:spcPct val="85000"/>
              </a:lnSpc>
              <a:spcBef>
                <a:spcPct val="0"/>
              </a:spcBef>
              <a:buClrTx/>
              <a:buSzTx/>
              <a:buFontTx/>
              <a:buNone/>
            </a:pPr>
            <a:r>
              <a:rPr lang="en-US" altLang="en-US" sz="1800" i="1">
                <a:solidFill>
                  <a:schemeClr val="bg1">
                    <a:lumMod val="65000"/>
                  </a:schemeClr>
                </a:solidFill>
              </a:rPr>
              <a:t>below</a:t>
            </a:r>
            <a:r>
              <a:rPr lang="en-US" altLang="en-US" sz="1800">
                <a:solidFill>
                  <a:schemeClr val="bg1">
                    <a:lumMod val="65000"/>
                  </a:schemeClr>
                </a:solidFill>
              </a:rPr>
              <a:t> 22 mmHg</a:t>
            </a:r>
          </a:p>
        </p:txBody>
      </p:sp>
      <p:sp>
        <p:nvSpPr>
          <p:cNvPr id="31748" name="Line 13">
            <a:extLst>
              <a:ext uri="{FF2B5EF4-FFF2-40B4-BE49-F238E27FC236}">
                <a16:creationId xmlns:a16="http://schemas.microsoft.com/office/drawing/2014/main" id="{53197AB4-4C99-42F7-878A-2A98AB901709}"/>
              </a:ext>
            </a:extLst>
          </p:cNvPr>
          <p:cNvSpPr>
            <a:spLocks noChangeShapeType="1"/>
          </p:cNvSpPr>
          <p:nvPr/>
        </p:nvSpPr>
        <p:spPr bwMode="auto">
          <a:xfrm flipV="1">
            <a:off x="1752600" y="2853359"/>
            <a:ext cx="0" cy="533400"/>
          </a:xfrm>
          <a:prstGeom prst="line">
            <a:avLst/>
          </a:prstGeom>
          <a:noFill/>
          <a:ln w="2857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1749" name="Line 14">
            <a:extLst>
              <a:ext uri="{FF2B5EF4-FFF2-40B4-BE49-F238E27FC236}">
                <a16:creationId xmlns:a16="http://schemas.microsoft.com/office/drawing/2014/main" id="{6BDFE3B3-AACE-4901-911D-8044D62CEB5C}"/>
              </a:ext>
            </a:extLst>
          </p:cNvPr>
          <p:cNvSpPr>
            <a:spLocks noChangeShapeType="1"/>
          </p:cNvSpPr>
          <p:nvPr/>
        </p:nvSpPr>
        <p:spPr bwMode="auto">
          <a:xfrm flipV="1">
            <a:off x="6934200" y="2870200"/>
            <a:ext cx="0" cy="533400"/>
          </a:xfrm>
          <a:prstGeom prst="line">
            <a:avLst/>
          </a:prstGeom>
          <a:noFill/>
          <a:ln w="2857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 name="Text Box 4">
            <a:extLst>
              <a:ext uri="{FF2B5EF4-FFF2-40B4-BE49-F238E27FC236}">
                <a16:creationId xmlns:a16="http://schemas.microsoft.com/office/drawing/2014/main" id="{B3FDD68E-2D87-4BD8-A5C5-810767D5E87A}"/>
              </a:ext>
            </a:extLst>
          </p:cNvPr>
          <p:cNvSpPr txBox="1">
            <a:spLocks noChangeArrowheads="1"/>
          </p:cNvSpPr>
          <p:nvPr/>
        </p:nvSpPr>
        <p:spPr bwMode="auto">
          <a:xfrm>
            <a:off x="5451475" y="1981200"/>
            <a:ext cx="2760692" cy="772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5000"/>
              </a:lnSpc>
              <a:spcBef>
                <a:spcPct val="0"/>
              </a:spcBef>
              <a:buClrTx/>
              <a:buSzTx/>
              <a:buFontTx/>
              <a:buNone/>
            </a:pPr>
            <a:r>
              <a:rPr lang="en-US" altLang="en-US" sz="2600" b="1" i="1"/>
              <a:t>Normal-tension</a:t>
            </a:r>
          </a:p>
          <a:p>
            <a:pPr eaLnBrk="1" hangingPunct="1">
              <a:lnSpc>
                <a:spcPct val="85000"/>
              </a:lnSpc>
              <a:spcBef>
                <a:spcPct val="0"/>
              </a:spcBef>
              <a:buClrTx/>
              <a:buSzTx/>
              <a:buFontTx/>
              <a:buNone/>
            </a:pPr>
            <a:r>
              <a:rPr lang="en-US" altLang="en-US" sz="2600" b="1" i="1"/>
              <a:t>glaucoma (NTG)</a:t>
            </a:r>
          </a:p>
        </p:txBody>
      </p:sp>
      <p:sp>
        <p:nvSpPr>
          <p:cNvPr id="20" name="Text Box 5">
            <a:extLst>
              <a:ext uri="{FF2B5EF4-FFF2-40B4-BE49-F238E27FC236}">
                <a16:creationId xmlns:a16="http://schemas.microsoft.com/office/drawing/2014/main" id="{6D1600F0-D8E9-4276-BF33-653C71B09CA0}"/>
              </a:ext>
            </a:extLst>
          </p:cNvPr>
          <p:cNvSpPr txBox="1">
            <a:spLocks noChangeArrowheads="1"/>
          </p:cNvSpPr>
          <p:nvPr/>
        </p:nvSpPr>
        <p:spPr bwMode="auto">
          <a:xfrm>
            <a:off x="1380841" y="1987550"/>
            <a:ext cx="98135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↑IOP</a:t>
            </a:r>
          </a:p>
        </p:txBody>
      </p:sp>
      <p:sp>
        <p:nvSpPr>
          <p:cNvPr id="27" name="Line 6">
            <a:extLst>
              <a:ext uri="{FF2B5EF4-FFF2-40B4-BE49-F238E27FC236}">
                <a16:creationId xmlns:a16="http://schemas.microsoft.com/office/drawing/2014/main" id="{95EE37E3-6872-48EB-AF25-C6689F11ECBA}"/>
              </a:ext>
            </a:extLst>
          </p:cNvPr>
          <p:cNvSpPr>
            <a:spLocks noChangeShapeType="1"/>
          </p:cNvSpPr>
          <p:nvPr/>
        </p:nvSpPr>
        <p:spPr bwMode="auto">
          <a:xfrm flipH="1">
            <a:off x="2025650" y="1457326"/>
            <a:ext cx="2481263" cy="369887"/>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Line 7">
            <a:extLst>
              <a:ext uri="{FF2B5EF4-FFF2-40B4-BE49-F238E27FC236}">
                <a16:creationId xmlns:a16="http://schemas.microsoft.com/office/drawing/2014/main" id="{0C999BC1-A506-4D6F-830E-4A1886099DFA}"/>
              </a:ext>
            </a:extLst>
          </p:cNvPr>
          <p:cNvSpPr>
            <a:spLocks noChangeShapeType="1"/>
          </p:cNvSpPr>
          <p:nvPr/>
        </p:nvSpPr>
        <p:spPr bwMode="auto">
          <a:xfrm>
            <a:off x="4506913" y="1457326"/>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Text Box 3">
            <a:extLst>
              <a:ext uri="{FF2B5EF4-FFF2-40B4-BE49-F238E27FC236}">
                <a16:creationId xmlns:a16="http://schemas.microsoft.com/office/drawing/2014/main" id="{7CDB0CAF-802A-40EA-9119-DB236D0A90CA}"/>
              </a:ext>
            </a:extLst>
          </p:cNvPr>
          <p:cNvSpPr txBox="1">
            <a:spLocks noChangeArrowheads="1"/>
          </p:cNvSpPr>
          <p:nvPr/>
        </p:nvSpPr>
        <p:spPr bwMode="auto">
          <a:xfrm>
            <a:off x="3962400" y="838200"/>
            <a:ext cx="1087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200"/>
              <a:t>OAG</a:t>
            </a:r>
          </a:p>
        </p:txBody>
      </p:sp>
      <p:sp>
        <p:nvSpPr>
          <p:cNvPr id="12" name="TextBox 12">
            <a:extLst>
              <a:ext uri="{FF2B5EF4-FFF2-40B4-BE49-F238E27FC236}">
                <a16:creationId xmlns:a16="http://schemas.microsoft.com/office/drawing/2014/main" id="{A8D78676-999E-4921-8568-43ED16E9380C}"/>
              </a:ext>
            </a:extLst>
          </p:cNvPr>
          <p:cNvSpPr txBox="1">
            <a:spLocks noChangeArrowheads="1"/>
          </p:cNvSpPr>
          <p:nvPr/>
        </p:nvSpPr>
        <p:spPr bwMode="auto">
          <a:xfrm>
            <a:off x="304800" y="4876800"/>
            <a:ext cx="8610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chemeClr val="bg1">
                    <a:lumMod val="75000"/>
                  </a:schemeClr>
                </a:solidFill>
              </a:rPr>
              <a:t>(Note that this distinction is somewhat controversial, as some </a:t>
            </a:r>
            <a:r>
              <a:rPr lang="en-US" altLang="en-US" sz="1800" i="1" dirty="0" err="1">
                <a:solidFill>
                  <a:schemeClr val="bg1">
                    <a:lumMod val="75000"/>
                  </a:schemeClr>
                </a:solidFill>
              </a:rPr>
              <a:t>glaucomalogists</a:t>
            </a:r>
            <a:r>
              <a:rPr lang="en-US" altLang="en-US" sz="1800" i="1" dirty="0">
                <a:solidFill>
                  <a:schemeClr val="bg1">
                    <a:lumMod val="75000"/>
                  </a:schemeClr>
                </a:solidFill>
              </a:rPr>
              <a:t> </a:t>
            </a:r>
            <a:r>
              <a:rPr lang="en-US" altLang="en-US" sz="1800" i="1">
                <a:solidFill>
                  <a:schemeClr val="bg1">
                    <a:lumMod val="75000"/>
                  </a:schemeClr>
                </a:solidFill>
              </a:rPr>
              <a:t>contend NTG </a:t>
            </a:r>
            <a:r>
              <a:rPr lang="en-US" altLang="en-US" sz="1800" i="1" dirty="0">
                <a:solidFill>
                  <a:schemeClr val="bg1">
                    <a:lumMod val="75000"/>
                  </a:schemeClr>
                </a:solidFill>
              </a:rPr>
              <a:t>is </a:t>
            </a:r>
            <a:r>
              <a:rPr lang="en-US" altLang="en-US" sz="1800" b="1" i="1" dirty="0">
                <a:solidFill>
                  <a:schemeClr val="bg1">
                    <a:lumMod val="75000"/>
                  </a:schemeClr>
                </a:solidFill>
              </a:rPr>
              <a:t>not </a:t>
            </a:r>
            <a:r>
              <a:rPr lang="en-US" altLang="en-US" sz="1800" i="1" dirty="0">
                <a:solidFill>
                  <a:schemeClr val="bg1">
                    <a:lumMod val="75000"/>
                  </a:schemeClr>
                </a:solidFill>
              </a:rPr>
              <a:t>a separate condition.) </a:t>
            </a:r>
          </a:p>
        </p:txBody>
      </p:sp>
      <p:sp>
        <p:nvSpPr>
          <p:cNvPr id="14" name="TextBox 13">
            <a:extLst>
              <a:ext uri="{FF2B5EF4-FFF2-40B4-BE49-F238E27FC236}">
                <a16:creationId xmlns:a16="http://schemas.microsoft.com/office/drawing/2014/main" id="{4F184741-3C50-442C-BB4F-AC2EC1A666AC}"/>
              </a:ext>
            </a:extLst>
          </p:cNvPr>
          <p:cNvSpPr txBox="1"/>
          <p:nvPr/>
        </p:nvSpPr>
        <p:spPr>
          <a:xfrm>
            <a:off x="2086573" y="4876800"/>
            <a:ext cx="4970854" cy="830997"/>
          </a:xfrm>
          <a:prstGeom prst="rect">
            <a:avLst/>
          </a:prstGeom>
          <a:solidFill>
            <a:schemeClr val="accent6">
              <a:lumMod val="20000"/>
              <a:lumOff val="80000"/>
            </a:schemeClr>
          </a:solidFill>
          <a:ln>
            <a:solidFill>
              <a:schemeClr val="tx1"/>
            </a:solidFill>
          </a:ln>
        </p:spPr>
        <p:txBody>
          <a:bodyPr wrap="square" rtlCol="0">
            <a:spAutoFit/>
          </a:bodyPr>
          <a:lstStyle/>
          <a:p>
            <a:pPr algn="ctr"/>
            <a:r>
              <a:rPr lang="en-US" sz="2400" dirty="0">
                <a:effectLst>
                  <a:outerShdw blurRad="38100" dist="38100" dir="2700000" algn="tl">
                    <a:srgbClr val="000000">
                      <a:alpha val="43137"/>
                    </a:srgbClr>
                  </a:outerShdw>
                </a:effectLst>
              </a:rPr>
              <a:t>Normal-tension glaucoma </a:t>
            </a:r>
            <a:r>
              <a:rPr lang="en-US" sz="2400" i="1" dirty="0">
                <a:effectLst>
                  <a:outerShdw blurRad="38100" dist="38100" dir="2700000" algn="tl">
                    <a:srgbClr val="000000">
                      <a:alpha val="43137"/>
                    </a:srgbClr>
                  </a:outerShdw>
                </a:effectLst>
              </a:rPr>
              <a:t>is covered in its own slide-set (</a:t>
            </a:r>
            <a:r>
              <a:rPr lang="en-US" sz="2400" dirty="0">
                <a:effectLst>
                  <a:outerShdw blurRad="38100" dist="38100" dir="2700000" algn="tl">
                    <a:srgbClr val="000000">
                      <a:alpha val="43137"/>
                    </a:srgbClr>
                  </a:outerShdw>
                </a:effectLst>
              </a:rPr>
              <a:t>G21</a:t>
            </a:r>
            <a:r>
              <a:rPr lang="en-US" sz="2400" i="1" dirty="0">
                <a:effectLst>
                  <a:outerShdw blurRad="38100" dist="38100" dir="2700000" algn="tl">
                    <a:srgbClr val="000000">
                      <a:alpha val="43137"/>
                    </a:srgbClr>
                  </a:outerShdw>
                </a:effectLst>
              </a:rPr>
              <a:t>)</a:t>
            </a:r>
            <a:endParaRPr lang="en-US" sz="2400" dirty="0">
              <a:effectLst>
                <a:outerShdw blurRad="38100" dist="38100" dir="2700000" algn="tl">
                  <a:srgbClr val="000000">
                    <a:alpha val="43137"/>
                  </a:srgbClr>
                </a:outerShdw>
              </a:effectLst>
            </a:endParaRPr>
          </a:p>
        </p:txBody>
      </p:sp>
      <p:sp>
        <p:nvSpPr>
          <p:cNvPr id="15" name="TextBox 14">
            <a:extLst>
              <a:ext uri="{FF2B5EF4-FFF2-40B4-BE49-F238E27FC236}">
                <a16:creationId xmlns:a16="http://schemas.microsoft.com/office/drawing/2014/main" id="{A63408E6-F89A-4757-B9CF-4A87A5A4B38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276717476"/>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180</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3293209"/>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--Inflammation of the TM causing it to swell</a:t>
            </a:r>
          </a:p>
          <a:p>
            <a:r>
              <a:rPr lang="en-US" sz="1600" dirty="0">
                <a:solidFill>
                  <a:srgbClr val="0000FF"/>
                </a:solidFill>
              </a:rPr>
              <a:t>--Blocking of the angle by inflammatory material</a:t>
            </a:r>
          </a:p>
          <a:p>
            <a:r>
              <a:rPr lang="en-US" sz="1600" dirty="0">
                <a:solidFill>
                  <a:srgbClr val="0000FF"/>
                </a:solidFill>
              </a:rPr>
              <a:t>--Clogging of Schlemm’s canal with inflammatory debris</a:t>
            </a:r>
          </a:p>
          <a:p>
            <a:r>
              <a:rPr lang="en-US" sz="1600" dirty="0"/>
              <a:t>--</a:t>
            </a:r>
            <a:r>
              <a:rPr lang="en-US" sz="1600" i="1" dirty="0"/>
              <a:t>And lest we forget, the classic iatrogenic cause of elevated IOP in uveitis:</a:t>
            </a:r>
            <a:endParaRPr lang="en-US" sz="1600" dirty="0">
              <a:solidFill>
                <a:srgbClr val="0000FF"/>
              </a:solidFill>
            </a:endParaRPr>
          </a:p>
        </p:txBody>
      </p:sp>
      <p:sp>
        <p:nvSpPr>
          <p:cNvPr id="2" name="TextBox 1">
            <a:extLst>
              <a:ext uri="{FF2B5EF4-FFF2-40B4-BE49-F238E27FC236}">
                <a16:creationId xmlns:a16="http://schemas.microsoft.com/office/drawing/2014/main" id="{4E6C1F3E-7E11-4E47-9268-0CDB9FD30A2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E357D8FA-1DAC-4FD1-AC58-CF040C5332B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Tree>
    <p:extLst>
      <p:ext uri="{BB962C8B-B14F-4D97-AF65-F5344CB8AC3E}">
        <p14:creationId xmlns:p14="http://schemas.microsoft.com/office/powerpoint/2010/main" val="295844702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181</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3539430"/>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--Inflammation of the TM causing it to swell</a:t>
            </a:r>
          </a:p>
          <a:p>
            <a:r>
              <a:rPr lang="en-US" sz="1600" dirty="0">
                <a:solidFill>
                  <a:srgbClr val="0000FF"/>
                </a:solidFill>
              </a:rPr>
              <a:t>--Blocking of the angle by inflammatory material</a:t>
            </a:r>
          </a:p>
          <a:p>
            <a:r>
              <a:rPr lang="en-US" sz="1600" dirty="0">
                <a:solidFill>
                  <a:srgbClr val="0000FF"/>
                </a:solidFill>
              </a:rPr>
              <a:t>--Clogging of Schlemm’s canal with inflammatory debris</a:t>
            </a:r>
          </a:p>
          <a:p>
            <a:r>
              <a:rPr lang="en-US" sz="1600" dirty="0"/>
              <a:t>--</a:t>
            </a:r>
            <a:r>
              <a:rPr lang="en-US" sz="1600" i="1" dirty="0"/>
              <a:t>And lest we forget, the classic iatrogenic cause of elevated IOP in uveitis: </a:t>
            </a:r>
            <a:r>
              <a:rPr lang="en-US" sz="1600" dirty="0"/>
              <a:t>Steroid-induced reduced TM outflow</a:t>
            </a:r>
            <a:endParaRPr lang="en-US" sz="1600" dirty="0">
              <a:solidFill>
                <a:srgbClr val="0000FF"/>
              </a:solidFill>
            </a:endParaRPr>
          </a:p>
        </p:txBody>
      </p:sp>
      <p:sp>
        <p:nvSpPr>
          <p:cNvPr id="2" name="TextBox 1">
            <a:extLst>
              <a:ext uri="{FF2B5EF4-FFF2-40B4-BE49-F238E27FC236}">
                <a16:creationId xmlns:a16="http://schemas.microsoft.com/office/drawing/2014/main" id="{1E5C3473-467F-4086-B91C-34107BBBF84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7483AE8E-7E2A-4E5F-955C-734FB8448E48}"/>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Tree>
    <p:extLst>
      <p:ext uri="{BB962C8B-B14F-4D97-AF65-F5344CB8AC3E}">
        <p14:creationId xmlns:p14="http://schemas.microsoft.com/office/powerpoint/2010/main" val="176987201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182</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4031873"/>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--Inflammation of the TM causing it to swell</a:t>
            </a:r>
          </a:p>
          <a:p>
            <a:r>
              <a:rPr lang="en-US" sz="1600" dirty="0">
                <a:solidFill>
                  <a:srgbClr val="0000FF"/>
                </a:solidFill>
              </a:rPr>
              <a:t>--Blocking of the angle by inflammatory material</a:t>
            </a:r>
          </a:p>
          <a:p>
            <a:r>
              <a:rPr lang="en-US" sz="1600" dirty="0">
                <a:solidFill>
                  <a:srgbClr val="0000FF"/>
                </a:solidFill>
              </a:rPr>
              <a:t>--Clogging of Schlemm’s canal with inflammatory debris</a:t>
            </a:r>
          </a:p>
          <a:p>
            <a:r>
              <a:rPr lang="en-US" sz="1600" dirty="0"/>
              <a:t>--</a:t>
            </a:r>
            <a:r>
              <a:rPr lang="en-US" sz="1600" i="1" dirty="0"/>
              <a:t>And lest we forget, the classic iatrogenic cause of elevated IOP in uveitis: </a:t>
            </a:r>
            <a:r>
              <a:rPr lang="en-US" sz="1600" dirty="0"/>
              <a:t>Steroid-induced reduced TM outflow</a:t>
            </a:r>
          </a:p>
          <a:p>
            <a:endParaRPr lang="en-US" sz="1600" dirty="0">
              <a:solidFill>
                <a:srgbClr val="0000FF"/>
              </a:solidFill>
            </a:endParaRPr>
          </a:p>
          <a:p>
            <a:r>
              <a:rPr lang="en-US" sz="1600" i="1" dirty="0"/>
              <a:t>In general terms, what is the mechanism of steroid-induced IOP elevation?</a:t>
            </a:r>
          </a:p>
        </p:txBody>
      </p:sp>
      <p:sp>
        <p:nvSpPr>
          <p:cNvPr id="2" name="TextBox 1">
            <a:extLst>
              <a:ext uri="{FF2B5EF4-FFF2-40B4-BE49-F238E27FC236}">
                <a16:creationId xmlns:a16="http://schemas.microsoft.com/office/drawing/2014/main" id="{161B7E9B-B983-45BB-92D7-26470D4267A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0256E3AE-74A7-4A04-85A7-B77F649BA2F8}"/>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Tree>
    <p:extLst>
      <p:ext uri="{BB962C8B-B14F-4D97-AF65-F5344CB8AC3E}">
        <p14:creationId xmlns:p14="http://schemas.microsoft.com/office/powerpoint/2010/main" val="186215929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183</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4524315"/>
          </a:xfrm>
          <a:prstGeom prst="rect">
            <a:avLst/>
          </a:prstGeom>
          <a:noFill/>
        </p:spPr>
        <p:txBody>
          <a:bodyPr wrap="square" rtlCol="0">
            <a:spAutoFit/>
          </a:bodyPr>
          <a:lstStyle/>
          <a:p>
            <a:r>
              <a:rPr lang="en-US" sz="1600" i="1" dirty="0">
                <a:solidFill>
                  <a:srgbClr val="0000FF"/>
                </a:solidFill>
              </a:rPr>
              <a:t>Is elevated IOP a common manifestation of uveitis?</a:t>
            </a:r>
          </a:p>
          <a:p>
            <a:r>
              <a:rPr lang="en-US" sz="1600" dirty="0">
                <a:solidFill>
                  <a:srgbClr val="0000FF"/>
                </a:solidFill>
              </a:rPr>
              <a:t>No—in fact, a </a:t>
            </a:r>
            <a:r>
              <a:rPr lang="en-US" sz="1600" b="1" dirty="0">
                <a:solidFill>
                  <a:srgbClr val="0000FF"/>
                </a:solidFill>
              </a:rPr>
              <a:t>lower</a:t>
            </a:r>
            <a:r>
              <a:rPr lang="en-US" sz="1600" dirty="0">
                <a:solidFill>
                  <a:srgbClr val="0000FF"/>
                </a:solidFill>
              </a:rPr>
              <a:t>-than-normal IOP is expected</a:t>
            </a:r>
          </a:p>
          <a:p>
            <a:endParaRPr lang="en-US" sz="1600" dirty="0">
              <a:solidFill>
                <a:srgbClr val="0000FF"/>
              </a:solidFill>
            </a:endParaRPr>
          </a:p>
          <a:p>
            <a:r>
              <a:rPr lang="en-US" sz="1600" i="1" dirty="0">
                <a:solidFill>
                  <a:srgbClr val="0000FF"/>
                </a:solidFill>
              </a:rPr>
              <a:t>Why does the IOP tend to be lower in an inflamed eye?</a:t>
            </a:r>
          </a:p>
          <a:p>
            <a:r>
              <a:rPr lang="en-US" sz="1600" dirty="0">
                <a:solidFill>
                  <a:srgbClr val="0000FF"/>
                </a:solidFill>
              </a:rPr>
              <a:t>Inflammation causes the ciliary body to ‘shut down’ to some extent, resulting in aqueous hyposecretion </a:t>
            </a:r>
          </a:p>
          <a:p>
            <a:endParaRPr lang="en-US" sz="1600" dirty="0">
              <a:solidFill>
                <a:srgbClr val="0000FF"/>
              </a:solidFill>
            </a:endParaRPr>
          </a:p>
          <a:p>
            <a:r>
              <a:rPr lang="en-US" sz="1600" i="1" dirty="0">
                <a:solidFill>
                  <a:srgbClr val="0000FF"/>
                </a:solidFill>
              </a:rPr>
              <a:t>When elevated IOP does occur in the setting of uveitis, a number of different mechanisms may be responsible. What are they?</a:t>
            </a:r>
          </a:p>
          <a:p>
            <a:r>
              <a:rPr lang="en-US" sz="1600" dirty="0">
                <a:solidFill>
                  <a:srgbClr val="0000FF"/>
                </a:solidFill>
              </a:rPr>
              <a:t>--Inflammation of the TM causing it to swell</a:t>
            </a:r>
          </a:p>
          <a:p>
            <a:r>
              <a:rPr lang="en-US" sz="1600" dirty="0">
                <a:solidFill>
                  <a:srgbClr val="0000FF"/>
                </a:solidFill>
              </a:rPr>
              <a:t>--Blocking of the angle by inflammatory material</a:t>
            </a:r>
          </a:p>
          <a:p>
            <a:r>
              <a:rPr lang="en-US" sz="1600" dirty="0">
                <a:solidFill>
                  <a:srgbClr val="0000FF"/>
                </a:solidFill>
              </a:rPr>
              <a:t>--Clogging of Schlemm’s canal with inflammatory debris</a:t>
            </a:r>
          </a:p>
          <a:p>
            <a:r>
              <a:rPr lang="en-US" sz="1600" dirty="0"/>
              <a:t>--</a:t>
            </a:r>
            <a:r>
              <a:rPr lang="en-US" sz="1600" i="1" dirty="0"/>
              <a:t>And lest we forget, the classic iatrogenic cause of elevated IOP in uveitis: </a:t>
            </a:r>
            <a:r>
              <a:rPr lang="en-US" sz="1600" dirty="0"/>
              <a:t>Steroid-induced reduced TM outflow</a:t>
            </a:r>
          </a:p>
          <a:p>
            <a:endParaRPr lang="en-US" sz="1600" dirty="0">
              <a:solidFill>
                <a:srgbClr val="0000FF"/>
              </a:solidFill>
            </a:endParaRPr>
          </a:p>
          <a:p>
            <a:r>
              <a:rPr lang="en-US" sz="1600" i="1" dirty="0"/>
              <a:t>In general terms, what is the mechanism of steroid-induced IOP elevation?</a:t>
            </a:r>
          </a:p>
          <a:p>
            <a:r>
              <a:rPr lang="en-US" sz="1600" dirty="0"/>
              <a:t>While still uncertain, it likely stems from impeded outflow at the TM owing to remodeling of the TM induced by the steroid</a:t>
            </a:r>
          </a:p>
        </p:txBody>
      </p:sp>
      <p:sp>
        <p:nvSpPr>
          <p:cNvPr id="2" name="TextBox 1">
            <a:extLst>
              <a:ext uri="{FF2B5EF4-FFF2-40B4-BE49-F238E27FC236}">
                <a16:creationId xmlns:a16="http://schemas.microsoft.com/office/drawing/2014/main" id="{248C33D9-8F18-4566-80FF-6ADDC019DD0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5" name="Rectangle 2">
            <a:extLst>
              <a:ext uri="{FF2B5EF4-FFF2-40B4-BE49-F238E27FC236}">
                <a16:creationId xmlns:a16="http://schemas.microsoft.com/office/drawing/2014/main" id="{CC2EB86F-4A48-45B1-A116-DC4F081B425A}"/>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Tree>
    <p:extLst>
      <p:ext uri="{BB962C8B-B14F-4D97-AF65-F5344CB8AC3E}">
        <p14:creationId xmlns:p14="http://schemas.microsoft.com/office/powerpoint/2010/main" val="8823510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D17E90B-342D-486C-8FFA-19CFADE7C2D3}"/>
              </a:ext>
            </a:extLst>
          </p:cNvPr>
          <p:cNvSpPr>
            <a:spLocks noGrp="1"/>
          </p:cNvSpPr>
          <p:nvPr>
            <p:ph type="sldNum" sz="quarter" idx="12"/>
          </p:nvPr>
        </p:nvSpPr>
        <p:spPr/>
        <p:txBody>
          <a:bodyPr/>
          <a:lstStyle/>
          <a:p>
            <a:pPr>
              <a:defRPr/>
            </a:pPr>
            <a:fld id="{E694C926-61B8-4F08-9867-24C8E5F7D21E}" type="slidenum">
              <a:rPr lang="en-US" altLang="en-US" smtClean="0"/>
              <a:pPr>
                <a:defRPr/>
              </a:pPr>
              <a:t>184</a:t>
            </a:fld>
            <a:endParaRPr lang="en-US" altLang="en-US"/>
          </a:p>
        </p:txBody>
      </p:sp>
      <p:sp>
        <p:nvSpPr>
          <p:cNvPr id="4" name="TextBox 3">
            <a:extLst>
              <a:ext uri="{FF2B5EF4-FFF2-40B4-BE49-F238E27FC236}">
                <a16:creationId xmlns:a16="http://schemas.microsoft.com/office/drawing/2014/main" id="{CA963BA4-525C-4785-8449-FF4D0B34EA12}"/>
              </a:ext>
            </a:extLst>
          </p:cNvPr>
          <p:cNvSpPr txBox="1"/>
          <p:nvPr/>
        </p:nvSpPr>
        <p:spPr>
          <a:xfrm>
            <a:off x="609600" y="838200"/>
            <a:ext cx="6934200" cy="4278094"/>
          </a:xfrm>
          <a:prstGeom prst="rect">
            <a:avLst/>
          </a:prstGeom>
          <a:noFill/>
        </p:spPr>
        <p:txBody>
          <a:bodyPr wrap="square" rtlCol="0">
            <a:spAutoFit/>
          </a:bodyPr>
          <a:lstStyle/>
          <a:p>
            <a:r>
              <a:rPr lang="en-US" sz="1600" i="1" dirty="0">
                <a:solidFill>
                  <a:schemeClr val="bg1">
                    <a:lumMod val="75000"/>
                  </a:schemeClr>
                </a:solidFill>
              </a:rPr>
              <a:t>Is elevated IOP a common manifestation of uveitis?</a:t>
            </a:r>
          </a:p>
          <a:p>
            <a:r>
              <a:rPr lang="en-US" sz="1600" dirty="0">
                <a:solidFill>
                  <a:schemeClr val="bg1">
                    <a:lumMod val="75000"/>
                  </a:schemeClr>
                </a:solidFill>
              </a:rPr>
              <a:t>No—in fact, a </a:t>
            </a:r>
            <a:r>
              <a:rPr lang="en-US" sz="1600" b="1" dirty="0">
                <a:solidFill>
                  <a:schemeClr val="bg1">
                    <a:lumMod val="75000"/>
                  </a:schemeClr>
                </a:solidFill>
              </a:rPr>
              <a:t>lower</a:t>
            </a:r>
            <a:r>
              <a:rPr lang="en-US" sz="1600" dirty="0">
                <a:solidFill>
                  <a:schemeClr val="bg1">
                    <a:lumMod val="75000"/>
                  </a:schemeClr>
                </a:solidFill>
              </a:rPr>
              <a:t>-than-normal IOP is expected</a:t>
            </a:r>
          </a:p>
          <a:p>
            <a:endParaRPr lang="en-US" sz="1600" dirty="0">
              <a:solidFill>
                <a:schemeClr val="bg1">
                  <a:lumMod val="75000"/>
                </a:schemeClr>
              </a:solidFill>
            </a:endParaRPr>
          </a:p>
          <a:p>
            <a:r>
              <a:rPr lang="en-US" sz="1600" i="1" dirty="0">
                <a:solidFill>
                  <a:schemeClr val="bg1">
                    <a:lumMod val="75000"/>
                  </a:schemeClr>
                </a:solidFill>
              </a:rPr>
              <a:t>Why does the IOP tend to be lower in an inflamed eye?</a:t>
            </a:r>
          </a:p>
          <a:p>
            <a:r>
              <a:rPr lang="en-US" sz="1600" dirty="0">
                <a:solidFill>
                  <a:schemeClr val="bg1">
                    <a:lumMod val="75000"/>
                  </a:schemeClr>
                </a:solidFill>
              </a:rPr>
              <a:t>Inflammation causes the ciliary body to ‘shut down’ to some extent, resulting in aqueous hyposecretion </a:t>
            </a:r>
          </a:p>
          <a:p>
            <a:endParaRPr lang="en-US" sz="1600" dirty="0">
              <a:solidFill>
                <a:schemeClr val="bg1">
                  <a:lumMod val="75000"/>
                </a:schemeClr>
              </a:solidFill>
            </a:endParaRPr>
          </a:p>
          <a:p>
            <a:r>
              <a:rPr lang="en-US" sz="1600" i="1" dirty="0">
                <a:solidFill>
                  <a:schemeClr val="bg1">
                    <a:lumMod val="75000"/>
                  </a:schemeClr>
                </a:solidFill>
              </a:rPr>
              <a:t>When elevated IOP does occur in the setting of uveitis, a number of different mechanisms may be responsible. What are they?</a:t>
            </a:r>
          </a:p>
          <a:p>
            <a:r>
              <a:rPr lang="en-US" sz="1600" dirty="0">
                <a:solidFill>
                  <a:schemeClr val="bg1">
                    <a:lumMod val="75000"/>
                  </a:schemeClr>
                </a:solidFill>
              </a:rPr>
              <a:t>--Inflammation of the TM causing it to swell</a:t>
            </a:r>
          </a:p>
          <a:p>
            <a:r>
              <a:rPr lang="en-US" sz="1600" dirty="0">
                <a:solidFill>
                  <a:schemeClr val="bg1">
                    <a:lumMod val="75000"/>
                  </a:schemeClr>
                </a:solidFill>
              </a:rPr>
              <a:t>--Blocking of the angle by inflammatory material</a:t>
            </a:r>
          </a:p>
          <a:p>
            <a:r>
              <a:rPr lang="en-US" sz="1600" dirty="0">
                <a:solidFill>
                  <a:schemeClr val="bg1">
                    <a:lumMod val="75000"/>
                  </a:schemeClr>
                </a:solidFill>
              </a:rPr>
              <a:t>--Clogging of Schlemm’s canal with inflammatory debris</a:t>
            </a:r>
          </a:p>
          <a:p>
            <a:r>
              <a:rPr lang="en-US" sz="1600" dirty="0">
                <a:solidFill>
                  <a:schemeClr val="bg1">
                    <a:lumMod val="75000"/>
                  </a:schemeClr>
                </a:solidFill>
              </a:rPr>
              <a:t>--</a:t>
            </a:r>
            <a:r>
              <a:rPr lang="en-US" sz="1600" i="1" dirty="0">
                <a:solidFill>
                  <a:schemeClr val="bg1">
                    <a:lumMod val="75000"/>
                  </a:schemeClr>
                </a:solidFill>
              </a:rPr>
              <a:t>And lest we forget, the classic iatrogenic cause of elevated IOP in uveitis: </a:t>
            </a:r>
            <a:r>
              <a:rPr lang="en-US" sz="1600" b="1" u="sng" dirty="0"/>
              <a:t>Steroid-induced reduced TM outflow</a:t>
            </a:r>
          </a:p>
          <a:p>
            <a:endParaRPr lang="en-US" sz="1600" dirty="0">
              <a:solidFill>
                <a:schemeClr val="bg1">
                  <a:lumMod val="75000"/>
                </a:schemeClr>
              </a:solidFill>
            </a:endParaRPr>
          </a:p>
          <a:p>
            <a:r>
              <a:rPr lang="en-US" sz="1600" i="1" dirty="0">
                <a:solidFill>
                  <a:schemeClr val="bg1">
                    <a:lumMod val="75000"/>
                  </a:schemeClr>
                </a:solidFill>
              </a:rPr>
              <a:t>In general terms, what is the mechanism of steroid-induced IOP elevation?</a:t>
            </a:r>
          </a:p>
          <a:p>
            <a:r>
              <a:rPr lang="en-US" sz="1600" dirty="0">
                <a:solidFill>
                  <a:schemeClr val="bg1">
                    <a:lumMod val="75000"/>
                  </a:schemeClr>
                </a:solidFill>
              </a:rPr>
              <a:t>Steroid-induced remodeling of the TM reduces outflow</a:t>
            </a:r>
          </a:p>
        </p:txBody>
      </p:sp>
      <p:sp>
        <p:nvSpPr>
          <p:cNvPr id="7" name="TextBox 6">
            <a:extLst>
              <a:ext uri="{FF2B5EF4-FFF2-40B4-BE49-F238E27FC236}">
                <a16:creationId xmlns:a16="http://schemas.microsoft.com/office/drawing/2014/main" id="{61F62C21-8B59-41BA-909B-DBA8CEC3A9FA}"/>
              </a:ext>
            </a:extLst>
          </p:cNvPr>
          <p:cNvSpPr txBox="1"/>
          <p:nvPr/>
        </p:nvSpPr>
        <p:spPr>
          <a:xfrm>
            <a:off x="1600200" y="4469963"/>
            <a:ext cx="5143500" cy="646331"/>
          </a:xfrm>
          <a:prstGeom prst="rect">
            <a:avLst/>
          </a:prstGeom>
          <a:solidFill>
            <a:schemeClr val="accent6">
              <a:lumMod val="40000"/>
              <a:lumOff val="60000"/>
            </a:schemeClr>
          </a:solidFill>
        </p:spPr>
        <p:txBody>
          <a:bodyPr wrap="square" rtlCol="0">
            <a:spAutoFit/>
          </a:bodyPr>
          <a:lstStyle/>
          <a:p>
            <a:r>
              <a:rPr lang="en-US" i="1" dirty="0">
                <a:effectLst>
                  <a:outerShdw blurRad="38100" dist="38100" dir="2700000" algn="tl">
                    <a:srgbClr val="000000">
                      <a:alpha val="43137"/>
                    </a:srgbClr>
                  </a:outerShdw>
                </a:effectLst>
              </a:rPr>
              <a:t>Steroid-induced IOP elevation </a:t>
            </a:r>
            <a:r>
              <a:rPr lang="en-US" dirty="0">
                <a:effectLst>
                  <a:outerShdw blurRad="38100" dist="38100" dir="2700000" algn="tl">
                    <a:srgbClr val="000000">
                      <a:alpha val="43137"/>
                    </a:srgbClr>
                  </a:outerShdw>
                </a:effectLst>
              </a:rPr>
              <a:t>will be addressed in greater detail later in the slide-set</a:t>
            </a:r>
          </a:p>
        </p:txBody>
      </p:sp>
      <p:sp>
        <p:nvSpPr>
          <p:cNvPr id="2" name="TextBox 1">
            <a:extLst>
              <a:ext uri="{FF2B5EF4-FFF2-40B4-BE49-F238E27FC236}">
                <a16:creationId xmlns:a16="http://schemas.microsoft.com/office/drawing/2014/main" id="{7345E2E3-BE16-4351-BB16-6B7DE358E5D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68760404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185</a:t>
            </a:fld>
            <a:endParaRPr lang="en-US" altLang="en-US" sz="100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AFAF890C-63F5-43F4-B6F9-CCF1DAE9A2A5}"/>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solidFill>
              </a:rPr>
              <a:t>Two</a:t>
            </a:r>
            <a:r>
              <a:rPr lang="en-US" sz="2000" i="1" dirty="0"/>
              <a:t> forms of </a:t>
            </a:r>
            <a:r>
              <a:rPr lang="en-US" sz="2000" i="1" dirty="0" err="1"/>
              <a:t>uveitic</a:t>
            </a:r>
            <a:r>
              <a:rPr lang="en-US" sz="2000" i="1" dirty="0"/>
              <a:t> 2ndry OAG </a:t>
            </a:r>
            <a:r>
              <a:rPr lang="en-US" sz="2000" i="1" dirty="0">
                <a:solidFill>
                  <a:schemeClr val="bg1"/>
                </a:solidFill>
              </a:rPr>
              <a:t>addressed</a:t>
            </a:r>
            <a:r>
              <a:rPr lang="en-US" sz="2000" i="1" dirty="0"/>
              <a:t> in the </a:t>
            </a:r>
            <a:r>
              <a:rPr lang="en-US" sz="2000" dirty="0"/>
              <a:t>Glaucoma</a:t>
            </a:r>
            <a:r>
              <a:rPr lang="en-US" sz="2000" i="1" dirty="0"/>
              <a:t> book</a:t>
            </a:r>
          </a:p>
        </p:txBody>
      </p:sp>
      <p:cxnSp>
        <p:nvCxnSpPr>
          <p:cNvPr id="6" name="Straight Arrow Connector 5">
            <a:extLst>
              <a:ext uri="{FF2B5EF4-FFF2-40B4-BE49-F238E27FC236}">
                <a16:creationId xmlns:a16="http://schemas.microsoft.com/office/drawing/2014/main" id="{7F457868-35DF-46CC-9701-9DD0970A57CF}"/>
              </a:ext>
            </a:extLst>
          </p:cNvPr>
          <p:cNvCxnSpPr>
            <a:stCxn id="2" idx="2"/>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a:stCxn id="2" idx="2"/>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 name="TextBox 4">
            <a:extLst>
              <a:ext uri="{FF2B5EF4-FFF2-40B4-BE49-F238E27FC236}">
                <a16:creationId xmlns:a16="http://schemas.microsoft.com/office/drawing/2014/main" id="{3C0C1CA5-8A36-4E56-9D99-0FD53B92AFBE}"/>
              </a:ext>
            </a:extLst>
          </p:cNvPr>
          <p:cNvSpPr txBox="1"/>
          <p:nvPr/>
        </p:nvSpPr>
        <p:spPr>
          <a:xfrm>
            <a:off x="4256707" y="3984394"/>
            <a:ext cx="325730" cy="369332"/>
          </a:xfrm>
          <a:prstGeom prst="rect">
            <a:avLst/>
          </a:prstGeom>
          <a:noFill/>
        </p:spPr>
        <p:txBody>
          <a:bodyPr wrap="none" rtlCol="0">
            <a:spAutoFit/>
          </a:bodyPr>
          <a:lstStyle/>
          <a:p>
            <a:pPr algn="ctr"/>
            <a:r>
              <a:rPr lang="en-US" b="1" i="1" dirty="0"/>
              <a:t>?</a:t>
            </a:r>
          </a:p>
        </p:txBody>
      </p:sp>
      <p:sp>
        <p:nvSpPr>
          <p:cNvPr id="10" name="TextBox 9">
            <a:extLst>
              <a:ext uri="{FF2B5EF4-FFF2-40B4-BE49-F238E27FC236}">
                <a16:creationId xmlns:a16="http://schemas.microsoft.com/office/drawing/2014/main" id="{A952D26D-17BD-4772-A25A-B9E8BAF8E823}"/>
              </a:ext>
            </a:extLst>
          </p:cNvPr>
          <p:cNvSpPr txBox="1"/>
          <p:nvPr/>
        </p:nvSpPr>
        <p:spPr>
          <a:xfrm>
            <a:off x="5770270" y="3212068"/>
            <a:ext cx="325730" cy="369332"/>
          </a:xfrm>
          <a:prstGeom prst="rect">
            <a:avLst/>
          </a:prstGeom>
          <a:noFill/>
        </p:spPr>
        <p:txBody>
          <a:bodyPr wrap="none" rtlCol="0">
            <a:spAutoFit/>
          </a:bodyPr>
          <a:lstStyle/>
          <a:p>
            <a:r>
              <a:rPr lang="en-US" b="1" i="1" dirty="0"/>
              <a:t>?</a:t>
            </a:r>
          </a:p>
        </p:txBody>
      </p:sp>
      <p:sp>
        <p:nvSpPr>
          <p:cNvPr id="16" name="TextBox 15">
            <a:extLst>
              <a:ext uri="{FF2B5EF4-FFF2-40B4-BE49-F238E27FC236}">
                <a16:creationId xmlns:a16="http://schemas.microsoft.com/office/drawing/2014/main" id="{917AA8F1-4A6E-4332-A35F-A2EF72F67416}"/>
              </a:ext>
            </a:extLst>
          </p:cNvPr>
          <p:cNvSpPr txBox="1"/>
          <p:nvPr/>
        </p:nvSpPr>
        <p:spPr>
          <a:xfrm>
            <a:off x="2722270" y="3244334"/>
            <a:ext cx="325730" cy="369332"/>
          </a:xfrm>
          <a:prstGeom prst="rect">
            <a:avLst/>
          </a:prstGeom>
          <a:noFill/>
        </p:spPr>
        <p:txBody>
          <a:bodyPr wrap="none" rtlCol="0">
            <a:spAutoFit/>
          </a:bodyPr>
          <a:lstStyle/>
          <a:p>
            <a:pPr algn="ctr"/>
            <a:r>
              <a:rPr lang="en-US" b="1" i="1" dirty="0"/>
              <a:t>?</a:t>
            </a:r>
          </a:p>
        </p:txBody>
      </p:sp>
      <p:cxnSp>
        <p:nvCxnSpPr>
          <p:cNvPr id="20" name="Straight Arrow Connector 19">
            <a:extLst>
              <a:ext uri="{FF2B5EF4-FFF2-40B4-BE49-F238E27FC236}">
                <a16:creationId xmlns:a16="http://schemas.microsoft.com/office/drawing/2014/main" id="{9D8A0413-FA50-41D7-86F0-354116B565FC}"/>
              </a:ext>
            </a:extLst>
          </p:cNvPr>
          <p:cNvCxnSpPr>
            <a:stCxn id="2" idx="2"/>
          </p:cNvCxnSpPr>
          <p:nvPr/>
        </p:nvCxnSpPr>
        <p:spPr>
          <a:xfrm>
            <a:off x="4419567" y="1143000"/>
            <a:ext cx="0" cy="28194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5" name="Straight Arrow Connector 24">
            <a:extLst>
              <a:ext uri="{FF2B5EF4-FFF2-40B4-BE49-F238E27FC236}">
                <a16:creationId xmlns:a16="http://schemas.microsoft.com/office/drawing/2014/main" id="{F33AE28A-A7E9-4A96-9900-C02DC026821E}"/>
              </a:ext>
            </a:extLst>
          </p:cNvPr>
          <p:cNvCxnSpPr/>
          <p:nvPr/>
        </p:nvCxnSpPr>
        <p:spPr>
          <a:xfrm>
            <a:off x="4405920" y="1143000"/>
            <a:ext cx="547014" cy="139147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7" name="Straight Arrow Connector 26">
            <a:extLst>
              <a:ext uri="{FF2B5EF4-FFF2-40B4-BE49-F238E27FC236}">
                <a16:creationId xmlns:a16="http://schemas.microsoft.com/office/drawing/2014/main" id="{5141F80C-1C23-4B41-A9BD-A617B4894FD1}"/>
              </a:ext>
            </a:extLst>
          </p:cNvPr>
          <p:cNvCxnSpPr/>
          <p:nvPr/>
        </p:nvCxnSpPr>
        <p:spPr>
          <a:xfrm>
            <a:off x="4419566" y="1143000"/>
            <a:ext cx="1377367" cy="204707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9" name="Straight Arrow Connector 28">
            <a:extLst>
              <a:ext uri="{FF2B5EF4-FFF2-40B4-BE49-F238E27FC236}">
                <a16:creationId xmlns:a16="http://schemas.microsoft.com/office/drawing/2014/main" id="{AD94D709-3C82-42D9-A953-65B703109A9C}"/>
              </a:ext>
            </a:extLst>
          </p:cNvPr>
          <p:cNvCxnSpPr>
            <a:cxnSpLocks/>
          </p:cNvCxnSpPr>
          <p:nvPr/>
        </p:nvCxnSpPr>
        <p:spPr>
          <a:xfrm flipH="1">
            <a:off x="3042201" y="1143000"/>
            <a:ext cx="1377365" cy="21013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 name="TextBox 3"/>
          <p:cNvSpPr txBox="1"/>
          <p:nvPr/>
        </p:nvSpPr>
        <p:spPr>
          <a:xfrm>
            <a:off x="2341270" y="1828800"/>
            <a:ext cx="325730" cy="369332"/>
          </a:xfrm>
          <a:prstGeom prst="rect">
            <a:avLst/>
          </a:prstGeom>
          <a:solidFill>
            <a:schemeClr val="bg1"/>
          </a:solidFill>
        </p:spPr>
        <p:txBody>
          <a:bodyPr wrap="none" rtlCol="0">
            <a:spAutoFit/>
          </a:bodyPr>
          <a:lstStyle/>
          <a:p>
            <a:pPr algn="ctr"/>
            <a:r>
              <a:rPr lang="en-US" b="1" i="1" dirty="0"/>
              <a:t>?</a:t>
            </a:r>
          </a:p>
        </p:txBody>
      </p:sp>
      <p:sp>
        <p:nvSpPr>
          <p:cNvPr id="11" name="TextBox 10"/>
          <p:cNvSpPr txBox="1"/>
          <p:nvPr/>
        </p:nvSpPr>
        <p:spPr>
          <a:xfrm>
            <a:off x="6172200" y="1828800"/>
            <a:ext cx="325730" cy="369332"/>
          </a:xfrm>
          <a:prstGeom prst="rect">
            <a:avLst/>
          </a:prstGeom>
          <a:solidFill>
            <a:schemeClr val="bg1"/>
          </a:solidFill>
        </p:spPr>
        <p:txBody>
          <a:bodyPr wrap="none" rtlCol="0">
            <a:spAutoFit/>
          </a:bodyPr>
          <a:lstStyle/>
          <a:p>
            <a:pPr algn="ctr"/>
            <a:r>
              <a:rPr lang="en-US" b="1" i="1" dirty="0"/>
              <a:t>?</a:t>
            </a:r>
          </a:p>
        </p:txBody>
      </p:sp>
      <p:cxnSp>
        <p:nvCxnSpPr>
          <p:cNvPr id="23" name="Straight Arrow Connector 22">
            <a:extLst>
              <a:ext uri="{FF2B5EF4-FFF2-40B4-BE49-F238E27FC236}">
                <a16:creationId xmlns:a16="http://schemas.microsoft.com/office/drawing/2014/main" id="{48446A9E-302D-4ADF-B0CE-075645989939}"/>
              </a:ext>
            </a:extLst>
          </p:cNvPr>
          <p:cNvCxnSpPr>
            <a:stCxn id="2" idx="2"/>
          </p:cNvCxnSpPr>
          <p:nvPr/>
        </p:nvCxnSpPr>
        <p:spPr>
          <a:xfrm flipH="1">
            <a:off x="3886200" y="1143000"/>
            <a:ext cx="533367" cy="13716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C0C8227C-6CD6-4F9E-8E12-913DF133FACF}"/>
              </a:ext>
            </a:extLst>
          </p:cNvPr>
          <p:cNvSpPr txBox="1"/>
          <p:nvPr/>
        </p:nvSpPr>
        <p:spPr>
          <a:xfrm>
            <a:off x="4838328" y="2524539"/>
            <a:ext cx="325730" cy="369332"/>
          </a:xfrm>
          <a:prstGeom prst="rect">
            <a:avLst/>
          </a:prstGeom>
          <a:solidFill>
            <a:schemeClr val="bg1"/>
          </a:solidFill>
        </p:spPr>
        <p:txBody>
          <a:bodyPr wrap="none" rtlCol="0">
            <a:spAutoFit/>
          </a:bodyPr>
          <a:lstStyle/>
          <a:p>
            <a:r>
              <a:rPr lang="en-US" b="1" i="1" dirty="0"/>
              <a:t>?</a:t>
            </a:r>
          </a:p>
        </p:txBody>
      </p:sp>
      <p:sp>
        <p:nvSpPr>
          <p:cNvPr id="8" name="TextBox 7">
            <a:extLst>
              <a:ext uri="{FF2B5EF4-FFF2-40B4-BE49-F238E27FC236}">
                <a16:creationId xmlns:a16="http://schemas.microsoft.com/office/drawing/2014/main" id="{4E9880BB-2329-41A5-9364-9B9C3E74B4D0}"/>
              </a:ext>
            </a:extLst>
          </p:cNvPr>
          <p:cNvSpPr txBox="1"/>
          <p:nvPr/>
        </p:nvSpPr>
        <p:spPr>
          <a:xfrm>
            <a:off x="3675142" y="2514600"/>
            <a:ext cx="325730" cy="369332"/>
          </a:xfrm>
          <a:prstGeom prst="rect">
            <a:avLst/>
          </a:prstGeom>
          <a:solidFill>
            <a:schemeClr val="bg1"/>
          </a:solidFill>
        </p:spPr>
        <p:txBody>
          <a:bodyPr wrap="none" rtlCol="0">
            <a:spAutoFit/>
          </a:bodyPr>
          <a:lstStyle/>
          <a:p>
            <a:pPr algn="r"/>
            <a:r>
              <a:rPr lang="en-US" b="1" i="1" dirty="0"/>
              <a:t>?</a:t>
            </a:r>
          </a:p>
        </p:txBody>
      </p:sp>
      <p:sp>
        <p:nvSpPr>
          <p:cNvPr id="34" name="TextBox 33">
            <a:extLst>
              <a:ext uri="{FF2B5EF4-FFF2-40B4-BE49-F238E27FC236}">
                <a16:creationId xmlns:a16="http://schemas.microsoft.com/office/drawing/2014/main" id="{964EE2B5-695C-45EF-A4D6-5A81830DC4A8}"/>
              </a:ext>
            </a:extLst>
          </p:cNvPr>
          <p:cNvSpPr txBox="1"/>
          <p:nvPr/>
        </p:nvSpPr>
        <p:spPr>
          <a:xfrm>
            <a:off x="2286000" y="426829"/>
            <a:ext cx="912429" cy="400110"/>
          </a:xfrm>
          <a:prstGeom prst="rect">
            <a:avLst/>
          </a:prstGeom>
          <a:noFill/>
        </p:spPr>
        <p:txBody>
          <a:bodyPr wrap="none" rtlCol="0">
            <a:spAutoFit/>
          </a:bodyPr>
          <a:lstStyle/>
          <a:p>
            <a:r>
              <a:rPr lang="en-US" sz="2000" i="1" dirty="0"/>
              <a:t>Seven</a:t>
            </a:r>
          </a:p>
        </p:txBody>
      </p:sp>
      <p:sp>
        <p:nvSpPr>
          <p:cNvPr id="35" name="TextBox 34">
            <a:extLst>
              <a:ext uri="{FF2B5EF4-FFF2-40B4-BE49-F238E27FC236}">
                <a16:creationId xmlns:a16="http://schemas.microsoft.com/office/drawing/2014/main" id="{BBD458AB-641B-4F96-B895-0BBD2F6159BF}"/>
              </a:ext>
            </a:extLst>
          </p:cNvPr>
          <p:cNvSpPr txBox="1"/>
          <p:nvPr/>
        </p:nvSpPr>
        <p:spPr>
          <a:xfrm>
            <a:off x="2362200" y="742696"/>
            <a:ext cx="1452642" cy="400110"/>
          </a:xfrm>
          <a:prstGeom prst="rect">
            <a:avLst/>
          </a:prstGeom>
          <a:noFill/>
        </p:spPr>
        <p:txBody>
          <a:bodyPr wrap="none" rtlCol="0">
            <a:spAutoFit/>
          </a:bodyPr>
          <a:lstStyle/>
          <a:p>
            <a:r>
              <a:rPr lang="en-US" sz="2000" i="1" dirty="0"/>
              <a:t> mentioned</a:t>
            </a:r>
          </a:p>
        </p:txBody>
      </p:sp>
      <p:sp>
        <p:nvSpPr>
          <p:cNvPr id="36" name="TextBox 35">
            <a:extLst>
              <a:ext uri="{FF2B5EF4-FFF2-40B4-BE49-F238E27FC236}">
                <a16:creationId xmlns:a16="http://schemas.microsoft.com/office/drawing/2014/main" id="{E6079065-E9C9-4FA1-A944-B8A8FD269BDE}"/>
              </a:ext>
            </a:extLst>
          </p:cNvPr>
          <p:cNvSpPr txBox="1"/>
          <p:nvPr/>
        </p:nvSpPr>
        <p:spPr>
          <a:xfrm>
            <a:off x="533400" y="5093786"/>
            <a:ext cx="7924800" cy="646331"/>
          </a:xfrm>
          <a:prstGeom prst="rect">
            <a:avLst/>
          </a:prstGeom>
          <a:noFill/>
        </p:spPr>
        <p:txBody>
          <a:bodyPr wrap="square" rtlCol="0">
            <a:spAutoFit/>
          </a:bodyPr>
          <a:lstStyle/>
          <a:p>
            <a:r>
              <a:rPr lang="en-US" i="1" dirty="0">
                <a:solidFill>
                  <a:srgbClr val="0000FF"/>
                </a:solidFill>
                <a:effectLst>
                  <a:outerShdw blurRad="38100" dist="38100" dir="2700000" algn="tl">
                    <a:srgbClr val="000000">
                      <a:alpha val="43137"/>
                    </a:srgbClr>
                  </a:outerShdw>
                </a:effectLst>
              </a:rPr>
              <a:t>While there are many causes of OAG secondary to intraocular inflammation, the </a:t>
            </a:r>
            <a:r>
              <a:rPr lang="en-US" dirty="0">
                <a:solidFill>
                  <a:srgbClr val="0000FF"/>
                </a:solidFill>
                <a:effectLst>
                  <a:outerShdw blurRad="38100" dist="38100" dir="2700000" algn="tl">
                    <a:srgbClr val="000000">
                      <a:alpha val="43137"/>
                    </a:srgbClr>
                  </a:outerShdw>
                </a:effectLst>
              </a:rPr>
              <a:t>Glaucoma</a:t>
            </a:r>
            <a:r>
              <a:rPr lang="en-US" i="1" dirty="0">
                <a:solidFill>
                  <a:srgbClr val="0000FF"/>
                </a:solidFill>
                <a:effectLst>
                  <a:outerShdw blurRad="38100" dist="38100" dir="2700000" algn="tl">
                    <a:srgbClr val="000000">
                      <a:alpha val="43137"/>
                    </a:srgbClr>
                  </a:outerShdw>
                </a:effectLst>
              </a:rPr>
              <a:t> book sees fit to mention seven by name. What are they?</a:t>
            </a:r>
          </a:p>
        </p:txBody>
      </p:sp>
    </p:spTree>
    <p:extLst>
      <p:ext uri="{BB962C8B-B14F-4D97-AF65-F5344CB8AC3E}">
        <p14:creationId xmlns:p14="http://schemas.microsoft.com/office/powerpoint/2010/main" val="228883808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186</a:t>
            </a:fld>
            <a:endParaRPr lang="en-US" altLang="en-US" sz="100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AFAF890C-63F5-43F4-B6F9-CCF1DAE9A2A5}"/>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solidFill>
              </a:rPr>
              <a:t>Two</a:t>
            </a:r>
            <a:r>
              <a:rPr lang="en-US" sz="2000" i="1" dirty="0"/>
              <a:t> forms of </a:t>
            </a:r>
            <a:r>
              <a:rPr lang="en-US" sz="2000" i="1" dirty="0" err="1"/>
              <a:t>uveitic</a:t>
            </a:r>
            <a:r>
              <a:rPr lang="en-US" sz="2000" i="1" dirty="0"/>
              <a:t> 2ndry OAG </a:t>
            </a:r>
            <a:r>
              <a:rPr lang="en-US" sz="2000" i="1" dirty="0">
                <a:solidFill>
                  <a:schemeClr val="bg1"/>
                </a:solidFill>
              </a:rPr>
              <a:t>addressed</a:t>
            </a:r>
            <a:r>
              <a:rPr lang="en-US" sz="2000" i="1" dirty="0"/>
              <a:t> in the </a:t>
            </a:r>
            <a:r>
              <a:rPr lang="en-US" sz="2000" dirty="0"/>
              <a:t>Glaucoma</a:t>
            </a:r>
            <a:r>
              <a:rPr lang="en-US" sz="2000" i="1" dirty="0"/>
              <a:t> book</a:t>
            </a:r>
          </a:p>
        </p:txBody>
      </p:sp>
      <p:cxnSp>
        <p:nvCxnSpPr>
          <p:cNvPr id="6" name="Straight Arrow Connector 5">
            <a:extLst>
              <a:ext uri="{FF2B5EF4-FFF2-40B4-BE49-F238E27FC236}">
                <a16:creationId xmlns:a16="http://schemas.microsoft.com/office/drawing/2014/main" id="{7F457868-35DF-46CC-9701-9DD0970A57CF}"/>
              </a:ext>
            </a:extLst>
          </p:cNvPr>
          <p:cNvCxnSpPr>
            <a:stCxn id="2" idx="2"/>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a:stCxn id="2" idx="2"/>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 name="TextBox 4">
            <a:extLst>
              <a:ext uri="{FF2B5EF4-FFF2-40B4-BE49-F238E27FC236}">
                <a16:creationId xmlns:a16="http://schemas.microsoft.com/office/drawing/2014/main" id="{3C0C1CA5-8A36-4E56-9D99-0FD53B92AFBE}"/>
              </a:ext>
            </a:extLst>
          </p:cNvPr>
          <p:cNvSpPr txBox="1"/>
          <p:nvPr/>
        </p:nvSpPr>
        <p:spPr>
          <a:xfrm>
            <a:off x="2974304" y="3984394"/>
            <a:ext cx="2890535" cy="369332"/>
          </a:xfrm>
          <a:prstGeom prst="rect">
            <a:avLst/>
          </a:prstGeom>
          <a:noFill/>
        </p:spPr>
        <p:txBody>
          <a:bodyPr wrap="none" rtlCol="0">
            <a:spAutoFit/>
          </a:bodyPr>
          <a:lstStyle/>
          <a:p>
            <a:pPr algn="ctr"/>
            <a:r>
              <a:rPr lang="en-US" dirty="0"/>
              <a:t>Juvenile idiopathic arthritis</a:t>
            </a:r>
          </a:p>
        </p:txBody>
      </p:sp>
      <p:sp>
        <p:nvSpPr>
          <p:cNvPr id="10" name="TextBox 9">
            <a:extLst>
              <a:ext uri="{FF2B5EF4-FFF2-40B4-BE49-F238E27FC236}">
                <a16:creationId xmlns:a16="http://schemas.microsoft.com/office/drawing/2014/main" id="{A952D26D-17BD-4772-A25A-B9E8BAF8E823}"/>
              </a:ext>
            </a:extLst>
          </p:cNvPr>
          <p:cNvSpPr txBox="1"/>
          <p:nvPr/>
        </p:nvSpPr>
        <p:spPr>
          <a:xfrm>
            <a:off x="5533390" y="3212068"/>
            <a:ext cx="1441420" cy="369332"/>
          </a:xfrm>
          <a:prstGeom prst="rect">
            <a:avLst/>
          </a:prstGeom>
          <a:noFill/>
        </p:spPr>
        <p:txBody>
          <a:bodyPr wrap="none" rtlCol="0">
            <a:spAutoFit/>
          </a:bodyPr>
          <a:lstStyle/>
          <a:p>
            <a:pPr algn="ctr"/>
            <a:r>
              <a:rPr lang="en-US" dirty="0"/>
              <a:t>Pars </a:t>
            </a:r>
            <a:r>
              <a:rPr lang="en-US" dirty="0" err="1"/>
              <a:t>planitis</a:t>
            </a:r>
            <a:endParaRPr lang="en-US" dirty="0"/>
          </a:p>
        </p:txBody>
      </p:sp>
      <p:sp>
        <p:nvSpPr>
          <p:cNvPr id="16" name="TextBox 15">
            <a:extLst>
              <a:ext uri="{FF2B5EF4-FFF2-40B4-BE49-F238E27FC236}">
                <a16:creationId xmlns:a16="http://schemas.microsoft.com/office/drawing/2014/main" id="{917AA8F1-4A6E-4332-A35F-A2EF72F67416}"/>
              </a:ext>
            </a:extLst>
          </p:cNvPr>
          <p:cNvSpPr txBox="1"/>
          <p:nvPr/>
        </p:nvSpPr>
        <p:spPr>
          <a:xfrm>
            <a:off x="1752600" y="3244334"/>
            <a:ext cx="1697965" cy="369332"/>
          </a:xfrm>
          <a:prstGeom prst="rect">
            <a:avLst/>
          </a:prstGeom>
          <a:noFill/>
        </p:spPr>
        <p:txBody>
          <a:bodyPr wrap="none" rtlCol="0">
            <a:spAutoFit/>
          </a:bodyPr>
          <a:lstStyle/>
          <a:p>
            <a:pPr algn="ctr"/>
            <a:r>
              <a:rPr lang="en-US" dirty="0"/>
              <a:t>Toxoplasmosis</a:t>
            </a:r>
          </a:p>
        </p:txBody>
      </p:sp>
      <p:cxnSp>
        <p:nvCxnSpPr>
          <p:cNvPr id="20" name="Straight Arrow Connector 19">
            <a:extLst>
              <a:ext uri="{FF2B5EF4-FFF2-40B4-BE49-F238E27FC236}">
                <a16:creationId xmlns:a16="http://schemas.microsoft.com/office/drawing/2014/main" id="{9D8A0413-FA50-41D7-86F0-354116B565FC}"/>
              </a:ext>
            </a:extLst>
          </p:cNvPr>
          <p:cNvCxnSpPr>
            <a:stCxn id="2" idx="2"/>
          </p:cNvCxnSpPr>
          <p:nvPr/>
        </p:nvCxnSpPr>
        <p:spPr>
          <a:xfrm>
            <a:off x="4419567" y="1143000"/>
            <a:ext cx="0" cy="28194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5" name="Straight Arrow Connector 24">
            <a:extLst>
              <a:ext uri="{FF2B5EF4-FFF2-40B4-BE49-F238E27FC236}">
                <a16:creationId xmlns:a16="http://schemas.microsoft.com/office/drawing/2014/main" id="{F33AE28A-A7E9-4A96-9900-C02DC026821E}"/>
              </a:ext>
            </a:extLst>
          </p:cNvPr>
          <p:cNvCxnSpPr/>
          <p:nvPr/>
        </p:nvCxnSpPr>
        <p:spPr>
          <a:xfrm>
            <a:off x="4405920" y="1143000"/>
            <a:ext cx="547014" cy="139147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7" name="Straight Arrow Connector 26">
            <a:extLst>
              <a:ext uri="{FF2B5EF4-FFF2-40B4-BE49-F238E27FC236}">
                <a16:creationId xmlns:a16="http://schemas.microsoft.com/office/drawing/2014/main" id="{5141F80C-1C23-4B41-A9BD-A617B4894FD1}"/>
              </a:ext>
            </a:extLst>
          </p:cNvPr>
          <p:cNvCxnSpPr/>
          <p:nvPr/>
        </p:nvCxnSpPr>
        <p:spPr>
          <a:xfrm>
            <a:off x="4419566" y="1143000"/>
            <a:ext cx="1377367" cy="204707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9" name="Straight Arrow Connector 28">
            <a:extLst>
              <a:ext uri="{FF2B5EF4-FFF2-40B4-BE49-F238E27FC236}">
                <a16:creationId xmlns:a16="http://schemas.microsoft.com/office/drawing/2014/main" id="{AD94D709-3C82-42D9-A953-65B703109A9C}"/>
              </a:ext>
            </a:extLst>
          </p:cNvPr>
          <p:cNvCxnSpPr>
            <a:cxnSpLocks/>
          </p:cNvCxnSpPr>
          <p:nvPr/>
        </p:nvCxnSpPr>
        <p:spPr>
          <a:xfrm flipH="1">
            <a:off x="3042201" y="1143000"/>
            <a:ext cx="1377365" cy="21013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 name="TextBox 3"/>
          <p:cNvSpPr txBox="1"/>
          <p:nvPr/>
        </p:nvSpPr>
        <p:spPr>
          <a:xfrm>
            <a:off x="762000" y="1828800"/>
            <a:ext cx="3326552" cy="369332"/>
          </a:xfrm>
          <a:prstGeom prst="rect">
            <a:avLst/>
          </a:prstGeom>
          <a:solidFill>
            <a:schemeClr val="bg1"/>
          </a:solidFill>
        </p:spPr>
        <p:txBody>
          <a:bodyPr wrap="none" rtlCol="0">
            <a:spAutoFit/>
          </a:bodyPr>
          <a:lstStyle/>
          <a:p>
            <a:pPr algn="ctr"/>
            <a:r>
              <a:rPr lang="en-US" dirty="0"/>
              <a:t>Posner-</a:t>
            </a:r>
            <a:r>
              <a:rPr lang="en-US" dirty="0" err="1"/>
              <a:t>Schlossman</a:t>
            </a:r>
            <a:r>
              <a:rPr lang="en-US" dirty="0"/>
              <a:t> syndrome</a:t>
            </a:r>
          </a:p>
        </p:txBody>
      </p:sp>
      <p:sp>
        <p:nvSpPr>
          <p:cNvPr id="11" name="TextBox 10"/>
          <p:cNvSpPr txBox="1"/>
          <p:nvPr/>
        </p:nvSpPr>
        <p:spPr>
          <a:xfrm>
            <a:off x="4863088" y="1828800"/>
            <a:ext cx="3518912" cy="369332"/>
          </a:xfrm>
          <a:prstGeom prst="rect">
            <a:avLst/>
          </a:prstGeom>
          <a:solidFill>
            <a:schemeClr val="bg1"/>
          </a:solidFill>
        </p:spPr>
        <p:txBody>
          <a:bodyPr wrap="none" rtlCol="0">
            <a:spAutoFit/>
          </a:bodyPr>
          <a:lstStyle/>
          <a:p>
            <a:pPr algn="ctr"/>
            <a:r>
              <a:rPr lang="en-US" dirty="0"/>
              <a:t>Fuchs </a:t>
            </a:r>
            <a:r>
              <a:rPr lang="en-US" dirty="0" err="1"/>
              <a:t>heterochromic</a:t>
            </a:r>
            <a:r>
              <a:rPr lang="en-US" dirty="0"/>
              <a:t> </a:t>
            </a:r>
            <a:r>
              <a:rPr lang="en-US" dirty="0" err="1"/>
              <a:t>iridocyclitis</a:t>
            </a:r>
            <a:endParaRPr lang="en-US" dirty="0"/>
          </a:p>
        </p:txBody>
      </p:sp>
      <p:cxnSp>
        <p:nvCxnSpPr>
          <p:cNvPr id="23" name="Straight Arrow Connector 22">
            <a:extLst>
              <a:ext uri="{FF2B5EF4-FFF2-40B4-BE49-F238E27FC236}">
                <a16:creationId xmlns:a16="http://schemas.microsoft.com/office/drawing/2014/main" id="{48446A9E-302D-4ADF-B0CE-075645989939}"/>
              </a:ext>
            </a:extLst>
          </p:cNvPr>
          <p:cNvCxnSpPr>
            <a:stCxn id="2" idx="2"/>
          </p:cNvCxnSpPr>
          <p:nvPr/>
        </p:nvCxnSpPr>
        <p:spPr>
          <a:xfrm flipH="1">
            <a:off x="3886200" y="1143000"/>
            <a:ext cx="533367" cy="13716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C0C8227C-6CD6-4F9E-8E12-913DF133FACF}"/>
              </a:ext>
            </a:extLst>
          </p:cNvPr>
          <p:cNvSpPr txBox="1"/>
          <p:nvPr/>
        </p:nvSpPr>
        <p:spPr>
          <a:xfrm>
            <a:off x="4876800" y="2524539"/>
            <a:ext cx="1377300" cy="369332"/>
          </a:xfrm>
          <a:prstGeom prst="rect">
            <a:avLst/>
          </a:prstGeom>
          <a:solidFill>
            <a:schemeClr val="bg1"/>
          </a:solidFill>
        </p:spPr>
        <p:txBody>
          <a:bodyPr wrap="none" rtlCol="0">
            <a:spAutoFit/>
          </a:bodyPr>
          <a:lstStyle/>
          <a:p>
            <a:pPr algn="ctr"/>
            <a:r>
              <a:rPr lang="en-US" dirty="0"/>
              <a:t>HSV uveitis</a:t>
            </a:r>
          </a:p>
        </p:txBody>
      </p:sp>
      <p:sp>
        <p:nvSpPr>
          <p:cNvPr id="8" name="TextBox 7">
            <a:extLst>
              <a:ext uri="{FF2B5EF4-FFF2-40B4-BE49-F238E27FC236}">
                <a16:creationId xmlns:a16="http://schemas.microsoft.com/office/drawing/2014/main" id="{4E9880BB-2329-41A5-9364-9B9C3E74B4D0}"/>
              </a:ext>
            </a:extLst>
          </p:cNvPr>
          <p:cNvSpPr txBox="1"/>
          <p:nvPr/>
        </p:nvSpPr>
        <p:spPr>
          <a:xfrm>
            <a:off x="2610748" y="2514600"/>
            <a:ext cx="1351652" cy="369332"/>
          </a:xfrm>
          <a:prstGeom prst="rect">
            <a:avLst/>
          </a:prstGeom>
          <a:solidFill>
            <a:schemeClr val="bg1"/>
          </a:solidFill>
        </p:spPr>
        <p:txBody>
          <a:bodyPr wrap="none" rtlCol="0">
            <a:spAutoFit/>
          </a:bodyPr>
          <a:lstStyle/>
          <a:p>
            <a:pPr algn="ctr"/>
            <a:r>
              <a:rPr lang="en-US" dirty="0"/>
              <a:t>VZV uveitis</a:t>
            </a:r>
          </a:p>
        </p:txBody>
      </p:sp>
      <p:sp>
        <p:nvSpPr>
          <p:cNvPr id="34" name="TextBox 33">
            <a:extLst>
              <a:ext uri="{FF2B5EF4-FFF2-40B4-BE49-F238E27FC236}">
                <a16:creationId xmlns:a16="http://schemas.microsoft.com/office/drawing/2014/main" id="{964EE2B5-695C-45EF-A4D6-5A81830DC4A8}"/>
              </a:ext>
            </a:extLst>
          </p:cNvPr>
          <p:cNvSpPr txBox="1"/>
          <p:nvPr/>
        </p:nvSpPr>
        <p:spPr>
          <a:xfrm>
            <a:off x="2286000" y="426829"/>
            <a:ext cx="912429" cy="400110"/>
          </a:xfrm>
          <a:prstGeom prst="rect">
            <a:avLst/>
          </a:prstGeom>
          <a:noFill/>
        </p:spPr>
        <p:txBody>
          <a:bodyPr wrap="none" rtlCol="0">
            <a:spAutoFit/>
          </a:bodyPr>
          <a:lstStyle/>
          <a:p>
            <a:r>
              <a:rPr lang="en-US" sz="2000" i="1" dirty="0"/>
              <a:t>Seven</a:t>
            </a:r>
          </a:p>
        </p:txBody>
      </p:sp>
      <p:sp>
        <p:nvSpPr>
          <p:cNvPr id="35" name="TextBox 34">
            <a:extLst>
              <a:ext uri="{FF2B5EF4-FFF2-40B4-BE49-F238E27FC236}">
                <a16:creationId xmlns:a16="http://schemas.microsoft.com/office/drawing/2014/main" id="{BBD458AB-641B-4F96-B895-0BBD2F6159BF}"/>
              </a:ext>
            </a:extLst>
          </p:cNvPr>
          <p:cNvSpPr txBox="1"/>
          <p:nvPr/>
        </p:nvSpPr>
        <p:spPr>
          <a:xfrm>
            <a:off x="2362200" y="742696"/>
            <a:ext cx="1452642" cy="400110"/>
          </a:xfrm>
          <a:prstGeom prst="rect">
            <a:avLst/>
          </a:prstGeom>
          <a:noFill/>
        </p:spPr>
        <p:txBody>
          <a:bodyPr wrap="none" rtlCol="0">
            <a:spAutoFit/>
          </a:bodyPr>
          <a:lstStyle/>
          <a:p>
            <a:r>
              <a:rPr lang="en-US" sz="2000" i="1" dirty="0"/>
              <a:t> mentioned</a:t>
            </a:r>
          </a:p>
        </p:txBody>
      </p:sp>
      <p:sp>
        <p:nvSpPr>
          <p:cNvPr id="36" name="TextBox 35">
            <a:extLst>
              <a:ext uri="{FF2B5EF4-FFF2-40B4-BE49-F238E27FC236}">
                <a16:creationId xmlns:a16="http://schemas.microsoft.com/office/drawing/2014/main" id="{E6079065-E9C9-4FA1-A944-B8A8FD269BDE}"/>
              </a:ext>
            </a:extLst>
          </p:cNvPr>
          <p:cNvSpPr txBox="1"/>
          <p:nvPr/>
        </p:nvSpPr>
        <p:spPr>
          <a:xfrm>
            <a:off x="533400" y="5093786"/>
            <a:ext cx="7924800" cy="646331"/>
          </a:xfrm>
          <a:prstGeom prst="rect">
            <a:avLst/>
          </a:prstGeom>
          <a:noFill/>
        </p:spPr>
        <p:txBody>
          <a:bodyPr wrap="square" rtlCol="0">
            <a:spAutoFit/>
          </a:bodyPr>
          <a:lstStyle/>
          <a:p>
            <a:r>
              <a:rPr lang="en-US" i="1" dirty="0">
                <a:solidFill>
                  <a:srgbClr val="0000FF"/>
                </a:solidFill>
                <a:effectLst>
                  <a:outerShdw blurRad="38100" dist="38100" dir="2700000" algn="tl">
                    <a:srgbClr val="000000">
                      <a:alpha val="43137"/>
                    </a:srgbClr>
                  </a:outerShdw>
                </a:effectLst>
              </a:rPr>
              <a:t>While there are many causes of OAG secondary to intraocular inflammation, the </a:t>
            </a:r>
            <a:r>
              <a:rPr lang="en-US" dirty="0">
                <a:solidFill>
                  <a:srgbClr val="0000FF"/>
                </a:solidFill>
                <a:effectLst>
                  <a:outerShdw blurRad="38100" dist="38100" dir="2700000" algn="tl">
                    <a:srgbClr val="000000">
                      <a:alpha val="43137"/>
                    </a:srgbClr>
                  </a:outerShdw>
                </a:effectLst>
              </a:rPr>
              <a:t>Glaucoma</a:t>
            </a:r>
            <a:r>
              <a:rPr lang="en-US" i="1" dirty="0">
                <a:solidFill>
                  <a:srgbClr val="0000FF"/>
                </a:solidFill>
                <a:effectLst>
                  <a:outerShdw blurRad="38100" dist="38100" dir="2700000" algn="tl">
                    <a:srgbClr val="000000">
                      <a:alpha val="43137"/>
                    </a:srgbClr>
                  </a:outerShdw>
                </a:effectLst>
              </a:rPr>
              <a:t> book sees fit to mention seven by name. What are they?</a:t>
            </a:r>
          </a:p>
        </p:txBody>
      </p:sp>
    </p:spTree>
    <p:extLst>
      <p:ext uri="{BB962C8B-B14F-4D97-AF65-F5344CB8AC3E}">
        <p14:creationId xmlns:p14="http://schemas.microsoft.com/office/powerpoint/2010/main" val="214898370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Arrow Connector 22">
            <a:extLst>
              <a:ext uri="{FF2B5EF4-FFF2-40B4-BE49-F238E27FC236}">
                <a16:creationId xmlns:a16="http://schemas.microsoft.com/office/drawing/2014/main" id="{48446A9E-302D-4ADF-B0CE-075645989939}"/>
              </a:ext>
            </a:extLst>
          </p:cNvPr>
          <p:cNvCxnSpPr>
            <a:stCxn id="2" idx="2"/>
          </p:cNvCxnSpPr>
          <p:nvPr/>
        </p:nvCxnSpPr>
        <p:spPr>
          <a:xfrm flipH="1">
            <a:off x="3886200" y="1143000"/>
            <a:ext cx="533367" cy="13716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187</a:t>
            </a:fld>
            <a:endParaRPr lang="en-US" altLang="en-US" sz="100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AFAF890C-63F5-43F4-B6F9-CCF1DAE9A2A5}"/>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rgbClr val="0000FF"/>
                </a:solidFill>
              </a:rPr>
              <a:t>Two</a:t>
            </a:r>
            <a:r>
              <a:rPr lang="en-US" sz="2000" i="1" dirty="0"/>
              <a:t> forms of </a:t>
            </a:r>
            <a:r>
              <a:rPr lang="en-US" sz="2000" i="1" dirty="0" err="1"/>
              <a:t>uveitic</a:t>
            </a:r>
            <a:r>
              <a:rPr lang="en-US" sz="2000" i="1" dirty="0"/>
              <a:t> 2ndry OAG </a:t>
            </a:r>
            <a:r>
              <a:rPr lang="en-US" sz="2000" i="1" dirty="0">
                <a:solidFill>
                  <a:srgbClr val="0000FF"/>
                </a:solidFill>
              </a:rPr>
              <a:t>addressed</a:t>
            </a:r>
            <a:r>
              <a:rPr lang="en-US" sz="2000" i="1" dirty="0"/>
              <a:t> in the </a:t>
            </a:r>
            <a:r>
              <a:rPr lang="en-US" sz="2000" dirty="0"/>
              <a:t>Glaucoma</a:t>
            </a:r>
            <a:r>
              <a:rPr lang="en-US" sz="2000" i="1" dirty="0"/>
              <a:t> book</a:t>
            </a:r>
          </a:p>
        </p:txBody>
      </p:sp>
      <p:cxnSp>
        <p:nvCxnSpPr>
          <p:cNvPr id="6" name="Straight Arrow Connector 5">
            <a:extLst>
              <a:ext uri="{FF2B5EF4-FFF2-40B4-BE49-F238E27FC236}">
                <a16:creationId xmlns:a16="http://schemas.microsoft.com/office/drawing/2014/main" id="{7F457868-35DF-46CC-9701-9DD0970A57CF}"/>
              </a:ext>
            </a:extLst>
          </p:cNvPr>
          <p:cNvCxnSpPr>
            <a:stCxn id="2" idx="2"/>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a:stCxn id="2" idx="2"/>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 name="TextBox 4">
            <a:extLst>
              <a:ext uri="{FF2B5EF4-FFF2-40B4-BE49-F238E27FC236}">
                <a16:creationId xmlns:a16="http://schemas.microsoft.com/office/drawing/2014/main" id="{3C0C1CA5-8A36-4E56-9D99-0FD53B92AFBE}"/>
              </a:ext>
            </a:extLst>
          </p:cNvPr>
          <p:cNvSpPr txBox="1"/>
          <p:nvPr/>
        </p:nvSpPr>
        <p:spPr>
          <a:xfrm>
            <a:off x="3001025" y="3984394"/>
            <a:ext cx="3018775" cy="369332"/>
          </a:xfrm>
          <a:prstGeom prst="rect">
            <a:avLst/>
          </a:prstGeom>
          <a:noFill/>
        </p:spPr>
        <p:txBody>
          <a:bodyPr wrap="none" rtlCol="0">
            <a:spAutoFit/>
          </a:bodyPr>
          <a:lstStyle/>
          <a:p>
            <a:pPr algn="ctr"/>
            <a:r>
              <a:rPr lang="en-US" i="1" dirty="0"/>
              <a:t>Juvenile idiopathic arthritis?</a:t>
            </a:r>
          </a:p>
        </p:txBody>
      </p:sp>
      <p:sp>
        <p:nvSpPr>
          <p:cNvPr id="10" name="TextBox 9">
            <a:extLst>
              <a:ext uri="{FF2B5EF4-FFF2-40B4-BE49-F238E27FC236}">
                <a16:creationId xmlns:a16="http://schemas.microsoft.com/office/drawing/2014/main" id="{A952D26D-17BD-4772-A25A-B9E8BAF8E823}"/>
              </a:ext>
            </a:extLst>
          </p:cNvPr>
          <p:cNvSpPr txBox="1"/>
          <p:nvPr/>
        </p:nvSpPr>
        <p:spPr>
          <a:xfrm>
            <a:off x="5520567" y="3212068"/>
            <a:ext cx="1569660" cy="369332"/>
          </a:xfrm>
          <a:prstGeom prst="rect">
            <a:avLst/>
          </a:prstGeom>
          <a:noFill/>
        </p:spPr>
        <p:txBody>
          <a:bodyPr wrap="none" rtlCol="0">
            <a:spAutoFit/>
          </a:bodyPr>
          <a:lstStyle/>
          <a:p>
            <a:pPr algn="ctr"/>
            <a:r>
              <a:rPr lang="en-US" i="1" dirty="0"/>
              <a:t>Pars </a:t>
            </a:r>
            <a:r>
              <a:rPr lang="en-US" i="1" dirty="0" err="1"/>
              <a:t>planitis</a:t>
            </a:r>
            <a:r>
              <a:rPr lang="en-US" i="1" dirty="0"/>
              <a:t>?</a:t>
            </a:r>
          </a:p>
        </p:txBody>
      </p:sp>
      <p:sp>
        <p:nvSpPr>
          <p:cNvPr id="16" name="TextBox 15">
            <a:extLst>
              <a:ext uri="{FF2B5EF4-FFF2-40B4-BE49-F238E27FC236}">
                <a16:creationId xmlns:a16="http://schemas.microsoft.com/office/drawing/2014/main" id="{917AA8F1-4A6E-4332-A35F-A2EF72F67416}"/>
              </a:ext>
            </a:extLst>
          </p:cNvPr>
          <p:cNvSpPr txBox="1"/>
          <p:nvPr/>
        </p:nvSpPr>
        <p:spPr>
          <a:xfrm>
            <a:off x="1654208" y="3244334"/>
            <a:ext cx="1894749" cy="369332"/>
          </a:xfrm>
          <a:prstGeom prst="rect">
            <a:avLst/>
          </a:prstGeom>
          <a:noFill/>
        </p:spPr>
        <p:txBody>
          <a:bodyPr wrap="none" rtlCol="0">
            <a:spAutoFit/>
          </a:bodyPr>
          <a:lstStyle/>
          <a:p>
            <a:pPr algn="ctr"/>
            <a:r>
              <a:rPr lang="en-US" i="1" dirty="0" err="1"/>
              <a:t>Toxo</a:t>
            </a:r>
            <a:r>
              <a:rPr lang="en-US" i="1" dirty="0"/>
              <a:t>/</a:t>
            </a:r>
            <a:r>
              <a:rPr lang="en-US" i="1" dirty="0" err="1"/>
              <a:t>plasmosis</a:t>
            </a:r>
            <a:r>
              <a:rPr lang="en-US" i="1" dirty="0"/>
              <a:t>?</a:t>
            </a:r>
          </a:p>
        </p:txBody>
      </p:sp>
      <p:cxnSp>
        <p:nvCxnSpPr>
          <p:cNvPr id="20" name="Straight Arrow Connector 19">
            <a:extLst>
              <a:ext uri="{FF2B5EF4-FFF2-40B4-BE49-F238E27FC236}">
                <a16:creationId xmlns:a16="http://schemas.microsoft.com/office/drawing/2014/main" id="{9D8A0413-FA50-41D7-86F0-354116B565FC}"/>
              </a:ext>
            </a:extLst>
          </p:cNvPr>
          <p:cNvCxnSpPr>
            <a:stCxn id="2" idx="2"/>
          </p:cNvCxnSpPr>
          <p:nvPr/>
        </p:nvCxnSpPr>
        <p:spPr>
          <a:xfrm>
            <a:off x="4419567" y="1143000"/>
            <a:ext cx="0" cy="28194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5" name="Straight Arrow Connector 24">
            <a:extLst>
              <a:ext uri="{FF2B5EF4-FFF2-40B4-BE49-F238E27FC236}">
                <a16:creationId xmlns:a16="http://schemas.microsoft.com/office/drawing/2014/main" id="{F33AE28A-A7E9-4A96-9900-C02DC026821E}"/>
              </a:ext>
            </a:extLst>
          </p:cNvPr>
          <p:cNvCxnSpPr/>
          <p:nvPr/>
        </p:nvCxnSpPr>
        <p:spPr>
          <a:xfrm>
            <a:off x="4405920" y="1143000"/>
            <a:ext cx="547014" cy="139147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7" name="Straight Arrow Connector 26">
            <a:extLst>
              <a:ext uri="{FF2B5EF4-FFF2-40B4-BE49-F238E27FC236}">
                <a16:creationId xmlns:a16="http://schemas.microsoft.com/office/drawing/2014/main" id="{5141F80C-1C23-4B41-A9BD-A617B4894FD1}"/>
              </a:ext>
            </a:extLst>
          </p:cNvPr>
          <p:cNvCxnSpPr/>
          <p:nvPr/>
        </p:nvCxnSpPr>
        <p:spPr>
          <a:xfrm>
            <a:off x="4419566" y="1143000"/>
            <a:ext cx="1377367" cy="204707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9" name="Straight Arrow Connector 28">
            <a:extLst>
              <a:ext uri="{FF2B5EF4-FFF2-40B4-BE49-F238E27FC236}">
                <a16:creationId xmlns:a16="http://schemas.microsoft.com/office/drawing/2014/main" id="{AD94D709-3C82-42D9-A953-65B703109A9C}"/>
              </a:ext>
            </a:extLst>
          </p:cNvPr>
          <p:cNvCxnSpPr>
            <a:cxnSpLocks/>
          </p:cNvCxnSpPr>
          <p:nvPr/>
        </p:nvCxnSpPr>
        <p:spPr>
          <a:xfrm flipH="1">
            <a:off x="3042201" y="1143000"/>
            <a:ext cx="1377365" cy="21013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 name="TextBox 3"/>
          <p:cNvSpPr txBox="1"/>
          <p:nvPr/>
        </p:nvSpPr>
        <p:spPr>
          <a:xfrm>
            <a:off x="759756" y="1828800"/>
            <a:ext cx="3450624" cy="369332"/>
          </a:xfrm>
          <a:prstGeom prst="rect">
            <a:avLst/>
          </a:prstGeom>
          <a:solidFill>
            <a:schemeClr val="bg1"/>
          </a:solidFill>
        </p:spPr>
        <p:txBody>
          <a:bodyPr wrap="none" rtlCol="0">
            <a:spAutoFit/>
          </a:bodyPr>
          <a:lstStyle/>
          <a:p>
            <a:pPr algn="r"/>
            <a:r>
              <a:rPr lang="en-US" i="1" dirty="0"/>
              <a:t>Posner-</a:t>
            </a:r>
            <a:r>
              <a:rPr lang="en-US" i="1" dirty="0" err="1"/>
              <a:t>Schlossman</a:t>
            </a:r>
            <a:r>
              <a:rPr lang="en-US" i="1" dirty="0"/>
              <a:t> syndrome?</a:t>
            </a:r>
          </a:p>
        </p:txBody>
      </p:sp>
      <p:sp>
        <p:nvSpPr>
          <p:cNvPr id="11" name="TextBox 10"/>
          <p:cNvSpPr txBox="1"/>
          <p:nvPr/>
        </p:nvSpPr>
        <p:spPr>
          <a:xfrm>
            <a:off x="4887248" y="1828800"/>
            <a:ext cx="3647152" cy="369332"/>
          </a:xfrm>
          <a:prstGeom prst="rect">
            <a:avLst/>
          </a:prstGeom>
          <a:solidFill>
            <a:schemeClr val="bg1"/>
          </a:solidFill>
        </p:spPr>
        <p:txBody>
          <a:bodyPr wrap="none" rtlCol="0">
            <a:spAutoFit/>
          </a:bodyPr>
          <a:lstStyle/>
          <a:p>
            <a:r>
              <a:rPr lang="en-US" i="1" dirty="0"/>
              <a:t>Fuchs </a:t>
            </a:r>
            <a:r>
              <a:rPr lang="en-US" i="1" dirty="0" err="1"/>
              <a:t>heterochromic</a:t>
            </a:r>
            <a:r>
              <a:rPr lang="en-US" i="1" dirty="0"/>
              <a:t> iridocyclitis?</a:t>
            </a:r>
          </a:p>
        </p:txBody>
      </p:sp>
      <p:sp>
        <p:nvSpPr>
          <p:cNvPr id="3" name="TextBox 2">
            <a:extLst>
              <a:ext uri="{FF2B5EF4-FFF2-40B4-BE49-F238E27FC236}">
                <a16:creationId xmlns:a16="http://schemas.microsoft.com/office/drawing/2014/main" id="{C0C8227C-6CD6-4F9E-8E12-913DF133FACF}"/>
              </a:ext>
            </a:extLst>
          </p:cNvPr>
          <p:cNvSpPr txBox="1"/>
          <p:nvPr/>
        </p:nvSpPr>
        <p:spPr>
          <a:xfrm>
            <a:off x="4889625" y="2524539"/>
            <a:ext cx="1505540" cy="369332"/>
          </a:xfrm>
          <a:prstGeom prst="rect">
            <a:avLst/>
          </a:prstGeom>
          <a:solidFill>
            <a:schemeClr val="bg1"/>
          </a:solidFill>
        </p:spPr>
        <p:txBody>
          <a:bodyPr wrap="none" rtlCol="0">
            <a:spAutoFit/>
          </a:bodyPr>
          <a:lstStyle/>
          <a:p>
            <a:r>
              <a:rPr lang="en-US" i="1" dirty="0"/>
              <a:t>HSV uveitis?</a:t>
            </a:r>
          </a:p>
        </p:txBody>
      </p:sp>
      <p:sp>
        <p:nvSpPr>
          <p:cNvPr id="8" name="TextBox 7">
            <a:extLst>
              <a:ext uri="{FF2B5EF4-FFF2-40B4-BE49-F238E27FC236}">
                <a16:creationId xmlns:a16="http://schemas.microsoft.com/office/drawing/2014/main" id="{4E9880BB-2329-41A5-9364-9B9C3E74B4D0}"/>
              </a:ext>
            </a:extLst>
          </p:cNvPr>
          <p:cNvSpPr txBox="1"/>
          <p:nvPr/>
        </p:nvSpPr>
        <p:spPr>
          <a:xfrm>
            <a:off x="2520980" y="2514600"/>
            <a:ext cx="1479892" cy="369332"/>
          </a:xfrm>
          <a:prstGeom prst="rect">
            <a:avLst/>
          </a:prstGeom>
          <a:solidFill>
            <a:schemeClr val="bg1"/>
          </a:solidFill>
        </p:spPr>
        <p:txBody>
          <a:bodyPr wrap="none" rtlCol="0">
            <a:spAutoFit/>
          </a:bodyPr>
          <a:lstStyle/>
          <a:p>
            <a:pPr algn="r"/>
            <a:r>
              <a:rPr lang="en-US" i="1" dirty="0"/>
              <a:t>VZV uveitis?</a:t>
            </a:r>
          </a:p>
        </p:txBody>
      </p:sp>
      <p:sp>
        <p:nvSpPr>
          <p:cNvPr id="36" name="TextBox 35">
            <a:extLst>
              <a:ext uri="{FF2B5EF4-FFF2-40B4-BE49-F238E27FC236}">
                <a16:creationId xmlns:a16="http://schemas.microsoft.com/office/drawing/2014/main" id="{E6079065-E9C9-4FA1-A944-B8A8FD269BDE}"/>
              </a:ext>
            </a:extLst>
          </p:cNvPr>
          <p:cNvSpPr txBox="1"/>
          <p:nvPr/>
        </p:nvSpPr>
        <p:spPr>
          <a:xfrm>
            <a:off x="990600" y="5093786"/>
            <a:ext cx="7162800" cy="646331"/>
          </a:xfrm>
          <a:prstGeom prst="rect">
            <a:avLst/>
          </a:prstGeom>
          <a:noFill/>
        </p:spPr>
        <p:txBody>
          <a:bodyPr wrap="square" rtlCol="0">
            <a:spAutoFit/>
          </a:bodyPr>
          <a:lstStyle/>
          <a:p>
            <a:r>
              <a:rPr lang="en-US" i="1" dirty="0">
                <a:solidFill>
                  <a:srgbClr val="0000FF"/>
                </a:solidFill>
                <a:effectLst>
                  <a:outerShdw blurRad="38100" dist="38100" dir="2700000" algn="tl">
                    <a:srgbClr val="000000">
                      <a:alpha val="43137"/>
                    </a:srgbClr>
                  </a:outerShdw>
                </a:effectLst>
              </a:rPr>
              <a:t>Of the seven, the </a:t>
            </a:r>
            <a:r>
              <a:rPr lang="en-US" dirty="0">
                <a:solidFill>
                  <a:srgbClr val="0000FF"/>
                </a:solidFill>
                <a:effectLst>
                  <a:outerShdw blurRad="38100" dist="38100" dir="2700000" algn="tl">
                    <a:srgbClr val="000000">
                      <a:alpha val="43137"/>
                    </a:srgbClr>
                  </a:outerShdw>
                </a:effectLst>
              </a:rPr>
              <a:t>Glaucoma</a:t>
            </a:r>
            <a:r>
              <a:rPr lang="en-US" i="1" dirty="0">
                <a:solidFill>
                  <a:srgbClr val="0000FF"/>
                </a:solidFill>
                <a:effectLst>
                  <a:outerShdw blurRad="38100" dist="38100" dir="2700000" algn="tl">
                    <a:srgbClr val="000000">
                      <a:alpha val="43137"/>
                    </a:srgbClr>
                  </a:outerShdw>
                </a:effectLst>
              </a:rPr>
              <a:t> book addresses two in detail—so in this slide-set, we will follow suit. Which ones?</a:t>
            </a:r>
          </a:p>
        </p:txBody>
      </p:sp>
    </p:spTree>
    <p:extLst>
      <p:ext uri="{BB962C8B-B14F-4D97-AF65-F5344CB8AC3E}">
        <p14:creationId xmlns:p14="http://schemas.microsoft.com/office/powerpoint/2010/main" val="311959364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188</a:t>
            </a:fld>
            <a:endParaRPr lang="en-US" altLang="en-US" sz="100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AFAF890C-63F5-43F4-B6F9-CCF1DAE9A2A5}"/>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rgbClr val="0000FF"/>
                </a:solidFill>
              </a:rPr>
              <a:t>Two</a:t>
            </a:r>
            <a:r>
              <a:rPr lang="en-US" sz="2000" i="1" dirty="0"/>
              <a:t> forms of </a:t>
            </a:r>
            <a:r>
              <a:rPr lang="en-US" sz="2000" i="1" dirty="0" err="1"/>
              <a:t>uveitic</a:t>
            </a:r>
            <a:r>
              <a:rPr lang="en-US" sz="2000" i="1" dirty="0"/>
              <a:t> 2ndry OAG </a:t>
            </a:r>
            <a:r>
              <a:rPr lang="en-US" sz="2000" i="1" dirty="0">
                <a:solidFill>
                  <a:srgbClr val="0000FF"/>
                </a:solidFill>
              </a:rPr>
              <a:t>addressed</a:t>
            </a:r>
            <a:r>
              <a:rPr lang="en-US" sz="2000" i="1" dirty="0"/>
              <a:t> in the </a:t>
            </a:r>
            <a:r>
              <a:rPr lang="en-US" sz="2000" dirty="0"/>
              <a:t>Glaucoma</a:t>
            </a:r>
            <a:r>
              <a:rPr lang="en-US" sz="2000" i="1" dirty="0"/>
              <a:t> book</a:t>
            </a:r>
          </a:p>
        </p:txBody>
      </p:sp>
      <p:cxnSp>
        <p:nvCxnSpPr>
          <p:cNvPr id="6" name="Straight Arrow Connector 5">
            <a:extLst>
              <a:ext uri="{FF2B5EF4-FFF2-40B4-BE49-F238E27FC236}">
                <a16:creationId xmlns:a16="http://schemas.microsoft.com/office/drawing/2014/main" id="{7F457868-35DF-46CC-9701-9DD0970A57CF}"/>
              </a:ext>
            </a:extLst>
          </p:cNvPr>
          <p:cNvCxnSpPr>
            <a:stCxn id="2" idx="2"/>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a:stCxn id="2" idx="2"/>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 name="TextBox 4">
            <a:extLst>
              <a:ext uri="{FF2B5EF4-FFF2-40B4-BE49-F238E27FC236}">
                <a16:creationId xmlns:a16="http://schemas.microsoft.com/office/drawing/2014/main" id="{3C0C1CA5-8A36-4E56-9D99-0FD53B92AFBE}"/>
              </a:ext>
            </a:extLst>
          </p:cNvPr>
          <p:cNvSpPr txBox="1"/>
          <p:nvPr/>
        </p:nvSpPr>
        <p:spPr>
          <a:xfrm>
            <a:off x="2974304" y="3984394"/>
            <a:ext cx="2890535" cy="369332"/>
          </a:xfrm>
          <a:prstGeom prst="rect">
            <a:avLst/>
          </a:prstGeom>
          <a:noFill/>
        </p:spPr>
        <p:txBody>
          <a:bodyPr wrap="none" rtlCol="0">
            <a:spAutoFit/>
          </a:bodyPr>
          <a:lstStyle/>
          <a:p>
            <a:pPr algn="ctr"/>
            <a:r>
              <a:rPr lang="en-US" dirty="0">
                <a:solidFill>
                  <a:schemeClr val="bg1">
                    <a:lumMod val="75000"/>
                  </a:schemeClr>
                </a:solidFill>
              </a:rPr>
              <a:t>Juvenile idiopathic arthritis</a:t>
            </a:r>
          </a:p>
        </p:txBody>
      </p:sp>
      <p:sp>
        <p:nvSpPr>
          <p:cNvPr id="10" name="TextBox 9">
            <a:extLst>
              <a:ext uri="{FF2B5EF4-FFF2-40B4-BE49-F238E27FC236}">
                <a16:creationId xmlns:a16="http://schemas.microsoft.com/office/drawing/2014/main" id="{A952D26D-17BD-4772-A25A-B9E8BAF8E823}"/>
              </a:ext>
            </a:extLst>
          </p:cNvPr>
          <p:cNvSpPr txBox="1"/>
          <p:nvPr/>
        </p:nvSpPr>
        <p:spPr>
          <a:xfrm>
            <a:off x="5533390" y="3212068"/>
            <a:ext cx="1441420" cy="369332"/>
          </a:xfrm>
          <a:prstGeom prst="rect">
            <a:avLst/>
          </a:prstGeom>
          <a:noFill/>
        </p:spPr>
        <p:txBody>
          <a:bodyPr wrap="none" rtlCol="0">
            <a:spAutoFit/>
          </a:bodyPr>
          <a:lstStyle/>
          <a:p>
            <a:pPr algn="ctr"/>
            <a:r>
              <a:rPr lang="en-US" dirty="0">
                <a:solidFill>
                  <a:schemeClr val="bg1">
                    <a:lumMod val="75000"/>
                  </a:schemeClr>
                </a:solidFill>
              </a:rPr>
              <a:t>Pars </a:t>
            </a:r>
            <a:r>
              <a:rPr lang="en-US" dirty="0" err="1">
                <a:solidFill>
                  <a:schemeClr val="bg1">
                    <a:lumMod val="75000"/>
                  </a:schemeClr>
                </a:solidFill>
              </a:rPr>
              <a:t>planitis</a:t>
            </a:r>
            <a:endParaRPr lang="en-US" dirty="0">
              <a:solidFill>
                <a:schemeClr val="bg1">
                  <a:lumMod val="75000"/>
                </a:schemeClr>
              </a:solidFill>
            </a:endParaRPr>
          </a:p>
        </p:txBody>
      </p:sp>
      <p:sp>
        <p:nvSpPr>
          <p:cNvPr id="16" name="TextBox 15">
            <a:extLst>
              <a:ext uri="{FF2B5EF4-FFF2-40B4-BE49-F238E27FC236}">
                <a16:creationId xmlns:a16="http://schemas.microsoft.com/office/drawing/2014/main" id="{917AA8F1-4A6E-4332-A35F-A2EF72F67416}"/>
              </a:ext>
            </a:extLst>
          </p:cNvPr>
          <p:cNvSpPr txBox="1"/>
          <p:nvPr/>
        </p:nvSpPr>
        <p:spPr>
          <a:xfrm>
            <a:off x="1752600" y="3244334"/>
            <a:ext cx="1697965" cy="369332"/>
          </a:xfrm>
          <a:prstGeom prst="rect">
            <a:avLst/>
          </a:prstGeom>
          <a:noFill/>
        </p:spPr>
        <p:txBody>
          <a:bodyPr wrap="none" rtlCol="0">
            <a:spAutoFit/>
          </a:bodyPr>
          <a:lstStyle/>
          <a:p>
            <a:pPr algn="ctr"/>
            <a:r>
              <a:rPr lang="en-US" dirty="0">
                <a:solidFill>
                  <a:schemeClr val="bg1">
                    <a:lumMod val="75000"/>
                  </a:schemeClr>
                </a:solidFill>
              </a:rPr>
              <a:t>Toxoplasmosis</a:t>
            </a:r>
          </a:p>
        </p:txBody>
      </p:sp>
      <p:cxnSp>
        <p:nvCxnSpPr>
          <p:cNvPr id="20" name="Straight Arrow Connector 19">
            <a:extLst>
              <a:ext uri="{FF2B5EF4-FFF2-40B4-BE49-F238E27FC236}">
                <a16:creationId xmlns:a16="http://schemas.microsoft.com/office/drawing/2014/main" id="{9D8A0413-FA50-41D7-86F0-354116B565FC}"/>
              </a:ext>
            </a:extLst>
          </p:cNvPr>
          <p:cNvCxnSpPr>
            <a:stCxn id="2" idx="2"/>
          </p:cNvCxnSpPr>
          <p:nvPr/>
        </p:nvCxnSpPr>
        <p:spPr>
          <a:xfrm>
            <a:off x="4419567" y="1143000"/>
            <a:ext cx="0" cy="2819400"/>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5" name="Straight Arrow Connector 24">
            <a:extLst>
              <a:ext uri="{FF2B5EF4-FFF2-40B4-BE49-F238E27FC236}">
                <a16:creationId xmlns:a16="http://schemas.microsoft.com/office/drawing/2014/main" id="{F33AE28A-A7E9-4A96-9900-C02DC026821E}"/>
              </a:ext>
            </a:extLst>
          </p:cNvPr>
          <p:cNvCxnSpPr/>
          <p:nvPr/>
        </p:nvCxnSpPr>
        <p:spPr>
          <a:xfrm>
            <a:off x="4405920" y="1143000"/>
            <a:ext cx="547014" cy="139147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7" name="Straight Arrow Connector 26">
            <a:extLst>
              <a:ext uri="{FF2B5EF4-FFF2-40B4-BE49-F238E27FC236}">
                <a16:creationId xmlns:a16="http://schemas.microsoft.com/office/drawing/2014/main" id="{5141F80C-1C23-4B41-A9BD-A617B4894FD1}"/>
              </a:ext>
            </a:extLst>
          </p:cNvPr>
          <p:cNvCxnSpPr/>
          <p:nvPr/>
        </p:nvCxnSpPr>
        <p:spPr>
          <a:xfrm>
            <a:off x="4419566" y="1143000"/>
            <a:ext cx="1377367" cy="204707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9" name="Straight Arrow Connector 28">
            <a:extLst>
              <a:ext uri="{FF2B5EF4-FFF2-40B4-BE49-F238E27FC236}">
                <a16:creationId xmlns:a16="http://schemas.microsoft.com/office/drawing/2014/main" id="{AD94D709-3C82-42D9-A953-65B703109A9C}"/>
              </a:ext>
            </a:extLst>
          </p:cNvPr>
          <p:cNvCxnSpPr>
            <a:cxnSpLocks/>
          </p:cNvCxnSpPr>
          <p:nvPr/>
        </p:nvCxnSpPr>
        <p:spPr>
          <a:xfrm flipH="1">
            <a:off x="3042201" y="1143000"/>
            <a:ext cx="1377365" cy="21013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3" name="Straight Arrow Connector 22">
            <a:extLst>
              <a:ext uri="{FF2B5EF4-FFF2-40B4-BE49-F238E27FC236}">
                <a16:creationId xmlns:a16="http://schemas.microsoft.com/office/drawing/2014/main" id="{48446A9E-302D-4ADF-B0CE-075645989939}"/>
              </a:ext>
            </a:extLst>
          </p:cNvPr>
          <p:cNvCxnSpPr>
            <a:stCxn id="2" idx="2"/>
          </p:cNvCxnSpPr>
          <p:nvPr/>
        </p:nvCxnSpPr>
        <p:spPr>
          <a:xfrm flipH="1">
            <a:off x="3886200" y="1143000"/>
            <a:ext cx="533367" cy="1371600"/>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C0C8227C-6CD6-4F9E-8E12-913DF133FACF}"/>
              </a:ext>
            </a:extLst>
          </p:cNvPr>
          <p:cNvSpPr txBox="1"/>
          <p:nvPr/>
        </p:nvSpPr>
        <p:spPr>
          <a:xfrm>
            <a:off x="4876800" y="2524539"/>
            <a:ext cx="1377300" cy="369332"/>
          </a:xfrm>
          <a:prstGeom prst="rect">
            <a:avLst/>
          </a:prstGeom>
          <a:solidFill>
            <a:schemeClr val="bg1"/>
          </a:solidFill>
        </p:spPr>
        <p:txBody>
          <a:bodyPr wrap="none" rtlCol="0">
            <a:spAutoFit/>
          </a:bodyPr>
          <a:lstStyle/>
          <a:p>
            <a:pPr algn="ctr"/>
            <a:r>
              <a:rPr lang="en-US" dirty="0">
                <a:solidFill>
                  <a:schemeClr val="bg1">
                    <a:lumMod val="75000"/>
                  </a:schemeClr>
                </a:solidFill>
              </a:rPr>
              <a:t>HSV uveitis</a:t>
            </a:r>
          </a:p>
        </p:txBody>
      </p:sp>
      <p:sp>
        <p:nvSpPr>
          <p:cNvPr id="8" name="TextBox 7">
            <a:extLst>
              <a:ext uri="{FF2B5EF4-FFF2-40B4-BE49-F238E27FC236}">
                <a16:creationId xmlns:a16="http://schemas.microsoft.com/office/drawing/2014/main" id="{4E9880BB-2329-41A5-9364-9B9C3E74B4D0}"/>
              </a:ext>
            </a:extLst>
          </p:cNvPr>
          <p:cNvSpPr txBox="1"/>
          <p:nvPr/>
        </p:nvSpPr>
        <p:spPr>
          <a:xfrm>
            <a:off x="2610748" y="2514600"/>
            <a:ext cx="1351652" cy="369332"/>
          </a:xfrm>
          <a:prstGeom prst="rect">
            <a:avLst/>
          </a:prstGeom>
          <a:solidFill>
            <a:schemeClr val="bg1"/>
          </a:solidFill>
        </p:spPr>
        <p:txBody>
          <a:bodyPr wrap="none" rtlCol="0">
            <a:spAutoFit/>
          </a:bodyPr>
          <a:lstStyle/>
          <a:p>
            <a:pPr algn="ctr"/>
            <a:r>
              <a:rPr lang="en-US" dirty="0">
                <a:solidFill>
                  <a:schemeClr val="bg1">
                    <a:lumMod val="75000"/>
                  </a:schemeClr>
                </a:solidFill>
              </a:rPr>
              <a:t>VZV uveitis</a:t>
            </a:r>
          </a:p>
        </p:txBody>
      </p:sp>
      <p:sp>
        <p:nvSpPr>
          <p:cNvPr id="12" name="TextBox 11">
            <a:extLst>
              <a:ext uri="{FF2B5EF4-FFF2-40B4-BE49-F238E27FC236}">
                <a16:creationId xmlns:a16="http://schemas.microsoft.com/office/drawing/2014/main" id="{FD8162F3-57C6-43F9-B775-FBC4D2592646}"/>
              </a:ext>
            </a:extLst>
          </p:cNvPr>
          <p:cNvSpPr txBox="1"/>
          <p:nvPr/>
        </p:nvSpPr>
        <p:spPr>
          <a:xfrm>
            <a:off x="640172" y="1828800"/>
            <a:ext cx="3570208" cy="369332"/>
          </a:xfrm>
          <a:prstGeom prst="rect">
            <a:avLst/>
          </a:prstGeom>
          <a:solidFill>
            <a:schemeClr val="bg1"/>
          </a:solidFill>
        </p:spPr>
        <p:txBody>
          <a:bodyPr wrap="none" rtlCol="0">
            <a:spAutoFit/>
          </a:bodyPr>
          <a:lstStyle/>
          <a:p>
            <a:pPr algn="ctr"/>
            <a:r>
              <a:rPr lang="en-US" b="1" dirty="0"/>
              <a:t>Posner-</a:t>
            </a:r>
            <a:r>
              <a:rPr lang="en-US" b="1" dirty="0" err="1"/>
              <a:t>Schlossman</a:t>
            </a:r>
            <a:r>
              <a:rPr lang="en-US" b="1" dirty="0"/>
              <a:t> syndrome</a:t>
            </a:r>
          </a:p>
        </p:txBody>
      </p:sp>
      <p:sp>
        <p:nvSpPr>
          <p:cNvPr id="13" name="TextBox 12">
            <a:extLst>
              <a:ext uri="{FF2B5EF4-FFF2-40B4-BE49-F238E27FC236}">
                <a16:creationId xmlns:a16="http://schemas.microsoft.com/office/drawing/2014/main" id="{96BF8EC9-0624-417E-8BD4-93DBF63BDEF0}"/>
              </a:ext>
            </a:extLst>
          </p:cNvPr>
          <p:cNvSpPr txBox="1"/>
          <p:nvPr/>
        </p:nvSpPr>
        <p:spPr>
          <a:xfrm>
            <a:off x="4683551" y="1828800"/>
            <a:ext cx="3877986" cy="369332"/>
          </a:xfrm>
          <a:prstGeom prst="rect">
            <a:avLst/>
          </a:prstGeom>
          <a:solidFill>
            <a:schemeClr val="bg1"/>
          </a:solid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4" name="TextBox 13">
            <a:extLst>
              <a:ext uri="{FF2B5EF4-FFF2-40B4-BE49-F238E27FC236}">
                <a16:creationId xmlns:a16="http://schemas.microsoft.com/office/drawing/2014/main" id="{0A790518-B57B-416A-A8E5-C6061974AA46}"/>
              </a:ext>
            </a:extLst>
          </p:cNvPr>
          <p:cNvSpPr txBox="1"/>
          <p:nvPr/>
        </p:nvSpPr>
        <p:spPr>
          <a:xfrm>
            <a:off x="990600" y="5093786"/>
            <a:ext cx="7162800" cy="646331"/>
          </a:xfrm>
          <a:prstGeom prst="rect">
            <a:avLst/>
          </a:prstGeom>
          <a:noFill/>
        </p:spPr>
        <p:txBody>
          <a:bodyPr wrap="square" rtlCol="0">
            <a:spAutoFit/>
          </a:bodyPr>
          <a:lstStyle/>
          <a:p>
            <a:r>
              <a:rPr lang="en-US" i="1" dirty="0">
                <a:solidFill>
                  <a:srgbClr val="0000FF"/>
                </a:solidFill>
                <a:effectLst>
                  <a:outerShdw blurRad="38100" dist="38100" dir="2700000" algn="tl">
                    <a:srgbClr val="000000">
                      <a:alpha val="43137"/>
                    </a:srgbClr>
                  </a:outerShdw>
                </a:effectLst>
              </a:rPr>
              <a:t>Of the seven, the </a:t>
            </a:r>
            <a:r>
              <a:rPr lang="en-US" dirty="0">
                <a:solidFill>
                  <a:srgbClr val="0000FF"/>
                </a:solidFill>
                <a:effectLst>
                  <a:outerShdw blurRad="38100" dist="38100" dir="2700000" algn="tl">
                    <a:srgbClr val="000000">
                      <a:alpha val="43137"/>
                    </a:srgbClr>
                  </a:outerShdw>
                </a:effectLst>
              </a:rPr>
              <a:t>Glaucoma</a:t>
            </a:r>
            <a:r>
              <a:rPr lang="en-US" i="1" dirty="0">
                <a:solidFill>
                  <a:srgbClr val="0000FF"/>
                </a:solidFill>
                <a:effectLst>
                  <a:outerShdw blurRad="38100" dist="38100" dir="2700000" algn="tl">
                    <a:srgbClr val="000000">
                      <a:alpha val="43137"/>
                    </a:srgbClr>
                  </a:outerShdw>
                </a:effectLst>
              </a:rPr>
              <a:t> book addresses two in detail—so in this slide-set, we will follow suit. Which ones?</a:t>
            </a:r>
          </a:p>
        </p:txBody>
      </p:sp>
      <p:sp>
        <p:nvSpPr>
          <p:cNvPr id="4" name="TextBox 3">
            <a:extLst>
              <a:ext uri="{FF2B5EF4-FFF2-40B4-BE49-F238E27FC236}">
                <a16:creationId xmlns:a16="http://schemas.microsoft.com/office/drawing/2014/main" id="{82655B3E-C606-4997-A27C-E8D56BD4414D}"/>
              </a:ext>
            </a:extLst>
          </p:cNvPr>
          <p:cNvSpPr txBox="1"/>
          <p:nvPr/>
        </p:nvSpPr>
        <p:spPr>
          <a:xfrm>
            <a:off x="305127" y="6173118"/>
            <a:ext cx="8533746" cy="338554"/>
          </a:xfrm>
          <a:prstGeom prst="rect">
            <a:avLst/>
          </a:prstGeom>
          <a:noFill/>
        </p:spPr>
        <p:txBody>
          <a:bodyPr wrap="none" rtlCol="0">
            <a:spAutoFit/>
          </a:bodyPr>
          <a:lstStyle/>
          <a:p>
            <a:r>
              <a:rPr lang="en-US" sz="1600" i="1" dirty="0"/>
              <a:t>(Note: All of the others are covered extensively in other slide-sets; see the </a:t>
            </a:r>
            <a:r>
              <a:rPr lang="en-US" sz="1600" dirty="0"/>
              <a:t>Table of Contents</a:t>
            </a:r>
            <a:r>
              <a:rPr lang="en-US" sz="1600" i="1" dirty="0"/>
              <a:t>)</a:t>
            </a:r>
          </a:p>
        </p:txBody>
      </p:sp>
    </p:spTree>
    <p:extLst>
      <p:ext uri="{BB962C8B-B14F-4D97-AF65-F5344CB8AC3E}">
        <p14:creationId xmlns:p14="http://schemas.microsoft.com/office/powerpoint/2010/main" val="145238896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189</a:t>
            </a:fld>
            <a:endParaRPr lang="en-US" altLang="en-US" sz="100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Rectangle 1">
            <a:extLst>
              <a:ext uri="{FF2B5EF4-FFF2-40B4-BE49-F238E27FC236}">
                <a16:creationId xmlns:a16="http://schemas.microsoft.com/office/drawing/2014/main" id="{BEDDE168-FF4C-4921-B4E6-0E62EFB179E3}"/>
              </a:ext>
            </a:extLst>
          </p:cNvPr>
          <p:cNvSpPr/>
          <p:nvPr/>
        </p:nvSpPr>
        <p:spPr>
          <a:xfrm>
            <a:off x="1447800" y="2133592"/>
            <a:ext cx="2438400" cy="32467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DDE8CA0-403C-4307-8AE2-5AAD985ACEC6}"/>
              </a:ext>
            </a:extLst>
          </p:cNvPr>
          <p:cNvSpPr txBox="1"/>
          <p:nvPr/>
        </p:nvSpPr>
        <p:spPr>
          <a:xfrm>
            <a:off x="238807" y="2856467"/>
            <a:ext cx="5702202" cy="338554"/>
          </a:xfrm>
          <a:prstGeom prst="rect">
            <a:avLst/>
          </a:prstGeom>
          <a:noFill/>
        </p:spPr>
        <p:txBody>
          <a:bodyPr wrap="none" rtlCol="0">
            <a:spAutoFit/>
          </a:bodyPr>
          <a:lstStyle/>
          <a:p>
            <a:r>
              <a:rPr lang="en-US" sz="1600" i="1" dirty="0"/>
              <a:t>By what </a:t>
            </a:r>
            <a:r>
              <a:rPr lang="en-US" sz="1600" i="1" dirty="0" err="1"/>
              <a:t>noneponymous</a:t>
            </a:r>
            <a:r>
              <a:rPr lang="en-US" sz="1600" i="1" dirty="0"/>
              <a:t> name is P-S syndrome also known?</a:t>
            </a:r>
          </a:p>
        </p:txBody>
      </p:sp>
    </p:spTree>
    <p:extLst>
      <p:ext uri="{BB962C8B-B14F-4D97-AF65-F5344CB8AC3E}">
        <p14:creationId xmlns:p14="http://schemas.microsoft.com/office/powerpoint/2010/main" val="30877658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 Box 3">
            <a:extLst>
              <a:ext uri="{FF2B5EF4-FFF2-40B4-BE49-F238E27FC236}">
                <a16:creationId xmlns:a16="http://schemas.microsoft.com/office/drawing/2014/main" id="{1F341134-E30F-4C83-B246-4B308186EFD0}"/>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13316" name="Line 6">
            <a:extLst>
              <a:ext uri="{FF2B5EF4-FFF2-40B4-BE49-F238E27FC236}">
                <a16:creationId xmlns:a16="http://schemas.microsoft.com/office/drawing/2014/main" id="{7A2E2594-93F1-4F56-9AA2-C98EB9BF8D1D}"/>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7" name="Line 7">
            <a:extLst>
              <a:ext uri="{FF2B5EF4-FFF2-40B4-BE49-F238E27FC236}">
                <a16:creationId xmlns:a16="http://schemas.microsoft.com/office/drawing/2014/main" id="{683930DD-A192-42CB-8430-7A487F456533}"/>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9" name="TextBox 76">
            <a:extLst>
              <a:ext uri="{FF2B5EF4-FFF2-40B4-BE49-F238E27FC236}">
                <a16:creationId xmlns:a16="http://schemas.microsoft.com/office/drawing/2014/main" id="{F326AD2E-1168-47A9-8CF4-D2F1B3263B6A}"/>
              </a:ext>
            </a:extLst>
          </p:cNvPr>
          <p:cNvSpPr txBox="1">
            <a:spLocks noChangeArrowheads="1"/>
          </p:cNvSpPr>
          <p:nvPr/>
        </p:nvSpPr>
        <p:spPr bwMode="auto">
          <a:xfrm>
            <a:off x="4262438" y="1524000"/>
            <a:ext cx="4683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9" name="TextBox 7">
            <a:extLst>
              <a:ext uri="{FF2B5EF4-FFF2-40B4-BE49-F238E27FC236}">
                <a16:creationId xmlns:a16="http://schemas.microsoft.com/office/drawing/2014/main" id="{F095B415-0272-45C1-8DB3-88FD062D0C30}"/>
              </a:ext>
            </a:extLst>
          </p:cNvPr>
          <p:cNvSpPr txBox="1">
            <a:spLocks noChangeArrowheads="1"/>
          </p:cNvSpPr>
          <p:nvPr/>
        </p:nvSpPr>
        <p:spPr bwMode="auto">
          <a:xfrm>
            <a:off x="676275" y="2967335"/>
            <a:ext cx="765968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u="sng" dirty="0"/>
              <a:t>Once you have determined a </a:t>
            </a:r>
            <a:r>
              <a:rPr lang="en-US" altLang="en-US" sz="1800" u="sng" dirty="0" err="1"/>
              <a:t>pt</a:t>
            </a:r>
            <a:r>
              <a:rPr lang="en-US" altLang="en-US" sz="1800" u="sng" dirty="0"/>
              <a:t> has high-pressure open-angle glaucoma, </a:t>
            </a:r>
            <a:r>
              <a:rPr lang="en-US" altLang="en-US" sz="1800" dirty="0">
                <a:solidFill>
                  <a:srgbClr val="0000FF"/>
                </a:solidFill>
              </a:rPr>
              <a:t>the next ‘first thought’ is to ask…</a:t>
            </a:r>
            <a:endParaRPr lang="en-US" altLang="en-US" sz="1800" b="1" i="1" dirty="0">
              <a:solidFill>
                <a:srgbClr val="0000FF"/>
              </a:solidFill>
            </a:endParaRPr>
          </a:p>
        </p:txBody>
      </p:sp>
      <p:sp>
        <p:nvSpPr>
          <p:cNvPr id="11" name="TextBox 10">
            <a:extLst>
              <a:ext uri="{FF2B5EF4-FFF2-40B4-BE49-F238E27FC236}">
                <a16:creationId xmlns:a16="http://schemas.microsoft.com/office/drawing/2014/main" id="{DF9BCF56-9A40-453E-A199-514FB718EE0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0" name="Rectangle 8">
            <a:extLst>
              <a:ext uri="{FF2B5EF4-FFF2-40B4-BE49-F238E27FC236}">
                <a16:creationId xmlns:a16="http://schemas.microsoft.com/office/drawing/2014/main" id="{F9DBC540-177F-4E75-BA5C-E8344E43F511}"/>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190</a:t>
            </a:fld>
            <a:endParaRPr lang="en-US" altLang="en-US" sz="100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BDDE8CA0-403C-4307-8AE2-5AAD985ACEC6}"/>
              </a:ext>
            </a:extLst>
          </p:cNvPr>
          <p:cNvSpPr txBox="1"/>
          <p:nvPr/>
        </p:nvSpPr>
        <p:spPr>
          <a:xfrm>
            <a:off x="238807" y="2856467"/>
            <a:ext cx="5702202" cy="338554"/>
          </a:xfrm>
          <a:prstGeom prst="rect">
            <a:avLst/>
          </a:prstGeom>
          <a:noFill/>
        </p:spPr>
        <p:txBody>
          <a:bodyPr wrap="none" rtlCol="0">
            <a:spAutoFit/>
          </a:bodyPr>
          <a:lstStyle/>
          <a:p>
            <a:r>
              <a:rPr lang="en-US" sz="1600" i="1" dirty="0"/>
              <a:t>By what </a:t>
            </a:r>
            <a:r>
              <a:rPr lang="en-US" sz="1600" i="1" dirty="0" err="1"/>
              <a:t>noneponymous</a:t>
            </a:r>
            <a:r>
              <a:rPr lang="en-US" sz="1600" i="1" dirty="0"/>
              <a:t> name is P-S syndrome also known?</a:t>
            </a:r>
          </a:p>
        </p:txBody>
      </p:sp>
    </p:spTree>
    <p:extLst>
      <p:ext uri="{BB962C8B-B14F-4D97-AF65-F5344CB8AC3E}">
        <p14:creationId xmlns:p14="http://schemas.microsoft.com/office/powerpoint/2010/main" val="62695477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33855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a:t>
            </a:r>
            <a:r>
              <a:rPr lang="en-US" altLang="en-US" sz="1600" b="1" i="1" dirty="0">
                <a:solidFill>
                  <a:srgbClr val="0000FF"/>
                </a:solidFill>
              </a:rPr>
              <a:t>?</a:t>
            </a:r>
            <a:endParaRPr lang="en-US" altLang="en-US" sz="1600" b="1" i="1" dirty="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33855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a:t>
            </a:r>
            <a:r>
              <a:rPr lang="en-US" altLang="en-US" sz="1600" b="1" i="1" dirty="0">
                <a:solidFill>
                  <a:srgbClr val="0000FF"/>
                </a:solidFill>
              </a:rPr>
              <a:t>?</a:t>
            </a:r>
            <a:endParaRPr lang="en-US" altLang="en-US" sz="1600" b="1" i="1"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5C329ACF-6E86-40CD-8A3B-58E4B13E2A75}"/>
              </a:ext>
            </a:extLst>
          </p:cNvPr>
          <p:cNvSpPr txBox="1"/>
          <p:nvPr/>
        </p:nvSpPr>
        <p:spPr>
          <a:xfrm>
            <a:off x="1927232" y="2971800"/>
            <a:ext cx="4923912" cy="338554"/>
          </a:xfrm>
          <a:prstGeom prst="rect">
            <a:avLst/>
          </a:prstGeom>
          <a:noFill/>
        </p:spPr>
        <p:txBody>
          <a:bodyPr wrap="none" rtlCol="0">
            <a:spAutoFit/>
          </a:bodyPr>
          <a:lstStyle/>
          <a:p>
            <a:r>
              <a:rPr lang="en-US" sz="1600" i="1" dirty="0">
                <a:solidFill>
                  <a:srgbClr val="0000FF"/>
                </a:solidFill>
              </a:rPr>
              <a:t>Does each tend to present unilaterally, or bilaterally?</a:t>
            </a:r>
          </a:p>
        </p:txBody>
      </p:sp>
    </p:spTree>
    <p:extLst>
      <p:ext uri="{BB962C8B-B14F-4D97-AF65-F5344CB8AC3E}">
        <p14:creationId xmlns:p14="http://schemas.microsoft.com/office/powerpoint/2010/main" val="419547504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192</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33855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endParaRPr lang="en-US" altLang="en-US" sz="1600" dirty="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33855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endParaRPr lang="en-US" altLang="en-US" sz="1600"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5C329ACF-6E86-40CD-8A3B-58E4B13E2A75}"/>
              </a:ext>
            </a:extLst>
          </p:cNvPr>
          <p:cNvSpPr txBox="1"/>
          <p:nvPr/>
        </p:nvSpPr>
        <p:spPr>
          <a:xfrm>
            <a:off x="1927232" y="2971800"/>
            <a:ext cx="4923912" cy="338554"/>
          </a:xfrm>
          <a:prstGeom prst="rect">
            <a:avLst/>
          </a:prstGeom>
          <a:noFill/>
        </p:spPr>
        <p:txBody>
          <a:bodyPr wrap="none" rtlCol="0">
            <a:spAutoFit/>
          </a:bodyPr>
          <a:lstStyle/>
          <a:p>
            <a:r>
              <a:rPr lang="en-US" sz="1600" i="1" dirty="0">
                <a:solidFill>
                  <a:srgbClr val="0000FF"/>
                </a:solidFill>
              </a:rPr>
              <a:t>Does each tend to present unilaterally, or bilaterally?</a:t>
            </a:r>
          </a:p>
        </p:txBody>
      </p:sp>
    </p:spTree>
    <p:extLst>
      <p:ext uri="{BB962C8B-B14F-4D97-AF65-F5344CB8AC3E}">
        <p14:creationId xmlns:p14="http://schemas.microsoft.com/office/powerpoint/2010/main" val="117509889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a:t>
            </a:r>
            <a:r>
              <a:rPr lang="en-US" altLang="en-US" sz="1600" b="1" i="1" dirty="0">
                <a:solidFill>
                  <a:srgbClr val="0000FF"/>
                </a:solidFill>
              </a:rPr>
              <a:t>?</a:t>
            </a:r>
          </a:p>
          <a:p>
            <a:pPr eaLnBrk="1" hangingPunct="1">
              <a:spcBef>
                <a:spcPct val="0"/>
              </a:spcBef>
              <a:buClrTx/>
              <a:buSzTx/>
              <a:buFontTx/>
              <a:buNone/>
            </a:pPr>
            <a:endParaRPr lang="en-US" altLang="en-US" sz="1600" dirty="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a:t>
            </a:r>
            <a:r>
              <a:rPr lang="en-US" altLang="en-US" sz="1600" b="1" i="1" dirty="0">
                <a:solidFill>
                  <a:srgbClr val="0000FF"/>
                </a:solidFill>
              </a:rPr>
              <a:t>?</a:t>
            </a:r>
          </a:p>
          <a:p>
            <a:pPr eaLnBrk="1" hangingPunct="1">
              <a:spcBef>
                <a:spcPct val="0"/>
              </a:spcBef>
              <a:buClrTx/>
              <a:buSzTx/>
              <a:buFontTx/>
              <a:buNone/>
            </a:pPr>
            <a:endParaRPr lang="en-US" altLang="en-US" sz="1600"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585A52E8-5F3A-4071-930E-AD39E0423C2E}"/>
              </a:ext>
            </a:extLst>
          </p:cNvPr>
          <p:cNvSpPr txBox="1"/>
          <p:nvPr/>
        </p:nvSpPr>
        <p:spPr>
          <a:xfrm>
            <a:off x="2432568" y="3242846"/>
            <a:ext cx="3913251" cy="338554"/>
          </a:xfrm>
          <a:prstGeom prst="rect">
            <a:avLst/>
          </a:prstGeom>
          <a:noFill/>
        </p:spPr>
        <p:txBody>
          <a:bodyPr wrap="none" rtlCol="0">
            <a:spAutoFit/>
          </a:bodyPr>
          <a:lstStyle/>
          <a:p>
            <a:pPr algn="ctr"/>
            <a:r>
              <a:rPr lang="en-US" sz="1600" i="1" dirty="0">
                <a:solidFill>
                  <a:srgbClr val="0000FF"/>
                </a:solidFill>
              </a:rPr>
              <a:t>What demographic is typically affected?</a:t>
            </a:r>
          </a:p>
        </p:txBody>
      </p:sp>
    </p:spTree>
    <p:extLst>
      <p:ext uri="{BB962C8B-B14F-4D97-AF65-F5344CB8AC3E}">
        <p14:creationId xmlns:p14="http://schemas.microsoft.com/office/powerpoint/2010/main" val="2724442376"/>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194</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endParaRPr lang="en-US" altLang="en-US" sz="1600" dirty="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endParaRPr lang="en-US" altLang="en-US" sz="1600"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585A52E8-5F3A-4071-930E-AD39E0423C2E}"/>
              </a:ext>
            </a:extLst>
          </p:cNvPr>
          <p:cNvSpPr txBox="1"/>
          <p:nvPr/>
        </p:nvSpPr>
        <p:spPr>
          <a:xfrm>
            <a:off x="2432568" y="3242846"/>
            <a:ext cx="3913251" cy="338554"/>
          </a:xfrm>
          <a:prstGeom prst="rect">
            <a:avLst/>
          </a:prstGeom>
          <a:noFill/>
        </p:spPr>
        <p:txBody>
          <a:bodyPr wrap="none" rtlCol="0">
            <a:spAutoFit/>
          </a:bodyPr>
          <a:lstStyle/>
          <a:p>
            <a:pPr algn="ctr"/>
            <a:r>
              <a:rPr lang="en-US" sz="1600" i="1" dirty="0">
                <a:solidFill>
                  <a:srgbClr val="0000FF"/>
                </a:solidFill>
              </a:rPr>
              <a:t>What demographic is typically affected?</a:t>
            </a:r>
          </a:p>
        </p:txBody>
      </p:sp>
    </p:spTree>
    <p:extLst>
      <p:ext uri="{BB962C8B-B14F-4D97-AF65-F5344CB8AC3E}">
        <p14:creationId xmlns:p14="http://schemas.microsoft.com/office/powerpoint/2010/main" val="30108902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195</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A8AC6BAE-0B94-4AED-9064-0DC1B58AFCDB}"/>
              </a:ext>
            </a:extLst>
          </p:cNvPr>
          <p:cNvSpPr txBox="1"/>
          <p:nvPr/>
        </p:nvSpPr>
        <p:spPr>
          <a:xfrm>
            <a:off x="2455016" y="3471446"/>
            <a:ext cx="3868367" cy="338554"/>
          </a:xfrm>
          <a:prstGeom prst="rect">
            <a:avLst/>
          </a:prstGeom>
          <a:noFill/>
        </p:spPr>
        <p:txBody>
          <a:bodyPr wrap="none" rtlCol="0">
            <a:spAutoFit/>
          </a:bodyPr>
          <a:lstStyle/>
          <a:p>
            <a:pPr algn="ctr"/>
            <a:r>
              <a:rPr lang="en-US" sz="1600" i="1" dirty="0">
                <a:solidFill>
                  <a:srgbClr val="0000FF"/>
                </a:solidFill>
              </a:rPr>
              <a:t>Is inflammation typically mild, or severe?</a:t>
            </a:r>
          </a:p>
        </p:txBody>
      </p:sp>
    </p:spTree>
    <p:extLst>
      <p:ext uri="{BB962C8B-B14F-4D97-AF65-F5344CB8AC3E}">
        <p14:creationId xmlns:p14="http://schemas.microsoft.com/office/powerpoint/2010/main" val="390606972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196</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29855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823712" cy="83099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A8AC6BAE-0B94-4AED-9064-0DC1B58AFCDB}"/>
              </a:ext>
            </a:extLst>
          </p:cNvPr>
          <p:cNvSpPr txBox="1"/>
          <p:nvPr/>
        </p:nvSpPr>
        <p:spPr>
          <a:xfrm>
            <a:off x="2455016" y="3471446"/>
            <a:ext cx="3868367" cy="338554"/>
          </a:xfrm>
          <a:prstGeom prst="rect">
            <a:avLst/>
          </a:prstGeom>
          <a:noFill/>
        </p:spPr>
        <p:txBody>
          <a:bodyPr wrap="none" rtlCol="0">
            <a:spAutoFit/>
          </a:bodyPr>
          <a:lstStyle/>
          <a:p>
            <a:pPr algn="ctr"/>
            <a:r>
              <a:rPr lang="en-US" sz="1600" i="1" dirty="0">
                <a:solidFill>
                  <a:srgbClr val="0000FF"/>
                </a:solidFill>
              </a:rPr>
              <a:t>Is inflammation typically mild, or severe?</a:t>
            </a:r>
          </a:p>
        </p:txBody>
      </p:sp>
    </p:spTree>
    <p:extLst>
      <p:ext uri="{BB962C8B-B14F-4D97-AF65-F5344CB8AC3E}">
        <p14:creationId xmlns:p14="http://schemas.microsoft.com/office/powerpoint/2010/main" val="286996194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197</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077218"/>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endParaRPr lang="en-US" altLang="en-US" sz="1600" b="1" dirty="0"/>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077218"/>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endParaRPr lang="en-US" altLang="en-US" sz="1600"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F8C69375-5FB3-4C58-86C3-77378F8466D1}"/>
              </a:ext>
            </a:extLst>
          </p:cNvPr>
          <p:cNvSpPr txBox="1"/>
          <p:nvPr/>
        </p:nvSpPr>
        <p:spPr>
          <a:xfrm>
            <a:off x="2424368" y="3700046"/>
            <a:ext cx="3929667" cy="338554"/>
          </a:xfrm>
          <a:prstGeom prst="rect">
            <a:avLst/>
          </a:prstGeom>
          <a:noFill/>
        </p:spPr>
        <p:txBody>
          <a:bodyPr wrap="none" rtlCol="0">
            <a:spAutoFit/>
          </a:bodyPr>
          <a:lstStyle/>
          <a:p>
            <a:pPr algn="ctr"/>
            <a:r>
              <a:rPr lang="en-US" sz="1600" i="1" dirty="0">
                <a:solidFill>
                  <a:srgbClr val="0000FF"/>
                </a:solidFill>
              </a:rPr>
              <a:t>Is IOP elevation typically mild, or severe?</a:t>
            </a:r>
          </a:p>
        </p:txBody>
      </p:sp>
    </p:spTree>
    <p:extLst>
      <p:ext uri="{BB962C8B-B14F-4D97-AF65-F5344CB8AC3E}">
        <p14:creationId xmlns:p14="http://schemas.microsoft.com/office/powerpoint/2010/main" val="93748246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198</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077218"/>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077218"/>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F8C69375-5FB3-4C58-86C3-77378F8466D1}"/>
              </a:ext>
            </a:extLst>
          </p:cNvPr>
          <p:cNvSpPr txBox="1"/>
          <p:nvPr/>
        </p:nvSpPr>
        <p:spPr>
          <a:xfrm>
            <a:off x="2424368" y="3700046"/>
            <a:ext cx="3929667" cy="338554"/>
          </a:xfrm>
          <a:prstGeom prst="rect">
            <a:avLst/>
          </a:prstGeom>
          <a:noFill/>
        </p:spPr>
        <p:txBody>
          <a:bodyPr wrap="none" rtlCol="0">
            <a:spAutoFit/>
          </a:bodyPr>
          <a:lstStyle/>
          <a:p>
            <a:pPr algn="ctr"/>
            <a:r>
              <a:rPr lang="en-US" sz="1600" i="1" dirty="0">
                <a:solidFill>
                  <a:srgbClr val="0000FF"/>
                </a:solidFill>
              </a:rPr>
              <a:t>Is IOP elevation typically mild, or severe?</a:t>
            </a:r>
          </a:p>
        </p:txBody>
      </p:sp>
    </p:spTree>
    <p:extLst>
      <p:ext uri="{BB962C8B-B14F-4D97-AF65-F5344CB8AC3E}">
        <p14:creationId xmlns:p14="http://schemas.microsoft.com/office/powerpoint/2010/main" val="197681611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199</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solidFill>
                  <a:srgbClr val="0000FF"/>
                </a:solidFill>
              </a:rPr>
              <a:t>recurrent</a:t>
            </a:r>
            <a:r>
              <a:rPr lang="en-US" altLang="en-US" sz="1600" dirty="0">
                <a:solidFill>
                  <a:srgbClr val="0000FF"/>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solidFill>
                  <a:srgbClr val="0000FF"/>
                </a:solidFill>
              </a:rPr>
              <a:t>chronic</a:t>
            </a:r>
            <a:r>
              <a:rPr lang="en-US" altLang="en-US" sz="1600" dirty="0">
                <a:solidFill>
                  <a:srgbClr val="0000FF"/>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081D2E7A-BEC6-4EA3-912C-B2344EE4DC83}"/>
              </a:ext>
            </a:extLst>
          </p:cNvPr>
          <p:cNvSpPr txBox="1"/>
          <p:nvPr/>
        </p:nvSpPr>
        <p:spPr>
          <a:xfrm>
            <a:off x="2241827" y="4038600"/>
            <a:ext cx="4294766" cy="338554"/>
          </a:xfrm>
          <a:prstGeom prst="rect">
            <a:avLst/>
          </a:prstGeom>
          <a:noFill/>
        </p:spPr>
        <p:txBody>
          <a:bodyPr wrap="none" rtlCol="0">
            <a:spAutoFit/>
          </a:bodyPr>
          <a:lstStyle/>
          <a:p>
            <a:pPr algn="ctr"/>
            <a:r>
              <a:rPr lang="en-US" sz="1600" i="1" dirty="0">
                <a:solidFill>
                  <a:srgbClr val="0000FF"/>
                </a:solidFill>
              </a:rPr>
              <a:t>Is it an </a:t>
            </a:r>
            <a:r>
              <a:rPr lang="en-US" sz="1600" dirty="0">
                <a:solidFill>
                  <a:srgbClr val="0000FF"/>
                </a:solidFill>
              </a:rPr>
              <a:t>acute</a:t>
            </a:r>
            <a:r>
              <a:rPr lang="en-US" sz="1600" i="1" dirty="0">
                <a:solidFill>
                  <a:srgbClr val="0000FF"/>
                </a:solidFill>
              </a:rPr>
              <a:t>, </a:t>
            </a:r>
            <a:r>
              <a:rPr lang="en-US" sz="1600" dirty="0">
                <a:solidFill>
                  <a:srgbClr val="0000FF"/>
                </a:solidFill>
              </a:rPr>
              <a:t>chronic</a:t>
            </a:r>
            <a:r>
              <a:rPr lang="en-US" sz="1600" i="1" dirty="0">
                <a:solidFill>
                  <a:srgbClr val="0000FF"/>
                </a:solidFill>
              </a:rPr>
              <a:t>, or </a:t>
            </a:r>
            <a:r>
              <a:rPr lang="en-US" sz="1600" dirty="0">
                <a:solidFill>
                  <a:srgbClr val="0000FF"/>
                </a:solidFill>
              </a:rPr>
              <a:t>recurrent</a:t>
            </a:r>
            <a:r>
              <a:rPr lang="en-US" sz="1600" i="1" dirty="0">
                <a:solidFill>
                  <a:srgbClr val="0000FF"/>
                </a:solidFill>
              </a:rPr>
              <a:t> condition?</a:t>
            </a:r>
          </a:p>
        </p:txBody>
      </p:sp>
      <p:sp>
        <p:nvSpPr>
          <p:cNvPr id="10" name="Rectangle 9">
            <a:extLst>
              <a:ext uri="{FF2B5EF4-FFF2-40B4-BE49-F238E27FC236}">
                <a16:creationId xmlns:a16="http://schemas.microsoft.com/office/drawing/2014/main" id="{90FD3585-FFED-4E25-82A3-82BFE481890B}"/>
              </a:ext>
            </a:extLst>
          </p:cNvPr>
          <p:cNvSpPr/>
          <p:nvPr/>
        </p:nvSpPr>
        <p:spPr>
          <a:xfrm>
            <a:off x="1580292" y="3505200"/>
            <a:ext cx="9144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0752171A-89AC-4FC1-9CC4-5843C89C016C}"/>
              </a:ext>
            </a:extLst>
          </p:cNvPr>
          <p:cNvSpPr/>
          <p:nvPr/>
        </p:nvSpPr>
        <p:spPr>
          <a:xfrm>
            <a:off x="5526219" y="3256397"/>
            <a:ext cx="9144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337128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endParaRPr lang="en-US" altLang="en-US" sz="1600" b="1" dirty="0">
              <a:solidFill>
                <a:srgbClr val="0000FF"/>
              </a:solidFill>
            </a:endParaRPr>
          </a:p>
        </p:txBody>
      </p:sp>
      <p:sp>
        <p:nvSpPr>
          <p:cNvPr id="5" name="TextBox 4">
            <a:extLst>
              <a:ext uri="{FF2B5EF4-FFF2-40B4-BE49-F238E27FC236}">
                <a16:creationId xmlns:a16="http://schemas.microsoft.com/office/drawing/2014/main" id="{0FA9E12A-7F71-473B-893C-9E028A40BC1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8">
            <a:extLst>
              <a:ext uri="{FF2B5EF4-FFF2-40B4-BE49-F238E27FC236}">
                <a16:creationId xmlns:a16="http://schemas.microsoft.com/office/drawing/2014/main" id="{4B09D2EF-BA2E-46C0-B5A8-43C078CD6274}"/>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Text Box 5">
            <a:extLst>
              <a:ext uri="{FF2B5EF4-FFF2-40B4-BE49-F238E27FC236}">
                <a16:creationId xmlns:a16="http://schemas.microsoft.com/office/drawing/2014/main" id="{D0A55CA4-26C2-420F-B4E6-46660FF196CC}"/>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Primary</a:t>
            </a:r>
          </a:p>
        </p:txBody>
      </p:sp>
      <p:sp>
        <p:nvSpPr>
          <p:cNvPr id="14340" name="Line 6">
            <a:extLst>
              <a:ext uri="{FF2B5EF4-FFF2-40B4-BE49-F238E27FC236}">
                <a16:creationId xmlns:a16="http://schemas.microsoft.com/office/drawing/2014/main" id="{65FD860B-455C-462B-8ECA-75D8856B8872}"/>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1" name="Line 7">
            <a:extLst>
              <a:ext uri="{FF2B5EF4-FFF2-40B4-BE49-F238E27FC236}">
                <a16:creationId xmlns:a16="http://schemas.microsoft.com/office/drawing/2014/main" id="{1671471A-E095-41F1-A00E-6BB154012B29}"/>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2" name="Text Box 5">
            <a:extLst>
              <a:ext uri="{FF2B5EF4-FFF2-40B4-BE49-F238E27FC236}">
                <a16:creationId xmlns:a16="http://schemas.microsoft.com/office/drawing/2014/main" id="{2B29B8AF-E3EA-4FED-86EB-43BF78BBAD7B}"/>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14344" name="TextBox 76">
            <a:extLst>
              <a:ext uri="{FF2B5EF4-FFF2-40B4-BE49-F238E27FC236}">
                <a16:creationId xmlns:a16="http://schemas.microsoft.com/office/drawing/2014/main" id="{C8DE8D56-B683-427C-BDA6-C5B36DB3E265}"/>
              </a:ext>
            </a:extLst>
          </p:cNvPr>
          <p:cNvSpPr txBox="1">
            <a:spLocks noChangeArrowheads="1"/>
          </p:cNvSpPr>
          <p:nvPr/>
        </p:nvSpPr>
        <p:spPr bwMode="auto">
          <a:xfrm>
            <a:off x="4262438" y="1524000"/>
            <a:ext cx="4683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0" name="TextBox 7">
            <a:extLst>
              <a:ext uri="{FF2B5EF4-FFF2-40B4-BE49-F238E27FC236}">
                <a16:creationId xmlns:a16="http://schemas.microsoft.com/office/drawing/2014/main" id="{69E5F7C1-D3C7-4215-BF05-A758C5B67A06}"/>
              </a:ext>
            </a:extLst>
          </p:cNvPr>
          <p:cNvSpPr txBox="1">
            <a:spLocks noChangeArrowheads="1"/>
          </p:cNvSpPr>
          <p:nvPr/>
        </p:nvSpPr>
        <p:spPr bwMode="auto">
          <a:xfrm>
            <a:off x="676275" y="2967335"/>
            <a:ext cx="765968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u="sng" dirty="0"/>
              <a:t>Once you have determined a </a:t>
            </a:r>
            <a:r>
              <a:rPr lang="en-US" altLang="en-US" sz="1800" u="sng" dirty="0" err="1"/>
              <a:t>pt</a:t>
            </a:r>
            <a:r>
              <a:rPr lang="en-US" altLang="en-US" sz="1800" u="sng" dirty="0"/>
              <a:t> has high-pressure open-angle glaucoma, </a:t>
            </a:r>
            <a:r>
              <a:rPr lang="en-US" altLang="en-US" sz="1800" dirty="0">
                <a:solidFill>
                  <a:srgbClr val="0000FF"/>
                </a:solidFill>
              </a:rPr>
              <a:t>the next ‘first thought’ is to ask…</a:t>
            </a:r>
          </a:p>
          <a:p>
            <a:pPr algn="ctr" eaLnBrk="1" hangingPunct="1">
              <a:spcBef>
                <a:spcPct val="0"/>
              </a:spcBef>
              <a:buClrTx/>
              <a:buSzTx/>
              <a:buFontTx/>
              <a:buNone/>
            </a:pPr>
            <a:r>
              <a:rPr lang="en-US" altLang="en-US" sz="1800" b="1" i="1" dirty="0">
                <a:solidFill>
                  <a:srgbClr val="0000FF"/>
                </a:solidFill>
              </a:rPr>
              <a:t>Is it primary open-angle glaucoma (POAG), or secondary OAG?</a:t>
            </a:r>
          </a:p>
        </p:txBody>
      </p:sp>
      <p:sp>
        <p:nvSpPr>
          <p:cNvPr id="13" name="Text Box 3">
            <a:extLst>
              <a:ext uri="{FF2B5EF4-FFF2-40B4-BE49-F238E27FC236}">
                <a16:creationId xmlns:a16="http://schemas.microsoft.com/office/drawing/2014/main" id="{D1156417-0D89-4BFD-89A9-55460ACCDA8C}"/>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14" name="TextBox 13">
            <a:extLst>
              <a:ext uri="{FF2B5EF4-FFF2-40B4-BE49-F238E27FC236}">
                <a16:creationId xmlns:a16="http://schemas.microsoft.com/office/drawing/2014/main" id="{4600BA59-52AD-404B-831E-38581C99A98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2" name="Rectangle 8">
            <a:extLst>
              <a:ext uri="{FF2B5EF4-FFF2-40B4-BE49-F238E27FC236}">
                <a16:creationId xmlns:a16="http://schemas.microsoft.com/office/drawing/2014/main" id="{0215F596-C5F0-4144-8026-25D6C851C91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200</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dirty="0">
                <a:solidFill>
                  <a:srgbClr val="0000FF"/>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dirty="0">
                <a:solidFill>
                  <a:srgbClr val="0000FF"/>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081D2E7A-BEC6-4EA3-912C-B2344EE4DC83}"/>
              </a:ext>
            </a:extLst>
          </p:cNvPr>
          <p:cNvSpPr txBox="1"/>
          <p:nvPr/>
        </p:nvSpPr>
        <p:spPr>
          <a:xfrm>
            <a:off x="2241827" y="4038600"/>
            <a:ext cx="4294766" cy="338554"/>
          </a:xfrm>
          <a:prstGeom prst="rect">
            <a:avLst/>
          </a:prstGeom>
          <a:noFill/>
        </p:spPr>
        <p:txBody>
          <a:bodyPr wrap="none" rtlCol="0">
            <a:spAutoFit/>
          </a:bodyPr>
          <a:lstStyle/>
          <a:p>
            <a:pPr algn="ctr"/>
            <a:r>
              <a:rPr lang="en-US" sz="1600" i="1" dirty="0">
                <a:solidFill>
                  <a:srgbClr val="0000FF"/>
                </a:solidFill>
              </a:rPr>
              <a:t>Is it an </a:t>
            </a:r>
            <a:r>
              <a:rPr lang="en-US" sz="1600" dirty="0">
                <a:solidFill>
                  <a:srgbClr val="0000FF"/>
                </a:solidFill>
              </a:rPr>
              <a:t>acute</a:t>
            </a:r>
            <a:r>
              <a:rPr lang="en-US" sz="1600" i="1" dirty="0">
                <a:solidFill>
                  <a:srgbClr val="0000FF"/>
                </a:solidFill>
              </a:rPr>
              <a:t>, </a:t>
            </a:r>
            <a:r>
              <a:rPr lang="en-US" sz="1600" dirty="0">
                <a:solidFill>
                  <a:srgbClr val="0000FF"/>
                </a:solidFill>
              </a:rPr>
              <a:t>chronic</a:t>
            </a:r>
            <a:r>
              <a:rPr lang="en-US" sz="1600" i="1" dirty="0">
                <a:solidFill>
                  <a:srgbClr val="0000FF"/>
                </a:solidFill>
              </a:rPr>
              <a:t>, or </a:t>
            </a:r>
            <a:r>
              <a:rPr lang="en-US" sz="1600" dirty="0">
                <a:solidFill>
                  <a:srgbClr val="0000FF"/>
                </a:solidFill>
              </a:rPr>
              <a:t>recurrent</a:t>
            </a:r>
            <a:r>
              <a:rPr lang="en-US" sz="1600" i="1" dirty="0">
                <a:solidFill>
                  <a:srgbClr val="0000FF"/>
                </a:solidFill>
              </a:rPr>
              <a:t> condition?</a:t>
            </a:r>
          </a:p>
        </p:txBody>
      </p:sp>
    </p:spTree>
    <p:extLst>
      <p:ext uri="{BB962C8B-B14F-4D97-AF65-F5344CB8AC3E}">
        <p14:creationId xmlns:p14="http://schemas.microsoft.com/office/powerpoint/2010/main" val="24986737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rgbClr val="0000FF"/>
                </a:solidFill>
              </a:rPr>
              <a:t>chronic</a:t>
            </a:r>
            <a:r>
              <a:rPr lang="en-US" sz="1600" i="1" dirty="0">
                <a:solidFill>
                  <a:schemeClr val="bg1">
                    <a:lumMod val="75000"/>
                  </a:schemeClr>
                </a:solidFill>
              </a:rPr>
              <a:t>,</a:t>
            </a:r>
            <a:r>
              <a:rPr lang="en-US" sz="1600" i="1" dirty="0">
                <a:solidFill>
                  <a:srgbClr val="0000FF"/>
                </a:solidFill>
              </a:rPr>
              <a:t> or </a:t>
            </a:r>
            <a:r>
              <a:rPr lang="en-US" sz="1600" b="1" dirty="0">
                <a:solidFill>
                  <a:srgbClr val="0000FF"/>
                </a:solidFill>
              </a:rPr>
              <a:t>recurrent</a:t>
            </a:r>
            <a:r>
              <a:rPr lang="en-US" sz="1600" i="1" dirty="0">
                <a:solidFill>
                  <a:srgbClr val="0000FF"/>
                </a:solidFill>
              </a:rPr>
              <a:t> </a:t>
            </a:r>
            <a:r>
              <a:rPr lang="en-US" sz="1600" i="1" dirty="0">
                <a:solidFill>
                  <a:schemeClr val="bg1">
                    <a:lumMod val="75000"/>
                  </a:schemeClr>
                </a:solidFill>
              </a:rPr>
              <a:t>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endParaRPr lang="en-US" sz="1400" i="1" dirty="0">
              <a:solidFill>
                <a:srgbClr val="FFFF00"/>
              </a:solidFill>
            </a:endParaRPr>
          </a:p>
          <a:p>
            <a:r>
              <a:rPr lang="en-US" sz="1400" dirty="0">
                <a:solidFill>
                  <a:srgbClr val="FFFF00"/>
                </a:solidFill>
              </a:rPr>
              <a:t>--</a:t>
            </a:r>
            <a:r>
              <a:rPr lang="en-US" sz="1400" i="1" dirty="0">
                <a:solidFill>
                  <a:srgbClr val="FFFF00"/>
                </a:solidFill>
              </a:rPr>
              <a:t>An </a:t>
            </a:r>
            <a:r>
              <a:rPr lang="en-US" sz="1400" dirty="0">
                <a:solidFill>
                  <a:srgbClr val="FFFF00"/>
                </a:solidFill>
              </a:rPr>
              <a:t>acute</a:t>
            </a:r>
            <a:r>
              <a:rPr lang="en-US" sz="1400" i="1" dirty="0">
                <a:solidFill>
                  <a:srgbClr val="FFFF00"/>
                </a:solidFill>
              </a:rPr>
              <a:t> uveitis</a:t>
            </a:r>
            <a:r>
              <a:rPr lang="en-US" sz="1400" dirty="0">
                <a:solidFill>
                  <a:srgbClr val="FFFF00"/>
                </a:solidFill>
              </a:rPr>
              <a:t>…comes on suddenly, and resolves fairly quickly</a:t>
            </a:r>
          </a:p>
          <a:p>
            <a:r>
              <a:rPr lang="en-US" sz="1400" dirty="0">
                <a:solidFill>
                  <a:srgbClr val="FFFF00"/>
                </a:solidFill>
              </a:rPr>
              <a:t>--</a:t>
            </a:r>
            <a:r>
              <a:rPr lang="en-US" sz="1400" i="1" dirty="0">
                <a:solidFill>
                  <a:srgbClr val="FFFF00"/>
                </a:solidFill>
              </a:rPr>
              <a:t>A </a:t>
            </a:r>
            <a:r>
              <a:rPr lang="en-US" sz="1400" dirty="0">
                <a:solidFill>
                  <a:srgbClr val="FFFF00"/>
                </a:solidFill>
              </a:rPr>
              <a:t>recurrent</a:t>
            </a:r>
            <a:r>
              <a:rPr lang="en-US" sz="1400" i="1" dirty="0">
                <a:solidFill>
                  <a:srgbClr val="FFFF00"/>
                </a:solidFill>
              </a:rPr>
              <a:t> uveitis</a:t>
            </a:r>
            <a:r>
              <a:rPr lang="en-US" sz="1400" dirty="0">
                <a:solidFill>
                  <a:srgbClr val="FFFF00"/>
                </a:solidFill>
              </a:rPr>
              <a:t>…eventually relapses, but is quiescent off-treatment for at least  3 months</a:t>
            </a:r>
          </a:p>
          <a:p>
            <a:r>
              <a:rPr lang="en-US" sz="1400" dirty="0">
                <a:solidFill>
                  <a:srgbClr val="FFFF00"/>
                </a:solidFill>
              </a:rPr>
              <a:t>--</a:t>
            </a:r>
            <a:r>
              <a:rPr lang="en-US" sz="1400" i="1" dirty="0">
                <a:solidFill>
                  <a:srgbClr val="FFFF00"/>
                </a:solidFill>
              </a:rPr>
              <a:t>A </a:t>
            </a:r>
            <a:r>
              <a:rPr lang="en-US" sz="1400" dirty="0">
                <a:solidFill>
                  <a:srgbClr val="FFFF00"/>
                </a:solidFill>
              </a:rPr>
              <a:t>chronic</a:t>
            </a:r>
            <a:r>
              <a:rPr lang="en-US" sz="1400" i="1" dirty="0">
                <a:solidFill>
                  <a:srgbClr val="FFFF00"/>
                </a:solidFill>
              </a:rPr>
              <a:t> uveitis</a:t>
            </a:r>
            <a:r>
              <a:rPr lang="en-US" sz="1400" dirty="0">
                <a:solidFill>
                  <a:srgbClr val="FFFF00"/>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22780466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202</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chemeClr val="bg1">
                    <a:lumMod val="75000"/>
                  </a:schemeClr>
                </a:solidFill>
              </a:rPr>
              <a:t>chronic</a:t>
            </a:r>
            <a:r>
              <a:rPr lang="en-US" sz="1600" i="1" dirty="0">
                <a:solidFill>
                  <a:schemeClr val="bg1">
                    <a:lumMod val="75000"/>
                  </a:schemeClr>
                </a:solidFill>
              </a:rPr>
              <a:t>, or </a:t>
            </a:r>
            <a:r>
              <a:rPr lang="en-US" sz="1600" b="1" dirty="0">
                <a:solidFill>
                  <a:schemeClr val="bg1">
                    <a:lumMod val="75000"/>
                  </a:schemeClr>
                </a:solidFill>
              </a:rPr>
              <a:t>recurrent</a:t>
            </a:r>
            <a:r>
              <a:rPr lang="en-US" sz="1600" i="1" dirty="0">
                <a:solidFill>
                  <a:schemeClr val="bg1">
                    <a:lumMod val="75000"/>
                  </a:schemeClr>
                </a:solidFill>
              </a:rPr>
              <a:t> 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a:t>
            </a:r>
            <a:r>
              <a:rPr lang="en-US" sz="1400" dirty="0">
                <a:solidFill>
                  <a:srgbClr val="FFFF00"/>
                </a:solidFill>
              </a:rPr>
              <a:t>comes on suddenly, and resolves fairly quickly</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recurrent</a:t>
            </a:r>
            <a:r>
              <a:rPr lang="en-US" sz="1400" i="1" dirty="0">
                <a:solidFill>
                  <a:schemeClr val="bg1">
                    <a:lumMod val="65000"/>
                  </a:schemeClr>
                </a:solidFill>
              </a:rPr>
              <a:t> uveitis</a:t>
            </a:r>
            <a:r>
              <a:rPr lang="en-US" sz="1400" dirty="0">
                <a:solidFill>
                  <a:schemeClr val="bg1">
                    <a:lumMod val="65000"/>
                  </a:schemeClr>
                </a:solidFill>
              </a:rPr>
              <a:t>…</a:t>
            </a:r>
            <a:r>
              <a:rPr lang="en-US" sz="1400" dirty="0">
                <a:solidFill>
                  <a:srgbClr val="FFFF00"/>
                </a:solidFill>
              </a:rPr>
              <a:t>eventually relapses, but 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34577248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chemeClr val="bg1">
                    <a:lumMod val="75000"/>
                  </a:schemeClr>
                </a:solidFill>
              </a:rPr>
              <a:t>chronic</a:t>
            </a:r>
            <a:r>
              <a:rPr lang="en-US" sz="1600" i="1" dirty="0">
                <a:solidFill>
                  <a:schemeClr val="bg1">
                    <a:lumMod val="75000"/>
                  </a:schemeClr>
                </a:solidFill>
              </a:rPr>
              <a:t>, or </a:t>
            </a:r>
            <a:r>
              <a:rPr lang="en-US" sz="1600" b="1" dirty="0">
                <a:solidFill>
                  <a:schemeClr val="bg1">
                    <a:lumMod val="75000"/>
                  </a:schemeClr>
                </a:solidFill>
              </a:rPr>
              <a:t>recurrent</a:t>
            </a:r>
            <a:r>
              <a:rPr lang="en-US" sz="1600" i="1" dirty="0">
                <a:solidFill>
                  <a:schemeClr val="bg1">
                    <a:lumMod val="75000"/>
                  </a:schemeClr>
                </a:solidFill>
              </a:rPr>
              <a:t> 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recurrent</a:t>
            </a:r>
            <a:r>
              <a:rPr lang="en-US" sz="1400" i="1" dirty="0">
                <a:solidFill>
                  <a:schemeClr val="bg1">
                    <a:lumMod val="65000"/>
                  </a:schemeClr>
                </a:solidFill>
              </a:rPr>
              <a:t> uveitis</a:t>
            </a:r>
            <a:r>
              <a:rPr lang="en-US" sz="1400" dirty="0">
                <a:solidFill>
                  <a:schemeClr val="bg1">
                    <a:lumMod val="65000"/>
                  </a:schemeClr>
                </a:solidFill>
              </a:rPr>
              <a:t>…</a:t>
            </a:r>
            <a:r>
              <a:rPr lang="en-US" sz="1400" dirty="0">
                <a:solidFill>
                  <a:srgbClr val="FFFF00"/>
                </a:solidFill>
              </a:rPr>
              <a:t>eventually relapses, but 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302240720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204</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chemeClr val="bg1">
                    <a:lumMod val="75000"/>
                  </a:schemeClr>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 </a:t>
            </a:r>
            <a:r>
              <a:rPr lang="en-US" sz="1600" b="1" u="sng" dirty="0">
                <a:solidFill>
                  <a:srgbClr val="0000FF"/>
                </a:solidFill>
              </a:rPr>
              <a:t>recurrent</a:t>
            </a:r>
            <a:r>
              <a:rPr lang="en-US" sz="1600" i="1" dirty="0">
                <a:solidFill>
                  <a:schemeClr val="bg1">
                    <a:lumMod val="75000"/>
                  </a:schemeClr>
                </a:solidFill>
              </a:rPr>
              <a:t> 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a:t>
            </a:r>
            <a:r>
              <a:rPr lang="en-US" sz="1400" dirty="0">
                <a:solidFill>
                  <a:srgbClr val="FFFF00"/>
                </a:solidFill>
              </a:rPr>
              <a:t>eventually relapses, but 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397271117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205</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chemeClr val="bg1">
                    <a:lumMod val="75000"/>
                  </a:schemeClr>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 </a:t>
            </a:r>
            <a:r>
              <a:rPr lang="en-US" sz="1600" b="1" u="sng" dirty="0">
                <a:solidFill>
                  <a:srgbClr val="0000FF"/>
                </a:solidFill>
              </a:rPr>
              <a:t>recurrent</a:t>
            </a:r>
            <a:r>
              <a:rPr lang="en-US" sz="1600" i="1" dirty="0">
                <a:solidFill>
                  <a:schemeClr val="bg1">
                    <a:lumMod val="75000"/>
                  </a:schemeClr>
                </a:solidFill>
              </a:rPr>
              <a:t> 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…eventually relapses, but 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
        <p:nvSpPr>
          <p:cNvPr id="10" name="Rectangle 9">
            <a:extLst>
              <a:ext uri="{FF2B5EF4-FFF2-40B4-BE49-F238E27FC236}">
                <a16:creationId xmlns:a16="http://schemas.microsoft.com/office/drawing/2014/main" id="{BDA11C4D-AED5-49D6-9479-3945AE3CB206}"/>
              </a:ext>
            </a:extLst>
          </p:cNvPr>
          <p:cNvSpPr/>
          <p:nvPr/>
        </p:nvSpPr>
        <p:spPr>
          <a:xfrm>
            <a:off x="7086600" y="5105400"/>
            <a:ext cx="1143000" cy="2849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period of time</a:t>
            </a:r>
          </a:p>
        </p:txBody>
      </p:sp>
    </p:spTree>
    <p:extLst>
      <p:ext uri="{BB962C8B-B14F-4D97-AF65-F5344CB8AC3E}">
        <p14:creationId xmlns:p14="http://schemas.microsoft.com/office/powerpoint/2010/main" val="347282670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206</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dirty="0">
                <a:solidFill>
                  <a:schemeClr val="bg1">
                    <a:lumMod val="75000"/>
                  </a:schemeClr>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 </a:t>
            </a:r>
            <a:r>
              <a:rPr lang="en-US" sz="1600" b="1" u="sng" dirty="0">
                <a:solidFill>
                  <a:srgbClr val="0000FF"/>
                </a:solidFill>
              </a:rPr>
              <a:t>recurrent</a:t>
            </a:r>
            <a:r>
              <a:rPr lang="en-US" sz="1600" i="1" dirty="0">
                <a:solidFill>
                  <a:schemeClr val="bg1">
                    <a:lumMod val="75000"/>
                  </a:schemeClr>
                </a:solidFill>
              </a:rPr>
              <a:t> 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…eventually relapses, but 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154589302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207</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u="sng" dirty="0">
                <a:solidFill>
                  <a:srgbClr val="0000FF"/>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a:t>
            </a:r>
            <a:r>
              <a:rPr lang="en-US" sz="1600" i="1" dirty="0">
                <a:solidFill>
                  <a:srgbClr val="0000FF"/>
                </a:solidFill>
              </a:rPr>
              <a:t> </a:t>
            </a:r>
            <a:r>
              <a:rPr lang="en-US" sz="1600" b="1" u="sng" dirty="0">
                <a:solidFill>
                  <a:srgbClr val="0000FF"/>
                </a:solidFill>
              </a:rPr>
              <a:t>recurrent</a:t>
            </a:r>
            <a:r>
              <a:rPr lang="en-US" sz="1600" i="1" dirty="0">
                <a:solidFill>
                  <a:srgbClr val="0000FF"/>
                </a:solidFill>
              </a:rPr>
              <a:t> </a:t>
            </a:r>
            <a:r>
              <a:rPr lang="en-US" sz="1600" i="1" dirty="0">
                <a:solidFill>
                  <a:schemeClr val="bg1">
                    <a:lumMod val="75000"/>
                  </a:schemeClr>
                </a:solidFill>
              </a:rPr>
              <a:t>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…eventually relapses, but is quiescent off-treatment for at least  3 months</a:t>
            </a:r>
          </a:p>
          <a:p>
            <a:r>
              <a:rPr lang="en-US" sz="1400" dirty="0">
                <a:solidFill>
                  <a:srgbClr val="0000FF"/>
                </a:solidFill>
              </a:rPr>
              <a:t>--</a:t>
            </a:r>
            <a:r>
              <a:rPr lang="en-US" sz="1400" i="1" dirty="0">
                <a:solidFill>
                  <a:srgbClr val="0000FF"/>
                </a:solidFill>
              </a:rPr>
              <a:t>A </a:t>
            </a:r>
            <a:r>
              <a:rPr lang="en-US" sz="1400" dirty="0">
                <a:solidFill>
                  <a:srgbClr val="0000FF"/>
                </a:solidFill>
              </a:rPr>
              <a:t>chronic</a:t>
            </a:r>
            <a:r>
              <a:rPr lang="en-US" sz="1400" i="1" dirty="0">
                <a:solidFill>
                  <a:srgbClr val="0000FF"/>
                </a:solidFill>
              </a:rPr>
              <a:t> uveitis</a:t>
            </a:r>
            <a:r>
              <a:rPr lang="en-US" sz="1400" dirty="0">
                <a:solidFill>
                  <a:srgbClr val="0000FF"/>
                </a:solidFill>
              </a:rPr>
              <a:t>…</a:t>
            </a:r>
            <a:r>
              <a:rPr lang="en-US" sz="1400" b="1" dirty="0">
                <a:solidFill>
                  <a:srgbClr val="FFFF00"/>
                </a:solidFill>
              </a:rPr>
              <a:t>also</a:t>
            </a:r>
            <a:r>
              <a:rPr lang="en-US" sz="1400" dirty="0">
                <a:solidFill>
                  <a:srgbClr val="FFFF00"/>
                </a:solidFill>
              </a:rPr>
              <a:t> relapses, but its quiescent periods off-treatment last </a:t>
            </a:r>
            <a:r>
              <a:rPr lang="en-US" sz="1400" b="1" dirty="0">
                <a:solidFill>
                  <a:srgbClr val="FFFF00"/>
                </a:solidFill>
              </a:rPr>
              <a:t>less</a:t>
            </a:r>
            <a:r>
              <a:rPr lang="en-US" sz="1400" dirty="0">
                <a:solidFill>
                  <a:srgbClr val="FFFF00"/>
                </a:solidFill>
              </a:rPr>
              <a:t> than  3 months</a:t>
            </a:r>
          </a:p>
        </p:txBody>
      </p:sp>
    </p:spTree>
    <p:extLst>
      <p:ext uri="{BB962C8B-B14F-4D97-AF65-F5344CB8AC3E}">
        <p14:creationId xmlns:p14="http://schemas.microsoft.com/office/powerpoint/2010/main" val="249355774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208</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u="sng" dirty="0">
                <a:solidFill>
                  <a:srgbClr val="0000FF"/>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a:t>
            </a:r>
            <a:r>
              <a:rPr lang="en-US" sz="1600" i="1" dirty="0">
                <a:solidFill>
                  <a:srgbClr val="0000FF"/>
                </a:solidFill>
              </a:rPr>
              <a:t> </a:t>
            </a:r>
            <a:r>
              <a:rPr lang="en-US" sz="1600" b="1" u="sng" dirty="0">
                <a:solidFill>
                  <a:srgbClr val="0000FF"/>
                </a:solidFill>
              </a:rPr>
              <a:t>recurrent</a:t>
            </a:r>
            <a:r>
              <a:rPr lang="en-US" sz="1600" i="1" dirty="0">
                <a:solidFill>
                  <a:srgbClr val="0000FF"/>
                </a:solidFill>
              </a:rPr>
              <a:t> </a:t>
            </a:r>
            <a:r>
              <a:rPr lang="en-US" sz="1600" i="1" dirty="0">
                <a:solidFill>
                  <a:schemeClr val="bg1">
                    <a:lumMod val="75000"/>
                  </a:schemeClr>
                </a:solidFill>
              </a:rPr>
              <a:t>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7" y="4653915"/>
            <a:ext cx="7924773"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…eventually relapses, but is quiescent off-treatment for at least  3 months</a:t>
            </a:r>
          </a:p>
          <a:p>
            <a:r>
              <a:rPr lang="en-US" sz="1400" dirty="0">
                <a:solidFill>
                  <a:srgbClr val="0000FF"/>
                </a:solidFill>
              </a:rPr>
              <a:t>--</a:t>
            </a:r>
            <a:r>
              <a:rPr lang="en-US" sz="1400" i="1" dirty="0">
                <a:solidFill>
                  <a:srgbClr val="0000FF"/>
                </a:solidFill>
              </a:rPr>
              <a:t>A </a:t>
            </a:r>
            <a:r>
              <a:rPr lang="en-US" sz="1400" dirty="0">
                <a:solidFill>
                  <a:srgbClr val="0000FF"/>
                </a:solidFill>
              </a:rPr>
              <a:t>chronic</a:t>
            </a:r>
            <a:r>
              <a:rPr lang="en-US" sz="1400" i="1" dirty="0">
                <a:solidFill>
                  <a:srgbClr val="0000FF"/>
                </a:solidFill>
              </a:rPr>
              <a:t> uveitis</a:t>
            </a:r>
            <a:r>
              <a:rPr lang="en-US" sz="1400" dirty="0">
                <a:solidFill>
                  <a:srgbClr val="0000FF"/>
                </a:solidFill>
              </a:rPr>
              <a:t>…</a:t>
            </a:r>
            <a:r>
              <a:rPr lang="en-US" sz="1400" b="1" dirty="0">
                <a:solidFill>
                  <a:srgbClr val="0000FF"/>
                </a:solidFill>
              </a:rPr>
              <a:t>also</a:t>
            </a:r>
            <a:r>
              <a:rPr lang="en-US" sz="1400" dirty="0">
                <a:solidFill>
                  <a:srgbClr val="0000FF"/>
                </a:solidFill>
              </a:rPr>
              <a:t> relapses, but its quiescent periods off-treatment last  </a:t>
            </a:r>
            <a:r>
              <a:rPr lang="en-US" sz="1400" b="1" dirty="0">
                <a:solidFill>
                  <a:srgbClr val="0000FF"/>
                </a:solidFill>
              </a:rPr>
              <a:t>less</a:t>
            </a:r>
            <a:r>
              <a:rPr lang="en-US" sz="1400" dirty="0">
                <a:solidFill>
                  <a:srgbClr val="0000FF"/>
                </a:solidFill>
              </a:rPr>
              <a:t>  than 3 months</a:t>
            </a:r>
          </a:p>
        </p:txBody>
      </p:sp>
      <p:sp>
        <p:nvSpPr>
          <p:cNvPr id="10" name="Rectangle 9">
            <a:extLst>
              <a:ext uri="{FF2B5EF4-FFF2-40B4-BE49-F238E27FC236}">
                <a16:creationId xmlns:a16="http://schemas.microsoft.com/office/drawing/2014/main" id="{A27C3426-A936-4C1C-AC19-F838EF3E9D6E}"/>
              </a:ext>
            </a:extLst>
          </p:cNvPr>
          <p:cNvSpPr/>
          <p:nvPr/>
        </p:nvSpPr>
        <p:spPr>
          <a:xfrm>
            <a:off x="6617002" y="5360819"/>
            <a:ext cx="488994" cy="2740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more v less</a:t>
            </a:r>
          </a:p>
        </p:txBody>
      </p:sp>
    </p:spTree>
    <p:extLst>
      <p:ext uri="{BB962C8B-B14F-4D97-AF65-F5344CB8AC3E}">
        <p14:creationId xmlns:p14="http://schemas.microsoft.com/office/powerpoint/2010/main" val="299811122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209</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rgbClr val="0000FF"/>
                </a:solidFill>
              </a:rPr>
              <a:t>acute</a:t>
            </a:r>
            <a:r>
              <a:rPr lang="en-US" sz="1600" i="1" dirty="0">
                <a:solidFill>
                  <a:schemeClr val="bg1">
                    <a:lumMod val="75000"/>
                  </a:schemeClr>
                </a:solidFill>
              </a:rPr>
              <a:t>,</a:t>
            </a:r>
            <a:r>
              <a:rPr lang="en-US" sz="1600" i="1" dirty="0">
                <a:solidFill>
                  <a:srgbClr val="0000FF"/>
                </a:solidFill>
              </a:rPr>
              <a:t> </a:t>
            </a:r>
            <a:r>
              <a:rPr lang="en-US" sz="1600" b="1" u="sng" dirty="0">
                <a:solidFill>
                  <a:srgbClr val="0000FF"/>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a:t>
            </a:r>
            <a:r>
              <a:rPr lang="en-US" sz="1600" i="1" dirty="0">
                <a:solidFill>
                  <a:srgbClr val="0000FF"/>
                </a:solidFill>
              </a:rPr>
              <a:t> </a:t>
            </a:r>
            <a:r>
              <a:rPr lang="en-US" sz="1600" b="1" u="sng" dirty="0">
                <a:solidFill>
                  <a:srgbClr val="0000FF"/>
                </a:solidFill>
              </a:rPr>
              <a:t>recurrent</a:t>
            </a:r>
            <a:r>
              <a:rPr lang="en-US" sz="1600" i="1" dirty="0">
                <a:solidFill>
                  <a:srgbClr val="0000FF"/>
                </a:solidFill>
              </a:rPr>
              <a:t> </a:t>
            </a:r>
            <a:r>
              <a:rPr lang="en-US" sz="1600" i="1" dirty="0">
                <a:solidFill>
                  <a:schemeClr val="bg1">
                    <a:lumMod val="75000"/>
                  </a:schemeClr>
                </a:solidFill>
              </a:rPr>
              <a:t>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rgbClr val="0000FF"/>
                </a:solidFill>
              </a:rPr>
              <a:t>What does it mean to say a </a:t>
            </a:r>
            <a:r>
              <a:rPr lang="en-US" sz="1400" i="1" dirty="0" err="1">
                <a:solidFill>
                  <a:srgbClr val="0000FF"/>
                </a:solidFill>
              </a:rPr>
              <a:t>uveitic</a:t>
            </a:r>
            <a:r>
              <a:rPr lang="en-US" sz="1400" i="1" dirty="0">
                <a:solidFill>
                  <a:srgbClr val="0000FF"/>
                </a:solidFill>
              </a:rPr>
              <a:t> condition is </a:t>
            </a:r>
            <a:r>
              <a:rPr lang="en-US" sz="1400" dirty="0">
                <a:solidFill>
                  <a:srgbClr val="0000FF"/>
                </a:solidFill>
              </a:rPr>
              <a:t>acute</a:t>
            </a:r>
            <a:r>
              <a:rPr lang="en-US" sz="1400" i="1" dirty="0">
                <a:solidFill>
                  <a:srgbClr val="0000FF"/>
                </a:solidFill>
              </a:rPr>
              <a:t>, </a:t>
            </a:r>
            <a:r>
              <a:rPr lang="en-US" sz="1400" dirty="0">
                <a:solidFill>
                  <a:srgbClr val="0000FF"/>
                </a:solidFill>
              </a:rPr>
              <a:t>recurrent</a:t>
            </a:r>
            <a:r>
              <a:rPr lang="en-US" sz="1400" i="1" dirty="0">
                <a:solidFill>
                  <a:srgbClr val="0000FF"/>
                </a:solidFill>
              </a:rPr>
              <a:t> or </a:t>
            </a:r>
            <a:r>
              <a:rPr lang="en-US" sz="1400" dirty="0">
                <a:solidFill>
                  <a:srgbClr val="0000FF"/>
                </a:solidFill>
              </a:rPr>
              <a:t>chronic</a:t>
            </a:r>
            <a:r>
              <a:rPr lang="en-US" sz="1400" i="1" dirty="0">
                <a:solidFill>
                  <a:srgbClr val="0000FF"/>
                </a:solidFill>
              </a:rPr>
              <a:t>? </a:t>
            </a:r>
          </a:p>
          <a:p>
            <a:r>
              <a:rPr lang="en-US" sz="1400" dirty="0">
                <a:solidFill>
                  <a:srgbClr val="0000FF"/>
                </a:solidFill>
              </a:rPr>
              <a:t>--</a:t>
            </a:r>
            <a:r>
              <a:rPr lang="en-US" sz="1400" i="1" dirty="0">
                <a:solidFill>
                  <a:srgbClr val="0000FF"/>
                </a:solidFill>
              </a:rPr>
              <a:t>An </a:t>
            </a:r>
            <a:r>
              <a:rPr lang="en-US" sz="1400" dirty="0">
                <a:solidFill>
                  <a:srgbClr val="0000FF"/>
                </a:solidFill>
              </a:rPr>
              <a:t>acute</a:t>
            </a:r>
            <a:r>
              <a:rPr lang="en-US" sz="1400" i="1" dirty="0">
                <a:solidFill>
                  <a:srgbClr val="0000FF"/>
                </a:solidFill>
              </a:rPr>
              <a:t> uveitis</a:t>
            </a:r>
            <a:r>
              <a:rPr lang="en-US" sz="1400" dirty="0">
                <a:solidFill>
                  <a:srgbClr val="0000FF"/>
                </a:solidFill>
              </a:rPr>
              <a:t>…comes on suddenly, and resolves fairly quickly</a:t>
            </a:r>
          </a:p>
          <a:p>
            <a:r>
              <a:rPr lang="en-US" sz="1400" dirty="0">
                <a:solidFill>
                  <a:srgbClr val="0000FF"/>
                </a:solidFill>
              </a:rPr>
              <a:t>--</a:t>
            </a:r>
            <a:r>
              <a:rPr lang="en-US" sz="1400" i="1" dirty="0">
                <a:solidFill>
                  <a:srgbClr val="0000FF"/>
                </a:solidFill>
              </a:rPr>
              <a:t>A </a:t>
            </a:r>
            <a:r>
              <a:rPr lang="en-US" sz="1400" dirty="0">
                <a:solidFill>
                  <a:srgbClr val="0000FF"/>
                </a:solidFill>
              </a:rPr>
              <a:t>recurrent</a:t>
            </a:r>
            <a:r>
              <a:rPr lang="en-US" sz="1400" i="1" dirty="0">
                <a:solidFill>
                  <a:srgbClr val="0000FF"/>
                </a:solidFill>
              </a:rPr>
              <a:t> uveitis</a:t>
            </a:r>
            <a:r>
              <a:rPr lang="en-US" sz="1400" dirty="0">
                <a:solidFill>
                  <a:srgbClr val="0000FF"/>
                </a:solidFill>
              </a:rPr>
              <a:t>…eventually relapses, but is quiescent off-treatment for at least  3 months</a:t>
            </a:r>
          </a:p>
          <a:p>
            <a:r>
              <a:rPr lang="en-US" sz="1400" dirty="0">
                <a:solidFill>
                  <a:srgbClr val="0000FF"/>
                </a:solidFill>
              </a:rPr>
              <a:t>--</a:t>
            </a:r>
            <a:r>
              <a:rPr lang="en-US" sz="1400" i="1" dirty="0">
                <a:solidFill>
                  <a:srgbClr val="0000FF"/>
                </a:solidFill>
              </a:rPr>
              <a:t>A </a:t>
            </a:r>
            <a:r>
              <a:rPr lang="en-US" sz="1400" dirty="0">
                <a:solidFill>
                  <a:srgbClr val="0000FF"/>
                </a:solidFill>
              </a:rPr>
              <a:t>chronic</a:t>
            </a:r>
            <a:r>
              <a:rPr lang="en-US" sz="1400" i="1" dirty="0">
                <a:solidFill>
                  <a:srgbClr val="0000FF"/>
                </a:solidFill>
              </a:rPr>
              <a:t> uveitis</a:t>
            </a:r>
            <a:r>
              <a:rPr lang="en-US" sz="1400" dirty="0">
                <a:solidFill>
                  <a:srgbClr val="0000FF"/>
                </a:solidFill>
              </a:rPr>
              <a:t>…</a:t>
            </a:r>
            <a:r>
              <a:rPr lang="en-US" sz="1400" b="1" dirty="0">
                <a:solidFill>
                  <a:srgbClr val="0000FF"/>
                </a:solidFill>
              </a:rPr>
              <a:t>also</a:t>
            </a:r>
            <a:r>
              <a:rPr lang="en-US" sz="1400" dirty="0">
                <a:solidFill>
                  <a:srgbClr val="0000FF"/>
                </a:solidFill>
              </a:rPr>
              <a:t> relapses, but its quiescent periods off-treatment last  </a:t>
            </a:r>
            <a:r>
              <a:rPr lang="en-US" sz="1400" b="1" dirty="0">
                <a:solidFill>
                  <a:srgbClr val="0000FF"/>
                </a:solidFill>
              </a:rPr>
              <a:t>less </a:t>
            </a:r>
            <a:r>
              <a:rPr lang="en-US" sz="1400" dirty="0">
                <a:solidFill>
                  <a:srgbClr val="0000FF"/>
                </a:solidFill>
              </a:rPr>
              <a:t> than 3 months</a:t>
            </a:r>
          </a:p>
        </p:txBody>
      </p:sp>
    </p:spTree>
    <p:extLst>
      <p:ext uri="{BB962C8B-B14F-4D97-AF65-F5344CB8AC3E}">
        <p14:creationId xmlns:p14="http://schemas.microsoft.com/office/powerpoint/2010/main" val="40957105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223700" y="3733800"/>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762000" y="3746500"/>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95600" y="3773488"/>
            <a:ext cx="309700"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i="1" dirty="0">
                <a:solidFill>
                  <a:schemeClr val="bg1"/>
                </a:solidFill>
              </a:rPr>
              <a:t>?</a:t>
            </a:r>
          </a:p>
          <a:p>
            <a:pPr algn="ctr" eaLnBrk="1" hangingPunct="1">
              <a:lnSpc>
                <a:spcPct val="80000"/>
              </a:lnSpc>
              <a:spcBef>
                <a:spcPct val="0"/>
              </a:spcBef>
              <a:buClrTx/>
              <a:buSzTx/>
              <a:buFontTx/>
              <a:buNone/>
            </a:pPr>
            <a:r>
              <a:rPr lang="en-US" altLang="en-US" sz="1600" b="1" i="1" dirty="0"/>
              <a:t>?</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2433500" y="3773488"/>
            <a:ext cx="309700"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i="1" dirty="0">
                <a:solidFill>
                  <a:schemeClr val="bg1"/>
                </a:solidFill>
              </a:rPr>
              <a:t>?</a:t>
            </a:r>
          </a:p>
          <a:p>
            <a:pPr algn="ctr" eaLnBrk="1" hangingPunct="1">
              <a:lnSpc>
                <a:spcPct val="80000"/>
              </a:lnSpc>
              <a:spcBef>
                <a:spcPct val="0"/>
              </a:spcBef>
              <a:buClrTx/>
              <a:buSzTx/>
              <a:buFontTx/>
              <a:buNone/>
            </a:pPr>
            <a:r>
              <a:rPr lang="en-US" altLang="en-US" sz="1600" b="1" i="1" dirty="0"/>
              <a:t>?</a:t>
            </a:r>
            <a:endParaRPr lang="en-US" altLang="en-US" sz="1600" b="1" i="1" dirty="0">
              <a:solidFill>
                <a:schemeClr val="bg1"/>
              </a:solidFill>
            </a:endParaRP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5100500" y="3773488"/>
            <a:ext cx="309700"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i="1" dirty="0">
                <a:solidFill>
                  <a:schemeClr val="bg1"/>
                </a:solidFill>
              </a:rPr>
              <a:t>?</a:t>
            </a:r>
          </a:p>
          <a:p>
            <a:pPr algn="ctr" eaLnBrk="1" hangingPunct="1">
              <a:lnSpc>
                <a:spcPct val="80000"/>
              </a:lnSpc>
              <a:spcBef>
                <a:spcPct val="0"/>
              </a:spcBef>
              <a:buClrTx/>
              <a:buSzTx/>
              <a:buFontTx/>
              <a:buNone/>
            </a:pPr>
            <a:r>
              <a:rPr lang="en-US" altLang="en-US" sz="1600" b="1" i="1" dirty="0"/>
              <a:t>?</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622189" y="3934668"/>
            <a:ext cx="3097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7315200" y="3752850"/>
            <a:ext cx="309700"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i="1" dirty="0">
                <a:solidFill>
                  <a:schemeClr val="bg1"/>
                </a:solidFill>
              </a:rPr>
              <a:t>?</a:t>
            </a:r>
          </a:p>
          <a:p>
            <a:pPr algn="ctr" eaLnBrk="1" hangingPunct="1">
              <a:lnSpc>
                <a:spcPct val="80000"/>
              </a:lnSpc>
              <a:spcBef>
                <a:spcPct val="0"/>
              </a:spcBef>
              <a:buClrTx/>
              <a:buSzTx/>
              <a:buFontTx/>
              <a:buNone/>
            </a:pPr>
            <a:r>
              <a:rPr lang="en-US" altLang="en-US" sz="1600" b="1" i="1" dirty="0"/>
              <a:t>?</a:t>
            </a:r>
          </a:p>
        </p:txBody>
      </p:sp>
      <p:sp>
        <p:nvSpPr>
          <p:cNvPr id="28706" name="Text Box 40">
            <a:extLst>
              <a:ext uri="{FF2B5EF4-FFF2-40B4-BE49-F238E27FC236}">
                <a16:creationId xmlns:a16="http://schemas.microsoft.com/office/drawing/2014/main" id="{235F1DB6-13CA-4393-8A9D-22061A62B4E6}"/>
              </a:ext>
            </a:extLst>
          </p:cNvPr>
          <p:cNvSpPr txBox="1">
            <a:spLocks noChangeArrowheads="1"/>
          </p:cNvSpPr>
          <p:nvPr/>
        </p:nvSpPr>
        <p:spPr bwMode="auto">
          <a:xfrm>
            <a:off x="8432667" y="3752850"/>
            <a:ext cx="309700"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i="1" dirty="0">
                <a:solidFill>
                  <a:schemeClr val="bg1"/>
                </a:solidFill>
              </a:rPr>
              <a:t>?</a:t>
            </a:r>
          </a:p>
          <a:p>
            <a:pPr algn="ctr" eaLnBrk="1" hangingPunct="1">
              <a:lnSpc>
                <a:spcPct val="80000"/>
              </a:lnSpc>
              <a:spcBef>
                <a:spcPct val="0"/>
              </a:spcBef>
              <a:buClrTx/>
              <a:buSzTx/>
              <a:buFontTx/>
              <a:buNone/>
            </a:pPr>
            <a:r>
              <a:rPr lang="en-US" altLang="en-US" sz="1600" b="1" i="1" dirty="0"/>
              <a:t>?</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60" name="TextBox 59">
            <a:extLst>
              <a:ext uri="{FF2B5EF4-FFF2-40B4-BE49-F238E27FC236}">
                <a16:creationId xmlns:a16="http://schemas.microsoft.com/office/drawing/2014/main" id="{94488145-0A19-49D9-A8AC-737F86DDD0E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3" name="Text Box 8">
            <a:extLst>
              <a:ext uri="{FF2B5EF4-FFF2-40B4-BE49-F238E27FC236}">
                <a16:creationId xmlns:a16="http://schemas.microsoft.com/office/drawing/2014/main" id="{2DAC9DDA-136B-49AD-A600-643FB33D5EA6}"/>
              </a:ext>
            </a:extLst>
          </p:cNvPr>
          <p:cNvSpPr txBox="1">
            <a:spLocks noChangeArrowheads="1"/>
          </p:cNvSpPr>
          <p:nvPr/>
        </p:nvSpPr>
        <p:spPr bwMode="auto">
          <a:xfrm>
            <a:off x="8102675" y="2317305"/>
            <a:ext cx="33004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i="1" dirty="0"/>
              <a:t>?</a:t>
            </a:r>
          </a:p>
        </p:txBody>
      </p:sp>
      <p:cxnSp>
        <p:nvCxnSpPr>
          <p:cNvPr id="5" name="Straight Arrow Connector 4"/>
          <p:cNvCxnSpPr/>
          <p:nvPr/>
        </p:nvCxnSpPr>
        <p:spPr>
          <a:xfrm flipH="1" flipV="1">
            <a:off x="2637632" y="4216787"/>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p:nvPr/>
        </p:nvCxnSpPr>
        <p:spPr>
          <a:xfrm flipV="1">
            <a:off x="2775101" y="4216787"/>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flipH="1" flipV="1">
            <a:off x="469579" y="4083050"/>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V="1">
            <a:off x="607048" y="4083050"/>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flipH="1" flipV="1">
            <a:off x="5341380" y="4229100"/>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flipV="1">
            <a:off x="5478849" y="4229100"/>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09A2EF23-3319-4439-871C-182D263E20C0}"/>
              </a:ext>
            </a:extLst>
          </p:cNvPr>
          <p:cNvSpPr txBox="1"/>
          <p:nvPr/>
        </p:nvSpPr>
        <p:spPr>
          <a:xfrm>
            <a:off x="251623" y="5010090"/>
            <a:ext cx="8640753" cy="400110"/>
          </a:xfrm>
          <a:prstGeom prst="rect">
            <a:avLst/>
          </a:prstGeom>
          <a:noFill/>
        </p:spPr>
        <p:txBody>
          <a:bodyPr wrap="square" rtlCol="0">
            <a:spAutoFit/>
          </a:bodyPr>
          <a:lstStyle/>
          <a:p>
            <a:pPr algn="ctr"/>
            <a:r>
              <a:rPr lang="en-US" sz="2000" i="1" dirty="0">
                <a:ln w="0"/>
                <a:solidFill>
                  <a:srgbClr val="0000FF"/>
                </a:solidFill>
                <a:effectLst>
                  <a:outerShdw blurRad="38100" dist="19050" dir="2700000" algn="tl" rotWithShape="0">
                    <a:schemeClr val="dk1">
                      <a:alpha val="40000"/>
                    </a:schemeClr>
                  </a:outerShdw>
                </a:effectLst>
              </a:rPr>
              <a:t>There are </a:t>
            </a:r>
            <a:r>
              <a:rPr lang="en-US" sz="2000" b="1" dirty="0">
                <a:ln w="0"/>
                <a:solidFill>
                  <a:srgbClr val="0000FF"/>
                </a:solidFill>
                <a:effectLst>
                  <a:outerShdw blurRad="38100" dist="19050" dir="2700000" algn="tl" rotWithShape="0">
                    <a:schemeClr val="dk1">
                      <a:alpha val="40000"/>
                    </a:schemeClr>
                  </a:outerShdw>
                </a:effectLst>
              </a:rPr>
              <a:t>many</a:t>
            </a:r>
            <a:r>
              <a:rPr lang="en-US" sz="2000" i="1" dirty="0">
                <a:ln w="0"/>
                <a:solidFill>
                  <a:srgbClr val="0000FF"/>
                </a:solidFill>
                <a:effectLst>
                  <a:outerShdw blurRad="38100" dist="19050" dir="2700000" algn="tl" rotWithShape="0">
                    <a:schemeClr val="dk1">
                      <a:alpha val="40000"/>
                    </a:schemeClr>
                  </a:outerShdw>
                </a:effectLst>
              </a:rPr>
              <a:t> forms of secondary open-angle glaucoma!</a:t>
            </a:r>
          </a:p>
        </p:txBody>
      </p:sp>
      <p:sp>
        <p:nvSpPr>
          <p:cNvPr id="41" name="TextBox 40">
            <a:extLst>
              <a:ext uri="{FF2B5EF4-FFF2-40B4-BE49-F238E27FC236}">
                <a16:creationId xmlns:a16="http://schemas.microsoft.com/office/drawing/2014/main" id="{D9D59B3D-DDD0-43D9-8FE4-A0B5B9E6551B}"/>
              </a:ext>
            </a:extLst>
          </p:cNvPr>
          <p:cNvSpPr txBox="1"/>
          <p:nvPr/>
        </p:nvSpPr>
        <p:spPr>
          <a:xfrm>
            <a:off x="6934200" y="4396517"/>
            <a:ext cx="1057275" cy="451406"/>
          </a:xfrm>
          <a:prstGeom prst="rect">
            <a:avLst/>
          </a:prstGeom>
          <a:noFill/>
        </p:spPr>
        <p:txBody>
          <a:bodyPr wrap="square" rtlCol="0">
            <a:spAutoFit/>
          </a:bodyPr>
          <a:lstStyle/>
          <a:p>
            <a:pPr algn="ctr">
              <a:lnSpc>
                <a:spcPts val="1400"/>
              </a:lnSpc>
            </a:pPr>
            <a:r>
              <a:rPr lang="en-US" sz="1400" i="1" dirty="0">
                <a:solidFill>
                  <a:srgbClr val="0000FF"/>
                </a:solidFill>
              </a:rPr>
              <a:t>General category</a:t>
            </a:r>
          </a:p>
        </p:txBody>
      </p:sp>
      <p:sp>
        <p:nvSpPr>
          <p:cNvPr id="42" name="TextBox 41">
            <a:extLst>
              <a:ext uri="{FF2B5EF4-FFF2-40B4-BE49-F238E27FC236}">
                <a16:creationId xmlns:a16="http://schemas.microsoft.com/office/drawing/2014/main" id="{57DDDD20-17C8-435B-8EB6-96402EB4F379}"/>
              </a:ext>
            </a:extLst>
          </p:cNvPr>
          <p:cNvSpPr txBox="1"/>
          <p:nvPr/>
        </p:nvSpPr>
        <p:spPr>
          <a:xfrm>
            <a:off x="7772400" y="1605994"/>
            <a:ext cx="990599" cy="451406"/>
          </a:xfrm>
          <a:prstGeom prst="rect">
            <a:avLst/>
          </a:prstGeom>
          <a:noFill/>
        </p:spPr>
        <p:txBody>
          <a:bodyPr wrap="square" rtlCol="0">
            <a:spAutoFit/>
          </a:bodyPr>
          <a:lstStyle/>
          <a:p>
            <a:pPr algn="ctr">
              <a:lnSpc>
                <a:spcPts val="1400"/>
              </a:lnSpc>
            </a:pPr>
            <a:r>
              <a:rPr lang="en-US" sz="1400" i="1" dirty="0">
                <a:solidFill>
                  <a:srgbClr val="0000FF"/>
                </a:solidFill>
              </a:rPr>
              <a:t>General category</a:t>
            </a:r>
          </a:p>
        </p:txBody>
      </p:sp>
      <p:cxnSp>
        <p:nvCxnSpPr>
          <p:cNvPr id="43" name="Straight Arrow Connector 42">
            <a:extLst>
              <a:ext uri="{FF2B5EF4-FFF2-40B4-BE49-F238E27FC236}">
                <a16:creationId xmlns:a16="http://schemas.microsoft.com/office/drawing/2014/main" id="{BFA7777E-DE8A-43F6-92C8-D2D56F6D4FED}"/>
              </a:ext>
            </a:extLst>
          </p:cNvPr>
          <p:cNvCxnSpPr/>
          <p:nvPr/>
        </p:nvCxnSpPr>
        <p:spPr>
          <a:xfrm flipH="1">
            <a:off x="8267699" y="2035176"/>
            <a:ext cx="1" cy="21655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2181E1AE-B65F-495A-AE4E-BBAF5692A702}"/>
              </a:ext>
            </a:extLst>
          </p:cNvPr>
          <p:cNvCxnSpPr>
            <a:cxnSpLocks/>
          </p:cNvCxnSpPr>
          <p:nvPr/>
        </p:nvCxnSpPr>
        <p:spPr>
          <a:xfrm flipV="1">
            <a:off x="7467600" y="4203044"/>
            <a:ext cx="0" cy="21655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5" name="TextBox 44">
            <a:extLst>
              <a:ext uri="{FF2B5EF4-FFF2-40B4-BE49-F238E27FC236}">
                <a16:creationId xmlns:a16="http://schemas.microsoft.com/office/drawing/2014/main" id="{431F8B7B-4186-4D6A-94E2-CA0754EA044B}"/>
              </a:ext>
            </a:extLst>
          </p:cNvPr>
          <p:cNvSpPr txBox="1"/>
          <p:nvPr/>
        </p:nvSpPr>
        <p:spPr>
          <a:xfrm>
            <a:off x="8034939" y="4384473"/>
            <a:ext cx="1057275" cy="451406"/>
          </a:xfrm>
          <a:prstGeom prst="rect">
            <a:avLst/>
          </a:prstGeom>
          <a:noFill/>
        </p:spPr>
        <p:txBody>
          <a:bodyPr wrap="square" rtlCol="0">
            <a:spAutoFit/>
          </a:bodyPr>
          <a:lstStyle/>
          <a:p>
            <a:pPr algn="ctr">
              <a:lnSpc>
                <a:spcPts val="1400"/>
              </a:lnSpc>
            </a:pPr>
            <a:r>
              <a:rPr lang="en-US" sz="1400" i="1" dirty="0">
                <a:solidFill>
                  <a:srgbClr val="0000FF"/>
                </a:solidFill>
              </a:rPr>
              <a:t>Specific condition</a:t>
            </a:r>
          </a:p>
        </p:txBody>
      </p:sp>
      <p:cxnSp>
        <p:nvCxnSpPr>
          <p:cNvPr id="46" name="Straight Arrow Connector 45">
            <a:extLst>
              <a:ext uri="{FF2B5EF4-FFF2-40B4-BE49-F238E27FC236}">
                <a16:creationId xmlns:a16="http://schemas.microsoft.com/office/drawing/2014/main" id="{6294E3CA-36CA-40C8-B867-F14C2E4B48E4}"/>
              </a:ext>
            </a:extLst>
          </p:cNvPr>
          <p:cNvCxnSpPr>
            <a:cxnSpLocks/>
          </p:cNvCxnSpPr>
          <p:nvPr/>
        </p:nvCxnSpPr>
        <p:spPr>
          <a:xfrm flipV="1">
            <a:off x="8568339" y="4191000"/>
            <a:ext cx="0" cy="21655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Line 59">
            <a:extLst>
              <a:ext uri="{FF2B5EF4-FFF2-40B4-BE49-F238E27FC236}">
                <a16:creationId xmlns:a16="http://schemas.microsoft.com/office/drawing/2014/main" id="{B2F5FDD3-6F03-4578-BD9F-68BA1AFD20B3}"/>
              </a:ext>
            </a:extLst>
          </p:cNvPr>
          <p:cNvSpPr>
            <a:spLocks noChangeShapeType="1"/>
          </p:cNvSpPr>
          <p:nvPr/>
        </p:nvSpPr>
        <p:spPr bwMode="auto">
          <a:xfrm>
            <a:off x="7086601" y="2438401"/>
            <a:ext cx="671887" cy="6667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 name="TextBox 3">
            <a:extLst>
              <a:ext uri="{FF2B5EF4-FFF2-40B4-BE49-F238E27FC236}">
                <a16:creationId xmlns:a16="http://schemas.microsoft.com/office/drawing/2014/main" id="{8332B304-D79A-4008-B272-4034DF1D0603}"/>
              </a:ext>
            </a:extLst>
          </p:cNvPr>
          <p:cNvSpPr txBox="1"/>
          <p:nvPr/>
        </p:nvSpPr>
        <p:spPr>
          <a:xfrm>
            <a:off x="152401" y="4343400"/>
            <a:ext cx="990599" cy="451406"/>
          </a:xfrm>
          <a:prstGeom prst="rect">
            <a:avLst/>
          </a:prstGeom>
          <a:noFill/>
        </p:spPr>
        <p:txBody>
          <a:bodyPr wrap="square" rtlCol="0">
            <a:spAutoFit/>
          </a:bodyPr>
          <a:lstStyle/>
          <a:p>
            <a:pPr algn="ctr">
              <a:lnSpc>
                <a:spcPts val="1400"/>
              </a:lnSpc>
            </a:pPr>
            <a:r>
              <a:rPr lang="en-US" sz="1400" i="1" dirty="0">
                <a:solidFill>
                  <a:srgbClr val="0000FF"/>
                </a:solidFill>
              </a:rPr>
              <a:t>Specific conditions</a:t>
            </a:r>
          </a:p>
        </p:txBody>
      </p:sp>
      <p:sp>
        <p:nvSpPr>
          <p:cNvPr id="6" name="TextBox 5">
            <a:extLst>
              <a:ext uri="{FF2B5EF4-FFF2-40B4-BE49-F238E27FC236}">
                <a16:creationId xmlns:a16="http://schemas.microsoft.com/office/drawing/2014/main" id="{E7DC04B9-68D3-4A6D-9B6B-BF2F71659F43}"/>
              </a:ext>
            </a:extLst>
          </p:cNvPr>
          <p:cNvSpPr txBox="1"/>
          <p:nvPr/>
        </p:nvSpPr>
        <p:spPr>
          <a:xfrm>
            <a:off x="2286000" y="4425394"/>
            <a:ext cx="1066799" cy="451406"/>
          </a:xfrm>
          <a:prstGeom prst="rect">
            <a:avLst/>
          </a:prstGeom>
          <a:noFill/>
        </p:spPr>
        <p:txBody>
          <a:bodyPr wrap="square" rtlCol="0">
            <a:spAutoFit/>
          </a:bodyPr>
          <a:lstStyle/>
          <a:p>
            <a:pPr algn="ctr">
              <a:lnSpc>
                <a:spcPts val="1400"/>
              </a:lnSpc>
            </a:pPr>
            <a:r>
              <a:rPr lang="en-US" sz="1400" i="1" dirty="0">
                <a:solidFill>
                  <a:srgbClr val="0000FF"/>
                </a:solidFill>
              </a:rPr>
              <a:t>General categories</a:t>
            </a:r>
          </a:p>
        </p:txBody>
      </p:sp>
      <p:sp>
        <p:nvSpPr>
          <p:cNvPr id="7" name="TextBox 6">
            <a:extLst>
              <a:ext uri="{FF2B5EF4-FFF2-40B4-BE49-F238E27FC236}">
                <a16:creationId xmlns:a16="http://schemas.microsoft.com/office/drawing/2014/main" id="{24BAF48B-4BB5-4527-B4FA-FE16A06C1501}"/>
              </a:ext>
            </a:extLst>
          </p:cNvPr>
          <p:cNvSpPr txBox="1"/>
          <p:nvPr/>
        </p:nvSpPr>
        <p:spPr>
          <a:xfrm>
            <a:off x="4953000" y="4425394"/>
            <a:ext cx="1057275" cy="451406"/>
          </a:xfrm>
          <a:prstGeom prst="rect">
            <a:avLst/>
          </a:prstGeom>
          <a:noFill/>
        </p:spPr>
        <p:txBody>
          <a:bodyPr wrap="square" rtlCol="0">
            <a:spAutoFit/>
          </a:bodyPr>
          <a:lstStyle/>
          <a:p>
            <a:pPr algn="ctr">
              <a:lnSpc>
                <a:spcPts val="1400"/>
              </a:lnSpc>
            </a:pPr>
            <a:r>
              <a:rPr lang="en-US" sz="1400" i="1" dirty="0">
                <a:solidFill>
                  <a:srgbClr val="0000FF"/>
                </a:solidFill>
              </a:rPr>
              <a:t>General categories</a:t>
            </a:r>
          </a:p>
        </p:txBody>
      </p:sp>
      <p:sp>
        <p:nvSpPr>
          <p:cNvPr id="55" name="Rectangle 8">
            <a:extLst>
              <a:ext uri="{FF2B5EF4-FFF2-40B4-BE49-F238E27FC236}">
                <a16:creationId xmlns:a16="http://schemas.microsoft.com/office/drawing/2014/main" id="{DAF8D661-FB6F-4456-9636-0C7E2AB59416}"/>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420978772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210</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a:t>
            </a:r>
            <a:r>
              <a:rPr lang="en-US" altLang="en-US" sz="1600" dirty="0">
                <a:solidFill>
                  <a:schemeClr val="bg1">
                    <a:lumMod val="75000"/>
                  </a:schemeClr>
                </a:solidFill>
              </a:rPr>
              <a:t>  condition </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323439"/>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a:t>
            </a:r>
            <a:r>
              <a:rPr lang="en-US" altLang="en-US" sz="1600" dirty="0">
                <a:solidFill>
                  <a:schemeClr val="bg1">
                    <a:lumMod val="75000"/>
                  </a:schemeClr>
                </a:solidFill>
              </a:rPr>
              <a:t>   condition</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081D2E7A-BEC6-4EA3-912C-B2344EE4DC83}"/>
              </a:ext>
            </a:extLst>
          </p:cNvPr>
          <p:cNvSpPr txBox="1"/>
          <p:nvPr/>
        </p:nvSpPr>
        <p:spPr>
          <a:xfrm>
            <a:off x="2145647" y="4038600"/>
            <a:ext cx="4487127" cy="338554"/>
          </a:xfrm>
          <a:prstGeom prst="rect">
            <a:avLst/>
          </a:prstGeom>
          <a:noFill/>
        </p:spPr>
        <p:txBody>
          <a:bodyPr wrap="none" rtlCol="0">
            <a:spAutoFit/>
          </a:bodyPr>
          <a:lstStyle/>
          <a:p>
            <a:pPr algn="ctr"/>
            <a:r>
              <a:rPr lang="en-US" sz="1600" i="1" dirty="0">
                <a:solidFill>
                  <a:schemeClr val="bg1">
                    <a:lumMod val="75000"/>
                  </a:schemeClr>
                </a:solidFill>
              </a:rPr>
              <a:t>Is it an </a:t>
            </a:r>
            <a:r>
              <a:rPr lang="en-US" sz="1600" b="1" u="sng" dirty="0">
                <a:solidFill>
                  <a:schemeClr val="bg1">
                    <a:lumMod val="75000"/>
                  </a:schemeClr>
                </a:solidFill>
              </a:rPr>
              <a:t>acute</a:t>
            </a:r>
            <a:r>
              <a:rPr lang="en-US" sz="1600" i="1" dirty="0">
                <a:solidFill>
                  <a:schemeClr val="bg1">
                    <a:lumMod val="75000"/>
                  </a:schemeClr>
                </a:solidFill>
              </a:rPr>
              <a:t>,</a:t>
            </a:r>
            <a:r>
              <a:rPr lang="en-US" sz="1600" i="1" dirty="0">
                <a:solidFill>
                  <a:srgbClr val="0000FF"/>
                </a:solidFill>
              </a:rPr>
              <a:t> </a:t>
            </a:r>
            <a:r>
              <a:rPr lang="en-US" sz="1600" b="1" u="sng" dirty="0">
                <a:solidFill>
                  <a:srgbClr val="0000FF"/>
                </a:solidFill>
              </a:rPr>
              <a:t>chronic</a:t>
            </a:r>
            <a:r>
              <a:rPr lang="en-US" sz="1600" i="1" dirty="0">
                <a:solidFill>
                  <a:schemeClr val="bg1">
                    <a:lumMod val="75000"/>
                  </a:schemeClr>
                </a:solidFill>
              </a:rPr>
              <a:t>,</a:t>
            </a:r>
            <a:r>
              <a:rPr lang="en-US" sz="1600" i="1" dirty="0">
                <a:solidFill>
                  <a:srgbClr val="0000FF"/>
                </a:solidFill>
              </a:rPr>
              <a:t> </a:t>
            </a:r>
            <a:r>
              <a:rPr lang="en-US" sz="1600" i="1" dirty="0">
                <a:solidFill>
                  <a:schemeClr val="bg1">
                    <a:lumMod val="75000"/>
                  </a:schemeClr>
                </a:solidFill>
              </a:rPr>
              <a:t>or</a:t>
            </a:r>
            <a:r>
              <a:rPr lang="en-US" sz="1600" i="1" dirty="0">
                <a:solidFill>
                  <a:srgbClr val="0000FF"/>
                </a:solidFill>
              </a:rPr>
              <a:t> </a:t>
            </a:r>
            <a:r>
              <a:rPr lang="en-US" sz="1600" b="1" u="sng" dirty="0">
                <a:solidFill>
                  <a:srgbClr val="0000FF"/>
                </a:solidFill>
              </a:rPr>
              <a:t>recurrent</a:t>
            </a:r>
            <a:r>
              <a:rPr lang="en-US" sz="1600" i="1" dirty="0">
                <a:solidFill>
                  <a:srgbClr val="0000FF"/>
                </a:solidFill>
              </a:rPr>
              <a:t> </a:t>
            </a:r>
            <a:r>
              <a:rPr lang="en-US" sz="1600" i="1" dirty="0">
                <a:solidFill>
                  <a:schemeClr val="bg1">
                    <a:lumMod val="75000"/>
                  </a:schemeClr>
                </a:solidFill>
              </a:rPr>
              <a:t>condition?</a:t>
            </a:r>
          </a:p>
        </p:txBody>
      </p:sp>
      <p:sp>
        <p:nvSpPr>
          <p:cNvPr id="8" name="TextBox 7">
            <a:extLst>
              <a:ext uri="{FF2B5EF4-FFF2-40B4-BE49-F238E27FC236}">
                <a16:creationId xmlns:a16="http://schemas.microsoft.com/office/drawing/2014/main" id="{7A4CD64A-D832-48EE-BF6A-87D0AD28628C}"/>
              </a:ext>
            </a:extLst>
          </p:cNvPr>
          <p:cNvSpPr txBox="1"/>
          <p:nvPr/>
        </p:nvSpPr>
        <p:spPr>
          <a:xfrm>
            <a:off x="457228" y="4653915"/>
            <a:ext cx="7924678" cy="954107"/>
          </a:xfrm>
          <a:prstGeom prst="rect">
            <a:avLst/>
          </a:prstGeom>
          <a:solidFill>
            <a:srgbClr val="FFFF00"/>
          </a:solidFill>
        </p:spPr>
        <p:txBody>
          <a:bodyPr wrap="square" rtlCol="0">
            <a:spAutoFit/>
          </a:bodyPr>
          <a:lstStyle/>
          <a:p>
            <a:r>
              <a:rPr lang="en-US" sz="1400" i="1" dirty="0">
                <a:solidFill>
                  <a:schemeClr val="bg1">
                    <a:lumMod val="65000"/>
                  </a:schemeClr>
                </a:solidFill>
              </a:rPr>
              <a:t>What does it mean to say a </a:t>
            </a:r>
            <a:r>
              <a:rPr lang="en-US" sz="1400" i="1" dirty="0" err="1">
                <a:solidFill>
                  <a:schemeClr val="bg1">
                    <a:lumMod val="65000"/>
                  </a:schemeClr>
                </a:solidFill>
              </a:rPr>
              <a:t>uveitic</a:t>
            </a:r>
            <a:r>
              <a:rPr lang="en-US" sz="1400" i="1" dirty="0">
                <a:solidFill>
                  <a:schemeClr val="bg1">
                    <a:lumMod val="65000"/>
                  </a:schemeClr>
                </a:solidFill>
              </a:rPr>
              <a:t> condition is </a:t>
            </a:r>
            <a:r>
              <a:rPr lang="en-US" sz="1400" dirty="0">
                <a:solidFill>
                  <a:schemeClr val="bg1">
                    <a:lumMod val="65000"/>
                  </a:schemeClr>
                </a:solidFill>
              </a:rPr>
              <a:t>acute</a:t>
            </a:r>
            <a:r>
              <a:rPr lang="en-US" sz="1400" i="1" dirty="0">
                <a:solidFill>
                  <a:schemeClr val="bg1">
                    <a:lumMod val="65000"/>
                  </a:schemeClr>
                </a:solidFill>
              </a:rPr>
              <a:t>, </a:t>
            </a:r>
            <a:r>
              <a:rPr lang="en-US" sz="1400" dirty="0">
                <a:solidFill>
                  <a:schemeClr val="bg1">
                    <a:lumMod val="65000"/>
                  </a:schemeClr>
                </a:solidFill>
              </a:rPr>
              <a:t>recurrent</a:t>
            </a:r>
            <a:r>
              <a:rPr lang="en-US" sz="1400" i="1" dirty="0">
                <a:solidFill>
                  <a:schemeClr val="bg1">
                    <a:lumMod val="65000"/>
                  </a:schemeClr>
                </a:solidFill>
              </a:rPr>
              <a:t> or </a:t>
            </a:r>
            <a:r>
              <a:rPr lang="en-US" sz="1400" dirty="0">
                <a:solidFill>
                  <a:schemeClr val="bg1">
                    <a:lumMod val="65000"/>
                  </a:schemeClr>
                </a:solidFill>
              </a:rPr>
              <a:t>chronic</a:t>
            </a:r>
            <a:r>
              <a:rPr lang="en-US" sz="1400" i="1" dirty="0">
                <a:solidFill>
                  <a:schemeClr val="bg1">
                    <a:lumMod val="65000"/>
                  </a:schemeClr>
                </a:solidFill>
              </a:rPr>
              <a:t>? </a:t>
            </a:r>
          </a:p>
          <a:p>
            <a:r>
              <a:rPr lang="en-US" sz="1400" dirty="0">
                <a:solidFill>
                  <a:schemeClr val="bg1">
                    <a:lumMod val="65000"/>
                  </a:schemeClr>
                </a:solidFill>
              </a:rPr>
              <a:t>--</a:t>
            </a:r>
            <a:r>
              <a:rPr lang="en-US" sz="1400" i="1" dirty="0">
                <a:solidFill>
                  <a:schemeClr val="bg1">
                    <a:lumMod val="65000"/>
                  </a:schemeClr>
                </a:solidFill>
              </a:rPr>
              <a:t>An </a:t>
            </a:r>
            <a:r>
              <a:rPr lang="en-US" sz="1400" dirty="0">
                <a:solidFill>
                  <a:schemeClr val="bg1">
                    <a:lumMod val="65000"/>
                  </a:schemeClr>
                </a:solidFill>
              </a:rPr>
              <a:t>acute</a:t>
            </a:r>
            <a:r>
              <a:rPr lang="en-US" sz="1400" i="1" dirty="0">
                <a:solidFill>
                  <a:schemeClr val="bg1">
                    <a:lumMod val="65000"/>
                  </a:schemeClr>
                </a:solidFill>
              </a:rPr>
              <a:t> uveitis</a:t>
            </a:r>
            <a:r>
              <a:rPr lang="en-US" sz="1400" dirty="0">
                <a:solidFill>
                  <a:schemeClr val="bg1">
                    <a:lumMod val="65000"/>
                  </a:schemeClr>
                </a:solidFill>
              </a:rPr>
              <a:t>…comes on suddenly, and resolves fairly quickly</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recurrent</a:t>
            </a:r>
            <a:r>
              <a:rPr lang="en-US" sz="1400" i="1" dirty="0">
                <a:solidFill>
                  <a:schemeClr val="bg1">
                    <a:lumMod val="65000"/>
                  </a:schemeClr>
                </a:solidFill>
              </a:rPr>
              <a:t> uveitis</a:t>
            </a:r>
            <a:r>
              <a:rPr lang="en-US" sz="1400" dirty="0">
                <a:solidFill>
                  <a:schemeClr val="bg1">
                    <a:lumMod val="65000"/>
                  </a:schemeClr>
                </a:solidFill>
              </a:rPr>
              <a:t>…eventually relapses, but </a:t>
            </a:r>
            <a:r>
              <a:rPr lang="en-US" sz="1400" u="sng" dirty="0">
                <a:solidFill>
                  <a:srgbClr val="0000FF"/>
                </a:solidFill>
              </a:rPr>
              <a:t>is quiescent off-treatment for at least  3 months</a:t>
            </a:r>
          </a:p>
          <a:p>
            <a:r>
              <a:rPr lang="en-US" sz="1400" dirty="0">
                <a:solidFill>
                  <a:schemeClr val="bg1">
                    <a:lumMod val="65000"/>
                  </a:schemeClr>
                </a:solidFill>
              </a:rPr>
              <a:t>--</a:t>
            </a:r>
            <a:r>
              <a:rPr lang="en-US" sz="1400" i="1" dirty="0">
                <a:solidFill>
                  <a:schemeClr val="bg1">
                    <a:lumMod val="65000"/>
                  </a:schemeClr>
                </a:solidFill>
              </a:rPr>
              <a:t>A </a:t>
            </a:r>
            <a:r>
              <a:rPr lang="en-US" sz="1400" dirty="0">
                <a:solidFill>
                  <a:schemeClr val="bg1">
                    <a:lumMod val="65000"/>
                  </a:schemeClr>
                </a:solidFill>
              </a:rPr>
              <a:t>chronic</a:t>
            </a:r>
            <a:r>
              <a:rPr lang="en-US" sz="1400" i="1" dirty="0">
                <a:solidFill>
                  <a:schemeClr val="bg1">
                    <a:lumMod val="65000"/>
                  </a:schemeClr>
                </a:solidFill>
              </a:rPr>
              <a:t> uveitis</a:t>
            </a:r>
            <a:r>
              <a:rPr lang="en-US" sz="1400" dirty="0">
                <a:solidFill>
                  <a:schemeClr val="bg1">
                    <a:lumMod val="65000"/>
                  </a:schemeClr>
                </a:solidFill>
              </a:rPr>
              <a:t>…</a:t>
            </a:r>
            <a:r>
              <a:rPr lang="en-US" sz="1400" b="1" dirty="0">
                <a:solidFill>
                  <a:schemeClr val="bg1">
                    <a:lumMod val="65000"/>
                  </a:schemeClr>
                </a:solidFill>
              </a:rPr>
              <a:t>also</a:t>
            </a:r>
            <a:r>
              <a:rPr lang="en-US" sz="1400" dirty="0">
                <a:solidFill>
                  <a:schemeClr val="bg1">
                    <a:lumMod val="65000"/>
                  </a:schemeClr>
                </a:solidFill>
              </a:rPr>
              <a:t> relapses, but </a:t>
            </a:r>
            <a:r>
              <a:rPr lang="en-US" sz="1400" u="sng" dirty="0">
                <a:solidFill>
                  <a:srgbClr val="0000FF"/>
                </a:solidFill>
              </a:rPr>
              <a:t>its quiescent periods off-treatment last  </a:t>
            </a:r>
            <a:r>
              <a:rPr lang="en-US" sz="1400" b="1" u="sng" dirty="0">
                <a:solidFill>
                  <a:srgbClr val="0000FF"/>
                </a:solidFill>
              </a:rPr>
              <a:t>less </a:t>
            </a:r>
            <a:r>
              <a:rPr lang="en-US" sz="1400" u="sng" dirty="0">
                <a:solidFill>
                  <a:srgbClr val="0000FF"/>
                </a:solidFill>
              </a:rPr>
              <a:t> than 3 months</a:t>
            </a:r>
          </a:p>
        </p:txBody>
      </p:sp>
      <p:sp>
        <p:nvSpPr>
          <p:cNvPr id="10" name="Oval 9">
            <a:extLst>
              <a:ext uri="{FF2B5EF4-FFF2-40B4-BE49-F238E27FC236}">
                <a16:creationId xmlns:a16="http://schemas.microsoft.com/office/drawing/2014/main" id="{283022C1-AB70-4308-A1AE-8B467658E3FA}"/>
              </a:ext>
            </a:extLst>
          </p:cNvPr>
          <p:cNvSpPr/>
          <p:nvPr/>
        </p:nvSpPr>
        <p:spPr>
          <a:xfrm>
            <a:off x="3335091" y="4914768"/>
            <a:ext cx="5351681" cy="92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3BAD4282-CFF9-4684-8FE3-7D69698C9C2F}"/>
              </a:ext>
            </a:extLst>
          </p:cNvPr>
          <p:cNvSpPr txBox="1"/>
          <p:nvPr/>
        </p:nvSpPr>
        <p:spPr>
          <a:xfrm>
            <a:off x="1091188" y="5957490"/>
            <a:ext cx="7696199" cy="646331"/>
          </a:xfrm>
          <a:prstGeom prst="rect">
            <a:avLst/>
          </a:prstGeom>
          <a:noFill/>
        </p:spPr>
        <p:txBody>
          <a:bodyPr wrap="square" rtlCol="0">
            <a:spAutoFit/>
          </a:bodyPr>
          <a:lstStyle/>
          <a:p>
            <a:pPr algn="r"/>
            <a:r>
              <a:rPr lang="en-US" i="1" dirty="0">
                <a:effectLst>
                  <a:outerShdw blurRad="38100" dist="38100" dir="2700000" algn="tl">
                    <a:srgbClr val="000000">
                      <a:alpha val="43137"/>
                    </a:srgbClr>
                  </a:outerShdw>
                </a:effectLst>
              </a:rPr>
              <a:t>Take special note of the difference between </a:t>
            </a:r>
            <a:r>
              <a:rPr lang="en-US" dirty="0">
                <a:effectLst>
                  <a:outerShdw blurRad="38100" dist="38100" dir="2700000" algn="tl">
                    <a:srgbClr val="000000">
                      <a:alpha val="43137"/>
                    </a:srgbClr>
                  </a:outerShdw>
                </a:effectLst>
              </a:rPr>
              <a:t>recurrent</a:t>
            </a:r>
            <a:r>
              <a:rPr lang="en-US" i="1" dirty="0">
                <a:effectLst>
                  <a:outerShdw blurRad="38100" dist="38100" dir="2700000" algn="tl">
                    <a:srgbClr val="000000">
                      <a:alpha val="43137"/>
                    </a:srgbClr>
                  </a:outerShdw>
                </a:effectLst>
              </a:rPr>
              <a:t> and </a:t>
            </a:r>
            <a:r>
              <a:rPr lang="en-US" dirty="0">
                <a:effectLst>
                  <a:outerShdw blurRad="38100" dist="38100" dir="2700000" algn="tl">
                    <a:srgbClr val="000000">
                      <a:alpha val="43137"/>
                    </a:srgbClr>
                  </a:outerShdw>
                </a:effectLst>
              </a:rPr>
              <a:t>chronic</a:t>
            </a:r>
            <a:r>
              <a:rPr lang="en-US" i="1" dirty="0">
                <a:effectLst>
                  <a:outerShdw blurRad="38100" dist="38100" dir="2700000" algn="tl">
                    <a:srgbClr val="000000">
                      <a:alpha val="43137"/>
                    </a:srgbClr>
                  </a:outerShdw>
                </a:effectLst>
              </a:rPr>
              <a:t> uveitis, a commonly misunderstood distinction</a:t>
            </a:r>
          </a:p>
        </p:txBody>
      </p:sp>
    </p:spTree>
    <p:extLst>
      <p:ext uri="{BB962C8B-B14F-4D97-AF65-F5344CB8AC3E}">
        <p14:creationId xmlns:p14="http://schemas.microsoft.com/office/powerpoint/2010/main" val="222608032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569660"/>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Good</a:t>
            </a:r>
            <a:r>
              <a:rPr lang="en-US" altLang="en-US" sz="1600" dirty="0">
                <a:solidFill>
                  <a:srgbClr val="0000FF"/>
                </a:solidFill>
              </a:rPr>
              <a:t>  response to steroids</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569660"/>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solidFill>
                  <a:srgbClr val="0000FF"/>
                </a:solidFill>
              </a:rPr>
              <a:t>Poor</a:t>
            </a:r>
            <a:r>
              <a:rPr lang="en-US" altLang="en-US" sz="1600" dirty="0">
                <a:solidFill>
                  <a:srgbClr val="0000FF"/>
                </a:solidFill>
              </a:rPr>
              <a:t>  response to steroids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3F722732-360F-44DD-AFA1-483626EC375E}"/>
              </a:ext>
            </a:extLst>
          </p:cNvPr>
          <p:cNvSpPr txBox="1"/>
          <p:nvPr/>
        </p:nvSpPr>
        <p:spPr>
          <a:xfrm>
            <a:off x="1600200" y="4233446"/>
            <a:ext cx="5840061" cy="338554"/>
          </a:xfrm>
          <a:prstGeom prst="rect">
            <a:avLst/>
          </a:prstGeom>
          <a:noFill/>
        </p:spPr>
        <p:txBody>
          <a:bodyPr wrap="none" rtlCol="0">
            <a:spAutoFit/>
          </a:bodyPr>
          <a:lstStyle/>
          <a:p>
            <a:pPr algn="ctr"/>
            <a:r>
              <a:rPr lang="en-US" sz="1600" i="1" dirty="0">
                <a:solidFill>
                  <a:srgbClr val="0000FF"/>
                </a:solidFill>
              </a:rPr>
              <a:t>Does inflammation in each respond well, or poorly to steroids?</a:t>
            </a:r>
          </a:p>
        </p:txBody>
      </p:sp>
      <p:sp>
        <p:nvSpPr>
          <p:cNvPr id="8" name="Rectangle 7">
            <a:extLst>
              <a:ext uri="{FF2B5EF4-FFF2-40B4-BE49-F238E27FC236}">
                <a16:creationId xmlns:a16="http://schemas.microsoft.com/office/drawing/2014/main" id="{205DCE08-0468-4228-AD49-042D1BFF869E}"/>
              </a:ext>
            </a:extLst>
          </p:cNvPr>
          <p:cNvSpPr/>
          <p:nvPr/>
        </p:nvSpPr>
        <p:spPr>
          <a:xfrm>
            <a:off x="1143000" y="3744714"/>
            <a:ext cx="533400" cy="1938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9476238-7F75-4528-B630-6C643B4E90FF}"/>
              </a:ext>
            </a:extLst>
          </p:cNvPr>
          <p:cNvSpPr/>
          <p:nvPr/>
        </p:nvSpPr>
        <p:spPr>
          <a:xfrm>
            <a:off x="5181600" y="3504785"/>
            <a:ext cx="533400" cy="19385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2592195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212</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569660"/>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569660"/>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3F722732-360F-44DD-AFA1-483626EC375E}"/>
              </a:ext>
            </a:extLst>
          </p:cNvPr>
          <p:cNvSpPr txBox="1"/>
          <p:nvPr/>
        </p:nvSpPr>
        <p:spPr>
          <a:xfrm>
            <a:off x="1600200" y="4233446"/>
            <a:ext cx="5840061" cy="338554"/>
          </a:xfrm>
          <a:prstGeom prst="rect">
            <a:avLst/>
          </a:prstGeom>
          <a:noFill/>
        </p:spPr>
        <p:txBody>
          <a:bodyPr wrap="none" rtlCol="0">
            <a:spAutoFit/>
          </a:bodyPr>
          <a:lstStyle/>
          <a:p>
            <a:pPr algn="ctr"/>
            <a:r>
              <a:rPr lang="en-US" sz="1600" i="1" dirty="0">
                <a:solidFill>
                  <a:srgbClr val="0000FF"/>
                </a:solidFill>
              </a:rPr>
              <a:t>Does inflammation in each respond well, or poorly to steroids?</a:t>
            </a:r>
          </a:p>
        </p:txBody>
      </p:sp>
    </p:spTree>
    <p:extLst>
      <p:ext uri="{BB962C8B-B14F-4D97-AF65-F5344CB8AC3E}">
        <p14:creationId xmlns:p14="http://schemas.microsoft.com/office/powerpoint/2010/main" val="118534813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solidFill>
                  <a:srgbClr val="0000FF"/>
                </a:solidFill>
              </a:rPr>
              <a:t>round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solidFill>
                  <a:srgbClr val="0000FF"/>
                </a:solidFill>
              </a:rPr>
              <a:t>stellate </a:t>
            </a:r>
            <a:r>
              <a:rPr lang="en-US" altLang="en-US" sz="1600" dirty="0">
                <a:solidFill>
                  <a:srgbClr val="0000FF"/>
                </a:solidFill>
              </a:rPr>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rgbClr val="0000FF"/>
                </a:solidFill>
              </a:rPr>
              <a:t>What is the classic descriptor of the shape of KP for each?</a:t>
            </a:r>
          </a:p>
        </p:txBody>
      </p:sp>
      <p:sp>
        <p:nvSpPr>
          <p:cNvPr id="8" name="Rectangle 7">
            <a:extLst>
              <a:ext uri="{FF2B5EF4-FFF2-40B4-BE49-F238E27FC236}">
                <a16:creationId xmlns:a16="http://schemas.microsoft.com/office/drawing/2014/main" id="{DACEEF7D-F49D-4140-B84C-FA5D2A47FA93}"/>
              </a:ext>
            </a:extLst>
          </p:cNvPr>
          <p:cNvSpPr/>
          <p:nvPr/>
        </p:nvSpPr>
        <p:spPr>
          <a:xfrm>
            <a:off x="6858000" y="3743626"/>
            <a:ext cx="718930" cy="2071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D1320F3-B362-4143-A025-3484F4AEB0F5}"/>
              </a:ext>
            </a:extLst>
          </p:cNvPr>
          <p:cNvSpPr/>
          <p:nvPr/>
        </p:nvSpPr>
        <p:spPr>
          <a:xfrm>
            <a:off x="2743200" y="3962448"/>
            <a:ext cx="718930" cy="2071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11942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214</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rgbClr val="0000FF"/>
                </a:solidFill>
              </a:rPr>
              <a:t>What is the classic descriptor of the shape of KP for each?</a:t>
            </a:r>
          </a:p>
        </p:txBody>
      </p:sp>
    </p:spTree>
    <p:extLst>
      <p:ext uri="{BB962C8B-B14F-4D97-AF65-F5344CB8AC3E}">
        <p14:creationId xmlns:p14="http://schemas.microsoft.com/office/powerpoint/2010/main" val="74187618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215</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chemeClr val="bg1">
                    <a:lumMod val="75000"/>
                  </a:schemeClr>
                </a:solidFill>
              </a:rPr>
              <a:t>What is the classic descriptor of the shape of KP for each?</a:t>
            </a:r>
          </a:p>
        </p:txBody>
      </p:sp>
      <p:sp>
        <p:nvSpPr>
          <p:cNvPr id="10" name="TextBox 9">
            <a:extLst>
              <a:ext uri="{FF2B5EF4-FFF2-40B4-BE49-F238E27FC236}">
                <a16:creationId xmlns:a16="http://schemas.microsoft.com/office/drawing/2014/main" id="{569B7AB8-961E-4086-A4BE-2D28350261F1}"/>
              </a:ext>
            </a:extLst>
          </p:cNvPr>
          <p:cNvSpPr txBox="1"/>
          <p:nvPr/>
        </p:nvSpPr>
        <p:spPr>
          <a:xfrm>
            <a:off x="2014581" y="4448167"/>
            <a:ext cx="4809971" cy="523220"/>
          </a:xfrm>
          <a:prstGeom prst="rect">
            <a:avLst/>
          </a:prstGeom>
          <a:solidFill>
            <a:srgbClr val="92D050"/>
          </a:solidFill>
        </p:spPr>
        <p:txBody>
          <a:bodyPr wrap="none" rtlCol="0">
            <a:spAutoFit/>
          </a:bodyPr>
          <a:lstStyle/>
          <a:p>
            <a:r>
              <a:rPr lang="en-US" sz="1400" i="1" dirty="0">
                <a:solidFill>
                  <a:srgbClr val="0000FF"/>
                </a:solidFill>
              </a:rPr>
              <a:t>Are the KP distributed diffusely, or limited to </a:t>
            </a:r>
            <a:r>
              <a:rPr lang="en-US" sz="1400" i="1" dirty="0" err="1">
                <a:solidFill>
                  <a:srgbClr val="0000FF"/>
                </a:solidFill>
              </a:rPr>
              <a:t>Arlt’s</a:t>
            </a:r>
            <a:r>
              <a:rPr lang="en-US" sz="1400" i="1" dirty="0">
                <a:solidFill>
                  <a:srgbClr val="0000FF"/>
                </a:solidFill>
              </a:rPr>
              <a:t> triangle?</a:t>
            </a:r>
          </a:p>
          <a:p>
            <a:r>
              <a:rPr lang="en-US" sz="1400" dirty="0">
                <a:solidFill>
                  <a:srgbClr val="92D050"/>
                </a:solidFill>
              </a:rPr>
              <a:t>They are diffusely distributed in both conditions</a:t>
            </a:r>
          </a:p>
        </p:txBody>
      </p:sp>
    </p:spTree>
    <p:extLst>
      <p:ext uri="{BB962C8B-B14F-4D97-AF65-F5344CB8AC3E}">
        <p14:creationId xmlns:p14="http://schemas.microsoft.com/office/powerpoint/2010/main" val="48335337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216</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chemeClr val="bg1">
                    <a:lumMod val="75000"/>
                  </a:schemeClr>
                </a:solidFill>
              </a:rPr>
              <a:t>What is the classic descriptor of the shape of KP for each?</a:t>
            </a:r>
          </a:p>
        </p:txBody>
      </p:sp>
      <p:sp>
        <p:nvSpPr>
          <p:cNvPr id="10" name="TextBox 9">
            <a:extLst>
              <a:ext uri="{FF2B5EF4-FFF2-40B4-BE49-F238E27FC236}">
                <a16:creationId xmlns:a16="http://schemas.microsoft.com/office/drawing/2014/main" id="{569B7AB8-961E-4086-A4BE-2D28350261F1}"/>
              </a:ext>
            </a:extLst>
          </p:cNvPr>
          <p:cNvSpPr txBox="1"/>
          <p:nvPr/>
        </p:nvSpPr>
        <p:spPr>
          <a:xfrm>
            <a:off x="2014581" y="4448167"/>
            <a:ext cx="4809971" cy="523220"/>
          </a:xfrm>
          <a:prstGeom prst="rect">
            <a:avLst/>
          </a:prstGeom>
          <a:solidFill>
            <a:srgbClr val="92D050"/>
          </a:solidFill>
        </p:spPr>
        <p:txBody>
          <a:bodyPr wrap="none" rtlCol="0">
            <a:spAutoFit/>
          </a:bodyPr>
          <a:lstStyle/>
          <a:p>
            <a:r>
              <a:rPr lang="en-US" sz="1400" i="1" dirty="0">
                <a:solidFill>
                  <a:srgbClr val="0000FF"/>
                </a:solidFill>
              </a:rPr>
              <a:t>Are the KP distributed diffusely, or limited to </a:t>
            </a:r>
            <a:r>
              <a:rPr lang="en-US" sz="1400" i="1" dirty="0" err="1">
                <a:solidFill>
                  <a:srgbClr val="0000FF"/>
                </a:solidFill>
              </a:rPr>
              <a:t>Arlt’s</a:t>
            </a:r>
            <a:r>
              <a:rPr lang="en-US" sz="1400" i="1" dirty="0">
                <a:solidFill>
                  <a:srgbClr val="0000FF"/>
                </a:solidFill>
              </a:rPr>
              <a:t> triangle?</a:t>
            </a:r>
          </a:p>
          <a:p>
            <a:r>
              <a:rPr lang="en-US" sz="1400" dirty="0">
                <a:solidFill>
                  <a:srgbClr val="0000FF"/>
                </a:solidFill>
              </a:rPr>
              <a:t>They are diffusely distributed in both conditions</a:t>
            </a:r>
          </a:p>
        </p:txBody>
      </p:sp>
    </p:spTree>
    <p:extLst>
      <p:ext uri="{BB962C8B-B14F-4D97-AF65-F5344CB8AC3E}">
        <p14:creationId xmlns:p14="http://schemas.microsoft.com/office/powerpoint/2010/main" val="301459703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D182F-6258-4466-88BA-CB88030DE39D}"/>
              </a:ext>
            </a:extLst>
          </p:cNvPr>
          <p:cNvSpPr>
            <a:spLocks noGrp="1"/>
          </p:cNvSpPr>
          <p:nvPr>
            <p:ph type="sldNum" sz="quarter" idx="12"/>
          </p:nvPr>
        </p:nvSpPr>
        <p:spPr/>
        <p:txBody>
          <a:bodyPr/>
          <a:lstStyle/>
          <a:p>
            <a:pPr>
              <a:defRPr/>
            </a:pPr>
            <a:fld id="{0BB887E1-D19B-4909-93B1-7D5653B34270}" type="slidenum">
              <a:rPr lang="en-US" altLang="en-US" smtClean="0"/>
              <a:pPr>
                <a:defRPr/>
              </a:pPr>
              <a:t>217</a:t>
            </a:fld>
            <a:endParaRPr lang="en-US" altLang="en-US"/>
          </a:p>
        </p:txBody>
      </p:sp>
      <p:sp>
        <p:nvSpPr>
          <p:cNvPr id="8" name="TextBox 7">
            <a:extLst>
              <a:ext uri="{FF2B5EF4-FFF2-40B4-BE49-F238E27FC236}">
                <a16:creationId xmlns:a16="http://schemas.microsoft.com/office/drawing/2014/main" id="{E8FC0E72-B845-4A10-A928-7176414DFEE5}"/>
              </a:ext>
            </a:extLst>
          </p:cNvPr>
          <p:cNvSpPr txBox="1"/>
          <p:nvPr/>
        </p:nvSpPr>
        <p:spPr>
          <a:xfrm>
            <a:off x="2213956" y="5867400"/>
            <a:ext cx="4716099" cy="369332"/>
          </a:xfrm>
          <a:prstGeom prst="rect">
            <a:avLst/>
          </a:prstGeom>
          <a:noFill/>
        </p:spPr>
        <p:txBody>
          <a:bodyPr wrap="none" rtlCol="0">
            <a:spAutoFit/>
          </a:bodyPr>
          <a:lstStyle/>
          <a:p>
            <a:pPr algn="ctr"/>
            <a:r>
              <a:rPr lang="en-US" dirty="0"/>
              <a:t>FHI: Stellate KP. Note the diffuse distribution</a:t>
            </a:r>
          </a:p>
        </p:txBody>
      </p:sp>
      <p:pic>
        <p:nvPicPr>
          <p:cNvPr id="3" name="Picture 2">
            <a:extLst>
              <a:ext uri="{FF2B5EF4-FFF2-40B4-BE49-F238E27FC236}">
                <a16:creationId xmlns:a16="http://schemas.microsoft.com/office/drawing/2014/main" id="{D61268B6-A10E-434E-9290-F3619854A8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24024" y="1195588"/>
            <a:ext cx="5695950" cy="4466824"/>
          </a:xfrm>
          <a:prstGeom prst="rect">
            <a:avLst/>
          </a:prstGeom>
        </p:spPr>
      </p:pic>
      <p:sp>
        <p:nvSpPr>
          <p:cNvPr id="2" name="TextBox 1">
            <a:extLst>
              <a:ext uri="{FF2B5EF4-FFF2-40B4-BE49-F238E27FC236}">
                <a16:creationId xmlns:a16="http://schemas.microsoft.com/office/drawing/2014/main" id="{03DE3C46-2449-418C-8A3F-9864D8BF7AD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60463158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218</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chemeClr val="bg1">
                    <a:lumMod val="75000"/>
                  </a:schemeClr>
                </a:solidFill>
              </a:rPr>
              <a:t>What is the classic descriptor of the shape of KP for each?</a:t>
            </a:r>
          </a:p>
        </p:txBody>
      </p:sp>
      <p:sp>
        <p:nvSpPr>
          <p:cNvPr id="10" name="TextBox 9">
            <a:extLst>
              <a:ext uri="{FF2B5EF4-FFF2-40B4-BE49-F238E27FC236}">
                <a16:creationId xmlns:a16="http://schemas.microsoft.com/office/drawing/2014/main" id="{569B7AB8-961E-4086-A4BE-2D28350261F1}"/>
              </a:ext>
            </a:extLst>
          </p:cNvPr>
          <p:cNvSpPr txBox="1"/>
          <p:nvPr/>
        </p:nvSpPr>
        <p:spPr>
          <a:xfrm>
            <a:off x="2014581" y="4448167"/>
            <a:ext cx="4938340" cy="523220"/>
          </a:xfrm>
          <a:prstGeom prst="rect">
            <a:avLst/>
          </a:prstGeom>
          <a:solidFill>
            <a:srgbClr val="92D050"/>
          </a:solidFill>
        </p:spPr>
        <p:txBody>
          <a:bodyPr wrap="none" rtlCol="0">
            <a:spAutoFit/>
          </a:bodyPr>
          <a:lstStyle/>
          <a:p>
            <a:r>
              <a:rPr lang="en-US" sz="1400" i="1" dirty="0">
                <a:solidFill>
                  <a:schemeClr val="bg1">
                    <a:lumMod val="50000"/>
                  </a:schemeClr>
                </a:solidFill>
              </a:rPr>
              <a:t>Are the KP distributed diffusely, or limited to </a:t>
            </a:r>
            <a:r>
              <a:rPr lang="en-US" sz="1400" b="1" i="1" dirty="0" err="1">
                <a:solidFill>
                  <a:srgbClr val="0000FF"/>
                </a:solidFill>
              </a:rPr>
              <a:t>Arlt’s</a:t>
            </a:r>
            <a:r>
              <a:rPr lang="en-US" sz="1400" b="1" i="1" dirty="0">
                <a:solidFill>
                  <a:srgbClr val="0000FF"/>
                </a:solidFill>
              </a:rPr>
              <a:t> triangle</a:t>
            </a:r>
            <a:r>
              <a:rPr lang="en-US" sz="1400" i="1" dirty="0">
                <a:solidFill>
                  <a:schemeClr val="bg1">
                    <a:lumMod val="50000"/>
                  </a:schemeClr>
                </a:solidFill>
              </a:rPr>
              <a:t>?</a:t>
            </a:r>
          </a:p>
          <a:p>
            <a:r>
              <a:rPr lang="en-US" sz="1400" dirty="0">
                <a:solidFill>
                  <a:schemeClr val="bg1">
                    <a:lumMod val="50000"/>
                  </a:schemeClr>
                </a:solidFill>
              </a:rPr>
              <a:t>They are diffusely distributed in both conditions</a:t>
            </a:r>
          </a:p>
        </p:txBody>
      </p:sp>
      <p:sp>
        <p:nvSpPr>
          <p:cNvPr id="8" name="Oval 7">
            <a:extLst>
              <a:ext uri="{FF2B5EF4-FFF2-40B4-BE49-F238E27FC236}">
                <a16:creationId xmlns:a16="http://schemas.microsoft.com/office/drawing/2014/main" id="{DA3D25D2-2675-438A-90BC-F4789B8DFD87}"/>
              </a:ext>
            </a:extLst>
          </p:cNvPr>
          <p:cNvSpPr/>
          <p:nvPr/>
        </p:nvSpPr>
        <p:spPr>
          <a:xfrm>
            <a:off x="5408044" y="4385846"/>
            <a:ext cx="1544877" cy="470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Text Box 12">
            <a:extLst>
              <a:ext uri="{FF2B5EF4-FFF2-40B4-BE49-F238E27FC236}">
                <a16:creationId xmlns:a16="http://schemas.microsoft.com/office/drawing/2014/main" id="{57AD4EEA-333C-4EBF-B1D2-63A2E32CCB5A}"/>
              </a:ext>
            </a:extLst>
          </p:cNvPr>
          <p:cNvSpPr txBox="1">
            <a:spLocks noChangeArrowheads="1"/>
          </p:cNvSpPr>
          <p:nvPr/>
        </p:nvSpPr>
        <p:spPr bwMode="auto">
          <a:xfrm>
            <a:off x="5015488" y="4953000"/>
            <a:ext cx="2756912" cy="738664"/>
          </a:xfrm>
          <a:prstGeom prst="rect">
            <a:avLst/>
          </a:prstGeom>
          <a:solidFill>
            <a:srgbClr val="99FF99"/>
          </a:solidFill>
          <a:ln w="9525">
            <a:noFill/>
            <a:miter lim="800000"/>
            <a:headEnd/>
            <a:tailEnd/>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is </a:t>
            </a:r>
            <a:r>
              <a:rPr lang="en-US" altLang="en-US" sz="1400" dirty="0" err="1">
                <a:solidFill>
                  <a:srgbClr val="0000FF"/>
                </a:solidFill>
              </a:rPr>
              <a:t>Arlt’s</a:t>
            </a:r>
            <a:r>
              <a:rPr lang="en-US" altLang="en-US" sz="1400" dirty="0">
                <a:solidFill>
                  <a:srgbClr val="0000FF"/>
                </a:solidFill>
              </a:rPr>
              <a:t> triangle </a:t>
            </a:r>
            <a:r>
              <a:rPr lang="en-US" altLang="en-US" sz="1400" i="1" dirty="0">
                <a:solidFill>
                  <a:srgbClr val="0000FF"/>
                </a:solidFill>
              </a:rPr>
              <a:t>located?</a:t>
            </a:r>
          </a:p>
          <a:p>
            <a:pPr eaLnBrk="1" hangingPunct="1">
              <a:spcBef>
                <a:spcPct val="0"/>
              </a:spcBef>
              <a:buClrTx/>
              <a:buSzTx/>
              <a:buFontTx/>
              <a:buNone/>
            </a:pPr>
            <a:r>
              <a:rPr lang="en-US" altLang="en-US" sz="1400" dirty="0">
                <a:solidFill>
                  <a:srgbClr val="99FF99"/>
                </a:solidFill>
              </a:rPr>
              <a:t>Its apex is at the corneal center, and base in the inferior cornea</a:t>
            </a:r>
          </a:p>
        </p:txBody>
      </p:sp>
      <p:sp>
        <p:nvSpPr>
          <p:cNvPr id="18" name="AutoShape 15">
            <a:extLst>
              <a:ext uri="{FF2B5EF4-FFF2-40B4-BE49-F238E27FC236}">
                <a16:creationId xmlns:a16="http://schemas.microsoft.com/office/drawing/2014/main" id="{68E345A4-AE9A-4F5D-8A08-581E2E006E9C}"/>
              </a:ext>
            </a:extLst>
          </p:cNvPr>
          <p:cNvSpPr>
            <a:spLocks noChangeArrowheads="1"/>
          </p:cNvSpPr>
          <p:nvPr/>
        </p:nvSpPr>
        <p:spPr bwMode="auto">
          <a:xfrm>
            <a:off x="5943534" y="6172200"/>
            <a:ext cx="609600" cy="304800"/>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800"/>
          </a:p>
        </p:txBody>
      </p:sp>
      <p:sp>
        <p:nvSpPr>
          <p:cNvPr id="20" name="TextBox 12">
            <a:extLst>
              <a:ext uri="{FF2B5EF4-FFF2-40B4-BE49-F238E27FC236}">
                <a16:creationId xmlns:a16="http://schemas.microsoft.com/office/drawing/2014/main" id="{960632C6-E686-421C-A98A-73985E3492B6}"/>
              </a:ext>
            </a:extLst>
          </p:cNvPr>
          <p:cNvSpPr txBox="1">
            <a:spLocks noChangeArrowheads="1"/>
          </p:cNvSpPr>
          <p:nvPr/>
        </p:nvSpPr>
        <p:spPr bwMode="auto">
          <a:xfrm>
            <a:off x="6924609" y="6002337"/>
            <a:ext cx="9239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i="1"/>
              <a:t>Arlt’s triangle</a:t>
            </a:r>
          </a:p>
        </p:txBody>
      </p:sp>
      <p:cxnSp>
        <p:nvCxnSpPr>
          <p:cNvPr id="22" name="Straight Arrow Connector 21">
            <a:extLst>
              <a:ext uri="{FF2B5EF4-FFF2-40B4-BE49-F238E27FC236}">
                <a16:creationId xmlns:a16="http://schemas.microsoft.com/office/drawing/2014/main" id="{69EF44B3-09C4-43AA-8364-149D03BEE676}"/>
              </a:ext>
            </a:extLst>
          </p:cNvPr>
          <p:cNvCxnSpPr>
            <a:stCxn id="20" idx="1"/>
          </p:cNvCxnSpPr>
          <p:nvPr/>
        </p:nvCxnSpPr>
        <p:spPr>
          <a:xfrm flipH="1">
            <a:off x="6467409" y="6124575"/>
            <a:ext cx="457200" cy="2301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306036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219</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solidFill>
                  <a:schemeClr val="bg1">
                    <a:lumMod val="75000"/>
                  </a:schemeClr>
                </a:solidFill>
              </a:rPr>
              <a:t>Fuchs </a:t>
            </a:r>
            <a:r>
              <a:rPr lang="en-US" b="1" dirty="0" err="1">
                <a:solidFill>
                  <a:schemeClr val="bg1">
                    <a:lumMod val="75000"/>
                  </a:schemeClr>
                </a:solidFill>
              </a:rPr>
              <a:t>heterochromic</a:t>
            </a:r>
            <a:r>
              <a:rPr lang="en-US" b="1" dirty="0">
                <a:solidFill>
                  <a:schemeClr val="bg1">
                    <a:lumMod val="75000"/>
                  </a:schemeClr>
                </a:solidFill>
              </a:rPr>
              <a:t> </a:t>
            </a:r>
            <a:r>
              <a:rPr lang="en-US" b="1" dirty="0" err="1">
                <a:solidFill>
                  <a:schemeClr val="bg1">
                    <a:lumMod val="75000"/>
                  </a:schemeClr>
                </a:solidFill>
              </a:rPr>
              <a:t>iridocyclitis</a:t>
            </a:r>
            <a:endParaRPr lang="en-US" b="1" dirty="0">
              <a:solidFill>
                <a:schemeClr val="bg1">
                  <a:lumMod val="75000"/>
                </a:schemeClr>
              </a:solidFill>
            </a:endParaRPr>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solidFill>
                  <a:schemeClr val="bg1">
                    <a:lumMod val="75000"/>
                  </a:schemeClr>
                </a:solidFill>
              </a:rPr>
              <a:t>Two forms of </a:t>
            </a:r>
            <a:r>
              <a:rPr lang="en-US" sz="2000" i="1" dirty="0" err="1">
                <a:solidFill>
                  <a:schemeClr val="bg1">
                    <a:lumMod val="75000"/>
                  </a:schemeClr>
                </a:solidFill>
              </a:rPr>
              <a:t>uveitic</a:t>
            </a:r>
            <a:r>
              <a:rPr lang="en-US" sz="2000" i="1" dirty="0">
                <a:solidFill>
                  <a:schemeClr val="bg1">
                    <a:lumMod val="75000"/>
                  </a:schemeClr>
                </a:solidFill>
              </a:rPr>
              <a:t> 2ndry OAG addressed in the </a:t>
            </a:r>
            <a:r>
              <a:rPr lang="en-US" sz="2000" dirty="0">
                <a:solidFill>
                  <a:schemeClr val="bg1">
                    <a:lumMod val="75000"/>
                  </a:schemeClr>
                </a:solidFill>
              </a:rPr>
              <a:t>Glaucoma</a:t>
            </a:r>
            <a:r>
              <a:rPr lang="en-US" sz="2000" i="1" dirty="0">
                <a:solidFill>
                  <a:schemeClr val="bg1">
                    <a:lumMod val="75000"/>
                  </a:schemeClr>
                </a:solidFill>
              </a:rPr>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CCB19CFB-82E5-48D7-AF6B-A6B058716A80}"/>
              </a:ext>
            </a:extLst>
          </p:cNvPr>
          <p:cNvSpPr txBox="1"/>
          <p:nvPr/>
        </p:nvSpPr>
        <p:spPr>
          <a:xfrm>
            <a:off x="1772341" y="4385846"/>
            <a:ext cx="5495800" cy="338554"/>
          </a:xfrm>
          <a:prstGeom prst="rect">
            <a:avLst/>
          </a:prstGeom>
          <a:noFill/>
        </p:spPr>
        <p:txBody>
          <a:bodyPr wrap="none" rtlCol="0">
            <a:spAutoFit/>
          </a:bodyPr>
          <a:lstStyle/>
          <a:p>
            <a:pPr algn="ctr"/>
            <a:r>
              <a:rPr lang="en-US" sz="1600" i="1" dirty="0">
                <a:solidFill>
                  <a:schemeClr val="bg1">
                    <a:lumMod val="75000"/>
                  </a:schemeClr>
                </a:solidFill>
              </a:rPr>
              <a:t>What is the classic descriptor of the shape of KP for each?</a:t>
            </a:r>
          </a:p>
        </p:txBody>
      </p:sp>
      <p:sp>
        <p:nvSpPr>
          <p:cNvPr id="10" name="TextBox 9">
            <a:extLst>
              <a:ext uri="{FF2B5EF4-FFF2-40B4-BE49-F238E27FC236}">
                <a16:creationId xmlns:a16="http://schemas.microsoft.com/office/drawing/2014/main" id="{569B7AB8-961E-4086-A4BE-2D28350261F1}"/>
              </a:ext>
            </a:extLst>
          </p:cNvPr>
          <p:cNvSpPr txBox="1"/>
          <p:nvPr/>
        </p:nvSpPr>
        <p:spPr>
          <a:xfrm>
            <a:off x="2014581" y="4448167"/>
            <a:ext cx="4938340" cy="523220"/>
          </a:xfrm>
          <a:prstGeom prst="rect">
            <a:avLst/>
          </a:prstGeom>
          <a:solidFill>
            <a:srgbClr val="92D050"/>
          </a:solidFill>
        </p:spPr>
        <p:txBody>
          <a:bodyPr wrap="none" rtlCol="0">
            <a:spAutoFit/>
          </a:bodyPr>
          <a:lstStyle/>
          <a:p>
            <a:r>
              <a:rPr lang="en-US" sz="1400" i="1" dirty="0">
                <a:solidFill>
                  <a:schemeClr val="bg1">
                    <a:lumMod val="50000"/>
                  </a:schemeClr>
                </a:solidFill>
              </a:rPr>
              <a:t>Are the KP distributed diffusely, or limited to </a:t>
            </a:r>
            <a:r>
              <a:rPr lang="en-US" sz="1400" b="1" i="1" dirty="0" err="1">
                <a:solidFill>
                  <a:srgbClr val="0000FF"/>
                </a:solidFill>
              </a:rPr>
              <a:t>Arlt’s</a:t>
            </a:r>
            <a:r>
              <a:rPr lang="en-US" sz="1400" b="1" i="1" dirty="0">
                <a:solidFill>
                  <a:srgbClr val="0000FF"/>
                </a:solidFill>
              </a:rPr>
              <a:t> triangle</a:t>
            </a:r>
            <a:r>
              <a:rPr lang="en-US" sz="1400" i="1" dirty="0">
                <a:solidFill>
                  <a:schemeClr val="bg1">
                    <a:lumMod val="50000"/>
                  </a:schemeClr>
                </a:solidFill>
              </a:rPr>
              <a:t>?</a:t>
            </a:r>
          </a:p>
          <a:p>
            <a:r>
              <a:rPr lang="en-US" sz="1400" dirty="0">
                <a:solidFill>
                  <a:schemeClr val="bg1">
                    <a:lumMod val="50000"/>
                  </a:schemeClr>
                </a:solidFill>
              </a:rPr>
              <a:t>They are diffusely distributed in both conditions</a:t>
            </a:r>
          </a:p>
        </p:txBody>
      </p:sp>
      <p:sp>
        <p:nvSpPr>
          <p:cNvPr id="8" name="Oval 7">
            <a:extLst>
              <a:ext uri="{FF2B5EF4-FFF2-40B4-BE49-F238E27FC236}">
                <a16:creationId xmlns:a16="http://schemas.microsoft.com/office/drawing/2014/main" id="{DA3D25D2-2675-438A-90BC-F4789B8DFD87}"/>
              </a:ext>
            </a:extLst>
          </p:cNvPr>
          <p:cNvSpPr/>
          <p:nvPr/>
        </p:nvSpPr>
        <p:spPr>
          <a:xfrm>
            <a:off x="5408044" y="4385846"/>
            <a:ext cx="1544877" cy="47011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Text Box 12">
            <a:extLst>
              <a:ext uri="{FF2B5EF4-FFF2-40B4-BE49-F238E27FC236}">
                <a16:creationId xmlns:a16="http://schemas.microsoft.com/office/drawing/2014/main" id="{57AD4EEA-333C-4EBF-B1D2-63A2E32CCB5A}"/>
              </a:ext>
            </a:extLst>
          </p:cNvPr>
          <p:cNvSpPr txBox="1">
            <a:spLocks noChangeArrowheads="1"/>
          </p:cNvSpPr>
          <p:nvPr/>
        </p:nvSpPr>
        <p:spPr bwMode="auto">
          <a:xfrm>
            <a:off x="5015488" y="4953000"/>
            <a:ext cx="2756912" cy="738664"/>
          </a:xfrm>
          <a:prstGeom prst="rect">
            <a:avLst/>
          </a:prstGeom>
          <a:solidFill>
            <a:srgbClr val="99FF99"/>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Where is </a:t>
            </a:r>
            <a:r>
              <a:rPr lang="en-US" altLang="en-US" sz="1400" dirty="0" err="1">
                <a:solidFill>
                  <a:srgbClr val="0000FF"/>
                </a:solidFill>
              </a:rPr>
              <a:t>Arlt’s</a:t>
            </a:r>
            <a:r>
              <a:rPr lang="en-US" altLang="en-US" sz="1400" dirty="0">
                <a:solidFill>
                  <a:srgbClr val="0000FF"/>
                </a:solidFill>
              </a:rPr>
              <a:t> triangle </a:t>
            </a:r>
            <a:r>
              <a:rPr lang="en-US" altLang="en-US" sz="1400" i="1" dirty="0">
                <a:solidFill>
                  <a:srgbClr val="0000FF"/>
                </a:solidFill>
              </a:rPr>
              <a:t>located?</a:t>
            </a:r>
          </a:p>
          <a:p>
            <a:pPr eaLnBrk="1" hangingPunct="1">
              <a:spcBef>
                <a:spcPct val="0"/>
              </a:spcBef>
              <a:buClrTx/>
              <a:buSzTx/>
              <a:buFontTx/>
              <a:buNone/>
            </a:pPr>
            <a:r>
              <a:rPr lang="en-US" altLang="en-US" sz="1400" dirty="0">
                <a:solidFill>
                  <a:srgbClr val="0000FF"/>
                </a:solidFill>
              </a:rPr>
              <a:t>Its apex is at the corneal center, and base in the inferior cornea</a:t>
            </a:r>
            <a:endParaRPr lang="en-US" altLang="en-US" sz="1400" dirty="0">
              <a:solidFill>
                <a:srgbClr val="99FF99"/>
              </a:solidFill>
            </a:endParaRPr>
          </a:p>
        </p:txBody>
      </p:sp>
      <p:grpSp>
        <p:nvGrpSpPr>
          <p:cNvPr id="16" name="Group 13">
            <a:extLst>
              <a:ext uri="{FF2B5EF4-FFF2-40B4-BE49-F238E27FC236}">
                <a16:creationId xmlns:a16="http://schemas.microsoft.com/office/drawing/2014/main" id="{C3F8B51A-8189-46C4-A704-8391B9FD9147}"/>
              </a:ext>
            </a:extLst>
          </p:cNvPr>
          <p:cNvGrpSpPr>
            <a:grpSpLocks/>
          </p:cNvGrpSpPr>
          <p:nvPr/>
        </p:nvGrpSpPr>
        <p:grpSpPr bwMode="auto">
          <a:xfrm>
            <a:off x="5791134" y="5791200"/>
            <a:ext cx="914400" cy="838200"/>
            <a:chOff x="768" y="3648"/>
            <a:chExt cx="576" cy="528"/>
          </a:xfrm>
        </p:grpSpPr>
        <p:sp>
          <p:nvSpPr>
            <p:cNvPr id="17" name="Oval 14">
              <a:extLst>
                <a:ext uri="{FF2B5EF4-FFF2-40B4-BE49-F238E27FC236}">
                  <a16:creationId xmlns:a16="http://schemas.microsoft.com/office/drawing/2014/main" id="{B9DB83D3-91AB-4F16-B62D-079989AEC5B9}"/>
                </a:ext>
              </a:extLst>
            </p:cNvPr>
            <p:cNvSpPr>
              <a:spLocks noChangeArrowheads="1"/>
            </p:cNvSpPr>
            <p:nvPr/>
          </p:nvSpPr>
          <p:spPr bwMode="auto">
            <a:xfrm>
              <a:off x="768" y="3648"/>
              <a:ext cx="576" cy="528"/>
            </a:xfrm>
            <a:prstGeom prst="ellipse">
              <a:avLst/>
            </a:prstGeom>
            <a:solidFill>
              <a:srgbClr val="CC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AutoShape 15">
              <a:extLst>
                <a:ext uri="{FF2B5EF4-FFF2-40B4-BE49-F238E27FC236}">
                  <a16:creationId xmlns:a16="http://schemas.microsoft.com/office/drawing/2014/main" id="{68E345A4-AE9A-4F5D-8A08-581E2E006E9C}"/>
                </a:ext>
              </a:extLst>
            </p:cNvPr>
            <p:cNvSpPr>
              <a:spLocks noChangeArrowheads="1"/>
            </p:cNvSpPr>
            <p:nvPr/>
          </p:nvSpPr>
          <p:spPr bwMode="auto">
            <a:xfrm>
              <a:off x="864" y="3888"/>
              <a:ext cx="384" cy="192"/>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endParaRPr lang="en-US" altLang="en-US" sz="800"/>
            </a:p>
          </p:txBody>
        </p:sp>
      </p:grpSp>
      <p:sp>
        <p:nvSpPr>
          <p:cNvPr id="19" name="TextBox 1">
            <a:extLst>
              <a:ext uri="{FF2B5EF4-FFF2-40B4-BE49-F238E27FC236}">
                <a16:creationId xmlns:a16="http://schemas.microsoft.com/office/drawing/2014/main" id="{67AE7B78-094C-45A1-BB90-DC40B265D08C}"/>
              </a:ext>
            </a:extLst>
          </p:cNvPr>
          <p:cNvSpPr txBox="1">
            <a:spLocks noChangeArrowheads="1"/>
          </p:cNvSpPr>
          <p:nvPr/>
        </p:nvSpPr>
        <p:spPr bwMode="auto">
          <a:xfrm>
            <a:off x="6788084" y="5803900"/>
            <a:ext cx="6032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i="1"/>
              <a:t>Cornea</a:t>
            </a:r>
          </a:p>
        </p:txBody>
      </p:sp>
      <p:sp>
        <p:nvSpPr>
          <p:cNvPr id="20" name="TextBox 12">
            <a:extLst>
              <a:ext uri="{FF2B5EF4-FFF2-40B4-BE49-F238E27FC236}">
                <a16:creationId xmlns:a16="http://schemas.microsoft.com/office/drawing/2014/main" id="{960632C6-E686-421C-A98A-73985E3492B6}"/>
              </a:ext>
            </a:extLst>
          </p:cNvPr>
          <p:cNvSpPr txBox="1">
            <a:spLocks noChangeArrowheads="1"/>
          </p:cNvSpPr>
          <p:nvPr/>
        </p:nvSpPr>
        <p:spPr bwMode="auto">
          <a:xfrm>
            <a:off x="6924609" y="6002337"/>
            <a:ext cx="9239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i="1"/>
              <a:t>Arlt’s triangle</a:t>
            </a:r>
          </a:p>
        </p:txBody>
      </p:sp>
      <p:cxnSp>
        <p:nvCxnSpPr>
          <p:cNvPr id="21" name="Straight Arrow Connector 20">
            <a:extLst>
              <a:ext uri="{FF2B5EF4-FFF2-40B4-BE49-F238E27FC236}">
                <a16:creationId xmlns:a16="http://schemas.microsoft.com/office/drawing/2014/main" id="{C942CA20-C074-4914-AA16-5FAE0E9014B7}"/>
              </a:ext>
            </a:extLst>
          </p:cNvPr>
          <p:cNvCxnSpPr/>
          <p:nvPr/>
        </p:nvCxnSpPr>
        <p:spPr>
          <a:xfrm flipH="1">
            <a:off x="6527734" y="5959475"/>
            <a:ext cx="330200" cy="119062"/>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9EF44B3-09C4-43AA-8364-149D03BEE676}"/>
              </a:ext>
            </a:extLst>
          </p:cNvPr>
          <p:cNvCxnSpPr>
            <a:stCxn id="20" idx="1"/>
          </p:cNvCxnSpPr>
          <p:nvPr/>
        </p:nvCxnSpPr>
        <p:spPr>
          <a:xfrm flipH="1">
            <a:off x="6467409" y="6124575"/>
            <a:ext cx="457200" cy="2301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49614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79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Lens-</a:t>
            </a:r>
          </a:p>
          <a:p>
            <a:pPr algn="ctr" eaLnBrk="1" hangingPunct="1">
              <a:lnSpc>
                <a:spcPct val="80000"/>
              </a:lnSpc>
              <a:spcBef>
                <a:spcPct val="0"/>
              </a:spcBef>
              <a:buClrTx/>
              <a:buSzTx/>
              <a:buFontTx/>
              <a:buNone/>
            </a:pPr>
            <a:r>
              <a:rPr lang="en-US" altLang="en-US" sz="1600" b="1"/>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73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Tumor-</a:t>
            </a:r>
          </a:p>
          <a:p>
            <a:pPr algn="ctr" eaLnBrk="1" hangingPunct="1">
              <a:lnSpc>
                <a:spcPct val="80000"/>
              </a:lnSpc>
              <a:spcBef>
                <a:spcPct val="0"/>
              </a:spcBef>
              <a:buClrTx/>
              <a:buSzTx/>
              <a:buFontTx/>
              <a:buNone/>
            </a:pPr>
            <a:r>
              <a:rPr lang="en-US" altLang="en-US" sz="1600" b="1"/>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Inflammation-</a:t>
            </a:r>
          </a:p>
          <a:p>
            <a:pPr algn="ctr" eaLnBrk="1" hangingPunct="1">
              <a:lnSpc>
                <a:spcPct val="80000"/>
              </a:lnSpc>
              <a:spcBef>
                <a:spcPct val="0"/>
              </a:spcBef>
              <a:buClrTx/>
              <a:buSzTx/>
              <a:buFontTx/>
              <a:buNone/>
            </a:pPr>
            <a:r>
              <a:rPr lang="en-US" altLang="en-US" sz="1600" b="1"/>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EVS</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Trauma-</a:t>
            </a:r>
          </a:p>
          <a:p>
            <a:pPr algn="ctr" eaLnBrk="1" hangingPunct="1">
              <a:lnSpc>
                <a:spcPct val="80000"/>
              </a:lnSpc>
              <a:spcBef>
                <a:spcPct val="0"/>
              </a:spcBef>
              <a:buClrTx/>
              <a:buSzTx/>
              <a:buFontTx/>
              <a:buNone/>
            </a:pPr>
            <a:r>
              <a:rPr lang="en-US" altLang="en-US" sz="1600" b="1"/>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60" name="TextBox 59">
            <a:extLst>
              <a:ext uri="{FF2B5EF4-FFF2-40B4-BE49-F238E27FC236}">
                <a16:creationId xmlns:a16="http://schemas.microsoft.com/office/drawing/2014/main" id="{94488145-0A19-49D9-A8AC-737F86DDD0E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2" name="TextBox 1"/>
          <p:cNvSpPr txBox="1"/>
          <p:nvPr/>
        </p:nvSpPr>
        <p:spPr>
          <a:xfrm>
            <a:off x="152401" y="4343400"/>
            <a:ext cx="990599" cy="451406"/>
          </a:xfrm>
          <a:prstGeom prst="rect">
            <a:avLst/>
          </a:prstGeom>
          <a:noFill/>
        </p:spPr>
        <p:txBody>
          <a:bodyPr wrap="square" rtlCol="0">
            <a:spAutoFit/>
          </a:bodyPr>
          <a:lstStyle/>
          <a:p>
            <a:pPr algn="ctr">
              <a:lnSpc>
                <a:spcPts val="1400"/>
              </a:lnSpc>
            </a:pPr>
            <a:r>
              <a:rPr lang="en-US" sz="1400" i="1" dirty="0">
                <a:solidFill>
                  <a:srgbClr val="0000FF"/>
                </a:solidFill>
              </a:rPr>
              <a:t>Specific conditions</a:t>
            </a:r>
          </a:p>
        </p:txBody>
      </p:sp>
      <p:sp>
        <p:nvSpPr>
          <p:cNvPr id="65" name="TextBox 64"/>
          <p:cNvSpPr txBox="1"/>
          <p:nvPr/>
        </p:nvSpPr>
        <p:spPr>
          <a:xfrm>
            <a:off x="2286000" y="4425394"/>
            <a:ext cx="1066799" cy="451406"/>
          </a:xfrm>
          <a:prstGeom prst="rect">
            <a:avLst/>
          </a:prstGeom>
          <a:noFill/>
        </p:spPr>
        <p:txBody>
          <a:bodyPr wrap="square" rtlCol="0">
            <a:spAutoFit/>
          </a:bodyPr>
          <a:lstStyle/>
          <a:p>
            <a:pPr algn="ctr">
              <a:lnSpc>
                <a:spcPts val="1400"/>
              </a:lnSpc>
            </a:pPr>
            <a:r>
              <a:rPr lang="en-US" sz="1400" i="1" dirty="0">
                <a:solidFill>
                  <a:srgbClr val="0000FF"/>
                </a:solidFill>
              </a:rPr>
              <a:t>General categories</a:t>
            </a:r>
          </a:p>
        </p:txBody>
      </p:sp>
      <p:sp>
        <p:nvSpPr>
          <p:cNvPr id="66" name="TextBox 65"/>
          <p:cNvSpPr txBox="1"/>
          <p:nvPr/>
        </p:nvSpPr>
        <p:spPr>
          <a:xfrm>
            <a:off x="4953000" y="4425394"/>
            <a:ext cx="1057275" cy="451406"/>
          </a:xfrm>
          <a:prstGeom prst="rect">
            <a:avLst/>
          </a:prstGeom>
          <a:noFill/>
        </p:spPr>
        <p:txBody>
          <a:bodyPr wrap="square" rtlCol="0">
            <a:spAutoFit/>
          </a:bodyPr>
          <a:lstStyle/>
          <a:p>
            <a:pPr algn="ctr">
              <a:lnSpc>
                <a:spcPts val="1400"/>
              </a:lnSpc>
            </a:pPr>
            <a:r>
              <a:rPr lang="en-US" sz="1400" i="1" dirty="0">
                <a:solidFill>
                  <a:srgbClr val="0000FF"/>
                </a:solidFill>
              </a:rPr>
              <a:t>General categories</a:t>
            </a:r>
          </a:p>
        </p:txBody>
      </p:sp>
      <p:sp>
        <p:nvSpPr>
          <p:cNvPr id="67" name="TextBox 66"/>
          <p:cNvSpPr txBox="1"/>
          <p:nvPr/>
        </p:nvSpPr>
        <p:spPr>
          <a:xfrm>
            <a:off x="6934200" y="4396517"/>
            <a:ext cx="1057275" cy="451406"/>
          </a:xfrm>
          <a:prstGeom prst="rect">
            <a:avLst/>
          </a:prstGeom>
          <a:noFill/>
        </p:spPr>
        <p:txBody>
          <a:bodyPr wrap="square" rtlCol="0">
            <a:spAutoFit/>
          </a:bodyPr>
          <a:lstStyle/>
          <a:p>
            <a:pPr algn="ctr">
              <a:lnSpc>
                <a:spcPts val="1400"/>
              </a:lnSpc>
            </a:pPr>
            <a:r>
              <a:rPr lang="en-US" sz="1400" i="1" dirty="0">
                <a:solidFill>
                  <a:srgbClr val="0000FF"/>
                </a:solidFill>
              </a:rPr>
              <a:t>General category</a:t>
            </a:r>
          </a:p>
        </p:txBody>
      </p:sp>
      <p:sp>
        <p:nvSpPr>
          <p:cNvPr id="68" name="TextBox 67"/>
          <p:cNvSpPr txBox="1"/>
          <p:nvPr/>
        </p:nvSpPr>
        <p:spPr>
          <a:xfrm>
            <a:off x="7772400" y="1605994"/>
            <a:ext cx="990599" cy="451406"/>
          </a:xfrm>
          <a:prstGeom prst="rect">
            <a:avLst/>
          </a:prstGeom>
          <a:noFill/>
        </p:spPr>
        <p:txBody>
          <a:bodyPr wrap="square" rtlCol="0">
            <a:spAutoFit/>
          </a:bodyPr>
          <a:lstStyle/>
          <a:p>
            <a:pPr algn="ctr">
              <a:lnSpc>
                <a:spcPts val="1400"/>
              </a:lnSpc>
            </a:pPr>
            <a:r>
              <a:rPr lang="en-US" sz="1400" i="1" dirty="0">
                <a:solidFill>
                  <a:srgbClr val="0000FF"/>
                </a:solidFill>
              </a:rPr>
              <a:t>General category</a:t>
            </a:r>
          </a:p>
        </p:txBody>
      </p:sp>
      <p:cxnSp>
        <p:nvCxnSpPr>
          <p:cNvPr id="5" name="Straight Arrow Connector 4"/>
          <p:cNvCxnSpPr/>
          <p:nvPr/>
        </p:nvCxnSpPr>
        <p:spPr>
          <a:xfrm flipH="1" flipV="1">
            <a:off x="2637632" y="4216787"/>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p:nvPr/>
        </p:nvCxnSpPr>
        <p:spPr>
          <a:xfrm flipV="1">
            <a:off x="2775101" y="4216787"/>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flipH="1" flipV="1">
            <a:off x="469579" y="4083050"/>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V="1">
            <a:off x="607048" y="4083050"/>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p:cNvCxnSpPr/>
          <p:nvPr/>
        </p:nvCxnSpPr>
        <p:spPr>
          <a:xfrm flipH="1" flipV="1">
            <a:off x="5341380" y="4229100"/>
            <a:ext cx="152400"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flipV="1">
            <a:off x="5478849" y="4229100"/>
            <a:ext cx="168918" cy="2286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flipH="1">
            <a:off x="8267699" y="2035176"/>
            <a:ext cx="1" cy="21655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09A2EF23-3319-4439-871C-182D263E20C0}"/>
              </a:ext>
            </a:extLst>
          </p:cNvPr>
          <p:cNvSpPr txBox="1"/>
          <p:nvPr/>
        </p:nvSpPr>
        <p:spPr>
          <a:xfrm>
            <a:off x="251623" y="5010090"/>
            <a:ext cx="8640753" cy="400110"/>
          </a:xfrm>
          <a:prstGeom prst="rect">
            <a:avLst/>
          </a:prstGeom>
          <a:noFill/>
        </p:spPr>
        <p:txBody>
          <a:bodyPr wrap="square" rtlCol="0">
            <a:spAutoFit/>
          </a:bodyPr>
          <a:lstStyle/>
          <a:p>
            <a:pPr algn="ctr"/>
            <a:r>
              <a:rPr lang="en-US" sz="2000" i="1" dirty="0">
                <a:ln w="0"/>
                <a:solidFill>
                  <a:srgbClr val="0000FF"/>
                </a:solidFill>
                <a:effectLst>
                  <a:outerShdw blurRad="38100" dist="19050" dir="2700000" algn="tl" rotWithShape="0">
                    <a:schemeClr val="dk1">
                      <a:alpha val="40000"/>
                    </a:schemeClr>
                  </a:outerShdw>
                </a:effectLst>
              </a:rPr>
              <a:t>There are </a:t>
            </a:r>
            <a:r>
              <a:rPr lang="en-US" sz="2000" b="1" dirty="0">
                <a:ln w="0"/>
                <a:solidFill>
                  <a:srgbClr val="0000FF"/>
                </a:solidFill>
                <a:effectLst>
                  <a:outerShdw blurRad="38100" dist="19050" dir="2700000" algn="tl" rotWithShape="0">
                    <a:schemeClr val="dk1">
                      <a:alpha val="40000"/>
                    </a:schemeClr>
                  </a:outerShdw>
                </a:effectLst>
              </a:rPr>
              <a:t>many</a:t>
            </a:r>
            <a:r>
              <a:rPr lang="en-US" sz="2000" i="1" dirty="0">
                <a:ln w="0"/>
                <a:solidFill>
                  <a:srgbClr val="0000FF"/>
                </a:solidFill>
                <a:effectLst>
                  <a:outerShdw blurRad="38100" dist="19050" dir="2700000" algn="tl" rotWithShape="0">
                    <a:schemeClr val="dk1">
                      <a:alpha val="40000"/>
                    </a:schemeClr>
                  </a:outerShdw>
                </a:effectLst>
              </a:rPr>
              <a:t> forms of secondary open-angle glaucoma!</a:t>
            </a:r>
          </a:p>
        </p:txBody>
      </p:sp>
      <p:sp>
        <p:nvSpPr>
          <p:cNvPr id="3" name="Text Box 40">
            <a:extLst>
              <a:ext uri="{FF2B5EF4-FFF2-40B4-BE49-F238E27FC236}">
                <a16:creationId xmlns:a16="http://schemas.microsoft.com/office/drawing/2014/main" id="{D73C446F-9033-47C4-BB61-8F752A7785D7}"/>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Drug-</a:t>
            </a:r>
          </a:p>
          <a:p>
            <a:pPr algn="ctr" eaLnBrk="1" hangingPunct="1">
              <a:lnSpc>
                <a:spcPct val="80000"/>
              </a:lnSpc>
              <a:spcBef>
                <a:spcPct val="0"/>
              </a:spcBef>
              <a:buClrTx/>
              <a:buSzTx/>
              <a:buFontTx/>
              <a:buNone/>
            </a:pPr>
            <a:r>
              <a:rPr lang="en-US" altLang="en-US" sz="1600" b="1" dirty="0"/>
              <a:t>Induced</a:t>
            </a:r>
          </a:p>
        </p:txBody>
      </p:sp>
      <p:sp>
        <p:nvSpPr>
          <p:cNvPr id="4" name="Line 59">
            <a:extLst>
              <a:ext uri="{FF2B5EF4-FFF2-40B4-BE49-F238E27FC236}">
                <a16:creationId xmlns:a16="http://schemas.microsoft.com/office/drawing/2014/main" id="{1109831F-D136-4D07-AE95-CFFDE1582FCA}"/>
              </a:ext>
            </a:extLst>
          </p:cNvPr>
          <p:cNvSpPr>
            <a:spLocks noChangeShapeType="1"/>
          </p:cNvSpPr>
          <p:nvPr/>
        </p:nvSpPr>
        <p:spPr bwMode="auto">
          <a:xfrm>
            <a:off x="7086601" y="2438401"/>
            <a:ext cx="671887" cy="6667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 name="Text Box 40">
            <a:extLst>
              <a:ext uri="{FF2B5EF4-FFF2-40B4-BE49-F238E27FC236}">
                <a16:creationId xmlns:a16="http://schemas.microsoft.com/office/drawing/2014/main" id="{8EA9B054-9C49-4322-AF66-07315EF68BE3}"/>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Schwartz</a:t>
            </a:r>
          </a:p>
          <a:p>
            <a:pPr algn="ctr" eaLnBrk="1" hangingPunct="1">
              <a:lnSpc>
                <a:spcPct val="80000"/>
              </a:lnSpc>
              <a:spcBef>
                <a:spcPct val="0"/>
              </a:spcBef>
              <a:buClrTx/>
              <a:buSzTx/>
              <a:buFontTx/>
              <a:buNone/>
            </a:pPr>
            <a:r>
              <a:rPr lang="en-US" altLang="en-US" sz="1600" b="1" dirty="0"/>
              <a:t>syndrome</a:t>
            </a:r>
          </a:p>
        </p:txBody>
      </p:sp>
      <p:cxnSp>
        <p:nvCxnSpPr>
          <p:cNvPr id="11" name="Straight Arrow Connector 10">
            <a:extLst>
              <a:ext uri="{FF2B5EF4-FFF2-40B4-BE49-F238E27FC236}">
                <a16:creationId xmlns:a16="http://schemas.microsoft.com/office/drawing/2014/main" id="{E4987FAF-68C4-4D52-AE8A-AFE1FE72F5C8}"/>
              </a:ext>
            </a:extLst>
          </p:cNvPr>
          <p:cNvCxnSpPr>
            <a:cxnSpLocks/>
          </p:cNvCxnSpPr>
          <p:nvPr/>
        </p:nvCxnSpPr>
        <p:spPr>
          <a:xfrm flipV="1">
            <a:off x="7467600" y="4203044"/>
            <a:ext cx="0" cy="21655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3" name="TextBox 52">
            <a:extLst>
              <a:ext uri="{FF2B5EF4-FFF2-40B4-BE49-F238E27FC236}">
                <a16:creationId xmlns:a16="http://schemas.microsoft.com/office/drawing/2014/main" id="{02A6980F-C3E2-422E-8811-62FE036C7021}"/>
              </a:ext>
            </a:extLst>
          </p:cNvPr>
          <p:cNvSpPr txBox="1"/>
          <p:nvPr/>
        </p:nvSpPr>
        <p:spPr>
          <a:xfrm>
            <a:off x="8034939" y="4384473"/>
            <a:ext cx="1057275" cy="451406"/>
          </a:xfrm>
          <a:prstGeom prst="rect">
            <a:avLst/>
          </a:prstGeom>
          <a:noFill/>
        </p:spPr>
        <p:txBody>
          <a:bodyPr wrap="square" rtlCol="0">
            <a:spAutoFit/>
          </a:bodyPr>
          <a:lstStyle/>
          <a:p>
            <a:pPr algn="ctr">
              <a:lnSpc>
                <a:spcPts val="1400"/>
              </a:lnSpc>
            </a:pPr>
            <a:r>
              <a:rPr lang="en-US" sz="1400" i="1" dirty="0">
                <a:solidFill>
                  <a:srgbClr val="0000FF"/>
                </a:solidFill>
              </a:rPr>
              <a:t>Specific condition</a:t>
            </a:r>
          </a:p>
        </p:txBody>
      </p:sp>
      <p:cxnSp>
        <p:nvCxnSpPr>
          <p:cNvPr id="54" name="Straight Arrow Connector 53">
            <a:extLst>
              <a:ext uri="{FF2B5EF4-FFF2-40B4-BE49-F238E27FC236}">
                <a16:creationId xmlns:a16="http://schemas.microsoft.com/office/drawing/2014/main" id="{69B1D6CC-9CC7-4B18-A924-746731D13CF6}"/>
              </a:ext>
            </a:extLst>
          </p:cNvPr>
          <p:cNvCxnSpPr>
            <a:cxnSpLocks/>
          </p:cNvCxnSpPr>
          <p:nvPr/>
        </p:nvCxnSpPr>
        <p:spPr>
          <a:xfrm flipV="1">
            <a:off x="8568339" y="4191000"/>
            <a:ext cx="0" cy="21655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5" name="Rectangle 8">
            <a:extLst>
              <a:ext uri="{FF2B5EF4-FFF2-40B4-BE49-F238E27FC236}">
                <a16:creationId xmlns:a16="http://schemas.microsoft.com/office/drawing/2014/main" id="{E2A5EDE1-9C27-46B7-B2D8-EB6E207F647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178931553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220</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rgbClr val="0000FF"/>
                </a:solidFill>
              </a:rPr>
              <a:t>Which is associated with heterochromia iridis?</a:t>
            </a:r>
          </a:p>
        </p:txBody>
      </p:sp>
      <p:sp>
        <p:nvSpPr>
          <p:cNvPr id="8" name="Oval 10">
            <a:extLst>
              <a:ext uri="{FF2B5EF4-FFF2-40B4-BE49-F238E27FC236}">
                <a16:creationId xmlns:a16="http://schemas.microsoft.com/office/drawing/2014/main" id="{FA5196DB-2C47-43D5-9165-8CD88300B935}"/>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5061D35-C622-4FA2-9688-CAD5F00E45F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5" name="Oval 12">
            <a:extLst>
              <a:ext uri="{FF2B5EF4-FFF2-40B4-BE49-F238E27FC236}">
                <a16:creationId xmlns:a16="http://schemas.microsoft.com/office/drawing/2014/main" id="{897ECA87-570B-433E-AF5B-30E01DE84A75}"/>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7" name="Oval 13">
            <a:extLst>
              <a:ext uri="{FF2B5EF4-FFF2-40B4-BE49-F238E27FC236}">
                <a16:creationId xmlns:a16="http://schemas.microsoft.com/office/drawing/2014/main" id="{220D6E5D-298D-4366-B930-9DE8762EC2E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9" name="Oval 14">
            <a:extLst>
              <a:ext uri="{FF2B5EF4-FFF2-40B4-BE49-F238E27FC236}">
                <a16:creationId xmlns:a16="http://schemas.microsoft.com/office/drawing/2014/main" id="{FB67303E-E1A4-4B9F-93D0-430FFDDAAD54}"/>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1" name="Oval 15">
            <a:extLst>
              <a:ext uri="{FF2B5EF4-FFF2-40B4-BE49-F238E27FC236}">
                <a16:creationId xmlns:a16="http://schemas.microsoft.com/office/drawing/2014/main" id="{945BD43F-0A4F-459E-9E7A-4BB79B73C3D6}"/>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159468703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a:p>
            <a:pPr eaLnBrk="1" hangingPunct="1">
              <a:spcBef>
                <a:spcPct val="0"/>
              </a:spcBef>
              <a:buClrTx/>
              <a:buSzTx/>
              <a:buFontTx/>
              <a:buNone/>
            </a:pPr>
            <a:r>
              <a:rPr lang="en-US" altLang="en-US" sz="1600" dirty="0"/>
              <a:t>--Associated with 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rgbClr val="0000FF"/>
                </a:solidFill>
              </a:rPr>
              <a:t>Which is associated with heterochromia iridis?</a:t>
            </a:r>
          </a:p>
        </p:txBody>
      </p:sp>
      <p:sp>
        <p:nvSpPr>
          <p:cNvPr id="8" name="Oval 10">
            <a:extLst>
              <a:ext uri="{FF2B5EF4-FFF2-40B4-BE49-F238E27FC236}">
                <a16:creationId xmlns:a16="http://schemas.microsoft.com/office/drawing/2014/main" id="{EAAD978E-25D8-4314-AE66-3A8A68303F6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0E9941F1-C022-4FF9-B0B4-836ECE406297}"/>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B3081E6-32E6-4DDE-A76D-DA31A381476B}"/>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009CD284-E2A0-4FB7-AFF9-407C8680B31E}"/>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7693EC1E-DF4A-4AF8-BE1D-3171ACA280E5}"/>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982B8B40-09A0-4E58-A500-9511A52D09BD}"/>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Tree>
    <p:extLst>
      <p:ext uri="{BB962C8B-B14F-4D97-AF65-F5344CB8AC3E}">
        <p14:creationId xmlns:p14="http://schemas.microsoft.com/office/powerpoint/2010/main" val="232786080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D182F-6258-4466-88BA-CB88030DE39D}"/>
              </a:ext>
            </a:extLst>
          </p:cNvPr>
          <p:cNvSpPr>
            <a:spLocks noGrp="1"/>
          </p:cNvSpPr>
          <p:nvPr>
            <p:ph type="sldNum" sz="quarter" idx="12"/>
          </p:nvPr>
        </p:nvSpPr>
        <p:spPr/>
        <p:txBody>
          <a:bodyPr/>
          <a:lstStyle/>
          <a:p>
            <a:pPr>
              <a:defRPr/>
            </a:pPr>
            <a:fld id="{0BB887E1-D19B-4909-93B1-7D5653B34270}" type="slidenum">
              <a:rPr lang="en-US" altLang="en-US" smtClean="0"/>
              <a:pPr>
                <a:defRPr/>
              </a:pPr>
              <a:t>222</a:t>
            </a:fld>
            <a:endParaRPr lang="en-US" altLang="en-US"/>
          </a:p>
        </p:txBody>
      </p:sp>
      <p:pic>
        <p:nvPicPr>
          <p:cNvPr id="6" name="Picture 5">
            <a:extLst>
              <a:ext uri="{FF2B5EF4-FFF2-40B4-BE49-F238E27FC236}">
                <a16:creationId xmlns:a16="http://schemas.microsoft.com/office/drawing/2014/main" id="{EC47D695-18D4-4992-83CB-8C0D276A434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85937" y="1520150"/>
            <a:ext cx="4772125" cy="3817700"/>
          </a:xfrm>
          <a:prstGeom prst="rect">
            <a:avLst/>
          </a:prstGeom>
        </p:spPr>
      </p:pic>
      <p:sp>
        <p:nvSpPr>
          <p:cNvPr id="8" name="TextBox 7">
            <a:extLst>
              <a:ext uri="{FF2B5EF4-FFF2-40B4-BE49-F238E27FC236}">
                <a16:creationId xmlns:a16="http://schemas.microsoft.com/office/drawing/2014/main" id="{E8FC0E72-B845-4A10-A928-7176414DFEE5}"/>
              </a:ext>
            </a:extLst>
          </p:cNvPr>
          <p:cNvSpPr txBox="1"/>
          <p:nvPr/>
        </p:nvSpPr>
        <p:spPr>
          <a:xfrm>
            <a:off x="3472980" y="5867400"/>
            <a:ext cx="2198038" cy="369332"/>
          </a:xfrm>
          <a:prstGeom prst="rect">
            <a:avLst/>
          </a:prstGeom>
          <a:noFill/>
        </p:spPr>
        <p:txBody>
          <a:bodyPr wrap="none" rtlCol="0">
            <a:spAutoFit/>
          </a:bodyPr>
          <a:lstStyle/>
          <a:p>
            <a:pPr algn="ctr"/>
            <a:r>
              <a:rPr lang="en-US" dirty="0"/>
              <a:t>FHI: Heterochromia</a:t>
            </a:r>
          </a:p>
        </p:txBody>
      </p:sp>
      <p:sp>
        <p:nvSpPr>
          <p:cNvPr id="2" name="TextBox 1">
            <a:extLst>
              <a:ext uri="{FF2B5EF4-FFF2-40B4-BE49-F238E27FC236}">
                <a16:creationId xmlns:a16="http://schemas.microsoft.com/office/drawing/2014/main" id="{A2354411-BB71-466A-AAC2-CC268EE6435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12719484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2" name="TextBox 1">
            <a:extLst>
              <a:ext uri="{FF2B5EF4-FFF2-40B4-BE49-F238E27FC236}">
                <a16:creationId xmlns:a16="http://schemas.microsoft.com/office/drawing/2014/main" id="{F680CCD9-F5BB-40CB-99A1-41B7EC4E24E7}"/>
              </a:ext>
            </a:extLst>
          </p:cNvPr>
          <p:cNvSpPr txBox="1">
            <a:spLocks noChangeArrowheads="1"/>
          </p:cNvSpPr>
          <p:nvPr/>
        </p:nvSpPr>
        <p:spPr bwMode="auto">
          <a:xfrm>
            <a:off x="2528888" y="4800600"/>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24" name="TextBox 14">
            <a:extLst>
              <a:ext uri="{FF2B5EF4-FFF2-40B4-BE49-F238E27FC236}">
                <a16:creationId xmlns:a16="http://schemas.microsoft.com/office/drawing/2014/main" id="{EF6A1A8C-C265-413D-B13D-CBB7F9749050}"/>
              </a:ext>
            </a:extLst>
          </p:cNvPr>
          <p:cNvSpPr txBox="1">
            <a:spLocks noChangeArrowheads="1"/>
          </p:cNvSpPr>
          <p:nvPr/>
        </p:nvSpPr>
        <p:spPr bwMode="auto">
          <a:xfrm>
            <a:off x="5791200" y="4800600"/>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Is the affected eye the </a:t>
            </a:r>
            <a:r>
              <a:rPr lang="en-US" altLang="en-US" sz="1400" b="1" i="1" dirty="0">
                <a:solidFill>
                  <a:srgbClr val="0000FF"/>
                </a:solidFill>
              </a:rPr>
              <a:t>darker </a:t>
            </a:r>
            <a:r>
              <a:rPr lang="en-US" altLang="en-US" sz="1400" i="1" dirty="0">
                <a:solidFill>
                  <a:srgbClr val="0000FF"/>
                </a:solidFill>
              </a:rPr>
              <a:t>eye or the </a:t>
            </a:r>
            <a:r>
              <a:rPr lang="en-US" altLang="en-US" sz="1400" b="1" i="1" dirty="0">
                <a:solidFill>
                  <a:srgbClr val="0085C3"/>
                </a:solidFill>
              </a:rPr>
              <a:t>lighter </a:t>
            </a:r>
            <a:r>
              <a:rPr lang="en-US" altLang="en-US" sz="1400" i="1" dirty="0">
                <a:solidFill>
                  <a:srgbClr val="0000FF"/>
                </a:solidFill>
              </a:rPr>
              <a:t>eye?</a:t>
            </a:r>
          </a:p>
          <a:p>
            <a:pPr eaLnBrk="1" hangingPunct="1">
              <a:spcBef>
                <a:spcPct val="0"/>
              </a:spcBef>
              <a:buClrTx/>
              <a:buSzTx/>
              <a:buFontTx/>
              <a:buNone/>
            </a:pPr>
            <a:r>
              <a:rPr lang="en-US" altLang="en-US" sz="1400" b="1" dirty="0">
                <a:solidFill>
                  <a:srgbClr val="FFFF00"/>
                </a:solidFill>
              </a:rPr>
              <a:t>The lighter </a:t>
            </a:r>
            <a:r>
              <a:rPr lang="en-US" altLang="en-US" sz="1400" dirty="0">
                <a:solidFill>
                  <a:srgbClr val="FFFF00"/>
                </a:solidFill>
              </a:rPr>
              <a:t>(with one exception)</a:t>
            </a:r>
            <a:endParaRPr lang="en-US" altLang="en-US" sz="1400" b="1" dirty="0">
              <a:solidFill>
                <a:srgbClr val="FFFF00"/>
              </a:solidFill>
            </a:endParaRPr>
          </a:p>
        </p:txBody>
      </p:sp>
    </p:spTree>
    <p:extLst>
      <p:ext uri="{BB962C8B-B14F-4D97-AF65-F5344CB8AC3E}">
        <p14:creationId xmlns:p14="http://schemas.microsoft.com/office/powerpoint/2010/main" val="188624091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224</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Is the affected eye the </a:t>
            </a:r>
            <a:r>
              <a:rPr lang="en-US" altLang="en-US" sz="1400" b="1" i="1" dirty="0">
                <a:solidFill>
                  <a:srgbClr val="0000FF"/>
                </a:solidFill>
              </a:rPr>
              <a:t>darker </a:t>
            </a:r>
            <a:r>
              <a:rPr lang="en-US" altLang="en-US" sz="1400" i="1" dirty="0">
                <a:solidFill>
                  <a:srgbClr val="0000FF"/>
                </a:solidFill>
              </a:rPr>
              <a:t>eye or the </a:t>
            </a:r>
            <a:r>
              <a:rPr lang="en-US" altLang="en-US" sz="1400" b="1" i="1" dirty="0">
                <a:solidFill>
                  <a:srgbClr val="0085C3"/>
                </a:solidFill>
              </a:rPr>
              <a:t>lighter </a:t>
            </a:r>
            <a:r>
              <a:rPr lang="en-US" altLang="en-US" sz="1400" i="1" dirty="0">
                <a:solidFill>
                  <a:srgbClr val="0000FF"/>
                </a:solidFill>
              </a:rPr>
              <a:t>eye?</a:t>
            </a:r>
          </a:p>
          <a:p>
            <a:pPr eaLnBrk="1" hangingPunct="1">
              <a:spcBef>
                <a:spcPct val="0"/>
              </a:spcBef>
              <a:buClrTx/>
              <a:buSzTx/>
              <a:buFontTx/>
              <a:buNone/>
            </a:pPr>
            <a:r>
              <a:rPr lang="en-US" altLang="en-US" sz="1400" b="1" dirty="0">
                <a:solidFill>
                  <a:srgbClr val="0085C3"/>
                </a:solidFill>
              </a:rPr>
              <a:t>The lighter </a:t>
            </a:r>
            <a:r>
              <a:rPr lang="en-US" altLang="en-US" sz="1400" dirty="0">
                <a:solidFill>
                  <a:srgbClr val="0000FF"/>
                </a:solidFill>
              </a:rPr>
              <a:t>(with one exception)</a:t>
            </a:r>
            <a:endParaRPr lang="en-US" altLang="en-US" sz="1400" b="1" dirty="0">
              <a:solidFill>
                <a:srgbClr val="0000FF"/>
              </a:solidFill>
            </a:endParaRPr>
          </a:p>
        </p:txBody>
      </p:sp>
      <p:pic>
        <p:nvPicPr>
          <p:cNvPr id="14" name="Picture 5" descr="C:\Users\Steve\AppData\Local\Microsoft\Windows\Temporary Internet Files\Content.IE5\7JNHFBB8\MM900185588[1].gif">
            <a:extLst>
              <a:ext uri="{FF2B5EF4-FFF2-40B4-BE49-F238E27FC236}">
                <a16:creationId xmlns:a16="http://schemas.microsoft.com/office/drawing/2014/main" id="{FB0CBBA3-7948-4F65-AD7A-5F4C609BB44C}"/>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522538" y="4981575"/>
            <a:ext cx="5810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72703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225</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Is the affected eye the </a:t>
            </a:r>
            <a:r>
              <a:rPr lang="en-US" altLang="en-US" sz="1400" b="1" i="1" dirty="0">
                <a:solidFill>
                  <a:schemeClr val="bg1">
                    <a:lumMod val="65000"/>
                  </a:schemeClr>
                </a:solidFill>
              </a:rPr>
              <a:t>darker </a:t>
            </a:r>
            <a:r>
              <a:rPr lang="en-US" altLang="en-US" sz="1400" i="1" dirty="0">
                <a:solidFill>
                  <a:schemeClr val="bg1">
                    <a:lumMod val="65000"/>
                  </a:schemeClr>
                </a:solidFill>
              </a:rPr>
              <a:t>eye or the </a:t>
            </a:r>
            <a:r>
              <a:rPr lang="en-US" altLang="en-US" sz="1400" b="1" i="1" dirty="0">
                <a:solidFill>
                  <a:schemeClr val="bg1">
                    <a:lumMod val="65000"/>
                  </a:schemeClr>
                </a:solidFill>
              </a:rPr>
              <a:t>lighter </a:t>
            </a:r>
            <a:r>
              <a:rPr lang="en-US" altLang="en-US" sz="1400" i="1" dirty="0">
                <a:solidFill>
                  <a:schemeClr val="bg1">
                    <a:lumMod val="65000"/>
                  </a:schemeClr>
                </a:solidFill>
              </a:rPr>
              <a:t>eye?</a:t>
            </a:r>
          </a:p>
          <a:p>
            <a:pPr eaLnBrk="1" hangingPunct="1">
              <a:spcBef>
                <a:spcPct val="0"/>
              </a:spcBef>
              <a:buClrTx/>
              <a:buSzTx/>
              <a:buFontTx/>
              <a:buNone/>
            </a:pPr>
            <a:r>
              <a:rPr lang="en-US" altLang="en-US" sz="1400" b="1" dirty="0">
                <a:solidFill>
                  <a:schemeClr val="bg1">
                    <a:lumMod val="65000"/>
                  </a:schemeClr>
                </a:solidFill>
              </a:rPr>
              <a:t>The lighter </a:t>
            </a:r>
            <a:r>
              <a:rPr lang="en-US" altLang="en-US" sz="1400" dirty="0">
                <a:solidFill>
                  <a:schemeClr val="bg1">
                    <a:lumMod val="65000"/>
                  </a:schemeClr>
                </a:solidFill>
              </a:rPr>
              <a:t>(</a:t>
            </a:r>
            <a:r>
              <a:rPr lang="en-US" altLang="en-US" sz="1400" b="1" dirty="0">
                <a:solidFill>
                  <a:srgbClr val="0000FF"/>
                </a:solidFill>
              </a:rPr>
              <a:t>with one exception</a:t>
            </a:r>
            <a:r>
              <a:rPr lang="en-US" altLang="en-US" sz="1400" dirty="0">
                <a:solidFill>
                  <a:schemeClr val="bg1">
                    <a:lumMod val="65000"/>
                  </a:schemeClr>
                </a:solidFill>
              </a:rPr>
              <a:t>)</a:t>
            </a:r>
            <a:endParaRPr lang="en-US" altLang="en-US" sz="1400" b="1" dirty="0">
              <a:solidFill>
                <a:schemeClr val="bg1">
                  <a:lumMod val="65000"/>
                </a:schemeClr>
              </a:solidFill>
            </a:endParaRPr>
          </a:p>
        </p:txBody>
      </p:sp>
      <p:pic>
        <p:nvPicPr>
          <p:cNvPr id="14" name="Picture 5" descr="C:\Users\Steve\AppData\Local\Microsoft\Windows\Temporary Internet Files\Content.IE5\7JNHFBB8\MM900185588[1].gif">
            <a:extLst>
              <a:ext uri="{FF2B5EF4-FFF2-40B4-BE49-F238E27FC236}">
                <a16:creationId xmlns:a16="http://schemas.microsoft.com/office/drawing/2014/main" id="{FB0CBBA3-7948-4F65-AD7A-5F4C609BB44C}"/>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5743575" y="4981575"/>
            <a:ext cx="5810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2">
            <a:extLst>
              <a:ext uri="{FF2B5EF4-FFF2-40B4-BE49-F238E27FC236}">
                <a16:creationId xmlns:a16="http://schemas.microsoft.com/office/drawing/2014/main" id="{723F503E-CD21-411E-BD29-3552E13767B1}"/>
              </a:ext>
            </a:extLst>
          </p:cNvPr>
          <p:cNvSpPr txBox="1">
            <a:spLocks noChangeArrowheads="1"/>
          </p:cNvSpPr>
          <p:nvPr/>
        </p:nvSpPr>
        <p:spPr bwMode="auto">
          <a:xfrm>
            <a:off x="834887" y="3279312"/>
            <a:ext cx="5715000" cy="1169551"/>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What is the exception; </a:t>
            </a:r>
            <a:r>
              <a:rPr lang="en-US" altLang="en-US" sz="1400" i="1" dirty="0" err="1">
                <a:solidFill>
                  <a:schemeClr val="bg1"/>
                </a:solidFill>
              </a:rPr>
              <a:t>ie</a:t>
            </a:r>
            <a:r>
              <a:rPr lang="en-US" altLang="en-US" sz="1400" i="1" dirty="0">
                <a:solidFill>
                  <a:schemeClr val="bg1"/>
                </a:solidFill>
              </a:rPr>
              <a:t>, under what circumstances is the </a:t>
            </a:r>
            <a:r>
              <a:rPr lang="en-US" altLang="en-US" sz="1400" b="1" dirty="0">
                <a:solidFill>
                  <a:srgbClr val="A50021"/>
                </a:solidFill>
              </a:rPr>
              <a:t>darker</a:t>
            </a:r>
            <a:r>
              <a:rPr lang="en-US" altLang="en-US" sz="1400" i="1" dirty="0">
                <a:solidFill>
                  <a:srgbClr val="A50021"/>
                </a:solidFill>
              </a:rPr>
              <a:t> eye </a:t>
            </a:r>
            <a:r>
              <a:rPr lang="en-US" altLang="en-US" sz="1400" i="1" dirty="0">
                <a:solidFill>
                  <a:schemeClr val="bg1"/>
                </a:solidFill>
              </a:rPr>
              <a:t>the one with FHI?</a:t>
            </a:r>
            <a:endParaRPr lang="en-US" altLang="en-US" sz="1400" i="1" dirty="0">
              <a:solidFill>
                <a:srgbClr val="0070C0"/>
              </a:solidFill>
            </a:endParaRPr>
          </a:p>
          <a:p>
            <a:pPr eaLnBrk="1" hangingPunct="1">
              <a:spcBef>
                <a:spcPct val="0"/>
              </a:spcBef>
              <a:buClrTx/>
              <a:buSzTx/>
              <a:buFontTx/>
              <a:buNone/>
            </a:pPr>
            <a:r>
              <a:rPr lang="en-US" altLang="en-US" sz="1400" dirty="0">
                <a:solidFill>
                  <a:srgbClr val="0070C0"/>
                </a:solidFill>
              </a:rPr>
              <a:t>In individuals with light-blue eyes…the iris atrophy stemming from the FHI process will make visible the </a:t>
            </a:r>
            <a:r>
              <a:rPr lang="en-US" altLang="en-US" sz="1400" b="1" dirty="0">
                <a:solidFill>
                  <a:srgbClr val="0070C0"/>
                </a:solidFill>
              </a:rPr>
              <a:t>darkly-pigmented epithelium of the posterior iris, thus making the eye appear darker</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4978C57-F6F9-44F0-9A65-D1B6007F4554}"/>
              </a:ext>
            </a:extLst>
          </p:cNvPr>
          <p:cNvSpPr/>
          <p:nvPr/>
        </p:nvSpPr>
        <p:spPr>
          <a:xfrm>
            <a:off x="3137912" y="4406560"/>
            <a:ext cx="1891288" cy="47050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2930515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226</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Is the affected eye the </a:t>
            </a:r>
            <a:r>
              <a:rPr lang="en-US" altLang="en-US" sz="1400" b="1" i="1" dirty="0">
                <a:solidFill>
                  <a:schemeClr val="bg1">
                    <a:lumMod val="65000"/>
                  </a:schemeClr>
                </a:solidFill>
              </a:rPr>
              <a:t>darker </a:t>
            </a:r>
            <a:r>
              <a:rPr lang="en-US" altLang="en-US" sz="1400" i="1" dirty="0">
                <a:solidFill>
                  <a:schemeClr val="bg1">
                    <a:lumMod val="65000"/>
                  </a:schemeClr>
                </a:solidFill>
              </a:rPr>
              <a:t>eye or the </a:t>
            </a:r>
            <a:r>
              <a:rPr lang="en-US" altLang="en-US" sz="1400" b="1" i="1" dirty="0">
                <a:solidFill>
                  <a:schemeClr val="bg1">
                    <a:lumMod val="65000"/>
                  </a:schemeClr>
                </a:solidFill>
              </a:rPr>
              <a:t>lighter </a:t>
            </a:r>
            <a:r>
              <a:rPr lang="en-US" altLang="en-US" sz="1400" i="1" dirty="0">
                <a:solidFill>
                  <a:schemeClr val="bg1">
                    <a:lumMod val="65000"/>
                  </a:schemeClr>
                </a:solidFill>
              </a:rPr>
              <a:t>eye?</a:t>
            </a:r>
          </a:p>
          <a:p>
            <a:pPr eaLnBrk="1" hangingPunct="1">
              <a:spcBef>
                <a:spcPct val="0"/>
              </a:spcBef>
              <a:buClrTx/>
              <a:buSzTx/>
              <a:buFontTx/>
              <a:buNone/>
            </a:pPr>
            <a:r>
              <a:rPr lang="en-US" altLang="en-US" sz="1400" b="1" dirty="0">
                <a:solidFill>
                  <a:schemeClr val="bg1">
                    <a:lumMod val="65000"/>
                  </a:schemeClr>
                </a:solidFill>
              </a:rPr>
              <a:t>The lighter </a:t>
            </a:r>
            <a:r>
              <a:rPr lang="en-US" altLang="en-US" sz="1400" dirty="0">
                <a:solidFill>
                  <a:schemeClr val="bg1">
                    <a:lumMod val="65000"/>
                  </a:schemeClr>
                </a:solidFill>
              </a:rPr>
              <a:t>(</a:t>
            </a:r>
            <a:r>
              <a:rPr lang="en-US" altLang="en-US" sz="1400" b="1" dirty="0">
                <a:solidFill>
                  <a:srgbClr val="0000FF"/>
                </a:solidFill>
              </a:rPr>
              <a:t>with one exception</a:t>
            </a:r>
            <a:r>
              <a:rPr lang="en-US" altLang="en-US" sz="1400" dirty="0">
                <a:solidFill>
                  <a:schemeClr val="bg1">
                    <a:lumMod val="65000"/>
                  </a:schemeClr>
                </a:solidFill>
              </a:rPr>
              <a:t>)</a:t>
            </a:r>
            <a:endParaRPr lang="en-US" altLang="en-US" sz="1400" b="1" dirty="0">
              <a:solidFill>
                <a:schemeClr val="bg1">
                  <a:lumMod val="65000"/>
                </a:schemeClr>
              </a:solidFill>
            </a:endParaRPr>
          </a:p>
        </p:txBody>
      </p:sp>
      <p:pic>
        <p:nvPicPr>
          <p:cNvPr id="14" name="Picture 5" descr="C:\Users\Steve\AppData\Local\Microsoft\Windows\Temporary Internet Files\Content.IE5\7JNHFBB8\MM900185588[1].gif">
            <a:extLst>
              <a:ext uri="{FF2B5EF4-FFF2-40B4-BE49-F238E27FC236}">
                <a16:creationId xmlns:a16="http://schemas.microsoft.com/office/drawing/2014/main" id="{FB0CBBA3-7948-4F65-AD7A-5F4C609BB44C}"/>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5743575" y="4981575"/>
            <a:ext cx="5810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2">
            <a:extLst>
              <a:ext uri="{FF2B5EF4-FFF2-40B4-BE49-F238E27FC236}">
                <a16:creationId xmlns:a16="http://schemas.microsoft.com/office/drawing/2014/main" id="{723F503E-CD21-411E-BD29-3552E13767B1}"/>
              </a:ext>
            </a:extLst>
          </p:cNvPr>
          <p:cNvSpPr txBox="1">
            <a:spLocks noChangeArrowheads="1"/>
          </p:cNvSpPr>
          <p:nvPr/>
        </p:nvSpPr>
        <p:spPr bwMode="auto">
          <a:xfrm>
            <a:off x="834887" y="3279312"/>
            <a:ext cx="5715000" cy="1169551"/>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What is the exception; </a:t>
            </a:r>
            <a:r>
              <a:rPr lang="en-US" altLang="en-US" sz="1400" i="1" dirty="0" err="1">
                <a:solidFill>
                  <a:schemeClr val="bg1"/>
                </a:solidFill>
              </a:rPr>
              <a:t>ie</a:t>
            </a:r>
            <a:r>
              <a:rPr lang="en-US" altLang="en-US" sz="1400" i="1" dirty="0">
                <a:solidFill>
                  <a:schemeClr val="bg1"/>
                </a:solidFill>
              </a:rPr>
              <a:t>, under what circumstances is the </a:t>
            </a:r>
            <a:r>
              <a:rPr lang="en-US" altLang="en-US" sz="1400" b="1" dirty="0">
                <a:solidFill>
                  <a:srgbClr val="A50021"/>
                </a:solidFill>
              </a:rPr>
              <a:t>darker</a:t>
            </a:r>
            <a:r>
              <a:rPr lang="en-US" altLang="en-US" sz="1400" i="1" dirty="0">
                <a:solidFill>
                  <a:srgbClr val="A50021"/>
                </a:solidFill>
              </a:rPr>
              <a:t> eye </a:t>
            </a:r>
            <a:r>
              <a:rPr lang="en-US" altLang="en-US" sz="1400" i="1" dirty="0">
                <a:solidFill>
                  <a:schemeClr val="bg1"/>
                </a:solidFill>
              </a:rPr>
              <a:t>the one with FHI?</a:t>
            </a:r>
          </a:p>
          <a:p>
            <a:pPr eaLnBrk="1" hangingPunct="1">
              <a:spcBef>
                <a:spcPct val="0"/>
              </a:spcBef>
              <a:buClrTx/>
              <a:buSzTx/>
              <a:buFontTx/>
              <a:buNone/>
            </a:pPr>
            <a:r>
              <a:rPr lang="en-US" altLang="en-US" sz="1400" dirty="0">
                <a:solidFill>
                  <a:schemeClr val="bg1"/>
                </a:solidFill>
              </a:rPr>
              <a:t>In individuals with </a:t>
            </a:r>
            <a:r>
              <a:rPr lang="en-US" altLang="en-US" sz="1400" dirty="0">
                <a:solidFill>
                  <a:srgbClr val="00CCFF"/>
                </a:solidFill>
              </a:rPr>
              <a:t>light-blue eyes…</a:t>
            </a:r>
            <a:r>
              <a:rPr lang="en-US" altLang="en-US" sz="1400" dirty="0">
                <a:solidFill>
                  <a:srgbClr val="0070C0"/>
                </a:solidFill>
              </a:rPr>
              <a:t>the iris atrophy stemming from the FHI process will make visible the </a:t>
            </a:r>
            <a:r>
              <a:rPr lang="en-US" altLang="en-US" sz="1400" b="1" dirty="0">
                <a:solidFill>
                  <a:srgbClr val="0070C0"/>
                </a:solidFill>
              </a:rPr>
              <a:t>darkly-pigmented epithelium of the posterior iris, thus making the eye appear darker</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4978C57-F6F9-44F0-9A65-D1B6007F4554}"/>
              </a:ext>
            </a:extLst>
          </p:cNvPr>
          <p:cNvSpPr/>
          <p:nvPr/>
        </p:nvSpPr>
        <p:spPr>
          <a:xfrm>
            <a:off x="3137912" y="4406560"/>
            <a:ext cx="1891288" cy="47050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3210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227</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Is the affected eye the </a:t>
            </a:r>
            <a:r>
              <a:rPr lang="en-US" altLang="en-US" sz="1400" b="1" i="1" dirty="0">
                <a:solidFill>
                  <a:schemeClr val="bg1">
                    <a:lumMod val="65000"/>
                  </a:schemeClr>
                </a:solidFill>
              </a:rPr>
              <a:t>darker </a:t>
            </a:r>
            <a:r>
              <a:rPr lang="en-US" altLang="en-US" sz="1400" i="1" dirty="0">
                <a:solidFill>
                  <a:schemeClr val="bg1">
                    <a:lumMod val="65000"/>
                  </a:schemeClr>
                </a:solidFill>
              </a:rPr>
              <a:t>eye or the </a:t>
            </a:r>
            <a:r>
              <a:rPr lang="en-US" altLang="en-US" sz="1400" b="1" i="1" dirty="0">
                <a:solidFill>
                  <a:schemeClr val="bg1">
                    <a:lumMod val="65000"/>
                  </a:schemeClr>
                </a:solidFill>
              </a:rPr>
              <a:t>lighter </a:t>
            </a:r>
            <a:r>
              <a:rPr lang="en-US" altLang="en-US" sz="1400" i="1" dirty="0">
                <a:solidFill>
                  <a:schemeClr val="bg1">
                    <a:lumMod val="65000"/>
                  </a:schemeClr>
                </a:solidFill>
              </a:rPr>
              <a:t>eye?</a:t>
            </a:r>
          </a:p>
          <a:p>
            <a:pPr eaLnBrk="1" hangingPunct="1">
              <a:spcBef>
                <a:spcPct val="0"/>
              </a:spcBef>
              <a:buClrTx/>
              <a:buSzTx/>
              <a:buFontTx/>
              <a:buNone/>
            </a:pPr>
            <a:r>
              <a:rPr lang="en-US" altLang="en-US" sz="1400" b="1" dirty="0">
                <a:solidFill>
                  <a:schemeClr val="bg1">
                    <a:lumMod val="65000"/>
                  </a:schemeClr>
                </a:solidFill>
              </a:rPr>
              <a:t>The lighter </a:t>
            </a:r>
            <a:r>
              <a:rPr lang="en-US" altLang="en-US" sz="1400" dirty="0">
                <a:solidFill>
                  <a:schemeClr val="bg1">
                    <a:lumMod val="65000"/>
                  </a:schemeClr>
                </a:solidFill>
              </a:rPr>
              <a:t>(</a:t>
            </a:r>
            <a:r>
              <a:rPr lang="en-US" altLang="en-US" sz="1400" b="1" dirty="0">
                <a:solidFill>
                  <a:srgbClr val="0000FF"/>
                </a:solidFill>
              </a:rPr>
              <a:t>with one exception</a:t>
            </a:r>
            <a:r>
              <a:rPr lang="en-US" altLang="en-US" sz="1400" dirty="0">
                <a:solidFill>
                  <a:schemeClr val="bg1">
                    <a:lumMod val="65000"/>
                  </a:schemeClr>
                </a:solidFill>
              </a:rPr>
              <a:t>)</a:t>
            </a:r>
            <a:endParaRPr lang="en-US" altLang="en-US" sz="1400" b="1" dirty="0">
              <a:solidFill>
                <a:schemeClr val="bg1">
                  <a:lumMod val="65000"/>
                </a:schemeClr>
              </a:solidFill>
            </a:endParaRPr>
          </a:p>
        </p:txBody>
      </p:sp>
      <p:pic>
        <p:nvPicPr>
          <p:cNvPr id="14" name="Picture 5" descr="C:\Users\Steve\AppData\Local\Microsoft\Windows\Temporary Internet Files\Content.IE5\7JNHFBB8\MM900185588[1].gif">
            <a:extLst>
              <a:ext uri="{FF2B5EF4-FFF2-40B4-BE49-F238E27FC236}">
                <a16:creationId xmlns:a16="http://schemas.microsoft.com/office/drawing/2014/main" id="{FB0CBBA3-7948-4F65-AD7A-5F4C609BB44C}"/>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5743575" y="4981575"/>
            <a:ext cx="5810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2">
            <a:extLst>
              <a:ext uri="{FF2B5EF4-FFF2-40B4-BE49-F238E27FC236}">
                <a16:creationId xmlns:a16="http://schemas.microsoft.com/office/drawing/2014/main" id="{723F503E-CD21-411E-BD29-3552E13767B1}"/>
              </a:ext>
            </a:extLst>
          </p:cNvPr>
          <p:cNvSpPr txBox="1">
            <a:spLocks noChangeArrowheads="1"/>
          </p:cNvSpPr>
          <p:nvPr/>
        </p:nvSpPr>
        <p:spPr bwMode="auto">
          <a:xfrm>
            <a:off x="834887" y="3279312"/>
            <a:ext cx="5715000" cy="1169551"/>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What is the exception; </a:t>
            </a:r>
            <a:r>
              <a:rPr lang="en-US" altLang="en-US" sz="1400" i="1" dirty="0" err="1">
                <a:solidFill>
                  <a:schemeClr val="bg1"/>
                </a:solidFill>
              </a:rPr>
              <a:t>ie</a:t>
            </a:r>
            <a:r>
              <a:rPr lang="en-US" altLang="en-US" sz="1400" i="1" dirty="0">
                <a:solidFill>
                  <a:schemeClr val="bg1"/>
                </a:solidFill>
              </a:rPr>
              <a:t>, under what circumstances is the </a:t>
            </a:r>
            <a:r>
              <a:rPr lang="en-US" altLang="en-US" sz="1400" b="1" dirty="0">
                <a:solidFill>
                  <a:srgbClr val="A50021"/>
                </a:solidFill>
              </a:rPr>
              <a:t>darker</a:t>
            </a:r>
            <a:r>
              <a:rPr lang="en-US" altLang="en-US" sz="1400" i="1" dirty="0">
                <a:solidFill>
                  <a:srgbClr val="A50021"/>
                </a:solidFill>
              </a:rPr>
              <a:t> eye </a:t>
            </a:r>
            <a:r>
              <a:rPr lang="en-US" altLang="en-US" sz="1400" i="1" dirty="0">
                <a:solidFill>
                  <a:schemeClr val="bg1"/>
                </a:solidFill>
              </a:rPr>
              <a:t>the one with FHI?</a:t>
            </a:r>
          </a:p>
          <a:p>
            <a:pPr eaLnBrk="1" hangingPunct="1">
              <a:spcBef>
                <a:spcPct val="0"/>
              </a:spcBef>
              <a:buClrTx/>
              <a:buSzTx/>
              <a:buFontTx/>
              <a:buNone/>
            </a:pPr>
            <a:r>
              <a:rPr lang="en-US" altLang="en-US" sz="1400" dirty="0">
                <a:solidFill>
                  <a:schemeClr val="bg1"/>
                </a:solidFill>
              </a:rPr>
              <a:t>In individuals with </a:t>
            </a:r>
            <a:r>
              <a:rPr lang="en-US" altLang="en-US" sz="1400" dirty="0">
                <a:solidFill>
                  <a:srgbClr val="00CCFF"/>
                </a:solidFill>
              </a:rPr>
              <a:t>light-blue eyes…</a:t>
            </a:r>
            <a:r>
              <a:rPr lang="en-US" altLang="en-US" sz="1400" dirty="0">
                <a:solidFill>
                  <a:schemeClr val="bg1"/>
                </a:solidFill>
              </a:rPr>
              <a:t>the iris atrophy stemming from the FHI process will make visible the</a:t>
            </a:r>
            <a:r>
              <a:rPr lang="en-US" altLang="en-US" sz="1400" dirty="0">
                <a:solidFill>
                  <a:srgbClr val="00CCFF"/>
                </a:solidFill>
              </a:rPr>
              <a:t> </a:t>
            </a:r>
            <a:r>
              <a:rPr lang="en-US" altLang="en-US" sz="1400" b="1" dirty="0">
                <a:solidFill>
                  <a:srgbClr val="A50021"/>
                </a:solidFill>
              </a:rPr>
              <a:t>darkly-pigmented epithelium of the posterior iris, thus making the eye appear darker</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4978C57-F6F9-44F0-9A65-D1B6007F4554}"/>
              </a:ext>
            </a:extLst>
          </p:cNvPr>
          <p:cNvSpPr/>
          <p:nvPr/>
        </p:nvSpPr>
        <p:spPr>
          <a:xfrm>
            <a:off x="3137912" y="4406560"/>
            <a:ext cx="1891288" cy="47050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9522755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228</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solidFill>
                  <a:schemeClr val="bg1">
                    <a:lumMod val="75000"/>
                  </a:schemeClr>
                </a:solidFill>
              </a:rPr>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Is the affected eye the </a:t>
            </a:r>
            <a:r>
              <a:rPr lang="en-US" altLang="en-US" sz="1400" b="1" i="1" dirty="0">
                <a:solidFill>
                  <a:schemeClr val="bg1">
                    <a:lumMod val="65000"/>
                  </a:schemeClr>
                </a:solidFill>
              </a:rPr>
              <a:t>darker </a:t>
            </a:r>
            <a:r>
              <a:rPr lang="en-US" altLang="en-US" sz="1400" i="1" dirty="0">
                <a:solidFill>
                  <a:schemeClr val="bg1">
                    <a:lumMod val="65000"/>
                  </a:schemeClr>
                </a:solidFill>
              </a:rPr>
              <a:t>eye or the </a:t>
            </a:r>
            <a:r>
              <a:rPr lang="en-US" altLang="en-US" sz="1400" b="1" i="1" dirty="0">
                <a:solidFill>
                  <a:schemeClr val="bg1">
                    <a:lumMod val="65000"/>
                  </a:schemeClr>
                </a:solidFill>
              </a:rPr>
              <a:t>lighter </a:t>
            </a:r>
            <a:r>
              <a:rPr lang="en-US" altLang="en-US" sz="1400" i="1" dirty="0">
                <a:solidFill>
                  <a:schemeClr val="bg1">
                    <a:lumMod val="65000"/>
                  </a:schemeClr>
                </a:solidFill>
              </a:rPr>
              <a:t>eye?</a:t>
            </a:r>
          </a:p>
          <a:p>
            <a:pPr eaLnBrk="1" hangingPunct="1">
              <a:spcBef>
                <a:spcPct val="0"/>
              </a:spcBef>
              <a:buClrTx/>
              <a:buSzTx/>
              <a:buFontTx/>
              <a:buNone/>
            </a:pPr>
            <a:r>
              <a:rPr lang="en-US" altLang="en-US" sz="1400" b="1" dirty="0">
                <a:solidFill>
                  <a:schemeClr val="bg1">
                    <a:lumMod val="65000"/>
                  </a:schemeClr>
                </a:solidFill>
              </a:rPr>
              <a:t>The lighter </a:t>
            </a:r>
            <a:r>
              <a:rPr lang="en-US" altLang="en-US" sz="1400" dirty="0">
                <a:solidFill>
                  <a:schemeClr val="bg1">
                    <a:lumMod val="65000"/>
                  </a:schemeClr>
                </a:solidFill>
              </a:rPr>
              <a:t>(</a:t>
            </a:r>
            <a:r>
              <a:rPr lang="en-US" altLang="en-US" sz="1400" b="1" dirty="0">
                <a:solidFill>
                  <a:schemeClr val="bg1">
                    <a:lumMod val="65000"/>
                  </a:schemeClr>
                </a:solidFill>
              </a:rPr>
              <a:t>with one exception</a:t>
            </a:r>
            <a:r>
              <a:rPr lang="en-US" altLang="en-US" sz="1400" dirty="0">
                <a:solidFill>
                  <a:schemeClr val="bg1">
                    <a:lumMod val="65000"/>
                  </a:schemeClr>
                </a:solidFill>
              </a:rPr>
              <a:t>)</a:t>
            </a:r>
            <a:endParaRPr lang="en-US" altLang="en-US" sz="1400" b="1" dirty="0">
              <a:solidFill>
                <a:schemeClr val="bg1">
                  <a:lumMod val="65000"/>
                </a:schemeClr>
              </a:solidFill>
            </a:endParaRPr>
          </a:p>
        </p:txBody>
      </p:sp>
      <p:sp>
        <p:nvSpPr>
          <p:cNvPr id="17" name="TextBox 12">
            <a:extLst>
              <a:ext uri="{FF2B5EF4-FFF2-40B4-BE49-F238E27FC236}">
                <a16:creationId xmlns:a16="http://schemas.microsoft.com/office/drawing/2014/main" id="{723F503E-CD21-411E-BD29-3552E13767B1}"/>
              </a:ext>
            </a:extLst>
          </p:cNvPr>
          <p:cNvSpPr txBox="1">
            <a:spLocks noChangeArrowheads="1"/>
          </p:cNvSpPr>
          <p:nvPr/>
        </p:nvSpPr>
        <p:spPr bwMode="auto">
          <a:xfrm>
            <a:off x="834887" y="3279312"/>
            <a:ext cx="5715000" cy="1169551"/>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is the exception; </a:t>
            </a:r>
            <a:r>
              <a:rPr lang="en-US" altLang="en-US" sz="1400" i="1" dirty="0" err="1">
                <a:solidFill>
                  <a:schemeClr val="tx1">
                    <a:lumMod val="65000"/>
                    <a:lumOff val="35000"/>
                  </a:schemeClr>
                </a:solidFill>
              </a:rPr>
              <a:t>ie</a:t>
            </a:r>
            <a:r>
              <a:rPr lang="en-US" altLang="en-US" sz="1400" i="1" dirty="0">
                <a:solidFill>
                  <a:schemeClr val="tx1">
                    <a:lumMod val="65000"/>
                    <a:lumOff val="35000"/>
                  </a:schemeClr>
                </a:solidFill>
              </a:rPr>
              <a:t>, under what circumstances is the </a:t>
            </a:r>
            <a:r>
              <a:rPr lang="en-US" altLang="en-US" sz="1400" b="1" dirty="0">
                <a:solidFill>
                  <a:schemeClr val="tx1">
                    <a:lumMod val="65000"/>
                    <a:lumOff val="35000"/>
                  </a:schemeClr>
                </a:solidFill>
              </a:rPr>
              <a:t>darker</a:t>
            </a:r>
            <a:r>
              <a:rPr lang="en-US" altLang="en-US" sz="1400" i="1" dirty="0">
                <a:solidFill>
                  <a:schemeClr val="tx1">
                    <a:lumMod val="65000"/>
                    <a:lumOff val="35000"/>
                  </a:schemeClr>
                </a:solidFill>
              </a:rPr>
              <a:t> eye the one with FHI?</a:t>
            </a:r>
          </a:p>
          <a:p>
            <a:pPr eaLnBrk="1" hangingPunct="1">
              <a:spcBef>
                <a:spcPct val="0"/>
              </a:spcBef>
              <a:buClrTx/>
              <a:buSzTx/>
              <a:buFontTx/>
              <a:buNone/>
            </a:pPr>
            <a:r>
              <a:rPr lang="en-US" altLang="en-US" sz="1400" dirty="0">
                <a:solidFill>
                  <a:schemeClr val="tx1">
                    <a:lumMod val="65000"/>
                    <a:lumOff val="35000"/>
                  </a:schemeClr>
                </a:solidFill>
              </a:rPr>
              <a:t>In individuals with light-blue eyes…the </a:t>
            </a:r>
            <a:r>
              <a:rPr lang="en-US" altLang="en-US" sz="1400" b="1" dirty="0">
                <a:solidFill>
                  <a:schemeClr val="bg1"/>
                </a:solidFill>
              </a:rPr>
              <a:t>iris atrophy </a:t>
            </a:r>
            <a:r>
              <a:rPr lang="en-US" altLang="en-US" sz="1400" dirty="0">
                <a:solidFill>
                  <a:schemeClr val="tx1">
                    <a:lumMod val="65000"/>
                    <a:lumOff val="35000"/>
                  </a:schemeClr>
                </a:solidFill>
              </a:rPr>
              <a:t>stemming from the FHI process will make visible the </a:t>
            </a:r>
            <a:r>
              <a:rPr lang="en-US" altLang="en-US" sz="1400" b="1" dirty="0">
                <a:solidFill>
                  <a:schemeClr val="tx1">
                    <a:lumMod val="65000"/>
                    <a:lumOff val="35000"/>
                  </a:schemeClr>
                </a:solidFill>
              </a:rPr>
              <a:t>darkly-pigmented epithelium of the posterior iris, thus making the eye appear darker</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4978C57-F6F9-44F0-9A65-D1B6007F4554}"/>
              </a:ext>
            </a:extLst>
          </p:cNvPr>
          <p:cNvSpPr/>
          <p:nvPr/>
        </p:nvSpPr>
        <p:spPr>
          <a:xfrm>
            <a:off x="3137912" y="4406560"/>
            <a:ext cx="1891288" cy="47050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55BC7AF4-BE3E-46FB-A878-7358C1E0F0B0}"/>
              </a:ext>
            </a:extLst>
          </p:cNvPr>
          <p:cNvSpPr txBox="1"/>
          <p:nvPr/>
        </p:nvSpPr>
        <p:spPr>
          <a:xfrm>
            <a:off x="1025907" y="2733137"/>
            <a:ext cx="5487537" cy="954107"/>
          </a:xfrm>
          <a:prstGeom prst="rect">
            <a:avLst/>
          </a:prstGeom>
          <a:solidFill>
            <a:schemeClr val="accent5">
              <a:lumMod val="50000"/>
            </a:schemeClr>
          </a:solidFill>
        </p:spPr>
        <p:txBody>
          <a:bodyPr wrap="square" rtlCol="0">
            <a:spAutoFit/>
          </a:bodyPr>
          <a:lstStyle/>
          <a:p>
            <a:r>
              <a:rPr lang="en-US" sz="1400" i="1" dirty="0">
                <a:solidFill>
                  <a:schemeClr val="bg1"/>
                </a:solidFill>
              </a:rPr>
              <a:t>In addition to heterochromia, the atrophic changes give the iris an appearance that has been likened to damage caused by an insect. What is the two-word description for this appearance?</a:t>
            </a:r>
          </a:p>
          <a:p>
            <a:r>
              <a:rPr lang="en-US" sz="1400" b="1" dirty="0">
                <a:solidFill>
                  <a:schemeClr val="accent5">
                    <a:lumMod val="50000"/>
                  </a:schemeClr>
                </a:solidFill>
              </a:rPr>
              <a:t>‘Moth eaten’</a:t>
            </a:r>
          </a:p>
        </p:txBody>
      </p:sp>
      <p:sp>
        <p:nvSpPr>
          <p:cNvPr id="19" name="Oval 18">
            <a:extLst>
              <a:ext uri="{FF2B5EF4-FFF2-40B4-BE49-F238E27FC236}">
                <a16:creationId xmlns:a16="http://schemas.microsoft.com/office/drawing/2014/main" id="{B37D26D3-3827-0FE7-66BF-19D675DC5700}"/>
              </a:ext>
            </a:extLst>
          </p:cNvPr>
          <p:cNvSpPr/>
          <p:nvPr/>
        </p:nvSpPr>
        <p:spPr>
          <a:xfrm>
            <a:off x="3803374" y="3581400"/>
            <a:ext cx="1302026" cy="57584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2543843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229</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a:t>
            </a:r>
            <a:r>
              <a:rPr lang="en-US" altLang="en-US" sz="1600" b="1" dirty="0">
                <a:solidFill>
                  <a:schemeClr val="bg1">
                    <a:lumMod val="75000"/>
                  </a:schemeClr>
                </a:solidFill>
              </a:rPr>
              <a:t>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2" name="TextBox 1">
            <a:extLst>
              <a:ext uri="{FF2B5EF4-FFF2-40B4-BE49-F238E27FC236}">
                <a16:creationId xmlns:a16="http://schemas.microsoft.com/office/drawing/2014/main" id="{26276EB3-1AF3-4DC1-8283-E5A292FDB26D}"/>
              </a:ext>
            </a:extLst>
          </p:cNvPr>
          <p:cNvSpPr txBox="1"/>
          <p:nvPr/>
        </p:nvSpPr>
        <p:spPr>
          <a:xfrm>
            <a:off x="2331187" y="4614446"/>
            <a:ext cx="4378123" cy="338554"/>
          </a:xfrm>
          <a:prstGeom prst="rect">
            <a:avLst/>
          </a:prstGeom>
          <a:noFill/>
        </p:spPr>
        <p:txBody>
          <a:bodyPr wrap="none" rtlCol="0">
            <a:spAutoFit/>
          </a:bodyPr>
          <a:lstStyle/>
          <a:p>
            <a:pPr algn="ctr"/>
            <a:r>
              <a:rPr lang="en-US" sz="1600" i="1" dirty="0">
                <a:solidFill>
                  <a:schemeClr val="bg1">
                    <a:lumMod val="75000"/>
                  </a:schemeClr>
                </a:solidFill>
              </a:rPr>
              <a:t>Which is associated with heterochromia iridis?</a:t>
            </a:r>
          </a:p>
        </p:txBody>
      </p:sp>
      <p:sp>
        <p:nvSpPr>
          <p:cNvPr id="8" name="Oval 10">
            <a:extLst>
              <a:ext uri="{FF2B5EF4-FFF2-40B4-BE49-F238E27FC236}">
                <a16:creationId xmlns:a16="http://schemas.microsoft.com/office/drawing/2014/main" id="{84ABD4E4-9301-473E-9A21-635F7C279472}"/>
              </a:ext>
            </a:extLst>
          </p:cNvPr>
          <p:cNvSpPr>
            <a:spLocks noChangeArrowheads="1"/>
          </p:cNvSpPr>
          <p:nvPr/>
        </p:nvSpPr>
        <p:spPr bwMode="auto">
          <a:xfrm>
            <a:off x="18288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0" name="Oval 11">
            <a:extLst>
              <a:ext uri="{FF2B5EF4-FFF2-40B4-BE49-F238E27FC236}">
                <a16:creationId xmlns:a16="http://schemas.microsoft.com/office/drawing/2014/main" id="{EDE1A230-8106-41E5-B540-B829AA38FDDF}"/>
              </a:ext>
            </a:extLst>
          </p:cNvPr>
          <p:cNvSpPr>
            <a:spLocks noChangeArrowheads="1"/>
          </p:cNvSpPr>
          <p:nvPr/>
        </p:nvSpPr>
        <p:spPr bwMode="auto">
          <a:xfrm>
            <a:off x="2362200" y="5410200"/>
            <a:ext cx="762000" cy="762000"/>
          </a:xfrm>
          <a:prstGeom prst="ellipse">
            <a:avLst/>
          </a:prstGeom>
          <a:solidFill>
            <a:srgbClr val="66CCFF"/>
          </a:solidFill>
          <a:ln w="9525">
            <a:solidFill>
              <a:schemeClr val="tx1"/>
            </a:solidFill>
            <a:round/>
            <a:headEnd/>
            <a:tailEnd/>
          </a:ln>
          <a:effec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2" name="Oval 12">
            <a:extLst>
              <a:ext uri="{FF2B5EF4-FFF2-40B4-BE49-F238E27FC236}">
                <a16:creationId xmlns:a16="http://schemas.microsoft.com/office/drawing/2014/main" id="{22C42D76-B013-4AFA-93A3-EAF0C77A8F0A}"/>
              </a:ext>
            </a:extLst>
          </p:cNvPr>
          <p:cNvSpPr>
            <a:spLocks noChangeArrowheads="1"/>
          </p:cNvSpPr>
          <p:nvPr/>
        </p:nvSpPr>
        <p:spPr bwMode="auto">
          <a:xfrm>
            <a:off x="25908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6" name="Oval 13">
            <a:extLst>
              <a:ext uri="{FF2B5EF4-FFF2-40B4-BE49-F238E27FC236}">
                <a16:creationId xmlns:a16="http://schemas.microsoft.com/office/drawing/2014/main" id="{8C7D33D8-8530-4C7D-B75A-7FF8B9545F1B}"/>
              </a:ext>
            </a:extLst>
          </p:cNvPr>
          <p:cNvSpPr>
            <a:spLocks noChangeArrowheads="1"/>
          </p:cNvSpPr>
          <p:nvPr/>
        </p:nvSpPr>
        <p:spPr bwMode="auto">
          <a:xfrm>
            <a:off x="5105400" y="5410200"/>
            <a:ext cx="1828800" cy="762000"/>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8" name="Oval 14">
            <a:extLst>
              <a:ext uri="{FF2B5EF4-FFF2-40B4-BE49-F238E27FC236}">
                <a16:creationId xmlns:a16="http://schemas.microsoft.com/office/drawing/2014/main" id="{1536D88F-4111-4F21-BF84-6F8C673B800B}"/>
              </a:ext>
            </a:extLst>
          </p:cNvPr>
          <p:cNvSpPr>
            <a:spLocks noChangeArrowheads="1"/>
          </p:cNvSpPr>
          <p:nvPr/>
        </p:nvSpPr>
        <p:spPr bwMode="auto">
          <a:xfrm>
            <a:off x="5638800" y="5410200"/>
            <a:ext cx="762000" cy="762000"/>
          </a:xfrm>
          <a:prstGeom prst="ellipse">
            <a:avLst/>
          </a:prstGeom>
          <a:solidFill>
            <a:srgbClr val="3366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 name="Oval 15">
            <a:extLst>
              <a:ext uri="{FF2B5EF4-FFF2-40B4-BE49-F238E27FC236}">
                <a16:creationId xmlns:a16="http://schemas.microsoft.com/office/drawing/2014/main" id="{4A1B37A6-2D2E-4673-835E-D83127C180E2}"/>
              </a:ext>
            </a:extLst>
          </p:cNvPr>
          <p:cNvSpPr>
            <a:spLocks noChangeArrowheads="1"/>
          </p:cNvSpPr>
          <p:nvPr/>
        </p:nvSpPr>
        <p:spPr bwMode="auto">
          <a:xfrm>
            <a:off x="5867400" y="5638800"/>
            <a:ext cx="304800" cy="3048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8" name="TextBox 12">
            <a:extLst>
              <a:ext uri="{FF2B5EF4-FFF2-40B4-BE49-F238E27FC236}">
                <a16:creationId xmlns:a16="http://schemas.microsoft.com/office/drawing/2014/main" id="{6C136077-4EE6-4D95-AB93-68DB1B2ECDF7}"/>
              </a:ext>
            </a:extLst>
          </p:cNvPr>
          <p:cNvSpPr txBox="1">
            <a:spLocks noChangeArrowheads="1"/>
          </p:cNvSpPr>
          <p:nvPr/>
        </p:nvSpPr>
        <p:spPr bwMode="auto">
          <a:xfrm>
            <a:off x="2178787" y="4264197"/>
            <a:ext cx="4421403" cy="52322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Is the affected eye the </a:t>
            </a:r>
            <a:r>
              <a:rPr lang="en-US" altLang="en-US" sz="1400" b="1" i="1" dirty="0">
                <a:solidFill>
                  <a:schemeClr val="bg1">
                    <a:lumMod val="65000"/>
                  </a:schemeClr>
                </a:solidFill>
              </a:rPr>
              <a:t>darker </a:t>
            </a:r>
            <a:r>
              <a:rPr lang="en-US" altLang="en-US" sz="1400" i="1" dirty="0">
                <a:solidFill>
                  <a:schemeClr val="bg1">
                    <a:lumMod val="65000"/>
                  </a:schemeClr>
                </a:solidFill>
              </a:rPr>
              <a:t>eye or the </a:t>
            </a:r>
            <a:r>
              <a:rPr lang="en-US" altLang="en-US" sz="1400" b="1" i="1" dirty="0">
                <a:solidFill>
                  <a:schemeClr val="bg1">
                    <a:lumMod val="65000"/>
                  </a:schemeClr>
                </a:solidFill>
              </a:rPr>
              <a:t>lighter </a:t>
            </a:r>
            <a:r>
              <a:rPr lang="en-US" altLang="en-US" sz="1400" i="1" dirty="0">
                <a:solidFill>
                  <a:schemeClr val="bg1">
                    <a:lumMod val="65000"/>
                  </a:schemeClr>
                </a:solidFill>
              </a:rPr>
              <a:t>eye?</a:t>
            </a:r>
          </a:p>
          <a:p>
            <a:pPr eaLnBrk="1" hangingPunct="1">
              <a:spcBef>
                <a:spcPct val="0"/>
              </a:spcBef>
              <a:buClrTx/>
              <a:buSzTx/>
              <a:buFontTx/>
              <a:buNone/>
            </a:pPr>
            <a:r>
              <a:rPr lang="en-US" altLang="en-US" sz="1400" b="1" dirty="0">
                <a:solidFill>
                  <a:schemeClr val="bg1">
                    <a:lumMod val="65000"/>
                  </a:schemeClr>
                </a:solidFill>
              </a:rPr>
              <a:t>The lighter </a:t>
            </a:r>
            <a:r>
              <a:rPr lang="en-US" altLang="en-US" sz="1400" dirty="0">
                <a:solidFill>
                  <a:schemeClr val="bg1">
                    <a:lumMod val="65000"/>
                  </a:schemeClr>
                </a:solidFill>
              </a:rPr>
              <a:t>(</a:t>
            </a:r>
            <a:r>
              <a:rPr lang="en-US" altLang="en-US" sz="1400" b="1" dirty="0">
                <a:solidFill>
                  <a:schemeClr val="bg1">
                    <a:lumMod val="65000"/>
                  </a:schemeClr>
                </a:solidFill>
              </a:rPr>
              <a:t>with one exception</a:t>
            </a:r>
            <a:r>
              <a:rPr lang="en-US" altLang="en-US" sz="1400" dirty="0">
                <a:solidFill>
                  <a:schemeClr val="bg1">
                    <a:lumMod val="65000"/>
                  </a:schemeClr>
                </a:solidFill>
              </a:rPr>
              <a:t>)</a:t>
            </a:r>
            <a:endParaRPr lang="en-US" altLang="en-US" sz="1400" b="1" dirty="0">
              <a:solidFill>
                <a:schemeClr val="bg1">
                  <a:lumMod val="65000"/>
                </a:schemeClr>
              </a:solidFill>
            </a:endParaRPr>
          </a:p>
        </p:txBody>
      </p:sp>
      <p:sp>
        <p:nvSpPr>
          <p:cNvPr id="17" name="TextBox 12">
            <a:extLst>
              <a:ext uri="{FF2B5EF4-FFF2-40B4-BE49-F238E27FC236}">
                <a16:creationId xmlns:a16="http://schemas.microsoft.com/office/drawing/2014/main" id="{723F503E-CD21-411E-BD29-3552E13767B1}"/>
              </a:ext>
            </a:extLst>
          </p:cNvPr>
          <p:cNvSpPr txBox="1">
            <a:spLocks noChangeArrowheads="1"/>
          </p:cNvSpPr>
          <p:nvPr/>
        </p:nvSpPr>
        <p:spPr bwMode="auto">
          <a:xfrm>
            <a:off x="834887" y="3279312"/>
            <a:ext cx="5715000" cy="1169551"/>
          </a:xfrm>
          <a:prstGeom prst="rect">
            <a:avLst/>
          </a:prstGeom>
          <a:solidFill>
            <a:srgbClr val="0070C0"/>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is the exception; </a:t>
            </a:r>
            <a:r>
              <a:rPr lang="en-US" altLang="en-US" sz="1400" i="1" dirty="0" err="1">
                <a:solidFill>
                  <a:schemeClr val="tx1">
                    <a:lumMod val="65000"/>
                    <a:lumOff val="35000"/>
                  </a:schemeClr>
                </a:solidFill>
              </a:rPr>
              <a:t>ie</a:t>
            </a:r>
            <a:r>
              <a:rPr lang="en-US" altLang="en-US" sz="1400" i="1" dirty="0">
                <a:solidFill>
                  <a:schemeClr val="tx1">
                    <a:lumMod val="65000"/>
                    <a:lumOff val="35000"/>
                  </a:schemeClr>
                </a:solidFill>
              </a:rPr>
              <a:t>, under what circumstances is the </a:t>
            </a:r>
            <a:r>
              <a:rPr lang="en-US" altLang="en-US" sz="1400" b="1" dirty="0">
                <a:solidFill>
                  <a:schemeClr val="tx1">
                    <a:lumMod val="65000"/>
                    <a:lumOff val="35000"/>
                  </a:schemeClr>
                </a:solidFill>
              </a:rPr>
              <a:t>darker</a:t>
            </a:r>
            <a:r>
              <a:rPr lang="en-US" altLang="en-US" sz="1400" i="1" dirty="0">
                <a:solidFill>
                  <a:schemeClr val="tx1">
                    <a:lumMod val="65000"/>
                    <a:lumOff val="35000"/>
                  </a:schemeClr>
                </a:solidFill>
              </a:rPr>
              <a:t> eye the one with FHI?</a:t>
            </a:r>
          </a:p>
          <a:p>
            <a:pPr eaLnBrk="1" hangingPunct="1">
              <a:spcBef>
                <a:spcPct val="0"/>
              </a:spcBef>
              <a:buClrTx/>
              <a:buSzTx/>
              <a:buFontTx/>
              <a:buNone/>
            </a:pPr>
            <a:r>
              <a:rPr lang="en-US" altLang="en-US" sz="1400" dirty="0">
                <a:solidFill>
                  <a:schemeClr val="tx1">
                    <a:lumMod val="65000"/>
                    <a:lumOff val="35000"/>
                  </a:schemeClr>
                </a:solidFill>
              </a:rPr>
              <a:t>In individuals with light-blue eyes…the </a:t>
            </a:r>
            <a:r>
              <a:rPr lang="en-US" altLang="en-US" sz="1400" b="1" dirty="0">
                <a:solidFill>
                  <a:schemeClr val="bg1"/>
                </a:solidFill>
              </a:rPr>
              <a:t>iris atrophy </a:t>
            </a:r>
            <a:r>
              <a:rPr lang="en-US" altLang="en-US" sz="1400" dirty="0">
                <a:solidFill>
                  <a:schemeClr val="tx1">
                    <a:lumMod val="65000"/>
                    <a:lumOff val="35000"/>
                  </a:schemeClr>
                </a:solidFill>
              </a:rPr>
              <a:t>stemming from the FHI process will make visible the </a:t>
            </a:r>
            <a:r>
              <a:rPr lang="en-US" altLang="en-US" sz="1400" b="1" dirty="0">
                <a:solidFill>
                  <a:schemeClr val="tx1">
                    <a:lumMod val="65000"/>
                    <a:lumOff val="35000"/>
                  </a:schemeClr>
                </a:solidFill>
              </a:rPr>
              <a:t>darkly-pigmented epithelium of the posterior iris, thus making the eye appear darker</a:t>
            </a:r>
          </a:p>
        </p:txBody>
      </p:sp>
      <p:sp>
        <p:nvSpPr>
          <p:cNvPr id="26" name="Oval 25">
            <a:extLst>
              <a:ext uri="{FF2B5EF4-FFF2-40B4-BE49-F238E27FC236}">
                <a16:creationId xmlns:a16="http://schemas.microsoft.com/office/drawing/2014/main" id="{3643D0A0-AA08-4D67-9D74-EB620925547C}"/>
              </a:ext>
            </a:extLst>
          </p:cNvPr>
          <p:cNvSpPr/>
          <p:nvPr/>
        </p:nvSpPr>
        <p:spPr>
          <a:xfrm>
            <a:off x="6400734" y="3810000"/>
            <a:ext cx="2362266" cy="544314"/>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4978C57-F6F9-44F0-9A65-D1B6007F4554}"/>
              </a:ext>
            </a:extLst>
          </p:cNvPr>
          <p:cNvSpPr/>
          <p:nvPr/>
        </p:nvSpPr>
        <p:spPr>
          <a:xfrm>
            <a:off x="3137912" y="4406560"/>
            <a:ext cx="1891288" cy="470506"/>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55BC7AF4-BE3E-46FB-A878-7358C1E0F0B0}"/>
              </a:ext>
            </a:extLst>
          </p:cNvPr>
          <p:cNvSpPr txBox="1"/>
          <p:nvPr/>
        </p:nvSpPr>
        <p:spPr>
          <a:xfrm>
            <a:off x="1025907" y="2733137"/>
            <a:ext cx="5487537" cy="954107"/>
          </a:xfrm>
          <a:prstGeom prst="rect">
            <a:avLst/>
          </a:prstGeom>
          <a:solidFill>
            <a:schemeClr val="accent5">
              <a:lumMod val="50000"/>
            </a:schemeClr>
          </a:solidFill>
        </p:spPr>
        <p:txBody>
          <a:bodyPr wrap="square" rtlCol="0">
            <a:spAutoFit/>
          </a:bodyPr>
          <a:lstStyle/>
          <a:p>
            <a:r>
              <a:rPr lang="en-US" sz="1400" i="1" dirty="0">
                <a:solidFill>
                  <a:schemeClr val="bg1"/>
                </a:solidFill>
              </a:rPr>
              <a:t>In addition to heterochromia, the atrophic changes give the iris an appearance that has been likened to damage caused by an insect. What is the two-word description for this appearance?</a:t>
            </a:r>
          </a:p>
          <a:p>
            <a:r>
              <a:rPr lang="en-US" sz="1400" b="1" dirty="0">
                <a:solidFill>
                  <a:schemeClr val="bg1"/>
                </a:solidFill>
              </a:rPr>
              <a:t>‘Moth eaten’</a:t>
            </a:r>
          </a:p>
        </p:txBody>
      </p:sp>
      <p:sp>
        <p:nvSpPr>
          <p:cNvPr id="19" name="Oval 18">
            <a:extLst>
              <a:ext uri="{FF2B5EF4-FFF2-40B4-BE49-F238E27FC236}">
                <a16:creationId xmlns:a16="http://schemas.microsoft.com/office/drawing/2014/main" id="{B37D26D3-3827-0FE7-66BF-19D675DC5700}"/>
              </a:ext>
            </a:extLst>
          </p:cNvPr>
          <p:cNvSpPr/>
          <p:nvPr/>
        </p:nvSpPr>
        <p:spPr>
          <a:xfrm>
            <a:off x="3803374" y="3581400"/>
            <a:ext cx="1302026" cy="57584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1204529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a:extLst>
              <a:ext uri="{FF2B5EF4-FFF2-40B4-BE49-F238E27FC236}">
                <a16:creationId xmlns:a16="http://schemas.microsoft.com/office/drawing/2014/main" id="{899BD30E-3614-4930-8AA9-0D7A83692F20}"/>
              </a:ext>
            </a:extLst>
          </p:cNvPr>
          <p:cNvSpPr/>
          <p:nvPr/>
        </p:nvSpPr>
        <p:spPr>
          <a:xfrm>
            <a:off x="1404961" y="1873975"/>
            <a:ext cx="1866851" cy="623223"/>
          </a:xfrm>
          <a:prstGeom prst="ellipse">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 Box 40">
            <a:extLst>
              <a:ext uri="{FF2B5EF4-FFF2-40B4-BE49-F238E27FC236}">
                <a16:creationId xmlns:a16="http://schemas.microsoft.com/office/drawing/2014/main" id="{2E020270-3576-4AD5-A41E-2AB7F0A29C49}"/>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4" name="Line 59">
            <a:extLst>
              <a:ext uri="{FF2B5EF4-FFF2-40B4-BE49-F238E27FC236}">
                <a16:creationId xmlns:a16="http://schemas.microsoft.com/office/drawing/2014/main" id="{9BAAC871-6F8A-459F-8C5F-160E311777FD}"/>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 name="Text Box 40">
            <a:extLst>
              <a:ext uri="{FF2B5EF4-FFF2-40B4-BE49-F238E27FC236}">
                <a16:creationId xmlns:a16="http://schemas.microsoft.com/office/drawing/2014/main" id="{7D3C2A3A-1391-4A76-9A9F-C9F279816CC9}"/>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52157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b="1" i="1"/>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solidFill>
                  <a:schemeClr val="bg1">
                    <a:lumMod val="75000"/>
                  </a:schemeClr>
                </a:solidFill>
              </a:rPr>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79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Lens-</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73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Tumor-</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EVS</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3" name="TextBox 2">
            <a:extLst>
              <a:ext uri="{FF2B5EF4-FFF2-40B4-BE49-F238E27FC236}">
                <a16:creationId xmlns:a16="http://schemas.microsoft.com/office/drawing/2014/main" id="{09A2EF23-3319-4439-871C-182D263E20C0}"/>
              </a:ext>
            </a:extLst>
          </p:cNvPr>
          <p:cNvSpPr txBox="1"/>
          <p:nvPr/>
        </p:nvSpPr>
        <p:spPr>
          <a:xfrm>
            <a:off x="1121386" y="4648200"/>
            <a:ext cx="6901227" cy="923330"/>
          </a:xfrm>
          <a:prstGeom prst="rect">
            <a:avLst/>
          </a:prstGeom>
          <a:solidFill>
            <a:srgbClr val="7030A0"/>
          </a:solidFill>
          <a:ln>
            <a:solidFill>
              <a:schemeClr val="tx1"/>
            </a:solidFill>
          </a:ln>
        </p:spPr>
        <p:txBody>
          <a:bodyPr wrap="square" rtlCol="0">
            <a:spAutoFit/>
          </a:bodyPr>
          <a:lstStyle/>
          <a:p>
            <a:pPr algn="ctr"/>
            <a:r>
              <a:rPr lang="en-US" i="1" dirty="0">
                <a:ln w="0"/>
                <a:solidFill>
                  <a:schemeClr val="bg1"/>
                </a:solidFill>
                <a:effectLst>
                  <a:outerShdw blurRad="38100" dist="19050" dir="2700000" algn="tl" rotWithShape="0">
                    <a:schemeClr val="dk1">
                      <a:alpha val="40000"/>
                    </a:schemeClr>
                  </a:outerShdw>
                </a:effectLst>
              </a:rPr>
              <a:t>Note that primary open-angle glaucoma (POAG) is a </a:t>
            </a:r>
            <a:r>
              <a:rPr lang="en-US" dirty="0">
                <a:ln w="0"/>
                <a:solidFill>
                  <a:schemeClr val="bg1"/>
                </a:solidFill>
                <a:effectLst>
                  <a:outerShdw blurRad="38100" dist="19050" dir="2700000" algn="tl" rotWithShape="0">
                    <a:schemeClr val="dk1">
                      <a:alpha val="40000"/>
                    </a:schemeClr>
                  </a:outerShdw>
                </a:effectLst>
              </a:rPr>
              <a:t>diagnosis of exclusion</a:t>
            </a:r>
            <a:r>
              <a:rPr lang="en-US" i="1" dirty="0">
                <a:ln w="0"/>
                <a:solidFill>
                  <a:schemeClr val="bg1"/>
                </a:solidFill>
                <a:effectLst>
                  <a:outerShdw blurRad="38100" dist="19050" dir="2700000" algn="tl" rotWithShape="0">
                    <a:schemeClr val="dk1">
                      <a:alpha val="40000"/>
                    </a:schemeClr>
                  </a:outerShdw>
                </a:effectLst>
              </a:rPr>
              <a:t>—it can only be made by first determining that the angle is open, and then ruling out the myriad causes of </a:t>
            </a:r>
            <a:r>
              <a:rPr lang="en-US" b="1" i="1" dirty="0">
                <a:ln w="0"/>
                <a:solidFill>
                  <a:schemeClr val="bg1"/>
                </a:solidFill>
                <a:effectLst>
                  <a:outerShdw blurRad="38100" dist="19050" dir="2700000" algn="tl" rotWithShape="0">
                    <a:schemeClr val="dk1">
                      <a:alpha val="40000"/>
                    </a:schemeClr>
                  </a:outerShdw>
                </a:effectLst>
              </a:rPr>
              <a:t>secondary</a:t>
            </a:r>
            <a:r>
              <a:rPr lang="en-US" i="1" dirty="0">
                <a:ln w="0"/>
                <a:solidFill>
                  <a:schemeClr val="bg1"/>
                </a:solidFill>
                <a:effectLst>
                  <a:outerShdw blurRad="38100" dist="19050" dir="2700000" algn="tl" rotWithShape="0">
                    <a:schemeClr val="dk1">
                      <a:alpha val="40000"/>
                    </a:schemeClr>
                  </a:outerShdw>
                </a:effectLst>
              </a:rPr>
              <a:t> OAG</a:t>
            </a:r>
          </a:p>
        </p:txBody>
      </p:sp>
      <p:sp>
        <p:nvSpPr>
          <p:cNvPr id="77" name="Cross 76">
            <a:extLst>
              <a:ext uri="{FF2B5EF4-FFF2-40B4-BE49-F238E27FC236}">
                <a16:creationId xmlns:a16="http://schemas.microsoft.com/office/drawing/2014/main" id="{55610921-F493-4038-82E4-6101E3115B8C}"/>
              </a:ext>
            </a:extLst>
          </p:cNvPr>
          <p:cNvSpPr/>
          <p:nvPr/>
        </p:nvSpPr>
        <p:spPr>
          <a:xfrm rot="18843150">
            <a:off x="106361" y="3697026"/>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78" name="Cross 77">
            <a:extLst>
              <a:ext uri="{FF2B5EF4-FFF2-40B4-BE49-F238E27FC236}">
                <a16:creationId xmlns:a16="http://schemas.microsoft.com/office/drawing/2014/main" id="{BED1C2D5-131F-45FE-A1E8-A3AD7B55D154}"/>
              </a:ext>
            </a:extLst>
          </p:cNvPr>
          <p:cNvSpPr/>
          <p:nvPr/>
        </p:nvSpPr>
        <p:spPr>
          <a:xfrm rot="18843150">
            <a:off x="1040800" y="3704645"/>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79" name="Cross 78">
            <a:extLst>
              <a:ext uri="{FF2B5EF4-FFF2-40B4-BE49-F238E27FC236}">
                <a16:creationId xmlns:a16="http://schemas.microsoft.com/office/drawing/2014/main" id="{9F8D4DB3-194F-4972-A68E-4099151ADCC6}"/>
              </a:ext>
            </a:extLst>
          </p:cNvPr>
          <p:cNvSpPr/>
          <p:nvPr/>
        </p:nvSpPr>
        <p:spPr>
          <a:xfrm rot="18843150">
            <a:off x="2133745" y="3817357"/>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0" name="Cross 79">
            <a:extLst>
              <a:ext uri="{FF2B5EF4-FFF2-40B4-BE49-F238E27FC236}">
                <a16:creationId xmlns:a16="http://schemas.microsoft.com/office/drawing/2014/main" id="{8E9CD51B-C5C5-4A87-87D6-B1500F14D01F}"/>
              </a:ext>
            </a:extLst>
          </p:cNvPr>
          <p:cNvSpPr/>
          <p:nvPr/>
        </p:nvSpPr>
        <p:spPr>
          <a:xfrm rot="18843150">
            <a:off x="3136550" y="3824143"/>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1" name="Cross 80">
            <a:extLst>
              <a:ext uri="{FF2B5EF4-FFF2-40B4-BE49-F238E27FC236}">
                <a16:creationId xmlns:a16="http://schemas.microsoft.com/office/drawing/2014/main" id="{7135E57D-BF7E-4AEE-8FA4-163D962E8088}"/>
              </a:ext>
            </a:extLst>
          </p:cNvPr>
          <p:cNvSpPr/>
          <p:nvPr/>
        </p:nvSpPr>
        <p:spPr>
          <a:xfrm rot="18843150">
            <a:off x="4575321" y="3790302"/>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2" name="Cross 81">
            <a:extLst>
              <a:ext uri="{FF2B5EF4-FFF2-40B4-BE49-F238E27FC236}">
                <a16:creationId xmlns:a16="http://schemas.microsoft.com/office/drawing/2014/main" id="{29E09E3B-CE1C-4E8B-8E7A-6A76C37FE55D}"/>
              </a:ext>
            </a:extLst>
          </p:cNvPr>
          <p:cNvSpPr/>
          <p:nvPr/>
        </p:nvSpPr>
        <p:spPr>
          <a:xfrm rot="18843150">
            <a:off x="5878658" y="3824475"/>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3" name="Cross 82">
            <a:extLst>
              <a:ext uri="{FF2B5EF4-FFF2-40B4-BE49-F238E27FC236}">
                <a16:creationId xmlns:a16="http://schemas.microsoft.com/office/drawing/2014/main" id="{9BD7907D-3592-4266-B984-0B05A27DB997}"/>
              </a:ext>
            </a:extLst>
          </p:cNvPr>
          <p:cNvSpPr/>
          <p:nvPr/>
        </p:nvSpPr>
        <p:spPr>
          <a:xfrm rot="18843150">
            <a:off x="7296702" y="3783158"/>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4" name="Cross 83">
            <a:extLst>
              <a:ext uri="{FF2B5EF4-FFF2-40B4-BE49-F238E27FC236}">
                <a16:creationId xmlns:a16="http://schemas.microsoft.com/office/drawing/2014/main" id="{AF71A0D9-F50E-43A6-A89A-4DCCA95B7158}"/>
              </a:ext>
            </a:extLst>
          </p:cNvPr>
          <p:cNvSpPr/>
          <p:nvPr/>
        </p:nvSpPr>
        <p:spPr>
          <a:xfrm rot="18843150">
            <a:off x="8373787" y="3792200"/>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6" name="Cross 85">
            <a:extLst>
              <a:ext uri="{FF2B5EF4-FFF2-40B4-BE49-F238E27FC236}">
                <a16:creationId xmlns:a16="http://schemas.microsoft.com/office/drawing/2014/main" id="{7AA1A927-BAD7-42B5-8174-FDA4DE9EDDEB}"/>
              </a:ext>
            </a:extLst>
          </p:cNvPr>
          <p:cNvSpPr/>
          <p:nvPr/>
        </p:nvSpPr>
        <p:spPr>
          <a:xfrm rot="18843150">
            <a:off x="6677041" y="1902868"/>
            <a:ext cx="594332" cy="596581"/>
          </a:xfrm>
          <a:prstGeom prst="plus">
            <a:avLst>
              <a:gd name="adj" fmla="val 47385"/>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
        <p:nvSpPr>
          <p:cNvPr id="85" name="TextBox 84">
            <a:extLst>
              <a:ext uri="{FF2B5EF4-FFF2-40B4-BE49-F238E27FC236}">
                <a16:creationId xmlns:a16="http://schemas.microsoft.com/office/drawing/2014/main" id="{C5733C1F-956D-4110-9FD8-7F50235EBDD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1" name="Cross 90">
            <a:extLst>
              <a:ext uri="{FF2B5EF4-FFF2-40B4-BE49-F238E27FC236}">
                <a16:creationId xmlns:a16="http://schemas.microsoft.com/office/drawing/2014/main" id="{B33A4B6F-1E5F-4A5A-922C-6297B1AA43C7}"/>
              </a:ext>
            </a:extLst>
          </p:cNvPr>
          <p:cNvSpPr/>
          <p:nvPr/>
        </p:nvSpPr>
        <p:spPr>
          <a:xfrm rot="18843150">
            <a:off x="7994838" y="2326695"/>
            <a:ext cx="409430" cy="394860"/>
          </a:xfrm>
          <a:prstGeom prst="plus">
            <a:avLst>
              <a:gd name="adj" fmla="val 45396"/>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75000"/>
                </a:schemeClr>
              </a:solidFill>
            </a:endParaRPr>
          </a:p>
        </p:txBody>
      </p:sp>
    </p:spTree>
    <p:extLst>
      <p:ext uri="{BB962C8B-B14F-4D97-AF65-F5344CB8AC3E}">
        <p14:creationId xmlns:p14="http://schemas.microsoft.com/office/powerpoint/2010/main" val="4113236186"/>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D24FEA2-5E3C-1716-09B3-FA2F844950B7}"/>
              </a:ext>
            </a:extLst>
          </p:cNvPr>
          <p:cNvSpPr>
            <a:spLocks noGrp="1"/>
          </p:cNvSpPr>
          <p:nvPr>
            <p:ph type="sldNum" sz="quarter" idx="12"/>
          </p:nvPr>
        </p:nvSpPr>
        <p:spPr/>
        <p:txBody>
          <a:bodyPr/>
          <a:lstStyle/>
          <a:p>
            <a:pPr>
              <a:defRPr/>
            </a:pPr>
            <a:fld id="{DA71D0BC-ACC6-4C88-B0F4-9D43DCC54126}" type="slidenum">
              <a:rPr lang="en-US" altLang="en-US" smtClean="0"/>
              <a:pPr>
                <a:defRPr/>
              </a:pPr>
              <a:t>230</a:t>
            </a:fld>
            <a:endParaRPr lang="en-US" altLang="en-US"/>
          </a:p>
        </p:txBody>
      </p:sp>
      <p:pic>
        <p:nvPicPr>
          <p:cNvPr id="1026" name="Picture 2" descr="What is Fuchs Heterochromic Iridocyclitis?">
            <a:extLst>
              <a:ext uri="{FF2B5EF4-FFF2-40B4-BE49-F238E27FC236}">
                <a16:creationId xmlns:a16="http://schemas.microsoft.com/office/drawing/2014/main" id="{D8699DFF-7BB6-9153-2A29-2A334068E0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3112" y="1471151"/>
            <a:ext cx="5057775" cy="391569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430F920-07AC-6E9B-D77E-775B0B1BF27C}"/>
              </a:ext>
            </a:extLst>
          </p:cNvPr>
          <p:cNvSpPr txBox="1"/>
          <p:nvPr/>
        </p:nvSpPr>
        <p:spPr>
          <a:xfrm>
            <a:off x="348221" y="6107668"/>
            <a:ext cx="8447569" cy="369332"/>
          </a:xfrm>
          <a:prstGeom prst="rect">
            <a:avLst/>
          </a:prstGeom>
          <a:noFill/>
        </p:spPr>
        <p:txBody>
          <a:bodyPr wrap="none" rtlCol="0">
            <a:spAutoFit/>
          </a:bodyPr>
          <a:lstStyle/>
          <a:p>
            <a:pPr algn="ctr"/>
            <a:r>
              <a:rPr lang="en-US" dirty="0">
                <a:latin typeface="+mn-lt"/>
              </a:rPr>
              <a:t>FHI: ‘Moth eaten’ iris. Note the </a:t>
            </a:r>
            <a:r>
              <a:rPr lang="en-US" b="0" i="0" dirty="0">
                <a:solidFill>
                  <a:srgbClr val="212529"/>
                </a:solidFill>
                <a:effectLst/>
                <a:latin typeface="+mn-lt"/>
              </a:rPr>
              <a:t>smooth stromal architecture and loss of iris crypts</a:t>
            </a:r>
            <a:endParaRPr lang="en-US" dirty="0">
              <a:latin typeface="+mn-lt"/>
            </a:endParaRPr>
          </a:p>
        </p:txBody>
      </p:sp>
      <p:sp>
        <p:nvSpPr>
          <p:cNvPr id="6" name="TextBox 5">
            <a:extLst>
              <a:ext uri="{FF2B5EF4-FFF2-40B4-BE49-F238E27FC236}">
                <a16:creationId xmlns:a16="http://schemas.microsoft.com/office/drawing/2014/main" id="{B82F88F6-EA1C-FD35-D75B-3BAD997C522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22862232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062103"/>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a:p>
            <a:pPr eaLnBrk="1" hangingPunct="1">
              <a:spcBef>
                <a:spcPct val="0"/>
              </a:spcBef>
              <a:buClrTx/>
              <a:buSzTx/>
              <a:buFontTx/>
              <a:buNone/>
            </a:pPr>
            <a:r>
              <a:rPr lang="en-US" altLang="en-US" sz="1600" dirty="0"/>
              <a:t>--Associated with heterochromia iridis</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rgbClr val="0000FF"/>
                </a:solidFill>
              </a:rPr>
              <a:t>Which is associated with NVI and NVA?</a:t>
            </a:r>
          </a:p>
        </p:txBody>
      </p:sp>
    </p:spTree>
    <p:extLst>
      <p:ext uri="{BB962C8B-B14F-4D97-AF65-F5344CB8AC3E}">
        <p14:creationId xmlns:p14="http://schemas.microsoft.com/office/powerpoint/2010/main" val="328252558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232</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30832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a:p>
            <a:pPr eaLnBrk="1" hangingPunct="1">
              <a:spcBef>
                <a:spcPct val="0"/>
              </a:spcBef>
              <a:buClrTx/>
              <a:buSzTx/>
              <a:buFontTx/>
              <a:buNone/>
            </a:pPr>
            <a:r>
              <a:rPr lang="en-US" altLang="en-US" sz="1600" dirty="0"/>
              <a:t>--Associated with heterochromia </a:t>
            </a:r>
            <a:r>
              <a:rPr lang="en-US" altLang="en-US" sz="1600" dirty="0" err="1"/>
              <a:t>iridis</a:t>
            </a:r>
            <a:endParaRPr lang="en-US" altLang="en-US" sz="1600" dirty="0"/>
          </a:p>
          <a:p>
            <a:pPr eaLnBrk="1" hangingPunct="1">
              <a:spcBef>
                <a:spcPct val="0"/>
              </a:spcBef>
              <a:buClrTx/>
              <a:buSzTx/>
              <a:buFontTx/>
              <a:buNone/>
            </a:pPr>
            <a:r>
              <a:rPr lang="en-US" altLang="en-US" sz="1600" dirty="0"/>
              <a:t>--Associated with NVI and NVA</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rgbClr val="0000FF"/>
                </a:solidFill>
              </a:rPr>
              <a:t>Which is associated with NVI and NVA?</a:t>
            </a:r>
          </a:p>
        </p:txBody>
      </p:sp>
    </p:spTree>
    <p:extLst>
      <p:ext uri="{BB962C8B-B14F-4D97-AF65-F5344CB8AC3E}">
        <p14:creationId xmlns:p14="http://schemas.microsoft.com/office/powerpoint/2010/main" val="283920026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308324"/>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endParaRPr lang="en-US" altLang="en-US" sz="1600" dirty="0"/>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 NVI and NVA in FHI lead to PAS and NVG?</a:t>
            </a:r>
          </a:p>
          <a:p>
            <a:pPr eaLnBrk="1" hangingPunct="1">
              <a:spcBef>
                <a:spcPct val="0"/>
              </a:spcBef>
              <a:buClrTx/>
              <a:buSzTx/>
              <a:buFontTx/>
              <a:buNone/>
            </a:pPr>
            <a:r>
              <a:rPr lang="en-US" altLang="en-US" sz="1400" dirty="0">
                <a:solidFill>
                  <a:srgbClr val="C0C0C0"/>
                </a:solidFill>
              </a:rPr>
              <a:t>Only rarely</a:t>
            </a:r>
          </a:p>
        </p:txBody>
      </p:sp>
    </p:spTree>
    <p:extLst>
      <p:ext uri="{BB962C8B-B14F-4D97-AF65-F5344CB8AC3E}">
        <p14:creationId xmlns:p14="http://schemas.microsoft.com/office/powerpoint/2010/main" val="3536105714"/>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234</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 NVI and NVA in FHI lead to PAS and NVG?</a:t>
            </a:r>
          </a:p>
          <a:p>
            <a:pPr eaLnBrk="1" hangingPunct="1">
              <a:spcBef>
                <a:spcPct val="0"/>
              </a:spcBef>
              <a:buClrTx/>
              <a:buSzTx/>
              <a:buFontTx/>
              <a:buNone/>
            </a:pPr>
            <a:r>
              <a:rPr lang="en-US" altLang="en-US" sz="1400" dirty="0">
                <a:solidFill>
                  <a:srgbClr val="0000FF"/>
                </a:solidFill>
              </a:rPr>
              <a:t>Only rarely</a:t>
            </a:r>
          </a:p>
        </p:txBody>
      </p:sp>
    </p:spTree>
    <p:extLst>
      <p:ext uri="{BB962C8B-B14F-4D97-AF65-F5344CB8AC3E}">
        <p14:creationId xmlns:p14="http://schemas.microsoft.com/office/powerpoint/2010/main" val="336539161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235</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rgbClr val="0000FF"/>
                </a:solidFill>
              </a:rPr>
              <a:t>The NVA vessels in FHI rupture easily, and it not uncommon for FHI pts to develop a small </a:t>
            </a:r>
            <a:r>
              <a:rPr lang="en-US" altLang="en-US" sz="1400" i="1" dirty="0" err="1">
                <a:solidFill>
                  <a:srgbClr val="0000FF"/>
                </a:solidFill>
              </a:rPr>
              <a:t>hyphema</a:t>
            </a:r>
            <a:r>
              <a:rPr lang="en-US" altLang="en-US" sz="1400" i="1" dirty="0">
                <a:solidFill>
                  <a:srgbClr val="0000FF"/>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chemeClr val="accent5">
                    <a:lumMod val="75000"/>
                  </a:schemeClr>
                </a:solidFill>
              </a:rPr>
              <a:t>Amsler’s</a:t>
            </a:r>
            <a:r>
              <a:rPr lang="en-US" altLang="en-US" sz="1400" b="1" dirty="0">
                <a:solidFill>
                  <a:schemeClr val="accent5">
                    <a:lumMod val="75000"/>
                  </a:schemeClr>
                </a:solidFill>
              </a:rPr>
              <a:t> sign</a:t>
            </a:r>
          </a:p>
          <a:p>
            <a:pPr algn="r" eaLnBrk="1" hangingPunct="1">
              <a:spcBef>
                <a:spcPct val="0"/>
              </a:spcBef>
              <a:buClrTx/>
              <a:buSzTx/>
              <a:buFontTx/>
              <a:buNone/>
            </a:pPr>
            <a:endParaRPr lang="en-US" altLang="en-US" sz="1400" b="1" dirty="0">
              <a:solidFill>
                <a:schemeClr val="accent5">
                  <a:lumMod val="75000"/>
                </a:schemeClr>
              </a:solidFill>
            </a:endParaRPr>
          </a:p>
          <a:p>
            <a:pPr algn="r" eaLnBrk="1" hangingPunct="1">
              <a:spcBef>
                <a:spcPct val="0"/>
              </a:spcBef>
              <a:buClrTx/>
              <a:buSzTx/>
              <a:buFontTx/>
              <a:buNone/>
            </a:pPr>
            <a:r>
              <a:rPr lang="en-US" altLang="en-US" sz="1400" i="1" dirty="0">
                <a:solidFill>
                  <a:schemeClr val="accent5">
                    <a:lumMod val="75000"/>
                  </a:schemeClr>
                </a:solidFill>
              </a:rPr>
              <a:t>Is </a:t>
            </a:r>
            <a:r>
              <a:rPr lang="en-US" altLang="en-US" sz="1400" i="1" dirty="0" err="1">
                <a:solidFill>
                  <a:schemeClr val="accent5">
                    <a:lumMod val="75000"/>
                  </a:schemeClr>
                </a:solidFill>
              </a:rPr>
              <a:t>Amsler’s</a:t>
            </a:r>
            <a:r>
              <a:rPr lang="en-US" altLang="en-US" sz="1400" i="1" dirty="0">
                <a:solidFill>
                  <a:schemeClr val="accent5">
                    <a:lumMod val="75000"/>
                  </a:schemeClr>
                </a:solidFill>
              </a:rPr>
              <a:t> sign pathognomonic for FHI?</a:t>
            </a:r>
          </a:p>
          <a:p>
            <a:pPr algn="r" eaLnBrk="1" hangingPunct="1">
              <a:spcBef>
                <a:spcPct val="0"/>
              </a:spcBef>
              <a:buClrTx/>
              <a:buSzTx/>
              <a:buFontTx/>
              <a:buNone/>
            </a:pPr>
            <a:r>
              <a:rPr lang="en-US" altLang="en-US" sz="1400" dirty="0">
                <a:solidFill>
                  <a:schemeClr val="accent5">
                    <a:lumMod val="75000"/>
                  </a:schemeClr>
                </a:solidFill>
              </a:rPr>
              <a:t>No</a:t>
            </a:r>
          </a:p>
        </p:txBody>
      </p:sp>
    </p:spTree>
    <p:extLst>
      <p:ext uri="{BB962C8B-B14F-4D97-AF65-F5344CB8AC3E}">
        <p14:creationId xmlns:p14="http://schemas.microsoft.com/office/powerpoint/2010/main" val="3331900059"/>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236</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rgbClr val="0000FF"/>
                </a:solidFill>
              </a:rPr>
              <a:t>The NVA vessels in FHI rupture easily, and it not uncommon for FHI pts to develop a small </a:t>
            </a:r>
            <a:r>
              <a:rPr lang="en-US" altLang="en-US" sz="1400" i="1" dirty="0" err="1">
                <a:solidFill>
                  <a:srgbClr val="0000FF"/>
                </a:solidFill>
              </a:rPr>
              <a:t>hyphema</a:t>
            </a:r>
            <a:r>
              <a:rPr lang="en-US" altLang="en-US" sz="1400" i="1" dirty="0">
                <a:solidFill>
                  <a:srgbClr val="0000FF"/>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rgbClr val="0000FF"/>
                </a:solidFill>
              </a:rPr>
              <a:t>Amsler’s</a:t>
            </a:r>
            <a:r>
              <a:rPr lang="en-US" altLang="en-US" sz="1400" b="1" dirty="0">
                <a:solidFill>
                  <a:srgbClr val="0000FF"/>
                </a:solidFill>
              </a:rPr>
              <a:t> sign</a:t>
            </a:r>
          </a:p>
          <a:p>
            <a:pPr algn="r" eaLnBrk="1" hangingPunct="1">
              <a:spcBef>
                <a:spcPct val="0"/>
              </a:spcBef>
              <a:buClrTx/>
              <a:buSzTx/>
              <a:buFontTx/>
              <a:buNone/>
            </a:pPr>
            <a:endParaRPr lang="en-US" altLang="en-US" sz="1400" b="1" dirty="0">
              <a:solidFill>
                <a:schemeClr val="accent5">
                  <a:lumMod val="75000"/>
                </a:schemeClr>
              </a:solidFill>
            </a:endParaRPr>
          </a:p>
          <a:p>
            <a:pPr algn="r" eaLnBrk="1" hangingPunct="1">
              <a:spcBef>
                <a:spcPct val="0"/>
              </a:spcBef>
              <a:buClrTx/>
              <a:buSzTx/>
              <a:buFontTx/>
              <a:buNone/>
            </a:pPr>
            <a:r>
              <a:rPr lang="en-US" altLang="en-US" sz="1400" i="1" dirty="0">
                <a:solidFill>
                  <a:schemeClr val="accent5">
                    <a:lumMod val="75000"/>
                  </a:schemeClr>
                </a:solidFill>
              </a:rPr>
              <a:t>Is </a:t>
            </a:r>
            <a:r>
              <a:rPr lang="en-US" altLang="en-US" sz="1400" i="1" dirty="0" err="1">
                <a:solidFill>
                  <a:schemeClr val="accent5">
                    <a:lumMod val="75000"/>
                  </a:schemeClr>
                </a:solidFill>
              </a:rPr>
              <a:t>Amsler’s</a:t>
            </a:r>
            <a:r>
              <a:rPr lang="en-US" altLang="en-US" sz="1400" i="1" dirty="0">
                <a:solidFill>
                  <a:schemeClr val="accent5">
                    <a:lumMod val="75000"/>
                  </a:schemeClr>
                </a:solidFill>
              </a:rPr>
              <a:t> sign pathognomonic for FHI?</a:t>
            </a:r>
          </a:p>
          <a:p>
            <a:pPr algn="r" eaLnBrk="1" hangingPunct="1">
              <a:spcBef>
                <a:spcPct val="0"/>
              </a:spcBef>
              <a:buClrTx/>
              <a:buSzTx/>
              <a:buFontTx/>
              <a:buNone/>
            </a:pPr>
            <a:r>
              <a:rPr lang="en-US" altLang="en-US" sz="1400" dirty="0">
                <a:solidFill>
                  <a:schemeClr val="accent5">
                    <a:lumMod val="75000"/>
                  </a:schemeClr>
                </a:solidFill>
              </a:rPr>
              <a:t>No</a:t>
            </a:r>
          </a:p>
        </p:txBody>
      </p:sp>
    </p:spTree>
    <p:extLst>
      <p:ext uri="{BB962C8B-B14F-4D97-AF65-F5344CB8AC3E}">
        <p14:creationId xmlns:p14="http://schemas.microsoft.com/office/powerpoint/2010/main" val="13393122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237</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rgbClr val="0000FF"/>
                </a:solidFill>
              </a:rPr>
              <a:t>The NVA vessels in FHI rupture easily, and it not uncommon for FHI pts to develop a small </a:t>
            </a:r>
            <a:r>
              <a:rPr lang="en-US" altLang="en-US" sz="1400" i="1" dirty="0" err="1">
                <a:solidFill>
                  <a:srgbClr val="0000FF"/>
                </a:solidFill>
              </a:rPr>
              <a:t>hyphema</a:t>
            </a:r>
            <a:r>
              <a:rPr lang="en-US" altLang="en-US" sz="1400" i="1" dirty="0">
                <a:solidFill>
                  <a:srgbClr val="0000FF"/>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rgbClr val="0000FF"/>
                </a:solidFill>
              </a:rPr>
              <a:t>Amsler’s</a:t>
            </a:r>
            <a:r>
              <a:rPr lang="en-US" altLang="en-US" sz="1400" b="1" dirty="0">
                <a:solidFill>
                  <a:srgbClr val="0000FF"/>
                </a:solidFill>
              </a:rPr>
              <a:t> sign</a:t>
            </a:r>
          </a:p>
          <a:p>
            <a:pPr algn="r" eaLnBrk="1" hangingPunct="1">
              <a:spcBef>
                <a:spcPct val="0"/>
              </a:spcBef>
              <a:buClrTx/>
              <a:buSzTx/>
              <a:buFontTx/>
              <a:buNone/>
            </a:pPr>
            <a:endParaRPr lang="en-US" altLang="en-US" sz="1400" b="1" dirty="0">
              <a:solidFill>
                <a:srgbClr val="0000FF"/>
              </a:solidFill>
            </a:endParaRPr>
          </a:p>
          <a:p>
            <a:pPr algn="r" eaLnBrk="1" hangingPunct="1">
              <a:spcBef>
                <a:spcPct val="0"/>
              </a:spcBef>
              <a:buClrTx/>
              <a:buSzTx/>
              <a:buFontTx/>
              <a:buNone/>
            </a:pPr>
            <a:r>
              <a:rPr lang="en-US" altLang="en-US" sz="1400" i="1" dirty="0">
                <a:solidFill>
                  <a:srgbClr val="0000FF"/>
                </a:solidFill>
              </a:rPr>
              <a:t>Is </a:t>
            </a:r>
            <a:r>
              <a:rPr lang="en-US" altLang="en-US" sz="1400" i="1" dirty="0" err="1">
                <a:solidFill>
                  <a:srgbClr val="0000FF"/>
                </a:solidFill>
              </a:rPr>
              <a:t>Amsler’s</a:t>
            </a:r>
            <a:r>
              <a:rPr lang="en-US" altLang="en-US" sz="1400" i="1" dirty="0">
                <a:solidFill>
                  <a:srgbClr val="0000FF"/>
                </a:solidFill>
              </a:rPr>
              <a:t> sign pathognomonic for FHI?</a:t>
            </a:r>
          </a:p>
          <a:p>
            <a:pPr algn="r" eaLnBrk="1" hangingPunct="1">
              <a:spcBef>
                <a:spcPct val="0"/>
              </a:spcBef>
              <a:buClrTx/>
              <a:buSzTx/>
              <a:buFontTx/>
              <a:buNone/>
            </a:pPr>
            <a:r>
              <a:rPr lang="en-US" altLang="en-US" sz="1400" dirty="0">
                <a:solidFill>
                  <a:schemeClr val="accent5">
                    <a:lumMod val="75000"/>
                  </a:schemeClr>
                </a:solidFill>
              </a:rPr>
              <a:t>No</a:t>
            </a:r>
          </a:p>
        </p:txBody>
      </p:sp>
    </p:spTree>
    <p:extLst>
      <p:ext uri="{BB962C8B-B14F-4D97-AF65-F5344CB8AC3E}">
        <p14:creationId xmlns:p14="http://schemas.microsoft.com/office/powerpoint/2010/main" val="275627397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238</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rgbClr val="0000FF"/>
                </a:solidFill>
              </a:rPr>
              <a:t>The NVA vessels in FHI rupture easily, and it not uncommon for FHI pts to develop a small </a:t>
            </a:r>
            <a:r>
              <a:rPr lang="en-US" altLang="en-US" sz="1400" i="1" dirty="0" err="1">
                <a:solidFill>
                  <a:srgbClr val="0000FF"/>
                </a:solidFill>
              </a:rPr>
              <a:t>hyphema</a:t>
            </a:r>
            <a:r>
              <a:rPr lang="en-US" altLang="en-US" sz="1400" i="1" dirty="0">
                <a:solidFill>
                  <a:srgbClr val="0000FF"/>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rgbClr val="0000FF"/>
                </a:solidFill>
              </a:rPr>
              <a:t>Amsler’s</a:t>
            </a:r>
            <a:r>
              <a:rPr lang="en-US" altLang="en-US" sz="1400" b="1" dirty="0">
                <a:solidFill>
                  <a:srgbClr val="0000FF"/>
                </a:solidFill>
              </a:rPr>
              <a:t> sign</a:t>
            </a:r>
          </a:p>
          <a:p>
            <a:pPr algn="r" eaLnBrk="1" hangingPunct="1">
              <a:spcBef>
                <a:spcPct val="0"/>
              </a:spcBef>
              <a:buClrTx/>
              <a:buSzTx/>
              <a:buFontTx/>
              <a:buNone/>
            </a:pPr>
            <a:endParaRPr lang="en-US" altLang="en-US" sz="1400" b="1" dirty="0">
              <a:solidFill>
                <a:srgbClr val="0000FF"/>
              </a:solidFill>
            </a:endParaRPr>
          </a:p>
          <a:p>
            <a:pPr algn="r" eaLnBrk="1" hangingPunct="1">
              <a:spcBef>
                <a:spcPct val="0"/>
              </a:spcBef>
              <a:buClrTx/>
              <a:buSzTx/>
              <a:buFontTx/>
              <a:buNone/>
            </a:pPr>
            <a:r>
              <a:rPr lang="en-US" altLang="en-US" sz="1400" i="1" dirty="0">
                <a:solidFill>
                  <a:srgbClr val="0000FF"/>
                </a:solidFill>
              </a:rPr>
              <a:t>Is </a:t>
            </a:r>
            <a:r>
              <a:rPr lang="en-US" altLang="en-US" sz="1400" i="1" dirty="0" err="1">
                <a:solidFill>
                  <a:srgbClr val="0000FF"/>
                </a:solidFill>
              </a:rPr>
              <a:t>Amsler’s</a:t>
            </a:r>
            <a:r>
              <a:rPr lang="en-US" altLang="en-US" sz="1400" i="1" dirty="0">
                <a:solidFill>
                  <a:srgbClr val="0000FF"/>
                </a:solidFill>
              </a:rPr>
              <a:t> sign pathognomonic for FHI?</a:t>
            </a:r>
          </a:p>
          <a:p>
            <a:pPr algn="r" eaLnBrk="1" hangingPunct="1">
              <a:spcBef>
                <a:spcPct val="0"/>
              </a:spcBef>
              <a:buClrTx/>
              <a:buSzTx/>
              <a:buFontTx/>
              <a:buNone/>
            </a:pPr>
            <a:r>
              <a:rPr lang="en-US" altLang="en-US" sz="1400" dirty="0">
                <a:solidFill>
                  <a:srgbClr val="0000FF"/>
                </a:solidFill>
              </a:rPr>
              <a:t>No</a:t>
            </a:r>
          </a:p>
        </p:txBody>
      </p:sp>
    </p:spTree>
    <p:extLst>
      <p:ext uri="{BB962C8B-B14F-4D97-AF65-F5344CB8AC3E}">
        <p14:creationId xmlns:p14="http://schemas.microsoft.com/office/powerpoint/2010/main" val="315791118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239</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chemeClr val="bg1">
                    <a:lumMod val="50000"/>
                  </a:schemeClr>
                </a:solidFill>
              </a:rPr>
              <a:t>The NVA vessels in FHI rupture easily, and it not uncommon for FHI pts to develop a small </a:t>
            </a:r>
            <a:r>
              <a:rPr lang="en-US" altLang="en-US" sz="1400" i="1" dirty="0" err="1">
                <a:solidFill>
                  <a:schemeClr val="bg1">
                    <a:lumMod val="50000"/>
                  </a:schemeClr>
                </a:solidFill>
              </a:rPr>
              <a:t>hyphema</a:t>
            </a:r>
            <a:r>
              <a:rPr lang="en-US" altLang="en-US" sz="1400" i="1" dirty="0">
                <a:solidFill>
                  <a:schemeClr val="bg1">
                    <a:lumMod val="50000"/>
                  </a:schemeClr>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chemeClr val="bg1">
                    <a:lumMod val="50000"/>
                  </a:schemeClr>
                </a:solidFill>
              </a:rPr>
              <a:t>Amsler’s</a:t>
            </a:r>
            <a:r>
              <a:rPr lang="en-US" altLang="en-US" sz="1400" b="1" dirty="0">
                <a:solidFill>
                  <a:schemeClr val="bg1">
                    <a:lumMod val="50000"/>
                  </a:schemeClr>
                </a:solidFill>
              </a:rPr>
              <a:t> sign</a:t>
            </a:r>
          </a:p>
          <a:p>
            <a:pPr algn="r" eaLnBrk="1" hangingPunct="1">
              <a:spcBef>
                <a:spcPct val="0"/>
              </a:spcBef>
              <a:buClrTx/>
              <a:buSzTx/>
              <a:buFontTx/>
              <a:buNone/>
            </a:pPr>
            <a:endParaRPr lang="en-US" altLang="en-US" sz="1400" b="1" dirty="0">
              <a:solidFill>
                <a:schemeClr val="bg1">
                  <a:lumMod val="50000"/>
                </a:schemeClr>
              </a:solidFill>
            </a:endParaRPr>
          </a:p>
          <a:p>
            <a:pPr algn="r" eaLnBrk="1" hangingPunct="1">
              <a:spcBef>
                <a:spcPct val="0"/>
              </a:spcBef>
              <a:buClrTx/>
              <a:buSzTx/>
              <a:buFontTx/>
              <a:buNone/>
            </a:pPr>
            <a:r>
              <a:rPr lang="en-US" altLang="en-US" sz="1400" i="1" dirty="0">
                <a:solidFill>
                  <a:schemeClr val="bg1">
                    <a:lumMod val="50000"/>
                  </a:schemeClr>
                </a:solidFill>
              </a:rPr>
              <a:t>Is </a:t>
            </a:r>
            <a:r>
              <a:rPr lang="en-US" altLang="en-US" sz="1400" i="1" dirty="0" err="1">
                <a:solidFill>
                  <a:schemeClr val="bg1">
                    <a:lumMod val="50000"/>
                  </a:schemeClr>
                </a:solidFill>
              </a:rPr>
              <a:t>Amsler’s</a:t>
            </a:r>
            <a:r>
              <a:rPr lang="en-US" altLang="en-US" sz="1400" i="1" dirty="0">
                <a:solidFill>
                  <a:schemeClr val="bg1">
                    <a:lumMod val="50000"/>
                  </a:schemeClr>
                </a:solidFill>
              </a:rPr>
              <a:t> sign pathognomonic for FHI?</a:t>
            </a:r>
          </a:p>
          <a:p>
            <a:pPr algn="r" eaLnBrk="1" hangingPunct="1">
              <a:spcBef>
                <a:spcPct val="0"/>
              </a:spcBef>
              <a:buClrTx/>
              <a:buSzTx/>
              <a:buFontTx/>
              <a:buNone/>
            </a:pPr>
            <a:r>
              <a:rPr lang="en-US" altLang="en-US" sz="1400" dirty="0">
                <a:solidFill>
                  <a:schemeClr val="bg1">
                    <a:lumMod val="50000"/>
                  </a:schemeClr>
                </a:solidFill>
              </a:rPr>
              <a:t>No</a:t>
            </a:r>
          </a:p>
        </p:txBody>
      </p:sp>
      <p:sp>
        <p:nvSpPr>
          <p:cNvPr id="14" name="TextBox 13">
            <a:extLst>
              <a:ext uri="{FF2B5EF4-FFF2-40B4-BE49-F238E27FC236}">
                <a16:creationId xmlns:a16="http://schemas.microsoft.com/office/drawing/2014/main" id="{F91C5FD5-012B-32A4-9949-E4F245CE3258}"/>
              </a:ext>
            </a:extLst>
          </p:cNvPr>
          <p:cNvSpPr txBox="1"/>
          <p:nvPr/>
        </p:nvSpPr>
        <p:spPr>
          <a:xfrm>
            <a:off x="2622198" y="4919246"/>
            <a:ext cx="5106932" cy="738664"/>
          </a:xfrm>
          <a:prstGeom prst="rect">
            <a:avLst/>
          </a:prstGeom>
          <a:solidFill>
            <a:schemeClr val="accent1">
              <a:lumMod val="40000"/>
              <a:lumOff val="60000"/>
            </a:schemeClr>
          </a:solidFill>
        </p:spPr>
        <p:txBody>
          <a:bodyPr wrap="square" rtlCol="0">
            <a:spAutoFit/>
          </a:bodyPr>
          <a:lstStyle/>
          <a:p>
            <a:r>
              <a:rPr lang="en-US" sz="1400" i="1" dirty="0"/>
              <a:t>Can other clinical maneuvers cause these vessels to bleed?</a:t>
            </a:r>
          </a:p>
          <a:p>
            <a:r>
              <a:rPr lang="en-US" sz="1400" dirty="0">
                <a:solidFill>
                  <a:schemeClr val="accent1">
                    <a:lumMod val="40000"/>
                    <a:lumOff val="60000"/>
                  </a:schemeClr>
                </a:solidFill>
              </a:rPr>
              <a:t>Yes—hyphema in FHI can occur subsequent to  gonioscopy , and even  applanation tonometry</a:t>
            </a:r>
          </a:p>
        </p:txBody>
      </p:sp>
    </p:spTree>
    <p:extLst>
      <p:ext uri="{BB962C8B-B14F-4D97-AF65-F5344CB8AC3E}">
        <p14:creationId xmlns:p14="http://schemas.microsoft.com/office/powerpoint/2010/main" val="116901694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2" name="Oval 1">
            <a:extLst>
              <a:ext uri="{FF2B5EF4-FFF2-40B4-BE49-F238E27FC236}">
                <a16:creationId xmlns:a16="http://schemas.microsoft.com/office/drawing/2014/main" id="{933CF097-6FCD-49D2-8976-BB403A8E383C}"/>
              </a:ext>
            </a:extLst>
          </p:cNvPr>
          <p:cNvSpPr/>
          <p:nvPr/>
        </p:nvSpPr>
        <p:spPr>
          <a:xfrm>
            <a:off x="6212" y="3657600"/>
            <a:ext cx="1905000" cy="52387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C40B717E-AD91-4FE5-AF45-03EDA4E51680}"/>
              </a:ext>
            </a:extLst>
          </p:cNvPr>
          <p:cNvSpPr txBox="1"/>
          <p:nvPr/>
        </p:nvSpPr>
        <p:spPr>
          <a:xfrm>
            <a:off x="63201" y="4294188"/>
            <a:ext cx="3746799" cy="707886"/>
          </a:xfrm>
          <a:prstGeom prst="rect">
            <a:avLst/>
          </a:prstGeom>
          <a:solidFill>
            <a:schemeClr val="bg1"/>
          </a:solidFill>
        </p:spPr>
        <p:txBody>
          <a:bodyPr wrap="square" rtlCol="0">
            <a:spAutoFit/>
          </a:bodyPr>
          <a:lstStyle/>
          <a:p>
            <a:pPr algn="ctr"/>
            <a:r>
              <a:rPr lang="en-US" sz="2000" dirty="0">
                <a:effectLst>
                  <a:outerShdw blurRad="38100" dist="38100" dir="2700000" algn="tl">
                    <a:srgbClr val="000000">
                      <a:alpha val="43137"/>
                    </a:srgbClr>
                  </a:outerShdw>
                </a:effectLst>
              </a:rPr>
              <a:t>PXS </a:t>
            </a:r>
            <a:r>
              <a:rPr lang="en-US" sz="2000" i="1" dirty="0">
                <a:effectLst>
                  <a:outerShdw blurRad="38100" dist="38100" dir="2700000" algn="tl">
                    <a:srgbClr val="000000">
                      <a:alpha val="43137"/>
                    </a:srgbClr>
                  </a:outerShdw>
                </a:effectLst>
              </a:rPr>
              <a:t>and</a:t>
            </a:r>
            <a:r>
              <a:rPr lang="en-US" sz="2000" dirty="0">
                <a:effectLst>
                  <a:outerShdw blurRad="38100" dist="38100" dir="2700000" algn="tl">
                    <a:srgbClr val="000000">
                      <a:alpha val="43137"/>
                    </a:srgbClr>
                  </a:outerShdw>
                </a:effectLst>
              </a:rPr>
              <a:t> pigmentary glaucoma </a:t>
            </a:r>
            <a:r>
              <a:rPr lang="en-US" sz="2000" i="1" dirty="0">
                <a:effectLst>
                  <a:outerShdw blurRad="38100" dist="38100" dir="2700000" algn="tl">
                    <a:srgbClr val="000000">
                      <a:alpha val="43137"/>
                    </a:srgbClr>
                  </a:outerShdw>
                </a:effectLst>
              </a:rPr>
              <a:t>are addressed in slide-set </a:t>
            </a:r>
            <a:r>
              <a:rPr lang="en-US" sz="2000" dirty="0">
                <a:effectLst>
                  <a:outerShdw blurRad="38100" dist="38100" dir="2700000" algn="tl">
                    <a:srgbClr val="000000">
                      <a:alpha val="43137"/>
                    </a:srgbClr>
                  </a:outerShdw>
                </a:effectLst>
              </a:rPr>
              <a:t>G4</a:t>
            </a:r>
          </a:p>
        </p:txBody>
      </p:sp>
      <p:sp>
        <p:nvSpPr>
          <p:cNvPr id="3" name="Text Box 40">
            <a:extLst>
              <a:ext uri="{FF2B5EF4-FFF2-40B4-BE49-F238E27FC236}">
                <a16:creationId xmlns:a16="http://schemas.microsoft.com/office/drawing/2014/main" id="{AD7EA58C-F2D2-44E6-82E5-75A30065CCD9}"/>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4" name="Line 59">
            <a:extLst>
              <a:ext uri="{FF2B5EF4-FFF2-40B4-BE49-F238E27FC236}">
                <a16:creationId xmlns:a16="http://schemas.microsoft.com/office/drawing/2014/main" id="{61235694-3A16-42D4-B1A5-985B98DEE056}"/>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5" name="Text Box 40">
            <a:extLst>
              <a:ext uri="{FF2B5EF4-FFF2-40B4-BE49-F238E27FC236}">
                <a16:creationId xmlns:a16="http://schemas.microsoft.com/office/drawing/2014/main" id="{7B284A11-42DE-449A-B4A4-EBDF962750A5}"/>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Tree>
    <p:extLst>
      <p:ext uri="{BB962C8B-B14F-4D97-AF65-F5344CB8AC3E}">
        <p14:creationId xmlns:p14="http://schemas.microsoft.com/office/powerpoint/2010/main" val="334676419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240</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chemeClr val="bg1">
                    <a:lumMod val="50000"/>
                  </a:schemeClr>
                </a:solidFill>
              </a:rPr>
              <a:t>The NVA vessels in FHI rupture easily, and it not uncommon for FHI pts to develop a small </a:t>
            </a:r>
            <a:r>
              <a:rPr lang="en-US" altLang="en-US" sz="1400" i="1" dirty="0" err="1">
                <a:solidFill>
                  <a:schemeClr val="bg1">
                    <a:lumMod val="50000"/>
                  </a:schemeClr>
                </a:solidFill>
              </a:rPr>
              <a:t>hyphema</a:t>
            </a:r>
            <a:r>
              <a:rPr lang="en-US" altLang="en-US" sz="1400" i="1" dirty="0">
                <a:solidFill>
                  <a:schemeClr val="bg1">
                    <a:lumMod val="50000"/>
                  </a:schemeClr>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chemeClr val="bg1">
                    <a:lumMod val="50000"/>
                  </a:schemeClr>
                </a:solidFill>
              </a:rPr>
              <a:t>Amsler’s</a:t>
            </a:r>
            <a:r>
              <a:rPr lang="en-US" altLang="en-US" sz="1400" b="1" dirty="0">
                <a:solidFill>
                  <a:schemeClr val="bg1">
                    <a:lumMod val="50000"/>
                  </a:schemeClr>
                </a:solidFill>
              </a:rPr>
              <a:t> sign</a:t>
            </a:r>
          </a:p>
          <a:p>
            <a:pPr algn="r" eaLnBrk="1" hangingPunct="1">
              <a:spcBef>
                <a:spcPct val="0"/>
              </a:spcBef>
              <a:buClrTx/>
              <a:buSzTx/>
              <a:buFontTx/>
              <a:buNone/>
            </a:pPr>
            <a:endParaRPr lang="en-US" altLang="en-US" sz="1400" b="1" dirty="0">
              <a:solidFill>
                <a:schemeClr val="bg1">
                  <a:lumMod val="50000"/>
                </a:schemeClr>
              </a:solidFill>
            </a:endParaRPr>
          </a:p>
          <a:p>
            <a:pPr algn="r" eaLnBrk="1" hangingPunct="1">
              <a:spcBef>
                <a:spcPct val="0"/>
              </a:spcBef>
              <a:buClrTx/>
              <a:buSzTx/>
              <a:buFontTx/>
              <a:buNone/>
            </a:pPr>
            <a:r>
              <a:rPr lang="en-US" altLang="en-US" sz="1400" i="1" dirty="0">
                <a:solidFill>
                  <a:schemeClr val="bg1">
                    <a:lumMod val="50000"/>
                  </a:schemeClr>
                </a:solidFill>
              </a:rPr>
              <a:t>Is </a:t>
            </a:r>
            <a:r>
              <a:rPr lang="en-US" altLang="en-US" sz="1400" i="1" dirty="0" err="1">
                <a:solidFill>
                  <a:schemeClr val="bg1">
                    <a:lumMod val="50000"/>
                  </a:schemeClr>
                </a:solidFill>
              </a:rPr>
              <a:t>Amsler’s</a:t>
            </a:r>
            <a:r>
              <a:rPr lang="en-US" altLang="en-US" sz="1400" i="1" dirty="0">
                <a:solidFill>
                  <a:schemeClr val="bg1">
                    <a:lumMod val="50000"/>
                  </a:schemeClr>
                </a:solidFill>
              </a:rPr>
              <a:t> sign pathognomonic for FHI?</a:t>
            </a:r>
          </a:p>
          <a:p>
            <a:pPr algn="r" eaLnBrk="1" hangingPunct="1">
              <a:spcBef>
                <a:spcPct val="0"/>
              </a:spcBef>
              <a:buClrTx/>
              <a:buSzTx/>
              <a:buFontTx/>
              <a:buNone/>
            </a:pPr>
            <a:r>
              <a:rPr lang="en-US" altLang="en-US" sz="1400" dirty="0">
                <a:solidFill>
                  <a:schemeClr val="bg1">
                    <a:lumMod val="50000"/>
                  </a:schemeClr>
                </a:solidFill>
              </a:rPr>
              <a:t>No</a:t>
            </a:r>
          </a:p>
        </p:txBody>
      </p:sp>
      <p:sp>
        <p:nvSpPr>
          <p:cNvPr id="14" name="TextBox 13">
            <a:extLst>
              <a:ext uri="{FF2B5EF4-FFF2-40B4-BE49-F238E27FC236}">
                <a16:creationId xmlns:a16="http://schemas.microsoft.com/office/drawing/2014/main" id="{F91C5FD5-012B-32A4-9949-E4F245CE3258}"/>
              </a:ext>
            </a:extLst>
          </p:cNvPr>
          <p:cNvSpPr txBox="1"/>
          <p:nvPr/>
        </p:nvSpPr>
        <p:spPr>
          <a:xfrm>
            <a:off x="2622198" y="4919246"/>
            <a:ext cx="5106932" cy="738664"/>
          </a:xfrm>
          <a:prstGeom prst="rect">
            <a:avLst/>
          </a:prstGeom>
          <a:solidFill>
            <a:schemeClr val="accent1">
              <a:lumMod val="40000"/>
              <a:lumOff val="60000"/>
            </a:schemeClr>
          </a:solidFill>
        </p:spPr>
        <p:txBody>
          <a:bodyPr wrap="square" rtlCol="0">
            <a:spAutoFit/>
          </a:bodyPr>
          <a:lstStyle/>
          <a:p>
            <a:r>
              <a:rPr lang="en-US" sz="1400" i="1" dirty="0"/>
              <a:t>Can other clinical maneuvers cause these vessels to bleed?</a:t>
            </a:r>
          </a:p>
          <a:p>
            <a:r>
              <a:rPr lang="en-US" sz="1400" dirty="0"/>
              <a:t>Yes—hyphema in FHI can occur subsequent to  gonioscopy , and even  applanation tonometry</a:t>
            </a:r>
          </a:p>
        </p:txBody>
      </p:sp>
      <p:sp>
        <p:nvSpPr>
          <p:cNvPr id="15" name="Rectangle 14">
            <a:extLst>
              <a:ext uri="{FF2B5EF4-FFF2-40B4-BE49-F238E27FC236}">
                <a16:creationId xmlns:a16="http://schemas.microsoft.com/office/drawing/2014/main" id="{4CE6B975-3291-D129-B02B-073F4F30D543}"/>
              </a:ext>
            </a:extLst>
          </p:cNvPr>
          <p:cNvSpPr/>
          <p:nvPr/>
        </p:nvSpPr>
        <p:spPr>
          <a:xfrm>
            <a:off x="6470835" y="5203555"/>
            <a:ext cx="951793"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596790B-B67E-11AC-2B36-F987F0918F18}"/>
              </a:ext>
            </a:extLst>
          </p:cNvPr>
          <p:cNvSpPr/>
          <p:nvPr/>
        </p:nvSpPr>
        <p:spPr>
          <a:xfrm>
            <a:off x="3489450" y="5415364"/>
            <a:ext cx="1840385"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128482364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241</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severe</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recurrent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Good</a:t>
            </a:r>
            <a:r>
              <a:rPr lang="en-US" altLang="en-US" sz="1600" dirty="0">
                <a:solidFill>
                  <a:schemeClr val="bg1">
                    <a:lumMod val="75000"/>
                  </a:schemeClr>
                </a:solidFill>
              </a:rPr>
              <a:t>  response to steroids</a:t>
            </a:r>
          </a:p>
          <a:p>
            <a:pPr eaLnBrk="1" hangingPunct="1">
              <a:spcBef>
                <a:spcPct val="0"/>
              </a:spcBef>
              <a:buClrTx/>
              <a:buSzTx/>
              <a:buFontTx/>
              <a:buNone/>
            </a:pPr>
            <a:r>
              <a:rPr lang="en-US" altLang="en-US" sz="1600" dirty="0">
                <a:solidFill>
                  <a:schemeClr val="bg1">
                    <a:lumMod val="75000"/>
                  </a:schemeClr>
                </a:solidFill>
              </a:rPr>
              <a:t>--KP are ‘white and  </a:t>
            </a:r>
            <a:r>
              <a:rPr lang="en-US" altLang="en-US" sz="1600" b="1" dirty="0">
                <a:solidFill>
                  <a:schemeClr val="bg1">
                    <a:lumMod val="75000"/>
                  </a:schemeClr>
                </a:solidFill>
              </a:rPr>
              <a:t>round </a:t>
            </a:r>
            <a:r>
              <a:rPr lang="en-US" altLang="en-US" sz="1600" dirty="0">
                <a:solidFill>
                  <a:schemeClr val="bg1">
                    <a:lumMod val="75000"/>
                  </a:schemeClr>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solidFill>
                  <a:schemeClr val="bg1">
                    <a:lumMod val="75000"/>
                  </a:schemeClr>
                </a:solidFill>
              </a:rPr>
              <a:t>Posner-</a:t>
            </a:r>
            <a:r>
              <a:rPr lang="en-US" b="1" dirty="0" err="1">
                <a:solidFill>
                  <a:schemeClr val="bg1">
                    <a:lumMod val="75000"/>
                  </a:schemeClr>
                </a:solidFill>
              </a:rPr>
              <a:t>Schlossman</a:t>
            </a:r>
            <a:r>
              <a:rPr lang="en-US" b="1" dirty="0">
                <a:solidFill>
                  <a:schemeClr val="bg1">
                    <a:lumMod val="75000"/>
                  </a:schemeClr>
                </a:solidFill>
              </a:rPr>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chemeClr val="bg1">
                    <a:lumMod val="75000"/>
                  </a:schemeClr>
                </a:solidFill>
              </a:rPr>
              <a:t>--Unilateral</a:t>
            </a:r>
          </a:p>
          <a:p>
            <a:pPr eaLnBrk="1" hangingPunct="1">
              <a:spcBef>
                <a:spcPct val="0"/>
              </a:spcBef>
              <a:buClrTx/>
              <a:buSzTx/>
              <a:buFontTx/>
              <a:buNone/>
            </a:pPr>
            <a:r>
              <a:rPr lang="en-US" altLang="en-US" sz="1600" dirty="0">
                <a:solidFill>
                  <a:schemeClr val="bg1">
                    <a:lumMod val="75000"/>
                  </a:schemeClr>
                </a:solidFill>
              </a:rPr>
              <a:t>--Young to middle-aged adults</a:t>
            </a:r>
          </a:p>
          <a:p>
            <a:pPr eaLnBrk="1" hangingPunct="1">
              <a:spcBef>
                <a:spcPct val="0"/>
              </a:spcBef>
              <a:buClrTx/>
              <a:buSzTx/>
              <a:buFontTx/>
              <a:buNone/>
            </a:pPr>
            <a:r>
              <a:rPr lang="en-US" altLang="en-US" sz="1600" dirty="0">
                <a:solidFill>
                  <a:schemeClr val="bg1">
                    <a:lumMod val="75000"/>
                  </a:schemeClr>
                </a:solidFill>
              </a:rPr>
              <a:t>--Inflammation is…mild</a:t>
            </a:r>
          </a:p>
          <a:p>
            <a:pPr eaLnBrk="1" hangingPunct="1">
              <a:spcBef>
                <a:spcPct val="0"/>
              </a:spcBef>
              <a:buClrTx/>
              <a:buSzTx/>
              <a:buFontTx/>
              <a:buNone/>
            </a:pPr>
            <a:r>
              <a:rPr lang="en-US" altLang="en-US" sz="1600" dirty="0">
                <a:solidFill>
                  <a:schemeClr val="bg1">
                    <a:lumMod val="75000"/>
                  </a:schemeClr>
                </a:solidFill>
              </a:rPr>
              <a:t>--IOP elevation usually…</a:t>
            </a:r>
            <a:r>
              <a:rPr lang="en-US" altLang="en-US" sz="1600" b="1" dirty="0">
                <a:solidFill>
                  <a:schemeClr val="bg1">
                    <a:lumMod val="75000"/>
                  </a:schemeClr>
                </a:solidFill>
              </a:rPr>
              <a:t>mild</a:t>
            </a:r>
            <a:r>
              <a:rPr lang="en-US" altLang="en-US" sz="1600" dirty="0">
                <a:solidFill>
                  <a:schemeClr val="bg1">
                    <a:lumMod val="75000"/>
                  </a:schemeClr>
                </a:solidFill>
              </a:rPr>
              <a:t> (or absent)</a:t>
            </a:r>
          </a:p>
          <a:p>
            <a:pPr eaLnBrk="1" hangingPunct="1">
              <a:spcBef>
                <a:spcPct val="0"/>
              </a:spcBef>
              <a:buClrTx/>
              <a:buSzTx/>
              <a:buFontTx/>
              <a:buNone/>
            </a:pPr>
            <a:r>
              <a:rPr lang="en-US" altLang="en-US" sz="1600" dirty="0">
                <a:solidFill>
                  <a:schemeClr val="bg1">
                    <a:lumMod val="75000"/>
                  </a:schemeClr>
                </a:solidFill>
              </a:rPr>
              <a:t>--Is a  </a:t>
            </a:r>
            <a:r>
              <a:rPr lang="en-US" altLang="en-US" sz="1600" b="1" dirty="0">
                <a:solidFill>
                  <a:schemeClr val="bg1">
                    <a:lumMod val="75000"/>
                  </a:schemeClr>
                </a:solidFill>
              </a:rPr>
              <a:t>chronic </a:t>
            </a:r>
            <a:r>
              <a:rPr lang="en-US" altLang="en-US" sz="1600" dirty="0">
                <a:solidFill>
                  <a:schemeClr val="bg1">
                    <a:lumMod val="75000"/>
                  </a:schemeClr>
                </a:solidFill>
              </a:rPr>
              <a:t> condition</a:t>
            </a:r>
          </a:p>
          <a:p>
            <a:pPr eaLnBrk="1" hangingPunct="1">
              <a:spcBef>
                <a:spcPct val="0"/>
              </a:spcBef>
              <a:buClrTx/>
              <a:buSzTx/>
              <a:buFontTx/>
              <a:buNone/>
            </a:pPr>
            <a:r>
              <a:rPr lang="en-US" altLang="en-US" sz="1600" dirty="0">
                <a:solidFill>
                  <a:schemeClr val="bg1">
                    <a:lumMod val="75000"/>
                  </a:schemeClr>
                </a:solidFill>
              </a:rPr>
              <a:t>--</a:t>
            </a:r>
            <a:r>
              <a:rPr lang="en-US" altLang="en-US" sz="1600" b="1" dirty="0">
                <a:solidFill>
                  <a:schemeClr val="bg1">
                    <a:lumMod val="75000"/>
                  </a:schemeClr>
                </a:solidFill>
              </a:rPr>
              <a:t>Poor</a:t>
            </a:r>
            <a:r>
              <a:rPr lang="en-US" altLang="en-US" sz="1600" dirty="0">
                <a:solidFill>
                  <a:schemeClr val="bg1">
                    <a:lumMod val="75000"/>
                  </a:schemeClr>
                </a:solidFill>
              </a:rPr>
              <a:t>  response to steroids</a:t>
            </a:r>
          </a:p>
          <a:p>
            <a:pPr eaLnBrk="1" hangingPunct="1">
              <a:spcBef>
                <a:spcPct val="0"/>
              </a:spcBef>
              <a:buClrTx/>
              <a:buSzTx/>
              <a:buNone/>
            </a:pPr>
            <a:r>
              <a:rPr lang="en-US" altLang="en-US" sz="1600" dirty="0">
                <a:solidFill>
                  <a:schemeClr val="bg1">
                    <a:lumMod val="75000"/>
                  </a:schemeClr>
                </a:solidFill>
              </a:rPr>
              <a:t>--KP are ‘white and  </a:t>
            </a:r>
            <a:r>
              <a:rPr lang="en-US" altLang="en-US" sz="1600" b="1" dirty="0">
                <a:solidFill>
                  <a:schemeClr val="bg1">
                    <a:lumMod val="75000"/>
                  </a:schemeClr>
                </a:solidFill>
              </a:rPr>
              <a:t>stellate </a:t>
            </a:r>
            <a:r>
              <a:rPr lang="en-US" altLang="en-US" sz="1600" dirty="0">
                <a:solidFill>
                  <a:schemeClr val="bg1">
                    <a:lumMod val="75000"/>
                  </a:schemeClr>
                </a:solidFill>
              </a:rPr>
              <a:t>’</a:t>
            </a:r>
          </a:p>
          <a:p>
            <a:pPr eaLnBrk="1" hangingPunct="1">
              <a:spcBef>
                <a:spcPct val="0"/>
              </a:spcBef>
              <a:buClrTx/>
              <a:buSzTx/>
              <a:buFontTx/>
              <a:buNone/>
            </a:pPr>
            <a:r>
              <a:rPr lang="en-US" altLang="en-US" sz="1600" dirty="0">
                <a:solidFill>
                  <a:schemeClr val="bg1">
                    <a:lumMod val="75000"/>
                  </a:schemeClr>
                </a:solidFill>
              </a:rPr>
              <a:t>--Associated with heterochromia </a:t>
            </a:r>
            <a:r>
              <a:rPr lang="en-US" altLang="en-US" sz="1600" dirty="0" err="1">
                <a:solidFill>
                  <a:schemeClr val="bg1">
                    <a:lumMod val="75000"/>
                  </a:schemeClr>
                </a:solidFill>
              </a:rPr>
              <a:t>iridis</a:t>
            </a:r>
            <a:endParaRPr lang="en-US" altLang="en-US" sz="1600" dirty="0">
              <a:solidFill>
                <a:schemeClr val="bg1">
                  <a:lumMod val="75000"/>
                </a:schemeClr>
              </a:solidFill>
            </a:endParaRPr>
          </a:p>
          <a:p>
            <a:pPr eaLnBrk="1" hangingPunct="1">
              <a:spcBef>
                <a:spcPct val="0"/>
              </a:spcBef>
              <a:buClrTx/>
              <a:buSzTx/>
              <a:buFontTx/>
              <a:buNone/>
            </a:pPr>
            <a:r>
              <a:rPr lang="en-US" altLang="en-US" sz="1600" dirty="0"/>
              <a:t>--</a:t>
            </a:r>
            <a:r>
              <a:rPr lang="en-US" altLang="en-US" sz="1600" b="1" dirty="0"/>
              <a:t>Associated with NVI and NVA</a:t>
            </a:r>
            <a:r>
              <a:rPr lang="en-US" altLang="en-US" sz="1600" dirty="0">
                <a:solidFill>
                  <a:schemeClr val="bg1">
                    <a:lumMod val="75000"/>
                  </a:schemeClr>
                </a:solidFill>
              </a:rPr>
              <a:t>,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solidFill>
                  <a:schemeClr val="bg1">
                    <a:lumMod val="75000"/>
                  </a:schemeClr>
                </a:solidFill>
              </a:rPr>
              <a:t>(aka </a:t>
            </a:r>
            <a:r>
              <a:rPr lang="en-US" i="1" dirty="0">
                <a:solidFill>
                  <a:schemeClr val="bg1">
                    <a:lumMod val="75000"/>
                  </a:schemeClr>
                </a:solidFill>
              </a:rPr>
              <a:t>glaucomatocyclitic crisis</a:t>
            </a:r>
            <a:r>
              <a:rPr lang="en-US" dirty="0">
                <a:solidFill>
                  <a:schemeClr val="bg1">
                    <a:lumMod val="75000"/>
                  </a:schemeClr>
                </a:solidFill>
              </a:rPr>
              <a:t>)</a:t>
            </a:r>
            <a:endParaRPr lang="en-US" i="1" dirty="0">
              <a:solidFill>
                <a:schemeClr val="bg1">
                  <a:lumMod val="75000"/>
                </a:schemeClr>
              </a:solidFill>
            </a:endParaRPr>
          </a:p>
        </p:txBody>
      </p:sp>
      <p:sp>
        <p:nvSpPr>
          <p:cNvPr id="8" name="TextBox 7">
            <a:extLst>
              <a:ext uri="{FF2B5EF4-FFF2-40B4-BE49-F238E27FC236}">
                <a16:creationId xmlns:a16="http://schemas.microsoft.com/office/drawing/2014/main" id="{255E7D85-64CE-4629-B4F1-89FFDD11E895}"/>
              </a:ext>
            </a:extLst>
          </p:cNvPr>
          <p:cNvSpPr txBox="1"/>
          <p:nvPr/>
        </p:nvSpPr>
        <p:spPr>
          <a:xfrm>
            <a:off x="2622198" y="4919246"/>
            <a:ext cx="3796104" cy="338554"/>
          </a:xfrm>
          <a:prstGeom prst="rect">
            <a:avLst/>
          </a:prstGeom>
          <a:noFill/>
        </p:spPr>
        <p:txBody>
          <a:bodyPr wrap="none" rtlCol="0">
            <a:spAutoFit/>
          </a:bodyPr>
          <a:lstStyle/>
          <a:p>
            <a:pPr algn="ctr"/>
            <a:r>
              <a:rPr lang="en-US" sz="1600" i="1" dirty="0">
                <a:solidFill>
                  <a:schemeClr val="bg1">
                    <a:lumMod val="75000"/>
                  </a:schemeClr>
                </a:solidFill>
              </a:rPr>
              <a:t>Which is associated with NVI and NVA?</a:t>
            </a:r>
          </a:p>
        </p:txBody>
      </p:sp>
      <p:sp>
        <p:nvSpPr>
          <p:cNvPr id="2" name="TextBox 3">
            <a:extLst>
              <a:ext uri="{FF2B5EF4-FFF2-40B4-BE49-F238E27FC236}">
                <a16:creationId xmlns:a16="http://schemas.microsoft.com/office/drawing/2014/main" id="{F7A045B2-8F03-4F5C-9B64-E19842BB282C}"/>
              </a:ext>
            </a:extLst>
          </p:cNvPr>
          <p:cNvSpPr txBox="1">
            <a:spLocks noChangeArrowheads="1"/>
          </p:cNvSpPr>
          <p:nvPr/>
        </p:nvSpPr>
        <p:spPr bwMode="auto">
          <a:xfrm>
            <a:off x="4939288" y="4826913"/>
            <a:ext cx="3912225" cy="52322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50000"/>
                  </a:schemeClr>
                </a:solidFill>
              </a:rPr>
              <a:t>Do NVI and NVA in FHI lead to PAS and NVG?</a:t>
            </a:r>
          </a:p>
          <a:p>
            <a:pPr eaLnBrk="1" hangingPunct="1">
              <a:spcBef>
                <a:spcPct val="0"/>
              </a:spcBef>
              <a:buClrTx/>
              <a:buSzTx/>
              <a:buFontTx/>
              <a:buNone/>
            </a:pPr>
            <a:r>
              <a:rPr lang="en-US" altLang="en-US" sz="1400" dirty="0">
                <a:solidFill>
                  <a:schemeClr val="bg1">
                    <a:lumMod val="50000"/>
                  </a:schemeClr>
                </a:solidFill>
              </a:rPr>
              <a:t>Only rarely</a:t>
            </a:r>
          </a:p>
        </p:txBody>
      </p:sp>
      <p:sp>
        <p:nvSpPr>
          <p:cNvPr id="10" name="TextBox 2">
            <a:extLst>
              <a:ext uri="{FF2B5EF4-FFF2-40B4-BE49-F238E27FC236}">
                <a16:creationId xmlns:a16="http://schemas.microsoft.com/office/drawing/2014/main" id="{082559CF-C1CA-4D4C-8D63-4284AA1DAE14}"/>
              </a:ext>
            </a:extLst>
          </p:cNvPr>
          <p:cNvSpPr txBox="1">
            <a:spLocks noChangeArrowheads="1"/>
          </p:cNvSpPr>
          <p:nvPr/>
        </p:nvSpPr>
        <p:spPr bwMode="auto">
          <a:xfrm>
            <a:off x="1970847" y="4572000"/>
            <a:ext cx="6924675" cy="1600438"/>
          </a:xfrm>
          <a:prstGeom prst="rect">
            <a:avLst/>
          </a:prstGeom>
          <a:solidFill>
            <a:schemeClr val="accent5">
              <a:lumMod val="75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spcBef>
                <a:spcPct val="0"/>
              </a:spcBef>
              <a:buClrTx/>
              <a:buSzTx/>
              <a:buFontTx/>
              <a:buNone/>
            </a:pPr>
            <a:r>
              <a:rPr lang="en-US" altLang="en-US" sz="1400" i="1" dirty="0">
                <a:solidFill>
                  <a:schemeClr val="bg1">
                    <a:lumMod val="50000"/>
                  </a:schemeClr>
                </a:solidFill>
              </a:rPr>
              <a:t>The NVA vessels in FHI rupture easily, and it not uncommon for FHI pts to develop a small </a:t>
            </a:r>
            <a:r>
              <a:rPr lang="en-US" altLang="en-US" sz="1400" i="1" dirty="0" err="1">
                <a:solidFill>
                  <a:schemeClr val="bg1">
                    <a:lumMod val="50000"/>
                  </a:schemeClr>
                </a:solidFill>
              </a:rPr>
              <a:t>hyphema</a:t>
            </a:r>
            <a:r>
              <a:rPr lang="en-US" altLang="en-US" sz="1400" i="1" dirty="0">
                <a:solidFill>
                  <a:schemeClr val="bg1">
                    <a:lumMod val="50000"/>
                  </a:schemeClr>
                </a:solidFill>
              </a:rPr>
              <a:t> when the paracentesis wound is made at the start of cataract surgery. What is the eponymous name for this classic finding?</a:t>
            </a:r>
          </a:p>
          <a:p>
            <a:pPr algn="r" eaLnBrk="1" hangingPunct="1">
              <a:spcBef>
                <a:spcPct val="0"/>
              </a:spcBef>
              <a:buClrTx/>
              <a:buSzTx/>
              <a:buFontTx/>
              <a:buNone/>
            </a:pPr>
            <a:r>
              <a:rPr lang="en-US" altLang="en-US" sz="1400" b="1" dirty="0" err="1">
                <a:solidFill>
                  <a:schemeClr val="bg1">
                    <a:lumMod val="50000"/>
                  </a:schemeClr>
                </a:solidFill>
              </a:rPr>
              <a:t>Amsler’s</a:t>
            </a:r>
            <a:r>
              <a:rPr lang="en-US" altLang="en-US" sz="1400" b="1" dirty="0">
                <a:solidFill>
                  <a:schemeClr val="bg1">
                    <a:lumMod val="50000"/>
                  </a:schemeClr>
                </a:solidFill>
              </a:rPr>
              <a:t> sign</a:t>
            </a:r>
          </a:p>
          <a:p>
            <a:pPr algn="r" eaLnBrk="1" hangingPunct="1">
              <a:spcBef>
                <a:spcPct val="0"/>
              </a:spcBef>
              <a:buClrTx/>
              <a:buSzTx/>
              <a:buFontTx/>
              <a:buNone/>
            </a:pPr>
            <a:endParaRPr lang="en-US" altLang="en-US" sz="1400" b="1" dirty="0">
              <a:solidFill>
                <a:schemeClr val="bg1">
                  <a:lumMod val="50000"/>
                </a:schemeClr>
              </a:solidFill>
            </a:endParaRPr>
          </a:p>
          <a:p>
            <a:pPr algn="r" eaLnBrk="1" hangingPunct="1">
              <a:spcBef>
                <a:spcPct val="0"/>
              </a:spcBef>
              <a:buClrTx/>
              <a:buSzTx/>
              <a:buFontTx/>
              <a:buNone/>
            </a:pPr>
            <a:r>
              <a:rPr lang="en-US" altLang="en-US" sz="1400" i="1" dirty="0">
                <a:solidFill>
                  <a:schemeClr val="bg1">
                    <a:lumMod val="50000"/>
                  </a:schemeClr>
                </a:solidFill>
              </a:rPr>
              <a:t>Is </a:t>
            </a:r>
            <a:r>
              <a:rPr lang="en-US" altLang="en-US" sz="1400" i="1" dirty="0" err="1">
                <a:solidFill>
                  <a:schemeClr val="bg1">
                    <a:lumMod val="50000"/>
                  </a:schemeClr>
                </a:solidFill>
              </a:rPr>
              <a:t>Amsler’s</a:t>
            </a:r>
            <a:r>
              <a:rPr lang="en-US" altLang="en-US" sz="1400" i="1" dirty="0">
                <a:solidFill>
                  <a:schemeClr val="bg1">
                    <a:lumMod val="50000"/>
                  </a:schemeClr>
                </a:solidFill>
              </a:rPr>
              <a:t> sign pathognomonic for FHI?</a:t>
            </a:r>
          </a:p>
          <a:p>
            <a:pPr algn="r" eaLnBrk="1" hangingPunct="1">
              <a:spcBef>
                <a:spcPct val="0"/>
              </a:spcBef>
              <a:buClrTx/>
              <a:buSzTx/>
              <a:buFontTx/>
              <a:buNone/>
            </a:pPr>
            <a:r>
              <a:rPr lang="en-US" altLang="en-US" sz="1400" dirty="0">
                <a:solidFill>
                  <a:schemeClr val="bg1">
                    <a:lumMod val="50000"/>
                  </a:schemeClr>
                </a:solidFill>
              </a:rPr>
              <a:t>No</a:t>
            </a:r>
          </a:p>
        </p:txBody>
      </p:sp>
      <p:sp>
        <p:nvSpPr>
          <p:cNvPr id="14" name="TextBox 13">
            <a:extLst>
              <a:ext uri="{FF2B5EF4-FFF2-40B4-BE49-F238E27FC236}">
                <a16:creationId xmlns:a16="http://schemas.microsoft.com/office/drawing/2014/main" id="{F91C5FD5-012B-32A4-9949-E4F245CE3258}"/>
              </a:ext>
            </a:extLst>
          </p:cNvPr>
          <p:cNvSpPr txBox="1"/>
          <p:nvPr/>
        </p:nvSpPr>
        <p:spPr>
          <a:xfrm>
            <a:off x="2622198" y="4919246"/>
            <a:ext cx="5106932" cy="738664"/>
          </a:xfrm>
          <a:prstGeom prst="rect">
            <a:avLst/>
          </a:prstGeom>
          <a:solidFill>
            <a:schemeClr val="accent1">
              <a:lumMod val="40000"/>
              <a:lumOff val="60000"/>
            </a:schemeClr>
          </a:solidFill>
        </p:spPr>
        <p:txBody>
          <a:bodyPr wrap="square" rtlCol="0">
            <a:spAutoFit/>
          </a:bodyPr>
          <a:lstStyle/>
          <a:p>
            <a:r>
              <a:rPr lang="en-US" sz="1400" i="1" dirty="0"/>
              <a:t>Can other clinical maneuvers cause these vessels to bleed?</a:t>
            </a:r>
          </a:p>
          <a:p>
            <a:r>
              <a:rPr lang="en-US" sz="1400" dirty="0"/>
              <a:t>Yes—hyphema in FHI can occur subsequent to  gonioscopy , and even  applanation tonometry</a:t>
            </a:r>
          </a:p>
        </p:txBody>
      </p:sp>
    </p:spTree>
    <p:extLst>
      <p:ext uri="{BB962C8B-B14F-4D97-AF65-F5344CB8AC3E}">
        <p14:creationId xmlns:p14="http://schemas.microsoft.com/office/powerpoint/2010/main" val="322017501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242</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554545"/>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a:p>
            <a:pPr eaLnBrk="1" hangingPunct="1">
              <a:spcBef>
                <a:spcPct val="0"/>
              </a:spcBef>
              <a:buClrTx/>
              <a:buSzTx/>
              <a:buFontTx/>
              <a:buNone/>
            </a:pPr>
            <a:r>
              <a:rPr lang="en-US" altLang="en-US" sz="1600" dirty="0"/>
              <a:t>--Associated with heterochromia </a:t>
            </a:r>
            <a:r>
              <a:rPr lang="en-US" altLang="en-US" sz="1600" dirty="0" err="1"/>
              <a:t>iridis</a:t>
            </a:r>
            <a:endParaRPr lang="en-US" altLang="en-US" sz="1600" dirty="0"/>
          </a:p>
          <a:p>
            <a:pPr eaLnBrk="1" hangingPunct="1">
              <a:spcBef>
                <a:spcPct val="0"/>
              </a:spcBef>
              <a:buClrTx/>
              <a:buSzTx/>
              <a:buFontTx/>
              <a:buNone/>
            </a:pPr>
            <a:r>
              <a:rPr lang="en-US" altLang="en-US" sz="1600" dirty="0"/>
              <a:t>--Associated with NVI and NVA, but    PAS and/or NVG rarely develop</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A7617BF6-1E2C-4F83-BB1E-7816C5D8ACFE}"/>
              </a:ext>
            </a:extLst>
          </p:cNvPr>
          <p:cNvSpPr txBox="1"/>
          <p:nvPr/>
        </p:nvSpPr>
        <p:spPr>
          <a:xfrm>
            <a:off x="228856" y="5376446"/>
            <a:ext cx="8582799" cy="338554"/>
          </a:xfrm>
          <a:prstGeom prst="rect">
            <a:avLst/>
          </a:prstGeom>
          <a:noFill/>
        </p:spPr>
        <p:txBody>
          <a:bodyPr wrap="none" rtlCol="0">
            <a:spAutoFit/>
          </a:bodyPr>
          <a:lstStyle/>
          <a:p>
            <a:pPr algn="ctr"/>
            <a:r>
              <a:rPr lang="en-US" sz="1600" i="1" dirty="0">
                <a:solidFill>
                  <a:srgbClr val="0000FF"/>
                </a:solidFill>
              </a:rPr>
              <a:t>Which has a strong association with cataract, and with what type of cataract is it associated?</a:t>
            </a:r>
          </a:p>
        </p:txBody>
      </p:sp>
    </p:spTree>
    <p:extLst>
      <p:ext uri="{BB962C8B-B14F-4D97-AF65-F5344CB8AC3E}">
        <p14:creationId xmlns:p14="http://schemas.microsoft.com/office/powerpoint/2010/main" val="130675890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Slide Number Placeholder 1">
            <a:extLst>
              <a:ext uri="{FF2B5EF4-FFF2-40B4-BE49-F238E27FC236}">
                <a16:creationId xmlns:a16="http://schemas.microsoft.com/office/drawing/2014/main" id="{00C46552-B22E-4E42-9A20-020EEB61696F}"/>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C4C1D07-7C7B-4DD3-BEA4-CAD5BD955CFA}" type="slidenum">
              <a:rPr lang="en-US" altLang="en-US" sz="1000" smtClean="0"/>
              <a:pPr>
                <a:spcBef>
                  <a:spcPct val="0"/>
                </a:spcBef>
                <a:buClrTx/>
                <a:buSzTx/>
                <a:buFontTx/>
                <a:buNone/>
              </a:pPr>
              <a:t>243</a:t>
            </a:fld>
            <a:endParaRPr lang="en-US" altLang="en-US" sz="1000"/>
          </a:p>
        </p:txBody>
      </p:sp>
      <p:sp>
        <p:nvSpPr>
          <p:cNvPr id="22534"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914400" y="2438400"/>
            <a:ext cx="3160584" cy="1815882"/>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severe</a:t>
            </a:r>
          </a:p>
          <a:p>
            <a:pPr eaLnBrk="1" hangingPunct="1">
              <a:spcBef>
                <a:spcPct val="0"/>
              </a:spcBef>
              <a:buClrTx/>
              <a:buSzTx/>
              <a:buFontTx/>
              <a:buNone/>
            </a:pPr>
            <a:r>
              <a:rPr lang="en-US" altLang="en-US" sz="1600" dirty="0">
                <a:solidFill>
                  <a:srgbClr val="0000FF"/>
                </a:solidFill>
              </a:rPr>
              <a:t>--Is a  </a:t>
            </a:r>
            <a:r>
              <a:rPr lang="en-US" altLang="en-US" sz="1600" b="1" dirty="0"/>
              <a:t>recurrent</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Good</a:t>
            </a:r>
            <a:r>
              <a:rPr lang="en-US" altLang="en-US" sz="1600" dirty="0">
                <a:solidFill>
                  <a:srgbClr val="0000FF"/>
                </a:solidFill>
              </a:rPr>
              <a:t>  response to steroids</a:t>
            </a:r>
          </a:p>
          <a:p>
            <a:pPr eaLnBrk="1" hangingPunct="1">
              <a:spcBef>
                <a:spcPct val="0"/>
              </a:spcBef>
              <a:buClrTx/>
              <a:buSzTx/>
              <a:buFontTx/>
              <a:buNone/>
            </a:pPr>
            <a:r>
              <a:rPr lang="en-US" altLang="en-US" sz="1600" dirty="0">
                <a:solidFill>
                  <a:srgbClr val="0000FF"/>
                </a:solidFill>
              </a:rPr>
              <a:t>--KP are ‘white and  </a:t>
            </a:r>
            <a:r>
              <a:rPr lang="en-US" altLang="en-US" sz="1600" b="1" dirty="0"/>
              <a:t>round</a:t>
            </a:r>
            <a:r>
              <a:rPr lang="en-US" altLang="en-US" sz="1600" b="1" dirty="0">
                <a:solidFill>
                  <a:srgbClr val="0000FF"/>
                </a:solidFill>
              </a:rPr>
              <a:t> </a:t>
            </a:r>
            <a:r>
              <a:rPr lang="en-US" altLang="en-US" sz="1600" dirty="0">
                <a:solidFill>
                  <a:srgbClr val="0000FF"/>
                </a:solidFill>
              </a:rPr>
              <a:t>’</a:t>
            </a:r>
          </a:p>
        </p:txBody>
      </p:sp>
      <p:sp>
        <p:nvSpPr>
          <p:cNvPr id="4" name="TextBox 3"/>
          <p:cNvSpPr txBox="1"/>
          <p:nvPr/>
        </p:nvSpPr>
        <p:spPr>
          <a:xfrm>
            <a:off x="640172" y="1828800"/>
            <a:ext cx="3570208" cy="369332"/>
          </a:xfrm>
          <a:prstGeom prst="rect">
            <a:avLst/>
          </a:prstGeom>
          <a:noFill/>
        </p:spPr>
        <p:txBody>
          <a:bodyPr wrap="none" rtlCol="0">
            <a:spAutoFit/>
          </a:bodyPr>
          <a:lstStyle/>
          <a:p>
            <a:pPr algn="ctr"/>
            <a:r>
              <a:rPr lang="en-US" b="1" dirty="0"/>
              <a:t>Posner-</a:t>
            </a:r>
            <a:r>
              <a:rPr lang="en-US" b="1" dirty="0" err="1"/>
              <a:t>Schlossman</a:t>
            </a:r>
            <a:r>
              <a:rPr lang="en-US" b="1" dirty="0"/>
              <a:t> syndrome</a:t>
            </a:r>
          </a:p>
        </p:txBody>
      </p:sp>
      <p:sp>
        <p:nvSpPr>
          <p:cNvPr id="11" name="TextBox 10"/>
          <p:cNvSpPr txBox="1"/>
          <p:nvPr/>
        </p:nvSpPr>
        <p:spPr>
          <a:xfrm>
            <a:off x="4683551" y="1828800"/>
            <a:ext cx="3877986" cy="369332"/>
          </a:xfrm>
          <a:prstGeom prst="rect">
            <a:avLst/>
          </a:prstGeom>
          <a:noFill/>
        </p:spPr>
        <p:txBody>
          <a:bodyPr wrap="none" rtlCol="0">
            <a:spAutoFit/>
          </a:bodyPr>
          <a:lstStyle/>
          <a:p>
            <a:pPr algn="ctr"/>
            <a:r>
              <a:rPr lang="en-US" b="1" dirty="0"/>
              <a:t>Fuchs </a:t>
            </a:r>
            <a:r>
              <a:rPr lang="en-US" b="1" dirty="0" err="1"/>
              <a:t>heterochromic</a:t>
            </a:r>
            <a:r>
              <a:rPr lang="en-US" b="1" dirty="0"/>
              <a:t> </a:t>
            </a:r>
            <a:r>
              <a:rPr lang="en-US" b="1" dirty="0" err="1"/>
              <a:t>iridocyclitis</a:t>
            </a:r>
            <a:endParaRPr lang="en-US" b="1" dirty="0"/>
          </a:p>
        </p:txBody>
      </p:sp>
      <p:sp>
        <p:nvSpPr>
          <p:cNvPr id="13" name="Text Box 12">
            <a:extLst>
              <a:ext uri="{FF2B5EF4-FFF2-40B4-BE49-F238E27FC236}">
                <a16:creationId xmlns:a16="http://schemas.microsoft.com/office/drawing/2014/main" id="{ED8CCBA4-9179-4E13-A2DB-526BEAA0925E}"/>
              </a:ext>
            </a:extLst>
          </p:cNvPr>
          <p:cNvSpPr txBox="1">
            <a:spLocks noChangeArrowheads="1"/>
          </p:cNvSpPr>
          <p:nvPr/>
        </p:nvSpPr>
        <p:spPr bwMode="auto">
          <a:xfrm>
            <a:off x="4939288" y="2209800"/>
            <a:ext cx="3976112" cy="2800767"/>
          </a:xfrm>
          <a:prstGeom prst="rect">
            <a:avLst/>
          </a:prstGeom>
          <a:no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0000FF"/>
                </a:solidFill>
              </a:rPr>
              <a:t>--Unilateral</a:t>
            </a:r>
          </a:p>
          <a:p>
            <a:pPr eaLnBrk="1" hangingPunct="1">
              <a:spcBef>
                <a:spcPct val="0"/>
              </a:spcBef>
              <a:buClrTx/>
              <a:buSzTx/>
              <a:buFontTx/>
              <a:buNone/>
            </a:pPr>
            <a:r>
              <a:rPr lang="en-US" altLang="en-US" sz="1600" dirty="0">
                <a:solidFill>
                  <a:srgbClr val="0000FF"/>
                </a:solidFill>
              </a:rPr>
              <a:t>--Young to middle-aged adults</a:t>
            </a:r>
          </a:p>
          <a:p>
            <a:pPr eaLnBrk="1" hangingPunct="1">
              <a:spcBef>
                <a:spcPct val="0"/>
              </a:spcBef>
              <a:buClrTx/>
              <a:buSzTx/>
              <a:buFontTx/>
              <a:buNone/>
            </a:pPr>
            <a:r>
              <a:rPr lang="en-US" altLang="en-US" sz="1600" dirty="0">
                <a:solidFill>
                  <a:srgbClr val="0000FF"/>
                </a:solidFill>
              </a:rPr>
              <a:t>--Inflammation is…mild</a:t>
            </a:r>
          </a:p>
          <a:p>
            <a:pPr eaLnBrk="1" hangingPunct="1">
              <a:spcBef>
                <a:spcPct val="0"/>
              </a:spcBef>
              <a:buClrTx/>
              <a:buSzTx/>
              <a:buFontTx/>
              <a:buNone/>
            </a:pPr>
            <a:r>
              <a:rPr lang="en-US" altLang="en-US" sz="1600" dirty="0">
                <a:solidFill>
                  <a:srgbClr val="0000FF"/>
                </a:solidFill>
              </a:rPr>
              <a:t>--IOP elevation usually…</a:t>
            </a:r>
            <a:r>
              <a:rPr lang="en-US" altLang="en-US" sz="1600" b="1" dirty="0"/>
              <a:t>mild</a:t>
            </a:r>
            <a:r>
              <a:rPr lang="en-US" altLang="en-US" sz="1600" dirty="0"/>
              <a:t> (or absent)</a:t>
            </a:r>
          </a:p>
          <a:p>
            <a:pPr eaLnBrk="1" hangingPunct="1">
              <a:spcBef>
                <a:spcPct val="0"/>
              </a:spcBef>
              <a:buClrTx/>
              <a:buSzTx/>
              <a:buFontTx/>
              <a:buNone/>
            </a:pPr>
            <a:r>
              <a:rPr lang="en-US" altLang="en-US" sz="1600" dirty="0">
                <a:solidFill>
                  <a:srgbClr val="0000FF"/>
                </a:solidFill>
              </a:rPr>
              <a:t>--Is a  </a:t>
            </a:r>
            <a:r>
              <a:rPr lang="en-US" altLang="en-US" sz="1600" b="1" dirty="0"/>
              <a:t>chronic</a:t>
            </a:r>
            <a:r>
              <a:rPr lang="en-US" altLang="en-US" sz="1600" b="1" dirty="0">
                <a:solidFill>
                  <a:srgbClr val="0000FF"/>
                </a:solidFill>
              </a:rPr>
              <a:t> </a:t>
            </a:r>
            <a:r>
              <a:rPr lang="en-US" altLang="en-US" sz="1600" dirty="0">
                <a:solidFill>
                  <a:srgbClr val="0000FF"/>
                </a:solidFill>
              </a:rPr>
              <a:t> condition</a:t>
            </a:r>
          </a:p>
          <a:p>
            <a:pPr eaLnBrk="1" hangingPunct="1">
              <a:spcBef>
                <a:spcPct val="0"/>
              </a:spcBef>
              <a:buClrTx/>
              <a:buSzTx/>
              <a:buFontTx/>
              <a:buNone/>
            </a:pPr>
            <a:r>
              <a:rPr lang="en-US" altLang="en-US" sz="1600" dirty="0">
                <a:solidFill>
                  <a:srgbClr val="0000FF"/>
                </a:solidFill>
              </a:rPr>
              <a:t>--</a:t>
            </a:r>
            <a:r>
              <a:rPr lang="en-US" altLang="en-US" sz="1600" b="1" dirty="0"/>
              <a:t>Poor</a:t>
            </a:r>
            <a:r>
              <a:rPr lang="en-US" altLang="en-US" sz="1600" dirty="0">
                <a:solidFill>
                  <a:srgbClr val="0000FF"/>
                </a:solidFill>
              </a:rPr>
              <a:t>  response to steroids</a:t>
            </a:r>
          </a:p>
          <a:p>
            <a:pPr eaLnBrk="1" hangingPunct="1">
              <a:spcBef>
                <a:spcPct val="0"/>
              </a:spcBef>
              <a:buClrTx/>
              <a:buSzTx/>
              <a:buNone/>
            </a:pPr>
            <a:r>
              <a:rPr lang="en-US" altLang="en-US" sz="1600" dirty="0">
                <a:solidFill>
                  <a:srgbClr val="0000FF"/>
                </a:solidFill>
              </a:rPr>
              <a:t>--KP are ‘white and  </a:t>
            </a:r>
            <a:r>
              <a:rPr lang="en-US" altLang="en-US" sz="1600" b="1" dirty="0"/>
              <a:t>stellate</a:t>
            </a:r>
            <a:r>
              <a:rPr lang="en-US" altLang="en-US" sz="1600" b="1" dirty="0">
                <a:solidFill>
                  <a:srgbClr val="0000FF"/>
                </a:solidFill>
              </a:rPr>
              <a:t> </a:t>
            </a:r>
            <a:r>
              <a:rPr lang="en-US" altLang="en-US" sz="1600" dirty="0">
                <a:solidFill>
                  <a:srgbClr val="0000FF"/>
                </a:solidFill>
              </a:rPr>
              <a:t>’</a:t>
            </a:r>
          </a:p>
          <a:p>
            <a:pPr eaLnBrk="1" hangingPunct="1">
              <a:spcBef>
                <a:spcPct val="0"/>
              </a:spcBef>
              <a:buClrTx/>
              <a:buSzTx/>
              <a:buFontTx/>
              <a:buNone/>
            </a:pPr>
            <a:r>
              <a:rPr lang="en-US" altLang="en-US" sz="1600" dirty="0"/>
              <a:t>--Associated with heterochromia </a:t>
            </a:r>
            <a:r>
              <a:rPr lang="en-US" altLang="en-US" sz="1600" dirty="0" err="1"/>
              <a:t>iridis</a:t>
            </a:r>
            <a:endParaRPr lang="en-US" altLang="en-US" sz="1600" dirty="0"/>
          </a:p>
          <a:p>
            <a:pPr eaLnBrk="1" hangingPunct="1">
              <a:spcBef>
                <a:spcPct val="0"/>
              </a:spcBef>
              <a:buClrTx/>
              <a:buSzTx/>
              <a:buFontTx/>
              <a:buNone/>
            </a:pPr>
            <a:r>
              <a:rPr lang="en-US" altLang="en-US" sz="1600" dirty="0"/>
              <a:t>--Associated with NVI and NVA, but    PAS and/or NVG rarely develop</a:t>
            </a:r>
          </a:p>
          <a:p>
            <a:pPr eaLnBrk="1" hangingPunct="1">
              <a:spcBef>
                <a:spcPct val="0"/>
              </a:spcBef>
              <a:buClrTx/>
              <a:buSzTx/>
              <a:buFontTx/>
              <a:buNone/>
            </a:pPr>
            <a:r>
              <a:rPr lang="en-US" altLang="en-US" sz="1600" dirty="0"/>
              <a:t>--Associated with PSC</a:t>
            </a:r>
          </a:p>
        </p:txBody>
      </p:sp>
      <p:sp>
        <p:nvSpPr>
          <p:cNvPr id="7" name="Rectangle 2">
            <a:extLst>
              <a:ext uri="{FF2B5EF4-FFF2-40B4-BE49-F238E27FC236}">
                <a16:creationId xmlns:a16="http://schemas.microsoft.com/office/drawing/2014/main" id="{C8C66567-F5EB-43F4-B639-ED0969BDBE7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cxnSp>
        <p:nvCxnSpPr>
          <p:cNvPr id="6" name="Straight Arrow Connector 5">
            <a:extLst>
              <a:ext uri="{FF2B5EF4-FFF2-40B4-BE49-F238E27FC236}">
                <a16:creationId xmlns:a16="http://schemas.microsoft.com/office/drawing/2014/main" id="{7F457868-35DF-46CC-9701-9DD0970A57CF}"/>
              </a:ext>
            </a:extLst>
          </p:cNvPr>
          <p:cNvCxnSpPr>
            <a:cxnSpLocks/>
          </p:cNvCxnSpPr>
          <p:nvPr/>
        </p:nvCxnSpPr>
        <p:spPr>
          <a:xfrm flipH="1">
            <a:off x="2819367" y="1143000"/>
            <a:ext cx="1600200" cy="63173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9" name="Straight Arrow Connector 8">
            <a:extLst>
              <a:ext uri="{FF2B5EF4-FFF2-40B4-BE49-F238E27FC236}">
                <a16:creationId xmlns:a16="http://schemas.microsoft.com/office/drawing/2014/main" id="{401D67F5-FDE0-422F-9F92-C37A142876C6}"/>
              </a:ext>
            </a:extLst>
          </p:cNvPr>
          <p:cNvCxnSpPr>
            <a:cxnSpLocks/>
          </p:cNvCxnSpPr>
          <p:nvPr/>
        </p:nvCxnSpPr>
        <p:spPr>
          <a:xfrm>
            <a:off x="4419567" y="1143000"/>
            <a:ext cx="1600200" cy="6473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 name="TextBox 2">
            <a:extLst>
              <a:ext uri="{FF2B5EF4-FFF2-40B4-BE49-F238E27FC236}">
                <a16:creationId xmlns:a16="http://schemas.microsoft.com/office/drawing/2014/main" id="{0BA8E900-F685-4624-B1E8-973345B5626B}"/>
              </a:ext>
            </a:extLst>
          </p:cNvPr>
          <p:cNvSpPr txBox="1"/>
          <p:nvPr/>
        </p:nvSpPr>
        <p:spPr>
          <a:xfrm>
            <a:off x="2438400" y="435114"/>
            <a:ext cx="3962334" cy="707886"/>
          </a:xfrm>
          <a:prstGeom prst="rect">
            <a:avLst/>
          </a:prstGeom>
          <a:noFill/>
        </p:spPr>
        <p:txBody>
          <a:bodyPr wrap="square" rtlCol="0">
            <a:spAutoFit/>
          </a:bodyPr>
          <a:lstStyle/>
          <a:p>
            <a:pPr algn="ctr"/>
            <a:r>
              <a:rPr lang="en-US" sz="2000" i="1" dirty="0"/>
              <a:t>Two forms of </a:t>
            </a:r>
            <a:r>
              <a:rPr lang="en-US" sz="2000" i="1" dirty="0" err="1"/>
              <a:t>uveitic</a:t>
            </a:r>
            <a:r>
              <a:rPr lang="en-US" sz="2000" i="1" dirty="0"/>
              <a:t> 2ndry OAG addressed in the </a:t>
            </a:r>
            <a:r>
              <a:rPr lang="en-US" sz="2000" dirty="0"/>
              <a:t>Glaucoma</a:t>
            </a:r>
            <a:r>
              <a:rPr lang="en-US" sz="2000" i="1" dirty="0"/>
              <a:t> book</a:t>
            </a:r>
          </a:p>
        </p:txBody>
      </p:sp>
      <p:sp>
        <p:nvSpPr>
          <p:cNvPr id="5" name="TextBox 4">
            <a:extLst>
              <a:ext uri="{FF2B5EF4-FFF2-40B4-BE49-F238E27FC236}">
                <a16:creationId xmlns:a16="http://schemas.microsoft.com/office/drawing/2014/main" id="{CCA685D3-FA71-4574-8DAA-F6A053409102}"/>
              </a:ext>
            </a:extLst>
          </p:cNvPr>
          <p:cNvSpPr txBox="1"/>
          <p:nvPr/>
        </p:nvSpPr>
        <p:spPr>
          <a:xfrm>
            <a:off x="838200" y="2088932"/>
            <a:ext cx="3236784" cy="369332"/>
          </a:xfrm>
          <a:prstGeom prst="rect">
            <a:avLst/>
          </a:prstGeom>
          <a:noFill/>
        </p:spPr>
        <p:txBody>
          <a:bodyPr wrap="none" rtlCol="0">
            <a:spAutoFit/>
          </a:bodyPr>
          <a:lstStyle/>
          <a:p>
            <a:r>
              <a:rPr lang="en-US" dirty="0"/>
              <a:t>(aka </a:t>
            </a:r>
            <a:r>
              <a:rPr lang="en-US" i="1" dirty="0"/>
              <a:t>glaucomatocyclitic crisis</a:t>
            </a:r>
            <a:r>
              <a:rPr lang="en-US" dirty="0"/>
              <a:t>)</a:t>
            </a:r>
            <a:endParaRPr lang="en-US" i="1" dirty="0"/>
          </a:p>
        </p:txBody>
      </p:sp>
      <p:sp>
        <p:nvSpPr>
          <p:cNvPr id="2" name="TextBox 1">
            <a:extLst>
              <a:ext uri="{FF2B5EF4-FFF2-40B4-BE49-F238E27FC236}">
                <a16:creationId xmlns:a16="http://schemas.microsoft.com/office/drawing/2014/main" id="{A7617BF6-1E2C-4F83-BB1E-7816C5D8ACFE}"/>
              </a:ext>
            </a:extLst>
          </p:cNvPr>
          <p:cNvSpPr txBox="1"/>
          <p:nvPr/>
        </p:nvSpPr>
        <p:spPr>
          <a:xfrm>
            <a:off x="228856" y="5376446"/>
            <a:ext cx="8582799" cy="338554"/>
          </a:xfrm>
          <a:prstGeom prst="rect">
            <a:avLst/>
          </a:prstGeom>
          <a:noFill/>
        </p:spPr>
        <p:txBody>
          <a:bodyPr wrap="none" rtlCol="0">
            <a:spAutoFit/>
          </a:bodyPr>
          <a:lstStyle/>
          <a:p>
            <a:pPr algn="ctr"/>
            <a:r>
              <a:rPr lang="en-US" sz="1600" i="1" dirty="0">
                <a:solidFill>
                  <a:srgbClr val="0000FF"/>
                </a:solidFill>
              </a:rPr>
              <a:t>Which has a strong association with cataract, and with what type of cataract is it associated?</a:t>
            </a:r>
          </a:p>
        </p:txBody>
      </p:sp>
    </p:spTree>
    <p:extLst>
      <p:ext uri="{BB962C8B-B14F-4D97-AF65-F5344CB8AC3E}">
        <p14:creationId xmlns:p14="http://schemas.microsoft.com/office/powerpoint/2010/main" val="45072617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4FD182F-6258-4466-88BA-CB88030DE39D}"/>
              </a:ext>
            </a:extLst>
          </p:cNvPr>
          <p:cNvSpPr>
            <a:spLocks noGrp="1"/>
          </p:cNvSpPr>
          <p:nvPr>
            <p:ph type="sldNum" sz="quarter" idx="12"/>
          </p:nvPr>
        </p:nvSpPr>
        <p:spPr/>
        <p:txBody>
          <a:bodyPr/>
          <a:lstStyle/>
          <a:p>
            <a:pPr>
              <a:defRPr/>
            </a:pPr>
            <a:fld id="{0BB887E1-D19B-4909-93B1-7D5653B34270}" type="slidenum">
              <a:rPr lang="en-US" altLang="en-US" smtClean="0"/>
              <a:pPr>
                <a:defRPr/>
              </a:pPr>
              <a:t>244</a:t>
            </a:fld>
            <a:endParaRPr lang="en-US" altLang="en-US"/>
          </a:p>
        </p:txBody>
      </p:sp>
      <p:sp>
        <p:nvSpPr>
          <p:cNvPr id="8" name="TextBox 7">
            <a:extLst>
              <a:ext uri="{FF2B5EF4-FFF2-40B4-BE49-F238E27FC236}">
                <a16:creationId xmlns:a16="http://schemas.microsoft.com/office/drawing/2014/main" id="{E8FC0E72-B845-4A10-A928-7176414DFEE5}"/>
              </a:ext>
            </a:extLst>
          </p:cNvPr>
          <p:cNvSpPr txBox="1"/>
          <p:nvPr/>
        </p:nvSpPr>
        <p:spPr>
          <a:xfrm>
            <a:off x="3351154" y="5867400"/>
            <a:ext cx="2441695" cy="369332"/>
          </a:xfrm>
          <a:prstGeom prst="rect">
            <a:avLst/>
          </a:prstGeom>
          <a:noFill/>
        </p:spPr>
        <p:txBody>
          <a:bodyPr wrap="none" rtlCol="0">
            <a:spAutoFit/>
          </a:bodyPr>
          <a:lstStyle/>
          <a:p>
            <a:pPr algn="ctr"/>
            <a:r>
              <a:rPr lang="en-US" dirty="0"/>
              <a:t>FHI: Note the cataract</a:t>
            </a:r>
          </a:p>
        </p:txBody>
      </p:sp>
      <p:pic>
        <p:nvPicPr>
          <p:cNvPr id="10" name="Picture 5" descr="cataract fuchs heterochromic">
            <a:extLst>
              <a:ext uri="{FF2B5EF4-FFF2-40B4-BE49-F238E27FC236}">
                <a16:creationId xmlns:a16="http://schemas.microsoft.com/office/drawing/2014/main" id="{85BF2082-1183-41B9-919B-86B8B86FCD7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3099" y="1719966"/>
            <a:ext cx="5257800" cy="34180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extBox 1">
            <a:extLst>
              <a:ext uri="{FF2B5EF4-FFF2-40B4-BE49-F238E27FC236}">
                <a16:creationId xmlns:a16="http://schemas.microsoft.com/office/drawing/2014/main" id="{AD60C80E-D49D-45DA-8F6D-9E61B8DEFA6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71978380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BFDAC1-A8BA-4371-B2A6-BFA403CD7381}"/>
              </a:ext>
            </a:extLst>
          </p:cNvPr>
          <p:cNvSpPr>
            <a:spLocks noGrp="1"/>
          </p:cNvSpPr>
          <p:nvPr>
            <p:ph type="sldNum" sz="quarter" idx="12"/>
          </p:nvPr>
        </p:nvSpPr>
        <p:spPr/>
        <p:txBody>
          <a:bodyPr/>
          <a:lstStyle/>
          <a:p>
            <a:pPr>
              <a:defRPr/>
            </a:pPr>
            <a:fld id="{AE3D5967-D305-4D5A-99BA-BCEC8EFAB816}" type="slidenum">
              <a:rPr lang="en-US" altLang="en-US" smtClean="0"/>
              <a:pPr>
                <a:defRPr/>
              </a:pPr>
              <a:t>245</a:t>
            </a:fld>
            <a:endParaRPr lang="en-US" altLang="en-US"/>
          </a:p>
        </p:txBody>
      </p:sp>
      <p:pic>
        <p:nvPicPr>
          <p:cNvPr id="11" name="Picture 10">
            <a:extLst>
              <a:ext uri="{FF2B5EF4-FFF2-40B4-BE49-F238E27FC236}">
                <a16:creationId xmlns:a16="http://schemas.microsoft.com/office/drawing/2014/main" id="{D1D0541C-0C45-4DA8-9E13-3BC56C0E4E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432" y="1096394"/>
            <a:ext cx="3815136" cy="4665211"/>
          </a:xfrm>
          <a:prstGeom prst="rect">
            <a:avLst/>
          </a:prstGeom>
        </p:spPr>
      </p:pic>
      <p:sp>
        <p:nvSpPr>
          <p:cNvPr id="12" name="TextBox 11">
            <a:extLst>
              <a:ext uri="{FF2B5EF4-FFF2-40B4-BE49-F238E27FC236}">
                <a16:creationId xmlns:a16="http://schemas.microsoft.com/office/drawing/2014/main" id="{3637C5FA-BFEA-4CF1-82CD-8BB186C8FDE6}"/>
              </a:ext>
            </a:extLst>
          </p:cNvPr>
          <p:cNvSpPr txBox="1"/>
          <p:nvPr/>
        </p:nvSpPr>
        <p:spPr>
          <a:xfrm>
            <a:off x="1400299" y="6019800"/>
            <a:ext cx="6343403" cy="400110"/>
          </a:xfrm>
          <a:prstGeom prst="rect">
            <a:avLst/>
          </a:prstGeom>
          <a:noFill/>
        </p:spPr>
        <p:txBody>
          <a:bodyPr wrap="none" rtlCol="0">
            <a:spAutoFit/>
          </a:bodyPr>
          <a:lstStyle/>
          <a:p>
            <a:pPr algn="ctr"/>
            <a:r>
              <a:rPr lang="en-US" sz="2000" dirty="0">
                <a:latin typeface="Segoe Print" panose="02000600000000000000" pitchFamily="2" charset="0"/>
              </a:rPr>
              <a:t>(This is a good point in the set to take a break)</a:t>
            </a:r>
          </a:p>
        </p:txBody>
      </p:sp>
    </p:spTree>
    <p:extLst>
      <p:ext uri="{BB962C8B-B14F-4D97-AF65-F5344CB8AC3E}">
        <p14:creationId xmlns:p14="http://schemas.microsoft.com/office/powerpoint/2010/main" val="4280844739"/>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Line 25">
            <a:extLst>
              <a:ext uri="{FF2B5EF4-FFF2-40B4-BE49-F238E27FC236}">
                <a16:creationId xmlns:a16="http://schemas.microsoft.com/office/drawing/2014/main" id="{AE84231D-5045-4D92-9819-701CEF33EDC6}"/>
              </a:ext>
            </a:extLst>
          </p:cNvPr>
          <p:cNvSpPr>
            <a:spLocks noChangeShapeType="1"/>
          </p:cNvSpPr>
          <p:nvPr/>
        </p:nvSpPr>
        <p:spPr bwMode="auto">
          <a:xfrm>
            <a:off x="441960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Line 26">
            <a:extLst>
              <a:ext uri="{FF2B5EF4-FFF2-40B4-BE49-F238E27FC236}">
                <a16:creationId xmlns:a16="http://schemas.microsoft.com/office/drawing/2014/main" id="{1AF401ED-A5DD-4945-93FE-6A1140D3714A}"/>
              </a:ext>
            </a:extLst>
          </p:cNvPr>
          <p:cNvSpPr>
            <a:spLocks noChangeShapeType="1"/>
          </p:cNvSpPr>
          <p:nvPr/>
        </p:nvSpPr>
        <p:spPr bwMode="auto">
          <a:xfrm>
            <a:off x="441960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27">
            <a:extLst>
              <a:ext uri="{FF2B5EF4-FFF2-40B4-BE49-F238E27FC236}">
                <a16:creationId xmlns:a16="http://schemas.microsoft.com/office/drawing/2014/main" id="{97AE0A0A-97CD-4C3F-967D-8CCE89E17A4B}"/>
              </a:ext>
            </a:extLst>
          </p:cNvPr>
          <p:cNvSpPr>
            <a:spLocks noChangeShapeType="1"/>
          </p:cNvSpPr>
          <p:nvPr/>
        </p:nvSpPr>
        <p:spPr bwMode="auto">
          <a:xfrm>
            <a:off x="441960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0">
            <a:extLst>
              <a:ext uri="{FF2B5EF4-FFF2-40B4-BE49-F238E27FC236}">
                <a16:creationId xmlns:a16="http://schemas.microsoft.com/office/drawing/2014/main" id="{DB800689-66DA-46F2-B365-9E0896C65082}"/>
              </a:ext>
            </a:extLst>
          </p:cNvPr>
          <p:cNvSpPr txBox="1">
            <a:spLocks noChangeArrowheads="1"/>
          </p:cNvSpPr>
          <p:nvPr/>
        </p:nvSpPr>
        <p:spPr bwMode="auto">
          <a:xfrm>
            <a:off x="4443413" y="4348163"/>
            <a:ext cx="1160895"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Posner-</a:t>
            </a:r>
          </a:p>
          <a:p>
            <a:pPr eaLnBrk="1" hangingPunct="1">
              <a:lnSpc>
                <a:spcPct val="80000"/>
              </a:lnSpc>
              <a:spcBef>
                <a:spcPct val="0"/>
              </a:spcBef>
              <a:buClrTx/>
              <a:buSzTx/>
              <a:buFontTx/>
              <a:buNone/>
            </a:pPr>
            <a:r>
              <a:rPr lang="en-US" altLang="en-US" sz="1400">
                <a:solidFill>
                  <a:schemeClr val="bg1">
                    <a:lumMod val="75000"/>
                  </a:schemeClr>
                </a:solidFill>
              </a:rPr>
              <a:t>Schlossman</a:t>
            </a:r>
          </a:p>
        </p:txBody>
      </p:sp>
      <p:sp>
        <p:nvSpPr>
          <p:cNvPr id="14" name="Text Box 31">
            <a:extLst>
              <a:ext uri="{FF2B5EF4-FFF2-40B4-BE49-F238E27FC236}">
                <a16:creationId xmlns:a16="http://schemas.microsoft.com/office/drawing/2014/main" id="{10D52296-3C64-4915-826D-83AA33B42760}"/>
              </a:ext>
            </a:extLst>
          </p:cNvPr>
          <p:cNvSpPr txBox="1">
            <a:spLocks noChangeArrowheads="1"/>
          </p:cNvSpPr>
          <p:nvPr/>
        </p:nvSpPr>
        <p:spPr bwMode="auto">
          <a:xfrm>
            <a:off x="4451350" y="4864100"/>
            <a:ext cx="131799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Fuchs</a:t>
            </a:r>
          </a:p>
          <a:p>
            <a:pPr eaLnBrk="1" hangingPunct="1">
              <a:lnSpc>
                <a:spcPct val="80000"/>
              </a:lnSpc>
              <a:spcBef>
                <a:spcPct val="0"/>
              </a:spcBef>
              <a:buClrTx/>
              <a:buSzTx/>
              <a:buFontTx/>
              <a:buNone/>
            </a:pPr>
            <a:r>
              <a:rPr lang="en-US" altLang="en-US" sz="1400">
                <a:solidFill>
                  <a:schemeClr val="bg1">
                    <a:lumMod val="75000"/>
                  </a:schemeClr>
                </a:solidFill>
              </a:rPr>
              <a:t>heterochromic</a:t>
            </a:r>
          </a:p>
          <a:p>
            <a:pPr eaLnBrk="1" hangingPunct="1">
              <a:lnSpc>
                <a:spcPct val="80000"/>
              </a:lnSpc>
              <a:spcBef>
                <a:spcPct val="0"/>
              </a:spcBef>
              <a:buClrTx/>
              <a:buSzTx/>
              <a:buFontTx/>
              <a:buNone/>
            </a:pPr>
            <a:r>
              <a:rPr lang="en-US" altLang="en-US" sz="1400">
                <a:solidFill>
                  <a:schemeClr val="bg1">
                    <a:lumMod val="75000"/>
                  </a:schemeClr>
                </a:solidFill>
              </a:rPr>
              <a:t>iridocyclitis</a:t>
            </a:r>
          </a:p>
        </p:txBody>
      </p:sp>
      <p:sp>
        <p:nvSpPr>
          <p:cNvPr id="3" name="Text Box 12">
            <a:extLst>
              <a:ext uri="{FF2B5EF4-FFF2-40B4-BE49-F238E27FC236}">
                <a16:creationId xmlns:a16="http://schemas.microsoft.com/office/drawing/2014/main" id="{965296D1-03B6-4357-AF65-494FFADEDF8E}"/>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Phacolytic</a:t>
            </a:r>
          </a:p>
        </p:txBody>
      </p:sp>
      <p:sp>
        <p:nvSpPr>
          <p:cNvPr id="4" name="Text Box 13">
            <a:extLst>
              <a:ext uri="{FF2B5EF4-FFF2-40B4-BE49-F238E27FC236}">
                <a16:creationId xmlns:a16="http://schemas.microsoft.com/office/drawing/2014/main" id="{B2553330-1250-4E21-AC18-904BCE293822}"/>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Lens particle</a:t>
            </a:r>
          </a:p>
        </p:txBody>
      </p:sp>
      <p:sp>
        <p:nvSpPr>
          <p:cNvPr id="5" name="Text Box 14">
            <a:extLst>
              <a:ext uri="{FF2B5EF4-FFF2-40B4-BE49-F238E27FC236}">
                <a16:creationId xmlns:a16="http://schemas.microsoft.com/office/drawing/2014/main" id="{393284F5-4D01-40AD-BCAE-2F3375281E97}"/>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Phacoantigenic</a:t>
            </a:r>
          </a:p>
        </p:txBody>
      </p:sp>
      <p:sp>
        <p:nvSpPr>
          <p:cNvPr id="6" name="Line 15">
            <a:extLst>
              <a:ext uri="{FF2B5EF4-FFF2-40B4-BE49-F238E27FC236}">
                <a16:creationId xmlns:a16="http://schemas.microsoft.com/office/drawing/2014/main" id="{E3903D0A-B2AE-4090-9A57-E4CD25F091FA}"/>
              </a:ext>
            </a:extLst>
          </p:cNvPr>
          <p:cNvSpPr>
            <a:spLocks noChangeShapeType="1"/>
          </p:cNvSpPr>
          <p:nvPr/>
        </p:nvSpPr>
        <p:spPr bwMode="auto">
          <a:xfrm>
            <a:off x="296545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 name="Line 16">
            <a:extLst>
              <a:ext uri="{FF2B5EF4-FFF2-40B4-BE49-F238E27FC236}">
                <a16:creationId xmlns:a16="http://schemas.microsoft.com/office/drawing/2014/main" id="{423781E9-BB8F-421C-97B0-7D62DCDDE089}"/>
              </a:ext>
            </a:extLst>
          </p:cNvPr>
          <p:cNvSpPr>
            <a:spLocks noChangeShapeType="1"/>
          </p:cNvSpPr>
          <p:nvPr/>
        </p:nvSpPr>
        <p:spPr bwMode="auto">
          <a:xfrm>
            <a:off x="296545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 name="Line 17">
            <a:extLst>
              <a:ext uri="{FF2B5EF4-FFF2-40B4-BE49-F238E27FC236}">
                <a16:creationId xmlns:a16="http://schemas.microsoft.com/office/drawing/2014/main" id="{C9C6BEBF-E952-48C1-B3C9-7EE8F3216424}"/>
              </a:ext>
            </a:extLst>
          </p:cNvPr>
          <p:cNvSpPr>
            <a:spLocks noChangeShapeType="1"/>
          </p:cNvSpPr>
          <p:nvPr/>
        </p:nvSpPr>
        <p:spPr bwMode="auto">
          <a:xfrm>
            <a:off x="2965450" y="48720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9" name="Line 18">
            <a:extLst>
              <a:ext uri="{FF2B5EF4-FFF2-40B4-BE49-F238E27FC236}">
                <a16:creationId xmlns:a16="http://schemas.microsoft.com/office/drawing/2014/main" id="{9F4CE6BF-2D84-4B08-92A0-2C6DFBC8B62D}"/>
              </a:ext>
            </a:extLst>
          </p:cNvPr>
          <p:cNvSpPr>
            <a:spLocks noChangeShapeType="1"/>
          </p:cNvSpPr>
          <p:nvPr/>
        </p:nvSpPr>
        <p:spPr bwMode="auto">
          <a:xfrm>
            <a:off x="296545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64" name="TextBox 63">
            <a:extLst>
              <a:ext uri="{FF2B5EF4-FFF2-40B4-BE49-F238E27FC236}">
                <a16:creationId xmlns:a16="http://schemas.microsoft.com/office/drawing/2014/main" id="{B044518F-293C-4DD6-8593-0FC1ACFF8B41}"/>
              </a:ext>
            </a:extLst>
          </p:cNvPr>
          <p:cNvSpPr txBox="1"/>
          <p:nvPr/>
        </p:nvSpPr>
        <p:spPr>
          <a:xfrm>
            <a:off x="933613" y="5589244"/>
            <a:ext cx="6971973" cy="400110"/>
          </a:xfrm>
          <a:prstGeom prst="rect">
            <a:avLst/>
          </a:prstGeom>
          <a:noFill/>
        </p:spPr>
        <p:txBody>
          <a:bodyPr wrap="none" rtlCol="0">
            <a:spAutoFit/>
          </a:bodyPr>
          <a:lstStyle/>
          <a:p>
            <a:pPr algn="ctr"/>
            <a:r>
              <a:rPr lang="en-US" sz="2000" i="1" dirty="0">
                <a:solidFill>
                  <a:srgbClr val="0000FF"/>
                </a:solidFill>
                <a:effectLst>
                  <a:outerShdw blurRad="38100" dist="38100" dir="2700000" algn="tl">
                    <a:srgbClr val="000000">
                      <a:alpha val="43137"/>
                    </a:srgbClr>
                  </a:outerShdw>
                </a:effectLst>
              </a:rPr>
              <a:t>Next let’s take a look at OAG secondary to </a:t>
            </a:r>
            <a:r>
              <a:rPr lang="en-US" sz="2000" dirty="0">
                <a:solidFill>
                  <a:srgbClr val="0000FF"/>
                </a:solidFill>
                <a:effectLst>
                  <a:outerShdw blurRad="38100" dist="38100" dir="2700000" algn="tl">
                    <a:srgbClr val="000000">
                      <a:alpha val="43137"/>
                    </a:srgbClr>
                  </a:outerShdw>
                </a:effectLst>
              </a:rPr>
              <a:t>increased EVP</a:t>
            </a:r>
          </a:p>
        </p:txBody>
      </p:sp>
      <p:sp>
        <p:nvSpPr>
          <p:cNvPr id="2" name="Oval 1"/>
          <p:cNvSpPr/>
          <p:nvPr/>
        </p:nvSpPr>
        <p:spPr>
          <a:xfrm>
            <a:off x="5522913" y="3733800"/>
            <a:ext cx="954087" cy="52228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40">
            <a:extLst>
              <a:ext uri="{FF2B5EF4-FFF2-40B4-BE49-F238E27FC236}">
                <a16:creationId xmlns:a16="http://schemas.microsoft.com/office/drawing/2014/main" id="{3013FC6F-ADE8-4236-961D-9E5460191192}"/>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16" name="Line 59">
            <a:extLst>
              <a:ext uri="{FF2B5EF4-FFF2-40B4-BE49-F238E27FC236}">
                <a16:creationId xmlns:a16="http://schemas.microsoft.com/office/drawing/2014/main" id="{AD084D76-C7B7-4ED5-9D70-C3BD4C3FA0D5}"/>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40">
            <a:extLst>
              <a:ext uri="{FF2B5EF4-FFF2-40B4-BE49-F238E27FC236}">
                <a16:creationId xmlns:a16="http://schemas.microsoft.com/office/drawing/2014/main" id="{3E9DCD15-D9EF-47BD-9055-F661FB5DE552}"/>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Tree>
    <p:extLst>
      <p:ext uri="{BB962C8B-B14F-4D97-AF65-F5344CB8AC3E}">
        <p14:creationId xmlns:p14="http://schemas.microsoft.com/office/powerpoint/2010/main" val="37038866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247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38554"/>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4035466842"/>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248</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584775"/>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348685213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249</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077218"/>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348069560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Lens-</a:t>
            </a:r>
          </a:p>
          <a:p>
            <a:pPr algn="ctr" eaLnBrk="1" hangingPunct="1">
              <a:lnSpc>
                <a:spcPct val="80000"/>
              </a:lnSpc>
              <a:spcBef>
                <a:spcPct val="0"/>
              </a:spcBef>
              <a:buClrTx/>
              <a:buSzTx/>
              <a:buFontTx/>
              <a:buNone/>
            </a:pPr>
            <a:r>
              <a:rPr lang="en-US" altLang="en-US" sz="1600" b="1" dirty="0"/>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2" name="TextBox 1">
            <a:extLst>
              <a:ext uri="{FF2B5EF4-FFF2-40B4-BE49-F238E27FC236}">
                <a16:creationId xmlns:a16="http://schemas.microsoft.com/office/drawing/2014/main" id="{B044518F-293C-4DD6-8593-0FC1ACFF8B41}"/>
              </a:ext>
            </a:extLst>
          </p:cNvPr>
          <p:cNvSpPr txBox="1"/>
          <p:nvPr/>
        </p:nvSpPr>
        <p:spPr>
          <a:xfrm>
            <a:off x="627587" y="4686270"/>
            <a:ext cx="6202532" cy="400110"/>
          </a:xfrm>
          <a:prstGeom prst="rect">
            <a:avLst/>
          </a:prstGeom>
          <a:noFill/>
        </p:spPr>
        <p:txBody>
          <a:bodyPr wrap="none" rtlCol="0">
            <a:spAutoFit/>
          </a:bodyPr>
          <a:lstStyle/>
          <a:p>
            <a:pPr algn="ctr"/>
            <a:r>
              <a:rPr lang="en-US" sz="2000" i="1" dirty="0">
                <a:solidFill>
                  <a:srgbClr val="0000FF"/>
                </a:solidFill>
                <a:effectLst>
                  <a:outerShdw blurRad="38100" dist="38100" dir="2700000" algn="tl">
                    <a:srgbClr val="000000">
                      <a:alpha val="43137"/>
                    </a:srgbClr>
                  </a:outerShdw>
                </a:effectLst>
              </a:rPr>
              <a:t>Let’s take a look at secondary OAG owing to the </a:t>
            </a:r>
            <a:r>
              <a:rPr lang="en-US" sz="2000" dirty="0">
                <a:solidFill>
                  <a:srgbClr val="0000FF"/>
                </a:solidFill>
                <a:effectLst>
                  <a:outerShdw blurRad="38100" dist="38100" dir="2700000" algn="tl">
                    <a:srgbClr val="000000">
                      <a:alpha val="43137"/>
                    </a:srgbClr>
                  </a:outerShdw>
                </a:effectLst>
              </a:rPr>
              <a:t>lens</a:t>
            </a:r>
          </a:p>
        </p:txBody>
      </p:sp>
      <p:sp>
        <p:nvSpPr>
          <p:cNvPr id="3" name="Oval 2"/>
          <p:cNvSpPr/>
          <p:nvPr/>
        </p:nvSpPr>
        <p:spPr>
          <a:xfrm>
            <a:off x="2823457" y="3657600"/>
            <a:ext cx="1062743"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40">
            <a:extLst>
              <a:ext uri="{FF2B5EF4-FFF2-40B4-BE49-F238E27FC236}">
                <a16:creationId xmlns:a16="http://schemas.microsoft.com/office/drawing/2014/main" id="{D014BC40-DF64-42C4-921D-02D216A3C89F}"/>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5" name="Line 59">
            <a:extLst>
              <a:ext uri="{FF2B5EF4-FFF2-40B4-BE49-F238E27FC236}">
                <a16:creationId xmlns:a16="http://schemas.microsoft.com/office/drawing/2014/main" id="{9866545E-D303-4F29-AC64-635AD1251235}"/>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 name="Text Box 40">
            <a:extLst>
              <a:ext uri="{FF2B5EF4-FFF2-40B4-BE49-F238E27FC236}">
                <a16:creationId xmlns:a16="http://schemas.microsoft.com/office/drawing/2014/main" id="{84C528C1-6F5F-4CF0-BB63-6E77BA28D01D}"/>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Tree>
    <p:extLst>
      <p:ext uri="{BB962C8B-B14F-4D97-AF65-F5344CB8AC3E}">
        <p14:creationId xmlns:p14="http://schemas.microsoft.com/office/powerpoint/2010/main" val="276706136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250</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chemeClr val="bg1"/>
                </a:solidFill>
              </a:rPr>
              <a:t>From where does it receive its intake? 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90983939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251</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a:t>
            </a:r>
            <a:r>
              <a:rPr lang="en-US" sz="1600" i="1" dirty="0">
                <a:solidFill>
                  <a:schemeClr val="bg1"/>
                </a:solidFill>
              </a:rPr>
              <a:t>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b="1" dirty="0" err="1"/>
              <a:t>episclera</a:t>
            </a:r>
            <a:r>
              <a:rPr lang="en-US" sz="1600" dirty="0"/>
              <a:t> </a:t>
            </a:r>
            <a:r>
              <a:rPr lang="en-US" sz="1600" dirty="0">
                <a:solidFill>
                  <a:schemeClr val="bg1">
                    <a:lumMod val="75000"/>
                  </a:schemeClr>
                </a:solidFill>
              </a:rPr>
              <a:t>in the peri-limbal region</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1402EDBE-5E44-4A62-BB0E-C1C045510E1A}"/>
              </a:ext>
            </a:extLst>
          </p:cNvPr>
          <p:cNvSpPr/>
          <p:nvPr/>
        </p:nvSpPr>
        <p:spPr>
          <a:xfrm>
            <a:off x="304800" y="3213318"/>
            <a:ext cx="1239078" cy="3551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42580D4-A179-4A1C-8228-27A42ACAA558}"/>
              </a:ext>
            </a:extLst>
          </p:cNvPr>
          <p:cNvSpPr txBox="1"/>
          <p:nvPr/>
        </p:nvSpPr>
        <p:spPr>
          <a:xfrm>
            <a:off x="399633" y="3756750"/>
            <a:ext cx="1946367" cy="307777"/>
          </a:xfrm>
          <a:prstGeom prst="rect">
            <a:avLst/>
          </a:prstGeom>
          <a:noFill/>
        </p:spPr>
        <p:txBody>
          <a:bodyPr wrap="none" rtlCol="0">
            <a:spAutoFit/>
          </a:bodyPr>
          <a:lstStyle/>
          <a:p>
            <a:r>
              <a:rPr lang="en-US" sz="1400" i="1" dirty="0">
                <a:solidFill>
                  <a:srgbClr val="0000FF"/>
                </a:solidFill>
              </a:rPr>
              <a:t>What is the </a:t>
            </a:r>
            <a:r>
              <a:rPr lang="en-US" sz="1400" dirty="0" err="1">
                <a:solidFill>
                  <a:srgbClr val="0000FF"/>
                </a:solidFill>
              </a:rPr>
              <a:t>episclera</a:t>
            </a:r>
            <a:r>
              <a:rPr lang="en-US" sz="1400" i="1" dirty="0">
                <a:solidFill>
                  <a:srgbClr val="0000FF"/>
                </a:solidFill>
              </a:rPr>
              <a:t>?</a:t>
            </a:r>
            <a:endParaRPr lang="en-US" sz="1400" dirty="0">
              <a:solidFill>
                <a:srgbClr val="0000FF"/>
              </a:solidFill>
            </a:endParaRPr>
          </a:p>
        </p:txBody>
      </p:sp>
    </p:spTree>
    <p:extLst>
      <p:ext uri="{BB962C8B-B14F-4D97-AF65-F5344CB8AC3E}">
        <p14:creationId xmlns:p14="http://schemas.microsoft.com/office/powerpoint/2010/main" val="102638546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252</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a:t>
            </a:r>
            <a:r>
              <a:rPr lang="en-US" sz="1600" i="1" dirty="0">
                <a:solidFill>
                  <a:schemeClr val="bg1"/>
                </a:solidFill>
              </a:rPr>
              <a:t>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b="1" dirty="0" err="1"/>
              <a:t>episclera</a:t>
            </a:r>
            <a:r>
              <a:rPr lang="en-US" sz="1600" dirty="0"/>
              <a:t> </a:t>
            </a:r>
            <a:r>
              <a:rPr lang="en-US" sz="1600" dirty="0">
                <a:solidFill>
                  <a:schemeClr val="bg1">
                    <a:lumMod val="75000"/>
                  </a:schemeClr>
                </a:solidFill>
              </a:rPr>
              <a:t>in the peri-limbal region</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1402EDBE-5E44-4A62-BB0E-C1C045510E1A}"/>
              </a:ext>
            </a:extLst>
          </p:cNvPr>
          <p:cNvSpPr/>
          <p:nvPr/>
        </p:nvSpPr>
        <p:spPr>
          <a:xfrm>
            <a:off x="304800" y="3213318"/>
            <a:ext cx="1239078" cy="3551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42580D4-A179-4A1C-8228-27A42ACAA558}"/>
              </a:ext>
            </a:extLst>
          </p:cNvPr>
          <p:cNvSpPr txBox="1"/>
          <p:nvPr/>
        </p:nvSpPr>
        <p:spPr>
          <a:xfrm>
            <a:off x="399633" y="3756750"/>
            <a:ext cx="3842719" cy="738664"/>
          </a:xfrm>
          <a:prstGeom prst="rect">
            <a:avLst/>
          </a:prstGeom>
          <a:noFill/>
        </p:spPr>
        <p:txBody>
          <a:bodyPr wrap="none" rtlCol="0">
            <a:spAutoFit/>
          </a:bodyPr>
          <a:lstStyle/>
          <a:p>
            <a:r>
              <a:rPr lang="en-US" sz="1400" i="1" dirty="0">
                <a:solidFill>
                  <a:srgbClr val="0000FF"/>
                </a:solidFill>
              </a:rPr>
              <a:t>What is the </a:t>
            </a:r>
            <a:r>
              <a:rPr lang="en-US" sz="1400" dirty="0" err="1">
                <a:solidFill>
                  <a:srgbClr val="0000FF"/>
                </a:solidFill>
              </a:rPr>
              <a:t>episclera</a:t>
            </a:r>
            <a:r>
              <a:rPr lang="en-US" sz="1400" i="1" dirty="0">
                <a:solidFill>
                  <a:srgbClr val="0000FF"/>
                </a:solidFill>
              </a:rPr>
              <a:t>?</a:t>
            </a:r>
          </a:p>
          <a:p>
            <a:r>
              <a:rPr lang="en-US" sz="1400" dirty="0">
                <a:solidFill>
                  <a:srgbClr val="0000FF"/>
                </a:solidFill>
              </a:rPr>
              <a:t>The outermost of the three layers of the sclera</a:t>
            </a:r>
          </a:p>
          <a:p>
            <a:endParaRPr lang="en-US" sz="1400" dirty="0">
              <a:solidFill>
                <a:srgbClr val="0000FF"/>
              </a:solidFill>
            </a:endParaRPr>
          </a:p>
        </p:txBody>
      </p:sp>
    </p:spTree>
    <p:extLst>
      <p:ext uri="{BB962C8B-B14F-4D97-AF65-F5344CB8AC3E}">
        <p14:creationId xmlns:p14="http://schemas.microsoft.com/office/powerpoint/2010/main" val="140734574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253</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a:t>
            </a:r>
            <a:r>
              <a:rPr lang="en-US" sz="1600" i="1" dirty="0">
                <a:solidFill>
                  <a:schemeClr val="bg1"/>
                </a:solidFill>
              </a:rPr>
              <a:t>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b="1" dirty="0" err="1"/>
              <a:t>episclera</a:t>
            </a:r>
            <a:r>
              <a:rPr lang="en-US" sz="1600" dirty="0"/>
              <a:t> </a:t>
            </a:r>
            <a:r>
              <a:rPr lang="en-US" sz="1600" dirty="0">
                <a:solidFill>
                  <a:schemeClr val="bg1">
                    <a:lumMod val="75000"/>
                  </a:schemeClr>
                </a:solidFill>
              </a:rPr>
              <a:t>in the peri-limbal region</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1402EDBE-5E44-4A62-BB0E-C1C045510E1A}"/>
              </a:ext>
            </a:extLst>
          </p:cNvPr>
          <p:cNvSpPr/>
          <p:nvPr/>
        </p:nvSpPr>
        <p:spPr>
          <a:xfrm>
            <a:off x="304800" y="3213318"/>
            <a:ext cx="1239078" cy="3551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42580D4-A179-4A1C-8228-27A42ACAA558}"/>
              </a:ext>
            </a:extLst>
          </p:cNvPr>
          <p:cNvSpPr txBox="1"/>
          <p:nvPr/>
        </p:nvSpPr>
        <p:spPr>
          <a:xfrm>
            <a:off x="399633" y="3756750"/>
            <a:ext cx="3842719" cy="1600438"/>
          </a:xfrm>
          <a:prstGeom prst="rect">
            <a:avLst/>
          </a:prstGeom>
          <a:noFill/>
        </p:spPr>
        <p:txBody>
          <a:bodyPr wrap="none" rtlCol="0">
            <a:spAutoFit/>
          </a:bodyPr>
          <a:lstStyle/>
          <a:p>
            <a:r>
              <a:rPr lang="en-US" sz="1400" i="1" dirty="0">
                <a:solidFill>
                  <a:srgbClr val="0000FF"/>
                </a:solidFill>
              </a:rPr>
              <a:t>What is the </a:t>
            </a:r>
            <a:r>
              <a:rPr lang="en-US" sz="1400" dirty="0" err="1">
                <a:solidFill>
                  <a:srgbClr val="0000FF"/>
                </a:solidFill>
              </a:rPr>
              <a:t>episclera</a:t>
            </a:r>
            <a:r>
              <a:rPr lang="en-US" sz="1400" i="1" dirty="0">
                <a:solidFill>
                  <a:srgbClr val="0000FF"/>
                </a:solidFill>
              </a:rPr>
              <a:t>?</a:t>
            </a:r>
          </a:p>
          <a:p>
            <a:r>
              <a:rPr lang="en-US" sz="1400" dirty="0">
                <a:solidFill>
                  <a:srgbClr val="0000FF"/>
                </a:solidFill>
              </a:rPr>
              <a:t>The outermost of the three layers of the sclera</a:t>
            </a:r>
          </a:p>
          <a:p>
            <a:endParaRPr lang="en-US" sz="1400" dirty="0">
              <a:solidFill>
                <a:srgbClr val="0000FF"/>
              </a:solidFill>
            </a:endParaRPr>
          </a:p>
          <a:p>
            <a:r>
              <a:rPr lang="en-US" sz="1400" i="1" dirty="0">
                <a:solidFill>
                  <a:srgbClr val="0000FF"/>
                </a:solidFill>
              </a:rPr>
              <a:t>Out to in, what are the other two layers?</a:t>
            </a:r>
          </a:p>
          <a:p>
            <a:r>
              <a:rPr lang="en-US" sz="1400" dirty="0">
                <a:solidFill>
                  <a:srgbClr val="0000FF"/>
                </a:solidFill>
              </a:rPr>
              <a:t>--</a:t>
            </a:r>
            <a:r>
              <a:rPr lang="en-US" sz="1400" dirty="0" err="1">
                <a:solidFill>
                  <a:srgbClr val="0000FF"/>
                </a:solidFill>
              </a:rPr>
              <a:t>Episclera</a:t>
            </a:r>
            <a:endParaRPr lang="en-US" sz="1400" dirty="0">
              <a:solidFill>
                <a:srgbClr val="0000FF"/>
              </a:solidFill>
            </a:endParaRPr>
          </a:p>
          <a:p>
            <a:r>
              <a:rPr lang="en-US" sz="1400" dirty="0">
                <a:solidFill>
                  <a:srgbClr val="0000FF"/>
                </a:solidFill>
              </a:rPr>
              <a:t>--</a:t>
            </a:r>
            <a:r>
              <a:rPr lang="en-US" sz="1400" b="1" i="1" dirty="0">
                <a:solidFill>
                  <a:srgbClr val="0000FF"/>
                </a:solidFill>
              </a:rPr>
              <a:t>?</a:t>
            </a:r>
            <a:endParaRPr lang="en-US" sz="1400" dirty="0">
              <a:solidFill>
                <a:srgbClr val="0000FF"/>
              </a:solidFill>
            </a:endParaRPr>
          </a:p>
          <a:p>
            <a:r>
              <a:rPr lang="en-US" sz="1400" dirty="0">
                <a:solidFill>
                  <a:srgbClr val="0000FF"/>
                </a:solidFill>
              </a:rPr>
              <a:t>--</a:t>
            </a:r>
          </a:p>
        </p:txBody>
      </p:sp>
    </p:spTree>
    <p:extLst>
      <p:ext uri="{BB962C8B-B14F-4D97-AF65-F5344CB8AC3E}">
        <p14:creationId xmlns:p14="http://schemas.microsoft.com/office/powerpoint/2010/main" val="983290078"/>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254</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a:t>
            </a:r>
            <a:r>
              <a:rPr lang="en-US" sz="1600" i="1" dirty="0">
                <a:solidFill>
                  <a:schemeClr val="bg1"/>
                </a:solidFill>
              </a:rPr>
              <a:t>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b="1" dirty="0" err="1"/>
              <a:t>episclera</a:t>
            </a:r>
            <a:r>
              <a:rPr lang="en-US" sz="1600" dirty="0"/>
              <a:t> </a:t>
            </a:r>
            <a:r>
              <a:rPr lang="en-US" sz="1600" dirty="0">
                <a:solidFill>
                  <a:schemeClr val="bg1">
                    <a:lumMod val="75000"/>
                  </a:schemeClr>
                </a:solidFill>
              </a:rPr>
              <a:t>in the peri-limbal region</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1402EDBE-5E44-4A62-BB0E-C1C045510E1A}"/>
              </a:ext>
            </a:extLst>
          </p:cNvPr>
          <p:cNvSpPr/>
          <p:nvPr/>
        </p:nvSpPr>
        <p:spPr>
          <a:xfrm>
            <a:off x="304800" y="3213318"/>
            <a:ext cx="1239078" cy="3551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42580D4-A179-4A1C-8228-27A42ACAA558}"/>
              </a:ext>
            </a:extLst>
          </p:cNvPr>
          <p:cNvSpPr txBox="1"/>
          <p:nvPr/>
        </p:nvSpPr>
        <p:spPr>
          <a:xfrm>
            <a:off x="399633" y="3756750"/>
            <a:ext cx="3842719" cy="1600438"/>
          </a:xfrm>
          <a:prstGeom prst="rect">
            <a:avLst/>
          </a:prstGeom>
          <a:noFill/>
        </p:spPr>
        <p:txBody>
          <a:bodyPr wrap="none" rtlCol="0">
            <a:spAutoFit/>
          </a:bodyPr>
          <a:lstStyle/>
          <a:p>
            <a:r>
              <a:rPr lang="en-US" sz="1400" i="1" dirty="0">
                <a:solidFill>
                  <a:srgbClr val="0000FF"/>
                </a:solidFill>
              </a:rPr>
              <a:t>What is the </a:t>
            </a:r>
            <a:r>
              <a:rPr lang="en-US" sz="1400" dirty="0" err="1">
                <a:solidFill>
                  <a:srgbClr val="0000FF"/>
                </a:solidFill>
              </a:rPr>
              <a:t>episclera</a:t>
            </a:r>
            <a:r>
              <a:rPr lang="en-US" sz="1400" i="1" dirty="0">
                <a:solidFill>
                  <a:srgbClr val="0000FF"/>
                </a:solidFill>
              </a:rPr>
              <a:t>?</a:t>
            </a:r>
          </a:p>
          <a:p>
            <a:r>
              <a:rPr lang="en-US" sz="1400" dirty="0">
                <a:solidFill>
                  <a:srgbClr val="0000FF"/>
                </a:solidFill>
              </a:rPr>
              <a:t>The outermost of the three layers of the sclera</a:t>
            </a:r>
          </a:p>
          <a:p>
            <a:endParaRPr lang="en-US" sz="1400" dirty="0">
              <a:solidFill>
                <a:srgbClr val="0000FF"/>
              </a:solidFill>
            </a:endParaRPr>
          </a:p>
          <a:p>
            <a:r>
              <a:rPr lang="en-US" sz="1400" i="1" dirty="0">
                <a:solidFill>
                  <a:srgbClr val="0000FF"/>
                </a:solidFill>
              </a:rPr>
              <a:t>Out to in, what are the other two layers?</a:t>
            </a:r>
          </a:p>
          <a:p>
            <a:r>
              <a:rPr lang="en-US" sz="1400" dirty="0">
                <a:solidFill>
                  <a:srgbClr val="0000FF"/>
                </a:solidFill>
              </a:rPr>
              <a:t>--</a:t>
            </a:r>
            <a:r>
              <a:rPr lang="en-US" sz="1400" dirty="0" err="1">
                <a:solidFill>
                  <a:srgbClr val="0000FF"/>
                </a:solidFill>
              </a:rPr>
              <a:t>Episclera</a:t>
            </a:r>
            <a:endParaRPr lang="en-US" sz="1400" dirty="0">
              <a:solidFill>
                <a:srgbClr val="0000FF"/>
              </a:solidFill>
            </a:endParaRPr>
          </a:p>
          <a:p>
            <a:r>
              <a:rPr lang="en-US" sz="1400" dirty="0">
                <a:solidFill>
                  <a:srgbClr val="0000FF"/>
                </a:solidFill>
              </a:rPr>
              <a:t>--Stroma</a:t>
            </a:r>
          </a:p>
          <a:p>
            <a:r>
              <a:rPr lang="en-US" sz="1400" dirty="0">
                <a:solidFill>
                  <a:srgbClr val="0000FF"/>
                </a:solidFill>
              </a:rPr>
              <a:t>--</a:t>
            </a:r>
            <a:r>
              <a:rPr lang="en-US" sz="1400" b="1" dirty="0">
                <a:solidFill>
                  <a:srgbClr val="0000FF"/>
                </a:solidFill>
              </a:rPr>
              <a:t>?</a:t>
            </a:r>
          </a:p>
        </p:txBody>
      </p:sp>
    </p:spTree>
    <p:extLst>
      <p:ext uri="{BB962C8B-B14F-4D97-AF65-F5344CB8AC3E}">
        <p14:creationId xmlns:p14="http://schemas.microsoft.com/office/powerpoint/2010/main" val="60344749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255</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a:t>
            </a:r>
            <a:r>
              <a:rPr lang="en-US" sz="1600" i="1" dirty="0">
                <a:solidFill>
                  <a:schemeClr val="bg1"/>
                </a:solidFill>
              </a:rPr>
              <a:t>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b="1" dirty="0" err="1"/>
              <a:t>episclera</a:t>
            </a:r>
            <a:r>
              <a:rPr lang="en-US" sz="1600" dirty="0"/>
              <a:t> </a:t>
            </a:r>
            <a:r>
              <a:rPr lang="en-US" sz="1600" dirty="0">
                <a:solidFill>
                  <a:schemeClr val="bg1">
                    <a:lumMod val="75000"/>
                  </a:schemeClr>
                </a:solidFill>
              </a:rPr>
              <a:t>in the peri-limbal region</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1402EDBE-5E44-4A62-BB0E-C1C045510E1A}"/>
              </a:ext>
            </a:extLst>
          </p:cNvPr>
          <p:cNvSpPr/>
          <p:nvPr/>
        </p:nvSpPr>
        <p:spPr>
          <a:xfrm>
            <a:off x="304800" y="3213318"/>
            <a:ext cx="1239078" cy="3551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842580D4-A179-4A1C-8228-27A42ACAA558}"/>
              </a:ext>
            </a:extLst>
          </p:cNvPr>
          <p:cNvSpPr txBox="1"/>
          <p:nvPr/>
        </p:nvSpPr>
        <p:spPr>
          <a:xfrm>
            <a:off x="399633" y="3756750"/>
            <a:ext cx="3842719" cy="1600438"/>
          </a:xfrm>
          <a:prstGeom prst="rect">
            <a:avLst/>
          </a:prstGeom>
          <a:noFill/>
        </p:spPr>
        <p:txBody>
          <a:bodyPr wrap="none" rtlCol="0">
            <a:spAutoFit/>
          </a:bodyPr>
          <a:lstStyle/>
          <a:p>
            <a:r>
              <a:rPr lang="en-US" sz="1400" i="1" dirty="0">
                <a:solidFill>
                  <a:srgbClr val="0000FF"/>
                </a:solidFill>
              </a:rPr>
              <a:t>What is the </a:t>
            </a:r>
            <a:r>
              <a:rPr lang="en-US" sz="1400" dirty="0" err="1">
                <a:solidFill>
                  <a:srgbClr val="0000FF"/>
                </a:solidFill>
              </a:rPr>
              <a:t>episclera</a:t>
            </a:r>
            <a:r>
              <a:rPr lang="en-US" sz="1400" i="1" dirty="0">
                <a:solidFill>
                  <a:srgbClr val="0000FF"/>
                </a:solidFill>
              </a:rPr>
              <a:t>?</a:t>
            </a:r>
          </a:p>
          <a:p>
            <a:r>
              <a:rPr lang="en-US" sz="1400" dirty="0">
                <a:solidFill>
                  <a:srgbClr val="0000FF"/>
                </a:solidFill>
              </a:rPr>
              <a:t>The outermost of the three layers of the sclera</a:t>
            </a:r>
          </a:p>
          <a:p>
            <a:endParaRPr lang="en-US" sz="1400" dirty="0">
              <a:solidFill>
                <a:srgbClr val="0000FF"/>
              </a:solidFill>
            </a:endParaRPr>
          </a:p>
          <a:p>
            <a:r>
              <a:rPr lang="en-US" sz="1400" i="1" dirty="0">
                <a:solidFill>
                  <a:srgbClr val="0000FF"/>
                </a:solidFill>
              </a:rPr>
              <a:t>Out to in, what are the other two layers?</a:t>
            </a:r>
          </a:p>
          <a:p>
            <a:r>
              <a:rPr lang="en-US" sz="1400" dirty="0">
                <a:solidFill>
                  <a:srgbClr val="0000FF"/>
                </a:solidFill>
              </a:rPr>
              <a:t>--</a:t>
            </a:r>
            <a:r>
              <a:rPr lang="en-US" sz="1400" dirty="0" err="1">
                <a:solidFill>
                  <a:srgbClr val="0000FF"/>
                </a:solidFill>
              </a:rPr>
              <a:t>Episclera</a:t>
            </a:r>
            <a:endParaRPr lang="en-US" sz="1400" dirty="0">
              <a:solidFill>
                <a:srgbClr val="0000FF"/>
              </a:solidFill>
            </a:endParaRPr>
          </a:p>
          <a:p>
            <a:r>
              <a:rPr lang="en-US" sz="1400" dirty="0">
                <a:solidFill>
                  <a:srgbClr val="0000FF"/>
                </a:solidFill>
              </a:rPr>
              <a:t>--Stroma</a:t>
            </a:r>
          </a:p>
          <a:p>
            <a:r>
              <a:rPr lang="en-US" sz="1400" dirty="0">
                <a:solidFill>
                  <a:srgbClr val="0000FF"/>
                </a:solidFill>
              </a:rPr>
              <a:t>--Lamina </a:t>
            </a:r>
            <a:r>
              <a:rPr lang="en-US" sz="1400" dirty="0" err="1">
                <a:solidFill>
                  <a:srgbClr val="0000FF"/>
                </a:solidFill>
              </a:rPr>
              <a:t>fusca</a:t>
            </a:r>
            <a:endParaRPr lang="en-US" sz="1400" dirty="0">
              <a:solidFill>
                <a:srgbClr val="0000FF"/>
              </a:solidFill>
            </a:endParaRPr>
          </a:p>
        </p:txBody>
      </p:sp>
    </p:spTree>
    <p:extLst>
      <p:ext uri="{BB962C8B-B14F-4D97-AF65-F5344CB8AC3E}">
        <p14:creationId xmlns:p14="http://schemas.microsoft.com/office/powerpoint/2010/main" val="340854229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022C7B2-FC88-4BB4-B483-2BFDDBB1F027}"/>
              </a:ext>
            </a:extLst>
          </p:cNvPr>
          <p:cNvSpPr>
            <a:spLocks noGrp="1"/>
          </p:cNvSpPr>
          <p:nvPr>
            <p:ph type="sldNum" sz="quarter" idx="12"/>
          </p:nvPr>
        </p:nvSpPr>
        <p:spPr/>
        <p:txBody>
          <a:bodyPr/>
          <a:lstStyle/>
          <a:p>
            <a:pPr>
              <a:defRPr/>
            </a:pPr>
            <a:fld id="{94617331-6E8E-46A7-8E0B-E00505E575FC}" type="slidenum">
              <a:rPr lang="en-US" altLang="en-US" smtClean="0"/>
              <a:pPr>
                <a:defRPr/>
              </a:pPr>
              <a:t>256</a:t>
            </a:fld>
            <a:endParaRPr lang="en-US" altLang="en-US"/>
          </a:p>
        </p:txBody>
      </p:sp>
      <p:sp>
        <p:nvSpPr>
          <p:cNvPr id="4" name="TextBox 3">
            <a:extLst>
              <a:ext uri="{FF2B5EF4-FFF2-40B4-BE49-F238E27FC236}">
                <a16:creationId xmlns:a16="http://schemas.microsoft.com/office/drawing/2014/main" id="{7B92280E-B52D-43D3-8631-3E9C3E89141C}"/>
              </a:ext>
            </a:extLst>
          </p:cNvPr>
          <p:cNvSpPr txBox="1"/>
          <p:nvPr/>
        </p:nvSpPr>
        <p:spPr>
          <a:xfrm>
            <a:off x="3607603" y="5867400"/>
            <a:ext cx="1928797" cy="369332"/>
          </a:xfrm>
          <a:prstGeom prst="rect">
            <a:avLst/>
          </a:prstGeom>
          <a:noFill/>
        </p:spPr>
        <p:txBody>
          <a:bodyPr wrap="none" rtlCol="0">
            <a:spAutoFit/>
          </a:bodyPr>
          <a:lstStyle/>
          <a:p>
            <a:pPr algn="ctr"/>
            <a:r>
              <a:rPr lang="en-US" dirty="0"/>
              <a:t>Sclera: Anatomy</a:t>
            </a:r>
          </a:p>
        </p:txBody>
      </p:sp>
      <p:pic>
        <p:nvPicPr>
          <p:cNvPr id="6" name="Picture 5">
            <a:extLst>
              <a:ext uri="{FF2B5EF4-FFF2-40B4-BE49-F238E27FC236}">
                <a16:creationId xmlns:a16="http://schemas.microsoft.com/office/drawing/2014/main" id="{9E1803A1-E916-4B1F-81C4-9D2CD8330C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05958" y="1557337"/>
            <a:ext cx="6932083" cy="3743325"/>
          </a:xfrm>
          <a:prstGeom prst="rect">
            <a:avLst/>
          </a:prstGeom>
        </p:spPr>
      </p:pic>
      <p:sp>
        <p:nvSpPr>
          <p:cNvPr id="8" name="TextBox 7">
            <a:extLst>
              <a:ext uri="{FF2B5EF4-FFF2-40B4-BE49-F238E27FC236}">
                <a16:creationId xmlns:a16="http://schemas.microsoft.com/office/drawing/2014/main" id="{B38D86A9-BA72-4578-AAC8-76BCD6904BC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539F33EB-190A-47F8-AB80-8AEA27356092}"/>
              </a:ext>
            </a:extLst>
          </p:cNvPr>
          <p:cNvSpPr txBox="1"/>
          <p:nvPr/>
        </p:nvSpPr>
        <p:spPr>
          <a:xfrm>
            <a:off x="4784431" y="4648200"/>
            <a:ext cx="3092513" cy="338554"/>
          </a:xfrm>
          <a:prstGeom prst="rect">
            <a:avLst/>
          </a:prstGeom>
          <a:noFill/>
        </p:spPr>
        <p:txBody>
          <a:bodyPr wrap="none" rtlCol="0">
            <a:spAutoFit/>
          </a:bodyPr>
          <a:lstStyle/>
          <a:p>
            <a:r>
              <a:rPr lang="en-US" sz="1600" i="1" dirty="0"/>
              <a:t>The * indicates the lamina </a:t>
            </a:r>
            <a:r>
              <a:rPr lang="en-US" sz="1600" i="1" dirty="0" err="1"/>
              <a:t>fusca</a:t>
            </a:r>
            <a:endParaRPr lang="en-US" sz="1600" i="1" dirty="0"/>
          </a:p>
        </p:txBody>
      </p:sp>
    </p:spTree>
    <p:extLst>
      <p:ext uri="{BB962C8B-B14F-4D97-AF65-F5344CB8AC3E}">
        <p14:creationId xmlns:p14="http://schemas.microsoft.com/office/powerpoint/2010/main" val="4068920171"/>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1815882"/>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chemeClr val="bg1"/>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Arrow: Left 3">
            <a:extLst>
              <a:ext uri="{FF2B5EF4-FFF2-40B4-BE49-F238E27FC236}">
                <a16:creationId xmlns:a16="http://schemas.microsoft.com/office/drawing/2014/main" id="{6E091170-0ED8-416D-B3D3-1542F7616A98}"/>
              </a:ext>
            </a:extLst>
          </p:cNvPr>
          <p:cNvSpPr/>
          <p:nvPr/>
        </p:nvSpPr>
        <p:spPr>
          <a:xfrm>
            <a:off x="7543800" y="2393841"/>
            <a:ext cx="1143000" cy="533400"/>
          </a:xfrm>
          <a:prstGeom prst="leftArrow">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i="1" dirty="0">
                <a:solidFill>
                  <a:schemeClr val="bg1"/>
                </a:solidFill>
              </a:rPr>
              <a:t>Next Q</a:t>
            </a:r>
          </a:p>
        </p:txBody>
      </p:sp>
    </p:spTree>
    <p:extLst>
      <p:ext uri="{BB962C8B-B14F-4D97-AF65-F5344CB8AC3E}">
        <p14:creationId xmlns:p14="http://schemas.microsoft.com/office/powerpoint/2010/main" val="81042050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258</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062103"/>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chemeClr val="bg1"/>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Rectangle 3">
            <a:extLst>
              <a:ext uri="{FF2B5EF4-FFF2-40B4-BE49-F238E27FC236}">
                <a16:creationId xmlns:a16="http://schemas.microsoft.com/office/drawing/2014/main" id="{59DF524A-FB9C-441F-B207-9A1190E6E08D}"/>
              </a:ext>
            </a:extLst>
          </p:cNvPr>
          <p:cNvSpPr/>
          <p:nvPr/>
        </p:nvSpPr>
        <p:spPr>
          <a:xfrm>
            <a:off x="4572000" y="3276600"/>
            <a:ext cx="12954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
        <p:nvSpPr>
          <p:cNvPr id="6" name="Arrow: Left 5">
            <a:extLst>
              <a:ext uri="{FF2B5EF4-FFF2-40B4-BE49-F238E27FC236}">
                <a16:creationId xmlns:a16="http://schemas.microsoft.com/office/drawing/2014/main" id="{2DC28874-14C8-4081-A1E1-F7D7829C98C2}"/>
              </a:ext>
            </a:extLst>
          </p:cNvPr>
          <p:cNvSpPr/>
          <p:nvPr/>
        </p:nvSpPr>
        <p:spPr>
          <a:xfrm>
            <a:off x="7543800" y="2393841"/>
            <a:ext cx="1143000" cy="533400"/>
          </a:xfrm>
          <a:prstGeom prst="leftArrow">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i="1" dirty="0">
                <a:solidFill>
                  <a:schemeClr val="bg1"/>
                </a:solidFill>
              </a:rPr>
              <a:t>Next Q</a:t>
            </a:r>
          </a:p>
        </p:txBody>
      </p:sp>
    </p:spTree>
    <p:extLst>
      <p:ext uri="{BB962C8B-B14F-4D97-AF65-F5344CB8AC3E}">
        <p14:creationId xmlns:p14="http://schemas.microsoft.com/office/powerpoint/2010/main" val="359491279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259</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062103"/>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chemeClr val="bg1"/>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Arrow: Left 3">
            <a:extLst>
              <a:ext uri="{FF2B5EF4-FFF2-40B4-BE49-F238E27FC236}">
                <a16:creationId xmlns:a16="http://schemas.microsoft.com/office/drawing/2014/main" id="{DA098930-E131-453A-B334-DDB99158EF07}"/>
              </a:ext>
            </a:extLst>
          </p:cNvPr>
          <p:cNvSpPr/>
          <p:nvPr/>
        </p:nvSpPr>
        <p:spPr>
          <a:xfrm>
            <a:off x="7543800" y="2393841"/>
            <a:ext cx="1143000" cy="533400"/>
          </a:xfrm>
          <a:prstGeom prst="leftArrow">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i="1" dirty="0">
                <a:solidFill>
                  <a:schemeClr val="bg1"/>
                </a:solidFill>
              </a:rPr>
              <a:t>Next Q</a:t>
            </a:r>
          </a:p>
        </p:txBody>
      </p:sp>
    </p:spTree>
    <p:extLst>
      <p:ext uri="{BB962C8B-B14F-4D97-AF65-F5344CB8AC3E}">
        <p14:creationId xmlns:p14="http://schemas.microsoft.com/office/powerpoint/2010/main" val="12042667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260</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2472721" y="5867400"/>
            <a:ext cx="4198585" cy="369332"/>
          </a:xfrm>
          <a:prstGeom prst="rect">
            <a:avLst/>
          </a:prstGeom>
          <a:noFill/>
        </p:spPr>
        <p:txBody>
          <a:bodyPr wrap="none" rtlCol="0">
            <a:spAutoFit/>
          </a:bodyPr>
          <a:lstStyle/>
          <a:p>
            <a:pPr algn="ctr"/>
            <a:r>
              <a:rPr lang="en-US" dirty="0"/>
              <a:t>Conventional aqueous outflow pathway</a:t>
            </a:r>
          </a:p>
        </p:txBody>
      </p:sp>
      <p:pic>
        <p:nvPicPr>
          <p:cNvPr id="6" name="Picture 5">
            <a:extLst>
              <a:ext uri="{FF2B5EF4-FFF2-40B4-BE49-F238E27FC236}">
                <a16:creationId xmlns:a16="http://schemas.microsoft.com/office/drawing/2014/main" id="{1B037E16-B12F-4357-BAF3-0EC8FD68AC3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81910" y="1295400"/>
            <a:ext cx="5580179" cy="3980688"/>
          </a:xfrm>
          <a:prstGeom prst="rect">
            <a:avLst/>
          </a:prstGeom>
        </p:spPr>
      </p:pic>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7" name="Arrow: Right 6">
            <a:extLst>
              <a:ext uri="{FF2B5EF4-FFF2-40B4-BE49-F238E27FC236}">
                <a16:creationId xmlns:a16="http://schemas.microsoft.com/office/drawing/2014/main" id="{71251594-8343-41D7-B3D2-D3617033ABE7}"/>
              </a:ext>
            </a:extLst>
          </p:cNvPr>
          <p:cNvSpPr/>
          <p:nvPr/>
        </p:nvSpPr>
        <p:spPr>
          <a:xfrm>
            <a:off x="304800" y="1295400"/>
            <a:ext cx="1905000" cy="6096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i="1" dirty="0" err="1">
                <a:solidFill>
                  <a:schemeClr val="tx1"/>
                </a:solidFill>
              </a:rPr>
              <a:t>Looky</a:t>
            </a:r>
            <a:r>
              <a:rPr lang="en-US" sz="1600" i="1" dirty="0">
                <a:solidFill>
                  <a:schemeClr val="tx1"/>
                </a:solidFill>
              </a:rPr>
              <a:t> here</a:t>
            </a:r>
          </a:p>
        </p:txBody>
      </p:sp>
    </p:spTree>
    <p:extLst>
      <p:ext uri="{BB962C8B-B14F-4D97-AF65-F5344CB8AC3E}">
        <p14:creationId xmlns:p14="http://schemas.microsoft.com/office/powerpoint/2010/main" val="1800792501"/>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261</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762000" y="5690571"/>
            <a:ext cx="7696200" cy="830997"/>
          </a:xfrm>
          <a:prstGeom prst="rect">
            <a:avLst/>
          </a:prstGeom>
          <a:noFill/>
        </p:spPr>
        <p:txBody>
          <a:bodyPr wrap="square" rtlCol="0">
            <a:spAutoFit/>
          </a:bodyPr>
          <a:lstStyle/>
          <a:p>
            <a:r>
              <a:rPr lang="en-US" sz="1600" b="1" dirty="0"/>
              <a:t>Aqueous vein</a:t>
            </a:r>
            <a:r>
              <a:rPr lang="en-US" sz="1600" dirty="0"/>
              <a:t>. Note that the first portion (</a:t>
            </a:r>
            <a:r>
              <a:rPr lang="en-US" sz="1600" i="1" dirty="0"/>
              <a:t>black arrowhead</a:t>
            </a:r>
            <a:r>
              <a:rPr lang="en-US" sz="1600" dirty="0"/>
              <a:t>) contains only aqueous, whereas upon emptying into a venule, laminar flow consisting of separate aqueous and blood columns can be seen (</a:t>
            </a:r>
            <a:r>
              <a:rPr lang="en-US" sz="1600" i="1" dirty="0">
                <a:solidFill>
                  <a:srgbClr val="0000FF"/>
                </a:solidFill>
              </a:rPr>
              <a:t>blue arrowhead</a:t>
            </a:r>
            <a:r>
              <a:rPr lang="en-US" sz="1600" dirty="0"/>
              <a:t>)</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9" name="Picture 8">
            <a:extLst>
              <a:ext uri="{FF2B5EF4-FFF2-40B4-BE49-F238E27FC236}">
                <a16:creationId xmlns:a16="http://schemas.microsoft.com/office/drawing/2014/main" id="{A2401821-5686-42EA-9820-CB33D60845B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53815" y="1237669"/>
            <a:ext cx="4236370" cy="4382662"/>
          </a:xfrm>
          <a:prstGeom prst="rect">
            <a:avLst/>
          </a:prstGeom>
        </p:spPr>
      </p:pic>
      <p:sp>
        <p:nvSpPr>
          <p:cNvPr id="10" name="Isosceles Triangle 9">
            <a:extLst>
              <a:ext uri="{FF2B5EF4-FFF2-40B4-BE49-F238E27FC236}">
                <a16:creationId xmlns:a16="http://schemas.microsoft.com/office/drawing/2014/main" id="{A00C0978-4774-47CE-BDF5-204C9EAD0C7C}"/>
              </a:ext>
            </a:extLst>
          </p:cNvPr>
          <p:cNvSpPr/>
          <p:nvPr/>
        </p:nvSpPr>
        <p:spPr>
          <a:xfrm>
            <a:off x="5638800" y="3329237"/>
            <a:ext cx="228600" cy="286331"/>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Isosceles Triangle 11">
            <a:extLst>
              <a:ext uri="{FF2B5EF4-FFF2-40B4-BE49-F238E27FC236}">
                <a16:creationId xmlns:a16="http://schemas.microsoft.com/office/drawing/2014/main" id="{138E445F-96A4-4389-88BF-FD8442C29BB0}"/>
              </a:ext>
            </a:extLst>
          </p:cNvPr>
          <p:cNvSpPr/>
          <p:nvPr/>
        </p:nvSpPr>
        <p:spPr>
          <a:xfrm>
            <a:off x="5029200" y="3066469"/>
            <a:ext cx="228600" cy="286331"/>
          </a:xfrm>
          <a:prstGeom prst="triangle">
            <a:avLst/>
          </a:prstGeom>
          <a:solidFill>
            <a:srgbClr val="00B0F0"/>
          </a:solidFill>
          <a:ln>
            <a:solidFill>
              <a:schemeClr val="bg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46404320"/>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262</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062103"/>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Arrow: Down 3">
            <a:extLst>
              <a:ext uri="{FF2B5EF4-FFF2-40B4-BE49-F238E27FC236}">
                <a16:creationId xmlns:a16="http://schemas.microsoft.com/office/drawing/2014/main" id="{706CB4A9-22EE-44CE-9D17-5DB9BEAD8D65}"/>
              </a:ext>
            </a:extLst>
          </p:cNvPr>
          <p:cNvSpPr/>
          <p:nvPr/>
        </p:nvSpPr>
        <p:spPr>
          <a:xfrm>
            <a:off x="7696200" y="645468"/>
            <a:ext cx="457200" cy="1792932"/>
          </a:xfrm>
          <a:prstGeom prst="downArrow">
            <a:avLst/>
          </a:prstGeom>
          <a:solidFill>
            <a:schemeClr val="accent5">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rPr>
              <a:t>Next </a:t>
            </a:r>
          </a:p>
          <a:p>
            <a:pPr algn="ctr"/>
            <a:r>
              <a:rPr lang="en-US" sz="1400" dirty="0">
                <a:solidFill>
                  <a:schemeClr val="bg1"/>
                </a:solidFill>
              </a:rPr>
              <a:t> Q</a:t>
            </a:r>
          </a:p>
        </p:txBody>
      </p:sp>
    </p:spTree>
    <p:extLst>
      <p:ext uri="{BB962C8B-B14F-4D97-AF65-F5344CB8AC3E}">
        <p14:creationId xmlns:p14="http://schemas.microsoft.com/office/powerpoint/2010/main" val="268537723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263</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chemeClr val="accent5">
                    <a:lumMod val="50000"/>
                  </a:schemeClr>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chemeClr val="accent5">
                    <a:lumMod val="50000"/>
                  </a:schemeClr>
                </a:solidFill>
              </a:rPr>
              <a:t>The plexus eventually discharges into uveal vessels that subsequently empty into the vortex veins.</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Arrow: Down 3">
            <a:extLst>
              <a:ext uri="{FF2B5EF4-FFF2-40B4-BE49-F238E27FC236}">
                <a16:creationId xmlns:a16="http://schemas.microsoft.com/office/drawing/2014/main" id="{AEA54954-3BD2-459F-ADDB-7D094DE0E543}"/>
              </a:ext>
            </a:extLst>
          </p:cNvPr>
          <p:cNvSpPr/>
          <p:nvPr/>
        </p:nvSpPr>
        <p:spPr>
          <a:xfrm>
            <a:off x="7696200" y="645468"/>
            <a:ext cx="457200" cy="1792932"/>
          </a:xfrm>
          <a:prstGeom prst="downArrow">
            <a:avLst/>
          </a:prstGeom>
          <a:solidFill>
            <a:schemeClr val="accent5">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1"/>
                </a:solidFill>
              </a:rPr>
              <a:t>Next </a:t>
            </a:r>
          </a:p>
          <a:p>
            <a:pPr algn="ctr"/>
            <a:r>
              <a:rPr lang="en-US" sz="1400" dirty="0">
                <a:solidFill>
                  <a:schemeClr val="bg1"/>
                </a:solidFill>
              </a:rPr>
              <a:t> Q</a:t>
            </a:r>
          </a:p>
        </p:txBody>
      </p:sp>
    </p:spTree>
    <p:extLst>
      <p:ext uri="{BB962C8B-B14F-4D97-AF65-F5344CB8AC3E}">
        <p14:creationId xmlns:p14="http://schemas.microsoft.com/office/powerpoint/2010/main" val="84623673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264</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endParaRPr lang="en-US" sz="1400" dirty="0">
              <a:solidFill>
                <a:srgbClr val="0000FF"/>
              </a:solidFill>
            </a:endParaRPr>
          </a:p>
        </p:txBody>
      </p:sp>
    </p:spTree>
    <p:extLst>
      <p:ext uri="{BB962C8B-B14F-4D97-AF65-F5344CB8AC3E}">
        <p14:creationId xmlns:p14="http://schemas.microsoft.com/office/powerpoint/2010/main" val="370307418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265</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endParaRPr lang="en-US" sz="1400" dirty="0">
              <a:solidFill>
                <a:srgbClr val="0000FF"/>
              </a:solidFill>
            </a:endParaRPr>
          </a:p>
        </p:txBody>
      </p:sp>
    </p:spTree>
    <p:extLst>
      <p:ext uri="{BB962C8B-B14F-4D97-AF65-F5344CB8AC3E}">
        <p14:creationId xmlns:p14="http://schemas.microsoft.com/office/powerpoint/2010/main" val="277442122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266</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a:t>
            </a:r>
            <a:r>
              <a:rPr lang="en-US" sz="1400" b="1" dirty="0">
                <a:solidFill>
                  <a:schemeClr val="accent5">
                    <a:lumMod val="50000"/>
                  </a:schemeClr>
                </a:solidFill>
              </a:rPr>
              <a:t>vortex veins</a:t>
            </a:r>
            <a:endParaRPr lang="en-US" sz="1400" b="1" dirty="0">
              <a:solidFill>
                <a:srgbClr val="0000FF"/>
              </a:solidFill>
            </a:endParaRPr>
          </a:p>
        </p:txBody>
      </p:sp>
      <p:sp>
        <p:nvSpPr>
          <p:cNvPr id="4" name="Oval 3">
            <a:extLst>
              <a:ext uri="{FF2B5EF4-FFF2-40B4-BE49-F238E27FC236}">
                <a16:creationId xmlns:a16="http://schemas.microsoft.com/office/drawing/2014/main" id="{3619DC9F-712F-4784-BD94-AEA7CD55BED5}"/>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593268A9-6E1D-46F0-9179-70A02BA6C7AB}"/>
              </a:ext>
            </a:extLst>
          </p:cNvPr>
          <p:cNvSpPr/>
          <p:nvPr/>
        </p:nvSpPr>
        <p:spPr>
          <a:xfrm>
            <a:off x="3352800" y="4191000"/>
            <a:ext cx="1390297" cy="40232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F1D5401-AE5C-453F-9258-80B4A95DE126}"/>
              </a:ext>
            </a:extLst>
          </p:cNvPr>
          <p:cNvSpPr txBox="1"/>
          <p:nvPr/>
        </p:nvSpPr>
        <p:spPr>
          <a:xfrm>
            <a:off x="2362200" y="4370338"/>
            <a:ext cx="5715000" cy="307777"/>
          </a:xfrm>
          <a:prstGeom prst="rect">
            <a:avLst/>
          </a:prstGeom>
          <a:noFill/>
        </p:spPr>
        <p:txBody>
          <a:bodyPr wrap="square" rtlCol="0">
            <a:spAutoFit/>
          </a:bodyPr>
          <a:lstStyle/>
          <a:p>
            <a:pPr algn="r"/>
            <a:r>
              <a:rPr lang="en-US" sz="1400" i="1" dirty="0">
                <a:solidFill>
                  <a:schemeClr val="accent5">
                    <a:lumMod val="50000"/>
                  </a:schemeClr>
                </a:solidFill>
              </a:rPr>
              <a:t>How many vortex veins are there?</a:t>
            </a:r>
          </a:p>
        </p:txBody>
      </p:sp>
    </p:spTree>
    <p:extLst>
      <p:ext uri="{BB962C8B-B14F-4D97-AF65-F5344CB8AC3E}">
        <p14:creationId xmlns:p14="http://schemas.microsoft.com/office/powerpoint/2010/main" val="38855819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a:t>
            </a:r>
            <a:r>
              <a:rPr lang="en-US" sz="1400" b="1" dirty="0">
                <a:solidFill>
                  <a:schemeClr val="accent5">
                    <a:lumMod val="50000"/>
                  </a:schemeClr>
                </a:solidFill>
              </a:rPr>
              <a:t>vortex veins</a:t>
            </a:r>
            <a:endParaRPr lang="en-US" sz="1400" b="1" dirty="0">
              <a:solidFill>
                <a:srgbClr val="0000FF"/>
              </a:solidFill>
            </a:endParaRPr>
          </a:p>
        </p:txBody>
      </p:sp>
      <p:sp>
        <p:nvSpPr>
          <p:cNvPr id="12" name="Oval 11">
            <a:extLst>
              <a:ext uri="{FF2B5EF4-FFF2-40B4-BE49-F238E27FC236}">
                <a16:creationId xmlns:a16="http://schemas.microsoft.com/office/drawing/2014/main" id="{593268A9-6E1D-46F0-9179-70A02BA6C7AB}"/>
              </a:ext>
            </a:extLst>
          </p:cNvPr>
          <p:cNvSpPr/>
          <p:nvPr/>
        </p:nvSpPr>
        <p:spPr>
          <a:xfrm>
            <a:off x="3352800" y="4191000"/>
            <a:ext cx="1390297" cy="40232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F1D5401-AE5C-453F-9258-80B4A95DE126}"/>
              </a:ext>
            </a:extLst>
          </p:cNvPr>
          <p:cNvSpPr txBox="1"/>
          <p:nvPr/>
        </p:nvSpPr>
        <p:spPr>
          <a:xfrm>
            <a:off x="2362200" y="4370338"/>
            <a:ext cx="5715000" cy="523220"/>
          </a:xfrm>
          <a:prstGeom prst="rect">
            <a:avLst/>
          </a:prstGeom>
          <a:noFill/>
        </p:spPr>
        <p:txBody>
          <a:bodyPr wrap="square" rtlCol="0">
            <a:spAutoFit/>
          </a:bodyPr>
          <a:lstStyle/>
          <a:p>
            <a:pPr algn="r"/>
            <a:r>
              <a:rPr lang="en-US" sz="1400" i="1" dirty="0">
                <a:solidFill>
                  <a:schemeClr val="accent5">
                    <a:lumMod val="50000"/>
                  </a:schemeClr>
                </a:solidFill>
              </a:rPr>
              <a:t>How many vortex veins are there?</a:t>
            </a:r>
          </a:p>
          <a:p>
            <a:pPr algn="r"/>
            <a:r>
              <a:rPr lang="en-US" sz="1400" dirty="0">
                <a:solidFill>
                  <a:schemeClr val="accent5">
                    <a:lumMod val="50000"/>
                  </a:schemeClr>
                </a:solidFill>
              </a:rPr>
              <a:t>4-7 (can be more)</a:t>
            </a:r>
          </a:p>
        </p:txBody>
      </p:sp>
      <p:sp>
        <p:nvSpPr>
          <p:cNvPr id="11" name="Oval 10">
            <a:extLst>
              <a:ext uri="{FF2B5EF4-FFF2-40B4-BE49-F238E27FC236}">
                <a16:creationId xmlns:a16="http://schemas.microsoft.com/office/drawing/2014/main" id="{F55C8469-8B0F-4886-829E-CDA1B6056416}"/>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007976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268</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a:t>
            </a:r>
            <a:r>
              <a:rPr lang="en-US" sz="1400" b="1" dirty="0">
                <a:solidFill>
                  <a:schemeClr val="accent5">
                    <a:lumMod val="50000"/>
                  </a:schemeClr>
                </a:solidFill>
              </a:rPr>
              <a:t>vortex veins</a:t>
            </a:r>
            <a:endParaRPr lang="en-US" sz="1400" b="1" dirty="0">
              <a:solidFill>
                <a:srgbClr val="0000FF"/>
              </a:solidFill>
            </a:endParaRPr>
          </a:p>
        </p:txBody>
      </p:sp>
      <p:sp>
        <p:nvSpPr>
          <p:cNvPr id="12" name="Oval 11">
            <a:extLst>
              <a:ext uri="{FF2B5EF4-FFF2-40B4-BE49-F238E27FC236}">
                <a16:creationId xmlns:a16="http://schemas.microsoft.com/office/drawing/2014/main" id="{593268A9-6E1D-46F0-9179-70A02BA6C7AB}"/>
              </a:ext>
            </a:extLst>
          </p:cNvPr>
          <p:cNvSpPr/>
          <p:nvPr/>
        </p:nvSpPr>
        <p:spPr>
          <a:xfrm>
            <a:off x="3352800" y="4191000"/>
            <a:ext cx="1390297" cy="40232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F1D5401-AE5C-453F-9258-80B4A95DE126}"/>
              </a:ext>
            </a:extLst>
          </p:cNvPr>
          <p:cNvSpPr txBox="1"/>
          <p:nvPr/>
        </p:nvSpPr>
        <p:spPr>
          <a:xfrm>
            <a:off x="2362200" y="4370338"/>
            <a:ext cx="5715000" cy="954107"/>
          </a:xfrm>
          <a:prstGeom prst="rect">
            <a:avLst/>
          </a:prstGeom>
          <a:noFill/>
        </p:spPr>
        <p:txBody>
          <a:bodyPr wrap="square" rtlCol="0">
            <a:spAutoFit/>
          </a:bodyPr>
          <a:lstStyle/>
          <a:p>
            <a:pPr algn="r"/>
            <a:r>
              <a:rPr lang="en-US" sz="1400" i="1" dirty="0">
                <a:solidFill>
                  <a:schemeClr val="accent5">
                    <a:lumMod val="50000"/>
                  </a:schemeClr>
                </a:solidFill>
              </a:rPr>
              <a:t>How many vortex veins are there?</a:t>
            </a:r>
          </a:p>
          <a:p>
            <a:pPr algn="r"/>
            <a:r>
              <a:rPr lang="en-US" sz="1400" dirty="0">
                <a:solidFill>
                  <a:schemeClr val="accent5">
                    <a:lumMod val="50000"/>
                  </a:schemeClr>
                </a:solidFill>
              </a:rPr>
              <a:t>4-7 (can be more)</a:t>
            </a:r>
          </a:p>
          <a:p>
            <a:pPr algn="r"/>
            <a:endParaRPr lang="en-US" sz="1400" dirty="0">
              <a:solidFill>
                <a:schemeClr val="accent5">
                  <a:lumMod val="50000"/>
                </a:schemeClr>
              </a:solidFill>
            </a:endParaRPr>
          </a:p>
          <a:p>
            <a:pPr algn="r"/>
            <a:r>
              <a:rPr lang="en-US" sz="1400" i="1" dirty="0">
                <a:solidFill>
                  <a:schemeClr val="accent5">
                    <a:lumMod val="50000"/>
                  </a:schemeClr>
                </a:solidFill>
              </a:rPr>
              <a:t>Where are they located?</a:t>
            </a:r>
          </a:p>
        </p:txBody>
      </p:sp>
      <p:sp>
        <p:nvSpPr>
          <p:cNvPr id="11" name="Oval 10">
            <a:extLst>
              <a:ext uri="{FF2B5EF4-FFF2-40B4-BE49-F238E27FC236}">
                <a16:creationId xmlns:a16="http://schemas.microsoft.com/office/drawing/2014/main" id="{ED9427B7-016B-4F55-9D2B-91444A9814B7}"/>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1756743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269</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523220"/>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a:t>
            </a:r>
            <a:r>
              <a:rPr lang="en-US" sz="1400" b="1" dirty="0">
                <a:solidFill>
                  <a:schemeClr val="accent5">
                    <a:lumMod val="50000"/>
                  </a:schemeClr>
                </a:solidFill>
              </a:rPr>
              <a:t>vortex veins</a:t>
            </a:r>
            <a:endParaRPr lang="en-US" sz="1400" b="1" dirty="0">
              <a:solidFill>
                <a:srgbClr val="0000FF"/>
              </a:solidFill>
            </a:endParaRPr>
          </a:p>
        </p:txBody>
      </p:sp>
      <p:sp>
        <p:nvSpPr>
          <p:cNvPr id="12" name="Oval 11">
            <a:extLst>
              <a:ext uri="{FF2B5EF4-FFF2-40B4-BE49-F238E27FC236}">
                <a16:creationId xmlns:a16="http://schemas.microsoft.com/office/drawing/2014/main" id="{593268A9-6E1D-46F0-9179-70A02BA6C7AB}"/>
              </a:ext>
            </a:extLst>
          </p:cNvPr>
          <p:cNvSpPr/>
          <p:nvPr/>
        </p:nvSpPr>
        <p:spPr>
          <a:xfrm>
            <a:off x="3352800" y="4191000"/>
            <a:ext cx="1390297" cy="40232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F1D5401-AE5C-453F-9258-80B4A95DE126}"/>
              </a:ext>
            </a:extLst>
          </p:cNvPr>
          <p:cNvSpPr txBox="1"/>
          <p:nvPr/>
        </p:nvSpPr>
        <p:spPr>
          <a:xfrm>
            <a:off x="2362200" y="4370338"/>
            <a:ext cx="5715000" cy="1384995"/>
          </a:xfrm>
          <a:prstGeom prst="rect">
            <a:avLst/>
          </a:prstGeom>
          <a:noFill/>
        </p:spPr>
        <p:txBody>
          <a:bodyPr wrap="square" rtlCol="0">
            <a:spAutoFit/>
          </a:bodyPr>
          <a:lstStyle/>
          <a:p>
            <a:pPr algn="r"/>
            <a:r>
              <a:rPr lang="en-US" sz="1400" i="1" dirty="0">
                <a:solidFill>
                  <a:schemeClr val="accent5">
                    <a:lumMod val="50000"/>
                  </a:schemeClr>
                </a:solidFill>
              </a:rPr>
              <a:t>How many vortex veins are there?</a:t>
            </a:r>
          </a:p>
          <a:p>
            <a:pPr algn="r"/>
            <a:r>
              <a:rPr lang="en-US" sz="1400" dirty="0">
                <a:solidFill>
                  <a:schemeClr val="accent5">
                    <a:lumMod val="50000"/>
                  </a:schemeClr>
                </a:solidFill>
              </a:rPr>
              <a:t>4-7 (can be more)</a:t>
            </a:r>
          </a:p>
          <a:p>
            <a:pPr algn="r"/>
            <a:endParaRPr lang="en-US" sz="1400" dirty="0">
              <a:solidFill>
                <a:schemeClr val="accent5">
                  <a:lumMod val="50000"/>
                </a:schemeClr>
              </a:solidFill>
            </a:endParaRPr>
          </a:p>
          <a:p>
            <a:pPr algn="r"/>
            <a:r>
              <a:rPr lang="en-US" sz="1400" i="1" dirty="0">
                <a:solidFill>
                  <a:schemeClr val="accent5">
                    <a:lumMod val="50000"/>
                  </a:schemeClr>
                </a:solidFill>
              </a:rPr>
              <a:t>Where are they located?</a:t>
            </a:r>
          </a:p>
          <a:p>
            <a:pPr algn="r"/>
            <a:r>
              <a:rPr lang="en-US" sz="1400" dirty="0">
                <a:solidFill>
                  <a:schemeClr val="accent5">
                    <a:lumMod val="50000"/>
                  </a:schemeClr>
                </a:solidFill>
              </a:rPr>
              <a:t>The pierce the sclera roughly at the equator of the globe. There is at least one (often more) in each quadrant of the eye.</a:t>
            </a:r>
          </a:p>
        </p:txBody>
      </p:sp>
      <p:sp>
        <p:nvSpPr>
          <p:cNvPr id="11" name="Oval 10">
            <a:extLst>
              <a:ext uri="{FF2B5EF4-FFF2-40B4-BE49-F238E27FC236}">
                <a16:creationId xmlns:a16="http://schemas.microsoft.com/office/drawing/2014/main" id="{554E7C30-55D7-4971-AD8F-77DDB588A55A}"/>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529495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0009345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270</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3851272" y="5867400"/>
            <a:ext cx="1441485" cy="369332"/>
          </a:xfrm>
          <a:prstGeom prst="rect">
            <a:avLst/>
          </a:prstGeom>
          <a:noFill/>
        </p:spPr>
        <p:txBody>
          <a:bodyPr wrap="none" rtlCol="0">
            <a:spAutoFit/>
          </a:bodyPr>
          <a:lstStyle/>
          <a:p>
            <a:pPr algn="ctr"/>
            <a:r>
              <a:rPr lang="en-US" dirty="0"/>
              <a:t>Vortex veins</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5" name="Picture 4">
            <a:extLst>
              <a:ext uri="{FF2B5EF4-FFF2-40B4-BE49-F238E27FC236}">
                <a16:creationId xmlns:a16="http://schemas.microsoft.com/office/drawing/2014/main" id="{2D7ECB89-9536-4500-9A43-BF0660E395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17380" y="1378628"/>
            <a:ext cx="6709240" cy="4100744"/>
          </a:xfrm>
          <a:prstGeom prst="rect">
            <a:avLst/>
          </a:prstGeom>
        </p:spPr>
      </p:pic>
      <p:sp>
        <p:nvSpPr>
          <p:cNvPr id="7" name="Oval 6">
            <a:extLst>
              <a:ext uri="{FF2B5EF4-FFF2-40B4-BE49-F238E27FC236}">
                <a16:creationId xmlns:a16="http://schemas.microsoft.com/office/drawing/2014/main" id="{DB7F1E30-3559-447B-A8B6-183501AFF30E}"/>
              </a:ext>
            </a:extLst>
          </p:cNvPr>
          <p:cNvSpPr/>
          <p:nvPr/>
        </p:nvSpPr>
        <p:spPr>
          <a:xfrm>
            <a:off x="1371600" y="2819400"/>
            <a:ext cx="9906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B04B50D-0385-4015-9BBA-2B53EE1040DD}"/>
              </a:ext>
            </a:extLst>
          </p:cNvPr>
          <p:cNvSpPr/>
          <p:nvPr/>
        </p:nvSpPr>
        <p:spPr>
          <a:xfrm>
            <a:off x="2514600" y="5029200"/>
            <a:ext cx="9906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8421777"/>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271</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1480568" y="5910504"/>
            <a:ext cx="6444232" cy="646331"/>
          </a:xfrm>
          <a:prstGeom prst="rect">
            <a:avLst/>
          </a:prstGeom>
          <a:noFill/>
        </p:spPr>
        <p:txBody>
          <a:bodyPr wrap="square" rtlCol="0">
            <a:spAutoFit/>
          </a:bodyPr>
          <a:lstStyle/>
          <a:p>
            <a:r>
              <a:rPr lang="en-US" dirty="0"/>
              <a:t>Vortex veins. Their ampullae are visible during DFE (the large circle is approximating the equator of the globe)</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6" name="Picture 5">
            <a:extLst>
              <a:ext uri="{FF2B5EF4-FFF2-40B4-BE49-F238E27FC236}">
                <a16:creationId xmlns:a16="http://schemas.microsoft.com/office/drawing/2014/main" id="{8E7557C6-03C2-4CD9-9A54-945C50D25B8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8245" y="1098909"/>
            <a:ext cx="6327510" cy="4660182"/>
          </a:xfrm>
          <a:prstGeom prst="rect">
            <a:avLst/>
          </a:prstGeom>
        </p:spPr>
      </p:pic>
    </p:spTree>
    <p:extLst>
      <p:ext uri="{BB962C8B-B14F-4D97-AF65-F5344CB8AC3E}">
        <p14:creationId xmlns:p14="http://schemas.microsoft.com/office/powerpoint/2010/main" val="420940026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272</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1384995"/>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a:t>
            </a:r>
          </a:p>
          <a:p>
            <a:r>
              <a:rPr lang="en-US" sz="1400" dirty="0">
                <a:solidFill>
                  <a:srgbClr val="0000FF"/>
                </a:solidFill>
              </a:rPr>
              <a:t>--The </a:t>
            </a:r>
            <a:r>
              <a:rPr lang="en-US" sz="1400" dirty="0">
                <a:solidFill>
                  <a:schemeClr val="accent5">
                    <a:lumMod val="50000"/>
                  </a:schemeClr>
                </a:solidFill>
              </a:rPr>
              <a:t>vortex veins:</a:t>
            </a:r>
            <a:endParaRPr lang="en-US" sz="1400" dirty="0">
              <a:solidFill>
                <a:srgbClr val="0000FF"/>
              </a:solidFill>
            </a:endParaRPr>
          </a:p>
        </p:txBody>
      </p:sp>
      <p:sp>
        <p:nvSpPr>
          <p:cNvPr id="9" name="Oval 8">
            <a:extLst>
              <a:ext uri="{FF2B5EF4-FFF2-40B4-BE49-F238E27FC236}">
                <a16:creationId xmlns:a16="http://schemas.microsoft.com/office/drawing/2014/main" id="{F39D2FB7-53FB-4DE1-B731-763E612938E3}"/>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3699350"/>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273</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1384995"/>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 The retina</a:t>
            </a:r>
          </a:p>
          <a:p>
            <a:r>
              <a:rPr lang="en-US" sz="1400" dirty="0">
                <a:solidFill>
                  <a:srgbClr val="0000FF"/>
                </a:solidFill>
              </a:rPr>
              <a:t>--The </a:t>
            </a:r>
            <a:r>
              <a:rPr lang="en-US" sz="1400" dirty="0">
                <a:solidFill>
                  <a:schemeClr val="accent5">
                    <a:lumMod val="50000"/>
                  </a:schemeClr>
                </a:solidFill>
              </a:rPr>
              <a:t>vortex veins: Pretty much everything else</a:t>
            </a:r>
            <a:endParaRPr lang="en-US" sz="1400" dirty="0">
              <a:solidFill>
                <a:srgbClr val="0000FF"/>
              </a:solidFill>
            </a:endParaRPr>
          </a:p>
        </p:txBody>
      </p:sp>
      <p:sp>
        <p:nvSpPr>
          <p:cNvPr id="9" name="Oval 8">
            <a:extLst>
              <a:ext uri="{FF2B5EF4-FFF2-40B4-BE49-F238E27FC236}">
                <a16:creationId xmlns:a16="http://schemas.microsoft.com/office/drawing/2014/main" id="{FAA2C81E-11C0-4E96-B948-8277F14B8D84}"/>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9685425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274</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1384995"/>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vortex veins</a:t>
            </a:r>
          </a:p>
          <a:p>
            <a:endParaRPr lang="en-US" sz="1400" dirty="0">
              <a:solidFill>
                <a:schemeClr val="bg1">
                  <a:lumMod val="75000"/>
                </a:schemeClr>
              </a:solidFill>
            </a:endParaRPr>
          </a:p>
          <a:p>
            <a:r>
              <a:rPr lang="en-US" sz="1400" i="1" dirty="0">
                <a:solidFill>
                  <a:schemeClr val="bg1">
                    <a:lumMod val="75000"/>
                  </a:schemeClr>
                </a:solidFill>
              </a:rPr>
              <a:t>What ocular structures does each pathway drain?</a:t>
            </a:r>
          </a:p>
          <a:p>
            <a:r>
              <a:rPr lang="en-US" sz="1400" dirty="0">
                <a:solidFill>
                  <a:schemeClr val="bg1">
                    <a:lumMod val="75000"/>
                  </a:schemeClr>
                </a:solidFill>
              </a:rPr>
              <a:t>--The CRV: The retina</a:t>
            </a:r>
          </a:p>
          <a:p>
            <a:r>
              <a:rPr lang="en-US" sz="1400" dirty="0">
                <a:solidFill>
                  <a:srgbClr val="0000FF"/>
                </a:solidFill>
              </a:rPr>
              <a:t>--The </a:t>
            </a:r>
            <a:r>
              <a:rPr lang="en-US" sz="1400" dirty="0">
                <a:solidFill>
                  <a:schemeClr val="accent5">
                    <a:lumMod val="50000"/>
                  </a:schemeClr>
                </a:solidFill>
              </a:rPr>
              <a:t>vortex veins: </a:t>
            </a:r>
            <a:r>
              <a:rPr lang="en-US" sz="1400" b="1" dirty="0">
                <a:solidFill>
                  <a:schemeClr val="accent5">
                    <a:lumMod val="50000"/>
                  </a:schemeClr>
                </a:solidFill>
              </a:rPr>
              <a:t>Pretty much everything else</a:t>
            </a:r>
            <a:endParaRPr lang="en-US" sz="1400" b="1" dirty="0">
              <a:solidFill>
                <a:srgbClr val="0000FF"/>
              </a:solidFill>
            </a:endParaRPr>
          </a:p>
        </p:txBody>
      </p:sp>
      <p:sp>
        <p:nvSpPr>
          <p:cNvPr id="4" name="TextBox 3">
            <a:extLst>
              <a:ext uri="{FF2B5EF4-FFF2-40B4-BE49-F238E27FC236}">
                <a16:creationId xmlns:a16="http://schemas.microsoft.com/office/drawing/2014/main" id="{724D4E6E-3F01-4E20-9CFB-A7520CFDE4C0}"/>
              </a:ext>
            </a:extLst>
          </p:cNvPr>
          <p:cNvSpPr txBox="1"/>
          <p:nvPr/>
        </p:nvSpPr>
        <p:spPr>
          <a:xfrm>
            <a:off x="838200" y="5565309"/>
            <a:ext cx="5715000" cy="307777"/>
          </a:xfrm>
          <a:prstGeom prst="rect">
            <a:avLst/>
          </a:prstGeom>
          <a:noFill/>
        </p:spPr>
        <p:txBody>
          <a:bodyPr wrap="square" rtlCol="0">
            <a:spAutoFit/>
          </a:bodyPr>
          <a:lstStyle/>
          <a:p>
            <a:r>
              <a:rPr lang="en-US" sz="1400" i="1" dirty="0">
                <a:solidFill>
                  <a:schemeClr val="accent5">
                    <a:lumMod val="50000"/>
                  </a:schemeClr>
                </a:solidFill>
              </a:rPr>
              <a:t>What ocular structure comprises the lion’s share of ‘everything else’?</a:t>
            </a:r>
          </a:p>
        </p:txBody>
      </p:sp>
      <p:sp>
        <p:nvSpPr>
          <p:cNvPr id="11" name="Oval 10">
            <a:extLst>
              <a:ext uri="{FF2B5EF4-FFF2-40B4-BE49-F238E27FC236}">
                <a16:creationId xmlns:a16="http://schemas.microsoft.com/office/drawing/2014/main" id="{8299936D-9739-4255-A981-5233EBE1F345}"/>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1673080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275</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1384995"/>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vortex veins</a:t>
            </a:r>
          </a:p>
          <a:p>
            <a:endParaRPr lang="en-US" sz="1400" dirty="0">
              <a:solidFill>
                <a:schemeClr val="bg1">
                  <a:lumMod val="75000"/>
                </a:schemeClr>
              </a:solidFill>
            </a:endParaRPr>
          </a:p>
          <a:p>
            <a:r>
              <a:rPr lang="en-US" sz="1400" i="1" dirty="0">
                <a:solidFill>
                  <a:schemeClr val="bg1">
                    <a:lumMod val="75000"/>
                  </a:schemeClr>
                </a:solidFill>
              </a:rPr>
              <a:t>What ocular structures does each pathway drain?</a:t>
            </a:r>
          </a:p>
          <a:p>
            <a:r>
              <a:rPr lang="en-US" sz="1400" dirty="0">
                <a:solidFill>
                  <a:schemeClr val="bg1">
                    <a:lumMod val="75000"/>
                  </a:schemeClr>
                </a:solidFill>
              </a:rPr>
              <a:t>--The CRV: The retina</a:t>
            </a:r>
          </a:p>
          <a:p>
            <a:r>
              <a:rPr lang="en-US" sz="1400" dirty="0">
                <a:solidFill>
                  <a:srgbClr val="0000FF"/>
                </a:solidFill>
              </a:rPr>
              <a:t>--The </a:t>
            </a:r>
            <a:r>
              <a:rPr lang="en-US" sz="1400" dirty="0">
                <a:solidFill>
                  <a:schemeClr val="accent5">
                    <a:lumMod val="50000"/>
                  </a:schemeClr>
                </a:solidFill>
              </a:rPr>
              <a:t>vortex veins: </a:t>
            </a:r>
            <a:r>
              <a:rPr lang="en-US" sz="1400" b="1" dirty="0">
                <a:solidFill>
                  <a:schemeClr val="accent5">
                    <a:lumMod val="50000"/>
                  </a:schemeClr>
                </a:solidFill>
              </a:rPr>
              <a:t>Pretty much everything else</a:t>
            </a:r>
            <a:endParaRPr lang="en-US" sz="1400" b="1" dirty="0">
              <a:solidFill>
                <a:srgbClr val="0000FF"/>
              </a:solidFill>
            </a:endParaRPr>
          </a:p>
        </p:txBody>
      </p:sp>
      <p:sp>
        <p:nvSpPr>
          <p:cNvPr id="4" name="TextBox 3">
            <a:extLst>
              <a:ext uri="{FF2B5EF4-FFF2-40B4-BE49-F238E27FC236}">
                <a16:creationId xmlns:a16="http://schemas.microsoft.com/office/drawing/2014/main" id="{724D4E6E-3F01-4E20-9CFB-A7520CFDE4C0}"/>
              </a:ext>
            </a:extLst>
          </p:cNvPr>
          <p:cNvSpPr txBox="1"/>
          <p:nvPr/>
        </p:nvSpPr>
        <p:spPr>
          <a:xfrm>
            <a:off x="838200" y="5565309"/>
            <a:ext cx="5715000" cy="523220"/>
          </a:xfrm>
          <a:prstGeom prst="rect">
            <a:avLst/>
          </a:prstGeom>
          <a:noFill/>
        </p:spPr>
        <p:txBody>
          <a:bodyPr wrap="square" rtlCol="0">
            <a:spAutoFit/>
          </a:bodyPr>
          <a:lstStyle/>
          <a:p>
            <a:r>
              <a:rPr lang="en-US" sz="1400" i="1" dirty="0">
                <a:solidFill>
                  <a:schemeClr val="accent5">
                    <a:lumMod val="50000"/>
                  </a:schemeClr>
                </a:solidFill>
              </a:rPr>
              <a:t>What ocular structure comprises the lion’s share of ‘everything else’?</a:t>
            </a:r>
          </a:p>
          <a:p>
            <a:r>
              <a:rPr lang="en-US" sz="1400" dirty="0">
                <a:solidFill>
                  <a:schemeClr val="accent5">
                    <a:lumMod val="50000"/>
                  </a:schemeClr>
                </a:solidFill>
              </a:rPr>
              <a:t>The uvea, </a:t>
            </a:r>
            <a:r>
              <a:rPr lang="en-US" sz="1400" dirty="0" err="1">
                <a:solidFill>
                  <a:schemeClr val="accent5">
                    <a:lumMod val="50000"/>
                  </a:schemeClr>
                </a:solidFill>
              </a:rPr>
              <a:t>ie</a:t>
            </a:r>
            <a:r>
              <a:rPr lang="en-US" sz="1400" dirty="0">
                <a:solidFill>
                  <a:schemeClr val="accent5">
                    <a:lumMod val="50000"/>
                  </a:schemeClr>
                </a:solidFill>
              </a:rPr>
              <a:t>, the  choroid, ciliary body and iris</a:t>
            </a:r>
          </a:p>
        </p:txBody>
      </p:sp>
      <p:sp>
        <p:nvSpPr>
          <p:cNvPr id="9" name="Rectangle 8">
            <a:extLst>
              <a:ext uri="{FF2B5EF4-FFF2-40B4-BE49-F238E27FC236}">
                <a16:creationId xmlns:a16="http://schemas.microsoft.com/office/drawing/2014/main" id="{AE8B7612-83E8-4A02-9D2A-333F1FE78752}"/>
              </a:ext>
            </a:extLst>
          </p:cNvPr>
          <p:cNvSpPr/>
          <p:nvPr/>
        </p:nvSpPr>
        <p:spPr>
          <a:xfrm>
            <a:off x="2286000" y="5826919"/>
            <a:ext cx="2362200" cy="2616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parts of the uvea</a:t>
            </a:r>
          </a:p>
        </p:txBody>
      </p:sp>
      <p:sp>
        <p:nvSpPr>
          <p:cNvPr id="11" name="Oval 10">
            <a:extLst>
              <a:ext uri="{FF2B5EF4-FFF2-40B4-BE49-F238E27FC236}">
                <a16:creationId xmlns:a16="http://schemas.microsoft.com/office/drawing/2014/main" id="{636260F6-787C-4714-B707-6F9B88D17671}"/>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9980700"/>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276</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5992346" cy="1384995"/>
          </a:xfrm>
          <a:prstGeom prst="rect">
            <a:avLst/>
          </a:prstGeom>
          <a:noFill/>
        </p:spPr>
        <p:txBody>
          <a:bodyPr wrap="none" rtlCol="0">
            <a:spAutoFit/>
          </a:bodyPr>
          <a:lstStyle/>
          <a:p>
            <a:r>
              <a:rPr lang="en-US" sz="1400" i="1" dirty="0">
                <a:solidFill>
                  <a:schemeClr val="bg1">
                    <a:lumMod val="75000"/>
                  </a:schemeClr>
                </a:solidFill>
              </a:rPr>
              <a:t>There are two main pathways for blood leaving the globe. What are they?</a:t>
            </a:r>
          </a:p>
          <a:p>
            <a:r>
              <a:rPr lang="en-US" sz="1400" dirty="0">
                <a:solidFill>
                  <a:schemeClr val="bg1">
                    <a:lumMod val="75000"/>
                  </a:schemeClr>
                </a:solidFill>
              </a:rPr>
              <a:t>The central retinal vein (CRV), and the vortex veins</a:t>
            </a:r>
          </a:p>
          <a:p>
            <a:endParaRPr lang="en-US" sz="1400" dirty="0">
              <a:solidFill>
                <a:schemeClr val="bg1">
                  <a:lumMod val="75000"/>
                </a:schemeClr>
              </a:solidFill>
            </a:endParaRPr>
          </a:p>
          <a:p>
            <a:r>
              <a:rPr lang="en-US" sz="1400" i="1" dirty="0">
                <a:solidFill>
                  <a:schemeClr val="bg1">
                    <a:lumMod val="75000"/>
                  </a:schemeClr>
                </a:solidFill>
              </a:rPr>
              <a:t>What ocular structures does each pathway drain?</a:t>
            </a:r>
          </a:p>
          <a:p>
            <a:r>
              <a:rPr lang="en-US" sz="1400" dirty="0">
                <a:solidFill>
                  <a:schemeClr val="bg1">
                    <a:lumMod val="75000"/>
                  </a:schemeClr>
                </a:solidFill>
              </a:rPr>
              <a:t>--The CRV: The retina</a:t>
            </a:r>
          </a:p>
          <a:p>
            <a:r>
              <a:rPr lang="en-US" sz="1400" dirty="0">
                <a:solidFill>
                  <a:srgbClr val="0000FF"/>
                </a:solidFill>
              </a:rPr>
              <a:t>--The </a:t>
            </a:r>
            <a:r>
              <a:rPr lang="en-US" sz="1400" dirty="0">
                <a:solidFill>
                  <a:schemeClr val="accent5">
                    <a:lumMod val="50000"/>
                  </a:schemeClr>
                </a:solidFill>
              </a:rPr>
              <a:t>vortex veins: </a:t>
            </a:r>
            <a:r>
              <a:rPr lang="en-US" sz="1400" b="1" dirty="0">
                <a:solidFill>
                  <a:schemeClr val="accent5">
                    <a:lumMod val="50000"/>
                  </a:schemeClr>
                </a:solidFill>
              </a:rPr>
              <a:t>Pretty much everything else</a:t>
            </a:r>
            <a:endParaRPr lang="en-US" sz="1400" b="1" dirty="0">
              <a:solidFill>
                <a:srgbClr val="0000FF"/>
              </a:solidFill>
            </a:endParaRPr>
          </a:p>
        </p:txBody>
      </p:sp>
      <p:sp>
        <p:nvSpPr>
          <p:cNvPr id="4" name="TextBox 3">
            <a:extLst>
              <a:ext uri="{FF2B5EF4-FFF2-40B4-BE49-F238E27FC236}">
                <a16:creationId xmlns:a16="http://schemas.microsoft.com/office/drawing/2014/main" id="{724D4E6E-3F01-4E20-9CFB-A7520CFDE4C0}"/>
              </a:ext>
            </a:extLst>
          </p:cNvPr>
          <p:cNvSpPr txBox="1"/>
          <p:nvPr/>
        </p:nvSpPr>
        <p:spPr>
          <a:xfrm>
            <a:off x="838200" y="5565309"/>
            <a:ext cx="5715000" cy="523220"/>
          </a:xfrm>
          <a:prstGeom prst="rect">
            <a:avLst/>
          </a:prstGeom>
          <a:noFill/>
        </p:spPr>
        <p:txBody>
          <a:bodyPr wrap="square" rtlCol="0">
            <a:spAutoFit/>
          </a:bodyPr>
          <a:lstStyle/>
          <a:p>
            <a:r>
              <a:rPr lang="en-US" sz="1400" i="1" dirty="0">
                <a:solidFill>
                  <a:schemeClr val="accent5">
                    <a:lumMod val="50000"/>
                  </a:schemeClr>
                </a:solidFill>
              </a:rPr>
              <a:t>What ocular structure comprises the lion’s share of ‘everything else’?</a:t>
            </a:r>
          </a:p>
          <a:p>
            <a:r>
              <a:rPr lang="en-US" sz="1400" dirty="0">
                <a:solidFill>
                  <a:schemeClr val="accent5">
                    <a:lumMod val="50000"/>
                  </a:schemeClr>
                </a:solidFill>
              </a:rPr>
              <a:t>The uvea, </a:t>
            </a:r>
            <a:r>
              <a:rPr lang="en-US" sz="1400" dirty="0" err="1">
                <a:solidFill>
                  <a:schemeClr val="accent5">
                    <a:lumMod val="50000"/>
                  </a:schemeClr>
                </a:solidFill>
              </a:rPr>
              <a:t>ie</a:t>
            </a:r>
            <a:r>
              <a:rPr lang="en-US" sz="1400" dirty="0">
                <a:solidFill>
                  <a:schemeClr val="accent5">
                    <a:lumMod val="50000"/>
                  </a:schemeClr>
                </a:solidFill>
              </a:rPr>
              <a:t>, the  choroid, ciliary body and iris</a:t>
            </a:r>
          </a:p>
        </p:txBody>
      </p:sp>
      <p:sp>
        <p:nvSpPr>
          <p:cNvPr id="11" name="Oval 10">
            <a:extLst>
              <a:ext uri="{FF2B5EF4-FFF2-40B4-BE49-F238E27FC236}">
                <a16:creationId xmlns:a16="http://schemas.microsoft.com/office/drawing/2014/main" id="{BD8EA084-5D96-4450-9309-E20118FF8828}"/>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4039263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6360972" cy="1815882"/>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 The retina</a:t>
            </a:r>
          </a:p>
          <a:p>
            <a:r>
              <a:rPr lang="en-US" sz="1400" dirty="0">
                <a:solidFill>
                  <a:srgbClr val="0000FF"/>
                </a:solidFill>
              </a:rPr>
              <a:t>--The </a:t>
            </a:r>
            <a:r>
              <a:rPr lang="en-US" sz="1400" dirty="0">
                <a:solidFill>
                  <a:schemeClr val="accent5">
                    <a:lumMod val="50000"/>
                  </a:schemeClr>
                </a:solidFill>
              </a:rPr>
              <a:t>vortex veins: Pretty much everything else</a:t>
            </a:r>
          </a:p>
          <a:p>
            <a:endParaRPr lang="en-US" sz="1400" dirty="0">
              <a:solidFill>
                <a:srgbClr val="0000FF"/>
              </a:solidFill>
            </a:endParaRPr>
          </a:p>
          <a:p>
            <a:r>
              <a:rPr lang="en-US" sz="1400" i="1" dirty="0">
                <a:solidFill>
                  <a:srgbClr val="0000FF"/>
                </a:solidFill>
              </a:rPr>
              <a:t>What venous structure receives the majority of CRV and </a:t>
            </a:r>
            <a:r>
              <a:rPr lang="en-US" sz="1400" i="1" dirty="0">
                <a:solidFill>
                  <a:schemeClr val="accent5">
                    <a:lumMod val="50000"/>
                  </a:schemeClr>
                </a:solidFill>
              </a:rPr>
              <a:t>vortex veins </a:t>
            </a:r>
            <a:r>
              <a:rPr lang="en-US" sz="1400" i="1" dirty="0">
                <a:solidFill>
                  <a:srgbClr val="0000FF"/>
                </a:solidFill>
              </a:rPr>
              <a:t>outflow?</a:t>
            </a:r>
          </a:p>
        </p:txBody>
      </p:sp>
      <p:sp>
        <p:nvSpPr>
          <p:cNvPr id="9" name="Oval 8">
            <a:extLst>
              <a:ext uri="{FF2B5EF4-FFF2-40B4-BE49-F238E27FC236}">
                <a16:creationId xmlns:a16="http://schemas.microsoft.com/office/drawing/2014/main" id="{0B0AE01F-26A5-43E4-BD50-B3B6849454E3}"/>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805804"/>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278</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6360972" cy="2031325"/>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 The retina</a:t>
            </a:r>
          </a:p>
          <a:p>
            <a:r>
              <a:rPr lang="en-US" sz="1400" dirty="0">
                <a:solidFill>
                  <a:srgbClr val="0000FF"/>
                </a:solidFill>
              </a:rPr>
              <a:t>--The </a:t>
            </a:r>
            <a:r>
              <a:rPr lang="en-US" sz="1400" dirty="0">
                <a:solidFill>
                  <a:schemeClr val="accent5">
                    <a:lumMod val="50000"/>
                  </a:schemeClr>
                </a:solidFill>
              </a:rPr>
              <a:t>vortex veins: Pretty much everything else</a:t>
            </a:r>
          </a:p>
          <a:p>
            <a:endParaRPr lang="en-US" sz="1400" dirty="0">
              <a:solidFill>
                <a:srgbClr val="0000FF"/>
              </a:solidFill>
            </a:endParaRPr>
          </a:p>
          <a:p>
            <a:r>
              <a:rPr lang="en-US" sz="1400" i="1" dirty="0">
                <a:solidFill>
                  <a:srgbClr val="0000FF"/>
                </a:solidFill>
              </a:rPr>
              <a:t>What venous structure receives the majority of CRV and </a:t>
            </a:r>
            <a:r>
              <a:rPr lang="en-US" sz="1400" i="1" dirty="0">
                <a:solidFill>
                  <a:schemeClr val="accent5">
                    <a:lumMod val="50000"/>
                  </a:schemeClr>
                </a:solidFill>
              </a:rPr>
              <a:t>vortex veins </a:t>
            </a:r>
            <a:r>
              <a:rPr lang="en-US" sz="1400" i="1" dirty="0">
                <a:solidFill>
                  <a:srgbClr val="0000FF"/>
                </a:solidFill>
              </a:rPr>
              <a:t>outflow?</a:t>
            </a:r>
          </a:p>
          <a:p>
            <a:r>
              <a:rPr lang="en-US" sz="1400" dirty="0">
                <a:solidFill>
                  <a:srgbClr val="0000FF"/>
                </a:solidFill>
              </a:rPr>
              <a:t>The superior ophthalmic vein (SOV)</a:t>
            </a:r>
          </a:p>
        </p:txBody>
      </p:sp>
      <p:sp>
        <p:nvSpPr>
          <p:cNvPr id="9" name="Oval 8">
            <a:extLst>
              <a:ext uri="{FF2B5EF4-FFF2-40B4-BE49-F238E27FC236}">
                <a16:creationId xmlns:a16="http://schemas.microsoft.com/office/drawing/2014/main" id="{7ED3930E-AAD2-4F4F-B778-A98B1DC6C09A}"/>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641109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279</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3352800" y="5864338"/>
            <a:ext cx="2723823" cy="369332"/>
          </a:xfrm>
          <a:prstGeom prst="rect">
            <a:avLst/>
          </a:prstGeom>
          <a:noFill/>
        </p:spPr>
        <p:txBody>
          <a:bodyPr wrap="none" rtlCol="0">
            <a:spAutoFit/>
          </a:bodyPr>
          <a:lstStyle/>
          <a:p>
            <a:pPr algn="ctr"/>
            <a:r>
              <a:rPr lang="en-US" dirty="0"/>
              <a:t>Superior ophthalmic vein</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7" name="Picture 6">
            <a:extLst>
              <a:ext uri="{FF2B5EF4-FFF2-40B4-BE49-F238E27FC236}">
                <a16:creationId xmlns:a16="http://schemas.microsoft.com/office/drawing/2014/main" id="{3C8E3F63-B6E7-4176-ACC4-4AC51D2B1C9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43490" y="1232498"/>
            <a:ext cx="5257020" cy="4348324"/>
          </a:xfrm>
          <a:prstGeom prst="rect">
            <a:avLst/>
          </a:prstGeom>
        </p:spPr>
      </p:pic>
    </p:spTree>
    <p:extLst>
      <p:ext uri="{BB962C8B-B14F-4D97-AF65-F5344CB8AC3E}">
        <p14:creationId xmlns:p14="http://schemas.microsoft.com/office/powerpoint/2010/main" val="25530512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6673390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280</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6360972" cy="2462213"/>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 The retina</a:t>
            </a:r>
          </a:p>
          <a:p>
            <a:r>
              <a:rPr lang="en-US" sz="1400" dirty="0">
                <a:solidFill>
                  <a:srgbClr val="0000FF"/>
                </a:solidFill>
              </a:rPr>
              <a:t>--The </a:t>
            </a:r>
            <a:r>
              <a:rPr lang="en-US" sz="1400" dirty="0">
                <a:solidFill>
                  <a:schemeClr val="accent5">
                    <a:lumMod val="50000"/>
                  </a:schemeClr>
                </a:solidFill>
              </a:rPr>
              <a:t>vortex veins: Pretty much everything else</a:t>
            </a:r>
          </a:p>
          <a:p>
            <a:endParaRPr lang="en-US" sz="1400" dirty="0">
              <a:solidFill>
                <a:srgbClr val="0000FF"/>
              </a:solidFill>
            </a:endParaRPr>
          </a:p>
          <a:p>
            <a:r>
              <a:rPr lang="en-US" sz="1400" i="1" dirty="0">
                <a:solidFill>
                  <a:srgbClr val="0000FF"/>
                </a:solidFill>
              </a:rPr>
              <a:t>What venous structure receives the majority of CRV and </a:t>
            </a:r>
            <a:r>
              <a:rPr lang="en-US" sz="1400" i="1" dirty="0">
                <a:solidFill>
                  <a:schemeClr val="accent5">
                    <a:lumMod val="50000"/>
                  </a:schemeClr>
                </a:solidFill>
              </a:rPr>
              <a:t>vortex veins </a:t>
            </a:r>
            <a:r>
              <a:rPr lang="en-US" sz="1400" i="1" dirty="0">
                <a:solidFill>
                  <a:srgbClr val="0000FF"/>
                </a:solidFill>
              </a:rPr>
              <a:t>outflow?</a:t>
            </a:r>
          </a:p>
          <a:p>
            <a:r>
              <a:rPr lang="en-US" sz="1400" dirty="0">
                <a:solidFill>
                  <a:srgbClr val="0000FF"/>
                </a:solidFill>
              </a:rPr>
              <a:t>The superior ophthalmic vein (SOV)</a:t>
            </a:r>
          </a:p>
          <a:p>
            <a:endParaRPr lang="en-US" sz="1400" i="1" dirty="0">
              <a:solidFill>
                <a:srgbClr val="0000FF"/>
              </a:solidFill>
            </a:endParaRPr>
          </a:p>
          <a:p>
            <a:r>
              <a:rPr lang="en-US" sz="1400" i="1" dirty="0">
                <a:solidFill>
                  <a:srgbClr val="0000FF"/>
                </a:solidFill>
              </a:rPr>
              <a:t>Into what structure does the SOV empty?</a:t>
            </a:r>
          </a:p>
        </p:txBody>
      </p:sp>
      <p:sp>
        <p:nvSpPr>
          <p:cNvPr id="9" name="Oval 8">
            <a:extLst>
              <a:ext uri="{FF2B5EF4-FFF2-40B4-BE49-F238E27FC236}">
                <a16:creationId xmlns:a16="http://schemas.microsoft.com/office/drawing/2014/main" id="{99A9B84E-C302-4AC4-87CC-E1BA32A936F7}"/>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8418080"/>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281</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308324"/>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a:t>
            </a:r>
            <a:r>
              <a:rPr lang="en-US" sz="1600" b="1" dirty="0">
                <a:solidFill>
                  <a:schemeClr val="accent5">
                    <a:lumMod val="50000"/>
                  </a:schemeClr>
                </a:solidFill>
              </a:rPr>
              <a:t>vortex veins</a:t>
            </a:r>
            <a:r>
              <a:rPr lang="en-US" sz="1600" b="1" dirty="0">
                <a:solidFill>
                  <a:schemeClr val="bg1">
                    <a:lumMod val="75000"/>
                  </a:schemeClr>
                </a:solidFill>
              </a:rPr>
              <a:t>.</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0" name="TextBox 9">
            <a:extLst>
              <a:ext uri="{FF2B5EF4-FFF2-40B4-BE49-F238E27FC236}">
                <a16:creationId xmlns:a16="http://schemas.microsoft.com/office/drawing/2014/main" id="{9E69F9D7-2D2A-4209-A912-6619C2449866}"/>
              </a:ext>
            </a:extLst>
          </p:cNvPr>
          <p:cNvSpPr txBox="1"/>
          <p:nvPr/>
        </p:nvSpPr>
        <p:spPr>
          <a:xfrm>
            <a:off x="381000" y="4038600"/>
            <a:ext cx="6360972" cy="2677656"/>
          </a:xfrm>
          <a:prstGeom prst="rect">
            <a:avLst/>
          </a:prstGeom>
          <a:noFill/>
        </p:spPr>
        <p:txBody>
          <a:bodyPr wrap="none" rtlCol="0">
            <a:spAutoFit/>
          </a:bodyPr>
          <a:lstStyle/>
          <a:p>
            <a:r>
              <a:rPr lang="en-US" sz="1400" i="1" dirty="0">
                <a:solidFill>
                  <a:srgbClr val="0000FF"/>
                </a:solidFill>
              </a:rPr>
              <a:t>There are two main pathways for blood leaving the globe. What are they?</a:t>
            </a:r>
          </a:p>
          <a:p>
            <a:r>
              <a:rPr lang="en-US" sz="1400" dirty="0">
                <a:solidFill>
                  <a:srgbClr val="0000FF"/>
                </a:solidFill>
              </a:rPr>
              <a:t>The central retinal vein (CRV), and the </a:t>
            </a:r>
            <a:r>
              <a:rPr lang="en-US" sz="1400" dirty="0">
                <a:solidFill>
                  <a:schemeClr val="accent5">
                    <a:lumMod val="50000"/>
                  </a:schemeClr>
                </a:solidFill>
              </a:rPr>
              <a:t>vortex veins</a:t>
            </a:r>
          </a:p>
          <a:p>
            <a:endParaRPr lang="en-US" sz="1400" dirty="0">
              <a:solidFill>
                <a:srgbClr val="0000FF"/>
              </a:solidFill>
            </a:endParaRPr>
          </a:p>
          <a:p>
            <a:r>
              <a:rPr lang="en-US" sz="1400" i="1" dirty="0">
                <a:solidFill>
                  <a:srgbClr val="0000FF"/>
                </a:solidFill>
              </a:rPr>
              <a:t>What ocular structures does each pathway drain?</a:t>
            </a:r>
          </a:p>
          <a:p>
            <a:r>
              <a:rPr lang="en-US" sz="1400" dirty="0">
                <a:solidFill>
                  <a:srgbClr val="0000FF"/>
                </a:solidFill>
              </a:rPr>
              <a:t>--The CRV: The retina</a:t>
            </a:r>
          </a:p>
          <a:p>
            <a:r>
              <a:rPr lang="en-US" sz="1400" dirty="0">
                <a:solidFill>
                  <a:srgbClr val="0000FF"/>
                </a:solidFill>
              </a:rPr>
              <a:t>--The </a:t>
            </a:r>
            <a:r>
              <a:rPr lang="en-US" sz="1400" dirty="0">
                <a:solidFill>
                  <a:schemeClr val="accent5">
                    <a:lumMod val="50000"/>
                  </a:schemeClr>
                </a:solidFill>
              </a:rPr>
              <a:t>vortex veins: Pretty much everything else</a:t>
            </a:r>
          </a:p>
          <a:p>
            <a:endParaRPr lang="en-US" sz="1400" dirty="0">
              <a:solidFill>
                <a:srgbClr val="0000FF"/>
              </a:solidFill>
            </a:endParaRPr>
          </a:p>
          <a:p>
            <a:r>
              <a:rPr lang="en-US" sz="1400" i="1" dirty="0">
                <a:solidFill>
                  <a:srgbClr val="0000FF"/>
                </a:solidFill>
              </a:rPr>
              <a:t>What venous structure receives the majority of CRV and </a:t>
            </a:r>
            <a:r>
              <a:rPr lang="en-US" sz="1400" i="1" dirty="0">
                <a:solidFill>
                  <a:schemeClr val="accent5">
                    <a:lumMod val="50000"/>
                  </a:schemeClr>
                </a:solidFill>
              </a:rPr>
              <a:t>vortex veins </a:t>
            </a:r>
            <a:r>
              <a:rPr lang="en-US" sz="1400" i="1" dirty="0">
                <a:solidFill>
                  <a:srgbClr val="0000FF"/>
                </a:solidFill>
              </a:rPr>
              <a:t>outflow?</a:t>
            </a:r>
          </a:p>
          <a:p>
            <a:r>
              <a:rPr lang="en-US" sz="1400" dirty="0">
                <a:solidFill>
                  <a:srgbClr val="0000FF"/>
                </a:solidFill>
              </a:rPr>
              <a:t>The superior ophthalmic vein (SOV)</a:t>
            </a:r>
          </a:p>
          <a:p>
            <a:endParaRPr lang="en-US" sz="1400" i="1" dirty="0">
              <a:solidFill>
                <a:srgbClr val="0000FF"/>
              </a:solidFill>
            </a:endParaRPr>
          </a:p>
          <a:p>
            <a:r>
              <a:rPr lang="en-US" sz="1400" i="1" dirty="0">
                <a:solidFill>
                  <a:srgbClr val="0000FF"/>
                </a:solidFill>
              </a:rPr>
              <a:t>Into what structure does the SOV empty?</a:t>
            </a:r>
          </a:p>
          <a:p>
            <a:r>
              <a:rPr lang="en-US" sz="1400" dirty="0">
                <a:solidFill>
                  <a:srgbClr val="0000FF"/>
                </a:solidFill>
              </a:rPr>
              <a:t>The cavernous sinus</a:t>
            </a:r>
          </a:p>
        </p:txBody>
      </p:sp>
      <p:sp>
        <p:nvSpPr>
          <p:cNvPr id="9" name="Oval 8">
            <a:extLst>
              <a:ext uri="{FF2B5EF4-FFF2-40B4-BE49-F238E27FC236}">
                <a16:creationId xmlns:a16="http://schemas.microsoft.com/office/drawing/2014/main" id="{9C340154-4A63-48C9-A7D3-B32DF1C9D44A}"/>
              </a:ext>
            </a:extLst>
          </p:cNvPr>
          <p:cNvSpPr/>
          <p:nvPr/>
        </p:nvSpPr>
        <p:spPr>
          <a:xfrm>
            <a:off x="6023161" y="3646438"/>
            <a:ext cx="1543830" cy="47952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2408348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282</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3763171" y="5864338"/>
            <a:ext cx="1903086" cy="369332"/>
          </a:xfrm>
          <a:prstGeom prst="rect">
            <a:avLst/>
          </a:prstGeom>
          <a:noFill/>
        </p:spPr>
        <p:txBody>
          <a:bodyPr wrap="none" rtlCol="0">
            <a:spAutoFit/>
          </a:bodyPr>
          <a:lstStyle/>
          <a:p>
            <a:pPr algn="ctr"/>
            <a:r>
              <a:rPr lang="en-US" dirty="0"/>
              <a:t>Cavernous sinus</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6" name="Picture 5">
            <a:extLst>
              <a:ext uri="{FF2B5EF4-FFF2-40B4-BE49-F238E27FC236}">
                <a16:creationId xmlns:a16="http://schemas.microsoft.com/office/drawing/2014/main" id="{FCFDA575-07D6-49E3-9156-D7853F4947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53389" y="1257300"/>
            <a:ext cx="4437222" cy="4343400"/>
          </a:xfrm>
          <a:prstGeom prst="rect">
            <a:avLst/>
          </a:prstGeom>
        </p:spPr>
      </p:pic>
    </p:spTree>
    <p:extLst>
      <p:ext uri="{BB962C8B-B14F-4D97-AF65-F5344CB8AC3E}">
        <p14:creationId xmlns:p14="http://schemas.microsoft.com/office/powerpoint/2010/main" val="1546819622"/>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283</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2800767"/>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35887289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284</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046988"/>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p>
          <a:p>
            <a:r>
              <a:rPr lang="en-US" sz="1600" dirty="0"/>
              <a:t>5-9 mmHg—same as  CVP</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Rectangle 3">
            <a:extLst>
              <a:ext uri="{FF2B5EF4-FFF2-40B4-BE49-F238E27FC236}">
                <a16:creationId xmlns:a16="http://schemas.microsoft.com/office/drawing/2014/main" id="{F9DD21D7-FFA1-496B-81A0-E3E16D9E33E7}"/>
              </a:ext>
            </a:extLst>
          </p:cNvPr>
          <p:cNvSpPr/>
          <p:nvPr/>
        </p:nvSpPr>
        <p:spPr>
          <a:xfrm>
            <a:off x="2514600" y="4484849"/>
            <a:ext cx="648314"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Tree>
    <p:extLst>
      <p:ext uri="{BB962C8B-B14F-4D97-AF65-F5344CB8AC3E}">
        <p14:creationId xmlns:p14="http://schemas.microsoft.com/office/powerpoint/2010/main" val="3684883875"/>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285</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046988"/>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p>
          <a:p>
            <a:r>
              <a:rPr lang="en-US" sz="1600" dirty="0"/>
              <a:t>5-9 mmHg—same as  CVP</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236612683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286</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046988"/>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a:t>
            </a:r>
            <a:r>
              <a:rPr lang="en-US" sz="1600" b="1" dirty="0"/>
              <a:t>CVP</a:t>
            </a:r>
            <a:endParaRPr lang="en-US" sz="1600" b="1"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5EC80AB0-D68D-4CC6-BD83-920EC3C5D881}"/>
              </a:ext>
            </a:extLst>
          </p:cNvPr>
          <p:cNvSpPr/>
          <p:nvPr/>
        </p:nvSpPr>
        <p:spPr>
          <a:xfrm>
            <a:off x="2385344" y="4419600"/>
            <a:ext cx="777570" cy="3799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5918F51-26D8-4D1B-AD5C-4983E1CE5E3B}"/>
              </a:ext>
            </a:extLst>
          </p:cNvPr>
          <p:cNvSpPr txBox="1"/>
          <p:nvPr/>
        </p:nvSpPr>
        <p:spPr>
          <a:xfrm>
            <a:off x="851384" y="5004998"/>
            <a:ext cx="3449983" cy="307777"/>
          </a:xfrm>
          <a:prstGeom prst="rect">
            <a:avLst/>
          </a:prstGeom>
          <a:noFill/>
        </p:spPr>
        <p:txBody>
          <a:bodyPr wrap="none" rtlCol="0">
            <a:spAutoFit/>
          </a:bodyPr>
          <a:lstStyle/>
          <a:p>
            <a:r>
              <a:rPr lang="en-US" sz="1400" i="1" dirty="0">
                <a:solidFill>
                  <a:srgbClr val="0000FF"/>
                </a:solidFill>
              </a:rPr>
              <a:t>What does </a:t>
            </a:r>
            <a:r>
              <a:rPr lang="en-US" sz="1400" dirty="0">
                <a:solidFill>
                  <a:srgbClr val="0000FF"/>
                </a:solidFill>
              </a:rPr>
              <a:t>CVP</a:t>
            </a:r>
            <a:r>
              <a:rPr lang="en-US" sz="1400" i="1" dirty="0">
                <a:solidFill>
                  <a:srgbClr val="0000FF"/>
                </a:solidFill>
              </a:rPr>
              <a:t> stand for in this context?</a:t>
            </a:r>
            <a:endParaRPr lang="en-US" sz="1400" dirty="0">
              <a:solidFill>
                <a:srgbClr val="0000FF"/>
              </a:solidFill>
            </a:endParaRPr>
          </a:p>
        </p:txBody>
      </p:sp>
    </p:spTree>
    <p:extLst>
      <p:ext uri="{BB962C8B-B14F-4D97-AF65-F5344CB8AC3E}">
        <p14:creationId xmlns:p14="http://schemas.microsoft.com/office/powerpoint/2010/main" val="295745240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046988"/>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a:t>
            </a:r>
            <a:r>
              <a:rPr lang="en-US" sz="1600" b="1" dirty="0"/>
              <a:t>CVP</a:t>
            </a:r>
            <a:endParaRPr lang="en-US" sz="1600" b="1"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5EC80AB0-D68D-4CC6-BD83-920EC3C5D881}"/>
              </a:ext>
            </a:extLst>
          </p:cNvPr>
          <p:cNvSpPr/>
          <p:nvPr/>
        </p:nvSpPr>
        <p:spPr>
          <a:xfrm>
            <a:off x="2385344" y="4419600"/>
            <a:ext cx="777570" cy="3799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5918F51-26D8-4D1B-AD5C-4983E1CE5E3B}"/>
              </a:ext>
            </a:extLst>
          </p:cNvPr>
          <p:cNvSpPr txBox="1"/>
          <p:nvPr/>
        </p:nvSpPr>
        <p:spPr>
          <a:xfrm>
            <a:off x="851384" y="5004998"/>
            <a:ext cx="5434501" cy="523220"/>
          </a:xfrm>
          <a:prstGeom prst="rect">
            <a:avLst/>
          </a:prstGeom>
          <a:noFill/>
        </p:spPr>
        <p:txBody>
          <a:bodyPr wrap="none" rtlCol="0">
            <a:spAutoFit/>
          </a:bodyPr>
          <a:lstStyle/>
          <a:p>
            <a:r>
              <a:rPr lang="en-US" sz="1400" i="1" dirty="0">
                <a:solidFill>
                  <a:srgbClr val="0000FF"/>
                </a:solidFill>
              </a:rPr>
              <a:t>What does </a:t>
            </a:r>
            <a:r>
              <a:rPr lang="en-US" sz="1400" dirty="0">
                <a:solidFill>
                  <a:srgbClr val="0000FF"/>
                </a:solidFill>
              </a:rPr>
              <a:t>CVP</a:t>
            </a:r>
            <a:r>
              <a:rPr lang="en-US" sz="1400" i="1" dirty="0">
                <a:solidFill>
                  <a:srgbClr val="0000FF"/>
                </a:solidFill>
              </a:rPr>
              <a:t> stand for in this context?</a:t>
            </a:r>
          </a:p>
          <a:p>
            <a:r>
              <a:rPr lang="en-US" sz="1400" dirty="0">
                <a:solidFill>
                  <a:srgbClr val="0000FF"/>
                </a:solidFill>
              </a:rPr>
              <a:t>Central venous pressure, </a:t>
            </a:r>
            <a:r>
              <a:rPr lang="en-US" sz="1400" dirty="0" err="1">
                <a:solidFill>
                  <a:srgbClr val="0000FF"/>
                </a:solidFill>
              </a:rPr>
              <a:t>ie</a:t>
            </a:r>
            <a:r>
              <a:rPr lang="en-US" sz="1400" dirty="0">
                <a:solidFill>
                  <a:srgbClr val="0000FF"/>
                </a:solidFill>
              </a:rPr>
              <a:t>, the blood pressure in the  right atrium</a:t>
            </a:r>
          </a:p>
        </p:txBody>
      </p:sp>
      <p:sp>
        <p:nvSpPr>
          <p:cNvPr id="9" name="Rectangle 8">
            <a:extLst>
              <a:ext uri="{FF2B5EF4-FFF2-40B4-BE49-F238E27FC236}">
                <a16:creationId xmlns:a16="http://schemas.microsoft.com/office/drawing/2014/main" id="{E5414310-B61B-4859-9EA0-0ED685166C71}"/>
              </a:ext>
            </a:extLst>
          </p:cNvPr>
          <p:cNvSpPr/>
          <p:nvPr/>
        </p:nvSpPr>
        <p:spPr>
          <a:xfrm>
            <a:off x="5181600" y="5257800"/>
            <a:ext cx="990600" cy="2704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5033883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288</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046988"/>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a:t>
            </a:r>
            <a:r>
              <a:rPr lang="en-US" sz="1600" b="1" dirty="0"/>
              <a:t>CVP</a:t>
            </a:r>
            <a:endParaRPr lang="en-US" sz="1600" b="1"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Oval 3">
            <a:extLst>
              <a:ext uri="{FF2B5EF4-FFF2-40B4-BE49-F238E27FC236}">
                <a16:creationId xmlns:a16="http://schemas.microsoft.com/office/drawing/2014/main" id="{5EC80AB0-D68D-4CC6-BD83-920EC3C5D881}"/>
              </a:ext>
            </a:extLst>
          </p:cNvPr>
          <p:cNvSpPr/>
          <p:nvPr/>
        </p:nvSpPr>
        <p:spPr>
          <a:xfrm>
            <a:off x="2385344" y="4419600"/>
            <a:ext cx="777570" cy="3799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C5918F51-26D8-4D1B-AD5C-4983E1CE5E3B}"/>
              </a:ext>
            </a:extLst>
          </p:cNvPr>
          <p:cNvSpPr txBox="1"/>
          <p:nvPr/>
        </p:nvSpPr>
        <p:spPr>
          <a:xfrm>
            <a:off x="851384" y="5004998"/>
            <a:ext cx="5434501" cy="523220"/>
          </a:xfrm>
          <a:prstGeom prst="rect">
            <a:avLst/>
          </a:prstGeom>
          <a:noFill/>
        </p:spPr>
        <p:txBody>
          <a:bodyPr wrap="none" rtlCol="0">
            <a:spAutoFit/>
          </a:bodyPr>
          <a:lstStyle/>
          <a:p>
            <a:r>
              <a:rPr lang="en-US" sz="1400" i="1" dirty="0">
                <a:solidFill>
                  <a:srgbClr val="0000FF"/>
                </a:solidFill>
              </a:rPr>
              <a:t>What does </a:t>
            </a:r>
            <a:r>
              <a:rPr lang="en-US" sz="1400" dirty="0">
                <a:solidFill>
                  <a:srgbClr val="0000FF"/>
                </a:solidFill>
              </a:rPr>
              <a:t>CVP</a:t>
            </a:r>
            <a:r>
              <a:rPr lang="en-US" sz="1400" i="1" dirty="0">
                <a:solidFill>
                  <a:srgbClr val="0000FF"/>
                </a:solidFill>
              </a:rPr>
              <a:t> stand for in this context?</a:t>
            </a:r>
          </a:p>
          <a:p>
            <a:r>
              <a:rPr lang="en-US" sz="1400" dirty="0">
                <a:solidFill>
                  <a:srgbClr val="0000FF"/>
                </a:solidFill>
              </a:rPr>
              <a:t>Central venous pressure, </a:t>
            </a:r>
            <a:r>
              <a:rPr lang="en-US" sz="1400" dirty="0" err="1">
                <a:solidFill>
                  <a:srgbClr val="0000FF"/>
                </a:solidFill>
              </a:rPr>
              <a:t>ie</a:t>
            </a:r>
            <a:r>
              <a:rPr lang="en-US" sz="1400" dirty="0">
                <a:solidFill>
                  <a:srgbClr val="0000FF"/>
                </a:solidFill>
              </a:rPr>
              <a:t>, the blood pressure in the  right atrium</a:t>
            </a:r>
          </a:p>
        </p:txBody>
      </p:sp>
    </p:spTree>
    <p:extLst>
      <p:ext uri="{BB962C8B-B14F-4D97-AF65-F5344CB8AC3E}">
        <p14:creationId xmlns:p14="http://schemas.microsoft.com/office/powerpoint/2010/main" val="192886716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289</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3539430"/>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p>
          <a:p>
            <a:r>
              <a:rPr lang="en-US" sz="1600" dirty="0"/>
              <a:t>5-9 mmHg—same as  CVP</a:t>
            </a:r>
          </a:p>
          <a:p>
            <a:endParaRPr lang="en-US" sz="1600" dirty="0"/>
          </a:p>
          <a:p>
            <a:r>
              <a:rPr lang="en-US" sz="1600" i="1" dirty="0"/>
              <a:t>What happens if EVP increases significantly?</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67312538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8886602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290</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8020878" cy="4031873"/>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p>
          <a:p>
            <a:r>
              <a:rPr lang="en-US" sz="1600" dirty="0"/>
              <a:t>5-9 mmHg—same as  CVP</a:t>
            </a:r>
          </a:p>
          <a:p>
            <a:endParaRPr lang="en-US" sz="1600" dirty="0"/>
          </a:p>
          <a:p>
            <a:r>
              <a:rPr lang="en-US" sz="1600" i="1" dirty="0"/>
              <a:t>What happens if EVP increases significantly?</a:t>
            </a:r>
          </a:p>
          <a:p>
            <a:r>
              <a:rPr lang="en-US" sz="1600" dirty="0"/>
              <a:t>If EVP is high, back-pressure will be transmitted to the AC via the aqueous veins, collector channels, Schlemm’s canal and TM, causing a proportional increase in IOP.    </a:t>
            </a:r>
            <a:endParaRPr lang="en-US" sz="1600" dirty="0">
              <a:solidFill>
                <a:srgbClr val="0000FF"/>
              </a:solidFill>
            </a:endParaRP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13344951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291</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t>What does </a:t>
            </a:r>
            <a:r>
              <a:rPr lang="en-US" sz="1600" dirty="0"/>
              <a:t>EVP</a:t>
            </a:r>
            <a:r>
              <a:rPr lang="en-US" sz="1600" i="1" dirty="0"/>
              <a:t> stand for in this context?</a:t>
            </a:r>
          </a:p>
          <a:p>
            <a:r>
              <a:rPr lang="en-US" sz="1600" dirty="0"/>
              <a:t>Episcleral venous pressure, </a:t>
            </a:r>
            <a:r>
              <a:rPr lang="en-US" sz="1600" dirty="0" err="1"/>
              <a:t>ie</a:t>
            </a:r>
            <a:r>
              <a:rPr lang="en-US" sz="1600" dirty="0"/>
              <a:t>, the BP in the episcleral venous plexus</a:t>
            </a:r>
          </a:p>
          <a:p>
            <a:endParaRPr lang="en-US" sz="1600" dirty="0"/>
          </a:p>
          <a:p>
            <a:r>
              <a:rPr lang="en-US" sz="1600" i="1" dirty="0"/>
              <a:t>What is the </a:t>
            </a:r>
            <a:r>
              <a:rPr lang="en-US" sz="1600" dirty="0"/>
              <a:t>episcleral venous plexus</a:t>
            </a:r>
            <a:r>
              <a:rPr lang="en-US" sz="1600" i="1" dirty="0"/>
              <a:t>? </a:t>
            </a:r>
            <a:r>
              <a:rPr lang="en-US" sz="1600" i="1" dirty="0">
                <a:solidFill>
                  <a:srgbClr val="0000FF"/>
                </a:solidFill>
              </a:rPr>
              <a:t>From where does it receive its intake? </a:t>
            </a:r>
            <a:r>
              <a:rPr lang="en-US" sz="1600" i="1" dirty="0">
                <a:solidFill>
                  <a:srgbClr val="00B050"/>
                </a:solidFill>
              </a:rPr>
              <a:t>To where does it subsequently discharge that intake?</a:t>
            </a:r>
          </a:p>
          <a:p>
            <a:r>
              <a:rPr lang="en-US" sz="1600" dirty="0"/>
              <a:t>The episcleral venous plexus is the network of venous channels located in the </a:t>
            </a:r>
            <a:r>
              <a:rPr lang="en-US" sz="1600" dirty="0" err="1"/>
              <a:t>episclera</a:t>
            </a:r>
            <a:r>
              <a:rPr lang="en-US" sz="1600" dirty="0"/>
              <a:t> in the peri-limbal region. </a:t>
            </a:r>
            <a:r>
              <a:rPr lang="en-US" sz="1600" dirty="0">
                <a:solidFill>
                  <a:srgbClr val="0000FF"/>
                </a:solidFill>
              </a:rPr>
              <a:t>So-called  aqueous veins  carry aqueous to it that drained from Schlemm’s canal via collector channels. </a:t>
            </a:r>
            <a:r>
              <a:rPr lang="en-US" sz="1600" dirty="0">
                <a:solidFill>
                  <a:srgbClr val="00B050"/>
                </a:solidFill>
              </a:rPr>
              <a:t>The plexus eventually discharges into uveal vessels that subsequently empty into the vortex veins.</a:t>
            </a:r>
          </a:p>
          <a:p>
            <a:endParaRPr lang="en-US" sz="1600" dirty="0"/>
          </a:p>
          <a:p>
            <a:r>
              <a:rPr lang="en-US" sz="1600" i="1" dirty="0"/>
              <a:t>What is the normal range for EVP?</a:t>
            </a:r>
          </a:p>
          <a:p>
            <a:r>
              <a:rPr lang="en-US" sz="1600" dirty="0"/>
              <a:t>5-9 mmHg—same as  CVP</a:t>
            </a:r>
          </a:p>
          <a:p>
            <a:endParaRPr lang="en-US" sz="1600" dirty="0"/>
          </a:p>
          <a:p>
            <a:r>
              <a:rPr lang="en-US" sz="1600" i="1" dirty="0"/>
              <a:t>What happens if EVP increases significantly?</a:t>
            </a:r>
          </a:p>
          <a:p>
            <a:r>
              <a:rPr lang="en-US" sz="1600" dirty="0"/>
              <a:t>If EVP is high, back-pressure will be transmitted to the AC via the aqueous veins, collector channels, Schlemm’s canal and TM, causing a proportional increase in IOP. </a:t>
            </a:r>
            <a:r>
              <a:rPr lang="en-US" sz="1600" i="1" u="sng" dirty="0">
                <a:solidFill>
                  <a:srgbClr val="0000FF"/>
                </a:solidFill>
              </a:rPr>
              <a:t>And if IOP is elevated high enough for long enough, the </a:t>
            </a:r>
            <a:r>
              <a:rPr lang="en-US" sz="1600" i="1" u="sng" dirty="0" err="1">
                <a:solidFill>
                  <a:srgbClr val="0000FF"/>
                </a:solidFill>
              </a:rPr>
              <a:t>pt</a:t>
            </a:r>
            <a:r>
              <a:rPr lang="en-US" sz="1600" i="1" u="sng" dirty="0">
                <a:solidFill>
                  <a:srgbClr val="0000FF"/>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Tree>
    <p:extLst>
      <p:ext uri="{BB962C8B-B14F-4D97-AF65-F5344CB8AC3E}">
        <p14:creationId xmlns:p14="http://schemas.microsoft.com/office/powerpoint/2010/main" val="1790973176"/>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292</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endParaRPr lang="en-US" sz="1400" i="1" dirty="0">
              <a:solidFill>
                <a:srgbClr val="FF99FF"/>
              </a:solidFill>
            </a:endParaRPr>
          </a:p>
          <a:p>
            <a:r>
              <a:rPr lang="en-US" sz="1400" dirty="0">
                <a:solidFill>
                  <a:srgbClr val="FF99FF"/>
                </a:solidFill>
              </a:rPr>
              <a:t>The </a:t>
            </a:r>
            <a:r>
              <a:rPr lang="en-US" sz="1400" dirty="0" err="1">
                <a:solidFill>
                  <a:srgbClr val="FF99FF"/>
                </a:solidFill>
              </a:rPr>
              <a:t>pt</a:t>
            </a:r>
            <a:r>
              <a:rPr lang="en-US" sz="1400" dirty="0">
                <a:solidFill>
                  <a:srgbClr val="FF99FF"/>
                </a:solidFill>
              </a:rPr>
              <a:t> may c/o and present with a chronic ‘red eye’</a:t>
            </a:r>
          </a:p>
          <a:p>
            <a:endParaRPr lang="en-US" sz="1400" dirty="0">
              <a:solidFill>
                <a:srgbClr val="FF99FF"/>
              </a:solidFill>
            </a:endParaRPr>
          </a:p>
          <a:p>
            <a:r>
              <a:rPr lang="en-US" sz="1400" i="1" dirty="0">
                <a:solidFill>
                  <a:srgbClr val="FF99FF"/>
                </a:solidFill>
              </a:rPr>
              <a:t>Two aspects of such a red-eye presentation—one symptom-related, one sign-related—will suggest it’s not a run-of-the-mill red eye. What are they?</a:t>
            </a:r>
          </a:p>
          <a:p>
            <a:r>
              <a:rPr lang="en-US" sz="1400" i="1" dirty="0">
                <a:solidFill>
                  <a:srgbClr val="FF99FF"/>
                </a:solidFill>
              </a:rPr>
              <a:t>--Symptom-wise…</a:t>
            </a:r>
            <a:r>
              <a:rPr lang="en-US" sz="1400" dirty="0">
                <a:solidFill>
                  <a:srgbClr val="FF99FF"/>
                </a:solidFill>
              </a:rPr>
              <a:t>The presentation will lack c/o related to ocular surface </a:t>
            </a:r>
            <a:r>
              <a:rPr lang="en-US" sz="1400" dirty="0" err="1">
                <a:solidFill>
                  <a:srgbClr val="FF99FF"/>
                </a:solidFill>
              </a:rPr>
              <a:t>dz</a:t>
            </a:r>
            <a:r>
              <a:rPr lang="en-US" sz="1400" dirty="0">
                <a:solidFill>
                  <a:srgbClr val="FF99FF"/>
                </a:solidFill>
              </a:rPr>
              <a:t>—no FBS, itching, tearing, </a:t>
            </a:r>
            <a:r>
              <a:rPr lang="en-US" sz="1400" dirty="0" err="1">
                <a:solidFill>
                  <a:srgbClr val="FF99FF"/>
                </a:solidFill>
              </a:rPr>
              <a:t>etc</a:t>
            </a:r>
            <a:endParaRPr lang="en-US" sz="1400" dirty="0">
              <a:solidFill>
                <a:srgbClr val="FF99FF"/>
              </a:solidFill>
            </a:endParaRPr>
          </a:p>
          <a:p>
            <a:r>
              <a:rPr lang="en-US" sz="1400" i="1" dirty="0">
                <a:solidFill>
                  <a:srgbClr val="FF99FF"/>
                </a:solidFill>
              </a:rPr>
              <a:t>--Sign-wise…</a:t>
            </a:r>
            <a:r>
              <a:rPr lang="en-US" sz="1400" dirty="0">
                <a:solidFill>
                  <a:srgbClr val="FF99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1417978"/>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293</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p>
          <a:p>
            <a:r>
              <a:rPr lang="en-US" sz="1400" dirty="0">
                <a:solidFill>
                  <a:srgbClr val="0000FF"/>
                </a:solidFill>
              </a:rPr>
              <a:t>The </a:t>
            </a:r>
            <a:r>
              <a:rPr lang="en-US" sz="1400" dirty="0" err="1">
                <a:solidFill>
                  <a:srgbClr val="0000FF"/>
                </a:solidFill>
              </a:rPr>
              <a:t>pt</a:t>
            </a:r>
            <a:r>
              <a:rPr lang="en-US" sz="1400" dirty="0">
                <a:solidFill>
                  <a:srgbClr val="0000FF"/>
                </a:solidFill>
              </a:rPr>
              <a:t> may c/o and present with a chronic ‘red eye’</a:t>
            </a:r>
            <a:endParaRPr lang="en-US" sz="1400" dirty="0">
              <a:solidFill>
                <a:srgbClr val="FF99FF"/>
              </a:solidFill>
            </a:endParaRPr>
          </a:p>
          <a:p>
            <a:endParaRPr lang="en-US" sz="1400" dirty="0">
              <a:solidFill>
                <a:srgbClr val="FF99FF"/>
              </a:solidFill>
            </a:endParaRPr>
          </a:p>
          <a:p>
            <a:r>
              <a:rPr lang="en-US" sz="1400" i="1" dirty="0">
                <a:solidFill>
                  <a:srgbClr val="FF99FF"/>
                </a:solidFill>
              </a:rPr>
              <a:t>Two aspects of such a red-eye presentation—one symptom-related, one sign-related—will suggest it’s not a run-of-the-mill red eye. What are they?</a:t>
            </a:r>
          </a:p>
          <a:p>
            <a:r>
              <a:rPr lang="en-US" sz="1400" i="1" dirty="0">
                <a:solidFill>
                  <a:srgbClr val="FF99FF"/>
                </a:solidFill>
              </a:rPr>
              <a:t>--Symptom-wise…</a:t>
            </a:r>
            <a:r>
              <a:rPr lang="en-US" sz="1400" dirty="0">
                <a:solidFill>
                  <a:srgbClr val="FF99FF"/>
                </a:solidFill>
              </a:rPr>
              <a:t>The presentation will lack c/o related to ocular surface </a:t>
            </a:r>
            <a:r>
              <a:rPr lang="en-US" sz="1400" dirty="0" err="1">
                <a:solidFill>
                  <a:srgbClr val="FF99FF"/>
                </a:solidFill>
              </a:rPr>
              <a:t>dz</a:t>
            </a:r>
            <a:r>
              <a:rPr lang="en-US" sz="1400" dirty="0">
                <a:solidFill>
                  <a:srgbClr val="FF99FF"/>
                </a:solidFill>
              </a:rPr>
              <a:t>—no FBS, itching, tearing, </a:t>
            </a:r>
            <a:r>
              <a:rPr lang="en-US" sz="1400" dirty="0" err="1">
                <a:solidFill>
                  <a:srgbClr val="FF99FF"/>
                </a:solidFill>
              </a:rPr>
              <a:t>etc</a:t>
            </a:r>
            <a:endParaRPr lang="en-US" sz="1400" dirty="0">
              <a:solidFill>
                <a:srgbClr val="FF99FF"/>
              </a:solidFill>
            </a:endParaRPr>
          </a:p>
          <a:p>
            <a:r>
              <a:rPr lang="en-US" sz="1400" i="1" dirty="0">
                <a:solidFill>
                  <a:srgbClr val="FF99FF"/>
                </a:solidFill>
              </a:rPr>
              <a:t>--Sign-wise…</a:t>
            </a:r>
            <a:r>
              <a:rPr lang="en-US" sz="1400" dirty="0">
                <a:solidFill>
                  <a:srgbClr val="FF99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85098036"/>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294</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p>
          <a:p>
            <a:r>
              <a:rPr lang="en-US" sz="1400" dirty="0">
                <a:solidFill>
                  <a:srgbClr val="0000FF"/>
                </a:solidFill>
              </a:rPr>
              <a:t>The </a:t>
            </a:r>
            <a:r>
              <a:rPr lang="en-US" sz="1400" dirty="0" err="1">
                <a:solidFill>
                  <a:srgbClr val="0000FF"/>
                </a:solidFill>
              </a:rPr>
              <a:t>pt</a:t>
            </a:r>
            <a:r>
              <a:rPr lang="en-US" sz="1400" dirty="0">
                <a:solidFill>
                  <a:srgbClr val="0000FF"/>
                </a:solidFill>
              </a:rPr>
              <a:t> may c/o and present with a chronic ‘red eye’</a:t>
            </a:r>
          </a:p>
          <a:p>
            <a:endParaRPr lang="en-US" sz="1400" dirty="0">
              <a:solidFill>
                <a:srgbClr val="0000FF"/>
              </a:solidFill>
            </a:endParaRPr>
          </a:p>
          <a:p>
            <a:r>
              <a:rPr lang="en-US" sz="1400" i="1" dirty="0">
                <a:solidFill>
                  <a:srgbClr val="0000FF"/>
                </a:solidFill>
              </a:rPr>
              <a:t>Two aspects of such a red-eye presentation—one symptom-related, one sign-related—will suggest it’s not a run-of-the-mill red eye. What are they?</a:t>
            </a:r>
          </a:p>
          <a:p>
            <a:r>
              <a:rPr lang="en-US" sz="1400" i="1" dirty="0">
                <a:solidFill>
                  <a:srgbClr val="0000FF"/>
                </a:solidFill>
              </a:rPr>
              <a:t>--Symptom-wise…</a:t>
            </a:r>
            <a:r>
              <a:rPr lang="en-US" sz="1400" dirty="0">
                <a:solidFill>
                  <a:srgbClr val="FF99FF"/>
                </a:solidFill>
              </a:rPr>
              <a:t>The presentation will lack c/o related to ocular surface </a:t>
            </a:r>
            <a:r>
              <a:rPr lang="en-US" sz="1400" dirty="0" err="1">
                <a:solidFill>
                  <a:srgbClr val="FF99FF"/>
                </a:solidFill>
              </a:rPr>
              <a:t>dz</a:t>
            </a:r>
            <a:r>
              <a:rPr lang="en-US" sz="1400" dirty="0">
                <a:solidFill>
                  <a:srgbClr val="FF99FF"/>
                </a:solidFill>
              </a:rPr>
              <a:t>—no FBS, itching, tearing, </a:t>
            </a:r>
            <a:r>
              <a:rPr lang="en-US" sz="1400" dirty="0" err="1">
                <a:solidFill>
                  <a:srgbClr val="FF99FF"/>
                </a:solidFill>
              </a:rPr>
              <a:t>etc</a:t>
            </a:r>
            <a:endParaRPr lang="en-US" sz="1400" dirty="0">
              <a:solidFill>
                <a:srgbClr val="FF99FF"/>
              </a:solidFill>
            </a:endParaRPr>
          </a:p>
          <a:p>
            <a:r>
              <a:rPr lang="en-US" sz="1400" i="1" dirty="0">
                <a:solidFill>
                  <a:schemeClr val="bg1">
                    <a:lumMod val="65000"/>
                  </a:schemeClr>
                </a:solidFill>
              </a:rPr>
              <a:t>--Sign-wise…</a:t>
            </a:r>
            <a:r>
              <a:rPr lang="en-US" sz="1400" dirty="0">
                <a:solidFill>
                  <a:srgbClr val="FF99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6856050"/>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295</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p>
          <a:p>
            <a:r>
              <a:rPr lang="en-US" sz="1400" dirty="0">
                <a:solidFill>
                  <a:srgbClr val="0000FF"/>
                </a:solidFill>
              </a:rPr>
              <a:t>The </a:t>
            </a:r>
            <a:r>
              <a:rPr lang="en-US" sz="1400" dirty="0" err="1">
                <a:solidFill>
                  <a:srgbClr val="0000FF"/>
                </a:solidFill>
              </a:rPr>
              <a:t>pt</a:t>
            </a:r>
            <a:r>
              <a:rPr lang="en-US" sz="1400" dirty="0">
                <a:solidFill>
                  <a:srgbClr val="0000FF"/>
                </a:solidFill>
              </a:rPr>
              <a:t> may c/o and present with a chronic ‘red eye’</a:t>
            </a:r>
          </a:p>
          <a:p>
            <a:endParaRPr lang="en-US" sz="1400" dirty="0">
              <a:solidFill>
                <a:srgbClr val="0000FF"/>
              </a:solidFill>
            </a:endParaRPr>
          </a:p>
          <a:p>
            <a:r>
              <a:rPr lang="en-US" sz="1400" i="1" dirty="0">
                <a:solidFill>
                  <a:srgbClr val="0000FF"/>
                </a:solidFill>
              </a:rPr>
              <a:t>Two aspects of such a red-eye presentation—one symptom-related, one sign-related—will suggest it’s not a run-of-the-mill red eye. What are they?</a:t>
            </a:r>
          </a:p>
          <a:p>
            <a:r>
              <a:rPr lang="en-US" sz="1400" i="1" dirty="0">
                <a:solidFill>
                  <a:srgbClr val="0000FF"/>
                </a:solidFill>
              </a:rPr>
              <a:t>--Symptom-wise…</a:t>
            </a:r>
            <a:r>
              <a:rPr lang="en-US" sz="1400" dirty="0">
                <a:solidFill>
                  <a:srgbClr val="0000FF"/>
                </a:solidFill>
              </a:rPr>
              <a:t>The presentation will lack c/o related to ocular surface </a:t>
            </a:r>
            <a:r>
              <a:rPr lang="en-US" sz="1400" dirty="0" err="1">
                <a:solidFill>
                  <a:srgbClr val="0000FF"/>
                </a:solidFill>
              </a:rPr>
              <a:t>dz</a:t>
            </a:r>
            <a:r>
              <a:rPr lang="en-US" sz="1400" dirty="0">
                <a:solidFill>
                  <a:srgbClr val="0000FF"/>
                </a:solidFill>
              </a:rPr>
              <a:t>—no FBS, itching, tearing, </a:t>
            </a:r>
            <a:r>
              <a:rPr lang="en-US" sz="1400" dirty="0" err="1">
                <a:solidFill>
                  <a:srgbClr val="0000FF"/>
                </a:solidFill>
              </a:rPr>
              <a:t>etc</a:t>
            </a:r>
            <a:endParaRPr lang="en-US" sz="1400" dirty="0">
              <a:solidFill>
                <a:srgbClr val="0000FF"/>
              </a:solidFill>
            </a:endParaRPr>
          </a:p>
          <a:p>
            <a:r>
              <a:rPr lang="en-US" sz="1400" i="1" dirty="0">
                <a:solidFill>
                  <a:schemeClr val="bg1">
                    <a:lumMod val="65000"/>
                  </a:schemeClr>
                </a:solidFill>
              </a:rPr>
              <a:t>--Sign-wise…</a:t>
            </a:r>
            <a:r>
              <a:rPr lang="en-US" sz="1400" dirty="0">
                <a:solidFill>
                  <a:srgbClr val="FF99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86378510"/>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296</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p>
          <a:p>
            <a:r>
              <a:rPr lang="en-US" sz="1400" dirty="0">
                <a:solidFill>
                  <a:srgbClr val="0000FF"/>
                </a:solidFill>
              </a:rPr>
              <a:t>The </a:t>
            </a:r>
            <a:r>
              <a:rPr lang="en-US" sz="1400" dirty="0" err="1">
                <a:solidFill>
                  <a:srgbClr val="0000FF"/>
                </a:solidFill>
              </a:rPr>
              <a:t>pt</a:t>
            </a:r>
            <a:r>
              <a:rPr lang="en-US" sz="1400" dirty="0">
                <a:solidFill>
                  <a:srgbClr val="0000FF"/>
                </a:solidFill>
              </a:rPr>
              <a:t> may c/o and present with a chronic ‘red eye’</a:t>
            </a:r>
          </a:p>
          <a:p>
            <a:endParaRPr lang="en-US" sz="1400" dirty="0">
              <a:solidFill>
                <a:srgbClr val="0000FF"/>
              </a:solidFill>
            </a:endParaRPr>
          </a:p>
          <a:p>
            <a:r>
              <a:rPr lang="en-US" sz="1400" i="1" dirty="0">
                <a:solidFill>
                  <a:srgbClr val="0000FF"/>
                </a:solidFill>
              </a:rPr>
              <a:t>Two aspects of such a red-eye presentation—one symptom-related, one sign-related—will suggest it’s not a run-of-the-mill red eye. What are they?</a:t>
            </a:r>
          </a:p>
          <a:p>
            <a:r>
              <a:rPr lang="en-US" sz="1400" i="1" dirty="0">
                <a:solidFill>
                  <a:srgbClr val="0000FF"/>
                </a:solidFill>
              </a:rPr>
              <a:t>--Symptom-wise…</a:t>
            </a:r>
            <a:r>
              <a:rPr lang="en-US" sz="1400" dirty="0">
                <a:solidFill>
                  <a:srgbClr val="0000FF"/>
                </a:solidFill>
              </a:rPr>
              <a:t>The presentation will lack c/o related to ocular surface </a:t>
            </a:r>
            <a:r>
              <a:rPr lang="en-US" sz="1400" dirty="0" err="1">
                <a:solidFill>
                  <a:srgbClr val="0000FF"/>
                </a:solidFill>
              </a:rPr>
              <a:t>dz</a:t>
            </a:r>
            <a:r>
              <a:rPr lang="en-US" sz="1400" dirty="0">
                <a:solidFill>
                  <a:srgbClr val="0000FF"/>
                </a:solidFill>
              </a:rPr>
              <a:t>—no FBS, itching, tearing, </a:t>
            </a:r>
            <a:r>
              <a:rPr lang="en-US" sz="1400" dirty="0" err="1">
                <a:solidFill>
                  <a:srgbClr val="0000FF"/>
                </a:solidFill>
              </a:rPr>
              <a:t>etc</a:t>
            </a:r>
            <a:endParaRPr lang="en-US" sz="1400" dirty="0">
              <a:solidFill>
                <a:srgbClr val="0000FF"/>
              </a:solidFill>
            </a:endParaRPr>
          </a:p>
          <a:p>
            <a:r>
              <a:rPr lang="en-US" sz="1400" i="1" dirty="0">
                <a:solidFill>
                  <a:srgbClr val="0000FF"/>
                </a:solidFill>
              </a:rPr>
              <a:t>--Sign-wise…</a:t>
            </a:r>
            <a:r>
              <a:rPr lang="en-US" sz="1400" dirty="0">
                <a:solidFill>
                  <a:srgbClr val="FF99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104021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297</a:t>
            </a:fld>
            <a:endParaRPr lang="en-US" altLang="en-US"/>
          </a:p>
        </p:txBody>
      </p:sp>
      <p:sp>
        <p:nvSpPr>
          <p:cNvPr id="5" name="TextBox 4">
            <a:extLst>
              <a:ext uri="{FF2B5EF4-FFF2-40B4-BE49-F238E27FC236}">
                <a16:creationId xmlns:a16="http://schemas.microsoft.com/office/drawing/2014/main" id="{91E3CA4C-AE96-4AF1-9C51-F1A1EF92026B}"/>
              </a:ext>
            </a:extLst>
          </p:cNvPr>
          <p:cNvSpPr txBox="1"/>
          <p:nvPr/>
        </p:nvSpPr>
        <p:spPr>
          <a:xfrm>
            <a:off x="437322" y="1752600"/>
            <a:ext cx="7964556" cy="4524315"/>
          </a:xfrm>
          <a:prstGeom prst="rect">
            <a:avLst/>
          </a:prstGeom>
          <a:noFill/>
        </p:spPr>
        <p:txBody>
          <a:bodyPr wrap="square" rtlCol="0">
            <a:spAutoFit/>
          </a:bodyPr>
          <a:lstStyle/>
          <a:p>
            <a:r>
              <a:rPr lang="en-US" sz="1600" i="1" dirty="0">
                <a:solidFill>
                  <a:schemeClr val="bg1">
                    <a:lumMod val="75000"/>
                  </a:schemeClr>
                </a:solidFill>
              </a:rPr>
              <a:t>What does </a:t>
            </a:r>
            <a:r>
              <a:rPr lang="en-US" sz="1600" dirty="0">
                <a:solidFill>
                  <a:schemeClr val="bg1">
                    <a:lumMod val="75000"/>
                  </a:schemeClr>
                </a:solidFill>
              </a:rPr>
              <a:t>EVP</a:t>
            </a:r>
            <a:r>
              <a:rPr lang="en-US" sz="1600" i="1" dirty="0">
                <a:solidFill>
                  <a:schemeClr val="bg1">
                    <a:lumMod val="75000"/>
                  </a:schemeClr>
                </a:solidFill>
              </a:rPr>
              <a:t> stand for in this context?</a:t>
            </a:r>
          </a:p>
          <a:p>
            <a:r>
              <a:rPr lang="en-US" sz="1600" dirty="0">
                <a:solidFill>
                  <a:schemeClr val="bg1">
                    <a:lumMod val="75000"/>
                  </a:schemeClr>
                </a:solidFill>
              </a:rPr>
              <a:t>Episcleral venous pressure, </a:t>
            </a:r>
            <a:r>
              <a:rPr lang="en-US" sz="1600" dirty="0" err="1">
                <a:solidFill>
                  <a:schemeClr val="bg1">
                    <a:lumMod val="75000"/>
                  </a:schemeClr>
                </a:solidFill>
              </a:rPr>
              <a:t>ie</a:t>
            </a:r>
            <a:r>
              <a:rPr lang="en-US" sz="1600" dirty="0">
                <a:solidFill>
                  <a:schemeClr val="bg1">
                    <a:lumMod val="75000"/>
                  </a:schemeClr>
                </a:solidFill>
              </a:rPr>
              <a:t>, the BP in the episcleral venous plexus</a:t>
            </a:r>
          </a:p>
          <a:p>
            <a:endParaRPr lang="en-US" sz="1600" dirty="0">
              <a:solidFill>
                <a:schemeClr val="bg1">
                  <a:lumMod val="75000"/>
                </a:schemeClr>
              </a:solidFill>
            </a:endParaRPr>
          </a:p>
          <a:p>
            <a:r>
              <a:rPr lang="en-US" sz="1600" i="1" dirty="0">
                <a:solidFill>
                  <a:schemeClr val="bg1">
                    <a:lumMod val="75000"/>
                  </a:schemeClr>
                </a:solidFill>
              </a:rPr>
              <a:t>What is the </a:t>
            </a:r>
            <a:r>
              <a:rPr lang="en-US" sz="1600" dirty="0">
                <a:solidFill>
                  <a:schemeClr val="bg1">
                    <a:lumMod val="75000"/>
                  </a:schemeClr>
                </a:solidFill>
              </a:rPr>
              <a:t>episcleral venous plexus</a:t>
            </a:r>
            <a:r>
              <a:rPr lang="en-US" sz="1600" i="1" dirty="0">
                <a:solidFill>
                  <a:schemeClr val="bg1">
                    <a:lumMod val="75000"/>
                  </a:schemeClr>
                </a:solidFill>
              </a:rPr>
              <a:t>? From where does it receive its intake? To where does it subsequently discharge that intake?</a:t>
            </a:r>
          </a:p>
          <a:p>
            <a:r>
              <a:rPr lang="en-US" sz="1600" dirty="0">
                <a:solidFill>
                  <a:schemeClr val="bg1">
                    <a:lumMod val="75000"/>
                  </a:schemeClr>
                </a:solidFill>
              </a:rPr>
              <a:t>The episcleral venous plexus is the network of venous channels located in the </a:t>
            </a:r>
            <a:r>
              <a:rPr lang="en-US" sz="1600" dirty="0" err="1">
                <a:solidFill>
                  <a:schemeClr val="bg1">
                    <a:lumMod val="75000"/>
                  </a:schemeClr>
                </a:solidFill>
              </a:rPr>
              <a:t>episclera</a:t>
            </a:r>
            <a:r>
              <a:rPr lang="en-US" sz="1600" dirty="0">
                <a:solidFill>
                  <a:schemeClr val="bg1">
                    <a:lumMod val="75000"/>
                  </a:schemeClr>
                </a:solidFill>
              </a:rPr>
              <a:t> in the peri-limbal region. So-called  aqueous veins  carry aqueous to it that drained from Schlemm’s canal via collector channels. The plexus eventually discharges into uveal vessels that subsequently empty into the vortex veins.</a:t>
            </a:r>
          </a:p>
          <a:p>
            <a:endParaRPr lang="en-US" sz="1600" dirty="0">
              <a:solidFill>
                <a:schemeClr val="bg1">
                  <a:lumMod val="75000"/>
                </a:schemeClr>
              </a:solidFill>
            </a:endParaRPr>
          </a:p>
          <a:p>
            <a:r>
              <a:rPr lang="en-US" sz="1600" i="1" dirty="0">
                <a:solidFill>
                  <a:schemeClr val="bg1">
                    <a:lumMod val="75000"/>
                  </a:schemeClr>
                </a:solidFill>
              </a:rPr>
              <a:t>What is the normal range for EVP?</a:t>
            </a:r>
          </a:p>
          <a:p>
            <a:r>
              <a:rPr lang="en-US" sz="1600" dirty="0">
                <a:solidFill>
                  <a:schemeClr val="bg1">
                    <a:lumMod val="75000"/>
                  </a:schemeClr>
                </a:solidFill>
              </a:rPr>
              <a:t>5-9 mmHg—same as  CVP</a:t>
            </a:r>
          </a:p>
          <a:p>
            <a:endParaRPr lang="en-US" sz="1600" dirty="0">
              <a:solidFill>
                <a:schemeClr val="bg1">
                  <a:lumMod val="75000"/>
                </a:schemeClr>
              </a:solidFill>
            </a:endParaRPr>
          </a:p>
          <a:p>
            <a:r>
              <a:rPr lang="en-US" sz="1600" i="1" dirty="0">
                <a:solidFill>
                  <a:schemeClr val="bg1">
                    <a:lumMod val="75000"/>
                  </a:schemeClr>
                </a:solidFill>
              </a:rPr>
              <a:t>What happens if EVP increases significantly?</a:t>
            </a:r>
          </a:p>
          <a:p>
            <a:r>
              <a:rPr lang="en-US" sz="1600" b="1" dirty="0"/>
              <a:t>If EVP is high</a:t>
            </a:r>
            <a:r>
              <a:rPr lang="en-US" sz="1600" dirty="0">
                <a:solidFill>
                  <a:schemeClr val="bg1">
                    <a:lumMod val="75000"/>
                  </a:schemeClr>
                </a:solidFill>
              </a:rPr>
              <a:t>, back-pressure will be transmitted to the AC via the aqueous veins, collector channels and Schlemm’s canal, resulting in a proportional increase in IOP.    </a:t>
            </a:r>
            <a:r>
              <a:rPr lang="en-US" sz="1600" i="1" u="sng" dirty="0">
                <a:solidFill>
                  <a:schemeClr val="bg1">
                    <a:lumMod val="75000"/>
                  </a:schemeClr>
                </a:solidFill>
              </a:rPr>
              <a:t>And if IOP is elevated high enough for long enough, the </a:t>
            </a:r>
            <a:r>
              <a:rPr lang="en-US" sz="1600" i="1" u="sng" dirty="0" err="1">
                <a:solidFill>
                  <a:schemeClr val="bg1">
                    <a:lumMod val="75000"/>
                  </a:schemeClr>
                </a:solidFill>
              </a:rPr>
              <a:t>pt</a:t>
            </a:r>
            <a:r>
              <a:rPr lang="en-US" sz="1600" i="1" u="sng" dirty="0">
                <a:solidFill>
                  <a:schemeClr val="bg1">
                    <a:lumMod val="75000"/>
                  </a:schemeClr>
                </a:solidFill>
              </a:rPr>
              <a:t> will develop OAG 2ndry to the increased EVP.</a:t>
            </a:r>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6" name="TextBox 5">
            <a:extLst>
              <a:ext uri="{FF2B5EF4-FFF2-40B4-BE49-F238E27FC236}">
                <a16:creationId xmlns:a16="http://schemas.microsoft.com/office/drawing/2014/main" id="{A805250D-F841-494E-9FDC-9D1DF4A4A68E}"/>
              </a:ext>
            </a:extLst>
          </p:cNvPr>
          <p:cNvSpPr txBox="1"/>
          <p:nvPr/>
        </p:nvSpPr>
        <p:spPr>
          <a:xfrm>
            <a:off x="2027583" y="4572000"/>
            <a:ext cx="6294822" cy="2031325"/>
          </a:xfrm>
          <a:prstGeom prst="rect">
            <a:avLst/>
          </a:prstGeom>
          <a:solidFill>
            <a:srgbClr val="FF99FF"/>
          </a:solidFill>
        </p:spPr>
        <p:txBody>
          <a:bodyPr wrap="square" rtlCol="0">
            <a:spAutoFit/>
          </a:bodyPr>
          <a:lstStyle/>
          <a:p>
            <a:r>
              <a:rPr lang="en-US" sz="1400" i="1" dirty="0">
                <a:solidFill>
                  <a:srgbClr val="0000FF"/>
                </a:solidFill>
              </a:rPr>
              <a:t>In addition to elevated IOP, what other sign/symptoms might result from elevated EVP?</a:t>
            </a:r>
          </a:p>
          <a:p>
            <a:r>
              <a:rPr lang="en-US" sz="1400" dirty="0">
                <a:solidFill>
                  <a:srgbClr val="0000FF"/>
                </a:solidFill>
              </a:rPr>
              <a:t>The </a:t>
            </a:r>
            <a:r>
              <a:rPr lang="en-US" sz="1400" dirty="0" err="1">
                <a:solidFill>
                  <a:srgbClr val="0000FF"/>
                </a:solidFill>
              </a:rPr>
              <a:t>pt</a:t>
            </a:r>
            <a:r>
              <a:rPr lang="en-US" sz="1400" dirty="0">
                <a:solidFill>
                  <a:srgbClr val="0000FF"/>
                </a:solidFill>
              </a:rPr>
              <a:t> may c/o and present with a chronic ‘red eye’</a:t>
            </a:r>
          </a:p>
          <a:p>
            <a:endParaRPr lang="en-US" sz="1400" dirty="0">
              <a:solidFill>
                <a:srgbClr val="0000FF"/>
              </a:solidFill>
            </a:endParaRPr>
          </a:p>
          <a:p>
            <a:r>
              <a:rPr lang="en-US" sz="1400" i="1" dirty="0">
                <a:solidFill>
                  <a:srgbClr val="0000FF"/>
                </a:solidFill>
              </a:rPr>
              <a:t>Two aspects of such a red-eye presentation—one symptom-related, one sign-related—will suggest it’s not a run-of-the-mill red eye. What are they?</a:t>
            </a:r>
          </a:p>
          <a:p>
            <a:r>
              <a:rPr lang="en-US" sz="1400" i="1" dirty="0">
                <a:solidFill>
                  <a:srgbClr val="0000FF"/>
                </a:solidFill>
              </a:rPr>
              <a:t>--Symptom-wise…</a:t>
            </a:r>
            <a:r>
              <a:rPr lang="en-US" sz="1400" dirty="0">
                <a:solidFill>
                  <a:srgbClr val="0000FF"/>
                </a:solidFill>
              </a:rPr>
              <a:t>The presentation will lack c/o related to ocular surface </a:t>
            </a:r>
            <a:r>
              <a:rPr lang="en-US" sz="1400" dirty="0" err="1">
                <a:solidFill>
                  <a:srgbClr val="0000FF"/>
                </a:solidFill>
              </a:rPr>
              <a:t>dz</a:t>
            </a:r>
            <a:r>
              <a:rPr lang="en-US" sz="1400" dirty="0">
                <a:solidFill>
                  <a:srgbClr val="0000FF"/>
                </a:solidFill>
              </a:rPr>
              <a:t>—no FBS, itching, tearing, </a:t>
            </a:r>
            <a:r>
              <a:rPr lang="en-US" sz="1400" dirty="0" err="1">
                <a:solidFill>
                  <a:srgbClr val="0000FF"/>
                </a:solidFill>
              </a:rPr>
              <a:t>etc</a:t>
            </a:r>
            <a:endParaRPr lang="en-US" sz="1400" dirty="0">
              <a:solidFill>
                <a:srgbClr val="0000FF"/>
              </a:solidFill>
            </a:endParaRPr>
          </a:p>
          <a:p>
            <a:r>
              <a:rPr lang="en-US" sz="1400" i="1" dirty="0">
                <a:solidFill>
                  <a:srgbClr val="0000FF"/>
                </a:solidFill>
              </a:rPr>
              <a:t>--Sign-wise…</a:t>
            </a:r>
            <a:r>
              <a:rPr lang="en-US" sz="1400" dirty="0">
                <a:solidFill>
                  <a:srgbClr val="0000FF"/>
                </a:solidFill>
              </a:rPr>
              <a:t>The episcleral veins will be ‘prominent’—dilated and/or tortuous</a:t>
            </a:r>
          </a:p>
        </p:txBody>
      </p:sp>
      <p:sp>
        <p:nvSpPr>
          <p:cNvPr id="4" name="Oval 3">
            <a:extLst>
              <a:ext uri="{FF2B5EF4-FFF2-40B4-BE49-F238E27FC236}">
                <a16:creationId xmlns:a16="http://schemas.microsoft.com/office/drawing/2014/main" id="{0F6057EC-E91F-4211-807D-C038EF46D759}"/>
              </a:ext>
            </a:extLst>
          </p:cNvPr>
          <p:cNvSpPr/>
          <p:nvPr/>
        </p:nvSpPr>
        <p:spPr>
          <a:xfrm>
            <a:off x="304800" y="5029200"/>
            <a:ext cx="1752600" cy="6858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315125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95D212A-6A22-4D13-A7A1-4C05A82888E2}"/>
              </a:ext>
            </a:extLst>
          </p:cNvPr>
          <p:cNvSpPr>
            <a:spLocks noGrp="1"/>
          </p:cNvSpPr>
          <p:nvPr>
            <p:ph type="sldNum" sz="quarter" idx="12"/>
          </p:nvPr>
        </p:nvSpPr>
        <p:spPr/>
        <p:txBody>
          <a:bodyPr/>
          <a:lstStyle/>
          <a:p>
            <a:pPr>
              <a:defRPr/>
            </a:pPr>
            <a:fld id="{94617331-6E8E-46A7-8E0B-E00505E575FC}" type="slidenum">
              <a:rPr lang="en-US" altLang="en-US" smtClean="0"/>
              <a:pPr>
                <a:defRPr/>
              </a:pPr>
              <a:t>298</a:t>
            </a:fld>
            <a:endParaRPr lang="en-US" altLang="en-US"/>
          </a:p>
        </p:txBody>
      </p:sp>
      <p:sp>
        <p:nvSpPr>
          <p:cNvPr id="4" name="TextBox 3">
            <a:extLst>
              <a:ext uri="{FF2B5EF4-FFF2-40B4-BE49-F238E27FC236}">
                <a16:creationId xmlns:a16="http://schemas.microsoft.com/office/drawing/2014/main" id="{372233E7-7C25-4C23-83F3-309BE48901A2}"/>
              </a:ext>
            </a:extLst>
          </p:cNvPr>
          <p:cNvSpPr txBox="1"/>
          <p:nvPr/>
        </p:nvSpPr>
        <p:spPr>
          <a:xfrm>
            <a:off x="2031937" y="5864338"/>
            <a:ext cx="5365571" cy="369332"/>
          </a:xfrm>
          <a:prstGeom prst="rect">
            <a:avLst/>
          </a:prstGeom>
          <a:noFill/>
        </p:spPr>
        <p:txBody>
          <a:bodyPr wrap="none" rtlCol="0">
            <a:spAutoFit/>
          </a:bodyPr>
          <a:lstStyle/>
          <a:p>
            <a:pPr algn="ctr"/>
            <a:r>
              <a:rPr lang="en-US" dirty="0"/>
              <a:t>Prominent episcleral veins 2ndry to increased EVP</a:t>
            </a:r>
          </a:p>
        </p:txBody>
      </p:sp>
      <p:sp>
        <p:nvSpPr>
          <p:cNvPr id="8" name="TextBox 7">
            <a:extLst>
              <a:ext uri="{FF2B5EF4-FFF2-40B4-BE49-F238E27FC236}">
                <a16:creationId xmlns:a16="http://schemas.microsoft.com/office/drawing/2014/main" id="{C60CFBC8-AEB8-47BB-8D62-5D6D220B0EA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11" name="Picture 10">
            <a:extLst>
              <a:ext uri="{FF2B5EF4-FFF2-40B4-BE49-F238E27FC236}">
                <a16:creationId xmlns:a16="http://schemas.microsoft.com/office/drawing/2014/main" id="{767C1E04-4C4E-4945-8BD3-AC1B92A4324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95181" y="1452286"/>
            <a:ext cx="4753638" cy="3953427"/>
          </a:xfrm>
          <a:prstGeom prst="rect">
            <a:avLst/>
          </a:prstGeom>
        </p:spPr>
      </p:pic>
    </p:spTree>
    <p:extLst>
      <p:ext uri="{BB962C8B-B14F-4D97-AF65-F5344CB8AC3E}">
        <p14:creationId xmlns:p14="http://schemas.microsoft.com/office/powerpoint/2010/main" val="382285980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299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1" name="TextBox 10">
            <a:extLst>
              <a:ext uri="{FF2B5EF4-FFF2-40B4-BE49-F238E27FC236}">
                <a16:creationId xmlns:a16="http://schemas.microsoft.com/office/drawing/2014/main" id="{E1FAB935-3F32-4678-8B65-A4B246E34ABE}"/>
              </a:ext>
            </a:extLst>
          </p:cNvPr>
          <p:cNvSpPr txBox="1"/>
          <p:nvPr/>
        </p:nvSpPr>
        <p:spPr>
          <a:xfrm>
            <a:off x="3773040" y="2114490"/>
            <a:ext cx="341760" cy="400110"/>
          </a:xfrm>
          <a:prstGeom prst="rect">
            <a:avLst/>
          </a:prstGeom>
          <a:noFill/>
          <a:ln>
            <a:noFill/>
          </a:ln>
        </p:spPr>
        <p:txBody>
          <a:bodyPr wrap="none" rtlCol="0">
            <a:spAutoFit/>
          </a:bodyPr>
          <a:lstStyle/>
          <a:p>
            <a:pPr algn="r"/>
            <a:r>
              <a:rPr lang="en-US" sz="2000" b="1" i="1" dirty="0"/>
              <a:t>?</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334000" y="2114490"/>
            <a:ext cx="341760" cy="400110"/>
          </a:xfrm>
          <a:prstGeom prst="rect">
            <a:avLst/>
          </a:prstGeom>
          <a:noFill/>
          <a:ln>
            <a:noFill/>
          </a:ln>
        </p:spPr>
        <p:txBody>
          <a:bodyPr wrap="none" rtlCol="0">
            <a:spAutoFit/>
          </a:bodyPr>
          <a:lstStyle/>
          <a:p>
            <a:r>
              <a:rPr lang="en-US" sz="2000" b="1" i="1" dirty="0"/>
              <a:t>?</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i="1"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5" name="TextBox 24">
            <a:extLst>
              <a:ext uri="{FF2B5EF4-FFF2-40B4-BE49-F238E27FC236}">
                <a16:creationId xmlns:a16="http://schemas.microsoft.com/office/drawing/2014/main" id="{043F1694-8DA5-4587-BB5B-DDACCB11FCC2}"/>
              </a:ext>
            </a:extLst>
          </p:cNvPr>
          <p:cNvSpPr txBox="1"/>
          <p:nvPr/>
        </p:nvSpPr>
        <p:spPr>
          <a:xfrm>
            <a:off x="2133601" y="2943326"/>
            <a:ext cx="5257799" cy="584775"/>
          </a:xfrm>
          <a:prstGeom prst="rect">
            <a:avLst/>
          </a:prstGeom>
          <a:noFill/>
        </p:spPr>
        <p:txBody>
          <a:bodyPr wrap="square" rtlCol="0">
            <a:spAutoFit/>
          </a:bodyPr>
          <a:lstStyle/>
          <a:p>
            <a:r>
              <a:rPr lang="en-US" sz="1600" i="1" dirty="0">
                <a:solidFill>
                  <a:srgbClr val="0000FF"/>
                </a:solidFill>
              </a:rPr>
              <a:t>In cases for which a cause can be identified, what are the two basic mechanisms of increased EVP?</a:t>
            </a:r>
          </a:p>
        </p:txBody>
      </p:sp>
    </p:spTree>
    <p:extLst>
      <p:ext uri="{BB962C8B-B14F-4D97-AF65-F5344CB8AC3E}">
        <p14:creationId xmlns:p14="http://schemas.microsoft.com/office/powerpoint/2010/main" val="38894760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endParaRPr lang="en-US" altLang="en-US" sz="1600" b="1" dirty="0">
              <a:solidFill>
                <a:srgbClr val="0000FF"/>
              </a:solidFill>
            </a:endParaRPr>
          </a:p>
        </p:txBody>
      </p:sp>
      <p:sp>
        <p:nvSpPr>
          <p:cNvPr id="5" name="TextBox 4">
            <a:extLst>
              <a:ext uri="{FF2B5EF4-FFF2-40B4-BE49-F238E27FC236}">
                <a16:creationId xmlns:a16="http://schemas.microsoft.com/office/drawing/2014/main" id="{EFA32465-5803-43CC-A96E-5B04D0ADAB7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Rectangle 8">
            <a:extLst>
              <a:ext uri="{FF2B5EF4-FFF2-40B4-BE49-F238E27FC236}">
                <a16:creationId xmlns:a16="http://schemas.microsoft.com/office/drawing/2014/main" id="{EB8C4851-E6BA-4136-BFA2-6A24FA492C47}"/>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18873233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2586800"/>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i="1"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5" name="TextBox 24">
            <a:extLst>
              <a:ext uri="{FF2B5EF4-FFF2-40B4-BE49-F238E27FC236}">
                <a16:creationId xmlns:a16="http://schemas.microsoft.com/office/drawing/2014/main" id="{043F1694-8DA5-4587-BB5B-DDACCB11FCC2}"/>
              </a:ext>
            </a:extLst>
          </p:cNvPr>
          <p:cNvSpPr txBox="1"/>
          <p:nvPr/>
        </p:nvSpPr>
        <p:spPr>
          <a:xfrm>
            <a:off x="2133601" y="2943326"/>
            <a:ext cx="5257799" cy="584775"/>
          </a:xfrm>
          <a:prstGeom prst="rect">
            <a:avLst/>
          </a:prstGeom>
          <a:noFill/>
        </p:spPr>
        <p:txBody>
          <a:bodyPr wrap="square" rtlCol="0">
            <a:spAutoFit/>
          </a:bodyPr>
          <a:lstStyle/>
          <a:p>
            <a:r>
              <a:rPr lang="en-US" sz="1600" i="1" dirty="0">
                <a:solidFill>
                  <a:srgbClr val="0000FF"/>
                </a:solidFill>
              </a:rPr>
              <a:t>In cases for which a cause can be identified, what are the two basic mechanisms of increased EVP?</a:t>
            </a:r>
          </a:p>
        </p:txBody>
      </p:sp>
      <p:sp>
        <p:nvSpPr>
          <p:cNvPr id="4" name="TextBox 3">
            <a:extLst>
              <a:ext uri="{FF2B5EF4-FFF2-40B4-BE49-F238E27FC236}">
                <a16:creationId xmlns:a16="http://schemas.microsoft.com/office/drawing/2014/main" id="{E43FA36E-F2F4-41A8-85A0-07E95A1C85B2}"/>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Tree>
    <p:extLst>
      <p:ext uri="{BB962C8B-B14F-4D97-AF65-F5344CB8AC3E}">
        <p14:creationId xmlns:p14="http://schemas.microsoft.com/office/powerpoint/2010/main" val="314098221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solidFill>
                  <a:schemeClr val="bg1">
                    <a:lumMod val="75000"/>
                  </a:schemeClr>
                </a:solidFill>
              </a:rPr>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i="1" dirty="0">
                <a:solidFill>
                  <a:schemeClr val="bg1">
                    <a:lumMod val="75000"/>
                  </a:schemeClr>
                </a:solidFill>
              </a:rPr>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E43FA36E-F2F4-41A8-85A0-07E95A1C85B2}"/>
              </a:ext>
            </a:extLst>
          </p:cNvPr>
          <p:cNvSpPr txBox="1"/>
          <p:nvPr/>
        </p:nvSpPr>
        <p:spPr>
          <a:xfrm>
            <a:off x="1447800" y="2114490"/>
            <a:ext cx="2971801" cy="707886"/>
          </a:xfrm>
          <a:prstGeom prst="rect">
            <a:avLst/>
          </a:prstGeom>
          <a:noFill/>
          <a:ln>
            <a:noFill/>
          </a:ln>
        </p:spPr>
        <p:txBody>
          <a:bodyPr wrap="square" rtlCol="0">
            <a:spAutoFit/>
          </a:bodyPr>
          <a:lstStyle/>
          <a:p>
            <a:pPr algn="ctr"/>
            <a:r>
              <a:rPr lang="en-US" sz="2000" b="1" i="1" dirty="0"/>
              <a:t>Arterial and/or venous abnormalities</a:t>
            </a:r>
          </a:p>
        </p:txBody>
      </p:sp>
      <p:sp>
        <p:nvSpPr>
          <p:cNvPr id="5" name="TextBox 4">
            <a:extLst>
              <a:ext uri="{FF2B5EF4-FFF2-40B4-BE49-F238E27FC236}">
                <a16:creationId xmlns:a16="http://schemas.microsoft.com/office/drawing/2014/main" id="{A6E780EE-E93B-48D4-A029-FD34B06A6FD9}"/>
              </a:ext>
            </a:extLst>
          </p:cNvPr>
          <p:cNvSpPr txBox="1"/>
          <p:nvPr/>
        </p:nvSpPr>
        <p:spPr>
          <a:xfrm>
            <a:off x="304800" y="2923448"/>
            <a:ext cx="7941276" cy="338554"/>
          </a:xfrm>
          <a:prstGeom prst="rect">
            <a:avLst/>
          </a:prstGeom>
          <a:noFill/>
        </p:spPr>
        <p:txBody>
          <a:bodyPr wrap="square" rtlCol="0">
            <a:spAutoFit/>
          </a:bodyPr>
          <a:lstStyle/>
          <a:p>
            <a:r>
              <a:rPr lang="en-US" sz="1600" i="1" dirty="0">
                <a:solidFill>
                  <a:srgbClr val="0000FF"/>
                </a:solidFill>
                <a:effectLst>
                  <a:outerShdw blurRad="38100" dist="38100" dir="2700000" algn="tl">
                    <a:srgbClr val="000000">
                      <a:alpha val="43137"/>
                    </a:srgbClr>
                  </a:outerShdw>
                </a:effectLst>
              </a:rPr>
              <a:t>Note for those of you thought ‘AV malformation’ was the correct answer here…    </a:t>
            </a:r>
          </a:p>
        </p:txBody>
      </p:sp>
    </p:spTree>
    <p:extLst>
      <p:ext uri="{BB962C8B-B14F-4D97-AF65-F5344CB8AC3E}">
        <p14:creationId xmlns:p14="http://schemas.microsoft.com/office/powerpoint/2010/main" val="166489117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solidFill>
                  <a:schemeClr val="bg1">
                    <a:lumMod val="75000"/>
                  </a:schemeClr>
                </a:solidFill>
              </a:rPr>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i="1" dirty="0">
                <a:solidFill>
                  <a:schemeClr val="bg1">
                    <a:lumMod val="75000"/>
                  </a:schemeClr>
                </a:solidFill>
              </a:rPr>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E43FA36E-F2F4-41A8-85A0-07E95A1C85B2}"/>
              </a:ext>
            </a:extLst>
          </p:cNvPr>
          <p:cNvSpPr txBox="1"/>
          <p:nvPr/>
        </p:nvSpPr>
        <p:spPr>
          <a:xfrm>
            <a:off x="1447800" y="2114490"/>
            <a:ext cx="2971801" cy="707886"/>
          </a:xfrm>
          <a:prstGeom prst="rect">
            <a:avLst/>
          </a:prstGeom>
          <a:noFill/>
          <a:ln>
            <a:noFill/>
          </a:ln>
        </p:spPr>
        <p:txBody>
          <a:bodyPr wrap="square" rtlCol="0">
            <a:spAutoFit/>
          </a:bodyPr>
          <a:lstStyle/>
          <a:p>
            <a:pPr algn="ctr"/>
            <a:r>
              <a:rPr lang="en-US" sz="2000" b="1" i="1" dirty="0"/>
              <a:t>Arterial and/or venous abnormalities</a:t>
            </a:r>
          </a:p>
        </p:txBody>
      </p:sp>
      <p:sp>
        <p:nvSpPr>
          <p:cNvPr id="5" name="TextBox 4">
            <a:extLst>
              <a:ext uri="{FF2B5EF4-FFF2-40B4-BE49-F238E27FC236}">
                <a16:creationId xmlns:a16="http://schemas.microsoft.com/office/drawing/2014/main" id="{A6E780EE-E93B-48D4-A029-FD34B06A6FD9}"/>
              </a:ext>
            </a:extLst>
          </p:cNvPr>
          <p:cNvSpPr txBox="1"/>
          <p:nvPr/>
        </p:nvSpPr>
        <p:spPr>
          <a:xfrm>
            <a:off x="304800" y="2923448"/>
            <a:ext cx="7941276" cy="1569660"/>
          </a:xfrm>
          <a:prstGeom prst="rect">
            <a:avLst/>
          </a:prstGeom>
          <a:noFill/>
        </p:spPr>
        <p:txBody>
          <a:bodyPr wrap="square" rtlCol="0">
            <a:spAutoFit/>
          </a:bodyPr>
          <a:lstStyle/>
          <a:p>
            <a:r>
              <a:rPr lang="en-US" sz="1600" i="1" dirty="0">
                <a:solidFill>
                  <a:srgbClr val="0000FF"/>
                </a:solidFill>
                <a:effectLst>
                  <a:outerShdw blurRad="38100" dist="38100" dir="2700000" algn="tl">
                    <a:srgbClr val="000000">
                      <a:alpha val="43137"/>
                    </a:srgbClr>
                  </a:outerShdw>
                </a:effectLst>
              </a:rPr>
              <a:t>Note for those of you thought ‘AV malformation’ was the correct answer here…    </a:t>
            </a:r>
          </a:p>
          <a:p>
            <a:r>
              <a:rPr lang="en-US" sz="1600" dirty="0"/>
              <a:t>This is one of very few times where I’m substituting my judgment for that of a      </a:t>
            </a:r>
            <a:r>
              <a:rPr lang="en-US" sz="1600" i="1" dirty="0"/>
              <a:t>BCSC</a:t>
            </a:r>
            <a:r>
              <a:rPr lang="en-US" sz="1600" dirty="0"/>
              <a:t> book. The </a:t>
            </a:r>
            <a:r>
              <a:rPr lang="en-US" sz="1600" i="1" dirty="0"/>
              <a:t>Glaucoma</a:t>
            </a:r>
            <a:r>
              <a:rPr lang="en-US" sz="1600" dirty="0"/>
              <a:t> book does indeed label this category “AV malformations,” but that term clearly does </a:t>
            </a:r>
            <a:r>
              <a:rPr lang="en-US" sz="1600" b="1" dirty="0"/>
              <a:t>not</a:t>
            </a:r>
            <a:r>
              <a:rPr lang="en-US" sz="1600" dirty="0"/>
              <a:t> apply to all of the conditions the </a:t>
            </a:r>
            <a:r>
              <a:rPr lang="en-US" sz="1600" i="1" dirty="0"/>
              <a:t>Glaucoma</a:t>
            </a:r>
            <a:r>
              <a:rPr lang="en-US" sz="1600" dirty="0"/>
              <a:t> book hangs under it (TBH, I don’t think it applies to </a:t>
            </a:r>
            <a:r>
              <a:rPr lang="en-US" sz="1600" i="1" dirty="0"/>
              <a:t>any</a:t>
            </a:r>
            <a:r>
              <a:rPr lang="en-US" sz="1600" dirty="0"/>
              <a:t> of them). This I why I decided to go with my own term—the anodyne-but-accurate </a:t>
            </a:r>
            <a:r>
              <a:rPr lang="en-US" sz="1600" i="1" dirty="0"/>
              <a:t>Arterial and/or venous abnormalities</a:t>
            </a:r>
            <a:r>
              <a:rPr lang="en-US" sz="1600" dirty="0"/>
              <a:t>.</a:t>
            </a:r>
          </a:p>
        </p:txBody>
      </p:sp>
    </p:spTree>
    <p:extLst>
      <p:ext uri="{BB962C8B-B14F-4D97-AF65-F5344CB8AC3E}">
        <p14:creationId xmlns:p14="http://schemas.microsoft.com/office/powerpoint/2010/main" val="1974939410"/>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b="1" i="1">
              <a:solidFill>
                <a:schemeClr val="tx1"/>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b="1" i="1">
              <a:solidFill>
                <a:schemeClr val="tx1"/>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b="1" i="1">
              <a:solidFill>
                <a:schemeClr val="tx1"/>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309700" cy="338554"/>
          </a:xfrm>
          <a:prstGeom prst="rect">
            <a:avLst/>
          </a:prstGeom>
          <a:noFill/>
        </p:spPr>
        <p:txBody>
          <a:bodyPr wrap="none" rtlCol="0">
            <a:spAutoFit/>
          </a:bodyPr>
          <a:lstStyle/>
          <a:p>
            <a:r>
              <a:rPr lang="en-US" sz="1600" b="1" i="1" dirty="0"/>
              <a:t>?</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309700" cy="338554"/>
          </a:xfrm>
          <a:prstGeom prst="rect">
            <a:avLst/>
          </a:prstGeom>
          <a:noFill/>
        </p:spPr>
        <p:txBody>
          <a:bodyPr wrap="none" rtlCol="0">
            <a:spAutoFit/>
          </a:bodyPr>
          <a:lstStyle/>
          <a:p>
            <a:r>
              <a:rPr lang="en-US" sz="1600" b="1" i="1" dirty="0"/>
              <a:t>?</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309700" cy="338554"/>
          </a:xfrm>
          <a:prstGeom prst="rect">
            <a:avLst/>
          </a:prstGeom>
          <a:noFill/>
        </p:spPr>
        <p:txBody>
          <a:bodyPr wrap="none" rtlCol="0">
            <a:spAutoFit/>
          </a:bodyPr>
          <a:lstStyle/>
          <a:p>
            <a:r>
              <a:rPr lang="en-US" sz="1600" b="1" i="1" dirty="0"/>
              <a:t>?</a:t>
            </a: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dirty="0"/>
              <a:t>Arterial and/or venous abnormalities</a:t>
            </a:r>
          </a:p>
        </p:txBody>
      </p:sp>
      <p:cxnSp>
        <p:nvCxnSpPr>
          <p:cNvPr id="23" name="Straight Arrow Connector 22">
            <a:extLst>
              <a:ext uri="{FF2B5EF4-FFF2-40B4-BE49-F238E27FC236}">
                <a16:creationId xmlns:a16="http://schemas.microsoft.com/office/drawing/2014/main" id="{70E07172-9ED3-4C7B-BAB9-D7F54856B961}"/>
              </a:ext>
            </a:extLst>
          </p:cNvPr>
          <p:cNvCxnSpPr>
            <a:endCxn id="29" idx="3"/>
          </p:cNvCxnSpPr>
          <p:nvPr/>
        </p:nvCxnSpPr>
        <p:spPr>
          <a:xfrm flipH="1">
            <a:off x="2748098" y="3016243"/>
            <a:ext cx="833302"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2" name="Straight Arrow Connector 31">
            <a:extLst>
              <a:ext uri="{FF2B5EF4-FFF2-40B4-BE49-F238E27FC236}">
                <a16:creationId xmlns:a16="http://schemas.microsoft.com/office/drawing/2014/main" id="{249058A6-FEA3-4E87-BEF8-6EA15C0E21B1}"/>
              </a:ext>
            </a:extLst>
          </p:cNvPr>
          <p:cNvCxnSpPr/>
          <p:nvPr/>
        </p:nvCxnSpPr>
        <p:spPr>
          <a:xfrm flipH="1">
            <a:off x="4038600" y="3640723"/>
            <a:ext cx="833302"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4" name="Straight Arrow Connector 33">
            <a:extLst>
              <a:ext uri="{FF2B5EF4-FFF2-40B4-BE49-F238E27FC236}">
                <a16:creationId xmlns:a16="http://schemas.microsoft.com/office/drawing/2014/main" id="{C4ACC304-FB04-4271-BB55-33567ADA03BD}"/>
              </a:ext>
            </a:extLst>
          </p:cNvPr>
          <p:cNvCxnSpPr/>
          <p:nvPr/>
        </p:nvCxnSpPr>
        <p:spPr>
          <a:xfrm flipH="1">
            <a:off x="2976698" y="3314586"/>
            <a:ext cx="833302"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5" name="TextBox 24">
            <a:extLst>
              <a:ext uri="{FF2B5EF4-FFF2-40B4-BE49-F238E27FC236}">
                <a16:creationId xmlns:a16="http://schemas.microsoft.com/office/drawing/2014/main" id="{B69B5AE5-91D0-4FFB-AC18-E00F08949D4A}"/>
              </a:ext>
            </a:extLst>
          </p:cNvPr>
          <p:cNvSpPr txBox="1"/>
          <p:nvPr/>
        </p:nvSpPr>
        <p:spPr>
          <a:xfrm>
            <a:off x="3579565" y="2899084"/>
            <a:ext cx="2640466" cy="276999"/>
          </a:xfrm>
          <a:prstGeom prst="rect">
            <a:avLst/>
          </a:prstGeom>
          <a:noFill/>
        </p:spPr>
        <p:txBody>
          <a:bodyPr wrap="none" rtlCol="0">
            <a:spAutoFit/>
          </a:bodyPr>
          <a:lstStyle/>
          <a:p>
            <a:r>
              <a:rPr lang="en-US" sz="1200" i="1" dirty="0">
                <a:solidFill>
                  <a:srgbClr val="0000FF"/>
                </a:solidFill>
              </a:rPr>
              <a:t>Umbrella term for several conditions</a:t>
            </a:r>
          </a:p>
        </p:txBody>
      </p:sp>
      <p:sp>
        <p:nvSpPr>
          <p:cNvPr id="27" name="TextBox 26">
            <a:extLst>
              <a:ext uri="{FF2B5EF4-FFF2-40B4-BE49-F238E27FC236}">
                <a16:creationId xmlns:a16="http://schemas.microsoft.com/office/drawing/2014/main" id="{6D95ADCF-C4F3-4BDE-A673-E892C7E5531C}"/>
              </a:ext>
            </a:extLst>
          </p:cNvPr>
          <p:cNvSpPr txBox="1"/>
          <p:nvPr/>
        </p:nvSpPr>
        <p:spPr>
          <a:xfrm>
            <a:off x="4894612" y="3512860"/>
            <a:ext cx="1705019" cy="276999"/>
          </a:xfrm>
          <a:prstGeom prst="rect">
            <a:avLst/>
          </a:prstGeom>
          <a:noFill/>
        </p:spPr>
        <p:txBody>
          <a:bodyPr wrap="none" rtlCol="0">
            <a:spAutoFit/>
          </a:bodyPr>
          <a:lstStyle/>
          <a:p>
            <a:r>
              <a:rPr lang="en-US" sz="1200" i="1" dirty="0">
                <a:solidFill>
                  <a:srgbClr val="0000FF"/>
                </a:solidFill>
              </a:rPr>
              <a:t>Very specific condition</a:t>
            </a:r>
          </a:p>
        </p:txBody>
      </p:sp>
      <p:sp>
        <p:nvSpPr>
          <p:cNvPr id="28" name="TextBox 27">
            <a:extLst>
              <a:ext uri="{FF2B5EF4-FFF2-40B4-BE49-F238E27FC236}">
                <a16:creationId xmlns:a16="http://schemas.microsoft.com/office/drawing/2014/main" id="{C52B6660-82BD-49AD-A841-9C2EF895AEC1}"/>
              </a:ext>
            </a:extLst>
          </p:cNvPr>
          <p:cNvSpPr txBox="1"/>
          <p:nvPr/>
        </p:nvSpPr>
        <p:spPr>
          <a:xfrm>
            <a:off x="3820952" y="3194447"/>
            <a:ext cx="3852337" cy="276999"/>
          </a:xfrm>
          <a:prstGeom prst="rect">
            <a:avLst/>
          </a:prstGeom>
          <a:noFill/>
        </p:spPr>
        <p:txBody>
          <a:bodyPr wrap="none" rtlCol="0">
            <a:spAutoFit/>
          </a:bodyPr>
          <a:lstStyle/>
          <a:p>
            <a:r>
              <a:rPr lang="en-US" sz="1200" i="1" dirty="0">
                <a:solidFill>
                  <a:srgbClr val="0000FF"/>
                </a:solidFill>
              </a:rPr>
              <a:t>Fairly specific condition, but can present several ways</a:t>
            </a:r>
          </a:p>
        </p:txBody>
      </p:sp>
      <p:sp>
        <p:nvSpPr>
          <p:cNvPr id="30" name="TextBox 29">
            <a:extLst>
              <a:ext uri="{FF2B5EF4-FFF2-40B4-BE49-F238E27FC236}">
                <a16:creationId xmlns:a16="http://schemas.microsoft.com/office/drawing/2014/main" id="{2735F598-773D-4508-83F0-574C06F4FF9D}"/>
              </a:ext>
            </a:extLst>
          </p:cNvPr>
          <p:cNvSpPr txBox="1"/>
          <p:nvPr/>
        </p:nvSpPr>
        <p:spPr>
          <a:xfrm>
            <a:off x="1438968" y="3958007"/>
            <a:ext cx="6911288" cy="584775"/>
          </a:xfrm>
          <a:prstGeom prst="rect">
            <a:avLst/>
          </a:prstGeom>
          <a:no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arterial/venous abnormalities as causes—what are they?</a:t>
            </a:r>
          </a:p>
        </p:txBody>
      </p:sp>
    </p:spTree>
    <p:extLst>
      <p:ext uri="{BB962C8B-B14F-4D97-AF65-F5344CB8AC3E}">
        <p14:creationId xmlns:p14="http://schemas.microsoft.com/office/powerpoint/2010/main" val="778667792"/>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t>Sturge-Weber syndrome</a:t>
            </a: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dirty="0"/>
              <a:t>Arterial and/or venous abnormalities</a:t>
            </a:r>
          </a:p>
        </p:txBody>
      </p:sp>
      <p:sp>
        <p:nvSpPr>
          <p:cNvPr id="6" name="TextBox 5"/>
          <p:cNvSpPr txBox="1"/>
          <p:nvPr/>
        </p:nvSpPr>
        <p:spPr>
          <a:xfrm>
            <a:off x="1438968" y="3958007"/>
            <a:ext cx="6911288" cy="584775"/>
          </a:xfrm>
          <a:prstGeom prst="rect">
            <a:avLst/>
          </a:prstGeom>
          <a:noFill/>
        </p:spPr>
        <p:txBody>
          <a:bodyPr wrap="square" rtlCol="0">
            <a:spAutoFit/>
          </a:bodyPr>
          <a:lstStyle/>
          <a:p>
            <a:r>
              <a:rPr lang="en-US" sz="1600" i="1" dirty="0">
                <a:solidFill>
                  <a:srgbClr val="0000FF"/>
                </a:solidFill>
              </a:rPr>
              <a:t>The </a:t>
            </a:r>
            <a:r>
              <a:rPr lang="en-US" sz="1600" dirty="0">
                <a:solidFill>
                  <a:srgbClr val="0000FF"/>
                </a:solidFill>
              </a:rPr>
              <a:t>Glaucoma</a:t>
            </a:r>
            <a:r>
              <a:rPr lang="en-US" sz="1600" i="1" dirty="0">
                <a:solidFill>
                  <a:srgbClr val="0000FF"/>
                </a:solidFill>
              </a:rPr>
              <a:t> book mentions three arterial/venous abnormalities as causes—what are they?</a:t>
            </a:r>
          </a:p>
        </p:txBody>
      </p:sp>
      <p:sp>
        <p:nvSpPr>
          <p:cNvPr id="10" name="TextBox 9">
            <a:extLst>
              <a:ext uri="{FF2B5EF4-FFF2-40B4-BE49-F238E27FC236}">
                <a16:creationId xmlns:a16="http://schemas.microsoft.com/office/drawing/2014/main" id="{942DAB2C-7175-4867-9F92-9248805344BF}"/>
              </a:ext>
            </a:extLst>
          </p:cNvPr>
          <p:cNvSpPr txBox="1"/>
          <p:nvPr/>
        </p:nvSpPr>
        <p:spPr>
          <a:xfrm>
            <a:off x="3579565" y="2899084"/>
            <a:ext cx="2640466" cy="276999"/>
          </a:xfrm>
          <a:prstGeom prst="rect">
            <a:avLst/>
          </a:prstGeom>
          <a:noFill/>
        </p:spPr>
        <p:txBody>
          <a:bodyPr wrap="none" rtlCol="0">
            <a:spAutoFit/>
          </a:bodyPr>
          <a:lstStyle/>
          <a:p>
            <a:r>
              <a:rPr lang="en-US" sz="1200" i="1" dirty="0">
                <a:solidFill>
                  <a:srgbClr val="0000FF"/>
                </a:solidFill>
              </a:rPr>
              <a:t>Umbrella term for several conditions</a:t>
            </a:r>
          </a:p>
        </p:txBody>
      </p:sp>
      <p:sp>
        <p:nvSpPr>
          <p:cNvPr id="11" name="TextBox 10">
            <a:extLst>
              <a:ext uri="{FF2B5EF4-FFF2-40B4-BE49-F238E27FC236}">
                <a16:creationId xmlns:a16="http://schemas.microsoft.com/office/drawing/2014/main" id="{F7D7E6A9-008E-48BF-A667-BCB874FFDD9D}"/>
              </a:ext>
            </a:extLst>
          </p:cNvPr>
          <p:cNvSpPr txBox="1"/>
          <p:nvPr/>
        </p:nvSpPr>
        <p:spPr>
          <a:xfrm>
            <a:off x="4894612" y="3512860"/>
            <a:ext cx="1705019" cy="276999"/>
          </a:xfrm>
          <a:prstGeom prst="rect">
            <a:avLst/>
          </a:prstGeom>
          <a:noFill/>
        </p:spPr>
        <p:txBody>
          <a:bodyPr wrap="none" rtlCol="0">
            <a:spAutoFit/>
          </a:bodyPr>
          <a:lstStyle/>
          <a:p>
            <a:r>
              <a:rPr lang="en-US" sz="1200" i="1" dirty="0">
                <a:solidFill>
                  <a:srgbClr val="0000FF"/>
                </a:solidFill>
              </a:rPr>
              <a:t>Very specific condition</a:t>
            </a:r>
          </a:p>
        </p:txBody>
      </p:sp>
      <p:sp>
        <p:nvSpPr>
          <p:cNvPr id="12" name="TextBox 11">
            <a:extLst>
              <a:ext uri="{FF2B5EF4-FFF2-40B4-BE49-F238E27FC236}">
                <a16:creationId xmlns:a16="http://schemas.microsoft.com/office/drawing/2014/main" id="{CD1E1DB5-3FEB-4797-8F7D-433B9C5EBA65}"/>
              </a:ext>
            </a:extLst>
          </p:cNvPr>
          <p:cNvSpPr txBox="1"/>
          <p:nvPr/>
        </p:nvSpPr>
        <p:spPr>
          <a:xfrm>
            <a:off x="3820952" y="3194447"/>
            <a:ext cx="3852337" cy="276999"/>
          </a:xfrm>
          <a:prstGeom prst="rect">
            <a:avLst/>
          </a:prstGeom>
          <a:noFill/>
        </p:spPr>
        <p:txBody>
          <a:bodyPr wrap="none" rtlCol="0">
            <a:spAutoFit/>
          </a:bodyPr>
          <a:lstStyle/>
          <a:p>
            <a:r>
              <a:rPr lang="en-US" sz="1200" i="1" dirty="0">
                <a:solidFill>
                  <a:srgbClr val="0000FF"/>
                </a:solidFill>
              </a:rPr>
              <a:t>Fairly specific condition, but can present several ways</a:t>
            </a:r>
          </a:p>
        </p:txBody>
      </p:sp>
    </p:spTree>
    <p:extLst>
      <p:ext uri="{BB962C8B-B14F-4D97-AF65-F5344CB8AC3E}">
        <p14:creationId xmlns:p14="http://schemas.microsoft.com/office/powerpoint/2010/main" val="3707260925"/>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309700" cy="338554"/>
          </a:xfrm>
          <a:prstGeom prst="rect">
            <a:avLst/>
          </a:prstGeom>
          <a:noFill/>
        </p:spPr>
        <p:txBody>
          <a:bodyPr wrap="none" rtlCol="0">
            <a:spAutoFit/>
          </a:bodyPr>
          <a:lstStyle/>
          <a:p>
            <a:r>
              <a:rPr lang="en-US" sz="1600" b="1" i="1" dirty="0"/>
              <a:t>?</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309700" cy="338554"/>
          </a:xfrm>
          <a:prstGeom prst="rect">
            <a:avLst/>
          </a:prstGeom>
          <a:noFill/>
        </p:spPr>
        <p:txBody>
          <a:bodyPr wrap="none" rtlCol="0">
            <a:spAutoFit/>
          </a:bodyPr>
          <a:lstStyle/>
          <a:p>
            <a:r>
              <a:rPr lang="en-US" sz="1600" b="1" i="1" dirty="0"/>
              <a:t>?</a:t>
            </a: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dirty="0"/>
              <a:t>Arterial and/or venous abnormalities</a:t>
            </a:r>
          </a:p>
        </p:txBody>
      </p:sp>
      <p:sp>
        <p:nvSpPr>
          <p:cNvPr id="11" name="TextBox 10">
            <a:extLst>
              <a:ext uri="{FF2B5EF4-FFF2-40B4-BE49-F238E27FC236}">
                <a16:creationId xmlns:a16="http://schemas.microsoft.com/office/drawing/2014/main" id="{B81A4CA9-2D8F-4803-A755-1D6108A3E2D5}"/>
              </a:ext>
            </a:extLst>
          </p:cNvPr>
          <p:cNvSpPr txBox="1"/>
          <p:nvPr/>
        </p:nvSpPr>
        <p:spPr>
          <a:xfrm>
            <a:off x="1438968" y="3958007"/>
            <a:ext cx="6911288" cy="338554"/>
          </a:xfrm>
          <a:prstGeom prst="rect">
            <a:avLst/>
          </a:prstGeom>
          <a:noFill/>
        </p:spPr>
        <p:txBody>
          <a:bodyPr wrap="square" rtlCol="0">
            <a:spAutoFit/>
          </a:bodyPr>
          <a:lstStyle/>
          <a:p>
            <a:r>
              <a:rPr lang="en-US" sz="1600" i="1" dirty="0">
                <a:solidFill>
                  <a:srgbClr val="0000FF"/>
                </a:solidFill>
              </a:rPr>
              <a:t>It mentions two causes of venous obstruction—what are they?</a:t>
            </a:r>
          </a:p>
        </p:txBody>
      </p:sp>
      <p:sp>
        <p:nvSpPr>
          <p:cNvPr id="14" name="TextBox 13">
            <a:extLst>
              <a:ext uri="{FF2B5EF4-FFF2-40B4-BE49-F238E27FC236}">
                <a16:creationId xmlns:a16="http://schemas.microsoft.com/office/drawing/2014/main" id="{DD509000-BDA2-4D8B-9910-946A2A3C84A0}"/>
              </a:ext>
            </a:extLst>
          </p:cNvPr>
          <p:cNvSpPr txBox="1"/>
          <p:nvPr/>
        </p:nvSpPr>
        <p:spPr>
          <a:xfrm>
            <a:off x="5670708" y="2892623"/>
            <a:ext cx="1705019" cy="276999"/>
          </a:xfrm>
          <a:prstGeom prst="rect">
            <a:avLst/>
          </a:prstGeom>
          <a:noFill/>
        </p:spPr>
        <p:txBody>
          <a:bodyPr wrap="none" rtlCol="0">
            <a:spAutoFit/>
          </a:bodyPr>
          <a:lstStyle/>
          <a:p>
            <a:r>
              <a:rPr lang="en-US" sz="1200" i="1" dirty="0">
                <a:solidFill>
                  <a:srgbClr val="0000FF"/>
                </a:solidFill>
              </a:rPr>
              <a:t>Very specific condition</a:t>
            </a:r>
          </a:p>
        </p:txBody>
      </p:sp>
      <p:sp>
        <p:nvSpPr>
          <p:cNvPr id="16" name="TextBox 15">
            <a:extLst>
              <a:ext uri="{FF2B5EF4-FFF2-40B4-BE49-F238E27FC236}">
                <a16:creationId xmlns:a16="http://schemas.microsoft.com/office/drawing/2014/main" id="{E30887E0-DB5D-41B8-AD68-9E63A6B923EB}"/>
              </a:ext>
            </a:extLst>
          </p:cNvPr>
          <p:cNvSpPr txBox="1"/>
          <p:nvPr/>
        </p:nvSpPr>
        <p:spPr>
          <a:xfrm>
            <a:off x="5670708" y="2604700"/>
            <a:ext cx="1633781" cy="276999"/>
          </a:xfrm>
          <a:prstGeom prst="rect">
            <a:avLst/>
          </a:prstGeom>
          <a:noFill/>
        </p:spPr>
        <p:txBody>
          <a:bodyPr wrap="none" rtlCol="0">
            <a:spAutoFit/>
          </a:bodyPr>
          <a:lstStyle/>
          <a:p>
            <a:r>
              <a:rPr lang="en-US" sz="1200" i="1" dirty="0">
                <a:solidFill>
                  <a:srgbClr val="0000FF"/>
                </a:solidFill>
              </a:rPr>
              <a:t>Category of condition</a:t>
            </a:r>
          </a:p>
        </p:txBody>
      </p:sp>
    </p:spTree>
    <p:extLst>
      <p:ext uri="{BB962C8B-B14F-4D97-AF65-F5344CB8AC3E}">
        <p14:creationId xmlns:p14="http://schemas.microsoft.com/office/powerpoint/2010/main" val="3488058266"/>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322320" y="1611483"/>
            <a:ext cx="1282722" cy="400110"/>
          </a:xfrm>
          <a:prstGeom prst="rect">
            <a:avLst/>
          </a:prstGeom>
          <a:noFill/>
        </p:spPr>
        <p:txBody>
          <a:bodyPr wrap="none" rtlCol="0">
            <a:spAutoFit/>
          </a:bodyPr>
          <a:lstStyle/>
          <a:p>
            <a:pPr algn="r"/>
            <a:r>
              <a:rPr lang="en-US" sz="2000"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t>Thyroid eye </a:t>
            </a:r>
            <a:r>
              <a:rPr lang="en-US" sz="1600" dirty="0" err="1"/>
              <a:t>dz</a:t>
            </a:r>
            <a:endParaRPr lang="en-US" sz="1600"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dirty="0"/>
              <a:t>Arterial and/or venous abnormalities</a:t>
            </a:r>
          </a:p>
        </p:txBody>
      </p:sp>
      <p:sp>
        <p:nvSpPr>
          <p:cNvPr id="11" name="TextBox 10">
            <a:extLst>
              <a:ext uri="{FF2B5EF4-FFF2-40B4-BE49-F238E27FC236}">
                <a16:creationId xmlns:a16="http://schemas.microsoft.com/office/drawing/2014/main" id="{B81A4CA9-2D8F-4803-A755-1D6108A3E2D5}"/>
              </a:ext>
            </a:extLst>
          </p:cNvPr>
          <p:cNvSpPr txBox="1"/>
          <p:nvPr/>
        </p:nvSpPr>
        <p:spPr>
          <a:xfrm>
            <a:off x="1438968" y="3958007"/>
            <a:ext cx="6911288" cy="338554"/>
          </a:xfrm>
          <a:prstGeom prst="rect">
            <a:avLst/>
          </a:prstGeom>
          <a:noFill/>
        </p:spPr>
        <p:txBody>
          <a:bodyPr wrap="square" rtlCol="0">
            <a:spAutoFit/>
          </a:bodyPr>
          <a:lstStyle/>
          <a:p>
            <a:r>
              <a:rPr lang="en-US" sz="1600" i="1" dirty="0">
                <a:solidFill>
                  <a:srgbClr val="0000FF"/>
                </a:solidFill>
              </a:rPr>
              <a:t>It mentions two causes of venous obstruction—what are they?</a:t>
            </a:r>
          </a:p>
        </p:txBody>
      </p:sp>
    </p:spTree>
    <p:extLst>
      <p:ext uri="{BB962C8B-B14F-4D97-AF65-F5344CB8AC3E}">
        <p14:creationId xmlns:p14="http://schemas.microsoft.com/office/powerpoint/2010/main" val="3000616423"/>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179652" y="1611483"/>
            <a:ext cx="1425390" cy="400110"/>
          </a:xfrm>
          <a:prstGeom prst="rect">
            <a:avLst/>
          </a:prstGeom>
          <a:noFill/>
        </p:spPr>
        <p:txBody>
          <a:bodyPr wrap="none" rtlCol="0">
            <a:spAutoFit/>
          </a:bodyPr>
          <a:lstStyle/>
          <a:p>
            <a:pPr algn="r"/>
            <a:r>
              <a:rPr lang="en-US" sz="2000" i="1" dirty="0"/>
              <a:t>Idiopathic?</a:t>
            </a: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i="1">
              <a:solidFill>
                <a:schemeClr val="tx1"/>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i="1">
              <a:solidFill>
                <a:schemeClr val="tx1"/>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i="1">
              <a:solidFill>
                <a:schemeClr val="tx1"/>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i="1">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i="1">
              <a:solidFill>
                <a:schemeClr val="tx1"/>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33030" cy="338554"/>
          </a:xfrm>
          <a:prstGeom prst="rect">
            <a:avLst/>
          </a:prstGeom>
          <a:noFill/>
        </p:spPr>
        <p:txBody>
          <a:bodyPr wrap="none" rtlCol="0">
            <a:spAutoFit/>
          </a:bodyPr>
          <a:lstStyle/>
          <a:p>
            <a:r>
              <a:rPr lang="en-US" sz="1600" i="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93330" cy="338554"/>
          </a:xfrm>
          <a:prstGeom prst="rect">
            <a:avLst/>
          </a:prstGeom>
          <a:noFill/>
        </p:spPr>
        <p:txBody>
          <a:bodyPr wrap="none" rtlCol="0">
            <a:spAutoFit/>
          </a:bodyPr>
          <a:lstStyle/>
          <a:p>
            <a:r>
              <a:rPr lang="en-US" sz="1600" i="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30949" cy="338554"/>
          </a:xfrm>
          <a:prstGeom prst="rect">
            <a:avLst/>
          </a:prstGeom>
          <a:noFill/>
        </p:spPr>
        <p:txBody>
          <a:bodyPr wrap="none" rtlCol="0">
            <a:spAutoFit/>
          </a:bodyPr>
          <a:lstStyle/>
          <a:p>
            <a:r>
              <a:rPr lang="en-US" sz="1600" i="1" dirty="0" err="1"/>
              <a:t>Sturge</a:t>
            </a:r>
            <a:r>
              <a:rPr lang="en-US" sz="1600" i="1" dirty="0"/>
              <a:t>-Weber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952779" cy="338554"/>
          </a:xfrm>
          <a:prstGeom prst="rect">
            <a:avLst/>
          </a:prstGeom>
          <a:noFill/>
        </p:spPr>
        <p:txBody>
          <a:bodyPr wrap="none" rtlCol="0">
            <a:spAutoFit/>
          </a:bodyPr>
          <a:lstStyle/>
          <a:p>
            <a:r>
              <a:rPr lang="en-US" sz="1600" i="1" dirty="0" err="1"/>
              <a:t>Retrobulbar</a:t>
            </a:r>
            <a:r>
              <a:rPr lang="en-US" sz="1600" i="1" dirty="0"/>
              <a:t>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43399" cy="338554"/>
          </a:xfrm>
          <a:prstGeom prst="rect">
            <a:avLst/>
          </a:prstGeom>
          <a:noFill/>
        </p:spPr>
        <p:txBody>
          <a:bodyPr wrap="none" rtlCol="0">
            <a:spAutoFit/>
          </a:bodyPr>
          <a:lstStyle/>
          <a:p>
            <a:r>
              <a:rPr lang="en-US" sz="1600" i="1" dirty="0"/>
              <a:t>Thyroid eye </a:t>
            </a:r>
            <a:r>
              <a:rPr lang="en-US" sz="1600" i="1" dirty="0" err="1"/>
              <a:t>dz</a:t>
            </a:r>
            <a:r>
              <a:rPr lang="en-US" sz="1600" i="1" dirty="0"/>
              <a:t>?</a:t>
            </a: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11" name="TextBox 10">
            <a:extLst>
              <a:ext uri="{FF2B5EF4-FFF2-40B4-BE49-F238E27FC236}">
                <a16:creationId xmlns:a16="http://schemas.microsoft.com/office/drawing/2014/main" id="{A6C1C559-550D-4504-B065-7A7DBED55FA2}"/>
              </a:ext>
            </a:extLst>
          </p:cNvPr>
          <p:cNvSpPr txBox="1"/>
          <p:nvPr/>
        </p:nvSpPr>
        <p:spPr>
          <a:xfrm>
            <a:off x="762001" y="4114800"/>
            <a:ext cx="6552651" cy="584775"/>
          </a:xfrm>
          <a:prstGeom prst="rect">
            <a:avLst/>
          </a:prstGeom>
          <a:noFill/>
        </p:spPr>
        <p:txBody>
          <a:bodyPr wrap="square" rtlCol="0">
            <a:spAutoFit/>
          </a:bodyPr>
          <a:lstStyle/>
          <a:p>
            <a:r>
              <a:rPr lang="en-US" sz="1600" i="1" dirty="0">
                <a:solidFill>
                  <a:srgbClr val="0000FF"/>
                </a:solidFill>
              </a:rPr>
              <a:t>Finally: Of the conditions known to cause 2ndry OAG owing to increased EVP, which is most common?</a:t>
            </a:r>
          </a:p>
        </p:txBody>
      </p:sp>
    </p:spTree>
    <p:extLst>
      <p:ext uri="{BB962C8B-B14F-4D97-AF65-F5344CB8AC3E}">
        <p14:creationId xmlns:p14="http://schemas.microsoft.com/office/powerpoint/2010/main" val="658640218"/>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p:cNvSpPr txBox="1"/>
          <p:nvPr/>
        </p:nvSpPr>
        <p:spPr>
          <a:xfrm>
            <a:off x="762001" y="4114800"/>
            <a:ext cx="6552651" cy="861774"/>
          </a:xfrm>
          <a:prstGeom prst="rect">
            <a:avLst/>
          </a:prstGeom>
          <a:noFill/>
        </p:spPr>
        <p:txBody>
          <a:bodyPr wrap="square" rtlCol="0">
            <a:spAutoFit/>
          </a:bodyPr>
          <a:lstStyle/>
          <a:p>
            <a:r>
              <a:rPr lang="en-US" sz="1600" i="1" dirty="0">
                <a:solidFill>
                  <a:srgbClr val="0000FF"/>
                </a:solidFill>
              </a:rPr>
              <a:t>Finally: Of the conditions known to cause 2ndry OAG owing to increased EVP, which is most common?</a:t>
            </a:r>
          </a:p>
          <a:p>
            <a:r>
              <a:rPr lang="en-US" sz="1600" b="1" dirty="0">
                <a:solidFill>
                  <a:srgbClr val="0000FF"/>
                </a:solidFill>
              </a:rPr>
              <a:t>Idiopathic</a:t>
            </a:r>
          </a:p>
        </p:txBody>
      </p:sp>
    </p:spTree>
    <p:extLst>
      <p:ext uri="{BB962C8B-B14F-4D97-AF65-F5344CB8AC3E}">
        <p14:creationId xmlns:p14="http://schemas.microsoft.com/office/powerpoint/2010/main" val="253735938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309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endParaRPr lang="en-US" sz="1400" i="1" dirty="0">
              <a:solidFill>
                <a:schemeClr val="accent1">
                  <a:lumMod val="40000"/>
                  <a:lumOff val="60000"/>
                </a:schemeClr>
              </a:solidFill>
            </a:endParaRPr>
          </a:p>
          <a:p>
            <a:r>
              <a:rPr lang="en-US" sz="1400" dirty="0">
                <a:solidFill>
                  <a:schemeClr val="accent1">
                    <a:lumMod val="40000"/>
                    <a:lumOff val="60000"/>
                  </a:schemeClr>
                </a:solidFill>
              </a:rPr>
              <a:t>The cavernous sinus (CS)</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An aspect of CS anatomy makes it uniquely vulnerable to the development of A-V fistulas. What is it?</a:t>
            </a:r>
          </a:p>
          <a:p>
            <a:r>
              <a:rPr lang="en-US" sz="1400" dirty="0">
                <a:solidFill>
                  <a:schemeClr val="accent1">
                    <a:lumMod val="40000"/>
                    <a:lumOff val="60000"/>
                  </a:schemeClr>
                </a:solidFill>
              </a:rPr>
              <a:t>It is the configuration--unique in the human body--of having an </a:t>
            </a:r>
            <a:r>
              <a:rPr lang="en-US" sz="1400" i="1" dirty="0">
                <a:solidFill>
                  <a:schemeClr val="accent1">
                    <a:lumMod val="40000"/>
                    <a:lumOff val="60000"/>
                  </a:schemeClr>
                </a:solidFill>
              </a:rPr>
              <a:t>arterial</a:t>
            </a:r>
            <a:r>
              <a:rPr lang="en-US" sz="1400" dirty="0">
                <a:solidFill>
                  <a:schemeClr val="accent1">
                    <a:lumMod val="40000"/>
                    <a:lumOff val="60000"/>
                  </a:schemeClr>
                </a:solidFill>
              </a:rPr>
              <a:t> structure (the  internal carotid  artery and its  </a:t>
            </a:r>
            <a:r>
              <a:rPr lang="en-US" sz="1400" dirty="0" err="1">
                <a:solidFill>
                  <a:schemeClr val="accent1">
                    <a:lumMod val="40000"/>
                    <a:lumOff val="60000"/>
                  </a:schemeClr>
                </a:solidFill>
              </a:rPr>
              <a:t>dural</a:t>
            </a:r>
            <a:r>
              <a:rPr lang="en-US" sz="1400" dirty="0">
                <a:solidFill>
                  <a:schemeClr val="accent1">
                    <a:lumMod val="40000"/>
                    <a:lumOff val="60000"/>
                  </a:schemeClr>
                </a:solidFill>
              </a:rPr>
              <a:t>  branches) wholly within the confines of a </a:t>
            </a:r>
            <a:r>
              <a:rPr lang="en-US" sz="1400" i="1" dirty="0">
                <a:solidFill>
                  <a:schemeClr val="accent1">
                    <a:lumMod val="40000"/>
                    <a:lumOff val="60000"/>
                  </a:schemeClr>
                </a:solidFill>
              </a:rPr>
              <a:t>venous</a:t>
            </a:r>
            <a:r>
              <a:rPr lang="en-US" sz="1400" dirty="0">
                <a:solidFill>
                  <a:schemeClr val="accent1">
                    <a:lumMod val="40000"/>
                    <a:lumOff val="60000"/>
                  </a:schemeClr>
                </a:solidFill>
              </a:rPr>
              <a:t> structure (</a:t>
            </a:r>
            <a:r>
              <a:rPr lang="en-US" sz="1400" dirty="0" err="1">
                <a:solidFill>
                  <a:schemeClr val="accent1">
                    <a:lumMod val="40000"/>
                    <a:lumOff val="60000"/>
                  </a:schemeClr>
                </a:solidFill>
              </a:rPr>
              <a:t>ie</a:t>
            </a:r>
            <a:r>
              <a:rPr lang="en-US" sz="1400" dirty="0">
                <a:solidFill>
                  <a:schemeClr val="accent1">
                    <a:lumMod val="40000"/>
                    <a:lumOff val="60000"/>
                  </a:schemeClr>
                </a:solidFill>
              </a:rPr>
              <a:t>, the CS itself)</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is the fundamental problem that results from a fistula within the CS?</a:t>
            </a: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157087359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258800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endParaRPr lang="en-US" sz="1400" dirty="0">
              <a:solidFill>
                <a:schemeClr val="accent1">
                  <a:lumMod val="40000"/>
                  <a:lumOff val="60000"/>
                </a:schemeClr>
              </a:solidFill>
            </a:endParaRP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An aspect of CS anatomy makes it uniquely vulnerable to the development of A-V fistulas. What is it?</a:t>
            </a:r>
          </a:p>
          <a:p>
            <a:r>
              <a:rPr lang="en-US" sz="1400" dirty="0">
                <a:solidFill>
                  <a:schemeClr val="accent1">
                    <a:lumMod val="40000"/>
                    <a:lumOff val="60000"/>
                  </a:schemeClr>
                </a:solidFill>
              </a:rPr>
              <a:t>It is the configuration--unique in the human body--of having an </a:t>
            </a:r>
            <a:r>
              <a:rPr lang="en-US" sz="1400" i="1" dirty="0">
                <a:solidFill>
                  <a:schemeClr val="accent1">
                    <a:lumMod val="40000"/>
                    <a:lumOff val="60000"/>
                  </a:schemeClr>
                </a:solidFill>
              </a:rPr>
              <a:t>arterial</a:t>
            </a:r>
            <a:r>
              <a:rPr lang="en-US" sz="1400" dirty="0">
                <a:solidFill>
                  <a:schemeClr val="accent1">
                    <a:lumMod val="40000"/>
                    <a:lumOff val="60000"/>
                  </a:schemeClr>
                </a:solidFill>
              </a:rPr>
              <a:t> structure (the  internal carotid  artery and its  </a:t>
            </a:r>
            <a:r>
              <a:rPr lang="en-US" sz="1400" dirty="0" err="1">
                <a:solidFill>
                  <a:schemeClr val="accent1">
                    <a:lumMod val="40000"/>
                    <a:lumOff val="60000"/>
                  </a:schemeClr>
                </a:solidFill>
              </a:rPr>
              <a:t>dural</a:t>
            </a:r>
            <a:r>
              <a:rPr lang="en-US" sz="1400" dirty="0">
                <a:solidFill>
                  <a:schemeClr val="accent1">
                    <a:lumMod val="40000"/>
                    <a:lumOff val="60000"/>
                  </a:schemeClr>
                </a:solidFill>
              </a:rPr>
              <a:t>  branches) wholly within the confines of a </a:t>
            </a:r>
            <a:r>
              <a:rPr lang="en-US" sz="1400" i="1" dirty="0">
                <a:solidFill>
                  <a:schemeClr val="accent1">
                    <a:lumMod val="40000"/>
                    <a:lumOff val="60000"/>
                  </a:schemeClr>
                </a:solidFill>
              </a:rPr>
              <a:t>venous</a:t>
            </a:r>
            <a:r>
              <a:rPr lang="en-US" sz="1400" dirty="0">
                <a:solidFill>
                  <a:schemeClr val="accent1">
                    <a:lumMod val="40000"/>
                    <a:lumOff val="60000"/>
                  </a:schemeClr>
                </a:solidFill>
              </a:rPr>
              <a:t> structure (</a:t>
            </a:r>
            <a:r>
              <a:rPr lang="en-US" sz="1400" dirty="0" err="1">
                <a:solidFill>
                  <a:schemeClr val="accent1">
                    <a:lumMod val="40000"/>
                    <a:lumOff val="60000"/>
                  </a:schemeClr>
                </a:solidFill>
              </a:rPr>
              <a:t>ie</a:t>
            </a:r>
            <a:r>
              <a:rPr lang="en-US" sz="1400" dirty="0">
                <a:solidFill>
                  <a:schemeClr val="accent1">
                    <a:lumMod val="40000"/>
                    <a:lumOff val="60000"/>
                  </a:schemeClr>
                </a:solidFill>
              </a:rPr>
              <a:t>, the CS itself)</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is the fundamental problem that results from a fistula within the CS?</a:t>
            </a: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1044224714"/>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chemeClr val="accent1">
                    <a:lumMod val="40000"/>
                    <a:lumOff val="60000"/>
                  </a:schemeClr>
                </a:solidFill>
              </a:rPr>
              <a:t>It is the configuration--unique in the human body--of having an </a:t>
            </a:r>
            <a:r>
              <a:rPr lang="en-US" sz="1400" i="1" dirty="0">
                <a:solidFill>
                  <a:schemeClr val="accent1">
                    <a:lumMod val="40000"/>
                    <a:lumOff val="60000"/>
                  </a:schemeClr>
                </a:solidFill>
              </a:rPr>
              <a:t>arterial</a:t>
            </a:r>
            <a:r>
              <a:rPr lang="en-US" sz="1400" dirty="0">
                <a:solidFill>
                  <a:schemeClr val="accent1">
                    <a:lumMod val="40000"/>
                    <a:lumOff val="60000"/>
                  </a:schemeClr>
                </a:solidFill>
              </a:rPr>
              <a:t> structure (the  internal carotid  artery and its  </a:t>
            </a:r>
            <a:r>
              <a:rPr lang="en-US" sz="1400" dirty="0" err="1">
                <a:solidFill>
                  <a:schemeClr val="accent1">
                    <a:lumMod val="40000"/>
                    <a:lumOff val="60000"/>
                  </a:schemeClr>
                </a:solidFill>
              </a:rPr>
              <a:t>dural</a:t>
            </a:r>
            <a:r>
              <a:rPr lang="en-US" sz="1400" dirty="0">
                <a:solidFill>
                  <a:schemeClr val="accent1">
                    <a:lumMod val="40000"/>
                    <a:lumOff val="60000"/>
                  </a:schemeClr>
                </a:solidFill>
              </a:rPr>
              <a:t>  branches) wholly within the confines of a </a:t>
            </a:r>
            <a:r>
              <a:rPr lang="en-US" sz="1400" i="1" dirty="0">
                <a:solidFill>
                  <a:schemeClr val="accent1">
                    <a:lumMod val="40000"/>
                    <a:lumOff val="60000"/>
                  </a:schemeClr>
                </a:solidFill>
              </a:rPr>
              <a:t>venous</a:t>
            </a:r>
            <a:r>
              <a:rPr lang="en-US" sz="1400" dirty="0">
                <a:solidFill>
                  <a:schemeClr val="accent1">
                    <a:lumMod val="40000"/>
                    <a:lumOff val="60000"/>
                  </a:schemeClr>
                </a:solidFill>
              </a:rPr>
              <a:t> structure (</a:t>
            </a:r>
            <a:r>
              <a:rPr lang="en-US" sz="1400" dirty="0" err="1">
                <a:solidFill>
                  <a:schemeClr val="accent1">
                    <a:lumMod val="40000"/>
                    <a:lumOff val="60000"/>
                  </a:schemeClr>
                </a:solidFill>
              </a:rPr>
              <a:t>ie</a:t>
            </a:r>
            <a:r>
              <a:rPr lang="en-US" sz="1400" dirty="0">
                <a:solidFill>
                  <a:schemeClr val="accent1">
                    <a:lumMod val="40000"/>
                    <a:lumOff val="60000"/>
                  </a:schemeClr>
                </a:solidFill>
              </a:rPr>
              <a:t>, the CS itself)</a:t>
            </a: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is the fundamental problem that results from a fistula within the CS?</a:t>
            </a: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200384465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rgbClr val="0000FF"/>
                </a:solidFill>
              </a:rPr>
              <a:t>It is the configuration--unique in the human body--of having an </a:t>
            </a:r>
            <a:r>
              <a:rPr lang="en-US" sz="1400" i="1" dirty="0">
                <a:solidFill>
                  <a:srgbClr val="0000FF"/>
                </a:solidFill>
              </a:rPr>
              <a:t>arterial</a:t>
            </a:r>
            <a:r>
              <a:rPr lang="en-US" sz="1400" dirty="0">
                <a:solidFill>
                  <a:srgbClr val="0000FF"/>
                </a:solidFill>
              </a:rPr>
              <a:t> structure (the  internal carotid  artery and its  </a:t>
            </a:r>
            <a:r>
              <a:rPr lang="en-US" sz="1400" dirty="0" err="1">
                <a:solidFill>
                  <a:srgbClr val="0000FF"/>
                </a:solidFill>
              </a:rPr>
              <a:t>dural</a:t>
            </a:r>
            <a:r>
              <a:rPr lang="en-US" sz="1400" dirty="0">
                <a:solidFill>
                  <a:srgbClr val="0000FF"/>
                </a:solidFill>
              </a:rPr>
              <a:t>  branches) wholly within the confines of a </a:t>
            </a:r>
            <a:r>
              <a:rPr lang="en-US" sz="1400" i="1" dirty="0">
                <a:solidFill>
                  <a:srgbClr val="0000FF"/>
                </a:solidFill>
              </a:rPr>
              <a:t>venous</a:t>
            </a:r>
            <a:r>
              <a:rPr lang="en-US" sz="1400" dirty="0">
                <a:solidFill>
                  <a:srgbClr val="0000FF"/>
                </a:solidFill>
              </a:rPr>
              <a:t> structure (</a:t>
            </a:r>
            <a:r>
              <a:rPr lang="en-US" sz="1400" dirty="0" err="1">
                <a:solidFill>
                  <a:srgbClr val="0000FF"/>
                </a:solidFill>
              </a:rPr>
              <a:t>ie</a:t>
            </a:r>
            <a:r>
              <a:rPr lang="en-US" sz="1400" dirty="0">
                <a:solidFill>
                  <a:srgbClr val="0000FF"/>
                </a:solidFill>
              </a:rPr>
              <a:t>, the CS itself)</a:t>
            </a:r>
            <a:endParaRPr lang="en-US" sz="1400" dirty="0">
              <a:solidFill>
                <a:schemeClr val="accent1">
                  <a:lumMod val="40000"/>
                  <a:lumOff val="60000"/>
                </a:schemeClr>
              </a:solidFill>
            </a:endParaRP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is the fundamental problem that results from a fistula within the CS?</a:t>
            </a: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
        <p:nvSpPr>
          <p:cNvPr id="16" name="Rectangle 15">
            <a:extLst>
              <a:ext uri="{FF2B5EF4-FFF2-40B4-BE49-F238E27FC236}">
                <a16:creationId xmlns:a16="http://schemas.microsoft.com/office/drawing/2014/main" id="{E4EBA8BF-65D0-4266-AE18-0D50F5DAC3C0}"/>
              </a:ext>
            </a:extLst>
          </p:cNvPr>
          <p:cNvSpPr/>
          <p:nvPr/>
        </p:nvSpPr>
        <p:spPr>
          <a:xfrm>
            <a:off x="7162800" y="4285187"/>
            <a:ext cx="1350016" cy="165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5915C08-2F58-435B-9DC5-67BBBC79130C}"/>
              </a:ext>
            </a:extLst>
          </p:cNvPr>
          <p:cNvSpPr/>
          <p:nvPr/>
        </p:nvSpPr>
        <p:spPr>
          <a:xfrm flipV="1">
            <a:off x="1577008" y="4521954"/>
            <a:ext cx="491681" cy="17171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7630592"/>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rgbClr val="0000FF"/>
                </a:solidFill>
              </a:rPr>
              <a:t>It is the configuration--unique in the human body--of having an </a:t>
            </a:r>
            <a:r>
              <a:rPr lang="en-US" sz="1400" i="1" dirty="0">
                <a:solidFill>
                  <a:srgbClr val="0000FF"/>
                </a:solidFill>
              </a:rPr>
              <a:t>arterial</a:t>
            </a:r>
            <a:r>
              <a:rPr lang="en-US" sz="1400" dirty="0">
                <a:solidFill>
                  <a:srgbClr val="0000FF"/>
                </a:solidFill>
              </a:rPr>
              <a:t> structure (the  internal carotid  artery and its  </a:t>
            </a:r>
            <a:r>
              <a:rPr lang="en-US" sz="1400" dirty="0" err="1">
                <a:solidFill>
                  <a:srgbClr val="0000FF"/>
                </a:solidFill>
              </a:rPr>
              <a:t>dural</a:t>
            </a:r>
            <a:r>
              <a:rPr lang="en-US" sz="1400" dirty="0">
                <a:solidFill>
                  <a:srgbClr val="0000FF"/>
                </a:solidFill>
              </a:rPr>
              <a:t>  branches) wholly within the confines of a </a:t>
            </a:r>
            <a:r>
              <a:rPr lang="en-US" sz="1400" i="1" dirty="0">
                <a:solidFill>
                  <a:srgbClr val="0000FF"/>
                </a:solidFill>
              </a:rPr>
              <a:t>venous</a:t>
            </a:r>
            <a:r>
              <a:rPr lang="en-US" sz="1400" dirty="0">
                <a:solidFill>
                  <a:srgbClr val="0000FF"/>
                </a:solidFill>
              </a:rPr>
              <a:t> structure (</a:t>
            </a:r>
            <a:r>
              <a:rPr lang="en-US" sz="1400" dirty="0" err="1">
                <a:solidFill>
                  <a:srgbClr val="0000FF"/>
                </a:solidFill>
              </a:rPr>
              <a:t>ie</a:t>
            </a:r>
            <a:r>
              <a:rPr lang="en-US" sz="1400" dirty="0">
                <a:solidFill>
                  <a:srgbClr val="0000FF"/>
                </a:solidFill>
              </a:rPr>
              <a:t>, the CS itself)</a:t>
            </a:r>
            <a:endParaRPr lang="en-US" sz="1400" dirty="0">
              <a:solidFill>
                <a:schemeClr val="accent1">
                  <a:lumMod val="40000"/>
                  <a:lumOff val="60000"/>
                </a:schemeClr>
              </a:solidFill>
            </a:endParaRPr>
          </a:p>
          <a:p>
            <a:endParaRPr lang="en-US" sz="1400" i="1" dirty="0">
              <a:solidFill>
                <a:schemeClr val="accent1">
                  <a:lumMod val="40000"/>
                  <a:lumOff val="60000"/>
                </a:schemeClr>
              </a:solidFill>
            </a:endParaRPr>
          </a:p>
          <a:p>
            <a:r>
              <a:rPr lang="en-US" sz="1400" i="1" dirty="0">
                <a:solidFill>
                  <a:schemeClr val="accent1">
                    <a:lumMod val="40000"/>
                    <a:lumOff val="60000"/>
                  </a:schemeClr>
                </a:solidFill>
              </a:rPr>
              <a:t>What is the fundamental problem that results from a fistula within the CS?</a:t>
            </a: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350942802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FAE04E1-93E9-4955-9F11-927A588487C4}"/>
              </a:ext>
            </a:extLst>
          </p:cNvPr>
          <p:cNvSpPr>
            <a:spLocks noGrp="1"/>
          </p:cNvSpPr>
          <p:nvPr>
            <p:ph type="sldNum" sz="quarter" idx="12"/>
          </p:nvPr>
        </p:nvSpPr>
        <p:spPr/>
        <p:txBody>
          <a:bodyPr/>
          <a:lstStyle/>
          <a:p>
            <a:pPr>
              <a:defRPr/>
            </a:pPr>
            <a:fld id="{94617331-6E8E-46A7-8E0B-E00505E575FC}" type="slidenum">
              <a:rPr lang="en-US" altLang="en-US" smtClean="0"/>
              <a:pPr>
                <a:defRPr/>
              </a:pPr>
              <a:t>314</a:t>
            </a:fld>
            <a:endParaRPr lang="en-US" altLang="en-US"/>
          </a:p>
        </p:txBody>
      </p:sp>
      <p:pic>
        <p:nvPicPr>
          <p:cNvPr id="4" name="Picture 3">
            <a:extLst>
              <a:ext uri="{FF2B5EF4-FFF2-40B4-BE49-F238E27FC236}">
                <a16:creationId xmlns:a16="http://schemas.microsoft.com/office/drawing/2014/main" id="{225EC981-1162-4DA9-BDEE-484BFBB7BA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7234" y="1243012"/>
            <a:ext cx="7349531" cy="4371975"/>
          </a:xfrm>
          <a:prstGeom prst="rect">
            <a:avLst/>
          </a:prstGeom>
        </p:spPr>
      </p:pic>
      <p:sp>
        <p:nvSpPr>
          <p:cNvPr id="6" name="TextBox 5">
            <a:extLst>
              <a:ext uri="{FF2B5EF4-FFF2-40B4-BE49-F238E27FC236}">
                <a16:creationId xmlns:a16="http://schemas.microsoft.com/office/drawing/2014/main" id="{E6D93FC8-1BE1-4717-9C3E-96B13559D2C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7" name="TextBox 6">
            <a:extLst>
              <a:ext uri="{FF2B5EF4-FFF2-40B4-BE49-F238E27FC236}">
                <a16:creationId xmlns:a16="http://schemas.microsoft.com/office/drawing/2014/main" id="{9B99F7B8-89FE-4D9A-A543-333C89DA58B5}"/>
              </a:ext>
            </a:extLst>
          </p:cNvPr>
          <p:cNvSpPr txBox="1"/>
          <p:nvPr/>
        </p:nvSpPr>
        <p:spPr>
          <a:xfrm>
            <a:off x="3429000" y="2514600"/>
            <a:ext cx="762000" cy="451406"/>
          </a:xfrm>
          <a:prstGeom prst="rect">
            <a:avLst/>
          </a:prstGeom>
          <a:noFill/>
        </p:spPr>
        <p:txBody>
          <a:bodyPr wrap="square" rtlCol="0">
            <a:spAutoFit/>
          </a:bodyPr>
          <a:lstStyle/>
          <a:p>
            <a:pPr algn="ctr">
              <a:lnSpc>
                <a:spcPts val="1400"/>
              </a:lnSpc>
            </a:pPr>
            <a:r>
              <a:rPr lang="en-US" sz="1200" b="1" i="1" dirty="0">
                <a:solidFill>
                  <a:schemeClr val="bg1"/>
                </a:solidFill>
              </a:rPr>
              <a:t>Carotid artery</a:t>
            </a:r>
          </a:p>
        </p:txBody>
      </p:sp>
      <p:sp>
        <p:nvSpPr>
          <p:cNvPr id="9" name="TextBox 8">
            <a:extLst>
              <a:ext uri="{FF2B5EF4-FFF2-40B4-BE49-F238E27FC236}">
                <a16:creationId xmlns:a16="http://schemas.microsoft.com/office/drawing/2014/main" id="{0C00490B-A81E-4AC0-AB6C-3CA6B7867E6E}"/>
              </a:ext>
            </a:extLst>
          </p:cNvPr>
          <p:cNvSpPr txBox="1"/>
          <p:nvPr/>
        </p:nvSpPr>
        <p:spPr>
          <a:xfrm>
            <a:off x="1459608" y="5864337"/>
            <a:ext cx="6224781" cy="369332"/>
          </a:xfrm>
          <a:prstGeom prst="rect">
            <a:avLst/>
          </a:prstGeom>
          <a:noFill/>
        </p:spPr>
        <p:txBody>
          <a:bodyPr wrap="none" rtlCol="0">
            <a:spAutoFit/>
          </a:bodyPr>
          <a:lstStyle/>
          <a:p>
            <a:pPr algn="ctr"/>
            <a:r>
              <a:rPr lang="en-US" dirty="0"/>
              <a:t>Relationship between the internal carotid artery and the CS</a:t>
            </a:r>
          </a:p>
        </p:txBody>
      </p:sp>
      <p:sp>
        <p:nvSpPr>
          <p:cNvPr id="3" name="Rectangle 2">
            <a:extLst>
              <a:ext uri="{FF2B5EF4-FFF2-40B4-BE49-F238E27FC236}">
                <a16:creationId xmlns:a16="http://schemas.microsoft.com/office/drawing/2014/main" id="{1AC29CB1-6D38-4BAD-A15A-7C4C44D4246B}"/>
              </a:ext>
            </a:extLst>
          </p:cNvPr>
          <p:cNvSpPr/>
          <p:nvPr/>
        </p:nvSpPr>
        <p:spPr>
          <a:xfrm>
            <a:off x="5867400" y="5029200"/>
            <a:ext cx="2514600" cy="6858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2695525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rgbClr val="0000FF"/>
                </a:solidFill>
              </a:rPr>
              <a:t>It is the configuration--unique in the human body--of having an </a:t>
            </a:r>
            <a:r>
              <a:rPr lang="en-US" sz="1400" i="1" dirty="0">
                <a:solidFill>
                  <a:srgbClr val="0000FF"/>
                </a:solidFill>
              </a:rPr>
              <a:t>arterial</a:t>
            </a:r>
            <a:r>
              <a:rPr lang="en-US" sz="1400" dirty="0">
                <a:solidFill>
                  <a:srgbClr val="0000FF"/>
                </a:solidFill>
              </a:rPr>
              <a:t> structure (the  internal carotid  artery and its  </a:t>
            </a:r>
            <a:r>
              <a:rPr lang="en-US" sz="1400" dirty="0" err="1">
                <a:solidFill>
                  <a:srgbClr val="0000FF"/>
                </a:solidFill>
              </a:rPr>
              <a:t>dural</a:t>
            </a:r>
            <a:r>
              <a:rPr lang="en-US" sz="1400" dirty="0">
                <a:solidFill>
                  <a:srgbClr val="0000FF"/>
                </a:solidFill>
              </a:rPr>
              <a:t>  branches) wholly within the confines of a </a:t>
            </a:r>
            <a:r>
              <a:rPr lang="en-US" sz="1400" i="1" dirty="0">
                <a:solidFill>
                  <a:srgbClr val="0000FF"/>
                </a:solidFill>
              </a:rPr>
              <a:t>venous</a:t>
            </a:r>
            <a:r>
              <a:rPr lang="en-US" sz="1400" dirty="0">
                <a:solidFill>
                  <a:srgbClr val="0000FF"/>
                </a:solidFill>
              </a:rPr>
              <a:t> structure (</a:t>
            </a:r>
            <a:r>
              <a:rPr lang="en-US" sz="1400" dirty="0" err="1">
                <a:solidFill>
                  <a:srgbClr val="0000FF"/>
                </a:solidFill>
              </a:rPr>
              <a:t>ie</a:t>
            </a:r>
            <a:r>
              <a:rPr lang="en-US" sz="1400" dirty="0">
                <a:solidFill>
                  <a:srgbClr val="0000FF"/>
                </a:solidFill>
              </a:rPr>
              <a:t>, the CS itself)</a:t>
            </a:r>
          </a:p>
          <a:p>
            <a:endParaRPr lang="en-US" sz="1400" i="1" dirty="0">
              <a:solidFill>
                <a:srgbClr val="0000FF"/>
              </a:solidFill>
            </a:endParaRPr>
          </a:p>
          <a:p>
            <a:r>
              <a:rPr lang="en-US" sz="1400" i="1" dirty="0">
                <a:solidFill>
                  <a:srgbClr val="0000FF"/>
                </a:solidFill>
              </a:rPr>
              <a:t>What is the fundamental problem that results from a fistula within the CS?</a:t>
            </a:r>
            <a:endParaRPr lang="en-US" sz="1400" i="1" dirty="0">
              <a:solidFill>
                <a:schemeClr val="accent1">
                  <a:lumMod val="40000"/>
                  <a:lumOff val="60000"/>
                </a:schemeClr>
              </a:solidFill>
            </a:endParaRPr>
          </a:p>
          <a:p>
            <a:r>
              <a:rPr lang="en-US" sz="1400" dirty="0">
                <a:solidFill>
                  <a:schemeClr val="accent1">
                    <a:lumMod val="40000"/>
                    <a:lumOff val="60000"/>
                  </a:schemeClr>
                </a:solidFill>
              </a:rPr>
              <a:t>It’s a pressure thing. A fistula allows high-pressure blood from the arterial tree to flow into the low-pressure, venous-sided CS. The subsequent increase in blood pressure within the CS impedes venous flow into the CS, leading to congestion of the eye and orbit. 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230301250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rgbClr val="0000FF"/>
                </a:solidFill>
              </a:rPr>
              <a:t>It is the configuration--unique in the human body--of having an </a:t>
            </a:r>
            <a:r>
              <a:rPr lang="en-US" sz="1400" i="1" dirty="0">
                <a:solidFill>
                  <a:srgbClr val="0000FF"/>
                </a:solidFill>
              </a:rPr>
              <a:t>arterial</a:t>
            </a:r>
            <a:r>
              <a:rPr lang="en-US" sz="1400" dirty="0">
                <a:solidFill>
                  <a:srgbClr val="0000FF"/>
                </a:solidFill>
              </a:rPr>
              <a:t> structure (the  internal carotid  artery and its  </a:t>
            </a:r>
            <a:r>
              <a:rPr lang="en-US" sz="1400" dirty="0" err="1">
                <a:solidFill>
                  <a:srgbClr val="0000FF"/>
                </a:solidFill>
              </a:rPr>
              <a:t>dural</a:t>
            </a:r>
            <a:r>
              <a:rPr lang="en-US" sz="1400" dirty="0">
                <a:solidFill>
                  <a:srgbClr val="0000FF"/>
                </a:solidFill>
              </a:rPr>
              <a:t>  branches) wholly within the confines of a </a:t>
            </a:r>
            <a:r>
              <a:rPr lang="en-US" sz="1400" i="1" dirty="0">
                <a:solidFill>
                  <a:srgbClr val="0000FF"/>
                </a:solidFill>
              </a:rPr>
              <a:t>venous</a:t>
            </a:r>
            <a:r>
              <a:rPr lang="en-US" sz="1400" dirty="0">
                <a:solidFill>
                  <a:srgbClr val="0000FF"/>
                </a:solidFill>
              </a:rPr>
              <a:t> structure (</a:t>
            </a:r>
            <a:r>
              <a:rPr lang="en-US" sz="1400" dirty="0" err="1">
                <a:solidFill>
                  <a:srgbClr val="0000FF"/>
                </a:solidFill>
              </a:rPr>
              <a:t>ie</a:t>
            </a:r>
            <a:r>
              <a:rPr lang="en-US" sz="1400" dirty="0">
                <a:solidFill>
                  <a:srgbClr val="0000FF"/>
                </a:solidFill>
              </a:rPr>
              <a:t>, the CS itself)</a:t>
            </a:r>
          </a:p>
          <a:p>
            <a:endParaRPr lang="en-US" sz="1400" i="1" dirty="0">
              <a:solidFill>
                <a:srgbClr val="0000FF"/>
              </a:solidFill>
            </a:endParaRPr>
          </a:p>
          <a:p>
            <a:r>
              <a:rPr lang="en-US" sz="1400" i="1" dirty="0">
                <a:solidFill>
                  <a:srgbClr val="0000FF"/>
                </a:solidFill>
              </a:rPr>
              <a:t>What is the fundamental problem that results from a fistula within the CS?</a:t>
            </a:r>
          </a:p>
          <a:p>
            <a:r>
              <a:rPr lang="en-US" sz="1400" dirty="0">
                <a:solidFill>
                  <a:srgbClr val="0000FF"/>
                </a:solidFill>
              </a:rPr>
              <a:t>It’s a pressure thing. A fistula allows high-pressure blood from the arterial tree to flow into the low-pressure, venous-sided CS. The subsequent increase in blood pressure within the CS impedes venous flow into the CS, leading to congestion of the eye and orbit. </a:t>
            </a:r>
            <a:r>
              <a:rPr lang="en-US" sz="1400" dirty="0">
                <a:solidFill>
                  <a:schemeClr val="accent1">
                    <a:lumMod val="40000"/>
                    <a:lumOff val="60000"/>
                  </a:schemeClr>
                </a:solidFill>
              </a:rPr>
              <a:t>Further, if the pressure increase within the CS is significant enough, reversal of blood flow through the venous structures that drain into the CS will occur--that is, blood will circulate </a:t>
            </a:r>
            <a:r>
              <a:rPr lang="en-US" sz="1400" b="1" dirty="0">
                <a:solidFill>
                  <a:schemeClr val="accent1">
                    <a:lumMod val="40000"/>
                    <a:lumOff val="60000"/>
                  </a:schemeClr>
                </a:solidFill>
              </a:rPr>
              <a:t>from</a:t>
            </a:r>
            <a:r>
              <a:rPr lang="en-US" sz="1400" dirty="0">
                <a:solidFill>
                  <a:schemeClr val="accent1">
                    <a:lumMod val="40000"/>
                    <a:lumOff val="60000"/>
                  </a:schemeClr>
                </a:solidFill>
              </a:rPr>
              <a:t> the CS </a:t>
            </a:r>
            <a:r>
              <a:rPr lang="en-US" sz="1400" b="1" dirty="0">
                <a:solidFill>
                  <a:schemeClr val="accent1">
                    <a:lumMod val="40000"/>
                    <a:lumOff val="60000"/>
                  </a:schemeClr>
                </a:solidFill>
              </a:rPr>
              <a:t>to</a:t>
            </a:r>
            <a:r>
              <a:rPr lang="en-US" sz="1400" dirty="0">
                <a:solidFill>
                  <a:schemeClr val="accent1">
                    <a:lumMod val="40000"/>
                    <a:lumOff val="60000"/>
                  </a:schemeClr>
                </a:solidFill>
              </a:rPr>
              <a:t> the eye and orbit.</a:t>
            </a:r>
          </a:p>
        </p:txBody>
      </p:sp>
    </p:spTree>
    <p:extLst>
      <p:ext uri="{BB962C8B-B14F-4D97-AF65-F5344CB8AC3E}">
        <p14:creationId xmlns:p14="http://schemas.microsoft.com/office/powerpoint/2010/main" val="243569620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355300"/>
            <a:ext cx="8274278" cy="2893100"/>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The A-V fistulas implicated in OAG 2ndry to increased EVP: Where are they located?</a:t>
            </a:r>
          </a:p>
          <a:p>
            <a:r>
              <a:rPr lang="en-US" sz="1400" dirty="0">
                <a:solidFill>
                  <a:srgbClr val="0000FF"/>
                </a:solidFill>
              </a:rPr>
              <a:t>The cavernous sinus (CS)</a:t>
            </a:r>
          </a:p>
          <a:p>
            <a:endParaRPr lang="en-US" sz="1400" i="1" dirty="0">
              <a:solidFill>
                <a:srgbClr val="0000FF"/>
              </a:solidFill>
            </a:endParaRPr>
          </a:p>
          <a:p>
            <a:r>
              <a:rPr lang="en-US" sz="1400" i="1" dirty="0">
                <a:solidFill>
                  <a:srgbClr val="0000FF"/>
                </a:solidFill>
              </a:rPr>
              <a:t>An aspect of CS anatomy makes it uniquely vulnerable to the development of A-V fistulas. What is it?</a:t>
            </a:r>
          </a:p>
          <a:p>
            <a:r>
              <a:rPr lang="en-US" sz="1400" dirty="0">
                <a:solidFill>
                  <a:srgbClr val="0000FF"/>
                </a:solidFill>
              </a:rPr>
              <a:t>It is the configuration--unique in the human body--of having an </a:t>
            </a:r>
            <a:r>
              <a:rPr lang="en-US" sz="1400" i="1" dirty="0">
                <a:solidFill>
                  <a:srgbClr val="0000FF"/>
                </a:solidFill>
              </a:rPr>
              <a:t>arterial</a:t>
            </a:r>
            <a:r>
              <a:rPr lang="en-US" sz="1400" dirty="0">
                <a:solidFill>
                  <a:srgbClr val="0000FF"/>
                </a:solidFill>
              </a:rPr>
              <a:t> structure (the  internal carotid  artery and its  </a:t>
            </a:r>
            <a:r>
              <a:rPr lang="en-US" sz="1400" dirty="0" err="1">
                <a:solidFill>
                  <a:srgbClr val="0000FF"/>
                </a:solidFill>
              </a:rPr>
              <a:t>dural</a:t>
            </a:r>
            <a:r>
              <a:rPr lang="en-US" sz="1400" dirty="0">
                <a:solidFill>
                  <a:srgbClr val="0000FF"/>
                </a:solidFill>
              </a:rPr>
              <a:t>  branches) wholly within the confines of a </a:t>
            </a:r>
            <a:r>
              <a:rPr lang="en-US" sz="1400" i="1" dirty="0">
                <a:solidFill>
                  <a:srgbClr val="0000FF"/>
                </a:solidFill>
              </a:rPr>
              <a:t>venous</a:t>
            </a:r>
            <a:r>
              <a:rPr lang="en-US" sz="1400" dirty="0">
                <a:solidFill>
                  <a:srgbClr val="0000FF"/>
                </a:solidFill>
              </a:rPr>
              <a:t> structure (</a:t>
            </a:r>
            <a:r>
              <a:rPr lang="en-US" sz="1400" dirty="0" err="1">
                <a:solidFill>
                  <a:srgbClr val="0000FF"/>
                </a:solidFill>
              </a:rPr>
              <a:t>ie</a:t>
            </a:r>
            <a:r>
              <a:rPr lang="en-US" sz="1400" dirty="0">
                <a:solidFill>
                  <a:srgbClr val="0000FF"/>
                </a:solidFill>
              </a:rPr>
              <a:t>, the CS itself)</a:t>
            </a:r>
          </a:p>
          <a:p>
            <a:endParaRPr lang="en-US" sz="1400" i="1" dirty="0">
              <a:solidFill>
                <a:srgbClr val="0000FF"/>
              </a:solidFill>
            </a:endParaRPr>
          </a:p>
          <a:p>
            <a:r>
              <a:rPr lang="en-US" sz="1400" i="1" dirty="0">
                <a:solidFill>
                  <a:srgbClr val="0000FF"/>
                </a:solidFill>
              </a:rPr>
              <a:t>What is the fundamental problem that results from a fistula within the CS?</a:t>
            </a:r>
          </a:p>
          <a:p>
            <a:r>
              <a:rPr lang="en-US" sz="1400" dirty="0">
                <a:solidFill>
                  <a:srgbClr val="0000FF"/>
                </a:solidFill>
              </a:rPr>
              <a:t>It’s a pressure thing. A fistula allows high-pressure blood from the arterial tree to flow into the low-pressure, venous-sided CS. The subsequent increase in blood pressure within the CS impedes venous flow into the CS, leading to congestion of the eye and orbit. </a:t>
            </a:r>
            <a:r>
              <a:rPr lang="en-US" sz="1400" dirty="0"/>
              <a:t>Further,</a:t>
            </a:r>
            <a:r>
              <a:rPr lang="en-US" sz="1400" dirty="0">
                <a:solidFill>
                  <a:srgbClr val="0000FF"/>
                </a:solidFill>
              </a:rPr>
              <a:t> </a:t>
            </a:r>
            <a:r>
              <a:rPr lang="en-US" sz="1400" dirty="0"/>
              <a:t>if the pressure increase within the CS is significant enough, reversal of blood flow through the venous structures that drain into the CS will occur--that is, blood will circulate </a:t>
            </a:r>
            <a:r>
              <a:rPr lang="en-US" sz="1400" b="1" dirty="0"/>
              <a:t>from</a:t>
            </a:r>
            <a:r>
              <a:rPr lang="en-US" sz="1400" dirty="0"/>
              <a:t> the CS </a:t>
            </a:r>
            <a:r>
              <a:rPr lang="en-US" sz="1400" b="1" dirty="0"/>
              <a:t>to</a:t>
            </a:r>
            <a:r>
              <a:rPr lang="en-US" sz="1400" dirty="0"/>
              <a:t> the eye and orbit.</a:t>
            </a:r>
          </a:p>
        </p:txBody>
      </p:sp>
    </p:spTree>
    <p:extLst>
      <p:ext uri="{BB962C8B-B14F-4D97-AF65-F5344CB8AC3E}">
        <p14:creationId xmlns:p14="http://schemas.microsoft.com/office/powerpoint/2010/main" val="2075441782"/>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FAE04E1-93E9-4955-9F11-927A588487C4}"/>
              </a:ext>
            </a:extLst>
          </p:cNvPr>
          <p:cNvSpPr>
            <a:spLocks noGrp="1"/>
          </p:cNvSpPr>
          <p:nvPr>
            <p:ph type="sldNum" sz="quarter" idx="12"/>
          </p:nvPr>
        </p:nvSpPr>
        <p:spPr/>
        <p:txBody>
          <a:bodyPr/>
          <a:lstStyle/>
          <a:p>
            <a:pPr>
              <a:defRPr/>
            </a:pPr>
            <a:fld id="{94617331-6E8E-46A7-8E0B-E00505E575FC}" type="slidenum">
              <a:rPr lang="en-US" altLang="en-US" smtClean="0"/>
              <a:pPr>
                <a:defRPr/>
              </a:pPr>
              <a:t>318</a:t>
            </a:fld>
            <a:endParaRPr lang="en-US" altLang="en-US"/>
          </a:p>
        </p:txBody>
      </p:sp>
      <p:sp>
        <p:nvSpPr>
          <p:cNvPr id="6" name="TextBox 5">
            <a:extLst>
              <a:ext uri="{FF2B5EF4-FFF2-40B4-BE49-F238E27FC236}">
                <a16:creationId xmlns:a16="http://schemas.microsoft.com/office/drawing/2014/main" id="{E6D93FC8-1BE1-4717-9C3E-96B13559D2C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0C00490B-A81E-4AC0-AB6C-3CA6B7867E6E}"/>
              </a:ext>
            </a:extLst>
          </p:cNvPr>
          <p:cNvSpPr txBox="1"/>
          <p:nvPr/>
        </p:nvSpPr>
        <p:spPr>
          <a:xfrm>
            <a:off x="3575575" y="5864337"/>
            <a:ext cx="1992853" cy="369332"/>
          </a:xfrm>
          <a:prstGeom prst="rect">
            <a:avLst/>
          </a:prstGeom>
          <a:noFill/>
        </p:spPr>
        <p:txBody>
          <a:bodyPr wrap="none" rtlCol="0">
            <a:spAutoFit/>
          </a:bodyPr>
          <a:lstStyle/>
          <a:p>
            <a:pPr algn="ctr"/>
            <a:r>
              <a:rPr lang="en-US" dirty="0"/>
              <a:t>Carotid-CS fistula</a:t>
            </a:r>
          </a:p>
        </p:txBody>
      </p:sp>
      <p:pic>
        <p:nvPicPr>
          <p:cNvPr id="5" name="Picture 4">
            <a:extLst>
              <a:ext uri="{FF2B5EF4-FFF2-40B4-BE49-F238E27FC236}">
                <a16:creationId xmlns:a16="http://schemas.microsoft.com/office/drawing/2014/main" id="{02CD8132-8E1E-4B3B-AADD-FDF190E421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3838" y="1769202"/>
            <a:ext cx="7316324" cy="3319596"/>
          </a:xfrm>
          <a:prstGeom prst="rect">
            <a:avLst/>
          </a:prstGeom>
        </p:spPr>
      </p:pic>
      <p:sp>
        <p:nvSpPr>
          <p:cNvPr id="17" name="Arrow: Right 16">
            <a:extLst>
              <a:ext uri="{FF2B5EF4-FFF2-40B4-BE49-F238E27FC236}">
                <a16:creationId xmlns:a16="http://schemas.microsoft.com/office/drawing/2014/main" id="{198FCF21-0096-44CD-AD6C-302C847DB333}"/>
              </a:ext>
            </a:extLst>
          </p:cNvPr>
          <p:cNvSpPr/>
          <p:nvPr/>
        </p:nvSpPr>
        <p:spPr>
          <a:xfrm rot="12032856">
            <a:off x="2050084" y="2726615"/>
            <a:ext cx="1992853" cy="319530"/>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427F7388-B269-4622-B354-CAB6E10C7C18}"/>
              </a:ext>
            </a:extLst>
          </p:cNvPr>
          <p:cNvSpPr/>
          <p:nvPr/>
        </p:nvSpPr>
        <p:spPr>
          <a:xfrm rot="9100441">
            <a:off x="1959399" y="3757393"/>
            <a:ext cx="1992853" cy="319530"/>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06366698"/>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319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286639"/>
            <a:ext cx="8415130" cy="289310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The A-V fistulas implicated in OGA 2ndry to increased EVP: Where are they located?</a:t>
            </a:r>
          </a:p>
          <a:p>
            <a:r>
              <a:rPr lang="en-US" sz="1400" i="1" dirty="0">
                <a:solidFill>
                  <a:schemeClr val="bg1">
                    <a:lumMod val="65000"/>
                  </a:schemeClr>
                </a:solidFill>
              </a:rPr>
              <a:t>The cavernous sinus (CS)</a:t>
            </a:r>
          </a:p>
          <a:p>
            <a:endParaRPr lang="en-US" sz="1400" i="1" dirty="0">
              <a:solidFill>
                <a:schemeClr val="bg1">
                  <a:lumMod val="65000"/>
                </a:schemeClr>
              </a:solidFill>
            </a:endParaRPr>
          </a:p>
          <a:p>
            <a:r>
              <a:rPr lang="en-US" sz="1400" i="1" dirty="0">
                <a:solidFill>
                  <a:schemeClr val="bg1">
                    <a:lumMod val="65000"/>
                  </a:schemeClr>
                </a:solidFill>
              </a:rPr>
              <a:t>An aspect of CS anatomy makes it uniquely vulnerable to the development of A-V fistulas. What is it?</a:t>
            </a:r>
          </a:p>
          <a:p>
            <a:r>
              <a:rPr lang="en-US" sz="1400" dirty="0">
                <a:solidFill>
                  <a:schemeClr val="bg1">
                    <a:lumMod val="65000"/>
                  </a:schemeClr>
                </a:solidFill>
              </a:rPr>
              <a:t>It is the configuration--unique in the human body--of having an </a:t>
            </a:r>
            <a:r>
              <a:rPr lang="en-US" sz="1400" i="1" dirty="0">
                <a:solidFill>
                  <a:schemeClr val="bg1">
                    <a:lumMod val="65000"/>
                  </a:schemeClr>
                </a:solidFill>
              </a:rPr>
              <a:t>arterial</a:t>
            </a:r>
            <a:r>
              <a:rPr lang="en-US" sz="1400" dirty="0">
                <a:solidFill>
                  <a:schemeClr val="bg1">
                    <a:lumMod val="65000"/>
                  </a:schemeClr>
                </a:solidFill>
              </a:rPr>
              <a:t> structure (the  internal carotid  artery and its  </a:t>
            </a:r>
            <a:r>
              <a:rPr lang="en-US" sz="1400" dirty="0" err="1">
                <a:solidFill>
                  <a:schemeClr val="bg1">
                    <a:lumMod val="65000"/>
                  </a:schemeClr>
                </a:solidFill>
              </a:rPr>
              <a:t>dural</a:t>
            </a:r>
            <a:r>
              <a:rPr lang="en-US" sz="1400" dirty="0">
                <a:solidFill>
                  <a:schemeClr val="bg1">
                    <a:lumMod val="65000"/>
                  </a:schemeClr>
                </a:solidFill>
              </a:rPr>
              <a:t>  branches) wholly within the confines of a </a:t>
            </a:r>
            <a:r>
              <a:rPr lang="en-US" sz="1400" i="1" dirty="0">
                <a:solidFill>
                  <a:schemeClr val="bg1">
                    <a:lumMod val="65000"/>
                  </a:schemeClr>
                </a:solidFill>
              </a:rPr>
              <a:t>venous</a:t>
            </a:r>
            <a:r>
              <a:rPr lang="en-US" sz="1400" dirty="0">
                <a:solidFill>
                  <a:schemeClr val="bg1">
                    <a:lumMod val="65000"/>
                  </a:schemeClr>
                </a:solidFill>
              </a:rPr>
              <a:t> structure (</a:t>
            </a:r>
            <a:r>
              <a:rPr lang="en-US" sz="1400" dirty="0" err="1">
                <a:solidFill>
                  <a:schemeClr val="bg1">
                    <a:lumMod val="65000"/>
                  </a:schemeClr>
                </a:solidFill>
              </a:rPr>
              <a:t>ie</a:t>
            </a:r>
            <a:r>
              <a:rPr lang="en-US" sz="1400" dirty="0">
                <a:solidFill>
                  <a:schemeClr val="bg1">
                    <a:lumMod val="65000"/>
                  </a:schemeClr>
                </a:solidFill>
              </a:rPr>
              <a:t>, the CS itself)</a:t>
            </a:r>
          </a:p>
          <a:p>
            <a:endParaRPr lang="en-US" sz="1400" i="1" dirty="0">
              <a:solidFill>
                <a:schemeClr val="bg1">
                  <a:lumMod val="65000"/>
                </a:schemeClr>
              </a:solidFill>
            </a:endParaRPr>
          </a:p>
          <a:p>
            <a:r>
              <a:rPr lang="en-US" sz="1400" i="1" dirty="0">
                <a:solidFill>
                  <a:schemeClr val="bg1">
                    <a:lumMod val="65000"/>
                  </a:schemeClr>
                </a:solidFill>
              </a:rPr>
              <a:t>What is the fundamental problem that results from a fistula within the CS?</a:t>
            </a:r>
          </a:p>
          <a:p>
            <a:r>
              <a:rPr lang="en-US" sz="1400" dirty="0">
                <a:solidFill>
                  <a:schemeClr val="bg1">
                    <a:lumMod val="65000"/>
                  </a:schemeClr>
                </a:solidFill>
              </a:rPr>
              <a:t>It’s a pressure thing. A fistula allows high-pressure blood from the arterial tree to flow into the low-pressure, venous-sided CS. The subsequent increase in blood pressure within the CS </a:t>
            </a:r>
            <a:r>
              <a:rPr lang="en-US" sz="1400" b="1" dirty="0">
                <a:solidFill>
                  <a:srgbClr val="0000FF"/>
                </a:solidFill>
              </a:rPr>
              <a:t>impedes venous flow into the CS, leading to congestion of the eye and orbit</a:t>
            </a:r>
            <a:r>
              <a:rPr lang="en-US" sz="1400" dirty="0">
                <a:solidFill>
                  <a:srgbClr val="0000FF"/>
                </a:solidFill>
              </a:rPr>
              <a:t>. </a:t>
            </a:r>
            <a:r>
              <a:rPr lang="en-US" sz="1400" dirty="0">
                <a:solidFill>
                  <a:schemeClr val="bg1">
                    <a:lumMod val="65000"/>
                  </a:schemeClr>
                </a:solidFill>
              </a:rPr>
              <a:t>Further, if the pressure increase within the CS is significant enough, reversal of blood flow through the venous structures that drain into the CS will occur--that is, blood will circulate </a:t>
            </a:r>
            <a:r>
              <a:rPr lang="en-US" sz="1400" b="1" dirty="0">
                <a:solidFill>
                  <a:schemeClr val="bg1">
                    <a:lumMod val="65000"/>
                  </a:schemeClr>
                </a:solidFill>
              </a:rPr>
              <a:t>from</a:t>
            </a:r>
            <a:r>
              <a:rPr lang="en-US" sz="1400" dirty="0">
                <a:solidFill>
                  <a:schemeClr val="bg1">
                    <a:lumMod val="65000"/>
                  </a:schemeClr>
                </a:solidFill>
              </a:rPr>
              <a:t> the CS </a:t>
            </a:r>
            <a:r>
              <a:rPr lang="en-US" sz="1400" b="1" dirty="0">
                <a:solidFill>
                  <a:schemeClr val="bg1">
                    <a:lumMod val="65000"/>
                  </a:schemeClr>
                </a:solidFill>
              </a:rPr>
              <a:t>to</a:t>
            </a:r>
            <a:r>
              <a:rPr lang="en-US" sz="1400" dirty="0">
                <a:solidFill>
                  <a:schemeClr val="bg1">
                    <a:lumMod val="65000"/>
                  </a:schemeClr>
                </a:solidFill>
              </a:rPr>
              <a:t> the eye and orbit.</a:t>
            </a:r>
          </a:p>
        </p:txBody>
      </p:sp>
      <p:sp>
        <p:nvSpPr>
          <p:cNvPr id="6" name="TextBox 5">
            <a:extLst>
              <a:ext uri="{FF2B5EF4-FFF2-40B4-BE49-F238E27FC236}">
                <a16:creationId xmlns:a16="http://schemas.microsoft.com/office/drawing/2014/main" id="{9A791474-0D44-42B3-A8B2-6E821E6D9D09}"/>
              </a:ext>
            </a:extLst>
          </p:cNvPr>
          <p:cNvSpPr txBox="1"/>
          <p:nvPr/>
        </p:nvSpPr>
        <p:spPr>
          <a:xfrm>
            <a:off x="577735" y="3389536"/>
            <a:ext cx="7664678" cy="1815882"/>
          </a:xfrm>
          <a:prstGeom prst="rect">
            <a:avLst/>
          </a:prstGeom>
          <a:solidFill>
            <a:srgbClr val="7030A0"/>
          </a:solidFill>
        </p:spPr>
        <p:txBody>
          <a:bodyPr wrap="square" rtlCol="0">
            <a:spAutoFit/>
          </a:bodyPr>
          <a:lstStyle/>
          <a:p>
            <a:r>
              <a:rPr lang="en-US" sz="1400" i="1" dirty="0">
                <a:solidFill>
                  <a:schemeClr val="bg1"/>
                </a:solidFill>
              </a:rPr>
              <a:t>Earlier in the slide-set, the main venous conduit from the eye and orbit to the CS was identified. What was it again?</a:t>
            </a:r>
            <a:endParaRPr lang="en-US" sz="1400" i="1" dirty="0">
              <a:solidFill>
                <a:srgbClr val="7030A0"/>
              </a:solidFill>
            </a:endParaRPr>
          </a:p>
          <a:p>
            <a:r>
              <a:rPr lang="en-US" sz="1400" dirty="0">
                <a:solidFill>
                  <a:srgbClr val="7030A0"/>
                </a:solidFill>
              </a:rPr>
              <a:t>The superior ophthalmic vein</a:t>
            </a:r>
          </a:p>
          <a:p>
            <a:endParaRPr lang="en-US" sz="1400" dirty="0">
              <a:solidFill>
                <a:srgbClr val="7030A0"/>
              </a:solidFill>
            </a:endParaRPr>
          </a:p>
          <a:p>
            <a:r>
              <a:rPr lang="en-US" sz="1400" i="1" dirty="0">
                <a:solidFill>
                  <a:srgbClr val="7030A0"/>
                </a:solidFill>
              </a:rPr>
              <a:t>In a </a:t>
            </a:r>
            <a:r>
              <a:rPr lang="en-US" sz="1400" i="1" dirty="0" err="1">
                <a:solidFill>
                  <a:srgbClr val="7030A0"/>
                </a:solidFill>
              </a:rPr>
              <a:t>pt</a:t>
            </a:r>
            <a:r>
              <a:rPr lang="en-US" sz="1400" i="1" dirty="0">
                <a:solidFill>
                  <a:srgbClr val="7030A0"/>
                </a:solidFill>
              </a:rPr>
              <a:t> with a CS fistula, what is the appearance of the superior ophthalmic vein on orbital imaging studies?</a:t>
            </a:r>
          </a:p>
          <a:p>
            <a:r>
              <a:rPr lang="en-US" sz="1400" dirty="0">
                <a:solidFill>
                  <a:srgbClr val="7030A0"/>
                </a:solidFill>
              </a:rPr>
              <a:t>It is enlarged. This is an important sign to search for when reviewing imaging studies in cases of suspected CS fistulas!</a:t>
            </a:r>
          </a:p>
        </p:txBody>
      </p:sp>
    </p:spTree>
    <p:extLst>
      <p:ext uri="{BB962C8B-B14F-4D97-AF65-F5344CB8AC3E}">
        <p14:creationId xmlns:p14="http://schemas.microsoft.com/office/powerpoint/2010/main" val="115481993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7663209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286639"/>
            <a:ext cx="8415130" cy="289310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The A-V fistulas implicated in OGA 2ndry to increased EVP: Where are they located?</a:t>
            </a:r>
          </a:p>
          <a:p>
            <a:r>
              <a:rPr lang="en-US" sz="1400" i="1" dirty="0">
                <a:solidFill>
                  <a:schemeClr val="bg1">
                    <a:lumMod val="65000"/>
                  </a:schemeClr>
                </a:solidFill>
              </a:rPr>
              <a:t>The cavernous sinus (CS)</a:t>
            </a:r>
          </a:p>
          <a:p>
            <a:endParaRPr lang="en-US" sz="1400" i="1" dirty="0">
              <a:solidFill>
                <a:schemeClr val="bg1">
                  <a:lumMod val="65000"/>
                </a:schemeClr>
              </a:solidFill>
            </a:endParaRPr>
          </a:p>
          <a:p>
            <a:r>
              <a:rPr lang="en-US" sz="1400" i="1" dirty="0">
                <a:solidFill>
                  <a:schemeClr val="bg1">
                    <a:lumMod val="65000"/>
                  </a:schemeClr>
                </a:solidFill>
              </a:rPr>
              <a:t>An aspect of CS anatomy makes it uniquely vulnerable to the development of A-V fistulas. What is it?</a:t>
            </a:r>
          </a:p>
          <a:p>
            <a:r>
              <a:rPr lang="en-US" sz="1400" dirty="0">
                <a:solidFill>
                  <a:schemeClr val="bg1">
                    <a:lumMod val="65000"/>
                  </a:schemeClr>
                </a:solidFill>
              </a:rPr>
              <a:t>It is the configuration--unique in the human body--of having an </a:t>
            </a:r>
            <a:r>
              <a:rPr lang="en-US" sz="1400" i="1" dirty="0">
                <a:solidFill>
                  <a:schemeClr val="bg1">
                    <a:lumMod val="65000"/>
                  </a:schemeClr>
                </a:solidFill>
              </a:rPr>
              <a:t>arterial</a:t>
            </a:r>
            <a:r>
              <a:rPr lang="en-US" sz="1400" dirty="0">
                <a:solidFill>
                  <a:schemeClr val="bg1">
                    <a:lumMod val="65000"/>
                  </a:schemeClr>
                </a:solidFill>
              </a:rPr>
              <a:t> structure (the  internal carotid  artery and its  </a:t>
            </a:r>
            <a:r>
              <a:rPr lang="en-US" sz="1400" dirty="0" err="1">
                <a:solidFill>
                  <a:schemeClr val="bg1">
                    <a:lumMod val="65000"/>
                  </a:schemeClr>
                </a:solidFill>
              </a:rPr>
              <a:t>dural</a:t>
            </a:r>
            <a:r>
              <a:rPr lang="en-US" sz="1400" dirty="0">
                <a:solidFill>
                  <a:schemeClr val="bg1">
                    <a:lumMod val="65000"/>
                  </a:schemeClr>
                </a:solidFill>
              </a:rPr>
              <a:t>  branches) wholly within the confines of a </a:t>
            </a:r>
            <a:r>
              <a:rPr lang="en-US" sz="1400" i="1" dirty="0">
                <a:solidFill>
                  <a:schemeClr val="bg1">
                    <a:lumMod val="65000"/>
                  </a:schemeClr>
                </a:solidFill>
              </a:rPr>
              <a:t>venous</a:t>
            </a:r>
            <a:r>
              <a:rPr lang="en-US" sz="1400" dirty="0">
                <a:solidFill>
                  <a:schemeClr val="bg1">
                    <a:lumMod val="65000"/>
                  </a:schemeClr>
                </a:solidFill>
              </a:rPr>
              <a:t> structure (</a:t>
            </a:r>
            <a:r>
              <a:rPr lang="en-US" sz="1400" dirty="0" err="1">
                <a:solidFill>
                  <a:schemeClr val="bg1">
                    <a:lumMod val="65000"/>
                  </a:schemeClr>
                </a:solidFill>
              </a:rPr>
              <a:t>ie</a:t>
            </a:r>
            <a:r>
              <a:rPr lang="en-US" sz="1400" dirty="0">
                <a:solidFill>
                  <a:schemeClr val="bg1">
                    <a:lumMod val="65000"/>
                  </a:schemeClr>
                </a:solidFill>
              </a:rPr>
              <a:t>, the CS itself)</a:t>
            </a:r>
          </a:p>
          <a:p>
            <a:endParaRPr lang="en-US" sz="1400" i="1" dirty="0">
              <a:solidFill>
                <a:schemeClr val="bg1">
                  <a:lumMod val="65000"/>
                </a:schemeClr>
              </a:solidFill>
            </a:endParaRPr>
          </a:p>
          <a:p>
            <a:r>
              <a:rPr lang="en-US" sz="1400" i="1" dirty="0">
                <a:solidFill>
                  <a:schemeClr val="bg1">
                    <a:lumMod val="65000"/>
                  </a:schemeClr>
                </a:solidFill>
              </a:rPr>
              <a:t>What is the fundamental problem that results from a fistula within the CS?</a:t>
            </a:r>
          </a:p>
          <a:p>
            <a:r>
              <a:rPr lang="en-US" sz="1400" dirty="0">
                <a:solidFill>
                  <a:schemeClr val="bg1">
                    <a:lumMod val="65000"/>
                  </a:schemeClr>
                </a:solidFill>
              </a:rPr>
              <a:t>It’s a pressure thing. A fistula allows high-pressure blood from the arterial tree to flow into the low-pressure, venous-sided CS. The subsequent increase in blood pressure within the CS </a:t>
            </a:r>
            <a:r>
              <a:rPr lang="en-US" sz="1400" b="1" dirty="0">
                <a:solidFill>
                  <a:srgbClr val="0000FF"/>
                </a:solidFill>
              </a:rPr>
              <a:t>impedes venous flow into the CS, leading to congestion of the eye and orbit</a:t>
            </a:r>
            <a:r>
              <a:rPr lang="en-US" sz="1400" dirty="0">
                <a:solidFill>
                  <a:srgbClr val="0000FF"/>
                </a:solidFill>
              </a:rPr>
              <a:t>. </a:t>
            </a:r>
            <a:r>
              <a:rPr lang="en-US" sz="1400" dirty="0">
                <a:solidFill>
                  <a:schemeClr val="bg1">
                    <a:lumMod val="65000"/>
                  </a:schemeClr>
                </a:solidFill>
              </a:rPr>
              <a:t>Further, if the pressure increase within the CS is significant enough, reversal of blood flow through the venous structures that drain into the CS will occur--that is, blood will circulate </a:t>
            </a:r>
            <a:r>
              <a:rPr lang="en-US" sz="1400" b="1" dirty="0">
                <a:solidFill>
                  <a:schemeClr val="bg1">
                    <a:lumMod val="65000"/>
                  </a:schemeClr>
                </a:solidFill>
              </a:rPr>
              <a:t>from</a:t>
            </a:r>
            <a:r>
              <a:rPr lang="en-US" sz="1400" dirty="0">
                <a:solidFill>
                  <a:schemeClr val="bg1">
                    <a:lumMod val="65000"/>
                  </a:schemeClr>
                </a:solidFill>
              </a:rPr>
              <a:t> the CS </a:t>
            </a:r>
            <a:r>
              <a:rPr lang="en-US" sz="1400" b="1" dirty="0">
                <a:solidFill>
                  <a:schemeClr val="bg1">
                    <a:lumMod val="65000"/>
                  </a:schemeClr>
                </a:solidFill>
              </a:rPr>
              <a:t>to</a:t>
            </a:r>
            <a:r>
              <a:rPr lang="en-US" sz="1400" dirty="0">
                <a:solidFill>
                  <a:schemeClr val="bg1">
                    <a:lumMod val="65000"/>
                  </a:schemeClr>
                </a:solidFill>
              </a:rPr>
              <a:t> the eye and orbit.</a:t>
            </a:r>
          </a:p>
        </p:txBody>
      </p:sp>
      <p:sp>
        <p:nvSpPr>
          <p:cNvPr id="6" name="TextBox 5">
            <a:extLst>
              <a:ext uri="{FF2B5EF4-FFF2-40B4-BE49-F238E27FC236}">
                <a16:creationId xmlns:a16="http://schemas.microsoft.com/office/drawing/2014/main" id="{9A791474-0D44-42B3-A8B2-6E821E6D9D09}"/>
              </a:ext>
            </a:extLst>
          </p:cNvPr>
          <p:cNvSpPr txBox="1"/>
          <p:nvPr/>
        </p:nvSpPr>
        <p:spPr>
          <a:xfrm>
            <a:off x="577735" y="3389536"/>
            <a:ext cx="7664678" cy="1815882"/>
          </a:xfrm>
          <a:prstGeom prst="rect">
            <a:avLst/>
          </a:prstGeom>
          <a:solidFill>
            <a:srgbClr val="7030A0"/>
          </a:solidFill>
        </p:spPr>
        <p:txBody>
          <a:bodyPr wrap="square" rtlCol="0">
            <a:spAutoFit/>
          </a:bodyPr>
          <a:lstStyle/>
          <a:p>
            <a:r>
              <a:rPr lang="en-US" sz="1400" i="1" dirty="0">
                <a:solidFill>
                  <a:schemeClr val="bg1"/>
                </a:solidFill>
              </a:rPr>
              <a:t>Earlier in the slide-set, the main venous conduit from the eye and orbit to the CS was identified. What was it again?</a:t>
            </a:r>
          </a:p>
          <a:p>
            <a:r>
              <a:rPr lang="en-US" sz="1400" dirty="0">
                <a:solidFill>
                  <a:schemeClr val="bg1"/>
                </a:solidFill>
              </a:rPr>
              <a:t>The superior ophthalmic vein (SOV)</a:t>
            </a:r>
            <a:endParaRPr lang="en-US" sz="1400" dirty="0">
              <a:solidFill>
                <a:srgbClr val="7030A0"/>
              </a:solidFill>
            </a:endParaRPr>
          </a:p>
          <a:p>
            <a:endParaRPr lang="en-US" sz="1400" dirty="0">
              <a:solidFill>
                <a:srgbClr val="7030A0"/>
              </a:solidFill>
            </a:endParaRPr>
          </a:p>
          <a:p>
            <a:r>
              <a:rPr lang="en-US" sz="1400" i="1" dirty="0">
                <a:solidFill>
                  <a:srgbClr val="7030A0"/>
                </a:solidFill>
              </a:rPr>
              <a:t>In a </a:t>
            </a:r>
            <a:r>
              <a:rPr lang="en-US" sz="1400" i="1" dirty="0" err="1">
                <a:solidFill>
                  <a:srgbClr val="7030A0"/>
                </a:solidFill>
              </a:rPr>
              <a:t>pt</a:t>
            </a:r>
            <a:r>
              <a:rPr lang="en-US" sz="1400" i="1" dirty="0">
                <a:solidFill>
                  <a:srgbClr val="7030A0"/>
                </a:solidFill>
              </a:rPr>
              <a:t> with a CS fistula, what is the appearance of the superior ophthalmic vein on orbital imaging studies?</a:t>
            </a:r>
          </a:p>
          <a:p>
            <a:r>
              <a:rPr lang="en-US" sz="1400" dirty="0">
                <a:solidFill>
                  <a:srgbClr val="7030A0"/>
                </a:solidFill>
              </a:rPr>
              <a:t>It is enlarged. This is an important sign to search for when reviewing imaging studies in cases of suspected CS fistulas!</a:t>
            </a:r>
          </a:p>
        </p:txBody>
      </p:sp>
    </p:spTree>
    <p:extLst>
      <p:ext uri="{BB962C8B-B14F-4D97-AF65-F5344CB8AC3E}">
        <p14:creationId xmlns:p14="http://schemas.microsoft.com/office/powerpoint/2010/main" val="268541134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286639"/>
            <a:ext cx="8415130" cy="289310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The A-V fistulas implicated in OGA 2ndry to increased EVP: Where are they located?</a:t>
            </a:r>
          </a:p>
          <a:p>
            <a:r>
              <a:rPr lang="en-US" sz="1400" i="1" dirty="0">
                <a:solidFill>
                  <a:schemeClr val="bg1">
                    <a:lumMod val="65000"/>
                  </a:schemeClr>
                </a:solidFill>
              </a:rPr>
              <a:t>The cavernous sinus (CS)</a:t>
            </a:r>
          </a:p>
          <a:p>
            <a:endParaRPr lang="en-US" sz="1400" i="1" dirty="0">
              <a:solidFill>
                <a:schemeClr val="bg1">
                  <a:lumMod val="65000"/>
                </a:schemeClr>
              </a:solidFill>
            </a:endParaRPr>
          </a:p>
          <a:p>
            <a:r>
              <a:rPr lang="en-US" sz="1400" i="1" dirty="0">
                <a:solidFill>
                  <a:schemeClr val="bg1">
                    <a:lumMod val="65000"/>
                  </a:schemeClr>
                </a:solidFill>
              </a:rPr>
              <a:t>An aspect of CS anatomy makes it uniquely vulnerable to the development of A-V fistulas. What is it?</a:t>
            </a:r>
          </a:p>
          <a:p>
            <a:r>
              <a:rPr lang="en-US" sz="1400" dirty="0">
                <a:solidFill>
                  <a:schemeClr val="bg1">
                    <a:lumMod val="65000"/>
                  </a:schemeClr>
                </a:solidFill>
              </a:rPr>
              <a:t>It is the configuration--unique in the human body--of having an </a:t>
            </a:r>
            <a:r>
              <a:rPr lang="en-US" sz="1400" i="1" dirty="0">
                <a:solidFill>
                  <a:schemeClr val="bg1">
                    <a:lumMod val="65000"/>
                  </a:schemeClr>
                </a:solidFill>
              </a:rPr>
              <a:t>arterial</a:t>
            </a:r>
            <a:r>
              <a:rPr lang="en-US" sz="1400" dirty="0">
                <a:solidFill>
                  <a:schemeClr val="bg1">
                    <a:lumMod val="65000"/>
                  </a:schemeClr>
                </a:solidFill>
              </a:rPr>
              <a:t> structure (the  internal carotid  artery and its  </a:t>
            </a:r>
            <a:r>
              <a:rPr lang="en-US" sz="1400" dirty="0" err="1">
                <a:solidFill>
                  <a:schemeClr val="bg1">
                    <a:lumMod val="65000"/>
                  </a:schemeClr>
                </a:solidFill>
              </a:rPr>
              <a:t>dural</a:t>
            </a:r>
            <a:r>
              <a:rPr lang="en-US" sz="1400" dirty="0">
                <a:solidFill>
                  <a:schemeClr val="bg1">
                    <a:lumMod val="65000"/>
                  </a:schemeClr>
                </a:solidFill>
              </a:rPr>
              <a:t>  branches) wholly within the confines of a </a:t>
            </a:r>
            <a:r>
              <a:rPr lang="en-US" sz="1400" i="1" dirty="0">
                <a:solidFill>
                  <a:schemeClr val="bg1">
                    <a:lumMod val="65000"/>
                  </a:schemeClr>
                </a:solidFill>
              </a:rPr>
              <a:t>venous</a:t>
            </a:r>
            <a:r>
              <a:rPr lang="en-US" sz="1400" dirty="0">
                <a:solidFill>
                  <a:schemeClr val="bg1">
                    <a:lumMod val="65000"/>
                  </a:schemeClr>
                </a:solidFill>
              </a:rPr>
              <a:t> structure (</a:t>
            </a:r>
            <a:r>
              <a:rPr lang="en-US" sz="1400" dirty="0" err="1">
                <a:solidFill>
                  <a:schemeClr val="bg1">
                    <a:lumMod val="65000"/>
                  </a:schemeClr>
                </a:solidFill>
              </a:rPr>
              <a:t>ie</a:t>
            </a:r>
            <a:r>
              <a:rPr lang="en-US" sz="1400" dirty="0">
                <a:solidFill>
                  <a:schemeClr val="bg1">
                    <a:lumMod val="65000"/>
                  </a:schemeClr>
                </a:solidFill>
              </a:rPr>
              <a:t>, the CS itself)</a:t>
            </a:r>
          </a:p>
          <a:p>
            <a:endParaRPr lang="en-US" sz="1400" i="1" dirty="0">
              <a:solidFill>
                <a:schemeClr val="bg1">
                  <a:lumMod val="65000"/>
                </a:schemeClr>
              </a:solidFill>
            </a:endParaRPr>
          </a:p>
          <a:p>
            <a:r>
              <a:rPr lang="en-US" sz="1400" i="1" dirty="0">
                <a:solidFill>
                  <a:schemeClr val="bg1">
                    <a:lumMod val="65000"/>
                  </a:schemeClr>
                </a:solidFill>
              </a:rPr>
              <a:t>What is the fundamental problem that results from a fistula within the CS?</a:t>
            </a:r>
          </a:p>
          <a:p>
            <a:r>
              <a:rPr lang="en-US" sz="1400" dirty="0">
                <a:solidFill>
                  <a:schemeClr val="bg1">
                    <a:lumMod val="65000"/>
                  </a:schemeClr>
                </a:solidFill>
              </a:rPr>
              <a:t>It’s a pressure thing. A fistula allows high-pressure blood from the arterial tree to flow into the low-pressure, venous-sided CS. The subsequent increase in blood pressure within the CS </a:t>
            </a:r>
            <a:r>
              <a:rPr lang="en-US" sz="1400" b="1" dirty="0">
                <a:solidFill>
                  <a:srgbClr val="0000FF"/>
                </a:solidFill>
              </a:rPr>
              <a:t>impedes venous flow into the CS, leading to congestion of the eye and orbit</a:t>
            </a:r>
            <a:r>
              <a:rPr lang="en-US" sz="1400" dirty="0">
                <a:solidFill>
                  <a:srgbClr val="0000FF"/>
                </a:solidFill>
              </a:rPr>
              <a:t>. </a:t>
            </a:r>
            <a:r>
              <a:rPr lang="en-US" sz="1400" dirty="0">
                <a:solidFill>
                  <a:schemeClr val="bg1">
                    <a:lumMod val="65000"/>
                  </a:schemeClr>
                </a:solidFill>
              </a:rPr>
              <a:t>Further, if the pressure increase within the CS is significant enough, reversal of blood flow through the venous structures that drain into the CS will occur--that is, blood will circulate </a:t>
            </a:r>
            <a:r>
              <a:rPr lang="en-US" sz="1400" b="1" dirty="0">
                <a:solidFill>
                  <a:schemeClr val="bg1">
                    <a:lumMod val="65000"/>
                  </a:schemeClr>
                </a:solidFill>
              </a:rPr>
              <a:t>from</a:t>
            </a:r>
            <a:r>
              <a:rPr lang="en-US" sz="1400" dirty="0">
                <a:solidFill>
                  <a:schemeClr val="bg1">
                    <a:lumMod val="65000"/>
                  </a:schemeClr>
                </a:solidFill>
              </a:rPr>
              <a:t> the CS </a:t>
            </a:r>
            <a:r>
              <a:rPr lang="en-US" sz="1400" b="1" dirty="0">
                <a:solidFill>
                  <a:schemeClr val="bg1">
                    <a:lumMod val="65000"/>
                  </a:schemeClr>
                </a:solidFill>
              </a:rPr>
              <a:t>to</a:t>
            </a:r>
            <a:r>
              <a:rPr lang="en-US" sz="1400" dirty="0">
                <a:solidFill>
                  <a:schemeClr val="bg1">
                    <a:lumMod val="65000"/>
                  </a:schemeClr>
                </a:solidFill>
              </a:rPr>
              <a:t> the eye and orbit.</a:t>
            </a:r>
          </a:p>
        </p:txBody>
      </p:sp>
      <p:sp>
        <p:nvSpPr>
          <p:cNvPr id="6" name="TextBox 5">
            <a:extLst>
              <a:ext uri="{FF2B5EF4-FFF2-40B4-BE49-F238E27FC236}">
                <a16:creationId xmlns:a16="http://schemas.microsoft.com/office/drawing/2014/main" id="{9A791474-0D44-42B3-A8B2-6E821E6D9D09}"/>
              </a:ext>
            </a:extLst>
          </p:cNvPr>
          <p:cNvSpPr txBox="1"/>
          <p:nvPr/>
        </p:nvSpPr>
        <p:spPr>
          <a:xfrm>
            <a:off x="577735" y="3389536"/>
            <a:ext cx="7664678" cy="1815882"/>
          </a:xfrm>
          <a:prstGeom prst="rect">
            <a:avLst/>
          </a:prstGeom>
          <a:solidFill>
            <a:srgbClr val="7030A0"/>
          </a:solidFill>
        </p:spPr>
        <p:txBody>
          <a:bodyPr wrap="square" rtlCol="0">
            <a:spAutoFit/>
          </a:bodyPr>
          <a:lstStyle/>
          <a:p>
            <a:r>
              <a:rPr lang="en-US" sz="1400" i="1" dirty="0">
                <a:solidFill>
                  <a:schemeClr val="bg1"/>
                </a:solidFill>
              </a:rPr>
              <a:t>Earlier in the slide-set, the main venous conduit from the eye and orbit to the CS was identified. What was it again?</a:t>
            </a:r>
          </a:p>
          <a:p>
            <a:r>
              <a:rPr lang="en-US" sz="1400" dirty="0">
                <a:solidFill>
                  <a:schemeClr val="bg1"/>
                </a:solidFill>
              </a:rPr>
              <a:t>The superior ophthalmic vein (SOV)</a:t>
            </a:r>
          </a:p>
          <a:p>
            <a:endParaRPr lang="en-US" sz="1400" dirty="0">
              <a:solidFill>
                <a:schemeClr val="bg1"/>
              </a:solidFill>
            </a:endParaRPr>
          </a:p>
          <a:p>
            <a:r>
              <a:rPr lang="en-US" sz="1400" i="1" dirty="0">
                <a:solidFill>
                  <a:schemeClr val="bg1"/>
                </a:solidFill>
              </a:rPr>
              <a:t>In a </a:t>
            </a:r>
            <a:r>
              <a:rPr lang="en-US" sz="1400" i="1" dirty="0" err="1">
                <a:solidFill>
                  <a:schemeClr val="bg1"/>
                </a:solidFill>
              </a:rPr>
              <a:t>pt</a:t>
            </a:r>
            <a:r>
              <a:rPr lang="en-US" sz="1400" i="1" dirty="0">
                <a:solidFill>
                  <a:schemeClr val="bg1"/>
                </a:solidFill>
              </a:rPr>
              <a:t> with a CS fistula, what is the appearance of the superior ophthalmic vein on orbital imaging studies?</a:t>
            </a:r>
            <a:endParaRPr lang="en-US" sz="1400" i="1" dirty="0">
              <a:solidFill>
                <a:srgbClr val="7030A0"/>
              </a:solidFill>
            </a:endParaRPr>
          </a:p>
          <a:p>
            <a:r>
              <a:rPr lang="en-US" sz="1400" dirty="0">
                <a:solidFill>
                  <a:srgbClr val="7030A0"/>
                </a:solidFill>
              </a:rPr>
              <a:t>It is enlarged. This is an important sign to search for when reviewing imaging studies in cases of suspected CS fistulas!</a:t>
            </a:r>
          </a:p>
        </p:txBody>
      </p:sp>
    </p:spTree>
    <p:extLst>
      <p:ext uri="{BB962C8B-B14F-4D97-AF65-F5344CB8AC3E}">
        <p14:creationId xmlns:p14="http://schemas.microsoft.com/office/powerpoint/2010/main" val="69159554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286639"/>
            <a:ext cx="8415130" cy="289310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The A-V fistulas implicated in OGA 2ndry to increased EVP: Where are they located?</a:t>
            </a:r>
          </a:p>
          <a:p>
            <a:r>
              <a:rPr lang="en-US" sz="1400" i="1" dirty="0">
                <a:solidFill>
                  <a:schemeClr val="bg1">
                    <a:lumMod val="65000"/>
                  </a:schemeClr>
                </a:solidFill>
              </a:rPr>
              <a:t>The cavernous sinus (CS)</a:t>
            </a:r>
          </a:p>
          <a:p>
            <a:endParaRPr lang="en-US" sz="1400" i="1" dirty="0">
              <a:solidFill>
                <a:schemeClr val="bg1">
                  <a:lumMod val="65000"/>
                </a:schemeClr>
              </a:solidFill>
            </a:endParaRPr>
          </a:p>
          <a:p>
            <a:r>
              <a:rPr lang="en-US" sz="1400" i="1" dirty="0">
                <a:solidFill>
                  <a:schemeClr val="bg1">
                    <a:lumMod val="65000"/>
                  </a:schemeClr>
                </a:solidFill>
              </a:rPr>
              <a:t>An aspect of CS anatomy makes it uniquely vulnerable to the development of A-V fistulas. What is it?</a:t>
            </a:r>
          </a:p>
          <a:p>
            <a:r>
              <a:rPr lang="en-US" sz="1400" dirty="0">
                <a:solidFill>
                  <a:schemeClr val="bg1">
                    <a:lumMod val="65000"/>
                  </a:schemeClr>
                </a:solidFill>
              </a:rPr>
              <a:t>It is the configuration--unique in the human body--of having an </a:t>
            </a:r>
            <a:r>
              <a:rPr lang="en-US" sz="1400" i="1" dirty="0">
                <a:solidFill>
                  <a:schemeClr val="bg1">
                    <a:lumMod val="65000"/>
                  </a:schemeClr>
                </a:solidFill>
              </a:rPr>
              <a:t>arterial</a:t>
            </a:r>
            <a:r>
              <a:rPr lang="en-US" sz="1400" dirty="0">
                <a:solidFill>
                  <a:schemeClr val="bg1">
                    <a:lumMod val="65000"/>
                  </a:schemeClr>
                </a:solidFill>
              </a:rPr>
              <a:t> structure (the  internal carotid  artery and its  </a:t>
            </a:r>
            <a:r>
              <a:rPr lang="en-US" sz="1400" dirty="0" err="1">
                <a:solidFill>
                  <a:schemeClr val="bg1">
                    <a:lumMod val="65000"/>
                  </a:schemeClr>
                </a:solidFill>
              </a:rPr>
              <a:t>dural</a:t>
            </a:r>
            <a:r>
              <a:rPr lang="en-US" sz="1400" dirty="0">
                <a:solidFill>
                  <a:schemeClr val="bg1">
                    <a:lumMod val="65000"/>
                  </a:schemeClr>
                </a:solidFill>
              </a:rPr>
              <a:t>  branches) wholly within the confines of a </a:t>
            </a:r>
            <a:r>
              <a:rPr lang="en-US" sz="1400" i="1" dirty="0">
                <a:solidFill>
                  <a:schemeClr val="bg1">
                    <a:lumMod val="65000"/>
                  </a:schemeClr>
                </a:solidFill>
              </a:rPr>
              <a:t>venous</a:t>
            </a:r>
            <a:r>
              <a:rPr lang="en-US" sz="1400" dirty="0">
                <a:solidFill>
                  <a:schemeClr val="bg1">
                    <a:lumMod val="65000"/>
                  </a:schemeClr>
                </a:solidFill>
              </a:rPr>
              <a:t> structure (</a:t>
            </a:r>
            <a:r>
              <a:rPr lang="en-US" sz="1400" dirty="0" err="1">
                <a:solidFill>
                  <a:schemeClr val="bg1">
                    <a:lumMod val="65000"/>
                  </a:schemeClr>
                </a:solidFill>
              </a:rPr>
              <a:t>ie</a:t>
            </a:r>
            <a:r>
              <a:rPr lang="en-US" sz="1400" dirty="0">
                <a:solidFill>
                  <a:schemeClr val="bg1">
                    <a:lumMod val="65000"/>
                  </a:schemeClr>
                </a:solidFill>
              </a:rPr>
              <a:t>, the CS itself)</a:t>
            </a:r>
          </a:p>
          <a:p>
            <a:endParaRPr lang="en-US" sz="1400" i="1" dirty="0">
              <a:solidFill>
                <a:schemeClr val="bg1">
                  <a:lumMod val="65000"/>
                </a:schemeClr>
              </a:solidFill>
            </a:endParaRPr>
          </a:p>
          <a:p>
            <a:r>
              <a:rPr lang="en-US" sz="1400" i="1" dirty="0">
                <a:solidFill>
                  <a:schemeClr val="bg1">
                    <a:lumMod val="65000"/>
                  </a:schemeClr>
                </a:solidFill>
              </a:rPr>
              <a:t>What is the fundamental problem that results from a fistula within the CS?</a:t>
            </a:r>
          </a:p>
          <a:p>
            <a:r>
              <a:rPr lang="en-US" sz="1400" dirty="0">
                <a:solidFill>
                  <a:schemeClr val="bg1">
                    <a:lumMod val="65000"/>
                  </a:schemeClr>
                </a:solidFill>
              </a:rPr>
              <a:t>It’s a pressure thing. A fistula allows high-pressure blood from the arterial tree to flow into the low-pressure, venous-sided CS. The subsequent increase in blood pressure within the CS </a:t>
            </a:r>
            <a:r>
              <a:rPr lang="en-US" sz="1400" b="1" dirty="0">
                <a:solidFill>
                  <a:srgbClr val="0000FF"/>
                </a:solidFill>
              </a:rPr>
              <a:t>impedes venous flow into the CS, leading to congestion of the eye and orbit</a:t>
            </a:r>
            <a:r>
              <a:rPr lang="en-US" sz="1400" dirty="0">
                <a:solidFill>
                  <a:srgbClr val="0000FF"/>
                </a:solidFill>
              </a:rPr>
              <a:t>. </a:t>
            </a:r>
            <a:r>
              <a:rPr lang="en-US" sz="1400" dirty="0">
                <a:solidFill>
                  <a:schemeClr val="bg1">
                    <a:lumMod val="65000"/>
                  </a:schemeClr>
                </a:solidFill>
              </a:rPr>
              <a:t>Further, if the pressure increase within the CS is significant enough, reversal of blood flow through the venous structures that drain into the CS will occur--that is, blood will circulate </a:t>
            </a:r>
            <a:r>
              <a:rPr lang="en-US" sz="1400" b="1" dirty="0">
                <a:solidFill>
                  <a:schemeClr val="bg1">
                    <a:lumMod val="65000"/>
                  </a:schemeClr>
                </a:solidFill>
              </a:rPr>
              <a:t>from</a:t>
            </a:r>
            <a:r>
              <a:rPr lang="en-US" sz="1400" dirty="0">
                <a:solidFill>
                  <a:schemeClr val="bg1">
                    <a:lumMod val="65000"/>
                  </a:schemeClr>
                </a:solidFill>
              </a:rPr>
              <a:t> the CS </a:t>
            </a:r>
            <a:r>
              <a:rPr lang="en-US" sz="1400" b="1" dirty="0">
                <a:solidFill>
                  <a:schemeClr val="bg1">
                    <a:lumMod val="65000"/>
                  </a:schemeClr>
                </a:solidFill>
              </a:rPr>
              <a:t>to</a:t>
            </a:r>
            <a:r>
              <a:rPr lang="en-US" sz="1400" dirty="0">
                <a:solidFill>
                  <a:schemeClr val="bg1">
                    <a:lumMod val="65000"/>
                  </a:schemeClr>
                </a:solidFill>
              </a:rPr>
              <a:t> the eye and orbit.</a:t>
            </a:r>
          </a:p>
        </p:txBody>
      </p:sp>
      <p:sp>
        <p:nvSpPr>
          <p:cNvPr id="6" name="TextBox 5">
            <a:extLst>
              <a:ext uri="{FF2B5EF4-FFF2-40B4-BE49-F238E27FC236}">
                <a16:creationId xmlns:a16="http://schemas.microsoft.com/office/drawing/2014/main" id="{9A791474-0D44-42B3-A8B2-6E821E6D9D09}"/>
              </a:ext>
            </a:extLst>
          </p:cNvPr>
          <p:cNvSpPr txBox="1"/>
          <p:nvPr/>
        </p:nvSpPr>
        <p:spPr>
          <a:xfrm>
            <a:off x="577735" y="3389536"/>
            <a:ext cx="7664678" cy="1815882"/>
          </a:xfrm>
          <a:prstGeom prst="rect">
            <a:avLst/>
          </a:prstGeom>
          <a:solidFill>
            <a:srgbClr val="7030A0"/>
          </a:solidFill>
        </p:spPr>
        <p:txBody>
          <a:bodyPr wrap="square" rtlCol="0">
            <a:spAutoFit/>
          </a:bodyPr>
          <a:lstStyle/>
          <a:p>
            <a:r>
              <a:rPr lang="en-US" sz="1400" i="1" dirty="0">
                <a:solidFill>
                  <a:schemeClr val="bg1"/>
                </a:solidFill>
              </a:rPr>
              <a:t>Earlier in the slide-set, the main venous conduit from the eye and orbit to the CS was identified. What was it again?</a:t>
            </a:r>
          </a:p>
          <a:p>
            <a:r>
              <a:rPr lang="en-US" sz="1400" dirty="0">
                <a:solidFill>
                  <a:schemeClr val="bg1"/>
                </a:solidFill>
              </a:rPr>
              <a:t>The superior ophthalmic vein (SOV)</a:t>
            </a:r>
          </a:p>
          <a:p>
            <a:endParaRPr lang="en-US" sz="1400" dirty="0">
              <a:solidFill>
                <a:schemeClr val="bg1"/>
              </a:solidFill>
            </a:endParaRPr>
          </a:p>
          <a:p>
            <a:r>
              <a:rPr lang="en-US" sz="1400" i="1" dirty="0">
                <a:solidFill>
                  <a:schemeClr val="bg1"/>
                </a:solidFill>
              </a:rPr>
              <a:t>In a </a:t>
            </a:r>
            <a:r>
              <a:rPr lang="en-US" sz="1400" i="1" dirty="0" err="1">
                <a:solidFill>
                  <a:schemeClr val="bg1"/>
                </a:solidFill>
              </a:rPr>
              <a:t>pt</a:t>
            </a:r>
            <a:r>
              <a:rPr lang="en-US" sz="1400" i="1" dirty="0">
                <a:solidFill>
                  <a:schemeClr val="bg1"/>
                </a:solidFill>
              </a:rPr>
              <a:t> with a CS fistula, what is the appearance of the superior ophthalmic vein on orbital imaging studies?</a:t>
            </a:r>
          </a:p>
          <a:p>
            <a:r>
              <a:rPr lang="en-US" sz="1400" dirty="0">
                <a:solidFill>
                  <a:schemeClr val="bg1"/>
                </a:solidFill>
              </a:rPr>
              <a:t>It is enlarged. This is an important sign to search for when reviewing imaging studies in cases of suspected CS fistulas!</a:t>
            </a:r>
          </a:p>
        </p:txBody>
      </p:sp>
    </p:spTree>
    <p:extLst>
      <p:ext uri="{BB962C8B-B14F-4D97-AF65-F5344CB8AC3E}">
        <p14:creationId xmlns:p14="http://schemas.microsoft.com/office/powerpoint/2010/main" val="324058412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FAE04E1-93E9-4955-9F11-927A588487C4}"/>
              </a:ext>
            </a:extLst>
          </p:cNvPr>
          <p:cNvSpPr>
            <a:spLocks noGrp="1"/>
          </p:cNvSpPr>
          <p:nvPr>
            <p:ph type="sldNum" sz="quarter" idx="12"/>
          </p:nvPr>
        </p:nvSpPr>
        <p:spPr/>
        <p:txBody>
          <a:bodyPr/>
          <a:lstStyle/>
          <a:p>
            <a:pPr>
              <a:defRPr/>
            </a:pPr>
            <a:fld id="{94617331-6E8E-46A7-8E0B-E00505E575FC}" type="slidenum">
              <a:rPr lang="en-US" altLang="en-US" smtClean="0"/>
              <a:pPr>
                <a:defRPr/>
              </a:pPr>
              <a:t>323</a:t>
            </a:fld>
            <a:endParaRPr lang="en-US" altLang="en-US"/>
          </a:p>
        </p:txBody>
      </p:sp>
      <p:sp>
        <p:nvSpPr>
          <p:cNvPr id="6" name="TextBox 5">
            <a:extLst>
              <a:ext uri="{FF2B5EF4-FFF2-40B4-BE49-F238E27FC236}">
                <a16:creationId xmlns:a16="http://schemas.microsoft.com/office/drawing/2014/main" id="{E6D93FC8-1BE1-4717-9C3E-96B13559D2C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0C00490B-A81E-4AC0-AB6C-3CA6B7867E6E}"/>
              </a:ext>
            </a:extLst>
          </p:cNvPr>
          <p:cNvSpPr txBox="1"/>
          <p:nvPr/>
        </p:nvSpPr>
        <p:spPr>
          <a:xfrm>
            <a:off x="2325237" y="5864337"/>
            <a:ext cx="4493539" cy="369332"/>
          </a:xfrm>
          <a:prstGeom prst="rect">
            <a:avLst/>
          </a:prstGeom>
          <a:noFill/>
        </p:spPr>
        <p:txBody>
          <a:bodyPr wrap="none" rtlCol="0">
            <a:spAutoFit/>
          </a:bodyPr>
          <a:lstStyle/>
          <a:p>
            <a:pPr algn="ctr"/>
            <a:r>
              <a:rPr lang="en-US" dirty="0"/>
              <a:t>Carotid-CS fistula: Enlarged SOV on MRA</a:t>
            </a:r>
          </a:p>
        </p:txBody>
      </p:sp>
      <p:pic>
        <p:nvPicPr>
          <p:cNvPr id="4" name="Picture 3">
            <a:extLst>
              <a:ext uri="{FF2B5EF4-FFF2-40B4-BE49-F238E27FC236}">
                <a16:creationId xmlns:a16="http://schemas.microsoft.com/office/drawing/2014/main" id="{DEF45A27-BD25-42AD-9886-56E4655390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7000" y="1252537"/>
            <a:ext cx="3810000" cy="4352925"/>
          </a:xfrm>
          <a:prstGeom prst="rect">
            <a:avLst/>
          </a:prstGeom>
        </p:spPr>
      </p:pic>
    </p:spTree>
    <p:extLst>
      <p:ext uri="{BB962C8B-B14F-4D97-AF65-F5344CB8AC3E}">
        <p14:creationId xmlns:p14="http://schemas.microsoft.com/office/powerpoint/2010/main" val="4203746436"/>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200970" cy="338554"/>
          </a:xfrm>
          <a:prstGeom prst="rect">
            <a:avLst/>
          </a:prstGeom>
          <a:noFill/>
        </p:spPr>
        <p:txBody>
          <a:bodyPr wrap="none" rtlCol="0">
            <a:spAutoFit/>
          </a:bodyPr>
          <a:lstStyle/>
          <a:p>
            <a:r>
              <a:rPr lang="en-US" sz="1600" b="1" dirty="0"/>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2767739"/>
            <a:ext cx="1240154"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08EC0A0-FE2F-43AF-882F-5F059E2A8CA6}"/>
              </a:ext>
            </a:extLst>
          </p:cNvPr>
          <p:cNvSpPr txBox="1"/>
          <p:nvPr/>
        </p:nvSpPr>
        <p:spPr>
          <a:xfrm>
            <a:off x="424070" y="3286639"/>
            <a:ext cx="8415130" cy="2893100"/>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The A-V fistulas implicated in OGA 2ndry to increased EVP: Where are they located?</a:t>
            </a:r>
          </a:p>
          <a:p>
            <a:r>
              <a:rPr lang="en-US" sz="1400" i="1" dirty="0">
                <a:solidFill>
                  <a:schemeClr val="bg1">
                    <a:lumMod val="65000"/>
                  </a:schemeClr>
                </a:solidFill>
              </a:rPr>
              <a:t>The cavernous sinus (CS)</a:t>
            </a:r>
          </a:p>
          <a:p>
            <a:endParaRPr lang="en-US" sz="1400" i="1" dirty="0">
              <a:solidFill>
                <a:schemeClr val="bg1">
                  <a:lumMod val="65000"/>
                </a:schemeClr>
              </a:solidFill>
            </a:endParaRPr>
          </a:p>
          <a:p>
            <a:r>
              <a:rPr lang="en-US" sz="1400" i="1" dirty="0">
                <a:solidFill>
                  <a:schemeClr val="bg1">
                    <a:lumMod val="65000"/>
                  </a:schemeClr>
                </a:solidFill>
              </a:rPr>
              <a:t>An aspect of CS anatomy makes it uniquely vulnerable to the development of A-V fistulas. What is it?</a:t>
            </a:r>
          </a:p>
          <a:p>
            <a:r>
              <a:rPr lang="en-US" sz="1400" dirty="0">
                <a:solidFill>
                  <a:schemeClr val="bg1">
                    <a:lumMod val="65000"/>
                  </a:schemeClr>
                </a:solidFill>
              </a:rPr>
              <a:t>It is the configuration--unique in the human body--of having an </a:t>
            </a:r>
            <a:r>
              <a:rPr lang="en-US" sz="1400" i="1" dirty="0">
                <a:solidFill>
                  <a:schemeClr val="bg1">
                    <a:lumMod val="65000"/>
                  </a:schemeClr>
                </a:solidFill>
              </a:rPr>
              <a:t>arterial</a:t>
            </a:r>
            <a:r>
              <a:rPr lang="en-US" sz="1400" dirty="0">
                <a:solidFill>
                  <a:schemeClr val="bg1">
                    <a:lumMod val="65000"/>
                  </a:schemeClr>
                </a:solidFill>
              </a:rPr>
              <a:t> structure (the  internal carotid  artery and its  </a:t>
            </a:r>
            <a:r>
              <a:rPr lang="en-US" sz="1400" dirty="0" err="1">
                <a:solidFill>
                  <a:schemeClr val="bg1">
                    <a:lumMod val="65000"/>
                  </a:schemeClr>
                </a:solidFill>
              </a:rPr>
              <a:t>dural</a:t>
            </a:r>
            <a:r>
              <a:rPr lang="en-US" sz="1400" dirty="0">
                <a:solidFill>
                  <a:schemeClr val="bg1">
                    <a:lumMod val="65000"/>
                  </a:schemeClr>
                </a:solidFill>
              </a:rPr>
              <a:t>  branches) wholly within the confines of a </a:t>
            </a:r>
            <a:r>
              <a:rPr lang="en-US" sz="1400" i="1" dirty="0">
                <a:solidFill>
                  <a:schemeClr val="bg1">
                    <a:lumMod val="65000"/>
                  </a:schemeClr>
                </a:solidFill>
              </a:rPr>
              <a:t>venous</a:t>
            </a:r>
            <a:r>
              <a:rPr lang="en-US" sz="1400" dirty="0">
                <a:solidFill>
                  <a:schemeClr val="bg1">
                    <a:lumMod val="65000"/>
                  </a:schemeClr>
                </a:solidFill>
              </a:rPr>
              <a:t> structure (</a:t>
            </a:r>
            <a:r>
              <a:rPr lang="en-US" sz="1400" dirty="0" err="1">
                <a:solidFill>
                  <a:schemeClr val="bg1">
                    <a:lumMod val="65000"/>
                  </a:schemeClr>
                </a:solidFill>
              </a:rPr>
              <a:t>ie</a:t>
            </a:r>
            <a:r>
              <a:rPr lang="en-US" sz="1400" dirty="0">
                <a:solidFill>
                  <a:schemeClr val="bg1">
                    <a:lumMod val="65000"/>
                  </a:schemeClr>
                </a:solidFill>
              </a:rPr>
              <a:t>, the CS itself)</a:t>
            </a:r>
          </a:p>
          <a:p>
            <a:endParaRPr lang="en-US" sz="1400" i="1" dirty="0">
              <a:solidFill>
                <a:schemeClr val="bg1">
                  <a:lumMod val="65000"/>
                </a:schemeClr>
              </a:solidFill>
            </a:endParaRPr>
          </a:p>
          <a:p>
            <a:r>
              <a:rPr lang="en-US" sz="1400" i="1" dirty="0">
                <a:solidFill>
                  <a:schemeClr val="bg1">
                    <a:lumMod val="65000"/>
                  </a:schemeClr>
                </a:solidFill>
              </a:rPr>
              <a:t>What is the fundamental problem that results from a fistula within the CS?</a:t>
            </a:r>
          </a:p>
          <a:p>
            <a:r>
              <a:rPr lang="en-US" sz="1400" dirty="0">
                <a:solidFill>
                  <a:schemeClr val="bg1">
                    <a:lumMod val="65000"/>
                  </a:schemeClr>
                </a:solidFill>
              </a:rPr>
              <a:t>It’s a pressure thing. A fistula allows high-pressure blood from the arterial tree to flow into the low-pressure, venous-sided CS. The subsequent increase in blood pressure within the CS </a:t>
            </a:r>
            <a:r>
              <a:rPr lang="en-US" sz="1400" b="1" dirty="0">
                <a:solidFill>
                  <a:schemeClr val="bg1">
                    <a:lumMod val="65000"/>
                  </a:schemeClr>
                </a:solidFill>
              </a:rPr>
              <a:t>impedes venous flow into the CS, leading to congestion of the eye and orbit</a:t>
            </a:r>
            <a:r>
              <a:rPr lang="en-US" sz="1400" dirty="0">
                <a:solidFill>
                  <a:schemeClr val="bg1">
                    <a:lumMod val="65000"/>
                  </a:schemeClr>
                </a:solidFill>
              </a:rPr>
              <a:t>. Further, if the pressure increase within the CS is significant enough, reversal of blood flow through the venous structures that drain into the CS will occur--that is, blood will circulate </a:t>
            </a:r>
            <a:r>
              <a:rPr lang="en-US" sz="1400" b="1" dirty="0">
                <a:solidFill>
                  <a:schemeClr val="bg1">
                    <a:lumMod val="65000"/>
                  </a:schemeClr>
                </a:solidFill>
              </a:rPr>
              <a:t>from</a:t>
            </a:r>
            <a:r>
              <a:rPr lang="en-US" sz="1400" dirty="0">
                <a:solidFill>
                  <a:schemeClr val="bg1">
                    <a:lumMod val="65000"/>
                  </a:schemeClr>
                </a:solidFill>
              </a:rPr>
              <a:t> the CS </a:t>
            </a:r>
            <a:r>
              <a:rPr lang="en-US" sz="1400" b="1" dirty="0">
                <a:solidFill>
                  <a:schemeClr val="bg1">
                    <a:lumMod val="65000"/>
                  </a:schemeClr>
                </a:solidFill>
              </a:rPr>
              <a:t>to</a:t>
            </a:r>
            <a:r>
              <a:rPr lang="en-US" sz="1400" dirty="0">
                <a:solidFill>
                  <a:schemeClr val="bg1">
                    <a:lumMod val="65000"/>
                  </a:schemeClr>
                </a:solidFill>
              </a:rPr>
              <a:t> the eye and orbit.</a:t>
            </a:r>
          </a:p>
        </p:txBody>
      </p:sp>
      <p:sp>
        <p:nvSpPr>
          <p:cNvPr id="6" name="TextBox 5">
            <a:extLst>
              <a:ext uri="{FF2B5EF4-FFF2-40B4-BE49-F238E27FC236}">
                <a16:creationId xmlns:a16="http://schemas.microsoft.com/office/drawing/2014/main" id="{9A791474-0D44-42B3-A8B2-6E821E6D9D09}"/>
              </a:ext>
            </a:extLst>
          </p:cNvPr>
          <p:cNvSpPr txBox="1"/>
          <p:nvPr/>
        </p:nvSpPr>
        <p:spPr>
          <a:xfrm>
            <a:off x="577735" y="3389536"/>
            <a:ext cx="7664678" cy="1815882"/>
          </a:xfrm>
          <a:prstGeom prst="rect">
            <a:avLst/>
          </a:prstGeom>
          <a:solidFill>
            <a:srgbClr val="7030A0"/>
          </a:solidFill>
        </p:spPr>
        <p:txBody>
          <a:bodyPr wrap="square" rtlCol="0">
            <a:spAutoFit/>
          </a:bodyPr>
          <a:lstStyle/>
          <a:p>
            <a:r>
              <a:rPr lang="en-US" sz="1400" i="1" dirty="0">
                <a:solidFill>
                  <a:schemeClr val="tx1">
                    <a:lumMod val="50000"/>
                    <a:lumOff val="50000"/>
                  </a:schemeClr>
                </a:solidFill>
              </a:rPr>
              <a:t>Earlier in the slide-set, the main venous conduit from the eye and orbit to the CS was identified. What was it again?</a:t>
            </a:r>
          </a:p>
          <a:p>
            <a:r>
              <a:rPr lang="en-US" sz="1400" dirty="0">
                <a:solidFill>
                  <a:schemeClr val="tx1">
                    <a:lumMod val="50000"/>
                    <a:lumOff val="50000"/>
                  </a:schemeClr>
                </a:solidFill>
              </a:rPr>
              <a:t>The superior ophthalmic vein (SOV)</a:t>
            </a:r>
          </a:p>
          <a:p>
            <a:endParaRPr lang="en-US" sz="1400" dirty="0">
              <a:solidFill>
                <a:schemeClr val="tx1">
                  <a:lumMod val="50000"/>
                  <a:lumOff val="50000"/>
                </a:schemeClr>
              </a:solidFill>
            </a:endParaRPr>
          </a:p>
          <a:p>
            <a:r>
              <a:rPr lang="en-US" sz="1400" i="1" dirty="0">
                <a:solidFill>
                  <a:schemeClr val="tx1">
                    <a:lumMod val="50000"/>
                    <a:lumOff val="50000"/>
                  </a:schemeClr>
                </a:solidFill>
              </a:rPr>
              <a:t>In a </a:t>
            </a:r>
            <a:r>
              <a:rPr lang="en-US" sz="1400" i="1" dirty="0" err="1">
                <a:solidFill>
                  <a:schemeClr val="tx1">
                    <a:lumMod val="50000"/>
                    <a:lumOff val="50000"/>
                  </a:schemeClr>
                </a:solidFill>
              </a:rPr>
              <a:t>pt</a:t>
            </a:r>
            <a:r>
              <a:rPr lang="en-US" sz="1400" i="1" dirty="0">
                <a:solidFill>
                  <a:schemeClr val="tx1">
                    <a:lumMod val="50000"/>
                    <a:lumOff val="50000"/>
                  </a:schemeClr>
                </a:solidFill>
              </a:rPr>
              <a:t> with a CS fistula, what is the appearance of the superior ophthalmic vein on orbital imaging studies?</a:t>
            </a:r>
          </a:p>
          <a:p>
            <a:r>
              <a:rPr lang="en-US" sz="1400" dirty="0">
                <a:solidFill>
                  <a:schemeClr val="tx1">
                    <a:lumMod val="50000"/>
                    <a:lumOff val="50000"/>
                  </a:schemeClr>
                </a:solidFill>
              </a:rPr>
              <a:t>It is enlarged. This is an important sign to search for when reviewing imaging studies in cases of suspected CS fistulas!</a:t>
            </a:r>
          </a:p>
        </p:txBody>
      </p:sp>
      <p:sp>
        <p:nvSpPr>
          <p:cNvPr id="16" name="TextBox 15">
            <a:extLst>
              <a:ext uri="{FF2B5EF4-FFF2-40B4-BE49-F238E27FC236}">
                <a16:creationId xmlns:a16="http://schemas.microsoft.com/office/drawing/2014/main" id="{7597A58E-6AC2-4468-A9EB-AF86E3AF8D34}"/>
              </a:ext>
            </a:extLst>
          </p:cNvPr>
          <p:cNvSpPr txBox="1"/>
          <p:nvPr/>
        </p:nvSpPr>
        <p:spPr>
          <a:xfrm>
            <a:off x="1551076" y="4203850"/>
            <a:ext cx="6041847" cy="461665"/>
          </a:xfrm>
          <a:prstGeom prst="rect">
            <a:avLst/>
          </a:prstGeom>
          <a:solidFill>
            <a:schemeClr val="accent6">
              <a:lumMod val="40000"/>
              <a:lumOff val="60000"/>
            </a:schemeClr>
          </a:solidFill>
          <a:ln>
            <a:solidFill>
              <a:schemeClr val="tx1"/>
            </a:solidFill>
          </a:ln>
        </p:spPr>
        <p:txBody>
          <a:bodyPr wrap="none" rtlCol="0">
            <a:spAutoFit/>
          </a:bodyPr>
          <a:lstStyle/>
          <a:p>
            <a:r>
              <a:rPr lang="en-US" sz="2400" i="1" dirty="0">
                <a:effectLst>
                  <a:outerShdw blurRad="38100" dist="38100" dir="2700000" algn="tl">
                    <a:srgbClr val="000000">
                      <a:alpha val="43137"/>
                    </a:srgbClr>
                  </a:outerShdw>
                </a:effectLst>
              </a:rPr>
              <a:t>For more on A-V fistulas, see slide-set </a:t>
            </a:r>
            <a:r>
              <a:rPr lang="en-US" sz="2400" dirty="0">
                <a:effectLst>
                  <a:outerShdw blurRad="38100" dist="38100" dir="2700000" algn="tl">
                    <a:srgbClr val="000000">
                      <a:alpha val="43137"/>
                    </a:srgbClr>
                  </a:outerShdw>
                </a:effectLst>
              </a:rPr>
              <a:t>N19</a:t>
            </a:r>
          </a:p>
        </p:txBody>
      </p:sp>
    </p:spTree>
    <p:extLst>
      <p:ext uri="{BB962C8B-B14F-4D97-AF65-F5344CB8AC3E}">
        <p14:creationId xmlns:p14="http://schemas.microsoft.com/office/powerpoint/2010/main" val="143729465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endParaRPr lang="en-US" sz="1400" i="1" dirty="0">
              <a:solidFill>
                <a:srgbClr val="99FF99"/>
              </a:solidFill>
            </a:endParaRPr>
          </a:p>
          <a:p>
            <a:r>
              <a:rPr lang="en-US" sz="1400" dirty="0">
                <a:solidFill>
                  <a:srgbClr val="99FF99"/>
                </a:solidFill>
              </a:rPr>
              <a:t>Orbital venous malformations</a:t>
            </a:r>
          </a:p>
          <a:p>
            <a:endParaRPr lang="en-US" sz="1400" dirty="0">
              <a:solidFill>
                <a:srgbClr val="99FF99"/>
              </a:solidFill>
            </a:endParaRPr>
          </a:p>
          <a:p>
            <a:r>
              <a:rPr lang="en-US" sz="1400" i="1" dirty="0">
                <a:solidFill>
                  <a:srgbClr val="99FF99"/>
                </a:solidFill>
              </a:rPr>
              <a:t>What is the classic presenting sign?</a:t>
            </a:r>
          </a:p>
          <a:p>
            <a:r>
              <a:rPr lang="en-US" sz="1400" dirty="0">
                <a:solidFill>
                  <a:srgbClr val="99FF99"/>
                </a:solidFill>
              </a:rPr>
              <a:t>Proptosis that occurs or worsens when the </a:t>
            </a:r>
            <a:r>
              <a:rPr lang="en-US" sz="1400" dirty="0" err="1">
                <a:solidFill>
                  <a:srgbClr val="99FF99"/>
                </a:solidFill>
              </a:rPr>
              <a:t>pt’s</a:t>
            </a:r>
            <a:r>
              <a:rPr lang="en-US" sz="1400" dirty="0">
                <a:solidFill>
                  <a:srgbClr val="99FF99"/>
                </a:solidFill>
              </a:rPr>
              <a:t> head is  dependent , or when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178840342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endParaRPr lang="en-US" sz="1400" dirty="0">
              <a:solidFill>
                <a:srgbClr val="99FF99"/>
              </a:solidFill>
            </a:endParaRPr>
          </a:p>
          <a:p>
            <a:endParaRPr lang="en-US" sz="1400" dirty="0">
              <a:solidFill>
                <a:srgbClr val="99FF99"/>
              </a:solidFill>
            </a:endParaRPr>
          </a:p>
          <a:p>
            <a:r>
              <a:rPr lang="en-US" sz="1400" i="1" dirty="0">
                <a:solidFill>
                  <a:srgbClr val="99FF99"/>
                </a:solidFill>
              </a:rPr>
              <a:t>What is the classic presenting sign?</a:t>
            </a:r>
          </a:p>
          <a:p>
            <a:r>
              <a:rPr lang="en-US" sz="1400" dirty="0">
                <a:solidFill>
                  <a:srgbClr val="99FF99"/>
                </a:solidFill>
              </a:rPr>
              <a:t>Proptosis that occurs or worsens when the </a:t>
            </a:r>
            <a:r>
              <a:rPr lang="en-US" sz="1400" dirty="0" err="1">
                <a:solidFill>
                  <a:srgbClr val="99FF99"/>
                </a:solidFill>
              </a:rPr>
              <a:t>pt’s</a:t>
            </a:r>
            <a:r>
              <a:rPr lang="en-US" sz="1400" dirty="0">
                <a:solidFill>
                  <a:srgbClr val="99FF99"/>
                </a:solidFill>
              </a:rPr>
              <a:t> head is  dependent , or when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242020242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endParaRPr lang="en-US" sz="1400" i="1" dirty="0">
              <a:solidFill>
                <a:srgbClr val="99FF99"/>
              </a:solidFill>
            </a:endParaRPr>
          </a:p>
          <a:p>
            <a:r>
              <a:rPr lang="en-US" sz="1400" dirty="0">
                <a:solidFill>
                  <a:srgbClr val="99FF99"/>
                </a:solidFill>
              </a:rPr>
              <a:t>Proptosis that occurs or worsens when the </a:t>
            </a:r>
            <a:r>
              <a:rPr lang="en-US" sz="1400" dirty="0" err="1">
                <a:solidFill>
                  <a:srgbClr val="99FF99"/>
                </a:solidFill>
              </a:rPr>
              <a:t>pt’s</a:t>
            </a:r>
            <a:r>
              <a:rPr lang="en-US" sz="1400" dirty="0">
                <a:solidFill>
                  <a:srgbClr val="99FF99"/>
                </a:solidFill>
              </a:rPr>
              <a:t> head is  dependent , or when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2602089133"/>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Rectangle 13">
            <a:extLst>
              <a:ext uri="{FF2B5EF4-FFF2-40B4-BE49-F238E27FC236}">
                <a16:creationId xmlns:a16="http://schemas.microsoft.com/office/drawing/2014/main" id="{890BD2B4-9E4E-4BFE-B30B-35E5A94E39E0}"/>
              </a:ext>
            </a:extLst>
          </p:cNvPr>
          <p:cNvSpPr/>
          <p:nvPr/>
        </p:nvSpPr>
        <p:spPr>
          <a:xfrm>
            <a:off x="5181600" y="4648200"/>
            <a:ext cx="990600" cy="2153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1CD2D29-FB8A-4494-A169-C50B1C6D77C0}"/>
              </a:ext>
            </a:extLst>
          </p:cNvPr>
          <p:cNvSpPr/>
          <p:nvPr/>
        </p:nvSpPr>
        <p:spPr>
          <a:xfrm>
            <a:off x="1416300" y="4865461"/>
            <a:ext cx="990600" cy="2153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action</a:t>
            </a:r>
          </a:p>
        </p:txBody>
      </p:sp>
    </p:spTree>
    <p:extLst>
      <p:ext uri="{BB962C8B-B14F-4D97-AF65-F5344CB8AC3E}">
        <p14:creationId xmlns:p14="http://schemas.microsoft.com/office/powerpoint/2010/main" val="3404134584"/>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329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285305747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71175753"/>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316866"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b="1" dirty="0">
                <a:solidFill>
                  <a:srgbClr val="0000FF"/>
                </a:solidFill>
              </a:rPr>
              <a:t>Proptosis</a:t>
            </a:r>
            <a:r>
              <a:rPr lang="en-US" sz="1400" dirty="0">
                <a:solidFill>
                  <a:srgbClr val="0000FF"/>
                </a:solidFill>
              </a:rPr>
              <a:t> </a:t>
            </a:r>
            <a:r>
              <a:rPr lang="en-US" sz="1400" dirty="0">
                <a:solidFill>
                  <a:schemeClr val="bg1">
                    <a:lumMod val="65000"/>
                  </a:schemeClr>
                </a:solidFill>
              </a:rPr>
              <a:t>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Oval 13">
            <a:extLst>
              <a:ext uri="{FF2B5EF4-FFF2-40B4-BE49-F238E27FC236}">
                <a16:creationId xmlns:a16="http://schemas.microsoft.com/office/drawing/2014/main" id="{470602FA-68C6-4FFD-ADAE-18A57FB6EE83}"/>
              </a:ext>
            </a:extLst>
          </p:cNvPr>
          <p:cNvSpPr/>
          <p:nvPr/>
        </p:nvSpPr>
        <p:spPr>
          <a:xfrm>
            <a:off x="762000" y="4551462"/>
            <a:ext cx="1118701" cy="3729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01695083-720D-4AC9-8675-97535DB28113}"/>
              </a:ext>
            </a:extLst>
          </p:cNvPr>
          <p:cNvSpPr txBox="1"/>
          <p:nvPr/>
        </p:nvSpPr>
        <p:spPr>
          <a:xfrm>
            <a:off x="2134892" y="4449915"/>
            <a:ext cx="6436314" cy="523220"/>
          </a:xfrm>
          <a:prstGeom prst="rect">
            <a:avLst/>
          </a:prstGeom>
          <a:solidFill>
            <a:srgbClr val="FFFF00"/>
          </a:solidFill>
        </p:spPr>
        <p:txBody>
          <a:bodyPr wrap="none" rtlCol="0">
            <a:spAutoFit/>
          </a:bodyPr>
          <a:lstStyle/>
          <a:p>
            <a:r>
              <a:rPr lang="en-US" sz="1400" i="1" dirty="0">
                <a:solidFill>
                  <a:srgbClr val="0000FF"/>
                </a:solidFill>
              </a:rPr>
              <a:t>Do these pts always have proptosis at rest, </a:t>
            </a:r>
            <a:r>
              <a:rPr lang="en-US" sz="1400" i="1" dirty="0" err="1">
                <a:solidFill>
                  <a:srgbClr val="0000FF"/>
                </a:solidFill>
              </a:rPr>
              <a:t>ie</a:t>
            </a:r>
            <a:r>
              <a:rPr lang="en-US" sz="1400" i="1" dirty="0">
                <a:solidFill>
                  <a:srgbClr val="0000FF"/>
                </a:solidFill>
              </a:rPr>
              <a:t>, when not Valsalva-</a:t>
            </a:r>
            <a:r>
              <a:rPr lang="en-US" sz="1400" i="1" dirty="0" err="1">
                <a:solidFill>
                  <a:srgbClr val="0000FF"/>
                </a:solidFill>
              </a:rPr>
              <a:t>ing</a:t>
            </a:r>
            <a:r>
              <a:rPr lang="en-US" sz="1400" i="1" dirty="0">
                <a:solidFill>
                  <a:srgbClr val="0000FF"/>
                </a:solidFill>
              </a:rPr>
              <a:t>?</a:t>
            </a:r>
          </a:p>
          <a:p>
            <a:r>
              <a:rPr lang="en-US" sz="1400" dirty="0">
                <a:solidFill>
                  <a:srgbClr val="FFFF00"/>
                </a:solidFill>
              </a:rPr>
              <a:t>No; in fact, it is not uncommon for the affected eye to be </a:t>
            </a:r>
            <a:r>
              <a:rPr lang="en-US" sz="1400" b="1" dirty="0" err="1">
                <a:solidFill>
                  <a:srgbClr val="FFFF00"/>
                </a:solidFill>
              </a:rPr>
              <a:t>enophthalmic</a:t>
            </a:r>
            <a:r>
              <a:rPr lang="en-US" sz="1400" dirty="0">
                <a:solidFill>
                  <a:srgbClr val="FFFF00"/>
                </a:solidFill>
              </a:rPr>
              <a:t> at rest</a:t>
            </a:r>
          </a:p>
        </p:txBody>
      </p:sp>
    </p:spTree>
    <p:extLst>
      <p:ext uri="{BB962C8B-B14F-4D97-AF65-F5344CB8AC3E}">
        <p14:creationId xmlns:p14="http://schemas.microsoft.com/office/powerpoint/2010/main" val="377014513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316866"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b="1" dirty="0">
                <a:solidFill>
                  <a:srgbClr val="0000FF"/>
                </a:solidFill>
              </a:rPr>
              <a:t>Proptosis</a:t>
            </a:r>
            <a:r>
              <a:rPr lang="en-US" sz="1400" dirty="0">
                <a:solidFill>
                  <a:srgbClr val="0000FF"/>
                </a:solidFill>
              </a:rPr>
              <a:t> </a:t>
            </a:r>
            <a:r>
              <a:rPr lang="en-US" sz="1400" dirty="0">
                <a:solidFill>
                  <a:schemeClr val="bg1">
                    <a:lumMod val="65000"/>
                  </a:schemeClr>
                </a:solidFill>
              </a:rPr>
              <a:t>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rgbClr val="99FF99"/>
              </a:solidFill>
            </a:endParaRPr>
          </a:p>
          <a:p>
            <a:r>
              <a:rPr lang="en-US" sz="1400" i="1" dirty="0">
                <a:solidFill>
                  <a:srgbClr val="99FF99"/>
                </a:solidFill>
              </a:rPr>
              <a:t>What is the best means if diagnosing an orbital varix?</a:t>
            </a: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Oval 13">
            <a:extLst>
              <a:ext uri="{FF2B5EF4-FFF2-40B4-BE49-F238E27FC236}">
                <a16:creationId xmlns:a16="http://schemas.microsoft.com/office/drawing/2014/main" id="{470602FA-68C6-4FFD-ADAE-18A57FB6EE83}"/>
              </a:ext>
            </a:extLst>
          </p:cNvPr>
          <p:cNvSpPr/>
          <p:nvPr/>
        </p:nvSpPr>
        <p:spPr>
          <a:xfrm>
            <a:off x="762000" y="4551462"/>
            <a:ext cx="1118701" cy="37298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01695083-720D-4AC9-8675-97535DB28113}"/>
              </a:ext>
            </a:extLst>
          </p:cNvPr>
          <p:cNvSpPr txBox="1"/>
          <p:nvPr/>
        </p:nvSpPr>
        <p:spPr>
          <a:xfrm>
            <a:off x="2134892" y="4449915"/>
            <a:ext cx="6436314" cy="523220"/>
          </a:xfrm>
          <a:prstGeom prst="rect">
            <a:avLst/>
          </a:prstGeom>
          <a:solidFill>
            <a:srgbClr val="FFFF00"/>
          </a:solidFill>
        </p:spPr>
        <p:txBody>
          <a:bodyPr wrap="none" rtlCol="0">
            <a:spAutoFit/>
          </a:bodyPr>
          <a:lstStyle/>
          <a:p>
            <a:r>
              <a:rPr lang="en-US" sz="1400" i="1" dirty="0">
                <a:solidFill>
                  <a:srgbClr val="0000FF"/>
                </a:solidFill>
              </a:rPr>
              <a:t>Do these pts always have proptosis at rest, </a:t>
            </a:r>
            <a:r>
              <a:rPr lang="en-US" sz="1400" i="1" dirty="0" err="1">
                <a:solidFill>
                  <a:srgbClr val="0000FF"/>
                </a:solidFill>
              </a:rPr>
              <a:t>ie</a:t>
            </a:r>
            <a:r>
              <a:rPr lang="en-US" sz="1400" i="1" dirty="0">
                <a:solidFill>
                  <a:srgbClr val="0000FF"/>
                </a:solidFill>
              </a:rPr>
              <a:t>, when not Valsalva-</a:t>
            </a:r>
            <a:r>
              <a:rPr lang="en-US" sz="1400" i="1" dirty="0" err="1">
                <a:solidFill>
                  <a:srgbClr val="0000FF"/>
                </a:solidFill>
              </a:rPr>
              <a:t>ing</a:t>
            </a:r>
            <a:r>
              <a:rPr lang="en-US" sz="1400" i="1" dirty="0">
                <a:solidFill>
                  <a:srgbClr val="0000FF"/>
                </a:solidFill>
              </a:rPr>
              <a:t>?</a:t>
            </a:r>
          </a:p>
          <a:p>
            <a:r>
              <a:rPr lang="en-US" sz="1400" dirty="0">
                <a:solidFill>
                  <a:srgbClr val="0000FF"/>
                </a:solidFill>
              </a:rPr>
              <a:t>No; in fact, it is not uncommon for the affected eye to be </a:t>
            </a:r>
            <a:r>
              <a:rPr lang="en-US" sz="1400" b="1" dirty="0" err="1">
                <a:solidFill>
                  <a:srgbClr val="0000FF"/>
                </a:solidFill>
              </a:rPr>
              <a:t>enophthalmic</a:t>
            </a:r>
            <a:r>
              <a:rPr lang="en-US" sz="1400" dirty="0">
                <a:solidFill>
                  <a:srgbClr val="0000FF"/>
                </a:solidFill>
              </a:rPr>
              <a:t> at rest</a:t>
            </a:r>
          </a:p>
        </p:txBody>
      </p:sp>
    </p:spTree>
    <p:extLst>
      <p:ext uri="{BB962C8B-B14F-4D97-AF65-F5344CB8AC3E}">
        <p14:creationId xmlns:p14="http://schemas.microsoft.com/office/powerpoint/2010/main" val="337675387"/>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What is the best means of diagnosing an orbital varix?</a:t>
            </a:r>
            <a:endParaRPr lang="en-US" sz="1400" i="1" dirty="0">
              <a:solidFill>
                <a:srgbClr val="99FF99"/>
              </a:solidFill>
            </a:endParaRPr>
          </a:p>
          <a:p>
            <a:r>
              <a:rPr lang="en-US" sz="1400" dirty="0">
                <a:solidFill>
                  <a:srgbClr val="99FF99"/>
                </a:solidFill>
              </a:rPr>
              <a:t>Perform contrast-enhanced spiral CT while the </a:t>
            </a:r>
            <a:r>
              <a:rPr lang="en-US" sz="1400" dirty="0" err="1">
                <a:solidFill>
                  <a:srgbClr val="99FF99"/>
                </a:solidFill>
              </a:rPr>
              <a:t>pt</a:t>
            </a:r>
            <a:r>
              <a:rPr lang="en-US" sz="1400" dirty="0">
                <a:solidFill>
                  <a:srgbClr val="99FF99"/>
                </a:solidFill>
              </a:rPr>
              <a:t>  </a:t>
            </a:r>
            <a:r>
              <a:rPr lang="en-US" sz="1400" dirty="0" err="1">
                <a:solidFill>
                  <a:srgbClr val="99FF99"/>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1138654110"/>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What is the best means of diagnosing an orbital varix?</a:t>
            </a:r>
          </a:p>
          <a:p>
            <a:r>
              <a:rPr lang="en-US" sz="1400" dirty="0">
                <a:solidFill>
                  <a:srgbClr val="0000FF"/>
                </a:solidFill>
              </a:rPr>
              <a:t>Perform contrast-enhanced spiral CT while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Rectangle 13">
            <a:extLst>
              <a:ext uri="{FF2B5EF4-FFF2-40B4-BE49-F238E27FC236}">
                <a16:creationId xmlns:a16="http://schemas.microsoft.com/office/drawing/2014/main" id="{4739CC2C-F6C0-445A-B92C-B6D1FB56602D}"/>
              </a:ext>
            </a:extLst>
          </p:cNvPr>
          <p:cNvSpPr/>
          <p:nvPr/>
        </p:nvSpPr>
        <p:spPr>
          <a:xfrm>
            <a:off x="4800600" y="5499652"/>
            <a:ext cx="990600" cy="2153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action</a:t>
            </a:r>
          </a:p>
        </p:txBody>
      </p:sp>
    </p:spTree>
    <p:extLst>
      <p:ext uri="{BB962C8B-B14F-4D97-AF65-F5344CB8AC3E}">
        <p14:creationId xmlns:p14="http://schemas.microsoft.com/office/powerpoint/2010/main" val="287865577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What is the best means of diagnosing an orbital varix?</a:t>
            </a:r>
          </a:p>
          <a:p>
            <a:r>
              <a:rPr lang="en-US" sz="1400" dirty="0">
                <a:solidFill>
                  <a:srgbClr val="0000FF"/>
                </a:solidFill>
              </a:rPr>
              <a:t>Perform contrast-enhanced spiral CT while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3627194278"/>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1EDF3A1-B344-48AB-8971-C3709B53EBA4}"/>
              </a:ext>
            </a:extLst>
          </p:cNvPr>
          <p:cNvSpPr>
            <a:spLocks noGrp="1"/>
          </p:cNvSpPr>
          <p:nvPr>
            <p:ph type="sldNum" sz="quarter" idx="12"/>
          </p:nvPr>
        </p:nvSpPr>
        <p:spPr/>
        <p:txBody>
          <a:bodyPr/>
          <a:lstStyle/>
          <a:p>
            <a:pPr>
              <a:defRPr/>
            </a:pPr>
            <a:fld id="{94617331-6E8E-46A7-8E0B-E00505E575FC}" type="slidenum">
              <a:rPr lang="en-US" altLang="en-US" smtClean="0"/>
              <a:pPr>
                <a:defRPr/>
              </a:pPr>
              <a:t>335</a:t>
            </a:fld>
            <a:endParaRPr lang="en-US" altLang="en-US"/>
          </a:p>
        </p:txBody>
      </p:sp>
      <p:pic>
        <p:nvPicPr>
          <p:cNvPr id="6" name="Picture 5">
            <a:extLst>
              <a:ext uri="{FF2B5EF4-FFF2-40B4-BE49-F238E27FC236}">
                <a16:creationId xmlns:a16="http://schemas.microsoft.com/office/drawing/2014/main" id="{485E4E89-34AF-4002-A767-25E4B722B80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43000" y="1009704"/>
            <a:ext cx="6858000" cy="2297448"/>
          </a:xfrm>
          <a:prstGeom prst="rect">
            <a:avLst/>
          </a:prstGeom>
        </p:spPr>
      </p:pic>
      <p:pic>
        <p:nvPicPr>
          <p:cNvPr id="8" name="Picture 7">
            <a:extLst>
              <a:ext uri="{FF2B5EF4-FFF2-40B4-BE49-F238E27FC236}">
                <a16:creationId xmlns:a16="http://schemas.microsoft.com/office/drawing/2014/main" id="{FCB63A96-D3CC-452B-BF2B-2D3AA5958C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000" y="3409122"/>
            <a:ext cx="6858861" cy="2095125"/>
          </a:xfrm>
          <a:prstGeom prst="rect">
            <a:avLst/>
          </a:prstGeom>
        </p:spPr>
      </p:pic>
      <p:sp>
        <p:nvSpPr>
          <p:cNvPr id="9" name="Rectangle 8">
            <a:extLst>
              <a:ext uri="{FF2B5EF4-FFF2-40B4-BE49-F238E27FC236}">
                <a16:creationId xmlns:a16="http://schemas.microsoft.com/office/drawing/2014/main" id="{3512FA47-6CDA-47A0-8A31-8E6C5D24208F}"/>
              </a:ext>
            </a:extLst>
          </p:cNvPr>
          <p:cNvSpPr/>
          <p:nvPr/>
        </p:nvSpPr>
        <p:spPr>
          <a:xfrm>
            <a:off x="4495800" y="609600"/>
            <a:ext cx="152400" cy="4953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4" name="TextBox 3">
            <a:extLst>
              <a:ext uri="{FF2B5EF4-FFF2-40B4-BE49-F238E27FC236}">
                <a16:creationId xmlns:a16="http://schemas.microsoft.com/office/drawing/2014/main" id="{4E2AA562-EE7A-4B72-AE95-88DF753A5E1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0" name="TextBox 9">
            <a:extLst>
              <a:ext uri="{FF2B5EF4-FFF2-40B4-BE49-F238E27FC236}">
                <a16:creationId xmlns:a16="http://schemas.microsoft.com/office/drawing/2014/main" id="{0AF4594D-6282-45A5-B0A2-DB09BAB543F1}"/>
              </a:ext>
            </a:extLst>
          </p:cNvPr>
          <p:cNvSpPr txBox="1"/>
          <p:nvPr/>
        </p:nvSpPr>
        <p:spPr>
          <a:xfrm>
            <a:off x="152400" y="5638800"/>
            <a:ext cx="8839199" cy="954107"/>
          </a:xfrm>
          <a:prstGeom prst="rect">
            <a:avLst/>
          </a:prstGeom>
          <a:noFill/>
        </p:spPr>
        <p:txBody>
          <a:bodyPr wrap="square" rtlCol="0">
            <a:spAutoFit/>
          </a:bodyPr>
          <a:lstStyle/>
          <a:p>
            <a:r>
              <a:rPr lang="en-US" sz="1400" dirty="0"/>
              <a:t>Orbital varix. A 70-year-old woman who presented due to an orbital mass incidentally discovered on an outside brain MR imaging. Axial (</a:t>
            </a:r>
            <a:r>
              <a:rPr lang="en-US" sz="1400" i="1" dirty="0"/>
              <a:t>A</a:t>
            </a:r>
            <a:r>
              <a:rPr lang="en-US" sz="1400" dirty="0"/>
              <a:t> and </a:t>
            </a:r>
            <a:r>
              <a:rPr lang="en-US" sz="1400" i="1" dirty="0"/>
              <a:t>C</a:t>
            </a:r>
            <a:r>
              <a:rPr lang="en-US" sz="1400" dirty="0"/>
              <a:t>) and coronal (</a:t>
            </a:r>
            <a:r>
              <a:rPr lang="en-US" sz="1400" i="1" dirty="0"/>
              <a:t>B</a:t>
            </a:r>
            <a:r>
              <a:rPr lang="en-US" sz="1400" dirty="0"/>
              <a:t> and </a:t>
            </a:r>
            <a:r>
              <a:rPr lang="en-US" sz="1400" i="1" dirty="0"/>
              <a:t>D</a:t>
            </a:r>
            <a:r>
              <a:rPr lang="en-US" sz="1400" dirty="0"/>
              <a:t>) CT images of the orbits without (</a:t>
            </a:r>
            <a:r>
              <a:rPr lang="en-US" sz="1400" i="1" dirty="0"/>
              <a:t>A</a:t>
            </a:r>
            <a:r>
              <a:rPr lang="en-US" sz="1400" dirty="0"/>
              <a:t> and </a:t>
            </a:r>
            <a:r>
              <a:rPr lang="en-US" sz="1400" i="1" dirty="0"/>
              <a:t>B</a:t>
            </a:r>
            <a:r>
              <a:rPr lang="en-US" sz="1400" dirty="0"/>
              <a:t>) and with (</a:t>
            </a:r>
            <a:r>
              <a:rPr lang="en-US" sz="1400" i="1" dirty="0"/>
              <a:t>C</a:t>
            </a:r>
            <a:r>
              <a:rPr lang="en-US" sz="1400" dirty="0"/>
              <a:t> and </a:t>
            </a:r>
            <a:r>
              <a:rPr lang="en-US" sz="1400" i="1" dirty="0"/>
              <a:t>D</a:t>
            </a:r>
            <a:r>
              <a:rPr lang="en-US" sz="1400" dirty="0"/>
              <a:t>) a Valsalva maneuver demonstrate inducible enlargement of a lobular structure in the right orbit (</a:t>
            </a:r>
            <a:r>
              <a:rPr lang="en-US" sz="1400" i="1" dirty="0"/>
              <a:t>arrows</a:t>
            </a:r>
            <a:r>
              <a:rPr lang="en-US" sz="1400" dirty="0"/>
              <a:t>), consistent with a varix. The patient subsequently reported right-eye fullness when bending over.</a:t>
            </a:r>
          </a:p>
        </p:txBody>
      </p:sp>
      <p:grpSp>
        <p:nvGrpSpPr>
          <p:cNvPr id="18" name="Group 17">
            <a:extLst>
              <a:ext uri="{FF2B5EF4-FFF2-40B4-BE49-F238E27FC236}">
                <a16:creationId xmlns:a16="http://schemas.microsoft.com/office/drawing/2014/main" id="{381F7C0A-9BBD-4538-B8A4-471CEC4352D1}"/>
              </a:ext>
            </a:extLst>
          </p:cNvPr>
          <p:cNvGrpSpPr/>
          <p:nvPr/>
        </p:nvGrpSpPr>
        <p:grpSpPr>
          <a:xfrm>
            <a:off x="8077198" y="2103710"/>
            <a:ext cx="533402" cy="2452532"/>
            <a:chOff x="8077198" y="2103710"/>
            <a:chExt cx="609604" cy="2452532"/>
          </a:xfrm>
        </p:grpSpPr>
        <p:sp>
          <p:nvSpPr>
            <p:cNvPr id="15" name="Arrow: Bent-Up 14">
              <a:extLst>
                <a:ext uri="{FF2B5EF4-FFF2-40B4-BE49-F238E27FC236}">
                  <a16:creationId xmlns:a16="http://schemas.microsoft.com/office/drawing/2014/main" id="{2E8CF0EA-15FB-4E7F-B732-9DDD6BCB51B7}"/>
                </a:ext>
              </a:extLst>
            </p:cNvPr>
            <p:cNvSpPr/>
            <p:nvPr/>
          </p:nvSpPr>
          <p:spPr>
            <a:xfrm rot="16200000">
              <a:off x="7780280" y="2400630"/>
              <a:ext cx="1203442" cy="609602"/>
            </a:xfrm>
            <a:prstGeom prst="bentUp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Arrow: Bent-Up 16">
              <a:extLst>
                <a:ext uri="{FF2B5EF4-FFF2-40B4-BE49-F238E27FC236}">
                  <a16:creationId xmlns:a16="http://schemas.microsoft.com/office/drawing/2014/main" id="{D5509AC0-B950-4E65-A913-7B2373B25064}"/>
                </a:ext>
              </a:extLst>
            </p:cNvPr>
            <p:cNvSpPr/>
            <p:nvPr/>
          </p:nvSpPr>
          <p:spPr>
            <a:xfrm rot="5400000" flipV="1">
              <a:off x="7780278" y="3649720"/>
              <a:ext cx="1203442" cy="609602"/>
            </a:xfrm>
            <a:prstGeom prst="bentUp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pSp>
      <p:sp>
        <p:nvSpPr>
          <p:cNvPr id="13" name="TextBox 12">
            <a:extLst>
              <a:ext uri="{FF2B5EF4-FFF2-40B4-BE49-F238E27FC236}">
                <a16:creationId xmlns:a16="http://schemas.microsoft.com/office/drawing/2014/main" id="{8704988F-AA03-4E71-BF6C-FADDA9171A27}"/>
              </a:ext>
            </a:extLst>
          </p:cNvPr>
          <p:cNvSpPr txBox="1"/>
          <p:nvPr/>
        </p:nvSpPr>
        <p:spPr>
          <a:xfrm>
            <a:off x="8071015" y="3014763"/>
            <a:ext cx="996785" cy="584775"/>
          </a:xfrm>
          <a:prstGeom prst="rect">
            <a:avLst/>
          </a:prstGeom>
          <a:solidFill>
            <a:schemeClr val="bg1"/>
          </a:solidFill>
        </p:spPr>
        <p:txBody>
          <a:bodyPr wrap="square" rtlCol="0">
            <a:spAutoFit/>
          </a:bodyPr>
          <a:lstStyle/>
          <a:p>
            <a:pPr algn="ctr"/>
            <a:r>
              <a:rPr lang="en-US" sz="1600" b="1" dirty="0"/>
              <a:t>With</a:t>
            </a:r>
            <a:r>
              <a:rPr lang="en-US" sz="1600" dirty="0"/>
              <a:t> Valsalva</a:t>
            </a:r>
          </a:p>
        </p:txBody>
      </p:sp>
      <p:grpSp>
        <p:nvGrpSpPr>
          <p:cNvPr id="19" name="Group 18">
            <a:extLst>
              <a:ext uri="{FF2B5EF4-FFF2-40B4-BE49-F238E27FC236}">
                <a16:creationId xmlns:a16="http://schemas.microsoft.com/office/drawing/2014/main" id="{42F450C7-AE78-4EFD-B593-7E33D1B0991D}"/>
              </a:ext>
            </a:extLst>
          </p:cNvPr>
          <p:cNvGrpSpPr/>
          <p:nvPr/>
        </p:nvGrpSpPr>
        <p:grpSpPr>
          <a:xfrm rot="10800000">
            <a:off x="533400" y="2119468"/>
            <a:ext cx="533402" cy="2452532"/>
            <a:chOff x="8077198" y="2103710"/>
            <a:chExt cx="609604" cy="2452532"/>
          </a:xfrm>
        </p:grpSpPr>
        <p:sp>
          <p:nvSpPr>
            <p:cNvPr id="20" name="Arrow: Bent-Up 19">
              <a:extLst>
                <a:ext uri="{FF2B5EF4-FFF2-40B4-BE49-F238E27FC236}">
                  <a16:creationId xmlns:a16="http://schemas.microsoft.com/office/drawing/2014/main" id="{7716D647-860A-4335-A212-A49252A4F280}"/>
                </a:ext>
              </a:extLst>
            </p:cNvPr>
            <p:cNvSpPr/>
            <p:nvPr/>
          </p:nvSpPr>
          <p:spPr>
            <a:xfrm rot="16200000">
              <a:off x="7780280" y="2400630"/>
              <a:ext cx="1203442" cy="609602"/>
            </a:xfrm>
            <a:prstGeom prst="bentUp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Arrow: Bent-Up 20">
              <a:extLst>
                <a:ext uri="{FF2B5EF4-FFF2-40B4-BE49-F238E27FC236}">
                  <a16:creationId xmlns:a16="http://schemas.microsoft.com/office/drawing/2014/main" id="{102C1358-3BBC-4C59-8D2D-F05C80BD298F}"/>
                </a:ext>
              </a:extLst>
            </p:cNvPr>
            <p:cNvSpPr/>
            <p:nvPr/>
          </p:nvSpPr>
          <p:spPr>
            <a:xfrm rot="5400000" flipV="1">
              <a:off x="7780278" y="3649720"/>
              <a:ext cx="1203442" cy="609602"/>
            </a:xfrm>
            <a:prstGeom prst="bentUpArrow">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id="{E8BEF192-49ED-48E4-947F-49DFF0D17462}"/>
              </a:ext>
            </a:extLst>
          </p:cNvPr>
          <p:cNvSpPr txBox="1"/>
          <p:nvPr/>
        </p:nvSpPr>
        <p:spPr>
          <a:xfrm>
            <a:off x="145354" y="3014764"/>
            <a:ext cx="996785" cy="584775"/>
          </a:xfrm>
          <a:prstGeom prst="rect">
            <a:avLst/>
          </a:prstGeom>
          <a:solidFill>
            <a:schemeClr val="bg1"/>
          </a:solidFill>
        </p:spPr>
        <p:txBody>
          <a:bodyPr wrap="square" rtlCol="0">
            <a:spAutoFit/>
          </a:bodyPr>
          <a:lstStyle/>
          <a:p>
            <a:pPr algn="ctr"/>
            <a:r>
              <a:rPr lang="en-US" sz="1600" b="1" dirty="0"/>
              <a:t>Without</a:t>
            </a:r>
            <a:r>
              <a:rPr lang="en-US" sz="1600" dirty="0"/>
              <a:t> Valsalva</a:t>
            </a:r>
          </a:p>
        </p:txBody>
      </p:sp>
    </p:spTree>
    <p:extLst>
      <p:ext uri="{BB962C8B-B14F-4D97-AF65-F5344CB8AC3E}">
        <p14:creationId xmlns:p14="http://schemas.microsoft.com/office/powerpoint/2010/main" val="75282480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of diagnosing an orbital varix?</a:t>
            </a:r>
          </a:p>
          <a:p>
            <a:r>
              <a:rPr lang="en-US" sz="1400" dirty="0">
                <a:solidFill>
                  <a:schemeClr val="bg1">
                    <a:lumMod val="65000"/>
                  </a:schemeClr>
                </a:solidFill>
              </a:rPr>
              <a:t>Perform contrast-enhanced </a:t>
            </a:r>
            <a:r>
              <a:rPr lang="en-US" sz="1400" b="1" dirty="0">
                <a:solidFill>
                  <a:srgbClr val="0000FF"/>
                </a:solidFill>
              </a:rPr>
              <a:t>spiral CT </a:t>
            </a:r>
            <a:r>
              <a:rPr lang="en-US" sz="1400" dirty="0">
                <a:solidFill>
                  <a:schemeClr val="bg1">
                    <a:lumMod val="65000"/>
                  </a:schemeClr>
                </a:solidFill>
              </a:rPr>
              <a:t>while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TextBox 13">
            <a:extLst>
              <a:ext uri="{FF2B5EF4-FFF2-40B4-BE49-F238E27FC236}">
                <a16:creationId xmlns:a16="http://schemas.microsoft.com/office/drawing/2014/main" id="{61798E20-6E65-48B1-A896-1E4068B6DBD9}"/>
              </a:ext>
            </a:extLst>
          </p:cNvPr>
          <p:cNvSpPr txBox="1"/>
          <p:nvPr/>
        </p:nvSpPr>
        <p:spPr>
          <a:xfrm>
            <a:off x="3529705" y="4066001"/>
            <a:ext cx="3784947" cy="1169551"/>
          </a:xfrm>
          <a:prstGeom prst="rect">
            <a:avLst/>
          </a:prstGeom>
          <a:solidFill>
            <a:schemeClr val="accent5">
              <a:lumMod val="75000"/>
            </a:schemeClr>
          </a:solidFill>
        </p:spPr>
        <p:txBody>
          <a:bodyPr wrap="none" rtlCol="0">
            <a:spAutoFit/>
          </a:bodyPr>
          <a:lstStyle/>
          <a:p>
            <a:r>
              <a:rPr lang="en-US" sz="1400" i="1" dirty="0">
                <a:solidFill>
                  <a:srgbClr val="0000FF"/>
                </a:solidFill>
              </a:rPr>
              <a:t>Why spiral CT?</a:t>
            </a:r>
            <a:endParaRPr lang="en-US" sz="1400" i="1" dirty="0">
              <a:solidFill>
                <a:schemeClr val="accent5">
                  <a:lumMod val="75000"/>
                </a:schemeClr>
              </a:solidFill>
            </a:endParaRPr>
          </a:p>
          <a:p>
            <a:r>
              <a:rPr lang="en-US" sz="1400" dirty="0">
                <a:solidFill>
                  <a:schemeClr val="accent5">
                    <a:lumMod val="75000"/>
                  </a:schemeClr>
                </a:solidFill>
              </a:rPr>
              <a:t>Because it’s a relatively fast imaging modality</a:t>
            </a:r>
          </a:p>
          <a:p>
            <a:endParaRPr lang="en-US" sz="1400" i="1" dirty="0">
              <a:solidFill>
                <a:schemeClr val="accent5">
                  <a:lumMod val="75000"/>
                </a:schemeClr>
              </a:solidFill>
            </a:endParaRPr>
          </a:p>
          <a:p>
            <a:r>
              <a:rPr lang="en-US" sz="1400" i="1" dirty="0">
                <a:solidFill>
                  <a:schemeClr val="accent5">
                    <a:lumMod val="75000"/>
                  </a:schemeClr>
                </a:solidFill>
              </a:rPr>
              <a:t>Why is speed important?</a:t>
            </a:r>
          </a:p>
          <a:p>
            <a:r>
              <a:rPr lang="en-US" sz="1400" dirty="0">
                <a:solidFill>
                  <a:schemeClr val="accent5">
                    <a:lumMod val="75000"/>
                  </a:schemeClr>
                </a:solidFill>
              </a:rPr>
              <a:t>Because the </a:t>
            </a:r>
            <a:r>
              <a:rPr lang="en-US" sz="1400" dirty="0" err="1">
                <a:solidFill>
                  <a:schemeClr val="accent5">
                    <a:lumMod val="75000"/>
                  </a:schemeClr>
                </a:solidFill>
              </a:rPr>
              <a:t>pt</a:t>
            </a:r>
            <a:r>
              <a:rPr lang="en-US" sz="1400" dirty="0">
                <a:solidFill>
                  <a:schemeClr val="accent5">
                    <a:lumMod val="75000"/>
                  </a:schemeClr>
                </a:solidFill>
              </a:rPr>
              <a:t> is holding her breath!</a:t>
            </a:r>
          </a:p>
        </p:txBody>
      </p:sp>
      <p:sp>
        <p:nvSpPr>
          <p:cNvPr id="16" name="Oval 15">
            <a:extLst>
              <a:ext uri="{FF2B5EF4-FFF2-40B4-BE49-F238E27FC236}">
                <a16:creationId xmlns:a16="http://schemas.microsoft.com/office/drawing/2014/main" id="{88261445-D1F7-4C13-9BA3-96BA1B6B7F98}"/>
              </a:ext>
            </a:extLst>
          </p:cNvPr>
          <p:cNvSpPr/>
          <p:nvPr/>
        </p:nvSpPr>
        <p:spPr>
          <a:xfrm>
            <a:off x="2933701" y="5399939"/>
            <a:ext cx="1028700" cy="46746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63351010"/>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of diagnosing an orbital varix?</a:t>
            </a:r>
          </a:p>
          <a:p>
            <a:r>
              <a:rPr lang="en-US" sz="1400" dirty="0">
                <a:solidFill>
                  <a:schemeClr val="bg1">
                    <a:lumMod val="65000"/>
                  </a:schemeClr>
                </a:solidFill>
              </a:rPr>
              <a:t>Perform contrast-enhanced </a:t>
            </a:r>
            <a:r>
              <a:rPr lang="en-US" sz="1400" b="1" dirty="0">
                <a:solidFill>
                  <a:srgbClr val="0000FF"/>
                </a:solidFill>
              </a:rPr>
              <a:t>spiral CT </a:t>
            </a:r>
            <a:r>
              <a:rPr lang="en-US" sz="1400" dirty="0">
                <a:solidFill>
                  <a:schemeClr val="bg1">
                    <a:lumMod val="65000"/>
                  </a:schemeClr>
                </a:solidFill>
              </a:rPr>
              <a:t>while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TextBox 13">
            <a:extLst>
              <a:ext uri="{FF2B5EF4-FFF2-40B4-BE49-F238E27FC236}">
                <a16:creationId xmlns:a16="http://schemas.microsoft.com/office/drawing/2014/main" id="{61798E20-6E65-48B1-A896-1E4068B6DBD9}"/>
              </a:ext>
            </a:extLst>
          </p:cNvPr>
          <p:cNvSpPr txBox="1"/>
          <p:nvPr/>
        </p:nvSpPr>
        <p:spPr>
          <a:xfrm>
            <a:off x="3529705" y="4066001"/>
            <a:ext cx="3784947" cy="1169551"/>
          </a:xfrm>
          <a:prstGeom prst="rect">
            <a:avLst/>
          </a:prstGeom>
          <a:solidFill>
            <a:schemeClr val="accent5">
              <a:lumMod val="75000"/>
            </a:schemeClr>
          </a:solidFill>
        </p:spPr>
        <p:txBody>
          <a:bodyPr wrap="none" rtlCol="0">
            <a:spAutoFit/>
          </a:bodyPr>
          <a:lstStyle/>
          <a:p>
            <a:r>
              <a:rPr lang="en-US" sz="1400" i="1" dirty="0">
                <a:solidFill>
                  <a:srgbClr val="0000FF"/>
                </a:solidFill>
              </a:rPr>
              <a:t>Why spiral CT?</a:t>
            </a:r>
          </a:p>
          <a:p>
            <a:r>
              <a:rPr lang="en-US" sz="1400" dirty="0">
                <a:solidFill>
                  <a:srgbClr val="0000FF"/>
                </a:solidFill>
              </a:rPr>
              <a:t>Because it’s a relatively fast imaging modality</a:t>
            </a:r>
          </a:p>
          <a:p>
            <a:endParaRPr lang="en-US" sz="1400" i="1" dirty="0">
              <a:solidFill>
                <a:schemeClr val="accent5">
                  <a:lumMod val="75000"/>
                </a:schemeClr>
              </a:solidFill>
            </a:endParaRPr>
          </a:p>
          <a:p>
            <a:r>
              <a:rPr lang="en-US" sz="1400" i="1" dirty="0">
                <a:solidFill>
                  <a:schemeClr val="accent5">
                    <a:lumMod val="75000"/>
                  </a:schemeClr>
                </a:solidFill>
              </a:rPr>
              <a:t>Why is speed important?</a:t>
            </a:r>
          </a:p>
          <a:p>
            <a:r>
              <a:rPr lang="en-US" sz="1400" dirty="0">
                <a:solidFill>
                  <a:schemeClr val="accent5">
                    <a:lumMod val="75000"/>
                  </a:schemeClr>
                </a:solidFill>
              </a:rPr>
              <a:t>Because the </a:t>
            </a:r>
            <a:r>
              <a:rPr lang="en-US" sz="1400" dirty="0" err="1">
                <a:solidFill>
                  <a:schemeClr val="accent5">
                    <a:lumMod val="75000"/>
                  </a:schemeClr>
                </a:solidFill>
              </a:rPr>
              <a:t>pt</a:t>
            </a:r>
            <a:r>
              <a:rPr lang="en-US" sz="1400" dirty="0">
                <a:solidFill>
                  <a:schemeClr val="accent5">
                    <a:lumMod val="75000"/>
                  </a:schemeClr>
                </a:solidFill>
              </a:rPr>
              <a:t> is holding her breath!</a:t>
            </a:r>
          </a:p>
        </p:txBody>
      </p:sp>
      <p:sp>
        <p:nvSpPr>
          <p:cNvPr id="16" name="Oval 15">
            <a:extLst>
              <a:ext uri="{FF2B5EF4-FFF2-40B4-BE49-F238E27FC236}">
                <a16:creationId xmlns:a16="http://schemas.microsoft.com/office/drawing/2014/main" id="{88261445-D1F7-4C13-9BA3-96BA1B6B7F98}"/>
              </a:ext>
            </a:extLst>
          </p:cNvPr>
          <p:cNvSpPr/>
          <p:nvPr/>
        </p:nvSpPr>
        <p:spPr>
          <a:xfrm>
            <a:off x="2933701" y="5399939"/>
            <a:ext cx="1028700" cy="46746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675953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of diagnosing an orbital varix?</a:t>
            </a:r>
          </a:p>
          <a:p>
            <a:r>
              <a:rPr lang="en-US" sz="1400" dirty="0">
                <a:solidFill>
                  <a:schemeClr val="bg1">
                    <a:lumMod val="65000"/>
                  </a:schemeClr>
                </a:solidFill>
              </a:rPr>
              <a:t>Perform contrast-enhanced </a:t>
            </a:r>
            <a:r>
              <a:rPr lang="en-US" sz="1400" b="1" dirty="0">
                <a:solidFill>
                  <a:srgbClr val="0000FF"/>
                </a:solidFill>
              </a:rPr>
              <a:t>spiral CT </a:t>
            </a:r>
            <a:r>
              <a:rPr lang="en-US" sz="1400" dirty="0">
                <a:solidFill>
                  <a:schemeClr val="bg1">
                    <a:lumMod val="65000"/>
                  </a:schemeClr>
                </a:solidFill>
              </a:rPr>
              <a:t>while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4" name="TextBox 13">
            <a:extLst>
              <a:ext uri="{FF2B5EF4-FFF2-40B4-BE49-F238E27FC236}">
                <a16:creationId xmlns:a16="http://schemas.microsoft.com/office/drawing/2014/main" id="{61798E20-6E65-48B1-A896-1E4068B6DBD9}"/>
              </a:ext>
            </a:extLst>
          </p:cNvPr>
          <p:cNvSpPr txBox="1"/>
          <p:nvPr/>
        </p:nvSpPr>
        <p:spPr>
          <a:xfrm>
            <a:off x="3529705" y="4066001"/>
            <a:ext cx="3784947" cy="1169551"/>
          </a:xfrm>
          <a:prstGeom prst="rect">
            <a:avLst/>
          </a:prstGeom>
          <a:solidFill>
            <a:schemeClr val="accent5">
              <a:lumMod val="75000"/>
            </a:schemeClr>
          </a:solidFill>
        </p:spPr>
        <p:txBody>
          <a:bodyPr wrap="none" rtlCol="0">
            <a:spAutoFit/>
          </a:bodyPr>
          <a:lstStyle/>
          <a:p>
            <a:r>
              <a:rPr lang="en-US" sz="1400" i="1" dirty="0">
                <a:solidFill>
                  <a:srgbClr val="0000FF"/>
                </a:solidFill>
              </a:rPr>
              <a:t>Why spiral CT?</a:t>
            </a:r>
          </a:p>
          <a:p>
            <a:r>
              <a:rPr lang="en-US" sz="1400" dirty="0">
                <a:solidFill>
                  <a:srgbClr val="0000FF"/>
                </a:solidFill>
              </a:rPr>
              <a:t>Because it’s a relatively fast imaging modality</a:t>
            </a:r>
          </a:p>
          <a:p>
            <a:endParaRPr lang="en-US" sz="1400" i="1" dirty="0">
              <a:solidFill>
                <a:srgbClr val="0000FF"/>
              </a:solidFill>
            </a:endParaRPr>
          </a:p>
          <a:p>
            <a:r>
              <a:rPr lang="en-US" sz="1400" i="1" dirty="0">
                <a:solidFill>
                  <a:srgbClr val="0000FF"/>
                </a:solidFill>
              </a:rPr>
              <a:t>Why is speed important?</a:t>
            </a:r>
            <a:endParaRPr lang="en-US" sz="1400" i="1" dirty="0">
              <a:solidFill>
                <a:schemeClr val="accent5">
                  <a:lumMod val="75000"/>
                </a:schemeClr>
              </a:solidFill>
            </a:endParaRPr>
          </a:p>
          <a:p>
            <a:r>
              <a:rPr lang="en-US" sz="1400" dirty="0">
                <a:solidFill>
                  <a:schemeClr val="accent5">
                    <a:lumMod val="75000"/>
                  </a:schemeClr>
                </a:solidFill>
              </a:rPr>
              <a:t>Because the </a:t>
            </a:r>
            <a:r>
              <a:rPr lang="en-US" sz="1400" dirty="0" err="1">
                <a:solidFill>
                  <a:schemeClr val="accent5">
                    <a:lumMod val="75000"/>
                  </a:schemeClr>
                </a:solidFill>
              </a:rPr>
              <a:t>pt</a:t>
            </a:r>
            <a:r>
              <a:rPr lang="en-US" sz="1400" dirty="0">
                <a:solidFill>
                  <a:schemeClr val="accent5">
                    <a:lumMod val="75000"/>
                  </a:schemeClr>
                </a:solidFill>
              </a:rPr>
              <a:t> is holding her breath!</a:t>
            </a:r>
          </a:p>
        </p:txBody>
      </p:sp>
      <p:sp>
        <p:nvSpPr>
          <p:cNvPr id="16" name="Oval 15">
            <a:extLst>
              <a:ext uri="{FF2B5EF4-FFF2-40B4-BE49-F238E27FC236}">
                <a16:creationId xmlns:a16="http://schemas.microsoft.com/office/drawing/2014/main" id="{88261445-D1F7-4C13-9BA3-96BA1B6B7F98}"/>
              </a:ext>
            </a:extLst>
          </p:cNvPr>
          <p:cNvSpPr/>
          <p:nvPr/>
        </p:nvSpPr>
        <p:spPr>
          <a:xfrm>
            <a:off x="2933701" y="5399939"/>
            <a:ext cx="1028700" cy="46746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928960"/>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339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of diagnosing an orbital varix?</a:t>
            </a:r>
          </a:p>
          <a:p>
            <a:r>
              <a:rPr lang="en-US" sz="1400" dirty="0">
                <a:solidFill>
                  <a:schemeClr val="bg1">
                    <a:lumMod val="65000"/>
                  </a:schemeClr>
                </a:solidFill>
              </a:rPr>
              <a:t>Perform contrast-enhanced </a:t>
            </a:r>
            <a:r>
              <a:rPr lang="en-US" sz="1400" b="1" dirty="0">
                <a:solidFill>
                  <a:srgbClr val="0000FF"/>
                </a:solidFill>
              </a:rPr>
              <a:t>spiral CT while the </a:t>
            </a:r>
            <a:r>
              <a:rPr lang="en-US" sz="1400" b="1" dirty="0" err="1">
                <a:solidFill>
                  <a:srgbClr val="0000FF"/>
                </a:solidFill>
              </a:rPr>
              <a:t>pt</a:t>
            </a:r>
            <a:r>
              <a:rPr lang="en-US" sz="1400" b="1" dirty="0">
                <a:solidFill>
                  <a:srgbClr val="0000FF"/>
                </a:solidFill>
              </a:rPr>
              <a:t>  </a:t>
            </a:r>
            <a:r>
              <a:rPr lang="en-US" sz="1400" b="1" dirty="0" err="1">
                <a:solidFill>
                  <a:srgbClr val="0000FF"/>
                </a:solidFill>
              </a:rPr>
              <a:t>Valsalvas</a:t>
            </a:r>
            <a:endParaRPr lang="en-US" sz="1400" b="1" dirty="0">
              <a:solidFill>
                <a:srgbClr val="99FF99"/>
              </a:solidFill>
            </a:endParaRPr>
          </a:p>
          <a:p>
            <a:endParaRPr lang="en-US" sz="1400" dirty="0">
              <a:solidFill>
                <a:srgbClr val="99FF99"/>
              </a:solidFill>
            </a:endParaRPr>
          </a:p>
          <a:p>
            <a:r>
              <a:rPr lang="en-US" sz="1400" i="1" dirty="0">
                <a:solidFill>
                  <a:srgbClr val="99FF99"/>
                </a:solidFill>
              </a:rPr>
              <a:t>How should orbital varices be managed?</a:t>
            </a:r>
          </a:p>
          <a:p>
            <a:r>
              <a:rPr lang="en-US" sz="1400" dirty="0">
                <a:solidFill>
                  <a:srgbClr val="99FF99"/>
                </a:solidFill>
              </a:rPr>
              <a:t>Conservatively, if at all possible—complete excision is difficult, and significant intra-op bleeding is a concern</a:t>
            </a:r>
          </a:p>
        </p:txBody>
      </p:sp>
      <p:sp>
        <p:nvSpPr>
          <p:cNvPr id="16" name="Oval 15">
            <a:extLst>
              <a:ext uri="{FF2B5EF4-FFF2-40B4-BE49-F238E27FC236}">
                <a16:creationId xmlns:a16="http://schemas.microsoft.com/office/drawing/2014/main" id="{F856DE19-B083-4873-8880-9F46FDEF5895}"/>
              </a:ext>
            </a:extLst>
          </p:cNvPr>
          <p:cNvSpPr/>
          <p:nvPr/>
        </p:nvSpPr>
        <p:spPr>
          <a:xfrm>
            <a:off x="2933700" y="5399939"/>
            <a:ext cx="3086099" cy="46746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2425616-8FBF-4F63-8C17-1ED9CA8B8A10}"/>
              </a:ext>
            </a:extLst>
          </p:cNvPr>
          <p:cNvSpPr txBox="1"/>
          <p:nvPr/>
        </p:nvSpPr>
        <p:spPr>
          <a:xfrm>
            <a:off x="3529705" y="4066001"/>
            <a:ext cx="3784947" cy="1169551"/>
          </a:xfrm>
          <a:prstGeom prst="rect">
            <a:avLst/>
          </a:prstGeom>
          <a:solidFill>
            <a:schemeClr val="accent5">
              <a:lumMod val="75000"/>
            </a:schemeClr>
          </a:solidFill>
        </p:spPr>
        <p:txBody>
          <a:bodyPr wrap="none" rtlCol="0">
            <a:spAutoFit/>
          </a:bodyPr>
          <a:lstStyle/>
          <a:p>
            <a:r>
              <a:rPr lang="en-US" sz="1400" i="1" dirty="0">
                <a:solidFill>
                  <a:srgbClr val="0000FF"/>
                </a:solidFill>
              </a:rPr>
              <a:t>Why spiral CT?</a:t>
            </a:r>
          </a:p>
          <a:p>
            <a:r>
              <a:rPr lang="en-US" sz="1400" dirty="0">
                <a:solidFill>
                  <a:srgbClr val="0000FF"/>
                </a:solidFill>
              </a:rPr>
              <a:t>Because it’s a relatively fast imaging modality</a:t>
            </a:r>
          </a:p>
          <a:p>
            <a:endParaRPr lang="en-US" sz="1400" i="1" dirty="0">
              <a:solidFill>
                <a:srgbClr val="0000FF"/>
              </a:solidFill>
            </a:endParaRPr>
          </a:p>
          <a:p>
            <a:r>
              <a:rPr lang="en-US" sz="1400" i="1" dirty="0">
                <a:solidFill>
                  <a:srgbClr val="0000FF"/>
                </a:solidFill>
              </a:rPr>
              <a:t>Why is speed important?</a:t>
            </a:r>
          </a:p>
          <a:p>
            <a:r>
              <a:rPr lang="en-US" sz="1400" dirty="0">
                <a:solidFill>
                  <a:srgbClr val="0000FF"/>
                </a:solidFill>
              </a:rPr>
              <a:t>Because the </a:t>
            </a:r>
            <a:r>
              <a:rPr lang="en-US" sz="1400" dirty="0" err="1">
                <a:solidFill>
                  <a:srgbClr val="0000FF"/>
                </a:solidFill>
              </a:rPr>
              <a:t>pt</a:t>
            </a:r>
            <a:r>
              <a:rPr lang="en-US" sz="1400" dirty="0">
                <a:solidFill>
                  <a:srgbClr val="0000FF"/>
                </a:solidFill>
              </a:rPr>
              <a:t> is holding her breath!</a:t>
            </a:r>
          </a:p>
        </p:txBody>
      </p:sp>
    </p:spTree>
    <p:extLst>
      <p:ext uri="{BB962C8B-B14F-4D97-AF65-F5344CB8AC3E}">
        <p14:creationId xmlns:p14="http://schemas.microsoft.com/office/powerpoint/2010/main" val="108833915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584775"/>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endParaRPr lang="en-US" sz="1600" dirty="0">
              <a:solidFill>
                <a:srgbClr val="0000FF"/>
              </a:solidFill>
            </a:endParaRPr>
          </a:p>
        </p:txBody>
      </p:sp>
    </p:spTree>
    <p:extLst>
      <p:ext uri="{BB962C8B-B14F-4D97-AF65-F5344CB8AC3E}">
        <p14:creationId xmlns:p14="http://schemas.microsoft.com/office/powerpoint/2010/main" val="4156503501"/>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What is the best means of diagnosing an orbital varix?</a:t>
            </a:r>
          </a:p>
          <a:p>
            <a:r>
              <a:rPr lang="en-US" sz="1400" dirty="0">
                <a:solidFill>
                  <a:srgbClr val="0000FF"/>
                </a:solidFill>
              </a:rPr>
              <a:t>Perform contrast-enhanced spiral CT while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dirty="0">
              <a:solidFill>
                <a:srgbClr val="0000FF"/>
              </a:solidFill>
            </a:endParaRPr>
          </a:p>
          <a:p>
            <a:r>
              <a:rPr lang="en-US" sz="1400" i="1" dirty="0">
                <a:solidFill>
                  <a:srgbClr val="0000FF"/>
                </a:solidFill>
              </a:rPr>
              <a:t>How should orbital varices be managed?</a:t>
            </a:r>
            <a:endParaRPr lang="en-US" sz="1400" i="1" dirty="0">
              <a:solidFill>
                <a:srgbClr val="99FF99"/>
              </a:solidFill>
            </a:endParaRPr>
          </a:p>
          <a:p>
            <a:r>
              <a:rPr lang="en-US" sz="1400" dirty="0">
                <a:solidFill>
                  <a:srgbClr val="99FF99"/>
                </a:solidFill>
              </a:rPr>
              <a:t>Conservatively, if at all possible—complete excision is difficult, and significant intra-op bleeding is a concern</a:t>
            </a:r>
          </a:p>
        </p:txBody>
      </p:sp>
    </p:spTree>
    <p:extLst>
      <p:ext uri="{BB962C8B-B14F-4D97-AF65-F5344CB8AC3E}">
        <p14:creationId xmlns:p14="http://schemas.microsoft.com/office/powerpoint/2010/main" val="367842730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rgbClr val="0000FF"/>
                </a:solidFill>
              </a:rPr>
              <a:t>Orbital varices are known also by what other name?</a:t>
            </a:r>
          </a:p>
          <a:p>
            <a:r>
              <a:rPr lang="en-US" sz="1400" dirty="0">
                <a:solidFill>
                  <a:srgbClr val="0000FF"/>
                </a:solidFill>
              </a:rPr>
              <a:t>Orbital venous malformations</a:t>
            </a:r>
          </a:p>
          <a:p>
            <a:endParaRPr lang="en-US" sz="1400" dirty="0">
              <a:solidFill>
                <a:srgbClr val="0000FF"/>
              </a:solidFill>
            </a:endParaRPr>
          </a:p>
          <a:p>
            <a:r>
              <a:rPr lang="en-US" sz="1400" i="1" dirty="0">
                <a:solidFill>
                  <a:srgbClr val="0000FF"/>
                </a:solidFill>
              </a:rPr>
              <a:t>What is the classic presenting sign?</a:t>
            </a:r>
          </a:p>
          <a:p>
            <a:r>
              <a:rPr lang="en-US" sz="1400" dirty="0">
                <a:solidFill>
                  <a:srgbClr val="0000FF"/>
                </a:solidFill>
              </a:rPr>
              <a:t>Proptosis that occurs or worsens when the </a:t>
            </a:r>
            <a:r>
              <a:rPr lang="en-US" sz="1400" dirty="0" err="1">
                <a:solidFill>
                  <a:srgbClr val="0000FF"/>
                </a:solidFill>
              </a:rPr>
              <a:t>pt’s</a:t>
            </a:r>
            <a:r>
              <a:rPr lang="en-US" sz="1400" dirty="0">
                <a:solidFill>
                  <a:srgbClr val="0000FF"/>
                </a:solidFill>
              </a:rPr>
              <a:t> head is  dependent , or when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i="1" dirty="0">
              <a:solidFill>
                <a:srgbClr val="0000FF"/>
              </a:solidFill>
            </a:endParaRPr>
          </a:p>
          <a:p>
            <a:r>
              <a:rPr lang="en-US" sz="1400" i="1" dirty="0">
                <a:solidFill>
                  <a:srgbClr val="0000FF"/>
                </a:solidFill>
              </a:rPr>
              <a:t>What is the best means of diagnosing an orbital varix?</a:t>
            </a:r>
          </a:p>
          <a:p>
            <a:r>
              <a:rPr lang="en-US" sz="1400" dirty="0">
                <a:solidFill>
                  <a:srgbClr val="0000FF"/>
                </a:solidFill>
              </a:rPr>
              <a:t>Perform contrast-enhanced spiral CT while the </a:t>
            </a:r>
            <a:r>
              <a:rPr lang="en-US" sz="1400" dirty="0" err="1">
                <a:solidFill>
                  <a:srgbClr val="0000FF"/>
                </a:solidFill>
              </a:rPr>
              <a:t>pt</a:t>
            </a:r>
            <a:r>
              <a:rPr lang="en-US" sz="1400" dirty="0">
                <a:solidFill>
                  <a:srgbClr val="0000FF"/>
                </a:solidFill>
              </a:rPr>
              <a:t>  </a:t>
            </a:r>
            <a:r>
              <a:rPr lang="en-US" sz="1400" dirty="0" err="1">
                <a:solidFill>
                  <a:srgbClr val="0000FF"/>
                </a:solidFill>
              </a:rPr>
              <a:t>Valsalvas</a:t>
            </a:r>
            <a:endParaRPr lang="en-US" sz="1400" dirty="0">
              <a:solidFill>
                <a:srgbClr val="0000FF"/>
              </a:solidFill>
            </a:endParaRPr>
          </a:p>
          <a:p>
            <a:endParaRPr lang="en-US" sz="1400" dirty="0">
              <a:solidFill>
                <a:srgbClr val="0000FF"/>
              </a:solidFill>
            </a:endParaRPr>
          </a:p>
          <a:p>
            <a:r>
              <a:rPr lang="en-US" sz="1400" i="1" dirty="0">
                <a:solidFill>
                  <a:srgbClr val="0000FF"/>
                </a:solidFill>
              </a:rPr>
              <a:t>How should orbital varices be managed?</a:t>
            </a:r>
          </a:p>
          <a:p>
            <a:r>
              <a:rPr lang="en-US" sz="1400" dirty="0">
                <a:solidFill>
                  <a:srgbClr val="0000FF"/>
                </a:solidFill>
              </a:rPr>
              <a:t>Conservatively, if at all possible—complete excision is difficult, and significant intra-op bleeding is a concern</a:t>
            </a:r>
          </a:p>
        </p:txBody>
      </p:sp>
    </p:spTree>
    <p:extLst>
      <p:ext uri="{BB962C8B-B14F-4D97-AF65-F5344CB8AC3E}">
        <p14:creationId xmlns:p14="http://schemas.microsoft.com/office/powerpoint/2010/main" val="3634693861"/>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if diagnosing an orbital varix?</a:t>
            </a:r>
          </a:p>
          <a:p>
            <a:r>
              <a:rPr lang="en-US" sz="1400" dirty="0">
                <a:solidFill>
                  <a:schemeClr val="bg1">
                    <a:lumMod val="65000"/>
                  </a:schemeClr>
                </a:solidFill>
              </a:rPr>
              <a:t>Perform contrast-enhanced spiral CT while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How should orbital varices be managed?</a:t>
            </a:r>
          </a:p>
          <a:p>
            <a:r>
              <a:rPr lang="en-US" sz="1400" dirty="0">
                <a:solidFill>
                  <a:schemeClr val="bg1">
                    <a:lumMod val="65000"/>
                  </a:schemeClr>
                </a:solidFill>
              </a:rPr>
              <a:t>Conservatively, if at all possible—complete excision is difficult, and significant intra-op bleeding is a concern</a:t>
            </a:r>
          </a:p>
        </p:txBody>
      </p:sp>
      <p:sp>
        <p:nvSpPr>
          <p:cNvPr id="14" name="TextBox 13">
            <a:extLst>
              <a:ext uri="{FF2B5EF4-FFF2-40B4-BE49-F238E27FC236}">
                <a16:creationId xmlns:a16="http://schemas.microsoft.com/office/drawing/2014/main" id="{03BAE22F-3120-4E64-B02F-F699A3A50546}"/>
              </a:ext>
            </a:extLst>
          </p:cNvPr>
          <p:cNvSpPr txBox="1"/>
          <p:nvPr/>
        </p:nvSpPr>
        <p:spPr>
          <a:xfrm>
            <a:off x="1294306" y="4973135"/>
            <a:ext cx="5097550" cy="1077218"/>
          </a:xfrm>
          <a:prstGeom prst="rect">
            <a:avLst/>
          </a:prstGeom>
          <a:solidFill>
            <a:srgbClr val="7030A0"/>
          </a:solidFill>
        </p:spPr>
        <p:txBody>
          <a:bodyPr wrap="square" rtlCol="0">
            <a:spAutoFit/>
          </a:bodyPr>
          <a:lstStyle/>
          <a:p>
            <a:r>
              <a:rPr lang="en-US" sz="1600" i="1" dirty="0">
                <a:solidFill>
                  <a:schemeClr val="bg1"/>
                </a:solidFill>
              </a:rPr>
              <a:t>Per the </a:t>
            </a:r>
            <a:r>
              <a:rPr lang="en-US" sz="1600" dirty="0">
                <a:solidFill>
                  <a:schemeClr val="bg1"/>
                </a:solidFill>
              </a:rPr>
              <a:t>Orbit</a:t>
            </a:r>
            <a:r>
              <a:rPr lang="en-US" sz="1600" i="1" dirty="0">
                <a:solidFill>
                  <a:schemeClr val="bg1"/>
                </a:solidFill>
              </a:rPr>
              <a:t> book, in what two circumstances should excision of an orbital varix be considered?</a:t>
            </a:r>
          </a:p>
          <a:p>
            <a:r>
              <a:rPr lang="en-US" sz="1600" dirty="0">
                <a:solidFill>
                  <a:schemeClr val="bg1"/>
                </a:solidFill>
              </a:rPr>
              <a:t>--</a:t>
            </a:r>
          </a:p>
          <a:p>
            <a:r>
              <a:rPr lang="en-US" sz="1600" dirty="0">
                <a:solidFill>
                  <a:schemeClr val="bg1"/>
                </a:solidFill>
              </a:rPr>
              <a:t>--</a:t>
            </a:r>
          </a:p>
        </p:txBody>
      </p:sp>
    </p:spTree>
    <p:extLst>
      <p:ext uri="{BB962C8B-B14F-4D97-AF65-F5344CB8AC3E}">
        <p14:creationId xmlns:p14="http://schemas.microsoft.com/office/powerpoint/2010/main" val="18104538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385316" cy="338554"/>
          </a:xfrm>
          <a:prstGeom prst="rect">
            <a:avLst/>
          </a:prstGeom>
          <a:noFill/>
        </p:spPr>
        <p:txBody>
          <a:bodyPr wrap="none" rtlCol="0">
            <a:spAutoFit/>
          </a:bodyPr>
          <a:lstStyle/>
          <a:p>
            <a:r>
              <a:rPr lang="en-US" sz="1600" b="1" dirty="0"/>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424707" y="3108302"/>
            <a:ext cx="1402460"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30F1520F-61C2-4130-8781-A1A6FA56C4FA}"/>
              </a:ext>
            </a:extLst>
          </p:cNvPr>
          <p:cNvSpPr txBox="1"/>
          <p:nvPr/>
        </p:nvSpPr>
        <p:spPr>
          <a:xfrm>
            <a:off x="799551" y="3740680"/>
            <a:ext cx="6250605" cy="2893100"/>
          </a:xfrm>
          <a:prstGeom prst="rect">
            <a:avLst/>
          </a:prstGeom>
          <a:solidFill>
            <a:srgbClr val="99FF99"/>
          </a:solidFill>
        </p:spPr>
        <p:txBody>
          <a:bodyPr wrap="square" rtlCol="0">
            <a:spAutoFit/>
          </a:bodyPr>
          <a:lstStyle/>
          <a:p>
            <a:r>
              <a:rPr lang="en-US" sz="1400" i="1" dirty="0">
                <a:solidFill>
                  <a:schemeClr val="bg1">
                    <a:lumMod val="65000"/>
                  </a:schemeClr>
                </a:solidFill>
              </a:rPr>
              <a:t>Orbital varices are known also by what other name?</a:t>
            </a:r>
          </a:p>
          <a:p>
            <a:r>
              <a:rPr lang="en-US" sz="1400" dirty="0">
                <a:solidFill>
                  <a:schemeClr val="bg1">
                    <a:lumMod val="65000"/>
                  </a:schemeClr>
                </a:solidFill>
              </a:rPr>
              <a:t>Orbital venous malformations</a:t>
            </a:r>
          </a:p>
          <a:p>
            <a:endParaRPr lang="en-US" sz="1400" dirty="0">
              <a:solidFill>
                <a:schemeClr val="bg1">
                  <a:lumMod val="65000"/>
                </a:schemeClr>
              </a:solidFill>
            </a:endParaRPr>
          </a:p>
          <a:p>
            <a:r>
              <a:rPr lang="en-US" sz="1400" i="1" dirty="0">
                <a:solidFill>
                  <a:schemeClr val="bg1">
                    <a:lumMod val="65000"/>
                  </a:schemeClr>
                </a:solidFill>
              </a:rPr>
              <a:t>What is the classic presenting sign?</a:t>
            </a:r>
          </a:p>
          <a:p>
            <a:r>
              <a:rPr lang="en-US" sz="1400" dirty="0">
                <a:solidFill>
                  <a:schemeClr val="bg1">
                    <a:lumMod val="65000"/>
                  </a:schemeClr>
                </a:solidFill>
              </a:rPr>
              <a:t>Proptosis that occurs or worsens when the </a:t>
            </a:r>
            <a:r>
              <a:rPr lang="en-US" sz="1400" dirty="0" err="1">
                <a:solidFill>
                  <a:schemeClr val="bg1">
                    <a:lumMod val="65000"/>
                  </a:schemeClr>
                </a:solidFill>
              </a:rPr>
              <a:t>pt’s</a:t>
            </a:r>
            <a:r>
              <a:rPr lang="en-US" sz="1400" dirty="0">
                <a:solidFill>
                  <a:schemeClr val="bg1">
                    <a:lumMod val="65000"/>
                  </a:schemeClr>
                </a:solidFill>
              </a:rPr>
              <a:t> head is  dependent , or when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i="1" dirty="0">
              <a:solidFill>
                <a:schemeClr val="bg1">
                  <a:lumMod val="65000"/>
                </a:schemeClr>
              </a:solidFill>
            </a:endParaRPr>
          </a:p>
          <a:p>
            <a:r>
              <a:rPr lang="en-US" sz="1400" i="1" dirty="0">
                <a:solidFill>
                  <a:schemeClr val="bg1">
                    <a:lumMod val="65000"/>
                  </a:schemeClr>
                </a:solidFill>
              </a:rPr>
              <a:t>What is the best means if diagnosing an orbital varix?</a:t>
            </a:r>
          </a:p>
          <a:p>
            <a:r>
              <a:rPr lang="en-US" sz="1400" dirty="0">
                <a:solidFill>
                  <a:schemeClr val="bg1">
                    <a:lumMod val="65000"/>
                  </a:schemeClr>
                </a:solidFill>
              </a:rPr>
              <a:t>Perform contrast-enhanced spiral CT while the </a:t>
            </a:r>
            <a:r>
              <a:rPr lang="en-US" sz="1400" dirty="0" err="1">
                <a:solidFill>
                  <a:schemeClr val="bg1">
                    <a:lumMod val="65000"/>
                  </a:schemeClr>
                </a:solidFill>
              </a:rPr>
              <a:t>pt</a:t>
            </a:r>
            <a:r>
              <a:rPr lang="en-US" sz="1400" dirty="0">
                <a:solidFill>
                  <a:schemeClr val="bg1">
                    <a:lumMod val="65000"/>
                  </a:schemeClr>
                </a:solidFill>
              </a:rPr>
              <a:t>  </a:t>
            </a:r>
            <a:r>
              <a:rPr lang="en-US" sz="1400" dirty="0" err="1">
                <a:solidFill>
                  <a:schemeClr val="bg1">
                    <a:lumMod val="65000"/>
                  </a:schemeClr>
                </a:solidFill>
              </a:rPr>
              <a:t>Valsalvas</a:t>
            </a:r>
            <a:endParaRPr lang="en-US" sz="1400" dirty="0">
              <a:solidFill>
                <a:schemeClr val="bg1">
                  <a:lumMod val="65000"/>
                </a:schemeClr>
              </a:solidFill>
            </a:endParaRPr>
          </a:p>
          <a:p>
            <a:endParaRPr lang="en-US" sz="1400" dirty="0">
              <a:solidFill>
                <a:schemeClr val="bg1">
                  <a:lumMod val="65000"/>
                </a:schemeClr>
              </a:solidFill>
            </a:endParaRPr>
          </a:p>
          <a:p>
            <a:r>
              <a:rPr lang="en-US" sz="1400" i="1" dirty="0">
                <a:solidFill>
                  <a:schemeClr val="bg1">
                    <a:lumMod val="65000"/>
                  </a:schemeClr>
                </a:solidFill>
              </a:rPr>
              <a:t>How should orbital varices be managed?</a:t>
            </a:r>
          </a:p>
          <a:p>
            <a:r>
              <a:rPr lang="en-US" sz="1400" dirty="0">
                <a:solidFill>
                  <a:schemeClr val="bg1">
                    <a:lumMod val="65000"/>
                  </a:schemeClr>
                </a:solidFill>
              </a:rPr>
              <a:t>Conservatively, if at all possible—complete excision is difficult, and significant intra-op bleeding is a concern</a:t>
            </a:r>
          </a:p>
        </p:txBody>
      </p:sp>
      <p:sp>
        <p:nvSpPr>
          <p:cNvPr id="14" name="TextBox 13">
            <a:extLst>
              <a:ext uri="{FF2B5EF4-FFF2-40B4-BE49-F238E27FC236}">
                <a16:creationId xmlns:a16="http://schemas.microsoft.com/office/drawing/2014/main" id="{03BAE22F-3120-4E64-B02F-F699A3A50546}"/>
              </a:ext>
            </a:extLst>
          </p:cNvPr>
          <p:cNvSpPr txBox="1"/>
          <p:nvPr/>
        </p:nvSpPr>
        <p:spPr>
          <a:xfrm>
            <a:off x="1294306" y="4973135"/>
            <a:ext cx="5097550" cy="1077218"/>
          </a:xfrm>
          <a:prstGeom prst="rect">
            <a:avLst/>
          </a:prstGeom>
          <a:solidFill>
            <a:srgbClr val="7030A0"/>
          </a:solidFill>
        </p:spPr>
        <p:txBody>
          <a:bodyPr wrap="square" rtlCol="0">
            <a:spAutoFit/>
          </a:bodyPr>
          <a:lstStyle/>
          <a:p>
            <a:r>
              <a:rPr lang="en-US" sz="1600" i="1" dirty="0">
                <a:solidFill>
                  <a:schemeClr val="bg1"/>
                </a:solidFill>
              </a:rPr>
              <a:t>Per the </a:t>
            </a:r>
            <a:r>
              <a:rPr lang="en-US" sz="1600" dirty="0">
                <a:solidFill>
                  <a:schemeClr val="bg1"/>
                </a:solidFill>
              </a:rPr>
              <a:t>Orbit</a:t>
            </a:r>
            <a:r>
              <a:rPr lang="en-US" sz="1600" i="1" dirty="0">
                <a:solidFill>
                  <a:schemeClr val="bg1"/>
                </a:solidFill>
              </a:rPr>
              <a:t> book, in what two circumstances should excision of an orbital varix be considered?</a:t>
            </a:r>
          </a:p>
          <a:p>
            <a:r>
              <a:rPr lang="en-US" sz="1600" dirty="0">
                <a:solidFill>
                  <a:schemeClr val="bg1"/>
                </a:solidFill>
              </a:rPr>
              <a:t>--If the varix is causing severe pain</a:t>
            </a:r>
          </a:p>
          <a:p>
            <a:r>
              <a:rPr lang="en-US" sz="1600" dirty="0">
                <a:solidFill>
                  <a:schemeClr val="bg1"/>
                </a:solidFill>
              </a:rPr>
              <a:t>--If optic-nerve compression is threatening vision</a:t>
            </a:r>
          </a:p>
        </p:txBody>
      </p:sp>
    </p:spTree>
    <p:extLst>
      <p:ext uri="{BB962C8B-B14F-4D97-AF65-F5344CB8AC3E}">
        <p14:creationId xmlns:p14="http://schemas.microsoft.com/office/powerpoint/2010/main" val="149998605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solidFill>
              </a:rPr>
              <a:t>In one word, what sort of condition is Sturge-Weber?</a:t>
            </a:r>
          </a:p>
          <a:p>
            <a:r>
              <a:rPr lang="en-US" sz="1400" dirty="0">
                <a:solidFill>
                  <a:srgbClr val="FF0066"/>
                </a:solidFill>
              </a:rPr>
              <a:t>A </a:t>
            </a:r>
            <a:r>
              <a:rPr lang="en-US" sz="1400" dirty="0" err="1">
                <a:solidFill>
                  <a:srgbClr val="FF0066"/>
                </a:solidFill>
              </a:rPr>
              <a:t>phakomatosis</a:t>
            </a:r>
            <a:endParaRPr lang="en-US" sz="1400"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Tree>
    <p:extLst>
      <p:ext uri="{BB962C8B-B14F-4D97-AF65-F5344CB8AC3E}">
        <p14:creationId xmlns:p14="http://schemas.microsoft.com/office/powerpoint/2010/main" val="1709247722"/>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Tree>
    <p:extLst>
      <p:ext uri="{BB962C8B-B14F-4D97-AF65-F5344CB8AC3E}">
        <p14:creationId xmlns:p14="http://schemas.microsoft.com/office/powerpoint/2010/main" val="2039281977"/>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B2D359C2-7C2F-4880-B78A-3AFDA52F75A9}"/>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endParaRPr lang="en-US" sz="1400" i="1" dirty="0">
              <a:solidFill>
                <a:schemeClr val="accent1">
                  <a:lumMod val="40000"/>
                  <a:lumOff val="60000"/>
                </a:schemeClr>
              </a:solidFill>
            </a:endParaRPr>
          </a:p>
          <a:p>
            <a:r>
              <a:rPr lang="en-US" sz="1400" dirty="0">
                <a:solidFill>
                  <a:schemeClr val="accent1">
                    <a:lumMod val="40000"/>
                    <a:lumOff val="60000"/>
                  </a:schemeClr>
                </a:solidFill>
              </a:rPr>
              <a:t>A congenital condition involving </a:t>
            </a:r>
            <a:r>
              <a:rPr lang="en-US" sz="1400" dirty="0" err="1">
                <a:solidFill>
                  <a:schemeClr val="accent1">
                    <a:lumMod val="40000"/>
                    <a:lumOff val="60000"/>
                  </a:schemeClr>
                </a:solidFill>
              </a:rPr>
              <a:t>hamartomatous</a:t>
            </a:r>
            <a:r>
              <a:rPr lang="en-US" sz="1400" dirty="0">
                <a:solidFill>
                  <a:schemeClr val="accent1">
                    <a:lumMod val="40000"/>
                    <a:lumOff val="60000"/>
                  </a:schemeClr>
                </a:solidFill>
              </a:rPr>
              <a:t> lesions of multiple organ systems, usually including the  CNS ,  eyes  and  skin</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By what more-descriptive name does the BCSC </a:t>
            </a:r>
            <a:r>
              <a:rPr lang="en-US" sz="1400" dirty="0">
                <a:solidFill>
                  <a:schemeClr val="accent1">
                    <a:lumMod val="40000"/>
                    <a:lumOff val="60000"/>
                  </a:schemeClr>
                </a:solidFill>
              </a:rPr>
              <a:t>Peds</a:t>
            </a:r>
            <a:r>
              <a:rPr lang="en-US" sz="1400" i="1" dirty="0">
                <a:solidFill>
                  <a:schemeClr val="accent1">
                    <a:lumMod val="40000"/>
                    <a:lumOff val="60000"/>
                  </a:schemeClr>
                </a:solidFill>
              </a:rPr>
              <a:t> book refer to them?</a:t>
            </a:r>
          </a:p>
          <a:p>
            <a:r>
              <a:rPr lang="en-US" sz="1400" dirty="0">
                <a:solidFill>
                  <a:schemeClr val="accent1">
                    <a:lumMod val="40000"/>
                    <a:lumOff val="60000"/>
                  </a:schemeClr>
                </a:solidFill>
              </a:rPr>
              <a:t>As neuro-oculocutaneous syndromes</a:t>
            </a:r>
          </a:p>
        </p:txBody>
      </p:sp>
    </p:spTree>
    <p:extLst>
      <p:ext uri="{BB962C8B-B14F-4D97-AF65-F5344CB8AC3E}">
        <p14:creationId xmlns:p14="http://schemas.microsoft.com/office/powerpoint/2010/main" val="209818923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F1AD901F-0C20-4D72-9488-5CB0A25093AF}"/>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endParaRPr lang="en-US" sz="1400" dirty="0">
              <a:solidFill>
                <a:schemeClr val="accent1">
                  <a:lumMod val="40000"/>
                  <a:lumOff val="60000"/>
                </a:schemeClr>
              </a:solidFill>
            </a:endParaRP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By what more-descriptive name does the BCSC </a:t>
            </a:r>
            <a:r>
              <a:rPr lang="en-US" sz="1400" dirty="0">
                <a:solidFill>
                  <a:schemeClr val="accent1">
                    <a:lumMod val="40000"/>
                    <a:lumOff val="60000"/>
                  </a:schemeClr>
                </a:solidFill>
              </a:rPr>
              <a:t>Peds</a:t>
            </a:r>
            <a:r>
              <a:rPr lang="en-US" sz="1400" i="1" dirty="0">
                <a:solidFill>
                  <a:schemeClr val="accent1">
                    <a:lumMod val="40000"/>
                    <a:lumOff val="60000"/>
                  </a:schemeClr>
                </a:solidFill>
              </a:rPr>
              <a:t> book refer to them?</a:t>
            </a:r>
          </a:p>
          <a:p>
            <a:r>
              <a:rPr lang="en-US" sz="1400" dirty="0">
                <a:solidFill>
                  <a:schemeClr val="accent1">
                    <a:lumMod val="40000"/>
                    <a:lumOff val="60000"/>
                  </a:schemeClr>
                </a:solidFill>
              </a:rPr>
              <a:t>As neuro-oculocutaneous syndromes</a:t>
            </a:r>
          </a:p>
        </p:txBody>
      </p:sp>
      <p:sp>
        <p:nvSpPr>
          <p:cNvPr id="18" name="Rectangle 17">
            <a:extLst>
              <a:ext uri="{FF2B5EF4-FFF2-40B4-BE49-F238E27FC236}">
                <a16:creationId xmlns:a16="http://schemas.microsoft.com/office/drawing/2014/main" id="{D1604BED-5CC0-4765-9179-F64FB6B019BF}"/>
              </a:ext>
            </a:extLst>
          </p:cNvPr>
          <p:cNvSpPr/>
          <p:nvPr/>
        </p:nvSpPr>
        <p:spPr>
          <a:xfrm>
            <a:off x="1902685" y="5486400"/>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abb.</a:t>
            </a:r>
          </a:p>
        </p:txBody>
      </p:sp>
      <p:sp>
        <p:nvSpPr>
          <p:cNvPr id="20" name="Rectangle 19">
            <a:extLst>
              <a:ext uri="{FF2B5EF4-FFF2-40B4-BE49-F238E27FC236}">
                <a16:creationId xmlns:a16="http://schemas.microsoft.com/office/drawing/2014/main" id="{EE11A54D-FD00-46BF-B968-44B385D8D6BE}"/>
              </a:ext>
            </a:extLst>
          </p:cNvPr>
          <p:cNvSpPr/>
          <p:nvPr/>
        </p:nvSpPr>
        <p:spPr>
          <a:xfrm>
            <a:off x="2502121" y="5486400"/>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
        <p:nvSpPr>
          <p:cNvPr id="22" name="Rectangle 21">
            <a:extLst>
              <a:ext uri="{FF2B5EF4-FFF2-40B4-BE49-F238E27FC236}">
                <a16:creationId xmlns:a16="http://schemas.microsoft.com/office/drawing/2014/main" id="{7E7BD602-E604-4F57-BD68-65BB9696C67D}"/>
              </a:ext>
            </a:extLst>
          </p:cNvPr>
          <p:cNvSpPr/>
          <p:nvPr/>
        </p:nvSpPr>
        <p:spPr>
          <a:xfrm>
            <a:off x="3350485" y="5486400"/>
            <a:ext cx="459515"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30711432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F1AD901F-0C20-4D72-9488-5CB0A25093AF}"/>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endParaRPr lang="en-US" sz="1400" dirty="0">
              <a:solidFill>
                <a:schemeClr val="accent1">
                  <a:lumMod val="40000"/>
                  <a:lumOff val="60000"/>
                </a:schemeClr>
              </a:solidFill>
            </a:endParaRP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By what more-descriptive name does the BCSC </a:t>
            </a:r>
            <a:r>
              <a:rPr lang="en-US" sz="1400" dirty="0">
                <a:solidFill>
                  <a:schemeClr val="accent1">
                    <a:lumMod val="40000"/>
                    <a:lumOff val="60000"/>
                  </a:schemeClr>
                </a:solidFill>
              </a:rPr>
              <a:t>Peds</a:t>
            </a:r>
            <a:r>
              <a:rPr lang="en-US" sz="1400" i="1" dirty="0">
                <a:solidFill>
                  <a:schemeClr val="accent1">
                    <a:lumMod val="40000"/>
                    <a:lumOff val="60000"/>
                  </a:schemeClr>
                </a:solidFill>
              </a:rPr>
              <a:t> book refer to them?</a:t>
            </a:r>
          </a:p>
          <a:p>
            <a:r>
              <a:rPr lang="en-US" sz="1400" dirty="0">
                <a:solidFill>
                  <a:schemeClr val="accent1">
                    <a:lumMod val="40000"/>
                    <a:lumOff val="60000"/>
                  </a:schemeClr>
                </a:solidFill>
              </a:rPr>
              <a:t>As neuro-oculocutaneous syndromes</a:t>
            </a:r>
          </a:p>
        </p:txBody>
      </p:sp>
    </p:spTree>
    <p:extLst>
      <p:ext uri="{BB962C8B-B14F-4D97-AF65-F5344CB8AC3E}">
        <p14:creationId xmlns:p14="http://schemas.microsoft.com/office/powerpoint/2010/main" val="2445676946"/>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349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43FE73D-03D0-4283-A625-A4A10F5CBC15}"/>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CNS ,  eyes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endParaRPr lang="en-US" sz="1400" i="1" dirty="0">
              <a:solidFill>
                <a:schemeClr val="accent1">
                  <a:lumMod val="40000"/>
                  <a:lumOff val="60000"/>
                </a:schemeClr>
              </a:solidFill>
            </a:endParaRPr>
          </a:p>
          <a:p>
            <a:r>
              <a:rPr lang="en-US" sz="1400" dirty="0">
                <a:solidFill>
                  <a:schemeClr val="accent1">
                    <a:lumMod val="40000"/>
                    <a:lumOff val="60000"/>
                  </a:schemeClr>
                </a:solidFill>
              </a:rPr>
              <a:t>As neuro-oculocutaneous syndromes</a:t>
            </a:r>
          </a:p>
        </p:txBody>
      </p:sp>
    </p:spTree>
    <p:extLst>
      <p:ext uri="{BB962C8B-B14F-4D97-AF65-F5344CB8AC3E}">
        <p14:creationId xmlns:p14="http://schemas.microsoft.com/office/powerpoint/2010/main" val="32443295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830997"/>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p>
          <a:p>
            <a:r>
              <a:rPr lang="en-US" sz="1600" dirty="0">
                <a:solidFill>
                  <a:srgbClr val="0000FF"/>
                </a:solidFill>
              </a:rPr>
              <a:t>Hemolytic glaucoma</a:t>
            </a:r>
          </a:p>
        </p:txBody>
      </p:sp>
    </p:spTree>
    <p:extLst>
      <p:ext uri="{BB962C8B-B14F-4D97-AF65-F5344CB8AC3E}">
        <p14:creationId xmlns:p14="http://schemas.microsoft.com/office/powerpoint/2010/main" val="1222231679"/>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5C7063A2-056F-4BF9-8137-B57A9028338F}"/>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eyes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a:t>
            </a:r>
          </a:p>
        </p:txBody>
      </p:sp>
    </p:spTree>
    <p:extLst>
      <p:ext uri="{BB962C8B-B14F-4D97-AF65-F5344CB8AC3E}">
        <p14:creationId xmlns:p14="http://schemas.microsoft.com/office/powerpoint/2010/main" val="834434236"/>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8D0A9F89-2617-474D-A6C9-A0F279F0595D}"/>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a:t>
            </a:r>
            <a:r>
              <a:rPr lang="en-US" sz="1400" b="1" dirty="0">
                <a:solidFill>
                  <a:srgbClr val="0000FF"/>
                </a:solidFill>
              </a:rPr>
              <a:t>eyes</a:t>
            </a:r>
            <a:r>
              <a:rPr lang="en-US" sz="1400" dirty="0">
                <a:solidFill>
                  <a:srgbClr val="0000FF"/>
                </a:solidFill>
              </a:rPr>
              <a:t>  and  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a:t>
            </a:r>
            <a:r>
              <a:rPr lang="en-US" sz="1400" b="1" dirty="0" err="1">
                <a:solidFill>
                  <a:srgbClr val="0000FF"/>
                </a:solidFill>
              </a:rPr>
              <a:t>oculo</a:t>
            </a:r>
            <a:r>
              <a:rPr lang="en-US" sz="1400" b="1" dirty="0">
                <a:solidFill>
                  <a:srgbClr val="0000FF"/>
                </a:solidFill>
              </a:rPr>
              <a:t>…</a:t>
            </a:r>
          </a:p>
        </p:txBody>
      </p:sp>
    </p:spTree>
    <p:extLst>
      <p:ext uri="{BB962C8B-B14F-4D97-AF65-F5344CB8AC3E}">
        <p14:creationId xmlns:p14="http://schemas.microsoft.com/office/powerpoint/2010/main" val="1767455566"/>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b="1" dirty="0" err="1">
                <a:solidFill>
                  <a:schemeClr val="bg1"/>
                </a:solidFill>
              </a:rPr>
              <a:t>phakomatosis</a:t>
            </a:r>
            <a:endParaRPr lang="en-US" sz="1400" b="1" dirty="0">
              <a:solidFill>
                <a:srgbClr val="FF0066"/>
              </a:solidFill>
            </a:endParaRPr>
          </a:p>
          <a:p>
            <a:endParaRPr lang="en-US" sz="1400" dirty="0">
              <a:solidFill>
                <a:srgbClr val="FF0066"/>
              </a:solidFill>
            </a:endParaRPr>
          </a:p>
          <a:p>
            <a:r>
              <a:rPr lang="en-US" sz="1400" i="1" dirty="0">
                <a:solidFill>
                  <a:srgbClr val="FF0066"/>
                </a:solidFill>
              </a:rPr>
              <a:t>By what </a:t>
            </a:r>
            <a:r>
              <a:rPr lang="en-US" sz="1400" i="1" dirty="0" err="1">
                <a:solidFill>
                  <a:srgbClr val="FF0066"/>
                </a:solidFill>
              </a:rPr>
              <a:t>noneponymous</a:t>
            </a:r>
            <a:r>
              <a:rPr lang="en-US" sz="1400" i="1" dirty="0">
                <a:solidFill>
                  <a:srgbClr val="FF0066"/>
                </a:solidFill>
              </a:rPr>
              <a:t> name is Sturge-Weber known?</a:t>
            </a:r>
          </a:p>
          <a:p>
            <a:r>
              <a:rPr lang="en-US" altLang="en-US" sz="1400" dirty="0">
                <a:solidFill>
                  <a:srgbClr val="FF0066"/>
                </a:solidFill>
              </a:rPr>
              <a:t>Encephalotrigeminal angiomatosis</a:t>
            </a:r>
          </a:p>
        </p:txBody>
      </p:sp>
      <p:sp>
        <p:nvSpPr>
          <p:cNvPr id="14" name="Oval 13">
            <a:extLst>
              <a:ext uri="{FF2B5EF4-FFF2-40B4-BE49-F238E27FC236}">
                <a16:creationId xmlns:a16="http://schemas.microsoft.com/office/drawing/2014/main" id="{3F09EA0E-C8AC-45FC-915A-36D0EA3C7D4F}"/>
              </a:ext>
            </a:extLst>
          </p:cNvPr>
          <p:cNvSpPr/>
          <p:nvPr/>
        </p:nvSpPr>
        <p:spPr>
          <a:xfrm>
            <a:off x="1356913" y="4120988"/>
            <a:ext cx="1538687" cy="521357"/>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3916D110-E467-4D90-A50F-01A547C6A100}"/>
              </a:ext>
            </a:extLst>
          </p:cNvPr>
          <p:cNvSpPr txBox="1"/>
          <p:nvPr/>
        </p:nvSpPr>
        <p:spPr>
          <a:xfrm>
            <a:off x="185861" y="5016154"/>
            <a:ext cx="6638677" cy="1384995"/>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Briefly, what is a </a:t>
            </a:r>
            <a:r>
              <a:rPr lang="en-US" sz="1400" i="1" dirty="0" err="1">
                <a:solidFill>
                  <a:srgbClr val="0000FF"/>
                </a:solidFill>
              </a:rPr>
              <a:t>phakomatosis</a:t>
            </a:r>
            <a:r>
              <a:rPr lang="en-US" sz="1400" i="1" dirty="0">
                <a:solidFill>
                  <a:srgbClr val="0000FF"/>
                </a:solidFill>
              </a:rPr>
              <a:t>?</a:t>
            </a:r>
          </a:p>
          <a:p>
            <a:r>
              <a:rPr lang="en-US" sz="1400" dirty="0">
                <a:solidFill>
                  <a:srgbClr val="0000FF"/>
                </a:solidFill>
              </a:rPr>
              <a:t>A congenital condition involving </a:t>
            </a:r>
            <a:r>
              <a:rPr lang="en-US" sz="1400" dirty="0" err="1">
                <a:solidFill>
                  <a:srgbClr val="0000FF"/>
                </a:solidFill>
              </a:rPr>
              <a:t>hamartomatous</a:t>
            </a:r>
            <a:r>
              <a:rPr lang="en-US" sz="1400" dirty="0">
                <a:solidFill>
                  <a:srgbClr val="0000FF"/>
                </a:solidFill>
              </a:rPr>
              <a:t> lesions of multiple organ systems, usually including the  </a:t>
            </a:r>
            <a:r>
              <a:rPr lang="en-US" sz="1400" b="1" dirty="0">
                <a:solidFill>
                  <a:srgbClr val="0000FF"/>
                </a:solidFill>
              </a:rPr>
              <a:t>CNS</a:t>
            </a:r>
            <a:r>
              <a:rPr lang="en-US" sz="1400" dirty="0">
                <a:solidFill>
                  <a:srgbClr val="0000FF"/>
                </a:solidFill>
              </a:rPr>
              <a:t> ,  </a:t>
            </a:r>
            <a:r>
              <a:rPr lang="en-US" sz="1400" b="1" dirty="0">
                <a:solidFill>
                  <a:srgbClr val="0000FF"/>
                </a:solidFill>
              </a:rPr>
              <a:t>eyes</a:t>
            </a:r>
            <a:r>
              <a:rPr lang="en-US" sz="1400" dirty="0">
                <a:solidFill>
                  <a:srgbClr val="0000FF"/>
                </a:solidFill>
              </a:rPr>
              <a:t>  and  </a:t>
            </a:r>
            <a:r>
              <a:rPr lang="en-US" sz="1400" b="1" dirty="0">
                <a:solidFill>
                  <a:srgbClr val="0000FF"/>
                </a:solidFill>
              </a:rPr>
              <a:t>skin</a:t>
            </a:r>
          </a:p>
          <a:p>
            <a:endParaRPr lang="en-US" sz="1400" dirty="0">
              <a:solidFill>
                <a:srgbClr val="0000FF"/>
              </a:solidFill>
            </a:endParaRPr>
          </a:p>
          <a:p>
            <a:r>
              <a:rPr lang="en-US" sz="1400" i="1" dirty="0">
                <a:solidFill>
                  <a:srgbClr val="0000FF"/>
                </a:solidFill>
              </a:rPr>
              <a:t>By what more-descriptive name does the BCSC </a:t>
            </a:r>
            <a:r>
              <a:rPr lang="en-US" sz="1400" dirty="0">
                <a:solidFill>
                  <a:srgbClr val="0000FF"/>
                </a:solidFill>
              </a:rPr>
              <a:t>Peds</a:t>
            </a:r>
            <a:r>
              <a:rPr lang="en-US" sz="1400" i="1" dirty="0">
                <a:solidFill>
                  <a:srgbClr val="0000FF"/>
                </a:solidFill>
              </a:rPr>
              <a:t> book refer to them?</a:t>
            </a:r>
          </a:p>
          <a:p>
            <a:r>
              <a:rPr lang="en-US" sz="1400" dirty="0">
                <a:solidFill>
                  <a:srgbClr val="0000FF"/>
                </a:solidFill>
              </a:rPr>
              <a:t>As </a:t>
            </a:r>
            <a:r>
              <a:rPr lang="en-US" sz="1400" b="1" dirty="0">
                <a:solidFill>
                  <a:srgbClr val="0000FF"/>
                </a:solidFill>
              </a:rPr>
              <a:t>neuro-oculocutaneous </a:t>
            </a:r>
            <a:r>
              <a:rPr lang="en-US" sz="1400" dirty="0">
                <a:solidFill>
                  <a:srgbClr val="0000FF"/>
                </a:solidFill>
              </a:rPr>
              <a:t>syndromes</a:t>
            </a:r>
          </a:p>
        </p:txBody>
      </p:sp>
    </p:spTree>
    <p:extLst>
      <p:ext uri="{BB962C8B-B14F-4D97-AF65-F5344CB8AC3E}">
        <p14:creationId xmlns:p14="http://schemas.microsoft.com/office/powerpoint/2010/main" val="728777609"/>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chemeClr val="bg1"/>
              </a:solidFill>
            </a:endParaRP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rgbClr val="FF0066"/>
                </a:solidFill>
              </a:rPr>
              <a:t>Encephalotrigeminal angiomatosis</a:t>
            </a:r>
          </a:p>
        </p:txBody>
      </p:sp>
    </p:spTree>
    <p:extLst>
      <p:ext uri="{BB962C8B-B14F-4D97-AF65-F5344CB8AC3E}">
        <p14:creationId xmlns:p14="http://schemas.microsoft.com/office/powerpoint/2010/main" val="50272607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solidFill>
              </a:rPr>
              <a:t>In one word, what sort of condition is Sturge-Weber?</a:t>
            </a:r>
          </a:p>
          <a:p>
            <a:r>
              <a:rPr lang="en-US" sz="1400" dirty="0">
                <a:solidFill>
                  <a:schemeClr val="bg1"/>
                </a:solidFill>
              </a:rPr>
              <a:t>A </a:t>
            </a:r>
            <a:r>
              <a:rPr lang="en-US" sz="1400" dirty="0" err="1">
                <a:solidFill>
                  <a:schemeClr val="bg1"/>
                </a:solidFill>
              </a:rPr>
              <a:t>phakomatosis</a:t>
            </a:r>
            <a:endParaRPr lang="en-US" sz="1400" dirty="0">
              <a:solidFill>
                <a:schemeClr val="bg1"/>
              </a:solidFill>
            </a:endParaRPr>
          </a:p>
          <a:p>
            <a:endParaRPr lang="en-US" sz="1400" dirty="0">
              <a:solidFill>
                <a:schemeClr val="bg1"/>
              </a:solidFill>
            </a:endParaRPr>
          </a:p>
          <a:p>
            <a:r>
              <a:rPr lang="en-US" sz="1400" i="1" dirty="0">
                <a:solidFill>
                  <a:schemeClr val="bg1"/>
                </a:solidFill>
              </a:rPr>
              <a:t>By what </a:t>
            </a:r>
            <a:r>
              <a:rPr lang="en-US" sz="1400" i="1" dirty="0" err="1">
                <a:solidFill>
                  <a:schemeClr val="bg1"/>
                </a:solidFill>
              </a:rPr>
              <a:t>noneponymous</a:t>
            </a:r>
            <a:r>
              <a:rPr lang="en-US" sz="1400" i="1" dirty="0">
                <a:solidFill>
                  <a:schemeClr val="bg1"/>
                </a:solidFill>
              </a:rPr>
              <a:t> name is Sturge-Weber known?</a:t>
            </a:r>
          </a:p>
          <a:p>
            <a:r>
              <a:rPr lang="en-US" altLang="en-US" sz="1400" dirty="0">
                <a:solidFill>
                  <a:schemeClr val="bg1"/>
                </a:solidFill>
              </a:rPr>
              <a:t>Encephalotrigeminal angiomatosis</a:t>
            </a:r>
          </a:p>
        </p:txBody>
      </p:sp>
    </p:spTree>
    <p:extLst>
      <p:ext uri="{BB962C8B-B14F-4D97-AF65-F5344CB8AC3E}">
        <p14:creationId xmlns:p14="http://schemas.microsoft.com/office/powerpoint/2010/main" val="3537226978"/>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CC99FF"/>
                </a:solidFill>
              </a:rPr>
              <a:t>The port wine stain, aka ‘ nevus </a:t>
            </a:r>
            <a:r>
              <a:rPr lang="en-US" altLang="en-US" sz="1400" dirty="0" err="1">
                <a:solidFill>
                  <a:srgbClr val="CC99FF"/>
                </a:solidFill>
              </a:rPr>
              <a:t>flammeus</a:t>
            </a:r>
            <a:r>
              <a:rPr lang="en-US" altLang="en-US" sz="1400" dirty="0">
                <a:solidFill>
                  <a:srgbClr val="CC99FF"/>
                </a:solidFill>
              </a:rPr>
              <a:t> ’ </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When does it present?</a:t>
            </a:r>
          </a:p>
          <a:p>
            <a:pPr eaLnBrk="1" hangingPunct="1">
              <a:spcBef>
                <a:spcPct val="0"/>
              </a:spcBef>
              <a:buClrTx/>
              <a:buSzTx/>
              <a:buFontTx/>
              <a:buNone/>
            </a:pPr>
            <a:r>
              <a:rPr lang="en-US" altLang="en-US" sz="1400" dirty="0">
                <a:solidFill>
                  <a:srgbClr val="CC99FF"/>
                </a:solidFill>
              </a:rPr>
              <a:t>At birth</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3876377497"/>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When does it present?</a:t>
            </a:r>
          </a:p>
          <a:p>
            <a:pPr eaLnBrk="1" hangingPunct="1">
              <a:spcBef>
                <a:spcPct val="0"/>
              </a:spcBef>
              <a:buClrTx/>
              <a:buSzTx/>
              <a:buFontTx/>
              <a:buNone/>
            </a:pPr>
            <a:r>
              <a:rPr lang="en-US" altLang="en-US" sz="1400" dirty="0">
                <a:solidFill>
                  <a:srgbClr val="CC99FF"/>
                </a:solidFill>
              </a:rPr>
              <a:t>At birth</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
        <p:nvSpPr>
          <p:cNvPr id="16" name="Rectangle 15">
            <a:extLst>
              <a:ext uri="{FF2B5EF4-FFF2-40B4-BE49-F238E27FC236}">
                <a16:creationId xmlns:a16="http://schemas.microsoft.com/office/drawing/2014/main" id="{7007E3DF-4093-455F-A583-B3DAC23A05C5}"/>
              </a:ext>
            </a:extLst>
          </p:cNvPr>
          <p:cNvSpPr/>
          <p:nvPr/>
        </p:nvSpPr>
        <p:spPr>
          <a:xfrm>
            <a:off x="3276600" y="4204295"/>
            <a:ext cx="1371600" cy="210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967408982"/>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When does it present?</a:t>
            </a:r>
          </a:p>
          <a:p>
            <a:pPr eaLnBrk="1" hangingPunct="1">
              <a:spcBef>
                <a:spcPct val="0"/>
              </a:spcBef>
              <a:buClrTx/>
              <a:buSzTx/>
              <a:buFontTx/>
              <a:buNone/>
            </a:pPr>
            <a:r>
              <a:rPr lang="en-US" altLang="en-US" sz="1400" dirty="0">
                <a:solidFill>
                  <a:srgbClr val="CC99FF"/>
                </a:solidFill>
              </a:rPr>
              <a:t>At birth</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259992970"/>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4" name="Slide Number Placeholder 1">
            <a:extLst>
              <a:ext uri="{FF2B5EF4-FFF2-40B4-BE49-F238E27FC236}">
                <a16:creationId xmlns:a16="http://schemas.microsoft.com/office/drawing/2014/main" id="{0DF9DF95-C878-4F93-B822-172575B27C4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85DD8A6-2914-49EA-BB3F-5E43534EF10A}" type="slidenum">
              <a:rPr lang="en-US" altLang="en-US" sz="1000" smtClean="0"/>
              <a:pPr>
                <a:spcBef>
                  <a:spcPct val="0"/>
                </a:spcBef>
                <a:buClrTx/>
                <a:buSzTx/>
                <a:buFontTx/>
                <a:buNone/>
              </a:pPr>
              <a:t>358</a:t>
            </a:fld>
            <a:endParaRPr lang="en-US" altLang="en-US" sz="1000"/>
          </a:p>
        </p:txBody>
      </p:sp>
      <p:sp>
        <p:nvSpPr>
          <p:cNvPr id="9" name="TextBox 8">
            <a:extLst>
              <a:ext uri="{FF2B5EF4-FFF2-40B4-BE49-F238E27FC236}">
                <a16:creationId xmlns:a16="http://schemas.microsoft.com/office/drawing/2014/main" id="{84EBD07C-8BE1-453E-82C0-3C9AE0C013BF}"/>
              </a:ext>
            </a:extLst>
          </p:cNvPr>
          <p:cNvSpPr txBox="1"/>
          <p:nvPr/>
        </p:nvSpPr>
        <p:spPr>
          <a:xfrm>
            <a:off x="2936491" y="6089733"/>
            <a:ext cx="3271088" cy="369332"/>
          </a:xfrm>
          <a:prstGeom prst="rect">
            <a:avLst/>
          </a:prstGeom>
          <a:noFill/>
        </p:spPr>
        <p:txBody>
          <a:bodyPr wrap="none" rtlCol="0">
            <a:spAutoFit/>
          </a:bodyPr>
          <a:lstStyle/>
          <a:p>
            <a:pPr algn="ctr"/>
            <a:r>
              <a:rPr lang="en-US" dirty="0"/>
              <a:t>Sturge-Weber: Port-wine stain</a:t>
            </a:r>
          </a:p>
        </p:txBody>
      </p:sp>
      <p:pic>
        <p:nvPicPr>
          <p:cNvPr id="6" name="Picture 8" descr="port wine stain">
            <a:extLst>
              <a:ext uri="{FF2B5EF4-FFF2-40B4-BE49-F238E27FC236}">
                <a16:creationId xmlns:a16="http://schemas.microsoft.com/office/drawing/2014/main" id="{2B18E4EE-0289-47EA-AFF1-0F5613FDD6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4936" y="1000125"/>
            <a:ext cx="3886200" cy="48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9DBCE5B-A73F-4FDB-9411-56A3B17BDC1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248157577"/>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359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CC99FF"/>
                </a:solidFill>
              </a:rPr>
              <a:t>At birth</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394086561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1323439"/>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p>
          <a:p>
            <a:r>
              <a:rPr lang="en-US" sz="1600" dirty="0">
                <a:solidFill>
                  <a:srgbClr val="0000FF"/>
                </a:solidFill>
              </a:rPr>
              <a:t>Hemolytic glaucoma</a:t>
            </a:r>
          </a:p>
          <a:p>
            <a:endParaRPr lang="en-US" sz="1600" dirty="0">
              <a:solidFill>
                <a:srgbClr val="0000FF"/>
              </a:solidFill>
            </a:endParaRPr>
          </a:p>
          <a:p>
            <a:r>
              <a:rPr lang="en-US" sz="1600" i="1" dirty="0">
                <a:solidFill>
                  <a:srgbClr val="0000FF"/>
                </a:solidFill>
              </a:rPr>
              <a:t>In </a:t>
            </a:r>
            <a:r>
              <a:rPr lang="en-US" sz="1600" i="1" dirty="0" err="1">
                <a:solidFill>
                  <a:srgbClr val="0000FF"/>
                </a:solidFill>
              </a:rPr>
              <a:t>phacolytic</a:t>
            </a:r>
            <a:r>
              <a:rPr lang="en-US" sz="1600" i="1" dirty="0">
                <a:solidFill>
                  <a:srgbClr val="0000FF"/>
                </a:solidFill>
              </a:rPr>
              <a:t> glaucoma, the macrophages are full of  lens proteins . </a:t>
            </a:r>
            <a:endParaRPr lang="en-US" sz="1600" dirty="0">
              <a:solidFill>
                <a:srgbClr val="0000FF"/>
              </a:solidFill>
            </a:endParaRPr>
          </a:p>
        </p:txBody>
      </p:sp>
      <p:sp>
        <p:nvSpPr>
          <p:cNvPr id="2" name="Rectangle 1">
            <a:extLst>
              <a:ext uri="{FF2B5EF4-FFF2-40B4-BE49-F238E27FC236}">
                <a16:creationId xmlns:a16="http://schemas.microsoft.com/office/drawing/2014/main" id="{9F3C8B81-68EA-4285-8BD7-DA814D133D5B}"/>
              </a:ext>
            </a:extLst>
          </p:cNvPr>
          <p:cNvSpPr/>
          <p:nvPr/>
        </p:nvSpPr>
        <p:spPr>
          <a:xfrm>
            <a:off x="5565913" y="4412974"/>
            <a:ext cx="1166189" cy="32654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841670236"/>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5C1E3D"/>
                </a:solidFill>
              </a:rPr>
              <a:t>At birth</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339453864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4" name="Slide Number Placeholder 1">
            <a:extLst>
              <a:ext uri="{FF2B5EF4-FFF2-40B4-BE49-F238E27FC236}">
                <a16:creationId xmlns:a16="http://schemas.microsoft.com/office/drawing/2014/main" id="{0DF9DF95-C878-4F93-B822-172575B27C4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85DD8A6-2914-49EA-BB3F-5E43534EF10A}" type="slidenum">
              <a:rPr lang="en-US" altLang="en-US" sz="1000" smtClean="0"/>
              <a:pPr>
                <a:spcBef>
                  <a:spcPct val="0"/>
                </a:spcBef>
                <a:buClrTx/>
                <a:buSzTx/>
                <a:buFontTx/>
                <a:buNone/>
              </a:pPr>
              <a:t>361</a:t>
            </a:fld>
            <a:endParaRPr lang="en-US" altLang="en-US" sz="1000"/>
          </a:p>
        </p:txBody>
      </p:sp>
      <p:sp>
        <p:nvSpPr>
          <p:cNvPr id="9" name="TextBox 8">
            <a:extLst>
              <a:ext uri="{FF2B5EF4-FFF2-40B4-BE49-F238E27FC236}">
                <a16:creationId xmlns:a16="http://schemas.microsoft.com/office/drawing/2014/main" id="{84EBD07C-8BE1-453E-82C0-3C9AE0C013BF}"/>
              </a:ext>
            </a:extLst>
          </p:cNvPr>
          <p:cNvSpPr txBox="1"/>
          <p:nvPr/>
        </p:nvSpPr>
        <p:spPr>
          <a:xfrm>
            <a:off x="2936491" y="6089733"/>
            <a:ext cx="3271088" cy="369332"/>
          </a:xfrm>
          <a:prstGeom prst="rect">
            <a:avLst/>
          </a:prstGeom>
          <a:noFill/>
        </p:spPr>
        <p:txBody>
          <a:bodyPr wrap="none" rtlCol="0">
            <a:spAutoFit/>
          </a:bodyPr>
          <a:lstStyle/>
          <a:p>
            <a:pPr algn="ctr"/>
            <a:r>
              <a:rPr lang="en-US" dirty="0"/>
              <a:t>Sturge-Weber: Port-wine stain</a:t>
            </a:r>
          </a:p>
        </p:txBody>
      </p:sp>
      <p:pic>
        <p:nvPicPr>
          <p:cNvPr id="5" name="Picture 4">
            <a:extLst>
              <a:ext uri="{FF2B5EF4-FFF2-40B4-BE49-F238E27FC236}">
                <a16:creationId xmlns:a16="http://schemas.microsoft.com/office/drawing/2014/main" id="{7C33A801-F98E-4493-AEC9-0BE3DEE923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25488" y="924546"/>
            <a:ext cx="3461335" cy="4621060"/>
          </a:xfrm>
          <a:prstGeom prst="rect">
            <a:avLst/>
          </a:prstGeom>
        </p:spPr>
      </p:pic>
      <p:pic>
        <p:nvPicPr>
          <p:cNvPr id="10" name="Picture 9">
            <a:extLst>
              <a:ext uri="{FF2B5EF4-FFF2-40B4-BE49-F238E27FC236}">
                <a16:creationId xmlns:a16="http://schemas.microsoft.com/office/drawing/2014/main" id="{D613C16F-D1DC-47AF-A392-1537898E85C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7177" y="924546"/>
            <a:ext cx="3271088" cy="4621060"/>
          </a:xfrm>
          <a:prstGeom prst="rect">
            <a:avLst/>
          </a:prstGeom>
        </p:spPr>
      </p:pic>
      <p:sp>
        <p:nvSpPr>
          <p:cNvPr id="3" name="TextBox 2">
            <a:extLst>
              <a:ext uri="{FF2B5EF4-FFF2-40B4-BE49-F238E27FC236}">
                <a16:creationId xmlns:a16="http://schemas.microsoft.com/office/drawing/2014/main" id="{1C602A1B-E1A6-48F0-87E8-F71F578FC8A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698359686"/>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5C1E3D"/>
                </a:solidFill>
              </a:rPr>
              <a:t>At birth</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What is the typical pattern of distribution?</a:t>
            </a:r>
          </a:p>
          <a:p>
            <a:pPr eaLnBrk="1" hangingPunct="1">
              <a:spcBef>
                <a:spcPct val="0"/>
              </a:spcBef>
              <a:buClrTx/>
              <a:buSzTx/>
              <a:buFontTx/>
              <a:buNone/>
            </a:pPr>
            <a:r>
              <a:rPr lang="en-US" altLang="en-US" sz="1400" dirty="0">
                <a:solidFill>
                  <a:srgbClr val="CC99FF"/>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157057054"/>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5C1E3D"/>
                </a:solidFill>
              </a:rPr>
              <a:t>At birth</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What is the typical pattern of distribution?</a:t>
            </a:r>
          </a:p>
          <a:p>
            <a:pPr eaLnBrk="1" hangingPunct="1">
              <a:spcBef>
                <a:spcPct val="0"/>
              </a:spcBef>
              <a:buClrTx/>
              <a:buSzTx/>
              <a:buFontTx/>
              <a:buNone/>
            </a:pPr>
            <a:r>
              <a:rPr lang="en-US" altLang="en-US" sz="1400" dirty="0">
                <a:solidFill>
                  <a:srgbClr val="5C1E3D"/>
                </a:solidFill>
              </a:rPr>
              <a:t>It comports to the distribution of one or more divisions of CN5</a:t>
            </a:r>
          </a:p>
          <a:p>
            <a:pPr eaLnBrk="1" hangingPunct="1">
              <a:spcBef>
                <a:spcPct val="0"/>
              </a:spcBef>
              <a:buClrTx/>
              <a:buSzTx/>
              <a:buFontTx/>
              <a:buNone/>
            </a:pPr>
            <a:endParaRPr lang="en-US" altLang="en-US" sz="1400" i="1" dirty="0">
              <a:solidFill>
                <a:srgbClr val="CC99FF"/>
              </a:solidFill>
            </a:endParaRPr>
          </a:p>
          <a:p>
            <a:pPr eaLnBrk="1" hangingPunct="1">
              <a:spcBef>
                <a:spcPct val="0"/>
              </a:spcBef>
              <a:buClrTx/>
              <a:buSzTx/>
              <a:buFontTx/>
              <a:buNone/>
            </a:pPr>
            <a:r>
              <a:rPr lang="en-US" altLang="en-US" sz="1400" i="1" dirty="0">
                <a:solidFill>
                  <a:srgbClr val="CC99FF"/>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1932549576"/>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5C1E3D"/>
                </a:solidFill>
              </a:rPr>
              <a:t>At birth</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What is the typical pattern of distribution?</a:t>
            </a:r>
          </a:p>
          <a:p>
            <a:pPr eaLnBrk="1" hangingPunct="1">
              <a:spcBef>
                <a:spcPct val="0"/>
              </a:spcBef>
              <a:buClrTx/>
              <a:buSzTx/>
              <a:buFontTx/>
              <a:buNone/>
            </a:pPr>
            <a:r>
              <a:rPr lang="en-US" altLang="en-US" sz="1400" dirty="0">
                <a:solidFill>
                  <a:srgbClr val="5C1E3D"/>
                </a:solidFill>
              </a:rPr>
              <a:t>It comports to the distribution of one or more divisions of CN5</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CC99FF"/>
                </a:solidFill>
              </a:rPr>
              <a:t>No</a:t>
            </a:r>
          </a:p>
        </p:txBody>
      </p:sp>
    </p:spTree>
    <p:extLst>
      <p:ext uri="{BB962C8B-B14F-4D97-AF65-F5344CB8AC3E}">
        <p14:creationId xmlns:p14="http://schemas.microsoft.com/office/powerpoint/2010/main" val="2461777167"/>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5C1E3D"/>
                </a:solidFill>
              </a:rPr>
              <a:t>What facial lesion is a hallmark of Sturge-Weber syndrome?</a:t>
            </a:r>
          </a:p>
          <a:p>
            <a:pPr eaLnBrk="1" hangingPunct="1">
              <a:spcBef>
                <a:spcPct val="0"/>
              </a:spcBef>
              <a:buClrTx/>
              <a:buSzTx/>
              <a:buFontTx/>
              <a:buNone/>
            </a:pPr>
            <a:r>
              <a:rPr lang="en-US" altLang="en-US" sz="1400" dirty="0">
                <a:solidFill>
                  <a:srgbClr val="5C1E3D"/>
                </a:solidFill>
              </a:rPr>
              <a:t>The port wine stain, aka ‘ nevus </a:t>
            </a:r>
            <a:r>
              <a:rPr lang="en-US" altLang="en-US" sz="1400" dirty="0" err="1">
                <a:solidFill>
                  <a:srgbClr val="5C1E3D"/>
                </a:solidFill>
              </a:rPr>
              <a:t>flammeus</a:t>
            </a:r>
            <a:r>
              <a:rPr lang="en-US" altLang="en-US" sz="1400" dirty="0">
                <a:solidFill>
                  <a:srgbClr val="5C1E3D"/>
                </a:solidFill>
              </a:rPr>
              <a:t> ’ </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When does it present?</a:t>
            </a:r>
          </a:p>
          <a:p>
            <a:pPr eaLnBrk="1" hangingPunct="1">
              <a:spcBef>
                <a:spcPct val="0"/>
              </a:spcBef>
              <a:buClrTx/>
              <a:buSzTx/>
              <a:buFontTx/>
              <a:buNone/>
            </a:pPr>
            <a:r>
              <a:rPr lang="en-US" altLang="en-US" sz="1400" dirty="0">
                <a:solidFill>
                  <a:srgbClr val="5C1E3D"/>
                </a:solidFill>
              </a:rPr>
              <a:t>At birth</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What is the typical pattern of distribution?</a:t>
            </a:r>
          </a:p>
          <a:p>
            <a:pPr eaLnBrk="1" hangingPunct="1">
              <a:spcBef>
                <a:spcPct val="0"/>
              </a:spcBef>
              <a:buClrTx/>
              <a:buSzTx/>
              <a:buFontTx/>
              <a:buNone/>
            </a:pPr>
            <a:r>
              <a:rPr lang="en-US" altLang="en-US" sz="1400" dirty="0">
                <a:solidFill>
                  <a:srgbClr val="5C1E3D"/>
                </a:solidFill>
              </a:rPr>
              <a:t>It comports to the distribution of one or more divisions of CN5</a:t>
            </a:r>
          </a:p>
          <a:p>
            <a:pPr eaLnBrk="1" hangingPunct="1">
              <a:spcBef>
                <a:spcPct val="0"/>
              </a:spcBef>
              <a:buClrTx/>
              <a:buSzTx/>
              <a:buFontTx/>
              <a:buNone/>
            </a:pPr>
            <a:endParaRPr lang="en-US" altLang="en-US" sz="1400" i="1" dirty="0">
              <a:solidFill>
                <a:srgbClr val="5C1E3D"/>
              </a:solidFill>
            </a:endParaRPr>
          </a:p>
          <a:p>
            <a:pPr eaLnBrk="1" hangingPunct="1">
              <a:spcBef>
                <a:spcPct val="0"/>
              </a:spcBef>
              <a:buClrTx/>
              <a:buSzTx/>
              <a:buFontTx/>
              <a:buNone/>
            </a:pPr>
            <a:r>
              <a:rPr lang="en-US" altLang="en-US" sz="1400" i="1" dirty="0">
                <a:solidFill>
                  <a:srgbClr val="5C1E3D"/>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5C1E3D"/>
                </a:solidFill>
              </a:rPr>
              <a:t>No</a:t>
            </a:r>
          </a:p>
        </p:txBody>
      </p:sp>
    </p:spTree>
    <p:extLst>
      <p:ext uri="{BB962C8B-B14F-4D97-AF65-F5344CB8AC3E}">
        <p14:creationId xmlns:p14="http://schemas.microsoft.com/office/powerpoint/2010/main" val="3641516296"/>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t>The </a:t>
            </a:r>
            <a:r>
              <a:rPr lang="en-US" altLang="en-US" sz="1400" b="1" dirty="0"/>
              <a:t>diffuse choroidal hemangioma</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Diffuse choroidal hemangioma is present in what percent of SWS?</a:t>
            </a:r>
          </a:p>
          <a:p>
            <a:pPr eaLnBrk="1" hangingPunct="1">
              <a:spcBef>
                <a:spcPct val="0"/>
              </a:spcBef>
              <a:buClrTx/>
              <a:buSzTx/>
              <a:buFontTx/>
              <a:buNone/>
            </a:pPr>
            <a:r>
              <a:rPr lang="en-US" altLang="en-US" sz="1400" dirty="0"/>
              <a:t>About 50%</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3572486519"/>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endParaRPr lang="en-US" altLang="en-US" sz="1400" b="1" dirty="0"/>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Diffuse choroidal hemangioma is present in what percent of SWS?</a:t>
            </a:r>
          </a:p>
          <a:p>
            <a:pPr eaLnBrk="1" hangingPunct="1">
              <a:spcBef>
                <a:spcPct val="0"/>
              </a:spcBef>
              <a:buClrTx/>
              <a:buSzTx/>
              <a:buFontTx/>
              <a:buNone/>
            </a:pPr>
            <a:r>
              <a:rPr lang="en-US" altLang="en-US" sz="1400" dirty="0"/>
              <a:t>About 50%</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148583118"/>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rgbClr val="FF3300"/>
                </a:solidFill>
              </a:rPr>
              <a:t>diffuse choroidal hemangioma</a:t>
            </a:r>
            <a:endParaRPr lang="en-US" altLang="en-US" sz="1400" b="1" dirty="0"/>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Diffuse choroidal hemangioma is present in what percent of SWS?</a:t>
            </a:r>
          </a:p>
          <a:p>
            <a:pPr eaLnBrk="1" hangingPunct="1">
              <a:spcBef>
                <a:spcPct val="0"/>
              </a:spcBef>
              <a:buClrTx/>
              <a:buSzTx/>
              <a:buFontTx/>
              <a:buNone/>
            </a:pPr>
            <a:r>
              <a:rPr lang="en-US" altLang="en-US" sz="1400" dirty="0"/>
              <a:t>About 50%</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
        <p:nvSpPr>
          <p:cNvPr id="18" name="Oval 17">
            <a:extLst>
              <a:ext uri="{FF2B5EF4-FFF2-40B4-BE49-F238E27FC236}">
                <a16:creationId xmlns:a16="http://schemas.microsoft.com/office/drawing/2014/main" id="{A62B4AEC-1390-40D3-AEE1-F6C31FB47A50}"/>
              </a:ext>
            </a:extLst>
          </p:cNvPr>
          <p:cNvSpPr/>
          <p:nvPr/>
        </p:nvSpPr>
        <p:spPr>
          <a:xfrm>
            <a:off x="3741167" y="4141257"/>
            <a:ext cx="2908032" cy="599184"/>
          </a:xfrm>
          <a:prstGeom prst="ellipse">
            <a:avLst/>
          </a:prstGeom>
          <a:noFill/>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0" name="TextBox 19">
            <a:extLst>
              <a:ext uri="{FF2B5EF4-FFF2-40B4-BE49-F238E27FC236}">
                <a16:creationId xmlns:a16="http://schemas.microsoft.com/office/drawing/2014/main" id="{D5E0B6F8-D113-43A5-AA9C-91004C86B2C0}"/>
              </a:ext>
            </a:extLst>
          </p:cNvPr>
          <p:cNvSpPr txBox="1"/>
          <p:nvPr/>
        </p:nvSpPr>
        <p:spPr>
          <a:xfrm>
            <a:off x="3589786" y="4876800"/>
            <a:ext cx="4106414" cy="738664"/>
          </a:xfrm>
          <a:prstGeom prst="rect">
            <a:avLst/>
          </a:prstGeom>
          <a:solidFill>
            <a:srgbClr val="FF0000"/>
          </a:solidFill>
        </p:spPr>
        <p:txBody>
          <a:bodyPr wrap="square" rtlCol="0">
            <a:spAutoFit/>
          </a:bodyPr>
          <a:lstStyle/>
          <a:p>
            <a:r>
              <a:rPr lang="en-US" sz="1400" i="1" dirty="0">
                <a:solidFill>
                  <a:schemeClr val="bg1"/>
                </a:solidFill>
              </a:rPr>
              <a:t>By what food-based name is the DFE appearance of a diffuse choroidal hemangioma known?</a:t>
            </a:r>
          </a:p>
          <a:p>
            <a:r>
              <a:rPr lang="en-US" sz="1400" dirty="0">
                <a:solidFill>
                  <a:srgbClr val="FF0000"/>
                </a:solidFill>
              </a:rPr>
              <a:t>‘Tomato catsup fundus’</a:t>
            </a:r>
          </a:p>
        </p:txBody>
      </p:sp>
    </p:spTree>
    <p:extLst>
      <p:ext uri="{BB962C8B-B14F-4D97-AF65-F5344CB8AC3E}">
        <p14:creationId xmlns:p14="http://schemas.microsoft.com/office/powerpoint/2010/main" val="2741916236"/>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369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rgbClr val="FF3300"/>
                </a:solidFill>
              </a:rPr>
              <a:t>diffuse choroidal hemangioma</a:t>
            </a:r>
            <a:endParaRPr lang="en-US" altLang="en-US" sz="1400" b="1" dirty="0"/>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Diffuse choroidal hemangioma is present in what percent of SWS?</a:t>
            </a:r>
          </a:p>
          <a:p>
            <a:pPr eaLnBrk="1" hangingPunct="1">
              <a:spcBef>
                <a:spcPct val="0"/>
              </a:spcBef>
              <a:buClrTx/>
              <a:buSzTx/>
              <a:buFontTx/>
              <a:buNone/>
            </a:pPr>
            <a:r>
              <a:rPr lang="en-US" altLang="en-US" sz="1400" dirty="0"/>
              <a:t>About 50%</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
        <p:nvSpPr>
          <p:cNvPr id="18" name="Oval 17">
            <a:extLst>
              <a:ext uri="{FF2B5EF4-FFF2-40B4-BE49-F238E27FC236}">
                <a16:creationId xmlns:a16="http://schemas.microsoft.com/office/drawing/2014/main" id="{A62B4AEC-1390-40D3-AEE1-F6C31FB47A50}"/>
              </a:ext>
            </a:extLst>
          </p:cNvPr>
          <p:cNvSpPr/>
          <p:nvPr/>
        </p:nvSpPr>
        <p:spPr>
          <a:xfrm>
            <a:off x="3741167" y="4141257"/>
            <a:ext cx="2908032" cy="599184"/>
          </a:xfrm>
          <a:prstGeom prst="ellipse">
            <a:avLst/>
          </a:prstGeom>
          <a:noFill/>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0" name="TextBox 19">
            <a:extLst>
              <a:ext uri="{FF2B5EF4-FFF2-40B4-BE49-F238E27FC236}">
                <a16:creationId xmlns:a16="http://schemas.microsoft.com/office/drawing/2014/main" id="{D5E0B6F8-D113-43A5-AA9C-91004C86B2C0}"/>
              </a:ext>
            </a:extLst>
          </p:cNvPr>
          <p:cNvSpPr txBox="1"/>
          <p:nvPr/>
        </p:nvSpPr>
        <p:spPr>
          <a:xfrm>
            <a:off x="3589786" y="4876800"/>
            <a:ext cx="4106414" cy="738664"/>
          </a:xfrm>
          <a:prstGeom prst="rect">
            <a:avLst/>
          </a:prstGeom>
          <a:solidFill>
            <a:srgbClr val="FF0000"/>
          </a:solidFill>
        </p:spPr>
        <p:txBody>
          <a:bodyPr wrap="square" rtlCol="0">
            <a:spAutoFit/>
          </a:bodyPr>
          <a:lstStyle/>
          <a:p>
            <a:r>
              <a:rPr lang="en-US" sz="1400" i="1" dirty="0">
                <a:solidFill>
                  <a:schemeClr val="bg1"/>
                </a:solidFill>
              </a:rPr>
              <a:t>By what food-based name is the DFE appearance of a diffuse choroidal hemangioma known?</a:t>
            </a:r>
          </a:p>
          <a:p>
            <a:r>
              <a:rPr lang="en-US" sz="1400" dirty="0">
                <a:solidFill>
                  <a:schemeClr val="bg1"/>
                </a:solidFill>
              </a:rPr>
              <a:t>‘Tomato catsup fundus’</a:t>
            </a:r>
          </a:p>
        </p:txBody>
      </p:sp>
    </p:spTree>
    <p:extLst>
      <p:ext uri="{BB962C8B-B14F-4D97-AF65-F5344CB8AC3E}">
        <p14:creationId xmlns:p14="http://schemas.microsoft.com/office/powerpoint/2010/main" val="366024149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a:t>
            </a:r>
            <a:r>
              <a:rPr lang="en-US" altLang="en-US" sz="2200" b="1" dirty="0"/>
              <a:t>lens proteins </a:t>
            </a:r>
            <a:r>
              <a:rPr lang="en-US" altLang="en-US" sz="2200" dirty="0">
                <a:solidFill>
                  <a:schemeClr val="bg1">
                    <a:lumMod val="75000"/>
                  </a:schemeClr>
                </a:solidFill>
              </a:rPr>
              <a:t>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b="1" dirty="0" err="1">
                <a:solidFill>
                  <a:srgbClr val="0000FF"/>
                </a:solidFill>
              </a:rPr>
              <a:t>phacolytic</a:t>
            </a:r>
            <a:endParaRPr lang="en-US" altLang="en-US" sz="2200" b="1" dirty="0">
              <a:solidFill>
                <a:srgbClr val="0000FF"/>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1323439"/>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p>
          <a:p>
            <a:r>
              <a:rPr lang="en-US" sz="1600" dirty="0">
                <a:solidFill>
                  <a:srgbClr val="0000FF"/>
                </a:solidFill>
              </a:rPr>
              <a:t>Hemolytic glaucoma</a:t>
            </a:r>
          </a:p>
          <a:p>
            <a:endParaRPr lang="en-US" sz="1600" dirty="0">
              <a:solidFill>
                <a:srgbClr val="0000FF"/>
              </a:solidFill>
            </a:endParaRPr>
          </a:p>
          <a:p>
            <a:r>
              <a:rPr lang="en-US" sz="1600" i="1" dirty="0">
                <a:solidFill>
                  <a:srgbClr val="0000FF"/>
                </a:solidFill>
              </a:rPr>
              <a:t>In </a:t>
            </a:r>
            <a:r>
              <a:rPr lang="en-US" sz="1600" i="1" dirty="0" err="1">
                <a:solidFill>
                  <a:srgbClr val="0000FF"/>
                </a:solidFill>
              </a:rPr>
              <a:t>phacolytic</a:t>
            </a:r>
            <a:r>
              <a:rPr lang="en-US" sz="1600" i="1" dirty="0">
                <a:solidFill>
                  <a:srgbClr val="0000FF"/>
                </a:solidFill>
              </a:rPr>
              <a:t> glaucoma, the macrophages are full of  lens proteins . </a:t>
            </a:r>
          </a:p>
        </p:txBody>
      </p:sp>
    </p:spTree>
    <p:extLst>
      <p:ext uri="{BB962C8B-B14F-4D97-AF65-F5344CB8AC3E}">
        <p14:creationId xmlns:p14="http://schemas.microsoft.com/office/powerpoint/2010/main" val="51962589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4" name="Slide Number Placeholder 1">
            <a:extLst>
              <a:ext uri="{FF2B5EF4-FFF2-40B4-BE49-F238E27FC236}">
                <a16:creationId xmlns:a16="http://schemas.microsoft.com/office/drawing/2014/main" id="{0DF9DF95-C878-4F93-B822-172575B27C4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85DD8A6-2914-49EA-BB3F-5E43534EF10A}" type="slidenum">
              <a:rPr lang="en-US" altLang="en-US" sz="1000" smtClean="0"/>
              <a:pPr>
                <a:spcBef>
                  <a:spcPct val="0"/>
                </a:spcBef>
                <a:buClrTx/>
                <a:buSzTx/>
                <a:buFontTx/>
                <a:buNone/>
              </a:pPr>
              <a:t>370</a:t>
            </a:fld>
            <a:endParaRPr lang="en-US" altLang="en-US" sz="1000"/>
          </a:p>
        </p:txBody>
      </p:sp>
      <p:sp>
        <p:nvSpPr>
          <p:cNvPr id="9" name="TextBox 8">
            <a:extLst>
              <a:ext uri="{FF2B5EF4-FFF2-40B4-BE49-F238E27FC236}">
                <a16:creationId xmlns:a16="http://schemas.microsoft.com/office/drawing/2014/main" id="{84EBD07C-8BE1-453E-82C0-3C9AE0C013BF}"/>
              </a:ext>
            </a:extLst>
          </p:cNvPr>
          <p:cNvSpPr txBox="1"/>
          <p:nvPr/>
        </p:nvSpPr>
        <p:spPr>
          <a:xfrm>
            <a:off x="2367876" y="6089733"/>
            <a:ext cx="4408323" cy="369332"/>
          </a:xfrm>
          <a:prstGeom prst="rect">
            <a:avLst/>
          </a:prstGeom>
          <a:noFill/>
        </p:spPr>
        <p:txBody>
          <a:bodyPr wrap="none" rtlCol="0">
            <a:spAutoFit/>
          </a:bodyPr>
          <a:lstStyle/>
          <a:p>
            <a:pPr algn="ctr"/>
            <a:r>
              <a:rPr lang="en-US" dirty="0"/>
              <a:t>Sturge-Weber: Tomato catsup fundus OD</a:t>
            </a:r>
          </a:p>
        </p:txBody>
      </p:sp>
      <p:pic>
        <p:nvPicPr>
          <p:cNvPr id="8" name="Picture 8" descr="SWS Choroidal-hemangioma">
            <a:extLst>
              <a:ext uri="{FF2B5EF4-FFF2-40B4-BE49-F238E27FC236}">
                <a16:creationId xmlns:a16="http://schemas.microsoft.com/office/drawing/2014/main" id="{2FB498D5-9789-4F0E-B482-FE4E5904F7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025" y="1809750"/>
            <a:ext cx="8743950"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E0A2B1AF-5DFA-4A19-A82E-E67C0715F61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710610811"/>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t>About 50%</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114218173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solidFill>
                  <a:srgbClr val="FF3300"/>
                </a:solidFill>
              </a:rPr>
              <a:t>About 50%</a:t>
            </a:r>
            <a:endParaRPr lang="en-US" altLang="en-US" sz="1400" dirty="0"/>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Can the choroidal hemangioma be present bilaterally?</a:t>
            </a:r>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335617899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solidFill>
                  <a:srgbClr val="FF3300"/>
                </a:solidFill>
              </a:rPr>
              <a:t>About 50%</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Can the choroidal hemangioma be present bilaterally?</a:t>
            </a:r>
            <a:endParaRPr lang="en-US" altLang="en-US" sz="1400" i="1" dirty="0"/>
          </a:p>
          <a:p>
            <a:pPr eaLnBrk="1" hangingPunct="1">
              <a:spcBef>
                <a:spcPct val="0"/>
              </a:spcBef>
              <a:buClrTx/>
              <a:buSzTx/>
              <a:buFontTx/>
              <a:buNone/>
            </a:pPr>
            <a:r>
              <a:rPr lang="en-US" altLang="en-US" sz="1400" dirty="0"/>
              <a:t>Yes, but it’s uncommon</a:t>
            </a:r>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357819032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solidFill>
                  <a:srgbClr val="FF3300"/>
                </a:solidFill>
              </a:rPr>
              <a:t>About 50%</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Can the choroidal hemangioma be present bilaterally?</a:t>
            </a:r>
          </a:p>
          <a:p>
            <a:pPr eaLnBrk="1" hangingPunct="1">
              <a:spcBef>
                <a:spcPct val="0"/>
              </a:spcBef>
              <a:buClrTx/>
              <a:buSzTx/>
              <a:buFontTx/>
              <a:buNone/>
            </a:pPr>
            <a:r>
              <a:rPr lang="en-US" altLang="en-US" sz="1400" dirty="0">
                <a:solidFill>
                  <a:srgbClr val="FF3300"/>
                </a:solidFill>
              </a:rPr>
              <a:t>Yes, but it’s uncommon</a:t>
            </a:r>
            <a:endParaRPr lang="en-US" altLang="en-US" sz="1400" dirty="0"/>
          </a:p>
          <a:p>
            <a:pPr eaLnBrk="1" hangingPunct="1">
              <a:spcBef>
                <a:spcPct val="0"/>
              </a:spcBef>
              <a:buClrTx/>
              <a:buSzTx/>
              <a:buFontTx/>
              <a:buNone/>
            </a:pPr>
            <a:endParaRPr lang="en-US" altLang="en-US" sz="1400" i="1" dirty="0"/>
          </a:p>
          <a:p>
            <a:pPr eaLnBrk="1" hangingPunct="1">
              <a:spcBef>
                <a:spcPct val="0"/>
              </a:spcBef>
              <a:buClrTx/>
              <a:buSzTx/>
              <a:buFontTx/>
              <a:buNone/>
            </a:pPr>
            <a:r>
              <a:rPr lang="en-US" altLang="en-US" sz="1400" i="1" dirty="0"/>
              <a:t>Does the choroidal hemangioma have malignant potential?</a:t>
            </a:r>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1113588370"/>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solidFill>
                  <a:srgbClr val="FF3300"/>
                </a:solidFill>
              </a:rPr>
              <a:t>About 50%</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Can the choroidal hemangioma be present bilaterally?</a:t>
            </a:r>
          </a:p>
          <a:p>
            <a:pPr eaLnBrk="1" hangingPunct="1">
              <a:spcBef>
                <a:spcPct val="0"/>
              </a:spcBef>
              <a:buClrTx/>
              <a:buSzTx/>
              <a:buFontTx/>
              <a:buNone/>
            </a:pPr>
            <a:r>
              <a:rPr lang="en-US" altLang="en-US" sz="1400" dirty="0">
                <a:solidFill>
                  <a:srgbClr val="FF3300"/>
                </a:solidFill>
              </a:rPr>
              <a:t>Yes, but it’s uncommon</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Does the choroidal hemangioma have malignant potential?</a:t>
            </a:r>
            <a:endParaRPr lang="en-US" altLang="en-US" sz="1400" i="1" dirty="0"/>
          </a:p>
          <a:p>
            <a:pPr eaLnBrk="1" hangingPunct="1">
              <a:spcBef>
                <a:spcPct val="0"/>
              </a:spcBef>
              <a:buClrTx/>
              <a:buSzTx/>
              <a:buFontTx/>
              <a:buNone/>
            </a:pPr>
            <a:r>
              <a:rPr lang="en-US" altLang="en-US" sz="1400" dirty="0"/>
              <a:t>No</a:t>
            </a:r>
          </a:p>
        </p:txBody>
      </p:sp>
    </p:spTree>
    <p:extLst>
      <p:ext uri="{BB962C8B-B14F-4D97-AF65-F5344CB8AC3E}">
        <p14:creationId xmlns:p14="http://schemas.microsoft.com/office/powerpoint/2010/main" val="2093553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FF3300"/>
                </a:solidFill>
              </a:rPr>
              <a:t>What posterior-pole lesion is a hallmark of Sturge-Weber syndrome?</a:t>
            </a:r>
          </a:p>
          <a:p>
            <a:pPr eaLnBrk="1" hangingPunct="1">
              <a:spcBef>
                <a:spcPct val="0"/>
              </a:spcBef>
              <a:buClrTx/>
              <a:buSzTx/>
              <a:buFontTx/>
              <a:buNone/>
            </a:pPr>
            <a:r>
              <a:rPr lang="en-US" altLang="en-US" sz="1400" dirty="0">
                <a:solidFill>
                  <a:srgbClr val="FF3300"/>
                </a:solidFill>
              </a:rPr>
              <a:t>The </a:t>
            </a:r>
            <a:r>
              <a:rPr lang="en-US" altLang="en-US" sz="1400" b="1" dirty="0">
                <a:solidFill>
                  <a:srgbClr val="FF3300"/>
                </a:solidFill>
              </a:rPr>
              <a:t>diffuse choroidal hemangioma</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Diffuse choroidal hemangioma is present in what percent of SWS?</a:t>
            </a:r>
          </a:p>
          <a:p>
            <a:pPr eaLnBrk="1" hangingPunct="1">
              <a:spcBef>
                <a:spcPct val="0"/>
              </a:spcBef>
              <a:buClrTx/>
              <a:buSzTx/>
              <a:buFontTx/>
              <a:buNone/>
            </a:pPr>
            <a:r>
              <a:rPr lang="en-US" altLang="en-US" sz="1400" dirty="0">
                <a:solidFill>
                  <a:srgbClr val="FF3300"/>
                </a:solidFill>
              </a:rPr>
              <a:t>About 50%</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Can the choroidal hemangioma be present bilaterally?</a:t>
            </a:r>
          </a:p>
          <a:p>
            <a:pPr eaLnBrk="1" hangingPunct="1">
              <a:spcBef>
                <a:spcPct val="0"/>
              </a:spcBef>
              <a:buClrTx/>
              <a:buSzTx/>
              <a:buFontTx/>
              <a:buNone/>
            </a:pPr>
            <a:r>
              <a:rPr lang="en-US" altLang="en-US" sz="1400" dirty="0">
                <a:solidFill>
                  <a:srgbClr val="FF3300"/>
                </a:solidFill>
              </a:rPr>
              <a:t>Yes, but it’s uncommon</a:t>
            </a:r>
          </a:p>
          <a:p>
            <a:pPr eaLnBrk="1" hangingPunct="1">
              <a:spcBef>
                <a:spcPct val="0"/>
              </a:spcBef>
              <a:buClrTx/>
              <a:buSzTx/>
              <a:buFontTx/>
              <a:buNone/>
            </a:pPr>
            <a:endParaRPr lang="en-US" altLang="en-US" sz="1400" i="1" dirty="0">
              <a:solidFill>
                <a:srgbClr val="FF3300"/>
              </a:solidFill>
            </a:endParaRPr>
          </a:p>
          <a:p>
            <a:pPr eaLnBrk="1" hangingPunct="1">
              <a:spcBef>
                <a:spcPct val="0"/>
              </a:spcBef>
              <a:buClrTx/>
              <a:buSzTx/>
              <a:buFontTx/>
              <a:buNone/>
            </a:pPr>
            <a:r>
              <a:rPr lang="en-US" altLang="en-US" sz="1400" i="1" dirty="0">
                <a:solidFill>
                  <a:srgbClr val="FF3300"/>
                </a:solidFill>
              </a:rPr>
              <a:t>Does the choroidal hemangioma have malignant potential?</a:t>
            </a:r>
          </a:p>
          <a:p>
            <a:pPr eaLnBrk="1" hangingPunct="1">
              <a:spcBef>
                <a:spcPct val="0"/>
              </a:spcBef>
              <a:buClrTx/>
              <a:buSzTx/>
              <a:buFontTx/>
              <a:buNone/>
            </a:pPr>
            <a:r>
              <a:rPr lang="en-US" altLang="en-US" sz="1400" dirty="0">
                <a:solidFill>
                  <a:srgbClr val="FF3300"/>
                </a:solidFill>
              </a:rPr>
              <a:t>No</a:t>
            </a:r>
          </a:p>
        </p:txBody>
      </p:sp>
    </p:spTree>
    <p:extLst>
      <p:ext uri="{BB962C8B-B14F-4D97-AF65-F5344CB8AC3E}">
        <p14:creationId xmlns:p14="http://schemas.microsoft.com/office/powerpoint/2010/main" val="48726066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solidFill>
              </a:rPr>
              <a:t>There is another DFE finding that is a hallmark of Sturge-Weber syndrome. What is it?</a:t>
            </a:r>
            <a:endParaRPr lang="en-US" sz="1400" i="1" dirty="0">
              <a:solidFill>
                <a:srgbClr val="0070C0"/>
              </a:solidFill>
            </a:endParaRPr>
          </a:p>
          <a:p>
            <a:r>
              <a:rPr lang="en-US" sz="1400" dirty="0">
                <a:solidFill>
                  <a:srgbClr val="0070C0"/>
                </a:solidFill>
              </a:rPr>
              <a:t>Glaucomatous cupping of the ONH, aka the reason we’re talking about it!</a:t>
            </a:r>
          </a:p>
        </p:txBody>
      </p:sp>
    </p:spTree>
    <p:extLst>
      <p:ext uri="{BB962C8B-B14F-4D97-AF65-F5344CB8AC3E}">
        <p14:creationId xmlns:p14="http://schemas.microsoft.com/office/powerpoint/2010/main" val="143490998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378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solidFill>
              </a:rPr>
              <a:t>There is another DFE finding that is a hallmark of Sturge-Weber syndrome. What is it?</a:t>
            </a:r>
          </a:p>
          <a:p>
            <a:r>
              <a:rPr lang="en-US" sz="1400" dirty="0">
                <a:solidFill>
                  <a:schemeClr val="bg1"/>
                </a:solidFill>
              </a:rPr>
              <a:t>Glaucomatous cupping of the ONH, aka the reason we’re talking about it!</a:t>
            </a:r>
          </a:p>
        </p:txBody>
      </p:sp>
    </p:spTree>
    <p:extLst>
      <p:ext uri="{BB962C8B-B14F-4D97-AF65-F5344CB8AC3E}">
        <p14:creationId xmlns:p14="http://schemas.microsoft.com/office/powerpoint/2010/main" val="3909855505"/>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84" name="Slide Number Placeholder 1">
            <a:extLst>
              <a:ext uri="{FF2B5EF4-FFF2-40B4-BE49-F238E27FC236}">
                <a16:creationId xmlns:a16="http://schemas.microsoft.com/office/drawing/2014/main" id="{0DF9DF95-C878-4F93-B822-172575B27C4A}"/>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85DD8A6-2914-49EA-BB3F-5E43534EF10A}" type="slidenum">
              <a:rPr lang="en-US" altLang="en-US" sz="1000" smtClean="0"/>
              <a:pPr>
                <a:spcBef>
                  <a:spcPct val="0"/>
                </a:spcBef>
                <a:buClrTx/>
                <a:buSzTx/>
                <a:buFontTx/>
                <a:buNone/>
              </a:pPr>
              <a:t>379</a:t>
            </a:fld>
            <a:endParaRPr lang="en-US" altLang="en-US" sz="1000"/>
          </a:p>
        </p:txBody>
      </p:sp>
      <p:sp>
        <p:nvSpPr>
          <p:cNvPr id="9" name="TextBox 8">
            <a:extLst>
              <a:ext uri="{FF2B5EF4-FFF2-40B4-BE49-F238E27FC236}">
                <a16:creationId xmlns:a16="http://schemas.microsoft.com/office/drawing/2014/main" id="{84EBD07C-8BE1-453E-82C0-3C9AE0C013BF}"/>
              </a:ext>
            </a:extLst>
          </p:cNvPr>
          <p:cNvSpPr txBox="1"/>
          <p:nvPr/>
        </p:nvSpPr>
        <p:spPr>
          <a:xfrm>
            <a:off x="1977077" y="5754469"/>
            <a:ext cx="5189846" cy="646331"/>
          </a:xfrm>
          <a:prstGeom prst="rect">
            <a:avLst/>
          </a:prstGeom>
          <a:noFill/>
        </p:spPr>
        <p:txBody>
          <a:bodyPr wrap="square" rtlCol="0">
            <a:spAutoFit/>
          </a:bodyPr>
          <a:lstStyle/>
          <a:p>
            <a:pPr algn="ctr"/>
            <a:r>
              <a:rPr lang="en-US" dirty="0"/>
              <a:t>Sturge-Weber: Same pic, but this time take note the glaucomatous cupping on the affected side</a:t>
            </a:r>
          </a:p>
        </p:txBody>
      </p:sp>
      <p:pic>
        <p:nvPicPr>
          <p:cNvPr id="8" name="Picture 8" descr="SWS Choroidal-hemangioma">
            <a:extLst>
              <a:ext uri="{FF2B5EF4-FFF2-40B4-BE49-F238E27FC236}">
                <a16:creationId xmlns:a16="http://schemas.microsoft.com/office/drawing/2014/main" id="{2FB498D5-9789-4F0E-B482-FE4E5904F7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025" y="1809750"/>
            <a:ext cx="8743950"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6EB5FC6A-9947-4247-BE86-B7FDA715956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7041329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a:t>
            </a:r>
            <a:r>
              <a:rPr lang="en-US" altLang="en-US" sz="2200" b="1" dirty="0"/>
              <a:t>lens proteins </a:t>
            </a:r>
            <a:r>
              <a:rPr lang="en-US" altLang="en-US" sz="2200" dirty="0">
                <a:solidFill>
                  <a:schemeClr val="bg1">
                    <a:lumMod val="75000"/>
                  </a:schemeClr>
                </a:solidFill>
              </a:rPr>
              <a:t>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b="1" dirty="0" err="1">
                <a:solidFill>
                  <a:srgbClr val="0000FF"/>
                </a:solidFill>
              </a:rPr>
              <a:t>phacolytic</a:t>
            </a:r>
            <a:endParaRPr lang="en-US" altLang="en-US" sz="2200" b="1" dirty="0">
              <a:solidFill>
                <a:srgbClr val="0000FF"/>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1815882"/>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p>
          <a:p>
            <a:r>
              <a:rPr lang="en-US" sz="1600" dirty="0">
                <a:solidFill>
                  <a:srgbClr val="0000FF"/>
                </a:solidFill>
              </a:rPr>
              <a:t>Hemolytic glaucoma</a:t>
            </a:r>
          </a:p>
          <a:p>
            <a:endParaRPr lang="en-US" sz="1600" dirty="0">
              <a:solidFill>
                <a:srgbClr val="0000FF"/>
              </a:solidFill>
            </a:endParaRPr>
          </a:p>
          <a:p>
            <a:r>
              <a:rPr lang="en-US" sz="1600" i="1" dirty="0">
                <a:solidFill>
                  <a:srgbClr val="0000FF"/>
                </a:solidFill>
              </a:rPr>
              <a:t>In </a:t>
            </a:r>
            <a:r>
              <a:rPr lang="en-US" sz="1600" i="1" dirty="0" err="1">
                <a:solidFill>
                  <a:srgbClr val="0000FF"/>
                </a:solidFill>
              </a:rPr>
              <a:t>phacolytic</a:t>
            </a:r>
            <a:r>
              <a:rPr lang="en-US" sz="1600" i="1" dirty="0">
                <a:solidFill>
                  <a:srgbClr val="0000FF"/>
                </a:solidFill>
              </a:rPr>
              <a:t> glaucoma, the macrophages are full of  lens proteins . </a:t>
            </a:r>
            <a:r>
              <a:rPr lang="en-US" sz="1600" i="1" dirty="0"/>
              <a:t>What are they full of in hemolytic glaucoma? </a:t>
            </a:r>
          </a:p>
          <a:p>
            <a:endParaRPr lang="en-US" sz="1600" dirty="0">
              <a:solidFill>
                <a:srgbClr val="0000FF"/>
              </a:solidFill>
            </a:endParaRPr>
          </a:p>
        </p:txBody>
      </p:sp>
    </p:spTree>
    <p:extLst>
      <p:ext uri="{BB962C8B-B14F-4D97-AF65-F5344CB8AC3E}">
        <p14:creationId xmlns:p14="http://schemas.microsoft.com/office/powerpoint/2010/main" val="1847077462"/>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percent of Sturge-Weber syndrome pts develop glaucoma?</a:t>
            </a:r>
          </a:p>
          <a:p>
            <a:pPr eaLnBrk="1" hangingPunct="1">
              <a:spcBef>
                <a:spcPct val="0"/>
              </a:spcBef>
              <a:buClrTx/>
              <a:buSzTx/>
              <a:buFontTx/>
              <a:buNone/>
            </a:pPr>
            <a:r>
              <a:rPr lang="en-US" altLang="en-US" sz="1400" dirty="0">
                <a:solidFill>
                  <a:srgbClr val="FFC000"/>
                </a:solidFill>
              </a:rPr>
              <a:t>Estimates run as high as 70</a:t>
            </a:r>
          </a:p>
          <a:p>
            <a:pPr eaLnBrk="1" hangingPunct="1">
              <a:spcBef>
                <a:spcPct val="0"/>
              </a:spcBef>
              <a:buClrTx/>
              <a:buSzTx/>
              <a:buFontTx/>
              <a:buNone/>
            </a:pPr>
            <a:endParaRPr lang="en-US" altLang="en-US" sz="1400" dirty="0">
              <a:solidFill>
                <a:srgbClr val="FFC000"/>
              </a:solidFill>
            </a:endParaRPr>
          </a:p>
          <a:p>
            <a:pPr eaLnBrk="1" hangingPunct="1">
              <a:spcBef>
                <a:spcPct val="0"/>
              </a:spcBef>
              <a:buClrTx/>
              <a:buSzTx/>
              <a:buFontTx/>
              <a:buNone/>
            </a:pPr>
            <a:r>
              <a:rPr lang="en-US" altLang="en-US" sz="1400" i="1" dirty="0">
                <a:solidFill>
                  <a:srgbClr val="FFC000"/>
                </a:solidFill>
              </a:rPr>
              <a:t>Is there a relationship between the port-wine stain and risk of glaucoma?</a:t>
            </a:r>
          </a:p>
          <a:p>
            <a:pPr eaLnBrk="1" hangingPunct="1">
              <a:spcBef>
                <a:spcPct val="0"/>
              </a:spcBef>
              <a:buClrTx/>
              <a:buSzTx/>
              <a:buFontTx/>
              <a:buNone/>
            </a:pPr>
            <a:r>
              <a:rPr lang="en-US" altLang="en-US" sz="1400" dirty="0">
                <a:solidFill>
                  <a:srgbClr val="FFC000"/>
                </a:solidFill>
              </a:rPr>
              <a:t>Yes—if the port-wine stain involves the  </a:t>
            </a:r>
            <a:r>
              <a:rPr lang="en-US" altLang="en-US" sz="1400" b="1" dirty="0">
                <a:solidFill>
                  <a:srgbClr val="FFC000"/>
                </a:solidFill>
              </a:rPr>
              <a:t>eyelid</a:t>
            </a:r>
            <a:r>
              <a:rPr lang="en-US" altLang="en-US" sz="1400" dirty="0">
                <a:solidFill>
                  <a:srgbClr val="FFC000"/>
                </a:solidFill>
              </a:rPr>
              <a:t> , the risk is increased</a:t>
            </a:r>
          </a:p>
        </p:txBody>
      </p:sp>
    </p:spTree>
    <p:extLst>
      <p:ext uri="{BB962C8B-B14F-4D97-AF65-F5344CB8AC3E}">
        <p14:creationId xmlns:p14="http://schemas.microsoft.com/office/powerpoint/2010/main" val="270570729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port wine stain,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percent of Sturge-Weber syndrome pts develop glaucoma?</a:t>
            </a:r>
          </a:p>
          <a:p>
            <a:pPr eaLnBrk="1" hangingPunct="1">
              <a:spcBef>
                <a:spcPct val="0"/>
              </a:spcBef>
              <a:buClrTx/>
              <a:buSzTx/>
              <a:buFontTx/>
              <a:buNone/>
            </a:pPr>
            <a:r>
              <a:rPr lang="en-US" altLang="en-US" sz="1400" dirty="0">
                <a:solidFill>
                  <a:srgbClr val="0000FF"/>
                </a:solidFill>
              </a:rPr>
              <a:t>Estimates run as high as 70</a:t>
            </a:r>
            <a:endParaRPr lang="en-US" altLang="en-US" sz="1400" dirty="0">
              <a:solidFill>
                <a:srgbClr val="FFC000"/>
              </a:solidFill>
            </a:endParaRPr>
          </a:p>
          <a:p>
            <a:pPr eaLnBrk="1" hangingPunct="1">
              <a:spcBef>
                <a:spcPct val="0"/>
              </a:spcBef>
              <a:buClrTx/>
              <a:buSzTx/>
              <a:buFontTx/>
              <a:buNone/>
            </a:pPr>
            <a:endParaRPr lang="en-US" altLang="en-US" sz="1400" dirty="0">
              <a:solidFill>
                <a:srgbClr val="FFC000"/>
              </a:solidFill>
            </a:endParaRPr>
          </a:p>
          <a:p>
            <a:pPr eaLnBrk="1" hangingPunct="1">
              <a:spcBef>
                <a:spcPct val="0"/>
              </a:spcBef>
              <a:buClrTx/>
              <a:buSzTx/>
              <a:buFontTx/>
              <a:buNone/>
            </a:pPr>
            <a:r>
              <a:rPr lang="en-US" altLang="en-US" sz="1400" i="1" dirty="0">
                <a:solidFill>
                  <a:srgbClr val="FFC000"/>
                </a:solidFill>
              </a:rPr>
              <a:t>Is there a relationship between the port-wine stain and risk of glaucoma?</a:t>
            </a:r>
          </a:p>
          <a:p>
            <a:pPr eaLnBrk="1" hangingPunct="1">
              <a:spcBef>
                <a:spcPct val="0"/>
              </a:spcBef>
              <a:buClrTx/>
              <a:buSzTx/>
              <a:buFontTx/>
              <a:buNone/>
            </a:pPr>
            <a:r>
              <a:rPr lang="en-US" altLang="en-US" sz="1400" dirty="0">
                <a:solidFill>
                  <a:srgbClr val="FFC000"/>
                </a:solidFill>
              </a:rPr>
              <a:t>Yes—if the port-wine stain involves the  </a:t>
            </a:r>
            <a:r>
              <a:rPr lang="en-US" altLang="en-US" sz="1400" b="1" dirty="0">
                <a:solidFill>
                  <a:srgbClr val="FFC000"/>
                </a:solidFill>
              </a:rPr>
              <a:t>eyelid</a:t>
            </a:r>
            <a:r>
              <a:rPr lang="en-US" altLang="en-US" sz="1400" dirty="0">
                <a:solidFill>
                  <a:srgbClr val="FFC000"/>
                </a:solidFill>
              </a:rPr>
              <a:t> , the risk is increased</a:t>
            </a:r>
          </a:p>
        </p:txBody>
      </p:sp>
    </p:spTree>
    <p:extLst>
      <p:ext uri="{BB962C8B-B14F-4D97-AF65-F5344CB8AC3E}">
        <p14:creationId xmlns:p14="http://schemas.microsoft.com/office/powerpoint/2010/main" val="3343549454"/>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a:t>
            </a:r>
            <a:r>
              <a:rPr lang="en-US" altLang="en-US" sz="1400" b="1" dirty="0">
                <a:solidFill>
                  <a:srgbClr val="5C1E3D"/>
                </a:solidFill>
              </a:rPr>
              <a:t>port wine stain</a:t>
            </a:r>
            <a:r>
              <a:rPr lang="en-US" altLang="en-US" sz="1400" dirty="0">
                <a:solidFill>
                  <a:srgbClr val="979797"/>
                </a:solidFill>
              </a:rPr>
              <a:t>,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percent of Sturge-Weber syndrome pts develop glaucoma?</a:t>
            </a:r>
          </a:p>
          <a:p>
            <a:pPr eaLnBrk="1" hangingPunct="1">
              <a:spcBef>
                <a:spcPct val="0"/>
              </a:spcBef>
              <a:buClrTx/>
              <a:buSzTx/>
              <a:buFontTx/>
              <a:buNone/>
            </a:pPr>
            <a:r>
              <a:rPr lang="en-US" altLang="en-US" sz="1400" dirty="0">
                <a:solidFill>
                  <a:srgbClr val="0000FF"/>
                </a:solidFill>
              </a:rPr>
              <a:t>Estimates run as high as 70</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Is there a relationship between the port-wine stain and risk of glaucoma?</a:t>
            </a:r>
          </a:p>
          <a:p>
            <a:pPr eaLnBrk="1" hangingPunct="1">
              <a:spcBef>
                <a:spcPct val="0"/>
              </a:spcBef>
              <a:buClrTx/>
              <a:buSzTx/>
              <a:buFontTx/>
              <a:buNone/>
            </a:pPr>
            <a:r>
              <a:rPr lang="en-US" altLang="en-US" sz="1400" dirty="0">
                <a:solidFill>
                  <a:srgbClr val="FFC000"/>
                </a:solidFill>
              </a:rPr>
              <a:t>Yes—if the port-wine stain involves the  </a:t>
            </a:r>
            <a:r>
              <a:rPr lang="en-US" altLang="en-US" sz="1400" b="1" dirty="0">
                <a:solidFill>
                  <a:srgbClr val="FFC000"/>
                </a:solidFill>
              </a:rPr>
              <a:t>eyelid</a:t>
            </a:r>
            <a:r>
              <a:rPr lang="en-US" altLang="en-US" sz="1400" dirty="0">
                <a:solidFill>
                  <a:srgbClr val="FFC000"/>
                </a:solidFill>
              </a:rPr>
              <a:t> , the risk is increased</a:t>
            </a:r>
          </a:p>
        </p:txBody>
      </p:sp>
      <p:sp>
        <p:nvSpPr>
          <p:cNvPr id="23" name="Oval 22">
            <a:extLst>
              <a:ext uri="{FF2B5EF4-FFF2-40B4-BE49-F238E27FC236}">
                <a16:creationId xmlns:a16="http://schemas.microsoft.com/office/drawing/2014/main" id="{71E6FA30-11F2-4A07-B9C9-5108052480D0}"/>
              </a:ext>
            </a:extLst>
          </p:cNvPr>
          <p:cNvSpPr/>
          <p:nvPr/>
        </p:nvSpPr>
        <p:spPr>
          <a:xfrm>
            <a:off x="1524000" y="4099100"/>
            <a:ext cx="1524000" cy="47897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2691567"/>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a:t>
            </a:r>
            <a:r>
              <a:rPr lang="en-US" altLang="en-US" sz="1400" b="1" dirty="0">
                <a:solidFill>
                  <a:srgbClr val="5C1E3D"/>
                </a:solidFill>
              </a:rPr>
              <a:t>port wine stain</a:t>
            </a:r>
            <a:r>
              <a:rPr lang="en-US" altLang="en-US" sz="1400" dirty="0">
                <a:solidFill>
                  <a:srgbClr val="979797"/>
                </a:solidFill>
              </a:rPr>
              <a:t>,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percent of Sturge-Weber syndrome pts develop glaucoma?</a:t>
            </a:r>
          </a:p>
          <a:p>
            <a:pPr eaLnBrk="1" hangingPunct="1">
              <a:spcBef>
                <a:spcPct val="0"/>
              </a:spcBef>
              <a:buClrTx/>
              <a:buSzTx/>
              <a:buFontTx/>
              <a:buNone/>
            </a:pPr>
            <a:r>
              <a:rPr lang="en-US" altLang="en-US" sz="1400" dirty="0">
                <a:solidFill>
                  <a:srgbClr val="0000FF"/>
                </a:solidFill>
              </a:rPr>
              <a:t>Estimates run as high as 70</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Is there a relationship between the port-wine stain and risk of glaucoma?</a:t>
            </a:r>
          </a:p>
          <a:p>
            <a:pPr eaLnBrk="1" hangingPunct="1">
              <a:spcBef>
                <a:spcPct val="0"/>
              </a:spcBef>
              <a:buClrTx/>
              <a:buSzTx/>
              <a:buFontTx/>
              <a:buNone/>
            </a:pPr>
            <a:r>
              <a:rPr lang="en-US" altLang="en-US" sz="1400" dirty="0">
                <a:solidFill>
                  <a:srgbClr val="0000FF"/>
                </a:solidFill>
              </a:rPr>
              <a:t>Yes—if the port-wine stain involves the  </a:t>
            </a:r>
            <a:r>
              <a:rPr lang="en-US" altLang="en-US" sz="1400" b="1" dirty="0">
                <a:solidFill>
                  <a:srgbClr val="0000FF"/>
                </a:solidFill>
              </a:rPr>
              <a:t>eyelid</a:t>
            </a:r>
            <a:r>
              <a:rPr lang="en-US" altLang="en-US" sz="1400" dirty="0">
                <a:solidFill>
                  <a:srgbClr val="0000FF"/>
                </a:solidFill>
              </a:rPr>
              <a:t> , the risk is increased</a:t>
            </a:r>
          </a:p>
        </p:txBody>
      </p:sp>
      <p:sp>
        <p:nvSpPr>
          <p:cNvPr id="23" name="Oval 22">
            <a:extLst>
              <a:ext uri="{FF2B5EF4-FFF2-40B4-BE49-F238E27FC236}">
                <a16:creationId xmlns:a16="http://schemas.microsoft.com/office/drawing/2014/main" id="{71E6FA30-11F2-4A07-B9C9-5108052480D0}"/>
              </a:ext>
            </a:extLst>
          </p:cNvPr>
          <p:cNvSpPr/>
          <p:nvPr/>
        </p:nvSpPr>
        <p:spPr>
          <a:xfrm>
            <a:off x="1524000" y="4099100"/>
            <a:ext cx="1524000" cy="47897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68036DC3-2DCC-4CBE-89EA-5007956DE23D}"/>
              </a:ext>
            </a:extLst>
          </p:cNvPr>
          <p:cNvSpPr/>
          <p:nvPr/>
        </p:nvSpPr>
        <p:spPr>
          <a:xfrm>
            <a:off x="4267201" y="5486400"/>
            <a:ext cx="533399" cy="1992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1568881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a:t>
            </a:r>
            <a:r>
              <a:rPr lang="en-US" altLang="en-US" sz="1400" b="1" dirty="0">
                <a:solidFill>
                  <a:srgbClr val="5C1E3D"/>
                </a:solidFill>
              </a:rPr>
              <a:t>port wine stain</a:t>
            </a:r>
            <a:r>
              <a:rPr lang="en-US" altLang="en-US" sz="1400" dirty="0">
                <a:solidFill>
                  <a:srgbClr val="979797"/>
                </a:solidFill>
              </a:rPr>
              <a:t>,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What percent of Sturge-Weber syndrome pts develop glaucoma?</a:t>
            </a:r>
          </a:p>
          <a:p>
            <a:pPr eaLnBrk="1" hangingPunct="1">
              <a:spcBef>
                <a:spcPct val="0"/>
              </a:spcBef>
              <a:buClrTx/>
              <a:buSzTx/>
              <a:buFontTx/>
              <a:buNone/>
            </a:pPr>
            <a:r>
              <a:rPr lang="en-US" altLang="en-US" sz="1400" dirty="0">
                <a:solidFill>
                  <a:srgbClr val="0000FF"/>
                </a:solidFill>
              </a:rPr>
              <a:t>Estimates run as high as 70</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Is there a relationship between the port-wine stain and risk of glaucoma?</a:t>
            </a:r>
          </a:p>
          <a:p>
            <a:pPr eaLnBrk="1" hangingPunct="1">
              <a:spcBef>
                <a:spcPct val="0"/>
              </a:spcBef>
              <a:buClrTx/>
              <a:buSzTx/>
              <a:buFontTx/>
              <a:buNone/>
            </a:pPr>
            <a:r>
              <a:rPr lang="en-US" altLang="en-US" sz="1400" dirty="0">
                <a:solidFill>
                  <a:srgbClr val="0000FF"/>
                </a:solidFill>
              </a:rPr>
              <a:t>Yes—if the port-wine stain involves the  </a:t>
            </a:r>
            <a:r>
              <a:rPr lang="en-US" altLang="en-US" sz="1400" b="1" dirty="0">
                <a:solidFill>
                  <a:srgbClr val="0000FF"/>
                </a:solidFill>
              </a:rPr>
              <a:t>eyelid</a:t>
            </a:r>
            <a:r>
              <a:rPr lang="en-US" altLang="en-US" sz="1400" dirty="0">
                <a:solidFill>
                  <a:srgbClr val="0000FF"/>
                </a:solidFill>
              </a:rPr>
              <a:t> , the risk is increased</a:t>
            </a:r>
          </a:p>
        </p:txBody>
      </p:sp>
      <p:sp>
        <p:nvSpPr>
          <p:cNvPr id="23" name="Oval 22">
            <a:extLst>
              <a:ext uri="{FF2B5EF4-FFF2-40B4-BE49-F238E27FC236}">
                <a16:creationId xmlns:a16="http://schemas.microsoft.com/office/drawing/2014/main" id="{71E6FA30-11F2-4A07-B9C9-5108052480D0}"/>
              </a:ext>
            </a:extLst>
          </p:cNvPr>
          <p:cNvSpPr/>
          <p:nvPr/>
        </p:nvSpPr>
        <p:spPr>
          <a:xfrm>
            <a:off x="1524000" y="4099100"/>
            <a:ext cx="1524000" cy="47897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8168468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solidFill>
                  <a:schemeClr val="bg1">
                    <a:lumMod val="75000"/>
                  </a:schemeClr>
                </a:solidFill>
              </a:rPr>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563009" cy="338554"/>
          </a:xfrm>
          <a:prstGeom prst="rect">
            <a:avLst/>
          </a:prstGeom>
          <a:noFill/>
        </p:spPr>
        <p:txBody>
          <a:bodyPr wrap="none" rtlCol="0">
            <a:spAutoFit/>
          </a:bodyPr>
          <a:lstStyle/>
          <a:p>
            <a:r>
              <a:rPr lang="en-US" sz="1600" b="1" dirty="0"/>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529586" cy="338554"/>
          </a:xfrm>
          <a:prstGeom prst="rect">
            <a:avLst/>
          </a:prstGeom>
          <a:noFill/>
        </p:spPr>
        <p:txBody>
          <a:bodyPr wrap="none" rtlCol="0">
            <a:spAutoFit/>
          </a:bodyPr>
          <a:lstStyle/>
          <a:p>
            <a:r>
              <a:rPr lang="en-US" sz="1600" dirty="0">
                <a:solidFill>
                  <a:schemeClr val="bg1">
                    <a:lumMod val="75000"/>
                  </a:schemeClr>
                </a:solidFill>
              </a:rPr>
              <a:t>Thyroid eye </a:t>
            </a:r>
            <a:r>
              <a:rPr lang="en-US" sz="1600" dirty="0" err="1">
                <a:solidFill>
                  <a:schemeClr val="bg1">
                    <a:lumMod val="75000"/>
                  </a:schemeClr>
                </a:solidFill>
              </a:rPr>
              <a:t>dz</a:t>
            </a:r>
            <a:endParaRPr lang="en-US" sz="1600" dirty="0">
              <a:solidFill>
                <a:schemeClr val="bg1">
                  <a:lumMod val="75000"/>
                </a:schemeClr>
              </a:solidFill>
            </a:endParaRPr>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t>Arterial and/or venous abnormalities</a:t>
            </a:r>
          </a:p>
        </p:txBody>
      </p:sp>
      <p:sp>
        <p:nvSpPr>
          <p:cNvPr id="11" name="Oval 10">
            <a:extLst>
              <a:ext uri="{FF2B5EF4-FFF2-40B4-BE49-F238E27FC236}">
                <a16:creationId xmlns:a16="http://schemas.microsoft.com/office/drawing/2014/main" id="{3E85FC88-7AF4-4154-9854-2A6F2F00D888}"/>
              </a:ext>
            </a:extLst>
          </p:cNvPr>
          <p:cNvSpPr/>
          <p:nvPr/>
        </p:nvSpPr>
        <p:spPr>
          <a:xfrm>
            <a:off x="2309144" y="3413102"/>
            <a:ext cx="2782562" cy="47309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2C5CE96-DB05-477C-BEA7-DD98E6DF6001}"/>
              </a:ext>
            </a:extLst>
          </p:cNvPr>
          <p:cNvSpPr txBox="1"/>
          <p:nvPr/>
        </p:nvSpPr>
        <p:spPr>
          <a:xfrm>
            <a:off x="1280713" y="3993323"/>
            <a:ext cx="4662887" cy="1169551"/>
          </a:xfrm>
          <a:prstGeom prst="rect">
            <a:avLst/>
          </a:prstGeom>
          <a:solidFill>
            <a:srgbClr val="FF0066"/>
          </a:solidFill>
        </p:spPr>
        <p:txBody>
          <a:bodyPr wrap="square" rtlCol="0">
            <a:spAutoFit/>
          </a:bodyPr>
          <a:lstStyle/>
          <a:p>
            <a:r>
              <a:rPr lang="en-US" sz="1400" i="1" dirty="0">
                <a:solidFill>
                  <a:schemeClr val="bg1">
                    <a:lumMod val="75000"/>
                  </a:schemeClr>
                </a:solidFill>
              </a:rPr>
              <a:t>In one word, what sort of condition is Sturge-Weber?</a:t>
            </a:r>
          </a:p>
          <a:p>
            <a:r>
              <a:rPr lang="en-US" sz="1400" dirty="0">
                <a:solidFill>
                  <a:schemeClr val="bg1">
                    <a:lumMod val="75000"/>
                  </a:schemeClr>
                </a:solidFill>
              </a:rPr>
              <a:t>A </a:t>
            </a:r>
            <a:r>
              <a:rPr lang="en-US" sz="1400" dirty="0" err="1">
                <a:solidFill>
                  <a:schemeClr val="bg1">
                    <a:lumMod val="75000"/>
                  </a:schemeClr>
                </a:solidFill>
              </a:rPr>
              <a:t>phakomatosis</a:t>
            </a:r>
            <a:endParaRPr lang="en-US" sz="1400" dirty="0">
              <a:solidFill>
                <a:schemeClr val="bg1">
                  <a:lumMod val="75000"/>
                </a:schemeClr>
              </a:solidFill>
            </a:endParaRPr>
          </a:p>
          <a:p>
            <a:endParaRPr lang="en-US" sz="1400" dirty="0">
              <a:solidFill>
                <a:schemeClr val="bg1">
                  <a:lumMod val="75000"/>
                </a:schemeClr>
              </a:solidFill>
            </a:endParaRPr>
          </a:p>
          <a:p>
            <a:r>
              <a:rPr lang="en-US" sz="1400" i="1" dirty="0">
                <a:solidFill>
                  <a:schemeClr val="bg1">
                    <a:lumMod val="75000"/>
                  </a:schemeClr>
                </a:solidFill>
              </a:rPr>
              <a:t>By what </a:t>
            </a:r>
            <a:r>
              <a:rPr lang="en-US" sz="1400" i="1" dirty="0" err="1">
                <a:solidFill>
                  <a:schemeClr val="bg1">
                    <a:lumMod val="75000"/>
                  </a:schemeClr>
                </a:solidFill>
              </a:rPr>
              <a:t>noneponymous</a:t>
            </a:r>
            <a:r>
              <a:rPr lang="en-US" sz="1400" i="1" dirty="0">
                <a:solidFill>
                  <a:schemeClr val="bg1">
                    <a:lumMod val="75000"/>
                  </a:schemeClr>
                </a:solidFill>
              </a:rPr>
              <a:t> name is Sturge-Weber known?</a:t>
            </a:r>
          </a:p>
          <a:p>
            <a:r>
              <a:rPr lang="en-US" altLang="en-US" sz="1400" dirty="0">
                <a:solidFill>
                  <a:schemeClr val="bg1">
                    <a:lumMod val="75000"/>
                  </a:schemeClr>
                </a:solidFill>
              </a:rPr>
              <a:t>Encephalotrigeminal angiomatosis</a:t>
            </a:r>
          </a:p>
        </p:txBody>
      </p:sp>
      <p:sp>
        <p:nvSpPr>
          <p:cNvPr id="14" name="Text Box 7">
            <a:extLst>
              <a:ext uri="{FF2B5EF4-FFF2-40B4-BE49-F238E27FC236}">
                <a16:creationId xmlns:a16="http://schemas.microsoft.com/office/drawing/2014/main" id="{DEE0D403-8FFE-42FD-9DFB-F4597FB65020}"/>
              </a:ext>
            </a:extLst>
          </p:cNvPr>
          <p:cNvSpPr txBox="1">
            <a:spLocks noChangeArrowheads="1"/>
          </p:cNvSpPr>
          <p:nvPr/>
        </p:nvSpPr>
        <p:spPr bwMode="auto">
          <a:xfrm>
            <a:off x="1219200" y="3951744"/>
            <a:ext cx="5492014" cy="2677656"/>
          </a:xfrm>
          <a:prstGeom prst="rect">
            <a:avLst/>
          </a:prstGeom>
          <a:solidFill>
            <a:srgbClr val="CC99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979797"/>
                </a:solidFill>
              </a:rPr>
              <a:t>What facial lesion is a hallmark of Sturge-Weber syndrome?</a:t>
            </a:r>
          </a:p>
          <a:p>
            <a:pPr eaLnBrk="1" hangingPunct="1">
              <a:spcBef>
                <a:spcPct val="0"/>
              </a:spcBef>
              <a:buClrTx/>
              <a:buSzTx/>
              <a:buFontTx/>
              <a:buNone/>
            </a:pPr>
            <a:r>
              <a:rPr lang="en-US" altLang="en-US" sz="1400" dirty="0">
                <a:solidFill>
                  <a:srgbClr val="979797"/>
                </a:solidFill>
              </a:rPr>
              <a:t>The </a:t>
            </a:r>
            <a:r>
              <a:rPr lang="en-US" altLang="en-US" sz="1400" b="1" dirty="0">
                <a:solidFill>
                  <a:srgbClr val="5C1E3D"/>
                </a:solidFill>
              </a:rPr>
              <a:t>port wine stain</a:t>
            </a:r>
            <a:r>
              <a:rPr lang="en-US" altLang="en-US" sz="1400" dirty="0">
                <a:solidFill>
                  <a:srgbClr val="979797"/>
                </a:solidFill>
              </a:rPr>
              <a:t>, aka ‘ nevus </a:t>
            </a:r>
            <a:r>
              <a:rPr lang="en-US" altLang="en-US" sz="1400" dirty="0" err="1">
                <a:solidFill>
                  <a:srgbClr val="979797"/>
                </a:solidFill>
              </a:rPr>
              <a:t>flammeus</a:t>
            </a:r>
            <a:r>
              <a:rPr lang="en-US" altLang="en-US" sz="1400" dirty="0">
                <a:solidFill>
                  <a:srgbClr val="979797"/>
                </a:solidFill>
              </a:rPr>
              <a:t> ’ </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When does it present?</a:t>
            </a:r>
          </a:p>
          <a:p>
            <a:pPr eaLnBrk="1" hangingPunct="1">
              <a:spcBef>
                <a:spcPct val="0"/>
              </a:spcBef>
              <a:buClrTx/>
              <a:buSzTx/>
              <a:buFontTx/>
              <a:buNone/>
            </a:pPr>
            <a:r>
              <a:rPr lang="en-US" altLang="en-US" sz="1400" dirty="0">
                <a:solidFill>
                  <a:srgbClr val="979797"/>
                </a:solidFill>
              </a:rPr>
              <a:t>At birth</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What is the typical pattern of distribution?</a:t>
            </a:r>
          </a:p>
          <a:p>
            <a:pPr eaLnBrk="1" hangingPunct="1">
              <a:spcBef>
                <a:spcPct val="0"/>
              </a:spcBef>
              <a:buClrTx/>
              <a:buSzTx/>
              <a:buFontTx/>
              <a:buNone/>
            </a:pPr>
            <a:r>
              <a:rPr lang="en-US" altLang="en-US" sz="1400" dirty="0">
                <a:solidFill>
                  <a:srgbClr val="979797"/>
                </a:solidFill>
              </a:rPr>
              <a:t>It comports to the distribution of one or more divisions of CN5</a:t>
            </a:r>
          </a:p>
          <a:p>
            <a:pPr eaLnBrk="1" hangingPunct="1">
              <a:spcBef>
                <a:spcPct val="0"/>
              </a:spcBef>
              <a:buClrTx/>
              <a:buSzTx/>
              <a:buFontTx/>
              <a:buNone/>
            </a:pPr>
            <a:endParaRPr lang="en-US" altLang="en-US" sz="1400" i="1" dirty="0">
              <a:solidFill>
                <a:srgbClr val="979797"/>
              </a:solidFill>
            </a:endParaRPr>
          </a:p>
          <a:p>
            <a:pPr eaLnBrk="1" hangingPunct="1">
              <a:spcBef>
                <a:spcPct val="0"/>
              </a:spcBef>
              <a:buClrTx/>
              <a:buSzTx/>
              <a:buFontTx/>
              <a:buNone/>
            </a:pPr>
            <a:r>
              <a:rPr lang="en-US" altLang="en-US" sz="1400" i="1" dirty="0">
                <a:solidFill>
                  <a:srgbClr val="979797"/>
                </a:solidFill>
              </a:rPr>
              <a:t>All infants with Sturge-Weber syndrome have a port wine stain.    Do all infants with a port wine stain have Sturge-Weber syndrome?</a:t>
            </a:r>
          </a:p>
          <a:p>
            <a:pPr eaLnBrk="1" hangingPunct="1">
              <a:spcBef>
                <a:spcPct val="0"/>
              </a:spcBef>
              <a:buClrTx/>
              <a:buSzTx/>
              <a:buFontTx/>
              <a:buNone/>
            </a:pPr>
            <a:r>
              <a:rPr lang="en-US" altLang="en-US" sz="1400" dirty="0">
                <a:solidFill>
                  <a:srgbClr val="979797"/>
                </a:solidFill>
              </a:rPr>
              <a:t>No</a:t>
            </a:r>
          </a:p>
        </p:txBody>
      </p:sp>
      <p:sp>
        <p:nvSpPr>
          <p:cNvPr id="16" name="Text Box 7">
            <a:extLst>
              <a:ext uri="{FF2B5EF4-FFF2-40B4-BE49-F238E27FC236}">
                <a16:creationId xmlns:a16="http://schemas.microsoft.com/office/drawing/2014/main" id="{FA831A8D-1A80-48EA-92BE-2AE42288D25C}"/>
              </a:ext>
            </a:extLst>
          </p:cNvPr>
          <p:cNvSpPr txBox="1">
            <a:spLocks noChangeArrowheads="1"/>
          </p:cNvSpPr>
          <p:nvPr/>
        </p:nvSpPr>
        <p:spPr bwMode="auto">
          <a:xfrm>
            <a:off x="3505200" y="4054641"/>
            <a:ext cx="5609100" cy="24622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65000"/>
                    <a:lumOff val="35000"/>
                  </a:schemeClr>
                </a:solidFill>
              </a:rPr>
              <a:t>What posterior-pole lesion is a hallmark of Sturge-Weber syndrome?</a:t>
            </a:r>
          </a:p>
          <a:p>
            <a:pPr eaLnBrk="1" hangingPunct="1">
              <a:spcBef>
                <a:spcPct val="0"/>
              </a:spcBef>
              <a:buClrTx/>
              <a:buSzTx/>
              <a:buFontTx/>
              <a:buNone/>
            </a:pPr>
            <a:r>
              <a:rPr lang="en-US" altLang="en-US" sz="1400" dirty="0">
                <a:solidFill>
                  <a:schemeClr val="tx1">
                    <a:lumMod val="65000"/>
                    <a:lumOff val="35000"/>
                  </a:schemeClr>
                </a:solidFill>
              </a:rPr>
              <a:t>The </a:t>
            </a:r>
            <a:r>
              <a:rPr lang="en-US" altLang="en-US" sz="1400" b="1" dirty="0">
                <a:solidFill>
                  <a:schemeClr val="tx1">
                    <a:lumMod val="65000"/>
                    <a:lumOff val="35000"/>
                  </a:schemeClr>
                </a:solidFill>
              </a:rPr>
              <a:t>diffuse choroidal hemangioma</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Diffuse choroidal hemangioma is present in what percent of SWS?</a:t>
            </a:r>
          </a:p>
          <a:p>
            <a:pPr eaLnBrk="1" hangingPunct="1">
              <a:spcBef>
                <a:spcPct val="0"/>
              </a:spcBef>
              <a:buClrTx/>
              <a:buSzTx/>
              <a:buFontTx/>
              <a:buNone/>
            </a:pPr>
            <a:r>
              <a:rPr lang="en-US" altLang="en-US" sz="1400" dirty="0">
                <a:solidFill>
                  <a:schemeClr val="tx1">
                    <a:lumMod val="65000"/>
                    <a:lumOff val="35000"/>
                  </a:schemeClr>
                </a:solidFill>
              </a:rPr>
              <a:t>About 50%</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Can the choroidal hemangioma be present bilaterally?</a:t>
            </a:r>
          </a:p>
          <a:p>
            <a:pPr eaLnBrk="1" hangingPunct="1">
              <a:spcBef>
                <a:spcPct val="0"/>
              </a:spcBef>
              <a:buClrTx/>
              <a:buSzTx/>
              <a:buFontTx/>
              <a:buNone/>
            </a:pPr>
            <a:r>
              <a:rPr lang="en-US" altLang="en-US" sz="1400" dirty="0">
                <a:solidFill>
                  <a:schemeClr val="tx1">
                    <a:lumMod val="65000"/>
                    <a:lumOff val="35000"/>
                  </a:schemeClr>
                </a:solidFill>
              </a:rPr>
              <a:t>Yes, but it’s uncommon</a:t>
            </a:r>
          </a:p>
          <a:p>
            <a:pPr eaLnBrk="1" hangingPunct="1">
              <a:spcBef>
                <a:spcPct val="0"/>
              </a:spcBef>
              <a:buClrTx/>
              <a:buSzTx/>
              <a:buFontTx/>
              <a:buNone/>
            </a:pPr>
            <a:endParaRPr lang="en-US" altLang="en-US" sz="1400" i="1" dirty="0">
              <a:solidFill>
                <a:schemeClr val="tx1">
                  <a:lumMod val="65000"/>
                  <a:lumOff val="35000"/>
                </a:schemeClr>
              </a:solidFill>
            </a:endParaRPr>
          </a:p>
          <a:p>
            <a:pPr eaLnBrk="1" hangingPunct="1">
              <a:spcBef>
                <a:spcPct val="0"/>
              </a:spcBef>
              <a:buClrTx/>
              <a:buSzTx/>
              <a:buFontTx/>
              <a:buNone/>
            </a:pPr>
            <a:r>
              <a:rPr lang="en-US" altLang="en-US" sz="1400" i="1" dirty="0">
                <a:solidFill>
                  <a:schemeClr val="tx1">
                    <a:lumMod val="65000"/>
                    <a:lumOff val="35000"/>
                  </a:schemeClr>
                </a:solidFill>
              </a:rPr>
              <a:t>Does the choroidal hemangioma have malignant potential?</a:t>
            </a:r>
          </a:p>
          <a:p>
            <a:pPr eaLnBrk="1" hangingPunct="1">
              <a:spcBef>
                <a:spcPct val="0"/>
              </a:spcBef>
              <a:buClrTx/>
              <a:buSzTx/>
              <a:buFontTx/>
              <a:buNone/>
            </a:pPr>
            <a:r>
              <a:rPr lang="en-US" altLang="en-US" sz="1400" dirty="0">
                <a:solidFill>
                  <a:schemeClr val="tx1">
                    <a:lumMod val="65000"/>
                    <a:lumOff val="35000"/>
                  </a:schemeClr>
                </a:solidFill>
              </a:rPr>
              <a:t>No</a:t>
            </a:r>
          </a:p>
        </p:txBody>
      </p:sp>
      <p:sp>
        <p:nvSpPr>
          <p:cNvPr id="18" name="TextBox 17">
            <a:extLst>
              <a:ext uri="{FF2B5EF4-FFF2-40B4-BE49-F238E27FC236}">
                <a16:creationId xmlns:a16="http://schemas.microsoft.com/office/drawing/2014/main" id="{42F52675-94C8-4B2D-9D9B-CC5CB559C5DA}"/>
              </a:ext>
            </a:extLst>
          </p:cNvPr>
          <p:cNvSpPr txBox="1"/>
          <p:nvPr/>
        </p:nvSpPr>
        <p:spPr>
          <a:xfrm>
            <a:off x="1054276" y="2587588"/>
            <a:ext cx="6082945" cy="738664"/>
          </a:xfrm>
          <a:prstGeom prst="rect">
            <a:avLst/>
          </a:prstGeom>
          <a:solidFill>
            <a:srgbClr val="0070C0"/>
          </a:solidFill>
        </p:spPr>
        <p:txBody>
          <a:bodyPr wrap="square" rtlCol="0">
            <a:spAutoFit/>
          </a:bodyPr>
          <a:lstStyle/>
          <a:p>
            <a:r>
              <a:rPr lang="en-US" sz="1400" i="1" dirty="0">
                <a:solidFill>
                  <a:schemeClr val="bg1">
                    <a:lumMod val="75000"/>
                  </a:schemeClr>
                </a:solidFill>
              </a:rPr>
              <a:t>There is another DFE finding that is a hallmark of Sturge-Weber syndrome. What is it?</a:t>
            </a:r>
          </a:p>
          <a:p>
            <a:r>
              <a:rPr lang="en-US" sz="1400" b="1" dirty="0">
                <a:solidFill>
                  <a:schemeClr val="bg1"/>
                </a:solidFill>
              </a:rPr>
              <a:t>Glaucomatous cupping </a:t>
            </a:r>
            <a:r>
              <a:rPr lang="en-US" sz="1400" dirty="0">
                <a:solidFill>
                  <a:schemeClr val="bg1">
                    <a:lumMod val="75000"/>
                  </a:schemeClr>
                </a:solidFill>
              </a:rPr>
              <a:t>of the ONH, aka the reason we’re talking about it!</a:t>
            </a:r>
          </a:p>
        </p:txBody>
      </p:sp>
      <p:sp>
        <p:nvSpPr>
          <p:cNvPr id="20" name="Oval 19">
            <a:extLst>
              <a:ext uri="{FF2B5EF4-FFF2-40B4-BE49-F238E27FC236}">
                <a16:creationId xmlns:a16="http://schemas.microsoft.com/office/drawing/2014/main" id="{E1CF6EF1-9B9C-4127-9431-85F206AC40E5}"/>
              </a:ext>
            </a:extLst>
          </p:cNvPr>
          <p:cNvSpPr/>
          <p:nvPr/>
        </p:nvSpPr>
        <p:spPr>
          <a:xfrm>
            <a:off x="951886" y="2946396"/>
            <a:ext cx="2324714" cy="482604"/>
          </a:xfrm>
          <a:prstGeom prst="ellipse">
            <a:avLst/>
          </a:pr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
            <a:extLst>
              <a:ext uri="{FF2B5EF4-FFF2-40B4-BE49-F238E27FC236}">
                <a16:creationId xmlns:a16="http://schemas.microsoft.com/office/drawing/2014/main" id="{38EA382C-1393-4600-AB7E-1A0EB3BEF8AB}"/>
              </a:ext>
            </a:extLst>
          </p:cNvPr>
          <p:cNvSpPr txBox="1">
            <a:spLocks noChangeArrowheads="1"/>
          </p:cNvSpPr>
          <p:nvPr/>
        </p:nvSpPr>
        <p:spPr bwMode="auto">
          <a:xfrm>
            <a:off x="1054276" y="4578076"/>
            <a:ext cx="5933034" cy="1169551"/>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65000"/>
                  </a:schemeClr>
                </a:solidFill>
              </a:rPr>
              <a:t>What percent of Sturge-Weber syndrome pts develop glaucoma?</a:t>
            </a:r>
          </a:p>
          <a:p>
            <a:pPr eaLnBrk="1" hangingPunct="1">
              <a:spcBef>
                <a:spcPct val="0"/>
              </a:spcBef>
              <a:buClrTx/>
              <a:buSzTx/>
              <a:buFontTx/>
              <a:buNone/>
            </a:pPr>
            <a:r>
              <a:rPr lang="en-US" altLang="en-US" sz="1400" dirty="0">
                <a:solidFill>
                  <a:schemeClr val="bg1">
                    <a:lumMod val="65000"/>
                  </a:schemeClr>
                </a:solidFill>
              </a:rPr>
              <a:t>Estimates run as high as 70</a:t>
            </a:r>
          </a:p>
          <a:p>
            <a:pPr eaLnBrk="1" hangingPunct="1">
              <a:spcBef>
                <a:spcPct val="0"/>
              </a:spcBef>
              <a:buClrTx/>
              <a:buSzTx/>
              <a:buFontTx/>
              <a:buNone/>
            </a:pPr>
            <a:endParaRPr lang="en-US" altLang="en-US" sz="1400" dirty="0">
              <a:solidFill>
                <a:schemeClr val="bg1">
                  <a:lumMod val="65000"/>
                </a:schemeClr>
              </a:solidFill>
            </a:endParaRPr>
          </a:p>
          <a:p>
            <a:pPr eaLnBrk="1" hangingPunct="1">
              <a:spcBef>
                <a:spcPct val="0"/>
              </a:spcBef>
              <a:buClrTx/>
              <a:buSzTx/>
              <a:buFontTx/>
              <a:buNone/>
            </a:pPr>
            <a:r>
              <a:rPr lang="en-US" altLang="en-US" sz="1400" i="1" dirty="0">
                <a:solidFill>
                  <a:schemeClr val="bg1">
                    <a:lumMod val="65000"/>
                  </a:schemeClr>
                </a:solidFill>
              </a:rPr>
              <a:t>Is there a relationship between the port-wine stain and risk of glaucoma?</a:t>
            </a:r>
          </a:p>
          <a:p>
            <a:pPr eaLnBrk="1" hangingPunct="1">
              <a:spcBef>
                <a:spcPct val="0"/>
              </a:spcBef>
              <a:buClrTx/>
              <a:buSzTx/>
              <a:buFontTx/>
              <a:buNone/>
            </a:pPr>
            <a:r>
              <a:rPr lang="en-US" altLang="en-US" sz="1400" dirty="0">
                <a:solidFill>
                  <a:schemeClr val="bg1">
                    <a:lumMod val="65000"/>
                  </a:schemeClr>
                </a:solidFill>
              </a:rPr>
              <a:t>Yes—if the port-wine stain involves the  </a:t>
            </a:r>
            <a:r>
              <a:rPr lang="en-US" altLang="en-US" sz="1400" b="1" dirty="0">
                <a:solidFill>
                  <a:schemeClr val="bg1">
                    <a:lumMod val="65000"/>
                  </a:schemeClr>
                </a:solidFill>
              </a:rPr>
              <a:t>eyelid</a:t>
            </a:r>
            <a:r>
              <a:rPr lang="en-US" altLang="en-US" sz="1400" dirty="0">
                <a:solidFill>
                  <a:schemeClr val="bg1">
                    <a:lumMod val="65000"/>
                  </a:schemeClr>
                </a:solidFill>
              </a:rPr>
              <a:t> , the risk is increased</a:t>
            </a:r>
          </a:p>
        </p:txBody>
      </p:sp>
      <p:sp>
        <p:nvSpPr>
          <p:cNvPr id="23" name="Oval 22">
            <a:extLst>
              <a:ext uri="{FF2B5EF4-FFF2-40B4-BE49-F238E27FC236}">
                <a16:creationId xmlns:a16="http://schemas.microsoft.com/office/drawing/2014/main" id="{71E6FA30-11F2-4A07-B9C9-5108052480D0}"/>
              </a:ext>
            </a:extLst>
          </p:cNvPr>
          <p:cNvSpPr/>
          <p:nvPr/>
        </p:nvSpPr>
        <p:spPr>
          <a:xfrm>
            <a:off x="1524000" y="4099100"/>
            <a:ext cx="1524000" cy="478976"/>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8E41830-C83D-4BE5-ADF8-4668A8A238E1}"/>
              </a:ext>
            </a:extLst>
          </p:cNvPr>
          <p:cNvSpPr txBox="1"/>
          <p:nvPr/>
        </p:nvSpPr>
        <p:spPr>
          <a:xfrm>
            <a:off x="685800" y="4788130"/>
            <a:ext cx="7828618" cy="461665"/>
          </a:xfrm>
          <a:prstGeom prst="rect">
            <a:avLst/>
          </a:prstGeom>
          <a:solidFill>
            <a:schemeClr val="accent6">
              <a:lumMod val="20000"/>
              <a:lumOff val="80000"/>
            </a:schemeClr>
          </a:solidFill>
          <a:ln>
            <a:solidFill>
              <a:schemeClr val="tx1"/>
            </a:solidFill>
          </a:ln>
        </p:spPr>
        <p:txBody>
          <a:bodyPr wrap="none" rtlCol="0">
            <a:spAutoFit/>
          </a:bodyPr>
          <a:lstStyle/>
          <a:p>
            <a:r>
              <a:rPr lang="en-US" sz="2400" i="1" dirty="0">
                <a:effectLst>
                  <a:outerShdw blurRad="38100" dist="38100" dir="2700000" algn="tl">
                    <a:srgbClr val="000000">
                      <a:alpha val="43137"/>
                    </a:srgbClr>
                  </a:outerShdw>
                </a:effectLst>
              </a:rPr>
              <a:t>For more on Sturge-Weber syndrome, see slide-set </a:t>
            </a:r>
            <a:r>
              <a:rPr lang="en-US" sz="2400" dirty="0">
                <a:effectLst>
                  <a:outerShdw blurRad="38100" dist="38100" dir="2700000" algn="tl">
                    <a:srgbClr val="000000">
                      <a:alpha val="43137"/>
                    </a:srgbClr>
                  </a:outerShdw>
                </a:effectLst>
              </a:rPr>
              <a:t>P10</a:t>
            </a:r>
          </a:p>
        </p:txBody>
      </p:sp>
    </p:spTree>
    <p:extLst>
      <p:ext uri="{BB962C8B-B14F-4D97-AF65-F5344CB8AC3E}">
        <p14:creationId xmlns:p14="http://schemas.microsoft.com/office/powerpoint/2010/main" val="102324966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20957" cy="338554"/>
          </a:xfrm>
          <a:prstGeom prst="rect">
            <a:avLst/>
          </a:prstGeom>
          <a:noFill/>
        </p:spPr>
        <p:txBody>
          <a:bodyPr wrap="none" rtlCol="0">
            <a:spAutoFit/>
          </a:bodyPr>
          <a:lstStyle/>
          <a:p>
            <a:r>
              <a:rPr lang="en-US" sz="1600" b="1" dirty="0"/>
              <a:t>Thyroid eye </a:t>
            </a:r>
            <a:r>
              <a:rPr lang="en-US" sz="1600" b="1" dirty="0" err="1"/>
              <a:t>dz</a:t>
            </a:r>
            <a:endParaRPr lang="en-US" sz="1600" b="1"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a:extLst>
              <a:ext uri="{FF2B5EF4-FFF2-40B4-BE49-F238E27FC236}">
                <a16:creationId xmlns:a16="http://schemas.microsoft.com/office/drawing/2014/main" id="{40E49D38-3B94-4BAA-82F0-DF2D51A3AC87}"/>
              </a:ext>
            </a:extLst>
          </p:cNvPr>
          <p:cNvSpPr txBox="1"/>
          <p:nvPr/>
        </p:nvSpPr>
        <p:spPr>
          <a:xfrm>
            <a:off x="228600" y="3175581"/>
            <a:ext cx="7848600" cy="1169551"/>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In a nutshell, what causes increased EVP in thyroid eye </a:t>
            </a:r>
            <a:r>
              <a:rPr lang="en-US" sz="1400" i="1" dirty="0" err="1">
                <a:solidFill>
                  <a:srgbClr val="0000FF"/>
                </a:solidFill>
              </a:rPr>
              <a:t>dz</a:t>
            </a:r>
            <a:r>
              <a:rPr lang="en-US" sz="1400" i="1" dirty="0">
                <a:solidFill>
                  <a:srgbClr val="0000FF"/>
                </a:solidFill>
              </a:rPr>
              <a:t> (TED)?</a:t>
            </a:r>
            <a:endParaRPr lang="en-US" sz="1400" i="1" dirty="0">
              <a:solidFill>
                <a:schemeClr val="accent1">
                  <a:lumMod val="60000"/>
                  <a:lumOff val="40000"/>
                </a:schemeClr>
              </a:solidFill>
            </a:endParaRPr>
          </a:p>
          <a:p>
            <a:r>
              <a:rPr lang="en-US" sz="1400" dirty="0">
                <a:solidFill>
                  <a:schemeClr val="accent1">
                    <a:lumMod val="60000"/>
                    <a:lumOff val="40000"/>
                  </a:schemeClr>
                </a:solidFill>
              </a:rPr>
              <a:t>Recall that TED involves congestion of the orbit owing to both infiltrating inflammatory cells as well as increased secretion of ground substance (</a:t>
            </a:r>
            <a:r>
              <a:rPr lang="en-US" sz="1400" dirty="0" err="1">
                <a:solidFill>
                  <a:schemeClr val="accent1">
                    <a:lumMod val="60000"/>
                    <a:lumOff val="40000"/>
                  </a:schemeClr>
                </a:solidFill>
              </a:rPr>
              <a:t>eg</a:t>
            </a:r>
            <a:r>
              <a:rPr lang="en-US" sz="1400" dirty="0">
                <a:solidFill>
                  <a:schemeClr val="accent1">
                    <a:lumMod val="60000"/>
                    <a:lumOff val="40000"/>
                  </a:schemeClr>
                </a:solidFill>
              </a:rPr>
              <a:t>, glycosaminoglycans). This increase in orbital mass leads to proptosis (TED is the #1 cause of both </a:t>
            </a:r>
            <a:r>
              <a:rPr lang="en-US" sz="1400" dirty="0" err="1">
                <a:solidFill>
                  <a:schemeClr val="accent1">
                    <a:lumMod val="60000"/>
                    <a:lumOff val="40000"/>
                  </a:schemeClr>
                </a:solidFill>
              </a:rPr>
              <a:t>uni</a:t>
            </a:r>
            <a:r>
              <a:rPr lang="en-US" sz="1400" dirty="0">
                <a:solidFill>
                  <a:schemeClr val="accent1">
                    <a:lumMod val="60000"/>
                    <a:lumOff val="40000"/>
                  </a:schemeClr>
                </a:solidFill>
              </a:rPr>
              <a:t>- and bilateral proptosis in adults). Further, the orbital congestion often compresses the  vortex veins , which in turn increases EVP. </a:t>
            </a:r>
          </a:p>
        </p:txBody>
      </p:sp>
      <p:sp>
        <p:nvSpPr>
          <p:cNvPr id="11" name="Oval 10">
            <a:extLst>
              <a:ext uri="{FF2B5EF4-FFF2-40B4-BE49-F238E27FC236}">
                <a16:creationId xmlns:a16="http://schemas.microsoft.com/office/drawing/2014/main" id="{3E85FC88-7AF4-4154-9854-2A6F2F00D888}"/>
              </a:ext>
            </a:extLst>
          </p:cNvPr>
          <p:cNvSpPr/>
          <p:nvPr/>
        </p:nvSpPr>
        <p:spPr>
          <a:xfrm>
            <a:off x="5455802" y="2822712"/>
            <a:ext cx="1705607" cy="4300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750475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20957" cy="338554"/>
          </a:xfrm>
          <a:prstGeom prst="rect">
            <a:avLst/>
          </a:prstGeom>
          <a:noFill/>
        </p:spPr>
        <p:txBody>
          <a:bodyPr wrap="none" rtlCol="0">
            <a:spAutoFit/>
          </a:bodyPr>
          <a:lstStyle/>
          <a:p>
            <a:r>
              <a:rPr lang="en-US" sz="1600" b="1" dirty="0"/>
              <a:t>Thyroid eye </a:t>
            </a:r>
            <a:r>
              <a:rPr lang="en-US" sz="1600" b="1" dirty="0" err="1"/>
              <a:t>dz</a:t>
            </a:r>
            <a:endParaRPr lang="en-US" sz="1600" b="1"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a:extLst>
              <a:ext uri="{FF2B5EF4-FFF2-40B4-BE49-F238E27FC236}">
                <a16:creationId xmlns:a16="http://schemas.microsoft.com/office/drawing/2014/main" id="{40E49D38-3B94-4BAA-82F0-DF2D51A3AC87}"/>
              </a:ext>
            </a:extLst>
          </p:cNvPr>
          <p:cNvSpPr txBox="1"/>
          <p:nvPr/>
        </p:nvSpPr>
        <p:spPr>
          <a:xfrm>
            <a:off x="228600" y="3175581"/>
            <a:ext cx="7848600" cy="1169551"/>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In a nutshell, what causes increased EVP in thyroid eye </a:t>
            </a:r>
            <a:r>
              <a:rPr lang="en-US" sz="1400" i="1" dirty="0" err="1">
                <a:solidFill>
                  <a:srgbClr val="0000FF"/>
                </a:solidFill>
              </a:rPr>
              <a:t>dz</a:t>
            </a:r>
            <a:r>
              <a:rPr lang="en-US" sz="1400" i="1" dirty="0">
                <a:solidFill>
                  <a:srgbClr val="0000FF"/>
                </a:solidFill>
              </a:rPr>
              <a:t> (TED)?</a:t>
            </a:r>
          </a:p>
          <a:p>
            <a:r>
              <a:rPr lang="en-US" sz="1400" dirty="0">
                <a:solidFill>
                  <a:srgbClr val="0000FF"/>
                </a:solidFill>
              </a:rPr>
              <a:t>Recall that TED involves congestion of the orbit owing to both infiltrating inflammatory cells as well as increased secretion of ground substance (</a:t>
            </a:r>
            <a:r>
              <a:rPr lang="en-US" sz="1400" dirty="0" err="1">
                <a:solidFill>
                  <a:srgbClr val="0000FF"/>
                </a:solidFill>
              </a:rPr>
              <a:t>eg</a:t>
            </a:r>
            <a:r>
              <a:rPr lang="en-US" sz="1400" dirty="0">
                <a:solidFill>
                  <a:srgbClr val="0000FF"/>
                </a:solidFill>
              </a:rPr>
              <a:t>, glycosaminoglycans). This increase in orbital mass leads to proptosis (TED is the #1 cause of both </a:t>
            </a:r>
            <a:r>
              <a:rPr lang="en-US" sz="1400" dirty="0" err="1">
                <a:solidFill>
                  <a:srgbClr val="0000FF"/>
                </a:solidFill>
              </a:rPr>
              <a:t>uni</a:t>
            </a:r>
            <a:r>
              <a:rPr lang="en-US" sz="1400" dirty="0">
                <a:solidFill>
                  <a:srgbClr val="0000FF"/>
                </a:solidFill>
              </a:rPr>
              <a:t>- and bilateral proptosis in adults). </a:t>
            </a:r>
            <a:r>
              <a:rPr lang="en-US" sz="1400" dirty="0">
                <a:solidFill>
                  <a:schemeClr val="accent1">
                    <a:lumMod val="60000"/>
                    <a:lumOff val="40000"/>
                  </a:schemeClr>
                </a:solidFill>
              </a:rPr>
              <a:t>Further, the orbital congestion often compresses the  vortex veins , which in turn increases EVP. </a:t>
            </a:r>
          </a:p>
        </p:txBody>
      </p:sp>
      <p:sp>
        <p:nvSpPr>
          <p:cNvPr id="11" name="Oval 10">
            <a:extLst>
              <a:ext uri="{FF2B5EF4-FFF2-40B4-BE49-F238E27FC236}">
                <a16:creationId xmlns:a16="http://schemas.microsoft.com/office/drawing/2014/main" id="{3E85FC88-7AF4-4154-9854-2A6F2F00D888}"/>
              </a:ext>
            </a:extLst>
          </p:cNvPr>
          <p:cNvSpPr/>
          <p:nvPr/>
        </p:nvSpPr>
        <p:spPr>
          <a:xfrm>
            <a:off x="5455802" y="2822712"/>
            <a:ext cx="1705607" cy="4300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1636479"/>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20957" cy="338554"/>
          </a:xfrm>
          <a:prstGeom prst="rect">
            <a:avLst/>
          </a:prstGeom>
          <a:noFill/>
        </p:spPr>
        <p:txBody>
          <a:bodyPr wrap="none" rtlCol="0">
            <a:spAutoFit/>
          </a:bodyPr>
          <a:lstStyle/>
          <a:p>
            <a:r>
              <a:rPr lang="en-US" sz="1600" b="1" dirty="0"/>
              <a:t>Thyroid eye </a:t>
            </a:r>
            <a:r>
              <a:rPr lang="en-US" sz="1600" b="1" dirty="0" err="1"/>
              <a:t>dz</a:t>
            </a:r>
            <a:endParaRPr lang="en-US" sz="1600" b="1"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a:extLst>
              <a:ext uri="{FF2B5EF4-FFF2-40B4-BE49-F238E27FC236}">
                <a16:creationId xmlns:a16="http://schemas.microsoft.com/office/drawing/2014/main" id="{40E49D38-3B94-4BAA-82F0-DF2D51A3AC87}"/>
              </a:ext>
            </a:extLst>
          </p:cNvPr>
          <p:cNvSpPr txBox="1"/>
          <p:nvPr/>
        </p:nvSpPr>
        <p:spPr>
          <a:xfrm>
            <a:off x="228600" y="3175581"/>
            <a:ext cx="7848600" cy="1169551"/>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In a nutshell, what causes increased EVP in thyroid eye </a:t>
            </a:r>
            <a:r>
              <a:rPr lang="en-US" sz="1400" i="1" dirty="0" err="1">
                <a:solidFill>
                  <a:srgbClr val="0000FF"/>
                </a:solidFill>
              </a:rPr>
              <a:t>dz</a:t>
            </a:r>
            <a:r>
              <a:rPr lang="en-US" sz="1400" i="1" dirty="0">
                <a:solidFill>
                  <a:srgbClr val="0000FF"/>
                </a:solidFill>
              </a:rPr>
              <a:t> (TED)?</a:t>
            </a:r>
          </a:p>
          <a:p>
            <a:r>
              <a:rPr lang="en-US" sz="1400" dirty="0">
                <a:solidFill>
                  <a:srgbClr val="0000FF"/>
                </a:solidFill>
              </a:rPr>
              <a:t>Recall that TED involves congestion of the orbit owing to both infiltrating inflammatory cells as well as increased secretion of ground substance (</a:t>
            </a:r>
            <a:r>
              <a:rPr lang="en-US" sz="1400" dirty="0" err="1">
                <a:solidFill>
                  <a:srgbClr val="0000FF"/>
                </a:solidFill>
              </a:rPr>
              <a:t>eg</a:t>
            </a:r>
            <a:r>
              <a:rPr lang="en-US" sz="1400" dirty="0">
                <a:solidFill>
                  <a:srgbClr val="0000FF"/>
                </a:solidFill>
              </a:rPr>
              <a:t>, glycosaminoglycans). This increase in orbital mass leads to proptosis (TED is the #1 cause of both </a:t>
            </a:r>
            <a:r>
              <a:rPr lang="en-US" sz="1400" dirty="0" err="1">
                <a:solidFill>
                  <a:srgbClr val="0000FF"/>
                </a:solidFill>
              </a:rPr>
              <a:t>uni</a:t>
            </a:r>
            <a:r>
              <a:rPr lang="en-US" sz="1400" dirty="0">
                <a:solidFill>
                  <a:srgbClr val="0000FF"/>
                </a:solidFill>
              </a:rPr>
              <a:t>- and bilateral proptosis in adults). </a:t>
            </a:r>
            <a:r>
              <a:rPr lang="en-US" sz="1400" dirty="0"/>
              <a:t>Further, the orbital congestion often compresses the  vortex veins , which in turn increases EVP. </a:t>
            </a:r>
          </a:p>
        </p:txBody>
      </p:sp>
      <p:sp>
        <p:nvSpPr>
          <p:cNvPr id="11" name="Oval 10">
            <a:extLst>
              <a:ext uri="{FF2B5EF4-FFF2-40B4-BE49-F238E27FC236}">
                <a16:creationId xmlns:a16="http://schemas.microsoft.com/office/drawing/2014/main" id="{3E85FC88-7AF4-4154-9854-2A6F2F00D888}"/>
              </a:ext>
            </a:extLst>
          </p:cNvPr>
          <p:cNvSpPr/>
          <p:nvPr/>
        </p:nvSpPr>
        <p:spPr>
          <a:xfrm>
            <a:off x="5455802" y="2822712"/>
            <a:ext cx="1705607" cy="4300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9808E8D-DC64-4F45-942E-119970F42052}"/>
              </a:ext>
            </a:extLst>
          </p:cNvPr>
          <p:cNvSpPr/>
          <p:nvPr/>
        </p:nvSpPr>
        <p:spPr>
          <a:xfrm>
            <a:off x="4502338" y="4069025"/>
            <a:ext cx="984062" cy="213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355539670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389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20957" cy="338554"/>
          </a:xfrm>
          <a:prstGeom prst="rect">
            <a:avLst/>
          </a:prstGeom>
          <a:noFill/>
        </p:spPr>
        <p:txBody>
          <a:bodyPr wrap="none" rtlCol="0">
            <a:spAutoFit/>
          </a:bodyPr>
          <a:lstStyle/>
          <a:p>
            <a:r>
              <a:rPr lang="en-US" sz="1600" b="1" dirty="0"/>
              <a:t>Thyroid eye </a:t>
            </a:r>
            <a:r>
              <a:rPr lang="en-US" sz="1600" b="1" dirty="0" err="1"/>
              <a:t>dz</a:t>
            </a:r>
            <a:endParaRPr lang="en-US" sz="1600" b="1"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a:extLst>
              <a:ext uri="{FF2B5EF4-FFF2-40B4-BE49-F238E27FC236}">
                <a16:creationId xmlns:a16="http://schemas.microsoft.com/office/drawing/2014/main" id="{40E49D38-3B94-4BAA-82F0-DF2D51A3AC87}"/>
              </a:ext>
            </a:extLst>
          </p:cNvPr>
          <p:cNvSpPr txBox="1"/>
          <p:nvPr/>
        </p:nvSpPr>
        <p:spPr>
          <a:xfrm>
            <a:off x="228600" y="3175581"/>
            <a:ext cx="7848600" cy="1169551"/>
          </a:xfrm>
          <a:prstGeom prst="rect">
            <a:avLst/>
          </a:prstGeom>
          <a:solidFill>
            <a:schemeClr val="accent1">
              <a:lumMod val="60000"/>
              <a:lumOff val="40000"/>
            </a:schemeClr>
          </a:solidFill>
        </p:spPr>
        <p:txBody>
          <a:bodyPr wrap="square" rtlCol="0">
            <a:spAutoFit/>
          </a:bodyPr>
          <a:lstStyle/>
          <a:p>
            <a:r>
              <a:rPr lang="en-US" sz="1400" i="1" dirty="0">
                <a:solidFill>
                  <a:srgbClr val="0000FF"/>
                </a:solidFill>
              </a:rPr>
              <a:t>In a nutshell, what causes increased EVP in thyroid eye </a:t>
            </a:r>
            <a:r>
              <a:rPr lang="en-US" sz="1400" i="1" dirty="0" err="1">
                <a:solidFill>
                  <a:srgbClr val="0000FF"/>
                </a:solidFill>
              </a:rPr>
              <a:t>dz</a:t>
            </a:r>
            <a:r>
              <a:rPr lang="en-US" sz="1400" i="1" dirty="0">
                <a:solidFill>
                  <a:srgbClr val="0000FF"/>
                </a:solidFill>
              </a:rPr>
              <a:t> (TED)?</a:t>
            </a:r>
          </a:p>
          <a:p>
            <a:r>
              <a:rPr lang="en-US" sz="1400" dirty="0">
                <a:solidFill>
                  <a:srgbClr val="0000FF"/>
                </a:solidFill>
              </a:rPr>
              <a:t>Recall that TED involves congestion of the orbit owing to both infiltrating inflammatory cells as well as increased secretion of ground substance (</a:t>
            </a:r>
            <a:r>
              <a:rPr lang="en-US" sz="1400" dirty="0" err="1">
                <a:solidFill>
                  <a:srgbClr val="0000FF"/>
                </a:solidFill>
              </a:rPr>
              <a:t>eg</a:t>
            </a:r>
            <a:r>
              <a:rPr lang="en-US" sz="1400" dirty="0">
                <a:solidFill>
                  <a:srgbClr val="0000FF"/>
                </a:solidFill>
              </a:rPr>
              <a:t>, glycosaminoglycans). This increase in orbital mass leads to proptosis (TED is the #1 cause of both </a:t>
            </a:r>
            <a:r>
              <a:rPr lang="en-US" sz="1400" dirty="0" err="1">
                <a:solidFill>
                  <a:srgbClr val="0000FF"/>
                </a:solidFill>
              </a:rPr>
              <a:t>uni</a:t>
            </a:r>
            <a:r>
              <a:rPr lang="en-US" sz="1400" dirty="0">
                <a:solidFill>
                  <a:srgbClr val="0000FF"/>
                </a:solidFill>
              </a:rPr>
              <a:t>- and bilateral proptosis in adults). </a:t>
            </a:r>
            <a:r>
              <a:rPr lang="en-US" sz="1400" dirty="0"/>
              <a:t>Further, the orbital congestion often compresses the  vortex veins , which in turn increases EVP. </a:t>
            </a:r>
          </a:p>
        </p:txBody>
      </p:sp>
      <p:sp>
        <p:nvSpPr>
          <p:cNvPr id="11" name="Oval 10">
            <a:extLst>
              <a:ext uri="{FF2B5EF4-FFF2-40B4-BE49-F238E27FC236}">
                <a16:creationId xmlns:a16="http://schemas.microsoft.com/office/drawing/2014/main" id="{3E85FC88-7AF4-4154-9854-2A6F2F00D888}"/>
              </a:ext>
            </a:extLst>
          </p:cNvPr>
          <p:cNvSpPr/>
          <p:nvPr/>
        </p:nvSpPr>
        <p:spPr>
          <a:xfrm>
            <a:off x="5455802" y="2822712"/>
            <a:ext cx="1705607" cy="4300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393630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a:t>
            </a:r>
            <a:r>
              <a:rPr lang="en-US" altLang="en-US" sz="2200" b="1" dirty="0"/>
              <a:t>lens proteins </a:t>
            </a:r>
            <a:r>
              <a:rPr lang="en-US" altLang="en-US" sz="2200" dirty="0">
                <a:solidFill>
                  <a:schemeClr val="bg1">
                    <a:lumMod val="75000"/>
                  </a:schemeClr>
                </a:solidFill>
              </a:rPr>
              <a:t>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b="1" dirty="0" err="1">
                <a:solidFill>
                  <a:srgbClr val="0000FF"/>
                </a:solidFill>
              </a:rPr>
              <a:t>phacolytic</a:t>
            </a:r>
            <a:endParaRPr lang="en-US" altLang="en-US" sz="2200" b="1" dirty="0">
              <a:solidFill>
                <a:srgbClr val="0000FF"/>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TM is clogged with macrophages</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7110781D-A4C8-4799-A13B-3049827236B0}"/>
              </a:ext>
            </a:extLst>
          </p:cNvPr>
          <p:cNvSpPr txBox="1"/>
          <p:nvPr/>
        </p:nvSpPr>
        <p:spPr>
          <a:xfrm>
            <a:off x="738804" y="3416082"/>
            <a:ext cx="6228521" cy="1815882"/>
          </a:xfrm>
          <a:prstGeom prst="rect">
            <a:avLst/>
          </a:prstGeom>
          <a:noFill/>
        </p:spPr>
        <p:txBody>
          <a:bodyPr wrap="square" rtlCol="0">
            <a:spAutoFit/>
          </a:bodyPr>
          <a:lstStyle/>
          <a:p>
            <a:r>
              <a:rPr lang="en-US" sz="1600" i="1" dirty="0">
                <a:solidFill>
                  <a:srgbClr val="0000FF"/>
                </a:solidFill>
              </a:rPr>
              <a:t>‘TM clogged with macrophages’ applies also to another form of secondary OAG—which one?</a:t>
            </a:r>
          </a:p>
          <a:p>
            <a:r>
              <a:rPr lang="en-US" sz="1600" dirty="0">
                <a:solidFill>
                  <a:srgbClr val="0000FF"/>
                </a:solidFill>
              </a:rPr>
              <a:t>Hemolytic glaucoma</a:t>
            </a:r>
          </a:p>
          <a:p>
            <a:endParaRPr lang="en-US" sz="1600" dirty="0">
              <a:solidFill>
                <a:srgbClr val="0000FF"/>
              </a:solidFill>
            </a:endParaRPr>
          </a:p>
          <a:p>
            <a:r>
              <a:rPr lang="en-US" sz="1600" i="1" dirty="0">
                <a:solidFill>
                  <a:srgbClr val="0000FF"/>
                </a:solidFill>
              </a:rPr>
              <a:t>In </a:t>
            </a:r>
            <a:r>
              <a:rPr lang="en-US" sz="1600" i="1" dirty="0" err="1">
                <a:solidFill>
                  <a:srgbClr val="0000FF"/>
                </a:solidFill>
              </a:rPr>
              <a:t>phacolytic</a:t>
            </a:r>
            <a:r>
              <a:rPr lang="en-US" sz="1600" i="1" dirty="0">
                <a:solidFill>
                  <a:srgbClr val="0000FF"/>
                </a:solidFill>
              </a:rPr>
              <a:t> glaucoma, the macrophages are full of  lens proteins . </a:t>
            </a:r>
            <a:r>
              <a:rPr lang="en-US" sz="1600" i="1" dirty="0"/>
              <a:t>What are they full of in hemolytic glaucoma? </a:t>
            </a:r>
          </a:p>
          <a:p>
            <a:r>
              <a:rPr lang="en-US" sz="1600" dirty="0"/>
              <a:t>Hemoglobin</a:t>
            </a:r>
          </a:p>
        </p:txBody>
      </p:sp>
    </p:spTree>
    <p:extLst>
      <p:ext uri="{BB962C8B-B14F-4D97-AF65-F5344CB8AC3E}">
        <p14:creationId xmlns:p14="http://schemas.microsoft.com/office/powerpoint/2010/main" val="154782338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9" name="TextBox 8">
            <a:extLst>
              <a:ext uri="{FF2B5EF4-FFF2-40B4-BE49-F238E27FC236}">
                <a16:creationId xmlns:a16="http://schemas.microsoft.com/office/drawing/2014/main" id="{24DC532F-4CBC-456A-977B-75A5523F711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13" name="TextBox 12">
            <a:extLst>
              <a:ext uri="{FF2B5EF4-FFF2-40B4-BE49-F238E27FC236}">
                <a16:creationId xmlns:a16="http://schemas.microsoft.com/office/drawing/2014/main" id="{A38755BF-723E-4EDA-8104-2A5BB61EDD6B}"/>
              </a:ext>
            </a:extLst>
          </p:cNvPr>
          <p:cNvSpPr txBox="1"/>
          <p:nvPr/>
        </p:nvSpPr>
        <p:spPr>
          <a:xfrm>
            <a:off x="5097912" y="2114490"/>
            <a:ext cx="2369688" cy="400110"/>
          </a:xfrm>
          <a:prstGeom prst="rect">
            <a:avLst/>
          </a:prstGeom>
          <a:noFill/>
          <a:ln>
            <a:noFill/>
          </a:ln>
        </p:spPr>
        <p:txBody>
          <a:bodyPr wrap="none" rtlCol="0">
            <a:spAutoFit/>
          </a:bodyPr>
          <a:lstStyle/>
          <a:p>
            <a:pPr algn="ctr"/>
            <a:r>
              <a:rPr lang="en-US" sz="2000" i="1" dirty="0"/>
              <a:t>Venous obstruction</a:t>
            </a:r>
          </a:p>
        </p:txBody>
      </p:sp>
      <p:sp>
        <p:nvSpPr>
          <p:cNvPr id="15" name="TextBox 14">
            <a:extLst>
              <a:ext uri="{FF2B5EF4-FFF2-40B4-BE49-F238E27FC236}">
                <a16:creationId xmlns:a16="http://schemas.microsoft.com/office/drawing/2014/main" id="{C374E3AF-B905-47EC-A65A-EE76CC71E87E}"/>
              </a:ext>
            </a:extLst>
          </p:cNvPr>
          <p:cNvSpPr txBox="1"/>
          <p:nvPr/>
        </p:nvSpPr>
        <p:spPr>
          <a:xfrm>
            <a:off x="210108" y="1611483"/>
            <a:ext cx="1394934" cy="400110"/>
          </a:xfrm>
          <a:prstGeom prst="rect">
            <a:avLst/>
          </a:prstGeom>
          <a:noFill/>
        </p:spPr>
        <p:txBody>
          <a:bodyPr wrap="none" rtlCol="0">
            <a:spAutoFit/>
          </a:bodyPr>
          <a:lstStyle/>
          <a:p>
            <a:pPr algn="r"/>
            <a:r>
              <a:rPr lang="en-US" sz="2000" b="1" i="1" dirty="0">
                <a:solidFill>
                  <a:schemeClr val="bg1">
                    <a:lumMod val="75000"/>
                  </a:schemeClr>
                </a:solidFill>
              </a:rPr>
              <a:t>Idiopathic</a:t>
            </a:r>
            <a:endParaRPr lang="en-US" sz="2000" i="1" dirty="0">
              <a:solidFill>
                <a:schemeClr val="bg1">
                  <a:lumMod val="75000"/>
                </a:schemeClr>
              </a:solidFill>
            </a:endParaRPr>
          </a:p>
        </p:txBody>
      </p:sp>
      <p:cxnSp>
        <p:nvCxnSpPr>
          <p:cNvPr id="17" name="Straight Arrow Connector 16">
            <a:extLst>
              <a:ext uri="{FF2B5EF4-FFF2-40B4-BE49-F238E27FC236}">
                <a16:creationId xmlns:a16="http://schemas.microsoft.com/office/drawing/2014/main" id="{6A7DE154-CC2B-4077-8222-AB0DF17A5018}"/>
              </a:ext>
            </a:extLst>
          </p:cNvPr>
          <p:cNvCxnSpPr>
            <a:stCxn id="9" idx="2"/>
            <a:endCxn id="15" idx="3"/>
          </p:cNvCxnSpPr>
          <p:nvPr/>
        </p:nvCxnSpPr>
        <p:spPr>
          <a:xfrm flipH="1">
            <a:off x="1605042" y="1564332"/>
            <a:ext cx="3119358" cy="247206"/>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19" name="Straight Arrow Connector 18">
            <a:extLst>
              <a:ext uri="{FF2B5EF4-FFF2-40B4-BE49-F238E27FC236}">
                <a16:creationId xmlns:a16="http://schemas.microsoft.com/office/drawing/2014/main" id="{B797806B-4300-4AC9-AC5D-3C0A184F7FA6}"/>
              </a:ext>
            </a:extLst>
          </p:cNvPr>
          <p:cNvCxnSpPr>
            <a:cxnSpLocks/>
            <a:stCxn id="9" idx="2"/>
          </p:cNvCxnSpPr>
          <p:nvPr/>
        </p:nvCxnSpPr>
        <p:spPr>
          <a:xfrm flipH="1">
            <a:off x="4095749" y="1564332"/>
            <a:ext cx="628651" cy="550158"/>
          </a:xfrm>
          <a:prstGeom prst="straightConnector1">
            <a:avLst/>
          </a:prstGeom>
          <a:ln>
            <a:solidFill>
              <a:schemeClr val="bg1">
                <a:lumMod val="75000"/>
              </a:schemeClr>
            </a:solidFill>
            <a:tailEnd type="triangle"/>
          </a:ln>
        </p:spPr>
        <p:style>
          <a:lnRef idx="1">
            <a:schemeClr val="dk1"/>
          </a:lnRef>
          <a:fillRef idx="0">
            <a:schemeClr val="dk1"/>
          </a:fillRef>
          <a:effectRef idx="0">
            <a:schemeClr val="dk1"/>
          </a:effectRef>
          <a:fontRef idx="minor">
            <a:schemeClr val="tx1"/>
          </a:fontRef>
        </p:style>
      </p:cxnSp>
      <p:cxnSp>
        <p:nvCxnSpPr>
          <p:cNvPr id="21" name="Straight Arrow Connector 20">
            <a:extLst>
              <a:ext uri="{FF2B5EF4-FFF2-40B4-BE49-F238E27FC236}">
                <a16:creationId xmlns:a16="http://schemas.microsoft.com/office/drawing/2014/main" id="{F41FB92D-1097-4BBB-80CA-6E470E6C0B61}"/>
              </a:ext>
            </a:extLst>
          </p:cNvPr>
          <p:cNvCxnSpPr>
            <a:cxnSpLocks/>
            <a:stCxn id="9" idx="2"/>
          </p:cNvCxnSpPr>
          <p:nvPr/>
        </p:nvCxnSpPr>
        <p:spPr>
          <a:xfrm>
            <a:off x="4724400" y="1564332"/>
            <a:ext cx="628649" cy="550158"/>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2" name="Half Frame 1">
            <a:extLst>
              <a:ext uri="{FF2B5EF4-FFF2-40B4-BE49-F238E27FC236}">
                <a16:creationId xmlns:a16="http://schemas.microsoft.com/office/drawing/2014/main" id="{F8633723-1950-4174-B9DC-BFC163F19BF2}"/>
              </a:ext>
            </a:extLst>
          </p:cNvPr>
          <p:cNvSpPr/>
          <p:nvPr/>
        </p:nvSpPr>
        <p:spPr>
          <a:xfrm flipV="1">
            <a:off x="2309144" y="2838463"/>
            <a:ext cx="129255" cy="203682"/>
          </a:xfrm>
          <a:prstGeom prst="halfFrame">
            <a:avLst>
              <a:gd name="adj1" fmla="val 0"/>
              <a:gd name="adj2" fmla="val 0"/>
            </a:avLst>
          </a:prstGeom>
          <a:solidFill>
            <a:schemeClr val="tx1"/>
          </a:solidFill>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4" name="Half Frame 3">
            <a:extLst>
              <a:ext uri="{FF2B5EF4-FFF2-40B4-BE49-F238E27FC236}">
                <a16:creationId xmlns:a16="http://schemas.microsoft.com/office/drawing/2014/main" id="{6108FF14-CDB7-4C2A-B848-F6C5D4A40A30}"/>
              </a:ext>
            </a:extLst>
          </p:cNvPr>
          <p:cNvSpPr/>
          <p:nvPr/>
        </p:nvSpPr>
        <p:spPr>
          <a:xfrm flipV="1">
            <a:off x="2309144" y="3143264"/>
            <a:ext cx="129256" cy="203681"/>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5" name="Half Frame 4">
            <a:extLst>
              <a:ext uri="{FF2B5EF4-FFF2-40B4-BE49-F238E27FC236}">
                <a16:creationId xmlns:a16="http://schemas.microsoft.com/office/drawing/2014/main" id="{30B7F97E-45AD-44C4-B351-FE3FD3CA374E}"/>
              </a:ext>
            </a:extLst>
          </p:cNvPr>
          <p:cNvSpPr/>
          <p:nvPr/>
        </p:nvSpPr>
        <p:spPr>
          <a:xfrm flipV="1">
            <a:off x="2309143" y="3458962"/>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10" name="Half Frame 9">
            <a:extLst>
              <a:ext uri="{FF2B5EF4-FFF2-40B4-BE49-F238E27FC236}">
                <a16:creationId xmlns:a16="http://schemas.microsoft.com/office/drawing/2014/main" id="{173D0F39-E460-49A0-9E63-05F822FE8BE9}"/>
              </a:ext>
            </a:extLst>
          </p:cNvPr>
          <p:cNvSpPr/>
          <p:nvPr/>
        </p:nvSpPr>
        <p:spPr>
          <a:xfrm flipV="1">
            <a:off x="5353050" y="2539518"/>
            <a:ext cx="129255" cy="203682"/>
          </a:xfrm>
          <a:prstGeom prst="halfFrame">
            <a:avLst>
              <a:gd name="adj1" fmla="val 0"/>
              <a:gd name="adj2" fmla="val 0"/>
            </a:avLst>
          </a:prstGeom>
          <a:ln w="12700">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tx1"/>
              </a:solidFill>
            </a:endParaRPr>
          </a:p>
        </p:txBody>
      </p:sp>
      <p:sp>
        <p:nvSpPr>
          <p:cNvPr id="12" name="Half Frame 11">
            <a:extLst>
              <a:ext uri="{FF2B5EF4-FFF2-40B4-BE49-F238E27FC236}">
                <a16:creationId xmlns:a16="http://schemas.microsoft.com/office/drawing/2014/main" id="{7F6F4095-D52D-49F3-884C-820F1A67F808}"/>
              </a:ext>
            </a:extLst>
          </p:cNvPr>
          <p:cNvSpPr/>
          <p:nvPr/>
        </p:nvSpPr>
        <p:spPr>
          <a:xfrm flipV="1">
            <a:off x="5353050" y="2844319"/>
            <a:ext cx="129256" cy="203681"/>
          </a:xfrm>
          <a:prstGeom prst="halfFrame">
            <a:avLst>
              <a:gd name="adj1" fmla="val 0"/>
              <a:gd name="adj2" fmla="val 0"/>
            </a:avLst>
          </a:prstGeom>
          <a:ln w="12700">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600">
              <a:solidFill>
                <a:schemeClr val="bg1">
                  <a:lumMod val="75000"/>
                </a:schemeClr>
              </a:solidFill>
            </a:endParaRPr>
          </a:p>
        </p:txBody>
      </p:sp>
      <p:sp>
        <p:nvSpPr>
          <p:cNvPr id="29" name="TextBox 28">
            <a:extLst>
              <a:ext uri="{FF2B5EF4-FFF2-40B4-BE49-F238E27FC236}">
                <a16:creationId xmlns:a16="http://schemas.microsoft.com/office/drawing/2014/main" id="{E95A1575-D4A8-4BE4-A2FB-31CF67E273F6}"/>
              </a:ext>
            </a:extLst>
          </p:cNvPr>
          <p:cNvSpPr txBox="1"/>
          <p:nvPr/>
        </p:nvSpPr>
        <p:spPr>
          <a:xfrm>
            <a:off x="2438398" y="2846966"/>
            <a:ext cx="1119217" cy="338554"/>
          </a:xfrm>
          <a:prstGeom prst="rect">
            <a:avLst/>
          </a:prstGeom>
          <a:noFill/>
        </p:spPr>
        <p:txBody>
          <a:bodyPr wrap="none" rtlCol="0">
            <a:spAutoFit/>
          </a:bodyPr>
          <a:lstStyle/>
          <a:p>
            <a:r>
              <a:rPr lang="en-US" sz="1600" dirty="0">
                <a:solidFill>
                  <a:schemeClr val="bg1">
                    <a:lumMod val="75000"/>
                  </a:schemeClr>
                </a:solidFill>
              </a:rPr>
              <a:t>A-V fistula</a:t>
            </a:r>
          </a:p>
        </p:txBody>
      </p:sp>
      <p:sp>
        <p:nvSpPr>
          <p:cNvPr id="31" name="TextBox 30">
            <a:extLst>
              <a:ext uri="{FF2B5EF4-FFF2-40B4-BE49-F238E27FC236}">
                <a16:creationId xmlns:a16="http://schemas.microsoft.com/office/drawing/2014/main" id="{C0ED8D0A-2595-44C8-9255-F3A288126448}"/>
              </a:ext>
            </a:extLst>
          </p:cNvPr>
          <p:cNvSpPr txBox="1"/>
          <p:nvPr/>
        </p:nvSpPr>
        <p:spPr>
          <a:xfrm>
            <a:off x="2441851" y="3159206"/>
            <a:ext cx="1279517" cy="338554"/>
          </a:xfrm>
          <a:prstGeom prst="rect">
            <a:avLst/>
          </a:prstGeom>
          <a:noFill/>
        </p:spPr>
        <p:txBody>
          <a:bodyPr wrap="none" rtlCol="0">
            <a:spAutoFit/>
          </a:bodyPr>
          <a:lstStyle/>
          <a:p>
            <a:r>
              <a:rPr lang="en-US" sz="1600" dirty="0">
                <a:solidFill>
                  <a:schemeClr val="bg1">
                    <a:lumMod val="75000"/>
                  </a:schemeClr>
                </a:solidFill>
              </a:rPr>
              <a:t>Orbital varix</a:t>
            </a:r>
          </a:p>
        </p:txBody>
      </p:sp>
      <p:sp>
        <p:nvSpPr>
          <p:cNvPr id="33" name="TextBox 32">
            <a:extLst>
              <a:ext uri="{FF2B5EF4-FFF2-40B4-BE49-F238E27FC236}">
                <a16:creationId xmlns:a16="http://schemas.microsoft.com/office/drawing/2014/main" id="{7B836E82-EB87-4C32-A688-12C312C804C1}"/>
              </a:ext>
            </a:extLst>
          </p:cNvPr>
          <p:cNvSpPr txBox="1"/>
          <p:nvPr/>
        </p:nvSpPr>
        <p:spPr>
          <a:xfrm>
            <a:off x="2459663" y="3471446"/>
            <a:ext cx="2417137" cy="338554"/>
          </a:xfrm>
          <a:prstGeom prst="rect">
            <a:avLst/>
          </a:prstGeom>
          <a:noFill/>
        </p:spPr>
        <p:txBody>
          <a:bodyPr wrap="none" rtlCol="0">
            <a:spAutoFit/>
          </a:bodyPr>
          <a:lstStyle/>
          <a:p>
            <a:r>
              <a:rPr lang="en-US" sz="1600" dirty="0">
                <a:solidFill>
                  <a:schemeClr val="bg1">
                    <a:lumMod val="75000"/>
                  </a:schemeClr>
                </a:solidFill>
              </a:rPr>
              <a:t>Sturge-Weber syndrome</a:t>
            </a:r>
          </a:p>
        </p:txBody>
      </p:sp>
      <p:sp>
        <p:nvSpPr>
          <p:cNvPr id="35" name="TextBox 34">
            <a:extLst>
              <a:ext uri="{FF2B5EF4-FFF2-40B4-BE49-F238E27FC236}">
                <a16:creationId xmlns:a16="http://schemas.microsoft.com/office/drawing/2014/main" id="{395A6273-1B8E-4541-8B81-6AC94BF398A8}"/>
              </a:ext>
            </a:extLst>
          </p:cNvPr>
          <p:cNvSpPr txBox="1"/>
          <p:nvPr/>
        </p:nvSpPr>
        <p:spPr>
          <a:xfrm>
            <a:off x="5475687" y="2566483"/>
            <a:ext cx="1838965" cy="338554"/>
          </a:xfrm>
          <a:prstGeom prst="rect">
            <a:avLst/>
          </a:prstGeom>
          <a:noFill/>
        </p:spPr>
        <p:txBody>
          <a:bodyPr wrap="none" rtlCol="0">
            <a:spAutoFit/>
          </a:bodyPr>
          <a:lstStyle/>
          <a:p>
            <a:r>
              <a:rPr lang="en-US" sz="1600" dirty="0">
                <a:solidFill>
                  <a:schemeClr val="bg1">
                    <a:lumMod val="75000"/>
                  </a:schemeClr>
                </a:solidFill>
              </a:rPr>
              <a:t>Retrobulbar tumor</a:t>
            </a:r>
          </a:p>
        </p:txBody>
      </p:sp>
      <p:sp>
        <p:nvSpPr>
          <p:cNvPr id="37" name="TextBox 36">
            <a:extLst>
              <a:ext uri="{FF2B5EF4-FFF2-40B4-BE49-F238E27FC236}">
                <a16:creationId xmlns:a16="http://schemas.microsoft.com/office/drawing/2014/main" id="{8E080973-1AB8-4AEA-AFE2-6751AB8839DE}"/>
              </a:ext>
            </a:extLst>
          </p:cNvPr>
          <p:cNvSpPr txBox="1"/>
          <p:nvPr/>
        </p:nvSpPr>
        <p:spPr>
          <a:xfrm>
            <a:off x="5479140" y="2861846"/>
            <a:ext cx="1620957" cy="338554"/>
          </a:xfrm>
          <a:prstGeom prst="rect">
            <a:avLst/>
          </a:prstGeom>
          <a:noFill/>
        </p:spPr>
        <p:txBody>
          <a:bodyPr wrap="none" rtlCol="0">
            <a:spAutoFit/>
          </a:bodyPr>
          <a:lstStyle/>
          <a:p>
            <a:r>
              <a:rPr lang="en-US" sz="1600" b="1" dirty="0"/>
              <a:t>Thyroid eye </a:t>
            </a:r>
            <a:r>
              <a:rPr lang="en-US" sz="1600" b="1" dirty="0" err="1"/>
              <a:t>dz</a:t>
            </a:r>
            <a:endParaRPr lang="en-US" sz="1600" b="1" dirty="0"/>
          </a:p>
        </p:txBody>
      </p:sp>
      <p:sp>
        <p:nvSpPr>
          <p:cNvPr id="42" name="TextBox 41">
            <a:extLst>
              <a:ext uri="{FF2B5EF4-FFF2-40B4-BE49-F238E27FC236}">
                <a16:creationId xmlns:a16="http://schemas.microsoft.com/office/drawing/2014/main" id="{208C4F90-E2F0-4C42-81A8-9FC00DDDE59F}"/>
              </a:ext>
            </a:extLst>
          </p:cNvPr>
          <p:cNvSpPr txBox="1"/>
          <p:nvPr/>
        </p:nvSpPr>
        <p:spPr>
          <a:xfrm>
            <a:off x="1600201" y="2114490"/>
            <a:ext cx="2667000" cy="707886"/>
          </a:xfrm>
          <a:prstGeom prst="rect">
            <a:avLst/>
          </a:prstGeom>
          <a:noFill/>
          <a:ln>
            <a:noFill/>
          </a:ln>
        </p:spPr>
        <p:txBody>
          <a:bodyPr wrap="square" rtlCol="0">
            <a:spAutoFit/>
          </a:bodyPr>
          <a:lstStyle/>
          <a:p>
            <a:pPr algn="ctr"/>
            <a:r>
              <a:rPr lang="en-US" sz="2000" i="1" dirty="0">
                <a:solidFill>
                  <a:schemeClr val="bg1">
                    <a:lumMod val="75000"/>
                  </a:schemeClr>
                </a:solidFill>
              </a:rPr>
              <a:t>Arterial and/or venous abnormalities</a:t>
            </a:r>
          </a:p>
        </p:txBody>
      </p:sp>
      <p:sp>
        <p:nvSpPr>
          <p:cNvPr id="6" name="TextBox 5">
            <a:extLst>
              <a:ext uri="{FF2B5EF4-FFF2-40B4-BE49-F238E27FC236}">
                <a16:creationId xmlns:a16="http://schemas.microsoft.com/office/drawing/2014/main" id="{40E49D38-3B94-4BAA-82F0-DF2D51A3AC87}"/>
              </a:ext>
            </a:extLst>
          </p:cNvPr>
          <p:cNvSpPr txBox="1"/>
          <p:nvPr/>
        </p:nvSpPr>
        <p:spPr>
          <a:xfrm>
            <a:off x="228600" y="3175581"/>
            <a:ext cx="7848600" cy="1169551"/>
          </a:xfrm>
          <a:prstGeom prst="rect">
            <a:avLst/>
          </a:prstGeom>
          <a:solidFill>
            <a:schemeClr val="accent1">
              <a:lumMod val="60000"/>
              <a:lumOff val="40000"/>
            </a:schemeClr>
          </a:solidFill>
        </p:spPr>
        <p:txBody>
          <a:bodyPr wrap="square" rtlCol="0">
            <a:spAutoFit/>
          </a:bodyPr>
          <a:lstStyle/>
          <a:p>
            <a:r>
              <a:rPr lang="en-US" sz="1400" i="1" dirty="0">
                <a:solidFill>
                  <a:schemeClr val="bg1">
                    <a:lumMod val="75000"/>
                  </a:schemeClr>
                </a:solidFill>
              </a:rPr>
              <a:t>In a nutshell, what causes increased EVP in thyroid eye </a:t>
            </a:r>
            <a:r>
              <a:rPr lang="en-US" sz="1400" i="1" dirty="0" err="1">
                <a:solidFill>
                  <a:schemeClr val="bg1">
                    <a:lumMod val="75000"/>
                  </a:schemeClr>
                </a:solidFill>
              </a:rPr>
              <a:t>dz</a:t>
            </a:r>
            <a:r>
              <a:rPr lang="en-US" sz="1400" i="1" dirty="0">
                <a:solidFill>
                  <a:schemeClr val="bg1">
                    <a:lumMod val="75000"/>
                  </a:schemeClr>
                </a:solidFill>
              </a:rPr>
              <a:t> (TED)?</a:t>
            </a:r>
          </a:p>
          <a:p>
            <a:r>
              <a:rPr lang="en-US" sz="1400" dirty="0">
                <a:solidFill>
                  <a:schemeClr val="bg1">
                    <a:lumMod val="75000"/>
                  </a:schemeClr>
                </a:solidFill>
              </a:rPr>
              <a:t>Recall that TED involves congestion of the orbit owing to both infiltrating inflammatory cells as well as increased secretion of ground substance (</a:t>
            </a:r>
            <a:r>
              <a:rPr lang="en-US" sz="1400" dirty="0" err="1">
                <a:solidFill>
                  <a:schemeClr val="bg1">
                    <a:lumMod val="75000"/>
                  </a:schemeClr>
                </a:solidFill>
              </a:rPr>
              <a:t>eg</a:t>
            </a:r>
            <a:r>
              <a:rPr lang="en-US" sz="1400" dirty="0">
                <a:solidFill>
                  <a:schemeClr val="bg1">
                    <a:lumMod val="75000"/>
                  </a:schemeClr>
                </a:solidFill>
              </a:rPr>
              <a:t>, glycosaminoglycans). This increase in orbital mass leads to proptosis (TED is the #1 cause of both </a:t>
            </a:r>
            <a:r>
              <a:rPr lang="en-US" sz="1400" dirty="0" err="1">
                <a:solidFill>
                  <a:schemeClr val="bg1">
                    <a:lumMod val="75000"/>
                  </a:schemeClr>
                </a:solidFill>
              </a:rPr>
              <a:t>uni</a:t>
            </a:r>
            <a:r>
              <a:rPr lang="en-US" sz="1400" dirty="0">
                <a:solidFill>
                  <a:schemeClr val="bg1">
                    <a:lumMod val="75000"/>
                  </a:schemeClr>
                </a:solidFill>
              </a:rPr>
              <a:t>- and bilateral proptosis in adults). Further, the orbital congestion often compresses the  vortex veins , which in turn increases EVP. </a:t>
            </a:r>
          </a:p>
        </p:txBody>
      </p:sp>
      <p:sp>
        <p:nvSpPr>
          <p:cNvPr id="11" name="Oval 10">
            <a:extLst>
              <a:ext uri="{FF2B5EF4-FFF2-40B4-BE49-F238E27FC236}">
                <a16:creationId xmlns:a16="http://schemas.microsoft.com/office/drawing/2014/main" id="{3E85FC88-7AF4-4154-9854-2A6F2F00D888}"/>
              </a:ext>
            </a:extLst>
          </p:cNvPr>
          <p:cNvSpPr/>
          <p:nvPr/>
        </p:nvSpPr>
        <p:spPr>
          <a:xfrm>
            <a:off x="5455802" y="2822712"/>
            <a:ext cx="1705607" cy="4300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E1DF1008-F10B-495D-86FC-C53E52E36808}"/>
              </a:ext>
            </a:extLst>
          </p:cNvPr>
          <p:cNvSpPr txBox="1"/>
          <p:nvPr/>
        </p:nvSpPr>
        <p:spPr>
          <a:xfrm>
            <a:off x="1547192" y="3484360"/>
            <a:ext cx="4956806" cy="461665"/>
          </a:xfrm>
          <a:prstGeom prst="rect">
            <a:avLst/>
          </a:prstGeom>
          <a:solidFill>
            <a:schemeClr val="accent6">
              <a:lumMod val="20000"/>
              <a:lumOff val="80000"/>
            </a:schemeClr>
          </a:solidFill>
          <a:ln>
            <a:solidFill>
              <a:schemeClr val="tx1"/>
            </a:solidFill>
          </a:ln>
        </p:spPr>
        <p:txBody>
          <a:bodyPr wrap="none" rtlCol="0">
            <a:spAutoFit/>
          </a:bodyPr>
          <a:lstStyle/>
          <a:p>
            <a:r>
              <a:rPr lang="en-US" sz="2400" i="1" dirty="0">
                <a:effectLst>
                  <a:outerShdw blurRad="38100" dist="38100" dir="2700000" algn="tl">
                    <a:srgbClr val="000000">
                      <a:alpha val="43137"/>
                    </a:srgbClr>
                  </a:outerShdw>
                </a:effectLst>
              </a:rPr>
              <a:t>For more on TED, see slide-set </a:t>
            </a:r>
            <a:r>
              <a:rPr lang="en-US" sz="2400" dirty="0">
                <a:effectLst>
                  <a:outerShdw blurRad="38100" dist="38100" dir="2700000" algn="tl">
                    <a:srgbClr val="000000">
                      <a:alpha val="43137"/>
                    </a:srgbClr>
                  </a:outerShdw>
                </a:effectLst>
              </a:rPr>
              <a:t>O5</a:t>
            </a:r>
          </a:p>
        </p:txBody>
      </p:sp>
    </p:spTree>
    <p:extLst>
      <p:ext uri="{BB962C8B-B14F-4D97-AF65-F5344CB8AC3E}">
        <p14:creationId xmlns:p14="http://schemas.microsoft.com/office/powerpoint/2010/main" val="3503497990"/>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338554"/>
          </a:xfrm>
          <a:prstGeom prst="rect">
            <a:avLst/>
          </a:prstGeom>
          <a:noFill/>
        </p:spPr>
        <p:txBody>
          <a:bodyPr wrap="square" rtlCol="0">
            <a:spAutoFit/>
          </a:bodyPr>
          <a:lstStyle/>
          <a:p>
            <a:r>
              <a:rPr lang="en-US" sz="1600" i="1" dirty="0">
                <a:solidFill>
                  <a:srgbClr val="0000FF"/>
                </a:solidFill>
              </a:rPr>
              <a:t>Is OAG 2ndry to increased EVP amenable to medical management?</a:t>
            </a:r>
            <a:endParaRPr lang="en-US" sz="1600" dirty="0">
              <a:solidFill>
                <a:srgbClr val="0000FF"/>
              </a:solidFill>
            </a:endParaRPr>
          </a:p>
        </p:txBody>
      </p:sp>
    </p:spTree>
    <p:extLst>
      <p:ext uri="{BB962C8B-B14F-4D97-AF65-F5344CB8AC3E}">
        <p14:creationId xmlns:p14="http://schemas.microsoft.com/office/powerpoint/2010/main" val="2629554313"/>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830997"/>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p:txBody>
      </p:sp>
      <p:sp>
        <p:nvSpPr>
          <p:cNvPr id="5" name="Rectangle 4">
            <a:extLst>
              <a:ext uri="{FF2B5EF4-FFF2-40B4-BE49-F238E27FC236}">
                <a16:creationId xmlns:a16="http://schemas.microsoft.com/office/drawing/2014/main" id="{67CB3C61-CFE9-4868-8F9D-DB4465416796}"/>
              </a:ext>
            </a:extLst>
          </p:cNvPr>
          <p:cNvSpPr/>
          <p:nvPr/>
        </p:nvSpPr>
        <p:spPr>
          <a:xfrm>
            <a:off x="457200" y="2286000"/>
            <a:ext cx="2057400" cy="29759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97837775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830997"/>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p:txBody>
      </p:sp>
    </p:spTree>
    <p:extLst>
      <p:ext uri="{BB962C8B-B14F-4D97-AF65-F5344CB8AC3E}">
        <p14:creationId xmlns:p14="http://schemas.microsoft.com/office/powerpoint/2010/main" val="52376302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1323439"/>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endParaRPr lang="en-US" sz="1600" dirty="0">
              <a:solidFill>
                <a:srgbClr val="0000FF"/>
              </a:solidFill>
            </a:endParaRPr>
          </a:p>
        </p:txBody>
      </p:sp>
    </p:spTree>
    <p:extLst>
      <p:ext uri="{BB962C8B-B14F-4D97-AF65-F5344CB8AC3E}">
        <p14:creationId xmlns:p14="http://schemas.microsoft.com/office/powerpoint/2010/main" val="407417164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1815882"/>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p>
        </p:txBody>
      </p:sp>
    </p:spTree>
    <p:extLst>
      <p:ext uri="{BB962C8B-B14F-4D97-AF65-F5344CB8AC3E}">
        <p14:creationId xmlns:p14="http://schemas.microsoft.com/office/powerpoint/2010/main" val="1344552029"/>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endParaRPr lang="en-US" sz="1600" dirty="0">
              <a:solidFill>
                <a:srgbClr val="0000FF"/>
              </a:solidFill>
            </a:endParaRPr>
          </a:p>
        </p:txBody>
      </p:sp>
    </p:spTree>
    <p:extLst>
      <p:ext uri="{BB962C8B-B14F-4D97-AF65-F5344CB8AC3E}">
        <p14:creationId xmlns:p14="http://schemas.microsoft.com/office/powerpoint/2010/main" val="990673332"/>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rgbClr val="0000FF"/>
                </a:solidFill>
              </a:rPr>
              <a:t>Which two therapies are off the table?</a:t>
            </a:r>
          </a:p>
          <a:p>
            <a:r>
              <a:rPr lang="en-US" sz="1400" dirty="0">
                <a:solidFill>
                  <a:srgbClr val="0000FF"/>
                </a:solidFill>
              </a:rPr>
              <a:t>--</a:t>
            </a:r>
          </a:p>
          <a:p>
            <a:r>
              <a:rPr lang="en-US" sz="1400" dirty="0">
                <a:solidFill>
                  <a:srgbClr val="0000FF"/>
                </a:solidFill>
              </a:rPr>
              <a:t>--</a:t>
            </a:r>
          </a:p>
        </p:txBody>
      </p:sp>
      <p:sp>
        <p:nvSpPr>
          <p:cNvPr id="6" name="TextBox 5">
            <a:extLst>
              <a:ext uri="{FF2B5EF4-FFF2-40B4-BE49-F238E27FC236}">
                <a16:creationId xmlns:a16="http://schemas.microsoft.com/office/drawing/2014/main" id="{45A86061-1594-41E0-8A6D-23C43800E457}"/>
              </a:ext>
            </a:extLst>
          </p:cNvPr>
          <p:cNvSpPr txBox="1"/>
          <p:nvPr/>
        </p:nvSpPr>
        <p:spPr>
          <a:xfrm>
            <a:off x="3505200" y="4570122"/>
            <a:ext cx="1757212" cy="307777"/>
          </a:xfrm>
          <a:prstGeom prst="rect">
            <a:avLst/>
          </a:prstGeom>
          <a:noFill/>
        </p:spPr>
        <p:txBody>
          <a:bodyPr wrap="none" rtlCol="0">
            <a:spAutoFit/>
          </a:bodyPr>
          <a:lstStyle/>
          <a:p>
            <a:r>
              <a:rPr lang="en-US" sz="1400" i="1" dirty="0"/>
              <a:t>Hints forthcoming…</a:t>
            </a:r>
          </a:p>
        </p:txBody>
      </p:sp>
    </p:spTree>
    <p:extLst>
      <p:ext uri="{BB962C8B-B14F-4D97-AF65-F5344CB8AC3E}">
        <p14:creationId xmlns:p14="http://schemas.microsoft.com/office/powerpoint/2010/main" val="4031924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rgbClr val="0000FF"/>
                </a:solidFill>
              </a:rPr>
              <a:t>Which two therapies are off the table?</a:t>
            </a:r>
          </a:p>
          <a:p>
            <a:r>
              <a:rPr lang="en-US" sz="1400" dirty="0">
                <a:solidFill>
                  <a:srgbClr val="0000FF"/>
                </a:solidFill>
              </a:rPr>
              <a:t>--</a:t>
            </a:r>
          </a:p>
          <a:p>
            <a:r>
              <a:rPr lang="en-US" sz="1400" dirty="0">
                <a:solidFill>
                  <a:srgbClr val="0000FF"/>
                </a:solidFill>
              </a:rPr>
              <a:t>--</a:t>
            </a:r>
          </a:p>
        </p:txBody>
      </p:sp>
      <p:sp>
        <p:nvSpPr>
          <p:cNvPr id="6" name="TextBox 5">
            <a:extLst>
              <a:ext uri="{FF2B5EF4-FFF2-40B4-BE49-F238E27FC236}">
                <a16:creationId xmlns:a16="http://schemas.microsoft.com/office/drawing/2014/main" id="{9201EBF0-41F0-4DBF-8A80-EEE73C29FDEC}"/>
              </a:ext>
            </a:extLst>
          </p:cNvPr>
          <p:cNvSpPr txBox="1"/>
          <p:nvPr/>
        </p:nvSpPr>
        <p:spPr>
          <a:xfrm>
            <a:off x="3310348" y="4493993"/>
            <a:ext cx="3700052" cy="276999"/>
          </a:xfrm>
          <a:prstGeom prst="rect">
            <a:avLst/>
          </a:prstGeom>
          <a:noFill/>
        </p:spPr>
        <p:txBody>
          <a:bodyPr wrap="none" rtlCol="0">
            <a:spAutoFit/>
          </a:bodyPr>
          <a:lstStyle/>
          <a:p>
            <a:r>
              <a:rPr lang="en-US" sz="1200" i="1" dirty="0"/>
              <a:t>(this one is NBD, because you never use it anyway)</a:t>
            </a:r>
          </a:p>
        </p:txBody>
      </p:sp>
      <p:sp>
        <p:nvSpPr>
          <p:cNvPr id="10" name="TextBox 9">
            <a:extLst>
              <a:ext uri="{FF2B5EF4-FFF2-40B4-BE49-F238E27FC236}">
                <a16:creationId xmlns:a16="http://schemas.microsoft.com/office/drawing/2014/main" id="{B4F76CA4-6FB5-4C40-80AC-2F78BB1F7B97}"/>
              </a:ext>
            </a:extLst>
          </p:cNvPr>
          <p:cNvSpPr txBox="1"/>
          <p:nvPr/>
        </p:nvSpPr>
        <p:spPr>
          <a:xfrm>
            <a:off x="3310348" y="4696230"/>
            <a:ext cx="1765227" cy="276999"/>
          </a:xfrm>
          <a:prstGeom prst="rect">
            <a:avLst/>
          </a:prstGeom>
          <a:noFill/>
        </p:spPr>
        <p:txBody>
          <a:bodyPr wrap="none" rtlCol="0">
            <a:spAutoFit/>
          </a:bodyPr>
          <a:lstStyle/>
          <a:p>
            <a:r>
              <a:rPr lang="en-US" sz="1200" i="1" dirty="0"/>
              <a:t>(this one you use a </a:t>
            </a:r>
            <a:r>
              <a:rPr lang="en-US" sz="1200" b="1" i="1" dirty="0"/>
              <a:t>lot</a:t>
            </a:r>
            <a:r>
              <a:rPr lang="en-US" sz="1200" i="1" dirty="0"/>
              <a:t>)</a:t>
            </a:r>
          </a:p>
        </p:txBody>
      </p:sp>
    </p:spTree>
    <p:extLst>
      <p:ext uri="{BB962C8B-B14F-4D97-AF65-F5344CB8AC3E}">
        <p14:creationId xmlns:p14="http://schemas.microsoft.com/office/powerpoint/2010/main" val="76785355"/>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399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rgbClr val="0000FF"/>
                </a:solidFill>
              </a:rPr>
              <a:t>Which two therapies are off the table?</a:t>
            </a:r>
          </a:p>
          <a:p>
            <a:r>
              <a:rPr lang="en-US" sz="1400" dirty="0">
                <a:solidFill>
                  <a:srgbClr val="0000FF"/>
                </a:solidFill>
              </a:rPr>
              <a:t>--Topical </a:t>
            </a:r>
            <a:r>
              <a:rPr lang="en-US" sz="1400" dirty="0" err="1">
                <a:solidFill>
                  <a:srgbClr val="0000FF"/>
                </a:solidFill>
              </a:rPr>
              <a:t>tx</a:t>
            </a:r>
            <a:r>
              <a:rPr lang="en-US" sz="1400" dirty="0">
                <a:solidFill>
                  <a:srgbClr val="0000FF"/>
                </a:solidFill>
              </a:rPr>
              <a:t> with…</a:t>
            </a:r>
          </a:p>
          <a:p>
            <a:r>
              <a:rPr lang="en-US" sz="1400" dirty="0">
                <a:solidFill>
                  <a:srgbClr val="0000FF"/>
                </a:solidFill>
              </a:rPr>
              <a:t>--Surgical </a:t>
            </a:r>
            <a:r>
              <a:rPr lang="en-US" sz="1400" dirty="0" err="1">
                <a:solidFill>
                  <a:srgbClr val="0000FF"/>
                </a:solidFill>
              </a:rPr>
              <a:t>tx</a:t>
            </a:r>
            <a:r>
              <a:rPr lang="en-US" sz="1400" dirty="0">
                <a:solidFill>
                  <a:srgbClr val="0000FF"/>
                </a:solidFill>
              </a:rPr>
              <a:t> with…</a:t>
            </a:r>
          </a:p>
        </p:txBody>
      </p:sp>
    </p:spTree>
    <p:extLst>
      <p:ext uri="{BB962C8B-B14F-4D97-AF65-F5344CB8AC3E}">
        <p14:creationId xmlns:p14="http://schemas.microsoft.com/office/powerpoint/2010/main" val="37722677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Why isn’t elevated IOP mentioned above?</a:t>
            </a:r>
            <a:endParaRPr lang="en-US" altLang="en-US" sz="1600" b="1" dirty="0">
              <a:solidFill>
                <a:srgbClr val="0000FF"/>
              </a:solidFill>
            </a:endParaRPr>
          </a:p>
        </p:txBody>
      </p:sp>
      <p:sp>
        <p:nvSpPr>
          <p:cNvPr id="5" name="TextBox 4">
            <a:extLst>
              <a:ext uri="{FF2B5EF4-FFF2-40B4-BE49-F238E27FC236}">
                <a16:creationId xmlns:a16="http://schemas.microsoft.com/office/drawing/2014/main" id="{8C2841B5-4F32-4EB4-A7B7-97513065266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Rectangle 8">
            <a:extLst>
              <a:ext uri="{FF2B5EF4-FFF2-40B4-BE49-F238E27FC236}">
                <a16:creationId xmlns:a16="http://schemas.microsoft.com/office/drawing/2014/main" id="{2A24BD00-E8BC-46CD-B26C-A394E2863C2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266944058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37060790"/>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400</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rgbClr val="0000FF"/>
                </a:solidFill>
              </a:rPr>
              <a:t>Which two therapies are off the table?</a:t>
            </a:r>
          </a:p>
          <a:p>
            <a:r>
              <a:rPr lang="en-US" sz="1400" dirty="0">
                <a:solidFill>
                  <a:srgbClr val="0000FF"/>
                </a:solidFill>
              </a:rPr>
              <a:t>--Topical </a:t>
            </a:r>
            <a:r>
              <a:rPr lang="en-US" sz="1400" dirty="0" err="1">
                <a:solidFill>
                  <a:srgbClr val="0000FF"/>
                </a:solidFill>
              </a:rPr>
              <a:t>tx</a:t>
            </a:r>
            <a:r>
              <a:rPr lang="en-US" sz="1400" dirty="0">
                <a:solidFill>
                  <a:srgbClr val="0000FF"/>
                </a:solidFill>
              </a:rPr>
              <a:t> with…</a:t>
            </a:r>
            <a:r>
              <a:rPr lang="en-US" sz="1400" b="1" dirty="0" err="1">
                <a:solidFill>
                  <a:srgbClr val="0000FF"/>
                </a:solidFill>
              </a:rPr>
              <a:t>pilo</a:t>
            </a:r>
            <a:endParaRPr lang="en-US" sz="1400" b="1" dirty="0">
              <a:solidFill>
                <a:srgbClr val="0000FF"/>
              </a:solidFill>
            </a:endParaRPr>
          </a:p>
          <a:p>
            <a:r>
              <a:rPr lang="en-US" sz="1400" dirty="0">
                <a:solidFill>
                  <a:srgbClr val="0000FF"/>
                </a:solidFill>
              </a:rPr>
              <a:t>--Surgical </a:t>
            </a:r>
            <a:r>
              <a:rPr lang="en-US" sz="1400" dirty="0" err="1">
                <a:solidFill>
                  <a:srgbClr val="0000FF"/>
                </a:solidFill>
              </a:rPr>
              <a:t>tx</a:t>
            </a:r>
            <a:r>
              <a:rPr lang="en-US" sz="1400" dirty="0">
                <a:solidFill>
                  <a:srgbClr val="0000FF"/>
                </a:solidFill>
              </a:rPr>
              <a:t> with…</a:t>
            </a:r>
            <a:r>
              <a:rPr lang="en-US" sz="1400" b="1" dirty="0">
                <a:solidFill>
                  <a:srgbClr val="0000FF"/>
                </a:solidFill>
              </a:rPr>
              <a:t>SLT</a:t>
            </a:r>
          </a:p>
        </p:txBody>
      </p:sp>
    </p:spTree>
    <p:extLst>
      <p:ext uri="{BB962C8B-B14F-4D97-AF65-F5344CB8AC3E}">
        <p14:creationId xmlns:p14="http://schemas.microsoft.com/office/powerpoint/2010/main" val="206077458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401</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chemeClr val="bg1">
                    <a:lumMod val="75000"/>
                  </a:schemeClr>
                </a:solidFill>
              </a:rPr>
              <a:t>Which two therapies are off the table?</a:t>
            </a:r>
          </a:p>
          <a:p>
            <a:r>
              <a:rPr lang="en-US" sz="1400" dirty="0">
                <a:solidFill>
                  <a:schemeClr val="bg1">
                    <a:lumMod val="75000"/>
                  </a:schemeClr>
                </a:solidFill>
              </a:rPr>
              <a:t>--Topical </a:t>
            </a:r>
            <a:r>
              <a:rPr lang="en-US" sz="1400" dirty="0" err="1">
                <a:solidFill>
                  <a:schemeClr val="bg1">
                    <a:lumMod val="75000"/>
                  </a:schemeClr>
                </a:solidFill>
              </a:rPr>
              <a:t>tx</a:t>
            </a:r>
            <a:r>
              <a:rPr lang="en-US" sz="1400" dirty="0">
                <a:solidFill>
                  <a:schemeClr val="bg1">
                    <a:lumMod val="75000"/>
                  </a:schemeClr>
                </a:solidFill>
              </a:rPr>
              <a:t> with…</a:t>
            </a:r>
            <a:r>
              <a:rPr lang="en-US" sz="1400" b="1" dirty="0" err="1">
                <a:solidFill>
                  <a:schemeClr val="bg1">
                    <a:lumMod val="75000"/>
                  </a:schemeClr>
                </a:solidFill>
              </a:rPr>
              <a:t>pilo</a:t>
            </a:r>
            <a:endParaRPr lang="en-US" sz="1400" b="1" dirty="0">
              <a:solidFill>
                <a:schemeClr val="bg1">
                  <a:lumMod val="75000"/>
                </a:schemeClr>
              </a:solidFill>
            </a:endParaRPr>
          </a:p>
          <a:p>
            <a:r>
              <a:rPr lang="en-US" sz="1400" dirty="0">
                <a:solidFill>
                  <a:srgbClr val="0000FF"/>
                </a:solidFill>
              </a:rPr>
              <a:t>--</a:t>
            </a:r>
            <a:r>
              <a:rPr lang="en-US" sz="1400" b="1" dirty="0">
                <a:solidFill>
                  <a:srgbClr val="0000FF"/>
                </a:solidFill>
              </a:rPr>
              <a:t>Surgical </a:t>
            </a:r>
            <a:r>
              <a:rPr lang="en-US" sz="1400" b="1" dirty="0" err="1">
                <a:solidFill>
                  <a:srgbClr val="0000FF"/>
                </a:solidFill>
              </a:rPr>
              <a:t>tx</a:t>
            </a:r>
            <a:r>
              <a:rPr lang="en-US" sz="1400" b="1" dirty="0">
                <a:solidFill>
                  <a:srgbClr val="0000FF"/>
                </a:solidFill>
              </a:rPr>
              <a:t> with</a:t>
            </a:r>
            <a:r>
              <a:rPr lang="en-US" sz="1400" dirty="0">
                <a:solidFill>
                  <a:srgbClr val="0000FF"/>
                </a:solidFill>
              </a:rPr>
              <a:t>…</a:t>
            </a:r>
            <a:r>
              <a:rPr lang="en-US" sz="1400" b="1" dirty="0">
                <a:solidFill>
                  <a:schemeClr val="accent1">
                    <a:lumMod val="60000"/>
                    <a:lumOff val="40000"/>
                  </a:schemeClr>
                </a:solidFill>
              </a:rPr>
              <a:t>SLT</a:t>
            </a:r>
          </a:p>
        </p:txBody>
      </p:sp>
      <p:sp>
        <p:nvSpPr>
          <p:cNvPr id="6" name="TextBox 5">
            <a:extLst>
              <a:ext uri="{FF2B5EF4-FFF2-40B4-BE49-F238E27FC236}">
                <a16:creationId xmlns:a16="http://schemas.microsoft.com/office/drawing/2014/main" id="{41AF7D43-4E3D-4865-8AF5-CC2CE6889ADB}"/>
              </a:ext>
            </a:extLst>
          </p:cNvPr>
          <p:cNvSpPr txBox="1"/>
          <p:nvPr/>
        </p:nvSpPr>
        <p:spPr>
          <a:xfrm>
            <a:off x="4572000" y="4724400"/>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MIGS?</a:t>
            </a:r>
          </a:p>
        </p:txBody>
      </p:sp>
      <p:sp>
        <p:nvSpPr>
          <p:cNvPr id="9" name="TextBox 8">
            <a:extLst>
              <a:ext uri="{FF2B5EF4-FFF2-40B4-BE49-F238E27FC236}">
                <a16:creationId xmlns:a16="http://schemas.microsoft.com/office/drawing/2014/main" id="{165864E6-A4F6-488D-98A1-C7406D75A950}"/>
              </a:ext>
            </a:extLst>
          </p:cNvPr>
          <p:cNvSpPr txBox="1"/>
          <p:nvPr/>
        </p:nvSpPr>
        <p:spPr>
          <a:xfrm>
            <a:off x="1219200" y="5148589"/>
            <a:ext cx="6858000" cy="307777"/>
          </a:xfrm>
          <a:prstGeom prst="rect">
            <a:avLst/>
          </a:prstGeom>
          <a:noFill/>
        </p:spPr>
        <p:txBody>
          <a:bodyPr wrap="square" rtlCol="0">
            <a:spAutoFit/>
          </a:bodyPr>
          <a:lstStyle/>
          <a:p>
            <a:r>
              <a:rPr lang="en-US" sz="1400" i="1" dirty="0"/>
              <a:t>If you answered </a:t>
            </a:r>
            <a:r>
              <a:rPr lang="en-US" sz="1400" dirty="0"/>
              <a:t>MIGS…</a:t>
            </a:r>
          </a:p>
        </p:txBody>
      </p:sp>
      <p:sp>
        <p:nvSpPr>
          <p:cNvPr id="10" name="Oval 9">
            <a:extLst>
              <a:ext uri="{FF2B5EF4-FFF2-40B4-BE49-F238E27FC236}">
                <a16:creationId xmlns:a16="http://schemas.microsoft.com/office/drawing/2014/main" id="{C49E1D28-AF61-46CD-9CBB-81D8BA0DE280}"/>
              </a:ext>
            </a:extLst>
          </p:cNvPr>
          <p:cNvSpPr/>
          <p:nvPr/>
        </p:nvSpPr>
        <p:spPr>
          <a:xfrm>
            <a:off x="2887837" y="4615030"/>
            <a:ext cx="2598563" cy="46017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6576009"/>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402</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308324"/>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chemeClr val="bg1">
                    <a:lumMod val="75000"/>
                  </a:schemeClr>
                </a:solidFill>
              </a:rPr>
              <a:t>Yes, provided the clinician keep in mind that treatments which work by increasing TM outflow  are unlikely to be effective</a:t>
            </a:r>
          </a:p>
          <a:p>
            <a:endParaRPr lang="en-US" sz="1600" dirty="0">
              <a:solidFill>
                <a:schemeClr val="bg1">
                  <a:lumMod val="75000"/>
                </a:schemeClr>
              </a:solidFill>
            </a:endParaRPr>
          </a:p>
          <a:p>
            <a:r>
              <a:rPr lang="en-US" sz="1600" i="1" dirty="0">
                <a:solidFill>
                  <a:schemeClr val="bg1">
                    <a:lumMod val="75000"/>
                  </a:schemeClr>
                </a:solidFill>
              </a:rPr>
              <a:t>Why don’t treatments directed at increasing TM outflow work?</a:t>
            </a:r>
          </a:p>
          <a:p>
            <a:r>
              <a:rPr lang="en-US" sz="1600" dirty="0">
                <a:solidFill>
                  <a:schemeClr val="bg1">
                    <a:lumMod val="75000"/>
                  </a:schemeClr>
                </a:solidFill>
              </a:rPr>
              <a:t>Because of the pathophysiology of the condition—the mechanism by which IOP is elevated. Remember: High EVP produces back-pressure that is transmitted to the AC via a path that directly involves the TM. Because of this, </a:t>
            </a:r>
            <a:r>
              <a:rPr lang="en-US" sz="1600" b="1" dirty="0"/>
              <a:t>the TM is not amenable to therapeutic maneuvers intended to enhance its functionality</a:t>
            </a:r>
            <a:r>
              <a:rPr lang="en-US" sz="1600" dirty="0">
                <a:solidFill>
                  <a:schemeClr val="bg1">
                    <a:lumMod val="75000"/>
                  </a:schemeClr>
                </a:solidFill>
              </a:rPr>
              <a:t>.</a:t>
            </a:r>
          </a:p>
        </p:txBody>
      </p:sp>
      <p:sp>
        <p:nvSpPr>
          <p:cNvPr id="5" name="TextBox 4">
            <a:extLst>
              <a:ext uri="{FF2B5EF4-FFF2-40B4-BE49-F238E27FC236}">
                <a16:creationId xmlns:a16="http://schemas.microsoft.com/office/drawing/2014/main" id="{641769F5-5C48-4A6F-8F15-9AC439EF000D}"/>
              </a:ext>
            </a:extLst>
          </p:cNvPr>
          <p:cNvSpPr txBox="1"/>
          <p:nvPr/>
        </p:nvSpPr>
        <p:spPr>
          <a:xfrm>
            <a:off x="2979288" y="4263161"/>
            <a:ext cx="3185424" cy="738664"/>
          </a:xfrm>
          <a:prstGeom prst="rect">
            <a:avLst/>
          </a:prstGeom>
          <a:solidFill>
            <a:schemeClr val="accent1">
              <a:lumMod val="60000"/>
              <a:lumOff val="40000"/>
            </a:schemeClr>
          </a:solidFill>
        </p:spPr>
        <p:txBody>
          <a:bodyPr wrap="none" rtlCol="0">
            <a:spAutoFit/>
          </a:bodyPr>
          <a:lstStyle/>
          <a:p>
            <a:r>
              <a:rPr lang="en-US" sz="1400" i="1" dirty="0">
                <a:solidFill>
                  <a:schemeClr val="bg1">
                    <a:lumMod val="75000"/>
                  </a:schemeClr>
                </a:solidFill>
              </a:rPr>
              <a:t>Which two therapies are off the table?</a:t>
            </a:r>
          </a:p>
          <a:p>
            <a:r>
              <a:rPr lang="en-US" sz="1400" dirty="0">
                <a:solidFill>
                  <a:schemeClr val="bg1">
                    <a:lumMod val="75000"/>
                  </a:schemeClr>
                </a:solidFill>
              </a:rPr>
              <a:t>--Topical </a:t>
            </a:r>
            <a:r>
              <a:rPr lang="en-US" sz="1400" dirty="0" err="1">
                <a:solidFill>
                  <a:schemeClr val="bg1">
                    <a:lumMod val="75000"/>
                  </a:schemeClr>
                </a:solidFill>
              </a:rPr>
              <a:t>tx</a:t>
            </a:r>
            <a:r>
              <a:rPr lang="en-US" sz="1400" dirty="0">
                <a:solidFill>
                  <a:schemeClr val="bg1">
                    <a:lumMod val="75000"/>
                  </a:schemeClr>
                </a:solidFill>
              </a:rPr>
              <a:t> with…</a:t>
            </a:r>
            <a:r>
              <a:rPr lang="en-US" sz="1400" b="1" dirty="0" err="1">
                <a:solidFill>
                  <a:schemeClr val="bg1">
                    <a:lumMod val="75000"/>
                  </a:schemeClr>
                </a:solidFill>
              </a:rPr>
              <a:t>pilo</a:t>
            </a:r>
            <a:endParaRPr lang="en-US" sz="1400" b="1" dirty="0">
              <a:solidFill>
                <a:schemeClr val="bg1">
                  <a:lumMod val="75000"/>
                </a:schemeClr>
              </a:solidFill>
            </a:endParaRPr>
          </a:p>
          <a:p>
            <a:r>
              <a:rPr lang="en-US" sz="1400" dirty="0">
                <a:solidFill>
                  <a:srgbClr val="0000FF"/>
                </a:solidFill>
              </a:rPr>
              <a:t>--</a:t>
            </a:r>
            <a:r>
              <a:rPr lang="en-US" sz="1400" b="1" dirty="0">
                <a:solidFill>
                  <a:srgbClr val="0000FF"/>
                </a:solidFill>
              </a:rPr>
              <a:t>Surgical </a:t>
            </a:r>
            <a:r>
              <a:rPr lang="en-US" sz="1400" b="1" dirty="0" err="1">
                <a:solidFill>
                  <a:srgbClr val="0000FF"/>
                </a:solidFill>
              </a:rPr>
              <a:t>tx</a:t>
            </a:r>
            <a:r>
              <a:rPr lang="en-US" sz="1400" b="1" dirty="0">
                <a:solidFill>
                  <a:srgbClr val="0000FF"/>
                </a:solidFill>
              </a:rPr>
              <a:t> with</a:t>
            </a:r>
            <a:r>
              <a:rPr lang="en-US" sz="1400" dirty="0">
                <a:solidFill>
                  <a:srgbClr val="0000FF"/>
                </a:solidFill>
              </a:rPr>
              <a:t>…</a:t>
            </a:r>
            <a:r>
              <a:rPr lang="en-US" sz="1400" b="1" dirty="0">
                <a:solidFill>
                  <a:schemeClr val="accent1">
                    <a:lumMod val="60000"/>
                    <a:lumOff val="40000"/>
                  </a:schemeClr>
                </a:solidFill>
              </a:rPr>
              <a:t>SLT</a:t>
            </a:r>
          </a:p>
        </p:txBody>
      </p:sp>
      <p:sp>
        <p:nvSpPr>
          <p:cNvPr id="6" name="TextBox 5">
            <a:extLst>
              <a:ext uri="{FF2B5EF4-FFF2-40B4-BE49-F238E27FC236}">
                <a16:creationId xmlns:a16="http://schemas.microsoft.com/office/drawing/2014/main" id="{41AF7D43-4E3D-4865-8AF5-CC2CE6889ADB}"/>
              </a:ext>
            </a:extLst>
          </p:cNvPr>
          <p:cNvSpPr txBox="1"/>
          <p:nvPr/>
        </p:nvSpPr>
        <p:spPr>
          <a:xfrm>
            <a:off x="4572000" y="4724400"/>
            <a:ext cx="769763" cy="307777"/>
          </a:xfrm>
          <a:prstGeom prst="rect">
            <a:avLst/>
          </a:prstGeom>
          <a:noFill/>
        </p:spPr>
        <p:txBody>
          <a:bodyPr wrap="none" rtlCol="0">
            <a:spAutoFit/>
          </a:bodyPr>
          <a:lstStyle/>
          <a:p>
            <a:r>
              <a:rPr lang="en-US" sz="1400" b="1" dirty="0">
                <a:solidFill>
                  <a:srgbClr val="0000FF"/>
                </a:solidFill>
                <a:latin typeface="Segoe Script" panose="030B0504020000000003" pitchFamily="66" charset="0"/>
              </a:rPr>
              <a:t>MIGS?</a:t>
            </a:r>
          </a:p>
        </p:txBody>
      </p:sp>
      <p:sp>
        <p:nvSpPr>
          <p:cNvPr id="9" name="TextBox 8">
            <a:extLst>
              <a:ext uri="{FF2B5EF4-FFF2-40B4-BE49-F238E27FC236}">
                <a16:creationId xmlns:a16="http://schemas.microsoft.com/office/drawing/2014/main" id="{165864E6-A4F6-488D-98A1-C7406D75A950}"/>
              </a:ext>
            </a:extLst>
          </p:cNvPr>
          <p:cNvSpPr txBox="1"/>
          <p:nvPr/>
        </p:nvSpPr>
        <p:spPr>
          <a:xfrm>
            <a:off x="1219200" y="5148589"/>
            <a:ext cx="6858000" cy="954107"/>
          </a:xfrm>
          <a:prstGeom prst="rect">
            <a:avLst/>
          </a:prstGeom>
          <a:noFill/>
        </p:spPr>
        <p:txBody>
          <a:bodyPr wrap="square" rtlCol="0">
            <a:spAutoFit/>
          </a:bodyPr>
          <a:lstStyle/>
          <a:p>
            <a:r>
              <a:rPr lang="en-US" sz="1400" i="1" dirty="0"/>
              <a:t>If you answered </a:t>
            </a:r>
            <a:r>
              <a:rPr lang="en-US" sz="1400" dirty="0"/>
              <a:t>MIGS…The </a:t>
            </a:r>
            <a:r>
              <a:rPr lang="en-US" sz="1400" i="1" dirty="0"/>
              <a:t>Glaucoma</a:t>
            </a:r>
            <a:r>
              <a:rPr lang="en-US" sz="1400" dirty="0"/>
              <a:t> book in my possession does not address these procedures specifically in the context of elevated EVP. But it would certainly stand to reason that procedures intended to facilitate TM outflow (as is the case for all FDA-approved MIGS at the time of this writing) would be ineffective as well.</a:t>
            </a:r>
          </a:p>
        </p:txBody>
      </p:sp>
      <p:sp>
        <p:nvSpPr>
          <p:cNvPr id="11" name="Oval 10">
            <a:extLst>
              <a:ext uri="{FF2B5EF4-FFF2-40B4-BE49-F238E27FC236}">
                <a16:creationId xmlns:a16="http://schemas.microsoft.com/office/drawing/2014/main" id="{17AC31C1-CDDC-41BD-94B7-0A21820E8E28}"/>
              </a:ext>
            </a:extLst>
          </p:cNvPr>
          <p:cNvSpPr/>
          <p:nvPr/>
        </p:nvSpPr>
        <p:spPr>
          <a:xfrm>
            <a:off x="2887837" y="4615030"/>
            <a:ext cx="2598563" cy="46017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77977401"/>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403</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2800767"/>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endParaRPr lang="en-US" sz="1600" dirty="0">
              <a:solidFill>
                <a:srgbClr val="0000FF"/>
              </a:solidFill>
            </a:endParaRPr>
          </a:p>
        </p:txBody>
      </p:sp>
    </p:spTree>
    <p:extLst>
      <p:ext uri="{BB962C8B-B14F-4D97-AF65-F5344CB8AC3E}">
        <p14:creationId xmlns:p14="http://schemas.microsoft.com/office/powerpoint/2010/main" val="177996176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404</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3293209"/>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p:txBody>
      </p:sp>
      <p:sp>
        <p:nvSpPr>
          <p:cNvPr id="5" name="Rectangle 4">
            <a:extLst>
              <a:ext uri="{FF2B5EF4-FFF2-40B4-BE49-F238E27FC236}">
                <a16:creationId xmlns:a16="http://schemas.microsoft.com/office/drawing/2014/main" id="{E62C3A6F-3DEC-48DB-869F-7D0A3A5E3EB0}"/>
              </a:ext>
            </a:extLst>
          </p:cNvPr>
          <p:cNvSpPr/>
          <p:nvPr/>
        </p:nvSpPr>
        <p:spPr>
          <a:xfrm>
            <a:off x="1524000" y="4495801"/>
            <a:ext cx="2819400" cy="2285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words</a:t>
            </a:r>
          </a:p>
        </p:txBody>
      </p:sp>
      <p:sp>
        <p:nvSpPr>
          <p:cNvPr id="6" name="Rectangle 5">
            <a:extLst>
              <a:ext uri="{FF2B5EF4-FFF2-40B4-BE49-F238E27FC236}">
                <a16:creationId xmlns:a16="http://schemas.microsoft.com/office/drawing/2014/main" id="{86CB755C-2B05-452C-BB1F-4ADCB6099AC8}"/>
              </a:ext>
            </a:extLst>
          </p:cNvPr>
          <p:cNvSpPr/>
          <p:nvPr/>
        </p:nvSpPr>
        <p:spPr>
          <a:xfrm>
            <a:off x="457200" y="4724401"/>
            <a:ext cx="2819400" cy="2285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three diff words</a:t>
            </a:r>
          </a:p>
        </p:txBody>
      </p:sp>
    </p:spTree>
    <p:extLst>
      <p:ext uri="{BB962C8B-B14F-4D97-AF65-F5344CB8AC3E}">
        <p14:creationId xmlns:p14="http://schemas.microsoft.com/office/powerpoint/2010/main" val="4048682819"/>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405</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3293209"/>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p:txBody>
      </p:sp>
    </p:spTree>
    <p:extLst>
      <p:ext uri="{BB962C8B-B14F-4D97-AF65-F5344CB8AC3E}">
        <p14:creationId xmlns:p14="http://schemas.microsoft.com/office/powerpoint/2010/main" val="2070383853"/>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406</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3785652"/>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a:p>
            <a:endParaRPr lang="en-US" sz="1600" i="1" dirty="0">
              <a:solidFill>
                <a:srgbClr val="0000FF"/>
              </a:solidFill>
            </a:endParaRPr>
          </a:p>
          <a:p>
            <a:r>
              <a:rPr lang="en-US" sz="1600" i="1" dirty="0">
                <a:solidFill>
                  <a:srgbClr val="0000FF"/>
                </a:solidFill>
              </a:rPr>
              <a:t>If medical management fails, should filtering surgery be pursued?</a:t>
            </a:r>
            <a:endParaRPr lang="en-US" sz="1600" dirty="0">
              <a:solidFill>
                <a:srgbClr val="0000FF"/>
              </a:solidFill>
            </a:endParaRPr>
          </a:p>
        </p:txBody>
      </p:sp>
    </p:spTree>
    <p:extLst>
      <p:ext uri="{BB962C8B-B14F-4D97-AF65-F5344CB8AC3E}">
        <p14:creationId xmlns:p14="http://schemas.microsoft.com/office/powerpoint/2010/main" val="1251463724"/>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407</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Q/A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4524315"/>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a:p>
            <a:endParaRPr lang="en-US" sz="1600" i="1" dirty="0">
              <a:solidFill>
                <a:srgbClr val="0000FF"/>
              </a:solidFill>
            </a:endParaRPr>
          </a:p>
          <a:p>
            <a:r>
              <a:rPr lang="en-US" sz="1600" i="1" dirty="0">
                <a:solidFill>
                  <a:srgbClr val="0000FF"/>
                </a:solidFill>
              </a:rPr>
              <a:t>If medical management fails, should filtering surgery be pursued?</a:t>
            </a:r>
          </a:p>
          <a:p>
            <a:r>
              <a:rPr lang="en-US" sz="1600" dirty="0">
                <a:solidFill>
                  <a:srgbClr val="0000FF"/>
                </a:solidFill>
              </a:rPr>
              <a:t>While not strictly contraindicated, it is best not attempted by surgeons who are faint of heart, because the presence of elevated EVP significantly increases the risk of intra-op  effusion and/or hemorrhage  of the uvea. </a:t>
            </a:r>
          </a:p>
        </p:txBody>
      </p:sp>
      <p:sp>
        <p:nvSpPr>
          <p:cNvPr id="5" name="Rectangle 4">
            <a:extLst>
              <a:ext uri="{FF2B5EF4-FFF2-40B4-BE49-F238E27FC236}">
                <a16:creationId xmlns:a16="http://schemas.microsoft.com/office/drawing/2014/main" id="{A9E980FA-55E8-4C7E-BECD-3CE737247A6B}"/>
              </a:ext>
            </a:extLst>
          </p:cNvPr>
          <p:cNvSpPr/>
          <p:nvPr/>
        </p:nvSpPr>
        <p:spPr>
          <a:xfrm>
            <a:off x="1905614" y="5943600"/>
            <a:ext cx="2514600" cy="2285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152647985"/>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408</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4524315"/>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a:p>
            <a:endParaRPr lang="en-US" sz="1600" i="1" dirty="0">
              <a:solidFill>
                <a:srgbClr val="0000FF"/>
              </a:solidFill>
            </a:endParaRPr>
          </a:p>
          <a:p>
            <a:r>
              <a:rPr lang="en-US" sz="1600" i="1" dirty="0">
                <a:solidFill>
                  <a:srgbClr val="0000FF"/>
                </a:solidFill>
              </a:rPr>
              <a:t>If medical management fails, should filtering surgery be pursued?</a:t>
            </a:r>
          </a:p>
          <a:p>
            <a:r>
              <a:rPr lang="en-US" sz="1600" dirty="0">
                <a:solidFill>
                  <a:srgbClr val="0000FF"/>
                </a:solidFill>
              </a:rPr>
              <a:t>While not strictly contraindicated, it is best not attempted by surgeons who are faint of heart, because the presence of elevated EVP significantly increases the risk of intra-op  effusion and/or hemorrhage  of the uvea. </a:t>
            </a:r>
          </a:p>
        </p:txBody>
      </p:sp>
    </p:spTree>
    <p:extLst>
      <p:ext uri="{BB962C8B-B14F-4D97-AF65-F5344CB8AC3E}">
        <p14:creationId xmlns:p14="http://schemas.microsoft.com/office/powerpoint/2010/main" val="853186541"/>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3F8C044-DEE2-4AA4-8BDC-19A79E04355E}"/>
              </a:ext>
            </a:extLst>
          </p:cNvPr>
          <p:cNvSpPr>
            <a:spLocks noGrp="1"/>
          </p:cNvSpPr>
          <p:nvPr>
            <p:ph type="sldNum" sz="quarter" idx="12"/>
          </p:nvPr>
        </p:nvSpPr>
        <p:spPr/>
        <p:txBody>
          <a:bodyPr/>
          <a:lstStyle/>
          <a:p>
            <a:pPr>
              <a:defRPr/>
            </a:pPr>
            <a:fld id="{E694C926-61B8-4F08-9867-24C8E5F7D21E}" type="slidenum">
              <a:rPr lang="en-US" altLang="en-US" smtClean="0"/>
              <a:pPr>
                <a:defRPr/>
              </a:pPr>
              <a:t>409</a:t>
            </a:fld>
            <a:endParaRPr lang="en-US" altLang="en-US"/>
          </a:p>
        </p:txBody>
      </p:sp>
      <p:sp>
        <p:nvSpPr>
          <p:cNvPr id="7" name="TextBox 6">
            <a:extLst>
              <a:ext uri="{FF2B5EF4-FFF2-40B4-BE49-F238E27FC236}">
                <a16:creationId xmlns:a16="http://schemas.microsoft.com/office/drawing/2014/main" id="{3D47F723-4854-428B-8102-35CBB3C293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8" name="Rectangle 2">
            <a:extLst>
              <a:ext uri="{FF2B5EF4-FFF2-40B4-BE49-F238E27FC236}">
                <a16:creationId xmlns:a16="http://schemas.microsoft.com/office/drawing/2014/main" id="{589C4E72-B9F4-4512-A2E2-3EECA4CB9419}"/>
              </a:ext>
            </a:extLst>
          </p:cNvPr>
          <p:cNvSpPr txBox="1">
            <a:spLocks noChangeArrowheads="1"/>
          </p:cNvSpPr>
          <p:nvPr/>
        </p:nvSpPr>
        <p:spPr>
          <a:xfrm>
            <a:off x="457200" y="122238"/>
            <a:ext cx="7543800" cy="639762"/>
          </a:xfrm>
          <a:prstGeom prst="rect">
            <a:avLst/>
          </a:prstGeom>
        </p:spPr>
        <p:txBody>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dirty="0"/>
              <a:t>A</a:t>
            </a:r>
          </a:p>
        </p:txBody>
      </p:sp>
      <p:sp>
        <p:nvSpPr>
          <p:cNvPr id="2" name="TextBox 1">
            <a:extLst>
              <a:ext uri="{FF2B5EF4-FFF2-40B4-BE49-F238E27FC236}">
                <a16:creationId xmlns:a16="http://schemas.microsoft.com/office/drawing/2014/main" id="{265F2928-251A-4F09-88CD-00983C2E785E}"/>
              </a:ext>
            </a:extLst>
          </p:cNvPr>
          <p:cNvSpPr txBox="1"/>
          <p:nvPr/>
        </p:nvSpPr>
        <p:spPr>
          <a:xfrm>
            <a:off x="3162914" y="1102667"/>
            <a:ext cx="3122971" cy="461665"/>
          </a:xfrm>
          <a:prstGeom prst="rect">
            <a:avLst/>
          </a:prstGeom>
          <a:noFill/>
          <a:ln>
            <a:noFill/>
          </a:ln>
        </p:spPr>
        <p:txBody>
          <a:bodyPr wrap="none" rtlCol="0">
            <a:spAutoFit/>
          </a:bodyPr>
          <a:lstStyle/>
          <a:p>
            <a:pPr algn="ctr"/>
            <a:r>
              <a:rPr lang="en-US" sz="2400" b="1" dirty="0"/>
              <a:t>OAG 2ndry to ↑ EVP</a:t>
            </a:r>
          </a:p>
        </p:txBody>
      </p:sp>
      <p:sp>
        <p:nvSpPr>
          <p:cNvPr id="4" name="TextBox 3">
            <a:extLst>
              <a:ext uri="{FF2B5EF4-FFF2-40B4-BE49-F238E27FC236}">
                <a16:creationId xmlns:a16="http://schemas.microsoft.com/office/drawing/2014/main" id="{B33F1A4C-5202-4A9D-99CD-99ED42818465}"/>
              </a:ext>
            </a:extLst>
          </p:cNvPr>
          <p:cNvSpPr txBox="1"/>
          <p:nvPr/>
        </p:nvSpPr>
        <p:spPr>
          <a:xfrm>
            <a:off x="437322" y="1752600"/>
            <a:ext cx="7411278" cy="4770537"/>
          </a:xfrm>
          <a:prstGeom prst="rect">
            <a:avLst/>
          </a:prstGeom>
          <a:noFill/>
        </p:spPr>
        <p:txBody>
          <a:bodyPr wrap="square" rtlCol="0">
            <a:spAutoFit/>
          </a:bodyPr>
          <a:lstStyle/>
          <a:p>
            <a:r>
              <a:rPr lang="en-US" sz="1600" i="1" dirty="0">
                <a:solidFill>
                  <a:srgbClr val="0000FF"/>
                </a:solidFill>
              </a:rPr>
              <a:t>Is OAG 2ndry to increased EVP amenable to medical management?</a:t>
            </a:r>
          </a:p>
          <a:p>
            <a:r>
              <a:rPr lang="en-US" sz="1600" dirty="0">
                <a:solidFill>
                  <a:srgbClr val="0000FF"/>
                </a:solidFill>
              </a:rPr>
              <a:t>Yes, provided the clinician keep in mind that treatments which work by increasing TM outflow  are unlikely to be effective</a:t>
            </a:r>
          </a:p>
          <a:p>
            <a:endParaRPr lang="en-US" sz="1600" dirty="0">
              <a:solidFill>
                <a:srgbClr val="0000FF"/>
              </a:solidFill>
            </a:endParaRPr>
          </a:p>
          <a:p>
            <a:r>
              <a:rPr lang="en-US" sz="1600" i="1" dirty="0">
                <a:solidFill>
                  <a:srgbClr val="0000FF"/>
                </a:solidFill>
              </a:rPr>
              <a:t>Why don’t treatments directed at increasing TM outflow work?</a:t>
            </a:r>
          </a:p>
          <a:p>
            <a:r>
              <a:rPr lang="en-US" sz="1600" dirty="0">
                <a:solidFill>
                  <a:srgbClr val="0000FF"/>
                </a:solidFill>
              </a:rPr>
              <a:t>Because of the pathophysiology of the condition—the mechanism by which IOP is elevated. </a:t>
            </a:r>
            <a:r>
              <a:rPr lang="en-US" sz="1600" dirty="0"/>
              <a:t>Remember: High EVP produces back-pressure that is transmitted to the AC via a path that directly involves the TM. Because of this, the TM is not amenable to therapeutic maneuvers intended to enhance its functionality.</a:t>
            </a:r>
          </a:p>
          <a:p>
            <a:endParaRPr lang="en-US" sz="1600" dirty="0"/>
          </a:p>
          <a:p>
            <a:r>
              <a:rPr lang="en-US" sz="1600" i="1" dirty="0">
                <a:solidFill>
                  <a:srgbClr val="0000FF"/>
                </a:solidFill>
              </a:rPr>
              <a:t>OK, so what treatments </a:t>
            </a:r>
            <a:r>
              <a:rPr lang="en-US" sz="1600" dirty="0">
                <a:solidFill>
                  <a:srgbClr val="0000FF"/>
                </a:solidFill>
              </a:rPr>
              <a:t>should</a:t>
            </a:r>
            <a:r>
              <a:rPr lang="en-US" sz="1600" i="1" dirty="0">
                <a:solidFill>
                  <a:srgbClr val="0000FF"/>
                </a:solidFill>
              </a:rPr>
              <a:t> be employed?</a:t>
            </a:r>
          </a:p>
          <a:p>
            <a:r>
              <a:rPr lang="en-US" sz="1600" dirty="0">
                <a:solidFill>
                  <a:srgbClr val="0000FF"/>
                </a:solidFill>
              </a:rPr>
              <a:t>Drops that  decrease aqueous production  should be used, along with those that  increase uveoscleral outflow</a:t>
            </a:r>
          </a:p>
          <a:p>
            <a:endParaRPr lang="en-US" sz="1600" i="1" dirty="0">
              <a:solidFill>
                <a:srgbClr val="0000FF"/>
              </a:solidFill>
            </a:endParaRPr>
          </a:p>
          <a:p>
            <a:r>
              <a:rPr lang="en-US" sz="1600" i="1" dirty="0">
                <a:solidFill>
                  <a:srgbClr val="0000FF"/>
                </a:solidFill>
              </a:rPr>
              <a:t>If medical management fails, should filtering surgery be pursued?</a:t>
            </a:r>
          </a:p>
          <a:p>
            <a:r>
              <a:rPr lang="en-US" sz="1600" dirty="0">
                <a:solidFill>
                  <a:srgbClr val="0000FF"/>
                </a:solidFill>
              </a:rPr>
              <a:t>While not strictly contraindicated, it is best not attempted by surgeons who are faint of heart, because the presence of elevated EVP significantly increases the risk of intra-op  effusion and/or hemorrhage  of the uvea. </a:t>
            </a:r>
            <a:r>
              <a:rPr lang="en-US" sz="1600" b="1" dirty="0"/>
              <a:t>Filtering surgeries on these eyes can get real sporty real fast.</a:t>
            </a:r>
          </a:p>
        </p:txBody>
      </p:sp>
    </p:spTree>
    <p:extLst>
      <p:ext uri="{BB962C8B-B14F-4D97-AF65-F5344CB8AC3E}">
        <p14:creationId xmlns:p14="http://schemas.microsoft.com/office/powerpoint/2010/main" val="245879985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09839571"/>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BFDAC1-A8BA-4371-B2A6-BFA403CD7381}"/>
              </a:ext>
            </a:extLst>
          </p:cNvPr>
          <p:cNvSpPr>
            <a:spLocks noGrp="1"/>
          </p:cNvSpPr>
          <p:nvPr>
            <p:ph type="sldNum" sz="quarter" idx="12"/>
          </p:nvPr>
        </p:nvSpPr>
        <p:spPr/>
        <p:txBody>
          <a:bodyPr/>
          <a:lstStyle/>
          <a:p>
            <a:pPr>
              <a:defRPr/>
            </a:pPr>
            <a:fld id="{AE3D5967-D305-4D5A-99BA-BCEC8EFAB816}" type="slidenum">
              <a:rPr lang="en-US" altLang="en-US" smtClean="0"/>
              <a:pPr>
                <a:defRPr/>
              </a:pPr>
              <a:t>410</a:t>
            </a:fld>
            <a:endParaRPr lang="en-US" altLang="en-US"/>
          </a:p>
        </p:txBody>
      </p:sp>
      <p:pic>
        <p:nvPicPr>
          <p:cNvPr id="11" name="Picture 10">
            <a:extLst>
              <a:ext uri="{FF2B5EF4-FFF2-40B4-BE49-F238E27FC236}">
                <a16:creationId xmlns:a16="http://schemas.microsoft.com/office/drawing/2014/main" id="{D1D0541C-0C45-4DA8-9E13-3BC56C0E4E6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432" y="1096394"/>
            <a:ext cx="3815136" cy="4665211"/>
          </a:xfrm>
          <a:prstGeom prst="rect">
            <a:avLst/>
          </a:prstGeom>
        </p:spPr>
      </p:pic>
      <p:sp>
        <p:nvSpPr>
          <p:cNvPr id="12" name="TextBox 11">
            <a:extLst>
              <a:ext uri="{FF2B5EF4-FFF2-40B4-BE49-F238E27FC236}">
                <a16:creationId xmlns:a16="http://schemas.microsoft.com/office/drawing/2014/main" id="{3637C5FA-BFEA-4CF1-82CD-8BB186C8FDE6}"/>
              </a:ext>
            </a:extLst>
          </p:cNvPr>
          <p:cNvSpPr txBox="1"/>
          <p:nvPr/>
        </p:nvSpPr>
        <p:spPr>
          <a:xfrm>
            <a:off x="1400299" y="6019800"/>
            <a:ext cx="6343403" cy="400110"/>
          </a:xfrm>
          <a:prstGeom prst="rect">
            <a:avLst/>
          </a:prstGeom>
          <a:noFill/>
        </p:spPr>
        <p:txBody>
          <a:bodyPr wrap="none" rtlCol="0">
            <a:spAutoFit/>
          </a:bodyPr>
          <a:lstStyle/>
          <a:p>
            <a:pPr algn="ctr"/>
            <a:r>
              <a:rPr lang="en-US" sz="2000" dirty="0">
                <a:latin typeface="Segoe Print" panose="02000600000000000000" pitchFamily="2" charset="0"/>
              </a:rPr>
              <a:t>(This is a good point in the set to take a break)</a:t>
            </a:r>
          </a:p>
        </p:txBody>
      </p:sp>
    </p:spTree>
    <p:extLst>
      <p:ext uri="{BB962C8B-B14F-4D97-AF65-F5344CB8AC3E}">
        <p14:creationId xmlns:p14="http://schemas.microsoft.com/office/powerpoint/2010/main" val="1422496765"/>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33">
            <a:extLst>
              <a:ext uri="{FF2B5EF4-FFF2-40B4-BE49-F238E27FC236}">
                <a16:creationId xmlns:a16="http://schemas.microsoft.com/office/drawing/2014/main" id="{FB40D52D-E983-4333-B9B1-6B72055C3E6B}"/>
              </a:ext>
            </a:extLst>
          </p:cNvPr>
          <p:cNvSpPr txBox="1">
            <a:spLocks noChangeArrowheads="1"/>
          </p:cNvSpPr>
          <p:nvPr/>
        </p:nvSpPr>
        <p:spPr bwMode="auto">
          <a:xfrm>
            <a:off x="5867400" y="4322763"/>
            <a:ext cx="569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AVM</a:t>
            </a:r>
          </a:p>
        </p:txBody>
      </p:sp>
      <p:sp>
        <p:nvSpPr>
          <p:cNvPr id="16" name="Text Box 34">
            <a:extLst>
              <a:ext uri="{FF2B5EF4-FFF2-40B4-BE49-F238E27FC236}">
                <a16:creationId xmlns:a16="http://schemas.microsoft.com/office/drawing/2014/main" id="{E26A084A-1473-457C-8F42-0373A51D642C}"/>
              </a:ext>
            </a:extLst>
          </p:cNvPr>
          <p:cNvSpPr txBox="1">
            <a:spLocks noChangeArrowheads="1"/>
          </p:cNvSpPr>
          <p:nvPr/>
        </p:nvSpPr>
        <p:spPr bwMode="auto">
          <a:xfrm>
            <a:off x="5861050" y="5008563"/>
            <a:ext cx="1377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SVC syndrome</a:t>
            </a:r>
          </a:p>
        </p:txBody>
      </p:sp>
      <p:sp>
        <p:nvSpPr>
          <p:cNvPr id="17" name="Line 35">
            <a:extLst>
              <a:ext uri="{FF2B5EF4-FFF2-40B4-BE49-F238E27FC236}">
                <a16:creationId xmlns:a16="http://schemas.microsoft.com/office/drawing/2014/main" id="{779F71F5-FA38-43BD-8485-4A2D9C4BEFFB}"/>
              </a:ext>
            </a:extLst>
          </p:cNvPr>
          <p:cNvSpPr>
            <a:spLocks noChangeShapeType="1"/>
          </p:cNvSpPr>
          <p:nvPr/>
        </p:nvSpPr>
        <p:spPr bwMode="auto">
          <a:xfrm>
            <a:off x="5822950" y="4295775"/>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 name="Line 36">
            <a:extLst>
              <a:ext uri="{FF2B5EF4-FFF2-40B4-BE49-F238E27FC236}">
                <a16:creationId xmlns:a16="http://schemas.microsoft.com/office/drawing/2014/main" id="{B2866FD0-5BA0-4E45-96DE-1524B2D7745E}"/>
              </a:ext>
            </a:extLst>
          </p:cNvPr>
          <p:cNvSpPr>
            <a:spLocks noChangeShapeType="1"/>
          </p:cNvSpPr>
          <p:nvPr/>
        </p:nvSpPr>
        <p:spPr bwMode="auto">
          <a:xfrm>
            <a:off x="5822950" y="51339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 name="Line 37">
            <a:extLst>
              <a:ext uri="{FF2B5EF4-FFF2-40B4-BE49-F238E27FC236}">
                <a16:creationId xmlns:a16="http://schemas.microsoft.com/office/drawing/2014/main" id="{B5C685F3-26EB-45E1-B3AB-833BA6D45181}"/>
              </a:ext>
            </a:extLst>
          </p:cNvPr>
          <p:cNvSpPr>
            <a:spLocks noChangeShapeType="1"/>
          </p:cNvSpPr>
          <p:nvPr/>
        </p:nvSpPr>
        <p:spPr bwMode="auto">
          <a:xfrm>
            <a:off x="5822950" y="48291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38">
            <a:extLst>
              <a:ext uri="{FF2B5EF4-FFF2-40B4-BE49-F238E27FC236}">
                <a16:creationId xmlns:a16="http://schemas.microsoft.com/office/drawing/2014/main" id="{6EE277CA-B5DA-468C-AD95-8519B3396B94}"/>
              </a:ext>
            </a:extLst>
          </p:cNvPr>
          <p:cNvSpPr>
            <a:spLocks noChangeShapeType="1"/>
          </p:cNvSpPr>
          <p:nvPr/>
        </p:nvSpPr>
        <p:spPr bwMode="auto">
          <a:xfrm>
            <a:off x="5822950" y="45243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39">
            <a:extLst>
              <a:ext uri="{FF2B5EF4-FFF2-40B4-BE49-F238E27FC236}">
                <a16:creationId xmlns:a16="http://schemas.microsoft.com/office/drawing/2014/main" id="{FF511C9C-9522-4926-9DE9-A1A4A022249F}"/>
              </a:ext>
            </a:extLst>
          </p:cNvPr>
          <p:cNvSpPr txBox="1">
            <a:spLocks noChangeArrowheads="1"/>
          </p:cNvSpPr>
          <p:nvPr/>
        </p:nvSpPr>
        <p:spPr bwMode="auto">
          <a:xfrm>
            <a:off x="5867400" y="4586288"/>
            <a:ext cx="1059906"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Venous</a:t>
            </a:r>
          </a:p>
          <a:p>
            <a:pPr eaLnBrk="1" hangingPunct="1">
              <a:lnSpc>
                <a:spcPct val="80000"/>
              </a:lnSpc>
              <a:spcBef>
                <a:spcPct val="0"/>
              </a:spcBef>
              <a:buClrTx/>
              <a:buSzTx/>
              <a:buFontTx/>
              <a:buNone/>
            </a:pPr>
            <a:r>
              <a:rPr lang="en-US" altLang="en-US" sz="1400">
                <a:solidFill>
                  <a:schemeClr val="bg1">
                    <a:lumMod val="75000"/>
                  </a:schemeClr>
                </a:solidFill>
              </a:rPr>
              <a:t>obstruction</a:t>
            </a:r>
          </a:p>
        </p:txBody>
      </p:sp>
      <p:sp>
        <p:nvSpPr>
          <p:cNvPr id="22" name="Text Box 61">
            <a:extLst>
              <a:ext uri="{FF2B5EF4-FFF2-40B4-BE49-F238E27FC236}">
                <a16:creationId xmlns:a16="http://schemas.microsoft.com/office/drawing/2014/main" id="{A16066EF-B0FF-4693-9969-338963090589}"/>
              </a:ext>
            </a:extLst>
          </p:cNvPr>
          <p:cNvSpPr txBox="1">
            <a:spLocks noChangeArrowheads="1"/>
          </p:cNvSpPr>
          <p:nvPr/>
        </p:nvSpPr>
        <p:spPr bwMode="auto">
          <a:xfrm>
            <a:off x="5867400" y="5313363"/>
            <a:ext cx="1012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C-C fistula</a:t>
            </a:r>
          </a:p>
        </p:txBody>
      </p:sp>
      <p:sp>
        <p:nvSpPr>
          <p:cNvPr id="23" name="Line 62">
            <a:extLst>
              <a:ext uri="{FF2B5EF4-FFF2-40B4-BE49-F238E27FC236}">
                <a16:creationId xmlns:a16="http://schemas.microsoft.com/office/drawing/2014/main" id="{F5C93F27-17E0-45C9-A197-84488B5650ED}"/>
              </a:ext>
            </a:extLst>
          </p:cNvPr>
          <p:cNvSpPr>
            <a:spLocks noChangeShapeType="1"/>
          </p:cNvSpPr>
          <p:nvPr/>
        </p:nvSpPr>
        <p:spPr bwMode="auto">
          <a:xfrm>
            <a:off x="5822950" y="4600575"/>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4" name="Line 63">
            <a:extLst>
              <a:ext uri="{FF2B5EF4-FFF2-40B4-BE49-F238E27FC236}">
                <a16:creationId xmlns:a16="http://schemas.microsoft.com/office/drawing/2014/main" id="{1702D761-A118-498E-AC90-F1A8A8BA1C14}"/>
              </a:ext>
            </a:extLst>
          </p:cNvPr>
          <p:cNvSpPr>
            <a:spLocks noChangeShapeType="1"/>
          </p:cNvSpPr>
          <p:nvPr/>
        </p:nvSpPr>
        <p:spPr bwMode="auto">
          <a:xfrm>
            <a:off x="5822950" y="54387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0" name="Line 25">
            <a:extLst>
              <a:ext uri="{FF2B5EF4-FFF2-40B4-BE49-F238E27FC236}">
                <a16:creationId xmlns:a16="http://schemas.microsoft.com/office/drawing/2014/main" id="{6999BBF0-FC02-4368-A156-9742F6C3EB9A}"/>
              </a:ext>
            </a:extLst>
          </p:cNvPr>
          <p:cNvSpPr>
            <a:spLocks noChangeShapeType="1"/>
          </p:cNvSpPr>
          <p:nvPr/>
        </p:nvSpPr>
        <p:spPr bwMode="auto">
          <a:xfrm>
            <a:off x="441960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Line 26">
            <a:extLst>
              <a:ext uri="{FF2B5EF4-FFF2-40B4-BE49-F238E27FC236}">
                <a16:creationId xmlns:a16="http://schemas.microsoft.com/office/drawing/2014/main" id="{2DD61E63-14C2-40E0-A12D-E9FB69BD5E8D}"/>
              </a:ext>
            </a:extLst>
          </p:cNvPr>
          <p:cNvSpPr>
            <a:spLocks noChangeShapeType="1"/>
          </p:cNvSpPr>
          <p:nvPr/>
        </p:nvSpPr>
        <p:spPr bwMode="auto">
          <a:xfrm>
            <a:off x="441960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27">
            <a:extLst>
              <a:ext uri="{FF2B5EF4-FFF2-40B4-BE49-F238E27FC236}">
                <a16:creationId xmlns:a16="http://schemas.microsoft.com/office/drawing/2014/main" id="{D1A7FB14-BD32-434D-8DC4-97A7A98F7211}"/>
              </a:ext>
            </a:extLst>
          </p:cNvPr>
          <p:cNvSpPr>
            <a:spLocks noChangeShapeType="1"/>
          </p:cNvSpPr>
          <p:nvPr/>
        </p:nvSpPr>
        <p:spPr bwMode="auto">
          <a:xfrm>
            <a:off x="441960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0">
            <a:extLst>
              <a:ext uri="{FF2B5EF4-FFF2-40B4-BE49-F238E27FC236}">
                <a16:creationId xmlns:a16="http://schemas.microsoft.com/office/drawing/2014/main" id="{9DF19462-6EE7-4A61-AF61-D108A4C333D3}"/>
              </a:ext>
            </a:extLst>
          </p:cNvPr>
          <p:cNvSpPr txBox="1">
            <a:spLocks noChangeArrowheads="1"/>
          </p:cNvSpPr>
          <p:nvPr/>
        </p:nvSpPr>
        <p:spPr bwMode="auto">
          <a:xfrm>
            <a:off x="4443413" y="4348163"/>
            <a:ext cx="1160895"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Posner-</a:t>
            </a:r>
          </a:p>
          <a:p>
            <a:pPr eaLnBrk="1" hangingPunct="1">
              <a:lnSpc>
                <a:spcPct val="80000"/>
              </a:lnSpc>
              <a:spcBef>
                <a:spcPct val="0"/>
              </a:spcBef>
              <a:buClrTx/>
              <a:buSzTx/>
              <a:buFontTx/>
              <a:buNone/>
            </a:pPr>
            <a:r>
              <a:rPr lang="en-US" altLang="en-US" sz="1400">
                <a:solidFill>
                  <a:schemeClr val="bg1">
                    <a:lumMod val="75000"/>
                  </a:schemeClr>
                </a:solidFill>
              </a:rPr>
              <a:t>Schlossman</a:t>
            </a:r>
          </a:p>
        </p:txBody>
      </p:sp>
      <p:sp>
        <p:nvSpPr>
          <p:cNvPr id="14" name="Text Box 31">
            <a:extLst>
              <a:ext uri="{FF2B5EF4-FFF2-40B4-BE49-F238E27FC236}">
                <a16:creationId xmlns:a16="http://schemas.microsoft.com/office/drawing/2014/main" id="{149C42A0-FB37-477B-A32A-F7DFC767F541}"/>
              </a:ext>
            </a:extLst>
          </p:cNvPr>
          <p:cNvSpPr txBox="1">
            <a:spLocks noChangeArrowheads="1"/>
          </p:cNvSpPr>
          <p:nvPr/>
        </p:nvSpPr>
        <p:spPr bwMode="auto">
          <a:xfrm>
            <a:off x="4451350" y="4864100"/>
            <a:ext cx="131799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Fuchs</a:t>
            </a:r>
          </a:p>
          <a:p>
            <a:pPr eaLnBrk="1" hangingPunct="1">
              <a:lnSpc>
                <a:spcPct val="80000"/>
              </a:lnSpc>
              <a:spcBef>
                <a:spcPct val="0"/>
              </a:spcBef>
              <a:buClrTx/>
              <a:buSzTx/>
              <a:buFontTx/>
              <a:buNone/>
            </a:pPr>
            <a:r>
              <a:rPr lang="en-US" altLang="en-US" sz="1400">
                <a:solidFill>
                  <a:schemeClr val="bg1">
                    <a:lumMod val="75000"/>
                  </a:schemeClr>
                </a:solidFill>
              </a:rPr>
              <a:t>heterochromic</a:t>
            </a:r>
          </a:p>
          <a:p>
            <a:pPr eaLnBrk="1" hangingPunct="1">
              <a:lnSpc>
                <a:spcPct val="80000"/>
              </a:lnSpc>
              <a:spcBef>
                <a:spcPct val="0"/>
              </a:spcBef>
              <a:buClrTx/>
              <a:buSzTx/>
              <a:buFontTx/>
              <a:buNone/>
            </a:pPr>
            <a:r>
              <a:rPr lang="en-US" altLang="en-US" sz="1400">
                <a:solidFill>
                  <a:schemeClr val="bg1">
                    <a:lumMod val="75000"/>
                  </a:schemeClr>
                </a:solidFill>
              </a:rPr>
              <a:t>iridocyclitis</a:t>
            </a:r>
          </a:p>
        </p:txBody>
      </p:sp>
      <p:sp>
        <p:nvSpPr>
          <p:cNvPr id="3" name="Text Box 12">
            <a:extLst>
              <a:ext uri="{FF2B5EF4-FFF2-40B4-BE49-F238E27FC236}">
                <a16:creationId xmlns:a16="http://schemas.microsoft.com/office/drawing/2014/main" id="{968902F5-08AB-4EE6-BC0B-4F305DA44B53}"/>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Phacolytic</a:t>
            </a:r>
          </a:p>
        </p:txBody>
      </p:sp>
      <p:sp>
        <p:nvSpPr>
          <p:cNvPr id="4" name="Text Box 13">
            <a:extLst>
              <a:ext uri="{FF2B5EF4-FFF2-40B4-BE49-F238E27FC236}">
                <a16:creationId xmlns:a16="http://schemas.microsoft.com/office/drawing/2014/main" id="{35D5DF8F-B2BA-49A9-AAD8-B4C77FE3BF6C}"/>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Lens particle</a:t>
            </a:r>
          </a:p>
        </p:txBody>
      </p:sp>
      <p:sp>
        <p:nvSpPr>
          <p:cNvPr id="5" name="Text Box 14">
            <a:extLst>
              <a:ext uri="{FF2B5EF4-FFF2-40B4-BE49-F238E27FC236}">
                <a16:creationId xmlns:a16="http://schemas.microsoft.com/office/drawing/2014/main" id="{A986E902-5C03-46AB-B666-06349857B731}"/>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Phacoantigenic</a:t>
            </a:r>
          </a:p>
        </p:txBody>
      </p:sp>
      <p:sp>
        <p:nvSpPr>
          <p:cNvPr id="6" name="Line 15">
            <a:extLst>
              <a:ext uri="{FF2B5EF4-FFF2-40B4-BE49-F238E27FC236}">
                <a16:creationId xmlns:a16="http://schemas.microsoft.com/office/drawing/2014/main" id="{8B959D56-E35D-4257-9E0C-73C274BB05AC}"/>
              </a:ext>
            </a:extLst>
          </p:cNvPr>
          <p:cNvSpPr>
            <a:spLocks noChangeShapeType="1"/>
          </p:cNvSpPr>
          <p:nvPr/>
        </p:nvSpPr>
        <p:spPr bwMode="auto">
          <a:xfrm>
            <a:off x="296545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 name="Line 16">
            <a:extLst>
              <a:ext uri="{FF2B5EF4-FFF2-40B4-BE49-F238E27FC236}">
                <a16:creationId xmlns:a16="http://schemas.microsoft.com/office/drawing/2014/main" id="{3FF97B03-2BCF-4B7F-8956-912C78CE64AD}"/>
              </a:ext>
            </a:extLst>
          </p:cNvPr>
          <p:cNvSpPr>
            <a:spLocks noChangeShapeType="1"/>
          </p:cNvSpPr>
          <p:nvPr/>
        </p:nvSpPr>
        <p:spPr bwMode="auto">
          <a:xfrm>
            <a:off x="296545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 name="Line 17">
            <a:extLst>
              <a:ext uri="{FF2B5EF4-FFF2-40B4-BE49-F238E27FC236}">
                <a16:creationId xmlns:a16="http://schemas.microsoft.com/office/drawing/2014/main" id="{13D44332-9667-4A55-8067-6A84A6B57725}"/>
              </a:ext>
            </a:extLst>
          </p:cNvPr>
          <p:cNvSpPr>
            <a:spLocks noChangeShapeType="1"/>
          </p:cNvSpPr>
          <p:nvPr/>
        </p:nvSpPr>
        <p:spPr bwMode="auto">
          <a:xfrm>
            <a:off x="2965450" y="48720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9" name="Line 18">
            <a:extLst>
              <a:ext uri="{FF2B5EF4-FFF2-40B4-BE49-F238E27FC236}">
                <a16:creationId xmlns:a16="http://schemas.microsoft.com/office/drawing/2014/main" id="{724235AB-154D-40AF-B387-904DDC85633E}"/>
              </a:ext>
            </a:extLst>
          </p:cNvPr>
          <p:cNvSpPr>
            <a:spLocks noChangeShapeType="1"/>
          </p:cNvSpPr>
          <p:nvPr/>
        </p:nvSpPr>
        <p:spPr bwMode="auto">
          <a:xfrm>
            <a:off x="296545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Trauma-</a:t>
            </a:r>
          </a:p>
          <a:p>
            <a:pPr algn="ctr" eaLnBrk="1" hangingPunct="1">
              <a:lnSpc>
                <a:spcPct val="80000"/>
              </a:lnSpc>
              <a:spcBef>
                <a:spcPct val="0"/>
              </a:spcBef>
              <a:buClrTx/>
              <a:buSzTx/>
              <a:buFontTx/>
              <a:buNone/>
            </a:pPr>
            <a:r>
              <a:rPr lang="en-US" altLang="en-US" sz="1600" b="1"/>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ln>
            <a:headEnd/>
            <a:tailEnd type="triangle" w="med" len="med"/>
          </a:ln>
        </p:spPr>
        <p:style>
          <a:lnRef idx="1">
            <a:schemeClr val="dk1"/>
          </a:lnRef>
          <a:fillRef idx="0">
            <a:schemeClr val="dk1"/>
          </a:fillRef>
          <a:effectRef idx="0">
            <a:schemeClr val="dk1"/>
          </a:effectRef>
          <a:fontRef idx="minor">
            <a:schemeClr val="tx1"/>
          </a:fontRef>
        </p:style>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2" name="Oval 1">
            <a:extLst>
              <a:ext uri="{FF2B5EF4-FFF2-40B4-BE49-F238E27FC236}">
                <a16:creationId xmlns:a16="http://schemas.microsoft.com/office/drawing/2014/main" id="{933CF097-6FCD-49D2-8976-BB403A8E383C}"/>
              </a:ext>
            </a:extLst>
          </p:cNvPr>
          <p:cNvSpPr/>
          <p:nvPr/>
        </p:nvSpPr>
        <p:spPr>
          <a:xfrm>
            <a:off x="6860709" y="3666453"/>
            <a:ext cx="1116478" cy="637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B044518F-293C-4DD6-8593-0FC1ACFF8B41}"/>
              </a:ext>
            </a:extLst>
          </p:cNvPr>
          <p:cNvSpPr txBox="1"/>
          <p:nvPr/>
        </p:nvSpPr>
        <p:spPr>
          <a:xfrm>
            <a:off x="1794654" y="5773739"/>
            <a:ext cx="6444846" cy="707886"/>
          </a:xfrm>
          <a:prstGeom prst="rect">
            <a:avLst/>
          </a:prstGeom>
          <a:noFill/>
        </p:spPr>
        <p:txBody>
          <a:bodyPr wrap="square" rtlCol="0">
            <a:spAutoFit/>
          </a:bodyPr>
          <a:lstStyle/>
          <a:p>
            <a:pPr algn="ctr"/>
            <a:r>
              <a:rPr lang="en-US" sz="2000" i="1" dirty="0">
                <a:solidFill>
                  <a:srgbClr val="0000FF"/>
                </a:solidFill>
                <a:effectLst>
                  <a:outerShdw blurRad="38100" dist="38100" dir="2700000" algn="tl">
                    <a:srgbClr val="000000">
                      <a:alpha val="43137"/>
                    </a:srgbClr>
                  </a:outerShdw>
                </a:effectLst>
              </a:rPr>
              <a:t>Next let’s take a look at certain trauma-related causes of secondary OAG, along with Schwartz syndrome</a:t>
            </a:r>
          </a:p>
        </p:txBody>
      </p:sp>
      <p:sp>
        <p:nvSpPr>
          <p:cNvPr id="25" name="Text Box 40">
            <a:extLst>
              <a:ext uri="{FF2B5EF4-FFF2-40B4-BE49-F238E27FC236}">
                <a16:creationId xmlns:a16="http://schemas.microsoft.com/office/drawing/2014/main" id="{A7807F17-DA49-4ABF-9C50-67CE658617E5}"/>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6" name="Line 59">
            <a:extLst>
              <a:ext uri="{FF2B5EF4-FFF2-40B4-BE49-F238E27FC236}">
                <a16:creationId xmlns:a16="http://schemas.microsoft.com/office/drawing/2014/main" id="{D0EFF430-4E74-48BF-B1DE-3FF97BF5DB7A}"/>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Text Box 40">
            <a:extLst>
              <a:ext uri="{FF2B5EF4-FFF2-40B4-BE49-F238E27FC236}">
                <a16:creationId xmlns:a16="http://schemas.microsoft.com/office/drawing/2014/main" id="{BC2B4BB7-EDF4-4CC3-B1F9-49E52252F478}"/>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Schwartz</a:t>
            </a:r>
          </a:p>
          <a:p>
            <a:pPr algn="ctr" eaLnBrk="1" hangingPunct="1">
              <a:lnSpc>
                <a:spcPct val="80000"/>
              </a:lnSpc>
              <a:spcBef>
                <a:spcPct val="0"/>
              </a:spcBef>
              <a:buClrTx/>
              <a:buSzTx/>
              <a:buFontTx/>
              <a:buNone/>
            </a:pPr>
            <a:r>
              <a:rPr lang="en-US" altLang="en-US" sz="1600" b="1" dirty="0"/>
              <a:t>syndrome</a:t>
            </a:r>
          </a:p>
        </p:txBody>
      </p:sp>
      <p:sp>
        <p:nvSpPr>
          <p:cNvPr id="28" name="Oval 27">
            <a:extLst>
              <a:ext uri="{FF2B5EF4-FFF2-40B4-BE49-F238E27FC236}">
                <a16:creationId xmlns:a16="http://schemas.microsoft.com/office/drawing/2014/main" id="{939E2E9F-CBD6-44EE-9698-3BC4F52722B0}"/>
              </a:ext>
            </a:extLst>
          </p:cNvPr>
          <p:cNvSpPr/>
          <p:nvPr/>
        </p:nvSpPr>
        <p:spPr>
          <a:xfrm>
            <a:off x="8001000" y="3657600"/>
            <a:ext cx="1140292" cy="68103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1054962"/>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0" name="Text Box 4">
            <a:extLst>
              <a:ext uri="{FF2B5EF4-FFF2-40B4-BE49-F238E27FC236}">
                <a16:creationId xmlns:a16="http://schemas.microsoft.com/office/drawing/2014/main" id="{DC5371FE-63E1-422C-96B8-CCF921FBC4B3}"/>
              </a:ext>
            </a:extLst>
          </p:cNvPr>
          <p:cNvSpPr txBox="1">
            <a:spLocks noChangeArrowheads="1"/>
          </p:cNvSpPr>
          <p:nvPr/>
        </p:nvSpPr>
        <p:spPr bwMode="auto">
          <a:xfrm>
            <a:off x="1066800" y="3549650"/>
            <a:ext cx="7156450" cy="641350"/>
          </a:xfrm>
          <a:prstGeom prst="rect">
            <a:avLst/>
          </a:prstGeom>
          <a:solidFill>
            <a:srgbClr val="0070C0"/>
          </a:solid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chemeClr val="bg1"/>
                </a:solidFill>
              </a:rPr>
              <a:t>One of these things is not like the others. Which two belong together,</a:t>
            </a:r>
          </a:p>
          <a:p>
            <a:pPr eaLnBrk="1" hangingPunct="1">
              <a:spcBef>
                <a:spcPct val="0"/>
              </a:spcBef>
              <a:buClrTx/>
              <a:buSzTx/>
              <a:buFontTx/>
              <a:buNone/>
            </a:pPr>
            <a:r>
              <a:rPr lang="en-US" altLang="en-US" sz="1800" i="1" dirty="0">
                <a:solidFill>
                  <a:schemeClr val="bg1"/>
                </a:solidFill>
              </a:rPr>
              <a:t>which one stands alone, and why?</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t>Glaucoma 2ndry to </a:t>
            </a:r>
            <a:r>
              <a:rPr lang="en-US" altLang="en-US" sz="1800" u="sng" dirty="0" err="1"/>
              <a:t>hyphema</a:t>
            </a:r>
            <a:endParaRPr lang="en-US" altLang="en-US" sz="1800" u="sng" dirty="0"/>
          </a:p>
        </p:txBody>
      </p:sp>
      <p:sp>
        <p:nvSpPr>
          <p:cNvPr id="2" name="TextBox 1">
            <a:extLst>
              <a:ext uri="{FF2B5EF4-FFF2-40B4-BE49-F238E27FC236}">
                <a16:creationId xmlns:a16="http://schemas.microsoft.com/office/drawing/2014/main" id="{9E4DE21B-76C2-4252-AF51-5D0A49BF0E5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0" name="Text Box 4">
            <a:extLst>
              <a:ext uri="{FF2B5EF4-FFF2-40B4-BE49-F238E27FC236}">
                <a16:creationId xmlns:a16="http://schemas.microsoft.com/office/drawing/2014/main" id="{DC5371FE-63E1-422C-96B8-CCF921FBC4B3}"/>
              </a:ext>
            </a:extLst>
          </p:cNvPr>
          <p:cNvSpPr txBox="1">
            <a:spLocks noChangeArrowheads="1"/>
          </p:cNvSpPr>
          <p:nvPr/>
        </p:nvSpPr>
        <p:spPr bwMode="auto">
          <a:xfrm>
            <a:off x="1066800" y="3549650"/>
            <a:ext cx="7156450" cy="641350"/>
          </a:xfrm>
          <a:prstGeom prst="rect">
            <a:avLst/>
          </a:prstGeom>
          <a:solidFill>
            <a:srgbClr val="0070C0"/>
          </a:solid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i="1" dirty="0">
                <a:solidFill>
                  <a:schemeClr val="bg1"/>
                </a:solidFill>
              </a:rPr>
              <a:t>One of these things is not like the others. Which two belong together,</a:t>
            </a:r>
          </a:p>
          <a:p>
            <a:pPr eaLnBrk="1" hangingPunct="1">
              <a:spcBef>
                <a:spcPct val="0"/>
              </a:spcBef>
              <a:buClrTx/>
              <a:buSzTx/>
              <a:buFontTx/>
              <a:buNone/>
            </a:pPr>
            <a:r>
              <a:rPr lang="en-US" altLang="en-US" sz="1800" i="1" dirty="0">
                <a:solidFill>
                  <a:schemeClr val="bg1"/>
                </a:solidFill>
              </a:rPr>
              <a:t>which one stands alone, and why?</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t>Glaucoma 2ndry to </a:t>
            </a:r>
            <a:r>
              <a:rPr lang="en-US" altLang="en-US" sz="1800" u="sng" dirty="0" err="1"/>
              <a:t>hyphema</a:t>
            </a:r>
            <a:endParaRPr lang="en-US" altLang="en-US" sz="1800" u="sng" dirty="0"/>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t>Follows </a:t>
            </a:r>
            <a:r>
              <a:rPr lang="en-US" altLang="en-US" sz="1800" b="1" i="1"/>
              <a:t>AC</a:t>
            </a:r>
            <a:r>
              <a:rPr lang="en-US" altLang="en-US" sz="1800"/>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p>
        </p:txBody>
      </p:sp>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16" name="Rectangle 15">
            <a:extLst>
              <a:ext uri="{FF2B5EF4-FFF2-40B4-BE49-F238E27FC236}">
                <a16:creationId xmlns:a16="http://schemas.microsoft.com/office/drawing/2014/main" id="{14A7B365-52ED-41F0-8972-1563ECEA54FD}"/>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 name="TextBox 1">
            <a:extLst>
              <a:ext uri="{FF2B5EF4-FFF2-40B4-BE49-F238E27FC236}">
                <a16:creationId xmlns:a16="http://schemas.microsoft.com/office/drawing/2014/main" id="{9D0E26F1-44D5-4149-94F1-A74EE780566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072851364"/>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91C00B8-90FB-4965-A076-B279A4DAFFEE}"/>
              </a:ext>
            </a:extLst>
          </p:cNvPr>
          <p:cNvSpPr/>
          <p:nvPr/>
        </p:nvSpPr>
        <p:spPr>
          <a:xfrm>
            <a:off x="304800" y="1981200"/>
            <a:ext cx="3147015" cy="1052513"/>
          </a:xfrm>
          <a:prstGeom prst="rect">
            <a:avLst/>
          </a:prstGeom>
          <a:solidFill>
            <a:schemeClr val="accent6">
              <a:lumMod val="20000"/>
              <a:lumOff val="8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t>Glaucoma 2ndry to </a:t>
            </a:r>
            <a:r>
              <a:rPr lang="en-US" altLang="en-US" sz="1800" u="sng" dirty="0" err="1"/>
              <a:t>hyphema</a:t>
            </a:r>
            <a:endParaRPr lang="en-US" altLang="en-US" sz="1800" u="sng" dirty="0"/>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t>Follows </a:t>
            </a:r>
            <a:r>
              <a:rPr lang="en-US" altLang="en-US" sz="1800" b="1" i="1"/>
              <a:t>AC</a:t>
            </a:r>
            <a:r>
              <a:rPr lang="en-US" altLang="en-US" sz="1800"/>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solidFill>
                <a:schemeClr val="bg1">
                  <a:lumMod val="75000"/>
                </a:schemeClr>
              </a:solidFill>
            </a:endParaRPr>
          </a:p>
        </p:txBody>
      </p:sp>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solidFill>
                  <a:schemeClr val="bg1">
                    <a:lumMod val="75000"/>
                  </a:schemeClr>
                </a:solidFill>
              </a:rPr>
              <a:t>Follow </a:t>
            </a:r>
            <a:r>
              <a:rPr lang="en-US" altLang="en-US" sz="1800" b="1" i="1">
                <a:solidFill>
                  <a:schemeClr val="bg1">
                    <a:lumMod val="75000"/>
                  </a:schemeClr>
                </a:solidFill>
              </a:rPr>
              <a:t>vitreous</a:t>
            </a:r>
            <a:r>
              <a:rPr lang="en-US" altLang="en-US" sz="1800">
                <a:solidFill>
                  <a:schemeClr val="bg1">
                    <a:lumMod val="75000"/>
                  </a:schemeClr>
                </a:solidFill>
              </a:rPr>
              <a:t> bleed</a:t>
            </a:r>
          </a:p>
        </p:txBody>
      </p:sp>
      <p:sp>
        <p:nvSpPr>
          <p:cNvPr id="3" name="TextBox 2">
            <a:extLst>
              <a:ext uri="{FF2B5EF4-FFF2-40B4-BE49-F238E27FC236}">
                <a16:creationId xmlns:a16="http://schemas.microsoft.com/office/drawing/2014/main" id="{2764A44E-FC38-4FDA-82C6-42561306BA34}"/>
              </a:ext>
            </a:extLst>
          </p:cNvPr>
          <p:cNvSpPr txBox="1"/>
          <p:nvPr/>
        </p:nvSpPr>
        <p:spPr>
          <a:xfrm>
            <a:off x="482600" y="3105834"/>
            <a:ext cx="2819400" cy="646331"/>
          </a:xfrm>
          <a:prstGeom prst="rect">
            <a:avLst/>
          </a:prstGeom>
          <a:noFill/>
        </p:spPr>
        <p:txBody>
          <a:bodyPr wrap="square" rtlCol="0">
            <a:spAutoFit/>
          </a:bodyPr>
          <a:lstStyle/>
          <a:p>
            <a:r>
              <a:rPr lang="en-US" i="1" dirty="0" err="1">
                <a:effectLst>
                  <a:outerShdw blurRad="38100" dist="38100" dir="2700000" algn="tl">
                    <a:srgbClr val="000000">
                      <a:alpha val="43137"/>
                    </a:srgbClr>
                  </a:outerShdw>
                </a:effectLst>
              </a:rPr>
              <a:t>Hyphema</a:t>
            </a:r>
            <a:r>
              <a:rPr lang="en-US" i="1" dirty="0">
                <a:effectLst>
                  <a:outerShdw blurRad="38100" dist="38100" dir="2700000" algn="tl">
                    <a:srgbClr val="000000">
                      <a:alpha val="43137"/>
                    </a:srgbClr>
                  </a:outerShdw>
                </a:effectLst>
              </a:rPr>
              <a:t> is covered in its own slide-set </a:t>
            </a:r>
            <a:r>
              <a:rPr lang="en-US" dirty="0">
                <a:effectLst>
                  <a:outerShdw blurRad="38100" dist="38100" dir="2700000" algn="tl">
                    <a:srgbClr val="000000">
                      <a:alpha val="43137"/>
                    </a:srgbClr>
                  </a:outerShdw>
                </a:effectLst>
              </a:rPr>
              <a:t>(FELT12)</a:t>
            </a:r>
          </a:p>
        </p:txBody>
      </p:sp>
      <p:sp>
        <p:nvSpPr>
          <p:cNvPr id="16" name="Rectangle 15">
            <a:extLst>
              <a:ext uri="{FF2B5EF4-FFF2-40B4-BE49-F238E27FC236}">
                <a16:creationId xmlns:a16="http://schemas.microsoft.com/office/drawing/2014/main" id="{70C7CC30-7B55-4939-B82B-9680E058348C}"/>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34310E47-6DE8-4032-9AE4-8F25508E43B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196039"/>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endParaRPr lang="en-US"/>
          </a:p>
        </p:txBody>
      </p:sp>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16" name="TextBox 15">
            <a:extLst>
              <a:ext uri="{FF2B5EF4-FFF2-40B4-BE49-F238E27FC236}">
                <a16:creationId xmlns:a16="http://schemas.microsoft.com/office/drawing/2014/main" id="{E3E9D5A4-483A-460F-861D-099246F1DB87}"/>
              </a:ext>
            </a:extLst>
          </p:cNvPr>
          <p:cNvSpPr txBox="1"/>
          <p:nvPr/>
        </p:nvSpPr>
        <p:spPr>
          <a:xfrm>
            <a:off x="3962400" y="3074084"/>
            <a:ext cx="4495800" cy="707886"/>
          </a:xfrm>
          <a:prstGeom prst="rect">
            <a:avLst/>
          </a:prstGeom>
          <a:noFill/>
        </p:spPr>
        <p:txBody>
          <a:bodyPr wrap="square" rtlCol="0">
            <a:spAutoFit/>
          </a:bodyPr>
          <a:lstStyle/>
          <a:p>
            <a:r>
              <a:rPr lang="en-US" sz="2000" i="1" dirty="0">
                <a:solidFill>
                  <a:srgbClr val="0000FF"/>
                </a:solidFill>
                <a:effectLst>
                  <a:outerShdw blurRad="38100" dist="38100" dir="2700000" algn="tl">
                    <a:srgbClr val="000000">
                      <a:alpha val="43137"/>
                    </a:srgbClr>
                  </a:outerShdw>
                </a:effectLst>
              </a:rPr>
              <a:t>The remainder of this set will focus on </a:t>
            </a:r>
            <a:r>
              <a:rPr lang="en-US" sz="2000" b="1" dirty="0">
                <a:solidFill>
                  <a:srgbClr val="FF0000"/>
                </a:solidFill>
                <a:effectLst>
                  <a:outerShdw blurRad="38100" dist="38100" dir="2700000" algn="tl">
                    <a:srgbClr val="000000">
                      <a:alpha val="43137"/>
                    </a:srgbClr>
                  </a:outerShdw>
                </a:effectLst>
              </a:rPr>
              <a:t>hemolytic-</a:t>
            </a:r>
            <a:r>
              <a:rPr lang="en-US" sz="2000" i="1" dirty="0">
                <a:solidFill>
                  <a:srgbClr val="0000FF"/>
                </a:solidFill>
                <a:effectLst>
                  <a:outerShdw blurRad="38100" dist="38100" dir="2700000" algn="tl">
                    <a:srgbClr val="000000">
                      <a:alpha val="43137"/>
                    </a:srgbClr>
                  </a:outerShdw>
                </a:effectLst>
              </a:rPr>
              <a:t> and </a:t>
            </a:r>
            <a:r>
              <a:rPr lang="en-US" sz="2000" b="1" dirty="0">
                <a:solidFill>
                  <a:srgbClr val="FF0000"/>
                </a:solidFill>
                <a:effectLst>
                  <a:outerShdw blurRad="38100" dist="38100" dir="2700000" algn="tl">
                    <a:srgbClr val="000000">
                      <a:alpha val="43137"/>
                    </a:srgbClr>
                  </a:outerShdw>
                </a:effectLst>
              </a:rPr>
              <a:t>ghost-cell glaucoma</a:t>
            </a:r>
          </a:p>
        </p:txBody>
      </p:sp>
      <p:sp>
        <p:nvSpPr>
          <p:cNvPr id="17" name="Rectangle 16">
            <a:extLst>
              <a:ext uri="{FF2B5EF4-FFF2-40B4-BE49-F238E27FC236}">
                <a16:creationId xmlns:a16="http://schemas.microsoft.com/office/drawing/2014/main" id="{FB820091-E946-4F86-9C28-82A06DE3A439}"/>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 name="TextBox 1">
            <a:extLst>
              <a:ext uri="{FF2B5EF4-FFF2-40B4-BE49-F238E27FC236}">
                <a16:creationId xmlns:a16="http://schemas.microsoft.com/office/drawing/2014/main" id="{F20B9DA9-E80D-4CF3-A169-3E683A94FFE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705101157"/>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solidFill>
            <a:schemeClr val="accent1">
              <a:lumMod val="60000"/>
              <a:lumOff val="4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Star: 5 Points 1">
            <a:extLst>
              <a:ext uri="{FF2B5EF4-FFF2-40B4-BE49-F238E27FC236}">
                <a16:creationId xmlns:a16="http://schemas.microsoft.com/office/drawing/2014/main" id="{04854E19-AE82-4288-82A6-250D93960409}"/>
              </a:ext>
            </a:extLst>
          </p:cNvPr>
          <p:cNvSpPr/>
          <p:nvPr/>
        </p:nvSpPr>
        <p:spPr>
          <a:xfrm>
            <a:off x="4495800" y="2450514"/>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Star: 5 Points 15">
            <a:extLst>
              <a:ext uri="{FF2B5EF4-FFF2-40B4-BE49-F238E27FC236}">
                <a16:creationId xmlns:a16="http://schemas.microsoft.com/office/drawing/2014/main" id="{2DDE55E6-5BFA-4E7D-9650-7046774B41ED}"/>
              </a:ext>
            </a:extLst>
          </p:cNvPr>
          <p:cNvSpPr/>
          <p:nvPr/>
        </p:nvSpPr>
        <p:spPr>
          <a:xfrm>
            <a:off x="7327899" y="2438400"/>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1902F65-D000-42DC-AD66-0BBE19E765C6}"/>
              </a:ext>
            </a:extLst>
          </p:cNvPr>
          <p:cNvSpPr txBox="1"/>
          <p:nvPr/>
        </p:nvSpPr>
        <p:spPr>
          <a:xfrm>
            <a:off x="691818" y="3544669"/>
            <a:ext cx="8147381" cy="646331"/>
          </a:xfrm>
          <a:prstGeom prst="rect">
            <a:avLst/>
          </a:prstGeom>
          <a:solidFill>
            <a:schemeClr val="accent1">
              <a:lumMod val="60000"/>
              <a:lumOff val="40000"/>
            </a:schemeClr>
          </a:solidFill>
        </p:spPr>
        <p:txBody>
          <a:bodyPr wrap="square" rtlCol="0">
            <a:spAutoFit/>
          </a:bodyPr>
          <a:lstStyle/>
          <a:p>
            <a:r>
              <a:rPr lang="en-US" dirty="0">
                <a:effectLst>
                  <a:outerShdw blurRad="38100" dist="38100" dir="2700000" algn="tl">
                    <a:srgbClr val="000000">
                      <a:alpha val="43137"/>
                    </a:srgbClr>
                  </a:outerShdw>
                </a:effectLst>
              </a:rPr>
              <a:t>THIS IS IMPORTANT! Take a moment to file a mental note before proceeding: </a:t>
            </a:r>
            <a:r>
              <a:rPr lang="en-US" dirty="0">
                <a:solidFill>
                  <a:srgbClr val="0000FF"/>
                </a:solidFill>
                <a:effectLst>
                  <a:outerShdw blurRad="38100" dist="38100" dir="2700000" algn="tl">
                    <a:srgbClr val="000000">
                      <a:alpha val="43137"/>
                    </a:srgbClr>
                  </a:outerShdw>
                </a:effectLst>
              </a:rPr>
              <a:t>Hemolytic- and ghost-cell glaucoma follow a </a:t>
            </a:r>
            <a:r>
              <a:rPr lang="en-US" b="1" i="1" dirty="0">
                <a:solidFill>
                  <a:srgbClr val="0000FF"/>
                </a:solidFill>
                <a:effectLst>
                  <a:outerShdw blurRad="38100" dist="38100" dir="2700000" algn="tl">
                    <a:srgbClr val="000000">
                      <a:alpha val="43137"/>
                    </a:srgbClr>
                  </a:outerShdw>
                </a:effectLst>
              </a:rPr>
              <a:t>vitreous</a:t>
            </a:r>
            <a:r>
              <a:rPr lang="en-US" dirty="0">
                <a:solidFill>
                  <a:srgbClr val="0000FF"/>
                </a:solidFill>
                <a:effectLst>
                  <a:outerShdw blurRad="38100" dist="38100" dir="2700000" algn="tl">
                    <a:srgbClr val="000000">
                      <a:alpha val="43137"/>
                    </a:srgbClr>
                  </a:outerShdw>
                </a:effectLst>
              </a:rPr>
              <a:t> bleed, not an </a:t>
            </a:r>
            <a:r>
              <a:rPr lang="en-US" b="1" i="1" dirty="0">
                <a:solidFill>
                  <a:srgbClr val="0000FF"/>
                </a:solidFill>
                <a:effectLst>
                  <a:outerShdw blurRad="38100" dist="38100" dir="2700000" algn="tl">
                    <a:srgbClr val="000000">
                      <a:alpha val="43137"/>
                    </a:srgbClr>
                  </a:outerShdw>
                </a:effectLst>
              </a:rPr>
              <a:t>AC</a:t>
            </a:r>
            <a:r>
              <a:rPr lang="en-US" dirty="0">
                <a:solidFill>
                  <a:srgbClr val="0000FF"/>
                </a:solidFill>
                <a:effectLst>
                  <a:outerShdw blurRad="38100" dist="38100" dir="2700000" algn="tl">
                    <a:srgbClr val="000000">
                      <a:alpha val="43137"/>
                    </a:srgbClr>
                  </a:outerShdw>
                </a:effectLst>
              </a:rPr>
              <a:t> bleed!</a:t>
            </a:r>
          </a:p>
        </p:txBody>
      </p:sp>
      <p:sp>
        <p:nvSpPr>
          <p:cNvPr id="18" name="Star: 5 Points 17">
            <a:extLst>
              <a:ext uri="{FF2B5EF4-FFF2-40B4-BE49-F238E27FC236}">
                <a16:creationId xmlns:a16="http://schemas.microsoft.com/office/drawing/2014/main" id="{715E0E50-9369-44F2-8252-78B71A7ACFCE}"/>
              </a:ext>
            </a:extLst>
          </p:cNvPr>
          <p:cNvSpPr/>
          <p:nvPr/>
        </p:nvSpPr>
        <p:spPr>
          <a:xfrm>
            <a:off x="4495800" y="2833688"/>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9" name="Star: 5 Points 18">
            <a:extLst>
              <a:ext uri="{FF2B5EF4-FFF2-40B4-BE49-F238E27FC236}">
                <a16:creationId xmlns:a16="http://schemas.microsoft.com/office/drawing/2014/main" id="{9500C86B-8A70-400A-8731-7543821D10FE}"/>
              </a:ext>
            </a:extLst>
          </p:cNvPr>
          <p:cNvSpPr/>
          <p:nvPr/>
        </p:nvSpPr>
        <p:spPr>
          <a:xfrm>
            <a:off x="7327899" y="2821574"/>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F5B4133D-840E-4996-A3F2-C6CD4F265E0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2969427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94C65F09-5E50-4B4D-8BC5-D9F6D41BF6E2}"/>
              </a:ext>
            </a:extLst>
          </p:cNvPr>
          <p:cNvSpPr txBox="1"/>
          <p:nvPr/>
        </p:nvSpPr>
        <p:spPr>
          <a:xfrm>
            <a:off x="3451815" y="3552000"/>
            <a:ext cx="5493557" cy="338554"/>
          </a:xfrm>
          <a:prstGeom prst="rect">
            <a:avLst/>
          </a:prstGeom>
          <a:noFill/>
        </p:spPr>
        <p:txBody>
          <a:bodyPr wrap="square" rtlCol="0">
            <a:spAutoFit/>
          </a:bodyPr>
          <a:lstStyle/>
          <a:p>
            <a:r>
              <a:rPr lang="en-US" sz="1600" i="1" dirty="0">
                <a:solidFill>
                  <a:srgbClr val="0000FF"/>
                </a:solidFill>
              </a:rPr>
              <a:t>What causes of vitreous hemorrhage are involved?</a:t>
            </a:r>
            <a:endParaRPr lang="en-US" sz="1600" dirty="0">
              <a:solidFill>
                <a:schemeClr val="accent5">
                  <a:lumMod val="75000"/>
                </a:schemeClr>
              </a:solidFill>
            </a:endParaRPr>
          </a:p>
        </p:txBody>
      </p:sp>
      <p:sp>
        <p:nvSpPr>
          <p:cNvPr id="2" name="TextBox 1">
            <a:extLst>
              <a:ext uri="{FF2B5EF4-FFF2-40B4-BE49-F238E27FC236}">
                <a16:creationId xmlns:a16="http://schemas.microsoft.com/office/drawing/2014/main" id="{6726E8CD-6C8F-4046-B371-752601E9420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5154486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418</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94C65F09-5E50-4B4D-8BC5-D9F6D41BF6E2}"/>
              </a:ext>
            </a:extLst>
          </p:cNvPr>
          <p:cNvSpPr txBox="1"/>
          <p:nvPr/>
        </p:nvSpPr>
        <p:spPr>
          <a:xfrm>
            <a:off x="3451815" y="3552000"/>
            <a:ext cx="5493557" cy="584775"/>
          </a:xfrm>
          <a:prstGeom prst="rect">
            <a:avLst/>
          </a:prstGeom>
          <a:noFill/>
        </p:spPr>
        <p:txBody>
          <a:bodyPr wrap="square" rtlCol="0">
            <a:spAutoFit/>
          </a:bodyPr>
          <a:lstStyle/>
          <a:p>
            <a:r>
              <a:rPr lang="en-US" sz="1600" i="1" dirty="0">
                <a:solidFill>
                  <a:srgbClr val="0000FF"/>
                </a:solidFill>
              </a:rPr>
              <a:t>What causes of vitreous hemorrhage are involved?</a:t>
            </a:r>
          </a:p>
          <a:p>
            <a:r>
              <a:rPr lang="en-US" sz="1600" dirty="0">
                <a:solidFill>
                  <a:srgbClr val="0000FF"/>
                </a:solidFill>
              </a:rPr>
              <a:t>The usual suspects—PDR, CRVO, </a:t>
            </a:r>
            <a:r>
              <a:rPr lang="en-US" sz="1600" dirty="0" err="1">
                <a:solidFill>
                  <a:srgbClr val="0000FF"/>
                </a:solidFill>
              </a:rPr>
              <a:t>etc</a:t>
            </a:r>
            <a:r>
              <a:rPr lang="en-US" sz="1600" dirty="0">
                <a:solidFill>
                  <a:srgbClr val="0000FF"/>
                </a:solidFill>
              </a:rPr>
              <a:t>, as well as trauma</a:t>
            </a:r>
          </a:p>
        </p:txBody>
      </p:sp>
      <p:sp>
        <p:nvSpPr>
          <p:cNvPr id="2" name="TextBox 1">
            <a:extLst>
              <a:ext uri="{FF2B5EF4-FFF2-40B4-BE49-F238E27FC236}">
                <a16:creationId xmlns:a16="http://schemas.microsoft.com/office/drawing/2014/main" id="{C3109749-7882-49B7-A54A-F3287E4E6C7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801636397"/>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419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94C65F09-5E50-4B4D-8BC5-D9F6D41BF6E2}"/>
              </a:ext>
            </a:extLst>
          </p:cNvPr>
          <p:cNvSpPr txBox="1"/>
          <p:nvPr/>
        </p:nvSpPr>
        <p:spPr>
          <a:xfrm>
            <a:off x="3451815" y="3552000"/>
            <a:ext cx="5493557" cy="1077218"/>
          </a:xfrm>
          <a:prstGeom prst="rect">
            <a:avLst/>
          </a:prstGeom>
          <a:noFill/>
        </p:spPr>
        <p:txBody>
          <a:bodyPr wrap="square" rtlCol="0">
            <a:spAutoFit/>
          </a:bodyPr>
          <a:lstStyle/>
          <a:p>
            <a:r>
              <a:rPr lang="en-US" sz="1600" i="1" dirty="0">
                <a:solidFill>
                  <a:srgbClr val="0000FF"/>
                </a:solidFill>
              </a:rPr>
              <a:t>What causes of vitreous hemorrhage are involved?</a:t>
            </a:r>
          </a:p>
          <a:p>
            <a:r>
              <a:rPr lang="en-US" sz="1600" dirty="0">
                <a:solidFill>
                  <a:srgbClr val="0000FF"/>
                </a:solidFill>
              </a:rPr>
              <a:t>The usual suspects—PDR, CRVO, </a:t>
            </a:r>
            <a:r>
              <a:rPr lang="en-US" sz="1600" dirty="0" err="1">
                <a:solidFill>
                  <a:srgbClr val="0000FF"/>
                </a:solidFill>
              </a:rPr>
              <a:t>etc</a:t>
            </a:r>
            <a:r>
              <a:rPr lang="en-US" sz="1600" dirty="0">
                <a:solidFill>
                  <a:srgbClr val="0000FF"/>
                </a:solidFill>
              </a:rPr>
              <a:t>, as well as trauma</a:t>
            </a:r>
          </a:p>
          <a:p>
            <a:endParaRPr lang="en-US" sz="1600" dirty="0">
              <a:solidFill>
                <a:srgbClr val="0000FF"/>
              </a:solidFill>
            </a:endParaRPr>
          </a:p>
          <a:p>
            <a:r>
              <a:rPr lang="en-US" sz="1600" i="1" dirty="0">
                <a:solidFill>
                  <a:srgbClr val="0000FF"/>
                </a:solidFill>
              </a:rPr>
              <a:t>How does the blood get from the vitreous cavity to the AC?</a:t>
            </a:r>
          </a:p>
        </p:txBody>
      </p:sp>
      <p:sp>
        <p:nvSpPr>
          <p:cNvPr id="2" name="TextBox 1">
            <a:extLst>
              <a:ext uri="{FF2B5EF4-FFF2-40B4-BE49-F238E27FC236}">
                <a16:creationId xmlns:a16="http://schemas.microsoft.com/office/drawing/2014/main" id="{88038AA5-EAC9-4E21-88E6-6778CA59F0A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9794638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E7C4DC6-9DAC-494A-BE10-DDA8E8E72343}"/>
              </a:ext>
            </a:extLst>
          </p:cNvPr>
          <p:cNvSpPr>
            <a:spLocks noGrp="1"/>
          </p:cNvSpPr>
          <p:nvPr>
            <p:ph type="sldNum" sz="quarter" idx="12"/>
          </p:nvPr>
        </p:nvSpPr>
        <p:spPr/>
        <p:txBody>
          <a:bodyPr/>
          <a:lstStyle/>
          <a:p>
            <a:pPr>
              <a:defRPr/>
            </a:pPr>
            <a:fld id="{0BB887E1-D19B-4909-93B1-7D5653B34270}" type="slidenum">
              <a:rPr lang="en-US" altLang="en-US" smtClean="0"/>
              <a:pPr>
                <a:defRPr/>
              </a:pPr>
              <a:t>42</a:t>
            </a:fld>
            <a:endParaRPr lang="en-US" altLang="en-US"/>
          </a:p>
        </p:txBody>
      </p:sp>
      <p:pic>
        <p:nvPicPr>
          <p:cNvPr id="6" name="Picture 5">
            <a:extLst>
              <a:ext uri="{FF2B5EF4-FFF2-40B4-BE49-F238E27FC236}">
                <a16:creationId xmlns:a16="http://schemas.microsoft.com/office/drawing/2014/main" id="{9A4D2CE9-1A2A-46B5-A546-B5002EBC4E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7808" y="228600"/>
            <a:ext cx="3670852" cy="2753139"/>
          </a:xfrm>
          <a:prstGeom prst="rect">
            <a:avLst/>
          </a:prstGeom>
        </p:spPr>
      </p:pic>
      <p:sp>
        <p:nvSpPr>
          <p:cNvPr id="8" name="TextBox 7">
            <a:extLst>
              <a:ext uri="{FF2B5EF4-FFF2-40B4-BE49-F238E27FC236}">
                <a16:creationId xmlns:a16="http://schemas.microsoft.com/office/drawing/2014/main" id="{22279B5A-8D18-4084-AFC3-48FEB87BC24B}"/>
              </a:ext>
            </a:extLst>
          </p:cNvPr>
          <p:cNvSpPr txBox="1"/>
          <p:nvPr/>
        </p:nvSpPr>
        <p:spPr>
          <a:xfrm>
            <a:off x="3287033" y="5901964"/>
            <a:ext cx="2569934" cy="369332"/>
          </a:xfrm>
          <a:prstGeom prst="rect">
            <a:avLst/>
          </a:prstGeom>
          <a:noFill/>
        </p:spPr>
        <p:txBody>
          <a:bodyPr wrap="none" rtlCol="0">
            <a:spAutoFit/>
          </a:bodyPr>
          <a:lstStyle/>
          <a:p>
            <a:pPr algn="ctr"/>
            <a:r>
              <a:rPr lang="en-US" dirty="0"/>
              <a:t>Lens-particle glaucoma</a:t>
            </a:r>
          </a:p>
        </p:txBody>
      </p:sp>
      <p:pic>
        <p:nvPicPr>
          <p:cNvPr id="10" name="Picture 9">
            <a:extLst>
              <a:ext uri="{FF2B5EF4-FFF2-40B4-BE49-F238E27FC236}">
                <a16:creationId xmlns:a16="http://schemas.microsoft.com/office/drawing/2014/main" id="{BC7621BE-2965-449D-83C9-0639658823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41300" y="407651"/>
            <a:ext cx="4272832" cy="2395035"/>
          </a:xfrm>
          <a:prstGeom prst="rect">
            <a:avLst/>
          </a:prstGeom>
        </p:spPr>
      </p:pic>
      <p:pic>
        <p:nvPicPr>
          <p:cNvPr id="1026" name="Picture 2" descr="Late-onset Lens Particle Glaucoma as a Consequence of Posterior ...">
            <a:extLst>
              <a:ext uri="{FF2B5EF4-FFF2-40B4-BE49-F238E27FC236}">
                <a16:creationId xmlns:a16="http://schemas.microsoft.com/office/drawing/2014/main" id="{F05CC839-8467-4DAD-A481-68F032F66A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567" y="3298719"/>
            <a:ext cx="3631093" cy="241632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Late-onset Lens Particle Glaucoma as a Consequence of Posterior ...">
            <a:extLst>
              <a:ext uri="{FF2B5EF4-FFF2-40B4-BE49-F238E27FC236}">
                <a16:creationId xmlns:a16="http://schemas.microsoft.com/office/drawing/2014/main" id="{0B27CB51-01FA-47D3-9E56-78D15CAE4A5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82819" y="3287683"/>
            <a:ext cx="3631093" cy="24383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6910978"/>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62525" y="2667000"/>
            <a:ext cx="2419350" cy="366713"/>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t>Follow </a:t>
            </a:r>
            <a:r>
              <a:rPr lang="en-US" altLang="en-US" sz="1800" b="1" i="1"/>
              <a:t>vitreous</a:t>
            </a:r>
            <a:r>
              <a:rPr lang="en-US" altLang="en-US" sz="1800"/>
              <a:t> bleed</a:t>
            </a:r>
          </a:p>
        </p:txBody>
      </p:sp>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94C65F09-5E50-4B4D-8BC5-D9F6D41BF6E2}"/>
              </a:ext>
            </a:extLst>
          </p:cNvPr>
          <p:cNvSpPr txBox="1"/>
          <p:nvPr/>
        </p:nvSpPr>
        <p:spPr>
          <a:xfrm>
            <a:off x="3451815" y="3552000"/>
            <a:ext cx="5493557" cy="2062103"/>
          </a:xfrm>
          <a:prstGeom prst="rect">
            <a:avLst/>
          </a:prstGeom>
          <a:noFill/>
        </p:spPr>
        <p:txBody>
          <a:bodyPr wrap="square" rtlCol="0">
            <a:spAutoFit/>
          </a:bodyPr>
          <a:lstStyle/>
          <a:p>
            <a:r>
              <a:rPr lang="en-US" sz="1600" i="1" dirty="0">
                <a:solidFill>
                  <a:srgbClr val="0000FF"/>
                </a:solidFill>
              </a:rPr>
              <a:t>What causes of vitreous hemorrhage are involved?</a:t>
            </a:r>
          </a:p>
          <a:p>
            <a:r>
              <a:rPr lang="en-US" sz="1600" dirty="0">
                <a:solidFill>
                  <a:srgbClr val="0000FF"/>
                </a:solidFill>
              </a:rPr>
              <a:t>The usual suspects—PDR, CRVO, </a:t>
            </a:r>
            <a:r>
              <a:rPr lang="en-US" sz="1600" dirty="0" err="1">
                <a:solidFill>
                  <a:srgbClr val="0000FF"/>
                </a:solidFill>
              </a:rPr>
              <a:t>etc</a:t>
            </a:r>
            <a:r>
              <a:rPr lang="en-US" sz="1600" dirty="0">
                <a:solidFill>
                  <a:srgbClr val="0000FF"/>
                </a:solidFill>
              </a:rPr>
              <a:t>, as well as trauma</a:t>
            </a:r>
          </a:p>
          <a:p>
            <a:endParaRPr lang="en-US" sz="1600" dirty="0">
              <a:solidFill>
                <a:srgbClr val="0000FF"/>
              </a:solidFill>
            </a:endParaRPr>
          </a:p>
          <a:p>
            <a:r>
              <a:rPr lang="en-US" sz="1600" i="1" dirty="0">
                <a:solidFill>
                  <a:srgbClr val="0000FF"/>
                </a:solidFill>
              </a:rPr>
              <a:t>How does the blood get from the vitreous cavity to the AC?</a:t>
            </a:r>
          </a:p>
          <a:p>
            <a:r>
              <a:rPr lang="en-US" sz="1600" dirty="0">
                <a:solidFill>
                  <a:srgbClr val="0000FF"/>
                </a:solidFill>
              </a:rPr>
              <a:t>It can occur spontaneously, but more commonly there’s a hx of anterior hyaloid face disruption from trauma or surgery (</a:t>
            </a:r>
            <a:r>
              <a:rPr lang="en-US" sz="1600" dirty="0" err="1">
                <a:solidFill>
                  <a:srgbClr val="0000FF"/>
                </a:solidFill>
              </a:rPr>
              <a:t>eg</a:t>
            </a:r>
            <a:r>
              <a:rPr lang="en-US" sz="1600" dirty="0">
                <a:solidFill>
                  <a:srgbClr val="0000FF"/>
                </a:solidFill>
              </a:rPr>
              <a:t>, cataract; PPV) that provides a ready pathway for cells to reach the AC</a:t>
            </a:r>
          </a:p>
        </p:txBody>
      </p:sp>
      <p:sp>
        <p:nvSpPr>
          <p:cNvPr id="2" name="TextBox 1">
            <a:extLst>
              <a:ext uri="{FF2B5EF4-FFF2-40B4-BE49-F238E27FC236}">
                <a16:creationId xmlns:a16="http://schemas.microsoft.com/office/drawing/2014/main" id="{839D8906-63BF-405A-B9BB-C3A965440CE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436177076"/>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t>?</a:t>
            </a:r>
            <a:endParaRPr lang="en-US" altLang="en-US" sz="1600" b="1" i="1" dirty="0">
              <a:solidFill>
                <a:schemeClr val="bg1"/>
              </a:solidFill>
            </a:endParaRPr>
          </a:p>
          <a:p>
            <a:pPr algn="ctr" eaLnBrk="1" hangingPunct="1">
              <a:spcBef>
                <a:spcPct val="0"/>
              </a:spcBef>
              <a:buClrTx/>
              <a:buSzTx/>
              <a:buFontTx/>
              <a:buNone/>
            </a:pPr>
            <a:r>
              <a:rPr lang="en-US" altLang="en-US" sz="1600" dirty="0">
                <a:solidFill>
                  <a:schemeClr val="bg1"/>
                </a:solidFill>
              </a:rPr>
              <a:t>    with…              </a:t>
            </a:r>
          </a:p>
          <a:p>
            <a:pPr algn="ctr" eaLnBrk="1" hangingPunct="1">
              <a:spcBef>
                <a:spcPct val="0"/>
              </a:spcBef>
              <a:buClrTx/>
              <a:buSzTx/>
              <a:buFontTx/>
              <a:buNone/>
            </a:pPr>
            <a:r>
              <a:rPr lang="en-US" altLang="en-US" sz="1600" dirty="0">
                <a:solidFill>
                  <a:schemeClr val="bg1"/>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t>?</a:t>
            </a:r>
            <a:endParaRPr lang="en-US" altLang="en-US" sz="1600" b="1" i="1" dirty="0">
              <a:solidFill>
                <a:schemeClr val="bg1"/>
              </a:solidFill>
            </a:endParaRPr>
          </a:p>
          <a:p>
            <a:pPr algn="ctr" eaLnBrk="1" hangingPunct="1">
              <a:spcBef>
                <a:spcPct val="0"/>
              </a:spcBef>
              <a:buClrTx/>
              <a:buSzTx/>
              <a:buFontTx/>
              <a:buNone/>
            </a:pPr>
            <a:r>
              <a:rPr lang="en-US" altLang="en-US" sz="1600" dirty="0">
                <a:solidFill>
                  <a:schemeClr val="bg1"/>
                </a:solidFill>
              </a:rPr>
              <a:t>    with…</a:t>
            </a:r>
          </a:p>
          <a:p>
            <a:pPr algn="ctr" eaLnBrk="1" hangingPunct="1">
              <a:spcBef>
                <a:spcPct val="0"/>
              </a:spcBef>
              <a:buClrTx/>
              <a:buSzTx/>
              <a:buFontTx/>
              <a:buNone/>
            </a:pPr>
            <a:r>
              <a:rPr lang="en-US" altLang="en-US" sz="1600" dirty="0">
                <a:solidFill>
                  <a:schemeClr val="bg1"/>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804E364D-54E8-4A59-8896-75F9ED003DB5}"/>
              </a:ext>
            </a:extLst>
          </p:cNvPr>
          <p:cNvSpPr txBox="1"/>
          <p:nvPr/>
        </p:nvSpPr>
        <p:spPr>
          <a:xfrm>
            <a:off x="3657600" y="3512403"/>
            <a:ext cx="5359299" cy="584775"/>
          </a:xfrm>
          <a:prstGeom prst="rect">
            <a:avLst/>
          </a:prstGeom>
          <a:noFill/>
        </p:spPr>
        <p:txBody>
          <a:bodyPr wrap="square" rtlCol="0">
            <a:spAutoFit/>
          </a:bodyPr>
          <a:lstStyle/>
          <a:p>
            <a:r>
              <a:rPr lang="en-US" sz="1600" i="1" dirty="0"/>
              <a:t>In a nutshell, what is the mechanism underlying both hemolytic and ghost-cell glaucomas?</a:t>
            </a:r>
            <a:endParaRPr lang="en-US" sz="1600" dirty="0">
              <a:solidFill>
                <a:srgbClr val="CCFFCC"/>
              </a:solidFill>
            </a:endParaRPr>
          </a:p>
        </p:txBody>
      </p:sp>
      <p:sp>
        <p:nvSpPr>
          <p:cNvPr id="2" name="TextBox 1">
            <a:extLst>
              <a:ext uri="{FF2B5EF4-FFF2-40B4-BE49-F238E27FC236}">
                <a16:creationId xmlns:a16="http://schemas.microsoft.com/office/drawing/2014/main" id="{2FB57C29-BB8D-4EDF-A638-55A90CE9E32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520087943"/>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endParaRPr lang="en-US" altLang="en-US" sz="1600" dirty="0">
              <a:solidFill>
                <a:schemeClr val="bg1"/>
              </a:solidFill>
            </a:endParaRPr>
          </a:p>
          <a:p>
            <a:pPr algn="ctr" eaLnBrk="1" hangingPunct="1">
              <a:spcBef>
                <a:spcPct val="0"/>
              </a:spcBef>
              <a:buClrTx/>
              <a:buSzTx/>
              <a:buFontTx/>
              <a:buNone/>
            </a:pPr>
            <a:r>
              <a:rPr lang="en-US" altLang="en-US" sz="1600" dirty="0">
                <a:solidFill>
                  <a:schemeClr val="bg1"/>
                </a:solidFill>
              </a:rPr>
              <a:t>    with…              </a:t>
            </a:r>
          </a:p>
          <a:p>
            <a:pPr algn="ctr" eaLnBrk="1" hangingPunct="1">
              <a:spcBef>
                <a:spcPct val="0"/>
              </a:spcBef>
              <a:buClrTx/>
              <a:buSzTx/>
              <a:buFontTx/>
              <a:buNone/>
            </a:pPr>
            <a:r>
              <a:rPr lang="en-US" altLang="en-US" sz="1600" dirty="0">
                <a:solidFill>
                  <a:schemeClr val="bg1"/>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endParaRPr lang="en-US" altLang="en-US" sz="1600" dirty="0">
              <a:solidFill>
                <a:schemeClr val="bg1"/>
              </a:solidFill>
            </a:endParaRPr>
          </a:p>
          <a:p>
            <a:pPr algn="ctr" eaLnBrk="1" hangingPunct="1">
              <a:spcBef>
                <a:spcPct val="0"/>
              </a:spcBef>
              <a:buClrTx/>
              <a:buSzTx/>
              <a:buFontTx/>
              <a:buNone/>
            </a:pPr>
            <a:r>
              <a:rPr lang="en-US" altLang="en-US" sz="1600" dirty="0">
                <a:solidFill>
                  <a:schemeClr val="bg1"/>
                </a:solidFill>
              </a:rPr>
              <a:t>    with…</a:t>
            </a:r>
          </a:p>
          <a:p>
            <a:pPr algn="ctr" eaLnBrk="1" hangingPunct="1">
              <a:spcBef>
                <a:spcPct val="0"/>
              </a:spcBef>
              <a:buClrTx/>
              <a:buSzTx/>
              <a:buFontTx/>
              <a:buNone/>
            </a:pPr>
            <a:r>
              <a:rPr lang="en-US" altLang="en-US" sz="1600" dirty="0">
                <a:solidFill>
                  <a:schemeClr val="bg1"/>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804E364D-54E8-4A59-8896-75F9ED003DB5}"/>
              </a:ext>
            </a:extLst>
          </p:cNvPr>
          <p:cNvSpPr txBox="1"/>
          <p:nvPr/>
        </p:nvSpPr>
        <p:spPr>
          <a:xfrm>
            <a:off x="3657600" y="3512403"/>
            <a:ext cx="5359299" cy="830997"/>
          </a:xfrm>
          <a:prstGeom prst="rect">
            <a:avLst/>
          </a:prstGeom>
          <a:noFill/>
        </p:spPr>
        <p:txBody>
          <a:bodyPr wrap="square" rtlCol="0">
            <a:spAutoFit/>
          </a:bodyPr>
          <a:lstStyle/>
          <a:p>
            <a:r>
              <a:rPr lang="en-US" sz="1600" i="1" dirty="0"/>
              <a:t>In a nutshell, what is the mechanism underlying both hemolytic and ghost-cell </a:t>
            </a:r>
            <a:r>
              <a:rPr lang="en-US" sz="1600" i="1" dirty="0" err="1"/>
              <a:t>glaucomas</a:t>
            </a:r>
            <a:r>
              <a:rPr lang="en-US" sz="1600" i="1" dirty="0"/>
              <a:t>?</a:t>
            </a:r>
          </a:p>
          <a:p>
            <a:r>
              <a:rPr lang="en-US" sz="1600" dirty="0"/>
              <a:t>TM </a:t>
            </a:r>
            <a:r>
              <a:rPr lang="en-US" sz="1600" dirty="0" err="1"/>
              <a:t>clogging</a:t>
            </a:r>
            <a:r>
              <a:rPr lang="en-US" sz="1600" dirty="0" err="1">
                <a:sym typeface="Wingdings" panose="05000000000000000000" pitchFamily="2" charset="2"/>
              </a:rPr>
              <a:t>impeded</a:t>
            </a:r>
            <a:r>
              <a:rPr lang="en-US" sz="1600" dirty="0">
                <a:sym typeface="Wingdings" panose="05000000000000000000" pitchFamily="2" charset="2"/>
              </a:rPr>
              <a:t> aqueous </a:t>
            </a:r>
            <a:r>
              <a:rPr lang="en-US" sz="1600" dirty="0" err="1">
                <a:sym typeface="Wingdings" panose="05000000000000000000" pitchFamily="2" charset="2"/>
              </a:rPr>
              <a:t>outflowincreased</a:t>
            </a:r>
            <a:r>
              <a:rPr lang="en-US" sz="1600" dirty="0">
                <a:sym typeface="Wingdings" panose="05000000000000000000" pitchFamily="2" charset="2"/>
              </a:rPr>
              <a:t> IOP</a:t>
            </a:r>
            <a:endParaRPr lang="en-US" sz="1600" dirty="0"/>
          </a:p>
        </p:txBody>
      </p:sp>
      <p:sp>
        <p:nvSpPr>
          <p:cNvPr id="2" name="TextBox 1">
            <a:extLst>
              <a:ext uri="{FF2B5EF4-FFF2-40B4-BE49-F238E27FC236}">
                <a16:creationId xmlns:a16="http://schemas.microsoft.com/office/drawing/2014/main" id="{1253CAF0-B505-47FB-89AF-F7562C95FE9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922093970"/>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b="1" i="1" dirty="0">
                <a:solidFill>
                  <a:srgbClr val="0000FF"/>
                </a:solidFill>
              </a:rPr>
              <a:t>?</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b="1" i="1" dirty="0">
                <a:solidFill>
                  <a:srgbClr val="0000FF"/>
                </a:solidFill>
              </a:rPr>
              <a:t>?</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0088C1A6-0411-4EDF-B9AF-D72F12CA7021}"/>
              </a:ext>
            </a:extLst>
          </p:cNvPr>
          <p:cNvSpPr txBox="1"/>
          <p:nvPr/>
        </p:nvSpPr>
        <p:spPr>
          <a:xfrm>
            <a:off x="3991538" y="3969603"/>
            <a:ext cx="4495800" cy="830997"/>
          </a:xfrm>
          <a:prstGeom prst="rect">
            <a:avLst/>
          </a:prstGeom>
          <a:solidFill>
            <a:srgbClr val="FF99FF"/>
          </a:solidFill>
        </p:spPr>
        <p:txBody>
          <a:bodyPr wrap="square" rtlCol="0">
            <a:spAutoFit/>
          </a:bodyPr>
          <a:lstStyle/>
          <a:p>
            <a:r>
              <a:rPr lang="en-US" sz="1600" i="1" dirty="0"/>
              <a:t>In each condition, what is clogging the TM?</a:t>
            </a:r>
          </a:p>
          <a:p>
            <a:r>
              <a:rPr lang="en-US" sz="1600" dirty="0"/>
              <a:t>--Hemolytic glaucoma: </a:t>
            </a:r>
            <a:r>
              <a:rPr lang="en-US" sz="1600" b="1" i="1" dirty="0">
                <a:solidFill>
                  <a:srgbClr val="0000FF"/>
                </a:solidFill>
              </a:rPr>
              <a:t>?</a:t>
            </a:r>
          </a:p>
          <a:p>
            <a:r>
              <a:rPr lang="en-US" sz="1600" dirty="0"/>
              <a:t>--Ghost-cell glaucoma: </a:t>
            </a:r>
            <a:r>
              <a:rPr lang="en-US" sz="1600" b="1" i="1" dirty="0">
                <a:solidFill>
                  <a:srgbClr val="0000FF"/>
                </a:solidFill>
              </a:rPr>
              <a:t>?</a:t>
            </a:r>
          </a:p>
        </p:txBody>
      </p:sp>
      <p:sp>
        <p:nvSpPr>
          <p:cNvPr id="2" name="TextBox 1">
            <a:extLst>
              <a:ext uri="{FF2B5EF4-FFF2-40B4-BE49-F238E27FC236}">
                <a16:creationId xmlns:a16="http://schemas.microsoft.com/office/drawing/2014/main" id="{C6356FD3-1F02-4781-A34F-6940969D6FD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803649491"/>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0088C1A6-0411-4EDF-B9AF-D72F12CA7021}"/>
              </a:ext>
            </a:extLst>
          </p:cNvPr>
          <p:cNvSpPr txBox="1"/>
          <p:nvPr/>
        </p:nvSpPr>
        <p:spPr>
          <a:xfrm>
            <a:off x="3991538" y="3969603"/>
            <a:ext cx="4495800" cy="830997"/>
          </a:xfrm>
          <a:prstGeom prst="rect">
            <a:avLst/>
          </a:prstGeom>
          <a:solidFill>
            <a:srgbClr val="FF99FF"/>
          </a:solidFill>
        </p:spPr>
        <p:txBody>
          <a:bodyPr wrap="square" rtlCol="0">
            <a:spAutoFit/>
          </a:bodyPr>
          <a:lstStyle/>
          <a:p>
            <a:r>
              <a:rPr lang="en-US" sz="1600" i="1" dirty="0"/>
              <a:t>In each condition, what is clogging the TM?</a:t>
            </a:r>
          </a:p>
          <a:p>
            <a:r>
              <a:rPr lang="en-US" sz="1600" dirty="0"/>
              <a:t>--Hemolytic glaucoma: </a:t>
            </a:r>
            <a:r>
              <a:rPr lang="en-US" sz="1600" dirty="0">
                <a:solidFill>
                  <a:srgbClr val="0000FF"/>
                </a:solidFill>
              </a:rPr>
              <a:t>Hgb-laden macrophages</a:t>
            </a:r>
          </a:p>
          <a:p>
            <a:r>
              <a:rPr lang="en-US" sz="1600" dirty="0"/>
              <a:t>--Ghost-cell glaucoma: </a:t>
            </a:r>
            <a:r>
              <a:rPr lang="en-US" sz="1600" dirty="0">
                <a:solidFill>
                  <a:srgbClr val="0000FF"/>
                </a:solidFill>
              </a:rPr>
              <a:t>Degenerated RBCs</a:t>
            </a:r>
          </a:p>
        </p:txBody>
      </p:sp>
      <p:sp>
        <p:nvSpPr>
          <p:cNvPr id="2" name="TextBox 1">
            <a:extLst>
              <a:ext uri="{FF2B5EF4-FFF2-40B4-BE49-F238E27FC236}">
                <a16:creationId xmlns:a16="http://schemas.microsoft.com/office/drawing/2014/main" id="{15F48759-537D-4267-907E-DE39AFA6466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929514468"/>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 name="Star: 5 Points 15">
            <a:extLst>
              <a:ext uri="{FF2B5EF4-FFF2-40B4-BE49-F238E27FC236}">
                <a16:creationId xmlns:a16="http://schemas.microsoft.com/office/drawing/2014/main" id="{8431F8C2-9A74-4F57-ADAC-2E4E39B8BF0D}"/>
              </a:ext>
            </a:extLst>
          </p:cNvPr>
          <p:cNvSpPr/>
          <p:nvPr/>
        </p:nvSpPr>
        <p:spPr>
          <a:xfrm>
            <a:off x="3200400" y="3436203"/>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86A643F7-DB87-4687-9AE3-FC93D3D3AAD7}"/>
              </a:ext>
            </a:extLst>
          </p:cNvPr>
          <p:cNvSpPr txBox="1"/>
          <p:nvPr/>
        </p:nvSpPr>
        <p:spPr>
          <a:xfrm>
            <a:off x="615618" y="4105870"/>
            <a:ext cx="8078339" cy="923330"/>
          </a:xfrm>
          <a:prstGeom prst="rect">
            <a:avLst/>
          </a:prstGeom>
          <a:solidFill>
            <a:schemeClr val="accent1">
              <a:lumMod val="60000"/>
              <a:lumOff val="40000"/>
            </a:schemeClr>
          </a:solidFill>
        </p:spPr>
        <p:txBody>
          <a:bodyPr wrap="square" rtlCol="0">
            <a:spAutoFit/>
          </a:bodyPr>
          <a:lstStyle/>
          <a:p>
            <a:r>
              <a:rPr lang="en-US" i="1" dirty="0">
                <a:effectLst>
                  <a:outerShdw blurRad="38100" dist="38100" dir="2700000" algn="tl">
                    <a:srgbClr val="000000">
                      <a:alpha val="43137"/>
                    </a:srgbClr>
                  </a:outerShdw>
                </a:effectLst>
              </a:rPr>
              <a:t>Make another mental note: </a:t>
            </a:r>
            <a:r>
              <a:rPr lang="en-US" dirty="0">
                <a:effectLst>
                  <a:outerShdw blurRad="38100" dist="38100" dir="2700000" algn="tl">
                    <a:srgbClr val="000000">
                      <a:alpha val="43137"/>
                    </a:srgbClr>
                  </a:outerShdw>
                </a:effectLst>
              </a:rPr>
              <a:t>While ghost-cell glaucoma involves RBCs as would be expected in a hemorrhage-related condition, </a:t>
            </a:r>
            <a:r>
              <a:rPr lang="en-US" dirty="0">
                <a:solidFill>
                  <a:srgbClr val="0000FF"/>
                </a:solidFill>
                <a:effectLst>
                  <a:outerShdw blurRad="38100" dist="38100" dir="2700000" algn="tl">
                    <a:srgbClr val="000000">
                      <a:alpha val="43137"/>
                    </a:srgbClr>
                  </a:outerShdw>
                </a:effectLst>
              </a:rPr>
              <a:t>in hemolytic glaucoma the culprit is </a:t>
            </a:r>
            <a:r>
              <a:rPr lang="en-US" b="1" dirty="0">
                <a:solidFill>
                  <a:srgbClr val="0000FF"/>
                </a:solidFill>
                <a:effectLst>
                  <a:outerShdw blurRad="38100" dist="38100" dir="2700000" algn="tl">
                    <a:srgbClr val="000000">
                      <a:alpha val="43137"/>
                    </a:srgbClr>
                  </a:outerShdw>
                </a:effectLst>
              </a:rPr>
              <a:t>not</a:t>
            </a:r>
            <a:r>
              <a:rPr lang="en-US" dirty="0">
                <a:solidFill>
                  <a:srgbClr val="0000FF"/>
                </a:solidFill>
                <a:effectLst>
                  <a:outerShdw blurRad="38100" dist="38100" dir="2700000" algn="tl">
                    <a:srgbClr val="000000">
                      <a:alpha val="43137"/>
                    </a:srgbClr>
                  </a:outerShdw>
                </a:effectLst>
              </a:rPr>
              <a:t> RBCs—it’s </a:t>
            </a:r>
            <a:r>
              <a:rPr lang="en-US" b="1" i="1" dirty="0">
                <a:solidFill>
                  <a:srgbClr val="0000FF"/>
                </a:solidFill>
                <a:effectLst>
                  <a:outerShdw blurRad="38100" dist="38100" dir="2700000" algn="tl">
                    <a:srgbClr val="000000">
                      <a:alpha val="43137"/>
                    </a:srgbClr>
                  </a:outerShdw>
                </a:effectLst>
              </a:rPr>
              <a:t>macrophages</a:t>
            </a:r>
          </a:p>
        </p:txBody>
      </p:sp>
      <p:sp>
        <p:nvSpPr>
          <p:cNvPr id="22" name="Star: 5 Points 21">
            <a:extLst>
              <a:ext uri="{FF2B5EF4-FFF2-40B4-BE49-F238E27FC236}">
                <a16:creationId xmlns:a16="http://schemas.microsoft.com/office/drawing/2014/main" id="{3DE8FF16-2B9C-455A-AE55-6B828ECEAE64}"/>
              </a:ext>
            </a:extLst>
          </p:cNvPr>
          <p:cNvSpPr/>
          <p:nvPr/>
        </p:nvSpPr>
        <p:spPr>
          <a:xfrm>
            <a:off x="6101379" y="3440085"/>
            <a:ext cx="444501" cy="366712"/>
          </a:xfrm>
          <a:prstGeom prst="star5">
            <a:avLst/>
          </a:prstGeom>
          <a:solidFill>
            <a:srgbClr val="0070C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ADED913-D77F-4472-A76A-22FD9E7BE10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88392367"/>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338554"/>
          </a:xfrm>
          <a:prstGeom prst="rect">
            <a:avLst/>
          </a:prstGeom>
          <a:noFill/>
        </p:spPr>
        <p:txBody>
          <a:bodyPr wrap="square" rtlCol="0">
            <a:spAutoFit/>
          </a:bodyPr>
          <a:lstStyle/>
          <a:p>
            <a:r>
              <a:rPr lang="en-US" sz="1600" i="1" dirty="0">
                <a:solidFill>
                  <a:srgbClr val="0000FF"/>
                </a:solidFill>
              </a:rPr>
              <a:t>What’s up with the macrophages? How do they figure in all this?</a:t>
            </a:r>
            <a:endParaRPr lang="en-US" sz="1600" dirty="0">
              <a:solidFill>
                <a:srgbClr val="0000FF"/>
              </a:solidFill>
            </a:endParaRPr>
          </a:p>
        </p:txBody>
      </p:sp>
      <p:sp>
        <p:nvSpPr>
          <p:cNvPr id="19" name="Rectangle 18">
            <a:extLst>
              <a:ext uri="{FF2B5EF4-FFF2-40B4-BE49-F238E27FC236}">
                <a16:creationId xmlns:a16="http://schemas.microsoft.com/office/drawing/2014/main" id="{32D04A70-A25A-46F0-BF68-210BE9FFB25A}"/>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7BE3F74A-EE86-4D73-A983-6372B59807D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37219666"/>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1323439"/>
          </a:xfrm>
          <a:prstGeom prst="rect">
            <a:avLst/>
          </a:prstGeom>
          <a:noFill/>
        </p:spPr>
        <p:txBody>
          <a:bodyPr wrap="square" rtlCol="0">
            <a:spAutoFit/>
          </a:bodyPr>
          <a:lstStyle/>
          <a:p>
            <a:r>
              <a:rPr lang="en-US" sz="1600" i="1" dirty="0">
                <a:solidFill>
                  <a:srgbClr val="0000FF"/>
                </a:solidFill>
              </a:rPr>
              <a:t>What’s up with the macrophages? How do they figure in all this?</a:t>
            </a:r>
          </a:p>
          <a:p>
            <a:r>
              <a:rPr lang="en-US" sz="1600" dirty="0">
                <a:solidFill>
                  <a:srgbClr val="0000FF"/>
                </a:solidFill>
              </a:rPr>
              <a:t>RBCs in a vitreous hemorrhage start to break down after a week or two. The degeneration of these cells attracts macrophages, which consume both the effete RBCs as well as the hemoglobin-related material they release. Heavy-laden with globules of degenerated Hgb and other RBC detritus, these macrophages end up in the AC, and ultimately the angle.</a:t>
            </a:r>
          </a:p>
        </p:txBody>
      </p:sp>
      <p:sp>
        <p:nvSpPr>
          <p:cNvPr id="19" name="Rectangle 18">
            <a:extLst>
              <a:ext uri="{FF2B5EF4-FFF2-40B4-BE49-F238E27FC236}">
                <a16:creationId xmlns:a16="http://schemas.microsoft.com/office/drawing/2014/main" id="{384A7262-EEE8-4972-8ED4-49417AE04D99}"/>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5243C394-82F7-40C0-BDB6-2CB9774FEAB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800505845"/>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E3DB183-08E0-4294-B689-DDC6FAFD2E21}"/>
              </a:ext>
            </a:extLst>
          </p:cNvPr>
          <p:cNvSpPr>
            <a:spLocks noGrp="1"/>
          </p:cNvSpPr>
          <p:nvPr>
            <p:ph type="sldNum" sz="quarter" idx="12"/>
          </p:nvPr>
        </p:nvSpPr>
        <p:spPr/>
        <p:txBody>
          <a:bodyPr/>
          <a:lstStyle/>
          <a:p>
            <a:fld id="{210B486D-A012-4E34-8641-A45BD5FB0971}" type="slidenum">
              <a:rPr lang="en-US" altLang="en-US" smtClean="0"/>
              <a:pPr/>
              <a:t>428</a:t>
            </a:fld>
            <a:endParaRPr lang="en-US" altLang="en-US"/>
          </a:p>
        </p:txBody>
      </p:sp>
      <p:sp>
        <p:nvSpPr>
          <p:cNvPr id="5" name="TextBox 4">
            <a:extLst>
              <a:ext uri="{FF2B5EF4-FFF2-40B4-BE49-F238E27FC236}">
                <a16:creationId xmlns:a16="http://schemas.microsoft.com/office/drawing/2014/main" id="{22AFD759-2441-4B37-A1A7-C0EC95215EFD}"/>
              </a:ext>
            </a:extLst>
          </p:cNvPr>
          <p:cNvSpPr txBox="1"/>
          <p:nvPr/>
        </p:nvSpPr>
        <p:spPr>
          <a:xfrm>
            <a:off x="1295400" y="5715000"/>
            <a:ext cx="6950765" cy="584775"/>
          </a:xfrm>
          <a:prstGeom prst="rect">
            <a:avLst/>
          </a:prstGeom>
          <a:noFill/>
        </p:spPr>
        <p:txBody>
          <a:bodyPr wrap="square" rtlCol="0">
            <a:spAutoFit/>
          </a:bodyPr>
          <a:lstStyle/>
          <a:p>
            <a:r>
              <a:rPr lang="en-US" sz="1600" b="1" dirty="0"/>
              <a:t>Hemolytic glaucoma</a:t>
            </a:r>
            <a:r>
              <a:rPr lang="en-US" sz="1600" dirty="0"/>
              <a:t>. The anterior chamber angle contains macrophages with erythrocytic debris and rust-colored intracytoplasmic material (arrows). </a:t>
            </a:r>
          </a:p>
        </p:txBody>
      </p:sp>
      <p:pic>
        <p:nvPicPr>
          <p:cNvPr id="3" name="Picture 2">
            <a:extLst>
              <a:ext uri="{FF2B5EF4-FFF2-40B4-BE49-F238E27FC236}">
                <a16:creationId xmlns:a16="http://schemas.microsoft.com/office/drawing/2014/main" id="{84B50D6A-55C1-40B1-9912-B059207DD5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11957" y="1276999"/>
            <a:ext cx="5720085" cy="4304002"/>
          </a:xfrm>
          <a:prstGeom prst="rect">
            <a:avLst/>
          </a:prstGeom>
        </p:spPr>
      </p:pic>
      <p:sp>
        <p:nvSpPr>
          <p:cNvPr id="2" name="TextBox 1">
            <a:extLst>
              <a:ext uri="{FF2B5EF4-FFF2-40B4-BE49-F238E27FC236}">
                <a16:creationId xmlns:a16="http://schemas.microsoft.com/office/drawing/2014/main" id="{BA1021F2-B4FA-4ADF-AB80-D8063AEFF06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442140238"/>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429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1323439"/>
          </a:xfrm>
          <a:prstGeom prst="rect">
            <a:avLst/>
          </a:prstGeom>
          <a:noFill/>
        </p:spPr>
        <p:txBody>
          <a:bodyPr wrap="square" rtlCol="0">
            <a:spAutoFit/>
          </a:bodyPr>
          <a:lstStyle/>
          <a:p>
            <a:r>
              <a:rPr lang="en-US" sz="1600" i="1" dirty="0">
                <a:solidFill>
                  <a:schemeClr val="bg1">
                    <a:lumMod val="75000"/>
                  </a:schemeClr>
                </a:solidFill>
              </a:rPr>
              <a:t>What’s up with the macrophages? How do they figure in all this?</a:t>
            </a:r>
          </a:p>
          <a:p>
            <a:r>
              <a:rPr lang="en-US" sz="1600" dirty="0">
                <a:solidFill>
                  <a:schemeClr val="bg1">
                    <a:lumMod val="75000"/>
                  </a:schemeClr>
                </a:solidFill>
              </a:rPr>
              <a:t>RBCs in a vitreous hemorrhage start to break down after a week or two. The degeneration of these cells attracts macrophages, which consume both the effete RBCs as well as the hemoglobin-related material they release. Heavy laden with </a:t>
            </a:r>
            <a:r>
              <a:rPr lang="en-US" sz="1600" b="1" dirty="0">
                <a:solidFill>
                  <a:srgbClr val="0000FF"/>
                </a:solidFill>
              </a:rPr>
              <a:t>globules of degenerated Hgb </a:t>
            </a:r>
            <a:r>
              <a:rPr lang="en-US" sz="1600" dirty="0">
                <a:solidFill>
                  <a:schemeClr val="bg1">
                    <a:lumMod val="75000"/>
                  </a:schemeClr>
                </a:solidFill>
              </a:rPr>
              <a:t>and other RBC detritus, these macrophages end up in the AC, and ultimately the angle.</a:t>
            </a:r>
          </a:p>
        </p:txBody>
      </p:sp>
      <p:sp>
        <p:nvSpPr>
          <p:cNvPr id="4" name="TextBox 3">
            <a:extLst>
              <a:ext uri="{FF2B5EF4-FFF2-40B4-BE49-F238E27FC236}">
                <a16:creationId xmlns:a16="http://schemas.microsoft.com/office/drawing/2014/main" id="{7AB4406D-A5CF-43ED-835B-C64C2AB9A7CF}"/>
              </a:ext>
            </a:extLst>
          </p:cNvPr>
          <p:cNvSpPr txBox="1"/>
          <p:nvPr/>
        </p:nvSpPr>
        <p:spPr>
          <a:xfrm>
            <a:off x="2502762" y="4595336"/>
            <a:ext cx="345267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‘Globules of degenerated Hgb’ are known by what eponymous name?</a:t>
            </a:r>
          </a:p>
          <a:p>
            <a:r>
              <a:rPr lang="en-US" sz="1400" dirty="0">
                <a:solidFill>
                  <a:schemeClr val="accent1">
                    <a:lumMod val="40000"/>
                    <a:lumOff val="60000"/>
                  </a:schemeClr>
                </a:solidFill>
              </a:rPr>
              <a:t>Heinz bodies</a:t>
            </a:r>
          </a:p>
        </p:txBody>
      </p:sp>
      <p:sp>
        <p:nvSpPr>
          <p:cNvPr id="19" name="Oval 18">
            <a:extLst>
              <a:ext uri="{FF2B5EF4-FFF2-40B4-BE49-F238E27FC236}">
                <a16:creationId xmlns:a16="http://schemas.microsoft.com/office/drawing/2014/main" id="{30FDEEB3-80DF-4AD0-9F49-4CECBE701C4E}"/>
              </a:ext>
            </a:extLst>
          </p:cNvPr>
          <p:cNvSpPr/>
          <p:nvPr/>
        </p:nvSpPr>
        <p:spPr>
          <a:xfrm>
            <a:off x="5867400" y="4656973"/>
            <a:ext cx="3209069"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B7DE334-FDFE-4B35-A59B-9A122112367E}"/>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TextBox 4">
            <a:extLst>
              <a:ext uri="{FF2B5EF4-FFF2-40B4-BE49-F238E27FC236}">
                <a16:creationId xmlns:a16="http://schemas.microsoft.com/office/drawing/2014/main" id="{D3540D39-CC7B-43A1-9B25-AA9CF772005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32315999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44437462"/>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1323439"/>
          </a:xfrm>
          <a:prstGeom prst="rect">
            <a:avLst/>
          </a:prstGeom>
          <a:noFill/>
        </p:spPr>
        <p:txBody>
          <a:bodyPr wrap="square" rtlCol="0">
            <a:spAutoFit/>
          </a:bodyPr>
          <a:lstStyle/>
          <a:p>
            <a:r>
              <a:rPr lang="en-US" sz="1600" i="1" dirty="0">
                <a:solidFill>
                  <a:schemeClr val="bg1">
                    <a:lumMod val="75000"/>
                  </a:schemeClr>
                </a:solidFill>
              </a:rPr>
              <a:t>What’s up with the macrophages? How do they figure in all this?</a:t>
            </a:r>
          </a:p>
          <a:p>
            <a:r>
              <a:rPr lang="en-US" sz="1600" dirty="0">
                <a:solidFill>
                  <a:schemeClr val="bg1">
                    <a:lumMod val="75000"/>
                  </a:schemeClr>
                </a:solidFill>
              </a:rPr>
              <a:t>RBCs in a vitreous hemorrhage start to break down after a week or two. The degeneration of these cells attracts macrophages, which consume both the effete RBCs as well as the hemoglobin-related material they release. Heavy laden with </a:t>
            </a:r>
            <a:r>
              <a:rPr lang="en-US" sz="1600" b="1" dirty="0">
                <a:solidFill>
                  <a:srgbClr val="0000FF"/>
                </a:solidFill>
              </a:rPr>
              <a:t>globules of degenerated Hgb </a:t>
            </a:r>
            <a:r>
              <a:rPr lang="en-US" sz="1600" dirty="0">
                <a:solidFill>
                  <a:schemeClr val="bg1">
                    <a:lumMod val="75000"/>
                  </a:schemeClr>
                </a:solidFill>
              </a:rPr>
              <a:t>and other RBC detritus, these macrophages end up in the AC, and ultimately the angle.</a:t>
            </a:r>
          </a:p>
        </p:txBody>
      </p:sp>
      <p:sp>
        <p:nvSpPr>
          <p:cNvPr id="4" name="TextBox 3">
            <a:extLst>
              <a:ext uri="{FF2B5EF4-FFF2-40B4-BE49-F238E27FC236}">
                <a16:creationId xmlns:a16="http://schemas.microsoft.com/office/drawing/2014/main" id="{7AB4406D-A5CF-43ED-835B-C64C2AB9A7CF}"/>
              </a:ext>
            </a:extLst>
          </p:cNvPr>
          <p:cNvSpPr txBox="1"/>
          <p:nvPr/>
        </p:nvSpPr>
        <p:spPr>
          <a:xfrm>
            <a:off x="2502762" y="4595336"/>
            <a:ext cx="3452676" cy="738664"/>
          </a:xfrm>
          <a:prstGeom prst="rect">
            <a:avLst/>
          </a:prstGeom>
          <a:solidFill>
            <a:schemeClr val="accent1">
              <a:lumMod val="40000"/>
              <a:lumOff val="60000"/>
            </a:schemeClr>
          </a:solidFill>
        </p:spPr>
        <p:txBody>
          <a:bodyPr wrap="square" rtlCol="0">
            <a:spAutoFit/>
          </a:bodyPr>
          <a:lstStyle/>
          <a:p>
            <a:r>
              <a:rPr lang="en-US" sz="1400" i="1" dirty="0">
                <a:solidFill>
                  <a:srgbClr val="0000FF"/>
                </a:solidFill>
              </a:rPr>
              <a:t>‘Globules of degenerated Hgb’ are known by what eponymous name?</a:t>
            </a:r>
          </a:p>
          <a:p>
            <a:r>
              <a:rPr lang="en-US" sz="1400" dirty="0">
                <a:solidFill>
                  <a:srgbClr val="0000FF"/>
                </a:solidFill>
              </a:rPr>
              <a:t>Heinz bodies</a:t>
            </a:r>
          </a:p>
        </p:txBody>
      </p:sp>
      <p:sp>
        <p:nvSpPr>
          <p:cNvPr id="19" name="Oval 18">
            <a:extLst>
              <a:ext uri="{FF2B5EF4-FFF2-40B4-BE49-F238E27FC236}">
                <a16:creationId xmlns:a16="http://schemas.microsoft.com/office/drawing/2014/main" id="{30FDEEB3-80DF-4AD0-9F49-4CECBE701C4E}"/>
              </a:ext>
            </a:extLst>
          </p:cNvPr>
          <p:cNvSpPr/>
          <p:nvPr/>
        </p:nvSpPr>
        <p:spPr>
          <a:xfrm>
            <a:off x="5867400" y="4656973"/>
            <a:ext cx="3209069"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002BF08A-15D2-45FE-BE79-DD6B3F7C1685}"/>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TextBox 4">
            <a:extLst>
              <a:ext uri="{FF2B5EF4-FFF2-40B4-BE49-F238E27FC236}">
                <a16:creationId xmlns:a16="http://schemas.microsoft.com/office/drawing/2014/main" id="{D7DF50A1-7650-4FFD-8F5F-EB3EB3FCC38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677763011"/>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BE3DB183-08E0-4294-B689-DDC6FAFD2E21}"/>
              </a:ext>
            </a:extLst>
          </p:cNvPr>
          <p:cNvSpPr>
            <a:spLocks noGrp="1"/>
          </p:cNvSpPr>
          <p:nvPr>
            <p:ph type="sldNum" sz="quarter" idx="12"/>
          </p:nvPr>
        </p:nvSpPr>
        <p:spPr/>
        <p:txBody>
          <a:bodyPr/>
          <a:lstStyle/>
          <a:p>
            <a:fld id="{210B486D-A012-4E34-8641-A45BD5FB0971}" type="slidenum">
              <a:rPr lang="en-US" altLang="en-US" smtClean="0"/>
              <a:pPr/>
              <a:t>431</a:t>
            </a:fld>
            <a:endParaRPr lang="en-US" altLang="en-US"/>
          </a:p>
        </p:txBody>
      </p:sp>
      <p:sp>
        <p:nvSpPr>
          <p:cNvPr id="5" name="TextBox 4">
            <a:extLst>
              <a:ext uri="{FF2B5EF4-FFF2-40B4-BE49-F238E27FC236}">
                <a16:creationId xmlns:a16="http://schemas.microsoft.com/office/drawing/2014/main" id="{22AFD759-2441-4B37-A1A7-C0EC95215EFD}"/>
              </a:ext>
            </a:extLst>
          </p:cNvPr>
          <p:cNvSpPr txBox="1"/>
          <p:nvPr/>
        </p:nvSpPr>
        <p:spPr>
          <a:xfrm>
            <a:off x="1740952" y="5300870"/>
            <a:ext cx="5662096" cy="584775"/>
          </a:xfrm>
          <a:prstGeom prst="rect">
            <a:avLst/>
          </a:prstGeom>
          <a:noFill/>
        </p:spPr>
        <p:txBody>
          <a:bodyPr wrap="square" rtlCol="0">
            <a:spAutoFit/>
          </a:bodyPr>
          <a:lstStyle/>
          <a:p>
            <a:r>
              <a:rPr lang="en-US" sz="1600" b="1" dirty="0"/>
              <a:t>Hemolytic glaucoma</a:t>
            </a:r>
            <a:r>
              <a:rPr lang="en-US" sz="1600" dirty="0"/>
              <a:t>. The degenerating hemoglobin is present as small globules known as Heinz bodies (arrows).</a:t>
            </a:r>
          </a:p>
        </p:txBody>
      </p:sp>
      <p:pic>
        <p:nvPicPr>
          <p:cNvPr id="7" name="Picture 6">
            <a:extLst>
              <a:ext uri="{FF2B5EF4-FFF2-40B4-BE49-F238E27FC236}">
                <a16:creationId xmlns:a16="http://schemas.microsoft.com/office/drawing/2014/main" id="{7B02FA76-A475-4B6E-83CD-25DE76A0353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0952" y="1522457"/>
            <a:ext cx="5662096" cy="3778413"/>
          </a:xfrm>
          <a:prstGeom prst="rect">
            <a:avLst/>
          </a:prstGeom>
        </p:spPr>
      </p:pic>
      <p:sp>
        <p:nvSpPr>
          <p:cNvPr id="2" name="TextBox 1">
            <a:extLst>
              <a:ext uri="{FF2B5EF4-FFF2-40B4-BE49-F238E27FC236}">
                <a16:creationId xmlns:a16="http://schemas.microsoft.com/office/drawing/2014/main" id="{A8F1E001-B519-4488-8EF6-551F1052545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03063787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1323439"/>
          </a:xfrm>
          <a:prstGeom prst="rect">
            <a:avLst/>
          </a:prstGeom>
          <a:noFill/>
        </p:spPr>
        <p:txBody>
          <a:bodyPr wrap="square" rtlCol="0">
            <a:spAutoFit/>
          </a:bodyPr>
          <a:lstStyle/>
          <a:p>
            <a:r>
              <a:rPr lang="en-US" sz="1600" i="1" dirty="0">
                <a:solidFill>
                  <a:schemeClr val="bg1">
                    <a:lumMod val="75000"/>
                  </a:schemeClr>
                </a:solidFill>
              </a:rPr>
              <a:t>What’s up with the macrophages? How do they figure in all this?</a:t>
            </a:r>
          </a:p>
          <a:p>
            <a:r>
              <a:rPr lang="en-US" sz="1600" dirty="0">
                <a:solidFill>
                  <a:schemeClr val="bg1">
                    <a:lumMod val="75000"/>
                  </a:schemeClr>
                </a:solidFill>
              </a:rPr>
              <a:t>RBCs in a vitreous hemorrhage start to break down after a week or two. The degeneration of these cells attracts macrophages, which consume both the effete RBCs as well as the hemoglobin-related material they release. Heavy laden with </a:t>
            </a:r>
            <a:r>
              <a:rPr lang="en-US" sz="1600" b="1" dirty="0">
                <a:solidFill>
                  <a:srgbClr val="0000FF"/>
                </a:solidFill>
              </a:rPr>
              <a:t>globules of degenerated Hgb </a:t>
            </a:r>
            <a:r>
              <a:rPr lang="en-US" sz="1600" dirty="0">
                <a:solidFill>
                  <a:schemeClr val="bg1">
                    <a:lumMod val="75000"/>
                  </a:schemeClr>
                </a:solidFill>
              </a:rPr>
              <a:t>and other RBC detritus, these macrophages end up in the AC, and ultimately the angle.</a:t>
            </a:r>
          </a:p>
        </p:txBody>
      </p:sp>
      <p:sp>
        <p:nvSpPr>
          <p:cNvPr id="4" name="TextBox 3">
            <a:extLst>
              <a:ext uri="{FF2B5EF4-FFF2-40B4-BE49-F238E27FC236}">
                <a16:creationId xmlns:a16="http://schemas.microsoft.com/office/drawing/2014/main" id="{7AB4406D-A5CF-43ED-835B-C64C2AB9A7CF}"/>
              </a:ext>
            </a:extLst>
          </p:cNvPr>
          <p:cNvSpPr txBox="1"/>
          <p:nvPr/>
        </p:nvSpPr>
        <p:spPr>
          <a:xfrm>
            <a:off x="2502762" y="4595336"/>
            <a:ext cx="345267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‘Globules of degenerated Hgb’ are known by what eponymous name?</a:t>
            </a:r>
          </a:p>
          <a:p>
            <a:r>
              <a:rPr lang="en-US" sz="1400" b="1" dirty="0">
                <a:solidFill>
                  <a:srgbClr val="0000FF"/>
                </a:solidFill>
              </a:rPr>
              <a:t>Heinz bodies</a:t>
            </a:r>
          </a:p>
        </p:txBody>
      </p:sp>
      <p:sp>
        <p:nvSpPr>
          <p:cNvPr id="19" name="Oval 18">
            <a:extLst>
              <a:ext uri="{FF2B5EF4-FFF2-40B4-BE49-F238E27FC236}">
                <a16:creationId xmlns:a16="http://schemas.microsoft.com/office/drawing/2014/main" id="{30FDEEB3-80DF-4AD0-9F49-4CECBE701C4E}"/>
              </a:ext>
            </a:extLst>
          </p:cNvPr>
          <p:cNvSpPr/>
          <p:nvPr/>
        </p:nvSpPr>
        <p:spPr>
          <a:xfrm>
            <a:off x="5867400" y="4656973"/>
            <a:ext cx="3209069"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0DD00AD9-65D5-4B1F-864F-77D8C1DE47B7}"/>
              </a:ext>
            </a:extLst>
          </p:cNvPr>
          <p:cNvSpPr/>
          <p:nvPr/>
        </p:nvSpPr>
        <p:spPr>
          <a:xfrm>
            <a:off x="2438400" y="4953000"/>
            <a:ext cx="1371600" cy="4154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D599B40-C072-49A1-890B-C800DA9CFDD5}"/>
              </a:ext>
            </a:extLst>
          </p:cNvPr>
          <p:cNvSpPr txBox="1"/>
          <p:nvPr/>
        </p:nvSpPr>
        <p:spPr>
          <a:xfrm>
            <a:off x="576312" y="5478214"/>
            <a:ext cx="5595888" cy="1169551"/>
          </a:xfrm>
          <a:prstGeom prst="rect">
            <a:avLst/>
          </a:prstGeom>
          <a:solidFill>
            <a:srgbClr val="0070C0"/>
          </a:solidFill>
        </p:spPr>
        <p:txBody>
          <a:bodyPr wrap="square" rtlCol="0">
            <a:spAutoFit/>
          </a:bodyPr>
          <a:lstStyle/>
          <a:p>
            <a:r>
              <a:rPr lang="en-US" sz="1400" dirty="0">
                <a:solidFill>
                  <a:schemeClr val="bg1"/>
                </a:solidFill>
              </a:rPr>
              <a:t>‘Heinz bodies’? </a:t>
            </a:r>
            <a:r>
              <a:rPr lang="en-US" sz="1400" i="1" dirty="0" err="1">
                <a:solidFill>
                  <a:schemeClr val="bg1"/>
                </a:solidFill>
              </a:rPr>
              <a:t>Bruh</a:t>
            </a:r>
            <a:r>
              <a:rPr lang="en-US" sz="1400" i="1" dirty="0">
                <a:solidFill>
                  <a:schemeClr val="bg1"/>
                </a:solidFill>
              </a:rPr>
              <a:t>, the BCSC </a:t>
            </a:r>
            <a:r>
              <a:rPr lang="en-US" sz="1400" dirty="0">
                <a:solidFill>
                  <a:schemeClr val="bg1"/>
                </a:solidFill>
              </a:rPr>
              <a:t>Glaucoma</a:t>
            </a:r>
            <a:r>
              <a:rPr lang="en-US" sz="1400" i="1" dirty="0">
                <a:solidFill>
                  <a:schemeClr val="bg1"/>
                </a:solidFill>
              </a:rPr>
              <a:t> book does </a:t>
            </a:r>
            <a:r>
              <a:rPr lang="en-US" sz="1400" b="1" dirty="0">
                <a:solidFill>
                  <a:schemeClr val="bg1"/>
                </a:solidFill>
              </a:rPr>
              <a:t>not</a:t>
            </a:r>
            <a:r>
              <a:rPr lang="en-US" sz="1400" i="1" dirty="0">
                <a:solidFill>
                  <a:schemeClr val="bg1"/>
                </a:solidFill>
              </a:rPr>
              <a:t> mention Heinz bodies. Why are you including details we don’t need to know?</a:t>
            </a:r>
          </a:p>
          <a:p>
            <a:r>
              <a:rPr lang="en-US" sz="1400" dirty="0">
                <a:solidFill>
                  <a:srgbClr val="0070C0"/>
                </a:solidFill>
              </a:rPr>
              <a:t>I wouldn’t do you like that </a:t>
            </a:r>
            <a:r>
              <a:rPr lang="en-US" sz="1400" dirty="0" err="1">
                <a:solidFill>
                  <a:srgbClr val="0070C0"/>
                </a:solidFill>
              </a:rPr>
              <a:t>bruh</a:t>
            </a:r>
            <a:r>
              <a:rPr lang="en-US" sz="1400" dirty="0">
                <a:solidFill>
                  <a:srgbClr val="0070C0"/>
                </a:solidFill>
              </a:rPr>
              <a:t>—the </a:t>
            </a:r>
            <a:r>
              <a:rPr lang="en-US" sz="1400" i="1" dirty="0">
                <a:solidFill>
                  <a:srgbClr val="0070C0"/>
                </a:solidFill>
              </a:rPr>
              <a:t>Pathology</a:t>
            </a:r>
            <a:r>
              <a:rPr lang="en-US" sz="1400" dirty="0">
                <a:solidFill>
                  <a:srgbClr val="0070C0"/>
                </a:solidFill>
              </a:rPr>
              <a:t> book mentions    Heinz bodies in</a:t>
            </a:r>
            <a:r>
              <a:rPr lang="en-US" sz="1400" b="1" dirty="0">
                <a:solidFill>
                  <a:srgbClr val="0070C0"/>
                </a:solidFill>
              </a:rPr>
              <a:t> </a:t>
            </a:r>
            <a:r>
              <a:rPr lang="en-US" sz="1400" i="1" dirty="0">
                <a:solidFill>
                  <a:srgbClr val="0070C0"/>
                </a:solidFill>
              </a:rPr>
              <a:t>its</a:t>
            </a:r>
            <a:r>
              <a:rPr lang="en-US" sz="1400" b="1" dirty="0">
                <a:solidFill>
                  <a:srgbClr val="0070C0"/>
                </a:solidFill>
              </a:rPr>
              <a:t> </a:t>
            </a:r>
            <a:r>
              <a:rPr lang="en-US" sz="1400" dirty="0">
                <a:solidFill>
                  <a:srgbClr val="0070C0"/>
                </a:solidFill>
              </a:rPr>
              <a:t>discussion of hemolytic- and ghost-cell </a:t>
            </a:r>
            <a:r>
              <a:rPr lang="en-US" sz="1400" dirty="0" err="1">
                <a:solidFill>
                  <a:srgbClr val="0070C0"/>
                </a:solidFill>
              </a:rPr>
              <a:t>glau</a:t>
            </a:r>
            <a:endParaRPr lang="en-US" sz="1400" dirty="0">
              <a:solidFill>
                <a:srgbClr val="0070C0"/>
              </a:solidFill>
            </a:endParaRPr>
          </a:p>
          <a:p>
            <a:r>
              <a:rPr lang="en-US" sz="1400" dirty="0">
                <a:solidFill>
                  <a:srgbClr val="0070C0"/>
                </a:solidFill>
              </a:rPr>
              <a:t>coma </a:t>
            </a:r>
          </a:p>
        </p:txBody>
      </p:sp>
      <p:sp>
        <p:nvSpPr>
          <p:cNvPr id="22" name="Rectangle 21">
            <a:extLst>
              <a:ext uri="{FF2B5EF4-FFF2-40B4-BE49-F238E27FC236}">
                <a16:creationId xmlns:a16="http://schemas.microsoft.com/office/drawing/2014/main" id="{DB6A7F9D-4F6D-4475-AFD9-F4C07DB8E2A1}"/>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TextBox 5">
            <a:extLst>
              <a:ext uri="{FF2B5EF4-FFF2-40B4-BE49-F238E27FC236}">
                <a16:creationId xmlns:a16="http://schemas.microsoft.com/office/drawing/2014/main" id="{BB78E430-BDE2-4184-8ADF-FCFE26DC6C4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857147886"/>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b="1" i="1"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3520858" y="3388531"/>
            <a:ext cx="2651342"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609600" y="4035705"/>
            <a:ext cx="8386871" cy="1323439"/>
          </a:xfrm>
          <a:prstGeom prst="rect">
            <a:avLst/>
          </a:prstGeom>
          <a:noFill/>
        </p:spPr>
        <p:txBody>
          <a:bodyPr wrap="square" rtlCol="0">
            <a:spAutoFit/>
          </a:bodyPr>
          <a:lstStyle/>
          <a:p>
            <a:r>
              <a:rPr lang="en-US" sz="1600" i="1" dirty="0">
                <a:solidFill>
                  <a:schemeClr val="bg1">
                    <a:lumMod val="75000"/>
                  </a:schemeClr>
                </a:solidFill>
              </a:rPr>
              <a:t>What’s up with the macrophages? How do they figure in all this?</a:t>
            </a:r>
          </a:p>
          <a:p>
            <a:r>
              <a:rPr lang="en-US" sz="1600" dirty="0">
                <a:solidFill>
                  <a:schemeClr val="bg1">
                    <a:lumMod val="75000"/>
                  </a:schemeClr>
                </a:solidFill>
              </a:rPr>
              <a:t>RBCs in a vitreous hemorrhage start to break down after a week or two. The degeneration of these cells attracts macrophages, which consume both the effete RBCs as well as the hemoglobin-related material they release. Heavy laden with </a:t>
            </a:r>
            <a:r>
              <a:rPr lang="en-US" sz="1600" b="1" dirty="0">
                <a:solidFill>
                  <a:srgbClr val="0000FF"/>
                </a:solidFill>
              </a:rPr>
              <a:t>globules of degenerated Hgb </a:t>
            </a:r>
            <a:r>
              <a:rPr lang="en-US" sz="1600" dirty="0">
                <a:solidFill>
                  <a:schemeClr val="bg1">
                    <a:lumMod val="75000"/>
                  </a:schemeClr>
                </a:solidFill>
              </a:rPr>
              <a:t>and other RBC detritus, these macrophages end up in the AC, and ultimately the angle.</a:t>
            </a:r>
          </a:p>
        </p:txBody>
      </p:sp>
      <p:sp>
        <p:nvSpPr>
          <p:cNvPr id="4" name="TextBox 3">
            <a:extLst>
              <a:ext uri="{FF2B5EF4-FFF2-40B4-BE49-F238E27FC236}">
                <a16:creationId xmlns:a16="http://schemas.microsoft.com/office/drawing/2014/main" id="{7AB4406D-A5CF-43ED-835B-C64C2AB9A7CF}"/>
              </a:ext>
            </a:extLst>
          </p:cNvPr>
          <p:cNvSpPr txBox="1"/>
          <p:nvPr/>
        </p:nvSpPr>
        <p:spPr>
          <a:xfrm>
            <a:off x="2502762" y="4595336"/>
            <a:ext cx="345267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65000"/>
                  </a:schemeClr>
                </a:solidFill>
              </a:rPr>
              <a:t>‘Globules of degenerated Hgb’ are known by what eponymous name?</a:t>
            </a:r>
          </a:p>
          <a:p>
            <a:r>
              <a:rPr lang="en-US" sz="1400" b="1" dirty="0">
                <a:solidFill>
                  <a:srgbClr val="0000FF"/>
                </a:solidFill>
              </a:rPr>
              <a:t>Heinz bodies</a:t>
            </a:r>
          </a:p>
        </p:txBody>
      </p:sp>
      <p:sp>
        <p:nvSpPr>
          <p:cNvPr id="19" name="Oval 18">
            <a:extLst>
              <a:ext uri="{FF2B5EF4-FFF2-40B4-BE49-F238E27FC236}">
                <a16:creationId xmlns:a16="http://schemas.microsoft.com/office/drawing/2014/main" id="{30FDEEB3-80DF-4AD0-9F49-4CECBE701C4E}"/>
              </a:ext>
            </a:extLst>
          </p:cNvPr>
          <p:cNvSpPr/>
          <p:nvPr/>
        </p:nvSpPr>
        <p:spPr>
          <a:xfrm>
            <a:off x="5867400" y="4656973"/>
            <a:ext cx="3209069" cy="573823"/>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Oval 4">
            <a:extLst>
              <a:ext uri="{FF2B5EF4-FFF2-40B4-BE49-F238E27FC236}">
                <a16:creationId xmlns:a16="http://schemas.microsoft.com/office/drawing/2014/main" id="{0DD00AD9-65D5-4B1F-864F-77D8C1DE47B7}"/>
              </a:ext>
            </a:extLst>
          </p:cNvPr>
          <p:cNvSpPr/>
          <p:nvPr/>
        </p:nvSpPr>
        <p:spPr>
          <a:xfrm>
            <a:off x="2438400" y="4953000"/>
            <a:ext cx="1371600" cy="4154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552D32DB-7FAA-438B-8134-70C127F66860}"/>
              </a:ext>
            </a:extLst>
          </p:cNvPr>
          <p:cNvSpPr txBox="1"/>
          <p:nvPr/>
        </p:nvSpPr>
        <p:spPr>
          <a:xfrm>
            <a:off x="576312" y="5478214"/>
            <a:ext cx="5595888" cy="1169551"/>
          </a:xfrm>
          <a:prstGeom prst="rect">
            <a:avLst/>
          </a:prstGeom>
          <a:solidFill>
            <a:srgbClr val="0070C0"/>
          </a:solidFill>
        </p:spPr>
        <p:txBody>
          <a:bodyPr wrap="square" rtlCol="0">
            <a:spAutoFit/>
          </a:bodyPr>
          <a:lstStyle/>
          <a:p>
            <a:r>
              <a:rPr lang="en-US" sz="1400" dirty="0">
                <a:solidFill>
                  <a:schemeClr val="bg1"/>
                </a:solidFill>
              </a:rPr>
              <a:t>‘Heinz bodies’? </a:t>
            </a:r>
            <a:r>
              <a:rPr lang="en-US" sz="1400" i="1" dirty="0" err="1">
                <a:solidFill>
                  <a:schemeClr val="bg1"/>
                </a:solidFill>
              </a:rPr>
              <a:t>Bruh</a:t>
            </a:r>
            <a:r>
              <a:rPr lang="en-US" sz="1400" i="1" dirty="0">
                <a:solidFill>
                  <a:schemeClr val="bg1"/>
                </a:solidFill>
              </a:rPr>
              <a:t>, the BCSC </a:t>
            </a:r>
            <a:r>
              <a:rPr lang="en-US" sz="1400" dirty="0">
                <a:solidFill>
                  <a:schemeClr val="bg1"/>
                </a:solidFill>
              </a:rPr>
              <a:t>Glaucoma</a:t>
            </a:r>
            <a:r>
              <a:rPr lang="en-US" sz="1400" i="1" dirty="0">
                <a:solidFill>
                  <a:schemeClr val="bg1"/>
                </a:solidFill>
              </a:rPr>
              <a:t> book does </a:t>
            </a:r>
            <a:r>
              <a:rPr lang="en-US" sz="1400" b="1" dirty="0">
                <a:solidFill>
                  <a:schemeClr val="bg1"/>
                </a:solidFill>
              </a:rPr>
              <a:t>not</a:t>
            </a:r>
            <a:r>
              <a:rPr lang="en-US" sz="1400" i="1" dirty="0">
                <a:solidFill>
                  <a:schemeClr val="bg1"/>
                </a:solidFill>
              </a:rPr>
              <a:t> mention Heinz bodies. Why are you including details we don’t need to know?</a:t>
            </a:r>
          </a:p>
          <a:p>
            <a:r>
              <a:rPr lang="en-US" sz="1400" dirty="0">
                <a:solidFill>
                  <a:schemeClr val="bg1"/>
                </a:solidFill>
              </a:rPr>
              <a:t>I wouldn’t do you like that </a:t>
            </a:r>
            <a:r>
              <a:rPr lang="en-US" sz="1400" dirty="0" err="1">
                <a:solidFill>
                  <a:schemeClr val="bg1"/>
                </a:solidFill>
              </a:rPr>
              <a:t>bruh</a:t>
            </a:r>
            <a:r>
              <a:rPr lang="en-US" sz="1400" dirty="0">
                <a:solidFill>
                  <a:schemeClr val="bg1"/>
                </a:solidFill>
              </a:rPr>
              <a:t>—the </a:t>
            </a:r>
            <a:r>
              <a:rPr lang="en-US" sz="1400" i="1" dirty="0">
                <a:solidFill>
                  <a:schemeClr val="bg1"/>
                </a:solidFill>
              </a:rPr>
              <a:t>Pathology</a:t>
            </a:r>
            <a:r>
              <a:rPr lang="en-US" sz="1400" dirty="0">
                <a:solidFill>
                  <a:schemeClr val="bg1"/>
                </a:solidFill>
              </a:rPr>
              <a:t> book mentions    Heinz bodies in</a:t>
            </a:r>
            <a:r>
              <a:rPr lang="en-US" sz="1400" b="1" dirty="0">
                <a:solidFill>
                  <a:schemeClr val="bg1"/>
                </a:solidFill>
              </a:rPr>
              <a:t> </a:t>
            </a:r>
            <a:r>
              <a:rPr lang="en-US" sz="1400" i="1" dirty="0">
                <a:solidFill>
                  <a:schemeClr val="bg1"/>
                </a:solidFill>
              </a:rPr>
              <a:t>its</a:t>
            </a:r>
            <a:r>
              <a:rPr lang="en-US" sz="1400" b="1" dirty="0">
                <a:solidFill>
                  <a:schemeClr val="bg1"/>
                </a:solidFill>
              </a:rPr>
              <a:t> </a:t>
            </a:r>
            <a:r>
              <a:rPr lang="en-US" sz="1400" dirty="0">
                <a:solidFill>
                  <a:schemeClr val="bg1"/>
                </a:solidFill>
              </a:rPr>
              <a:t>discussion of hemolytic- and ghost-cell glaucoma, so it’s fair game for the OKAP </a:t>
            </a:r>
          </a:p>
        </p:txBody>
      </p:sp>
      <p:sp>
        <p:nvSpPr>
          <p:cNvPr id="21" name="Rectangle 20">
            <a:extLst>
              <a:ext uri="{FF2B5EF4-FFF2-40B4-BE49-F238E27FC236}">
                <a16:creationId xmlns:a16="http://schemas.microsoft.com/office/drawing/2014/main" id="{DC0F1E33-78A5-4233-B2CE-CE20A8E1116C}"/>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TextBox 6">
            <a:extLst>
              <a:ext uri="{FF2B5EF4-FFF2-40B4-BE49-F238E27FC236}">
                <a16:creationId xmlns:a16="http://schemas.microsoft.com/office/drawing/2014/main" id="{54332F84-ABD4-4267-9A53-C294C8B2B84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94115597"/>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solidFill>
                  <a:srgbClr val="0000FF"/>
                </a:solidFill>
              </a:rPr>
              <a:t>TM clogged</a:t>
            </a:r>
          </a:p>
          <a:p>
            <a:pPr algn="ctr" eaLnBrk="1" hangingPunct="1">
              <a:spcBef>
                <a:spcPct val="0"/>
              </a:spcBef>
              <a:buClrTx/>
              <a:buSzTx/>
              <a:buFontTx/>
              <a:buNone/>
            </a:pPr>
            <a:r>
              <a:rPr lang="en-US" altLang="en-US" sz="1600" b="1" dirty="0">
                <a:solidFill>
                  <a:srgbClr val="0000FF"/>
                </a:solidFill>
              </a:rPr>
              <a:t>    with</a:t>
            </a:r>
            <a:r>
              <a:rPr lang="en-US" altLang="en-US" sz="1600" dirty="0">
                <a:solidFill>
                  <a:schemeClr val="bg1">
                    <a:lumMod val="75000"/>
                  </a:schemeClr>
                </a:solidFill>
              </a:rPr>
              <a:t>…              </a:t>
            </a:r>
          </a:p>
          <a:p>
            <a:pPr algn="ctr" eaLnBrk="1" hangingPunct="1">
              <a:spcBef>
                <a:spcPct val="0"/>
              </a:spcBef>
              <a:buClrTx/>
              <a:buSzTx/>
              <a:buFontTx/>
              <a:buNone/>
            </a:pPr>
            <a:r>
              <a:rPr lang="en-US" altLang="en-US" sz="1600" b="1" i="1" dirty="0">
                <a:solidFill>
                  <a:schemeClr val="bg1"/>
                </a:solidFill>
              </a:rPr>
              <a:t>Hgb-laden </a:t>
            </a:r>
            <a:r>
              <a:rPr lang="en-US" altLang="en-US" sz="1600" b="1" i="1" dirty="0">
                <a:solidFill>
                  <a:srgbClr val="0000FF"/>
                </a:solidFill>
              </a:rPr>
              <a:t>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Rectangle 20">
            <a:extLst>
              <a:ext uri="{FF2B5EF4-FFF2-40B4-BE49-F238E27FC236}">
                <a16:creationId xmlns:a16="http://schemas.microsoft.com/office/drawing/2014/main" id="{DC0F1E33-78A5-4233-B2CE-CE20A8E1116C}"/>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TextBox 6">
            <a:extLst>
              <a:ext uri="{FF2B5EF4-FFF2-40B4-BE49-F238E27FC236}">
                <a16:creationId xmlns:a16="http://schemas.microsoft.com/office/drawing/2014/main" id="{3F2A2C7D-EA15-40D2-B10D-13610F4729EE}"/>
              </a:ext>
            </a:extLst>
          </p:cNvPr>
          <p:cNvSpPr txBox="1"/>
          <p:nvPr/>
        </p:nvSpPr>
        <p:spPr>
          <a:xfrm>
            <a:off x="1943099" y="3993416"/>
            <a:ext cx="5841133" cy="584775"/>
          </a:xfrm>
          <a:prstGeom prst="rect">
            <a:avLst/>
          </a:prstGeom>
          <a:noFill/>
        </p:spPr>
        <p:txBody>
          <a:bodyPr wrap="square" rtlCol="0">
            <a:spAutoFit/>
          </a:bodyPr>
          <a:lstStyle/>
          <a:p>
            <a:r>
              <a:rPr lang="en-US" sz="1600" i="1" dirty="0">
                <a:solidFill>
                  <a:srgbClr val="0000FF"/>
                </a:solidFill>
              </a:rPr>
              <a:t>Finally: ‘Macrophages clogging the TM’ should bring to mind another form of 2ndry OAG—what is it?</a:t>
            </a:r>
            <a:endParaRPr lang="en-US" sz="1600" dirty="0">
              <a:solidFill>
                <a:srgbClr val="FFFF00"/>
              </a:solidFill>
            </a:endParaRPr>
          </a:p>
        </p:txBody>
      </p:sp>
      <p:sp>
        <p:nvSpPr>
          <p:cNvPr id="12" name="TextBox 11">
            <a:extLst>
              <a:ext uri="{FF2B5EF4-FFF2-40B4-BE49-F238E27FC236}">
                <a16:creationId xmlns:a16="http://schemas.microsoft.com/office/drawing/2014/main" id="{A194362B-6378-454D-9828-58A66BDAED4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275661554"/>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solidFill>
                  <a:srgbClr val="0000FF"/>
                </a:solidFill>
              </a:rPr>
              <a:t>TM clogged</a:t>
            </a:r>
          </a:p>
          <a:p>
            <a:pPr algn="ctr" eaLnBrk="1" hangingPunct="1">
              <a:spcBef>
                <a:spcPct val="0"/>
              </a:spcBef>
              <a:buClrTx/>
              <a:buSzTx/>
              <a:buFontTx/>
              <a:buNone/>
            </a:pPr>
            <a:r>
              <a:rPr lang="en-US" altLang="en-US" sz="1600" b="1" dirty="0">
                <a:solidFill>
                  <a:srgbClr val="0000FF"/>
                </a:solidFill>
              </a:rPr>
              <a:t>    with</a:t>
            </a:r>
            <a:r>
              <a:rPr lang="en-US" altLang="en-US" sz="1600" dirty="0">
                <a:solidFill>
                  <a:schemeClr val="bg1">
                    <a:lumMod val="75000"/>
                  </a:schemeClr>
                </a:solidFill>
              </a:rPr>
              <a:t>…              </a:t>
            </a:r>
          </a:p>
          <a:p>
            <a:pPr algn="ctr" eaLnBrk="1" hangingPunct="1">
              <a:spcBef>
                <a:spcPct val="0"/>
              </a:spcBef>
              <a:buClrTx/>
              <a:buSzTx/>
              <a:buFontTx/>
              <a:buNone/>
            </a:pPr>
            <a:r>
              <a:rPr lang="en-US" altLang="en-US" sz="1600" b="1" i="1" dirty="0">
                <a:solidFill>
                  <a:schemeClr val="bg1"/>
                </a:solidFill>
              </a:rPr>
              <a:t>Hgb-laden </a:t>
            </a:r>
            <a:r>
              <a:rPr lang="en-US" altLang="en-US" sz="1600" b="1" i="1" dirty="0">
                <a:solidFill>
                  <a:srgbClr val="0000FF"/>
                </a:solidFill>
              </a:rPr>
              <a:t>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Rectangle 20">
            <a:extLst>
              <a:ext uri="{FF2B5EF4-FFF2-40B4-BE49-F238E27FC236}">
                <a16:creationId xmlns:a16="http://schemas.microsoft.com/office/drawing/2014/main" id="{DC0F1E33-78A5-4233-B2CE-CE20A8E1116C}"/>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TextBox 6">
            <a:extLst>
              <a:ext uri="{FF2B5EF4-FFF2-40B4-BE49-F238E27FC236}">
                <a16:creationId xmlns:a16="http://schemas.microsoft.com/office/drawing/2014/main" id="{3F2A2C7D-EA15-40D2-B10D-13610F4729EE}"/>
              </a:ext>
            </a:extLst>
          </p:cNvPr>
          <p:cNvSpPr txBox="1"/>
          <p:nvPr/>
        </p:nvSpPr>
        <p:spPr>
          <a:xfrm>
            <a:off x="1943099" y="3993416"/>
            <a:ext cx="5841133" cy="830997"/>
          </a:xfrm>
          <a:prstGeom prst="rect">
            <a:avLst/>
          </a:prstGeom>
          <a:noFill/>
        </p:spPr>
        <p:txBody>
          <a:bodyPr wrap="square" rtlCol="0">
            <a:spAutoFit/>
          </a:bodyPr>
          <a:lstStyle/>
          <a:p>
            <a:r>
              <a:rPr lang="en-US" sz="1600" i="1" dirty="0">
                <a:solidFill>
                  <a:srgbClr val="0000FF"/>
                </a:solidFill>
              </a:rPr>
              <a:t>Finally: ‘Macrophages clogging the TM’ should bring to mind another form of 2ndry OAG—what is it?</a:t>
            </a:r>
          </a:p>
          <a:p>
            <a:r>
              <a:rPr lang="en-US" sz="1600" dirty="0" err="1">
                <a:solidFill>
                  <a:srgbClr val="0000FF"/>
                </a:solidFill>
              </a:rPr>
              <a:t>Phacolytic</a:t>
            </a:r>
            <a:r>
              <a:rPr lang="en-US" sz="1600" dirty="0">
                <a:solidFill>
                  <a:srgbClr val="0000FF"/>
                </a:solidFill>
              </a:rPr>
              <a:t> glaucoma (addressed earlier in the slide-set)</a:t>
            </a:r>
            <a:endParaRPr lang="en-US" sz="1600" dirty="0">
              <a:solidFill>
                <a:srgbClr val="FFFF00"/>
              </a:solidFill>
            </a:endParaRPr>
          </a:p>
        </p:txBody>
      </p:sp>
      <p:sp>
        <p:nvSpPr>
          <p:cNvPr id="12" name="TextBox 11">
            <a:extLst>
              <a:ext uri="{FF2B5EF4-FFF2-40B4-BE49-F238E27FC236}">
                <a16:creationId xmlns:a16="http://schemas.microsoft.com/office/drawing/2014/main" id="{A194362B-6378-454D-9828-58A66BDAED4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247119789"/>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b="1"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6425126" y="3388532"/>
            <a:ext cx="2109273" cy="57097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969815" y="4044443"/>
            <a:ext cx="7837812" cy="338554"/>
          </a:xfrm>
          <a:prstGeom prst="rect">
            <a:avLst/>
          </a:prstGeom>
          <a:noFill/>
        </p:spPr>
        <p:txBody>
          <a:bodyPr wrap="square" rtlCol="0">
            <a:spAutoFit/>
          </a:bodyPr>
          <a:lstStyle/>
          <a:p>
            <a:pPr algn="r"/>
            <a:r>
              <a:rPr lang="en-US" sz="1600" i="1" dirty="0"/>
              <a:t>Degenerated RBCs pose a special problem for the TM--why?</a:t>
            </a:r>
          </a:p>
        </p:txBody>
      </p:sp>
      <p:sp>
        <p:nvSpPr>
          <p:cNvPr id="19" name="Rectangle 18">
            <a:extLst>
              <a:ext uri="{FF2B5EF4-FFF2-40B4-BE49-F238E27FC236}">
                <a16:creationId xmlns:a16="http://schemas.microsoft.com/office/drawing/2014/main" id="{26E507A6-0408-4729-A0D7-3B7BA53B3803}"/>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4BBAA6EC-258D-4F45-9198-96D4F2DFE1B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563058724"/>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b="1"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6425126" y="3388532"/>
            <a:ext cx="2109273" cy="57097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920750" y="4044443"/>
            <a:ext cx="7886877" cy="1077218"/>
          </a:xfrm>
          <a:prstGeom prst="rect">
            <a:avLst/>
          </a:prstGeom>
          <a:noFill/>
        </p:spPr>
        <p:txBody>
          <a:bodyPr wrap="square" rtlCol="0">
            <a:spAutoFit/>
          </a:bodyPr>
          <a:lstStyle/>
          <a:p>
            <a:pPr algn="r"/>
            <a:r>
              <a:rPr lang="en-US" sz="1600" i="1" dirty="0"/>
              <a:t>Degenerated RBCs pose a special problem for the TM--why?</a:t>
            </a:r>
          </a:p>
          <a:p>
            <a:pPr algn="r"/>
            <a:r>
              <a:rPr lang="en-US" sz="1600" dirty="0"/>
              <a:t>Healthy RBCs are very pliable, and </a:t>
            </a:r>
            <a:r>
              <a:rPr lang="en-US" sz="1600" dirty="0" err="1"/>
              <a:t>gloop</a:t>
            </a:r>
            <a:r>
              <a:rPr lang="en-US" sz="1600" dirty="0"/>
              <a:t> through the TM fairly easily. In contrast, degenerated RBCs become spherical and stiff, and do not pass easily through it; instead, they pile up in and clog the angle, preventing aqueous egress.</a:t>
            </a:r>
          </a:p>
        </p:txBody>
      </p:sp>
      <p:sp>
        <p:nvSpPr>
          <p:cNvPr id="19" name="Rectangle 18">
            <a:extLst>
              <a:ext uri="{FF2B5EF4-FFF2-40B4-BE49-F238E27FC236}">
                <a16:creationId xmlns:a16="http://schemas.microsoft.com/office/drawing/2014/main" id="{6E004340-E1DF-43F4-BB42-9A5EE73BEA9C}"/>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3237E1C1-BA36-4D9B-89BE-651F73D7E46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164681665"/>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438</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b="1"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6425126" y="3388532"/>
            <a:ext cx="2109273" cy="57097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920750" y="4044443"/>
            <a:ext cx="7886877" cy="1077218"/>
          </a:xfrm>
          <a:prstGeom prst="rect">
            <a:avLst/>
          </a:prstGeom>
          <a:noFill/>
        </p:spPr>
        <p:txBody>
          <a:bodyPr wrap="square" rtlCol="0">
            <a:spAutoFit/>
          </a:bodyPr>
          <a:lstStyle/>
          <a:p>
            <a:pPr algn="r"/>
            <a:r>
              <a:rPr lang="en-US" sz="1600" i="1" dirty="0">
                <a:solidFill>
                  <a:schemeClr val="bg1">
                    <a:lumMod val="75000"/>
                  </a:schemeClr>
                </a:solidFill>
              </a:rPr>
              <a:t>Degenerated RBCs pose a special problem for the TM--why?</a:t>
            </a:r>
          </a:p>
          <a:p>
            <a:pPr algn="r"/>
            <a:r>
              <a:rPr lang="en-US" sz="1600" dirty="0">
                <a:solidFill>
                  <a:schemeClr val="bg1">
                    <a:lumMod val="75000"/>
                  </a:schemeClr>
                </a:solidFill>
              </a:rPr>
              <a:t>Healthy RBCs are very pliable, and </a:t>
            </a:r>
            <a:r>
              <a:rPr lang="en-US" sz="1600" dirty="0" err="1">
                <a:solidFill>
                  <a:schemeClr val="bg1">
                    <a:lumMod val="75000"/>
                  </a:schemeClr>
                </a:solidFill>
              </a:rPr>
              <a:t>gloop</a:t>
            </a:r>
            <a:r>
              <a:rPr lang="en-US" sz="1600" dirty="0">
                <a:solidFill>
                  <a:schemeClr val="bg1">
                    <a:lumMod val="75000"/>
                  </a:schemeClr>
                </a:solidFill>
              </a:rPr>
              <a:t> through the TM fairly easily. In contrast, degenerated RBCs become spherical and stiff, and </a:t>
            </a:r>
            <a:r>
              <a:rPr lang="en-US" sz="1600" b="1" u="sng" dirty="0"/>
              <a:t>do not pass easily through it</a:t>
            </a:r>
            <a:r>
              <a:rPr lang="en-US" sz="1600" dirty="0">
                <a:solidFill>
                  <a:schemeClr val="bg1">
                    <a:lumMod val="75000"/>
                  </a:schemeClr>
                </a:solidFill>
              </a:rPr>
              <a:t>; instead, they pile up in and clog the angle, preventing aqueous egress.</a:t>
            </a:r>
          </a:p>
        </p:txBody>
      </p:sp>
      <p:sp>
        <p:nvSpPr>
          <p:cNvPr id="4" name="TextBox 3">
            <a:extLst>
              <a:ext uri="{FF2B5EF4-FFF2-40B4-BE49-F238E27FC236}">
                <a16:creationId xmlns:a16="http://schemas.microsoft.com/office/drawing/2014/main" id="{78EB1766-2B3F-4FBE-923A-0AC6C428EB52}"/>
              </a:ext>
            </a:extLst>
          </p:cNvPr>
          <p:cNvSpPr txBox="1"/>
          <p:nvPr/>
        </p:nvSpPr>
        <p:spPr>
          <a:xfrm>
            <a:off x="3124200" y="5002649"/>
            <a:ext cx="5791200" cy="1169551"/>
          </a:xfrm>
          <a:prstGeom prst="rect">
            <a:avLst/>
          </a:prstGeom>
          <a:solidFill>
            <a:schemeClr val="accent5">
              <a:lumMod val="75000"/>
            </a:schemeClr>
          </a:solidFill>
        </p:spPr>
        <p:txBody>
          <a:bodyPr wrap="square" rtlCol="0">
            <a:spAutoFit/>
          </a:bodyPr>
          <a:lstStyle/>
          <a:p>
            <a:r>
              <a:rPr lang="en-US" sz="1400" i="1" dirty="0">
                <a:solidFill>
                  <a:srgbClr val="0000FF"/>
                </a:solidFill>
              </a:rPr>
              <a:t>‘RBCs that do not pass easily through the TM’—what other clinical scenario does that sound like?</a:t>
            </a:r>
            <a:endParaRPr lang="en-US" sz="1400" i="1" dirty="0">
              <a:solidFill>
                <a:schemeClr val="accent5">
                  <a:lumMod val="75000"/>
                </a:schemeClr>
              </a:solidFill>
            </a:endParaRPr>
          </a:p>
          <a:p>
            <a:r>
              <a:rPr lang="en-US" sz="1400" b="1" dirty="0" err="1">
                <a:solidFill>
                  <a:schemeClr val="accent5">
                    <a:lumMod val="75000"/>
                  </a:schemeClr>
                </a:solidFill>
              </a:rPr>
              <a:t>Hyphema</a:t>
            </a:r>
            <a:r>
              <a:rPr lang="en-US" sz="1400" b="1" dirty="0">
                <a:solidFill>
                  <a:schemeClr val="accent5">
                    <a:lumMod val="75000"/>
                  </a:schemeClr>
                </a:solidFill>
              </a:rPr>
              <a:t> in a sickle-cell pt</a:t>
            </a:r>
            <a:r>
              <a:rPr lang="en-US" sz="1400" dirty="0">
                <a:solidFill>
                  <a:schemeClr val="accent5">
                    <a:lumMod val="75000"/>
                  </a:schemeClr>
                </a:solidFill>
              </a:rPr>
              <a:t>. Recall that the relatively  acidic  nature of aqueous promotes RBC sickling. Sickled RBCs are significantly stiffer, and thus unable to pass easily through the TM.</a:t>
            </a:r>
          </a:p>
        </p:txBody>
      </p:sp>
      <p:sp>
        <p:nvSpPr>
          <p:cNvPr id="19" name="Rectangle 18">
            <a:extLst>
              <a:ext uri="{FF2B5EF4-FFF2-40B4-BE49-F238E27FC236}">
                <a16:creationId xmlns:a16="http://schemas.microsoft.com/office/drawing/2014/main" id="{E0653486-29B4-416C-B517-69E3455E27AA}"/>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TextBox 4">
            <a:extLst>
              <a:ext uri="{FF2B5EF4-FFF2-40B4-BE49-F238E27FC236}">
                <a16:creationId xmlns:a16="http://schemas.microsoft.com/office/drawing/2014/main" id="{2CAD1B6A-E839-47AB-BC92-B8D2CFD0EB6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012632016"/>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439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b="1"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6425126" y="3388532"/>
            <a:ext cx="2109273" cy="57097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920750" y="4044443"/>
            <a:ext cx="7886877" cy="1077218"/>
          </a:xfrm>
          <a:prstGeom prst="rect">
            <a:avLst/>
          </a:prstGeom>
          <a:noFill/>
        </p:spPr>
        <p:txBody>
          <a:bodyPr wrap="square" rtlCol="0">
            <a:spAutoFit/>
          </a:bodyPr>
          <a:lstStyle/>
          <a:p>
            <a:pPr algn="r"/>
            <a:r>
              <a:rPr lang="en-US" sz="1600" i="1" dirty="0">
                <a:solidFill>
                  <a:schemeClr val="bg1">
                    <a:lumMod val="75000"/>
                  </a:schemeClr>
                </a:solidFill>
              </a:rPr>
              <a:t>Degenerated RBCs pose a special problem for the TM--why?</a:t>
            </a:r>
          </a:p>
          <a:p>
            <a:pPr algn="r"/>
            <a:r>
              <a:rPr lang="en-US" sz="1600" dirty="0">
                <a:solidFill>
                  <a:schemeClr val="bg1">
                    <a:lumMod val="75000"/>
                  </a:schemeClr>
                </a:solidFill>
              </a:rPr>
              <a:t>Healthy RBCs are very pliable, and </a:t>
            </a:r>
            <a:r>
              <a:rPr lang="en-US" sz="1600" dirty="0" err="1">
                <a:solidFill>
                  <a:schemeClr val="bg1">
                    <a:lumMod val="75000"/>
                  </a:schemeClr>
                </a:solidFill>
              </a:rPr>
              <a:t>gloop</a:t>
            </a:r>
            <a:r>
              <a:rPr lang="en-US" sz="1600" dirty="0">
                <a:solidFill>
                  <a:schemeClr val="bg1">
                    <a:lumMod val="75000"/>
                  </a:schemeClr>
                </a:solidFill>
              </a:rPr>
              <a:t> through the TM fairly easily. In contrast, degenerated RBCs become spherical and stiff, and </a:t>
            </a:r>
            <a:r>
              <a:rPr lang="en-US" sz="1600" b="1" u="sng" dirty="0"/>
              <a:t>do not pass easily through it</a:t>
            </a:r>
            <a:r>
              <a:rPr lang="en-US" sz="1600" dirty="0">
                <a:solidFill>
                  <a:schemeClr val="bg1">
                    <a:lumMod val="75000"/>
                  </a:schemeClr>
                </a:solidFill>
              </a:rPr>
              <a:t>; instead, they pile up in and clog the angle, preventing aqueous egress.</a:t>
            </a:r>
          </a:p>
        </p:txBody>
      </p:sp>
      <p:sp>
        <p:nvSpPr>
          <p:cNvPr id="4" name="TextBox 3">
            <a:extLst>
              <a:ext uri="{FF2B5EF4-FFF2-40B4-BE49-F238E27FC236}">
                <a16:creationId xmlns:a16="http://schemas.microsoft.com/office/drawing/2014/main" id="{78EB1766-2B3F-4FBE-923A-0AC6C428EB52}"/>
              </a:ext>
            </a:extLst>
          </p:cNvPr>
          <p:cNvSpPr txBox="1"/>
          <p:nvPr/>
        </p:nvSpPr>
        <p:spPr>
          <a:xfrm>
            <a:off x="3124200" y="5002649"/>
            <a:ext cx="5791200" cy="1169551"/>
          </a:xfrm>
          <a:prstGeom prst="rect">
            <a:avLst/>
          </a:prstGeom>
          <a:solidFill>
            <a:schemeClr val="accent5">
              <a:lumMod val="75000"/>
            </a:schemeClr>
          </a:solidFill>
        </p:spPr>
        <p:txBody>
          <a:bodyPr wrap="square" rtlCol="0">
            <a:spAutoFit/>
          </a:bodyPr>
          <a:lstStyle/>
          <a:p>
            <a:r>
              <a:rPr lang="en-US" sz="1400" i="1" dirty="0">
                <a:solidFill>
                  <a:srgbClr val="0000FF"/>
                </a:solidFill>
              </a:rPr>
              <a:t>‘RBCs that do not pass easily through the TM’—what other clinical scenario does that sound like?</a:t>
            </a:r>
          </a:p>
          <a:p>
            <a:r>
              <a:rPr lang="en-US" sz="1400" b="1" dirty="0" err="1">
                <a:solidFill>
                  <a:srgbClr val="0000FF"/>
                </a:solidFill>
              </a:rPr>
              <a:t>Hyphema</a:t>
            </a:r>
            <a:r>
              <a:rPr lang="en-US" sz="1400" b="1" dirty="0">
                <a:solidFill>
                  <a:srgbClr val="0000FF"/>
                </a:solidFill>
              </a:rPr>
              <a:t> in a sickle-cell pt</a:t>
            </a:r>
            <a:r>
              <a:rPr lang="en-US" sz="1400" dirty="0">
                <a:solidFill>
                  <a:srgbClr val="0000FF"/>
                </a:solidFill>
              </a:rPr>
              <a:t>. Recall that the relatively  acidic  nature of aqueous promotes RBC sickling. Sickled RBCs are significantly stiffer, and thus unable to pass easily through the TM.</a:t>
            </a:r>
          </a:p>
        </p:txBody>
      </p:sp>
      <p:sp>
        <p:nvSpPr>
          <p:cNvPr id="5" name="Rectangle 4">
            <a:extLst>
              <a:ext uri="{FF2B5EF4-FFF2-40B4-BE49-F238E27FC236}">
                <a16:creationId xmlns:a16="http://schemas.microsoft.com/office/drawing/2014/main" id="{9E5D84E5-E50E-4370-83C6-99C7097D580E}"/>
              </a:ext>
            </a:extLst>
          </p:cNvPr>
          <p:cNvSpPr/>
          <p:nvPr/>
        </p:nvSpPr>
        <p:spPr>
          <a:xfrm>
            <a:off x="7507357" y="5410200"/>
            <a:ext cx="533400" cy="26557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basic v acidic</a:t>
            </a:r>
          </a:p>
        </p:txBody>
      </p:sp>
      <p:sp>
        <p:nvSpPr>
          <p:cNvPr id="19" name="Rectangle 18">
            <a:extLst>
              <a:ext uri="{FF2B5EF4-FFF2-40B4-BE49-F238E27FC236}">
                <a16:creationId xmlns:a16="http://schemas.microsoft.com/office/drawing/2014/main" id="{772BF08E-E5DC-44DF-9D7A-F7A5EB1CD04C}"/>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TextBox 5">
            <a:extLst>
              <a:ext uri="{FF2B5EF4-FFF2-40B4-BE49-F238E27FC236}">
                <a16:creationId xmlns:a16="http://schemas.microsoft.com/office/drawing/2014/main" id="{AD78D65D-86C5-4859-9427-54CA2542D1A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05761461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65747365"/>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b="1"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FE49CEC8-D017-449F-A8D2-D42EC629221C}"/>
              </a:ext>
            </a:extLst>
          </p:cNvPr>
          <p:cNvSpPr/>
          <p:nvPr/>
        </p:nvSpPr>
        <p:spPr>
          <a:xfrm>
            <a:off x="6425126" y="3388532"/>
            <a:ext cx="2109273" cy="57097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09B01E0-41FC-437F-9B66-65747F587B08}"/>
              </a:ext>
            </a:extLst>
          </p:cNvPr>
          <p:cNvSpPr txBox="1"/>
          <p:nvPr/>
        </p:nvSpPr>
        <p:spPr>
          <a:xfrm>
            <a:off x="920750" y="4044443"/>
            <a:ext cx="7886877" cy="1077218"/>
          </a:xfrm>
          <a:prstGeom prst="rect">
            <a:avLst/>
          </a:prstGeom>
          <a:noFill/>
        </p:spPr>
        <p:txBody>
          <a:bodyPr wrap="square" rtlCol="0">
            <a:spAutoFit/>
          </a:bodyPr>
          <a:lstStyle/>
          <a:p>
            <a:pPr algn="r"/>
            <a:r>
              <a:rPr lang="en-US" sz="1600" i="1" dirty="0">
                <a:solidFill>
                  <a:schemeClr val="bg1">
                    <a:lumMod val="75000"/>
                  </a:schemeClr>
                </a:solidFill>
              </a:rPr>
              <a:t>Degenerated RBCs pose a special problem for the TM--why?</a:t>
            </a:r>
          </a:p>
          <a:p>
            <a:pPr algn="r"/>
            <a:r>
              <a:rPr lang="en-US" sz="1600" dirty="0">
                <a:solidFill>
                  <a:schemeClr val="bg1">
                    <a:lumMod val="75000"/>
                  </a:schemeClr>
                </a:solidFill>
              </a:rPr>
              <a:t>Healthy RBCs are very pliable, and </a:t>
            </a:r>
            <a:r>
              <a:rPr lang="en-US" sz="1600" dirty="0" err="1">
                <a:solidFill>
                  <a:schemeClr val="bg1">
                    <a:lumMod val="75000"/>
                  </a:schemeClr>
                </a:solidFill>
              </a:rPr>
              <a:t>gloop</a:t>
            </a:r>
            <a:r>
              <a:rPr lang="en-US" sz="1600" dirty="0">
                <a:solidFill>
                  <a:schemeClr val="bg1">
                    <a:lumMod val="75000"/>
                  </a:schemeClr>
                </a:solidFill>
              </a:rPr>
              <a:t> through the TM fairly easily. In contrast, degenerated RBCs become spherical and stiff, and </a:t>
            </a:r>
            <a:r>
              <a:rPr lang="en-US" sz="1600" b="1" u="sng" dirty="0"/>
              <a:t>do not pass easily through it</a:t>
            </a:r>
            <a:r>
              <a:rPr lang="en-US" sz="1600" dirty="0">
                <a:solidFill>
                  <a:schemeClr val="bg1">
                    <a:lumMod val="75000"/>
                  </a:schemeClr>
                </a:solidFill>
              </a:rPr>
              <a:t>; instead, they pile up in and clog the angle, preventing aqueous egress.</a:t>
            </a:r>
          </a:p>
        </p:txBody>
      </p:sp>
      <p:sp>
        <p:nvSpPr>
          <p:cNvPr id="4" name="TextBox 3">
            <a:extLst>
              <a:ext uri="{FF2B5EF4-FFF2-40B4-BE49-F238E27FC236}">
                <a16:creationId xmlns:a16="http://schemas.microsoft.com/office/drawing/2014/main" id="{78EB1766-2B3F-4FBE-923A-0AC6C428EB52}"/>
              </a:ext>
            </a:extLst>
          </p:cNvPr>
          <p:cNvSpPr txBox="1"/>
          <p:nvPr/>
        </p:nvSpPr>
        <p:spPr>
          <a:xfrm>
            <a:off x="3124200" y="5002649"/>
            <a:ext cx="5791200" cy="1169551"/>
          </a:xfrm>
          <a:prstGeom prst="rect">
            <a:avLst/>
          </a:prstGeom>
          <a:solidFill>
            <a:schemeClr val="accent5">
              <a:lumMod val="75000"/>
            </a:schemeClr>
          </a:solidFill>
        </p:spPr>
        <p:txBody>
          <a:bodyPr wrap="square" rtlCol="0">
            <a:spAutoFit/>
          </a:bodyPr>
          <a:lstStyle/>
          <a:p>
            <a:r>
              <a:rPr lang="en-US" sz="1400" i="1" dirty="0">
                <a:solidFill>
                  <a:srgbClr val="0000FF"/>
                </a:solidFill>
              </a:rPr>
              <a:t>‘RBCs that do not pass easily through the TM’—what other clinical scenario does that sound like?</a:t>
            </a:r>
          </a:p>
          <a:p>
            <a:r>
              <a:rPr lang="en-US" sz="1400" b="1" dirty="0" err="1">
                <a:solidFill>
                  <a:srgbClr val="0000FF"/>
                </a:solidFill>
              </a:rPr>
              <a:t>Hyphema</a:t>
            </a:r>
            <a:r>
              <a:rPr lang="en-US" sz="1400" b="1" dirty="0">
                <a:solidFill>
                  <a:srgbClr val="0000FF"/>
                </a:solidFill>
              </a:rPr>
              <a:t> in a sickle-cell pt</a:t>
            </a:r>
            <a:r>
              <a:rPr lang="en-US" sz="1400" dirty="0">
                <a:solidFill>
                  <a:srgbClr val="0000FF"/>
                </a:solidFill>
              </a:rPr>
              <a:t>. Recall that the relatively  acidic  nature of aqueous promotes RBC sickling. Sickled RBCs are significantly stiffer, and thus unable to pass easily through the TM.</a:t>
            </a:r>
          </a:p>
        </p:txBody>
      </p:sp>
      <p:sp>
        <p:nvSpPr>
          <p:cNvPr id="19" name="Rectangle 18">
            <a:extLst>
              <a:ext uri="{FF2B5EF4-FFF2-40B4-BE49-F238E27FC236}">
                <a16:creationId xmlns:a16="http://schemas.microsoft.com/office/drawing/2014/main" id="{E4469C3E-ACA9-4411-AA63-41BEB71971AF}"/>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TextBox 4">
            <a:extLst>
              <a:ext uri="{FF2B5EF4-FFF2-40B4-BE49-F238E27FC236}">
                <a16:creationId xmlns:a16="http://schemas.microsoft.com/office/drawing/2014/main" id="{7A3BEB9C-7899-48BD-BC5D-E034C0E122A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644478498"/>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Text Box 9">
            <a:extLst>
              <a:ext uri="{FF2B5EF4-FFF2-40B4-BE49-F238E27FC236}">
                <a16:creationId xmlns:a16="http://schemas.microsoft.com/office/drawing/2014/main" id="{F412272F-6634-476D-BA07-3DB80718C57F}"/>
              </a:ext>
            </a:extLst>
          </p:cNvPr>
          <p:cNvSpPr txBox="1">
            <a:spLocks noChangeArrowheads="1"/>
          </p:cNvSpPr>
          <p:nvPr/>
        </p:nvSpPr>
        <p:spPr bwMode="auto">
          <a:xfrm>
            <a:off x="4070648" y="4495800"/>
            <a:ext cx="1582486"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i="1" dirty="0"/>
              <a:t>(Classic clinical</a:t>
            </a:r>
          </a:p>
          <a:p>
            <a:pPr algn="ctr" eaLnBrk="1" hangingPunct="1">
              <a:lnSpc>
                <a:spcPct val="80000"/>
              </a:lnSpc>
              <a:spcBef>
                <a:spcPct val="0"/>
              </a:spcBef>
              <a:buClrTx/>
              <a:buSzTx/>
              <a:buFontTx/>
              <a:buNone/>
            </a:pPr>
            <a:r>
              <a:rPr lang="en-US" altLang="en-US" sz="1600" i="1" dirty="0"/>
              <a:t>description)</a:t>
            </a:r>
          </a:p>
        </p:txBody>
      </p:sp>
      <p:sp>
        <p:nvSpPr>
          <p:cNvPr id="30" name="Text Box 9">
            <a:extLst>
              <a:ext uri="{FF2B5EF4-FFF2-40B4-BE49-F238E27FC236}">
                <a16:creationId xmlns:a16="http://schemas.microsoft.com/office/drawing/2014/main" id="{9CAC5A6F-B41A-4343-9CC8-F120C12DEE11}"/>
              </a:ext>
            </a:extLst>
          </p:cNvPr>
          <p:cNvSpPr txBox="1">
            <a:spLocks noChangeArrowheads="1"/>
          </p:cNvSpPr>
          <p:nvPr/>
        </p:nvSpPr>
        <p:spPr bwMode="auto">
          <a:xfrm>
            <a:off x="6675454" y="4495800"/>
            <a:ext cx="1582486"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i="1" dirty="0"/>
              <a:t>(Classic clinical</a:t>
            </a:r>
          </a:p>
          <a:p>
            <a:pPr algn="ctr" eaLnBrk="1" hangingPunct="1">
              <a:lnSpc>
                <a:spcPct val="80000"/>
              </a:lnSpc>
              <a:spcBef>
                <a:spcPct val="0"/>
              </a:spcBef>
              <a:buClrTx/>
              <a:buSzTx/>
              <a:buFontTx/>
              <a:buNone/>
            </a:pPr>
            <a:r>
              <a:rPr lang="en-US" altLang="en-US" sz="1600" i="1" dirty="0"/>
              <a:t>description)</a:t>
            </a:r>
          </a:p>
        </p:txBody>
      </p:sp>
      <p:sp>
        <p:nvSpPr>
          <p:cNvPr id="20" name="TextBox 19">
            <a:extLst>
              <a:ext uri="{FF2B5EF4-FFF2-40B4-BE49-F238E27FC236}">
                <a16:creationId xmlns:a16="http://schemas.microsoft.com/office/drawing/2014/main" id="{DBF1F7D0-7BA5-44A4-8449-49A387F13BB8}"/>
              </a:ext>
            </a:extLst>
          </p:cNvPr>
          <p:cNvSpPr txBox="1"/>
          <p:nvPr/>
        </p:nvSpPr>
        <p:spPr>
          <a:xfrm>
            <a:off x="4114800" y="5105400"/>
            <a:ext cx="3963329" cy="338554"/>
          </a:xfrm>
          <a:prstGeom prst="rect">
            <a:avLst/>
          </a:prstGeom>
          <a:noFill/>
        </p:spPr>
        <p:txBody>
          <a:bodyPr wrap="none" rtlCol="0">
            <a:spAutoFit/>
          </a:bodyPr>
          <a:lstStyle/>
          <a:p>
            <a:pPr algn="ctr"/>
            <a:r>
              <a:rPr lang="en-US" sz="1600" i="1" dirty="0">
                <a:solidFill>
                  <a:srgbClr val="0000FF"/>
                </a:solidFill>
              </a:rPr>
              <a:t>What does examination of the AC reveal?</a:t>
            </a:r>
          </a:p>
        </p:txBody>
      </p:sp>
      <p:sp>
        <p:nvSpPr>
          <p:cNvPr id="2" name="TextBox 1">
            <a:extLst>
              <a:ext uri="{FF2B5EF4-FFF2-40B4-BE49-F238E27FC236}">
                <a16:creationId xmlns:a16="http://schemas.microsoft.com/office/drawing/2014/main" id="{A49E20B7-2B94-4729-9CA3-7EF05FB66CF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602661563"/>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6">
            <a:extLst>
              <a:ext uri="{FF2B5EF4-FFF2-40B4-BE49-F238E27FC236}">
                <a16:creationId xmlns:a16="http://schemas.microsoft.com/office/drawing/2014/main" id="{7F6F80F3-4D76-4834-A77B-D6415622A5E7}"/>
              </a:ext>
            </a:extLst>
          </p:cNvPr>
          <p:cNvSpPr>
            <a:spLocks noChangeArrowheads="1"/>
          </p:cNvSpPr>
          <p:nvPr/>
        </p:nvSpPr>
        <p:spPr bwMode="auto">
          <a:xfrm>
            <a:off x="6536749" y="4465065"/>
            <a:ext cx="1261504" cy="261820"/>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color</a:t>
            </a:r>
          </a:p>
        </p:txBody>
      </p:sp>
      <p:sp>
        <p:nvSpPr>
          <p:cNvPr id="21" name="Rectangle 16">
            <a:extLst>
              <a:ext uri="{FF2B5EF4-FFF2-40B4-BE49-F238E27FC236}">
                <a16:creationId xmlns:a16="http://schemas.microsoft.com/office/drawing/2014/main" id="{7995D547-4E46-4E62-874E-22C0F54C3BC7}"/>
              </a:ext>
            </a:extLst>
          </p:cNvPr>
          <p:cNvSpPr>
            <a:spLocks noChangeArrowheads="1"/>
          </p:cNvSpPr>
          <p:nvPr/>
        </p:nvSpPr>
        <p:spPr bwMode="auto">
          <a:xfrm>
            <a:off x="3941248" y="4514002"/>
            <a:ext cx="1261504" cy="261820"/>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color</a:t>
            </a:r>
          </a:p>
        </p:txBody>
      </p:sp>
      <p:sp>
        <p:nvSpPr>
          <p:cNvPr id="28" name="TextBox 27">
            <a:extLst>
              <a:ext uri="{FF2B5EF4-FFF2-40B4-BE49-F238E27FC236}">
                <a16:creationId xmlns:a16="http://schemas.microsoft.com/office/drawing/2014/main" id="{A220754A-E816-4EAB-A485-741D36E687D5}"/>
              </a:ext>
            </a:extLst>
          </p:cNvPr>
          <p:cNvSpPr txBox="1"/>
          <p:nvPr/>
        </p:nvSpPr>
        <p:spPr>
          <a:xfrm>
            <a:off x="4114800" y="5105400"/>
            <a:ext cx="3963329" cy="338554"/>
          </a:xfrm>
          <a:prstGeom prst="rect">
            <a:avLst/>
          </a:prstGeom>
          <a:noFill/>
        </p:spPr>
        <p:txBody>
          <a:bodyPr wrap="none" rtlCol="0">
            <a:spAutoFit/>
          </a:bodyPr>
          <a:lstStyle/>
          <a:p>
            <a:pPr algn="ctr"/>
            <a:r>
              <a:rPr lang="en-US" sz="1600" i="1" dirty="0">
                <a:solidFill>
                  <a:srgbClr val="0000FF"/>
                </a:solidFill>
              </a:rPr>
              <a:t>What does examination of the AC reveal?</a:t>
            </a:r>
          </a:p>
        </p:txBody>
      </p:sp>
      <p:sp>
        <p:nvSpPr>
          <p:cNvPr id="2" name="TextBox 1">
            <a:extLst>
              <a:ext uri="{FF2B5EF4-FFF2-40B4-BE49-F238E27FC236}">
                <a16:creationId xmlns:a16="http://schemas.microsoft.com/office/drawing/2014/main" id="{7F1A6431-C079-4660-8006-BBF732C3FA8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794914973"/>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05FB8852-CC0A-4DD3-B4CC-2E2105F95293}"/>
              </a:ext>
            </a:extLst>
          </p:cNvPr>
          <p:cNvSpPr txBox="1"/>
          <p:nvPr/>
        </p:nvSpPr>
        <p:spPr>
          <a:xfrm>
            <a:off x="4114800" y="5105400"/>
            <a:ext cx="3963329" cy="338554"/>
          </a:xfrm>
          <a:prstGeom prst="rect">
            <a:avLst/>
          </a:prstGeom>
          <a:noFill/>
        </p:spPr>
        <p:txBody>
          <a:bodyPr wrap="none" rtlCol="0">
            <a:spAutoFit/>
          </a:bodyPr>
          <a:lstStyle/>
          <a:p>
            <a:pPr algn="ctr"/>
            <a:r>
              <a:rPr lang="en-US" sz="1600" i="1" dirty="0">
                <a:solidFill>
                  <a:srgbClr val="0000FF"/>
                </a:solidFill>
              </a:rPr>
              <a:t>What does examination of the AC reveal?</a:t>
            </a:r>
          </a:p>
        </p:txBody>
      </p:sp>
      <p:sp>
        <p:nvSpPr>
          <p:cNvPr id="2" name="TextBox 1">
            <a:extLst>
              <a:ext uri="{FF2B5EF4-FFF2-40B4-BE49-F238E27FC236}">
                <a16:creationId xmlns:a16="http://schemas.microsoft.com/office/drawing/2014/main" id="{858FF1B3-8E56-4CD8-94B9-BDD4B566B96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489622269"/>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Oval 19">
            <a:extLst>
              <a:ext uri="{FF2B5EF4-FFF2-40B4-BE49-F238E27FC236}">
                <a16:creationId xmlns:a16="http://schemas.microsoft.com/office/drawing/2014/main" id="{4C2C2A32-DF3D-475A-9AF6-078E81FC065A}"/>
              </a:ext>
            </a:extLst>
          </p:cNvPr>
          <p:cNvSpPr/>
          <p:nvPr/>
        </p:nvSpPr>
        <p:spPr>
          <a:xfrm>
            <a:off x="38862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30FF0D8-13F5-4148-9D99-6D0D66DE9208}"/>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TextBox 2">
            <a:extLst>
              <a:ext uri="{FF2B5EF4-FFF2-40B4-BE49-F238E27FC236}">
                <a16:creationId xmlns:a16="http://schemas.microsoft.com/office/drawing/2014/main" id="{2FB35533-91D1-40A8-A487-427DFE169721}"/>
              </a:ext>
            </a:extLst>
          </p:cNvPr>
          <p:cNvSpPr txBox="1"/>
          <p:nvPr/>
        </p:nvSpPr>
        <p:spPr>
          <a:xfrm>
            <a:off x="2113025" y="5346412"/>
            <a:ext cx="5551392" cy="584775"/>
          </a:xfrm>
          <a:prstGeom prst="rect">
            <a:avLst/>
          </a:prstGeom>
          <a:solidFill>
            <a:srgbClr val="003300"/>
          </a:solidFill>
        </p:spPr>
        <p:txBody>
          <a:bodyPr wrap="none" rtlCol="0">
            <a:spAutoFit/>
          </a:bodyPr>
          <a:lstStyle/>
          <a:p>
            <a:r>
              <a:rPr lang="en-US" sz="1600" i="1" dirty="0">
                <a:solidFill>
                  <a:srgbClr val="FF5050"/>
                </a:solidFill>
              </a:rPr>
              <a:t>Would these ‘red-tinged cells’ be Hgb-laden macrophages?</a:t>
            </a:r>
          </a:p>
          <a:p>
            <a:r>
              <a:rPr lang="en-US" sz="1600" dirty="0">
                <a:solidFill>
                  <a:srgbClr val="003300"/>
                </a:solidFill>
              </a:rPr>
              <a:t>Indeed they would</a:t>
            </a:r>
          </a:p>
        </p:txBody>
      </p:sp>
      <p:sp>
        <p:nvSpPr>
          <p:cNvPr id="2" name="TextBox 1">
            <a:extLst>
              <a:ext uri="{FF2B5EF4-FFF2-40B4-BE49-F238E27FC236}">
                <a16:creationId xmlns:a16="http://schemas.microsoft.com/office/drawing/2014/main" id="{A4D4D620-E5D3-4952-85B5-E784F2ECC0E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67419318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Oval 19">
            <a:extLst>
              <a:ext uri="{FF2B5EF4-FFF2-40B4-BE49-F238E27FC236}">
                <a16:creationId xmlns:a16="http://schemas.microsoft.com/office/drawing/2014/main" id="{4C2C2A32-DF3D-475A-9AF6-078E81FC065A}"/>
              </a:ext>
            </a:extLst>
          </p:cNvPr>
          <p:cNvSpPr/>
          <p:nvPr/>
        </p:nvSpPr>
        <p:spPr>
          <a:xfrm>
            <a:off x="38862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30FF0D8-13F5-4148-9D99-6D0D66DE9208}"/>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TextBox 2">
            <a:extLst>
              <a:ext uri="{FF2B5EF4-FFF2-40B4-BE49-F238E27FC236}">
                <a16:creationId xmlns:a16="http://schemas.microsoft.com/office/drawing/2014/main" id="{2FB35533-91D1-40A8-A487-427DFE169721}"/>
              </a:ext>
            </a:extLst>
          </p:cNvPr>
          <p:cNvSpPr txBox="1"/>
          <p:nvPr/>
        </p:nvSpPr>
        <p:spPr>
          <a:xfrm>
            <a:off x="2113025" y="5346412"/>
            <a:ext cx="5551392" cy="584775"/>
          </a:xfrm>
          <a:prstGeom prst="rect">
            <a:avLst/>
          </a:prstGeom>
          <a:solidFill>
            <a:srgbClr val="003300"/>
          </a:solidFill>
        </p:spPr>
        <p:txBody>
          <a:bodyPr wrap="none" rtlCol="0">
            <a:spAutoFit/>
          </a:bodyPr>
          <a:lstStyle/>
          <a:p>
            <a:r>
              <a:rPr lang="en-US" sz="1600" i="1" dirty="0">
                <a:solidFill>
                  <a:srgbClr val="FF5050"/>
                </a:solidFill>
              </a:rPr>
              <a:t>Would these ‘red-tinged cells’ be Hgb-laden macrophages?</a:t>
            </a:r>
          </a:p>
          <a:p>
            <a:r>
              <a:rPr lang="en-US" sz="1600" dirty="0">
                <a:solidFill>
                  <a:srgbClr val="FF5050"/>
                </a:solidFill>
              </a:rPr>
              <a:t>Indeed they would</a:t>
            </a:r>
          </a:p>
        </p:txBody>
      </p:sp>
      <p:sp>
        <p:nvSpPr>
          <p:cNvPr id="2" name="TextBox 1">
            <a:extLst>
              <a:ext uri="{FF2B5EF4-FFF2-40B4-BE49-F238E27FC236}">
                <a16:creationId xmlns:a16="http://schemas.microsoft.com/office/drawing/2014/main" id="{2ACE9482-AB6E-441F-AB24-20AC4E6A4FB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44038373"/>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rgbClr val="F7D269"/>
                </a:solidFill>
              </a:rPr>
              <a:t>Would these ‘tan-colored cells’ be the ghost cells after which the condition was named?</a:t>
            </a:r>
            <a:endParaRPr lang="en-US" sz="1600" i="1" dirty="0">
              <a:solidFill>
                <a:srgbClr val="002060"/>
              </a:solidFill>
            </a:endParaRPr>
          </a:p>
          <a:p>
            <a:r>
              <a:rPr lang="en-US" sz="1600" dirty="0">
                <a:solidFill>
                  <a:srgbClr val="002060"/>
                </a:solidFill>
              </a:rPr>
              <a:t>Indeed they would </a:t>
            </a:r>
          </a:p>
          <a:p>
            <a:endParaRPr lang="en-US" sz="1600" dirty="0">
              <a:solidFill>
                <a:srgbClr val="002060"/>
              </a:solidFill>
            </a:endParaRPr>
          </a:p>
          <a:p>
            <a:r>
              <a:rPr lang="en-US" sz="1600" i="1" dirty="0">
                <a:solidFill>
                  <a:srgbClr val="002060"/>
                </a:solidFill>
              </a:rPr>
              <a:t>What’s the origin </a:t>
            </a:r>
            <a:r>
              <a:rPr lang="en-US" sz="1600" i="1" dirty="0" err="1">
                <a:solidFill>
                  <a:srgbClr val="002060"/>
                </a:solidFill>
              </a:rPr>
              <a:t>story’of</a:t>
            </a:r>
            <a:r>
              <a:rPr lang="en-US" sz="1600" i="1" dirty="0">
                <a:solidFill>
                  <a:srgbClr val="002060"/>
                </a:solidFill>
              </a:rPr>
              <a:t> the ghost cells?</a:t>
            </a:r>
          </a:p>
          <a:p>
            <a:r>
              <a:rPr lang="en-US" sz="1600" dirty="0">
                <a:solidFill>
                  <a:srgbClr val="002060"/>
                </a:solidFill>
              </a:rPr>
              <a:t>They are RBCs from the vitreous bleed that have lost their hemoglobin</a:t>
            </a:r>
          </a:p>
        </p:txBody>
      </p:sp>
      <p:sp>
        <p:nvSpPr>
          <p:cNvPr id="4" name="TextBox 3">
            <a:extLst>
              <a:ext uri="{FF2B5EF4-FFF2-40B4-BE49-F238E27FC236}">
                <a16:creationId xmlns:a16="http://schemas.microsoft.com/office/drawing/2014/main" id="{866B0C1B-CFA4-4285-A78C-670D4173A3F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679529729"/>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rgbClr val="F7D269"/>
                </a:solidFill>
              </a:rPr>
              <a:t>Would these ‘tan-colored cells’ be the ghost cells after which the condition was named?</a:t>
            </a:r>
          </a:p>
          <a:p>
            <a:r>
              <a:rPr lang="en-US" sz="1600" dirty="0">
                <a:solidFill>
                  <a:srgbClr val="F7D269"/>
                </a:solidFill>
              </a:rPr>
              <a:t>Indeed they would </a:t>
            </a:r>
            <a:endParaRPr lang="en-US" sz="1600" dirty="0">
              <a:solidFill>
                <a:srgbClr val="002060"/>
              </a:solidFill>
            </a:endParaRPr>
          </a:p>
          <a:p>
            <a:endParaRPr lang="en-US" sz="1600" dirty="0">
              <a:solidFill>
                <a:srgbClr val="002060"/>
              </a:solidFill>
            </a:endParaRPr>
          </a:p>
          <a:p>
            <a:r>
              <a:rPr lang="en-US" sz="1600" i="1" dirty="0">
                <a:solidFill>
                  <a:srgbClr val="002060"/>
                </a:solidFill>
              </a:rPr>
              <a:t>What’s the origin </a:t>
            </a:r>
            <a:r>
              <a:rPr lang="en-US" sz="1600" i="1" dirty="0" err="1">
                <a:solidFill>
                  <a:srgbClr val="002060"/>
                </a:solidFill>
              </a:rPr>
              <a:t>story’of</a:t>
            </a:r>
            <a:r>
              <a:rPr lang="en-US" sz="1600" i="1" dirty="0">
                <a:solidFill>
                  <a:srgbClr val="002060"/>
                </a:solidFill>
              </a:rPr>
              <a:t> the ghost cells?</a:t>
            </a:r>
          </a:p>
          <a:p>
            <a:r>
              <a:rPr lang="en-US" sz="1600" dirty="0">
                <a:solidFill>
                  <a:srgbClr val="002060"/>
                </a:solidFill>
              </a:rPr>
              <a:t>They are RBCs from the vitreous bleed that have lost their hemoglobin</a:t>
            </a:r>
          </a:p>
        </p:txBody>
      </p:sp>
      <p:sp>
        <p:nvSpPr>
          <p:cNvPr id="4" name="TextBox 3">
            <a:extLst>
              <a:ext uri="{FF2B5EF4-FFF2-40B4-BE49-F238E27FC236}">
                <a16:creationId xmlns:a16="http://schemas.microsoft.com/office/drawing/2014/main" id="{EF76614C-DD3D-41A1-86E5-E4495D3B9E7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219889287"/>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F5256F0-D9C3-400C-B51E-AB31B24F95D3}"/>
              </a:ext>
            </a:extLst>
          </p:cNvPr>
          <p:cNvSpPr>
            <a:spLocks noGrp="1"/>
          </p:cNvSpPr>
          <p:nvPr>
            <p:ph type="sldNum" sz="quarter" idx="12"/>
          </p:nvPr>
        </p:nvSpPr>
        <p:spPr/>
        <p:txBody>
          <a:bodyPr/>
          <a:lstStyle/>
          <a:p>
            <a:fld id="{210B486D-A012-4E34-8641-A45BD5FB0971}" type="slidenum">
              <a:rPr lang="en-US" altLang="en-US" smtClean="0"/>
              <a:pPr/>
              <a:t>448</a:t>
            </a:fld>
            <a:endParaRPr lang="en-US" altLang="en-US"/>
          </a:p>
        </p:txBody>
      </p:sp>
      <p:pic>
        <p:nvPicPr>
          <p:cNvPr id="6" name="Picture 5">
            <a:extLst>
              <a:ext uri="{FF2B5EF4-FFF2-40B4-BE49-F238E27FC236}">
                <a16:creationId xmlns:a16="http://schemas.microsoft.com/office/drawing/2014/main" id="{F1D9CA24-9FA6-4584-9F2B-5FA8529C7C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84845" y="1389192"/>
            <a:ext cx="5974309" cy="4079615"/>
          </a:xfrm>
          <a:prstGeom prst="rect">
            <a:avLst/>
          </a:prstGeom>
        </p:spPr>
      </p:pic>
      <p:sp>
        <p:nvSpPr>
          <p:cNvPr id="7" name="TextBox 6">
            <a:extLst>
              <a:ext uri="{FF2B5EF4-FFF2-40B4-BE49-F238E27FC236}">
                <a16:creationId xmlns:a16="http://schemas.microsoft.com/office/drawing/2014/main" id="{56FC4DB0-1CF0-4309-8B2A-E57237699390}"/>
              </a:ext>
            </a:extLst>
          </p:cNvPr>
          <p:cNvSpPr txBox="1"/>
          <p:nvPr/>
        </p:nvSpPr>
        <p:spPr>
          <a:xfrm>
            <a:off x="1770001" y="5740613"/>
            <a:ext cx="5603996" cy="338554"/>
          </a:xfrm>
          <a:prstGeom prst="rect">
            <a:avLst/>
          </a:prstGeom>
          <a:noFill/>
        </p:spPr>
        <p:txBody>
          <a:bodyPr wrap="square" rtlCol="0">
            <a:spAutoFit/>
          </a:bodyPr>
          <a:lstStyle/>
          <a:p>
            <a:r>
              <a:rPr lang="en-US" sz="1600" b="1" dirty="0"/>
              <a:t>Ghost-cell glaucoma</a:t>
            </a:r>
            <a:r>
              <a:rPr lang="en-US" sz="1600" dirty="0"/>
              <a:t>. Copious tan-colored cells in the AC.</a:t>
            </a:r>
          </a:p>
        </p:txBody>
      </p:sp>
      <p:sp>
        <p:nvSpPr>
          <p:cNvPr id="2" name="TextBox 1">
            <a:extLst>
              <a:ext uri="{FF2B5EF4-FFF2-40B4-BE49-F238E27FC236}">
                <a16:creationId xmlns:a16="http://schemas.microsoft.com/office/drawing/2014/main" id="{7537EC7D-3C66-473E-AFC4-5E12BA216AC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665333214"/>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449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rgbClr val="F7D269"/>
                </a:solidFill>
              </a:rPr>
              <a:t>Would these ‘tan-colored cells’ be the ghost cells after which the condition was named?</a:t>
            </a:r>
          </a:p>
          <a:p>
            <a:r>
              <a:rPr lang="en-US" sz="1600" dirty="0">
                <a:solidFill>
                  <a:srgbClr val="F7D269"/>
                </a:solidFill>
              </a:rPr>
              <a:t>Indeed they would </a:t>
            </a:r>
          </a:p>
          <a:p>
            <a:endParaRPr lang="en-US" sz="1600" dirty="0">
              <a:solidFill>
                <a:srgbClr val="F7D269"/>
              </a:solidFill>
            </a:endParaRPr>
          </a:p>
          <a:p>
            <a:r>
              <a:rPr lang="en-US" sz="1600" i="1" dirty="0">
                <a:solidFill>
                  <a:srgbClr val="F7D269"/>
                </a:solidFill>
              </a:rPr>
              <a:t>What’s the origin story of the ghost cells?</a:t>
            </a:r>
            <a:endParaRPr lang="en-US" sz="1600" i="1" dirty="0">
              <a:solidFill>
                <a:srgbClr val="002060"/>
              </a:solidFill>
            </a:endParaRPr>
          </a:p>
          <a:p>
            <a:r>
              <a:rPr lang="en-US" sz="1600" dirty="0">
                <a:solidFill>
                  <a:srgbClr val="002060"/>
                </a:solidFill>
              </a:rPr>
              <a:t>They are RBCs from the vitreous bleed that have lost their hemoglobin</a:t>
            </a:r>
          </a:p>
        </p:txBody>
      </p:sp>
      <p:sp>
        <p:nvSpPr>
          <p:cNvPr id="4" name="TextBox 3">
            <a:extLst>
              <a:ext uri="{FF2B5EF4-FFF2-40B4-BE49-F238E27FC236}">
                <a16:creationId xmlns:a16="http://schemas.microsoft.com/office/drawing/2014/main" id="{E5C9001E-A49D-454D-B18B-2CE1D3E78F7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6884790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91339460"/>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rgbClr val="F7D269"/>
                </a:solidFill>
              </a:rPr>
              <a:t>Would these ‘tan-colored cells’ be the ghost cells after which the condition was named?</a:t>
            </a:r>
          </a:p>
          <a:p>
            <a:r>
              <a:rPr lang="en-US" sz="1600" dirty="0">
                <a:solidFill>
                  <a:srgbClr val="F7D269"/>
                </a:solidFill>
              </a:rPr>
              <a:t>Indeed they would </a:t>
            </a:r>
          </a:p>
          <a:p>
            <a:endParaRPr lang="en-US" sz="1600" dirty="0">
              <a:solidFill>
                <a:srgbClr val="F7D269"/>
              </a:solidFill>
            </a:endParaRPr>
          </a:p>
          <a:p>
            <a:r>
              <a:rPr lang="en-US" sz="1600" i="1" dirty="0">
                <a:solidFill>
                  <a:srgbClr val="F7D269"/>
                </a:solidFill>
              </a:rPr>
              <a:t>What’s the origin story of the ghost cells?</a:t>
            </a:r>
          </a:p>
          <a:p>
            <a:r>
              <a:rPr lang="en-US" sz="1600" dirty="0">
                <a:solidFill>
                  <a:srgbClr val="F7D269"/>
                </a:solidFill>
              </a:rPr>
              <a:t>They are RBCs from the vitreous bleed that have lost their hemoglobin</a:t>
            </a:r>
          </a:p>
        </p:txBody>
      </p:sp>
      <p:sp>
        <p:nvSpPr>
          <p:cNvPr id="4" name="TextBox 3">
            <a:extLst>
              <a:ext uri="{FF2B5EF4-FFF2-40B4-BE49-F238E27FC236}">
                <a16:creationId xmlns:a16="http://schemas.microsoft.com/office/drawing/2014/main" id="{7B7B18A6-FF39-4049-ABAD-B45A7EBE8DF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375093210"/>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Would these ‘tan-colored cells’ be the ghost cells after which the condition was named?</a:t>
            </a:r>
          </a:p>
          <a:p>
            <a:r>
              <a:rPr lang="en-US" sz="1600" dirty="0">
                <a:solidFill>
                  <a:schemeClr val="tx1">
                    <a:lumMod val="50000"/>
                    <a:lumOff val="50000"/>
                  </a:schemeClr>
                </a:solidFill>
              </a:rPr>
              <a:t>Indeed they would </a:t>
            </a:r>
          </a:p>
          <a:p>
            <a:endParaRPr lang="en-US" sz="1600" dirty="0">
              <a:solidFill>
                <a:schemeClr val="tx1">
                  <a:lumMod val="50000"/>
                  <a:lumOff val="50000"/>
                </a:schemeClr>
              </a:solidFill>
            </a:endParaRPr>
          </a:p>
          <a:p>
            <a:r>
              <a:rPr lang="en-US" sz="1600" i="1" dirty="0">
                <a:solidFill>
                  <a:schemeClr val="tx1">
                    <a:lumMod val="50000"/>
                    <a:lumOff val="50000"/>
                  </a:schemeClr>
                </a:solidFill>
              </a:rPr>
              <a:t>What’s the origin story of the ghost cells?</a:t>
            </a:r>
          </a:p>
          <a:p>
            <a:r>
              <a:rPr lang="en-US" sz="1600" dirty="0">
                <a:solidFill>
                  <a:schemeClr val="tx1">
                    <a:lumMod val="50000"/>
                    <a:lumOff val="50000"/>
                  </a:schemeClr>
                </a:solidFill>
              </a:rPr>
              <a:t>They are RBCs from the vitreous bleed that have lost their hemoglobin</a:t>
            </a:r>
          </a:p>
        </p:txBody>
      </p:sp>
      <p:sp>
        <p:nvSpPr>
          <p:cNvPr id="4" name="TextBox 3">
            <a:extLst>
              <a:ext uri="{FF2B5EF4-FFF2-40B4-BE49-F238E27FC236}">
                <a16:creationId xmlns:a16="http://schemas.microsoft.com/office/drawing/2014/main" id="{5B3FC2D2-639F-43A7-A1A4-E5886895E161}"/>
              </a:ext>
            </a:extLst>
          </p:cNvPr>
          <p:cNvSpPr txBox="1"/>
          <p:nvPr/>
        </p:nvSpPr>
        <p:spPr>
          <a:xfrm>
            <a:off x="4129887" y="5617885"/>
            <a:ext cx="4564070" cy="523220"/>
          </a:xfrm>
          <a:prstGeom prst="rect">
            <a:avLst/>
          </a:prstGeom>
          <a:solidFill>
            <a:srgbClr val="FFFF00"/>
          </a:solidFill>
        </p:spPr>
        <p:txBody>
          <a:bodyPr wrap="none" rtlCol="0">
            <a:spAutoFit/>
          </a:bodyPr>
          <a:lstStyle/>
          <a:p>
            <a:r>
              <a:rPr lang="en-US" sz="1400" i="1" dirty="0">
                <a:solidFill>
                  <a:srgbClr val="0000FF"/>
                </a:solidFill>
              </a:rPr>
              <a:t>How long does it take for RBCs to turn into ghost cells?</a:t>
            </a:r>
          </a:p>
          <a:p>
            <a:r>
              <a:rPr lang="en-US" sz="1400" dirty="0">
                <a:solidFill>
                  <a:srgbClr val="FFFF00"/>
                </a:solidFill>
              </a:rPr>
              <a:t>1-3 months</a:t>
            </a:r>
          </a:p>
        </p:txBody>
      </p:sp>
      <p:sp>
        <p:nvSpPr>
          <p:cNvPr id="5" name="TextBox 4">
            <a:extLst>
              <a:ext uri="{FF2B5EF4-FFF2-40B4-BE49-F238E27FC236}">
                <a16:creationId xmlns:a16="http://schemas.microsoft.com/office/drawing/2014/main" id="{FF36944B-4443-4723-B495-362397B7DBB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157473073"/>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 name="Oval 1">
            <a:extLst>
              <a:ext uri="{FF2B5EF4-FFF2-40B4-BE49-F238E27FC236}">
                <a16:creationId xmlns:a16="http://schemas.microsoft.com/office/drawing/2014/main" id="{AE7AAE67-8E77-4A74-98D2-DDD540A23EEB}"/>
              </a:ext>
            </a:extLst>
          </p:cNvPr>
          <p:cNvSpPr/>
          <p:nvPr/>
        </p:nvSpPr>
        <p:spPr>
          <a:xfrm>
            <a:off x="6477002" y="4343400"/>
            <a:ext cx="2057398" cy="74543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 Box 12">
            <a:extLst>
              <a:ext uri="{FF2B5EF4-FFF2-40B4-BE49-F238E27FC236}">
                <a16:creationId xmlns:a16="http://schemas.microsoft.com/office/drawing/2014/main" id="{FFF61E13-8FF7-4F38-A55F-AEC7F3BE615A}"/>
              </a:ext>
            </a:extLst>
          </p:cNvPr>
          <p:cNvSpPr txBox="1">
            <a:spLocks noChangeArrowheads="1"/>
          </p:cNvSpPr>
          <p:nvPr/>
        </p:nvSpPr>
        <p:spPr bwMode="auto">
          <a:xfrm>
            <a:off x="6477002" y="4473575"/>
            <a:ext cx="19566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3" name="TextBox 2">
            <a:extLst>
              <a:ext uri="{FF2B5EF4-FFF2-40B4-BE49-F238E27FC236}">
                <a16:creationId xmlns:a16="http://schemas.microsoft.com/office/drawing/2014/main" id="{CC30E58C-CF0B-4F23-A678-B2FEF4AD883A}"/>
              </a:ext>
            </a:extLst>
          </p:cNvPr>
          <p:cNvSpPr txBox="1"/>
          <p:nvPr/>
        </p:nvSpPr>
        <p:spPr>
          <a:xfrm>
            <a:off x="2328260" y="5188525"/>
            <a:ext cx="6540232" cy="1569660"/>
          </a:xfrm>
          <a:prstGeom prst="rect">
            <a:avLst/>
          </a:prstGeom>
          <a:solidFill>
            <a:srgbClr val="002060"/>
          </a:solidFill>
        </p:spPr>
        <p:txBody>
          <a:bodyPr wrap="square" rtlCol="0">
            <a:spAutoFit/>
          </a:bodyPr>
          <a:lstStyle/>
          <a:p>
            <a:r>
              <a:rPr lang="en-US" sz="1600" i="1" dirty="0">
                <a:solidFill>
                  <a:schemeClr val="tx1">
                    <a:lumMod val="50000"/>
                    <a:lumOff val="50000"/>
                  </a:schemeClr>
                </a:solidFill>
              </a:rPr>
              <a:t>Would these ‘tan-colored cells’ be the ghost cells after which the condition was named?</a:t>
            </a:r>
          </a:p>
          <a:p>
            <a:r>
              <a:rPr lang="en-US" sz="1600" dirty="0">
                <a:solidFill>
                  <a:schemeClr val="tx1">
                    <a:lumMod val="50000"/>
                    <a:lumOff val="50000"/>
                  </a:schemeClr>
                </a:solidFill>
              </a:rPr>
              <a:t>Indeed they would </a:t>
            </a:r>
          </a:p>
          <a:p>
            <a:endParaRPr lang="en-US" sz="1600" dirty="0">
              <a:solidFill>
                <a:schemeClr val="tx1">
                  <a:lumMod val="50000"/>
                  <a:lumOff val="50000"/>
                </a:schemeClr>
              </a:solidFill>
            </a:endParaRPr>
          </a:p>
          <a:p>
            <a:r>
              <a:rPr lang="en-US" sz="1600" i="1" dirty="0">
                <a:solidFill>
                  <a:schemeClr val="tx1">
                    <a:lumMod val="50000"/>
                    <a:lumOff val="50000"/>
                  </a:schemeClr>
                </a:solidFill>
              </a:rPr>
              <a:t>What’s the origin story of the ghost cells?</a:t>
            </a:r>
          </a:p>
          <a:p>
            <a:r>
              <a:rPr lang="en-US" sz="1600" dirty="0">
                <a:solidFill>
                  <a:schemeClr val="tx1">
                    <a:lumMod val="50000"/>
                    <a:lumOff val="50000"/>
                  </a:schemeClr>
                </a:solidFill>
              </a:rPr>
              <a:t>They are RBCs from the vitreous bleed that have lost their hemoglobin</a:t>
            </a:r>
          </a:p>
        </p:txBody>
      </p:sp>
      <p:sp>
        <p:nvSpPr>
          <p:cNvPr id="4" name="TextBox 3">
            <a:extLst>
              <a:ext uri="{FF2B5EF4-FFF2-40B4-BE49-F238E27FC236}">
                <a16:creationId xmlns:a16="http://schemas.microsoft.com/office/drawing/2014/main" id="{5B3FC2D2-639F-43A7-A1A4-E5886895E161}"/>
              </a:ext>
            </a:extLst>
          </p:cNvPr>
          <p:cNvSpPr txBox="1"/>
          <p:nvPr/>
        </p:nvSpPr>
        <p:spPr>
          <a:xfrm>
            <a:off x="4129887" y="5617885"/>
            <a:ext cx="4564070" cy="523220"/>
          </a:xfrm>
          <a:prstGeom prst="rect">
            <a:avLst/>
          </a:prstGeom>
          <a:solidFill>
            <a:srgbClr val="FFFF00"/>
          </a:solidFill>
        </p:spPr>
        <p:txBody>
          <a:bodyPr wrap="none" rtlCol="0">
            <a:spAutoFit/>
          </a:bodyPr>
          <a:lstStyle/>
          <a:p>
            <a:r>
              <a:rPr lang="en-US" sz="1400" i="1" dirty="0">
                <a:solidFill>
                  <a:srgbClr val="0000FF"/>
                </a:solidFill>
              </a:rPr>
              <a:t>How long does it take for RBCs to turn into ghost cells?</a:t>
            </a:r>
          </a:p>
          <a:p>
            <a:r>
              <a:rPr lang="en-US" sz="1400" dirty="0">
                <a:solidFill>
                  <a:srgbClr val="0000FF"/>
                </a:solidFill>
              </a:rPr>
              <a:t>1-3 months</a:t>
            </a:r>
          </a:p>
        </p:txBody>
      </p:sp>
      <p:sp>
        <p:nvSpPr>
          <p:cNvPr id="5" name="TextBox 4">
            <a:extLst>
              <a:ext uri="{FF2B5EF4-FFF2-40B4-BE49-F238E27FC236}">
                <a16:creationId xmlns:a16="http://schemas.microsoft.com/office/drawing/2014/main" id="{B907935F-1ABD-4A1E-8A6F-173CCB75B28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27002524"/>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 name="Text Box 9">
            <a:extLst>
              <a:ext uri="{FF2B5EF4-FFF2-40B4-BE49-F238E27FC236}">
                <a16:creationId xmlns:a16="http://schemas.microsoft.com/office/drawing/2014/main" id="{433CBF76-81B0-4B9A-98D2-734762DC940A}"/>
              </a:ext>
            </a:extLst>
          </p:cNvPr>
          <p:cNvSpPr txBox="1">
            <a:spLocks noChangeArrowheads="1"/>
          </p:cNvSpPr>
          <p:nvPr/>
        </p:nvSpPr>
        <p:spPr bwMode="auto">
          <a:xfrm>
            <a:off x="6675454" y="5715000"/>
            <a:ext cx="1582486"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i="1" dirty="0"/>
              <a:t>(Classic clinical</a:t>
            </a:r>
          </a:p>
          <a:p>
            <a:pPr algn="ctr" eaLnBrk="1" hangingPunct="1">
              <a:lnSpc>
                <a:spcPct val="80000"/>
              </a:lnSpc>
              <a:spcBef>
                <a:spcPct val="0"/>
              </a:spcBef>
              <a:buClrTx/>
              <a:buSzTx/>
              <a:buFontTx/>
              <a:buNone/>
            </a:pPr>
            <a:r>
              <a:rPr lang="en-US" altLang="en-US" sz="1600" i="1" dirty="0"/>
              <a:t>description)</a:t>
            </a:r>
          </a:p>
        </p:txBody>
      </p:sp>
      <p:sp>
        <p:nvSpPr>
          <p:cNvPr id="22" name="TextBox 21">
            <a:extLst>
              <a:ext uri="{FF2B5EF4-FFF2-40B4-BE49-F238E27FC236}">
                <a16:creationId xmlns:a16="http://schemas.microsoft.com/office/drawing/2014/main" id="{15284C8B-BDFD-4834-A340-71E6FAF1E6DC}"/>
              </a:ext>
            </a:extLst>
          </p:cNvPr>
          <p:cNvSpPr txBox="1"/>
          <p:nvPr/>
        </p:nvSpPr>
        <p:spPr>
          <a:xfrm>
            <a:off x="990600" y="5788866"/>
            <a:ext cx="4987264" cy="338554"/>
          </a:xfrm>
          <a:prstGeom prst="rect">
            <a:avLst/>
          </a:prstGeom>
          <a:noFill/>
        </p:spPr>
        <p:txBody>
          <a:bodyPr wrap="none" rtlCol="0">
            <a:spAutoFit/>
          </a:bodyPr>
          <a:lstStyle/>
          <a:p>
            <a:pPr algn="ctr"/>
            <a:r>
              <a:rPr lang="en-US" sz="1600" i="1" dirty="0">
                <a:solidFill>
                  <a:srgbClr val="0000FF"/>
                </a:solidFill>
              </a:rPr>
              <a:t>What does examination of the vitreous cavity reveal?</a:t>
            </a:r>
          </a:p>
        </p:txBody>
      </p:sp>
      <p:sp>
        <p:nvSpPr>
          <p:cNvPr id="2" name="TextBox 1">
            <a:extLst>
              <a:ext uri="{FF2B5EF4-FFF2-40B4-BE49-F238E27FC236}">
                <a16:creationId xmlns:a16="http://schemas.microsoft.com/office/drawing/2014/main" id="{F5D84112-460C-4527-BBA8-311DD6F4CAC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391290843"/>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9F686"/>
                </a:solidFill>
              </a:rPr>
              <a:t>Khaki-colored</a:t>
            </a:r>
            <a:r>
              <a:rPr lang="en-US" altLang="en-US" sz="1600" b="1" i="1" dirty="0">
                <a:solidFill>
                  <a:srgbClr val="FFCC00"/>
                </a:solidFill>
              </a:rPr>
              <a:t>  </a:t>
            </a:r>
            <a:r>
              <a:rPr lang="en-US" altLang="en-US" sz="1600" b="1" i="1" dirty="0"/>
              <a:t>hemorrhage</a:t>
            </a:r>
          </a:p>
          <a:p>
            <a:pPr algn="ctr" eaLnBrk="1" hangingPunct="1">
              <a:spcBef>
                <a:spcPct val="0"/>
              </a:spcBef>
              <a:buClrTx/>
              <a:buSzTx/>
              <a:buFontTx/>
              <a:buNone/>
            </a:pPr>
            <a:r>
              <a:rPr lang="en-US" altLang="en-US" sz="1600" b="1" i="1" dirty="0"/>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Rectangle 16">
            <a:extLst>
              <a:ext uri="{FF2B5EF4-FFF2-40B4-BE49-F238E27FC236}">
                <a16:creationId xmlns:a16="http://schemas.microsoft.com/office/drawing/2014/main" id="{D59DEDAD-5A5C-47BF-B08C-94603738569B}"/>
              </a:ext>
            </a:extLst>
          </p:cNvPr>
          <p:cNvSpPr>
            <a:spLocks noChangeArrowheads="1"/>
          </p:cNvSpPr>
          <p:nvPr/>
        </p:nvSpPr>
        <p:spPr bwMode="auto">
          <a:xfrm>
            <a:off x="6145933" y="5706605"/>
            <a:ext cx="1333830" cy="261820"/>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color</a:t>
            </a:r>
          </a:p>
        </p:txBody>
      </p:sp>
      <p:sp>
        <p:nvSpPr>
          <p:cNvPr id="28" name="TextBox 27">
            <a:extLst>
              <a:ext uri="{FF2B5EF4-FFF2-40B4-BE49-F238E27FC236}">
                <a16:creationId xmlns:a16="http://schemas.microsoft.com/office/drawing/2014/main" id="{94F3E30B-888F-4E40-9C28-2878C0A14504}"/>
              </a:ext>
            </a:extLst>
          </p:cNvPr>
          <p:cNvSpPr txBox="1"/>
          <p:nvPr/>
        </p:nvSpPr>
        <p:spPr>
          <a:xfrm>
            <a:off x="990600" y="5788866"/>
            <a:ext cx="4987264" cy="338554"/>
          </a:xfrm>
          <a:prstGeom prst="rect">
            <a:avLst/>
          </a:prstGeom>
          <a:noFill/>
        </p:spPr>
        <p:txBody>
          <a:bodyPr wrap="none" rtlCol="0">
            <a:spAutoFit/>
          </a:bodyPr>
          <a:lstStyle/>
          <a:p>
            <a:pPr algn="ctr"/>
            <a:r>
              <a:rPr lang="en-US" sz="1600" i="1" dirty="0">
                <a:solidFill>
                  <a:srgbClr val="0000FF"/>
                </a:solidFill>
              </a:rPr>
              <a:t>What does examination of the vitreous cavity reveal?</a:t>
            </a:r>
          </a:p>
        </p:txBody>
      </p:sp>
      <p:sp>
        <p:nvSpPr>
          <p:cNvPr id="2" name="TextBox 1">
            <a:extLst>
              <a:ext uri="{FF2B5EF4-FFF2-40B4-BE49-F238E27FC236}">
                <a16:creationId xmlns:a16="http://schemas.microsoft.com/office/drawing/2014/main" id="{B2E2F7BB-9D2B-4BB8-B477-BDB29BFC9C2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733645468"/>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F5050"/>
                </a:solidFill>
              </a:rPr>
              <a:t>Red-tinged  </a:t>
            </a:r>
            <a:r>
              <a:rPr lang="en-US" altLang="en-US" sz="1600" b="1" i="1" dirty="0"/>
              <a:t>cells</a:t>
            </a:r>
          </a:p>
          <a:p>
            <a:pPr algn="ctr" eaLnBrk="1" hangingPunct="1">
              <a:spcBef>
                <a:spcPct val="0"/>
              </a:spcBef>
              <a:buClrTx/>
              <a:buSzTx/>
              <a:buFontTx/>
              <a:buNone/>
            </a:pPr>
            <a:r>
              <a:rPr lang="en-US" altLang="en-US" sz="1600" b="1" i="1" dirty="0"/>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7D269"/>
                </a:solidFill>
              </a:rPr>
              <a:t>Tan-colored</a:t>
            </a:r>
            <a:r>
              <a:rPr lang="en-US" altLang="en-US" sz="1600" b="1" i="1" dirty="0">
                <a:solidFill>
                  <a:srgbClr val="FFCC00"/>
                </a:solidFill>
              </a:rPr>
              <a:t>  </a:t>
            </a:r>
            <a:r>
              <a:rPr lang="en-US" altLang="en-US" sz="1600" b="1" i="1" dirty="0"/>
              <a:t>cells</a:t>
            </a:r>
          </a:p>
          <a:p>
            <a:pPr algn="ctr" eaLnBrk="1" hangingPunct="1">
              <a:spcBef>
                <a:spcPct val="0"/>
              </a:spcBef>
              <a:buClrTx/>
              <a:buSzTx/>
              <a:buFontTx/>
              <a:buNone/>
            </a:pPr>
            <a:r>
              <a:rPr lang="en-US" altLang="en-US" sz="1600" b="1" i="1" dirty="0"/>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rgbClr val="F9F686"/>
                </a:solidFill>
              </a:rPr>
              <a:t>Khaki-colored</a:t>
            </a:r>
            <a:r>
              <a:rPr lang="en-US" altLang="en-US" sz="1600" b="1" i="1" dirty="0">
                <a:solidFill>
                  <a:srgbClr val="FFCC00"/>
                </a:solidFill>
              </a:rPr>
              <a:t>  </a:t>
            </a:r>
            <a:r>
              <a:rPr lang="en-US" altLang="en-US" sz="1600" b="1" i="1" dirty="0"/>
              <a:t>hemorrhage</a:t>
            </a:r>
          </a:p>
          <a:p>
            <a:pPr algn="ctr" eaLnBrk="1" hangingPunct="1">
              <a:spcBef>
                <a:spcPct val="0"/>
              </a:spcBef>
              <a:buClrTx/>
              <a:buSzTx/>
              <a:buFontTx/>
              <a:buNone/>
            </a:pPr>
            <a:r>
              <a:rPr lang="en-US" altLang="en-US" sz="1600" b="1" i="1" dirty="0"/>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TextBox 20">
            <a:extLst>
              <a:ext uri="{FF2B5EF4-FFF2-40B4-BE49-F238E27FC236}">
                <a16:creationId xmlns:a16="http://schemas.microsoft.com/office/drawing/2014/main" id="{4589F5DD-83A6-4B54-9DD6-59D6F18C35AF}"/>
              </a:ext>
            </a:extLst>
          </p:cNvPr>
          <p:cNvSpPr txBox="1"/>
          <p:nvPr/>
        </p:nvSpPr>
        <p:spPr>
          <a:xfrm>
            <a:off x="990600" y="5788866"/>
            <a:ext cx="4987264" cy="338554"/>
          </a:xfrm>
          <a:prstGeom prst="rect">
            <a:avLst/>
          </a:prstGeom>
          <a:noFill/>
        </p:spPr>
        <p:txBody>
          <a:bodyPr wrap="none" rtlCol="0">
            <a:spAutoFit/>
          </a:bodyPr>
          <a:lstStyle/>
          <a:p>
            <a:pPr algn="ctr"/>
            <a:r>
              <a:rPr lang="en-US" sz="1600" i="1" dirty="0">
                <a:solidFill>
                  <a:srgbClr val="0000FF"/>
                </a:solidFill>
              </a:rPr>
              <a:t>What does examination of the vitreous cavity reveal?</a:t>
            </a:r>
          </a:p>
        </p:txBody>
      </p:sp>
      <p:sp>
        <p:nvSpPr>
          <p:cNvPr id="2" name="TextBox 1">
            <a:extLst>
              <a:ext uri="{FF2B5EF4-FFF2-40B4-BE49-F238E27FC236}">
                <a16:creationId xmlns:a16="http://schemas.microsoft.com/office/drawing/2014/main" id="{70C45CDC-E522-4D0F-A363-99A335EE2DA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82819672"/>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5DD5FF"/>
                </a:solidFill>
              </a:rPr>
              <a:t>Usually, once the instigating vitreous hemorrhage has cleared</a:t>
            </a:r>
          </a:p>
          <a:p>
            <a:endParaRPr lang="en-US" sz="1600" dirty="0">
              <a:solidFill>
                <a:srgbClr val="5DD5FF"/>
              </a:solidFill>
            </a:endParaRPr>
          </a:p>
          <a:p>
            <a:r>
              <a:rPr lang="en-US" sz="1600" i="1" dirty="0">
                <a:solidFill>
                  <a:srgbClr val="5DD5FF"/>
                </a:solidFill>
              </a:rPr>
              <a:t>In the interim, how should the IOP be managed?</a:t>
            </a:r>
          </a:p>
          <a:p>
            <a:r>
              <a:rPr lang="en-US" sz="1600" dirty="0">
                <a:solidFill>
                  <a:srgbClr val="5DD5FF"/>
                </a:solidFill>
              </a:rPr>
              <a:t>With aqueous suppressants if possible</a:t>
            </a:r>
          </a:p>
          <a:p>
            <a:endParaRPr lang="en-US" sz="1600" dirty="0">
              <a:solidFill>
                <a:srgbClr val="5DD5FF"/>
              </a:solidFill>
            </a:endParaRPr>
          </a:p>
          <a:p>
            <a:r>
              <a:rPr lang="en-US" sz="1600" i="1" dirty="0">
                <a:solidFill>
                  <a:srgbClr val="5DD5FF"/>
                </a:solidFill>
              </a:rPr>
              <a:t>If medical management fails, what is the next step?</a:t>
            </a:r>
          </a:p>
          <a:p>
            <a:r>
              <a:rPr lang="en-US" sz="1600" dirty="0">
                <a:solidFill>
                  <a:srgbClr val="5DD5FF"/>
                </a:solidFill>
              </a:rPr>
              <a:t>AC washout</a:t>
            </a: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27E07F34-9197-4DC5-9F2F-21CDABBD66B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92620474"/>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5DD5FF"/>
              </a:solidFill>
            </a:endParaRPr>
          </a:p>
          <a:p>
            <a:r>
              <a:rPr lang="en-US" sz="1600" i="1" dirty="0">
                <a:solidFill>
                  <a:srgbClr val="5DD5FF"/>
                </a:solidFill>
              </a:rPr>
              <a:t>In the interim, how should the IOP be managed?</a:t>
            </a:r>
          </a:p>
          <a:p>
            <a:r>
              <a:rPr lang="en-US" sz="1600" dirty="0">
                <a:solidFill>
                  <a:srgbClr val="5DD5FF"/>
                </a:solidFill>
              </a:rPr>
              <a:t>With aqueous suppressants if possible</a:t>
            </a:r>
          </a:p>
          <a:p>
            <a:endParaRPr lang="en-US" sz="1600" dirty="0">
              <a:solidFill>
                <a:srgbClr val="5DD5FF"/>
              </a:solidFill>
            </a:endParaRPr>
          </a:p>
          <a:p>
            <a:r>
              <a:rPr lang="en-US" sz="1600" i="1" dirty="0">
                <a:solidFill>
                  <a:srgbClr val="5DD5FF"/>
                </a:solidFill>
              </a:rPr>
              <a:t>If medical management fails, what is the next step?</a:t>
            </a:r>
          </a:p>
          <a:p>
            <a:r>
              <a:rPr lang="en-US" sz="1600" dirty="0">
                <a:solidFill>
                  <a:srgbClr val="5DD5FF"/>
                </a:solidFill>
              </a:rPr>
              <a:t>AC washout</a:t>
            </a: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1443C141-3E50-41A5-920C-18651D31055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456026672"/>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458</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endParaRPr lang="en-US" sz="1600" i="1" dirty="0">
              <a:solidFill>
                <a:srgbClr val="5DD5FF"/>
              </a:solidFill>
            </a:endParaRPr>
          </a:p>
          <a:p>
            <a:r>
              <a:rPr lang="en-US" sz="1600" dirty="0">
                <a:solidFill>
                  <a:srgbClr val="5DD5FF"/>
                </a:solidFill>
              </a:rPr>
              <a:t>With aqueous suppressants if possible</a:t>
            </a:r>
          </a:p>
          <a:p>
            <a:endParaRPr lang="en-US" sz="1600" dirty="0">
              <a:solidFill>
                <a:srgbClr val="5DD5FF"/>
              </a:solidFill>
            </a:endParaRPr>
          </a:p>
          <a:p>
            <a:r>
              <a:rPr lang="en-US" sz="1600" i="1" dirty="0">
                <a:solidFill>
                  <a:srgbClr val="5DD5FF"/>
                </a:solidFill>
              </a:rPr>
              <a:t>If medical management fails, what is the next step?</a:t>
            </a:r>
          </a:p>
          <a:p>
            <a:r>
              <a:rPr lang="en-US" sz="1600" dirty="0">
                <a:solidFill>
                  <a:srgbClr val="5DD5FF"/>
                </a:solidFill>
              </a:rPr>
              <a:t>AC washout</a:t>
            </a: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78FE0093-E875-4A34-AC09-C05540144F4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528302411"/>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459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p>
          <a:p>
            <a:r>
              <a:rPr lang="en-US" sz="1600" dirty="0">
                <a:solidFill>
                  <a:srgbClr val="0000FF"/>
                </a:solidFill>
              </a:rPr>
              <a:t>With aqueous suppressants if possible</a:t>
            </a:r>
            <a:endParaRPr lang="en-US" sz="1600" dirty="0">
              <a:solidFill>
                <a:srgbClr val="5DD5FF"/>
              </a:solidFill>
            </a:endParaRPr>
          </a:p>
          <a:p>
            <a:endParaRPr lang="en-US" sz="1600" dirty="0">
              <a:solidFill>
                <a:srgbClr val="5DD5FF"/>
              </a:solidFill>
            </a:endParaRPr>
          </a:p>
          <a:p>
            <a:r>
              <a:rPr lang="en-US" sz="1600" i="1" dirty="0">
                <a:solidFill>
                  <a:srgbClr val="5DD5FF"/>
                </a:solidFill>
              </a:rPr>
              <a:t>If medical management fails, what is the next step?</a:t>
            </a:r>
          </a:p>
          <a:p>
            <a:r>
              <a:rPr lang="en-US" sz="1600" dirty="0">
                <a:solidFill>
                  <a:srgbClr val="5DD5FF"/>
                </a:solidFill>
              </a:rPr>
              <a:t>AC washout</a:t>
            </a: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56E6335B-467F-4346-81C8-2A70CC4527C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17354668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15938572"/>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p>
          <a:p>
            <a:r>
              <a:rPr lang="en-US" sz="1600" dirty="0">
                <a:solidFill>
                  <a:srgbClr val="0000FF"/>
                </a:solidFill>
              </a:rPr>
              <a:t>With aqueous suppressants if possible</a:t>
            </a:r>
          </a:p>
          <a:p>
            <a:endParaRPr lang="en-US" sz="1600" dirty="0">
              <a:solidFill>
                <a:srgbClr val="0000FF"/>
              </a:solidFill>
            </a:endParaRPr>
          </a:p>
          <a:p>
            <a:r>
              <a:rPr lang="en-US" sz="1600" i="1" dirty="0">
                <a:solidFill>
                  <a:srgbClr val="0000FF"/>
                </a:solidFill>
              </a:rPr>
              <a:t>If medical management fails, what is the next step?</a:t>
            </a:r>
            <a:endParaRPr lang="en-US" sz="1600" i="1" dirty="0">
              <a:solidFill>
                <a:srgbClr val="5DD5FF"/>
              </a:solidFill>
            </a:endParaRPr>
          </a:p>
          <a:p>
            <a:r>
              <a:rPr lang="en-US" sz="1600" dirty="0">
                <a:solidFill>
                  <a:srgbClr val="5DD5FF"/>
                </a:solidFill>
              </a:rPr>
              <a:t>AC washout</a:t>
            </a: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C539B734-174B-41D0-A105-B0D6A97268F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116979553"/>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p>
          <a:p>
            <a:r>
              <a:rPr lang="en-US" sz="1600" dirty="0">
                <a:solidFill>
                  <a:srgbClr val="0000FF"/>
                </a:solidFill>
              </a:rPr>
              <a:t>With aqueous suppressants if possible</a:t>
            </a:r>
          </a:p>
          <a:p>
            <a:endParaRPr lang="en-US" sz="1600" dirty="0">
              <a:solidFill>
                <a:srgbClr val="0000FF"/>
              </a:solidFill>
            </a:endParaRPr>
          </a:p>
          <a:p>
            <a:r>
              <a:rPr lang="en-US" sz="1600" i="1" dirty="0">
                <a:solidFill>
                  <a:srgbClr val="0000FF"/>
                </a:solidFill>
              </a:rPr>
              <a:t>If medical management fails, what is the next step?</a:t>
            </a:r>
          </a:p>
          <a:p>
            <a:r>
              <a:rPr lang="en-US" sz="1600" dirty="0">
                <a:solidFill>
                  <a:srgbClr val="0000FF"/>
                </a:solidFill>
              </a:rPr>
              <a:t>AC washout</a:t>
            </a:r>
            <a:endParaRPr lang="en-US" sz="1600" dirty="0">
              <a:solidFill>
                <a:srgbClr val="5DD5FF"/>
              </a:solidFill>
            </a:endParaRPr>
          </a:p>
          <a:p>
            <a:endParaRPr lang="en-US" sz="1600" dirty="0">
              <a:solidFill>
                <a:srgbClr val="5DD5FF"/>
              </a:solidFill>
            </a:endParaRPr>
          </a:p>
          <a:p>
            <a:r>
              <a:rPr lang="en-US" sz="1600" i="1" dirty="0">
                <a:solidFill>
                  <a:srgbClr val="5DD5FF"/>
                </a:solidFill>
              </a:rPr>
              <a:t>And if the AC washout fails?</a:t>
            </a: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88A5A24B-3694-4A93-A4A1-095BCD7B67F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483096386"/>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p>
          <a:p>
            <a:r>
              <a:rPr lang="en-US" sz="1600" dirty="0">
                <a:solidFill>
                  <a:srgbClr val="0000FF"/>
                </a:solidFill>
              </a:rPr>
              <a:t>With aqueous suppressants if possible</a:t>
            </a:r>
          </a:p>
          <a:p>
            <a:endParaRPr lang="en-US" sz="1600" dirty="0">
              <a:solidFill>
                <a:srgbClr val="0000FF"/>
              </a:solidFill>
            </a:endParaRPr>
          </a:p>
          <a:p>
            <a:r>
              <a:rPr lang="en-US" sz="1600" i="1" dirty="0">
                <a:solidFill>
                  <a:srgbClr val="0000FF"/>
                </a:solidFill>
              </a:rPr>
              <a:t>If medical management fails, what is the next step?</a:t>
            </a:r>
          </a:p>
          <a:p>
            <a:r>
              <a:rPr lang="en-US" sz="1600" dirty="0">
                <a:solidFill>
                  <a:srgbClr val="0000FF"/>
                </a:solidFill>
              </a:rPr>
              <a:t>AC washout</a:t>
            </a:r>
          </a:p>
          <a:p>
            <a:endParaRPr lang="en-US" sz="1600" dirty="0">
              <a:solidFill>
                <a:srgbClr val="0000FF"/>
              </a:solidFill>
            </a:endParaRPr>
          </a:p>
          <a:p>
            <a:r>
              <a:rPr lang="en-US" sz="1600" i="1" dirty="0">
                <a:solidFill>
                  <a:srgbClr val="0000FF"/>
                </a:solidFill>
              </a:rPr>
              <a:t>And if the AC washout fails?</a:t>
            </a:r>
            <a:endParaRPr lang="en-US" sz="1600" i="1" dirty="0">
              <a:solidFill>
                <a:srgbClr val="5DD5FF"/>
              </a:solidFill>
            </a:endParaRPr>
          </a:p>
          <a:p>
            <a:r>
              <a:rPr lang="en-US" sz="1600" dirty="0">
                <a:solidFill>
                  <a:srgbClr val="5DD5FF"/>
                </a:solidFill>
              </a:rPr>
              <a:t>PPV (if the hemorrhage is persistent) vs filtering surgery should be considered</a:t>
            </a:r>
          </a:p>
        </p:txBody>
      </p:sp>
      <p:sp>
        <p:nvSpPr>
          <p:cNvPr id="2" name="TextBox 1">
            <a:extLst>
              <a:ext uri="{FF2B5EF4-FFF2-40B4-BE49-F238E27FC236}">
                <a16:creationId xmlns:a16="http://schemas.microsoft.com/office/drawing/2014/main" id="{62806109-47BE-4D51-9998-56D7E0493E1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776671337"/>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8DE319C0-4C61-4352-8154-28FFE52031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239438" y="1981200"/>
            <a:ext cx="2454519"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674286" y="1981200"/>
            <a:ext cx="242887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b="1"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304800" y="1981200"/>
            <a:ext cx="314701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buFont typeface="Wingdings" panose="05000000000000000000" pitchFamily="2" charset="2"/>
              <a:buNone/>
            </a:pPr>
            <a:r>
              <a:rPr lang="en-US" altLang="en-US" sz="1800" u="sng" dirty="0">
                <a:solidFill>
                  <a:schemeClr val="bg1">
                    <a:lumMod val="75000"/>
                  </a:schemeClr>
                </a:solidFill>
              </a:rPr>
              <a:t>Glaucoma 2ndry to </a:t>
            </a:r>
            <a:r>
              <a:rPr lang="en-US" altLang="en-US" sz="1800" u="sng" dirty="0" err="1">
                <a:solidFill>
                  <a:schemeClr val="bg1">
                    <a:lumMod val="75000"/>
                  </a:schemeClr>
                </a:solidFill>
              </a:rPr>
              <a:t>hyphema</a:t>
            </a:r>
            <a:endParaRPr lang="en-US" altLang="en-US" sz="1800" u="sng" dirty="0">
              <a:solidFill>
                <a:schemeClr val="bg1">
                  <a:lumMod val="75000"/>
                </a:schemeClr>
              </a:solidFill>
            </a:endParaRP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920750" y="2681288"/>
            <a:ext cx="1974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chemeClr val="bg1">
                    <a:lumMod val="75000"/>
                  </a:schemeClr>
                </a:solidFill>
              </a:rPr>
              <a:t>Follows </a:t>
            </a:r>
            <a:r>
              <a:rPr lang="en-US" altLang="en-US" sz="1800" b="1" i="1">
                <a:solidFill>
                  <a:schemeClr val="bg1">
                    <a:lumMod val="75000"/>
                  </a:schemeClr>
                </a:solidFill>
              </a:rPr>
              <a:t>AC</a:t>
            </a:r>
            <a:r>
              <a:rPr lang="en-US" altLang="en-US" sz="1800">
                <a:solidFill>
                  <a:schemeClr val="bg1">
                    <a:lumMod val="75000"/>
                  </a:schemeClr>
                </a:solidFill>
              </a:rPr>
              <a:t> bleed</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4" name="Rectangle 13">
            <a:extLst>
              <a:ext uri="{FF2B5EF4-FFF2-40B4-BE49-F238E27FC236}">
                <a16:creationId xmlns:a16="http://schemas.microsoft.com/office/drawing/2014/main" id="{8825C53E-81A9-4C8A-99C3-FDFDD36CF6E0}"/>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7" name="Text Box 17">
            <a:extLst>
              <a:ext uri="{FF2B5EF4-FFF2-40B4-BE49-F238E27FC236}">
                <a16:creationId xmlns:a16="http://schemas.microsoft.com/office/drawing/2014/main" id="{AD589D6F-D814-4F4D-A49D-19F309D75A56}"/>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8" name="Text Box 18">
            <a:extLst>
              <a:ext uri="{FF2B5EF4-FFF2-40B4-BE49-F238E27FC236}">
                <a16:creationId xmlns:a16="http://schemas.microsoft.com/office/drawing/2014/main" id="{2F3EBDBA-E70D-4190-BA57-6B2BA9B4A7A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9" name="Text Box 9">
            <a:extLst>
              <a:ext uri="{FF2B5EF4-FFF2-40B4-BE49-F238E27FC236}">
                <a16:creationId xmlns:a16="http://schemas.microsoft.com/office/drawing/2014/main" id="{46AF1806-C41D-48C7-B5C7-64EE267DFCFB}"/>
              </a:ext>
            </a:extLst>
          </p:cNvPr>
          <p:cNvSpPr txBox="1">
            <a:spLocks noChangeArrowheads="1"/>
          </p:cNvSpPr>
          <p:nvPr/>
        </p:nvSpPr>
        <p:spPr bwMode="auto">
          <a:xfrm>
            <a:off x="3974849" y="4488256"/>
            <a:ext cx="182774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Red-tinged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4" name="Text Box 12">
            <a:extLst>
              <a:ext uri="{FF2B5EF4-FFF2-40B4-BE49-F238E27FC236}">
                <a16:creationId xmlns:a16="http://schemas.microsoft.com/office/drawing/2014/main" id="{6EF41AF8-2ECE-4E35-95F8-69CB4CDED8A5}"/>
              </a:ext>
            </a:extLst>
          </p:cNvPr>
          <p:cNvSpPr txBox="1">
            <a:spLocks noChangeArrowheads="1"/>
          </p:cNvSpPr>
          <p:nvPr/>
        </p:nvSpPr>
        <p:spPr bwMode="auto">
          <a:xfrm>
            <a:off x="6510896" y="4473575"/>
            <a:ext cx="192270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Tan-colored  cells</a:t>
            </a:r>
          </a:p>
          <a:p>
            <a:pPr algn="ctr" eaLnBrk="1" hangingPunct="1">
              <a:spcBef>
                <a:spcPct val="0"/>
              </a:spcBef>
              <a:buClrTx/>
              <a:buSzTx/>
              <a:buFontTx/>
              <a:buNone/>
            </a:pPr>
            <a:r>
              <a:rPr lang="en-US" altLang="en-US" sz="1600" b="1" i="1" dirty="0">
                <a:solidFill>
                  <a:schemeClr val="bg1">
                    <a:lumMod val="75000"/>
                  </a:schemeClr>
                </a:solidFill>
              </a:rPr>
              <a:t>in AC</a:t>
            </a:r>
          </a:p>
        </p:txBody>
      </p:sp>
      <p:sp>
        <p:nvSpPr>
          <p:cNvPr id="22" name="Text Box 12">
            <a:extLst>
              <a:ext uri="{FF2B5EF4-FFF2-40B4-BE49-F238E27FC236}">
                <a16:creationId xmlns:a16="http://schemas.microsoft.com/office/drawing/2014/main" id="{B7CFF45D-9503-45CC-9841-ADDCF8AE6667}"/>
              </a:ext>
            </a:extLst>
          </p:cNvPr>
          <p:cNvSpPr txBox="1">
            <a:spLocks noChangeArrowheads="1"/>
          </p:cNvSpPr>
          <p:nvPr/>
        </p:nvSpPr>
        <p:spPr bwMode="auto">
          <a:xfrm>
            <a:off x="6040665" y="5663625"/>
            <a:ext cx="285206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solidFill>
                  <a:schemeClr val="bg1">
                    <a:lumMod val="75000"/>
                  </a:schemeClr>
                </a:solidFill>
              </a:rPr>
              <a:t>Khaki-colored  hemorrhage</a:t>
            </a:r>
          </a:p>
          <a:p>
            <a:pPr algn="ctr" eaLnBrk="1" hangingPunct="1">
              <a:spcBef>
                <a:spcPct val="0"/>
              </a:spcBef>
              <a:buClrTx/>
              <a:buSzTx/>
              <a:buFontTx/>
              <a:buNone/>
            </a:pPr>
            <a:r>
              <a:rPr lang="en-US" altLang="en-US" sz="1600" b="1" i="1" dirty="0">
                <a:solidFill>
                  <a:schemeClr val="bg1">
                    <a:lumMod val="75000"/>
                  </a:schemeClr>
                </a:solidFill>
              </a:rPr>
              <a:t>in the vitreous</a:t>
            </a:r>
          </a:p>
        </p:txBody>
      </p:sp>
      <p:sp>
        <p:nvSpPr>
          <p:cNvPr id="23" name="Line 5">
            <a:extLst>
              <a:ext uri="{FF2B5EF4-FFF2-40B4-BE49-F238E27FC236}">
                <a16:creationId xmlns:a16="http://schemas.microsoft.com/office/drawing/2014/main" id="{0A114DA8-C4C4-4813-ABC6-F96C6B1A609E}"/>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4">
            <a:extLst>
              <a:ext uri="{FF2B5EF4-FFF2-40B4-BE49-F238E27FC236}">
                <a16:creationId xmlns:a16="http://schemas.microsoft.com/office/drawing/2014/main" id="{CCF587DD-C24B-4738-AB5F-C9808BAE0357}"/>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11">
            <a:extLst>
              <a:ext uri="{FF2B5EF4-FFF2-40B4-BE49-F238E27FC236}">
                <a16:creationId xmlns:a16="http://schemas.microsoft.com/office/drawing/2014/main" id="{E1CEB88F-BB1C-4C27-BBBE-4893A5858598}"/>
              </a:ext>
            </a:extLst>
          </p:cNvPr>
          <p:cNvSpPr>
            <a:spLocks noChangeShapeType="1"/>
          </p:cNvSpPr>
          <p:nvPr/>
        </p:nvSpPr>
        <p:spPr bwMode="auto">
          <a:xfrm flipH="1" flipV="1">
            <a:off x="4873797" y="3916362"/>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7" name="Line 11">
            <a:extLst>
              <a:ext uri="{FF2B5EF4-FFF2-40B4-BE49-F238E27FC236}">
                <a16:creationId xmlns:a16="http://schemas.microsoft.com/office/drawing/2014/main" id="{A70C05DB-8293-4DDE-A803-B04737C01ACF}"/>
              </a:ext>
            </a:extLst>
          </p:cNvPr>
          <p:cNvSpPr>
            <a:spLocks noChangeShapeType="1"/>
          </p:cNvSpPr>
          <p:nvPr/>
        </p:nvSpPr>
        <p:spPr bwMode="auto">
          <a:xfrm flipH="1" flipV="1">
            <a:off x="7466697" y="390281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11">
            <a:extLst>
              <a:ext uri="{FF2B5EF4-FFF2-40B4-BE49-F238E27FC236}">
                <a16:creationId xmlns:a16="http://schemas.microsoft.com/office/drawing/2014/main" id="{997FCC9F-A085-41FF-84B8-63F70C44D3F6}"/>
              </a:ext>
            </a:extLst>
          </p:cNvPr>
          <p:cNvSpPr>
            <a:spLocks noChangeShapeType="1"/>
          </p:cNvSpPr>
          <p:nvPr/>
        </p:nvSpPr>
        <p:spPr bwMode="auto">
          <a:xfrm flipH="1" flipV="1">
            <a:off x="7467600" y="5105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TextBox 27">
            <a:extLst>
              <a:ext uri="{FF2B5EF4-FFF2-40B4-BE49-F238E27FC236}">
                <a16:creationId xmlns:a16="http://schemas.microsoft.com/office/drawing/2014/main" id="{998DE919-CF72-4F87-9A6D-64D9D2BFF40F}"/>
              </a:ext>
            </a:extLst>
          </p:cNvPr>
          <p:cNvSpPr txBox="1"/>
          <p:nvPr/>
        </p:nvSpPr>
        <p:spPr>
          <a:xfrm>
            <a:off x="2972736" y="2646016"/>
            <a:ext cx="5919993" cy="3046988"/>
          </a:xfrm>
          <a:prstGeom prst="rect">
            <a:avLst/>
          </a:prstGeom>
          <a:solidFill>
            <a:srgbClr val="5DD5FF"/>
          </a:solidFill>
        </p:spPr>
        <p:txBody>
          <a:bodyPr wrap="square" rtlCol="0">
            <a:spAutoFit/>
          </a:bodyPr>
          <a:lstStyle/>
          <a:p>
            <a:r>
              <a:rPr lang="en-US" sz="1600" i="1" dirty="0">
                <a:solidFill>
                  <a:srgbClr val="0000FF"/>
                </a:solidFill>
              </a:rPr>
              <a:t>Do hemolytic- and ghost-cell glaucoma resolve spontaneously?</a:t>
            </a:r>
          </a:p>
          <a:p>
            <a:r>
              <a:rPr lang="en-US" sz="1600" dirty="0">
                <a:solidFill>
                  <a:srgbClr val="0000FF"/>
                </a:solidFill>
              </a:rPr>
              <a:t>Usually, once the instigating vitreous hemorrhage has cleared</a:t>
            </a:r>
          </a:p>
          <a:p>
            <a:endParaRPr lang="en-US" sz="1600" dirty="0">
              <a:solidFill>
                <a:srgbClr val="0000FF"/>
              </a:solidFill>
            </a:endParaRPr>
          </a:p>
          <a:p>
            <a:r>
              <a:rPr lang="en-US" sz="1600" i="1" dirty="0">
                <a:solidFill>
                  <a:srgbClr val="0000FF"/>
                </a:solidFill>
              </a:rPr>
              <a:t>In the interim, how should the IOP be managed?</a:t>
            </a:r>
          </a:p>
          <a:p>
            <a:r>
              <a:rPr lang="en-US" sz="1600" dirty="0">
                <a:solidFill>
                  <a:srgbClr val="0000FF"/>
                </a:solidFill>
              </a:rPr>
              <a:t>With aqueous suppressants if possible</a:t>
            </a:r>
          </a:p>
          <a:p>
            <a:endParaRPr lang="en-US" sz="1600" dirty="0">
              <a:solidFill>
                <a:srgbClr val="0000FF"/>
              </a:solidFill>
            </a:endParaRPr>
          </a:p>
          <a:p>
            <a:r>
              <a:rPr lang="en-US" sz="1600" i="1" dirty="0">
                <a:solidFill>
                  <a:srgbClr val="0000FF"/>
                </a:solidFill>
              </a:rPr>
              <a:t>If medical management fails, what is the next step?</a:t>
            </a:r>
          </a:p>
          <a:p>
            <a:r>
              <a:rPr lang="en-US" sz="1600" dirty="0">
                <a:solidFill>
                  <a:srgbClr val="0000FF"/>
                </a:solidFill>
              </a:rPr>
              <a:t>AC washout</a:t>
            </a:r>
          </a:p>
          <a:p>
            <a:endParaRPr lang="en-US" sz="1600" dirty="0">
              <a:solidFill>
                <a:srgbClr val="0000FF"/>
              </a:solidFill>
            </a:endParaRPr>
          </a:p>
          <a:p>
            <a:r>
              <a:rPr lang="en-US" sz="1600" i="1" dirty="0">
                <a:solidFill>
                  <a:srgbClr val="0000FF"/>
                </a:solidFill>
              </a:rPr>
              <a:t>And if the AC washout fails?</a:t>
            </a:r>
          </a:p>
          <a:p>
            <a:r>
              <a:rPr lang="en-US" sz="1600" dirty="0">
                <a:solidFill>
                  <a:srgbClr val="0000FF"/>
                </a:solidFill>
              </a:rPr>
              <a:t>PPV (if the hemorrhage is persistent) vs filtering surgery should be considered</a:t>
            </a:r>
          </a:p>
        </p:txBody>
      </p:sp>
      <p:sp>
        <p:nvSpPr>
          <p:cNvPr id="2" name="TextBox 1">
            <a:extLst>
              <a:ext uri="{FF2B5EF4-FFF2-40B4-BE49-F238E27FC236}">
                <a16:creationId xmlns:a16="http://schemas.microsoft.com/office/drawing/2014/main" id="{E4D1021A-CD35-4078-AE20-0C02CC9235E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664885941"/>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10" name="Text Box 5">
            <a:extLst>
              <a:ext uri="{FF2B5EF4-FFF2-40B4-BE49-F238E27FC236}">
                <a16:creationId xmlns:a16="http://schemas.microsoft.com/office/drawing/2014/main" id="{912FF979-EB62-4426-B714-A924873BC32F}"/>
              </a:ext>
            </a:extLst>
          </p:cNvPr>
          <p:cNvSpPr txBox="1">
            <a:spLocks noChangeArrowheads="1"/>
          </p:cNvSpPr>
          <p:nvPr/>
        </p:nvSpPr>
        <p:spPr bwMode="auto">
          <a:xfrm>
            <a:off x="1057378" y="2681288"/>
            <a:ext cx="1197764"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t>Follows…</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6" name="TextBox 15">
            <a:extLst>
              <a:ext uri="{FF2B5EF4-FFF2-40B4-BE49-F238E27FC236}">
                <a16:creationId xmlns:a16="http://schemas.microsoft.com/office/drawing/2014/main" id="{F0B38332-6F3B-47B7-8D27-86B855494B33}"/>
              </a:ext>
            </a:extLst>
          </p:cNvPr>
          <p:cNvSpPr txBox="1"/>
          <p:nvPr/>
        </p:nvSpPr>
        <p:spPr>
          <a:xfrm>
            <a:off x="761999" y="4028182"/>
            <a:ext cx="6934201" cy="830997"/>
          </a:xfrm>
          <a:prstGeom prst="rect">
            <a:avLst/>
          </a:prstGeom>
          <a:noFill/>
        </p:spPr>
        <p:txBody>
          <a:bodyPr wrap="square" rtlCol="0">
            <a:spAutoFit/>
          </a:bodyPr>
          <a:lstStyle/>
          <a:p>
            <a:r>
              <a:rPr lang="en-US" sz="1600" i="1" dirty="0">
                <a:solidFill>
                  <a:srgbClr val="0000FF"/>
                </a:solidFill>
              </a:rPr>
              <a:t>Changing gears slightly…There is another form of secondary OAG called </a:t>
            </a:r>
            <a:r>
              <a:rPr lang="en-US" sz="1600" u="sng" dirty="0">
                <a:solidFill>
                  <a:srgbClr val="0000FF"/>
                </a:solidFill>
              </a:rPr>
              <a:t>Schwartz syndrome </a:t>
            </a:r>
            <a:r>
              <a:rPr lang="en-US" sz="1600" i="1" dirty="0">
                <a:solidFill>
                  <a:srgbClr val="0000FF"/>
                </a:solidFill>
              </a:rPr>
              <a:t>that, like hemolytic- and ghost-cell glaucoma, follows a posterior-segment event—but </a:t>
            </a:r>
            <a:r>
              <a:rPr lang="en-US" sz="1600" dirty="0">
                <a:solidFill>
                  <a:srgbClr val="0000FF"/>
                </a:solidFill>
              </a:rPr>
              <a:t>not</a:t>
            </a:r>
            <a:r>
              <a:rPr lang="en-US" sz="1600" i="1" dirty="0">
                <a:solidFill>
                  <a:srgbClr val="0000FF"/>
                </a:solidFill>
              </a:rPr>
              <a:t> a bleed. What event does it follow?</a:t>
            </a:r>
            <a:endParaRPr lang="en-US" sz="1600" dirty="0">
              <a:solidFill>
                <a:srgbClr val="0000FF"/>
              </a:solidFill>
            </a:endParaRPr>
          </a:p>
        </p:txBody>
      </p:sp>
      <p:sp>
        <p:nvSpPr>
          <p:cNvPr id="2" name="TextBox 1">
            <a:extLst>
              <a:ext uri="{FF2B5EF4-FFF2-40B4-BE49-F238E27FC236}">
                <a16:creationId xmlns:a16="http://schemas.microsoft.com/office/drawing/2014/main" id="{9F7FBA3C-E61E-41C1-AD61-A44ED3C8652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753242461"/>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t>Follows…</a:t>
            </a:r>
            <a:r>
              <a:rPr lang="en-US" altLang="en-US" sz="1800" b="1" i="1" dirty="0"/>
              <a:t>RRD</a:t>
            </a:r>
            <a:endParaRPr lang="en-US" altLang="en-US" sz="1800" dirty="0"/>
          </a:p>
        </p:txBody>
      </p:sp>
      <p:sp>
        <p:nvSpPr>
          <p:cNvPr id="19" name="TextBox 18">
            <a:extLst>
              <a:ext uri="{FF2B5EF4-FFF2-40B4-BE49-F238E27FC236}">
                <a16:creationId xmlns:a16="http://schemas.microsoft.com/office/drawing/2014/main" id="{EBEE7DED-3260-4746-909E-B8776535FFC4}"/>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rgbClr val="0000FF"/>
                </a:solidFill>
              </a:rPr>
              <a:t>Changing gears slightly…There is another form of secondary OAG called </a:t>
            </a:r>
            <a:r>
              <a:rPr lang="en-US" sz="1600" u="sng" dirty="0">
                <a:solidFill>
                  <a:srgbClr val="0000FF"/>
                </a:solidFill>
              </a:rPr>
              <a:t>Schwartz syndrome </a:t>
            </a:r>
            <a:r>
              <a:rPr lang="en-US" sz="1600" i="1" dirty="0">
                <a:solidFill>
                  <a:srgbClr val="0000FF"/>
                </a:solidFill>
              </a:rPr>
              <a:t>that, like hemolytic- and ghost-cell glaucoma, follows a posterior-segment event—but </a:t>
            </a:r>
            <a:r>
              <a:rPr lang="en-US" sz="1600" dirty="0">
                <a:solidFill>
                  <a:srgbClr val="0000FF"/>
                </a:solidFill>
              </a:rPr>
              <a:t>not</a:t>
            </a:r>
            <a:r>
              <a:rPr lang="en-US" sz="1600" i="1" dirty="0">
                <a:solidFill>
                  <a:srgbClr val="0000FF"/>
                </a:solidFill>
              </a:rPr>
              <a:t> a bleed. What event does it follow?</a:t>
            </a:r>
          </a:p>
          <a:p>
            <a:r>
              <a:rPr lang="en-US" sz="1600" dirty="0" err="1">
                <a:solidFill>
                  <a:srgbClr val="0000FF"/>
                </a:solidFill>
              </a:rPr>
              <a:t>Rhegmatogenous</a:t>
            </a:r>
            <a:r>
              <a:rPr lang="en-US" sz="1600" dirty="0">
                <a:solidFill>
                  <a:srgbClr val="0000FF"/>
                </a:solidFill>
              </a:rPr>
              <a:t> retinal detachment (RRD)</a:t>
            </a:r>
          </a:p>
        </p:txBody>
      </p:sp>
      <p:sp>
        <p:nvSpPr>
          <p:cNvPr id="2" name="TextBox 1">
            <a:extLst>
              <a:ext uri="{FF2B5EF4-FFF2-40B4-BE49-F238E27FC236}">
                <a16:creationId xmlns:a16="http://schemas.microsoft.com/office/drawing/2014/main" id="{950B9360-7DA0-47CB-BFEE-745FAE93BD6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825623263"/>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Follows…</a:t>
            </a:r>
            <a:r>
              <a:rPr lang="en-US" altLang="en-US" sz="1800" b="1" i="1" dirty="0">
                <a:solidFill>
                  <a:schemeClr val="bg1">
                    <a:lumMod val="75000"/>
                  </a:schemeClr>
                </a:solidFill>
              </a:rPr>
              <a:t>RRD</a:t>
            </a:r>
            <a:endParaRPr lang="en-US" altLang="en-US" sz="1800" dirty="0">
              <a:solidFill>
                <a:schemeClr val="bg1">
                  <a:lumMod val="75000"/>
                </a:schemeClr>
              </a:solidFill>
            </a:endParaRPr>
          </a:p>
        </p:txBody>
      </p:sp>
      <p:sp>
        <p:nvSpPr>
          <p:cNvPr id="19" name="TextBox 18">
            <a:extLst>
              <a:ext uri="{FF2B5EF4-FFF2-40B4-BE49-F238E27FC236}">
                <a16:creationId xmlns:a16="http://schemas.microsoft.com/office/drawing/2014/main" id="{7680B343-4F81-4B22-8C1F-799C36057352}"/>
              </a:ext>
            </a:extLst>
          </p:cNvPr>
          <p:cNvSpPr txBox="1"/>
          <p:nvPr/>
        </p:nvSpPr>
        <p:spPr>
          <a:xfrm>
            <a:off x="600950" y="5337647"/>
            <a:ext cx="6113468" cy="738664"/>
          </a:xfrm>
          <a:prstGeom prst="rect">
            <a:avLst/>
          </a:prstGeom>
          <a:solidFill>
            <a:schemeClr val="accent5">
              <a:lumMod val="75000"/>
            </a:schemeClr>
          </a:solidFill>
        </p:spPr>
        <p:txBody>
          <a:bodyPr wrap="square" rtlCol="0">
            <a:spAutoFit/>
          </a:bodyPr>
          <a:lstStyle/>
          <a:p>
            <a:r>
              <a:rPr lang="en-US" sz="1400" i="1" dirty="0">
                <a:solidFill>
                  <a:srgbClr val="0000FF"/>
                </a:solidFill>
              </a:rPr>
              <a:t>Huh? I thought RRD was associated with </a:t>
            </a:r>
            <a:r>
              <a:rPr lang="en-US" sz="1400" b="1" dirty="0">
                <a:solidFill>
                  <a:srgbClr val="0000FF"/>
                </a:solidFill>
              </a:rPr>
              <a:t>reduced</a:t>
            </a:r>
            <a:r>
              <a:rPr lang="en-US" sz="1400" i="1" dirty="0">
                <a:solidFill>
                  <a:srgbClr val="0000FF"/>
                </a:solidFill>
              </a:rPr>
              <a:t> IOP. What gives?</a:t>
            </a:r>
            <a:endParaRPr lang="en-US" sz="1400" i="1" dirty="0">
              <a:solidFill>
                <a:schemeClr val="accent5">
                  <a:lumMod val="75000"/>
                </a:schemeClr>
              </a:solidFill>
            </a:endParaRPr>
          </a:p>
          <a:p>
            <a:r>
              <a:rPr lang="en-US" sz="1400" b="1" dirty="0">
                <a:solidFill>
                  <a:schemeClr val="accent5">
                    <a:lumMod val="75000"/>
                  </a:schemeClr>
                </a:solidFill>
              </a:rPr>
              <a:t>Acute </a:t>
            </a:r>
            <a:r>
              <a:rPr lang="en-US" sz="1400" dirty="0">
                <a:solidFill>
                  <a:schemeClr val="accent5">
                    <a:lumMod val="75000"/>
                  </a:schemeClr>
                </a:solidFill>
              </a:rPr>
              <a:t>RRD is indeed associated with reduced IOP. Schwartz syndrome is associated with </a:t>
            </a:r>
            <a:r>
              <a:rPr lang="en-US" sz="1400" b="1" dirty="0">
                <a:solidFill>
                  <a:schemeClr val="accent5">
                    <a:lumMod val="75000"/>
                  </a:schemeClr>
                </a:solidFill>
              </a:rPr>
              <a:t>chronic</a:t>
            </a:r>
            <a:r>
              <a:rPr lang="en-US" sz="1400" dirty="0">
                <a:solidFill>
                  <a:schemeClr val="accent5">
                    <a:lumMod val="75000"/>
                  </a:schemeClr>
                </a:solidFill>
              </a:rPr>
              <a:t> RRD.</a:t>
            </a:r>
          </a:p>
        </p:txBody>
      </p:sp>
      <p:sp>
        <p:nvSpPr>
          <p:cNvPr id="21" name="Rectangle 20">
            <a:extLst>
              <a:ext uri="{FF2B5EF4-FFF2-40B4-BE49-F238E27FC236}">
                <a16:creationId xmlns:a16="http://schemas.microsoft.com/office/drawing/2014/main" id="{8C99BA0D-BEF4-44AA-BE4E-CA17498712BE}"/>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TextBox 21">
            <a:extLst>
              <a:ext uri="{FF2B5EF4-FFF2-40B4-BE49-F238E27FC236}">
                <a16:creationId xmlns:a16="http://schemas.microsoft.com/office/drawing/2014/main" id="{166394C9-97B1-4ADD-A7D5-393B101BDF5F}"/>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b="1" dirty="0" err="1">
                <a:solidFill>
                  <a:srgbClr val="0000FF"/>
                </a:solidFill>
              </a:rPr>
              <a:t>Rhegmatogenous</a:t>
            </a:r>
            <a:r>
              <a:rPr lang="en-US" sz="1600" b="1" dirty="0">
                <a:solidFill>
                  <a:srgbClr val="0000FF"/>
                </a:solidFill>
              </a:rPr>
              <a:t> retinal detachment (RRD)</a:t>
            </a:r>
          </a:p>
        </p:txBody>
      </p:sp>
      <p:sp>
        <p:nvSpPr>
          <p:cNvPr id="23" name="Oval 22">
            <a:extLst>
              <a:ext uri="{FF2B5EF4-FFF2-40B4-BE49-F238E27FC236}">
                <a16:creationId xmlns:a16="http://schemas.microsoft.com/office/drawing/2014/main" id="{70CC0F70-2C9A-4DE4-896C-8D4B73C67FB9}"/>
              </a:ext>
            </a:extLst>
          </p:cNvPr>
          <p:cNvSpPr/>
          <p:nvPr/>
        </p:nvSpPr>
        <p:spPr>
          <a:xfrm>
            <a:off x="609600" y="4616450"/>
            <a:ext cx="4648201" cy="61864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82B1E23E-0EB1-4533-A973-50CA982FF4F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10944204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F829CDA9-4B31-4F3C-B312-6BDCB3EFC246}"/>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b="1" dirty="0" err="1">
                <a:solidFill>
                  <a:srgbClr val="0000FF"/>
                </a:solidFill>
              </a:rPr>
              <a:t>Rhegmatogenous</a:t>
            </a:r>
            <a:r>
              <a:rPr lang="en-US" sz="1600" b="1" dirty="0">
                <a:solidFill>
                  <a:srgbClr val="0000FF"/>
                </a:solidFill>
              </a:rPr>
              <a:t> retinal detachment (RRD)</a:t>
            </a:r>
          </a:p>
        </p:txBody>
      </p:sp>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Follows…</a:t>
            </a:r>
            <a:r>
              <a:rPr lang="en-US" altLang="en-US" sz="1800" b="1" i="1" dirty="0">
                <a:solidFill>
                  <a:schemeClr val="bg1">
                    <a:lumMod val="75000"/>
                  </a:schemeClr>
                </a:solidFill>
              </a:rPr>
              <a:t>RRD</a:t>
            </a:r>
            <a:endParaRPr lang="en-US" altLang="en-US" sz="1800" dirty="0">
              <a:solidFill>
                <a:schemeClr val="bg1">
                  <a:lumMod val="75000"/>
                </a:schemeClr>
              </a:solidFill>
            </a:endParaRPr>
          </a:p>
        </p:txBody>
      </p:sp>
      <p:sp>
        <p:nvSpPr>
          <p:cNvPr id="2" name="Oval 1">
            <a:extLst>
              <a:ext uri="{FF2B5EF4-FFF2-40B4-BE49-F238E27FC236}">
                <a16:creationId xmlns:a16="http://schemas.microsoft.com/office/drawing/2014/main" id="{57759D69-CEF9-4CC3-BA04-07871F506B5E}"/>
              </a:ext>
            </a:extLst>
          </p:cNvPr>
          <p:cNvSpPr/>
          <p:nvPr/>
        </p:nvSpPr>
        <p:spPr>
          <a:xfrm>
            <a:off x="609600" y="4616450"/>
            <a:ext cx="4648201" cy="61864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35D825A-4BED-4851-BDBF-7BCAE1CEA0C7}"/>
              </a:ext>
            </a:extLst>
          </p:cNvPr>
          <p:cNvSpPr txBox="1"/>
          <p:nvPr/>
        </p:nvSpPr>
        <p:spPr>
          <a:xfrm>
            <a:off x="600950" y="5337647"/>
            <a:ext cx="6113468" cy="738664"/>
          </a:xfrm>
          <a:prstGeom prst="rect">
            <a:avLst/>
          </a:prstGeom>
          <a:solidFill>
            <a:schemeClr val="accent5">
              <a:lumMod val="75000"/>
            </a:schemeClr>
          </a:solidFill>
        </p:spPr>
        <p:txBody>
          <a:bodyPr wrap="square" rtlCol="0">
            <a:spAutoFit/>
          </a:bodyPr>
          <a:lstStyle/>
          <a:p>
            <a:r>
              <a:rPr lang="en-US" sz="1400" i="1" dirty="0">
                <a:solidFill>
                  <a:srgbClr val="0000FF"/>
                </a:solidFill>
              </a:rPr>
              <a:t>Huh? I thought RRD was associated with </a:t>
            </a:r>
            <a:r>
              <a:rPr lang="en-US" sz="1400" b="1" dirty="0">
                <a:solidFill>
                  <a:srgbClr val="0000FF"/>
                </a:solidFill>
              </a:rPr>
              <a:t>reduced</a:t>
            </a:r>
            <a:r>
              <a:rPr lang="en-US" sz="1400" i="1" dirty="0">
                <a:solidFill>
                  <a:srgbClr val="0000FF"/>
                </a:solidFill>
              </a:rPr>
              <a:t> IOP. What gives?</a:t>
            </a:r>
          </a:p>
          <a:p>
            <a:r>
              <a:rPr lang="en-US" sz="1400" b="1" dirty="0">
                <a:solidFill>
                  <a:srgbClr val="0000FF"/>
                </a:solidFill>
              </a:rPr>
              <a:t>Acute </a:t>
            </a:r>
            <a:r>
              <a:rPr lang="en-US" sz="1400" dirty="0">
                <a:solidFill>
                  <a:srgbClr val="0000FF"/>
                </a:solidFill>
              </a:rPr>
              <a:t>RRD is indeed associated with reduced IOP. Schwartz syndrome is associated with </a:t>
            </a:r>
            <a:r>
              <a:rPr lang="en-US" sz="1400" b="1" dirty="0">
                <a:solidFill>
                  <a:srgbClr val="0000FF"/>
                </a:solidFill>
              </a:rPr>
              <a:t>chronic</a:t>
            </a:r>
            <a:r>
              <a:rPr lang="en-US" sz="1400" dirty="0">
                <a:solidFill>
                  <a:srgbClr val="0000FF"/>
                </a:solidFill>
              </a:rPr>
              <a:t> RRD.</a:t>
            </a:r>
          </a:p>
        </p:txBody>
      </p:sp>
      <p:sp>
        <p:nvSpPr>
          <p:cNvPr id="19" name="Rectangle 18">
            <a:extLst>
              <a:ext uri="{FF2B5EF4-FFF2-40B4-BE49-F238E27FC236}">
                <a16:creationId xmlns:a16="http://schemas.microsoft.com/office/drawing/2014/main" id="{75512D67-3A26-48E5-B4A6-60CAC5B31C99}"/>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 name="TextBox 2">
            <a:extLst>
              <a:ext uri="{FF2B5EF4-FFF2-40B4-BE49-F238E27FC236}">
                <a16:creationId xmlns:a16="http://schemas.microsoft.com/office/drawing/2014/main" id="{3117BFFD-086D-41C8-BCB1-6A7D44FCB04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03380346"/>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468</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Follows…</a:t>
            </a:r>
            <a:r>
              <a:rPr lang="en-US" altLang="en-US" sz="1800" b="1" i="1" dirty="0">
                <a:solidFill>
                  <a:schemeClr val="bg1">
                    <a:lumMod val="75000"/>
                  </a:schemeClr>
                </a:solidFill>
              </a:rPr>
              <a:t>RRD</a:t>
            </a:r>
            <a:endParaRPr lang="en-US" altLang="en-US" sz="1800" dirty="0">
              <a:solidFill>
                <a:schemeClr val="bg1">
                  <a:lumMod val="75000"/>
                </a:schemeClr>
              </a:solidFill>
            </a:endParaRPr>
          </a:p>
        </p:txBody>
      </p:sp>
      <p:sp>
        <p:nvSpPr>
          <p:cNvPr id="16" name="TextBox 15">
            <a:extLst>
              <a:ext uri="{FF2B5EF4-FFF2-40B4-BE49-F238E27FC236}">
                <a16:creationId xmlns:a16="http://schemas.microsoft.com/office/drawing/2014/main" id="{225287C7-5A10-4048-A9FD-7EF720DE54A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b="1" dirty="0" err="1">
                <a:solidFill>
                  <a:srgbClr val="0000FF"/>
                </a:solidFill>
              </a:rPr>
              <a:t>Rhegmatogenous</a:t>
            </a:r>
            <a:r>
              <a:rPr lang="en-US" sz="1600" b="1" dirty="0">
                <a:solidFill>
                  <a:srgbClr val="0000FF"/>
                </a:solidFill>
              </a:rPr>
              <a:t> retinal detachment (RRD)</a:t>
            </a:r>
          </a:p>
        </p:txBody>
      </p:sp>
      <p:sp>
        <p:nvSpPr>
          <p:cNvPr id="19" name="TextBox 18">
            <a:extLst>
              <a:ext uri="{FF2B5EF4-FFF2-40B4-BE49-F238E27FC236}">
                <a16:creationId xmlns:a16="http://schemas.microsoft.com/office/drawing/2014/main" id="{DDA37F0C-57EA-4DA0-83BE-003F983E05B0}"/>
              </a:ext>
            </a:extLst>
          </p:cNvPr>
          <p:cNvSpPr txBox="1"/>
          <p:nvPr/>
        </p:nvSpPr>
        <p:spPr>
          <a:xfrm>
            <a:off x="600950" y="5337647"/>
            <a:ext cx="6113468"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Huh? I thought RRD was associated with </a:t>
            </a:r>
            <a:r>
              <a:rPr lang="en-US" sz="1400" b="1" dirty="0">
                <a:solidFill>
                  <a:schemeClr val="bg1">
                    <a:lumMod val="50000"/>
                  </a:schemeClr>
                </a:solidFill>
              </a:rPr>
              <a:t>reduced</a:t>
            </a:r>
            <a:r>
              <a:rPr lang="en-US" sz="1400" i="1" dirty="0">
                <a:solidFill>
                  <a:schemeClr val="bg1">
                    <a:lumMod val="50000"/>
                  </a:schemeClr>
                </a:solidFill>
              </a:rPr>
              <a:t> IOP. What gives?</a:t>
            </a:r>
          </a:p>
          <a:p>
            <a:r>
              <a:rPr lang="en-US" sz="1400" b="1" dirty="0">
                <a:solidFill>
                  <a:srgbClr val="0000FF"/>
                </a:solidFill>
              </a:rPr>
              <a:t>Acute RRD is indeed associated with reduced IOP</a:t>
            </a:r>
            <a:r>
              <a:rPr lang="en-US" sz="1400" dirty="0">
                <a:solidFill>
                  <a:schemeClr val="bg1">
                    <a:lumMod val="50000"/>
                  </a:schemeClr>
                </a:solidFill>
              </a:rPr>
              <a:t>. Schwartz syndrome is associated with </a:t>
            </a:r>
            <a:r>
              <a:rPr lang="en-US" sz="1400" b="1" dirty="0">
                <a:solidFill>
                  <a:schemeClr val="bg1">
                    <a:lumMod val="50000"/>
                  </a:schemeClr>
                </a:solidFill>
              </a:rPr>
              <a:t>chronic</a:t>
            </a:r>
            <a:r>
              <a:rPr lang="en-US" sz="1400" dirty="0">
                <a:solidFill>
                  <a:schemeClr val="bg1">
                    <a:lumMod val="50000"/>
                  </a:schemeClr>
                </a:solidFill>
              </a:rPr>
              <a:t> RRD.</a:t>
            </a:r>
          </a:p>
        </p:txBody>
      </p:sp>
      <p:sp>
        <p:nvSpPr>
          <p:cNvPr id="17" name="TextBox 16">
            <a:extLst>
              <a:ext uri="{FF2B5EF4-FFF2-40B4-BE49-F238E27FC236}">
                <a16:creationId xmlns:a16="http://schemas.microsoft.com/office/drawing/2014/main" id="{4DA71D81-B707-46C2-B823-D1002B81C610}"/>
              </a:ext>
            </a:extLst>
          </p:cNvPr>
          <p:cNvSpPr txBox="1"/>
          <p:nvPr/>
        </p:nvSpPr>
        <p:spPr>
          <a:xfrm>
            <a:off x="76200" y="4061236"/>
            <a:ext cx="5943600" cy="1169551"/>
          </a:xfrm>
          <a:prstGeom prst="rect">
            <a:avLst/>
          </a:prstGeom>
          <a:solidFill>
            <a:srgbClr val="0070C0"/>
          </a:solidFill>
        </p:spPr>
        <p:txBody>
          <a:bodyPr wrap="square" rtlCol="0">
            <a:spAutoFit/>
          </a:bodyPr>
          <a:lstStyle/>
          <a:p>
            <a:r>
              <a:rPr lang="en-US" sz="1400" i="1" dirty="0">
                <a:solidFill>
                  <a:schemeClr val="bg1"/>
                </a:solidFill>
              </a:rPr>
              <a:t>What is the mechanism of reduced IOP in acute RRD?</a:t>
            </a:r>
          </a:p>
          <a:p>
            <a:r>
              <a:rPr lang="en-US" sz="1400" dirty="0">
                <a:solidFill>
                  <a:srgbClr val="0070C0"/>
                </a:solidFill>
              </a:rPr>
              <a:t>Recall that one function of the RPE is to </a:t>
            </a:r>
            <a:r>
              <a:rPr lang="en-US" sz="1400" dirty="0" err="1">
                <a:solidFill>
                  <a:srgbClr val="0070C0"/>
                </a:solidFill>
              </a:rPr>
              <a:t>deturgesce</a:t>
            </a:r>
            <a:r>
              <a:rPr lang="en-US" sz="1400" dirty="0">
                <a:solidFill>
                  <a:srgbClr val="0070C0"/>
                </a:solidFill>
              </a:rPr>
              <a:t> the subretinal space by actively pumping fluid out of it. RRD allows intraocular fluid to pass into the subretinal space, where the RPE attempts to remove it. If a significant enough portion of this fluid is removed, it will be reflected in a</a:t>
            </a:r>
          </a:p>
        </p:txBody>
      </p:sp>
      <p:sp>
        <p:nvSpPr>
          <p:cNvPr id="21" name="Oval 20">
            <a:extLst>
              <a:ext uri="{FF2B5EF4-FFF2-40B4-BE49-F238E27FC236}">
                <a16:creationId xmlns:a16="http://schemas.microsoft.com/office/drawing/2014/main" id="{4B8FE3CC-DDFB-436A-918D-69E583372C64}"/>
              </a:ext>
            </a:extLst>
          </p:cNvPr>
          <p:cNvSpPr/>
          <p:nvPr/>
        </p:nvSpPr>
        <p:spPr>
          <a:xfrm>
            <a:off x="477078" y="5326220"/>
            <a:ext cx="4648201" cy="7386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CDA763A0-BC6A-4084-BDE9-6F562748BD98}"/>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 name="TextBox 1">
            <a:extLst>
              <a:ext uri="{FF2B5EF4-FFF2-40B4-BE49-F238E27FC236}">
                <a16:creationId xmlns:a16="http://schemas.microsoft.com/office/drawing/2014/main" id="{13071CC1-A816-4A26-B620-149BDA23149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989050272"/>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469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Follows…</a:t>
            </a:r>
            <a:r>
              <a:rPr lang="en-US" altLang="en-US" sz="1800" b="1" i="1" dirty="0">
                <a:solidFill>
                  <a:schemeClr val="bg1">
                    <a:lumMod val="75000"/>
                  </a:schemeClr>
                </a:solidFill>
              </a:rPr>
              <a:t>RRD</a:t>
            </a:r>
            <a:endParaRPr lang="en-US" altLang="en-US" sz="1800" dirty="0">
              <a:solidFill>
                <a:schemeClr val="bg1">
                  <a:lumMod val="75000"/>
                </a:schemeClr>
              </a:solidFill>
            </a:endParaRPr>
          </a:p>
        </p:txBody>
      </p:sp>
      <p:sp>
        <p:nvSpPr>
          <p:cNvPr id="16" name="TextBox 15">
            <a:extLst>
              <a:ext uri="{FF2B5EF4-FFF2-40B4-BE49-F238E27FC236}">
                <a16:creationId xmlns:a16="http://schemas.microsoft.com/office/drawing/2014/main" id="{225287C7-5A10-4048-A9FD-7EF720DE54A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b="1" dirty="0" err="1">
                <a:solidFill>
                  <a:srgbClr val="0000FF"/>
                </a:solidFill>
              </a:rPr>
              <a:t>Rhegmatogenous</a:t>
            </a:r>
            <a:r>
              <a:rPr lang="en-US" sz="1600" b="1" dirty="0">
                <a:solidFill>
                  <a:srgbClr val="0000FF"/>
                </a:solidFill>
              </a:rPr>
              <a:t> retinal detachment (RRD)</a:t>
            </a:r>
          </a:p>
        </p:txBody>
      </p:sp>
      <p:sp>
        <p:nvSpPr>
          <p:cNvPr id="19" name="TextBox 18">
            <a:extLst>
              <a:ext uri="{FF2B5EF4-FFF2-40B4-BE49-F238E27FC236}">
                <a16:creationId xmlns:a16="http://schemas.microsoft.com/office/drawing/2014/main" id="{DDA37F0C-57EA-4DA0-83BE-003F983E05B0}"/>
              </a:ext>
            </a:extLst>
          </p:cNvPr>
          <p:cNvSpPr txBox="1"/>
          <p:nvPr/>
        </p:nvSpPr>
        <p:spPr>
          <a:xfrm>
            <a:off x="600950" y="5337647"/>
            <a:ext cx="6113468"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Huh? I thought RRD was associated with </a:t>
            </a:r>
            <a:r>
              <a:rPr lang="en-US" sz="1400" b="1" dirty="0">
                <a:solidFill>
                  <a:schemeClr val="bg1">
                    <a:lumMod val="50000"/>
                  </a:schemeClr>
                </a:solidFill>
              </a:rPr>
              <a:t>reduced</a:t>
            </a:r>
            <a:r>
              <a:rPr lang="en-US" sz="1400" i="1" dirty="0">
                <a:solidFill>
                  <a:schemeClr val="bg1">
                    <a:lumMod val="50000"/>
                  </a:schemeClr>
                </a:solidFill>
              </a:rPr>
              <a:t> IOP. What gives?</a:t>
            </a:r>
          </a:p>
          <a:p>
            <a:r>
              <a:rPr lang="en-US" sz="1400" b="1" dirty="0">
                <a:solidFill>
                  <a:srgbClr val="0000FF"/>
                </a:solidFill>
              </a:rPr>
              <a:t>Acute RRD is indeed associated with reduced IOP</a:t>
            </a:r>
            <a:r>
              <a:rPr lang="en-US" sz="1400" dirty="0">
                <a:solidFill>
                  <a:schemeClr val="bg1">
                    <a:lumMod val="50000"/>
                  </a:schemeClr>
                </a:solidFill>
              </a:rPr>
              <a:t>. Schwartz syndrome is associated with </a:t>
            </a:r>
            <a:r>
              <a:rPr lang="en-US" sz="1400" b="1" dirty="0">
                <a:solidFill>
                  <a:schemeClr val="bg1">
                    <a:lumMod val="50000"/>
                  </a:schemeClr>
                </a:solidFill>
              </a:rPr>
              <a:t>chronic</a:t>
            </a:r>
            <a:r>
              <a:rPr lang="en-US" sz="1400" dirty="0">
                <a:solidFill>
                  <a:schemeClr val="bg1">
                    <a:lumMod val="50000"/>
                  </a:schemeClr>
                </a:solidFill>
              </a:rPr>
              <a:t> RRD.</a:t>
            </a:r>
          </a:p>
        </p:txBody>
      </p:sp>
      <p:sp>
        <p:nvSpPr>
          <p:cNvPr id="17" name="TextBox 16">
            <a:extLst>
              <a:ext uri="{FF2B5EF4-FFF2-40B4-BE49-F238E27FC236}">
                <a16:creationId xmlns:a16="http://schemas.microsoft.com/office/drawing/2014/main" id="{4DA71D81-B707-46C2-B823-D1002B81C610}"/>
              </a:ext>
            </a:extLst>
          </p:cNvPr>
          <p:cNvSpPr txBox="1"/>
          <p:nvPr/>
        </p:nvSpPr>
        <p:spPr>
          <a:xfrm>
            <a:off x="76200" y="4061236"/>
            <a:ext cx="5943600" cy="1169551"/>
          </a:xfrm>
          <a:prstGeom prst="rect">
            <a:avLst/>
          </a:prstGeom>
          <a:solidFill>
            <a:srgbClr val="0070C0"/>
          </a:solidFill>
        </p:spPr>
        <p:txBody>
          <a:bodyPr wrap="square" rtlCol="0">
            <a:spAutoFit/>
          </a:bodyPr>
          <a:lstStyle/>
          <a:p>
            <a:r>
              <a:rPr lang="en-US" sz="1400" i="1" dirty="0">
                <a:solidFill>
                  <a:schemeClr val="bg1"/>
                </a:solidFill>
              </a:rPr>
              <a:t>What is the mechanism of reduced IOP in acute RRD?</a:t>
            </a:r>
          </a:p>
          <a:p>
            <a:r>
              <a:rPr lang="en-US" sz="1400" dirty="0">
                <a:solidFill>
                  <a:schemeClr val="bg1"/>
                </a:solidFill>
              </a:rPr>
              <a:t>Recall that one function of the RPE is to </a:t>
            </a:r>
            <a:r>
              <a:rPr lang="en-US" sz="1400" dirty="0" err="1">
                <a:solidFill>
                  <a:schemeClr val="bg1"/>
                </a:solidFill>
              </a:rPr>
              <a:t>deturgesce</a:t>
            </a:r>
            <a:r>
              <a:rPr lang="en-US" sz="1400" dirty="0">
                <a:solidFill>
                  <a:schemeClr val="bg1"/>
                </a:solidFill>
              </a:rPr>
              <a:t> the subretinal space by actively pumping fluid out of it. RRD allows intraocular fluid to pass into the subretinal space, where the RPE attempts to remove it. </a:t>
            </a:r>
            <a:r>
              <a:rPr lang="en-US" sz="1400" dirty="0">
                <a:solidFill>
                  <a:srgbClr val="0070C0"/>
                </a:solidFill>
              </a:rPr>
              <a:t>If a significant enough portion of this fluid is removed, it will be reflected in a</a:t>
            </a:r>
          </a:p>
        </p:txBody>
      </p:sp>
      <p:sp>
        <p:nvSpPr>
          <p:cNvPr id="21" name="Oval 20">
            <a:extLst>
              <a:ext uri="{FF2B5EF4-FFF2-40B4-BE49-F238E27FC236}">
                <a16:creationId xmlns:a16="http://schemas.microsoft.com/office/drawing/2014/main" id="{4B8FE3CC-DDFB-436A-918D-69E583372C64}"/>
              </a:ext>
            </a:extLst>
          </p:cNvPr>
          <p:cNvSpPr/>
          <p:nvPr/>
        </p:nvSpPr>
        <p:spPr>
          <a:xfrm>
            <a:off x="477078" y="5326220"/>
            <a:ext cx="4648201" cy="7386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CDA763A0-BC6A-4084-BDE9-6F562748BD98}"/>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 name="TextBox 1">
            <a:extLst>
              <a:ext uri="{FF2B5EF4-FFF2-40B4-BE49-F238E27FC236}">
                <a16:creationId xmlns:a16="http://schemas.microsoft.com/office/drawing/2014/main" id="{203D9271-554E-45F6-B0CF-87AFFF40ED3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35112027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Capsule is intact: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A94980A-20FB-40F9-B1ED-16FC1CA72D07}"/>
              </a:ext>
            </a:extLst>
          </p:cNvPr>
          <p:cNvSpPr txBox="1"/>
          <p:nvPr/>
        </p:nvSpPr>
        <p:spPr>
          <a:xfrm>
            <a:off x="916057" y="4870808"/>
            <a:ext cx="6626086" cy="584775"/>
          </a:xfrm>
          <a:prstGeom prst="rect">
            <a:avLst/>
          </a:prstGeom>
          <a:noFill/>
        </p:spPr>
        <p:txBody>
          <a:bodyPr wrap="square" rtlCol="0">
            <a:spAutoFit/>
          </a:bodyPr>
          <a:lstStyle/>
          <a:p>
            <a:r>
              <a:rPr lang="en-US" sz="1600" i="1" dirty="0">
                <a:solidFill>
                  <a:srgbClr val="0000FF"/>
                </a:solidFill>
              </a:rPr>
              <a:t>What does this imply about the status of the capsule in </a:t>
            </a:r>
            <a:r>
              <a:rPr lang="en-US" sz="1600" i="1" dirty="0" err="1">
                <a:solidFill>
                  <a:srgbClr val="0000FF"/>
                </a:solidFill>
              </a:rPr>
              <a:t>phacoantigenic</a:t>
            </a:r>
            <a:r>
              <a:rPr lang="en-US" sz="1600" i="1" dirty="0">
                <a:solidFill>
                  <a:srgbClr val="0000FF"/>
                </a:solidFill>
              </a:rPr>
              <a:t> and lens-particle glaucoma?</a:t>
            </a:r>
            <a:endParaRPr lang="en-US" sz="1600" dirty="0">
              <a:solidFill>
                <a:srgbClr val="0000FF"/>
              </a:solidFill>
            </a:endParaRPr>
          </a:p>
        </p:txBody>
      </p:sp>
    </p:spTree>
    <p:extLst>
      <p:ext uri="{BB962C8B-B14F-4D97-AF65-F5344CB8AC3E}">
        <p14:creationId xmlns:p14="http://schemas.microsoft.com/office/powerpoint/2010/main" val="814785290"/>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6">
            <a:extLst>
              <a:ext uri="{FF2B5EF4-FFF2-40B4-BE49-F238E27FC236}">
                <a16:creationId xmlns:a16="http://schemas.microsoft.com/office/drawing/2014/main" id="{4904CABF-3CD7-4C03-A742-67065EFC4FD3}"/>
              </a:ext>
            </a:extLst>
          </p:cNvPr>
          <p:cNvSpPr txBox="1">
            <a:spLocks noChangeArrowheads="1"/>
          </p:cNvSpPr>
          <p:nvPr/>
        </p:nvSpPr>
        <p:spPr bwMode="auto">
          <a:xfrm>
            <a:off x="4996237" y="2667000"/>
            <a:ext cx="2351926" cy="369332"/>
          </a:xfrm>
          <a:prstGeom prst="rect">
            <a:avLst/>
          </a:prstGeom>
          <a:no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chemeClr val="bg1">
                    <a:lumMod val="75000"/>
                  </a:schemeClr>
                </a:solidFill>
              </a:rPr>
              <a:t>Follow vitreous bleed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Schwartz syndrome</a:t>
            </a:r>
          </a:p>
        </p:txBody>
      </p:sp>
      <p:sp>
        <p:nvSpPr>
          <p:cNvPr id="11" name="Line 9">
            <a:extLst>
              <a:ext uri="{FF2B5EF4-FFF2-40B4-BE49-F238E27FC236}">
                <a16:creationId xmlns:a16="http://schemas.microsoft.com/office/drawing/2014/main" id="{AB6D9FBE-544D-46A2-98C0-BC43910EDF17}"/>
              </a:ext>
            </a:extLst>
          </p:cNvPr>
          <p:cNvSpPr>
            <a:spLocks noChangeShapeType="1"/>
          </p:cNvSpPr>
          <p:nvPr/>
        </p:nvSpPr>
        <p:spPr bwMode="auto">
          <a:xfrm flipV="1">
            <a:off x="1892300" y="2286000"/>
            <a:ext cx="0" cy="3810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10">
            <a:extLst>
              <a:ext uri="{FF2B5EF4-FFF2-40B4-BE49-F238E27FC236}">
                <a16:creationId xmlns:a16="http://schemas.microsoft.com/office/drawing/2014/main" id="{8A928752-1399-4B7D-B487-930E35A88EEC}"/>
              </a:ext>
            </a:extLst>
          </p:cNvPr>
          <p:cNvSpPr>
            <a:spLocks noChangeShapeType="1"/>
          </p:cNvSpPr>
          <p:nvPr/>
        </p:nvSpPr>
        <p:spPr bwMode="auto">
          <a:xfrm flipV="1">
            <a:off x="6172200" y="2362200"/>
            <a:ext cx="12192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Line 11">
            <a:extLst>
              <a:ext uri="{FF2B5EF4-FFF2-40B4-BE49-F238E27FC236}">
                <a16:creationId xmlns:a16="http://schemas.microsoft.com/office/drawing/2014/main" id="{BD223A41-1E6E-41DD-8F3C-4D0DDB0E001D}"/>
              </a:ext>
            </a:extLst>
          </p:cNvPr>
          <p:cNvSpPr>
            <a:spLocks noChangeShapeType="1"/>
          </p:cNvSpPr>
          <p:nvPr/>
        </p:nvSpPr>
        <p:spPr bwMode="auto">
          <a:xfrm flipH="1" flipV="1">
            <a:off x="5029200" y="2362200"/>
            <a:ext cx="1143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Rectangle 2">
            <a:extLst>
              <a:ext uri="{FF2B5EF4-FFF2-40B4-BE49-F238E27FC236}">
                <a16:creationId xmlns:a16="http://schemas.microsoft.com/office/drawing/2014/main" id="{91672D8E-7389-4603-BEC7-A93F3FDC12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 name="Text Box 5">
            <a:extLst>
              <a:ext uri="{FF2B5EF4-FFF2-40B4-BE49-F238E27FC236}">
                <a16:creationId xmlns:a16="http://schemas.microsoft.com/office/drawing/2014/main" id="{03363775-D4F9-4C89-9400-62D070963CE5}"/>
              </a:ext>
            </a:extLst>
          </p:cNvPr>
          <p:cNvSpPr txBox="1">
            <a:spLocks noChangeArrowheads="1"/>
          </p:cNvSpPr>
          <p:nvPr/>
        </p:nvSpPr>
        <p:spPr bwMode="auto">
          <a:xfrm>
            <a:off x="1057378" y="2681288"/>
            <a:ext cx="176202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dirty="0">
                <a:solidFill>
                  <a:schemeClr val="bg1">
                    <a:lumMod val="75000"/>
                  </a:schemeClr>
                </a:solidFill>
              </a:rPr>
              <a:t>Follows…</a:t>
            </a:r>
            <a:r>
              <a:rPr lang="en-US" altLang="en-US" sz="1800" b="1" i="1" dirty="0">
                <a:solidFill>
                  <a:schemeClr val="bg1">
                    <a:lumMod val="75000"/>
                  </a:schemeClr>
                </a:solidFill>
              </a:rPr>
              <a:t>RRD</a:t>
            </a:r>
            <a:endParaRPr lang="en-US" altLang="en-US" sz="1800" dirty="0">
              <a:solidFill>
                <a:schemeClr val="bg1">
                  <a:lumMod val="75000"/>
                </a:schemeClr>
              </a:solidFill>
            </a:endParaRPr>
          </a:p>
        </p:txBody>
      </p:sp>
      <p:sp>
        <p:nvSpPr>
          <p:cNvPr id="16" name="TextBox 15">
            <a:extLst>
              <a:ext uri="{FF2B5EF4-FFF2-40B4-BE49-F238E27FC236}">
                <a16:creationId xmlns:a16="http://schemas.microsoft.com/office/drawing/2014/main" id="{225287C7-5A10-4048-A9FD-7EF720DE54A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b="1" dirty="0" err="1">
                <a:solidFill>
                  <a:srgbClr val="0000FF"/>
                </a:solidFill>
              </a:rPr>
              <a:t>Rhegmatogenous</a:t>
            </a:r>
            <a:r>
              <a:rPr lang="en-US" sz="1600" b="1" dirty="0">
                <a:solidFill>
                  <a:srgbClr val="0000FF"/>
                </a:solidFill>
              </a:rPr>
              <a:t> retinal detachment (RRD)</a:t>
            </a:r>
          </a:p>
        </p:txBody>
      </p:sp>
      <p:sp>
        <p:nvSpPr>
          <p:cNvPr id="19" name="TextBox 18">
            <a:extLst>
              <a:ext uri="{FF2B5EF4-FFF2-40B4-BE49-F238E27FC236}">
                <a16:creationId xmlns:a16="http://schemas.microsoft.com/office/drawing/2014/main" id="{DDA37F0C-57EA-4DA0-83BE-003F983E05B0}"/>
              </a:ext>
            </a:extLst>
          </p:cNvPr>
          <p:cNvSpPr txBox="1"/>
          <p:nvPr/>
        </p:nvSpPr>
        <p:spPr>
          <a:xfrm>
            <a:off x="600950" y="5337647"/>
            <a:ext cx="6113468" cy="738664"/>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Huh? I thought RRD was associated with </a:t>
            </a:r>
            <a:r>
              <a:rPr lang="en-US" sz="1400" b="1" dirty="0">
                <a:solidFill>
                  <a:schemeClr val="bg1">
                    <a:lumMod val="50000"/>
                  </a:schemeClr>
                </a:solidFill>
              </a:rPr>
              <a:t>reduced</a:t>
            </a:r>
            <a:r>
              <a:rPr lang="en-US" sz="1400" i="1" dirty="0">
                <a:solidFill>
                  <a:schemeClr val="bg1">
                    <a:lumMod val="50000"/>
                  </a:schemeClr>
                </a:solidFill>
              </a:rPr>
              <a:t> IOP. What gives?</a:t>
            </a:r>
          </a:p>
          <a:p>
            <a:r>
              <a:rPr lang="en-US" sz="1400" b="1" dirty="0">
                <a:solidFill>
                  <a:srgbClr val="0000FF"/>
                </a:solidFill>
              </a:rPr>
              <a:t>Acute RRD is indeed associated with reduced IOP</a:t>
            </a:r>
            <a:r>
              <a:rPr lang="en-US" sz="1400" dirty="0">
                <a:solidFill>
                  <a:schemeClr val="bg1">
                    <a:lumMod val="50000"/>
                  </a:schemeClr>
                </a:solidFill>
              </a:rPr>
              <a:t>. Schwartz syndrome is associated with </a:t>
            </a:r>
            <a:r>
              <a:rPr lang="en-US" sz="1400" b="1" dirty="0">
                <a:solidFill>
                  <a:schemeClr val="bg1">
                    <a:lumMod val="50000"/>
                  </a:schemeClr>
                </a:solidFill>
              </a:rPr>
              <a:t>chronic</a:t>
            </a:r>
            <a:r>
              <a:rPr lang="en-US" sz="1400" dirty="0">
                <a:solidFill>
                  <a:schemeClr val="bg1">
                    <a:lumMod val="50000"/>
                  </a:schemeClr>
                </a:solidFill>
              </a:rPr>
              <a:t> RRD.</a:t>
            </a:r>
          </a:p>
        </p:txBody>
      </p:sp>
      <p:sp>
        <p:nvSpPr>
          <p:cNvPr id="17" name="TextBox 16">
            <a:extLst>
              <a:ext uri="{FF2B5EF4-FFF2-40B4-BE49-F238E27FC236}">
                <a16:creationId xmlns:a16="http://schemas.microsoft.com/office/drawing/2014/main" id="{4DA71D81-B707-46C2-B823-D1002B81C610}"/>
              </a:ext>
            </a:extLst>
          </p:cNvPr>
          <p:cNvSpPr txBox="1"/>
          <p:nvPr/>
        </p:nvSpPr>
        <p:spPr>
          <a:xfrm>
            <a:off x="76200" y="4061236"/>
            <a:ext cx="5943600" cy="1169551"/>
          </a:xfrm>
          <a:prstGeom prst="rect">
            <a:avLst/>
          </a:prstGeom>
          <a:solidFill>
            <a:srgbClr val="0070C0"/>
          </a:solidFill>
        </p:spPr>
        <p:txBody>
          <a:bodyPr wrap="square" rtlCol="0">
            <a:spAutoFit/>
          </a:bodyPr>
          <a:lstStyle/>
          <a:p>
            <a:r>
              <a:rPr lang="en-US" sz="1400" i="1" dirty="0">
                <a:solidFill>
                  <a:schemeClr val="bg1"/>
                </a:solidFill>
              </a:rPr>
              <a:t>What is the mechanism of reduced IOP in acute RRD?</a:t>
            </a:r>
          </a:p>
          <a:p>
            <a:r>
              <a:rPr lang="en-US" sz="1400" dirty="0">
                <a:solidFill>
                  <a:schemeClr val="bg1"/>
                </a:solidFill>
              </a:rPr>
              <a:t>Recall that one function of the RPE is to </a:t>
            </a:r>
            <a:r>
              <a:rPr lang="en-US" sz="1400" dirty="0" err="1">
                <a:solidFill>
                  <a:schemeClr val="bg1"/>
                </a:solidFill>
              </a:rPr>
              <a:t>deturgesce</a:t>
            </a:r>
            <a:r>
              <a:rPr lang="en-US" sz="1400" dirty="0">
                <a:solidFill>
                  <a:schemeClr val="bg1"/>
                </a:solidFill>
              </a:rPr>
              <a:t> the subretinal space by actively pumping fluid out of it. RRD allows intraocular fluid to pass into the subretinal space, where the RPE attempts to remove it. </a:t>
            </a:r>
            <a:r>
              <a:rPr lang="en-US" sz="1400" dirty="0"/>
              <a:t>If a significant enough portion of this fluid is removed, IOP will go down.</a:t>
            </a:r>
          </a:p>
        </p:txBody>
      </p:sp>
      <p:sp>
        <p:nvSpPr>
          <p:cNvPr id="21" name="Oval 20">
            <a:extLst>
              <a:ext uri="{FF2B5EF4-FFF2-40B4-BE49-F238E27FC236}">
                <a16:creationId xmlns:a16="http://schemas.microsoft.com/office/drawing/2014/main" id="{4B8FE3CC-DDFB-436A-918D-69E583372C64}"/>
              </a:ext>
            </a:extLst>
          </p:cNvPr>
          <p:cNvSpPr/>
          <p:nvPr/>
        </p:nvSpPr>
        <p:spPr>
          <a:xfrm>
            <a:off x="477078" y="5326220"/>
            <a:ext cx="4648201" cy="738664"/>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CDA763A0-BC6A-4084-BDE9-6F562748BD98}"/>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 name="TextBox 1">
            <a:extLst>
              <a:ext uri="{FF2B5EF4-FFF2-40B4-BE49-F238E27FC236}">
                <a16:creationId xmlns:a16="http://schemas.microsoft.com/office/drawing/2014/main" id="{6DD26D28-738E-49C3-AE4B-838ED3B5208C}"/>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252296046"/>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C52BBA75-AD0A-42BA-9A1E-244BE94BC1E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56914C88-FFE6-46F7-B6D1-AB47CDC7FCED}"/>
              </a:ext>
            </a:extLst>
          </p:cNvPr>
          <p:cNvSpPr txBox="1"/>
          <p:nvPr/>
        </p:nvSpPr>
        <p:spPr>
          <a:xfrm>
            <a:off x="4199282" y="3429000"/>
            <a:ext cx="4186350" cy="830997"/>
          </a:xfrm>
          <a:prstGeom prst="rect">
            <a:avLst/>
          </a:prstGeom>
          <a:solidFill>
            <a:schemeClr val="tx2">
              <a:lumMod val="20000"/>
              <a:lumOff val="80000"/>
            </a:schemeClr>
          </a:solidFill>
        </p:spPr>
        <p:txBody>
          <a:bodyPr wrap="square" rtlCol="0">
            <a:spAutoFit/>
          </a:bodyPr>
          <a:lstStyle/>
          <a:p>
            <a:r>
              <a:rPr lang="en-US" sz="1600" dirty="0">
                <a:solidFill>
                  <a:srgbClr val="0000FF"/>
                </a:solidFill>
              </a:rPr>
              <a:t>In both hemolytic and ghost-cell </a:t>
            </a:r>
            <a:r>
              <a:rPr lang="en-US" sz="1600" dirty="0" err="1">
                <a:solidFill>
                  <a:srgbClr val="0000FF"/>
                </a:solidFill>
              </a:rPr>
              <a:t>glaucomas</a:t>
            </a:r>
            <a:r>
              <a:rPr lang="en-US" sz="1600" dirty="0">
                <a:solidFill>
                  <a:srgbClr val="0000FF"/>
                </a:solidFill>
              </a:rPr>
              <a:t>, </a:t>
            </a:r>
            <a:r>
              <a:rPr lang="en-US" sz="1600" dirty="0">
                <a:solidFill>
                  <a:srgbClr val="0000FF"/>
                </a:solidFill>
                <a:sym typeface="Wingdings" panose="05000000000000000000" pitchFamily="2" charset="2"/>
              </a:rPr>
              <a:t>increased IOP results from clogging of the TM that impedes aqueous egress.</a:t>
            </a:r>
            <a:endParaRPr lang="en-US" sz="1600" dirty="0">
              <a:solidFill>
                <a:srgbClr val="CCFFCC"/>
              </a:solidFill>
            </a:endParaRPr>
          </a:p>
        </p:txBody>
      </p:sp>
      <p:sp>
        <p:nvSpPr>
          <p:cNvPr id="2" name="TextBox 1">
            <a:extLst>
              <a:ext uri="{FF2B5EF4-FFF2-40B4-BE49-F238E27FC236}">
                <a16:creationId xmlns:a16="http://schemas.microsoft.com/office/drawing/2014/main" id="{78547F64-B987-4B02-A0A8-EE3CD9362A9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597453254"/>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C52BBA75-AD0A-42BA-9A1E-244BE94BC1E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472</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i="1" dirty="0"/>
              <a:t>?</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 name="Rectangle 2">
            <a:extLst>
              <a:ext uri="{FF2B5EF4-FFF2-40B4-BE49-F238E27FC236}">
                <a16:creationId xmlns:a16="http://schemas.microsoft.com/office/drawing/2014/main" id="{22273383-5018-4B3C-AF03-95641D79CBA2}"/>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4" name="TextBox 23">
            <a:extLst>
              <a:ext uri="{FF2B5EF4-FFF2-40B4-BE49-F238E27FC236}">
                <a16:creationId xmlns:a16="http://schemas.microsoft.com/office/drawing/2014/main" id="{F7E9F6D0-B536-4E8C-B0B8-403C579AF2CB}"/>
              </a:ext>
            </a:extLst>
          </p:cNvPr>
          <p:cNvSpPr txBox="1"/>
          <p:nvPr/>
        </p:nvSpPr>
        <p:spPr>
          <a:xfrm>
            <a:off x="4199282" y="3429000"/>
            <a:ext cx="4186350" cy="830997"/>
          </a:xfrm>
          <a:prstGeom prst="rect">
            <a:avLst/>
          </a:prstGeom>
          <a:solidFill>
            <a:schemeClr val="tx2">
              <a:lumMod val="20000"/>
              <a:lumOff val="80000"/>
            </a:schemeClr>
          </a:solidFill>
        </p:spPr>
        <p:txBody>
          <a:bodyPr wrap="square" rtlCol="0">
            <a:spAutoFit/>
          </a:bodyPr>
          <a:lstStyle/>
          <a:p>
            <a:r>
              <a:rPr lang="en-US" sz="1600" dirty="0">
                <a:solidFill>
                  <a:srgbClr val="0000FF"/>
                </a:solidFill>
              </a:rPr>
              <a:t>In both hemolytic and ghost-cell </a:t>
            </a:r>
            <a:r>
              <a:rPr lang="en-US" sz="1600" dirty="0" err="1">
                <a:solidFill>
                  <a:srgbClr val="0000FF"/>
                </a:solidFill>
              </a:rPr>
              <a:t>glaucomas</a:t>
            </a:r>
            <a:r>
              <a:rPr lang="en-US" sz="1600" dirty="0">
                <a:solidFill>
                  <a:srgbClr val="0000FF"/>
                </a:solidFill>
              </a:rPr>
              <a:t>, </a:t>
            </a:r>
            <a:r>
              <a:rPr lang="en-US" sz="1600" dirty="0">
                <a:solidFill>
                  <a:srgbClr val="0000FF"/>
                </a:solidFill>
                <a:sym typeface="Wingdings" panose="05000000000000000000" pitchFamily="2" charset="2"/>
              </a:rPr>
              <a:t>increased IOP results from clogging of the TM that impedes aqueous egress.</a:t>
            </a:r>
            <a:endParaRPr lang="en-US" sz="1600" dirty="0">
              <a:solidFill>
                <a:srgbClr val="CCFFCC"/>
              </a:solidFill>
            </a:endParaRPr>
          </a:p>
        </p:txBody>
      </p:sp>
      <p:sp>
        <p:nvSpPr>
          <p:cNvPr id="26" name="TextBox 25">
            <a:extLst>
              <a:ext uri="{FF2B5EF4-FFF2-40B4-BE49-F238E27FC236}">
                <a16:creationId xmlns:a16="http://schemas.microsoft.com/office/drawing/2014/main" id="{C7F0E1DE-1E96-4E9C-9F5E-74FE32A38107}"/>
              </a:ext>
            </a:extLst>
          </p:cNvPr>
          <p:cNvSpPr txBox="1"/>
          <p:nvPr/>
        </p:nvSpPr>
        <p:spPr>
          <a:xfrm>
            <a:off x="298173" y="3425687"/>
            <a:ext cx="3207027" cy="830997"/>
          </a:xfrm>
          <a:prstGeom prst="rect">
            <a:avLst/>
          </a:prstGeom>
          <a:solidFill>
            <a:srgbClr val="CCFFCC"/>
          </a:solidFill>
        </p:spPr>
        <p:txBody>
          <a:bodyPr wrap="square" rtlCol="0">
            <a:spAutoFit/>
          </a:bodyPr>
          <a:lstStyle/>
          <a:p>
            <a:r>
              <a:rPr lang="en-US" sz="1600" i="1" dirty="0">
                <a:solidFill>
                  <a:srgbClr val="0000FF"/>
                </a:solidFill>
                <a:sym typeface="Wingdings" panose="05000000000000000000" pitchFamily="2" charset="2"/>
              </a:rPr>
              <a:t>What is the mechanism of IOP elevation in Schwartz syndrome?</a:t>
            </a:r>
          </a:p>
          <a:p>
            <a:r>
              <a:rPr lang="en-US" sz="1600" dirty="0">
                <a:solidFill>
                  <a:srgbClr val="CCFFCC"/>
                </a:solidFill>
                <a:sym typeface="Wingdings" panose="05000000000000000000" pitchFamily="2" charset="2"/>
              </a:rPr>
              <a:t>The same thing—TM clogging</a:t>
            </a:r>
            <a:endParaRPr lang="en-US" sz="1600" dirty="0">
              <a:solidFill>
                <a:srgbClr val="CCFFCC"/>
              </a:solidFill>
            </a:endParaRPr>
          </a:p>
        </p:txBody>
      </p:sp>
      <p:sp>
        <p:nvSpPr>
          <p:cNvPr id="2" name="TextBox 1">
            <a:extLst>
              <a:ext uri="{FF2B5EF4-FFF2-40B4-BE49-F238E27FC236}">
                <a16:creationId xmlns:a16="http://schemas.microsoft.com/office/drawing/2014/main" id="{C8F0338D-F910-43AB-AB84-179261F84AB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576154232"/>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966BBBFB-89DF-4F35-87F1-4408A8321DE6}"/>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473</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t>TM clogged</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TextBox 18">
            <a:extLst>
              <a:ext uri="{FF2B5EF4-FFF2-40B4-BE49-F238E27FC236}">
                <a16:creationId xmlns:a16="http://schemas.microsoft.com/office/drawing/2014/main" id="{0A1FA766-340D-45DB-A896-046B707E4F5E}"/>
              </a:ext>
            </a:extLst>
          </p:cNvPr>
          <p:cNvSpPr txBox="1"/>
          <p:nvPr/>
        </p:nvSpPr>
        <p:spPr>
          <a:xfrm>
            <a:off x="298173" y="3425687"/>
            <a:ext cx="3207027" cy="830997"/>
          </a:xfrm>
          <a:prstGeom prst="rect">
            <a:avLst/>
          </a:prstGeom>
          <a:solidFill>
            <a:srgbClr val="CCFFCC"/>
          </a:solidFill>
        </p:spPr>
        <p:txBody>
          <a:bodyPr wrap="square" rtlCol="0">
            <a:spAutoFit/>
          </a:bodyPr>
          <a:lstStyle/>
          <a:p>
            <a:r>
              <a:rPr lang="en-US" sz="1600" i="1" dirty="0">
                <a:solidFill>
                  <a:srgbClr val="0000FF"/>
                </a:solidFill>
                <a:sym typeface="Wingdings" panose="05000000000000000000" pitchFamily="2" charset="2"/>
              </a:rPr>
              <a:t>What is the mechanism of IOP elevation in Schwartz syndrome?</a:t>
            </a:r>
          </a:p>
          <a:p>
            <a:r>
              <a:rPr lang="en-US" sz="1600" dirty="0">
                <a:solidFill>
                  <a:srgbClr val="0000FF"/>
                </a:solidFill>
                <a:sym typeface="Wingdings" panose="05000000000000000000" pitchFamily="2" charset="2"/>
              </a:rPr>
              <a:t>The same thing—TM clogging</a:t>
            </a:r>
            <a:endParaRPr lang="en-US" sz="1600" dirty="0">
              <a:solidFill>
                <a:srgbClr val="0000FF"/>
              </a:solidFill>
            </a:endParaRPr>
          </a:p>
        </p:txBody>
      </p:sp>
      <p:sp>
        <p:nvSpPr>
          <p:cNvPr id="15" name="Rectangle 2">
            <a:extLst>
              <a:ext uri="{FF2B5EF4-FFF2-40B4-BE49-F238E27FC236}">
                <a16:creationId xmlns:a16="http://schemas.microsoft.com/office/drawing/2014/main" id="{E652E9EE-4840-4536-A8E5-E9708AEC47CE}"/>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4" name="TextBox 23">
            <a:extLst>
              <a:ext uri="{FF2B5EF4-FFF2-40B4-BE49-F238E27FC236}">
                <a16:creationId xmlns:a16="http://schemas.microsoft.com/office/drawing/2014/main" id="{349F8FD9-A2B3-4568-ADD7-008110AF2ECE}"/>
              </a:ext>
            </a:extLst>
          </p:cNvPr>
          <p:cNvSpPr txBox="1"/>
          <p:nvPr/>
        </p:nvSpPr>
        <p:spPr>
          <a:xfrm>
            <a:off x="4199282" y="3429000"/>
            <a:ext cx="4186350" cy="830997"/>
          </a:xfrm>
          <a:prstGeom prst="rect">
            <a:avLst/>
          </a:prstGeom>
          <a:solidFill>
            <a:schemeClr val="tx2">
              <a:lumMod val="20000"/>
              <a:lumOff val="80000"/>
            </a:schemeClr>
          </a:solidFill>
        </p:spPr>
        <p:txBody>
          <a:bodyPr wrap="square" rtlCol="0">
            <a:spAutoFit/>
          </a:bodyPr>
          <a:lstStyle/>
          <a:p>
            <a:r>
              <a:rPr lang="en-US" sz="1600" dirty="0">
                <a:solidFill>
                  <a:srgbClr val="0000FF"/>
                </a:solidFill>
              </a:rPr>
              <a:t>In both hemolytic and ghost-cell </a:t>
            </a:r>
            <a:r>
              <a:rPr lang="en-US" sz="1600" dirty="0" err="1">
                <a:solidFill>
                  <a:srgbClr val="0000FF"/>
                </a:solidFill>
              </a:rPr>
              <a:t>glaucomas</a:t>
            </a:r>
            <a:r>
              <a:rPr lang="en-US" sz="1600" dirty="0">
                <a:solidFill>
                  <a:srgbClr val="0000FF"/>
                </a:solidFill>
              </a:rPr>
              <a:t>, </a:t>
            </a:r>
            <a:r>
              <a:rPr lang="en-US" sz="1600" dirty="0">
                <a:solidFill>
                  <a:srgbClr val="0000FF"/>
                </a:solidFill>
                <a:sym typeface="Wingdings" panose="05000000000000000000" pitchFamily="2" charset="2"/>
              </a:rPr>
              <a:t>increased IOP results from clogging of the TM that impedes aqueous egress.</a:t>
            </a:r>
            <a:endParaRPr lang="en-US" sz="1600" dirty="0">
              <a:solidFill>
                <a:srgbClr val="CCFFCC"/>
              </a:solidFill>
            </a:endParaRPr>
          </a:p>
        </p:txBody>
      </p:sp>
      <p:sp>
        <p:nvSpPr>
          <p:cNvPr id="2" name="TextBox 1">
            <a:extLst>
              <a:ext uri="{FF2B5EF4-FFF2-40B4-BE49-F238E27FC236}">
                <a16:creationId xmlns:a16="http://schemas.microsoft.com/office/drawing/2014/main" id="{97AD11C7-15D3-4A5A-BF2C-42BB11A7C35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918063410"/>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E27C417-6B67-4A07-84C5-A2A1C7DFA3A5}"/>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474</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a:t>
            </a:r>
            <a:endParaRPr lang="en-US" altLang="en-US" sz="1600" b="1" i="1" dirty="0">
              <a:solidFill>
                <a:srgbClr val="0000FF"/>
              </a:solidFill>
            </a:endParaRP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rgbClr val="0000FF"/>
                </a:solidFill>
              </a:rPr>
              <a:t>In hemolytic glaucoma, the TM is clogged with macrophages; in ghost-cell glaucoma, it’s degenerated RBCs. </a:t>
            </a:r>
            <a:endParaRPr lang="en-US" sz="1600" dirty="0">
              <a:solidFill>
                <a:srgbClr val="FF99FF"/>
              </a:solidFill>
            </a:endParaRPr>
          </a:p>
        </p:txBody>
      </p:sp>
      <p:sp>
        <p:nvSpPr>
          <p:cNvPr id="2" name="TextBox 1">
            <a:extLst>
              <a:ext uri="{FF2B5EF4-FFF2-40B4-BE49-F238E27FC236}">
                <a16:creationId xmlns:a16="http://schemas.microsoft.com/office/drawing/2014/main" id="{C76886AD-736B-4FE3-9A70-607E230FB96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187084268"/>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E27C417-6B67-4A07-84C5-A2A1C7DFA3A5}"/>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475</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b="1" i="1" dirty="0">
                <a:solidFill>
                  <a:srgbClr val="0000FF"/>
                </a:solidFill>
              </a:rPr>
              <a:t>?</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rgbClr val="0000FF"/>
                </a:solidFill>
              </a:rPr>
              <a:t>In hemolytic glaucoma, the TM is clogged with macrophages; in ghost-cell glaucoma, it’s degenerated RBCs. </a:t>
            </a:r>
            <a:endParaRPr lang="en-US" sz="1600" dirty="0">
              <a:solidFill>
                <a:srgbClr val="FF99FF"/>
              </a:solidFill>
            </a:endParaRPr>
          </a:p>
        </p:txBody>
      </p:sp>
      <p:sp>
        <p:nvSpPr>
          <p:cNvPr id="26" name="Rectangle 2">
            <a:extLst>
              <a:ext uri="{FF2B5EF4-FFF2-40B4-BE49-F238E27FC236}">
                <a16:creationId xmlns:a16="http://schemas.microsoft.com/office/drawing/2014/main" id="{CA203E48-4E4F-432E-8195-979A5AF321B7}"/>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1" name="TextBox 20">
            <a:extLst>
              <a:ext uri="{FF2B5EF4-FFF2-40B4-BE49-F238E27FC236}">
                <a16:creationId xmlns:a16="http://schemas.microsoft.com/office/drawing/2014/main" id="{BE4F16D7-E9CE-4625-B0C6-CBABA76B9332}"/>
              </a:ext>
            </a:extLst>
          </p:cNvPr>
          <p:cNvSpPr txBox="1"/>
          <p:nvPr/>
        </p:nvSpPr>
        <p:spPr>
          <a:xfrm>
            <a:off x="426339" y="3917601"/>
            <a:ext cx="2957321" cy="830997"/>
          </a:xfrm>
          <a:prstGeom prst="rect">
            <a:avLst/>
          </a:prstGeom>
          <a:solidFill>
            <a:srgbClr val="CCFFCC"/>
          </a:solidFill>
        </p:spPr>
        <p:txBody>
          <a:bodyPr wrap="square" rtlCol="0">
            <a:spAutoFit/>
          </a:bodyPr>
          <a:lstStyle/>
          <a:p>
            <a:r>
              <a:rPr lang="en-US" sz="1600" i="1" dirty="0">
                <a:solidFill>
                  <a:srgbClr val="0000FF"/>
                </a:solidFill>
                <a:sym typeface="Wingdings" panose="05000000000000000000" pitchFamily="2" charset="2"/>
              </a:rPr>
              <a:t>What is clogging the TM in Schwartz syndrome?</a:t>
            </a:r>
            <a:endParaRPr lang="en-US" sz="1600" i="1" dirty="0">
              <a:solidFill>
                <a:srgbClr val="CCFFCC"/>
              </a:solidFill>
              <a:sym typeface="Wingdings" panose="05000000000000000000" pitchFamily="2" charset="2"/>
            </a:endParaRPr>
          </a:p>
          <a:p>
            <a:r>
              <a:rPr lang="en-US" sz="1600" dirty="0">
                <a:solidFill>
                  <a:srgbClr val="CCFFCC"/>
                </a:solidFill>
              </a:rPr>
              <a:t>Photoreceptor outer segments</a:t>
            </a:r>
          </a:p>
        </p:txBody>
      </p:sp>
      <p:sp>
        <p:nvSpPr>
          <p:cNvPr id="2" name="TextBox 1">
            <a:extLst>
              <a:ext uri="{FF2B5EF4-FFF2-40B4-BE49-F238E27FC236}">
                <a16:creationId xmlns:a16="http://schemas.microsoft.com/office/drawing/2014/main" id="{C7EFF01C-24FF-457E-A3DB-7A01243EE5D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4025818214"/>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60B5C92-0796-46B1-82F1-A1E524699A8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476</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b="1"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26339" y="3917601"/>
            <a:ext cx="2957321" cy="830997"/>
          </a:xfrm>
          <a:prstGeom prst="rect">
            <a:avLst/>
          </a:prstGeom>
          <a:solidFill>
            <a:srgbClr val="CCFFCC"/>
          </a:solidFill>
        </p:spPr>
        <p:txBody>
          <a:bodyPr wrap="square" rtlCol="0">
            <a:spAutoFit/>
          </a:bodyPr>
          <a:lstStyle/>
          <a:p>
            <a:r>
              <a:rPr lang="en-US" sz="1600" i="1" dirty="0">
                <a:solidFill>
                  <a:srgbClr val="0000FF"/>
                </a:solidFill>
                <a:sym typeface="Wingdings" panose="05000000000000000000" pitchFamily="2" charset="2"/>
              </a:rPr>
              <a:t>What is clogging the TM in Schwartz syndrome?</a:t>
            </a:r>
          </a:p>
          <a:p>
            <a:r>
              <a:rPr lang="en-US" sz="1600" dirty="0">
                <a:solidFill>
                  <a:srgbClr val="0000FF"/>
                </a:solidFill>
              </a:rPr>
              <a:t>Photoreceptor outer segments</a:t>
            </a:r>
          </a:p>
        </p:txBody>
      </p:sp>
      <p:sp>
        <p:nvSpPr>
          <p:cNvPr id="15" name="Rectangle 2">
            <a:extLst>
              <a:ext uri="{FF2B5EF4-FFF2-40B4-BE49-F238E27FC236}">
                <a16:creationId xmlns:a16="http://schemas.microsoft.com/office/drawing/2014/main" id="{C48C217B-FFD8-4227-92FB-4AE2593FBDE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1" name="TextBox 20">
            <a:extLst>
              <a:ext uri="{FF2B5EF4-FFF2-40B4-BE49-F238E27FC236}">
                <a16:creationId xmlns:a16="http://schemas.microsoft.com/office/drawing/2014/main" id="{E91F12A9-40F9-47A8-92FB-473B4EF63F6C}"/>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rgbClr val="0000FF"/>
                </a:solidFill>
              </a:rPr>
              <a:t>In hemolytic glaucoma, the TM is clogged with macrophages; in ghost-cell glaucoma, it’s degenerated RBCs. </a:t>
            </a:r>
            <a:endParaRPr lang="en-US" sz="1600" dirty="0">
              <a:solidFill>
                <a:srgbClr val="FF99FF"/>
              </a:solidFill>
            </a:endParaRPr>
          </a:p>
        </p:txBody>
      </p:sp>
      <p:sp>
        <p:nvSpPr>
          <p:cNvPr id="2" name="TextBox 1">
            <a:extLst>
              <a:ext uri="{FF2B5EF4-FFF2-40B4-BE49-F238E27FC236}">
                <a16:creationId xmlns:a16="http://schemas.microsoft.com/office/drawing/2014/main" id="{6DFC3BB8-0D11-4248-90F2-D340A7FADB8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68378184"/>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60B5C92-0796-46B1-82F1-A1E524699A8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477</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t>TM clogged</a:t>
            </a:r>
          </a:p>
          <a:p>
            <a:pPr algn="ctr" eaLnBrk="1" hangingPunct="1">
              <a:spcBef>
                <a:spcPct val="0"/>
              </a:spcBef>
              <a:buClrTx/>
              <a:buSzTx/>
              <a:buFontTx/>
              <a:buNone/>
            </a:pPr>
            <a:r>
              <a:rPr lang="en-US" altLang="en-US" sz="1600" b="1" dirty="0"/>
              <a:t>    with…              </a:t>
            </a:r>
          </a:p>
          <a:p>
            <a:pPr algn="ctr" eaLnBrk="1" hangingPunct="1">
              <a:spcBef>
                <a:spcPct val="0"/>
              </a:spcBef>
              <a:buClrTx/>
              <a:buSzTx/>
              <a:buFontTx/>
              <a:buNone/>
            </a:pPr>
            <a:r>
              <a:rPr lang="en-US" altLang="en-US" sz="1600" b="1"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26339" y="3917601"/>
            <a:ext cx="3155061" cy="830997"/>
          </a:xfrm>
          <a:prstGeom prst="rect">
            <a:avLst/>
          </a:prstGeom>
          <a:solidFill>
            <a:srgbClr val="CCFFCC"/>
          </a:solidFill>
        </p:spPr>
        <p:txBody>
          <a:bodyPr wrap="square" rtlCol="0">
            <a:spAutoFit/>
          </a:bodyPr>
          <a:lstStyle/>
          <a:p>
            <a:r>
              <a:rPr lang="en-US" sz="1600" i="1" dirty="0">
                <a:solidFill>
                  <a:schemeClr val="bg1">
                    <a:lumMod val="65000"/>
                  </a:schemeClr>
                </a:solidFill>
                <a:sym typeface="Wingdings" panose="05000000000000000000" pitchFamily="2" charset="2"/>
              </a:rPr>
              <a:t>What is clogging the TM in Schwartz syndrome?</a:t>
            </a:r>
          </a:p>
          <a:p>
            <a:r>
              <a:rPr lang="en-US" sz="1600" b="1" dirty="0">
                <a:solidFill>
                  <a:srgbClr val="0000FF"/>
                </a:solidFill>
              </a:rPr>
              <a:t>Photoreceptor outer segments</a:t>
            </a:r>
          </a:p>
        </p:txBody>
      </p:sp>
      <p:sp>
        <p:nvSpPr>
          <p:cNvPr id="21" name="TextBox 20">
            <a:extLst>
              <a:ext uri="{FF2B5EF4-FFF2-40B4-BE49-F238E27FC236}">
                <a16:creationId xmlns:a16="http://schemas.microsoft.com/office/drawing/2014/main" id="{E91F12A9-40F9-47A8-92FB-473B4EF63F6C}"/>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chemeClr val="bg1">
                    <a:lumMod val="65000"/>
                  </a:schemeClr>
                </a:solidFill>
              </a:rPr>
              <a:t>In hemolytic glaucoma, the TM is clogged with macrophages; in ghost-cell glaucoma, it’s degenerated RBCs. </a:t>
            </a:r>
          </a:p>
        </p:txBody>
      </p:sp>
      <p:sp>
        <p:nvSpPr>
          <p:cNvPr id="2" name="Frame 1">
            <a:extLst>
              <a:ext uri="{FF2B5EF4-FFF2-40B4-BE49-F238E27FC236}">
                <a16:creationId xmlns:a16="http://schemas.microsoft.com/office/drawing/2014/main" id="{0440E0CC-3290-4A44-8670-5A154138CBE5}"/>
              </a:ext>
            </a:extLst>
          </p:cNvPr>
          <p:cNvSpPr/>
          <p:nvPr/>
        </p:nvSpPr>
        <p:spPr>
          <a:xfrm>
            <a:off x="287072" y="1828801"/>
            <a:ext cx="3382449" cy="3052556"/>
          </a:xfrm>
          <a:prstGeom prst="frame">
            <a:avLst>
              <a:gd name="adj1" fmla="val 3772"/>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7269155A-F88C-4C18-A51E-5FE9132956EB}"/>
              </a:ext>
            </a:extLst>
          </p:cNvPr>
          <p:cNvSpPr txBox="1"/>
          <p:nvPr/>
        </p:nvSpPr>
        <p:spPr>
          <a:xfrm>
            <a:off x="896572" y="5096470"/>
            <a:ext cx="7255327" cy="923330"/>
          </a:xfrm>
          <a:prstGeom prst="rect">
            <a:avLst/>
          </a:prstGeom>
          <a:solidFill>
            <a:schemeClr val="accent1">
              <a:lumMod val="40000"/>
              <a:lumOff val="60000"/>
            </a:schemeClr>
          </a:solidFill>
        </p:spPr>
        <p:txBody>
          <a:bodyPr wrap="square" rtlCol="0">
            <a:spAutoFit/>
          </a:bodyPr>
          <a:lstStyle/>
          <a:p>
            <a:r>
              <a:rPr lang="en-US" i="1" dirty="0">
                <a:solidFill>
                  <a:srgbClr val="0000FF"/>
                </a:solidFill>
                <a:effectLst>
                  <a:outerShdw blurRad="38100" dist="38100" dir="2700000" algn="tl">
                    <a:srgbClr val="000000">
                      <a:alpha val="43137"/>
                    </a:srgbClr>
                  </a:outerShdw>
                </a:effectLst>
              </a:rPr>
              <a:t>To sum it up: In Schwartz syndrome, chronic RRD allows enough  time for liberated PR outer segs to migrate into the AC, where their accumulation in the angle ends up clogging the TM and elevating IOP.</a:t>
            </a:r>
          </a:p>
        </p:txBody>
      </p:sp>
      <p:sp>
        <p:nvSpPr>
          <p:cNvPr id="4" name="TextBox 3">
            <a:extLst>
              <a:ext uri="{FF2B5EF4-FFF2-40B4-BE49-F238E27FC236}">
                <a16:creationId xmlns:a16="http://schemas.microsoft.com/office/drawing/2014/main" id="{A6476AB1-86BC-4237-9099-6DA6EABBAEFB}"/>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165685819"/>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60B5C92-0796-46B1-82F1-A1E524699A8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478</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t>TM clogged</a:t>
            </a:r>
          </a:p>
          <a:p>
            <a:pPr algn="ctr" eaLnBrk="1" hangingPunct="1">
              <a:spcBef>
                <a:spcPct val="0"/>
              </a:spcBef>
              <a:buClrTx/>
              <a:buSzTx/>
              <a:buFontTx/>
              <a:buNone/>
            </a:pPr>
            <a:r>
              <a:rPr lang="en-US" altLang="en-US" sz="1600" b="1" dirty="0"/>
              <a:t>    with…              </a:t>
            </a:r>
          </a:p>
          <a:p>
            <a:pPr algn="ctr" eaLnBrk="1" hangingPunct="1">
              <a:spcBef>
                <a:spcPct val="0"/>
              </a:spcBef>
              <a:buClrTx/>
              <a:buSzTx/>
              <a:buFontTx/>
              <a:buNone/>
            </a:pPr>
            <a:r>
              <a:rPr lang="en-US" altLang="en-US" sz="1600" b="1"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26339" y="3917601"/>
            <a:ext cx="3155061" cy="830997"/>
          </a:xfrm>
          <a:prstGeom prst="rect">
            <a:avLst/>
          </a:prstGeom>
          <a:solidFill>
            <a:srgbClr val="CCFFCC"/>
          </a:solidFill>
        </p:spPr>
        <p:txBody>
          <a:bodyPr wrap="square" rtlCol="0">
            <a:spAutoFit/>
          </a:bodyPr>
          <a:lstStyle/>
          <a:p>
            <a:r>
              <a:rPr lang="en-US" sz="1600" i="1" dirty="0">
                <a:solidFill>
                  <a:schemeClr val="bg1">
                    <a:lumMod val="65000"/>
                  </a:schemeClr>
                </a:solidFill>
                <a:sym typeface="Wingdings" panose="05000000000000000000" pitchFamily="2" charset="2"/>
              </a:rPr>
              <a:t>What is clogging the TM in Schwartz syndrome?</a:t>
            </a:r>
          </a:p>
          <a:p>
            <a:r>
              <a:rPr lang="en-US" sz="1600" b="1" dirty="0">
                <a:solidFill>
                  <a:srgbClr val="0000FF"/>
                </a:solidFill>
              </a:rPr>
              <a:t>Photoreceptor outer segments</a:t>
            </a:r>
          </a:p>
        </p:txBody>
      </p:sp>
      <p:sp>
        <p:nvSpPr>
          <p:cNvPr id="15" name="Rectangle 2">
            <a:extLst>
              <a:ext uri="{FF2B5EF4-FFF2-40B4-BE49-F238E27FC236}">
                <a16:creationId xmlns:a16="http://schemas.microsoft.com/office/drawing/2014/main" id="{C48C217B-FFD8-4227-92FB-4AE2593FBDE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1" name="TextBox 20">
            <a:extLst>
              <a:ext uri="{FF2B5EF4-FFF2-40B4-BE49-F238E27FC236}">
                <a16:creationId xmlns:a16="http://schemas.microsoft.com/office/drawing/2014/main" id="{E91F12A9-40F9-47A8-92FB-473B4EF63F6C}"/>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chemeClr val="bg1">
                    <a:lumMod val="65000"/>
                  </a:schemeClr>
                </a:solidFill>
              </a:rPr>
              <a:t>In hemolytic glaucoma, the TM is clogged with macrophages; in ghost-cell glaucoma, it’s degenerated RBCs. </a:t>
            </a:r>
          </a:p>
        </p:txBody>
      </p:sp>
      <p:sp>
        <p:nvSpPr>
          <p:cNvPr id="2" name="Frame 1">
            <a:extLst>
              <a:ext uri="{FF2B5EF4-FFF2-40B4-BE49-F238E27FC236}">
                <a16:creationId xmlns:a16="http://schemas.microsoft.com/office/drawing/2014/main" id="{0440E0CC-3290-4A44-8670-5A154138CBE5}"/>
              </a:ext>
            </a:extLst>
          </p:cNvPr>
          <p:cNvSpPr/>
          <p:nvPr/>
        </p:nvSpPr>
        <p:spPr>
          <a:xfrm>
            <a:off x="287072" y="1828801"/>
            <a:ext cx="3382449" cy="3052556"/>
          </a:xfrm>
          <a:prstGeom prst="frame">
            <a:avLst>
              <a:gd name="adj1" fmla="val 3772"/>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7269155A-F88C-4C18-A51E-5FE9132956EB}"/>
              </a:ext>
            </a:extLst>
          </p:cNvPr>
          <p:cNvSpPr txBox="1"/>
          <p:nvPr/>
        </p:nvSpPr>
        <p:spPr>
          <a:xfrm>
            <a:off x="896572" y="5096470"/>
            <a:ext cx="7255327" cy="923330"/>
          </a:xfrm>
          <a:prstGeom prst="rect">
            <a:avLst/>
          </a:prstGeom>
          <a:solidFill>
            <a:schemeClr val="accent1">
              <a:lumMod val="40000"/>
              <a:lumOff val="60000"/>
            </a:schemeClr>
          </a:solidFill>
        </p:spPr>
        <p:txBody>
          <a:bodyPr wrap="square" rtlCol="0">
            <a:spAutoFit/>
          </a:bodyPr>
          <a:lstStyle/>
          <a:p>
            <a:r>
              <a:rPr lang="en-US" i="1" dirty="0">
                <a:solidFill>
                  <a:schemeClr val="bg1">
                    <a:lumMod val="75000"/>
                  </a:schemeClr>
                </a:solidFill>
                <a:effectLst>
                  <a:outerShdw blurRad="38100" dist="38100" dir="2700000" algn="tl">
                    <a:srgbClr val="000000">
                      <a:alpha val="43137"/>
                    </a:srgbClr>
                  </a:outerShdw>
                </a:effectLst>
              </a:rPr>
              <a:t>To sum it up: In Schwartz syndrome, chronic RRD allows enough  time for liberated </a:t>
            </a:r>
            <a:r>
              <a:rPr lang="en-US" b="1" i="1" dirty="0">
                <a:solidFill>
                  <a:srgbClr val="0000FF"/>
                </a:solidFill>
                <a:effectLst>
                  <a:outerShdw blurRad="38100" dist="38100" dir="2700000" algn="tl">
                    <a:srgbClr val="000000">
                      <a:alpha val="43137"/>
                    </a:srgbClr>
                  </a:outerShdw>
                </a:effectLst>
              </a:rPr>
              <a:t>PR outer segs to migrate into the AC</a:t>
            </a:r>
            <a:r>
              <a:rPr lang="en-US" i="1" dirty="0">
                <a:solidFill>
                  <a:schemeClr val="bg1">
                    <a:lumMod val="75000"/>
                  </a:schemeClr>
                </a:solidFill>
                <a:effectLst>
                  <a:outerShdw blurRad="38100" dist="38100" dir="2700000" algn="tl">
                    <a:srgbClr val="000000">
                      <a:alpha val="43137"/>
                    </a:srgbClr>
                  </a:outerShdw>
                </a:effectLst>
              </a:rPr>
              <a:t>, where their accumulation in the angle ends up clogging the TM and elevating IOP.</a:t>
            </a:r>
          </a:p>
        </p:txBody>
      </p:sp>
      <p:sp>
        <p:nvSpPr>
          <p:cNvPr id="4" name="Oval 3">
            <a:extLst>
              <a:ext uri="{FF2B5EF4-FFF2-40B4-BE49-F238E27FC236}">
                <a16:creationId xmlns:a16="http://schemas.microsoft.com/office/drawing/2014/main" id="{D07A8B49-EA99-4BC1-8300-5689BEB2B8F9}"/>
              </a:ext>
            </a:extLst>
          </p:cNvPr>
          <p:cNvSpPr/>
          <p:nvPr/>
        </p:nvSpPr>
        <p:spPr>
          <a:xfrm>
            <a:off x="2514600" y="5208745"/>
            <a:ext cx="4495800" cy="6987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7E71CB50-3595-44B0-BFD1-3AB8D541C564}"/>
              </a:ext>
            </a:extLst>
          </p:cNvPr>
          <p:cNvSpPr txBox="1"/>
          <p:nvPr/>
        </p:nvSpPr>
        <p:spPr>
          <a:xfrm>
            <a:off x="2133601" y="5948158"/>
            <a:ext cx="5867399" cy="738664"/>
          </a:xfrm>
          <a:prstGeom prst="rect">
            <a:avLst/>
          </a:prstGeom>
          <a:solidFill>
            <a:srgbClr val="002060"/>
          </a:solidFill>
        </p:spPr>
        <p:txBody>
          <a:bodyPr wrap="square" rtlCol="0">
            <a:spAutoFit/>
          </a:bodyPr>
          <a:lstStyle/>
          <a:p>
            <a:r>
              <a:rPr lang="en-US" sz="1400" i="1" dirty="0">
                <a:solidFill>
                  <a:schemeClr val="bg1"/>
                </a:solidFill>
              </a:rPr>
              <a:t>All these PR outer segs floating around the AC—can they be mistaken for inflammatory cells?</a:t>
            </a:r>
            <a:endParaRPr lang="en-US" sz="1400" i="1" dirty="0">
              <a:solidFill>
                <a:srgbClr val="002060"/>
              </a:solidFill>
            </a:endParaRPr>
          </a:p>
          <a:p>
            <a:r>
              <a:rPr lang="en-US" sz="1400" dirty="0">
                <a:solidFill>
                  <a:srgbClr val="002060"/>
                </a:solidFill>
              </a:rPr>
              <a:t>Yes, </a:t>
            </a:r>
            <a:r>
              <a:rPr lang="en-US" sz="1400" dirty="0" err="1">
                <a:solidFill>
                  <a:srgbClr val="002060"/>
                </a:solidFill>
              </a:rPr>
              <a:t>uveitic</a:t>
            </a:r>
            <a:r>
              <a:rPr lang="en-US" sz="1400" dirty="0">
                <a:solidFill>
                  <a:srgbClr val="002060"/>
                </a:solidFill>
              </a:rPr>
              <a:t> glaucoma is a common misdiagnosis in Schwartz syndrome</a:t>
            </a:r>
          </a:p>
        </p:txBody>
      </p:sp>
      <p:sp>
        <p:nvSpPr>
          <p:cNvPr id="6" name="TextBox 5">
            <a:extLst>
              <a:ext uri="{FF2B5EF4-FFF2-40B4-BE49-F238E27FC236}">
                <a16:creationId xmlns:a16="http://schemas.microsoft.com/office/drawing/2014/main" id="{A47390D9-7B2D-4FC6-879A-CC548D0864B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865205709"/>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760B5C92-0796-46B1-82F1-A1E524699A81}"/>
              </a:ext>
            </a:extLst>
          </p:cNvPr>
          <p:cNvSpPr txBox="1"/>
          <p:nvPr/>
        </p:nvSpPr>
        <p:spPr>
          <a:xfrm>
            <a:off x="761999" y="4028182"/>
            <a:ext cx="6934201" cy="1077218"/>
          </a:xfrm>
          <a:prstGeom prst="rect">
            <a:avLst/>
          </a:prstGeom>
          <a:noFill/>
        </p:spPr>
        <p:txBody>
          <a:bodyPr wrap="square" rtlCol="0">
            <a:spAutoFit/>
          </a:bodyPr>
          <a:lstStyle/>
          <a:p>
            <a:r>
              <a:rPr lang="en-US" sz="1600" i="1" dirty="0">
                <a:solidFill>
                  <a:schemeClr val="bg1">
                    <a:lumMod val="75000"/>
                  </a:schemeClr>
                </a:solidFill>
              </a:rPr>
              <a:t>Changing gears slightly…There is another form of secondary OAG called </a:t>
            </a:r>
            <a:r>
              <a:rPr lang="en-US" sz="1600" u="sng" dirty="0">
                <a:solidFill>
                  <a:schemeClr val="bg1">
                    <a:lumMod val="75000"/>
                  </a:schemeClr>
                </a:solidFill>
              </a:rPr>
              <a:t>Schwartz syndrome </a:t>
            </a:r>
            <a:r>
              <a:rPr lang="en-US" sz="1600" i="1" dirty="0">
                <a:solidFill>
                  <a:schemeClr val="bg1">
                    <a:lumMod val="75000"/>
                  </a:schemeClr>
                </a:solidFill>
              </a:rPr>
              <a:t>that, like hemolytic- and ghost-cell glaucoma, follows a posterior-segment event—but </a:t>
            </a:r>
            <a:r>
              <a:rPr lang="en-US" sz="1600" b="1" dirty="0">
                <a:solidFill>
                  <a:schemeClr val="bg1">
                    <a:lumMod val="75000"/>
                  </a:schemeClr>
                </a:solidFill>
              </a:rPr>
              <a:t>not</a:t>
            </a:r>
            <a:r>
              <a:rPr lang="en-US" sz="1600" i="1" dirty="0">
                <a:solidFill>
                  <a:schemeClr val="bg1">
                    <a:lumMod val="75000"/>
                  </a:schemeClr>
                </a:solidFill>
              </a:rPr>
              <a:t> a bleed. What event does it follow?</a:t>
            </a:r>
          </a:p>
          <a:p>
            <a:r>
              <a:rPr lang="en-US" sz="1600" dirty="0" err="1">
                <a:solidFill>
                  <a:schemeClr val="bg1">
                    <a:lumMod val="75000"/>
                  </a:schemeClr>
                </a:solidFill>
              </a:rPr>
              <a:t>Rhegmatogenous</a:t>
            </a:r>
            <a:r>
              <a:rPr lang="en-US" sz="1600" dirty="0">
                <a:solidFill>
                  <a:schemeClr val="bg1">
                    <a:lumMod val="75000"/>
                  </a:schemeClr>
                </a:solidFill>
              </a:rPr>
              <a:t> retinal detachment (RRD)</a:t>
            </a:r>
          </a:p>
        </p:txBody>
      </p:sp>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479</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solidFill>
                  <a:schemeClr val="bg1">
                    <a:lumMod val="75000"/>
                  </a:schemeClr>
                </a:solidFill>
              </a:rPr>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bg1">
              <a:lumMod val="7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              </a:t>
            </a:r>
          </a:p>
          <a:p>
            <a:pPr algn="ctr" eaLnBrk="1" hangingPunct="1">
              <a:spcBef>
                <a:spcPct val="0"/>
              </a:spcBef>
              <a:buClrTx/>
              <a:buSzTx/>
              <a:buFontTx/>
              <a:buNone/>
            </a:pPr>
            <a:r>
              <a:rPr lang="en-US" altLang="en-US" sz="1600" dirty="0">
                <a:solidFill>
                  <a:schemeClr val="bg1">
                    <a:lumMod val="75000"/>
                  </a:schemeClr>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solidFill>
                  <a:schemeClr val="bg1">
                    <a:lumMod val="75000"/>
                  </a:schemeClr>
                </a:solidFill>
              </a:rPr>
              <a:t>TM clogged</a:t>
            </a:r>
          </a:p>
          <a:p>
            <a:pPr algn="ctr" eaLnBrk="1" hangingPunct="1">
              <a:spcBef>
                <a:spcPct val="0"/>
              </a:spcBef>
              <a:buClrTx/>
              <a:buSzTx/>
              <a:buFontTx/>
              <a:buNone/>
            </a:pPr>
            <a:r>
              <a:rPr lang="en-US" altLang="en-US" sz="1600" dirty="0">
                <a:solidFill>
                  <a:schemeClr val="bg1">
                    <a:lumMod val="75000"/>
                  </a:schemeClr>
                </a:solidFill>
              </a:rPr>
              <a:t>    with…</a:t>
            </a:r>
          </a:p>
          <a:p>
            <a:pPr algn="ctr" eaLnBrk="1" hangingPunct="1">
              <a:spcBef>
                <a:spcPct val="0"/>
              </a:spcBef>
              <a:buClrTx/>
              <a:buSzTx/>
              <a:buFontTx/>
              <a:buNone/>
            </a:pPr>
            <a:r>
              <a:rPr lang="en-US" altLang="en-US" sz="1600" dirty="0">
                <a:solidFill>
                  <a:schemeClr val="bg1">
                    <a:lumMod val="75000"/>
                  </a:schemeClr>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bg1">
                <a:lumMod val="75000"/>
              </a:schemeClr>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b="1" dirty="0"/>
              <a:t>TM clogged</a:t>
            </a:r>
          </a:p>
          <a:p>
            <a:pPr algn="ctr" eaLnBrk="1" hangingPunct="1">
              <a:spcBef>
                <a:spcPct val="0"/>
              </a:spcBef>
              <a:buClrTx/>
              <a:buSzTx/>
              <a:buFontTx/>
              <a:buNone/>
            </a:pPr>
            <a:r>
              <a:rPr lang="en-US" altLang="en-US" sz="1600" b="1" dirty="0"/>
              <a:t>    with…              </a:t>
            </a:r>
          </a:p>
          <a:p>
            <a:pPr algn="ctr" eaLnBrk="1" hangingPunct="1">
              <a:spcBef>
                <a:spcPct val="0"/>
              </a:spcBef>
              <a:buClrTx/>
              <a:buSzTx/>
              <a:buFontTx/>
              <a:buNone/>
            </a:pPr>
            <a:r>
              <a:rPr lang="en-US" altLang="en-US" sz="1600" b="1"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TextBox 24">
            <a:extLst>
              <a:ext uri="{FF2B5EF4-FFF2-40B4-BE49-F238E27FC236}">
                <a16:creationId xmlns:a16="http://schemas.microsoft.com/office/drawing/2014/main" id="{7F799D11-275C-406B-843E-83A4318D9E85}"/>
              </a:ext>
            </a:extLst>
          </p:cNvPr>
          <p:cNvSpPr txBox="1"/>
          <p:nvPr/>
        </p:nvSpPr>
        <p:spPr>
          <a:xfrm>
            <a:off x="426339" y="3917601"/>
            <a:ext cx="3155061" cy="830997"/>
          </a:xfrm>
          <a:prstGeom prst="rect">
            <a:avLst/>
          </a:prstGeom>
          <a:solidFill>
            <a:srgbClr val="CCFFCC"/>
          </a:solidFill>
        </p:spPr>
        <p:txBody>
          <a:bodyPr wrap="square" rtlCol="0">
            <a:spAutoFit/>
          </a:bodyPr>
          <a:lstStyle/>
          <a:p>
            <a:r>
              <a:rPr lang="en-US" sz="1600" i="1" dirty="0">
                <a:solidFill>
                  <a:schemeClr val="bg1">
                    <a:lumMod val="65000"/>
                  </a:schemeClr>
                </a:solidFill>
                <a:sym typeface="Wingdings" panose="05000000000000000000" pitchFamily="2" charset="2"/>
              </a:rPr>
              <a:t>What is clogging the TM in Schwartz syndrome?</a:t>
            </a:r>
          </a:p>
          <a:p>
            <a:r>
              <a:rPr lang="en-US" sz="1600" b="1" dirty="0">
                <a:solidFill>
                  <a:srgbClr val="0000FF"/>
                </a:solidFill>
              </a:rPr>
              <a:t>Photoreceptor outer segments</a:t>
            </a:r>
          </a:p>
        </p:txBody>
      </p:sp>
      <p:sp>
        <p:nvSpPr>
          <p:cNvPr id="15" name="Rectangle 2">
            <a:extLst>
              <a:ext uri="{FF2B5EF4-FFF2-40B4-BE49-F238E27FC236}">
                <a16:creationId xmlns:a16="http://schemas.microsoft.com/office/drawing/2014/main" id="{C48C217B-FFD8-4227-92FB-4AE2593FBDE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1" name="TextBox 20">
            <a:extLst>
              <a:ext uri="{FF2B5EF4-FFF2-40B4-BE49-F238E27FC236}">
                <a16:creationId xmlns:a16="http://schemas.microsoft.com/office/drawing/2014/main" id="{E91F12A9-40F9-47A8-92FB-473B4EF63F6C}"/>
              </a:ext>
            </a:extLst>
          </p:cNvPr>
          <p:cNvSpPr txBox="1"/>
          <p:nvPr/>
        </p:nvSpPr>
        <p:spPr>
          <a:xfrm>
            <a:off x="4120739" y="3917216"/>
            <a:ext cx="4050388" cy="830997"/>
          </a:xfrm>
          <a:prstGeom prst="rect">
            <a:avLst/>
          </a:prstGeom>
          <a:solidFill>
            <a:srgbClr val="FF99FF"/>
          </a:solidFill>
        </p:spPr>
        <p:txBody>
          <a:bodyPr wrap="square" rtlCol="0">
            <a:spAutoFit/>
          </a:bodyPr>
          <a:lstStyle/>
          <a:p>
            <a:r>
              <a:rPr lang="en-US" sz="1600" dirty="0">
                <a:solidFill>
                  <a:schemeClr val="bg1">
                    <a:lumMod val="65000"/>
                  </a:schemeClr>
                </a:solidFill>
              </a:rPr>
              <a:t>In hemolytic glaucoma, the TM is clogged with macrophages; in ghost-cell glaucoma, it’s degenerated RBCs. </a:t>
            </a:r>
          </a:p>
        </p:txBody>
      </p:sp>
      <p:sp>
        <p:nvSpPr>
          <p:cNvPr id="2" name="Frame 1">
            <a:extLst>
              <a:ext uri="{FF2B5EF4-FFF2-40B4-BE49-F238E27FC236}">
                <a16:creationId xmlns:a16="http://schemas.microsoft.com/office/drawing/2014/main" id="{0440E0CC-3290-4A44-8670-5A154138CBE5}"/>
              </a:ext>
            </a:extLst>
          </p:cNvPr>
          <p:cNvSpPr/>
          <p:nvPr/>
        </p:nvSpPr>
        <p:spPr>
          <a:xfrm>
            <a:off x="287072" y="1828801"/>
            <a:ext cx="3382449" cy="3052556"/>
          </a:xfrm>
          <a:prstGeom prst="frame">
            <a:avLst>
              <a:gd name="adj1" fmla="val 3772"/>
            </a:avLst>
          </a:prstGeom>
          <a:solidFill>
            <a:srgbClr val="FFFF00"/>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3" name="TextBox 2">
            <a:extLst>
              <a:ext uri="{FF2B5EF4-FFF2-40B4-BE49-F238E27FC236}">
                <a16:creationId xmlns:a16="http://schemas.microsoft.com/office/drawing/2014/main" id="{7269155A-F88C-4C18-A51E-5FE9132956EB}"/>
              </a:ext>
            </a:extLst>
          </p:cNvPr>
          <p:cNvSpPr txBox="1"/>
          <p:nvPr/>
        </p:nvSpPr>
        <p:spPr>
          <a:xfrm>
            <a:off x="896572" y="5096470"/>
            <a:ext cx="7255327" cy="923330"/>
          </a:xfrm>
          <a:prstGeom prst="rect">
            <a:avLst/>
          </a:prstGeom>
          <a:solidFill>
            <a:schemeClr val="accent1">
              <a:lumMod val="40000"/>
              <a:lumOff val="60000"/>
            </a:schemeClr>
          </a:solidFill>
        </p:spPr>
        <p:txBody>
          <a:bodyPr wrap="square" rtlCol="0">
            <a:spAutoFit/>
          </a:bodyPr>
          <a:lstStyle/>
          <a:p>
            <a:r>
              <a:rPr lang="en-US" i="1" dirty="0">
                <a:solidFill>
                  <a:schemeClr val="bg1">
                    <a:lumMod val="75000"/>
                  </a:schemeClr>
                </a:solidFill>
                <a:effectLst>
                  <a:outerShdw blurRad="38100" dist="38100" dir="2700000" algn="tl">
                    <a:srgbClr val="000000">
                      <a:alpha val="43137"/>
                    </a:srgbClr>
                  </a:outerShdw>
                </a:effectLst>
              </a:rPr>
              <a:t>To sum it up: In Schwartz syndrome, chronic RRD allows enough  time for liberated </a:t>
            </a:r>
            <a:r>
              <a:rPr lang="en-US" b="1" i="1" dirty="0">
                <a:solidFill>
                  <a:srgbClr val="0000FF"/>
                </a:solidFill>
                <a:effectLst>
                  <a:outerShdw blurRad="38100" dist="38100" dir="2700000" algn="tl">
                    <a:srgbClr val="000000">
                      <a:alpha val="43137"/>
                    </a:srgbClr>
                  </a:outerShdw>
                </a:effectLst>
              </a:rPr>
              <a:t>PR outer segs to migrate into the AC</a:t>
            </a:r>
            <a:r>
              <a:rPr lang="en-US" i="1" dirty="0">
                <a:solidFill>
                  <a:schemeClr val="bg1">
                    <a:lumMod val="75000"/>
                  </a:schemeClr>
                </a:solidFill>
                <a:effectLst>
                  <a:outerShdw blurRad="38100" dist="38100" dir="2700000" algn="tl">
                    <a:srgbClr val="000000">
                      <a:alpha val="43137"/>
                    </a:srgbClr>
                  </a:outerShdw>
                </a:effectLst>
              </a:rPr>
              <a:t>, where their accumulation in the angle ends up clogging the TM and elevating IOP.</a:t>
            </a:r>
          </a:p>
        </p:txBody>
      </p:sp>
      <p:sp>
        <p:nvSpPr>
          <p:cNvPr id="4" name="Oval 3">
            <a:extLst>
              <a:ext uri="{FF2B5EF4-FFF2-40B4-BE49-F238E27FC236}">
                <a16:creationId xmlns:a16="http://schemas.microsoft.com/office/drawing/2014/main" id="{D07A8B49-EA99-4BC1-8300-5689BEB2B8F9}"/>
              </a:ext>
            </a:extLst>
          </p:cNvPr>
          <p:cNvSpPr/>
          <p:nvPr/>
        </p:nvSpPr>
        <p:spPr>
          <a:xfrm>
            <a:off x="2514600" y="5208745"/>
            <a:ext cx="4495800" cy="69877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7E71CB50-3595-44B0-BFD1-3AB8D541C564}"/>
              </a:ext>
            </a:extLst>
          </p:cNvPr>
          <p:cNvSpPr txBox="1"/>
          <p:nvPr/>
        </p:nvSpPr>
        <p:spPr>
          <a:xfrm>
            <a:off x="2133601" y="5948158"/>
            <a:ext cx="5867399" cy="738664"/>
          </a:xfrm>
          <a:prstGeom prst="rect">
            <a:avLst/>
          </a:prstGeom>
          <a:solidFill>
            <a:srgbClr val="002060"/>
          </a:solidFill>
        </p:spPr>
        <p:txBody>
          <a:bodyPr wrap="square" rtlCol="0">
            <a:spAutoFit/>
          </a:bodyPr>
          <a:lstStyle/>
          <a:p>
            <a:r>
              <a:rPr lang="en-US" sz="1400" i="1" dirty="0">
                <a:solidFill>
                  <a:schemeClr val="bg1"/>
                </a:solidFill>
              </a:rPr>
              <a:t>All these PR outer segs floating around the AC—can they be mistaken for inflammatory cells?</a:t>
            </a:r>
          </a:p>
          <a:p>
            <a:r>
              <a:rPr lang="en-US" sz="1400" dirty="0">
                <a:solidFill>
                  <a:schemeClr val="bg1"/>
                </a:solidFill>
              </a:rPr>
              <a:t>Yes, </a:t>
            </a:r>
            <a:r>
              <a:rPr lang="en-US" sz="1400" dirty="0" err="1">
                <a:solidFill>
                  <a:schemeClr val="bg1"/>
                </a:solidFill>
              </a:rPr>
              <a:t>uveitic</a:t>
            </a:r>
            <a:r>
              <a:rPr lang="en-US" sz="1400" dirty="0">
                <a:solidFill>
                  <a:schemeClr val="bg1"/>
                </a:solidFill>
              </a:rPr>
              <a:t> glaucoma is a common misdiagnosis in Schwartz syndrome</a:t>
            </a:r>
          </a:p>
        </p:txBody>
      </p:sp>
      <p:sp>
        <p:nvSpPr>
          <p:cNvPr id="6" name="TextBox 5">
            <a:extLst>
              <a:ext uri="{FF2B5EF4-FFF2-40B4-BE49-F238E27FC236}">
                <a16:creationId xmlns:a16="http://schemas.microsoft.com/office/drawing/2014/main" id="{7A157BB7-394B-4C2B-88B5-9B2EF9D23C3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1273475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Capsule is intact: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A94980A-20FB-40F9-B1ED-16FC1CA72D07}"/>
              </a:ext>
            </a:extLst>
          </p:cNvPr>
          <p:cNvSpPr txBox="1"/>
          <p:nvPr/>
        </p:nvSpPr>
        <p:spPr>
          <a:xfrm>
            <a:off x="916057" y="4870808"/>
            <a:ext cx="6626086" cy="830997"/>
          </a:xfrm>
          <a:prstGeom prst="rect">
            <a:avLst/>
          </a:prstGeom>
          <a:noFill/>
        </p:spPr>
        <p:txBody>
          <a:bodyPr wrap="square" rtlCol="0">
            <a:spAutoFit/>
          </a:bodyPr>
          <a:lstStyle/>
          <a:p>
            <a:r>
              <a:rPr lang="en-US" sz="1600" i="1" dirty="0">
                <a:solidFill>
                  <a:srgbClr val="0000FF"/>
                </a:solidFill>
              </a:rPr>
              <a:t>What does this imply about the status of the capsule in </a:t>
            </a:r>
            <a:r>
              <a:rPr lang="en-US" sz="1600" i="1" dirty="0" err="1">
                <a:solidFill>
                  <a:srgbClr val="0000FF"/>
                </a:solidFill>
              </a:rPr>
              <a:t>phacoantigenic</a:t>
            </a:r>
            <a:r>
              <a:rPr lang="en-US" sz="1600" i="1" dirty="0">
                <a:solidFill>
                  <a:srgbClr val="0000FF"/>
                </a:solidFill>
              </a:rPr>
              <a:t> and lens-particle glaucoma?</a:t>
            </a:r>
          </a:p>
          <a:p>
            <a:r>
              <a:rPr lang="en-US" sz="1600" dirty="0">
                <a:solidFill>
                  <a:srgbClr val="0000FF"/>
                </a:solidFill>
              </a:rPr>
              <a:t>It implies (correctly) that the capsule is </a:t>
            </a:r>
            <a:r>
              <a:rPr lang="en-US" sz="1600" b="1" dirty="0">
                <a:solidFill>
                  <a:srgbClr val="0000FF"/>
                </a:solidFill>
              </a:rPr>
              <a:t>open</a:t>
            </a:r>
            <a:r>
              <a:rPr lang="en-US" sz="1600" dirty="0">
                <a:solidFill>
                  <a:srgbClr val="0000FF"/>
                </a:solidFill>
              </a:rPr>
              <a:t> in these conditions</a:t>
            </a:r>
          </a:p>
        </p:txBody>
      </p:sp>
    </p:spTree>
    <p:extLst>
      <p:ext uri="{BB962C8B-B14F-4D97-AF65-F5344CB8AC3E}">
        <p14:creationId xmlns:p14="http://schemas.microsoft.com/office/powerpoint/2010/main" val="535393520"/>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480</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B3F02EBE-6408-40C3-9A38-F21F0BA3D3E9}"/>
              </a:ext>
            </a:extLst>
          </p:cNvPr>
          <p:cNvSpPr txBox="1"/>
          <p:nvPr/>
        </p:nvSpPr>
        <p:spPr>
          <a:xfrm>
            <a:off x="761999" y="4028182"/>
            <a:ext cx="6934201" cy="1569660"/>
          </a:xfrm>
          <a:prstGeom prst="rect">
            <a:avLst/>
          </a:prstGeom>
          <a:noFill/>
        </p:spPr>
        <p:txBody>
          <a:bodyPr wrap="square" rtlCol="0">
            <a:spAutoFit/>
          </a:bodyPr>
          <a:lstStyle/>
          <a:p>
            <a:r>
              <a:rPr lang="en-US" sz="1600" i="1" dirty="0">
                <a:solidFill>
                  <a:srgbClr val="0000FF"/>
                </a:solidFill>
              </a:rPr>
              <a:t>Changing gears slightly…There is another form of secondary OAG called </a:t>
            </a:r>
            <a:r>
              <a:rPr lang="en-US" sz="1600" u="sng" dirty="0">
                <a:solidFill>
                  <a:srgbClr val="0000FF"/>
                </a:solidFill>
              </a:rPr>
              <a:t>Schwartz syndrome </a:t>
            </a:r>
            <a:r>
              <a:rPr lang="en-US" sz="1600" i="1" dirty="0">
                <a:solidFill>
                  <a:srgbClr val="0000FF"/>
                </a:solidFill>
              </a:rPr>
              <a:t>that, like hemolytic- and ghost-cell glaucoma, follows a posterior-segment event—but </a:t>
            </a:r>
            <a:r>
              <a:rPr lang="en-US" sz="1600" b="1" dirty="0">
                <a:solidFill>
                  <a:srgbClr val="0000FF"/>
                </a:solidFill>
              </a:rPr>
              <a:t>not</a:t>
            </a:r>
            <a:r>
              <a:rPr lang="en-US" sz="1600" i="1" dirty="0">
                <a:solidFill>
                  <a:srgbClr val="0000FF"/>
                </a:solidFill>
              </a:rPr>
              <a:t> a bleed. What event does it follow?</a:t>
            </a:r>
          </a:p>
          <a:p>
            <a:r>
              <a:rPr lang="en-US" sz="1600" dirty="0" err="1">
                <a:solidFill>
                  <a:srgbClr val="0000FF"/>
                </a:solidFill>
              </a:rPr>
              <a:t>Rhegmatogenous</a:t>
            </a:r>
            <a:r>
              <a:rPr lang="en-US" sz="1600" dirty="0">
                <a:solidFill>
                  <a:srgbClr val="0000FF"/>
                </a:solidFill>
              </a:rPr>
              <a:t> retinal detachment (RRD)</a:t>
            </a:r>
          </a:p>
          <a:p>
            <a:endParaRPr lang="en-US" sz="1600" i="1" dirty="0">
              <a:solidFill>
                <a:srgbClr val="0000FF"/>
              </a:solidFill>
            </a:endParaRPr>
          </a:p>
          <a:p>
            <a:r>
              <a:rPr lang="en-US" sz="1600" i="1" dirty="0">
                <a:solidFill>
                  <a:srgbClr val="0000FF"/>
                </a:solidFill>
              </a:rPr>
              <a:t>What’s the best way to manage Schwartz syndrome?</a:t>
            </a:r>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Rectangle 2">
            <a:extLst>
              <a:ext uri="{FF2B5EF4-FFF2-40B4-BE49-F238E27FC236}">
                <a16:creationId xmlns:a16="http://schemas.microsoft.com/office/drawing/2014/main" id="{370D187B-2179-42EA-A0CE-215E7762C1D2}"/>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28A53D9A-DE02-45F0-815E-4F7CC67F343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267604456"/>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ext Box 3">
            <a:extLst>
              <a:ext uri="{FF2B5EF4-FFF2-40B4-BE49-F238E27FC236}">
                <a16:creationId xmlns:a16="http://schemas.microsoft.com/office/drawing/2014/main" id="{70C1EF3F-5B70-4485-A4D9-9068FCDA378F}"/>
              </a:ext>
            </a:extLst>
          </p:cNvPr>
          <p:cNvSpPr txBox="1">
            <a:spLocks noChangeArrowheads="1"/>
          </p:cNvSpPr>
          <p:nvPr/>
        </p:nvSpPr>
        <p:spPr bwMode="auto">
          <a:xfrm>
            <a:off x="6322794" y="1981200"/>
            <a:ext cx="228780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Ghost-cell glaucoma</a:t>
            </a:r>
          </a:p>
        </p:txBody>
      </p:sp>
      <p:sp>
        <p:nvSpPr>
          <p:cNvPr id="4102" name="Slide Number Placeholder 1">
            <a:extLst>
              <a:ext uri="{FF2B5EF4-FFF2-40B4-BE49-F238E27FC236}">
                <a16:creationId xmlns:a16="http://schemas.microsoft.com/office/drawing/2014/main" id="{C1BF2DC7-59A4-4ED4-9520-58C6104CEB04}"/>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1648E6-FFA8-4F7E-81A0-14A968BDF2CC}" type="slidenum">
              <a:rPr lang="en-US" altLang="en-US" sz="1000"/>
              <a:pPr>
                <a:spcBef>
                  <a:spcPct val="0"/>
                </a:spcBef>
                <a:buClrTx/>
                <a:buSzTx/>
                <a:buFontTx/>
                <a:buNone/>
              </a:pPr>
              <a:t>481</a:t>
            </a:fld>
            <a:endParaRPr lang="en-US" altLang="en-US" sz="1000"/>
          </a:p>
        </p:txBody>
      </p:sp>
      <p:sp>
        <p:nvSpPr>
          <p:cNvPr id="8" name="Text Box 3">
            <a:extLst>
              <a:ext uri="{FF2B5EF4-FFF2-40B4-BE49-F238E27FC236}">
                <a16:creationId xmlns:a16="http://schemas.microsoft.com/office/drawing/2014/main" id="{3D188EB1-E37B-488E-B93D-BCEA78B3C259}"/>
              </a:ext>
            </a:extLst>
          </p:cNvPr>
          <p:cNvSpPr txBox="1">
            <a:spLocks noChangeArrowheads="1"/>
          </p:cNvSpPr>
          <p:nvPr/>
        </p:nvSpPr>
        <p:spPr bwMode="auto">
          <a:xfrm>
            <a:off x="3757642" y="1981200"/>
            <a:ext cx="2262158"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Hemolytic glaucoma</a:t>
            </a:r>
          </a:p>
        </p:txBody>
      </p:sp>
      <p:sp>
        <p:nvSpPr>
          <p:cNvPr id="9" name="Text Box 3">
            <a:extLst>
              <a:ext uri="{FF2B5EF4-FFF2-40B4-BE49-F238E27FC236}">
                <a16:creationId xmlns:a16="http://schemas.microsoft.com/office/drawing/2014/main" id="{4FD98417-D91C-40D2-B47F-7648AED7EBB3}"/>
              </a:ext>
            </a:extLst>
          </p:cNvPr>
          <p:cNvSpPr txBox="1">
            <a:spLocks noChangeArrowheads="1"/>
          </p:cNvSpPr>
          <p:nvPr/>
        </p:nvSpPr>
        <p:spPr bwMode="auto">
          <a:xfrm>
            <a:off x="772877" y="1981200"/>
            <a:ext cx="221086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buFont typeface="Wingdings" panose="05000000000000000000" pitchFamily="2" charset="2"/>
              <a:buNone/>
            </a:pPr>
            <a:r>
              <a:rPr lang="en-US" altLang="en-US" sz="1800" u="sng" dirty="0"/>
              <a:t>Schwartz syndrome</a:t>
            </a:r>
          </a:p>
        </p:txBody>
      </p:sp>
      <p:sp>
        <p:nvSpPr>
          <p:cNvPr id="20" name="Rectangle 19">
            <a:extLst>
              <a:ext uri="{FF2B5EF4-FFF2-40B4-BE49-F238E27FC236}">
                <a16:creationId xmlns:a16="http://schemas.microsoft.com/office/drawing/2014/main" id="{292C7EA1-C250-4F19-A175-927DF361F053}"/>
              </a:ext>
            </a:extLst>
          </p:cNvPr>
          <p:cNvSpPr/>
          <p:nvPr/>
        </p:nvSpPr>
        <p:spPr>
          <a:xfrm>
            <a:off x="3505200" y="1219200"/>
            <a:ext cx="76200" cy="217805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B3F02EBE-6408-40C3-9A38-F21F0BA3D3E9}"/>
              </a:ext>
            </a:extLst>
          </p:cNvPr>
          <p:cNvSpPr txBox="1"/>
          <p:nvPr/>
        </p:nvSpPr>
        <p:spPr>
          <a:xfrm>
            <a:off x="761999" y="4028182"/>
            <a:ext cx="6934201" cy="1815882"/>
          </a:xfrm>
          <a:prstGeom prst="rect">
            <a:avLst/>
          </a:prstGeom>
          <a:noFill/>
        </p:spPr>
        <p:txBody>
          <a:bodyPr wrap="square" rtlCol="0">
            <a:spAutoFit/>
          </a:bodyPr>
          <a:lstStyle/>
          <a:p>
            <a:r>
              <a:rPr lang="en-US" sz="1600" i="1" dirty="0">
                <a:solidFill>
                  <a:srgbClr val="0000FF"/>
                </a:solidFill>
              </a:rPr>
              <a:t>Changing gears slightly…There is another form of secondary OAG called </a:t>
            </a:r>
            <a:r>
              <a:rPr lang="en-US" sz="1600" u="sng" dirty="0">
                <a:solidFill>
                  <a:srgbClr val="0000FF"/>
                </a:solidFill>
              </a:rPr>
              <a:t>Schwartz syndrome </a:t>
            </a:r>
            <a:r>
              <a:rPr lang="en-US" sz="1600" i="1" dirty="0">
                <a:solidFill>
                  <a:srgbClr val="0000FF"/>
                </a:solidFill>
              </a:rPr>
              <a:t>that, like hemolytic- and ghost-cell glaucoma, follows a posterior-segment event—but </a:t>
            </a:r>
            <a:r>
              <a:rPr lang="en-US" sz="1600" b="1" dirty="0">
                <a:solidFill>
                  <a:srgbClr val="0000FF"/>
                </a:solidFill>
              </a:rPr>
              <a:t>not</a:t>
            </a:r>
            <a:r>
              <a:rPr lang="en-US" sz="1600" i="1" dirty="0">
                <a:solidFill>
                  <a:srgbClr val="0000FF"/>
                </a:solidFill>
              </a:rPr>
              <a:t> a bleed. What event does it follow?</a:t>
            </a:r>
          </a:p>
          <a:p>
            <a:r>
              <a:rPr lang="en-US" sz="1600" dirty="0" err="1">
                <a:solidFill>
                  <a:srgbClr val="0000FF"/>
                </a:solidFill>
              </a:rPr>
              <a:t>Rhegmatogenous</a:t>
            </a:r>
            <a:r>
              <a:rPr lang="en-US" sz="1600" dirty="0">
                <a:solidFill>
                  <a:srgbClr val="0000FF"/>
                </a:solidFill>
              </a:rPr>
              <a:t> retinal detachment (RRD)</a:t>
            </a:r>
          </a:p>
          <a:p>
            <a:endParaRPr lang="en-US" sz="1600" i="1" dirty="0">
              <a:solidFill>
                <a:srgbClr val="0000FF"/>
              </a:solidFill>
            </a:endParaRPr>
          </a:p>
          <a:p>
            <a:r>
              <a:rPr lang="en-US" sz="1600" i="1" dirty="0">
                <a:solidFill>
                  <a:srgbClr val="0000FF"/>
                </a:solidFill>
              </a:rPr>
              <a:t>What’s the best way to manage Schwartz syndrome?</a:t>
            </a:r>
          </a:p>
          <a:p>
            <a:r>
              <a:rPr lang="en-US" sz="1600" dirty="0">
                <a:solidFill>
                  <a:srgbClr val="0000FF"/>
                </a:solidFill>
              </a:rPr>
              <a:t>Repair the RRD</a:t>
            </a:r>
          </a:p>
        </p:txBody>
      </p:sp>
      <p:sp>
        <p:nvSpPr>
          <p:cNvPr id="14" name="Text Box 17">
            <a:extLst>
              <a:ext uri="{FF2B5EF4-FFF2-40B4-BE49-F238E27FC236}">
                <a16:creationId xmlns:a16="http://schemas.microsoft.com/office/drawing/2014/main" id="{1711792A-CE42-4F9C-B560-49ECE20E0A98}"/>
              </a:ext>
            </a:extLst>
          </p:cNvPr>
          <p:cNvSpPr txBox="1">
            <a:spLocks noChangeArrowheads="1"/>
          </p:cNvSpPr>
          <p:nvPr/>
        </p:nvSpPr>
        <p:spPr bwMode="auto">
          <a:xfrm>
            <a:off x="35814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Hgb-laden macrophages</a:t>
            </a:r>
          </a:p>
        </p:txBody>
      </p:sp>
      <p:sp>
        <p:nvSpPr>
          <p:cNvPr id="16" name="Text Box 18">
            <a:extLst>
              <a:ext uri="{FF2B5EF4-FFF2-40B4-BE49-F238E27FC236}">
                <a16:creationId xmlns:a16="http://schemas.microsoft.com/office/drawing/2014/main" id="{55EF537C-3DC9-48D7-89D0-A7D4F0AC07BF}"/>
              </a:ext>
            </a:extLst>
          </p:cNvPr>
          <p:cNvSpPr txBox="1">
            <a:spLocks noChangeArrowheads="1"/>
          </p:cNvSpPr>
          <p:nvPr/>
        </p:nvSpPr>
        <p:spPr bwMode="auto">
          <a:xfrm>
            <a:off x="6425127" y="2995613"/>
            <a:ext cx="210927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a:t>
            </a:r>
          </a:p>
          <a:p>
            <a:pPr algn="ctr" eaLnBrk="1" hangingPunct="1">
              <a:spcBef>
                <a:spcPct val="0"/>
              </a:spcBef>
              <a:buClrTx/>
              <a:buSzTx/>
              <a:buFontTx/>
              <a:buNone/>
            </a:pPr>
            <a:r>
              <a:rPr lang="en-US" altLang="en-US" sz="1600" dirty="0">
                <a:solidFill>
                  <a:srgbClr val="0000FF"/>
                </a:solidFill>
              </a:rPr>
              <a:t>degenerated RBCs</a:t>
            </a:r>
          </a:p>
        </p:txBody>
      </p:sp>
      <p:sp>
        <p:nvSpPr>
          <p:cNvPr id="17" name="Line 5">
            <a:extLst>
              <a:ext uri="{FF2B5EF4-FFF2-40B4-BE49-F238E27FC236}">
                <a16:creationId xmlns:a16="http://schemas.microsoft.com/office/drawing/2014/main" id="{CCF4BB87-214B-4ACE-BAD2-D63AF0E00394}"/>
              </a:ext>
            </a:extLst>
          </p:cNvPr>
          <p:cNvSpPr>
            <a:spLocks noChangeShapeType="1"/>
          </p:cNvSpPr>
          <p:nvPr/>
        </p:nvSpPr>
        <p:spPr bwMode="auto">
          <a:xfrm flipH="1" flipV="1">
            <a:off x="48768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 name="Line 4">
            <a:extLst>
              <a:ext uri="{FF2B5EF4-FFF2-40B4-BE49-F238E27FC236}">
                <a16:creationId xmlns:a16="http://schemas.microsoft.com/office/drawing/2014/main" id="{CAB32F32-89FF-4280-8B28-D2925C5DA792}"/>
              </a:ext>
            </a:extLst>
          </p:cNvPr>
          <p:cNvSpPr>
            <a:spLocks noChangeShapeType="1"/>
          </p:cNvSpPr>
          <p:nvPr/>
        </p:nvSpPr>
        <p:spPr bwMode="auto">
          <a:xfrm flipV="1">
            <a:off x="74676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 name="Text Box 17">
            <a:extLst>
              <a:ext uri="{FF2B5EF4-FFF2-40B4-BE49-F238E27FC236}">
                <a16:creationId xmlns:a16="http://schemas.microsoft.com/office/drawing/2014/main" id="{902AF189-1379-4EF7-9F9A-EC6AB3B2853B}"/>
              </a:ext>
            </a:extLst>
          </p:cNvPr>
          <p:cNvSpPr txBox="1">
            <a:spLocks noChangeArrowheads="1"/>
          </p:cNvSpPr>
          <p:nvPr/>
        </p:nvSpPr>
        <p:spPr bwMode="auto">
          <a:xfrm>
            <a:off x="609600" y="2995613"/>
            <a:ext cx="256453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600" dirty="0"/>
              <a:t>TM clogged</a:t>
            </a:r>
          </a:p>
          <a:p>
            <a:pPr algn="ctr" eaLnBrk="1" hangingPunct="1">
              <a:spcBef>
                <a:spcPct val="0"/>
              </a:spcBef>
              <a:buClrTx/>
              <a:buSzTx/>
              <a:buFontTx/>
              <a:buNone/>
            </a:pPr>
            <a:r>
              <a:rPr lang="en-US" altLang="en-US" sz="1600" dirty="0"/>
              <a:t>    with…              </a:t>
            </a:r>
          </a:p>
          <a:p>
            <a:pPr algn="ctr" eaLnBrk="1" hangingPunct="1">
              <a:spcBef>
                <a:spcPct val="0"/>
              </a:spcBef>
              <a:buClrTx/>
              <a:buSzTx/>
              <a:buFontTx/>
              <a:buNone/>
            </a:pPr>
            <a:r>
              <a:rPr lang="en-US" altLang="en-US" sz="1600" dirty="0">
                <a:solidFill>
                  <a:srgbClr val="0000FF"/>
                </a:solidFill>
              </a:rPr>
              <a:t>PR outer segments</a:t>
            </a:r>
          </a:p>
        </p:txBody>
      </p:sp>
      <p:sp>
        <p:nvSpPr>
          <p:cNvPr id="23" name="Line 5">
            <a:extLst>
              <a:ext uri="{FF2B5EF4-FFF2-40B4-BE49-F238E27FC236}">
                <a16:creationId xmlns:a16="http://schemas.microsoft.com/office/drawing/2014/main" id="{83EE4AFA-1683-45D0-9706-E5F0841968F8}"/>
              </a:ext>
            </a:extLst>
          </p:cNvPr>
          <p:cNvSpPr>
            <a:spLocks noChangeShapeType="1"/>
          </p:cNvSpPr>
          <p:nvPr/>
        </p:nvSpPr>
        <p:spPr bwMode="auto">
          <a:xfrm flipH="1" flipV="1">
            <a:off x="1905000" y="2438400"/>
            <a:ext cx="0" cy="533400"/>
          </a:xfrm>
          <a:prstGeom prst="line">
            <a:avLst/>
          </a:prstGeom>
          <a:noFill/>
          <a:ln w="9525">
            <a:solidFill>
              <a:schemeClr val="tx1"/>
            </a:solidFill>
            <a:round/>
            <a:headEnd type="triangle"/>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 name="Rectangle 2">
            <a:extLst>
              <a:ext uri="{FF2B5EF4-FFF2-40B4-BE49-F238E27FC236}">
                <a16:creationId xmlns:a16="http://schemas.microsoft.com/office/drawing/2014/main" id="{370D187B-2179-42EA-A0CE-215E7762C1D2}"/>
              </a:ext>
            </a:extLst>
          </p:cNvPr>
          <p:cNvSpPr>
            <a:spLocks noGrp="1" noChangeArrowheads="1"/>
          </p:cNvSpPr>
          <p:nvPr>
            <p:ph type="title"/>
          </p:nvPr>
        </p:nvSpPr>
        <p:spPr>
          <a:xfrm>
            <a:off x="457200" y="122238"/>
            <a:ext cx="7543800" cy="639762"/>
          </a:xfrm>
        </p:spPr>
        <p:txBody>
          <a:bodyPr/>
          <a:lstStyle/>
          <a:p>
            <a:pPr eaLnBrk="1" hangingPunct="1"/>
            <a:r>
              <a:rPr lang="en-US" altLang="en-US" sz="3500"/>
              <a:t>A</a:t>
            </a:r>
            <a:endParaRPr lang="en-US" altLang="en-US" sz="3500" dirty="0"/>
          </a:p>
        </p:txBody>
      </p:sp>
      <p:sp>
        <p:nvSpPr>
          <p:cNvPr id="2" name="TextBox 1">
            <a:extLst>
              <a:ext uri="{FF2B5EF4-FFF2-40B4-BE49-F238E27FC236}">
                <a16:creationId xmlns:a16="http://schemas.microsoft.com/office/drawing/2014/main" id="{1080D85D-32C5-4EF8-92F8-BFBEE703527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514153210"/>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Line 25">
            <a:extLst>
              <a:ext uri="{FF2B5EF4-FFF2-40B4-BE49-F238E27FC236}">
                <a16:creationId xmlns:a16="http://schemas.microsoft.com/office/drawing/2014/main" id="{0E073E55-8D40-4452-B231-563B604C0244}"/>
              </a:ext>
            </a:extLst>
          </p:cNvPr>
          <p:cNvSpPr>
            <a:spLocks noChangeShapeType="1"/>
          </p:cNvSpPr>
          <p:nvPr/>
        </p:nvSpPr>
        <p:spPr bwMode="auto">
          <a:xfrm>
            <a:off x="441960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0" name="Line 26">
            <a:extLst>
              <a:ext uri="{FF2B5EF4-FFF2-40B4-BE49-F238E27FC236}">
                <a16:creationId xmlns:a16="http://schemas.microsoft.com/office/drawing/2014/main" id="{4EE0CCEB-DFD9-49EB-8D78-22C4B18FE382}"/>
              </a:ext>
            </a:extLst>
          </p:cNvPr>
          <p:cNvSpPr>
            <a:spLocks noChangeShapeType="1"/>
          </p:cNvSpPr>
          <p:nvPr/>
        </p:nvSpPr>
        <p:spPr bwMode="auto">
          <a:xfrm>
            <a:off x="441960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Line 27">
            <a:extLst>
              <a:ext uri="{FF2B5EF4-FFF2-40B4-BE49-F238E27FC236}">
                <a16:creationId xmlns:a16="http://schemas.microsoft.com/office/drawing/2014/main" id="{2546DA92-DF90-47BD-AE0A-1775EBB2782A}"/>
              </a:ext>
            </a:extLst>
          </p:cNvPr>
          <p:cNvSpPr>
            <a:spLocks noChangeShapeType="1"/>
          </p:cNvSpPr>
          <p:nvPr/>
        </p:nvSpPr>
        <p:spPr bwMode="auto">
          <a:xfrm>
            <a:off x="441960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Text Box 30">
            <a:extLst>
              <a:ext uri="{FF2B5EF4-FFF2-40B4-BE49-F238E27FC236}">
                <a16:creationId xmlns:a16="http://schemas.microsoft.com/office/drawing/2014/main" id="{16F43082-A244-46DC-AB60-7DAA24953EDC}"/>
              </a:ext>
            </a:extLst>
          </p:cNvPr>
          <p:cNvSpPr txBox="1">
            <a:spLocks noChangeArrowheads="1"/>
          </p:cNvSpPr>
          <p:nvPr/>
        </p:nvSpPr>
        <p:spPr bwMode="auto">
          <a:xfrm>
            <a:off x="4443413" y="4348163"/>
            <a:ext cx="1160895"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Posner-</a:t>
            </a:r>
          </a:p>
          <a:p>
            <a:pPr eaLnBrk="1" hangingPunct="1">
              <a:lnSpc>
                <a:spcPct val="80000"/>
              </a:lnSpc>
              <a:spcBef>
                <a:spcPct val="0"/>
              </a:spcBef>
              <a:buClrTx/>
              <a:buSzTx/>
              <a:buFontTx/>
              <a:buNone/>
            </a:pPr>
            <a:r>
              <a:rPr lang="en-US" altLang="en-US" sz="1400">
                <a:solidFill>
                  <a:schemeClr val="bg1">
                    <a:lumMod val="75000"/>
                  </a:schemeClr>
                </a:solidFill>
              </a:rPr>
              <a:t>Schlossman</a:t>
            </a:r>
          </a:p>
        </p:txBody>
      </p:sp>
      <p:sp>
        <p:nvSpPr>
          <p:cNvPr id="13" name="Text Box 31">
            <a:extLst>
              <a:ext uri="{FF2B5EF4-FFF2-40B4-BE49-F238E27FC236}">
                <a16:creationId xmlns:a16="http://schemas.microsoft.com/office/drawing/2014/main" id="{B31105D5-F9B3-472D-A573-FD8514C4076B}"/>
              </a:ext>
            </a:extLst>
          </p:cNvPr>
          <p:cNvSpPr txBox="1">
            <a:spLocks noChangeArrowheads="1"/>
          </p:cNvSpPr>
          <p:nvPr/>
        </p:nvSpPr>
        <p:spPr bwMode="auto">
          <a:xfrm>
            <a:off x="4451350" y="4864100"/>
            <a:ext cx="131799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Fuchs</a:t>
            </a:r>
          </a:p>
          <a:p>
            <a:pPr eaLnBrk="1" hangingPunct="1">
              <a:lnSpc>
                <a:spcPct val="80000"/>
              </a:lnSpc>
              <a:spcBef>
                <a:spcPct val="0"/>
              </a:spcBef>
              <a:buClrTx/>
              <a:buSzTx/>
              <a:buFontTx/>
              <a:buNone/>
            </a:pPr>
            <a:r>
              <a:rPr lang="en-US" altLang="en-US" sz="1400">
                <a:solidFill>
                  <a:schemeClr val="bg1">
                    <a:lumMod val="75000"/>
                  </a:schemeClr>
                </a:solidFill>
              </a:rPr>
              <a:t>heterochromic</a:t>
            </a:r>
          </a:p>
          <a:p>
            <a:pPr eaLnBrk="1" hangingPunct="1">
              <a:lnSpc>
                <a:spcPct val="80000"/>
              </a:lnSpc>
              <a:spcBef>
                <a:spcPct val="0"/>
              </a:spcBef>
              <a:buClrTx/>
              <a:buSzTx/>
              <a:buFontTx/>
              <a:buNone/>
            </a:pPr>
            <a:r>
              <a:rPr lang="en-US" altLang="en-US" sz="1400">
                <a:solidFill>
                  <a:schemeClr val="bg1">
                    <a:lumMod val="75000"/>
                  </a:schemeClr>
                </a:solidFill>
              </a:rPr>
              <a:t>iridocyclitis</a:t>
            </a:r>
          </a:p>
        </p:txBody>
      </p:sp>
      <p:sp>
        <p:nvSpPr>
          <p:cNvPr id="2" name="Text Box 12">
            <a:extLst>
              <a:ext uri="{FF2B5EF4-FFF2-40B4-BE49-F238E27FC236}">
                <a16:creationId xmlns:a16="http://schemas.microsoft.com/office/drawing/2014/main" id="{3E40E55C-C057-4827-9588-56FED77BC7D7}"/>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Phacolytic</a:t>
            </a:r>
          </a:p>
        </p:txBody>
      </p:sp>
      <p:sp>
        <p:nvSpPr>
          <p:cNvPr id="3" name="Text Box 13">
            <a:extLst>
              <a:ext uri="{FF2B5EF4-FFF2-40B4-BE49-F238E27FC236}">
                <a16:creationId xmlns:a16="http://schemas.microsoft.com/office/drawing/2014/main" id="{CD75A36C-2950-4A9D-A6C8-4EF7E1AA17EF}"/>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Lens particle</a:t>
            </a:r>
          </a:p>
        </p:txBody>
      </p:sp>
      <p:sp>
        <p:nvSpPr>
          <p:cNvPr id="4" name="Text Box 14">
            <a:extLst>
              <a:ext uri="{FF2B5EF4-FFF2-40B4-BE49-F238E27FC236}">
                <a16:creationId xmlns:a16="http://schemas.microsoft.com/office/drawing/2014/main" id="{B0238F8D-BE0A-43FE-83FD-FE0AF0D18393}"/>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Phacoantigenic</a:t>
            </a:r>
          </a:p>
        </p:txBody>
      </p:sp>
      <p:sp>
        <p:nvSpPr>
          <p:cNvPr id="5" name="Line 15">
            <a:extLst>
              <a:ext uri="{FF2B5EF4-FFF2-40B4-BE49-F238E27FC236}">
                <a16:creationId xmlns:a16="http://schemas.microsoft.com/office/drawing/2014/main" id="{AA9ED665-4657-434E-A467-D9A0D0B1DEFC}"/>
              </a:ext>
            </a:extLst>
          </p:cNvPr>
          <p:cNvSpPr>
            <a:spLocks noChangeShapeType="1"/>
          </p:cNvSpPr>
          <p:nvPr/>
        </p:nvSpPr>
        <p:spPr bwMode="auto">
          <a:xfrm>
            <a:off x="296545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 name="Line 16">
            <a:extLst>
              <a:ext uri="{FF2B5EF4-FFF2-40B4-BE49-F238E27FC236}">
                <a16:creationId xmlns:a16="http://schemas.microsoft.com/office/drawing/2014/main" id="{1F475A3F-E8BC-4261-B355-79743793E9A3}"/>
              </a:ext>
            </a:extLst>
          </p:cNvPr>
          <p:cNvSpPr>
            <a:spLocks noChangeShapeType="1"/>
          </p:cNvSpPr>
          <p:nvPr/>
        </p:nvSpPr>
        <p:spPr bwMode="auto">
          <a:xfrm>
            <a:off x="296545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 name="Line 17">
            <a:extLst>
              <a:ext uri="{FF2B5EF4-FFF2-40B4-BE49-F238E27FC236}">
                <a16:creationId xmlns:a16="http://schemas.microsoft.com/office/drawing/2014/main" id="{F057DB0A-4E94-4661-A0D7-D180B7BCE561}"/>
              </a:ext>
            </a:extLst>
          </p:cNvPr>
          <p:cNvSpPr>
            <a:spLocks noChangeShapeType="1"/>
          </p:cNvSpPr>
          <p:nvPr/>
        </p:nvSpPr>
        <p:spPr bwMode="auto">
          <a:xfrm>
            <a:off x="2965450" y="48720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 name="Line 18">
            <a:extLst>
              <a:ext uri="{FF2B5EF4-FFF2-40B4-BE49-F238E27FC236}">
                <a16:creationId xmlns:a16="http://schemas.microsoft.com/office/drawing/2014/main" id="{A1C6C5BD-6CD9-411D-93BD-87F6452F6A99}"/>
              </a:ext>
            </a:extLst>
          </p:cNvPr>
          <p:cNvSpPr>
            <a:spLocks noChangeShapeType="1"/>
          </p:cNvSpPr>
          <p:nvPr/>
        </p:nvSpPr>
        <p:spPr bwMode="auto">
          <a:xfrm>
            <a:off x="296545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Trauma-</a:t>
            </a:r>
          </a:p>
          <a:p>
            <a:pPr algn="ctr" eaLnBrk="1" hangingPunct="1">
              <a:lnSpc>
                <a:spcPct val="80000"/>
              </a:lnSpc>
              <a:spcBef>
                <a:spcPct val="0"/>
              </a:spcBef>
              <a:buClrTx/>
              <a:buSzTx/>
              <a:buFontTx/>
              <a:buNone/>
            </a:pPr>
            <a:r>
              <a:rPr lang="en-US" altLang="en-US" sz="1600" b="1"/>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65" name="Oval 64">
            <a:extLst>
              <a:ext uri="{FF2B5EF4-FFF2-40B4-BE49-F238E27FC236}">
                <a16:creationId xmlns:a16="http://schemas.microsoft.com/office/drawing/2014/main" id="{933CF097-6FCD-49D2-8976-BB403A8E383C}"/>
              </a:ext>
            </a:extLst>
          </p:cNvPr>
          <p:cNvSpPr/>
          <p:nvPr/>
        </p:nvSpPr>
        <p:spPr>
          <a:xfrm>
            <a:off x="6860709" y="3666453"/>
            <a:ext cx="1216492" cy="6376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B044518F-293C-4DD6-8593-0FC1ACFF8B41}"/>
              </a:ext>
            </a:extLst>
          </p:cNvPr>
          <p:cNvSpPr txBox="1"/>
          <p:nvPr/>
        </p:nvSpPr>
        <p:spPr>
          <a:xfrm>
            <a:off x="1470490" y="5729154"/>
            <a:ext cx="5030847" cy="707886"/>
          </a:xfrm>
          <a:prstGeom prst="rect">
            <a:avLst/>
          </a:prstGeom>
          <a:noFill/>
        </p:spPr>
        <p:txBody>
          <a:bodyPr wrap="square" rtlCol="0">
            <a:spAutoFit/>
          </a:bodyPr>
          <a:lstStyle/>
          <a:p>
            <a:pPr algn="ctr"/>
            <a:r>
              <a:rPr lang="en-US" sz="2000" i="1" dirty="0">
                <a:solidFill>
                  <a:srgbClr val="0000FF"/>
                </a:solidFill>
                <a:effectLst>
                  <a:outerShdw blurRad="38100" dist="38100" dir="2700000" algn="tl">
                    <a:srgbClr val="000000">
                      <a:alpha val="43137"/>
                    </a:srgbClr>
                  </a:outerShdw>
                </a:effectLst>
              </a:rPr>
              <a:t>Next let’s take a look at other trauma-related causes of secondary OAG</a:t>
            </a:r>
          </a:p>
        </p:txBody>
      </p:sp>
      <p:sp>
        <p:nvSpPr>
          <p:cNvPr id="15" name="Text Box 42">
            <a:extLst>
              <a:ext uri="{FF2B5EF4-FFF2-40B4-BE49-F238E27FC236}">
                <a16:creationId xmlns:a16="http://schemas.microsoft.com/office/drawing/2014/main" id="{6CAD7DF4-D0E2-46C6-A21A-6A42B8B224D2}"/>
              </a:ext>
            </a:extLst>
          </p:cNvPr>
          <p:cNvSpPr txBox="1">
            <a:spLocks noChangeArrowheads="1"/>
          </p:cNvSpPr>
          <p:nvPr/>
        </p:nvSpPr>
        <p:spPr bwMode="auto">
          <a:xfrm>
            <a:off x="7283450" y="4979988"/>
            <a:ext cx="9429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Hyphema</a:t>
            </a:r>
          </a:p>
        </p:txBody>
      </p:sp>
      <p:sp>
        <p:nvSpPr>
          <p:cNvPr id="16" name="Line 43">
            <a:extLst>
              <a:ext uri="{FF2B5EF4-FFF2-40B4-BE49-F238E27FC236}">
                <a16:creationId xmlns:a16="http://schemas.microsoft.com/office/drawing/2014/main" id="{1070DD9F-050B-44B6-A15E-BE868F21C704}"/>
              </a:ext>
            </a:extLst>
          </p:cNvPr>
          <p:cNvSpPr>
            <a:spLocks noChangeShapeType="1"/>
          </p:cNvSpPr>
          <p:nvPr/>
        </p:nvSpPr>
        <p:spPr bwMode="auto">
          <a:xfrm>
            <a:off x="7239000" y="51323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47">
            <a:extLst>
              <a:ext uri="{FF2B5EF4-FFF2-40B4-BE49-F238E27FC236}">
                <a16:creationId xmlns:a16="http://schemas.microsoft.com/office/drawing/2014/main" id="{407F519E-AB43-4DAF-BD3A-EBAC46EB2FE0}"/>
              </a:ext>
            </a:extLst>
          </p:cNvPr>
          <p:cNvSpPr>
            <a:spLocks noChangeShapeType="1"/>
          </p:cNvSpPr>
          <p:nvPr/>
        </p:nvSpPr>
        <p:spPr bwMode="auto">
          <a:xfrm>
            <a:off x="7239000" y="4294188"/>
            <a:ext cx="0" cy="14478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48">
            <a:extLst>
              <a:ext uri="{FF2B5EF4-FFF2-40B4-BE49-F238E27FC236}">
                <a16:creationId xmlns:a16="http://schemas.microsoft.com/office/drawing/2014/main" id="{F467217A-F8D8-4BB9-96F4-C8352D453397}"/>
              </a:ext>
            </a:extLst>
          </p:cNvPr>
          <p:cNvSpPr txBox="1">
            <a:spLocks noChangeArrowheads="1"/>
          </p:cNvSpPr>
          <p:nvPr/>
        </p:nvSpPr>
        <p:spPr bwMode="auto">
          <a:xfrm>
            <a:off x="7270750" y="5589588"/>
            <a:ext cx="973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Ghost cell</a:t>
            </a:r>
          </a:p>
        </p:txBody>
      </p:sp>
      <p:sp>
        <p:nvSpPr>
          <p:cNvPr id="22" name="Line 49">
            <a:extLst>
              <a:ext uri="{FF2B5EF4-FFF2-40B4-BE49-F238E27FC236}">
                <a16:creationId xmlns:a16="http://schemas.microsoft.com/office/drawing/2014/main" id="{F8F0A9C0-84CA-4DFB-B4CC-4B419AB6F644}"/>
              </a:ext>
            </a:extLst>
          </p:cNvPr>
          <p:cNvSpPr>
            <a:spLocks noChangeShapeType="1"/>
          </p:cNvSpPr>
          <p:nvPr/>
        </p:nvSpPr>
        <p:spPr bwMode="auto">
          <a:xfrm>
            <a:off x="7239000" y="57419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3" name="Line 50">
            <a:extLst>
              <a:ext uri="{FF2B5EF4-FFF2-40B4-BE49-F238E27FC236}">
                <a16:creationId xmlns:a16="http://schemas.microsoft.com/office/drawing/2014/main" id="{B2234B65-7E64-44AA-BD2A-FD65B207A601}"/>
              </a:ext>
            </a:extLst>
          </p:cNvPr>
          <p:cNvSpPr>
            <a:spLocks noChangeShapeType="1"/>
          </p:cNvSpPr>
          <p:nvPr/>
        </p:nvSpPr>
        <p:spPr bwMode="auto">
          <a:xfrm>
            <a:off x="7239000" y="54371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4" name="Line 51">
            <a:extLst>
              <a:ext uri="{FF2B5EF4-FFF2-40B4-BE49-F238E27FC236}">
                <a16:creationId xmlns:a16="http://schemas.microsoft.com/office/drawing/2014/main" id="{42C4A490-D2C8-4720-94B1-E2A978124192}"/>
              </a:ext>
            </a:extLst>
          </p:cNvPr>
          <p:cNvSpPr>
            <a:spLocks noChangeShapeType="1"/>
          </p:cNvSpPr>
          <p:nvPr/>
        </p:nvSpPr>
        <p:spPr bwMode="auto">
          <a:xfrm>
            <a:off x="7239000" y="51323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5" name="Text Box 52">
            <a:extLst>
              <a:ext uri="{FF2B5EF4-FFF2-40B4-BE49-F238E27FC236}">
                <a16:creationId xmlns:a16="http://schemas.microsoft.com/office/drawing/2014/main" id="{22F4168B-E1E7-4032-94AF-F0F491C0997A}"/>
              </a:ext>
            </a:extLst>
          </p:cNvPr>
          <p:cNvSpPr txBox="1">
            <a:spLocks noChangeArrowheads="1"/>
          </p:cNvSpPr>
          <p:nvPr/>
        </p:nvSpPr>
        <p:spPr bwMode="auto">
          <a:xfrm>
            <a:off x="7283450" y="5313363"/>
            <a:ext cx="9636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chemeClr val="bg1">
                    <a:lumMod val="75000"/>
                  </a:schemeClr>
                </a:solidFill>
              </a:rPr>
              <a:t>Hemolytic</a:t>
            </a:r>
          </a:p>
        </p:txBody>
      </p:sp>
      <p:sp>
        <p:nvSpPr>
          <p:cNvPr id="17" name="Text Box 40">
            <a:extLst>
              <a:ext uri="{FF2B5EF4-FFF2-40B4-BE49-F238E27FC236}">
                <a16:creationId xmlns:a16="http://schemas.microsoft.com/office/drawing/2014/main" id="{8BDA84EF-CA94-44E8-971E-8A9633DB9425}"/>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Drug-</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18" name="Line 59">
            <a:extLst>
              <a:ext uri="{FF2B5EF4-FFF2-40B4-BE49-F238E27FC236}">
                <a16:creationId xmlns:a16="http://schemas.microsoft.com/office/drawing/2014/main" id="{164FD303-64B7-4587-A05D-62FE4BF089C6}"/>
              </a:ext>
            </a:extLst>
          </p:cNvPr>
          <p:cNvSpPr>
            <a:spLocks noChangeShapeType="1"/>
          </p:cNvSpPr>
          <p:nvPr/>
        </p:nvSpPr>
        <p:spPr bwMode="auto">
          <a:xfrm>
            <a:off x="7086601" y="2438401"/>
            <a:ext cx="671887" cy="6667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 name="Text Box 40">
            <a:extLst>
              <a:ext uri="{FF2B5EF4-FFF2-40B4-BE49-F238E27FC236}">
                <a16:creationId xmlns:a16="http://schemas.microsoft.com/office/drawing/2014/main" id="{B9006ADC-C1C5-4B7C-9ECF-3EC8A4CFFF15}"/>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Tree>
    <p:extLst>
      <p:ext uri="{BB962C8B-B14F-4D97-AF65-F5344CB8AC3E}">
        <p14:creationId xmlns:p14="http://schemas.microsoft.com/office/powerpoint/2010/main" val="976782334"/>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3075" name="Rectangle 3"/>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1) Angle</a:t>
            </a:r>
            <a:r>
              <a:rPr lang="en-US" altLang="en-US" sz="2600">
                <a:sym typeface="Wingdings" panose="05000000000000000000" pitchFamily="2" charset="2"/>
              </a:rPr>
              <a:t> </a:t>
            </a:r>
            <a:r>
              <a:rPr lang="en-US" altLang="en-US" sz="2600" i="1">
                <a:sym typeface="Wingdings" panose="05000000000000000000" pitchFamily="2" charset="2"/>
              </a:rPr>
              <a:t>recession</a:t>
            </a:r>
            <a:endParaRPr lang="en-US" altLang="en-US" sz="2600">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Tear between longitudinal and circular CB fibers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Classic description on gonio: Wide CBB</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2) Cyclodialysis cleft</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Classic description on gonio: Glistening SS</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3) Iridodialysis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a:solidFill>
                <a:schemeClr val="bg1"/>
              </a:solidFill>
            </a:endParaRPr>
          </a:p>
        </p:txBody>
      </p:sp>
      <p:sp>
        <p:nvSpPr>
          <p:cNvPr id="3076" name="Rectangle 10"/>
          <p:cNvSpPr>
            <a:spLocks noChangeArrowheads="1"/>
          </p:cNvSpPr>
          <p:nvPr/>
        </p:nvSpPr>
        <p:spPr bwMode="auto">
          <a:xfrm>
            <a:off x="914400" y="1676400"/>
            <a:ext cx="2667000" cy="4572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one type of angle change</a:t>
            </a:r>
          </a:p>
        </p:txBody>
      </p:sp>
      <p:sp>
        <p:nvSpPr>
          <p:cNvPr id="3077" name="Rectangle 11"/>
          <p:cNvSpPr>
            <a:spLocks noChangeArrowheads="1"/>
          </p:cNvSpPr>
          <p:nvPr/>
        </p:nvSpPr>
        <p:spPr bwMode="auto">
          <a:xfrm>
            <a:off x="914400" y="4343400"/>
            <a:ext cx="2667000" cy="457200"/>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a third type of angle change</a:t>
            </a:r>
          </a:p>
        </p:txBody>
      </p:sp>
      <p:sp>
        <p:nvSpPr>
          <p:cNvPr id="3078" name="Rectangle 12"/>
          <p:cNvSpPr>
            <a:spLocks noChangeArrowheads="1"/>
          </p:cNvSpPr>
          <p:nvPr/>
        </p:nvSpPr>
        <p:spPr bwMode="auto">
          <a:xfrm>
            <a:off x="914400" y="2971800"/>
            <a:ext cx="2667000" cy="4572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another type of angle change</a:t>
            </a:r>
          </a:p>
        </p:txBody>
      </p:sp>
      <p:sp>
        <p:nvSpPr>
          <p:cNvPr id="3079" name="Rectangle 13"/>
          <p:cNvSpPr>
            <a:spLocks noChangeArrowheads="1"/>
          </p:cNvSpPr>
          <p:nvPr/>
        </p:nvSpPr>
        <p:spPr bwMode="auto">
          <a:xfrm>
            <a:off x="685800" y="22098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0" name="Rectangle 14"/>
          <p:cNvSpPr>
            <a:spLocks noChangeArrowheads="1"/>
          </p:cNvSpPr>
          <p:nvPr/>
        </p:nvSpPr>
        <p:spPr bwMode="auto">
          <a:xfrm>
            <a:off x="838200" y="48768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1" name="Rectangle 15"/>
          <p:cNvSpPr>
            <a:spLocks noChangeArrowheads="1"/>
          </p:cNvSpPr>
          <p:nvPr/>
        </p:nvSpPr>
        <p:spPr bwMode="auto">
          <a:xfrm>
            <a:off x="838200" y="35052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3082"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5310FF9-0659-460B-8A80-E98F74BA53C5}" type="slidenum">
              <a:rPr lang="en-US" altLang="en-US"/>
              <a:pPr eaLnBrk="1" hangingPunct="1"/>
              <a:t>483</a:t>
            </a:fld>
            <a:endParaRPr lang="en-US" altLang="en-US"/>
          </a:p>
        </p:txBody>
      </p:sp>
      <p:sp>
        <p:nvSpPr>
          <p:cNvPr id="3" name="TextBox 2">
            <a:extLst>
              <a:ext uri="{FF2B5EF4-FFF2-40B4-BE49-F238E27FC236}">
                <a16:creationId xmlns:a16="http://schemas.microsoft.com/office/drawing/2014/main" id="{2E72E1A2-F946-4EDA-8BCA-C014644BCA5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4"/>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4099" name="Rectangle 5"/>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4100" name="Rectangle 6"/>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4101" name="Rectangle 2"/>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4102" name="Rectangle 3"/>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1) </a:t>
            </a:r>
            <a:r>
              <a:rPr lang="en-US" altLang="en-US" sz="2600" i="1">
                <a:solidFill>
                  <a:srgbClr val="0000FF"/>
                </a:solidFill>
                <a:sym typeface="Wingdings" panose="05000000000000000000" pitchFamily="2" charset="2"/>
              </a:rPr>
              <a:t>Angle</a:t>
            </a:r>
            <a:r>
              <a:rPr lang="en-US" altLang="en-US" sz="2600">
                <a:solidFill>
                  <a:srgbClr val="0000FF"/>
                </a:solidFill>
                <a:sym typeface="Wingdings" panose="05000000000000000000" pitchFamily="2" charset="2"/>
              </a:rPr>
              <a:t> </a:t>
            </a:r>
            <a:r>
              <a:rPr lang="en-US" altLang="en-US" sz="2600" i="1">
                <a:solidFill>
                  <a:srgbClr val="0000FF"/>
                </a:solidFill>
                <a:sym typeface="Wingdings" panose="05000000000000000000" pitchFamily="2" charset="2"/>
              </a:rPr>
              <a:t>recession</a:t>
            </a:r>
            <a:endParaRPr lang="en-US" altLang="en-US" sz="260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Tear between longitudinal and circular CB fibers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Classic description on gonio: Wide CBB</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2) </a:t>
            </a:r>
            <a:r>
              <a:rPr lang="en-US" altLang="en-US" sz="2600" i="1">
                <a:solidFill>
                  <a:srgbClr val="0000FF"/>
                </a:solidFill>
                <a:sym typeface="Wingdings" panose="05000000000000000000" pitchFamily="2" charset="2"/>
              </a:rPr>
              <a:t>Cyclodialysis cleft</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Classic description on gonio: Glistening SS</a:t>
            </a:r>
          </a:p>
          <a:p>
            <a:pPr lvl="1" eaLnBrk="1" hangingPunct="1">
              <a:spcBef>
                <a:spcPct val="20000"/>
              </a:spcBef>
              <a:buClr>
                <a:schemeClr val="accent2"/>
              </a:buClr>
              <a:buSzPct val="70000"/>
              <a:buFont typeface="Wingdings" panose="05000000000000000000" pitchFamily="2" charset="2"/>
              <a:buNone/>
            </a:pPr>
            <a:r>
              <a:rPr lang="en-US" altLang="en-US" sz="2600" i="1">
                <a:sym typeface="Wingdings" panose="05000000000000000000" pitchFamily="2" charset="2"/>
              </a:rPr>
              <a:t>3) </a:t>
            </a:r>
            <a:r>
              <a:rPr lang="en-US" altLang="en-US" sz="2600" i="1">
                <a:solidFill>
                  <a:srgbClr val="0000FF"/>
                </a:solidFill>
                <a:sym typeface="Wingdings" panose="05000000000000000000" pitchFamily="2" charset="2"/>
              </a:rPr>
              <a:t>Iridodialysis</a:t>
            </a:r>
          </a:p>
          <a:p>
            <a:pPr lvl="2" eaLnBrk="1" hangingPunct="1">
              <a:spcBef>
                <a:spcPct val="20000"/>
              </a:spcBef>
              <a:buClr>
                <a:schemeClr val="accent1"/>
              </a:buClr>
              <a:buSzPct val="70000"/>
              <a:buFont typeface="Wingdings" panose="05000000000000000000" pitchFamily="2" charset="2"/>
              <a:buChar char="l"/>
            </a:pPr>
            <a:r>
              <a:rPr lang="en-US" altLang="en-US" sz="230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a:solidFill>
                <a:schemeClr val="bg1"/>
              </a:solidFill>
            </a:endParaRPr>
          </a:p>
        </p:txBody>
      </p:sp>
      <p:sp>
        <p:nvSpPr>
          <p:cNvPr id="4103" name="Rectangle 7"/>
          <p:cNvSpPr>
            <a:spLocks noChangeArrowheads="1"/>
          </p:cNvSpPr>
          <p:nvPr/>
        </p:nvSpPr>
        <p:spPr bwMode="auto">
          <a:xfrm>
            <a:off x="685800" y="22098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4" name="Rectangle 8"/>
          <p:cNvSpPr>
            <a:spLocks noChangeArrowheads="1"/>
          </p:cNvSpPr>
          <p:nvPr/>
        </p:nvSpPr>
        <p:spPr bwMode="auto">
          <a:xfrm>
            <a:off x="838200" y="48768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5" name="Rectangle 9"/>
          <p:cNvSpPr>
            <a:spLocks noChangeArrowheads="1"/>
          </p:cNvSpPr>
          <p:nvPr/>
        </p:nvSpPr>
        <p:spPr bwMode="auto">
          <a:xfrm>
            <a:off x="838200" y="3505200"/>
            <a:ext cx="7620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4106"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364ECE2D-403D-4573-880F-2FCFC1FC4715}" type="slidenum">
              <a:rPr lang="en-US" altLang="en-US"/>
              <a:pPr eaLnBrk="1" hangingPunct="1"/>
              <a:t>484</a:t>
            </a:fld>
            <a:endParaRPr lang="en-US" altLang="en-US"/>
          </a:p>
        </p:txBody>
      </p:sp>
      <p:sp>
        <p:nvSpPr>
          <p:cNvPr id="2" name="TextBox 1">
            <a:extLst>
              <a:ext uri="{FF2B5EF4-FFF2-40B4-BE49-F238E27FC236}">
                <a16:creationId xmlns:a16="http://schemas.microsoft.com/office/drawing/2014/main" id="{C5314295-C8D2-4721-8096-4CDEB212CE1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10"/>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5123" name="Rectangle 11"/>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5124" name="Rectangle 12"/>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5125" name="Rectangle 2"/>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5126" name="Rectangle 3"/>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longitudinal and circular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gonio: Wide 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2) </a:t>
            </a:r>
            <a:r>
              <a:rPr lang="en-US" altLang="en-US" sz="2600" i="1" dirty="0" err="1">
                <a:solidFill>
                  <a:schemeClr val="bg1">
                    <a:lumMod val="75000"/>
                  </a:schemeClr>
                </a:solidFill>
                <a:sym typeface="Wingdings" panose="05000000000000000000" pitchFamily="2" charset="2"/>
              </a:rPr>
              <a:t>Cyclodialysis</a:t>
            </a:r>
            <a:r>
              <a:rPr lang="en-US" altLang="en-US" sz="2600" i="1" dirty="0">
                <a:solidFill>
                  <a:schemeClr val="bg1">
                    <a:lumMod val="75000"/>
                  </a:schemeClr>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gonio: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a:t>
            </a:r>
            <a:r>
              <a:rPr lang="en-US" altLang="en-US" sz="2300" dirty="0">
                <a:sym typeface="Wingdings" panose="05000000000000000000" pitchFamily="2" charset="2"/>
              </a:rPr>
              <a:t> </a:t>
            </a:r>
            <a:r>
              <a:rPr lang="en-US" altLang="en-US" sz="2300" dirty="0">
                <a:solidFill>
                  <a:schemeClr val="bg1"/>
                </a:solidFill>
                <a:sym typeface="Wingdings" panose="05000000000000000000" pitchFamily="2" charset="2"/>
              </a:rPr>
              <a:t>root</a:t>
            </a:r>
          </a:p>
          <a:p>
            <a:pPr lvl="2" eaLnBrk="1" hangingPunct="1">
              <a:spcBef>
                <a:spcPct val="20000"/>
              </a:spcBef>
              <a:buClr>
                <a:schemeClr val="accent1"/>
              </a:buClr>
              <a:buSzPct val="70000"/>
              <a:buFont typeface="Wingdings" panose="05000000000000000000" pitchFamily="2" charset="2"/>
              <a:buChar char="l"/>
            </a:pPr>
            <a:endParaRPr lang="en-US" altLang="en-US" sz="2300" dirty="0"/>
          </a:p>
        </p:txBody>
      </p:sp>
      <p:sp>
        <p:nvSpPr>
          <p:cNvPr id="5127" name="Rectangle 4"/>
          <p:cNvSpPr>
            <a:spLocks noChangeArrowheads="1"/>
          </p:cNvSpPr>
          <p:nvPr/>
        </p:nvSpPr>
        <p:spPr bwMode="auto">
          <a:xfrm>
            <a:off x="3048000" y="2133600"/>
            <a:ext cx="3124200" cy="4572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dirty="0"/>
              <a:t>orientation </a:t>
            </a:r>
            <a:r>
              <a:rPr lang="en-US" altLang="en-US" sz="1000" i="1" dirty="0"/>
              <a:t>and</a:t>
            </a:r>
            <a:r>
              <a:rPr lang="en-US" altLang="en-US" sz="1000" dirty="0"/>
              <a:t> orientation</a:t>
            </a:r>
          </a:p>
        </p:txBody>
      </p:sp>
      <p:sp>
        <p:nvSpPr>
          <p:cNvPr id="5128" name="Rectangle 13"/>
          <p:cNvSpPr>
            <a:spLocks noChangeArrowheads="1"/>
          </p:cNvSpPr>
          <p:nvPr/>
        </p:nvSpPr>
        <p:spPr bwMode="auto">
          <a:xfrm>
            <a:off x="838200" y="35814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5129" name="Rectangle 14"/>
          <p:cNvSpPr>
            <a:spLocks noChangeArrowheads="1"/>
          </p:cNvSpPr>
          <p:nvPr/>
        </p:nvSpPr>
        <p:spPr bwMode="auto">
          <a:xfrm>
            <a:off x="838200" y="49530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 name="Rectangle 1"/>
          <p:cNvSpPr/>
          <p:nvPr/>
        </p:nvSpPr>
        <p:spPr>
          <a:xfrm>
            <a:off x="838200" y="2590800"/>
            <a:ext cx="4572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31" name="Slide Number Placeholder 2"/>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5998709-1A6E-4798-8724-03C2B0A621FA}" type="slidenum">
              <a:rPr lang="en-US" altLang="en-US"/>
              <a:pPr eaLnBrk="1" hangingPunct="1"/>
              <a:t>485</a:t>
            </a:fld>
            <a:endParaRPr lang="en-US" altLang="en-US"/>
          </a:p>
        </p:txBody>
      </p:sp>
      <p:sp>
        <p:nvSpPr>
          <p:cNvPr id="5132" name="TextBox 2"/>
          <p:cNvSpPr txBox="1">
            <a:spLocks noChangeArrowheads="1"/>
          </p:cNvSpPr>
          <p:nvPr/>
        </p:nvSpPr>
        <p:spPr bwMode="auto">
          <a:xfrm>
            <a:off x="7543800" y="2224349"/>
            <a:ext cx="144302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i="1" dirty="0"/>
              <a:t>(CB = ciliary body)</a:t>
            </a:r>
          </a:p>
        </p:txBody>
      </p:sp>
      <p:sp>
        <p:nvSpPr>
          <p:cNvPr id="3" name="TextBox 2">
            <a:extLst>
              <a:ext uri="{FF2B5EF4-FFF2-40B4-BE49-F238E27FC236}">
                <a16:creationId xmlns:a16="http://schemas.microsoft.com/office/drawing/2014/main" id="{D9F42ECA-E2A1-4D4C-AC81-E1AB9F43939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4"/>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6147" name="Rectangle 10"/>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6148" name="Rectangle 11"/>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6149" name="Rectangle 12"/>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6150" name="Rectangle 2"/>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6151" name="Rectangle 3"/>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 </a:t>
            </a:r>
            <a:r>
              <a:rPr lang="en-US" altLang="en-US" sz="2300" dirty="0">
                <a:sym typeface="Wingdings" panose="05000000000000000000" pitchFamily="2" charset="2"/>
              </a:rPr>
              <a:t>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gonio: Wide 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2) </a:t>
            </a:r>
            <a:r>
              <a:rPr lang="en-US" altLang="en-US" sz="2600" i="1" dirty="0" err="1">
                <a:solidFill>
                  <a:schemeClr val="bg1">
                    <a:lumMod val="75000"/>
                  </a:schemeClr>
                </a:solidFill>
                <a:sym typeface="Wingdings" panose="05000000000000000000" pitchFamily="2" charset="2"/>
              </a:rPr>
              <a:t>Cyclodialysis</a:t>
            </a:r>
            <a:r>
              <a:rPr lang="en-US" altLang="en-US" sz="2600" i="1" dirty="0">
                <a:solidFill>
                  <a:schemeClr val="bg1">
                    <a:lumMod val="75000"/>
                  </a:schemeClr>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gonio: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a:t>
            </a:r>
            <a:r>
              <a:rPr lang="en-US" altLang="en-US" sz="2300" dirty="0">
                <a:sym typeface="Wingdings" panose="05000000000000000000" pitchFamily="2" charset="2"/>
              </a:rPr>
              <a:t> </a:t>
            </a:r>
            <a:r>
              <a:rPr lang="en-US" altLang="en-US" sz="2300" dirty="0">
                <a:solidFill>
                  <a:schemeClr val="bg1"/>
                </a:solidFill>
                <a:sym typeface="Wingdings" panose="05000000000000000000" pitchFamily="2" charset="2"/>
              </a:rPr>
              <a:t>root</a:t>
            </a:r>
          </a:p>
          <a:p>
            <a:pPr lvl="2" eaLnBrk="1" hangingPunct="1">
              <a:spcBef>
                <a:spcPct val="20000"/>
              </a:spcBef>
              <a:buClr>
                <a:schemeClr val="accent1"/>
              </a:buClr>
              <a:buSzPct val="70000"/>
              <a:buFont typeface="Wingdings" panose="05000000000000000000" pitchFamily="2" charset="2"/>
              <a:buChar char="l"/>
            </a:pPr>
            <a:endParaRPr lang="en-US" altLang="en-US" sz="2300" dirty="0"/>
          </a:p>
        </p:txBody>
      </p:sp>
      <p:sp>
        <p:nvSpPr>
          <p:cNvPr id="6152" name="Rectangle 13"/>
          <p:cNvSpPr>
            <a:spLocks noChangeArrowheads="1"/>
          </p:cNvSpPr>
          <p:nvPr/>
        </p:nvSpPr>
        <p:spPr bwMode="auto">
          <a:xfrm>
            <a:off x="838200" y="35814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6153" name="Rectangle 14"/>
          <p:cNvSpPr>
            <a:spLocks noChangeArrowheads="1"/>
          </p:cNvSpPr>
          <p:nvPr/>
        </p:nvSpPr>
        <p:spPr bwMode="auto">
          <a:xfrm>
            <a:off x="838200" y="49530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 name="Rectangle 1"/>
          <p:cNvSpPr/>
          <p:nvPr/>
        </p:nvSpPr>
        <p:spPr>
          <a:xfrm>
            <a:off x="838200" y="2590800"/>
            <a:ext cx="457200" cy="381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55" name="Slide Number Placeholder 2"/>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6B3B171-88FE-4B9B-8BBC-DDE61308169B}" type="slidenum">
              <a:rPr lang="en-US" altLang="en-US"/>
              <a:pPr eaLnBrk="1" hangingPunct="1"/>
              <a:t>486</a:t>
            </a:fld>
            <a:endParaRPr lang="en-US" altLang="en-US"/>
          </a:p>
        </p:txBody>
      </p:sp>
      <p:sp>
        <p:nvSpPr>
          <p:cNvPr id="3" name="TextBox 2">
            <a:extLst>
              <a:ext uri="{FF2B5EF4-FFF2-40B4-BE49-F238E27FC236}">
                <a16:creationId xmlns:a16="http://schemas.microsoft.com/office/drawing/2014/main" id="{06F41511-E361-4808-9F8C-EC06A49B81D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4"/>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7171" name="Rectangle 10"/>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7172" name="Rectangle 11"/>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7173" name="Rectangle 12"/>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7174" name="Rectangle 2"/>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7175" name="Rectangle 3"/>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 </a:t>
            </a:r>
            <a:r>
              <a:rPr lang="en-US" altLang="en-US" sz="2300" dirty="0">
                <a:sym typeface="Wingdings" panose="05000000000000000000" pitchFamily="2" charset="2"/>
              </a:rPr>
              <a:t>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2) </a:t>
            </a:r>
            <a:r>
              <a:rPr lang="en-US" altLang="en-US" sz="2600" i="1" dirty="0" err="1">
                <a:solidFill>
                  <a:schemeClr val="bg1">
                    <a:lumMod val="75000"/>
                  </a:schemeClr>
                </a:solidFill>
                <a:sym typeface="Wingdings" panose="05000000000000000000" pitchFamily="2" charset="2"/>
              </a:rPr>
              <a:t>Cyclodialysis</a:t>
            </a:r>
            <a:r>
              <a:rPr lang="en-US" altLang="en-US" sz="2600" i="1" dirty="0">
                <a:solidFill>
                  <a:schemeClr val="bg1">
                    <a:lumMod val="75000"/>
                  </a:schemeClr>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a:t>
            </a:r>
            <a:r>
              <a:rPr lang="en-US" altLang="en-US" sz="2300" dirty="0" err="1">
                <a:solidFill>
                  <a:schemeClr val="bg1"/>
                </a:solidFill>
                <a:sym typeface="Wingdings" panose="05000000000000000000" pitchFamily="2" charset="2"/>
              </a:rPr>
              <a:t>gonio</a:t>
            </a:r>
            <a:r>
              <a:rPr lang="en-US" altLang="en-US" sz="2300" dirty="0">
                <a:solidFill>
                  <a:schemeClr val="bg1"/>
                </a:solidFill>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a:t>
            </a:r>
            <a:r>
              <a:rPr lang="en-US" altLang="en-US" sz="2300" dirty="0">
                <a:sym typeface="Wingdings" panose="05000000000000000000" pitchFamily="2" charset="2"/>
              </a:rPr>
              <a:t> </a:t>
            </a:r>
            <a:r>
              <a:rPr lang="en-US" altLang="en-US" sz="2300" dirty="0">
                <a:solidFill>
                  <a:schemeClr val="bg1"/>
                </a:solidFill>
                <a:sym typeface="Wingdings" panose="05000000000000000000" pitchFamily="2" charset="2"/>
              </a:rPr>
              <a:t>root</a:t>
            </a:r>
          </a:p>
          <a:p>
            <a:pPr lvl="2" eaLnBrk="1" hangingPunct="1">
              <a:spcBef>
                <a:spcPct val="20000"/>
              </a:spcBef>
              <a:buClr>
                <a:schemeClr val="accent1"/>
              </a:buClr>
              <a:buSzPct val="70000"/>
              <a:buFont typeface="Wingdings" panose="05000000000000000000" pitchFamily="2" charset="2"/>
              <a:buChar char="l"/>
            </a:pPr>
            <a:endParaRPr lang="en-US" altLang="en-US" sz="2300" dirty="0"/>
          </a:p>
        </p:txBody>
      </p:sp>
      <p:sp>
        <p:nvSpPr>
          <p:cNvPr id="7177" name="Rectangle 13"/>
          <p:cNvSpPr>
            <a:spLocks noChangeArrowheads="1"/>
          </p:cNvSpPr>
          <p:nvPr/>
        </p:nvSpPr>
        <p:spPr bwMode="auto">
          <a:xfrm>
            <a:off x="838200" y="35814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8" name="Rectangle 14"/>
          <p:cNvSpPr>
            <a:spLocks noChangeArrowheads="1"/>
          </p:cNvSpPr>
          <p:nvPr/>
        </p:nvSpPr>
        <p:spPr bwMode="auto">
          <a:xfrm>
            <a:off x="838200" y="49530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717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98DA5CF-CB57-43B3-9731-21682434B9B3}" type="slidenum">
              <a:rPr lang="en-US" altLang="en-US"/>
              <a:pPr eaLnBrk="1" hangingPunct="1"/>
              <a:t>487</a:t>
            </a:fld>
            <a:endParaRPr lang="en-US" altLang="en-US"/>
          </a:p>
        </p:txBody>
      </p:sp>
      <p:sp>
        <p:nvSpPr>
          <p:cNvPr id="7180" name="TextBox 11"/>
          <p:cNvSpPr txBox="1">
            <a:spLocks noChangeArrowheads="1"/>
          </p:cNvSpPr>
          <p:nvPr/>
        </p:nvSpPr>
        <p:spPr bwMode="auto">
          <a:xfrm>
            <a:off x="6629400" y="2642800"/>
            <a:ext cx="19287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i="1" dirty="0"/>
              <a:t>(CBB = ciliary body band)</a:t>
            </a:r>
          </a:p>
        </p:txBody>
      </p:sp>
      <p:sp>
        <p:nvSpPr>
          <p:cNvPr id="14" name="Rectangle 5"/>
          <p:cNvSpPr>
            <a:spLocks noChangeArrowheads="1"/>
          </p:cNvSpPr>
          <p:nvPr/>
        </p:nvSpPr>
        <p:spPr bwMode="auto">
          <a:xfrm>
            <a:off x="4953000" y="2590800"/>
            <a:ext cx="762000" cy="3810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adjective</a:t>
            </a:r>
          </a:p>
        </p:txBody>
      </p:sp>
      <p:sp>
        <p:nvSpPr>
          <p:cNvPr id="2" name="TextBox 1">
            <a:extLst>
              <a:ext uri="{FF2B5EF4-FFF2-40B4-BE49-F238E27FC236}">
                <a16:creationId xmlns:a16="http://schemas.microsoft.com/office/drawing/2014/main" id="{25DBFEE2-DCF3-421E-AD38-200436DBF6F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8195" name="Rectangle 8"/>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8196" name="Rectangle 2"/>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8197" name="Rectangle 3"/>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8198" name="Rectangle 4"/>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8199" name="Rectangle 5"/>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8200" name="Rectangle 6"/>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2) </a:t>
            </a:r>
            <a:r>
              <a:rPr lang="en-US" altLang="en-US" sz="2600" i="1" dirty="0" err="1">
                <a:solidFill>
                  <a:schemeClr val="bg1">
                    <a:lumMod val="75000"/>
                  </a:schemeClr>
                </a:solidFill>
                <a:sym typeface="Wingdings" panose="05000000000000000000" pitchFamily="2" charset="2"/>
              </a:rPr>
              <a:t>Cyclodialysis</a:t>
            </a:r>
            <a:r>
              <a:rPr lang="en-US" altLang="en-US" sz="2600" i="1" dirty="0">
                <a:solidFill>
                  <a:schemeClr val="bg1">
                    <a:lumMod val="75000"/>
                  </a:schemeClr>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a:t>
            </a:r>
            <a:r>
              <a:rPr lang="en-US" altLang="en-US" sz="2300" dirty="0" err="1">
                <a:solidFill>
                  <a:schemeClr val="bg1"/>
                </a:solidFill>
                <a:sym typeface="Wingdings" panose="05000000000000000000" pitchFamily="2" charset="2"/>
              </a:rPr>
              <a:t>gonio</a:t>
            </a:r>
            <a:r>
              <a:rPr lang="en-US" altLang="en-US" sz="2300" dirty="0">
                <a:solidFill>
                  <a:schemeClr val="bg1"/>
                </a:solidFill>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solidFill>
                <a:schemeClr val="bg1"/>
              </a:solidFill>
            </a:endParaRPr>
          </a:p>
        </p:txBody>
      </p:sp>
      <p:sp>
        <p:nvSpPr>
          <p:cNvPr id="8201" name="Rectangle 13"/>
          <p:cNvSpPr>
            <a:spLocks noChangeArrowheads="1"/>
          </p:cNvSpPr>
          <p:nvPr/>
        </p:nvSpPr>
        <p:spPr bwMode="auto">
          <a:xfrm>
            <a:off x="838200" y="35814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02" name="Rectangle 14"/>
          <p:cNvSpPr>
            <a:spLocks noChangeArrowheads="1"/>
          </p:cNvSpPr>
          <p:nvPr/>
        </p:nvSpPr>
        <p:spPr bwMode="auto">
          <a:xfrm>
            <a:off x="838200" y="4953000"/>
            <a:ext cx="304800" cy="685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8203"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FFD8D362-3076-4BB3-9258-BD57B4E14031}" type="slidenum">
              <a:rPr lang="en-US" altLang="en-US"/>
              <a:pPr eaLnBrk="1" hangingPunct="1"/>
              <a:t>488</a:t>
            </a:fld>
            <a:endParaRPr lang="en-US" altLang="en-US"/>
          </a:p>
        </p:txBody>
      </p:sp>
      <p:sp>
        <p:nvSpPr>
          <p:cNvPr id="2" name="TextBox 1">
            <a:extLst>
              <a:ext uri="{FF2B5EF4-FFF2-40B4-BE49-F238E27FC236}">
                <a16:creationId xmlns:a16="http://schemas.microsoft.com/office/drawing/2014/main" id="{43BA30F0-5889-40DB-AE7A-D0A9D2750C9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B6CFEAA-9F20-482A-90EA-4781FCE3F955}"/>
              </a:ext>
            </a:extLst>
          </p:cNvPr>
          <p:cNvSpPr>
            <a:spLocks noGrp="1"/>
          </p:cNvSpPr>
          <p:nvPr>
            <p:ph type="sldNum" sz="quarter" idx="12"/>
          </p:nvPr>
        </p:nvSpPr>
        <p:spPr/>
        <p:txBody>
          <a:bodyPr/>
          <a:lstStyle/>
          <a:p>
            <a:fld id="{731FBA2D-3054-43BA-A7B6-C03276E29202}" type="slidenum">
              <a:rPr lang="en-US" altLang="en-US" smtClean="0"/>
              <a:pPr/>
              <a:t>489</a:t>
            </a:fld>
            <a:endParaRPr lang="en-US" altLang="en-US"/>
          </a:p>
        </p:txBody>
      </p:sp>
      <p:pic>
        <p:nvPicPr>
          <p:cNvPr id="5" name="Picture 4">
            <a:extLst>
              <a:ext uri="{FF2B5EF4-FFF2-40B4-BE49-F238E27FC236}">
                <a16:creationId xmlns:a16="http://schemas.microsoft.com/office/drawing/2014/main" id="{923BF958-0DC4-4FEF-8E6E-CD5E106BF88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80646" y="1419225"/>
            <a:ext cx="5582708" cy="4019550"/>
          </a:xfrm>
          <a:prstGeom prst="rect">
            <a:avLst/>
          </a:prstGeom>
        </p:spPr>
      </p:pic>
      <p:sp>
        <p:nvSpPr>
          <p:cNvPr id="6" name="TextBox 5">
            <a:extLst>
              <a:ext uri="{FF2B5EF4-FFF2-40B4-BE49-F238E27FC236}">
                <a16:creationId xmlns:a16="http://schemas.microsoft.com/office/drawing/2014/main" id="{5BC46F42-189A-4B3A-B16F-46A48BCB339C}"/>
              </a:ext>
            </a:extLst>
          </p:cNvPr>
          <p:cNvSpPr txBox="1"/>
          <p:nvPr/>
        </p:nvSpPr>
        <p:spPr>
          <a:xfrm>
            <a:off x="704849" y="5543549"/>
            <a:ext cx="7734300" cy="830997"/>
          </a:xfrm>
          <a:prstGeom prst="rect">
            <a:avLst/>
          </a:prstGeom>
          <a:noFill/>
        </p:spPr>
        <p:txBody>
          <a:bodyPr wrap="square" rtlCol="0">
            <a:spAutoFit/>
          </a:bodyPr>
          <a:lstStyle/>
          <a:p>
            <a:r>
              <a:rPr lang="en-US" sz="1600" b="1" dirty="0"/>
              <a:t>Angle recession</a:t>
            </a:r>
            <a:r>
              <a:rPr lang="en-US" sz="1600" dirty="0"/>
              <a:t>. Note the portion of normal angle with narrow CBB (black arrows), the point at which the recession starts (arrowhead), and the subsequent segment of recessed angle with widened CBB (red arrows)</a:t>
            </a:r>
          </a:p>
        </p:txBody>
      </p:sp>
      <p:cxnSp>
        <p:nvCxnSpPr>
          <p:cNvPr id="10" name="Straight Arrow Connector 9">
            <a:extLst>
              <a:ext uri="{FF2B5EF4-FFF2-40B4-BE49-F238E27FC236}">
                <a16:creationId xmlns:a16="http://schemas.microsoft.com/office/drawing/2014/main" id="{97E5915D-BFA5-4A4F-B7EF-7096C431CC6A}"/>
              </a:ext>
            </a:extLst>
          </p:cNvPr>
          <p:cNvCxnSpPr>
            <a:cxnSpLocks/>
          </p:cNvCxnSpPr>
          <p:nvPr/>
        </p:nvCxnSpPr>
        <p:spPr>
          <a:xfrm>
            <a:off x="2819400" y="3886200"/>
            <a:ext cx="0" cy="3810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1" name="Straight Arrow Connector 10">
            <a:extLst>
              <a:ext uri="{FF2B5EF4-FFF2-40B4-BE49-F238E27FC236}">
                <a16:creationId xmlns:a16="http://schemas.microsoft.com/office/drawing/2014/main" id="{D42E67A2-1C54-46EF-8291-CBC5AD71E0A1}"/>
              </a:ext>
            </a:extLst>
          </p:cNvPr>
          <p:cNvCxnSpPr>
            <a:cxnSpLocks/>
          </p:cNvCxnSpPr>
          <p:nvPr/>
        </p:nvCxnSpPr>
        <p:spPr>
          <a:xfrm>
            <a:off x="2209800" y="4495800"/>
            <a:ext cx="0" cy="3810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3" name="Straight Arrow Connector 12">
            <a:extLst>
              <a:ext uri="{FF2B5EF4-FFF2-40B4-BE49-F238E27FC236}">
                <a16:creationId xmlns:a16="http://schemas.microsoft.com/office/drawing/2014/main" id="{7FF29C13-2027-42CB-B06E-E280C4E36A76}"/>
              </a:ext>
            </a:extLst>
          </p:cNvPr>
          <p:cNvCxnSpPr>
            <a:cxnSpLocks/>
          </p:cNvCxnSpPr>
          <p:nvPr/>
        </p:nvCxnSpPr>
        <p:spPr>
          <a:xfrm>
            <a:off x="4648200" y="2590800"/>
            <a:ext cx="0" cy="381000"/>
          </a:xfrm>
          <a:prstGeom prst="straightConnector1">
            <a:avLst/>
          </a:prstGeom>
          <a:ln>
            <a:solidFill>
              <a:srgbClr val="FF0000"/>
            </a:solidFill>
            <a:tailEnd type="triangle"/>
          </a:ln>
        </p:spPr>
        <p:style>
          <a:lnRef idx="1">
            <a:schemeClr val="dk1"/>
          </a:lnRef>
          <a:fillRef idx="0">
            <a:schemeClr val="dk1"/>
          </a:fillRef>
          <a:effectRef idx="0">
            <a:schemeClr val="dk1"/>
          </a:effectRef>
          <a:fontRef idx="minor">
            <a:schemeClr val="tx1"/>
          </a:fontRef>
        </p:style>
      </p:cxnSp>
      <p:cxnSp>
        <p:nvCxnSpPr>
          <p:cNvPr id="14" name="Straight Arrow Connector 13">
            <a:extLst>
              <a:ext uri="{FF2B5EF4-FFF2-40B4-BE49-F238E27FC236}">
                <a16:creationId xmlns:a16="http://schemas.microsoft.com/office/drawing/2014/main" id="{5AE14B12-1CFD-4D6E-9899-E6CA6F9E4D0C}"/>
              </a:ext>
            </a:extLst>
          </p:cNvPr>
          <p:cNvCxnSpPr>
            <a:cxnSpLocks/>
          </p:cNvCxnSpPr>
          <p:nvPr/>
        </p:nvCxnSpPr>
        <p:spPr>
          <a:xfrm>
            <a:off x="3890749" y="3048000"/>
            <a:ext cx="0" cy="381000"/>
          </a:xfrm>
          <a:prstGeom prst="straightConnector1">
            <a:avLst/>
          </a:prstGeom>
          <a:ln>
            <a:solidFill>
              <a:srgbClr val="FF0000"/>
            </a:solidFill>
            <a:tailEnd type="triangle"/>
          </a:ln>
        </p:spPr>
        <p:style>
          <a:lnRef idx="1">
            <a:schemeClr val="dk1"/>
          </a:lnRef>
          <a:fillRef idx="0">
            <a:schemeClr val="dk1"/>
          </a:fillRef>
          <a:effectRef idx="0">
            <a:schemeClr val="dk1"/>
          </a:effectRef>
          <a:fontRef idx="minor">
            <a:schemeClr val="tx1"/>
          </a:fontRef>
        </p:style>
      </p:cxnSp>
      <p:cxnSp>
        <p:nvCxnSpPr>
          <p:cNvPr id="15" name="Straight Arrow Connector 14">
            <a:extLst>
              <a:ext uri="{FF2B5EF4-FFF2-40B4-BE49-F238E27FC236}">
                <a16:creationId xmlns:a16="http://schemas.microsoft.com/office/drawing/2014/main" id="{0145F29E-AF59-49C3-91E7-4B9609491FF3}"/>
              </a:ext>
            </a:extLst>
          </p:cNvPr>
          <p:cNvCxnSpPr>
            <a:cxnSpLocks/>
          </p:cNvCxnSpPr>
          <p:nvPr/>
        </p:nvCxnSpPr>
        <p:spPr>
          <a:xfrm>
            <a:off x="5486400" y="2250792"/>
            <a:ext cx="0" cy="381000"/>
          </a:xfrm>
          <a:prstGeom prst="straightConnector1">
            <a:avLst/>
          </a:prstGeom>
          <a:ln>
            <a:solidFill>
              <a:srgbClr val="FF0000"/>
            </a:solidFill>
            <a:tailEnd type="triangle"/>
          </a:ln>
        </p:spPr>
        <p:style>
          <a:lnRef idx="1">
            <a:schemeClr val="dk1"/>
          </a:lnRef>
          <a:fillRef idx="0">
            <a:schemeClr val="dk1"/>
          </a:fillRef>
          <a:effectRef idx="0">
            <a:schemeClr val="dk1"/>
          </a:effectRef>
          <a:fontRef idx="minor">
            <a:schemeClr val="tx1"/>
          </a:fontRef>
        </p:style>
      </p:cxnSp>
      <p:sp>
        <p:nvSpPr>
          <p:cNvPr id="18" name="Isosceles Triangle 17">
            <a:extLst>
              <a:ext uri="{FF2B5EF4-FFF2-40B4-BE49-F238E27FC236}">
                <a16:creationId xmlns:a16="http://schemas.microsoft.com/office/drawing/2014/main" id="{1B033073-300B-4B1B-8782-6F19E617F7B1}"/>
              </a:ext>
            </a:extLst>
          </p:cNvPr>
          <p:cNvSpPr/>
          <p:nvPr/>
        </p:nvSpPr>
        <p:spPr>
          <a:xfrm rot="10800000">
            <a:off x="3200400" y="3533774"/>
            <a:ext cx="152400" cy="276225"/>
          </a:xfrm>
          <a:prstGeom prst="triangle">
            <a:avLst/>
          </a:prstGeom>
          <a:solidFill>
            <a:srgbClr val="0000FF"/>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7887279B-05A3-42B8-88A9-7174E0E1C08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19562845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solidFill>
                  <a:schemeClr val="bg1">
                    <a:lumMod val="75000"/>
                  </a:schemeClr>
                </a:solidFill>
              </a:rPr>
              <a:t>Capsule </a:t>
            </a:r>
            <a:r>
              <a:rPr lang="en-US" altLang="en-US" sz="2200" b="1" dirty="0"/>
              <a:t>is intact: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lens-</a:t>
            </a:r>
            <a:r>
              <a:rPr lang="en-US" altLang="en-US" sz="1800" b="1" dirty="0">
                <a:solidFill>
                  <a:schemeClr val="bg1">
                    <a:lumMod val="75000"/>
                  </a:schemeClr>
                </a:solidFill>
              </a:rPr>
              <a:t>related</a:t>
            </a:r>
            <a:r>
              <a:rPr kumimoji="0" lang="en-US" altLang="en-US" sz="18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chemeClr val="bg1">
                    <a:lumMod val="75000"/>
                  </a:schemeClr>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chemeClr val="bg1">
                    <a:lumMod val="75000"/>
                  </a:schemeClr>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5A94980A-20FB-40F9-B1ED-16FC1CA72D07}"/>
              </a:ext>
            </a:extLst>
          </p:cNvPr>
          <p:cNvSpPr txBox="1"/>
          <p:nvPr/>
        </p:nvSpPr>
        <p:spPr>
          <a:xfrm>
            <a:off x="916057" y="4870808"/>
            <a:ext cx="6626086" cy="830997"/>
          </a:xfrm>
          <a:prstGeom prst="rect">
            <a:avLst/>
          </a:prstGeom>
          <a:noFill/>
        </p:spPr>
        <p:txBody>
          <a:bodyPr wrap="square" rtlCol="0">
            <a:spAutoFit/>
          </a:bodyPr>
          <a:lstStyle/>
          <a:p>
            <a:r>
              <a:rPr lang="en-US" sz="1600" i="1" dirty="0">
                <a:solidFill>
                  <a:schemeClr val="bg1">
                    <a:lumMod val="75000"/>
                  </a:schemeClr>
                </a:solidFill>
              </a:rPr>
              <a:t>What does this imply about the status of the capsule in </a:t>
            </a:r>
            <a:r>
              <a:rPr lang="en-US" sz="1600" i="1" dirty="0" err="1">
                <a:solidFill>
                  <a:schemeClr val="bg1">
                    <a:lumMod val="75000"/>
                  </a:schemeClr>
                </a:solidFill>
              </a:rPr>
              <a:t>phacoantigenic</a:t>
            </a:r>
            <a:r>
              <a:rPr lang="en-US" sz="1600" i="1" dirty="0">
                <a:solidFill>
                  <a:schemeClr val="bg1">
                    <a:lumMod val="75000"/>
                  </a:schemeClr>
                </a:solidFill>
              </a:rPr>
              <a:t> and lens-particle glaucoma?</a:t>
            </a:r>
          </a:p>
          <a:p>
            <a:r>
              <a:rPr lang="en-US" sz="1600" dirty="0">
                <a:solidFill>
                  <a:schemeClr val="bg1">
                    <a:lumMod val="75000"/>
                  </a:schemeClr>
                </a:solidFill>
              </a:rPr>
              <a:t>It implies (correctly) that the capsule is </a:t>
            </a:r>
            <a:r>
              <a:rPr lang="en-US" sz="1600" b="1" dirty="0">
                <a:solidFill>
                  <a:schemeClr val="bg1">
                    <a:lumMod val="75000"/>
                  </a:schemeClr>
                </a:solidFill>
              </a:rPr>
              <a:t>open</a:t>
            </a:r>
            <a:r>
              <a:rPr lang="en-US" sz="1600" dirty="0">
                <a:solidFill>
                  <a:schemeClr val="bg1">
                    <a:lumMod val="75000"/>
                  </a:schemeClr>
                </a:solidFill>
              </a:rPr>
              <a:t> in these conditions</a:t>
            </a:r>
          </a:p>
        </p:txBody>
      </p:sp>
      <p:sp>
        <p:nvSpPr>
          <p:cNvPr id="3" name="Text Box 14">
            <a:extLst>
              <a:ext uri="{FF2B5EF4-FFF2-40B4-BE49-F238E27FC236}">
                <a16:creationId xmlns:a16="http://schemas.microsoft.com/office/drawing/2014/main" id="{6053D88D-9B1C-4A5E-9B25-149C5DE6365D}"/>
              </a:ext>
            </a:extLst>
          </p:cNvPr>
          <p:cNvSpPr txBox="1">
            <a:spLocks noChangeArrowheads="1"/>
          </p:cNvSpPr>
          <p:nvPr/>
        </p:nvSpPr>
        <p:spPr bwMode="auto">
          <a:xfrm>
            <a:off x="7546744" y="526365"/>
            <a:ext cx="1140056" cy="3539430"/>
          </a:xfrm>
          <a:prstGeom prst="rect">
            <a:avLst/>
          </a:prstGeom>
          <a:solidFill>
            <a:srgbClr val="CCFFCC"/>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P</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h</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a</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c</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o</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a</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t</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err="1">
                <a:ln>
                  <a:noFill/>
                </a:ln>
                <a:solidFill>
                  <a:srgbClr val="0000FF"/>
                </a:solidFill>
                <a:effectLst/>
                <a:uLnTx/>
                <a:uFillTx/>
                <a:latin typeface="Arial" charset="0"/>
                <a:ea typeface="+mn-ea"/>
                <a:cs typeface="+mn-cs"/>
              </a:rPr>
              <a:t>i</a:t>
            </a:r>
            <a:endParaRPr kumimoji="0" lang="en-US" sz="2000" b="1" i="0" u="none" strike="noStrike" kern="1200" cap="none" spc="0" normalizeH="0" baseline="0" noProof="0" dirty="0">
              <a:ln>
                <a:noFill/>
              </a:ln>
              <a:solidFill>
                <a:srgbClr val="0000FF"/>
              </a:solidFill>
              <a:effectLst/>
              <a:uLnTx/>
              <a:uFillTx/>
              <a:latin typeface="Arial" charset="0"/>
              <a:ea typeface="+mn-ea"/>
              <a:cs typeface="+mn-cs"/>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g</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charset="0"/>
                <a:ea typeface="+mn-ea"/>
                <a:cs typeface="+mn-cs"/>
              </a:rPr>
              <a:t>e</a:t>
            </a:r>
            <a:endParaRPr kumimoji="0" lang="en-US" sz="2000" b="1" i="1" u="none" strike="noStrike" kern="1200" cap="none" spc="0" normalizeH="0" baseline="0" noProof="0" dirty="0">
              <a:ln>
                <a:noFill/>
              </a:ln>
              <a:solidFill>
                <a:srgbClr val="0000FF"/>
              </a:solidFill>
              <a:effectLst/>
              <a:uLnTx/>
              <a:uFillTx/>
              <a:latin typeface="Arial" charset="0"/>
              <a:ea typeface="+mn-ea"/>
              <a:cs typeface="+mn-cs"/>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0000FF"/>
                </a:solidFill>
                <a:effectLst/>
                <a:uLnTx/>
                <a:uFillTx/>
                <a:latin typeface="Arial" charset="0"/>
                <a:ea typeface="+mn-ea"/>
                <a:cs typeface="+mn-cs"/>
              </a:rPr>
              <a:t>n</a:t>
            </a:r>
            <a:r>
              <a:rPr kumimoji="0" lang="en-US" sz="2000" b="1" i="1" u="none" strike="noStrike" kern="1200" cap="none" spc="0" normalizeH="0" baseline="0" noProof="0" dirty="0">
                <a:ln>
                  <a:noFill/>
                </a:ln>
                <a:solidFill>
                  <a:srgbClr val="FF0000"/>
                </a:solidFill>
                <a:effectLst/>
                <a:uLnTx/>
                <a:uFillTx/>
                <a:latin typeface="Arial" charset="0"/>
                <a:ea typeface="+mn-ea"/>
                <a:cs typeface="+mn-cs"/>
              </a:rPr>
              <a:t>ot</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0000FF"/>
                </a:solidFill>
                <a:effectLst/>
                <a:uLnTx/>
                <a:uFillTx/>
                <a:latin typeface="Arial" charset="0"/>
                <a:ea typeface="+mn-ea"/>
                <a:cs typeface="+mn-cs"/>
              </a:rPr>
              <a:t>i</a:t>
            </a:r>
            <a:r>
              <a:rPr kumimoji="0" lang="en-US" sz="2000" b="1" i="1" u="none" strike="noStrike" kern="1200" cap="none" spc="0" normalizeH="0" baseline="0" noProof="0" dirty="0">
                <a:ln>
                  <a:noFill/>
                </a:ln>
                <a:solidFill>
                  <a:srgbClr val="FF0000"/>
                </a:solidFill>
                <a:effectLst/>
                <a:uLnTx/>
                <a:uFillTx/>
                <a:latin typeface="Arial" charset="0"/>
                <a:ea typeface="+mn-ea"/>
                <a:cs typeface="+mn-cs"/>
              </a:rPr>
              <a:t>ntact</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0000FF"/>
                </a:solidFill>
                <a:effectLst/>
                <a:uLnTx/>
                <a:uFillTx/>
                <a:latin typeface="Arial" charset="0"/>
                <a:ea typeface="+mn-ea"/>
                <a:cs typeface="+mn-cs"/>
              </a:rPr>
              <a:t>c</a:t>
            </a:r>
            <a:r>
              <a:rPr kumimoji="0" lang="en-US" sz="2000" b="1" i="1" u="none" strike="noStrike" kern="1200" cap="none" spc="0" normalizeH="0" baseline="0" noProof="0" dirty="0">
                <a:ln>
                  <a:noFill/>
                </a:ln>
                <a:solidFill>
                  <a:srgbClr val="FF0000"/>
                </a:solidFill>
                <a:effectLst/>
                <a:uLnTx/>
                <a:uFillTx/>
                <a:latin typeface="Arial" charset="0"/>
                <a:ea typeface="+mn-ea"/>
                <a:cs typeface="+mn-cs"/>
              </a:rPr>
              <a:t>apsule</a:t>
            </a:r>
          </a:p>
        </p:txBody>
      </p:sp>
      <p:sp>
        <p:nvSpPr>
          <p:cNvPr id="4" name="Text Box 13">
            <a:extLst>
              <a:ext uri="{FF2B5EF4-FFF2-40B4-BE49-F238E27FC236}">
                <a16:creationId xmlns:a16="http://schemas.microsoft.com/office/drawing/2014/main" id="{2D1C1B01-8835-41AB-9120-25569F7DD0D6}"/>
              </a:ext>
            </a:extLst>
          </p:cNvPr>
          <p:cNvSpPr txBox="1">
            <a:spLocks noChangeArrowheads="1"/>
          </p:cNvSpPr>
          <p:nvPr/>
        </p:nvSpPr>
        <p:spPr bwMode="auto">
          <a:xfrm>
            <a:off x="3329834" y="1511250"/>
            <a:ext cx="1154483" cy="2554545"/>
          </a:xfrm>
          <a:prstGeom prst="rect">
            <a:avLst/>
          </a:prstGeom>
          <a:solidFill>
            <a:srgbClr val="CCFFCC"/>
          </a:solidFill>
          <a:ln>
            <a:noFill/>
          </a:ln>
          <a:effec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P</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h</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a</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c</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o</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l</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Arial" charset="0"/>
                <a:ea typeface="+mn-ea"/>
                <a:cs typeface="+mn-cs"/>
              </a:rPr>
              <a:t>y</a:t>
            </a:r>
            <a:endParaRPr kumimoji="0" lang="en-US" sz="2000" b="1" i="1" u="none" strike="noStrike" kern="1200" cap="none" spc="0" normalizeH="0" baseline="0" noProof="0" dirty="0">
              <a:ln>
                <a:noFill/>
              </a:ln>
              <a:solidFill>
                <a:srgbClr val="FF0000"/>
              </a:solidFill>
              <a:effectLst/>
              <a:uLnTx/>
              <a:uFillTx/>
              <a:latin typeface="Arial" charset="0"/>
              <a:ea typeface="+mn-ea"/>
              <a:cs typeface="+mn-cs"/>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0000"/>
                </a:solidFill>
                <a:effectLst/>
                <a:uLnTx/>
                <a:uFillTx/>
                <a:latin typeface="Arial" charset="0"/>
                <a:ea typeface="+mn-ea"/>
                <a:cs typeface="+mn-cs"/>
              </a:rPr>
              <a:t>t</a:t>
            </a:r>
            <a:r>
              <a:rPr kumimoji="0" lang="en-US" sz="2000" b="1" i="1" u="none" strike="noStrike" kern="1200" cap="none" spc="0" normalizeH="0" baseline="0" noProof="0" dirty="0">
                <a:ln>
                  <a:noFill/>
                </a:ln>
                <a:solidFill>
                  <a:srgbClr val="0000FF"/>
                </a:solidFill>
                <a:effectLst/>
                <a:uLnTx/>
                <a:uFillTx/>
                <a:latin typeface="Arial" charset="0"/>
                <a:ea typeface="+mn-ea"/>
                <a:cs typeface="+mn-cs"/>
              </a:rPr>
              <a:t>hrough</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0000"/>
                </a:solidFill>
                <a:effectLst/>
                <a:uLnTx/>
                <a:uFillTx/>
                <a:latin typeface="Arial" charset="0"/>
                <a:ea typeface="+mn-ea"/>
                <a:cs typeface="+mn-cs"/>
              </a:rPr>
              <a:t>i</a:t>
            </a:r>
            <a:r>
              <a:rPr kumimoji="0" lang="en-US" sz="2000" b="1" i="1" u="none" strike="noStrike" kern="1200" cap="none" spc="0" normalizeH="0" baseline="0" noProof="0" dirty="0">
                <a:ln>
                  <a:noFill/>
                </a:ln>
                <a:solidFill>
                  <a:srgbClr val="0000FF"/>
                </a:solidFill>
                <a:effectLst/>
                <a:uLnTx/>
                <a:uFillTx/>
                <a:latin typeface="Arial" charset="0"/>
                <a:ea typeface="+mn-ea"/>
                <a:cs typeface="+mn-cs"/>
              </a:rPr>
              <a:t>ntact</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0000"/>
                </a:solidFill>
                <a:effectLst/>
                <a:uLnTx/>
                <a:uFillTx/>
                <a:latin typeface="Arial" charset="0"/>
                <a:ea typeface="+mn-ea"/>
                <a:cs typeface="+mn-cs"/>
              </a:rPr>
              <a:t>c</a:t>
            </a:r>
            <a:r>
              <a:rPr kumimoji="0" lang="en-US" sz="2000" b="1" i="1" u="none" strike="noStrike" kern="1200" cap="none" spc="0" normalizeH="0" baseline="0" noProof="0" dirty="0">
                <a:ln>
                  <a:noFill/>
                </a:ln>
                <a:solidFill>
                  <a:srgbClr val="0000FF"/>
                </a:solidFill>
                <a:effectLst/>
                <a:uLnTx/>
                <a:uFillTx/>
                <a:latin typeface="Arial" charset="0"/>
                <a:ea typeface="+mn-ea"/>
                <a:cs typeface="+mn-cs"/>
              </a:rPr>
              <a:t>apsule</a:t>
            </a:r>
          </a:p>
        </p:txBody>
      </p:sp>
      <p:sp>
        <p:nvSpPr>
          <p:cNvPr id="5" name="Left-Right Arrow 1">
            <a:extLst>
              <a:ext uri="{FF2B5EF4-FFF2-40B4-BE49-F238E27FC236}">
                <a16:creationId xmlns:a16="http://schemas.microsoft.com/office/drawing/2014/main" id="{FA426B6B-5BE4-4708-A7E9-888CB8FFF682}"/>
              </a:ext>
            </a:extLst>
          </p:cNvPr>
          <p:cNvSpPr/>
          <p:nvPr/>
        </p:nvSpPr>
        <p:spPr>
          <a:xfrm>
            <a:off x="4484317" y="2769295"/>
            <a:ext cx="3048000" cy="1676400"/>
          </a:xfrm>
          <a:prstGeom prst="leftRightArrow">
            <a:avLst>
              <a:gd name="adj1" fmla="val 51581"/>
              <a:gd name="adj2" fmla="val 32609"/>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ts val="1300"/>
              </a:lnSpc>
              <a:spcBef>
                <a:spcPct val="0"/>
              </a:spcBef>
              <a:spcAft>
                <a:spcPct val="0"/>
              </a:spcAft>
              <a:buClrTx/>
              <a:buSzTx/>
              <a:buFontTx/>
              <a:buNone/>
              <a:tabLst/>
              <a:defRPr/>
            </a:pPr>
            <a:r>
              <a:rPr kumimoji="0" lang="en-US" sz="1200" b="0" i="0" u="none" strike="noStrike" kern="1200" cap="none" spc="0" normalizeH="0" baseline="0" noProof="0" dirty="0">
                <a:ln>
                  <a:noFill/>
                </a:ln>
                <a:solidFill>
                  <a:schemeClr val="bg1"/>
                </a:solidFill>
                <a:effectLst/>
                <a:uLnTx/>
                <a:uFillTx/>
                <a:latin typeface="Arial"/>
                <a:ea typeface="+mn-ea"/>
                <a:cs typeface="+mn-cs"/>
              </a:rPr>
              <a:t>This is how I remember that the capsule is intact in </a:t>
            </a:r>
            <a:r>
              <a:rPr kumimoji="0" lang="en-US" sz="1200" b="0" i="0" u="none" strike="noStrike" kern="1200" cap="none" spc="0" normalizeH="0" baseline="0" noProof="0" dirty="0" err="1">
                <a:ln>
                  <a:noFill/>
                </a:ln>
                <a:solidFill>
                  <a:schemeClr val="bg1"/>
                </a:solidFill>
                <a:effectLst/>
                <a:uLnTx/>
                <a:uFillTx/>
                <a:latin typeface="Arial"/>
                <a:ea typeface="+mn-ea"/>
                <a:cs typeface="+mn-cs"/>
              </a:rPr>
              <a:t>phacolytic</a:t>
            </a:r>
            <a:r>
              <a:rPr kumimoji="0" lang="en-US" sz="1200" b="0" i="0" u="none" strike="noStrike" kern="1200" cap="none" spc="0" normalizeH="0" baseline="0" noProof="0" dirty="0">
                <a:ln>
                  <a:noFill/>
                </a:ln>
                <a:solidFill>
                  <a:schemeClr val="bg1"/>
                </a:solidFill>
                <a:effectLst/>
                <a:uLnTx/>
                <a:uFillTx/>
                <a:latin typeface="Arial"/>
                <a:ea typeface="+mn-ea"/>
                <a:cs typeface="+mn-cs"/>
              </a:rPr>
              <a:t> glaucoma, but </a:t>
            </a:r>
            <a:r>
              <a:rPr kumimoji="0" lang="en-US" sz="1200" b="1" i="0" u="none" strike="noStrike" kern="1200" cap="none" spc="0" normalizeH="0" baseline="0" noProof="0" dirty="0">
                <a:ln>
                  <a:noFill/>
                </a:ln>
                <a:solidFill>
                  <a:schemeClr val="bg1"/>
                </a:solidFill>
                <a:effectLst/>
                <a:uLnTx/>
                <a:uFillTx/>
                <a:latin typeface="Arial"/>
                <a:ea typeface="+mn-ea"/>
                <a:cs typeface="+mn-cs"/>
              </a:rPr>
              <a:t>not</a:t>
            </a:r>
            <a:r>
              <a:rPr kumimoji="0" lang="en-US" sz="1200" b="0" i="0" u="none" strike="noStrike" kern="1200" cap="none" spc="0" normalizeH="0" baseline="0" noProof="0" dirty="0">
                <a:ln>
                  <a:noFill/>
                </a:ln>
                <a:solidFill>
                  <a:schemeClr val="bg1"/>
                </a:solidFill>
                <a:effectLst/>
                <a:uLnTx/>
                <a:uFillTx/>
                <a:latin typeface="Arial"/>
                <a:ea typeface="+mn-ea"/>
                <a:cs typeface="+mn-cs"/>
              </a:rPr>
              <a:t> in  </a:t>
            </a:r>
            <a:r>
              <a:rPr kumimoji="0" lang="en-US" sz="1200" b="0" i="0" u="none" strike="noStrike" kern="1200" cap="none" spc="0" normalizeH="0" baseline="0" noProof="0" dirty="0" err="1">
                <a:ln>
                  <a:noFill/>
                </a:ln>
                <a:solidFill>
                  <a:schemeClr val="bg1"/>
                </a:solidFill>
                <a:effectLst/>
                <a:uLnTx/>
                <a:uFillTx/>
                <a:latin typeface="Arial"/>
                <a:ea typeface="+mn-ea"/>
                <a:cs typeface="+mn-cs"/>
              </a:rPr>
              <a:t>phacoantigenic</a:t>
            </a:r>
            <a:r>
              <a:rPr kumimoji="0" lang="en-US" sz="1200" b="0" i="0" u="none" strike="noStrike" kern="1200" cap="none" spc="0" normalizeH="0" baseline="0" noProof="0" dirty="0">
                <a:ln>
                  <a:noFill/>
                </a:ln>
                <a:solidFill>
                  <a:schemeClr val="bg1"/>
                </a:solidFill>
                <a:effectLst/>
                <a:uLnTx/>
                <a:uFillTx/>
                <a:latin typeface="Arial"/>
                <a:ea typeface="+mn-ea"/>
                <a:cs typeface="+mn-cs"/>
              </a:rPr>
              <a:t> glaucoma</a:t>
            </a:r>
          </a:p>
        </p:txBody>
      </p:sp>
    </p:spTree>
    <p:extLst>
      <p:ext uri="{BB962C8B-B14F-4D97-AF65-F5344CB8AC3E}">
        <p14:creationId xmlns:p14="http://schemas.microsoft.com/office/powerpoint/2010/main" val="3985081226"/>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9219" name="Rectangle 3"/>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9220" name="Rectangle 4"/>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9221" name="Rectangle 5"/>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9222" name="Rectangle 6"/>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9223" name="Rectangle 7"/>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9224" name="Rectangle 8"/>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2)</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a:t>
            </a:r>
            <a:r>
              <a:rPr lang="en-US" altLang="en-US" sz="2300" dirty="0" err="1">
                <a:solidFill>
                  <a:schemeClr val="bg1"/>
                </a:solidFill>
                <a:sym typeface="Wingdings" panose="05000000000000000000" pitchFamily="2" charset="2"/>
              </a:rPr>
              <a:t>gonio</a:t>
            </a:r>
            <a:r>
              <a:rPr lang="en-US" altLang="en-US" sz="2300" dirty="0">
                <a:solidFill>
                  <a:schemeClr val="bg1"/>
                </a:solidFill>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solidFill>
                <a:schemeClr val="bg1"/>
              </a:solidFill>
            </a:endParaRPr>
          </a:p>
        </p:txBody>
      </p:sp>
      <p:sp>
        <p:nvSpPr>
          <p:cNvPr id="9225" name="Rectangle 9"/>
          <p:cNvSpPr>
            <a:spLocks noChangeArrowheads="1"/>
          </p:cNvSpPr>
          <p:nvPr/>
        </p:nvSpPr>
        <p:spPr bwMode="auto">
          <a:xfrm>
            <a:off x="1143000" y="3429000"/>
            <a:ext cx="533400" cy="4572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a:t>structure</a:t>
            </a:r>
          </a:p>
        </p:txBody>
      </p:sp>
      <p:sp>
        <p:nvSpPr>
          <p:cNvPr id="9226" name="Rectangle 11"/>
          <p:cNvSpPr>
            <a:spLocks noChangeArrowheads="1"/>
          </p:cNvSpPr>
          <p:nvPr/>
        </p:nvSpPr>
        <p:spPr bwMode="auto">
          <a:xfrm>
            <a:off x="3733800" y="3429000"/>
            <a:ext cx="533400" cy="4572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00"/>
              <a:t>structure</a:t>
            </a:r>
          </a:p>
        </p:txBody>
      </p:sp>
      <p:sp>
        <p:nvSpPr>
          <p:cNvPr id="9227" name="Rectangle 13"/>
          <p:cNvSpPr>
            <a:spLocks noChangeArrowheads="1"/>
          </p:cNvSpPr>
          <p:nvPr/>
        </p:nvSpPr>
        <p:spPr bwMode="auto">
          <a:xfrm>
            <a:off x="838200" y="4876800"/>
            <a:ext cx="3048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 name="Rectangle 1"/>
          <p:cNvSpPr/>
          <p:nvPr/>
        </p:nvSpPr>
        <p:spPr>
          <a:xfrm>
            <a:off x="838200" y="3962400"/>
            <a:ext cx="3048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29" name="Slide Number Placeholder 2"/>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DD5CE8B-EFC6-4150-87BF-8EF3F38050D5}" type="slidenum">
              <a:rPr lang="en-US" altLang="en-US"/>
              <a:pPr eaLnBrk="1" hangingPunct="1"/>
              <a:t>490</a:t>
            </a:fld>
            <a:endParaRPr lang="en-US" altLang="en-US"/>
          </a:p>
        </p:txBody>
      </p:sp>
      <p:sp>
        <p:nvSpPr>
          <p:cNvPr id="3" name="TextBox 2">
            <a:extLst>
              <a:ext uri="{FF2B5EF4-FFF2-40B4-BE49-F238E27FC236}">
                <a16:creationId xmlns:a16="http://schemas.microsoft.com/office/drawing/2014/main" id="{98D78C10-CBCC-49C2-967B-6C0FEC639C2E}"/>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9"/>
          <p:cNvSpPr>
            <a:spLocks noChangeArrowheads="1"/>
          </p:cNvSpPr>
          <p:nvPr/>
        </p:nvSpPr>
        <p:spPr bwMode="auto">
          <a:xfrm>
            <a:off x="11430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0243" name="Rectangle 11"/>
          <p:cNvSpPr>
            <a:spLocks noChangeArrowheads="1"/>
          </p:cNvSpPr>
          <p:nvPr/>
        </p:nvSpPr>
        <p:spPr bwMode="auto">
          <a:xfrm>
            <a:off x="37338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0244" name="Rectangle 2"/>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0245" name="Rectangle 3"/>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0246" name="Rectangle 4"/>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0247" name="Rectangle 5"/>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0248" name="Rectangle 6"/>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0249" name="Rectangle 7"/>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10250" name="Rectangle 8"/>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2)</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rgbClr val="0000FF"/>
                </a:solidFill>
                <a:sym typeface="Wingdings" panose="05000000000000000000" pitchFamily="2" charset="2"/>
              </a:rPr>
              <a:t>CB</a:t>
            </a:r>
            <a:r>
              <a:rPr lang="en-US" altLang="en-US" sz="2300" dirty="0">
                <a:sym typeface="Wingdings" panose="05000000000000000000" pitchFamily="2" charset="2"/>
              </a:rPr>
              <a:t> separates from </a:t>
            </a:r>
            <a:r>
              <a:rPr lang="en-US" altLang="en-US" sz="2300" dirty="0">
                <a:solidFill>
                  <a:srgbClr val="0000FF"/>
                </a:solidFill>
                <a:sym typeface="Wingdings" panose="05000000000000000000" pitchFamily="2" charset="2"/>
              </a:rPr>
              <a:t>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a:t>
            </a:r>
            <a:r>
              <a:rPr lang="en-US" altLang="en-US" sz="2300" dirty="0" err="1">
                <a:solidFill>
                  <a:schemeClr val="bg1"/>
                </a:solidFill>
                <a:sym typeface="Wingdings" panose="05000000000000000000" pitchFamily="2" charset="2"/>
              </a:rPr>
              <a:t>gonio</a:t>
            </a:r>
            <a:r>
              <a:rPr lang="en-US" altLang="en-US" sz="2300" dirty="0">
                <a:solidFill>
                  <a:schemeClr val="bg1"/>
                </a:solidFill>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solidFill>
                <a:schemeClr val="bg1"/>
              </a:solidFill>
            </a:endParaRPr>
          </a:p>
        </p:txBody>
      </p:sp>
      <p:sp>
        <p:nvSpPr>
          <p:cNvPr id="10251" name="Rectangle 13"/>
          <p:cNvSpPr>
            <a:spLocks noChangeArrowheads="1"/>
          </p:cNvSpPr>
          <p:nvPr/>
        </p:nvSpPr>
        <p:spPr bwMode="auto">
          <a:xfrm>
            <a:off x="838200" y="4876800"/>
            <a:ext cx="3048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2" name="Rectangle 1"/>
          <p:cNvSpPr/>
          <p:nvPr/>
        </p:nvSpPr>
        <p:spPr>
          <a:xfrm>
            <a:off x="838200" y="3886200"/>
            <a:ext cx="304800" cy="457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53" name="Slide Number Placeholder 2"/>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A293FF9-6AF8-4870-887E-CBB4D40BE761}" type="slidenum">
              <a:rPr lang="en-US" altLang="en-US"/>
              <a:pPr eaLnBrk="1" hangingPunct="1"/>
              <a:t>491</a:t>
            </a:fld>
            <a:endParaRPr lang="en-US" altLang="en-US"/>
          </a:p>
        </p:txBody>
      </p:sp>
      <p:sp>
        <p:nvSpPr>
          <p:cNvPr id="10254" name="TextBox 13"/>
          <p:cNvSpPr txBox="1">
            <a:spLocks noChangeArrowheads="1"/>
          </p:cNvSpPr>
          <p:nvPr/>
        </p:nvSpPr>
        <p:spPr bwMode="auto">
          <a:xfrm>
            <a:off x="4343400" y="3519487"/>
            <a:ext cx="145264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i="1" dirty="0"/>
              <a:t>(SS = scleral spur)</a:t>
            </a:r>
          </a:p>
        </p:txBody>
      </p:sp>
      <p:sp>
        <p:nvSpPr>
          <p:cNvPr id="3" name="TextBox 2">
            <a:extLst>
              <a:ext uri="{FF2B5EF4-FFF2-40B4-BE49-F238E27FC236}">
                <a16:creationId xmlns:a16="http://schemas.microsoft.com/office/drawing/2014/main" id="{519DA100-A22D-4A23-89D1-B367A24008A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9"/>
          <p:cNvSpPr>
            <a:spLocks noChangeArrowheads="1"/>
          </p:cNvSpPr>
          <p:nvPr/>
        </p:nvSpPr>
        <p:spPr bwMode="auto">
          <a:xfrm>
            <a:off x="11430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1267" name="Rectangle 11"/>
          <p:cNvSpPr>
            <a:spLocks noChangeArrowheads="1"/>
          </p:cNvSpPr>
          <p:nvPr/>
        </p:nvSpPr>
        <p:spPr bwMode="auto">
          <a:xfrm>
            <a:off x="37338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1268" name="Rectangle 2"/>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1269" name="Rectangle 3"/>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1270" name="Rectangle 4"/>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1271" name="Rectangle 5"/>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1272" name="Rectangle 6"/>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1273" name="Rectangle 7"/>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11274" name="Rectangle 8"/>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2)</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rgbClr val="0000FF"/>
                </a:solidFill>
                <a:sym typeface="Wingdings" panose="05000000000000000000" pitchFamily="2" charset="2"/>
              </a:rPr>
              <a:t>CB</a:t>
            </a:r>
            <a:r>
              <a:rPr lang="en-US" altLang="en-US" sz="2300" dirty="0">
                <a:sym typeface="Wingdings" panose="05000000000000000000" pitchFamily="2" charset="2"/>
              </a:rPr>
              <a:t> separates from </a:t>
            </a:r>
            <a:r>
              <a:rPr lang="en-US" altLang="en-US" sz="2300" dirty="0">
                <a:solidFill>
                  <a:srgbClr val="0000FF"/>
                </a:solidFill>
                <a:sym typeface="Wingdings" panose="05000000000000000000" pitchFamily="2" charset="2"/>
              </a:rPr>
              <a:t>SS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solidFill>
                <a:schemeClr val="bg1"/>
              </a:solidFill>
            </a:endParaRPr>
          </a:p>
        </p:txBody>
      </p:sp>
      <p:sp>
        <p:nvSpPr>
          <p:cNvPr id="11275" name="Rectangle 12"/>
          <p:cNvSpPr>
            <a:spLocks noChangeArrowheads="1"/>
          </p:cNvSpPr>
          <p:nvPr/>
        </p:nvSpPr>
        <p:spPr bwMode="auto">
          <a:xfrm>
            <a:off x="5029200" y="3886200"/>
            <a:ext cx="1295400" cy="3810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adjective</a:t>
            </a:r>
          </a:p>
        </p:txBody>
      </p:sp>
      <p:sp>
        <p:nvSpPr>
          <p:cNvPr id="11276" name="Rectangle 13"/>
          <p:cNvSpPr>
            <a:spLocks noChangeArrowheads="1"/>
          </p:cNvSpPr>
          <p:nvPr/>
        </p:nvSpPr>
        <p:spPr bwMode="auto">
          <a:xfrm>
            <a:off x="838200" y="4876800"/>
            <a:ext cx="304800" cy="3048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1277"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48BF3F1-27B2-497B-82F5-AAD0C16F508A}" type="slidenum">
              <a:rPr lang="en-US" altLang="en-US"/>
              <a:pPr eaLnBrk="1" hangingPunct="1"/>
              <a:t>492</a:t>
            </a:fld>
            <a:endParaRPr lang="en-US" altLang="en-US"/>
          </a:p>
        </p:txBody>
      </p:sp>
      <p:sp>
        <p:nvSpPr>
          <p:cNvPr id="2" name="TextBox 1">
            <a:extLst>
              <a:ext uri="{FF2B5EF4-FFF2-40B4-BE49-F238E27FC236}">
                <a16:creationId xmlns:a16="http://schemas.microsoft.com/office/drawing/2014/main" id="{17FC636A-E941-4090-B4BA-259224B2A14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9"/>
          <p:cNvSpPr>
            <a:spLocks noChangeArrowheads="1"/>
          </p:cNvSpPr>
          <p:nvPr/>
        </p:nvSpPr>
        <p:spPr bwMode="auto">
          <a:xfrm>
            <a:off x="11430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2291" name="Rectangle 11"/>
          <p:cNvSpPr>
            <a:spLocks noChangeArrowheads="1"/>
          </p:cNvSpPr>
          <p:nvPr/>
        </p:nvSpPr>
        <p:spPr bwMode="auto">
          <a:xfrm>
            <a:off x="37338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2292" name="Rectangle 12"/>
          <p:cNvSpPr>
            <a:spLocks noChangeArrowheads="1"/>
          </p:cNvSpPr>
          <p:nvPr/>
        </p:nvSpPr>
        <p:spPr bwMode="auto">
          <a:xfrm>
            <a:off x="5029200" y="3886200"/>
            <a:ext cx="1295400" cy="3810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2293" name="Rectangle 2"/>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2294" name="Rectangle 3"/>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2295" name="Rectangle 4"/>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2296" name="Rectangle 5"/>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2297" name="Rectangle 6"/>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2298" name="Rectangle 7"/>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12299" name="Rectangle 8"/>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2)</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rgbClr val="0000FF"/>
                </a:solidFill>
                <a:sym typeface="Wingdings" panose="05000000000000000000" pitchFamily="2" charset="2"/>
              </a:rPr>
              <a:t>CB</a:t>
            </a:r>
            <a:r>
              <a:rPr lang="en-US" altLang="en-US" sz="2300" dirty="0">
                <a:sym typeface="Wingdings" panose="05000000000000000000" pitchFamily="2" charset="2"/>
              </a:rPr>
              <a:t> separates from </a:t>
            </a:r>
            <a:r>
              <a:rPr lang="en-US" altLang="en-US" sz="2300" dirty="0">
                <a:solidFill>
                  <a:srgbClr val="0000FF"/>
                </a:solidFill>
                <a:sym typeface="Wingdings" panose="05000000000000000000" pitchFamily="2" charset="2"/>
              </a:rPr>
              <a:t>SS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dirty="0">
                <a:solidFill>
                  <a:srgbClr val="0000FF"/>
                </a:solidFill>
                <a:sym typeface="Wingdings" panose="05000000000000000000" pitchFamily="2" charset="2"/>
              </a:rPr>
              <a:t>Glistening</a:t>
            </a:r>
            <a:r>
              <a:rPr lang="en-US" altLang="en-US" sz="2300" dirty="0">
                <a:sym typeface="Wingdings" panose="05000000000000000000" pitchFamily="2" charset="2"/>
              </a:rPr>
              <a:t>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lumMod val="75000"/>
                  </a:schemeClr>
                </a:solidFill>
                <a:sym typeface="Wingdings" panose="05000000000000000000" pitchFamily="2" charset="2"/>
              </a:rPr>
              <a:t>3) </a:t>
            </a:r>
            <a:r>
              <a:rPr lang="en-US" altLang="en-US" sz="2600" i="1" dirty="0" err="1">
                <a:solidFill>
                  <a:schemeClr val="bg1">
                    <a:lumMod val="75000"/>
                  </a:schemeClr>
                </a:solidFill>
                <a:sym typeface="Wingdings" panose="05000000000000000000" pitchFamily="2" charset="2"/>
              </a:rPr>
              <a:t>Iridodialysis</a:t>
            </a:r>
            <a:endParaRPr lang="en-US" altLang="en-US" sz="2600" i="1" dirty="0">
              <a:solidFill>
                <a:schemeClr val="bg1">
                  <a:lumMod val="75000"/>
                </a:schemeClr>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solidFill>
                <a:schemeClr val="bg1"/>
              </a:solidFill>
            </a:endParaRPr>
          </a:p>
        </p:txBody>
      </p:sp>
      <p:sp>
        <p:nvSpPr>
          <p:cNvPr id="12300" name="Rectangle 13"/>
          <p:cNvSpPr>
            <a:spLocks noChangeArrowheads="1"/>
          </p:cNvSpPr>
          <p:nvPr/>
        </p:nvSpPr>
        <p:spPr bwMode="auto">
          <a:xfrm>
            <a:off x="762000" y="4876800"/>
            <a:ext cx="533400" cy="5334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sp>
        <p:nvSpPr>
          <p:cNvPr id="12301"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2EBB3863-DF5B-47B0-9AB8-4A5EFAF5B807}" type="slidenum">
              <a:rPr lang="en-US" altLang="en-US"/>
              <a:pPr eaLnBrk="1" hangingPunct="1"/>
              <a:t>493</a:t>
            </a:fld>
            <a:endParaRPr lang="en-US" altLang="en-US"/>
          </a:p>
        </p:txBody>
      </p:sp>
      <p:sp>
        <p:nvSpPr>
          <p:cNvPr id="2" name="TextBox 1">
            <a:extLst>
              <a:ext uri="{FF2B5EF4-FFF2-40B4-BE49-F238E27FC236}">
                <a16:creationId xmlns:a16="http://schemas.microsoft.com/office/drawing/2014/main" id="{AD2EFC2D-7CB4-4671-BB4E-46437CB58DA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B6CFEAA-9F20-482A-90EA-4781FCE3F955}"/>
              </a:ext>
            </a:extLst>
          </p:cNvPr>
          <p:cNvSpPr>
            <a:spLocks noGrp="1"/>
          </p:cNvSpPr>
          <p:nvPr>
            <p:ph type="sldNum" sz="quarter" idx="12"/>
          </p:nvPr>
        </p:nvSpPr>
        <p:spPr/>
        <p:txBody>
          <a:bodyPr/>
          <a:lstStyle/>
          <a:p>
            <a:fld id="{731FBA2D-3054-43BA-A7B6-C03276E29202}" type="slidenum">
              <a:rPr lang="en-US" altLang="en-US" smtClean="0"/>
              <a:pPr/>
              <a:t>494</a:t>
            </a:fld>
            <a:endParaRPr lang="en-US" altLang="en-US"/>
          </a:p>
        </p:txBody>
      </p:sp>
      <p:sp>
        <p:nvSpPr>
          <p:cNvPr id="6" name="TextBox 5">
            <a:extLst>
              <a:ext uri="{FF2B5EF4-FFF2-40B4-BE49-F238E27FC236}">
                <a16:creationId xmlns:a16="http://schemas.microsoft.com/office/drawing/2014/main" id="{5BC46F42-189A-4B3A-B16F-46A48BCB339C}"/>
              </a:ext>
            </a:extLst>
          </p:cNvPr>
          <p:cNvSpPr txBox="1"/>
          <p:nvPr/>
        </p:nvSpPr>
        <p:spPr>
          <a:xfrm>
            <a:off x="1085849" y="5410200"/>
            <a:ext cx="6972300" cy="584775"/>
          </a:xfrm>
          <a:prstGeom prst="rect">
            <a:avLst/>
          </a:prstGeom>
          <a:noFill/>
        </p:spPr>
        <p:txBody>
          <a:bodyPr wrap="square" rtlCol="0">
            <a:spAutoFit/>
          </a:bodyPr>
          <a:lstStyle/>
          <a:p>
            <a:r>
              <a:rPr lang="en-US" sz="1600" b="1" dirty="0" err="1"/>
              <a:t>Cyclodialysis</a:t>
            </a:r>
            <a:r>
              <a:rPr lang="en-US" sz="1600" b="1" dirty="0"/>
              <a:t> cleft. </a:t>
            </a:r>
            <a:r>
              <a:rPr lang="en-US" sz="1600" dirty="0"/>
              <a:t>Racquetball vs eye. The broad white band is the cleft. Note the presence of angle recession on either side of the cleft.</a:t>
            </a:r>
          </a:p>
        </p:txBody>
      </p:sp>
      <p:pic>
        <p:nvPicPr>
          <p:cNvPr id="4" name="Picture 3">
            <a:extLst>
              <a:ext uri="{FF2B5EF4-FFF2-40B4-BE49-F238E27FC236}">
                <a16:creationId xmlns:a16="http://schemas.microsoft.com/office/drawing/2014/main" id="{E051856D-3070-400A-82FA-DBF20F6F44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1733548" y="1536698"/>
            <a:ext cx="5676904" cy="3784603"/>
          </a:xfrm>
          <a:prstGeom prst="rect">
            <a:avLst/>
          </a:prstGeom>
        </p:spPr>
      </p:pic>
      <p:sp>
        <p:nvSpPr>
          <p:cNvPr id="2" name="TextBox 1">
            <a:extLst>
              <a:ext uri="{FF2B5EF4-FFF2-40B4-BE49-F238E27FC236}">
                <a16:creationId xmlns:a16="http://schemas.microsoft.com/office/drawing/2014/main" id="{7BDA43AB-B58E-4BB4-88BE-5F1DD9188153}"/>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394612101"/>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nvSpPr>
        <p:spPr bwMode="auto">
          <a:xfrm>
            <a:off x="11430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3315" name="Rectangle 3"/>
          <p:cNvSpPr>
            <a:spLocks noChangeArrowheads="1"/>
          </p:cNvSpPr>
          <p:nvPr/>
        </p:nvSpPr>
        <p:spPr bwMode="auto">
          <a:xfrm>
            <a:off x="37338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800"/>
          </a:p>
        </p:txBody>
      </p:sp>
      <p:sp>
        <p:nvSpPr>
          <p:cNvPr id="13316" name="Rectangle 4"/>
          <p:cNvSpPr>
            <a:spLocks noChangeArrowheads="1"/>
          </p:cNvSpPr>
          <p:nvPr/>
        </p:nvSpPr>
        <p:spPr bwMode="auto">
          <a:xfrm>
            <a:off x="5029200" y="3886200"/>
            <a:ext cx="1295400" cy="3810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3317" name="Rectangle 5"/>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3318" name="Rectangle 6"/>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3319" name="Rectangle 7"/>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3320" name="Rectangle 8"/>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3321" name="Rectangle 9"/>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3322" name="Rectangle 10"/>
          <p:cNvSpPr>
            <a:spLocks noGrp="1" noChangeArrowheads="1"/>
          </p:cNvSpPr>
          <p:nvPr>
            <p:ph type="title"/>
          </p:nvPr>
        </p:nvSpPr>
        <p:spPr>
          <a:xfrm>
            <a:off x="457200" y="122238"/>
            <a:ext cx="7543800" cy="639762"/>
          </a:xfrm>
        </p:spPr>
        <p:txBody>
          <a:bodyPr/>
          <a:lstStyle/>
          <a:p>
            <a:pPr eaLnBrk="1" hangingPunct="1"/>
            <a:r>
              <a:rPr lang="en-US" altLang="en-US" sz="3500"/>
              <a:t>Q</a:t>
            </a:r>
          </a:p>
        </p:txBody>
      </p:sp>
      <p:sp>
        <p:nvSpPr>
          <p:cNvPr id="13323" name="Rectangle 11"/>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1)</a:t>
            </a:r>
            <a:r>
              <a:rPr lang="en-US" altLang="en-US" sz="2600" i="1" dirty="0">
                <a:solidFill>
                  <a:srgbClr val="0000FF"/>
                </a:solidFill>
                <a:sym typeface="Wingdings" panose="05000000000000000000" pitchFamily="2" charset="2"/>
              </a:rPr>
              <a:t>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a:t>
            </a:r>
            <a:r>
              <a:rPr lang="en-US" altLang="en-US" sz="2300" dirty="0">
                <a:sym typeface="Wingdings" panose="05000000000000000000" pitchFamily="2" charset="2"/>
              </a:rPr>
              <a:t>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2)</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rgbClr val="0000FF"/>
                </a:solidFill>
                <a:sym typeface="Wingdings" panose="05000000000000000000" pitchFamily="2" charset="2"/>
              </a:rPr>
              <a:t>CB</a:t>
            </a:r>
            <a:r>
              <a:rPr lang="en-US" altLang="en-US" sz="2300" dirty="0">
                <a:sym typeface="Wingdings" panose="05000000000000000000" pitchFamily="2" charset="2"/>
              </a:rPr>
              <a:t> separates from </a:t>
            </a:r>
            <a:r>
              <a:rPr lang="en-US" altLang="en-US" sz="2300" dirty="0">
                <a:solidFill>
                  <a:srgbClr val="0000FF"/>
                </a:solidFill>
                <a:sym typeface="Wingdings" panose="05000000000000000000" pitchFamily="2" charset="2"/>
              </a:rPr>
              <a:t>SS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dirty="0">
                <a:solidFill>
                  <a:srgbClr val="0000FF"/>
                </a:solidFill>
                <a:sym typeface="Wingdings" panose="05000000000000000000" pitchFamily="2" charset="2"/>
              </a:rPr>
              <a:t>Glistening</a:t>
            </a:r>
            <a:r>
              <a:rPr lang="en-US" altLang="en-US" sz="2300" dirty="0">
                <a:sym typeface="Wingdings" panose="05000000000000000000" pitchFamily="2" charset="2"/>
              </a:rPr>
              <a:t> SS</a:t>
            </a:r>
          </a:p>
          <a:p>
            <a:pPr lvl="1" eaLnBrk="1" hangingPunct="1">
              <a:spcBef>
                <a:spcPct val="20000"/>
              </a:spcBef>
              <a:buClr>
                <a:schemeClr val="accent2"/>
              </a:buClr>
              <a:buSzPct val="70000"/>
              <a:buFont typeface="Wingdings" panose="05000000000000000000" pitchFamily="2" charset="2"/>
              <a:buNone/>
            </a:pPr>
            <a:r>
              <a:rPr lang="en-US" altLang="en-US" sz="2600" i="1" dirty="0">
                <a:sym typeface="Wingdings" panose="05000000000000000000" pitchFamily="2" charset="2"/>
              </a:rPr>
              <a:t>3)</a:t>
            </a:r>
            <a:r>
              <a:rPr lang="en-US" altLang="en-US" sz="2600" i="1" dirty="0">
                <a:solidFill>
                  <a:srgbClr val="0000FF"/>
                </a:solidFill>
                <a:sym typeface="Wingdings" panose="05000000000000000000" pitchFamily="2" charset="2"/>
              </a:rPr>
              <a:t> </a:t>
            </a:r>
            <a:r>
              <a:rPr lang="en-US" altLang="en-US" sz="2600" i="1" dirty="0" err="1">
                <a:solidFill>
                  <a:srgbClr val="0000FF"/>
                </a:solidFill>
                <a:sym typeface="Wingdings" panose="05000000000000000000" pitchFamily="2" charset="2"/>
              </a:rPr>
              <a:t>Iridodialysis</a:t>
            </a:r>
            <a:endParaRPr lang="en-US" altLang="en-US" sz="2600" i="1"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at 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p>
        </p:txBody>
      </p:sp>
      <p:sp>
        <p:nvSpPr>
          <p:cNvPr id="13324" name="Rectangle 12"/>
          <p:cNvSpPr>
            <a:spLocks noChangeArrowheads="1"/>
          </p:cNvSpPr>
          <p:nvPr/>
        </p:nvSpPr>
        <p:spPr bwMode="auto">
          <a:xfrm>
            <a:off x="2209800" y="4800600"/>
            <a:ext cx="1143000" cy="457200"/>
          </a:xfrm>
          <a:prstGeom prst="rect">
            <a:avLst/>
          </a:prstGeom>
          <a:solidFill>
            <a:srgbClr val="FF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000"/>
              <a:t>structure</a:t>
            </a:r>
          </a:p>
        </p:txBody>
      </p:sp>
      <p:sp>
        <p:nvSpPr>
          <p:cNvPr id="13325"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FFF20EB-5203-43F9-9BA9-A5825D0B0BB4}" type="slidenum">
              <a:rPr lang="en-US" altLang="en-US"/>
              <a:pPr eaLnBrk="1" hangingPunct="1"/>
              <a:t>495</a:t>
            </a:fld>
            <a:endParaRPr lang="en-US" altLang="en-US"/>
          </a:p>
        </p:txBody>
      </p:sp>
      <p:sp>
        <p:nvSpPr>
          <p:cNvPr id="2" name="TextBox 1">
            <a:extLst>
              <a:ext uri="{FF2B5EF4-FFF2-40B4-BE49-F238E27FC236}">
                <a16:creationId xmlns:a16="http://schemas.microsoft.com/office/drawing/2014/main" id="{03EEA951-3B95-4965-8E1B-CF27DE44050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10"/>
          <p:cNvSpPr>
            <a:spLocks noChangeArrowheads="1"/>
          </p:cNvSpPr>
          <p:nvPr/>
        </p:nvSpPr>
        <p:spPr bwMode="auto">
          <a:xfrm>
            <a:off x="914400" y="1676400"/>
            <a:ext cx="26670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4339" name="Rectangle 11"/>
          <p:cNvSpPr>
            <a:spLocks noChangeArrowheads="1"/>
          </p:cNvSpPr>
          <p:nvPr/>
        </p:nvSpPr>
        <p:spPr bwMode="auto">
          <a:xfrm>
            <a:off x="914400" y="4343400"/>
            <a:ext cx="2667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4340" name="Rectangle 12"/>
          <p:cNvSpPr>
            <a:spLocks noChangeArrowheads="1"/>
          </p:cNvSpPr>
          <p:nvPr/>
        </p:nvSpPr>
        <p:spPr bwMode="auto">
          <a:xfrm>
            <a:off x="914400" y="2971800"/>
            <a:ext cx="26670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100"/>
          </a:p>
        </p:txBody>
      </p:sp>
      <p:sp>
        <p:nvSpPr>
          <p:cNvPr id="14341" name="Rectangle 2"/>
          <p:cNvSpPr>
            <a:spLocks noChangeArrowheads="1"/>
          </p:cNvSpPr>
          <p:nvPr/>
        </p:nvSpPr>
        <p:spPr bwMode="auto">
          <a:xfrm>
            <a:off x="3048000" y="2133600"/>
            <a:ext cx="3124200" cy="4572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400"/>
          </a:p>
        </p:txBody>
      </p:sp>
      <p:sp>
        <p:nvSpPr>
          <p:cNvPr id="14342" name="Rectangle 3"/>
          <p:cNvSpPr>
            <a:spLocks noChangeArrowheads="1"/>
          </p:cNvSpPr>
          <p:nvPr/>
        </p:nvSpPr>
        <p:spPr bwMode="auto">
          <a:xfrm>
            <a:off x="4953000" y="2590800"/>
            <a:ext cx="762000" cy="381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200"/>
          </a:p>
        </p:txBody>
      </p:sp>
      <p:sp>
        <p:nvSpPr>
          <p:cNvPr id="14343" name="Rectangle 4"/>
          <p:cNvSpPr>
            <a:spLocks noChangeArrowheads="1"/>
          </p:cNvSpPr>
          <p:nvPr/>
        </p:nvSpPr>
        <p:spPr bwMode="auto">
          <a:xfrm>
            <a:off x="11430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4344" name="Rectangle 5"/>
          <p:cNvSpPr>
            <a:spLocks noChangeArrowheads="1"/>
          </p:cNvSpPr>
          <p:nvPr/>
        </p:nvSpPr>
        <p:spPr bwMode="auto">
          <a:xfrm>
            <a:off x="2209800" y="4800600"/>
            <a:ext cx="1143000" cy="45720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400"/>
          </a:p>
        </p:txBody>
      </p:sp>
      <p:sp>
        <p:nvSpPr>
          <p:cNvPr id="14345" name="Rectangle 6"/>
          <p:cNvSpPr>
            <a:spLocks noChangeArrowheads="1"/>
          </p:cNvSpPr>
          <p:nvPr/>
        </p:nvSpPr>
        <p:spPr bwMode="auto">
          <a:xfrm>
            <a:off x="3733800" y="3429000"/>
            <a:ext cx="533400" cy="4572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000"/>
          </a:p>
        </p:txBody>
      </p:sp>
      <p:sp>
        <p:nvSpPr>
          <p:cNvPr id="14346" name="Rectangle 7"/>
          <p:cNvSpPr>
            <a:spLocks noChangeArrowheads="1"/>
          </p:cNvSpPr>
          <p:nvPr/>
        </p:nvSpPr>
        <p:spPr bwMode="auto">
          <a:xfrm>
            <a:off x="5029200" y="3886200"/>
            <a:ext cx="1295400" cy="381000"/>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endParaRPr lang="en-US" altLang="en-US" sz="1200"/>
          </a:p>
        </p:txBody>
      </p:sp>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1)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between </a:t>
            </a:r>
            <a:r>
              <a:rPr lang="en-US" altLang="en-US" sz="2300" dirty="0">
                <a:solidFill>
                  <a:srgbClr val="0000FF"/>
                </a:solidFill>
                <a:sym typeface="Wingdings" panose="05000000000000000000" pitchFamily="2" charset="2"/>
              </a:rPr>
              <a:t>longitudinal and circular CB</a:t>
            </a:r>
            <a:r>
              <a:rPr lang="en-US" altLang="en-US" sz="2300" dirty="0">
                <a:sym typeface="Wingdings" panose="05000000000000000000" pitchFamily="2" charset="2"/>
              </a:rPr>
              <a:t> fibers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b="1" dirty="0">
                <a:ln w="22225">
                  <a:solidFill>
                    <a:schemeClr val="accent2"/>
                  </a:solidFill>
                  <a:prstDash val="solid"/>
                </a:ln>
                <a:solidFill>
                  <a:schemeClr val="accent2">
                    <a:lumMod val="40000"/>
                    <a:lumOff val="60000"/>
                  </a:schemeClr>
                </a:solidFill>
                <a:sym typeface="Wingdings" panose="05000000000000000000" pitchFamily="2" charset="2"/>
              </a:rPr>
              <a:t>Wide </a:t>
            </a:r>
            <a:r>
              <a:rPr lang="en-US" altLang="en-US" sz="2300" dirty="0">
                <a:sym typeface="Wingdings" panose="05000000000000000000" pitchFamily="2" charset="2"/>
              </a:rPr>
              <a:t>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2)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rgbClr val="0000FF"/>
                </a:solidFill>
                <a:sym typeface="Wingdings" panose="05000000000000000000" pitchFamily="2" charset="2"/>
              </a:rPr>
              <a:t>CB</a:t>
            </a:r>
            <a:r>
              <a:rPr lang="en-US" altLang="en-US" sz="2300" dirty="0">
                <a:sym typeface="Wingdings" panose="05000000000000000000" pitchFamily="2" charset="2"/>
              </a:rPr>
              <a:t> separates from </a:t>
            </a:r>
            <a:r>
              <a:rPr lang="en-US" altLang="en-US" sz="2300" dirty="0">
                <a:solidFill>
                  <a:srgbClr val="0000FF"/>
                </a:solidFill>
                <a:sym typeface="Wingdings" panose="05000000000000000000" pitchFamily="2" charset="2"/>
              </a:rPr>
              <a:t>SS</a:t>
            </a: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Classic description on </a:t>
            </a:r>
            <a:r>
              <a:rPr lang="en-US" altLang="en-US" sz="2300" dirty="0" err="1">
                <a:sym typeface="Wingdings" panose="05000000000000000000" pitchFamily="2" charset="2"/>
              </a:rPr>
              <a:t>gonio</a:t>
            </a:r>
            <a:r>
              <a:rPr lang="en-US" altLang="en-US" sz="2300" dirty="0">
                <a:sym typeface="Wingdings" panose="05000000000000000000" pitchFamily="2" charset="2"/>
              </a:rPr>
              <a:t>: </a:t>
            </a:r>
            <a:r>
              <a:rPr lang="en-US" altLang="en-US" sz="2300" dirty="0">
                <a:solidFill>
                  <a:srgbClr val="0000FF"/>
                </a:solidFill>
                <a:sym typeface="Wingdings" panose="05000000000000000000" pitchFamily="2" charset="2"/>
              </a:rPr>
              <a:t>Glistening</a:t>
            </a:r>
            <a:r>
              <a:rPr lang="en-US" altLang="en-US" sz="2300" dirty="0">
                <a:sym typeface="Wingdings" panose="05000000000000000000" pitchFamily="2" charset="2"/>
              </a:rPr>
              <a:t>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3) </a:t>
            </a:r>
            <a:r>
              <a:rPr lang="en-US" altLang="en-US" sz="2600" i="1" dirty="0" err="1">
                <a:solidFill>
                  <a:srgbClr val="0000FF"/>
                </a:solidFill>
                <a:sym typeface="Wingdings" panose="05000000000000000000" pitchFamily="2" charset="2"/>
              </a:rPr>
              <a:t>Iridodialysis</a:t>
            </a:r>
            <a:endParaRPr lang="en-US" altLang="en-US" sz="2600" i="1"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ym typeface="Wingdings" panose="05000000000000000000" pitchFamily="2" charset="2"/>
              </a:rPr>
              <a:t>Tear at </a:t>
            </a:r>
            <a:r>
              <a:rPr lang="en-US" altLang="en-US" sz="2300" dirty="0">
                <a:solidFill>
                  <a:srgbClr val="0000FF"/>
                </a:solidFill>
                <a:sym typeface="Wingdings" panose="05000000000000000000" pitchFamily="2" charset="2"/>
              </a:rPr>
              <a:t>iris root</a:t>
            </a:r>
          </a:p>
          <a:p>
            <a:pPr lvl="2" eaLnBrk="1" hangingPunct="1">
              <a:spcBef>
                <a:spcPct val="20000"/>
              </a:spcBef>
              <a:buClr>
                <a:schemeClr val="accent1"/>
              </a:buClr>
              <a:buSzPct val="70000"/>
              <a:buFont typeface="Wingdings" panose="05000000000000000000" pitchFamily="2" charset="2"/>
              <a:buChar char="l"/>
            </a:pPr>
            <a:endParaRPr lang="en-US" altLang="en-US" sz="2300" dirty="0"/>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496</a:t>
            </a:fld>
            <a:endParaRPr lang="en-US" altLang="en-US"/>
          </a:p>
        </p:txBody>
      </p:sp>
      <p:sp>
        <p:nvSpPr>
          <p:cNvPr id="2" name="TextBox 1">
            <a:extLst>
              <a:ext uri="{FF2B5EF4-FFF2-40B4-BE49-F238E27FC236}">
                <a16:creationId xmlns:a16="http://schemas.microsoft.com/office/drawing/2014/main" id="{0DEACA48-E3E5-429A-8987-50BFF03BD59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B6CFEAA-9F20-482A-90EA-4781FCE3F955}"/>
              </a:ext>
            </a:extLst>
          </p:cNvPr>
          <p:cNvSpPr>
            <a:spLocks noGrp="1"/>
          </p:cNvSpPr>
          <p:nvPr>
            <p:ph type="sldNum" sz="quarter" idx="12"/>
          </p:nvPr>
        </p:nvSpPr>
        <p:spPr/>
        <p:txBody>
          <a:bodyPr/>
          <a:lstStyle/>
          <a:p>
            <a:fld id="{731FBA2D-3054-43BA-A7B6-C03276E29202}" type="slidenum">
              <a:rPr lang="en-US" altLang="en-US" smtClean="0"/>
              <a:pPr/>
              <a:t>497</a:t>
            </a:fld>
            <a:endParaRPr lang="en-US" altLang="en-US"/>
          </a:p>
        </p:txBody>
      </p:sp>
      <p:sp>
        <p:nvSpPr>
          <p:cNvPr id="6" name="TextBox 5">
            <a:extLst>
              <a:ext uri="{FF2B5EF4-FFF2-40B4-BE49-F238E27FC236}">
                <a16:creationId xmlns:a16="http://schemas.microsoft.com/office/drawing/2014/main" id="{5BC46F42-189A-4B3A-B16F-46A48BCB339C}"/>
              </a:ext>
            </a:extLst>
          </p:cNvPr>
          <p:cNvSpPr txBox="1"/>
          <p:nvPr/>
        </p:nvSpPr>
        <p:spPr>
          <a:xfrm>
            <a:off x="3933822" y="5486400"/>
            <a:ext cx="1400178" cy="369332"/>
          </a:xfrm>
          <a:prstGeom prst="rect">
            <a:avLst/>
          </a:prstGeom>
          <a:noFill/>
        </p:spPr>
        <p:txBody>
          <a:bodyPr wrap="square" rtlCol="0">
            <a:spAutoFit/>
          </a:bodyPr>
          <a:lstStyle/>
          <a:p>
            <a:pPr algn="ctr"/>
            <a:r>
              <a:rPr lang="en-US" dirty="0" err="1"/>
              <a:t>Iridodialysis</a:t>
            </a:r>
            <a:endParaRPr lang="en-US" dirty="0"/>
          </a:p>
        </p:txBody>
      </p:sp>
      <p:pic>
        <p:nvPicPr>
          <p:cNvPr id="5" name="Picture 4">
            <a:extLst>
              <a:ext uri="{FF2B5EF4-FFF2-40B4-BE49-F238E27FC236}">
                <a16:creationId xmlns:a16="http://schemas.microsoft.com/office/drawing/2014/main" id="{FD0FA843-4AC8-4087-BCF9-3185E373EFD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50996" y="1613581"/>
            <a:ext cx="5442005" cy="3630838"/>
          </a:xfrm>
          <a:prstGeom prst="rect">
            <a:avLst/>
          </a:prstGeom>
        </p:spPr>
      </p:pic>
      <p:sp>
        <p:nvSpPr>
          <p:cNvPr id="2" name="TextBox 1">
            <a:extLst>
              <a:ext uri="{FF2B5EF4-FFF2-40B4-BE49-F238E27FC236}">
                <a16:creationId xmlns:a16="http://schemas.microsoft.com/office/drawing/2014/main" id="{5BF10D56-52C5-4339-83D1-E0419DAFEFD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79281482"/>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1) Angle</a:t>
            </a:r>
            <a:r>
              <a:rPr lang="en-US" altLang="en-US" sz="2600" dirty="0">
                <a:solidFill>
                  <a:srgbClr val="0000FF"/>
                </a:solidFill>
                <a:sym typeface="Wingdings" panose="05000000000000000000" pitchFamily="2" charset="2"/>
              </a:rPr>
              <a:t> </a:t>
            </a:r>
            <a:r>
              <a:rPr lang="en-US" altLang="en-US" sz="2600" i="1" dirty="0">
                <a:solidFill>
                  <a:srgbClr val="0000FF"/>
                </a:solidFill>
                <a:sym typeface="Wingdings" panose="05000000000000000000" pitchFamily="2" charset="2"/>
              </a:rPr>
              <a:t>recession glaucoma?</a:t>
            </a:r>
            <a:endParaRPr lang="en-US" altLang="en-US" sz="2600" dirty="0">
              <a:solidFill>
                <a:srgbClr val="0000FF"/>
              </a:solidFill>
              <a:sym typeface="Wingdings" panose="05000000000000000000" pitchFamily="2" charset="2"/>
            </a:endParaRP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Tear between longitudinal and circular CB fibers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gonio: CBB</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2) </a:t>
            </a:r>
            <a:r>
              <a:rPr lang="en-US" altLang="en-US" sz="2600" i="1" dirty="0" err="1">
                <a:solidFill>
                  <a:srgbClr val="0000FF"/>
                </a:solidFill>
                <a:sym typeface="Wingdings" panose="05000000000000000000" pitchFamily="2" charset="2"/>
              </a:rPr>
              <a:t>Cyclodialysis</a:t>
            </a:r>
            <a:r>
              <a:rPr lang="en-US" altLang="en-US" sz="2600" i="1" dirty="0">
                <a:solidFill>
                  <a:srgbClr val="0000FF"/>
                </a:solidFill>
                <a:sym typeface="Wingdings" panose="05000000000000000000" pitchFamily="2" charset="2"/>
              </a:rPr>
              <a:t> cleft glaucoma?</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CB separates from SS</a:t>
            </a:r>
          </a:p>
          <a:p>
            <a:pPr lvl="2" eaLnBrk="1" hangingPunct="1">
              <a:spcBef>
                <a:spcPct val="20000"/>
              </a:spcBef>
              <a:buClr>
                <a:schemeClr val="accent1"/>
              </a:buClr>
              <a:buSzPct val="70000"/>
              <a:buFont typeface="Wingdings" panose="05000000000000000000" pitchFamily="2" charset="2"/>
              <a:buChar char="l"/>
            </a:pPr>
            <a:r>
              <a:rPr lang="en-US" altLang="en-US" sz="2300" dirty="0">
                <a:solidFill>
                  <a:schemeClr val="bg1"/>
                </a:solidFill>
                <a:sym typeface="Wingdings" panose="05000000000000000000" pitchFamily="2" charset="2"/>
              </a:rPr>
              <a:t>Classic description on </a:t>
            </a:r>
            <a:r>
              <a:rPr lang="en-US" altLang="en-US" sz="2300" dirty="0" err="1">
                <a:solidFill>
                  <a:schemeClr val="bg1"/>
                </a:solidFill>
                <a:sym typeface="Wingdings" panose="05000000000000000000" pitchFamily="2" charset="2"/>
              </a:rPr>
              <a:t>gonio</a:t>
            </a:r>
            <a:r>
              <a:rPr lang="en-US" altLang="en-US" sz="2300" dirty="0">
                <a:solidFill>
                  <a:schemeClr val="bg1"/>
                </a:solidFill>
                <a:sym typeface="Wingdings" panose="05000000000000000000" pitchFamily="2" charset="2"/>
              </a:rPr>
              <a:t>: Glistening SS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rgbClr val="0000FF"/>
                </a:solidFill>
                <a:sym typeface="Wingdings" panose="05000000000000000000" pitchFamily="2" charset="2"/>
              </a:rPr>
              <a:t>3) </a:t>
            </a:r>
            <a:r>
              <a:rPr lang="en-US" altLang="en-US" sz="2600" i="1" dirty="0" err="1">
                <a:solidFill>
                  <a:srgbClr val="0000FF"/>
                </a:solidFill>
                <a:sym typeface="Wingdings" panose="05000000000000000000" pitchFamily="2" charset="2"/>
              </a:rPr>
              <a:t>Iridodialysis</a:t>
            </a:r>
            <a:r>
              <a:rPr lang="en-US" altLang="en-US" sz="2600" i="1" dirty="0">
                <a:solidFill>
                  <a:srgbClr val="0000FF"/>
                </a:solidFill>
                <a:sym typeface="Wingdings" panose="05000000000000000000" pitchFamily="2" charset="2"/>
              </a:rPr>
              <a:t> glaucoma?</a:t>
            </a:r>
          </a:p>
          <a:p>
            <a:pPr marL="693737" lvl="2" indent="0" eaLnBrk="1" hangingPunct="1">
              <a:spcBef>
                <a:spcPct val="20000"/>
              </a:spcBef>
              <a:buClr>
                <a:schemeClr val="accent1"/>
              </a:buClr>
              <a:buSzPct val="70000"/>
            </a:pPr>
            <a:endParaRPr lang="en-US" altLang="en-US" sz="2300" dirty="0"/>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498</a:t>
            </a:fld>
            <a:endParaRPr lang="en-US" altLang="en-US"/>
          </a:p>
        </p:txBody>
      </p:sp>
      <p:sp>
        <p:nvSpPr>
          <p:cNvPr id="2" name="Rectangle 1">
            <a:extLst>
              <a:ext uri="{FF2B5EF4-FFF2-40B4-BE49-F238E27FC236}">
                <a16:creationId xmlns:a16="http://schemas.microsoft.com/office/drawing/2014/main" id="{4C57E88D-C0B3-4EAE-A1AD-0194180446F8}"/>
              </a:ext>
            </a:extLst>
          </p:cNvPr>
          <p:cNvSpPr/>
          <p:nvPr/>
        </p:nvSpPr>
        <p:spPr>
          <a:xfrm>
            <a:off x="685800" y="2209800"/>
            <a:ext cx="762000" cy="762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6" name="Rectangle 15">
            <a:extLst>
              <a:ext uri="{FF2B5EF4-FFF2-40B4-BE49-F238E27FC236}">
                <a16:creationId xmlns:a16="http://schemas.microsoft.com/office/drawing/2014/main" id="{3751C573-2CD7-44FB-8AB3-ADD4BCDCC533}"/>
              </a:ext>
            </a:extLst>
          </p:cNvPr>
          <p:cNvSpPr/>
          <p:nvPr/>
        </p:nvSpPr>
        <p:spPr>
          <a:xfrm>
            <a:off x="685800" y="3581400"/>
            <a:ext cx="762000" cy="762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17" name="Rectangle 16">
            <a:extLst>
              <a:ext uri="{FF2B5EF4-FFF2-40B4-BE49-F238E27FC236}">
                <a16:creationId xmlns:a16="http://schemas.microsoft.com/office/drawing/2014/main" id="{EF47F167-F81A-4209-976B-F7893105225F}"/>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3" name="TextBox 2">
            <a:extLst>
              <a:ext uri="{FF2B5EF4-FFF2-40B4-BE49-F238E27FC236}">
                <a16:creationId xmlns:a16="http://schemas.microsoft.com/office/drawing/2014/main" id="{5B282580-299E-4EDA-89CE-CDB51014ABD7}"/>
              </a:ext>
            </a:extLst>
          </p:cNvPr>
          <p:cNvSpPr txBox="1"/>
          <p:nvPr/>
        </p:nvSpPr>
        <p:spPr>
          <a:xfrm>
            <a:off x="1103243" y="5105400"/>
            <a:ext cx="7162800" cy="646331"/>
          </a:xfrm>
          <a:prstGeom prst="rect">
            <a:avLst/>
          </a:prstGeom>
          <a:noFill/>
        </p:spPr>
        <p:txBody>
          <a:bodyPr wrap="square" rtlCol="0">
            <a:spAutoFit/>
          </a:bodyPr>
          <a:lstStyle/>
          <a:p>
            <a:r>
              <a:rPr lang="en-US" i="1" dirty="0">
                <a:effectLst>
                  <a:outerShdw blurRad="38100" dist="38100" dir="2700000" algn="tl">
                    <a:srgbClr val="000000">
                      <a:alpha val="43137"/>
                    </a:srgbClr>
                  </a:outerShdw>
                </a:effectLst>
              </a:rPr>
              <a:t>All three can be associated with the subsequent development of glaucoma, but for which of them is the association especially strong?</a:t>
            </a:r>
          </a:p>
        </p:txBody>
      </p:sp>
      <p:sp>
        <p:nvSpPr>
          <p:cNvPr id="4" name="TextBox 3">
            <a:extLst>
              <a:ext uri="{FF2B5EF4-FFF2-40B4-BE49-F238E27FC236}">
                <a16:creationId xmlns:a16="http://schemas.microsoft.com/office/drawing/2014/main" id="{FE67E356-4593-4BF4-857D-73C7692EE99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510607182"/>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499</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103243" y="5105400"/>
            <a:ext cx="7162800" cy="923330"/>
          </a:xfrm>
          <a:prstGeom prst="rect">
            <a:avLst/>
          </a:prstGeom>
          <a:noFill/>
        </p:spPr>
        <p:txBody>
          <a:bodyPr wrap="square" rtlCol="0">
            <a:spAutoFit/>
          </a:bodyPr>
          <a:lstStyle/>
          <a:p>
            <a:r>
              <a:rPr lang="en-US" i="1" dirty="0">
                <a:effectLst>
                  <a:outerShdw blurRad="38100" dist="38100" dir="2700000" algn="tl">
                    <a:srgbClr val="000000">
                      <a:alpha val="43137"/>
                    </a:srgbClr>
                  </a:outerShdw>
                </a:effectLst>
              </a:rPr>
              <a:t>All three can be associated with the subsequent development of glaucoma, but for which of them is the association especially strong?</a:t>
            </a:r>
          </a:p>
          <a:p>
            <a:r>
              <a:rPr lang="en-US" b="1" dirty="0">
                <a:effectLst>
                  <a:outerShdw blurRad="38100" dist="38100" dir="2700000" algn="tl">
                    <a:srgbClr val="000000">
                      <a:alpha val="43137"/>
                    </a:srgbClr>
                  </a:outerShdw>
                </a:effectLst>
              </a:rPr>
              <a:t>Angle recession</a:t>
            </a:r>
          </a:p>
        </p:txBody>
      </p:sp>
      <p:sp>
        <p:nvSpPr>
          <p:cNvPr id="2" name="TextBox 1">
            <a:extLst>
              <a:ext uri="{FF2B5EF4-FFF2-40B4-BE49-F238E27FC236}">
                <a16:creationId xmlns:a16="http://schemas.microsoft.com/office/drawing/2014/main" id="{0B060435-B6B3-4661-A4D7-6B71CDA859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6293343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Why isn’t elevated IOP mentioned above?</a:t>
            </a:r>
          </a:p>
          <a:p>
            <a:pPr eaLnBrk="1" hangingPunct="1">
              <a:spcBef>
                <a:spcPct val="0"/>
              </a:spcBef>
              <a:buClrTx/>
              <a:buSzTx/>
              <a:buFontTx/>
              <a:buNone/>
            </a:pPr>
            <a:r>
              <a:rPr lang="en-US" altLang="en-US" sz="1600" dirty="0">
                <a:solidFill>
                  <a:srgbClr val="0000FF"/>
                </a:solidFill>
              </a:rPr>
              <a:t>Elevated IOP is a strong risk factor for glaucoma, but it need not be present—IOP can be normal, or even low</a:t>
            </a:r>
          </a:p>
          <a:p>
            <a:pPr eaLnBrk="1" hangingPunct="1">
              <a:spcBef>
                <a:spcPct val="0"/>
              </a:spcBef>
              <a:buClrTx/>
              <a:buSzTx/>
              <a:buFontTx/>
              <a:buNone/>
            </a:pPr>
            <a:endParaRPr lang="en-US" altLang="en-US" sz="1600" b="1" dirty="0">
              <a:solidFill>
                <a:srgbClr val="0000FF"/>
              </a:solidFill>
            </a:endParaRPr>
          </a:p>
        </p:txBody>
      </p:sp>
      <p:sp>
        <p:nvSpPr>
          <p:cNvPr id="5" name="TextBox 4">
            <a:extLst>
              <a:ext uri="{FF2B5EF4-FFF2-40B4-BE49-F238E27FC236}">
                <a16:creationId xmlns:a16="http://schemas.microsoft.com/office/drawing/2014/main" id="{15F31DD5-F2C8-415D-B9C4-1A8CB25C817A}"/>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Rectangle 8">
            <a:extLst>
              <a:ext uri="{FF2B5EF4-FFF2-40B4-BE49-F238E27FC236}">
                <a16:creationId xmlns:a16="http://schemas.microsoft.com/office/drawing/2014/main" id="{87B48A26-9AF2-4F8D-AB25-59729C396DD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157517168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10185697"/>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500</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584775"/>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endParaRPr lang="en-US" sz="1600" dirty="0"/>
          </a:p>
        </p:txBody>
      </p:sp>
      <p:sp>
        <p:nvSpPr>
          <p:cNvPr id="2" name="TextBox 1">
            <a:extLst>
              <a:ext uri="{FF2B5EF4-FFF2-40B4-BE49-F238E27FC236}">
                <a16:creationId xmlns:a16="http://schemas.microsoft.com/office/drawing/2014/main" id="{130DBBBA-B8D0-4EE2-B901-503DA099B69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825982515"/>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501</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830997"/>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p:txBody>
      </p:sp>
      <p:sp>
        <p:nvSpPr>
          <p:cNvPr id="2" name="TextBox 1">
            <a:extLst>
              <a:ext uri="{FF2B5EF4-FFF2-40B4-BE49-F238E27FC236}">
                <a16:creationId xmlns:a16="http://schemas.microsoft.com/office/drawing/2014/main" id="{22217CFA-5012-49EF-B689-6E9738855DF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166075988"/>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502</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1323439"/>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endParaRPr lang="en-US" sz="1600" dirty="0"/>
          </a:p>
        </p:txBody>
      </p:sp>
      <p:sp>
        <p:nvSpPr>
          <p:cNvPr id="2" name="TextBox 1">
            <a:extLst>
              <a:ext uri="{FF2B5EF4-FFF2-40B4-BE49-F238E27FC236}">
                <a16:creationId xmlns:a16="http://schemas.microsoft.com/office/drawing/2014/main" id="{4C052A8D-B9C9-4CA7-AB7E-87C0BCEDED9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136470156"/>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503</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1569660"/>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p:txBody>
      </p:sp>
      <p:sp>
        <p:nvSpPr>
          <p:cNvPr id="2" name="TextBox 1">
            <a:extLst>
              <a:ext uri="{FF2B5EF4-FFF2-40B4-BE49-F238E27FC236}">
                <a16:creationId xmlns:a16="http://schemas.microsoft.com/office/drawing/2014/main" id="{9FDBC9A0-8018-42A4-B495-75199A4B4224}"/>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691699216"/>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504</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2308324"/>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endParaRPr lang="en-US" sz="1600" dirty="0"/>
          </a:p>
        </p:txBody>
      </p:sp>
      <p:sp>
        <p:nvSpPr>
          <p:cNvPr id="2" name="TextBox 1">
            <a:extLst>
              <a:ext uri="{FF2B5EF4-FFF2-40B4-BE49-F238E27FC236}">
                <a16:creationId xmlns:a16="http://schemas.microsoft.com/office/drawing/2014/main" id="{16DB8115-1CA1-4C3C-93A9-9A3EFEA4712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622772133"/>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505</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2554545"/>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p:txBody>
      </p:sp>
      <p:sp>
        <p:nvSpPr>
          <p:cNvPr id="2" name="TextBox 1">
            <a:extLst>
              <a:ext uri="{FF2B5EF4-FFF2-40B4-BE49-F238E27FC236}">
                <a16:creationId xmlns:a16="http://schemas.microsoft.com/office/drawing/2014/main" id="{29F624D0-EDDC-4B8B-9594-41C68D421EE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916798580"/>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506</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3293209"/>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a:p>
            <a:endParaRPr lang="en-US" sz="1600" dirty="0"/>
          </a:p>
          <a:p>
            <a:r>
              <a:rPr lang="en-US" sz="1600" i="1" dirty="0"/>
              <a:t>Is there a correlation between angle-recession glaucoma in one eye and the development of elevated IOP in the </a:t>
            </a:r>
            <a:r>
              <a:rPr lang="en-US" sz="1600" dirty="0"/>
              <a:t>fellow</a:t>
            </a:r>
            <a:r>
              <a:rPr lang="en-US" sz="1600" i="1" dirty="0"/>
              <a:t> eye?</a:t>
            </a:r>
            <a:endParaRPr lang="en-US" sz="1600" dirty="0"/>
          </a:p>
        </p:txBody>
      </p:sp>
      <p:sp>
        <p:nvSpPr>
          <p:cNvPr id="2" name="TextBox 1">
            <a:extLst>
              <a:ext uri="{FF2B5EF4-FFF2-40B4-BE49-F238E27FC236}">
                <a16:creationId xmlns:a16="http://schemas.microsoft.com/office/drawing/2014/main" id="{70C24F07-1BA8-41B3-8AF7-A7BB5F5BE0A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882180718"/>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507</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3539430"/>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a:p>
            <a:endParaRPr lang="en-US" sz="1600" dirty="0"/>
          </a:p>
          <a:p>
            <a:r>
              <a:rPr lang="en-US" sz="1600" i="1" dirty="0"/>
              <a:t>Is there a correlation between angle-recession glaucoma in one eye and the development of elevated IOP in the </a:t>
            </a:r>
            <a:r>
              <a:rPr lang="en-US" sz="1600" dirty="0"/>
              <a:t>fellow</a:t>
            </a:r>
            <a:r>
              <a:rPr lang="en-US" sz="1600" i="1" dirty="0"/>
              <a:t> eye?</a:t>
            </a:r>
          </a:p>
          <a:p>
            <a:r>
              <a:rPr lang="en-US" sz="1600" dirty="0"/>
              <a:t>Yes—it will occur in as many as  half  of fellow eyes</a:t>
            </a:r>
          </a:p>
        </p:txBody>
      </p:sp>
      <p:sp>
        <p:nvSpPr>
          <p:cNvPr id="2" name="Rectangle 1">
            <a:extLst>
              <a:ext uri="{FF2B5EF4-FFF2-40B4-BE49-F238E27FC236}">
                <a16:creationId xmlns:a16="http://schemas.microsoft.com/office/drawing/2014/main" id="{4D565B81-824A-4F5F-BAD7-EBEA5EAB940E}"/>
              </a:ext>
            </a:extLst>
          </p:cNvPr>
          <p:cNvSpPr/>
          <p:nvPr/>
        </p:nvSpPr>
        <p:spPr>
          <a:xfrm>
            <a:off x="4191000" y="5371543"/>
            <a:ext cx="4572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
        <p:nvSpPr>
          <p:cNvPr id="4" name="TextBox 3">
            <a:extLst>
              <a:ext uri="{FF2B5EF4-FFF2-40B4-BE49-F238E27FC236}">
                <a16:creationId xmlns:a16="http://schemas.microsoft.com/office/drawing/2014/main" id="{578241E3-A3C2-4110-9D37-5712F648930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04004894"/>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508</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3539430"/>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a:p>
            <a:endParaRPr lang="en-US" sz="1600" dirty="0"/>
          </a:p>
          <a:p>
            <a:r>
              <a:rPr lang="en-US" sz="1600" i="1" dirty="0"/>
              <a:t>Is there a correlation between angle-recession glaucoma in one eye and the development of elevated IOP in the </a:t>
            </a:r>
            <a:r>
              <a:rPr lang="en-US" sz="1600" dirty="0"/>
              <a:t>fellow</a:t>
            </a:r>
            <a:r>
              <a:rPr lang="en-US" sz="1600" i="1" dirty="0"/>
              <a:t> eye?</a:t>
            </a:r>
          </a:p>
          <a:p>
            <a:r>
              <a:rPr lang="en-US" sz="1600" dirty="0"/>
              <a:t>Yes—it will occur in as many as  half  of fellow eyes</a:t>
            </a:r>
          </a:p>
        </p:txBody>
      </p:sp>
      <p:sp>
        <p:nvSpPr>
          <p:cNvPr id="2" name="TextBox 1">
            <a:extLst>
              <a:ext uri="{FF2B5EF4-FFF2-40B4-BE49-F238E27FC236}">
                <a16:creationId xmlns:a16="http://schemas.microsoft.com/office/drawing/2014/main" id="{ADB65941-59A6-4D7A-AF84-87A76181E95F}"/>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846608901"/>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509</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3539430"/>
          </a:xfrm>
          <a:prstGeom prst="rect">
            <a:avLst/>
          </a:prstGeom>
          <a:noFill/>
        </p:spPr>
        <p:txBody>
          <a:bodyPr wrap="square" rtlCol="0">
            <a:spAutoFit/>
          </a:bodyPr>
          <a:lstStyle/>
          <a:p>
            <a:r>
              <a:rPr lang="en-US" sz="1600" i="1" dirty="0">
                <a:solidFill>
                  <a:schemeClr val="bg1">
                    <a:lumMod val="75000"/>
                  </a:schemeClr>
                </a:solidFill>
              </a:rPr>
              <a:t>What is the temporal relationship between the inciting trauma and the subsequent development of angle-recession glaucoma?</a:t>
            </a:r>
          </a:p>
          <a:p>
            <a:r>
              <a:rPr lang="en-US" sz="1600" dirty="0">
                <a:solidFill>
                  <a:schemeClr val="bg1">
                    <a:lumMod val="75000"/>
                  </a:schemeClr>
                </a:solidFill>
              </a:rPr>
              <a:t>It can be immediate, or delayed by months to many years</a:t>
            </a:r>
          </a:p>
          <a:p>
            <a:endParaRPr lang="en-US" sz="1600" dirty="0">
              <a:solidFill>
                <a:schemeClr val="bg1">
                  <a:lumMod val="75000"/>
                </a:schemeClr>
              </a:solidFill>
            </a:endParaRPr>
          </a:p>
          <a:p>
            <a:r>
              <a:rPr lang="en-US" sz="1600" i="1" dirty="0">
                <a:solidFill>
                  <a:schemeClr val="bg1">
                    <a:lumMod val="75000"/>
                  </a:schemeClr>
                </a:solidFill>
              </a:rPr>
              <a:t>What is the classic presentation?</a:t>
            </a:r>
          </a:p>
          <a:p>
            <a:r>
              <a:rPr lang="en-US" sz="1600" dirty="0">
                <a:solidFill>
                  <a:schemeClr val="bg1">
                    <a:lumMod val="75000"/>
                  </a:schemeClr>
                </a:solidFill>
              </a:rPr>
              <a:t>A </a:t>
            </a:r>
            <a:r>
              <a:rPr lang="en-US" sz="1600" dirty="0" err="1">
                <a:solidFill>
                  <a:schemeClr val="bg1">
                    <a:lumMod val="75000"/>
                  </a:schemeClr>
                </a:solidFill>
              </a:rPr>
              <a:t>pt</a:t>
            </a:r>
            <a:r>
              <a:rPr lang="en-US" sz="1600" dirty="0">
                <a:solidFill>
                  <a:schemeClr val="bg1">
                    <a:lumMod val="75000"/>
                  </a:schemeClr>
                </a:solidFill>
              </a:rPr>
              <a:t> with what seems to be unilateral POAG</a:t>
            </a:r>
          </a:p>
          <a:p>
            <a:endParaRPr lang="en-US" sz="1600" dirty="0">
              <a:solidFill>
                <a:schemeClr val="bg1">
                  <a:lumMod val="75000"/>
                </a:schemeClr>
              </a:solidFill>
            </a:endParaRPr>
          </a:p>
          <a:p>
            <a:r>
              <a:rPr lang="en-US" sz="1600" i="1" dirty="0">
                <a:solidFill>
                  <a:schemeClr val="bg1">
                    <a:lumMod val="75000"/>
                  </a:schemeClr>
                </a:solidFill>
              </a:rPr>
              <a:t>Is there a correlation between the extent of angle recession and the risk of developing glaucoma?</a:t>
            </a:r>
          </a:p>
          <a:p>
            <a:r>
              <a:rPr lang="en-US" sz="1600" dirty="0">
                <a:solidFill>
                  <a:schemeClr val="bg1">
                    <a:lumMod val="75000"/>
                  </a:schemeClr>
                </a:solidFill>
              </a:rPr>
              <a:t>Yes</a:t>
            </a:r>
          </a:p>
          <a:p>
            <a:endParaRPr lang="en-US" sz="1600" dirty="0">
              <a:solidFill>
                <a:schemeClr val="bg1">
                  <a:lumMod val="75000"/>
                </a:schemeClr>
              </a:solidFill>
            </a:endParaRPr>
          </a:p>
          <a:p>
            <a:r>
              <a:rPr lang="en-US" sz="1600" i="1" dirty="0">
                <a:solidFill>
                  <a:schemeClr val="bg1">
                    <a:lumMod val="75000"/>
                  </a:schemeClr>
                </a:solidFill>
              </a:rPr>
              <a:t>Is there a correlation between angle-recession glaucoma in one eye and the development of elevated IOP in the </a:t>
            </a:r>
            <a:r>
              <a:rPr lang="en-US" sz="1600" dirty="0">
                <a:solidFill>
                  <a:schemeClr val="bg1">
                    <a:lumMod val="75000"/>
                  </a:schemeClr>
                </a:solidFill>
              </a:rPr>
              <a:t>fellow</a:t>
            </a:r>
            <a:r>
              <a:rPr lang="en-US" sz="1600" i="1" dirty="0">
                <a:solidFill>
                  <a:schemeClr val="bg1">
                    <a:lumMod val="75000"/>
                  </a:schemeClr>
                </a:solidFill>
              </a:rPr>
              <a:t> eye?</a:t>
            </a:r>
          </a:p>
          <a:p>
            <a:r>
              <a:rPr lang="en-US" sz="1600" dirty="0">
                <a:solidFill>
                  <a:schemeClr val="bg1">
                    <a:lumMod val="75000"/>
                  </a:schemeClr>
                </a:solidFill>
              </a:rPr>
              <a:t>Yes—</a:t>
            </a:r>
            <a:r>
              <a:rPr lang="en-US" sz="1600" b="1" dirty="0"/>
              <a:t>it will occur in as many as  half  of fellow eyes</a:t>
            </a:r>
          </a:p>
        </p:txBody>
      </p:sp>
      <p:sp>
        <p:nvSpPr>
          <p:cNvPr id="8" name="TextBox 7">
            <a:extLst>
              <a:ext uri="{FF2B5EF4-FFF2-40B4-BE49-F238E27FC236}">
                <a16:creationId xmlns:a16="http://schemas.microsoft.com/office/drawing/2014/main" id="{70D23D68-6F9D-4826-99FA-EC52C07BB17F}"/>
              </a:ext>
            </a:extLst>
          </p:cNvPr>
          <p:cNvSpPr txBox="1"/>
          <p:nvPr/>
        </p:nvSpPr>
        <p:spPr>
          <a:xfrm>
            <a:off x="1828800" y="5715000"/>
            <a:ext cx="5867399" cy="738664"/>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does this fact suggest about eyes with angle-recession glaucoma?</a:t>
            </a:r>
          </a:p>
          <a:p>
            <a:r>
              <a:rPr lang="en-US" sz="1400" dirty="0">
                <a:solidFill>
                  <a:schemeClr val="accent5">
                    <a:lumMod val="60000"/>
                    <a:lumOff val="40000"/>
                  </a:schemeClr>
                </a:solidFill>
              </a:rPr>
              <a:t>It suggests they live in the head of a person who was predisposed to develop glaucoma in the first place</a:t>
            </a:r>
          </a:p>
        </p:txBody>
      </p:sp>
      <p:sp>
        <p:nvSpPr>
          <p:cNvPr id="2" name="TextBox 1">
            <a:extLst>
              <a:ext uri="{FF2B5EF4-FFF2-40B4-BE49-F238E27FC236}">
                <a16:creationId xmlns:a16="http://schemas.microsoft.com/office/drawing/2014/main" id="{B2E8FDD1-0766-4D7F-9698-7C197718E8E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70498345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36144482"/>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510</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3539430"/>
          </a:xfrm>
          <a:prstGeom prst="rect">
            <a:avLst/>
          </a:prstGeom>
          <a:noFill/>
        </p:spPr>
        <p:txBody>
          <a:bodyPr wrap="square" rtlCol="0">
            <a:spAutoFit/>
          </a:bodyPr>
          <a:lstStyle/>
          <a:p>
            <a:r>
              <a:rPr lang="en-US" sz="1600" i="1" dirty="0">
                <a:solidFill>
                  <a:schemeClr val="bg1">
                    <a:lumMod val="75000"/>
                  </a:schemeClr>
                </a:solidFill>
              </a:rPr>
              <a:t>What is the temporal relationship between the inciting trauma and the subsequent development of angle-recession glaucoma?</a:t>
            </a:r>
          </a:p>
          <a:p>
            <a:r>
              <a:rPr lang="en-US" sz="1600" dirty="0">
                <a:solidFill>
                  <a:schemeClr val="bg1">
                    <a:lumMod val="75000"/>
                  </a:schemeClr>
                </a:solidFill>
              </a:rPr>
              <a:t>It can be immediate, or delayed by months to many years</a:t>
            </a:r>
          </a:p>
          <a:p>
            <a:endParaRPr lang="en-US" sz="1600" dirty="0">
              <a:solidFill>
                <a:schemeClr val="bg1">
                  <a:lumMod val="75000"/>
                </a:schemeClr>
              </a:solidFill>
            </a:endParaRPr>
          </a:p>
          <a:p>
            <a:r>
              <a:rPr lang="en-US" sz="1600" i="1" dirty="0">
                <a:solidFill>
                  <a:schemeClr val="bg1">
                    <a:lumMod val="75000"/>
                  </a:schemeClr>
                </a:solidFill>
              </a:rPr>
              <a:t>What is the classic presentation?</a:t>
            </a:r>
          </a:p>
          <a:p>
            <a:r>
              <a:rPr lang="en-US" sz="1600" dirty="0">
                <a:solidFill>
                  <a:schemeClr val="bg1">
                    <a:lumMod val="75000"/>
                  </a:schemeClr>
                </a:solidFill>
              </a:rPr>
              <a:t>A </a:t>
            </a:r>
            <a:r>
              <a:rPr lang="en-US" sz="1600" dirty="0" err="1">
                <a:solidFill>
                  <a:schemeClr val="bg1">
                    <a:lumMod val="75000"/>
                  </a:schemeClr>
                </a:solidFill>
              </a:rPr>
              <a:t>pt</a:t>
            </a:r>
            <a:r>
              <a:rPr lang="en-US" sz="1600" dirty="0">
                <a:solidFill>
                  <a:schemeClr val="bg1">
                    <a:lumMod val="75000"/>
                  </a:schemeClr>
                </a:solidFill>
              </a:rPr>
              <a:t> with what seems to be unilateral POAG</a:t>
            </a:r>
          </a:p>
          <a:p>
            <a:endParaRPr lang="en-US" sz="1600" dirty="0">
              <a:solidFill>
                <a:schemeClr val="bg1">
                  <a:lumMod val="75000"/>
                </a:schemeClr>
              </a:solidFill>
            </a:endParaRPr>
          </a:p>
          <a:p>
            <a:r>
              <a:rPr lang="en-US" sz="1600" i="1" dirty="0">
                <a:solidFill>
                  <a:schemeClr val="bg1">
                    <a:lumMod val="75000"/>
                  </a:schemeClr>
                </a:solidFill>
              </a:rPr>
              <a:t>Is there a correlation between the extent of angle recession and the risk of developing glaucoma?</a:t>
            </a:r>
          </a:p>
          <a:p>
            <a:r>
              <a:rPr lang="en-US" sz="1600" dirty="0">
                <a:solidFill>
                  <a:schemeClr val="bg1">
                    <a:lumMod val="75000"/>
                  </a:schemeClr>
                </a:solidFill>
              </a:rPr>
              <a:t>Yes</a:t>
            </a:r>
          </a:p>
          <a:p>
            <a:endParaRPr lang="en-US" sz="1600" dirty="0">
              <a:solidFill>
                <a:schemeClr val="bg1">
                  <a:lumMod val="75000"/>
                </a:schemeClr>
              </a:solidFill>
            </a:endParaRPr>
          </a:p>
          <a:p>
            <a:r>
              <a:rPr lang="en-US" sz="1600" i="1" dirty="0">
                <a:solidFill>
                  <a:schemeClr val="bg1">
                    <a:lumMod val="75000"/>
                  </a:schemeClr>
                </a:solidFill>
              </a:rPr>
              <a:t>Is there a correlation between angle-recession glaucoma in one eye and the development of elevated IOP in the </a:t>
            </a:r>
            <a:r>
              <a:rPr lang="en-US" sz="1600" dirty="0">
                <a:solidFill>
                  <a:schemeClr val="bg1">
                    <a:lumMod val="75000"/>
                  </a:schemeClr>
                </a:solidFill>
              </a:rPr>
              <a:t>fellow</a:t>
            </a:r>
            <a:r>
              <a:rPr lang="en-US" sz="1600" i="1" dirty="0">
                <a:solidFill>
                  <a:schemeClr val="bg1">
                    <a:lumMod val="75000"/>
                  </a:schemeClr>
                </a:solidFill>
              </a:rPr>
              <a:t> eye?</a:t>
            </a:r>
          </a:p>
          <a:p>
            <a:r>
              <a:rPr lang="en-US" sz="1600" dirty="0">
                <a:solidFill>
                  <a:schemeClr val="bg1">
                    <a:lumMod val="75000"/>
                  </a:schemeClr>
                </a:solidFill>
              </a:rPr>
              <a:t>Yes—</a:t>
            </a:r>
            <a:r>
              <a:rPr lang="en-US" sz="1600" b="1" dirty="0"/>
              <a:t>it will occur in as many as  half  of fellow eyes</a:t>
            </a:r>
          </a:p>
        </p:txBody>
      </p:sp>
      <p:sp>
        <p:nvSpPr>
          <p:cNvPr id="8" name="TextBox 7">
            <a:extLst>
              <a:ext uri="{FF2B5EF4-FFF2-40B4-BE49-F238E27FC236}">
                <a16:creationId xmlns:a16="http://schemas.microsoft.com/office/drawing/2014/main" id="{70D23D68-6F9D-4826-99FA-EC52C07BB17F}"/>
              </a:ext>
            </a:extLst>
          </p:cNvPr>
          <p:cNvSpPr txBox="1"/>
          <p:nvPr/>
        </p:nvSpPr>
        <p:spPr>
          <a:xfrm>
            <a:off x="1828800" y="5715000"/>
            <a:ext cx="5867399" cy="738664"/>
          </a:xfrm>
          <a:prstGeom prst="rect">
            <a:avLst/>
          </a:prstGeom>
          <a:solidFill>
            <a:schemeClr val="accent5">
              <a:lumMod val="60000"/>
              <a:lumOff val="40000"/>
            </a:schemeClr>
          </a:solidFill>
        </p:spPr>
        <p:txBody>
          <a:bodyPr wrap="square" rtlCol="0">
            <a:spAutoFit/>
          </a:bodyPr>
          <a:lstStyle/>
          <a:p>
            <a:r>
              <a:rPr lang="en-US" sz="1400" i="1" dirty="0">
                <a:solidFill>
                  <a:srgbClr val="0000FF"/>
                </a:solidFill>
              </a:rPr>
              <a:t>What does this fact suggest about eyes with angle-recession glaucoma?</a:t>
            </a:r>
          </a:p>
          <a:p>
            <a:r>
              <a:rPr lang="en-US" sz="1400" dirty="0">
                <a:solidFill>
                  <a:srgbClr val="0000FF"/>
                </a:solidFill>
              </a:rPr>
              <a:t>It suggests they live in the head of a person who was predisposed to develop glaucoma in the first place</a:t>
            </a:r>
          </a:p>
        </p:txBody>
      </p:sp>
      <p:sp>
        <p:nvSpPr>
          <p:cNvPr id="2" name="TextBox 1">
            <a:extLst>
              <a:ext uri="{FF2B5EF4-FFF2-40B4-BE49-F238E27FC236}">
                <a16:creationId xmlns:a16="http://schemas.microsoft.com/office/drawing/2014/main" id="{7FF50EBB-C145-4716-9B6E-651D443E9A41}"/>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3855582896"/>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511</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4031873"/>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a:p>
            <a:endParaRPr lang="en-US" sz="1600" dirty="0"/>
          </a:p>
          <a:p>
            <a:r>
              <a:rPr lang="en-US" sz="1600" i="1" dirty="0"/>
              <a:t>Is there a correlation between angle-recession glaucoma in one eye and the development of elevated IOP in the </a:t>
            </a:r>
            <a:r>
              <a:rPr lang="en-US" sz="1600" dirty="0"/>
              <a:t>fellow</a:t>
            </a:r>
            <a:r>
              <a:rPr lang="en-US" sz="1600" i="1" dirty="0"/>
              <a:t> eye?</a:t>
            </a:r>
          </a:p>
          <a:p>
            <a:r>
              <a:rPr lang="en-US" sz="1600" dirty="0"/>
              <a:t>Yes—it will occur in as many as  half  of fellow eyes</a:t>
            </a:r>
          </a:p>
          <a:p>
            <a:endParaRPr lang="en-US" sz="1600" dirty="0"/>
          </a:p>
          <a:p>
            <a:r>
              <a:rPr lang="en-US" sz="1600" i="1" dirty="0"/>
              <a:t>How should angle-recession glaucoma be managed?</a:t>
            </a:r>
            <a:endParaRPr lang="en-US" sz="1600" dirty="0"/>
          </a:p>
        </p:txBody>
      </p:sp>
      <p:sp>
        <p:nvSpPr>
          <p:cNvPr id="2" name="TextBox 1">
            <a:extLst>
              <a:ext uri="{FF2B5EF4-FFF2-40B4-BE49-F238E27FC236}">
                <a16:creationId xmlns:a16="http://schemas.microsoft.com/office/drawing/2014/main" id="{BED72C21-641F-4229-A1AE-4FE9B88E70D9}"/>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491733291"/>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512</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4278094"/>
          </a:xfrm>
          <a:prstGeom prst="rect">
            <a:avLst/>
          </a:prstGeom>
          <a:noFill/>
        </p:spPr>
        <p:txBody>
          <a:bodyPr wrap="square" rtlCol="0">
            <a:spAutoFit/>
          </a:bodyPr>
          <a:lstStyle/>
          <a:p>
            <a:r>
              <a:rPr lang="en-US" sz="1600" i="1" dirty="0"/>
              <a:t>What is the temporal relationship between the inciting trauma and the subsequent development of angle-recession glaucoma?</a:t>
            </a:r>
          </a:p>
          <a:p>
            <a:r>
              <a:rPr lang="en-US" sz="1600" dirty="0"/>
              <a:t>It can be immediate, or delayed by months to many years</a:t>
            </a:r>
          </a:p>
          <a:p>
            <a:endParaRPr lang="en-US" sz="1600" dirty="0"/>
          </a:p>
          <a:p>
            <a:r>
              <a:rPr lang="en-US" sz="1600" i="1" dirty="0"/>
              <a:t>What is the classic presentation?</a:t>
            </a:r>
          </a:p>
          <a:p>
            <a:r>
              <a:rPr lang="en-US" sz="1600" dirty="0"/>
              <a:t>A </a:t>
            </a:r>
            <a:r>
              <a:rPr lang="en-US" sz="1600" dirty="0" err="1"/>
              <a:t>pt</a:t>
            </a:r>
            <a:r>
              <a:rPr lang="en-US" sz="1600" dirty="0"/>
              <a:t> with what seems to be unilateral POAG</a:t>
            </a:r>
          </a:p>
          <a:p>
            <a:endParaRPr lang="en-US" sz="1600" dirty="0"/>
          </a:p>
          <a:p>
            <a:r>
              <a:rPr lang="en-US" sz="1600" i="1" dirty="0"/>
              <a:t>Is there a correlation between the extent of angle recession and the risk of developing glaucoma?</a:t>
            </a:r>
          </a:p>
          <a:p>
            <a:r>
              <a:rPr lang="en-US" sz="1600" dirty="0"/>
              <a:t>Yes</a:t>
            </a:r>
          </a:p>
          <a:p>
            <a:endParaRPr lang="en-US" sz="1600" dirty="0"/>
          </a:p>
          <a:p>
            <a:r>
              <a:rPr lang="en-US" sz="1600" i="1" dirty="0"/>
              <a:t>Is there a correlation between angle-recession glaucoma in one eye and the development of elevated IOP in the </a:t>
            </a:r>
            <a:r>
              <a:rPr lang="en-US" sz="1600" dirty="0"/>
              <a:t>fellow</a:t>
            </a:r>
            <a:r>
              <a:rPr lang="en-US" sz="1600" i="1" dirty="0"/>
              <a:t> eye?</a:t>
            </a:r>
          </a:p>
          <a:p>
            <a:r>
              <a:rPr lang="en-US" sz="1600" dirty="0"/>
              <a:t>Yes—it will occur in as many as  half  of fellow eyes</a:t>
            </a:r>
          </a:p>
          <a:p>
            <a:endParaRPr lang="en-US" sz="1600" dirty="0"/>
          </a:p>
          <a:p>
            <a:r>
              <a:rPr lang="en-US" sz="1600" i="1" dirty="0"/>
              <a:t>How should angle-recession glaucoma be managed?</a:t>
            </a:r>
          </a:p>
          <a:p>
            <a:r>
              <a:rPr lang="en-US" sz="1600" dirty="0"/>
              <a:t>With the standard complement of topical </a:t>
            </a:r>
            <a:r>
              <a:rPr lang="en-US" sz="1600" dirty="0" err="1"/>
              <a:t>hypotensives</a:t>
            </a:r>
            <a:endParaRPr lang="en-US" sz="1600" dirty="0"/>
          </a:p>
        </p:txBody>
      </p:sp>
      <p:sp>
        <p:nvSpPr>
          <p:cNvPr id="2" name="TextBox 1">
            <a:extLst>
              <a:ext uri="{FF2B5EF4-FFF2-40B4-BE49-F238E27FC236}">
                <a16:creationId xmlns:a16="http://schemas.microsoft.com/office/drawing/2014/main" id="{858CFECF-B270-48CF-B5B8-8791C8C9F48B}"/>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319698217"/>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513</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4278094"/>
          </a:xfrm>
          <a:prstGeom prst="rect">
            <a:avLst/>
          </a:prstGeom>
          <a:noFill/>
        </p:spPr>
        <p:txBody>
          <a:bodyPr wrap="square" rtlCol="0">
            <a:spAutoFit/>
          </a:bodyPr>
          <a:lstStyle/>
          <a:p>
            <a:r>
              <a:rPr lang="en-US" sz="1600" i="1" dirty="0">
                <a:solidFill>
                  <a:schemeClr val="bg1">
                    <a:lumMod val="75000"/>
                  </a:schemeClr>
                </a:solidFill>
              </a:rPr>
              <a:t>What is the temporal relationship between the inciting trauma and the subsequent development of angle-recession glaucoma?</a:t>
            </a:r>
          </a:p>
          <a:p>
            <a:r>
              <a:rPr lang="en-US" sz="1600" dirty="0">
                <a:solidFill>
                  <a:schemeClr val="bg1">
                    <a:lumMod val="75000"/>
                  </a:schemeClr>
                </a:solidFill>
              </a:rPr>
              <a:t>It can be immediate, or delayed by months to many years</a:t>
            </a:r>
          </a:p>
          <a:p>
            <a:endParaRPr lang="en-US" sz="1600" dirty="0">
              <a:solidFill>
                <a:schemeClr val="bg1">
                  <a:lumMod val="75000"/>
                </a:schemeClr>
              </a:solidFill>
            </a:endParaRPr>
          </a:p>
          <a:p>
            <a:r>
              <a:rPr lang="en-US" sz="1600" i="1" dirty="0">
                <a:solidFill>
                  <a:schemeClr val="bg1">
                    <a:lumMod val="75000"/>
                  </a:schemeClr>
                </a:solidFill>
              </a:rPr>
              <a:t>What is the classic presentation?</a:t>
            </a:r>
          </a:p>
          <a:p>
            <a:r>
              <a:rPr lang="en-US" sz="1600" dirty="0">
                <a:solidFill>
                  <a:schemeClr val="bg1">
                    <a:lumMod val="75000"/>
                  </a:schemeClr>
                </a:solidFill>
              </a:rPr>
              <a:t>A </a:t>
            </a:r>
            <a:r>
              <a:rPr lang="en-US" sz="1600" dirty="0" err="1">
                <a:solidFill>
                  <a:schemeClr val="bg1">
                    <a:lumMod val="75000"/>
                  </a:schemeClr>
                </a:solidFill>
              </a:rPr>
              <a:t>pt</a:t>
            </a:r>
            <a:r>
              <a:rPr lang="en-US" sz="1600" dirty="0">
                <a:solidFill>
                  <a:schemeClr val="bg1">
                    <a:lumMod val="75000"/>
                  </a:schemeClr>
                </a:solidFill>
              </a:rPr>
              <a:t> with what seems to be unilateral POAG</a:t>
            </a:r>
          </a:p>
          <a:p>
            <a:endParaRPr lang="en-US" sz="1600" dirty="0">
              <a:solidFill>
                <a:schemeClr val="bg1">
                  <a:lumMod val="75000"/>
                </a:schemeClr>
              </a:solidFill>
            </a:endParaRPr>
          </a:p>
          <a:p>
            <a:r>
              <a:rPr lang="en-US" sz="1600" i="1" dirty="0">
                <a:solidFill>
                  <a:schemeClr val="bg1">
                    <a:lumMod val="75000"/>
                  </a:schemeClr>
                </a:solidFill>
              </a:rPr>
              <a:t>Is there a correlation between the extent of angle recession and the risk of developing glaucoma?</a:t>
            </a:r>
          </a:p>
          <a:p>
            <a:r>
              <a:rPr lang="en-US" sz="1600" dirty="0">
                <a:solidFill>
                  <a:schemeClr val="bg1">
                    <a:lumMod val="75000"/>
                  </a:schemeClr>
                </a:solidFill>
              </a:rPr>
              <a:t>Yes</a:t>
            </a:r>
          </a:p>
          <a:p>
            <a:endParaRPr lang="en-US" sz="1600" dirty="0">
              <a:solidFill>
                <a:schemeClr val="bg1">
                  <a:lumMod val="75000"/>
                </a:schemeClr>
              </a:solidFill>
            </a:endParaRPr>
          </a:p>
          <a:p>
            <a:r>
              <a:rPr lang="en-US" sz="1600" i="1" dirty="0">
                <a:solidFill>
                  <a:schemeClr val="bg1">
                    <a:lumMod val="75000"/>
                  </a:schemeClr>
                </a:solidFill>
              </a:rPr>
              <a:t>Is there a correlation between angle-recession glaucoma in one eye and the development of elevated IOP in the </a:t>
            </a:r>
            <a:r>
              <a:rPr lang="en-US" sz="1600" dirty="0">
                <a:solidFill>
                  <a:schemeClr val="bg1">
                    <a:lumMod val="75000"/>
                  </a:schemeClr>
                </a:solidFill>
              </a:rPr>
              <a:t>fellow</a:t>
            </a:r>
            <a:r>
              <a:rPr lang="en-US" sz="1600" i="1" dirty="0">
                <a:solidFill>
                  <a:schemeClr val="bg1">
                    <a:lumMod val="75000"/>
                  </a:schemeClr>
                </a:solidFill>
              </a:rPr>
              <a:t> eye?</a:t>
            </a:r>
          </a:p>
          <a:p>
            <a:r>
              <a:rPr lang="en-US" sz="1600" dirty="0">
                <a:solidFill>
                  <a:schemeClr val="bg1">
                    <a:lumMod val="75000"/>
                  </a:schemeClr>
                </a:solidFill>
              </a:rPr>
              <a:t>Yes—it will occur in as many as  half  of fellow eyes</a:t>
            </a:r>
          </a:p>
          <a:p>
            <a:endParaRPr lang="en-US" sz="1600" dirty="0"/>
          </a:p>
          <a:p>
            <a:r>
              <a:rPr lang="en-US" sz="1600" i="1" dirty="0"/>
              <a:t>How should angle-recession glaucoma be managed?</a:t>
            </a:r>
          </a:p>
          <a:p>
            <a:r>
              <a:rPr lang="en-US" sz="1600" dirty="0"/>
              <a:t>With the standard complement of topical </a:t>
            </a:r>
            <a:r>
              <a:rPr lang="en-US" sz="1600" dirty="0" err="1"/>
              <a:t>hypotensives</a:t>
            </a:r>
            <a:endParaRPr lang="en-US" sz="1600" dirty="0"/>
          </a:p>
        </p:txBody>
      </p:sp>
      <p:sp>
        <p:nvSpPr>
          <p:cNvPr id="2" name="TextBox 1">
            <a:extLst>
              <a:ext uri="{FF2B5EF4-FFF2-40B4-BE49-F238E27FC236}">
                <a16:creationId xmlns:a16="http://schemas.microsoft.com/office/drawing/2014/main" id="{E113B03B-EB95-440D-B3C9-D6874AB77952}"/>
              </a:ext>
            </a:extLst>
          </p:cNvPr>
          <p:cNvSpPr txBox="1"/>
          <p:nvPr/>
        </p:nvSpPr>
        <p:spPr>
          <a:xfrm>
            <a:off x="6096000" y="6049949"/>
            <a:ext cx="1239442" cy="338554"/>
          </a:xfrm>
          <a:prstGeom prst="rect">
            <a:avLst/>
          </a:prstGeom>
          <a:noFill/>
        </p:spPr>
        <p:txBody>
          <a:bodyPr wrap="none" rtlCol="0">
            <a:spAutoFit/>
          </a:bodyPr>
          <a:lstStyle/>
          <a:p>
            <a:r>
              <a:rPr lang="en-US" sz="1600" dirty="0">
                <a:latin typeface="Segoe Script" panose="030B0504020000000003" pitchFamily="66" charset="0"/>
              </a:rPr>
              <a:t>, or SLT? </a:t>
            </a:r>
          </a:p>
        </p:txBody>
      </p:sp>
      <p:sp>
        <p:nvSpPr>
          <p:cNvPr id="10" name="TextBox 9">
            <a:extLst>
              <a:ext uri="{FF2B5EF4-FFF2-40B4-BE49-F238E27FC236}">
                <a16:creationId xmlns:a16="http://schemas.microsoft.com/office/drawing/2014/main" id="{0EEA1AA8-07A6-4846-93FA-6DFF6F98D891}"/>
              </a:ext>
            </a:extLst>
          </p:cNvPr>
          <p:cNvSpPr txBox="1"/>
          <p:nvPr/>
        </p:nvSpPr>
        <p:spPr>
          <a:xfrm>
            <a:off x="5274161" y="4946519"/>
            <a:ext cx="3352800" cy="738664"/>
          </a:xfrm>
          <a:prstGeom prst="rect">
            <a:avLst/>
          </a:prstGeom>
          <a:solidFill>
            <a:schemeClr val="accent5">
              <a:lumMod val="75000"/>
            </a:schemeClr>
          </a:solidFill>
        </p:spPr>
        <p:txBody>
          <a:bodyPr wrap="square" rtlCol="0">
            <a:spAutoFit/>
          </a:bodyPr>
          <a:lstStyle/>
          <a:p>
            <a:r>
              <a:rPr lang="en-US" sz="1400" i="1" dirty="0">
                <a:solidFill>
                  <a:srgbClr val="0000FF"/>
                </a:solidFill>
              </a:rPr>
              <a:t>What about SLT?</a:t>
            </a:r>
            <a:endParaRPr lang="en-US" sz="1400" i="1" dirty="0">
              <a:solidFill>
                <a:schemeClr val="accent5">
                  <a:lumMod val="75000"/>
                </a:schemeClr>
              </a:solidFill>
            </a:endParaRPr>
          </a:p>
          <a:p>
            <a:r>
              <a:rPr lang="en-US" sz="1400" dirty="0">
                <a:solidFill>
                  <a:schemeClr val="accent5">
                    <a:lumMod val="75000"/>
                  </a:schemeClr>
                </a:solidFill>
              </a:rPr>
              <a:t>While not contraindicated, it is of limited usefulness in angle-recession eyes</a:t>
            </a:r>
          </a:p>
        </p:txBody>
      </p:sp>
      <p:sp>
        <p:nvSpPr>
          <p:cNvPr id="4" name="TextBox 3">
            <a:extLst>
              <a:ext uri="{FF2B5EF4-FFF2-40B4-BE49-F238E27FC236}">
                <a16:creationId xmlns:a16="http://schemas.microsoft.com/office/drawing/2014/main" id="{4E1889AD-E296-4884-A77F-9A5C4BC2B9F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2264868392"/>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7" name="Rectangle 8"/>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14348" name="Rectangle 9"/>
          <p:cNvSpPr>
            <a:spLocks noChangeArrowheads="1"/>
          </p:cNvSpPr>
          <p:nvPr/>
        </p:nvSpPr>
        <p:spPr bwMode="auto">
          <a:xfrm>
            <a:off x="152400" y="1143000"/>
            <a:ext cx="8382000"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defRPr>
                <a:solidFill>
                  <a:schemeClr val="tx1"/>
                </a:solidFill>
                <a:latin typeface="Arial" panose="020B0604020202020204" pitchFamily="34" charset="0"/>
              </a:defRPr>
            </a:lvl1pPr>
            <a:lvl2pPr marL="692150" indent="-347663" eaLnBrk="0" hangingPunct="0">
              <a:defRPr>
                <a:solidFill>
                  <a:schemeClr val="tx1"/>
                </a:solidFill>
                <a:latin typeface="Arial" panose="020B0604020202020204" pitchFamily="34" charset="0"/>
              </a:defRPr>
            </a:lvl2pPr>
            <a:lvl3pPr marL="987425" indent="-293688"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20000"/>
              </a:spcBef>
              <a:buClr>
                <a:schemeClr val="tx2"/>
              </a:buClr>
              <a:buSzPct val="70000"/>
              <a:buFont typeface="Wingdings" panose="05000000000000000000" pitchFamily="2" charset="2"/>
              <a:buChar char="l"/>
            </a:pPr>
            <a:r>
              <a:rPr lang="en-US" altLang="en-US" sz="3000" dirty="0">
                <a:solidFill>
                  <a:schemeClr val="bg1"/>
                </a:solidFill>
                <a:sym typeface="Wingdings" panose="05000000000000000000" pitchFamily="2" charset="2"/>
              </a:rPr>
              <a:t>Three types of post-trauma angle changes:</a:t>
            </a:r>
          </a:p>
          <a:p>
            <a:pPr lvl="1" eaLnBrk="1" hangingPunct="1">
              <a:spcBef>
                <a:spcPct val="20000"/>
              </a:spcBef>
              <a:buClr>
                <a:schemeClr val="accent2"/>
              </a:buClr>
              <a:buSzPct val="70000"/>
              <a:buFont typeface="Wingdings" panose="05000000000000000000" pitchFamily="2" charset="2"/>
              <a:buNone/>
            </a:pPr>
            <a:r>
              <a:rPr lang="en-US" altLang="en-US" sz="2600" i="1" dirty="0">
                <a:solidFill>
                  <a:schemeClr val="bg1"/>
                </a:solidFill>
                <a:sym typeface="Wingdings" panose="05000000000000000000" pitchFamily="2" charset="2"/>
              </a:rPr>
              <a:t>1) </a:t>
            </a:r>
            <a:r>
              <a:rPr lang="en-US" altLang="en-US" sz="2600" i="1" u="sng" dirty="0">
                <a:solidFill>
                  <a:srgbClr val="0000FF"/>
                </a:solidFill>
                <a:sym typeface="Wingdings" panose="05000000000000000000" pitchFamily="2" charset="2"/>
              </a:rPr>
              <a:t>Angle recession glaucoma</a:t>
            </a:r>
            <a:endParaRPr lang="en-US" altLang="en-US" sz="2600" u="sng" dirty="0">
              <a:solidFill>
                <a:srgbClr val="0000FF"/>
              </a:solidFill>
              <a:sym typeface="Wingdings" panose="05000000000000000000" pitchFamily="2" charset="2"/>
            </a:endParaRPr>
          </a:p>
        </p:txBody>
      </p:sp>
      <p:sp>
        <p:nvSpPr>
          <p:cNvPr id="14349" name="Slide Number Placeholder 1"/>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01C9226D-794E-484A-8475-E0D1CF3E61BC}" type="slidenum">
              <a:rPr lang="en-US" altLang="en-US"/>
              <a:pPr eaLnBrk="1" hangingPunct="1"/>
              <a:t>514</a:t>
            </a:fld>
            <a:endParaRPr lang="en-US" altLang="en-US"/>
          </a:p>
        </p:txBody>
      </p:sp>
      <p:sp>
        <p:nvSpPr>
          <p:cNvPr id="3" name="Rectangle 2">
            <a:extLst>
              <a:ext uri="{FF2B5EF4-FFF2-40B4-BE49-F238E27FC236}">
                <a16:creationId xmlns:a16="http://schemas.microsoft.com/office/drawing/2014/main" id="{4DF5C659-6C41-4E53-B51E-0DA73C92CDCD}"/>
              </a:ext>
            </a:extLst>
          </p:cNvPr>
          <p:cNvSpPr/>
          <p:nvPr/>
        </p:nvSpPr>
        <p:spPr>
          <a:xfrm>
            <a:off x="152400" y="1219200"/>
            <a:ext cx="609600" cy="457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 name="TextBox 8">
            <a:extLst>
              <a:ext uri="{FF2B5EF4-FFF2-40B4-BE49-F238E27FC236}">
                <a16:creationId xmlns:a16="http://schemas.microsoft.com/office/drawing/2014/main" id="{69288152-CC8E-4AB7-857D-2F21985ECA09}"/>
              </a:ext>
            </a:extLst>
          </p:cNvPr>
          <p:cNvSpPr txBox="1"/>
          <p:nvPr/>
        </p:nvSpPr>
        <p:spPr>
          <a:xfrm>
            <a:off x="1219200" y="2133600"/>
            <a:ext cx="7543800" cy="4278094"/>
          </a:xfrm>
          <a:prstGeom prst="rect">
            <a:avLst/>
          </a:prstGeom>
          <a:noFill/>
        </p:spPr>
        <p:txBody>
          <a:bodyPr wrap="square" rtlCol="0">
            <a:spAutoFit/>
          </a:bodyPr>
          <a:lstStyle/>
          <a:p>
            <a:r>
              <a:rPr lang="en-US" sz="1600" i="1" dirty="0">
                <a:solidFill>
                  <a:schemeClr val="bg1">
                    <a:lumMod val="75000"/>
                  </a:schemeClr>
                </a:solidFill>
              </a:rPr>
              <a:t>What is the temporal relationship between the inciting trauma and the subsequent development of angle-recession glaucoma?</a:t>
            </a:r>
          </a:p>
          <a:p>
            <a:r>
              <a:rPr lang="en-US" sz="1600" dirty="0">
                <a:solidFill>
                  <a:schemeClr val="bg1">
                    <a:lumMod val="75000"/>
                  </a:schemeClr>
                </a:solidFill>
              </a:rPr>
              <a:t>It can be immediate, or delayed by months to many years</a:t>
            </a:r>
          </a:p>
          <a:p>
            <a:endParaRPr lang="en-US" sz="1600" dirty="0">
              <a:solidFill>
                <a:schemeClr val="bg1">
                  <a:lumMod val="75000"/>
                </a:schemeClr>
              </a:solidFill>
            </a:endParaRPr>
          </a:p>
          <a:p>
            <a:r>
              <a:rPr lang="en-US" sz="1600" i="1" dirty="0">
                <a:solidFill>
                  <a:schemeClr val="bg1">
                    <a:lumMod val="75000"/>
                  </a:schemeClr>
                </a:solidFill>
              </a:rPr>
              <a:t>What is the classic presentation?</a:t>
            </a:r>
          </a:p>
          <a:p>
            <a:r>
              <a:rPr lang="en-US" sz="1600" dirty="0">
                <a:solidFill>
                  <a:schemeClr val="bg1">
                    <a:lumMod val="75000"/>
                  </a:schemeClr>
                </a:solidFill>
              </a:rPr>
              <a:t>A </a:t>
            </a:r>
            <a:r>
              <a:rPr lang="en-US" sz="1600" dirty="0" err="1">
                <a:solidFill>
                  <a:schemeClr val="bg1">
                    <a:lumMod val="75000"/>
                  </a:schemeClr>
                </a:solidFill>
              </a:rPr>
              <a:t>pt</a:t>
            </a:r>
            <a:r>
              <a:rPr lang="en-US" sz="1600" dirty="0">
                <a:solidFill>
                  <a:schemeClr val="bg1">
                    <a:lumMod val="75000"/>
                  </a:schemeClr>
                </a:solidFill>
              </a:rPr>
              <a:t> with what seems to be unilateral POAG</a:t>
            </a:r>
          </a:p>
          <a:p>
            <a:endParaRPr lang="en-US" sz="1600" dirty="0">
              <a:solidFill>
                <a:schemeClr val="bg1">
                  <a:lumMod val="75000"/>
                </a:schemeClr>
              </a:solidFill>
            </a:endParaRPr>
          </a:p>
          <a:p>
            <a:r>
              <a:rPr lang="en-US" sz="1600" i="1" dirty="0">
                <a:solidFill>
                  <a:schemeClr val="bg1">
                    <a:lumMod val="75000"/>
                  </a:schemeClr>
                </a:solidFill>
              </a:rPr>
              <a:t>Is there a correlation between the extent of angle recession and the risk of developing glaucoma?</a:t>
            </a:r>
          </a:p>
          <a:p>
            <a:r>
              <a:rPr lang="en-US" sz="1600" dirty="0">
                <a:solidFill>
                  <a:schemeClr val="bg1">
                    <a:lumMod val="75000"/>
                  </a:schemeClr>
                </a:solidFill>
              </a:rPr>
              <a:t>Yes</a:t>
            </a:r>
          </a:p>
          <a:p>
            <a:endParaRPr lang="en-US" sz="1600" dirty="0">
              <a:solidFill>
                <a:schemeClr val="bg1">
                  <a:lumMod val="75000"/>
                </a:schemeClr>
              </a:solidFill>
            </a:endParaRPr>
          </a:p>
          <a:p>
            <a:r>
              <a:rPr lang="en-US" sz="1600" i="1" dirty="0">
                <a:solidFill>
                  <a:schemeClr val="bg1">
                    <a:lumMod val="75000"/>
                  </a:schemeClr>
                </a:solidFill>
              </a:rPr>
              <a:t>Is there a correlation between angle-recession glaucoma in one eye and the development of elevated IOP in the </a:t>
            </a:r>
            <a:r>
              <a:rPr lang="en-US" sz="1600" dirty="0">
                <a:solidFill>
                  <a:schemeClr val="bg1">
                    <a:lumMod val="75000"/>
                  </a:schemeClr>
                </a:solidFill>
              </a:rPr>
              <a:t>fellow</a:t>
            </a:r>
            <a:r>
              <a:rPr lang="en-US" sz="1600" i="1" dirty="0">
                <a:solidFill>
                  <a:schemeClr val="bg1">
                    <a:lumMod val="75000"/>
                  </a:schemeClr>
                </a:solidFill>
              </a:rPr>
              <a:t> eye?</a:t>
            </a:r>
          </a:p>
          <a:p>
            <a:r>
              <a:rPr lang="en-US" sz="1600" dirty="0">
                <a:solidFill>
                  <a:schemeClr val="bg1">
                    <a:lumMod val="75000"/>
                  </a:schemeClr>
                </a:solidFill>
              </a:rPr>
              <a:t>Yes—it will occur in as many as  half  of fellow eyes</a:t>
            </a:r>
          </a:p>
          <a:p>
            <a:endParaRPr lang="en-US" sz="1600" dirty="0"/>
          </a:p>
          <a:p>
            <a:r>
              <a:rPr lang="en-US" sz="1600" i="1" dirty="0"/>
              <a:t>How should angle-recession glaucoma be managed?</a:t>
            </a:r>
          </a:p>
          <a:p>
            <a:r>
              <a:rPr lang="en-US" sz="1600" dirty="0"/>
              <a:t>With the standard complement of topical </a:t>
            </a:r>
            <a:r>
              <a:rPr lang="en-US" sz="1600" dirty="0" err="1"/>
              <a:t>hypotensives</a:t>
            </a:r>
            <a:endParaRPr lang="en-US" sz="1600" dirty="0"/>
          </a:p>
        </p:txBody>
      </p:sp>
      <p:sp>
        <p:nvSpPr>
          <p:cNvPr id="2" name="TextBox 1">
            <a:extLst>
              <a:ext uri="{FF2B5EF4-FFF2-40B4-BE49-F238E27FC236}">
                <a16:creationId xmlns:a16="http://schemas.microsoft.com/office/drawing/2014/main" id="{E113B03B-EB95-440D-B3C9-D6874AB77952}"/>
              </a:ext>
            </a:extLst>
          </p:cNvPr>
          <p:cNvSpPr txBox="1"/>
          <p:nvPr/>
        </p:nvSpPr>
        <p:spPr>
          <a:xfrm>
            <a:off x="6096000" y="6049949"/>
            <a:ext cx="1709122" cy="338554"/>
          </a:xfrm>
          <a:prstGeom prst="rect">
            <a:avLst/>
          </a:prstGeom>
          <a:noFill/>
        </p:spPr>
        <p:txBody>
          <a:bodyPr wrap="none" rtlCol="0">
            <a:spAutoFit/>
          </a:bodyPr>
          <a:lstStyle/>
          <a:p>
            <a:r>
              <a:rPr lang="en-US" sz="1600" dirty="0">
                <a:latin typeface="Segoe Script" panose="030B0504020000000003" pitchFamily="66" charset="0"/>
              </a:rPr>
              <a:t>, or SLT? </a:t>
            </a:r>
            <a:r>
              <a:rPr lang="en-US" sz="1600" b="1" dirty="0">
                <a:latin typeface="Segoe Script" panose="030B0504020000000003" pitchFamily="66" charset="0"/>
              </a:rPr>
              <a:t>Nah</a:t>
            </a:r>
          </a:p>
        </p:txBody>
      </p:sp>
      <p:sp>
        <p:nvSpPr>
          <p:cNvPr id="10" name="TextBox 9">
            <a:extLst>
              <a:ext uri="{FF2B5EF4-FFF2-40B4-BE49-F238E27FC236}">
                <a16:creationId xmlns:a16="http://schemas.microsoft.com/office/drawing/2014/main" id="{0EEA1AA8-07A6-4846-93FA-6DFF6F98D891}"/>
              </a:ext>
            </a:extLst>
          </p:cNvPr>
          <p:cNvSpPr txBox="1"/>
          <p:nvPr/>
        </p:nvSpPr>
        <p:spPr>
          <a:xfrm>
            <a:off x="5274161" y="4946519"/>
            <a:ext cx="3352800" cy="738664"/>
          </a:xfrm>
          <a:prstGeom prst="rect">
            <a:avLst/>
          </a:prstGeom>
          <a:solidFill>
            <a:schemeClr val="accent5">
              <a:lumMod val="75000"/>
            </a:schemeClr>
          </a:solidFill>
        </p:spPr>
        <p:txBody>
          <a:bodyPr wrap="square" rtlCol="0">
            <a:spAutoFit/>
          </a:bodyPr>
          <a:lstStyle/>
          <a:p>
            <a:r>
              <a:rPr lang="en-US" sz="1400" i="1" dirty="0">
                <a:solidFill>
                  <a:srgbClr val="0000FF"/>
                </a:solidFill>
              </a:rPr>
              <a:t>What about SLT?</a:t>
            </a:r>
          </a:p>
          <a:p>
            <a:r>
              <a:rPr lang="en-US" sz="1400" dirty="0">
                <a:solidFill>
                  <a:srgbClr val="0000FF"/>
                </a:solidFill>
              </a:rPr>
              <a:t>While not contraindicated, it is of limited usefulness in angle-recession eyes</a:t>
            </a:r>
          </a:p>
        </p:txBody>
      </p:sp>
      <p:sp>
        <p:nvSpPr>
          <p:cNvPr id="4" name="TextBox 3">
            <a:extLst>
              <a:ext uri="{FF2B5EF4-FFF2-40B4-BE49-F238E27FC236}">
                <a16:creationId xmlns:a16="http://schemas.microsoft.com/office/drawing/2014/main" id="{A6906879-3846-44AF-A877-F6FADF7E3252}"/>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993371655"/>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Box 41">
            <a:extLst>
              <a:ext uri="{FF2B5EF4-FFF2-40B4-BE49-F238E27FC236}">
                <a16:creationId xmlns:a16="http://schemas.microsoft.com/office/drawing/2014/main" id="{F9CC3D56-74A2-4F85-80FE-2BC9AC4BF054}"/>
              </a:ext>
            </a:extLst>
          </p:cNvPr>
          <p:cNvSpPr txBox="1">
            <a:spLocks noChangeArrowheads="1"/>
          </p:cNvSpPr>
          <p:nvPr/>
        </p:nvSpPr>
        <p:spPr bwMode="auto">
          <a:xfrm>
            <a:off x="7285038" y="4321175"/>
            <a:ext cx="1446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Angle recession</a:t>
            </a:r>
          </a:p>
        </p:txBody>
      </p:sp>
      <p:sp>
        <p:nvSpPr>
          <p:cNvPr id="26" name="Text Box 42">
            <a:extLst>
              <a:ext uri="{FF2B5EF4-FFF2-40B4-BE49-F238E27FC236}">
                <a16:creationId xmlns:a16="http://schemas.microsoft.com/office/drawing/2014/main" id="{48B31023-422C-4417-A255-3CD3F8233A83}"/>
              </a:ext>
            </a:extLst>
          </p:cNvPr>
          <p:cNvSpPr txBox="1">
            <a:spLocks noChangeArrowheads="1"/>
          </p:cNvSpPr>
          <p:nvPr/>
        </p:nvSpPr>
        <p:spPr bwMode="auto">
          <a:xfrm>
            <a:off x="7283450" y="4979988"/>
            <a:ext cx="9429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Hyphema</a:t>
            </a:r>
          </a:p>
        </p:txBody>
      </p:sp>
      <p:sp>
        <p:nvSpPr>
          <p:cNvPr id="27" name="Line 43">
            <a:extLst>
              <a:ext uri="{FF2B5EF4-FFF2-40B4-BE49-F238E27FC236}">
                <a16:creationId xmlns:a16="http://schemas.microsoft.com/office/drawing/2014/main" id="{981CC097-DFB2-42C0-B76D-D38B16B88355}"/>
              </a:ext>
            </a:extLst>
          </p:cNvPr>
          <p:cNvSpPr>
            <a:spLocks noChangeShapeType="1"/>
          </p:cNvSpPr>
          <p:nvPr/>
        </p:nvSpPr>
        <p:spPr bwMode="auto">
          <a:xfrm>
            <a:off x="7239000" y="51323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 name="Line 44">
            <a:extLst>
              <a:ext uri="{FF2B5EF4-FFF2-40B4-BE49-F238E27FC236}">
                <a16:creationId xmlns:a16="http://schemas.microsoft.com/office/drawing/2014/main" id="{101D0495-31BB-4DCD-9F45-69ACE9B002A0}"/>
              </a:ext>
            </a:extLst>
          </p:cNvPr>
          <p:cNvSpPr>
            <a:spLocks noChangeShapeType="1"/>
          </p:cNvSpPr>
          <p:nvPr/>
        </p:nvSpPr>
        <p:spPr bwMode="auto">
          <a:xfrm>
            <a:off x="7239000" y="48275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9" name="Line 45">
            <a:extLst>
              <a:ext uri="{FF2B5EF4-FFF2-40B4-BE49-F238E27FC236}">
                <a16:creationId xmlns:a16="http://schemas.microsoft.com/office/drawing/2014/main" id="{E026EACA-A97B-418F-B073-302C20546C97}"/>
              </a:ext>
            </a:extLst>
          </p:cNvPr>
          <p:cNvSpPr>
            <a:spLocks noChangeShapeType="1"/>
          </p:cNvSpPr>
          <p:nvPr/>
        </p:nvSpPr>
        <p:spPr bwMode="auto">
          <a:xfrm>
            <a:off x="7239000" y="45227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1" name="Text Box 46">
            <a:extLst>
              <a:ext uri="{FF2B5EF4-FFF2-40B4-BE49-F238E27FC236}">
                <a16:creationId xmlns:a16="http://schemas.microsoft.com/office/drawing/2014/main" id="{6B976DDF-BEFE-45A6-BC40-F072B915DFF1}"/>
              </a:ext>
            </a:extLst>
          </p:cNvPr>
          <p:cNvSpPr txBox="1">
            <a:spLocks noChangeArrowheads="1"/>
          </p:cNvSpPr>
          <p:nvPr/>
        </p:nvSpPr>
        <p:spPr bwMode="auto">
          <a:xfrm>
            <a:off x="7283450" y="4627563"/>
            <a:ext cx="1585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chemeClr val="bg1">
                    <a:lumMod val="75000"/>
                  </a:schemeClr>
                </a:solidFill>
              </a:rPr>
              <a:t>Cyclodialysis cleft</a:t>
            </a:r>
          </a:p>
        </p:txBody>
      </p:sp>
      <p:sp>
        <p:nvSpPr>
          <p:cNvPr id="33" name="Line 47">
            <a:extLst>
              <a:ext uri="{FF2B5EF4-FFF2-40B4-BE49-F238E27FC236}">
                <a16:creationId xmlns:a16="http://schemas.microsoft.com/office/drawing/2014/main" id="{03B7390E-9EFB-4A70-A69B-12D04DEFB2EF}"/>
              </a:ext>
            </a:extLst>
          </p:cNvPr>
          <p:cNvSpPr>
            <a:spLocks noChangeShapeType="1"/>
          </p:cNvSpPr>
          <p:nvPr/>
        </p:nvSpPr>
        <p:spPr bwMode="auto">
          <a:xfrm>
            <a:off x="7239000" y="4294188"/>
            <a:ext cx="0" cy="14478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5" name="Text Box 48">
            <a:extLst>
              <a:ext uri="{FF2B5EF4-FFF2-40B4-BE49-F238E27FC236}">
                <a16:creationId xmlns:a16="http://schemas.microsoft.com/office/drawing/2014/main" id="{32A2D10A-0ABE-4B67-A09C-AF6B82B3C6AF}"/>
              </a:ext>
            </a:extLst>
          </p:cNvPr>
          <p:cNvSpPr txBox="1">
            <a:spLocks noChangeArrowheads="1"/>
          </p:cNvSpPr>
          <p:nvPr/>
        </p:nvSpPr>
        <p:spPr bwMode="auto">
          <a:xfrm>
            <a:off x="7270750" y="5589588"/>
            <a:ext cx="973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Ghost cell</a:t>
            </a:r>
          </a:p>
        </p:txBody>
      </p:sp>
      <p:sp>
        <p:nvSpPr>
          <p:cNvPr id="37" name="Line 49">
            <a:extLst>
              <a:ext uri="{FF2B5EF4-FFF2-40B4-BE49-F238E27FC236}">
                <a16:creationId xmlns:a16="http://schemas.microsoft.com/office/drawing/2014/main" id="{DBEC6A70-26EA-4D90-8427-CD17BEEE56AF}"/>
              </a:ext>
            </a:extLst>
          </p:cNvPr>
          <p:cNvSpPr>
            <a:spLocks noChangeShapeType="1"/>
          </p:cNvSpPr>
          <p:nvPr/>
        </p:nvSpPr>
        <p:spPr bwMode="auto">
          <a:xfrm>
            <a:off x="7239000" y="57419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9" name="Line 50">
            <a:extLst>
              <a:ext uri="{FF2B5EF4-FFF2-40B4-BE49-F238E27FC236}">
                <a16:creationId xmlns:a16="http://schemas.microsoft.com/office/drawing/2014/main" id="{1A54D8D3-4C34-4B88-B782-BFA54A86F0EF}"/>
              </a:ext>
            </a:extLst>
          </p:cNvPr>
          <p:cNvSpPr>
            <a:spLocks noChangeShapeType="1"/>
          </p:cNvSpPr>
          <p:nvPr/>
        </p:nvSpPr>
        <p:spPr bwMode="auto">
          <a:xfrm>
            <a:off x="7239000" y="54371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1" name="Line 51">
            <a:extLst>
              <a:ext uri="{FF2B5EF4-FFF2-40B4-BE49-F238E27FC236}">
                <a16:creationId xmlns:a16="http://schemas.microsoft.com/office/drawing/2014/main" id="{9538530B-0EDF-4581-86B4-4B5DC29DF948}"/>
              </a:ext>
            </a:extLst>
          </p:cNvPr>
          <p:cNvSpPr>
            <a:spLocks noChangeShapeType="1"/>
          </p:cNvSpPr>
          <p:nvPr/>
        </p:nvSpPr>
        <p:spPr bwMode="auto">
          <a:xfrm>
            <a:off x="7239000" y="513238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43" name="Text Box 52">
            <a:extLst>
              <a:ext uri="{FF2B5EF4-FFF2-40B4-BE49-F238E27FC236}">
                <a16:creationId xmlns:a16="http://schemas.microsoft.com/office/drawing/2014/main" id="{A4189937-F2A1-444E-A556-1E911244449E}"/>
              </a:ext>
            </a:extLst>
          </p:cNvPr>
          <p:cNvSpPr txBox="1">
            <a:spLocks noChangeArrowheads="1"/>
          </p:cNvSpPr>
          <p:nvPr/>
        </p:nvSpPr>
        <p:spPr bwMode="auto">
          <a:xfrm>
            <a:off x="7283450" y="5313363"/>
            <a:ext cx="9636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chemeClr val="bg1">
                    <a:lumMod val="75000"/>
                  </a:schemeClr>
                </a:solidFill>
              </a:rPr>
              <a:t>Hemolytic</a:t>
            </a:r>
          </a:p>
        </p:txBody>
      </p:sp>
      <p:sp>
        <p:nvSpPr>
          <p:cNvPr id="15" name="Text Box 33">
            <a:extLst>
              <a:ext uri="{FF2B5EF4-FFF2-40B4-BE49-F238E27FC236}">
                <a16:creationId xmlns:a16="http://schemas.microsoft.com/office/drawing/2014/main" id="{647DEBDD-3283-4738-B2A2-8675F1306800}"/>
              </a:ext>
            </a:extLst>
          </p:cNvPr>
          <p:cNvSpPr txBox="1">
            <a:spLocks noChangeArrowheads="1"/>
          </p:cNvSpPr>
          <p:nvPr/>
        </p:nvSpPr>
        <p:spPr bwMode="auto">
          <a:xfrm>
            <a:off x="5867400" y="4322763"/>
            <a:ext cx="569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AVM</a:t>
            </a:r>
          </a:p>
        </p:txBody>
      </p:sp>
      <p:sp>
        <p:nvSpPr>
          <p:cNvPr id="16" name="Text Box 34">
            <a:extLst>
              <a:ext uri="{FF2B5EF4-FFF2-40B4-BE49-F238E27FC236}">
                <a16:creationId xmlns:a16="http://schemas.microsoft.com/office/drawing/2014/main" id="{D955ECAA-9A29-418B-BA94-654DDD38E320}"/>
              </a:ext>
            </a:extLst>
          </p:cNvPr>
          <p:cNvSpPr txBox="1">
            <a:spLocks noChangeArrowheads="1"/>
          </p:cNvSpPr>
          <p:nvPr/>
        </p:nvSpPr>
        <p:spPr bwMode="auto">
          <a:xfrm>
            <a:off x="5861050" y="5008563"/>
            <a:ext cx="1377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SVC syndrome</a:t>
            </a:r>
          </a:p>
        </p:txBody>
      </p:sp>
      <p:sp>
        <p:nvSpPr>
          <p:cNvPr id="17" name="Line 35">
            <a:extLst>
              <a:ext uri="{FF2B5EF4-FFF2-40B4-BE49-F238E27FC236}">
                <a16:creationId xmlns:a16="http://schemas.microsoft.com/office/drawing/2014/main" id="{F123F2CE-DB24-4772-AF15-D1AE1CF69FAC}"/>
              </a:ext>
            </a:extLst>
          </p:cNvPr>
          <p:cNvSpPr>
            <a:spLocks noChangeShapeType="1"/>
          </p:cNvSpPr>
          <p:nvPr/>
        </p:nvSpPr>
        <p:spPr bwMode="auto">
          <a:xfrm>
            <a:off x="5822950" y="4295775"/>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8" name="Line 36">
            <a:extLst>
              <a:ext uri="{FF2B5EF4-FFF2-40B4-BE49-F238E27FC236}">
                <a16:creationId xmlns:a16="http://schemas.microsoft.com/office/drawing/2014/main" id="{7F962312-FF8D-4BF7-AFF0-72E583D7476C}"/>
              </a:ext>
            </a:extLst>
          </p:cNvPr>
          <p:cNvSpPr>
            <a:spLocks noChangeShapeType="1"/>
          </p:cNvSpPr>
          <p:nvPr/>
        </p:nvSpPr>
        <p:spPr bwMode="auto">
          <a:xfrm>
            <a:off x="5822950" y="51339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9" name="Line 37">
            <a:extLst>
              <a:ext uri="{FF2B5EF4-FFF2-40B4-BE49-F238E27FC236}">
                <a16:creationId xmlns:a16="http://schemas.microsoft.com/office/drawing/2014/main" id="{D09225AD-410A-4DE6-993B-F235B8C5BD19}"/>
              </a:ext>
            </a:extLst>
          </p:cNvPr>
          <p:cNvSpPr>
            <a:spLocks noChangeShapeType="1"/>
          </p:cNvSpPr>
          <p:nvPr/>
        </p:nvSpPr>
        <p:spPr bwMode="auto">
          <a:xfrm>
            <a:off x="5822950" y="48291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0" name="Line 38">
            <a:extLst>
              <a:ext uri="{FF2B5EF4-FFF2-40B4-BE49-F238E27FC236}">
                <a16:creationId xmlns:a16="http://schemas.microsoft.com/office/drawing/2014/main" id="{C0C4CE11-DC70-45E1-BA1E-68D43ED1C491}"/>
              </a:ext>
            </a:extLst>
          </p:cNvPr>
          <p:cNvSpPr>
            <a:spLocks noChangeShapeType="1"/>
          </p:cNvSpPr>
          <p:nvPr/>
        </p:nvSpPr>
        <p:spPr bwMode="auto">
          <a:xfrm>
            <a:off x="5822950" y="45243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1" name="Text Box 39">
            <a:extLst>
              <a:ext uri="{FF2B5EF4-FFF2-40B4-BE49-F238E27FC236}">
                <a16:creationId xmlns:a16="http://schemas.microsoft.com/office/drawing/2014/main" id="{0934AAC7-9269-4B27-B1A2-4B57BBEC06B6}"/>
              </a:ext>
            </a:extLst>
          </p:cNvPr>
          <p:cNvSpPr txBox="1">
            <a:spLocks noChangeArrowheads="1"/>
          </p:cNvSpPr>
          <p:nvPr/>
        </p:nvSpPr>
        <p:spPr bwMode="auto">
          <a:xfrm>
            <a:off x="5867400" y="4586288"/>
            <a:ext cx="1059906"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Venous</a:t>
            </a:r>
          </a:p>
          <a:p>
            <a:pPr eaLnBrk="1" hangingPunct="1">
              <a:lnSpc>
                <a:spcPct val="80000"/>
              </a:lnSpc>
              <a:spcBef>
                <a:spcPct val="0"/>
              </a:spcBef>
              <a:buClrTx/>
              <a:buSzTx/>
              <a:buFontTx/>
              <a:buNone/>
            </a:pPr>
            <a:r>
              <a:rPr lang="en-US" altLang="en-US" sz="1400">
                <a:solidFill>
                  <a:schemeClr val="bg1">
                    <a:lumMod val="75000"/>
                  </a:schemeClr>
                </a:solidFill>
              </a:rPr>
              <a:t>obstruction</a:t>
            </a:r>
          </a:p>
        </p:txBody>
      </p:sp>
      <p:sp>
        <p:nvSpPr>
          <p:cNvPr id="22" name="Text Box 61">
            <a:extLst>
              <a:ext uri="{FF2B5EF4-FFF2-40B4-BE49-F238E27FC236}">
                <a16:creationId xmlns:a16="http://schemas.microsoft.com/office/drawing/2014/main" id="{2EC24FBE-5D8B-4D62-B23B-F45640078BD3}"/>
              </a:ext>
            </a:extLst>
          </p:cNvPr>
          <p:cNvSpPr txBox="1">
            <a:spLocks noChangeArrowheads="1"/>
          </p:cNvSpPr>
          <p:nvPr/>
        </p:nvSpPr>
        <p:spPr bwMode="auto">
          <a:xfrm>
            <a:off x="5867400" y="5313363"/>
            <a:ext cx="1012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C-C fistula</a:t>
            </a:r>
          </a:p>
        </p:txBody>
      </p:sp>
      <p:sp>
        <p:nvSpPr>
          <p:cNvPr id="23" name="Line 62">
            <a:extLst>
              <a:ext uri="{FF2B5EF4-FFF2-40B4-BE49-F238E27FC236}">
                <a16:creationId xmlns:a16="http://schemas.microsoft.com/office/drawing/2014/main" id="{C637C6B7-1346-4D66-BD64-231C3FF09660}"/>
              </a:ext>
            </a:extLst>
          </p:cNvPr>
          <p:cNvSpPr>
            <a:spLocks noChangeShapeType="1"/>
          </p:cNvSpPr>
          <p:nvPr/>
        </p:nvSpPr>
        <p:spPr bwMode="auto">
          <a:xfrm>
            <a:off x="5822950" y="4600575"/>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4" name="Line 63">
            <a:extLst>
              <a:ext uri="{FF2B5EF4-FFF2-40B4-BE49-F238E27FC236}">
                <a16:creationId xmlns:a16="http://schemas.microsoft.com/office/drawing/2014/main" id="{573F9B33-D6F1-4E7F-8DCD-E459A0F0AA1A}"/>
              </a:ext>
            </a:extLst>
          </p:cNvPr>
          <p:cNvSpPr>
            <a:spLocks noChangeShapeType="1"/>
          </p:cNvSpPr>
          <p:nvPr/>
        </p:nvSpPr>
        <p:spPr bwMode="auto">
          <a:xfrm>
            <a:off x="5822950" y="5438775"/>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0" name="Line 25">
            <a:extLst>
              <a:ext uri="{FF2B5EF4-FFF2-40B4-BE49-F238E27FC236}">
                <a16:creationId xmlns:a16="http://schemas.microsoft.com/office/drawing/2014/main" id="{37762E92-8B83-4FD8-9879-2FF5B0865A7E}"/>
              </a:ext>
            </a:extLst>
          </p:cNvPr>
          <p:cNvSpPr>
            <a:spLocks noChangeShapeType="1"/>
          </p:cNvSpPr>
          <p:nvPr/>
        </p:nvSpPr>
        <p:spPr bwMode="auto">
          <a:xfrm>
            <a:off x="441960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1" name="Line 26">
            <a:extLst>
              <a:ext uri="{FF2B5EF4-FFF2-40B4-BE49-F238E27FC236}">
                <a16:creationId xmlns:a16="http://schemas.microsoft.com/office/drawing/2014/main" id="{68CC8399-B658-4CD1-AC19-33946C47D71A}"/>
              </a:ext>
            </a:extLst>
          </p:cNvPr>
          <p:cNvSpPr>
            <a:spLocks noChangeShapeType="1"/>
          </p:cNvSpPr>
          <p:nvPr/>
        </p:nvSpPr>
        <p:spPr bwMode="auto">
          <a:xfrm>
            <a:off x="441960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2" name="Line 27">
            <a:extLst>
              <a:ext uri="{FF2B5EF4-FFF2-40B4-BE49-F238E27FC236}">
                <a16:creationId xmlns:a16="http://schemas.microsoft.com/office/drawing/2014/main" id="{4BB88294-C745-4FD7-A239-C663BE9D6E5C}"/>
              </a:ext>
            </a:extLst>
          </p:cNvPr>
          <p:cNvSpPr>
            <a:spLocks noChangeShapeType="1"/>
          </p:cNvSpPr>
          <p:nvPr/>
        </p:nvSpPr>
        <p:spPr bwMode="auto">
          <a:xfrm>
            <a:off x="441960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13" name="Text Box 30">
            <a:extLst>
              <a:ext uri="{FF2B5EF4-FFF2-40B4-BE49-F238E27FC236}">
                <a16:creationId xmlns:a16="http://schemas.microsoft.com/office/drawing/2014/main" id="{841AADAF-5080-42F3-B16A-B340B3B90B8F}"/>
              </a:ext>
            </a:extLst>
          </p:cNvPr>
          <p:cNvSpPr txBox="1">
            <a:spLocks noChangeArrowheads="1"/>
          </p:cNvSpPr>
          <p:nvPr/>
        </p:nvSpPr>
        <p:spPr bwMode="auto">
          <a:xfrm>
            <a:off x="4443413" y="4348163"/>
            <a:ext cx="1160895" cy="437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Posner-</a:t>
            </a:r>
          </a:p>
          <a:p>
            <a:pPr eaLnBrk="1" hangingPunct="1">
              <a:lnSpc>
                <a:spcPct val="80000"/>
              </a:lnSpc>
              <a:spcBef>
                <a:spcPct val="0"/>
              </a:spcBef>
              <a:buClrTx/>
              <a:buSzTx/>
              <a:buFontTx/>
              <a:buNone/>
            </a:pPr>
            <a:r>
              <a:rPr lang="en-US" altLang="en-US" sz="1400">
                <a:solidFill>
                  <a:schemeClr val="bg1">
                    <a:lumMod val="75000"/>
                  </a:schemeClr>
                </a:solidFill>
              </a:rPr>
              <a:t>Schlossman</a:t>
            </a:r>
          </a:p>
        </p:txBody>
      </p:sp>
      <p:sp>
        <p:nvSpPr>
          <p:cNvPr id="14" name="Text Box 31">
            <a:extLst>
              <a:ext uri="{FF2B5EF4-FFF2-40B4-BE49-F238E27FC236}">
                <a16:creationId xmlns:a16="http://schemas.microsoft.com/office/drawing/2014/main" id="{39594B4F-9332-4702-909F-F891DEBA06EA}"/>
              </a:ext>
            </a:extLst>
          </p:cNvPr>
          <p:cNvSpPr txBox="1">
            <a:spLocks noChangeArrowheads="1"/>
          </p:cNvSpPr>
          <p:nvPr/>
        </p:nvSpPr>
        <p:spPr bwMode="auto">
          <a:xfrm>
            <a:off x="4451350" y="4864100"/>
            <a:ext cx="1317990" cy="60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solidFill>
                  <a:schemeClr val="bg1">
                    <a:lumMod val="75000"/>
                  </a:schemeClr>
                </a:solidFill>
              </a:rPr>
              <a:t>Fuchs</a:t>
            </a:r>
          </a:p>
          <a:p>
            <a:pPr eaLnBrk="1" hangingPunct="1">
              <a:lnSpc>
                <a:spcPct val="80000"/>
              </a:lnSpc>
              <a:spcBef>
                <a:spcPct val="0"/>
              </a:spcBef>
              <a:buClrTx/>
              <a:buSzTx/>
              <a:buFontTx/>
              <a:buNone/>
            </a:pPr>
            <a:r>
              <a:rPr lang="en-US" altLang="en-US" sz="1400">
                <a:solidFill>
                  <a:schemeClr val="bg1">
                    <a:lumMod val="75000"/>
                  </a:schemeClr>
                </a:solidFill>
              </a:rPr>
              <a:t>heterochromic</a:t>
            </a:r>
          </a:p>
          <a:p>
            <a:pPr eaLnBrk="1" hangingPunct="1">
              <a:lnSpc>
                <a:spcPct val="80000"/>
              </a:lnSpc>
              <a:spcBef>
                <a:spcPct val="0"/>
              </a:spcBef>
              <a:buClrTx/>
              <a:buSzTx/>
              <a:buFontTx/>
              <a:buNone/>
            </a:pPr>
            <a:r>
              <a:rPr lang="en-US" altLang="en-US" sz="1400">
                <a:solidFill>
                  <a:schemeClr val="bg1">
                    <a:lumMod val="75000"/>
                  </a:schemeClr>
                </a:solidFill>
              </a:rPr>
              <a:t>iridocyclitis</a:t>
            </a:r>
          </a:p>
        </p:txBody>
      </p:sp>
      <p:sp>
        <p:nvSpPr>
          <p:cNvPr id="3" name="Text Box 12">
            <a:extLst>
              <a:ext uri="{FF2B5EF4-FFF2-40B4-BE49-F238E27FC236}">
                <a16:creationId xmlns:a16="http://schemas.microsoft.com/office/drawing/2014/main" id="{CB3CBAAB-3C8C-4CA0-806B-7B485550A686}"/>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Phacolytic</a:t>
            </a:r>
          </a:p>
        </p:txBody>
      </p:sp>
      <p:sp>
        <p:nvSpPr>
          <p:cNvPr id="4" name="Text Box 13">
            <a:extLst>
              <a:ext uri="{FF2B5EF4-FFF2-40B4-BE49-F238E27FC236}">
                <a16:creationId xmlns:a16="http://schemas.microsoft.com/office/drawing/2014/main" id="{1DFA79BE-3C83-4B70-83E6-1E32C750FC44}"/>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Lens particle</a:t>
            </a:r>
          </a:p>
        </p:txBody>
      </p:sp>
      <p:sp>
        <p:nvSpPr>
          <p:cNvPr id="5" name="Text Box 14">
            <a:extLst>
              <a:ext uri="{FF2B5EF4-FFF2-40B4-BE49-F238E27FC236}">
                <a16:creationId xmlns:a16="http://schemas.microsoft.com/office/drawing/2014/main" id="{16D7DB0D-30F6-40A5-8285-D7695BA0E298}"/>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solidFill>
                  <a:schemeClr val="bg1">
                    <a:lumMod val="75000"/>
                  </a:schemeClr>
                </a:solidFill>
              </a:rPr>
              <a:t>Phacoantigenic</a:t>
            </a:r>
          </a:p>
        </p:txBody>
      </p:sp>
      <p:sp>
        <p:nvSpPr>
          <p:cNvPr id="6" name="Line 15">
            <a:extLst>
              <a:ext uri="{FF2B5EF4-FFF2-40B4-BE49-F238E27FC236}">
                <a16:creationId xmlns:a16="http://schemas.microsoft.com/office/drawing/2014/main" id="{A663047B-0438-468F-8BCE-528AE74AB627}"/>
              </a:ext>
            </a:extLst>
          </p:cNvPr>
          <p:cNvSpPr>
            <a:spLocks noChangeShapeType="1"/>
          </p:cNvSpPr>
          <p:nvPr/>
        </p:nvSpPr>
        <p:spPr bwMode="auto">
          <a:xfrm>
            <a:off x="2965450" y="4338638"/>
            <a:ext cx="0" cy="83820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7" name="Line 16">
            <a:extLst>
              <a:ext uri="{FF2B5EF4-FFF2-40B4-BE49-F238E27FC236}">
                <a16:creationId xmlns:a16="http://schemas.microsoft.com/office/drawing/2014/main" id="{215CF023-37B4-49BD-A27A-B367C0EBE305}"/>
              </a:ext>
            </a:extLst>
          </p:cNvPr>
          <p:cNvSpPr>
            <a:spLocks noChangeShapeType="1"/>
          </p:cNvSpPr>
          <p:nvPr/>
        </p:nvSpPr>
        <p:spPr bwMode="auto">
          <a:xfrm>
            <a:off x="2965450" y="51768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8" name="Line 17">
            <a:extLst>
              <a:ext uri="{FF2B5EF4-FFF2-40B4-BE49-F238E27FC236}">
                <a16:creationId xmlns:a16="http://schemas.microsoft.com/office/drawing/2014/main" id="{FA1A272F-A39F-4C51-B299-1F215ED4F98C}"/>
              </a:ext>
            </a:extLst>
          </p:cNvPr>
          <p:cNvSpPr>
            <a:spLocks noChangeShapeType="1"/>
          </p:cNvSpPr>
          <p:nvPr/>
        </p:nvSpPr>
        <p:spPr bwMode="auto">
          <a:xfrm>
            <a:off x="2965450" y="48720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9" name="Line 18">
            <a:extLst>
              <a:ext uri="{FF2B5EF4-FFF2-40B4-BE49-F238E27FC236}">
                <a16:creationId xmlns:a16="http://schemas.microsoft.com/office/drawing/2014/main" id="{0239CA23-10E5-410C-A55C-4AED5C239D65}"/>
              </a:ext>
            </a:extLst>
          </p:cNvPr>
          <p:cNvSpPr>
            <a:spLocks noChangeShapeType="1"/>
          </p:cNvSpPr>
          <p:nvPr/>
        </p:nvSpPr>
        <p:spPr bwMode="auto">
          <a:xfrm>
            <a:off x="2965450" y="4567238"/>
            <a:ext cx="76200" cy="0"/>
          </a:xfrm>
          <a:prstGeom prst="line">
            <a:avLst/>
          </a:prstGeom>
          <a:noFill/>
          <a:ln w="9525">
            <a:solidFill>
              <a:schemeClr val="bg1">
                <a:lumMod val="7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dirty="0">
                <a:solidFill>
                  <a:schemeClr val="bg1">
                    <a:lumMod val="75000"/>
                  </a:schemeClr>
                </a:solidFill>
              </a:rPr>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solidFill>
                  <a:schemeClr val="bg1">
                    <a:lumMod val="75000"/>
                  </a:schemeClr>
                </a:solidFill>
              </a:rPr>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39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Lens-</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3319" y="3773488"/>
            <a:ext cx="970138"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Tumor-</a:t>
            </a:r>
          </a:p>
          <a:p>
            <a:pPr algn="ctr" eaLnBrk="1" hangingPunct="1">
              <a:lnSpc>
                <a:spcPct val="80000"/>
              </a:lnSpc>
              <a:spcBef>
                <a:spcPct val="0"/>
              </a:spcBef>
              <a:buClrTx/>
              <a:buSzTx/>
              <a:buFontTx/>
              <a:buNone/>
            </a:pPr>
            <a:r>
              <a:rPr lang="en-US" altLang="en-US" sz="1600" b="1" dirty="0">
                <a:solidFill>
                  <a:schemeClr val="bg1">
                    <a:lumMod val="75000"/>
                  </a:schemeClr>
                </a:solidFill>
              </a:rPr>
              <a:t>induced</a:t>
            </a:r>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Inflammation-</a:t>
            </a:r>
          </a:p>
          <a:p>
            <a:pPr algn="ctr" eaLnBrk="1" hangingPunct="1">
              <a:lnSpc>
                <a:spcPct val="80000"/>
              </a:lnSpc>
              <a:spcBef>
                <a:spcPct val="0"/>
              </a:spcBef>
              <a:buClrTx/>
              <a:buSzTx/>
              <a:buFontTx/>
              <a:buNone/>
            </a:pPr>
            <a:r>
              <a:rPr lang="en-US" altLang="en-US" sz="1600" b="1">
                <a:solidFill>
                  <a:schemeClr val="bg1">
                    <a:lumMod val="75000"/>
                  </a:schemeClr>
                </a:solidFill>
              </a:rPr>
              <a:t>Induced</a:t>
            </a:r>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9343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solidFill>
                  <a:schemeClr val="bg1">
                    <a:lumMod val="75000"/>
                  </a:schemeClr>
                </a:solidFill>
              </a:rPr>
              <a:t>EVP</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solidFill>
                  <a:schemeClr val="bg1">
                    <a:lumMod val="75000"/>
                  </a:schemeClr>
                </a:solidFill>
              </a:rPr>
              <a:t>Trauma-</a:t>
            </a:r>
          </a:p>
          <a:p>
            <a:pPr algn="ctr" eaLnBrk="1" hangingPunct="1">
              <a:lnSpc>
                <a:spcPct val="80000"/>
              </a:lnSpc>
              <a:spcBef>
                <a:spcPct val="0"/>
              </a:spcBef>
              <a:buClrTx/>
              <a:buSzTx/>
              <a:buFontTx/>
              <a:buNone/>
            </a:pPr>
            <a:r>
              <a:rPr lang="en-US" altLang="en-US" sz="1600" b="1">
                <a:solidFill>
                  <a:schemeClr val="bg1">
                    <a:lumMod val="75000"/>
                  </a:schemeClr>
                </a:solidFill>
              </a:rPr>
              <a:t>Related</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 name="TextBox 60">
            <a:extLst>
              <a:ext uri="{FF2B5EF4-FFF2-40B4-BE49-F238E27FC236}">
                <a16:creationId xmlns:a16="http://schemas.microsoft.com/office/drawing/2014/main" id="{E488A6FF-123A-4EF6-871D-67F142DF534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66" name="TextBox 65">
            <a:extLst>
              <a:ext uri="{FF2B5EF4-FFF2-40B4-BE49-F238E27FC236}">
                <a16:creationId xmlns:a16="http://schemas.microsoft.com/office/drawing/2014/main" id="{B044518F-293C-4DD6-8593-0FC1ACFF8B41}"/>
              </a:ext>
            </a:extLst>
          </p:cNvPr>
          <p:cNvSpPr txBox="1"/>
          <p:nvPr/>
        </p:nvSpPr>
        <p:spPr>
          <a:xfrm>
            <a:off x="3062607" y="3276600"/>
            <a:ext cx="5546725" cy="400110"/>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pPr algn="ctr"/>
            <a:r>
              <a:rPr lang="en-US" sz="2000" i="1" dirty="0">
                <a:solidFill>
                  <a:srgbClr val="0000FF"/>
                </a:solidFill>
                <a:effectLst>
                  <a:outerShdw blurRad="38100" dist="38100" dir="2700000" algn="tl">
                    <a:srgbClr val="000000">
                      <a:alpha val="43137"/>
                    </a:srgbClr>
                  </a:outerShdw>
                </a:effectLst>
              </a:rPr>
              <a:t>Next let’s look at </a:t>
            </a:r>
            <a:r>
              <a:rPr lang="en-US" sz="2000" dirty="0">
                <a:solidFill>
                  <a:srgbClr val="0000FF"/>
                </a:solidFill>
                <a:effectLst>
                  <a:outerShdw blurRad="38100" dist="38100" dir="2700000" algn="tl">
                    <a:srgbClr val="000000">
                      <a:alpha val="43137"/>
                    </a:srgbClr>
                  </a:outerShdw>
                </a:effectLst>
              </a:rPr>
              <a:t>drug-induced secondary OAG</a:t>
            </a:r>
          </a:p>
        </p:txBody>
      </p:sp>
      <p:sp>
        <p:nvSpPr>
          <p:cNvPr id="67" name="Text Box 40">
            <a:extLst>
              <a:ext uri="{FF2B5EF4-FFF2-40B4-BE49-F238E27FC236}">
                <a16:creationId xmlns:a16="http://schemas.microsoft.com/office/drawing/2014/main" id="{6AAD68BD-1A77-4EA5-BDAA-1C5BD46F93A5}"/>
              </a:ext>
            </a:extLst>
          </p:cNvPr>
          <p:cNvSpPr txBox="1">
            <a:spLocks noChangeArrowheads="1"/>
          </p:cNvSpPr>
          <p:nvPr/>
        </p:nvSpPr>
        <p:spPr bwMode="auto">
          <a:xfrm>
            <a:off x="7758488" y="2289175"/>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Drug-</a:t>
            </a:r>
          </a:p>
          <a:p>
            <a:pPr algn="ctr" eaLnBrk="1" hangingPunct="1">
              <a:lnSpc>
                <a:spcPct val="80000"/>
              </a:lnSpc>
              <a:spcBef>
                <a:spcPct val="0"/>
              </a:spcBef>
              <a:buClrTx/>
              <a:buSzTx/>
              <a:buFontTx/>
              <a:buNone/>
            </a:pPr>
            <a:r>
              <a:rPr lang="en-US" altLang="en-US" sz="1600" b="1" dirty="0"/>
              <a:t>Induced</a:t>
            </a:r>
          </a:p>
        </p:txBody>
      </p:sp>
      <p:sp>
        <p:nvSpPr>
          <p:cNvPr id="68" name="Line 59">
            <a:extLst>
              <a:ext uri="{FF2B5EF4-FFF2-40B4-BE49-F238E27FC236}">
                <a16:creationId xmlns:a16="http://schemas.microsoft.com/office/drawing/2014/main" id="{36774B92-D1CE-42C5-9AD4-00DB1B49EA65}"/>
              </a:ext>
            </a:extLst>
          </p:cNvPr>
          <p:cNvSpPr>
            <a:spLocks noChangeShapeType="1"/>
          </p:cNvSpPr>
          <p:nvPr/>
        </p:nvSpPr>
        <p:spPr bwMode="auto">
          <a:xfrm>
            <a:off x="7086601" y="2438401"/>
            <a:ext cx="671887" cy="6667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69" name="Text Box 40">
            <a:extLst>
              <a:ext uri="{FF2B5EF4-FFF2-40B4-BE49-F238E27FC236}">
                <a16:creationId xmlns:a16="http://schemas.microsoft.com/office/drawing/2014/main" id="{8EB99170-C681-4DC5-B5B2-8756B32C2B13}"/>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solidFill>
                  <a:schemeClr val="bg1">
                    <a:lumMod val="75000"/>
                  </a:schemeClr>
                </a:solidFill>
              </a:rPr>
              <a:t>Schwartz</a:t>
            </a:r>
          </a:p>
          <a:p>
            <a:pPr algn="ctr" eaLnBrk="1" hangingPunct="1">
              <a:lnSpc>
                <a:spcPct val="80000"/>
              </a:lnSpc>
              <a:spcBef>
                <a:spcPct val="0"/>
              </a:spcBef>
              <a:buClrTx/>
              <a:buSzTx/>
              <a:buFontTx/>
              <a:buNone/>
            </a:pPr>
            <a:r>
              <a:rPr lang="en-US" altLang="en-US" sz="1600" b="1" dirty="0">
                <a:solidFill>
                  <a:schemeClr val="bg1">
                    <a:lumMod val="75000"/>
                  </a:schemeClr>
                </a:solidFill>
              </a:rPr>
              <a:t>syndrome</a:t>
            </a:r>
          </a:p>
        </p:txBody>
      </p:sp>
      <p:sp>
        <p:nvSpPr>
          <p:cNvPr id="30" name="Oval 29">
            <a:extLst>
              <a:ext uri="{FF2B5EF4-FFF2-40B4-BE49-F238E27FC236}">
                <a16:creationId xmlns:a16="http://schemas.microsoft.com/office/drawing/2014/main" id="{5DD45760-4136-4BE8-8F90-0528D24D7397}"/>
              </a:ext>
            </a:extLst>
          </p:cNvPr>
          <p:cNvSpPr/>
          <p:nvPr/>
        </p:nvSpPr>
        <p:spPr>
          <a:xfrm>
            <a:off x="7620000" y="2195512"/>
            <a:ext cx="1187450" cy="68370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92372029"/>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516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84775"/>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endParaRPr lang="en-US" sz="1600" dirty="0">
              <a:solidFill>
                <a:srgbClr val="0000FF"/>
              </a:solidFill>
            </a:endParaRPr>
          </a:p>
        </p:txBody>
      </p:sp>
      <p:sp>
        <p:nvSpPr>
          <p:cNvPr id="7" name="Rectangle 8">
            <a:extLst>
              <a:ext uri="{FF2B5EF4-FFF2-40B4-BE49-F238E27FC236}">
                <a16:creationId xmlns:a16="http://schemas.microsoft.com/office/drawing/2014/main" id="{68A99DE9-BDDC-4373-8F40-28AF68A41844}"/>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2021906963"/>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517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84775"/>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p:txBody>
      </p:sp>
      <p:sp>
        <p:nvSpPr>
          <p:cNvPr id="7" name="Rectangle 8">
            <a:extLst>
              <a:ext uri="{FF2B5EF4-FFF2-40B4-BE49-F238E27FC236}">
                <a16:creationId xmlns:a16="http://schemas.microsoft.com/office/drawing/2014/main" id="{2E4477FB-E8B8-40AF-A4AF-F8B3B811D276}"/>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3576444931"/>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518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a:t>
            </a:r>
            <a:endParaRPr lang="en-US" sz="1600" i="1" dirty="0"/>
          </a:p>
          <a:p>
            <a:r>
              <a:rPr lang="en-US" sz="1600" i="1" dirty="0">
                <a:solidFill>
                  <a:srgbClr val="0000FF"/>
                </a:solidFill>
              </a:rPr>
              <a:t>--Topical?</a:t>
            </a:r>
          </a:p>
          <a:p>
            <a:r>
              <a:rPr lang="en-US" sz="1600" i="1" dirty="0">
                <a:solidFill>
                  <a:srgbClr val="0000FF"/>
                </a:solidFill>
              </a:rPr>
              <a:t>--Intravitreal injection?</a:t>
            </a:r>
          </a:p>
          <a:p>
            <a:r>
              <a:rPr lang="en-US" sz="1600" i="1" dirty="0">
                <a:solidFill>
                  <a:srgbClr val="0000FF"/>
                </a:solidFill>
              </a:rPr>
              <a:t>--Intravitreal implant?</a:t>
            </a:r>
          </a:p>
          <a:p>
            <a:r>
              <a:rPr lang="en-US" sz="1600" i="1" dirty="0">
                <a:solidFill>
                  <a:srgbClr val="0000FF"/>
                </a:solidFill>
              </a:rPr>
              <a:t>--Sub-Tenon’s/periocular depot?</a:t>
            </a:r>
          </a:p>
          <a:p>
            <a:r>
              <a:rPr lang="en-US" sz="1600" i="1" dirty="0">
                <a:solidFill>
                  <a:srgbClr val="0000FF"/>
                </a:solidFill>
              </a:rPr>
              <a:t>--Periocular injection?</a:t>
            </a:r>
          </a:p>
        </p:txBody>
      </p:sp>
      <p:sp>
        <p:nvSpPr>
          <p:cNvPr id="7" name="Rectangle 8">
            <a:extLst>
              <a:ext uri="{FF2B5EF4-FFF2-40B4-BE49-F238E27FC236}">
                <a16:creationId xmlns:a16="http://schemas.microsoft.com/office/drawing/2014/main" id="{3155865E-F1DD-4A49-98B7-AB8979BDC45B}"/>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3468615714"/>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519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a:t>
            </a:r>
            <a:endParaRPr lang="en-US" sz="1600" i="1" dirty="0"/>
          </a:p>
          <a:p>
            <a:r>
              <a:rPr lang="en-US" sz="1600" dirty="0">
                <a:solidFill>
                  <a:srgbClr val="0000FF"/>
                </a:solidFill>
              </a:rPr>
              <a:t>--Topical!</a:t>
            </a:r>
          </a:p>
          <a:p>
            <a:r>
              <a:rPr lang="en-US" sz="1600" dirty="0">
                <a:solidFill>
                  <a:srgbClr val="0000FF"/>
                </a:solidFill>
              </a:rPr>
              <a:t>--Intravitreal injection!</a:t>
            </a:r>
          </a:p>
          <a:p>
            <a:r>
              <a:rPr lang="en-US" sz="1600" dirty="0">
                <a:solidFill>
                  <a:srgbClr val="0000FF"/>
                </a:solidFill>
              </a:rPr>
              <a:t>--Intravitreal implant!</a:t>
            </a:r>
          </a:p>
          <a:p>
            <a:r>
              <a:rPr lang="en-US" sz="1600" dirty="0">
                <a:solidFill>
                  <a:srgbClr val="0000FF"/>
                </a:solidFill>
              </a:rPr>
              <a:t>--Sub-Tenon’s/periocular depot!</a:t>
            </a:r>
          </a:p>
          <a:p>
            <a:r>
              <a:rPr lang="en-US" sz="1600" dirty="0">
                <a:solidFill>
                  <a:srgbClr val="0000FF"/>
                </a:solidFill>
              </a:rPr>
              <a:t>--Periocular injection!</a:t>
            </a:r>
          </a:p>
        </p:txBody>
      </p:sp>
      <p:sp>
        <p:nvSpPr>
          <p:cNvPr id="4" name="TextBox 3">
            <a:extLst>
              <a:ext uri="{FF2B5EF4-FFF2-40B4-BE49-F238E27FC236}">
                <a16:creationId xmlns:a16="http://schemas.microsoft.com/office/drawing/2014/main" id="{9763BB0F-B59C-41B3-B9DC-EEEEC016C87B}"/>
              </a:ext>
            </a:extLst>
          </p:cNvPr>
          <p:cNvSpPr txBox="1"/>
          <p:nvPr/>
        </p:nvSpPr>
        <p:spPr>
          <a:xfrm>
            <a:off x="4001564" y="2603188"/>
            <a:ext cx="3057247" cy="369332"/>
          </a:xfrm>
          <a:prstGeom prst="rect">
            <a:avLst/>
          </a:prstGeom>
          <a:noFill/>
        </p:spPr>
        <p:txBody>
          <a:bodyPr wrap="none" rtlCol="0">
            <a:spAutoFit/>
          </a:bodyPr>
          <a:lstStyle/>
          <a:p>
            <a:r>
              <a:rPr lang="en-US" b="1" dirty="0">
                <a:effectLst>
                  <a:outerShdw blurRad="38100" dist="38100" dir="2700000" algn="tl">
                    <a:srgbClr val="000000">
                      <a:alpha val="43137"/>
                    </a:srgbClr>
                  </a:outerShdw>
                </a:effectLst>
              </a:rPr>
              <a:t>All</a:t>
            </a:r>
            <a:r>
              <a:rPr lang="en-US" i="1" dirty="0">
                <a:effectLst>
                  <a:outerShdw blurRad="38100" dist="38100" dir="2700000" algn="tl">
                    <a:srgbClr val="000000">
                      <a:alpha val="43137"/>
                    </a:srgbClr>
                  </a:outerShdw>
                </a:effectLst>
              </a:rPr>
              <a:t> can cause elevated IOP!</a:t>
            </a:r>
          </a:p>
        </p:txBody>
      </p:sp>
      <p:sp>
        <p:nvSpPr>
          <p:cNvPr id="7" name="Rectangle 8">
            <a:extLst>
              <a:ext uri="{FF2B5EF4-FFF2-40B4-BE49-F238E27FC236}">
                <a16:creationId xmlns:a16="http://schemas.microsoft.com/office/drawing/2014/main" id="{209AD9CE-22DE-455A-A562-730ABE92387D}"/>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422445811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p>
          <a:p>
            <a:pPr eaLnBrk="1" hangingPunct="1"/>
            <a:r>
              <a:rPr lang="en-US" altLang="en-US" sz="2200" dirty="0"/>
              <a:t>Is a reaction to </a:t>
            </a:r>
            <a:r>
              <a:rPr lang="en-US" altLang="en-US" sz="2200" i="1" dirty="0"/>
              <a:t>normal</a:t>
            </a:r>
            <a:r>
              <a:rPr lang="en-US" altLang="en-US" sz="2200" dirty="0"/>
              <a:t> lens proteins:</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634071"/>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endParaRPr lang="en-US" sz="1400" i="1" dirty="0">
              <a:solidFill>
                <a:schemeClr val="accent1">
                  <a:lumMod val="40000"/>
                  <a:lumOff val="60000"/>
                </a:schemeClr>
              </a:solidFill>
            </a:endParaRPr>
          </a:p>
          <a:p>
            <a:r>
              <a:rPr lang="en-US" sz="1400" dirty="0">
                <a:solidFill>
                  <a:schemeClr val="accent1">
                    <a:lumMod val="40000"/>
                    <a:lumOff val="60000"/>
                  </a:schemeClr>
                </a:solidFill>
              </a:rPr>
              <a:t>About 50%!</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topical therapy to control their IOP?</a:t>
            </a:r>
          </a:p>
          <a:p>
            <a:r>
              <a:rPr lang="en-US" sz="1400" dirty="0">
                <a:solidFill>
                  <a:schemeClr val="accent1">
                    <a:lumMod val="40000"/>
                    <a:lumOff val="60000"/>
                  </a:schemeClr>
                </a:solidFill>
              </a:rPr>
              <a:t>About 25%</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surgical (incisional) intervention?</a:t>
            </a:r>
          </a:p>
          <a:p>
            <a:r>
              <a:rPr lang="en-US" sz="1400" dirty="0">
                <a:solidFill>
                  <a:schemeClr val="accent1">
                    <a:lumMod val="40000"/>
                    <a:lumOff val="60000"/>
                  </a:schemeClr>
                </a:solidFill>
              </a:rPr>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404529219"/>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p>
          <a:p>
            <a:r>
              <a:rPr lang="en-US" sz="1400" dirty="0"/>
              <a:t>About 50%!</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topical therapy to control their IOP?</a:t>
            </a:r>
          </a:p>
          <a:p>
            <a:r>
              <a:rPr lang="en-US" sz="1400" dirty="0">
                <a:solidFill>
                  <a:schemeClr val="accent1">
                    <a:lumMod val="40000"/>
                    <a:lumOff val="60000"/>
                  </a:schemeClr>
                </a:solidFill>
              </a:rPr>
              <a:t>About 25%</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surgical (incisional) intervention?</a:t>
            </a:r>
          </a:p>
          <a:p>
            <a:r>
              <a:rPr lang="en-US" sz="1400" dirty="0">
                <a:solidFill>
                  <a:schemeClr val="accent1">
                    <a:lumMod val="40000"/>
                    <a:lumOff val="60000"/>
                  </a:schemeClr>
                </a:solidFill>
              </a:rPr>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380550614"/>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p>
          <a:p>
            <a:r>
              <a:rPr lang="en-US" sz="1400" dirty="0"/>
              <a:t>About 50%!</a:t>
            </a:r>
          </a:p>
          <a:p>
            <a:endParaRPr lang="en-US" sz="1400" dirty="0"/>
          </a:p>
          <a:p>
            <a:r>
              <a:rPr lang="en-US" sz="1400" i="1" dirty="0"/>
              <a:t>Of the 50% of </a:t>
            </a:r>
            <a:r>
              <a:rPr lang="en-US" sz="1400" i="1" dirty="0" err="1"/>
              <a:t>IVit</a:t>
            </a:r>
            <a:r>
              <a:rPr lang="en-US" sz="1400" i="1" dirty="0"/>
              <a:t> steroid injection pts who experience an IOP spike, what proportion will require topical therapy to control their IOP?</a:t>
            </a:r>
            <a:endParaRPr lang="en-US" sz="1400" i="1" dirty="0">
              <a:solidFill>
                <a:schemeClr val="accent1">
                  <a:lumMod val="40000"/>
                  <a:lumOff val="60000"/>
                </a:schemeClr>
              </a:solidFill>
            </a:endParaRPr>
          </a:p>
          <a:p>
            <a:r>
              <a:rPr lang="en-US" sz="1400" dirty="0">
                <a:solidFill>
                  <a:schemeClr val="accent1">
                    <a:lumMod val="40000"/>
                    <a:lumOff val="60000"/>
                  </a:schemeClr>
                </a:solidFill>
              </a:rPr>
              <a:t>About 25%</a:t>
            </a: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surgical (incisional) intervention?</a:t>
            </a:r>
          </a:p>
          <a:p>
            <a:r>
              <a:rPr lang="en-US" sz="1400" dirty="0">
                <a:solidFill>
                  <a:schemeClr val="accent1">
                    <a:lumMod val="40000"/>
                    <a:lumOff val="60000"/>
                  </a:schemeClr>
                </a:solidFill>
              </a:rPr>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1404963660"/>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p>
          <a:p>
            <a:r>
              <a:rPr lang="en-US" sz="1400" dirty="0"/>
              <a:t>About 50%!</a:t>
            </a:r>
          </a:p>
          <a:p>
            <a:endParaRPr lang="en-US" sz="1400" dirty="0"/>
          </a:p>
          <a:p>
            <a:r>
              <a:rPr lang="en-US" sz="1400" i="1" dirty="0"/>
              <a:t>Of the 50% of </a:t>
            </a:r>
            <a:r>
              <a:rPr lang="en-US" sz="1400" i="1" dirty="0" err="1"/>
              <a:t>IVit</a:t>
            </a:r>
            <a:r>
              <a:rPr lang="en-US" sz="1400" i="1" dirty="0"/>
              <a:t> steroid injection pts who experience an IOP spike, what proportion will require topical therapy to control their IOP?</a:t>
            </a:r>
          </a:p>
          <a:p>
            <a:r>
              <a:rPr lang="en-US" sz="1400" dirty="0"/>
              <a:t>About 25%</a:t>
            </a:r>
            <a:endParaRPr lang="en-US" sz="1400" dirty="0">
              <a:solidFill>
                <a:schemeClr val="accent1">
                  <a:lumMod val="40000"/>
                  <a:lumOff val="60000"/>
                </a:schemeClr>
              </a:solidFill>
            </a:endParaRPr>
          </a:p>
          <a:p>
            <a:endParaRPr lang="en-US" sz="1400" dirty="0">
              <a:solidFill>
                <a:schemeClr val="accent1">
                  <a:lumMod val="40000"/>
                  <a:lumOff val="60000"/>
                </a:schemeClr>
              </a:solidFill>
            </a:endParaRPr>
          </a:p>
          <a:p>
            <a:r>
              <a:rPr lang="en-US" sz="1400" i="1" dirty="0">
                <a:solidFill>
                  <a:schemeClr val="accent1">
                    <a:lumMod val="40000"/>
                    <a:lumOff val="60000"/>
                  </a:schemeClr>
                </a:solidFill>
              </a:rPr>
              <a:t>Of the 50% of </a:t>
            </a:r>
            <a:r>
              <a:rPr lang="en-US" sz="1400" i="1" dirty="0" err="1">
                <a:solidFill>
                  <a:schemeClr val="accent1">
                    <a:lumMod val="40000"/>
                    <a:lumOff val="60000"/>
                  </a:schemeClr>
                </a:solidFill>
              </a:rPr>
              <a:t>IVit</a:t>
            </a:r>
            <a:r>
              <a:rPr lang="en-US" sz="1400" i="1" dirty="0">
                <a:solidFill>
                  <a:schemeClr val="accent1">
                    <a:lumMod val="40000"/>
                    <a:lumOff val="60000"/>
                  </a:schemeClr>
                </a:solidFill>
              </a:rPr>
              <a:t> steroid injection pts who experience an IOP spike, what proportion will require surgical (incisional) intervention?</a:t>
            </a:r>
          </a:p>
          <a:p>
            <a:r>
              <a:rPr lang="en-US" sz="1400" dirty="0">
                <a:solidFill>
                  <a:schemeClr val="accent1">
                    <a:lumMod val="40000"/>
                    <a:lumOff val="60000"/>
                  </a:schemeClr>
                </a:solidFill>
              </a:rPr>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2554430951"/>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p>
          <a:p>
            <a:r>
              <a:rPr lang="en-US" sz="1400" dirty="0"/>
              <a:t>About 50%!</a:t>
            </a:r>
          </a:p>
          <a:p>
            <a:endParaRPr lang="en-US" sz="1400" dirty="0"/>
          </a:p>
          <a:p>
            <a:r>
              <a:rPr lang="en-US" sz="1400" i="1" dirty="0"/>
              <a:t>Of the 50% of </a:t>
            </a:r>
            <a:r>
              <a:rPr lang="en-US" sz="1400" i="1" dirty="0" err="1"/>
              <a:t>IVit</a:t>
            </a:r>
            <a:r>
              <a:rPr lang="en-US" sz="1400" i="1" dirty="0"/>
              <a:t> steroid injection pts who experience an IOP spike, what proportion will require topical therapy to control their IOP?</a:t>
            </a:r>
          </a:p>
          <a:p>
            <a:r>
              <a:rPr lang="en-US" sz="1400" dirty="0"/>
              <a:t>About 25%</a:t>
            </a:r>
          </a:p>
          <a:p>
            <a:endParaRPr lang="en-US" sz="1400" dirty="0"/>
          </a:p>
          <a:p>
            <a:r>
              <a:rPr lang="en-US" sz="1400" i="1" dirty="0"/>
              <a:t>Of the 50% of </a:t>
            </a:r>
            <a:r>
              <a:rPr lang="en-US" sz="1400" i="1" dirty="0" err="1"/>
              <a:t>IVit</a:t>
            </a:r>
            <a:r>
              <a:rPr lang="en-US" sz="1400" i="1" dirty="0"/>
              <a:t> steroid injection pts who experience an IOP spike, what proportion will require surgical (incisional) intervention?</a:t>
            </a:r>
            <a:endParaRPr lang="en-US" sz="1400" i="1" dirty="0">
              <a:solidFill>
                <a:schemeClr val="accent1">
                  <a:lumMod val="40000"/>
                  <a:lumOff val="60000"/>
                </a:schemeClr>
              </a:solidFill>
            </a:endParaRPr>
          </a:p>
          <a:p>
            <a:r>
              <a:rPr lang="en-US" sz="1400" dirty="0">
                <a:solidFill>
                  <a:schemeClr val="accent1">
                    <a:lumMod val="40000"/>
                    <a:lumOff val="60000"/>
                  </a:schemeClr>
                </a:solidFill>
              </a:rPr>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3151158738"/>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a:t>
            </a:r>
            <a:r>
              <a:rPr lang="en-US" sz="1600" b="1" dirty="0">
                <a:solidFill>
                  <a:srgbClr val="0000FF"/>
                </a:solidFill>
              </a:rPr>
              <a:t>Intravitreal injection</a:t>
            </a:r>
            <a:r>
              <a:rPr lang="en-US" sz="1600" b="1" dirty="0">
                <a:solidFill>
                  <a:schemeClr val="bg1">
                    <a:lumMod val="75000"/>
                  </a:schemeClr>
                </a:solidFill>
              </a:rPr>
              <a:t>!</a:t>
            </a:r>
          </a:p>
          <a:p>
            <a:r>
              <a:rPr lang="en-US" sz="1600" dirty="0">
                <a:solidFill>
                  <a:schemeClr val="bg1">
                    <a:lumMod val="75000"/>
                  </a:schemeClr>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42543" y="1752600"/>
            <a:ext cx="5615657" cy="2462213"/>
          </a:xfrm>
          <a:prstGeom prst="rect">
            <a:avLst/>
          </a:prstGeom>
          <a:solidFill>
            <a:schemeClr val="accent1">
              <a:lumMod val="40000"/>
              <a:lumOff val="60000"/>
            </a:schemeClr>
          </a:solidFill>
        </p:spPr>
        <p:txBody>
          <a:bodyPr wrap="square" rtlCol="0">
            <a:spAutoFit/>
          </a:bodyPr>
          <a:lstStyle/>
          <a:p>
            <a:r>
              <a:rPr lang="en-US" sz="1400" i="1" dirty="0"/>
              <a:t>What proportion of </a:t>
            </a:r>
            <a:r>
              <a:rPr lang="en-US" sz="1400" i="1" dirty="0" err="1"/>
              <a:t>IVit</a:t>
            </a:r>
            <a:r>
              <a:rPr lang="en-US" sz="1400" i="1" dirty="0"/>
              <a:t> steroid injection pts will develop at least a transient IOP spike?</a:t>
            </a:r>
          </a:p>
          <a:p>
            <a:r>
              <a:rPr lang="en-US" sz="1400" dirty="0"/>
              <a:t>About 50%!</a:t>
            </a:r>
          </a:p>
          <a:p>
            <a:endParaRPr lang="en-US" sz="1400" dirty="0"/>
          </a:p>
          <a:p>
            <a:r>
              <a:rPr lang="en-US" sz="1400" i="1" dirty="0"/>
              <a:t>Of the 50% of </a:t>
            </a:r>
            <a:r>
              <a:rPr lang="en-US" sz="1400" i="1" dirty="0" err="1"/>
              <a:t>IVit</a:t>
            </a:r>
            <a:r>
              <a:rPr lang="en-US" sz="1400" i="1" dirty="0"/>
              <a:t> steroid injection pts who experience an IOP spike, what proportion will require topical therapy to control their IOP?</a:t>
            </a:r>
          </a:p>
          <a:p>
            <a:r>
              <a:rPr lang="en-US" sz="1400" dirty="0"/>
              <a:t>About 25%</a:t>
            </a:r>
          </a:p>
          <a:p>
            <a:endParaRPr lang="en-US" sz="1400" dirty="0"/>
          </a:p>
          <a:p>
            <a:r>
              <a:rPr lang="en-US" sz="1400" i="1" dirty="0"/>
              <a:t>Of the 50% of </a:t>
            </a:r>
            <a:r>
              <a:rPr lang="en-US" sz="1400" i="1" dirty="0" err="1"/>
              <a:t>IVit</a:t>
            </a:r>
            <a:r>
              <a:rPr lang="en-US" sz="1400" i="1" dirty="0"/>
              <a:t> steroid injection pts who experience an IOP spike, what proportion will require surgical (incisional) intervention?</a:t>
            </a:r>
          </a:p>
          <a:p>
            <a:r>
              <a:rPr lang="en-US" sz="1400" dirty="0"/>
              <a:t>About 2%</a:t>
            </a:r>
          </a:p>
        </p:txBody>
      </p:sp>
      <p:sp>
        <p:nvSpPr>
          <p:cNvPr id="2" name="Oval 1">
            <a:extLst>
              <a:ext uri="{FF2B5EF4-FFF2-40B4-BE49-F238E27FC236}">
                <a16:creationId xmlns:a16="http://schemas.microsoft.com/office/drawing/2014/main" id="{B6AABC40-AF95-4316-8CD0-0826265D5DFE}"/>
              </a:ext>
            </a:extLst>
          </p:cNvPr>
          <p:cNvSpPr/>
          <p:nvPr/>
        </p:nvSpPr>
        <p:spPr>
          <a:xfrm>
            <a:off x="457200" y="2362200"/>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1367570458"/>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--Intravitreal injection</a:t>
            </a:r>
            <a:r>
              <a:rPr lang="en-US" sz="1600" b="1" dirty="0">
                <a:solidFill>
                  <a:schemeClr val="bg1">
                    <a:lumMod val="75000"/>
                  </a:schemeClr>
                </a:solidFill>
              </a:rPr>
              <a:t>!</a:t>
            </a:r>
          </a:p>
          <a:p>
            <a:r>
              <a:rPr lang="en-US" sz="1600" dirty="0">
                <a:solidFill>
                  <a:schemeClr val="bg1">
                    <a:lumMod val="75000"/>
                  </a:schemeClr>
                </a:solidFill>
              </a:rPr>
              <a:t>--</a:t>
            </a:r>
            <a:r>
              <a:rPr lang="en-US" sz="1600" b="1" dirty="0">
                <a:solidFill>
                  <a:srgbClr val="0000FF"/>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67417" y="2204114"/>
            <a:ext cx="4600183"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How do </a:t>
            </a:r>
            <a:r>
              <a:rPr lang="en-US" sz="1400" b="1" i="1" dirty="0">
                <a:solidFill>
                  <a:srgbClr val="0000FF"/>
                </a:solidFill>
              </a:rPr>
              <a:t>intravitreal implants </a:t>
            </a:r>
            <a:r>
              <a:rPr lang="en-US" sz="1400" i="1" dirty="0">
                <a:solidFill>
                  <a:srgbClr val="0000FF"/>
                </a:solidFill>
              </a:rPr>
              <a:t>compare to injections in terms of producing IOP elevation?</a:t>
            </a:r>
            <a:endParaRPr lang="en-US" sz="1400" i="1" dirty="0">
              <a:solidFill>
                <a:schemeClr val="accent6">
                  <a:lumMod val="40000"/>
                  <a:lumOff val="60000"/>
                </a:schemeClr>
              </a:solidFill>
            </a:endParaRPr>
          </a:p>
          <a:p>
            <a:r>
              <a:rPr lang="en-US" sz="1400" dirty="0">
                <a:solidFill>
                  <a:schemeClr val="accent6">
                    <a:lumMod val="40000"/>
                    <a:lumOff val="60000"/>
                  </a:schemeClr>
                </a:solidFill>
              </a:rPr>
              <a:t>They’re like intravitreal injections on steroids (if you’ll pardon the expression). That is, everything is worse—  a greater proportion of implant pts develop IOP spikes, a greater proportion need </a:t>
            </a:r>
            <a:r>
              <a:rPr lang="en-US" sz="1400" dirty="0" err="1">
                <a:solidFill>
                  <a:schemeClr val="accent6">
                    <a:lumMod val="40000"/>
                    <a:lumOff val="60000"/>
                  </a:schemeClr>
                </a:solidFill>
              </a:rPr>
              <a:t>tx</a:t>
            </a:r>
            <a:r>
              <a:rPr lang="en-US" sz="1400" dirty="0">
                <a:solidFill>
                  <a:schemeClr val="accent6">
                    <a:lumMod val="40000"/>
                    <a:lumOff val="60000"/>
                  </a:schemeClr>
                </a:solidFill>
              </a:rPr>
              <a:t>, and a greater proportion require incisional surgery.</a:t>
            </a:r>
          </a:p>
        </p:txBody>
      </p:sp>
      <p:sp>
        <p:nvSpPr>
          <p:cNvPr id="2" name="Oval 1">
            <a:extLst>
              <a:ext uri="{FF2B5EF4-FFF2-40B4-BE49-F238E27FC236}">
                <a16:creationId xmlns:a16="http://schemas.microsoft.com/office/drawing/2014/main" id="{B6AABC40-AF95-4316-8CD0-0826265D5DFE}"/>
              </a:ext>
            </a:extLst>
          </p:cNvPr>
          <p:cNvSpPr/>
          <p:nvPr/>
        </p:nvSpPr>
        <p:spPr>
          <a:xfrm>
            <a:off x="448894" y="2606019"/>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699809056"/>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2554545"/>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a:t>
            </a:r>
          </a:p>
          <a:p>
            <a:r>
              <a:rPr lang="en-US" sz="1600" dirty="0">
                <a:solidFill>
                  <a:schemeClr val="bg1">
                    <a:lumMod val="75000"/>
                  </a:schemeClr>
                </a:solidFill>
              </a:rPr>
              <a:t>--Topical!</a:t>
            </a:r>
          </a:p>
          <a:p>
            <a:r>
              <a:rPr lang="en-US" sz="1600" dirty="0">
                <a:solidFill>
                  <a:schemeClr val="bg1">
                    <a:lumMod val="75000"/>
                  </a:schemeClr>
                </a:solidFill>
              </a:rPr>
              <a:t>--Intravitreal injection</a:t>
            </a:r>
            <a:r>
              <a:rPr lang="en-US" sz="1600" b="1" dirty="0">
                <a:solidFill>
                  <a:schemeClr val="bg1">
                    <a:lumMod val="75000"/>
                  </a:schemeClr>
                </a:solidFill>
              </a:rPr>
              <a:t>!</a:t>
            </a:r>
          </a:p>
          <a:p>
            <a:r>
              <a:rPr lang="en-US" sz="1600" dirty="0">
                <a:solidFill>
                  <a:schemeClr val="bg1">
                    <a:lumMod val="75000"/>
                  </a:schemeClr>
                </a:solidFill>
              </a:rPr>
              <a:t>--</a:t>
            </a:r>
            <a:r>
              <a:rPr lang="en-US" sz="1600" b="1" dirty="0">
                <a:solidFill>
                  <a:srgbClr val="0000FF"/>
                </a:solidFill>
              </a:rPr>
              <a:t>Intravitreal implant</a:t>
            </a:r>
            <a:r>
              <a:rPr lang="en-US" sz="1600" b="1" dirty="0">
                <a:solidFill>
                  <a:schemeClr val="bg1">
                    <a:lumMod val="75000"/>
                  </a:schemeClr>
                </a:solidFill>
              </a:rPr>
              <a: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p:txBody>
      </p:sp>
      <p:sp>
        <p:nvSpPr>
          <p:cNvPr id="7" name="TextBox 6">
            <a:extLst>
              <a:ext uri="{FF2B5EF4-FFF2-40B4-BE49-F238E27FC236}">
                <a16:creationId xmlns:a16="http://schemas.microsoft.com/office/drawing/2014/main" id="{CFDA1BD8-F162-4BD7-98F7-C084E3B64FE1}"/>
              </a:ext>
            </a:extLst>
          </p:cNvPr>
          <p:cNvSpPr txBox="1"/>
          <p:nvPr/>
        </p:nvSpPr>
        <p:spPr>
          <a:xfrm>
            <a:off x="2867417" y="2204114"/>
            <a:ext cx="4600183" cy="1600438"/>
          </a:xfrm>
          <a:prstGeom prst="rect">
            <a:avLst/>
          </a:prstGeom>
          <a:solidFill>
            <a:schemeClr val="accent6">
              <a:lumMod val="40000"/>
              <a:lumOff val="60000"/>
            </a:schemeClr>
          </a:solidFill>
        </p:spPr>
        <p:txBody>
          <a:bodyPr wrap="square" rtlCol="0">
            <a:spAutoFit/>
          </a:bodyPr>
          <a:lstStyle/>
          <a:p>
            <a:r>
              <a:rPr lang="en-US" sz="1400" i="1" dirty="0">
                <a:solidFill>
                  <a:srgbClr val="0000FF"/>
                </a:solidFill>
              </a:rPr>
              <a:t>How do </a:t>
            </a:r>
            <a:r>
              <a:rPr lang="en-US" sz="1400" b="1" i="1" dirty="0">
                <a:solidFill>
                  <a:srgbClr val="0000FF"/>
                </a:solidFill>
              </a:rPr>
              <a:t>intravitreal implants </a:t>
            </a:r>
            <a:r>
              <a:rPr lang="en-US" sz="1400" i="1" dirty="0">
                <a:solidFill>
                  <a:srgbClr val="0000FF"/>
                </a:solidFill>
              </a:rPr>
              <a:t>compare to injections in terms of producing IOP elevation?</a:t>
            </a:r>
          </a:p>
          <a:p>
            <a:r>
              <a:rPr lang="en-US" sz="1400" dirty="0">
                <a:solidFill>
                  <a:srgbClr val="0000FF"/>
                </a:solidFill>
              </a:rPr>
              <a:t>They’re like intravitreal injections on steroids (if you’ll pardon the expression). That is, everything is worse—  a greater proportion of implant pts develop IOP spikes, a greater proportion need </a:t>
            </a:r>
            <a:r>
              <a:rPr lang="en-US" sz="1400" dirty="0" err="1">
                <a:solidFill>
                  <a:srgbClr val="0000FF"/>
                </a:solidFill>
              </a:rPr>
              <a:t>tx</a:t>
            </a:r>
            <a:r>
              <a:rPr lang="en-US" sz="1400" dirty="0">
                <a:solidFill>
                  <a:srgbClr val="0000FF"/>
                </a:solidFill>
              </a:rPr>
              <a:t>, and a greater proportion require incisional surgery.</a:t>
            </a:r>
          </a:p>
        </p:txBody>
      </p:sp>
      <p:sp>
        <p:nvSpPr>
          <p:cNvPr id="2" name="Oval 1">
            <a:extLst>
              <a:ext uri="{FF2B5EF4-FFF2-40B4-BE49-F238E27FC236}">
                <a16:creationId xmlns:a16="http://schemas.microsoft.com/office/drawing/2014/main" id="{B6AABC40-AF95-4316-8CD0-0826265D5DFE}"/>
              </a:ext>
            </a:extLst>
          </p:cNvPr>
          <p:cNvSpPr/>
          <p:nvPr/>
        </p:nvSpPr>
        <p:spPr>
          <a:xfrm>
            <a:off x="448894" y="2606019"/>
            <a:ext cx="2438400" cy="381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8" name="Rectangle 8">
            <a:extLst>
              <a:ext uri="{FF2B5EF4-FFF2-40B4-BE49-F238E27FC236}">
                <a16:creationId xmlns:a16="http://schemas.microsoft.com/office/drawing/2014/main" id="{B6A576A1-0C69-4E7C-8D30-50017CC15A0F}"/>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2127970833"/>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 </a:t>
            </a:r>
            <a:r>
              <a:rPr lang="en-US" sz="1600" i="1" dirty="0"/>
              <a:t>How about common routes of </a:t>
            </a:r>
            <a:r>
              <a:rPr lang="en-US" sz="1600" dirty="0"/>
              <a:t>non-ocular</a:t>
            </a:r>
            <a:r>
              <a:rPr lang="en-US" sz="1600" i="1" dirty="0"/>
              <a:t> administration?</a:t>
            </a:r>
          </a:p>
          <a:p>
            <a:r>
              <a:rPr lang="en-US" sz="1600" dirty="0">
                <a:solidFill>
                  <a:srgbClr val="0000FF"/>
                </a:solidFill>
              </a:rPr>
              <a:t>--Topical!</a:t>
            </a:r>
          </a:p>
          <a:p>
            <a:r>
              <a:rPr lang="en-US" sz="1600" dirty="0">
                <a:solidFill>
                  <a:srgbClr val="0000FF"/>
                </a:solidFill>
              </a:rPr>
              <a:t>--Intravitreal injection!</a:t>
            </a:r>
          </a:p>
          <a:p>
            <a:r>
              <a:rPr lang="en-US" sz="1600" dirty="0">
                <a:solidFill>
                  <a:srgbClr val="0000FF"/>
                </a:solidFill>
              </a:rPr>
              <a:t>--Intravitreal implant!</a:t>
            </a:r>
          </a:p>
          <a:p>
            <a:r>
              <a:rPr lang="en-US" sz="1600" dirty="0">
                <a:solidFill>
                  <a:srgbClr val="0000FF"/>
                </a:solidFill>
              </a:rPr>
              <a:t>--Sub-Tenon’s/periocular depot!</a:t>
            </a:r>
          </a:p>
          <a:p>
            <a:r>
              <a:rPr lang="en-US" sz="1600" dirty="0">
                <a:solidFill>
                  <a:srgbClr val="0000FF"/>
                </a:solidFill>
              </a:rPr>
              <a:t>--Periocular injection!</a:t>
            </a:r>
          </a:p>
          <a:p>
            <a:r>
              <a:rPr lang="en-US" sz="1600" i="1" dirty="0"/>
              <a:t>--Systemic?</a:t>
            </a:r>
          </a:p>
          <a:p>
            <a:r>
              <a:rPr lang="en-US" sz="1600" i="1" dirty="0"/>
              <a:t>--Topical?</a:t>
            </a:r>
          </a:p>
          <a:p>
            <a:r>
              <a:rPr lang="en-US" sz="1600" i="1" dirty="0"/>
              <a:t>--Inhaled?</a:t>
            </a:r>
          </a:p>
          <a:p>
            <a:r>
              <a:rPr lang="en-US" sz="1600" i="1" dirty="0"/>
              <a:t>--Nasal?</a:t>
            </a:r>
            <a:endParaRPr lang="en-US" sz="1600" i="1" dirty="0">
              <a:solidFill>
                <a:srgbClr val="0000FF"/>
              </a:solidFill>
            </a:endParaRPr>
          </a:p>
        </p:txBody>
      </p:sp>
      <p:sp>
        <p:nvSpPr>
          <p:cNvPr id="4" name="Right Brace 3">
            <a:extLst>
              <a:ext uri="{FF2B5EF4-FFF2-40B4-BE49-F238E27FC236}">
                <a16:creationId xmlns:a16="http://schemas.microsoft.com/office/drawing/2014/main" id="{732804E8-5EAB-40AC-88A3-77AFF42921CF}"/>
              </a:ext>
            </a:extLst>
          </p:cNvPr>
          <p:cNvSpPr/>
          <p:nvPr/>
        </p:nvSpPr>
        <p:spPr>
          <a:xfrm>
            <a:off x="1752600" y="3429000"/>
            <a:ext cx="304800" cy="926842"/>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8" name="Straight Arrow Connector 7">
            <a:extLst>
              <a:ext uri="{FF2B5EF4-FFF2-40B4-BE49-F238E27FC236}">
                <a16:creationId xmlns:a16="http://schemas.microsoft.com/office/drawing/2014/main" id="{59BA31BD-4B9C-42DF-A701-EF6E92C0BEDD}"/>
              </a:ext>
            </a:extLst>
          </p:cNvPr>
          <p:cNvCxnSpPr/>
          <p:nvPr/>
        </p:nvCxnSpPr>
        <p:spPr>
          <a:xfrm flipH="1">
            <a:off x="2057400" y="2133600"/>
            <a:ext cx="6019800" cy="17526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 name="Arrow: Left 1">
            <a:extLst>
              <a:ext uri="{FF2B5EF4-FFF2-40B4-BE49-F238E27FC236}">
                <a16:creationId xmlns:a16="http://schemas.microsoft.com/office/drawing/2014/main" id="{D1D6D6D3-5558-4852-B626-25A86E7C9D64}"/>
              </a:ext>
            </a:extLst>
          </p:cNvPr>
          <p:cNvSpPr/>
          <p:nvPr/>
        </p:nvSpPr>
        <p:spPr>
          <a:xfrm>
            <a:off x="7162800" y="1905000"/>
            <a:ext cx="1752600" cy="381000"/>
          </a:xfrm>
          <a:prstGeom prst="left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1200" b="1" i="1" dirty="0">
                <a:solidFill>
                  <a:schemeClr val="bg1"/>
                </a:solidFill>
              </a:rPr>
              <a:t>Next Q</a:t>
            </a:r>
          </a:p>
        </p:txBody>
      </p:sp>
      <p:sp>
        <p:nvSpPr>
          <p:cNvPr id="9" name="Rectangle 8">
            <a:extLst>
              <a:ext uri="{FF2B5EF4-FFF2-40B4-BE49-F238E27FC236}">
                <a16:creationId xmlns:a16="http://schemas.microsoft.com/office/drawing/2014/main" id="{C3A57159-F403-4641-AC92-2F7F322DB9BE}"/>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1332592665"/>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529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 </a:t>
            </a:r>
            <a:r>
              <a:rPr lang="en-US" sz="1600" i="1" dirty="0"/>
              <a:t>How about common routes of </a:t>
            </a:r>
            <a:r>
              <a:rPr lang="en-US" sz="1600" dirty="0"/>
              <a:t>non-ocular</a:t>
            </a:r>
            <a:r>
              <a:rPr lang="en-US" sz="1600" i="1" dirty="0"/>
              <a:t> administration?</a:t>
            </a:r>
          </a:p>
          <a:p>
            <a:r>
              <a:rPr lang="en-US" sz="1600" dirty="0">
                <a:solidFill>
                  <a:srgbClr val="0000FF"/>
                </a:solidFill>
              </a:rPr>
              <a:t>--Topical!</a:t>
            </a:r>
          </a:p>
          <a:p>
            <a:r>
              <a:rPr lang="en-US" sz="1600" dirty="0">
                <a:solidFill>
                  <a:srgbClr val="0000FF"/>
                </a:solidFill>
              </a:rPr>
              <a:t>--Intravitreal injection!</a:t>
            </a:r>
          </a:p>
          <a:p>
            <a:r>
              <a:rPr lang="en-US" sz="1600" dirty="0">
                <a:solidFill>
                  <a:srgbClr val="0000FF"/>
                </a:solidFill>
              </a:rPr>
              <a:t>--Intravitreal implant!</a:t>
            </a:r>
          </a:p>
          <a:p>
            <a:r>
              <a:rPr lang="en-US" sz="1600" dirty="0">
                <a:solidFill>
                  <a:srgbClr val="0000FF"/>
                </a:solidFill>
              </a:rPr>
              <a:t>--Sub-Tenon’s/periocular depot!</a:t>
            </a:r>
          </a:p>
          <a:p>
            <a:r>
              <a:rPr lang="en-US" sz="1600" dirty="0">
                <a:solidFill>
                  <a:srgbClr val="0000FF"/>
                </a:solidFill>
              </a:rPr>
              <a:t>--Periocular injection!</a:t>
            </a:r>
          </a:p>
          <a:p>
            <a:r>
              <a:rPr lang="en-US" sz="1600" dirty="0"/>
              <a:t>--Systemic!</a:t>
            </a:r>
          </a:p>
          <a:p>
            <a:r>
              <a:rPr lang="en-US" sz="1600" dirty="0"/>
              <a:t>--Topical!</a:t>
            </a:r>
          </a:p>
          <a:p>
            <a:r>
              <a:rPr lang="en-US" sz="1600" dirty="0"/>
              <a:t>--Inhaled!</a:t>
            </a:r>
          </a:p>
          <a:p>
            <a:r>
              <a:rPr lang="en-US" sz="1600" dirty="0"/>
              <a:t>--Nasal!</a:t>
            </a:r>
            <a:endParaRPr lang="en-US" sz="1600" dirty="0">
              <a:solidFill>
                <a:srgbClr val="0000FF"/>
              </a:solidFill>
            </a:endParaRPr>
          </a:p>
        </p:txBody>
      </p:sp>
      <p:sp>
        <p:nvSpPr>
          <p:cNvPr id="2" name="TextBox 1">
            <a:extLst>
              <a:ext uri="{FF2B5EF4-FFF2-40B4-BE49-F238E27FC236}">
                <a16:creationId xmlns:a16="http://schemas.microsoft.com/office/drawing/2014/main" id="{936265EC-0605-4A1A-9BDE-28CF77CC24D5}"/>
              </a:ext>
            </a:extLst>
          </p:cNvPr>
          <p:cNvSpPr txBox="1"/>
          <p:nvPr/>
        </p:nvSpPr>
        <p:spPr>
          <a:xfrm>
            <a:off x="2590800" y="3657600"/>
            <a:ext cx="3788217" cy="369332"/>
          </a:xfrm>
          <a:prstGeom prst="rect">
            <a:avLst/>
          </a:prstGeom>
          <a:noFill/>
        </p:spPr>
        <p:txBody>
          <a:bodyPr wrap="none" rtlCol="0">
            <a:spAutoFit/>
          </a:bodyPr>
          <a:lstStyle/>
          <a:p>
            <a:r>
              <a:rPr lang="en-US" dirty="0">
                <a:effectLst>
                  <a:outerShdw blurRad="38100" dist="38100" dir="2700000" algn="tl">
                    <a:srgbClr val="000000">
                      <a:alpha val="43137"/>
                    </a:srgbClr>
                  </a:outerShdw>
                </a:effectLst>
              </a:rPr>
              <a:t>Again, </a:t>
            </a:r>
            <a:r>
              <a:rPr lang="en-US" b="1" dirty="0">
                <a:effectLst>
                  <a:outerShdw blurRad="38100" dist="38100" dir="2700000" algn="tl">
                    <a:srgbClr val="000000">
                      <a:alpha val="43137"/>
                    </a:srgbClr>
                  </a:outerShdw>
                </a:effectLst>
              </a:rPr>
              <a:t>all</a:t>
            </a:r>
            <a:r>
              <a:rPr lang="en-US" i="1" dirty="0">
                <a:effectLst>
                  <a:outerShdw blurRad="38100" dist="38100" dir="2700000" algn="tl">
                    <a:srgbClr val="000000">
                      <a:alpha val="43137"/>
                    </a:srgbClr>
                  </a:outerShdw>
                </a:effectLst>
              </a:rPr>
              <a:t> can cause elevated IOP!</a:t>
            </a:r>
          </a:p>
        </p:txBody>
      </p:sp>
      <p:sp>
        <p:nvSpPr>
          <p:cNvPr id="7" name="Rectangle 8">
            <a:extLst>
              <a:ext uri="{FF2B5EF4-FFF2-40B4-BE49-F238E27FC236}">
                <a16:creationId xmlns:a16="http://schemas.microsoft.com/office/drawing/2014/main" id="{A323BED7-0C6E-4B65-9659-F6B954AA0E1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322970644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142731"/>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p:txBody>
      </p:sp>
      <p:sp>
        <p:nvSpPr>
          <p:cNvPr id="7" name="Rectangle 8">
            <a:extLst>
              <a:ext uri="{FF2B5EF4-FFF2-40B4-BE49-F238E27FC236}">
                <a16:creationId xmlns:a16="http://schemas.microsoft.com/office/drawing/2014/main" id="{A323BED7-0C6E-4B65-9659-F6B954AA0E1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791712-B63A-48A6-BBC0-F626B7C781FE}"/>
              </a:ext>
            </a:extLst>
          </p:cNvPr>
          <p:cNvSpPr txBox="1"/>
          <p:nvPr/>
        </p:nvSpPr>
        <p:spPr>
          <a:xfrm>
            <a:off x="2471531" y="3830895"/>
            <a:ext cx="5638799" cy="523220"/>
          </a:xfrm>
          <a:prstGeom prst="rect">
            <a:avLst/>
          </a:prstGeom>
          <a:noFill/>
        </p:spPr>
        <p:txBody>
          <a:bodyPr wrap="square" rtlCol="0">
            <a:spAutoFit/>
          </a:bodyPr>
          <a:lstStyle/>
          <a:p>
            <a:r>
              <a:rPr lang="en-US" sz="1400" i="1" dirty="0">
                <a:solidFill>
                  <a:srgbClr val="0000FF"/>
                </a:solidFill>
              </a:rPr>
              <a:t>What condition—very rare, but you know of it—is associated with inappropriately and chronically elevated corticosteroid levels?</a:t>
            </a:r>
          </a:p>
        </p:txBody>
      </p:sp>
    </p:spTree>
    <p:extLst>
      <p:ext uri="{BB962C8B-B14F-4D97-AF65-F5344CB8AC3E}">
        <p14:creationId xmlns:p14="http://schemas.microsoft.com/office/powerpoint/2010/main" val="1470374051"/>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p:txBody>
      </p:sp>
      <p:sp>
        <p:nvSpPr>
          <p:cNvPr id="7" name="Rectangle 8">
            <a:extLst>
              <a:ext uri="{FF2B5EF4-FFF2-40B4-BE49-F238E27FC236}">
                <a16:creationId xmlns:a16="http://schemas.microsoft.com/office/drawing/2014/main" id="{A323BED7-0C6E-4B65-9659-F6B954AA0E1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791712-B63A-48A6-BBC0-F626B7C781FE}"/>
              </a:ext>
            </a:extLst>
          </p:cNvPr>
          <p:cNvSpPr txBox="1"/>
          <p:nvPr/>
        </p:nvSpPr>
        <p:spPr>
          <a:xfrm>
            <a:off x="2471531" y="3830895"/>
            <a:ext cx="5638799" cy="738664"/>
          </a:xfrm>
          <a:prstGeom prst="rect">
            <a:avLst/>
          </a:prstGeom>
          <a:noFill/>
        </p:spPr>
        <p:txBody>
          <a:bodyPr wrap="square" rtlCol="0">
            <a:spAutoFit/>
          </a:bodyPr>
          <a:lstStyle/>
          <a:p>
            <a:r>
              <a:rPr lang="en-US" sz="1400" i="1" dirty="0">
                <a:solidFill>
                  <a:srgbClr val="0000FF"/>
                </a:solidFill>
              </a:rPr>
              <a:t>What condition—very rare, but you know of it—is associated with inappropriately and chronically elevated corticosteroid levels?</a:t>
            </a:r>
          </a:p>
          <a:p>
            <a:r>
              <a:rPr lang="en-US" sz="1400" dirty="0">
                <a:solidFill>
                  <a:srgbClr val="0000FF"/>
                </a:solidFill>
              </a:rPr>
              <a:t>Cushing syndrome</a:t>
            </a:r>
          </a:p>
        </p:txBody>
      </p:sp>
    </p:spTree>
    <p:extLst>
      <p:ext uri="{BB962C8B-B14F-4D97-AF65-F5344CB8AC3E}">
        <p14:creationId xmlns:p14="http://schemas.microsoft.com/office/powerpoint/2010/main" val="2635930588"/>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p:txBody>
      </p:sp>
      <p:sp>
        <p:nvSpPr>
          <p:cNvPr id="7" name="Rectangle 8">
            <a:extLst>
              <a:ext uri="{FF2B5EF4-FFF2-40B4-BE49-F238E27FC236}">
                <a16:creationId xmlns:a16="http://schemas.microsoft.com/office/drawing/2014/main" id="{A323BED7-0C6E-4B65-9659-F6B954AA0E1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8" name="TextBox 7">
            <a:extLst>
              <a:ext uri="{FF2B5EF4-FFF2-40B4-BE49-F238E27FC236}">
                <a16:creationId xmlns:a16="http://schemas.microsoft.com/office/drawing/2014/main" id="{601D47B4-F3C3-4D84-855A-B4725E456A9B}"/>
              </a:ext>
            </a:extLst>
          </p:cNvPr>
          <p:cNvSpPr txBox="1"/>
          <p:nvPr/>
        </p:nvSpPr>
        <p:spPr>
          <a:xfrm>
            <a:off x="533400" y="4325035"/>
            <a:ext cx="1747594"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--Endogenous?</a:t>
            </a:r>
          </a:p>
        </p:txBody>
      </p:sp>
      <p:sp>
        <p:nvSpPr>
          <p:cNvPr id="9" name="TextBox 8">
            <a:extLst>
              <a:ext uri="{FF2B5EF4-FFF2-40B4-BE49-F238E27FC236}">
                <a16:creationId xmlns:a16="http://schemas.microsoft.com/office/drawing/2014/main" id="{D8791712-B63A-48A6-BBC0-F626B7C781FE}"/>
              </a:ext>
            </a:extLst>
          </p:cNvPr>
          <p:cNvSpPr txBox="1"/>
          <p:nvPr/>
        </p:nvSpPr>
        <p:spPr>
          <a:xfrm>
            <a:off x="2471531" y="3830895"/>
            <a:ext cx="5638799" cy="1384995"/>
          </a:xfrm>
          <a:prstGeom prst="rect">
            <a:avLst/>
          </a:prstGeom>
          <a:noFill/>
        </p:spPr>
        <p:txBody>
          <a:bodyPr wrap="square" rtlCol="0">
            <a:spAutoFit/>
          </a:bodyPr>
          <a:lstStyle/>
          <a:p>
            <a:r>
              <a:rPr lang="en-US" sz="1400" i="1" dirty="0">
                <a:solidFill>
                  <a:srgbClr val="0000FF"/>
                </a:solidFill>
              </a:rPr>
              <a:t>What condition—very rare, but you know of it—is associated with inappropriately and chronically elevated corticosteroid levels?</a:t>
            </a:r>
          </a:p>
          <a:p>
            <a:r>
              <a:rPr lang="en-US" sz="1400" dirty="0">
                <a:solidFill>
                  <a:srgbClr val="0000FF"/>
                </a:solidFill>
              </a:rPr>
              <a:t>Cushing syndrome</a:t>
            </a:r>
          </a:p>
          <a:p>
            <a:endParaRPr lang="en-US" sz="1400" dirty="0">
              <a:solidFill>
                <a:srgbClr val="0000FF"/>
              </a:solidFill>
            </a:endParaRPr>
          </a:p>
          <a:p>
            <a:r>
              <a:rPr lang="en-US" sz="1400" i="1" dirty="0">
                <a:solidFill>
                  <a:srgbClr val="0000FF"/>
                </a:solidFill>
              </a:rPr>
              <a:t>Are Cushing pts at risk for developing </a:t>
            </a:r>
            <a:r>
              <a:rPr lang="en-US" sz="1400" dirty="0">
                <a:solidFill>
                  <a:srgbClr val="0000FF"/>
                </a:solidFill>
              </a:rPr>
              <a:t>endogenous</a:t>
            </a:r>
            <a:r>
              <a:rPr lang="en-US" sz="1400" i="1" dirty="0">
                <a:solidFill>
                  <a:srgbClr val="0000FF"/>
                </a:solidFill>
              </a:rPr>
              <a:t> steroid-response IOP elevation?</a:t>
            </a:r>
            <a:endParaRPr lang="en-US" sz="1400" dirty="0">
              <a:solidFill>
                <a:srgbClr val="0000FF"/>
              </a:solidFill>
            </a:endParaRPr>
          </a:p>
        </p:txBody>
      </p:sp>
    </p:spTree>
    <p:extLst>
      <p:ext uri="{BB962C8B-B14F-4D97-AF65-F5344CB8AC3E}">
        <p14:creationId xmlns:p14="http://schemas.microsoft.com/office/powerpoint/2010/main" val="1827334044"/>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3539430"/>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p:txBody>
      </p:sp>
      <p:sp>
        <p:nvSpPr>
          <p:cNvPr id="7" name="Rectangle 8">
            <a:extLst>
              <a:ext uri="{FF2B5EF4-FFF2-40B4-BE49-F238E27FC236}">
                <a16:creationId xmlns:a16="http://schemas.microsoft.com/office/drawing/2014/main" id="{A323BED7-0C6E-4B65-9659-F6B954AA0E1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8" name="TextBox 7">
            <a:extLst>
              <a:ext uri="{FF2B5EF4-FFF2-40B4-BE49-F238E27FC236}">
                <a16:creationId xmlns:a16="http://schemas.microsoft.com/office/drawing/2014/main" id="{601D47B4-F3C3-4D84-855A-B4725E456A9B}"/>
              </a:ext>
            </a:extLst>
          </p:cNvPr>
          <p:cNvSpPr txBox="1"/>
          <p:nvPr/>
        </p:nvSpPr>
        <p:spPr>
          <a:xfrm>
            <a:off x="533400" y="4325035"/>
            <a:ext cx="1710725"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--Endogenous!</a:t>
            </a:r>
          </a:p>
        </p:txBody>
      </p:sp>
      <p:sp>
        <p:nvSpPr>
          <p:cNvPr id="9" name="TextBox 8">
            <a:extLst>
              <a:ext uri="{FF2B5EF4-FFF2-40B4-BE49-F238E27FC236}">
                <a16:creationId xmlns:a16="http://schemas.microsoft.com/office/drawing/2014/main" id="{D8791712-B63A-48A6-BBC0-F626B7C781FE}"/>
              </a:ext>
            </a:extLst>
          </p:cNvPr>
          <p:cNvSpPr txBox="1"/>
          <p:nvPr/>
        </p:nvSpPr>
        <p:spPr>
          <a:xfrm>
            <a:off x="2471531" y="3830895"/>
            <a:ext cx="5638799" cy="1600438"/>
          </a:xfrm>
          <a:prstGeom prst="rect">
            <a:avLst/>
          </a:prstGeom>
          <a:noFill/>
        </p:spPr>
        <p:txBody>
          <a:bodyPr wrap="square" rtlCol="0">
            <a:spAutoFit/>
          </a:bodyPr>
          <a:lstStyle/>
          <a:p>
            <a:r>
              <a:rPr lang="en-US" sz="1400" i="1" dirty="0">
                <a:solidFill>
                  <a:srgbClr val="0000FF"/>
                </a:solidFill>
              </a:rPr>
              <a:t>What condition—very rare, but you know of it—is associated with inappropriately and chronically elevated corticosteroid levels?</a:t>
            </a:r>
          </a:p>
          <a:p>
            <a:r>
              <a:rPr lang="en-US" sz="1400" dirty="0">
                <a:solidFill>
                  <a:srgbClr val="0000FF"/>
                </a:solidFill>
              </a:rPr>
              <a:t>Cushing syndrome</a:t>
            </a:r>
          </a:p>
          <a:p>
            <a:endParaRPr lang="en-US" sz="1400" dirty="0">
              <a:solidFill>
                <a:srgbClr val="0000FF"/>
              </a:solidFill>
            </a:endParaRPr>
          </a:p>
          <a:p>
            <a:r>
              <a:rPr lang="en-US" sz="1400" i="1" dirty="0">
                <a:solidFill>
                  <a:srgbClr val="0000FF"/>
                </a:solidFill>
              </a:rPr>
              <a:t>Are Cushing pts at risk for developing </a:t>
            </a:r>
            <a:r>
              <a:rPr lang="en-US" sz="1400" dirty="0">
                <a:solidFill>
                  <a:srgbClr val="0000FF"/>
                </a:solidFill>
              </a:rPr>
              <a:t>endogenous</a:t>
            </a:r>
            <a:r>
              <a:rPr lang="en-US" sz="1400" i="1" dirty="0">
                <a:solidFill>
                  <a:srgbClr val="0000FF"/>
                </a:solidFill>
              </a:rPr>
              <a:t> steroid-response IOP elevation?</a:t>
            </a:r>
          </a:p>
          <a:p>
            <a:r>
              <a:rPr lang="en-US" sz="1400" dirty="0">
                <a:solidFill>
                  <a:srgbClr val="0000FF"/>
                </a:solidFill>
              </a:rPr>
              <a:t>Yes</a:t>
            </a:r>
          </a:p>
        </p:txBody>
      </p:sp>
    </p:spTree>
    <p:extLst>
      <p:ext uri="{BB962C8B-B14F-4D97-AF65-F5344CB8AC3E}">
        <p14:creationId xmlns:p14="http://schemas.microsoft.com/office/powerpoint/2010/main" val="94406762"/>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 </a:t>
            </a:r>
            <a:r>
              <a:rPr lang="en-US" sz="1600" i="1" dirty="0"/>
              <a:t>How about common routes of </a:t>
            </a:r>
            <a:r>
              <a:rPr lang="en-US" sz="1600" dirty="0"/>
              <a:t>non-ocular</a:t>
            </a:r>
            <a:r>
              <a:rPr lang="en-US" sz="1600" i="1" dirty="0"/>
              <a:t> administration?</a:t>
            </a:r>
          </a:p>
          <a:p>
            <a:r>
              <a:rPr lang="en-US" sz="1600" dirty="0">
                <a:solidFill>
                  <a:srgbClr val="0000FF"/>
                </a:solidFill>
              </a:rPr>
              <a:t>--Topical!</a:t>
            </a:r>
          </a:p>
          <a:p>
            <a:r>
              <a:rPr lang="en-US" sz="1600" dirty="0">
                <a:solidFill>
                  <a:srgbClr val="0000FF"/>
                </a:solidFill>
              </a:rPr>
              <a:t>--Intravitreal injection!</a:t>
            </a:r>
          </a:p>
          <a:p>
            <a:r>
              <a:rPr lang="en-US" sz="1600" dirty="0">
                <a:solidFill>
                  <a:srgbClr val="0000FF"/>
                </a:solidFill>
              </a:rPr>
              <a:t>--Intravitreal implant!</a:t>
            </a:r>
          </a:p>
          <a:p>
            <a:r>
              <a:rPr lang="en-US" sz="1600" dirty="0">
                <a:solidFill>
                  <a:srgbClr val="0000FF"/>
                </a:solidFill>
              </a:rPr>
              <a:t>--Sub-Tenon’s/periocular depot!</a:t>
            </a:r>
          </a:p>
          <a:p>
            <a:r>
              <a:rPr lang="en-US" sz="1600" dirty="0">
                <a:solidFill>
                  <a:srgbClr val="0000FF"/>
                </a:solidFill>
              </a:rPr>
              <a:t>--Periocular injection!</a:t>
            </a:r>
          </a:p>
          <a:p>
            <a:r>
              <a:rPr lang="en-US" sz="1600" dirty="0"/>
              <a:t>--Systemic!</a:t>
            </a:r>
          </a:p>
          <a:p>
            <a:r>
              <a:rPr lang="en-US" sz="1600" dirty="0"/>
              <a:t>--Topical!</a:t>
            </a:r>
          </a:p>
          <a:p>
            <a:r>
              <a:rPr lang="en-US" sz="1600" dirty="0"/>
              <a:t>--Inhaled!</a:t>
            </a:r>
          </a:p>
          <a:p>
            <a:r>
              <a:rPr lang="en-US" sz="1600" dirty="0"/>
              <a:t>--Nasal!</a:t>
            </a:r>
          </a:p>
          <a:p>
            <a:endParaRPr lang="en-US" sz="1600" dirty="0"/>
          </a:p>
          <a:p>
            <a:r>
              <a:rPr lang="en-US" sz="1600" i="1" dirty="0">
                <a:solidFill>
                  <a:srgbClr val="0000FF"/>
                </a:solidFill>
              </a:rPr>
              <a:t>Broadly, three sorts of factors determine whether a </a:t>
            </a:r>
            <a:r>
              <a:rPr lang="en-US" sz="1600" i="1" dirty="0" err="1">
                <a:solidFill>
                  <a:srgbClr val="0000FF"/>
                </a:solidFill>
              </a:rPr>
              <a:t>pt</a:t>
            </a:r>
            <a:r>
              <a:rPr lang="en-US" sz="1600" i="1" dirty="0">
                <a:solidFill>
                  <a:srgbClr val="0000FF"/>
                </a:solidFill>
              </a:rPr>
              <a:t> will develop elevated IOP in response to steroid therapy. What are they?</a:t>
            </a:r>
          </a:p>
          <a:p>
            <a:r>
              <a:rPr lang="en-US" sz="1600" dirty="0">
                <a:solidFill>
                  <a:srgbClr val="0000FF"/>
                </a:solidFill>
              </a:rPr>
              <a:t>--Factors related to…</a:t>
            </a:r>
          </a:p>
          <a:p>
            <a:r>
              <a:rPr lang="en-US" sz="1600" dirty="0">
                <a:solidFill>
                  <a:srgbClr val="0000FF"/>
                </a:solidFill>
              </a:rPr>
              <a:t>--Factors related to…</a:t>
            </a:r>
          </a:p>
          <a:p>
            <a:r>
              <a:rPr lang="en-US" sz="1600" dirty="0">
                <a:solidFill>
                  <a:srgbClr val="0000FF"/>
                </a:solidFill>
              </a:rPr>
              <a:t>--Factors related to…</a:t>
            </a:r>
          </a:p>
        </p:txBody>
      </p:sp>
      <p:sp>
        <p:nvSpPr>
          <p:cNvPr id="7" name="Rectangle 8">
            <a:extLst>
              <a:ext uri="{FF2B5EF4-FFF2-40B4-BE49-F238E27FC236}">
                <a16:creationId xmlns:a16="http://schemas.microsoft.com/office/drawing/2014/main" id="{9CB5B478-CE7C-41B7-B7F1-898779D34B48}"/>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974750784"/>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is notorious for its propensity to elevate IOP?</a:t>
            </a:r>
          </a:p>
          <a:p>
            <a:r>
              <a:rPr lang="en-US" sz="1600" dirty="0">
                <a:solidFill>
                  <a:srgbClr val="0000FF"/>
                </a:solidFill>
              </a:rPr>
              <a:t>Corticosteroids</a:t>
            </a:r>
          </a:p>
          <a:p>
            <a:endParaRPr lang="en-US" sz="1600" dirty="0">
              <a:solidFill>
                <a:srgbClr val="0000FF"/>
              </a:solidFill>
            </a:endParaRPr>
          </a:p>
          <a:p>
            <a:r>
              <a:rPr lang="en-US" sz="1600" i="1" dirty="0">
                <a:solidFill>
                  <a:srgbClr val="0000FF"/>
                </a:solidFill>
              </a:rPr>
              <a:t>Which of the common routes of ocular administration have been implicated in IOP elevation? </a:t>
            </a:r>
            <a:r>
              <a:rPr lang="en-US" sz="1600" i="1" dirty="0"/>
              <a:t>How about common routes of </a:t>
            </a:r>
            <a:r>
              <a:rPr lang="en-US" sz="1600" dirty="0"/>
              <a:t>non-ocular</a:t>
            </a:r>
            <a:r>
              <a:rPr lang="en-US" sz="1600" i="1" dirty="0"/>
              <a:t> administration?</a:t>
            </a:r>
          </a:p>
          <a:p>
            <a:r>
              <a:rPr lang="en-US" sz="1600" dirty="0">
                <a:solidFill>
                  <a:srgbClr val="0000FF"/>
                </a:solidFill>
              </a:rPr>
              <a:t>--Topical!</a:t>
            </a:r>
          </a:p>
          <a:p>
            <a:r>
              <a:rPr lang="en-US" sz="1600" dirty="0">
                <a:solidFill>
                  <a:srgbClr val="0000FF"/>
                </a:solidFill>
              </a:rPr>
              <a:t>--Intravitreal injection!</a:t>
            </a:r>
          </a:p>
          <a:p>
            <a:r>
              <a:rPr lang="en-US" sz="1600" dirty="0">
                <a:solidFill>
                  <a:srgbClr val="0000FF"/>
                </a:solidFill>
              </a:rPr>
              <a:t>--Intravitreal implant!</a:t>
            </a:r>
          </a:p>
          <a:p>
            <a:r>
              <a:rPr lang="en-US" sz="1600" dirty="0">
                <a:solidFill>
                  <a:srgbClr val="0000FF"/>
                </a:solidFill>
              </a:rPr>
              <a:t>--Sub-Tenon’s/periocular depot!</a:t>
            </a:r>
          </a:p>
          <a:p>
            <a:r>
              <a:rPr lang="en-US" sz="1600" dirty="0">
                <a:solidFill>
                  <a:srgbClr val="0000FF"/>
                </a:solidFill>
              </a:rPr>
              <a:t>--Periocular injection!</a:t>
            </a:r>
          </a:p>
          <a:p>
            <a:r>
              <a:rPr lang="en-US" sz="1600" dirty="0"/>
              <a:t>--Systemic!</a:t>
            </a:r>
          </a:p>
          <a:p>
            <a:r>
              <a:rPr lang="en-US" sz="1600" dirty="0"/>
              <a:t>--Topical!</a:t>
            </a:r>
          </a:p>
          <a:p>
            <a:r>
              <a:rPr lang="en-US" sz="1600" dirty="0"/>
              <a:t>--Inhaled!</a:t>
            </a:r>
          </a:p>
          <a:p>
            <a:r>
              <a:rPr lang="en-US" sz="1600" dirty="0"/>
              <a:t>--Nasal!</a:t>
            </a:r>
          </a:p>
          <a:p>
            <a:endParaRPr lang="en-US" sz="1600" dirty="0"/>
          </a:p>
          <a:p>
            <a:r>
              <a:rPr lang="en-US" sz="1600" i="1" dirty="0">
                <a:solidFill>
                  <a:srgbClr val="0000FF"/>
                </a:solidFill>
              </a:rPr>
              <a:t>Broadly, three sorts of factors determine whether a </a:t>
            </a:r>
            <a:r>
              <a:rPr lang="en-US" sz="1600" i="1" dirty="0" err="1">
                <a:solidFill>
                  <a:srgbClr val="0000FF"/>
                </a:solidFill>
              </a:rPr>
              <a:t>pt</a:t>
            </a:r>
            <a:r>
              <a:rPr lang="en-US" sz="1600" i="1" dirty="0">
                <a:solidFill>
                  <a:srgbClr val="0000FF"/>
                </a:solidFill>
              </a:rPr>
              <a:t> will develop elevated IOP in response to steroid therapy. What are they?</a:t>
            </a:r>
          </a:p>
          <a:p>
            <a:r>
              <a:rPr lang="en-US" sz="1600" dirty="0">
                <a:solidFill>
                  <a:srgbClr val="0000FF"/>
                </a:solidFill>
              </a:rPr>
              <a:t>--Factors related to…the steroid itself</a:t>
            </a:r>
          </a:p>
          <a:p>
            <a:r>
              <a:rPr lang="en-US" sz="1600" dirty="0">
                <a:solidFill>
                  <a:srgbClr val="0000FF"/>
                </a:solidFill>
              </a:rPr>
              <a:t>--Factors related to…the administration of the steroid</a:t>
            </a:r>
          </a:p>
          <a:p>
            <a:r>
              <a:rPr lang="en-US" sz="1600" dirty="0">
                <a:solidFill>
                  <a:srgbClr val="0000FF"/>
                </a:solidFill>
              </a:rPr>
              <a:t>--Factors related to…the </a:t>
            </a:r>
            <a:r>
              <a:rPr lang="en-US" sz="1600" dirty="0" err="1">
                <a:solidFill>
                  <a:srgbClr val="0000FF"/>
                </a:solidFill>
              </a:rPr>
              <a:t>pt</a:t>
            </a:r>
            <a:endParaRPr lang="en-US" sz="1600"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2874311866"/>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99FF99"/>
                </a:solidFill>
              </a:rPr>
              <a:t>Its potency, and its ability to reach the AC</a:t>
            </a:r>
          </a:p>
          <a:p>
            <a:endParaRPr lang="en-US" sz="1400" dirty="0">
              <a:solidFill>
                <a:srgbClr val="99FF99"/>
              </a:solidFill>
            </a:endParaRPr>
          </a:p>
          <a:p>
            <a:r>
              <a:rPr lang="en-US" sz="1400" i="1" dirty="0">
                <a:solidFill>
                  <a:srgbClr val="99FF99"/>
                </a:solidFill>
              </a:rPr>
              <a:t>Which steroid tops the list in this regard?</a:t>
            </a:r>
          </a:p>
          <a:p>
            <a:r>
              <a:rPr lang="en-US" sz="1400" dirty="0">
                <a:solidFill>
                  <a:srgbClr val="99FF99"/>
                </a:solidFill>
              </a:rPr>
              <a:t>Dexamethasone</a:t>
            </a:r>
          </a:p>
          <a:p>
            <a:endParaRPr lang="en-US" sz="1400" dirty="0">
              <a:solidFill>
                <a:srgbClr val="99FF99"/>
              </a:solidFill>
            </a:endParaRPr>
          </a:p>
          <a:p>
            <a:r>
              <a:rPr lang="en-US" sz="1400" i="1" dirty="0">
                <a:solidFill>
                  <a:srgbClr val="99FF99"/>
                </a:solidFill>
              </a:rPr>
              <a:t>What proportion of pts on topical </a:t>
            </a:r>
            <a:r>
              <a:rPr lang="en-US" sz="1400" i="1" dirty="0" err="1">
                <a:solidFill>
                  <a:srgbClr val="99FF99"/>
                </a:solidFill>
              </a:rPr>
              <a:t>dex</a:t>
            </a:r>
            <a:r>
              <a:rPr lang="en-US" sz="1400" i="1" dirty="0">
                <a:solidFill>
                  <a:srgbClr val="99FF99"/>
                </a:solidFill>
              </a:rPr>
              <a:t> will develop an IOP &gt;30 after 6 weeks of therapy?</a:t>
            </a:r>
          </a:p>
          <a:p>
            <a:r>
              <a:rPr lang="en-US" sz="1400" dirty="0">
                <a:solidFill>
                  <a:srgbClr val="99FF99"/>
                </a:solidFill>
              </a:rPr>
              <a:t>About 5%</a:t>
            </a:r>
          </a:p>
        </p:txBody>
      </p:sp>
    </p:spTree>
    <p:extLst>
      <p:ext uri="{BB962C8B-B14F-4D97-AF65-F5344CB8AC3E}">
        <p14:creationId xmlns:p14="http://schemas.microsoft.com/office/powerpoint/2010/main" val="1659301746"/>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0000FF"/>
                </a:solidFill>
              </a:rPr>
              <a:t>Its potency, and its ability to reach the AC</a:t>
            </a:r>
          </a:p>
          <a:p>
            <a:endParaRPr lang="en-US" sz="1400" dirty="0">
              <a:solidFill>
                <a:srgbClr val="99FF99"/>
              </a:solidFill>
            </a:endParaRPr>
          </a:p>
          <a:p>
            <a:r>
              <a:rPr lang="en-US" sz="1400" i="1" dirty="0">
                <a:solidFill>
                  <a:srgbClr val="99FF99"/>
                </a:solidFill>
              </a:rPr>
              <a:t>Which steroid tops the list in this regard?</a:t>
            </a:r>
          </a:p>
          <a:p>
            <a:r>
              <a:rPr lang="en-US" sz="1400" dirty="0">
                <a:solidFill>
                  <a:srgbClr val="99FF99"/>
                </a:solidFill>
              </a:rPr>
              <a:t>Dexamethasone</a:t>
            </a:r>
          </a:p>
          <a:p>
            <a:endParaRPr lang="en-US" sz="1400" dirty="0">
              <a:solidFill>
                <a:srgbClr val="99FF99"/>
              </a:solidFill>
            </a:endParaRPr>
          </a:p>
          <a:p>
            <a:r>
              <a:rPr lang="en-US" sz="1400" i="1" dirty="0">
                <a:solidFill>
                  <a:srgbClr val="99FF99"/>
                </a:solidFill>
              </a:rPr>
              <a:t>What proportion of pts on topical </a:t>
            </a:r>
            <a:r>
              <a:rPr lang="en-US" sz="1400" i="1" dirty="0" err="1">
                <a:solidFill>
                  <a:srgbClr val="99FF99"/>
                </a:solidFill>
              </a:rPr>
              <a:t>dex</a:t>
            </a:r>
            <a:r>
              <a:rPr lang="en-US" sz="1400" i="1" dirty="0">
                <a:solidFill>
                  <a:srgbClr val="99FF99"/>
                </a:solidFill>
              </a:rPr>
              <a:t> will develop an IOP &gt;30 after 6 weeks of therapy?</a:t>
            </a:r>
          </a:p>
          <a:p>
            <a:r>
              <a:rPr lang="en-US" sz="1400" dirty="0">
                <a:solidFill>
                  <a:srgbClr val="99FF99"/>
                </a:solidFill>
              </a:rPr>
              <a:t>About 5%</a:t>
            </a:r>
          </a:p>
        </p:txBody>
      </p:sp>
    </p:spTree>
    <p:extLst>
      <p:ext uri="{BB962C8B-B14F-4D97-AF65-F5344CB8AC3E}">
        <p14:creationId xmlns:p14="http://schemas.microsoft.com/office/powerpoint/2010/main" val="1402239004"/>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0000FF"/>
                </a:solidFill>
              </a:rPr>
              <a:t>Its potency, and its ability to reach the AC</a:t>
            </a:r>
          </a:p>
          <a:p>
            <a:endParaRPr lang="en-US" sz="1400" dirty="0">
              <a:solidFill>
                <a:srgbClr val="0000FF"/>
              </a:solidFill>
            </a:endParaRPr>
          </a:p>
          <a:p>
            <a:r>
              <a:rPr lang="en-US" sz="1400" i="1" dirty="0">
                <a:solidFill>
                  <a:srgbClr val="0000FF"/>
                </a:solidFill>
              </a:rPr>
              <a:t>Which steroid tops the list in this regard?</a:t>
            </a:r>
            <a:endParaRPr lang="en-US" sz="1400" i="1" dirty="0">
              <a:solidFill>
                <a:srgbClr val="99FF99"/>
              </a:solidFill>
            </a:endParaRPr>
          </a:p>
          <a:p>
            <a:r>
              <a:rPr lang="en-US" sz="1400" dirty="0">
                <a:solidFill>
                  <a:srgbClr val="99FF99"/>
                </a:solidFill>
              </a:rPr>
              <a:t>Dexamethasone</a:t>
            </a:r>
          </a:p>
          <a:p>
            <a:endParaRPr lang="en-US" sz="1400" dirty="0">
              <a:solidFill>
                <a:srgbClr val="99FF99"/>
              </a:solidFill>
            </a:endParaRPr>
          </a:p>
          <a:p>
            <a:r>
              <a:rPr lang="en-US" sz="1400" i="1" dirty="0">
                <a:solidFill>
                  <a:srgbClr val="99FF99"/>
                </a:solidFill>
              </a:rPr>
              <a:t>What proportion of pts on topical </a:t>
            </a:r>
            <a:r>
              <a:rPr lang="en-US" sz="1400" i="1" dirty="0" err="1">
                <a:solidFill>
                  <a:srgbClr val="99FF99"/>
                </a:solidFill>
              </a:rPr>
              <a:t>dex</a:t>
            </a:r>
            <a:r>
              <a:rPr lang="en-US" sz="1400" i="1" dirty="0">
                <a:solidFill>
                  <a:srgbClr val="99FF99"/>
                </a:solidFill>
              </a:rPr>
              <a:t> will develop an IOP &gt;30 after 6 weeks of therapy?</a:t>
            </a:r>
          </a:p>
          <a:p>
            <a:r>
              <a:rPr lang="en-US" sz="1400" dirty="0">
                <a:solidFill>
                  <a:srgbClr val="99FF99"/>
                </a:solidFill>
              </a:rPr>
              <a:t>About 5%</a:t>
            </a:r>
          </a:p>
        </p:txBody>
      </p:sp>
    </p:spTree>
    <p:extLst>
      <p:ext uri="{BB962C8B-B14F-4D97-AF65-F5344CB8AC3E}">
        <p14:creationId xmlns:p14="http://schemas.microsoft.com/office/powerpoint/2010/main" val="160204162"/>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539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0000FF"/>
                </a:solidFill>
              </a:rPr>
              <a:t>Its potency, and its ability to reach the AC</a:t>
            </a:r>
          </a:p>
          <a:p>
            <a:endParaRPr lang="en-US" sz="1400" dirty="0">
              <a:solidFill>
                <a:srgbClr val="0000FF"/>
              </a:solidFill>
            </a:endParaRPr>
          </a:p>
          <a:p>
            <a:r>
              <a:rPr lang="en-US" sz="1400" i="1" dirty="0">
                <a:solidFill>
                  <a:srgbClr val="0000FF"/>
                </a:solidFill>
              </a:rPr>
              <a:t>Which steroid tops the list in this regard?</a:t>
            </a:r>
          </a:p>
          <a:p>
            <a:r>
              <a:rPr lang="en-US" sz="1400" dirty="0">
                <a:solidFill>
                  <a:srgbClr val="0000FF"/>
                </a:solidFill>
              </a:rPr>
              <a:t>Dexamethasone</a:t>
            </a:r>
          </a:p>
          <a:p>
            <a:endParaRPr lang="en-US" sz="1400" dirty="0">
              <a:solidFill>
                <a:srgbClr val="99FF99"/>
              </a:solidFill>
            </a:endParaRPr>
          </a:p>
          <a:p>
            <a:r>
              <a:rPr lang="en-US" sz="1400" i="1" dirty="0">
                <a:solidFill>
                  <a:srgbClr val="99FF99"/>
                </a:solidFill>
              </a:rPr>
              <a:t>What proportion of pts on topical </a:t>
            </a:r>
            <a:r>
              <a:rPr lang="en-US" sz="1400" i="1" dirty="0" err="1">
                <a:solidFill>
                  <a:srgbClr val="99FF99"/>
                </a:solidFill>
              </a:rPr>
              <a:t>dex</a:t>
            </a:r>
            <a:r>
              <a:rPr lang="en-US" sz="1400" i="1" dirty="0">
                <a:solidFill>
                  <a:srgbClr val="99FF99"/>
                </a:solidFill>
              </a:rPr>
              <a:t> will develop an IOP &gt;30 after 6 weeks of therapy?</a:t>
            </a:r>
          </a:p>
          <a:p>
            <a:r>
              <a:rPr lang="en-US" sz="1400" dirty="0">
                <a:solidFill>
                  <a:srgbClr val="99FF99"/>
                </a:solidFill>
              </a:rPr>
              <a:t>About 5%</a:t>
            </a:r>
          </a:p>
        </p:txBody>
      </p:sp>
    </p:spTree>
    <p:extLst>
      <p:ext uri="{BB962C8B-B14F-4D97-AF65-F5344CB8AC3E}">
        <p14:creationId xmlns:p14="http://schemas.microsoft.com/office/powerpoint/2010/main" val="17929539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p>
          <a:p>
            <a:pPr eaLnBrk="1" hangingPunct="1"/>
            <a:r>
              <a:rPr lang="en-US" altLang="en-US" sz="2200" b="1" dirty="0"/>
              <a:t>Is a reaction to </a:t>
            </a:r>
            <a:r>
              <a:rPr lang="en-US" altLang="en-US" sz="2200" b="1" i="1" dirty="0"/>
              <a:t>normal</a:t>
            </a:r>
            <a:r>
              <a:rPr lang="en-US" altLang="en-US" sz="2200" b="1" dirty="0"/>
              <a:t> lens proteins: </a:t>
            </a:r>
            <a:r>
              <a:rPr lang="en-US" altLang="en-US" sz="2200" b="1" dirty="0" err="1">
                <a:solidFill>
                  <a:srgbClr val="0000FF"/>
                </a:solidFill>
              </a:rPr>
              <a:t>Phacoantigenic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2581DC78-5C00-467B-B15E-3187F0729BAE}"/>
              </a:ext>
            </a:extLst>
          </p:cNvPr>
          <p:cNvSpPr txBox="1"/>
          <p:nvPr/>
        </p:nvSpPr>
        <p:spPr>
          <a:xfrm>
            <a:off x="954158" y="1467597"/>
            <a:ext cx="6798364"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Why is it significant that </a:t>
            </a:r>
            <a:r>
              <a:rPr lang="en-US" sz="1600" i="1" dirty="0" err="1">
                <a:solidFill>
                  <a:srgbClr val="0000FF"/>
                </a:solidFill>
              </a:rPr>
              <a:t>phacoantigenic</a:t>
            </a:r>
            <a:r>
              <a:rPr lang="en-US" sz="1600" i="1" dirty="0">
                <a:solidFill>
                  <a:srgbClr val="0000FF"/>
                </a:solidFill>
              </a:rPr>
              <a:t> glaucoma involves an immune reaction to ‘normal’ lens proteins?</a:t>
            </a:r>
            <a:endParaRPr lang="en-US" sz="1600" i="1" dirty="0">
              <a:solidFill>
                <a:schemeClr val="accent5">
                  <a:lumMod val="75000"/>
                </a:schemeClr>
              </a:solidFill>
            </a:endParaRPr>
          </a:p>
          <a:p>
            <a:r>
              <a:rPr lang="en-US" sz="1600" dirty="0">
                <a:solidFill>
                  <a:schemeClr val="accent5">
                    <a:lumMod val="75000"/>
                  </a:schemeClr>
                </a:solidFill>
              </a:rPr>
              <a:t>In phakic eyes, minute amounts of lens proteins make their way through the capsule and into the AC. Because of this, normal lens proteins enjoy a certain level of immunologic privilege and are well tolerated by the eye. However, violation of the capsule results in massive amounts of lens proteins spilling into the AC. If this influx disrupts the privilege, severe inflammation, </a:t>
            </a:r>
            <a:r>
              <a:rPr lang="en-US" sz="1600" dirty="0" err="1">
                <a:solidFill>
                  <a:schemeClr val="accent5">
                    <a:lumMod val="75000"/>
                  </a:schemeClr>
                </a:solidFill>
              </a:rPr>
              <a:t>ie</a:t>
            </a:r>
            <a:r>
              <a:rPr lang="en-US" sz="1600" dirty="0">
                <a:solidFill>
                  <a:schemeClr val="accent5">
                    <a:lumMod val="75000"/>
                  </a:schemeClr>
                </a:solidFill>
              </a:rPr>
              <a:t>, </a:t>
            </a:r>
            <a:r>
              <a:rPr lang="en-US" sz="1600" dirty="0" err="1">
                <a:solidFill>
                  <a:schemeClr val="accent5">
                    <a:lumMod val="75000"/>
                  </a:schemeClr>
                </a:solidFill>
              </a:rPr>
              <a:t>phacoantigenic</a:t>
            </a:r>
            <a:r>
              <a:rPr lang="en-US" sz="1600" dirty="0">
                <a:solidFill>
                  <a:schemeClr val="accent5">
                    <a:lumMod val="75000"/>
                  </a:schemeClr>
                </a:solidFill>
              </a:rPr>
              <a:t> uveitis—and glaucoma—may result.</a:t>
            </a:r>
          </a:p>
        </p:txBody>
      </p:sp>
    </p:spTree>
    <p:extLst>
      <p:ext uri="{BB962C8B-B14F-4D97-AF65-F5344CB8AC3E}">
        <p14:creationId xmlns:p14="http://schemas.microsoft.com/office/powerpoint/2010/main" val="1429215385"/>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0000FF"/>
                </a:solidFill>
              </a:rPr>
              <a:t>Its potency, and its ability to reach the AC</a:t>
            </a:r>
          </a:p>
          <a:p>
            <a:endParaRPr lang="en-US" sz="1400" dirty="0">
              <a:solidFill>
                <a:srgbClr val="0000FF"/>
              </a:solidFill>
            </a:endParaRPr>
          </a:p>
          <a:p>
            <a:r>
              <a:rPr lang="en-US" sz="1400" i="1" dirty="0">
                <a:solidFill>
                  <a:srgbClr val="0000FF"/>
                </a:solidFill>
              </a:rPr>
              <a:t>Which steroid tops the list in this regard?</a:t>
            </a:r>
          </a:p>
          <a:p>
            <a:r>
              <a:rPr lang="en-US" sz="1400" dirty="0">
                <a:solidFill>
                  <a:srgbClr val="0000FF"/>
                </a:solidFill>
              </a:rPr>
              <a:t>Dexamethasone</a:t>
            </a:r>
          </a:p>
          <a:p>
            <a:endParaRPr lang="en-US" sz="1400" dirty="0">
              <a:solidFill>
                <a:srgbClr val="0000FF"/>
              </a:solidFill>
            </a:endParaRPr>
          </a:p>
          <a:p>
            <a:r>
              <a:rPr lang="en-US" sz="1400" i="1" dirty="0">
                <a:solidFill>
                  <a:srgbClr val="0000FF"/>
                </a:solidFill>
              </a:rPr>
              <a:t>What proportion of pts on topical </a:t>
            </a:r>
            <a:r>
              <a:rPr lang="en-US" sz="1400" i="1" dirty="0" err="1">
                <a:solidFill>
                  <a:srgbClr val="0000FF"/>
                </a:solidFill>
              </a:rPr>
              <a:t>dex</a:t>
            </a:r>
            <a:r>
              <a:rPr lang="en-US" sz="1400" i="1" dirty="0">
                <a:solidFill>
                  <a:srgbClr val="0000FF"/>
                </a:solidFill>
              </a:rPr>
              <a:t> will develop an IOP &gt;30 after 6 weeks of therapy?</a:t>
            </a:r>
            <a:endParaRPr lang="en-US" sz="1400" i="1" dirty="0">
              <a:solidFill>
                <a:srgbClr val="99FF99"/>
              </a:solidFill>
            </a:endParaRPr>
          </a:p>
          <a:p>
            <a:r>
              <a:rPr lang="en-US" sz="1400" dirty="0">
                <a:solidFill>
                  <a:srgbClr val="99FF99"/>
                </a:solidFill>
              </a:rPr>
              <a:t>About 5%</a:t>
            </a:r>
          </a:p>
        </p:txBody>
      </p:sp>
    </p:spTree>
    <p:extLst>
      <p:ext uri="{BB962C8B-B14F-4D97-AF65-F5344CB8AC3E}">
        <p14:creationId xmlns:p14="http://schemas.microsoft.com/office/powerpoint/2010/main" val="418047004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a:t>
            </a:r>
            <a:r>
              <a:rPr lang="en-US" sz="1600" b="1" dirty="0">
                <a:solidFill>
                  <a:srgbClr val="0000FF"/>
                </a:solidFill>
              </a:rPr>
              <a:t>Factors related to…the steroid itself</a:t>
            </a:r>
            <a:endParaRPr lang="en-US" sz="1600" b="1" dirty="0">
              <a:solidFill>
                <a:schemeClr val="bg1">
                  <a:lumMod val="75000"/>
                </a:schemeClr>
              </a:solidFill>
            </a:endParaRP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7FAAC24A-B382-4C0E-BDE6-2EDB14E953A7}"/>
              </a:ext>
            </a:extLst>
          </p:cNvPr>
          <p:cNvSpPr txBox="1"/>
          <p:nvPr/>
        </p:nvSpPr>
        <p:spPr>
          <a:xfrm>
            <a:off x="4419600" y="4114800"/>
            <a:ext cx="4038600" cy="2246769"/>
          </a:xfrm>
          <a:prstGeom prst="rect">
            <a:avLst/>
          </a:prstGeom>
          <a:solidFill>
            <a:srgbClr val="99FF99"/>
          </a:solidFill>
        </p:spPr>
        <p:txBody>
          <a:bodyPr wrap="square" rtlCol="0">
            <a:spAutoFit/>
          </a:bodyPr>
          <a:lstStyle/>
          <a:p>
            <a:r>
              <a:rPr lang="en-US" sz="1400" i="1" dirty="0">
                <a:solidFill>
                  <a:srgbClr val="0000FF"/>
                </a:solidFill>
              </a:rPr>
              <a:t>Which two properties of a steroid are key in determining whether it will cause an IOP spike?</a:t>
            </a:r>
          </a:p>
          <a:p>
            <a:r>
              <a:rPr lang="en-US" sz="1400" dirty="0">
                <a:solidFill>
                  <a:srgbClr val="0000FF"/>
                </a:solidFill>
              </a:rPr>
              <a:t>Its potency, and its ability to reach the AC</a:t>
            </a:r>
          </a:p>
          <a:p>
            <a:endParaRPr lang="en-US" sz="1400" dirty="0">
              <a:solidFill>
                <a:srgbClr val="0000FF"/>
              </a:solidFill>
            </a:endParaRPr>
          </a:p>
          <a:p>
            <a:r>
              <a:rPr lang="en-US" sz="1400" i="1" dirty="0">
                <a:solidFill>
                  <a:srgbClr val="0000FF"/>
                </a:solidFill>
              </a:rPr>
              <a:t>Which steroid tops the list in this regard?</a:t>
            </a:r>
          </a:p>
          <a:p>
            <a:r>
              <a:rPr lang="en-US" sz="1400" dirty="0">
                <a:solidFill>
                  <a:srgbClr val="0000FF"/>
                </a:solidFill>
              </a:rPr>
              <a:t>Dexamethasone</a:t>
            </a:r>
          </a:p>
          <a:p>
            <a:endParaRPr lang="en-US" sz="1400" dirty="0">
              <a:solidFill>
                <a:srgbClr val="0000FF"/>
              </a:solidFill>
            </a:endParaRPr>
          </a:p>
          <a:p>
            <a:r>
              <a:rPr lang="en-US" sz="1400" i="1" dirty="0">
                <a:solidFill>
                  <a:srgbClr val="0000FF"/>
                </a:solidFill>
              </a:rPr>
              <a:t>What proportion of pts on topical </a:t>
            </a:r>
            <a:r>
              <a:rPr lang="en-US" sz="1400" i="1" dirty="0" err="1">
                <a:solidFill>
                  <a:srgbClr val="0000FF"/>
                </a:solidFill>
              </a:rPr>
              <a:t>dex</a:t>
            </a:r>
            <a:r>
              <a:rPr lang="en-US" sz="1400" i="1" dirty="0">
                <a:solidFill>
                  <a:srgbClr val="0000FF"/>
                </a:solidFill>
              </a:rPr>
              <a:t> will develop an IOP &gt;30 after 6 weeks of therapy?</a:t>
            </a:r>
          </a:p>
          <a:p>
            <a:r>
              <a:rPr lang="en-US" sz="1400" dirty="0">
                <a:solidFill>
                  <a:srgbClr val="0000FF"/>
                </a:solidFill>
              </a:rPr>
              <a:t>About 5%</a:t>
            </a:r>
          </a:p>
        </p:txBody>
      </p:sp>
    </p:spTree>
    <p:extLst>
      <p:ext uri="{BB962C8B-B14F-4D97-AF65-F5344CB8AC3E}">
        <p14:creationId xmlns:p14="http://schemas.microsoft.com/office/powerpoint/2010/main" val="2714841154"/>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t>Which administration-related factors play a role in determining whether a steroid-induced IOP rise will occur?</a:t>
            </a:r>
          </a:p>
          <a:p>
            <a:r>
              <a:rPr lang="en-US" sz="1400" dirty="0"/>
              <a:t>--</a:t>
            </a:r>
            <a:r>
              <a:rPr lang="en-US" sz="1400" b="1" i="1" dirty="0"/>
              <a:t>?</a:t>
            </a:r>
            <a:endParaRPr lang="en-US" sz="1400" dirty="0"/>
          </a:p>
          <a:p>
            <a:r>
              <a:rPr lang="en-US" sz="1400" dirty="0"/>
              <a:t>--</a:t>
            </a:r>
            <a:r>
              <a:rPr lang="en-US" sz="1400" b="1" i="1" dirty="0"/>
              <a:t>?</a:t>
            </a:r>
            <a:endParaRPr lang="en-US" sz="1400" dirty="0"/>
          </a:p>
          <a:p>
            <a:r>
              <a:rPr lang="en-US" sz="1400" dirty="0"/>
              <a:t>--</a:t>
            </a:r>
            <a:r>
              <a:rPr lang="en-US" sz="1400" b="1" i="1" dirty="0"/>
              <a:t>?</a:t>
            </a:r>
            <a:endParaRPr lang="en-US" sz="1400" dirty="0"/>
          </a:p>
        </p:txBody>
      </p:sp>
    </p:spTree>
    <p:extLst>
      <p:ext uri="{BB962C8B-B14F-4D97-AF65-F5344CB8AC3E}">
        <p14:creationId xmlns:p14="http://schemas.microsoft.com/office/powerpoint/2010/main" val="367429542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t>Which administration-related factors play a role in determining whether a steroid-induced IOP rise will occur?</a:t>
            </a:r>
          </a:p>
          <a:p>
            <a:r>
              <a:rPr lang="en-US" sz="1400" dirty="0"/>
              <a:t>--The route</a:t>
            </a:r>
          </a:p>
          <a:p>
            <a:r>
              <a:rPr lang="en-US" sz="1400" dirty="0"/>
              <a:t>--The frequency</a:t>
            </a:r>
          </a:p>
          <a:p>
            <a:r>
              <a:rPr lang="en-US" sz="1400" dirty="0"/>
              <a:t>--The duration</a:t>
            </a:r>
          </a:p>
        </p:txBody>
      </p:sp>
    </p:spTree>
    <p:extLst>
      <p:ext uri="{BB962C8B-B14F-4D97-AF65-F5344CB8AC3E}">
        <p14:creationId xmlns:p14="http://schemas.microsoft.com/office/powerpoint/2010/main" val="3087002681"/>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t>Which route of admin is more likely to elevate IOP: Topical, or systemic?</a:t>
            </a:r>
          </a:p>
          <a:p>
            <a:r>
              <a:rPr lang="en-US" sz="1400" dirty="0">
                <a:solidFill>
                  <a:schemeClr val="accent6">
                    <a:lumMod val="20000"/>
                    <a:lumOff val="80000"/>
                  </a:schemeClr>
                </a:solidFill>
              </a:rPr>
              <a:t>Topical</a:t>
            </a:r>
          </a:p>
        </p:txBody>
      </p:sp>
    </p:spTree>
    <p:extLst>
      <p:ext uri="{BB962C8B-B14F-4D97-AF65-F5344CB8AC3E}">
        <p14:creationId xmlns:p14="http://schemas.microsoft.com/office/powerpoint/2010/main" val="1885766336"/>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t>Which route of admin is more likely to elevate IOP: Topical, or systemic?</a:t>
            </a:r>
          </a:p>
          <a:p>
            <a:r>
              <a:rPr lang="en-US" sz="1400" dirty="0"/>
              <a:t>Topical</a:t>
            </a:r>
          </a:p>
        </p:txBody>
      </p:sp>
    </p:spTree>
    <p:extLst>
      <p:ext uri="{BB962C8B-B14F-4D97-AF65-F5344CB8AC3E}">
        <p14:creationId xmlns:p14="http://schemas.microsoft.com/office/powerpoint/2010/main" val="2799113338"/>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solidFill>
                  <a:srgbClr val="FF99FF"/>
                </a:solidFill>
              </a:rPr>
              <a:t>Intravitreal. At least  50%  of pts receiving intravitreal steroids develop an IOP spike, and  25%  will require IOP-lowering </a:t>
            </a:r>
            <a:r>
              <a:rPr lang="en-US" sz="1400" dirty="0" err="1">
                <a:solidFill>
                  <a:srgbClr val="FF99FF"/>
                </a:solidFill>
              </a:rPr>
              <a:t>tx</a:t>
            </a:r>
            <a:r>
              <a:rPr lang="en-US" sz="1400" dirty="0">
                <a:solidFill>
                  <a:srgbClr val="FF99FF"/>
                </a:solidFill>
              </a:rPr>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94264870"/>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t>Intravitreal</a:t>
            </a:r>
            <a:r>
              <a:rPr lang="en-US" sz="1400" dirty="0">
                <a:solidFill>
                  <a:srgbClr val="FF99FF"/>
                </a:solidFill>
              </a:rPr>
              <a:t>. At least  50%  of pts receiving intravitreal steroids develop an IOP spike, and  25%  will require IOP-lowering </a:t>
            </a:r>
            <a:r>
              <a:rPr lang="en-US" sz="1400" dirty="0" err="1">
                <a:solidFill>
                  <a:srgbClr val="FF99FF"/>
                </a:solidFill>
              </a:rPr>
              <a:t>tx</a:t>
            </a:r>
            <a:r>
              <a:rPr lang="en-US" sz="1400" dirty="0">
                <a:solidFill>
                  <a:srgbClr val="FF99FF"/>
                </a:solidFill>
              </a:rPr>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51069964"/>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t>Intravitreal. </a:t>
            </a:r>
            <a:r>
              <a:rPr lang="en-US" sz="1400" dirty="0">
                <a:solidFill>
                  <a:srgbClr val="0000FF"/>
                </a:solidFill>
              </a:rPr>
              <a:t>At least  50%  of pts receiving intravitreal steroids develop an IOP spike</a:t>
            </a:r>
            <a:r>
              <a:rPr lang="en-US" sz="1400" dirty="0">
                <a:solidFill>
                  <a:srgbClr val="FF99FF"/>
                </a:solidFill>
              </a:rPr>
              <a:t>, and  25%  will require IOP-lowering </a:t>
            </a:r>
            <a:r>
              <a:rPr lang="en-US" sz="1400" dirty="0" err="1">
                <a:solidFill>
                  <a:srgbClr val="FF99FF"/>
                </a:solidFill>
              </a:rPr>
              <a:t>tx</a:t>
            </a:r>
            <a:r>
              <a:rPr lang="en-US" sz="1400" dirty="0">
                <a:solidFill>
                  <a:srgbClr val="FF99FF"/>
                </a:solidFill>
              </a:rPr>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E85A06B-4319-9400-3618-AA2BC9EE7735}"/>
              </a:ext>
            </a:extLst>
          </p:cNvPr>
          <p:cNvSpPr/>
          <p:nvPr/>
        </p:nvSpPr>
        <p:spPr>
          <a:xfrm>
            <a:off x="4648200" y="4515773"/>
            <a:ext cx="427383" cy="2285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2735707837"/>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549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t>Intravitreal. </a:t>
            </a:r>
            <a:r>
              <a:rPr lang="en-US" sz="1400" dirty="0">
                <a:solidFill>
                  <a:srgbClr val="0000FF"/>
                </a:solidFill>
              </a:rPr>
              <a:t>At least  50%  of pts receiving intravitreal steroids develop an IOP spike</a:t>
            </a:r>
            <a:r>
              <a:rPr lang="en-US" sz="1400" dirty="0">
                <a:solidFill>
                  <a:srgbClr val="FF99FF"/>
                </a:solidFill>
              </a:rPr>
              <a:t>, and  25%  will require IOP-lowering </a:t>
            </a:r>
            <a:r>
              <a:rPr lang="en-US" sz="1400" dirty="0" err="1">
                <a:solidFill>
                  <a:srgbClr val="FF99FF"/>
                </a:solidFill>
              </a:rPr>
              <a:t>tx</a:t>
            </a:r>
            <a:r>
              <a:rPr lang="en-US" sz="1400" dirty="0">
                <a:solidFill>
                  <a:srgbClr val="FF99FF"/>
                </a:solidFill>
              </a:rPr>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3791581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p>
          <a:p>
            <a:pPr eaLnBrk="1" hangingPunct="1"/>
            <a:r>
              <a:rPr lang="en-US" altLang="en-US" sz="2200" b="1" dirty="0"/>
              <a:t>Is a reaction to </a:t>
            </a:r>
            <a:r>
              <a:rPr lang="en-US" altLang="en-US" sz="2200" b="1" i="1" dirty="0"/>
              <a:t>normal</a:t>
            </a:r>
            <a:r>
              <a:rPr lang="en-US" altLang="en-US" sz="2200" b="1" dirty="0"/>
              <a:t> lens proteins: </a:t>
            </a:r>
            <a:r>
              <a:rPr lang="en-US" altLang="en-US" sz="2200" b="1" dirty="0" err="1">
                <a:solidFill>
                  <a:srgbClr val="0000FF"/>
                </a:solidFill>
              </a:rPr>
              <a:t>Phacoantigenic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2581DC78-5C00-467B-B15E-3187F0729BAE}"/>
              </a:ext>
            </a:extLst>
          </p:cNvPr>
          <p:cNvSpPr txBox="1"/>
          <p:nvPr/>
        </p:nvSpPr>
        <p:spPr>
          <a:xfrm>
            <a:off x="954158" y="1467597"/>
            <a:ext cx="6798364"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Why is it significant that </a:t>
            </a:r>
            <a:r>
              <a:rPr lang="en-US" sz="1600" i="1" dirty="0" err="1">
                <a:solidFill>
                  <a:srgbClr val="0000FF"/>
                </a:solidFill>
              </a:rPr>
              <a:t>phacoantigenic</a:t>
            </a:r>
            <a:r>
              <a:rPr lang="en-US" sz="1600" i="1" dirty="0">
                <a:solidFill>
                  <a:srgbClr val="0000FF"/>
                </a:solidFill>
              </a:rPr>
              <a:t> glaucoma involves an immune reaction to ‘normal’ lens proteins?</a:t>
            </a:r>
          </a:p>
          <a:p>
            <a:r>
              <a:rPr lang="en-US" sz="1600" dirty="0">
                <a:solidFill>
                  <a:srgbClr val="0000FF"/>
                </a:solidFill>
              </a:rPr>
              <a:t>In phakic eyes, minute amounts of lens proteins make their way through the capsule and into the AC. Because of this, normal lens proteins enjoy a certain level of immunologic privilege and are well tolerated by the eye. </a:t>
            </a:r>
            <a:r>
              <a:rPr lang="en-US" sz="1600" dirty="0">
                <a:solidFill>
                  <a:schemeClr val="accent5">
                    <a:lumMod val="75000"/>
                  </a:schemeClr>
                </a:solidFill>
              </a:rPr>
              <a:t>However, violation of the capsule results in massive amounts of lens proteins spilling into the AC. If this influx disrupts the privilege, severe inflammation, </a:t>
            </a:r>
            <a:r>
              <a:rPr lang="en-US" sz="1600" dirty="0" err="1">
                <a:solidFill>
                  <a:schemeClr val="accent5">
                    <a:lumMod val="75000"/>
                  </a:schemeClr>
                </a:solidFill>
              </a:rPr>
              <a:t>ie</a:t>
            </a:r>
            <a:r>
              <a:rPr lang="en-US" sz="1600" dirty="0">
                <a:solidFill>
                  <a:schemeClr val="accent5">
                    <a:lumMod val="75000"/>
                  </a:schemeClr>
                </a:solidFill>
              </a:rPr>
              <a:t>, </a:t>
            </a:r>
            <a:r>
              <a:rPr lang="en-US" sz="1600" dirty="0" err="1">
                <a:solidFill>
                  <a:schemeClr val="accent5">
                    <a:lumMod val="75000"/>
                  </a:schemeClr>
                </a:solidFill>
              </a:rPr>
              <a:t>phacoantigenic</a:t>
            </a:r>
            <a:r>
              <a:rPr lang="en-US" sz="1600" dirty="0">
                <a:solidFill>
                  <a:schemeClr val="accent5">
                    <a:lumMod val="75000"/>
                  </a:schemeClr>
                </a:solidFill>
              </a:rPr>
              <a:t> uveitis—and glaucoma—may result.</a:t>
            </a:r>
          </a:p>
        </p:txBody>
      </p:sp>
    </p:spTree>
    <p:extLst>
      <p:ext uri="{BB962C8B-B14F-4D97-AF65-F5344CB8AC3E}">
        <p14:creationId xmlns:p14="http://schemas.microsoft.com/office/powerpoint/2010/main" val="96388956"/>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t>Intravitreal. </a:t>
            </a:r>
            <a:r>
              <a:rPr lang="en-US" sz="1400" dirty="0">
                <a:solidFill>
                  <a:srgbClr val="0000FF"/>
                </a:solidFill>
              </a:rPr>
              <a:t>At least  50%  of pts receiving intravitreal steroids develop an IOP spike, </a:t>
            </a:r>
            <a:r>
              <a:rPr lang="en-US" sz="1400" dirty="0"/>
              <a:t>and  25%  will require IOP-lowering </a:t>
            </a:r>
            <a:r>
              <a:rPr lang="en-US" sz="1400" dirty="0" err="1"/>
              <a:t>tx</a:t>
            </a:r>
            <a:r>
              <a:rPr lang="en-US" sz="1400" dirty="0"/>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749F72F-71A9-433B-299C-1C466816B63C}"/>
              </a:ext>
            </a:extLst>
          </p:cNvPr>
          <p:cNvSpPr/>
          <p:nvPr/>
        </p:nvSpPr>
        <p:spPr>
          <a:xfrm>
            <a:off x="5897217" y="4744279"/>
            <a:ext cx="427383" cy="22850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249683422"/>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a:t>
            </a:r>
            <a:r>
              <a:rPr lang="en-US" sz="1400" b="1" dirty="0"/>
              <a:t>The route</a:t>
            </a:r>
            <a:endParaRPr lang="en-US" sz="1400" b="1" dirty="0">
              <a:solidFill>
                <a:schemeClr val="bg1">
                  <a:lumMod val="65000"/>
                </a:schemeClr>
              </a:solidFill>
            </a:endParaRPr>
          </a:p>
          <a:p>
            <a:r>
              <a:rPr lang="en-US" sz="1400" dirty="0">
                <a:solidFill>
                  <a:schemeClr val="bg1">
                    <a:lumMod val="65000"/>
                  </a:schemeClr>
                </a:solidFill>
              </a:rPr>
              <a:t>--The frequency</a:t>
            </a:r>
          </a:p>
          <a:p>
            <a:r>
              <a:rPr lang="en-US" sz="1400" dirty="0">
                <a:solidFill>
                  <a:schemeClr val="bg1">
                    <a:lumMod val="65000"/>
                  </a:schemeClr>
                </a:solidFill>
              </a:rPr>
              <a:t>--The duration</a:t>
            </a:r>
          </a:p>
        </p:txBody>
      </p:sp>
      <p:sp>
        <p:nvSpPr>
          <p:cNvPr id="2" name="Oval 1">
            <a:extLst>
              <a:ext uri="{FF2B5EF4-FFF2-40B4-BE49-F238E27FC236}">
                <a16:creationId xmlns:a16="http://schemas.microsoft.com/office/drawing/2014/main" id="{77D2BB1F-1F51-4655-BF61-774627139048}"/>
              </a:ext>
            </a:extLst>
          </p:cNvPr>
          <p:cNvSpPr/>
          <p:nvPr/>
        </p:nvSpPr>
        <p:spPr>
          <a:xfrm>
            <a:off x="762000" y="4436188"/>
            <a:ext cx="10668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2B7D786E-6BD1-4ED4-AC5D-298BDB8A6FFB}"/>
              </a:ext>
            </a:extLst>
          </p:cNvPr>
          <p:cNvSpPr txBox="1"/>
          <p:nvPr/>
        </p:nvSpPr>
        <p:spPr>
          <a:xfrm>
            <a:off x="1914939" y="4249062"/>
            <a:ext cx="4267200" cy="738664"/>
          </a:xfrm>
          <a:prstGeom prst="rect">
            <a:avLst/>
          </a:prstGeom>
          <a:solidFill>
            <a:schemeClr val="accent6">
              <a:lumMod val="20000"/>
              <a:lumOff val="80000"/>
            </a:schemeClr>
          </a:solidFill>
        </p:spPr>
        <p:txBody>
          <a:bodyPr wrap="square" rtlCol="0">
            <a:spAutoFit/>
          </a:bodyPr>
          <a:lstStyle/>
          <a:p>
            <a:r>
              <a:rPr lang="en-US" sz="1400" i="1" dirty="0">
                <a:solidFill>
                  <a:schemeClr val="bg1">
                    <a:lumMod val="65000"/>
                  </a:schemeClr>
                </a:solidFill>
              </a:rPr>
              <a:t>Which route of admin is more likely to elevate IOP: Topical, or systemic?</a:t>
            </a:r>
          </a:p>
          <a:p>
            <a:r>
              <a:rPr lang="en-US" sz="1400" b="1" dirty="0"/>
              <a:t>Topical</a:t>
            </a:r>
          </a:p>
        </p:txBody>
      </p:sp>
      <p:sp>
        <p:nvSpPr>
          <p:cNvPr id="8" name="TextBox 7">
            <a:extLst>
              <a:ext uri="{FF2B5EF4-FFF2-40B4-BE49-F238E27FC236}">
                <a16:creationId xmlns:a16="http://schemas.microsoft.com/office/drawing/2014/main" id="{4CE0FCB5-C835-B5D8-A570-105C8DFE081F}"/>
              </a:ext>
            </a:extLst>
          </p:cNvPr>
          <p:cNvSpPr txBox="1"/>
          <p:nvPr/>
        </p:nvSpPr>
        <p:spPr>
          <a:xfrm>
            <a:off x="2971800" y="4280548"/>
            <a:ext cx="4953000" cy="954107"/>
          </a:xfrm>
          <a:prstGeom prst="rect">
            <a:avLst/>
          </a:prstGeom>
          <a:solidFill>
            <a:srgbClr val="FF99FF"/>
          </a:solidFill>
        </p:spPr>
        <p:txBody>
          <a:bodyPr wrap="square" rtlCol="0">
            <a:spAutoFit/>
          </a:bodyPr>
          <a:lstStyle/>
          <a:p>
            <a:r>
              <a:rPr lang="en-US" sz="1400" i="1" dirty="0"/>
              <a:t>Which route is even more likely than topical to elevate IOP?</a:t>
            </a:r>
          </a:p>
          <a:p>
            <a:r>
              <a:rPr lang="en-US" sz="1400" dirty="0"/>
              <a:t>Intravitreal. </a:t>
            </a:r>
            <a:r>
              <a:rPr lang="en-US" sz="1400" dirty="0">
                <a:solidFill>
                  <a:srgbClr val="0000FF"/>
                </a:solidFill>
              </a:rPr>
              <a:t>At least  50%  of pts receiving intravitreal steroids develop an IOP spike, </a:t>
            </a:r>
            <a:r>
              <a:rPr lang="en-US" sz="1400" dirty="0"/>
              <a:t>and  25%  will require IOP-lowering </a:t>
            </a:r>
            <a:r>
              <a:rPr lang="en-US" sz="1400" dirty="0" err="1"/>
              <a:t>tx</a:t>
            </a:r>
            <a:r>
              <a:rPr lang="en-US" sz="1400" dirty="0"/>
              <a:t>.</a:t>
            </a:r>
          </a:p>
        </p:txBody>
      </p:sp>
      <p:sp>
        <p:nvSpPr>
          <p:cNvPr id="10" name="Oval 9">
            <a:extLst>
              <a:ext uri="{FF2B5EF4-FFF2-40B4-BE49-F238E27FC236}">
                <a16:creationId xmlns:a16="http://schemas.microsoft.com/office/drawing/2014/main" id="{FCCD5C18-CBFC-67CD-F9CF-F60DDF661556}"/>
              </a:ext>
            </a:extLst>
          </p:cNvPr>
          <p:cNvSpPr/>
          <p:nvPr/>
        </p:nvSpPr>
        <p:spPr>
          <a:xfrm>
            <a:off x="1905000" y="4623314"/>
            <a:ext cx="838200" cy="36441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97744563"/>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endParaRPr lang="en-US" sz="1400" i="1" dirty="0">
              <a:solidFill>
                <a:schemeClr val="accent5">
                  <a:lumMod val="75000"/>
                </a:schemeClr>
              </a:solidFill>
            </a:endParaRPr>
          </a:p>
          <a:p>
            <a:r>
              <a:rPr lang="en-US" sz="1400" dirty="0">
                <a:solidFill>
                  <a:schemeClr val="accent5">
                    <a:lumMod val="75000"/>
                  </a:schemeClr>
                </a:solidFill>
              </a:rPr>
              <a:t>It essentially never occurs in less than  5 days  of use, and is distinctly uncommon prior to at least  2 weeks  of use</a:t>
            </a:r>
          </a:p>
          <a:p>
            <a:endParaRPr lang="en-US" sz="1400" dirty="0">
              <a:solidFill>
                <a:schemeClr val="accent5">
                  <a:lumMod val="75000"/>
                </a:schemeClr>
              </a:solidFill>
            </a:endParaRPr>
          </a:p>
          <a:p>
            <a:r>
              <a:rPr lang="en-US" sz="1400" i="1" dirty="0">
                <a:solidFill>
                  <a:schemeClr val="accent5">
                    <a:lumMod val="75000"/>
                  </a:schemeClr>
                </a:solidFill>
              </a:rPr>
              <a:t>If IOP elevation does not occur by 6 weeks, is it reasonable to assume it isn’t going to occur?</a:t>
            </a: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Tree>
    <p:extLst>
      <p:ext uri="{BB962C8B-B14F-4D97-AF65-F5344CB8AC3E}">
        <p14:creationId xmlns:p14="http://schemas.microsoft.com/office/powerpoint/2010/main" val="491763564"/>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a:t>
            </a:r>
            <a:r>
              <a:rPr lang="en-US" sz="1400" dirty="0">
                <a:solidFill>
                  <a:schemeClr val="accent5">
                    <a:lumMod val="75000"/>
                  </a:schemeClr>
                </a:solidFill>
              </a:rPr>
              <a:t>, and is distinctly uncommon prior to at least  2 weeks  of use</a:t>
            </a:r>
          </a:p>
          <a:p>
            <a:endParaRPr lang="en-US" sz="1400" dirty="0">
              <a:solidFill>
                <a:schemeClr val="accent5">
                  <a:lumMod val="75000"/>
                </a:schemeClr>
              </a:solidFill>
            </a:endParaRPr>
          </a:p>
          <a:p>
            <a:r>
              <a:rPr lang="en-US" sz="1400" i="1" dirty="0">
                <a:solidFill>
                  <a:schemeClr val="accent5">
                    <a:lumMod val="75000"/>
                  </a:schemeClr>
                </a:solidFill>
              </a:rPr>
              <a:t>If IOP elevation does not occur by 6 weeks, is it reasonable to assume it isn’t going to occur?</a:t>
            </a: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
        <p:nvSpPr>
          <p:cNvPr id="8" name="Rectangle 7">
            <a:extLst>
              <a:ext uri="{FF2B5EF4-FFF2-40B4-BE49-F238E27FC236}">
                <a16:creationId xmlns:a16="http://schemas.microsoft.com/office/drawing/2014/main" id="{48F7177C-6B4F-49CF-8C70-1A06E5698136}"/>
              </a:ext>
            </a:extLst>
          </p:cNvPr>
          <p:cNvSpPr/>
          <p:nvPr/>
        </p:nvSpPr>
        <p:spPr>
          <a:xfrm>
            <a:off x="5327374" y="3982278"/>
            <a:ext cx="616226"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time</a:t>
            </a:r>
          </a:p>
        </p:txBody>
      </p:sp>
    </p:spTree>
    <p:extLst>
      <p:ext uri="{BB962C8B-B14F-4D97-AF65-F5344CB8AC3E}">
        <p14:creationId xmlns:p14="http://schemas.microsoft.com/office/powerpoint/2010/main" val="519883946"/>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a:t>
            </a:r>
            <a:r>
              <a:rPr lang="en-US" sz="1400" dirty="0">
                <a:solidFill>
                  <a:schemeClr val="accent5">
                    <a:lumMod val="75000"/>
                  </a:schemeClr>
                </a:solidFill>
              </a:rPr>
              <a:t>, and is distinctly uncommon prior to at least  2 weeks  of use</a:t>
            </a:r>
          </a:p>
          <a:p>
            <a:endParaRPr lang="en-US" sz="1400" dirty="0">
              <a:solidFill>
                <a:schemeClr val="accent5">
                  <a:lumMod val="75000"/>
                </a:schemeClr>
              </a:solidFill>
            </a:endParaRPr>
          </a:p>
          <a:p>
            <a:r>
              <a:rPr lang="en-US" sz="1400" i="1" dirty="0">
                <a:solidFill>
                  <a:schemeClr val="accent5">
                    <a:lumMod val="75000"/>
                  </a:schemeClr>
                </a:solidFill>
              </a:rPr>
              <a:t>If IOP elevation does not occur by 6 weeks, is it reasonable to assume it isn’t going to occur?</a:t>
            </a: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Tree>
    <p:extLst>
      <p:ext uri="{BB962C8B-B14F-4D97-AF65-F5344CB8AC3E}">
        <p14:creationId xmlns:p14="http://schemas.microsoft.com/office/powerpoint/2010/main" val="1431542875"/>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 </a:t>
            </a:r>
            <a:r>
              <a:rPr lang="en-US" sz="1400" dirty="0">
                <a:solidFill>
                  <a:srgbClr val="0000FF"/>
                </a:solidFill>
              </a:rPr>
              <a:t>and is distinctly uncommon prior to at least  2 weeks  of use</a:t>
            </a:r>
          </a:p>
          <a:p>
            <a:endParaRPr lang="en-US" sz="1400" dirty="0">
              <a:solidFill>
                <a:schemeClr val="accent5">
                  <a:lumMod val="75000"/>
                </a:schemeClr>
              </a:solidFill>
            </a:endParaRPr>
          </a:p>
          <a:p>
            <a:r>
              <a:rPr lang="en-US" sz="1400" i="1" dirty="0">
                <a:solidFill>
                  <a:schemeClr val="accent5">
                    <a:lumMod val="75000"/>
                  </a:schemeClr>
                </a:solidFill>
              </a:rPr>
              <a:t>If IOP elevation does not occur by 6 weeks, is it reasonable to assume it isn’t going to occur?</a:t>
            </a: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
        <p:nvSpPr>
          <p:cNvPr id="9" name="Rectangle 8">
            <a:extLst>
              <a:ext uri="{FF2B5EF4-FFF2-40B4-BE49-F238E27FC236}">
                <a16:creationId xmlns:a16="http://schemas.microsoft.com/office/drawing/2014/main" id="{053068CB-3869-4C25-B108-6C3A32079FE5}"/>
              </a:ext>
            </a:extLst>
          </p:cNvPr>
          <p:cNvSpPr/>
          <p:nvPr/>
        </p:nvSpPr>
        <p:spPr>
          <a:xfrm>
            <a:off x="4446104" y="4177914"/>
            <a:ext cx="735496" cy="2087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time</a:t>
            </a:r>
          </a:p>
        </p:txBody>
      </p:sp>
    </p:spTree>
    <p:extLst>
      <p:ext uri="{BB962C8B-B14F-4D97-AF65-F5344CB8AC3E}">
        <p14:creationId xmlns:p14="http://schemas.microsoft.com/office/powerpoint/2010/main" val="2935491242"/>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 </a:t>
            </a:r>
            <a:r>
              <a:rPr lang="en-US" sz="1400" dirty="0">
                <a:solidFill>
                  <a:srgbClr val="0000FF"/>
                </a:solidFill>
              </a:rPr>
              <a:t>and is distinctly uncommon prior to at least  2 weeks  of use</a:t>
            </a:r>
          </a:p>
          <a:p>
            <a:endParaRPr lang="en-US" sz="1400" dirty="0">
              <a:solidFill>
                <a:schemeClr val="accent5">
                  <a:lumMod val="75000"/>
                </a:schemeClr>
              </a:solidFill>
            </a:endParaRPr>
          </a:p>
          <a:p>
            <a:r>
              <a:rPr lang="en-US" sz="1400" i="1" dirty="0">
                <a:solidFill>
                  <a:schemeClr val="accent5">
                    <a:lumMod val="75000"/>
                  </a:schemeClr>
                </a:solidFill>
              </a:rPr>
              <a:t>If IOP elevation does not occur by 6 weeks, is it reasonable to assume it isn’t going to occur?</a:t>
            </a: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Tree>
    <p:extLst>
      <p:ext uri="{BB962C8B-B14F-4D97-AF65-F5344CB8AC3E}">
        <p14:creationId xmlns:p14="http://schemas.microsoft.com/office/powerpoint/2010/main" val="4013374892"/>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 </a:t>
            </a:r>
            <a:r>
              <a:rPr lang="en-US" sz="1400" dirty="0">
                <a:solidFill>
                  <a:srgbClr val="0000FF"/>
                </a:solidFill>
              </a:rPr>
              <a:t>and is distinctly uncommon prior to at least  2 weeks  of use</a:t>
            </a:r>
          </a:p>
          <a:p>
            <a:endParaRPr lang="en-US" sz="1400" dirty="0"/>
          </a:p>
          <a:p>
            <a:r>
              <a:rPr lang="en-US" sz="1400" i="1" dirty="0"/>
              <a:t>If IOP elevation does not occur by 6 weeks, is it reasonable to assume it isn’t going to occur?</a:t>
            </a:r>
            <a:endParaRPr lang="en-US" sz="1400" i="1" dirty="0">
              <a:solidFill>
                <a:schemeClr val="accent5">
                  <a:lumMod val="75000"/>
                </a:schemeClr>
              </a:solidFill>
            </a:endParaRPr>
          </a:p>
          <a:p>
            <a:r>
              <a:rPr lang="en-US" sz="1400" dirty="0">
                <a:solidFill>
                  <a:schemeClr val="accent5">
                    <a:lumMod val="75000"/>
                  </a:schemeClr>
                </a:solidFill>
              </a:rPr>
              <a:t>No! IOP elevation can occur at </a:t>
            </a:r>
            <a:r>
              <a:rPr lang="en-US" sz="1400" b="1" dirty="0">
                <a:solidFill>
                  <a:schemeClr val="accent5">
                    <a:lumMod val="75000"/>
                  </a:schemeClr>
                </a:solidFill>
              </a:rPr>
              <a:t>any</a:t>
            </a:r>
            <a:r>
              <a:rPr lang="en-US" sz="1400" dirty="0">
                <a:solidFill>
                  <a:schemeClr val="accent5">
                    <a:lumMod val="75000"/>
                  </a:schemeClr>
                </a:solidFill>
              </a:rPr>
              <a:t> point during extended steroid therapy.</a:t>
            </a:r>
          </a:p>
        </p:txBody>
      </p:sp>
    </p:spTree>
    <p:extLst>
      <p:ext uri="{BB962C8B-B14F-4D97-AF65-F5344CB8AC3E}">
        <p14:creationId xmlns:p14="http://schemas.microsoft.com/office/powerpoint/2010/main" val="3336574293"/>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t>What is the relationship between the commencement of steroid therapy and the subsequent development of elevated IOP?</a:t>
            </a:r>
          </a:p>
          <a:p>
            <a:r>
              <a:rPr lang="en-US" sz="1400" dirty="0"/>
              <a:t>It essentially never occurs in less than  5 days  of use, </a:t>
            </a:r>
            <a:r>
              <a:rPr lang="en-US" sz="1400" dirty="0">
                <a:solidFill>
                  <a:srgbClr val="0000FF"/>
                </a:solidFill>
              </a:rPr>
              <a:t>and is distinctly uncommon prior to at least  2 weeks  of use</a:t>
            </a:r>
          </a:p>
          <a:p>
            <a:endParaRPr lang="en-US" sz="1400" dirty="0"/>
          </a:p>
          <a:p>
            <a:r>
              <a:rPr lang="en-US" sz="1400" i="1" dirty="0"/>
              <a:t>If IOP elevation does not occur by 6 weeks, is it reasonable to assume it isn’t going to occur?</a:t>
            </a:r>
          </a:p>
          <a:p>
            <a:r>
              <a:rPr lang="en-US" sz="1400" dirty="0"/>
              <a:t>No! IOP elevation can occur at </a:t>
            </a:r>
            <a:r>
              <a:rPr lang="en-US" sz="1400" b="1" dirty="0"/>
              <a:t>any</a:t>
            </a:r>
            <a:r>
              <a:rPr lang="en-US" sz="1400" dirty="0"/>
              <a:t> point during extended steroid therapy.</a:t>
            </a:r>
          </a:p>
        </p:txBody>
      </p:sp>
    </p:spTree>
    <p:extLst>
      <p:ext uri="{BB962C8B-B14F-4D97-AF65-F5344CB8AC3E}">
        <p14:creationId xmlns:p14="http://schemas.microsoft.com/office/powerpoint/2010/main" val="446623771"/>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559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endParaRPr lang="en-US" sz="1400" i="1" dirty="0">
              <a:solidFill>
                <a:srgbClr val="FFCCFF"/>
              </a:solidFill>
            </a:endParaRPr>
          </a:p>
          <a:p>
            <a:r>
              <a:rPr lang="en-US" sz="1400" dirty="0">
                <a:solidFill>
                  <a:srgbClr val="FFCCFF"/>
                </a:solidFill>
              </a:rPr>
              <a:t>Yes, provided the steroid is stopped in time</a:t>
            </a:r>
          </a:p>
          <a:p>
            <a:endParaRPr lang="en-US" sz="1400" dirty="0">
              <a:solidFill>
                <a:srgbClr val="FFCCFF"/>
              </a:solidFill>
            </a:endParaRPr>
          </a:p>
          <a:p>
            <a:r>
              <a:rPr lang="en-US" sz="1400" i="1" dirty="0">
                <a:solidFill>
                  <a:srgbClr val="FFCCFF"/>
                </a:solidFill>
              </a:rPr>
              <a:t>What is the timeframe for stopping the steroid ‘in time’?</a:t>
            </a:r>
          </a:p>
          <a:p>
            <a:r>
              <a:rPr lang="en-US" sz="1400" dirty="0">
                <a:solidFill>
                  <a:srgbClr val="FFCCFF"/>
                </a:solidFill>
              </a:rPr>
              <a:t>If the steroid is stopped within  1 year  of onset, IOP will likely normalize. OTOH, if it is continued longer than  18 months , IOP elevation will likely be permanent</a:t>
            </a:r>
          </a:p>
        </p:txBody>
      </p:sp>
    </p:spTree>
    <p:extLst>
      <p:ext uri="{BB962C8B-B14F-4D97-AF65-F5344CB8AC3E}">
        <p14:creationId xmlns:p14="http://schemas.microsoft.com/office/powerpoint/2010/main" val="19904358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b="1" i="1" dirty="0"/>
              <a:t>uveitis</a:t>
            </a:r>
            <a:r>
              <a:rPr lang="en-US" altLang="en-US" sz="2200" b="1" dirty="0"/>
              <a:t>: </a:t>
            </a:r>
            <a:r>
              <a:rPr lang="en-US" altLang="en-US" sz="2200" b="1" dirty="0" err="1">
                <a:solidFill>
                  <a:srgbClr val="0000FF"/>
                </a:solidFill>
              </a:rPr>
              <a:t>Phacoantigenic</a:t>
            </a:r>
            <a:endParaRPr lang="en-US" altLang="en-US" sz="2200" b="1" dirty="0">
              <a:solidFill>
                <a:srgbClr val="0000FF"/>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p>
          <a:p>
            <a:pPr eaLnBrk="1" hangingPunct="1"/>
            <a:r>
              <a:rPr lang="en-US" altLang="en-US" sz="2200" b="1" dirty="0"/>
              <a:t>Is a reaction to </a:t>
            </a:r>
            <a:r>
              <a:rPr lang="en-US" altLang="en-US" sz="2200" b="1" i="1" dirty="0"/>
              <a:t>normal</a:t>
            </a:r>
            <a:r>
              <a:rPr lang="en-US" altLang="en-US" sz="2200" b="1" dirty="0"/>
              <a:t> lens proteins: </a:t>
            </a:r>
            <a:r>
              <a:rPr lang="en-US" altLang="en-US" sz="2200" b="1" dirty="0" err="1">
                <a:solidFill>
                  <a:srgbClr val="0000FF"/>
                </a:solidFill>
              </a:rPr>
              <a:t>Phacoantigenic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2581DC78-5C00-467B-B15E-3187F0729BAE}"/>
              </a:ext>
            </a:extLst>
          </p:cNvPr>
          <p:cNvSpPr txBox="1"/>
          <p:nvPr/>
        </p:nvSpPr>
        <p:spPr>
          <a:xfrm>
            <a:off x="954158" y="1467597"/>
            <a:ext cx="6798364" cy="2062103"/>
          </a:xfrm>
          <a:prstGeom prst="rect">
            <a:avLst/>
          </a:prstGeom>
          <a:solidFill>
            <a:schemeClr val="accent5">
              <a:lumMod val="75000"/>
            </a:schemeClr>
          </a:solidFill>
        </p:spPr>
        <p:txBody>
          <a:bodyPr wrap="square" rtlCol="0">
            <a:spAutoFit/>
          </a:bodyPr>
          <a:lstStyle/>
          <a:p>
            <a:r>
              <a:rPr lang="en-US" sz="1600" i="1" dirty="0">
                <a:solidFill>
                  <a:srgbClr val="0000FF"/>
                </a:solidFill>
              </a:rPr>
              <a:t>Why is it significant that </a:t>
            </a:r>
            <a:r>
              <a:rPr lang="en-US" sz="1600" i="1" dirty="0" err="1">
                <a:solidFill>
                  <a:srgbClr val="0000FF"/>
                </a:solidFill>
              </a:rPr>
              <a:t>phacoantigenic</a:t>
            </a:r>
            <a:r>
              <a:rPr lang="en-US" sz="1600" i="1" dirty="0">
                <a:solidFill>
                  <a:srgbClr val="0000FF"/>
                </a:solidFill>
              </a:rPr>
              <a:t> glaucoma involves an immune reaction to ‘normal’ lens proteins?</a:t>
            </a:r>
          </a:p>
          <a:p>
            <a:r>
              <a:rPr lang="en-US" sz="1600" dirty="0">
                <a:solidFill>
                  <a:srgbClr val="0000FF"/>
                </a:solidFill>
              </a:rPr>
              <a:t>In phakic eyes, minute amounts of lens proteins make their way through the capsule and into the AC. Because of this, normal lens proteins enjoy a certain level of immunologic privilege and are well tolerated by the eye. </a:t>
            </a:r>
            <a:r>
              <a:rPr lang="en-US" sz="1600" dirty="0"/>
              <a:t>However, violation of the capsule results in massive amounts of lens proteins spilling into the AC. If this influx disrupts the privilege, severe inflammation, </a:t>
            </a:r>
            <a:r>
              <a:rPr lang="en-US" sz="1600" dirty="0" err="1"/>
              <a:t>ie</a:t>
            </a:r>
            <a:r>
              <a:rPr lang="en-US" sz="1600" dirty="0"/>
              <a:t>, </a:t>
            </a:r>
            <a:r>
              <a:rPr lang="en-US" sz="1600" dirty="0" err="1"/>
              <a:t>phacoantigenic</a:t>
            </a:r>
            <a:r>
              <a:rPr lang="en-US" sz="1600" dirty="0"/>
              <a:t> uveitis—and glaucoma—may result.</a:t>
            </a:r>
          </a:p>
        </p:txBody>
      </p:sp>
    </p:spTree>
    <p:extLst>
      <p:ext uri="{BB962C8B-B14F-4D97-AF65-F5344CB8AC3E}">
        <p14:creationId xmlns:p14="http://schemas.microsoft.com/office/powerpoint/2010/main" val="620656287"/>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endParaRPr lang="en-US" sz="1400" dirty="0">
              <a:solidFill>
                <a:srgbClr val="FFCCFF"/>
              </a:solidFill>
            </a:endParaRPr>
          </a:p>
          <a:p>
            <a:endParaRPr lang="en-US" sz="1400" dirty="0">
              <a:solidFill>
                <a:srgbClr val="FFCCFF"/>
              </a:solidFill>
            </a:endParaRPr>
          </a:p>
          <a:p>
            <a:r>
              <a:rPr lang="en-US" sz="1400" i="1" dirty="0">
                <a:solidFill>
                  <a:srgbClr val="FFCCFF"/>
                </a:solidFill>
              </a:rPr>
              <a:t>What is the timeframe for stopping the steroid ‘in time’?</a:t>
            </a:r>
          </a:p>
          <a:p>
            <a:r>
              <a:rPr lang="en-US" sz="1400" dirty="0">
                <a:solidFill>
                  <a:srgbClr val="FFCCFF"/>
                </a:solidFill>
              </a:rPr>
              <a:t>If the steroid is stopped within  1 year  of onset, IOP will likely normalize. OTOH, if it is continued longer than  18 months , IOP elevation will likely be permanent</a:t>
            </a:r>
          </a:p>
        </p:txBody>
      </p:sp>
    </p:spTree>
    <p:extLst>
      <p:ext uri="{BB962C8B-B14F-4D97-AF65-F5344CB8AC3E}">
        <p14:creationId xmlns:p14="http://schemas.microsoft.com/office/powerpoint/2010/main" val="3607477268"/>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p>
          <a:p>
            <a:endParaRPr lang="en-US" sz="1400" dirty="0">
              <a:solidFill>
                <a:srgbClr val="0000FF"/>
              </a:solidFill>
            </a:endParaRPr>
          </a:p>
          <a:p>
            <a:r>
              <a:rPr lang="en-US" sz="1400" i="1" dirty="0">
                <a:solidFill>
                  <a:srgbClr val="0000FF"/>
                </a:solidFill>
              </a:rPr>
              <a:t>What is the timeframe for stopping the steroid ‘in time’?</a:t>
            </a:r>
            <a:endParaRPr lang="en-US" sz="1400" i="1" dirty="0">
              <a:solidFill>
                <a:srgbClr val="FFCCFF"/>
              </a:solidFill>
            </a:endParaRPr>
          </a:p>
          <a:p>
            <a:r>
              <a:rPr lang="en-US" sz="1400" dirty="0">
                <a:solidFill>
                  <a:srgbClr val="FFCCFF"/>
                </a:solidFill>
              </a:rPr>
              <a:t>If the steroid is stopped within  1 year  of onset, IOP will likely normalize. OTOH, if it is continued longer than  18 months , IOP elevation will likely be permanent</a:t>
            </a:r>
          </a:p>
        </p:txBody>
      </p:sp>
    </p:spTree>
    <p:extLst>
      <p:ext uri="{BB962C8B-B14F-4D97-AF65-F5344CB8AC3E}">
        <p14:creationId xmlns:p14="http://schemas.microsoft.com/office/powerpoint/2010/main" val="284609810"/>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p>
          <a:p>
            <a:endParaRPr lang="en-US" sz="1400" dirty="0">
              <a:solidFill>
                <a:srgbClr val="0000FF"/>
              </a:solidFill>
            </a:endParaRPr>
          </a:p>
          <a:p>
            <a:r>
              <a:rPr lang="en-US" sz="1400" i="1" dirty="0">
                <a:solidFill>
                  <a:srgbClr val="0000FF"/>
                </a:solidFill>
              </a:rPr>
              <a:t>What is the timeframe for stopping the steroid ‘in time’?</a:t>
            </a:r>
          </a:p>
          <a:p>
            <a:r>
              <a:rPr lang="en-US" sz="1400" dirty="0">
                <a:solidFill>
                  <a:srgbClr val="0000FF"/>
                </a:solidFill>
              </a:rPr>
              <a:t>If the steroid is stopped within  1 year  of onset, IOP will likely normalize. </a:t>
            </a:r>
            <a:r>
              <a:rPr lang="en-US" sz="1400" dirty="0">
                <a:solidFill>
                  <a:srgbClr val="FFCCFF"/>
                </a:solidFill>
              </a:rPr>
              <a:t>OTOH, if it is continued longer than  18 months , IOP elevation will likely be permanent</a:t>
            </a:r>
          </a:p>
        </p:txBody>
      </p:sp>
      <p:sp>
        <p:nvSpPr>
          <p:cNvPr id="9" name="Rectangle 8">
            <a:extLst>
              <a:ext uri="{FF2B5EF4-FFF2-40B4-BE49-F238E27FC236}">
                <a16:creationId xmlns:a16="http://schemas.microsoft.com/office/drawing/2014/main" id="{C0AEF664-A14C-4933-984A-CD23BBDCEFD7}"/>
              </a:ext>
            </a:extLst>
          </p:cNvPr>
          <p:cNvSpPr/>
          <p:nvPr/>
        </p:nvSpPr>
        <p:spPr>
          <a:xfrm>
            <a:off x="3732143" y="3924300"/>
            <a:ext cx="5334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time</a:t>
            </a:r>
          </a:p>
        </p:txBody>
      </p:sp>
    </p:spTree>
    <p:extLst>
      <p:ext uri="{BB962C8B-B14F-4D97-AF65-F5344CB8AC3E}">
        <p14:creationId xmlns:p14="http://schemas.microsoft.com/office/powerpoint/2010/main" val="3565647983"/>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p>
          <a:p>
            <a:endParaRPr lang="en-US" sz="1400" dirty="0">
              <a:solidFill>
                <a:srgbClr val="0000FF"/>
              </a:solidFill>
            </a:endParaRPr>
          </a:p>
          <a:p>
            <a:r>
              <a:rPr lang="en-US" sz="1400" i="1" dirty="0">
                <a:solidFill>
                  <a:srgbClr val="0000FF"/>
                </a:solidFill>
              </a:rPr>
              <a:t>What is the timeframe for stopping the steroid ‘in time’?</a:t>
            </a:r>
          </a:p>
          <a:p>
            <a:r>
              <a:rPr lang="en-US" sz="1400" dirty="0">
                <a:solidFill>
                  <a:srgbClr val="0000FF"/>
                </a:solidFill>
              </a:rPr>
              <a:t>If the steroid is stopped within  1 year  of onset, IOP will likely normalize. </a:t>
            </a:r>
            <a:r>
              <a:rPr lang="en-US" sz="1400" dirty="0">
                <a:solidFill>
                  <a:srgbClr val="FFCCFF"/>
                </a:solidFill>
              </a:rPr>
              <a:t>OTOH, if it is continued longer than  18 months , IOP elevation will likely be permanent</a:t>
            </a:r>
          </a:p>
        </p:txBody>
      </p:sp>
    </p:spTree>
    <p:extLst>
      <p:ext uri="{BB962C8B-B14F-4D97-AF65-F5344CB8AC3E}">
        <p14:creationId xmlns:p14="http://schemas.microsoft.com/office/powerpoint/2010/main" val="3584723571"/>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p>
          <a:p>
            <a:endParaRPr lang="en-US" sz="1400" dirty="0">
              <a:solidFill>
                <a:srgbClr val="0000FF"/>
              </a:solidFill>
            </a:endParaRPr>
          </a:p>
          <a:p>
            <a:r>
              <a:rPr lang="en-US" sz="1400" i="1" dirty="0">
                <a:solidFill>
                  <a:srgbClr val="0000FF"/>
                </a:solidFill>
              </a:rPr>
              <a:t>What is the timeframe for stopping the steroid ‘in time’?</a:t>
            </a:r>
          </a:p>
          <a:p>
            <a:r>
              <a:rPr lang="en-US" sz="1400" dirty="0">
                <a:solidFill>
                  <a:srgbClr val="0000FF"/>
                </a:solidFill>
              </a:rPr>
              <a:t>If the steroid is stopped within  1 year  of onset, IOP will likely normalize. </a:t>
            </a:r>
            <a:r>
              <a:rPr lang="en-US" sz="1400" dirty="0"/>
              <a:t>OTOH, if it is continued longer than  18 months , IOP elevation will likely be permanent.</a:t>
            </a:r>
          </a:p>
        </p:txBody>
      </p:sp>
      <p:sp>
        <p:nvSpPr>
          <p:cNvPr id="9" name="Rectangle 8">
            <a:extLst>
              <a:ext uri="{FF2B5EF4-FFF2-40B4-BE49-F238E27FC236}">
                <a16:creationId xmlns:a16="http://schemas.microsoft.com/office/drawing/2014/main" id="{C3F3B881-1341-44FE-9A73-20F500A239E0}"/>
              </a:ext>
            </a:extLst>
          </p:cNvPr>
          <p:cNvSpPr/>
          <p:nvPr/>
        </p:nvSpPr>
        <p:spPr>
          <a:xfrm>
            <a:off x="4191000" y="4117993"/>
            <a:ext cx="838200" cy="2254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time</a:t>
            </a:r>
          </a:p>
        </p:txBody>
      </p:sp>
    </p:spTree>
    <p:extLst>
      <p:ext uri="{BB962C8B-B14F-4D97-AF65-F5344CB8AC3E}">
        <p14:creationId xmlns:p14="http://schemas.microsoft.com/office/powerpoint/2010/main" val="2370769334"/>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a:t>
            </a:r>
            <a:r>
              <a:rPr lang="en-US" sz="1600" b="1" dirty="0">
                <a:solidFill>
                  <a:srgbClr val="0000FF"/>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4" name="TextBox 3">
            <a:extLst>
              <a:ext uri="{FF2B5EF4-FFF2-40B4-BE49-F238E27FC236}">
                <a16:creationId xmlns:a16="http://schemas.microsoft.com/office/drawing/2014/main" id="{9BE3AE4F-5506-4987-979E-B6345BAF93AB}"/>
              </a:ext>
            </a:extLst>
          </p:cNvPr>
          <p:cNvSpPr txBox="1"/>
          <p:nvPr/>
        </p:nvSpPr>
        <p:spPr>
          <a:xfrm>
            <a:off x="685800" y="4038600"/>
            <a:ext cx="4800600" cy="1169551"/>
          </a:xfrm>
          <a:prstGeom prst="rect">
            <a:avLst/>
          </a:prstGeom>
          <a:solidFill>
            <a:srgbClr val="FFFF00"/>
          </a:solidFill>
        </p:spPr>
        <p:txBody>
          <a:bodyPr wrap="square" rtlCol="0">
            <a:spAutoFit/>
          </a:bodyPr>
          <a:lstStyle/>
          <a:p>
            <a:r>
              <a:rPr lang="en-US" sz="1400" i="1" dirty="0">
                <a:solidFill>
                  <a:schemeClr val="bg1">
                    <a:lumMod val="65000"/>
                  </a:schemeClr>
                </a:solidFill>
              </a:rPr>
              <a:t>Which administration-related factors play a role in determining whether a steroid-induced IOP rise will occur?</a:t>
            </a:r>
          </a:p>
          <a:p>
            <a:r>
              <a:rPr lang="en-US" sz="1400" dirty="0">
                <a:solidFill>
                  <a:schemeClr val="bg1">
                    <a:lumMod val="65000"/>
                  </a:schemeClr>
                </a:solidFill>
              </a:rPr>
              <a:t>--The route</a:t>
            </a:r>
          </a:p>
          <a:p>
            <a:r>
              <a:rPr lang="en-US" sz="1400" dirty="0">
                <a:solidFill>
                  <a:schemeClr val="bg1">
                    <a:lumMod val="65000"/>
                  </a:schemeClr>
                </a:solidFill>
              </a:rPr>
              <a:t>--The frequency</a:t>
            </a:r>
          </a:p>
          <a:p>
            <a:r>
              <a:rPr lang="en-US" sz="1400" dirty="0">
                <a:solidFill>
                  <a:schemeClr val="bg1">
                    <a:lumMod val="65000"/>
                  </a:schemeClr>
                </a:solidFill>
              </a:rPr>
              <a:t>--</a:t>
            </a:r>
            <a:r>
              <a:rPr lang="en-US" sz="1400" b="1" dirty="0"/>
              <a:t>The duration</a:t>
            </a:r>
          </a:p>
        </p:txBody>
      </p:sp>
      <p:sp>
        <p:nvSpPr>
          <p:cNvPr id="2" name="Oval 1">
            <a:extLst>
              <a:ext uri="{FF2B5EF4-FFF2-40B4-BE49-F238E27FC236}">
                <a16:creationId xmlns:a16="http://schemas.microsoft.com/office/drawing/2014/main" id="{EF402A60-3C98-4836-8556-32821E7A76B2}"/>
              </a:ext>
            </a:extLst>
          </p:cNvPr>
          <p:cNvSpPr/>
          <p:nvPr/>
        </p:nvSpPr>
        <p:spPr>
          <a:xfrm>
            <a:off x="762000" y="4843739"/>
            <a:ext cx="1371600" cy="40412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F8A7D97C-C2EE-4FE9-9EBB-CBBB45DBD1E9}"/>
              </a:ext>
            </a:extLst>
          </p:cNvPr>
          <p:cNvSpPr txBox="1"/>
          <p:nvPr/>
        </p:nvSpPr>
        <p:spPr>
          <a:xfrm>
            <a:off x="2203174" y="3505200"/>
            <a:ext cx="6019800" cy="1815882"/>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What is the relationship between the commencement of steroid therapy and the subsequent development of elevated IOP?</a:t>
            </a:r>
          </a:p>
          <a:p>
            <a:r>
              <a:rPr lang="en-US" sz="1400" dirty="0">
                <a:solidFill>
                  <a:schemeClr val="bg1">
                    <a:lumMod val="50000"/>
                  </a:schemeClr>
                </a:solidFill>
              </a:rPr>
              <a:t>It essentially never occurs in less than  5 days  of use, and is distinctly uncommon prior to at least  2 weeks  of use</a:t>
            </a:r>
          </a:p>
          <a:p>
            <a:endParaRPr lang="en-US" sz="1400" dirty="0">
              <a:solidFill>
                <a:schemeClr val="bg1">
                  <a:lumMod val="50000"/>
                </a:schemeClr>
              </a:solidFill>
            </a:endParaRPr>
          </a:p>
          <a:p>
            <a:r>
              <a:rPr lang="en-US" sz="1400" i="1" dirty="0">
                <a:solidFill>
                  <a:schemeClr val="bg1">
                    <a:lumMod val="50000"/>
                  </a:schemeClr>
                </a:solidFill>
              </a:rPr>
              <a:t>If IOP elevation does not occur by 6 weeks, is it reasonable to assume it isn’t going to occur?</a:t>
            </a:r>
          </a:p>
          <a:p>
            <a:r>
              <a:rPr lang="en-US" sz="1400" dirty="0">
                <a:solidFill>
                  <a:schemeClr val="bg1">
                    <a:lumMod val="50000"/>
                  </a:schemeClr>
                </a:solidFill>
              </a:rPr>
              <a:t>No! IOP elevation can occur at </a:t>
            </a:r>
            <a:r>
              <a:rPr lang="en-US" sz="1400" b="1" dirty="0">
                <a:solidFill>
                  <a:schemeClr val="bg1">
                    <a:lumMod val="50000"/>
                  </a:schemeClr>
                </a:solidFill>
              </a:rPr>
              <a:t>any</a:t>
            </a:r>
            <a:r>
              <a:rPr lang="en-US" sz="1400" dirty="0">
                <a:solidFill>
                  <a:schemeClr val="bg1">
                    <a:lumMod val="50000"/>
                  </a:schemeClr>
                </a:solidFill>
              </a:rPr>
              <a:t> point during extended steroid therapy.</a:t>
            </a:r>
          </a:p>
        </p:txBody>
      </p:sp>
      <p:sp>
        <p:nvSpPr>
          <p:cNvPr id="8" name="TextBox 7">
            <a:extLst>
              <a:ext uri="{FF2B5EF4-FFF2-40B4-BE49-F238E27FC236}">
                <a16:creationId xmlns:a16="http://schemas.microsoft.com/office/drawing/2014/main" id="{FA0EB3A8-ABA6-4029-9350-4EDB178E6F4F}"/>
              </a:ext>
            </a:extLst>
          </p:cNvPr>
          <p:cNvSpPr txBox="1"/>
          <p:nvPr/>
        </p:nvSpPr>
        <p:spPr>
          <a:xfrm>
            <a:off x="1219201" y="2795587"/>
            <a:ext cx="6019800" cy="1815882"/>
          </a:xfrm>
          <a:prstGeom prst="rect">
            <a:avLst/>
          </a:prstGeom>
          <a:solidFill>
            <a:srgbClr val="FFCCFF"/>
          </a:solidFill>
        </p:spPr>
        <p:txBody>
          <a:bodyPr wrap="square" rtlCol="0">
            <a:spAutoFit/>
          </a:bodyPr>
          <a:lstStyle/>
          <a:p>
            <a:r>
              <a:rPr lang="en-US" sz="1400" i="1" dirty="0">
                <a:solidFill>
                  <a:srgbClr val="0000FF"/>
                </a:solidFill>
              </a:rPr>
              <a:t>Is steroid-induced IOP elevation a reversible condition, </a:t>
            </a:r>
            <a:r>
              <a:rPr lang="en-US" sz="1400" i="1" dirty="0" err="1">
                <a:solidFill>
                  <a:srgbClr val="0000FF"/>
                </a:solidFill>
              </a:rPr>
              <a:t>ie</a:t>
            </a:r>
            <a:r>
              <a:rPr lang="en-US" sz="1400" i="1" dirty="0">
                <a:solidFill>
                  <a:srgbClr val="0000FF"/>
                </a:solidFill>
              </a:rPr>
              <a:t>, does IOP return to baseline with cessation of steroid use?</a:t>
            </a:r>
          </a:p>
          <a:p>
            <a:r>
              <a:rPr lang="en-US" sz="1400" dirty="0">
                <a:solidFill>
                  <a:srgbClr val="0000FF"/>
                </a:solidFill>
              </a:rPr>
              <a:t>Yes, provided the steroid is stopped in time</a:t>
            </a:r>
          </a:p>
          <a:p>
            <a:endParaRPr lang="en-US" sz="1400" dirty="0">
              <a:solidFill>
                <a:srgbClr val="0000FF"/>
              </a:solidFill>
            </a:endParaRPr>
          </a:p>
          <a:p>
            <a:r>
              <a:rPr lang="en-US" sz="1400" i="1" dirty="0">
                <a:solidFill>
                  <a:srgbClr val="0000FF"/>
                </a:solidFill>
              </a:rPr>
              <a:t>What is the timeframe for stopping the steroid ‘in time’?</a:t>
            </a:r>
          </a:p>
          <a:p>
            <a:r>
              <a:rPr lang="en-US" sz="1400" dirty="0">
                <a:solidFill>
                  <a:srgbClr val="0000FF"/>
                </a:solidFill>
              </a:rPr>
              <a:t>If the steroid is stopped within  1 year  of onset, IOP will likely normalize. </a:t>
            </a:r>
            <a:r>
              <a:rPr lang="en-US" sz="1400" dirty="0"/>
              <a:t>OTOH, if it is continued longer than  18 months , IOP elevation will likely be permanent.</a:t>
            </a:r>
          </a:p>
        </p:txBody>
      </p:sp>
    </p:spTree>
    <p:extLst>
      <p:ext uri="{BB962C8B-B14F-4D97-AF65-F5344CB8AC3E}">
        <p14:creationId xmlns:p14="http://schemas.microsoft.com/office/powerpoint/2010/main" val="3395608876"/>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endParaRPr lang="en-US" sz="1400" i="1" dirty="0">
              <a:solidFill>
                <a:srgbClr val="00B0F0"/>
              </a:solidFill>
            </a:endParaRPr>
          </a:p>
          <a:p>
            <a:r>
              <a:rPr lang="en-US" sz="1400" b="1" dirty="0">
                <a:solidFill>
                  <a:srgbClr val="00B0F0"/>
                </a:solidFill>
              </a:rPr>
              <a:t>POAG</a:t>
            </a:r>
            <a:r>
              <a:rPr lang="en-US" sz="1400" dirty="0">
                <a:solidFill>
                  <a:srgbClr val="00B0F0"/>
                </a:solidFill>
              </a:rPr>
              <a:t>. Per the </a:t>
            </a:r>
            <a:r>
              <a:rPr lang="en-US" sz="1400" i="1" dirty="0">
                <a:solidFill>
                  <a:srgbClr val="00B0F0"/>
                </a:solidFill>
              </a:rPr>
              <a:t>Glaucoma</a:t>
            </a:r>
            <a:r>
              <a:rPr lang="en-US" sz="1400" dirty="0">
                <a:solidFill>
                  <a:srgbClr val="00B0F0"/>
                </a:solidFill>
              </a:rPr>
              <a:t> book, up to  95%  of POAG pts are steroid responders! </a:t>
            </a:r>
          </a:p>
          <a:p>
            <a:endParaRPr lang="en-US" sz="1400" dirty="0">
              <a:solidFill>
                <a:srgbClr val="00B0F0"/>
              </a:solidFill>
            </a:endParaRPr>
          </a:p>
          <a:p>
            <a:r>
              <a:rPr lang="en-US" sz="1400" i="1" dirty="0">
                <a:solidFill>
                  <a:srgbClr val="00B0F0"/>
                </a:solidFill>
              </a:rPr>
              <a:t>In terms of aqueous dynamics (</a:t>
            </a:r>
            <a:r>
              <a:rPr lang="en-US" sz="1400" i="1" dirty="0" err="1">
                <a:solidFill>
                  <a:srgbClr val="00B0F0"/>
                </a:solidFill>
              </a:rPr>
              <a:t>ie</a:t>
            </a:r>
            <a:r>
              <a:rPr lang="en-US" sz="1400" i="1" dirty="0">
                <a:solidFill>
                  <a:srgbClr val="00B0F0"/>
                </a:solidFill>
              </a:rPr>
              <a:t>, its production, outflow, </a:t>
            </a:r>
            <a:r>
              <a:rPr lang="en-US" sz="1400" i="1" dirty="0" err="1">
                <a:solidFill>
                  <a:srgbClr val="00B0F0"/>
                </a:solidFill>
              </a:rPr>
              <a:t>etc</a:t>
            </a:r>
            <a:r>
              <a:rPr lang="en-US" sz="1400" i="1" dirty="0">
                <a:solidFill>
                  <a:srgbClr val="00B0F0"/>
                </a:solidFill>
              </a:rPr>
              <a:t>), what is the cause of a steroid-induced IOP spike?</a:t>
            </a:r>
          </a:p>
          <a:p>
            <a:r>
              <a:rPr lang="en-US" sz="1400" dirty="0">
                <a:solidFill>
                  <a:srgbClr val="00B0F0"/>
                </a:solidFill>
              </a:rPr>
              <a:t>Increased resistance to outflow at the  TM</a:t>
            </a:r>
          </a:p>
        </p:txBody>
      </p:sp>
    </p:spTree>
    <p:extLst>
      <p:ext uri="{BB962C8B-B14F-4D97-AF65-F5344CB8AC3E}">
        <p14:creationId xmlns:p14="http://schemas.microsoft.com/office/powerpoint/2010/main" val="259362053"/>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rgbClr val="00B0F0"/>
                </a:solidFill>
              </a:rPr>
              <a:t>. Per the </a:t>
            </a:r>
            <a:r>
              <a:rPr lang="en-US" sz="1400" i="1" dirty="0">
                <a:solidFill>
                  <a:srgbClr val="00B0F0"/>
                </a:solidFill>
              </a:rPr>
              <a:t>Glaucoma</a:t>
            </a:r>
            <a:r>
              <a:rPr lang="en-US" sz="1400" dirty="0">
                <a:solidFill>
                  <a:srgbClr val="00B0F0"/>
                </a:solidFill>
              </a:rPr>
              <a:t> book, up to  95%  of POAG pts are steroid responders! </a:t>
            </a:r>
          </a:p>
          <a:p>
            <a:endParaRPr lang="en-US" sz="1400" dirty="0">
              <a:solidFill>
                <a:srgbClr val="00B0F0"/>
              </a:solidFill>
            </a:endParaRPr>
          </a:p>
          <a:p>
            <a:r>
              <a:rPr lang="en-US" sz="1400" i="1" dirty="0">
                <a:solidFill>
                  <a:srgbClr val="00B0F0"/>
                </a:solidFill>
              </a:rPr>
              <a:t>In terms of aqueous dynamics (</a:t>
            </a:r>
            <a:r>
              <a:rPr lang="en-US" sz="1400" i="1" dirty="0" err="1">
                <a:solidFill>
                  <a:srgbClr val="00B0F0"/>
                </a:solidFill>
              </a:rPr>
              <a:t>ie</a:t>
            </a:r>
            <a:r>
              <a:rPr lang="en-US" sz="1400" i="1" dirty="0">
                <a:solidFill>
                  <a:srgbClr val="00B0F0"/>
                </a:solidFill>
              </a:rPr>
              <a:t>, its production, outflow, </a:t>
            </a:r>
            <a:r>
              <a:rPr lang="en-US" sz="1400" i="1" dirty="0" err="1">
                <a:solidFill>
                  <a:srgbClr val="00B0F0"/>
                </a:solidFill>
              </a:rPr>
              <a:t>etc</a:t>
            </a:r>
            <a:r>
              <a:rPr lang="en-US" sz="1400" i="1" dirty="0">
                <a:solidFill>
                  <a:srgbClr val="00B0F0"/>
                </a:solidFill>
              </a:rPr>
              <a:t>), what is the cause of a steroid-induced IOP spike?</a:t>
            </a:r>
          </a:p>
          <a:p>
            <a:r>
              <a:rPr lang="en-US" sz="1400" dirty="0">
                <a:solidFill>
                  <a:srgbClr val="00B0F0"/>
                </a:solidFill>
              </a:rPr>
              <a:t>Increased resistance to outflow at the  TM</a:t>
            </a:r>
          </a:p>
        </p:txBody>
      </p:sp>
    </p:spTree>
    <p:extLst>
      <p:ext uri="{BB962C8B-B14F-4D97-AF65-F5344CB8AC3E}">
        <p14:creationId xmlns:p14="http://schemas.microsoft.com/office/powerpoint/2010/main" val="2748616371"/>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chemeClr val="bg1"/>
                </a:solidFill>
              </a:rPr>
              <a:t>. </a:t>
            </a:r>
            <a:r>
              <a:rPr lang="en-US" sz="1400" dirty="0"/>
              <a:t>Per the </a:t>
            </a:r>
            <a:r>
              <a:rPr lang="en-US" sz="1400" i="1" dirty="0"/>
              <a:t>Glaucoma</a:t>
            </a:r>
            <a:r>
              <a:rPr lang="en-US" sz="1400" dirty="0"/>
              <a:t> book, up to  95%  of POAG pts are steroid responders! </a:t>
            </a:r>
          </a:p>
          <a:p>
            <a:endParaRPr lang="en-US" sz="1400" dirty="0">
              <a:solidFill>
                <a:srgbClr val="00B0F0"/>
              </a:solidFill>
            </a:endParaRPr>
          </a:p>
          <a:p>
            <a:r>
              <a:rPr lang="en-US" sz="1400" i="1" dirty="0">
                <a:solidFill>
                  <a:srgbClr val="00B0F0"/>
                </a:solidFill>
              </a:rPr>
              <a:t>In terms of aqueous dynamics (</a:t>
            </a:r>
            <a:r>
              <a:rPr lang="en-US" sz="1400" i="1" dirty="0" err="1">
                <a:solidFill>
                  <a:srgbClr val="00B0F0"/>
                </a:solidFill>
              </a:rPr>
              <a:t>ie</a:t>
            </a:r>
            <a:r>
              <a:rPr lang="en-US" sz="1400" i="1" dirty="0">
                <a:solidFill>
                  <a:srgbClr val="00B0F0"/>
                </a:solidFill>
              </a:rPr>
              <a:t>, its production, outflow, </a:t>
            </a:r>
            <a:r>
              <a:rPr lang="en-US" sz="1400" i="1" dirty="0" err="1">
                <a:solidFill>
                  <a:srgbClr val="00B0F0"/>
                </a:solidFill>
              </a:rPr>
              <a:t>etc</a:t>
            </a:r>
            <a:r>
              <a:rPr lang="en-US" sz="1400" i="1" dirty="0">
                <a:solidFill>
                  <a:srgbClr val="00B0F0"/>
                </a:solidFill>
              </a:rPr>
              <a:t>), what is the cause of a steroid-induced IOP spike?</a:t>
            </a:r>
          </a:p>
          <a:p>
            <a:r>
              <a:rPr lang="en-US" sz="1400" dirty="0">
                <a:solidFill>
                  <a:srgbClr val="00B0F0"/>
                </a:solidFill>
              </a:rPr>
              <a:t>Increased resistance to outflow at the  TM</a:t>
            </a:r>
          </a:p>
        </p:txBody>
      </p:sp>
      <p:sp>
        <p:nvSpPr>
          <p:cNvPr id="4" name="Rectangle 3">
            <a:extLst>
              <a:ext uri="{FF2B5EF4-FFF2-40B4-BE49-F238E27FC236}">
                <a16:creationId xmlns:a16="http://schemas.microsoft.com/office/drawing/2014/main" id="{343E4508-B10B-9D2E-F222-57129798255C}"/>
              </a:ext>
            </a:extLst>
          </p:cNvPr>
          <p:cNvSpPr/>
          <p:nvPr/>
        </p:nvSpPr>
        <p:spPr>
          <a:xfrm>
            <a:off x="3429000" y="4419600"/>
            <a:ext cx="4572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t>
            </a:r>
          </a:p>
        </p:txBody>
      </p:sp>
    </p:spTree>
    <p:extLst>
      <p:ext uri="{BB962C8B-B14F-4D97-AF65-F5344CB8AC3E}">
        <p14:creationId xmlns:p14="http://schemas.microsoft.com/office/powerpoint/2010/main" val="1136159597"/>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569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chemeClr val="bg1"/>
                </a:solidFill>
              </a:rPr>
              <a:t>. </a:t>
            </a:r>
            <a:r>
              <a:rPr lang="en-US" sz="1400" dirty="0"/>
              <a:t>Per the </a:t>
            </a:r>
            <a:r>
              <a:rPr lang="en-US" sz="1400" i="1" dirty="0"/>
              <a:t>Glaucoma</a:t>
            </a:r>
            <a:r>
              <a:rPr lang="en-US" sz="1400" dirty="0"/>
              <a:t> book, up to  95%  of POAG pts are steroid responders! </a:t>
            </a:r>
          </a:p>
          <a:p>
            <a:endParaRPr lang="en-US" sz="1400" dirty="0">
              <a:solidFill>
                <a:srgbClr val="00B0F0"/>
              </a:solidFill>
            </a:endParaRPr>
          </a:p>
          <a:p>
            <a:r>
              <a:rPr lang="en-US" sz="1400" i="1" dirty="0">
                <a:solidFill>
                  <a:srgbClr val="00B0F0"/>
                </a:solidFill>
              </a:rPr>
              <a:t>In terms of aqueous dynamics (</a:t>
            </a:r>
            <a:r>
              <a:rPr lang="en-US" sz="1400" i="1" dirty="0" err="1">
                <a:solidFill>
                  <a:srgbClr val="00B0F0"/>
                </a:solidFill>
              </a:rPr>
              <a:t>ie</a:t>
            </a:r>
            <a:r>
              <a:rPr lang="en-US" sz="1400" i="1" dirty="0">
                <a:solidFill>
                  <a:srgbClr val="00B0F0"/>
                </a:solidFill>
              </a:rPr>
              <a:t>, its production, outflow, </a:t>
            </a:r>
            <a:r>
              <a:rPr lang="en-US" sz="1400" i="1" dirty="0" err="1">
                <a:solidFill>
                  <a:srgbClr val="00B0F0"/>
                </a:solidFill>
              </a:rPr>
              <a:t>etc</a:t>
            </a:r>
            <a:r>
              <a:rPr lang="en-US" sz="1400" i="1" dirty="0">
                <a:solidFill>
                  <a:srgbClr val="00B0F0"/>
                </a:solidFill>
              </a:rPr>
              <a:t>), what is the cause of a steroid-induced IOP spike?</a:t>
            </a:r>
          </a:p>
          <a:p>
            <a:r>
              <a:rPr lang="en-US" sz="1400" dirty="0">
                <a:solidFill>
                  <a:srgbClr val="00B0F0"/>
                </a:solidFill>
              </a:rPr>
              <a:t>Increased resistance to outflow at the  TM</a:t>
            </a:r>
          </a:p>
        </p:txBody>
      </p:sp>
    </p:spTree>
    <p:extLst>
      <p:ext uri="{BB962C8B-B14F-4D97-AF65-F5344CB8AC3E}">
        <p14:creationId xmlns:p14="http://schemas.microsoft.com/office/powerpoint/2010/main" val="9016871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34704471"/>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chemeClr val="bg1"/>
                </a:solidFill>
              </a:rPr>
              <a:t>. </a:t>
            </a:r>
            <a:r>
              <a:rPr lang="en-US" sz="1400" dirty="0"/>
              <a:t>Per the </a:t>
            </a:r>
            <a:r>
              <a:rPr lang="en-US" sz="1400" i="1" dirty="0"/>
              <a:t>Glaucoma</a:t>
            </a:r>
            <a:r>
              <a:rPr lang="en-US" sz="1400" dirty="0"/>
              <a:t> book, up to  95%  of POAG pts are steroid responders! </a:t>
            </a:r>
          </a:p>
          <a:p>
            <a:endParaRPr lang="en-US" sz="1400" dirty="0">
              <a:solidFill>
                <a:schemeClr val="bg1"/>
              </a:solidFill>
            </a:endParaRPr>
          </a:p>
          <a:p>
            <a:r>
              <a:rPr lang="en-US" sz="1400" i="1" dirty="0">
                <a:solidFill>
                  <a:schemeClr val="bg1"/>
                </a:solidFill>
              </a:rPr>
              <a:t>In terms of aqueous dynamics (</a:t>
            </a:r>
            <a:r>
              <a:rPr lang="en-US" sz="1400" i="1" dirty="0" err="1">
                <a:solidFill>
                  <a:schemeClr val="bg1"/>
                </a:solidFill>
              </a:rPr>
              <a:t>ie</a:t>
            </a:r>
            <a:r>
              <a:rPr lang="en-US" sz="1400" i="1" dirty="0">
                <a:solidFill>
                  <a:schemeClr val="bg1"/>
                </a:solidFill>
              </a:rPr>
              <a:t>, its production, outflow, </a:t>
            </a:r>
            <a:r>
              <a:rPr lang="en-US" sz="1400" i="1" dirty="0" err="1">
                <a:solidFill>
                  <a:schemeClr val="bg1"/>
                </a:solidFill>
              </a:rPr>
              <a:t>etc</a:t>
            </a:r>
            <a:r>
              <a:rPr lang="en-US" sz="1400" i="1" dirty="0">
                <a:solidFill>
                  <a:schemeClr val="bg1"/>
                </a:solidFill>
              </a:rPr>
              <a:t>), what is the cause of a steroid-induced IOP spike?</a:t>
            </a:r>
            <a:endParaRPr lang="en-US" sz="1400" i="1" dirty="0">
              <a:solidFill>
                <a:srgbClr val="00B0F0"/>
              </a:solidFill>
            </a:endParaRPr>
          </a:p>
          <a:p>
            <a:r>
              <a:rPr lang="en-US" sz="1400" dirty="0">
                <a:solidFill>
                  <a:srgbClr val="00B0F0"/>
                </a:solidFill>
              </a:rPr>
              <a:t>Increased resistance to outflow at the  TM</a:t>
            </a:r>
          </a:p>
        </p:txBody>
      </p:sp>
    </p:spTree>
    <p:extLst>
      <p:ext uri="{BB962C8B-B14F-4D97-AF65-F5344CB8AC3E}">
        <p14:creationId xmlns:p14="http://schemas.microsoft.com/office/powerpoint/2010/main" val="2866759158"/>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chemeClr val="bg1"/>
                </a:solidFill>
              </a:rPr>
              <a:t>. </a:t>
            </a:r>
            <a:r>
              <a:rPr lang="en-US" sz="1400" dirty="0"/>
              <a:t>Per the </a:t>
            </a:r>
            <a:r>
              <a:rPr lang="en-US" sz="1400" i="1" dirty="0"/>
              <a:t>Glaucoma</a:t>
            </a:r>
            <a:r>
              <a:rPr lang="en-US" sz="1400" dirty="0"/>
              <a:t> book, up to  95%  of POAG pts are steroid responders! </a:t>
            </a:r>
          </a:p>
          <a:p>
            <a:endParaRPr lang="en-US" sz="1400" dirty="0">
              <a:solidFill>
                <a:schemeClr val="bg1"/>
              </a:solidFill>
            </a:endParaRPr>
          </a:p>
          <a:p>
            <a:r>
              <a:rPr lang="en-US" sz="1400" i="1" dirty="0">
                <a:solidFill>
                  <a:schemeClr val="bg1"/>
                </a:solidFill>
              </a:rPr>
              <a:t>In terms of aqueous dynamics (</a:t>
            </a:r>
            <a:r>
              <a:rPr lang="en-US" sz="1400" i="1" dirty="0" err="1">
                <a:solidFill>
                  <a:schemeClr val="bg1"/>
                </a:solidFill>
              </a:rPr>
              <a:t>ie</a:t>
            </a:r>
            <a:r>
              <a:rPr lang="en-US" sz="1400" i="1" dirty="0">
                <a:solidFill>
                  <a:schemeClr val="bg1"/>
                </a:solidFill>
              </a:rPr>
              <a:t>, its production, outflow, </a:t>
            </a:r>
            <a:r>
              <a:rPr lang="en-US" sz="1400" i="1" dirty="0" err="1">
                <a:solidFill>
                  <a:schemeClr val="bg1"/>
                </a:solidFill>
              </a:rPr>
              <a:t>etc</a:t>
            </a:r>
            <a:r>
              <a:rPr lang="en-US" sz="1400" i="1" dirty="0">
                <a:solidFill>
                  <a:schemeClr val="bg1"/>
                </a:solidFill>
              </a:rPr>
              <a:t>), what is the cause of a steroid-induced IOP spike?</a:t>
            </a:r>
          </a:p>
          <a:p>
            <a:r>
              <a:rPr lang="en-US" sz="1400" dirty="0">
                <a:solidFill>
                  <a:schemeClr val="bg1"/>
                </a:solidFill>
              </a:rPr>
              <a:t>Increased resistance to outflow at the  TM</a:t>
            </a:r>
          </a:p>
        </p:txBody>
      </p:sp>
      <p:sp>
        <p:nvSpPr>
          <p:cNvPr id="4" name="Rectangle 3">
            <a:extLst>
              <a:ext uri="{FF2B5EF4-FFF2-40B4-BE49-F238E27FC236}">
                <a16:creationId xmlns:a16="http://schemas.microsoft.com/office/drawing/2014/main" id="{09A92C18-93C4-7A7D-79FA-A50B7DDB6170}"/>
              </a:ext>
            </a:extLst>
          </p:cNvPr>
          <p:cNvSpPr/>
          <p:nvPr/>
        </p:nvSpPr>
        <p:spPr>
          <a:xfrm>
            <a:off x="3352800" y="5301106"/>
            <a:ext cx="609600" cy="2517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43353442"/>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solidFill>
              </a:rPr>
              <a:t>What common ocular condition is a risk factor for developing elevated IOP as a result of steroid use?</a:t>
            </a:r>
          </a:p>
          <a:p>
            <a:r>
              <a:rPr lang="en-US" sz="1400" b="1" dirty="0">
                <a:solidFill>
                  <a:schemeClr val="bg1"/>
                </a:solidFill>
              </a:rPr>
              <a:t>POAG</a:t>
            </a:r>
            <a:r>
              <a:rPr lang="en-US" sz="1400" dirty="0">
                <a:solidFill>
                  <a:schemeClr val="bg1"/>
                </a:solidFill>
              </a:rPr>
              <a:t>. </a:t>
            </a:r>
            <a:r>
              <a:rPr lang="en-US" sz="1400" dirty="0"/>
              <a:t>Per the </a:t>
            </a:r>
            <a:r>
              <a:rPr lang="en-US" sz="1400" i="1" dirty="0"/>
              <a:t>Glaucoma</a:t>
            </a:r>
            <a:r>
              <a:rPr lang="en-US" sz="1400" dirty="0"/>
              <a:t> book, up to  95%  of POAG pts are steroid responders! </a:t>
            </a:r>
          </a:p>
          <a:p>
            <a:endParaRPr lang="en-US" sz="1400" dirty="0">
              <a:solidFill>
                <a:schemeClr val="bg1"/>
              </a:solidFill>
            </a:endParaRPr>
          </a:p>
          <a:p>
            <a:r>
              <a:rPr lang="en-US" sz="1400" i="1" dirty="0">
                <a:solidFill>
                  <a:schemeClr val="bg1"/>
                </a:solidFill>
              </a:rPr>
              <a:t>In terms of aqueous dynamics (</a:t>
            </a:r>
            <a:r>
              <a:rPr lang="en-US" sz="1400" i="1" dirty="0" err="1">
                <a:solidFill>
                  <a:schemeClr val="bg1"/>
                </a:solidFill>
              </a:rPr>
              <a:t>ie</a:t>
            </a:r>
            <a:r>
              <a:rPr lang="en-US" sz="1400" i="1" dirty="0">
                <a:solidFill>
                  <a:schemeClr val="bg1"/>
                </a:solidFill>
              </a:rPr>
              <a:t>, its production, outflow, </a:t>
            </a:r>
            <a:r>
              <a:rPr lang="en-US" sz="1400" i="1" dirty="0" err="1">
                <a:solidFill>
                  <a:schemeClr val="bg1"/>
                </a:solidFill>
              </a:rPr>
              <a:t>etc</a:t>
            </a:r>
            <a:r>
              <a:rPr lang="en-US" sz="1400" i="1" dirty="0">
                <a:solidFill>
                  <a:schemeClr val="bg1"/>
                </a:solidFill>
              </a:rPr>
              <a:t>), what is the cause of a steroid-induced IOP spike?</a:t>
            </a:r>
          </a:p>
          <a:p>
            <a:r>
              <a:rPr lang="en-US" sz="1400" dirty="0">
                <a:solidFill>
                  <a:schemeClr val="bg1"/>
                </a:solidFill>
              </a:rPr>
              <a:t>Increased resistance to outflow at the  TM</a:t>
            </a:r>
          </a:p>
        </p:txBody>
      </p:sp>
    </p:spTree>
    <p:extLst>
      <p:ext uri="{BB962C8B-B14F-4D97-AF65-F5344CB8AC3E}">
        <p14:creationId xmlns:p14="http://schemas.microsoft.com/office/powerpoint/2010/main" val="2567266889"/>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t>A family </a:t>
            </a:r>
            <a:r>
              <a:rPr lang="en-US" sz="1400" i="1" dirty="0" err="1"/>
              <a:t>hx</a:t>
            </a:r>
            <a:r>
              <a:rPr lang="en-US" sz="1400" i="1" dirty="0"/>
              <a:t> of POAG is a risk factor for developing POAG. Is it also a risk factor for steroid-induced IOP spike?</a:t>
            </a:r>
            <a:endParaRPr lang="en-US" sz="1400" i="1" dirty="0">
              <a:solidFill>
                <a:schemeClr val="accent1">
                  <a:lumMod val="40000"/>
                  <a:lumOff val="60000"/>
                </a:schemeClr>
              </a:solidFill>
            </a:endParaRPr>
          </a:p>
          <a:p>
            <a:r>
              <a:rPr lang="en-US" sz="1400" dirty="0">
                <a:solidFill>
                  <a:schemeClr val="accent1">
                    <a:lumMod val="40000"/>
                    <a:lumOff val="60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3768980"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 including their family history? </a:t>
            </a:r>
          </a:p>
        </p:txBody>
      </p:sp>
    </p:spTree>
    <p:extLst>
      <p:ext uri="{BB962C8B-B14F-4D97-AF65-F5344CB8AC3E}">
        <p14:creationId xmlns:p14="http://schemas.microsoft.com/office/powerpoint/2010/main" val="704904766"/>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t>A family </a:t>
            </a:r>
            <a:r>
              <a:rPr lang="en-US" sz="1400" i="1" dirty="0" err="1"/>
              <a:t>hx</a:t>
            </a:r>
            <a:r>
              <a:rPr lang="en-US" sz="1400" i="1" dirty="0"/>
              <a:t> of POAG is a risk factor for developing POAG. Is it also a risk factor for steroid-induced IOP spike?</a:t>
            </a:r>
          </a:p>
          <a:p>
            <a:r>
              <a:rPr lang="en-US" sz="1400" dirty="0"/>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rgbClr val="0000FF"/>
                </a:solidFill>
                <a:latin typeface="Segoe Script" panose="030B0504020000000003" pitchFamily="66" charset="0"/>
              </a:rPr>
              <a:t>, including their family history? Yup!</a:t>
            </a:r>
          </a:p>
        </p:txBody>
      </p:sp>
    </p:spTree>
    <p:extLst>
      <p:ext uri="{BB962C8B-B14F-4D97-AF65-F5344CB8AC3E}">
        <p14:creationId xmlns:p14="http://schemas.microsoft.com/office/powerpoint/2010/main" val="1690098330"/>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9" name="TextBox 8">
            <a:extLst>
              <a:ext uri="{FF2B5EF4-FFF2-40B4-BE49-F238E27FC236}">
                <a16:creationId xmlns:a16="http://schemas.microsoft.com/office/drawing/2014/main" id="{2FA53CBD-8BD8-7AEF-86B4-FDBD323A7378}"/>
              </a:ext>
            </a:extLst>
          </p:cNvPr>
          <p:cNvSpPr txBox="1"/>
          <p:nvPr/>
        </p:nvSpPr>
        <p:spPr>
          <a:xfrm>
            <a:off x="3398474" y="5268218"/>
            <a:ext cx="5738815"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a:t>
            </a:r>
            <a:r>
              <a:rPr lang="en-US" sz="1400" b="1" i="1" dirty="0">
                <a:solidFill>
                  <a:srgbClr val="0000FF"/>
                </a:solidFill>
              </a:rPr>
              <a:t>?</a:t>
            </a:r>
            <a:endParaRPr lang="en-US" sz="1400" dirty="0"/>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p>
        </p:txBody>
      </p:sp>
      <p:sp>
        <p:nvSpPr>
          <p:cNvPr id="10" name="TextBox 9">
            <a:extLst>
              <a:ext uri="{FF2B5EF4-FFF2-40B4-BE49-F238E27FC236}">
                <a16:creationId xmlns:a16="http://schemas.microsoft.com/office/drawing/2014/main" id="{684B14E5-2AEA-2701-68BC-0C7094BE1D0E}"/>
              </a:ext>
            </a:extLst>
          </p:cNvPr>
          <p:cNvSpPr txBox="1"/>
          <p:nvPr/>
        </p:nvSpPr>
        <p:spPr>
          <a:xfrm>
            <a:off x="5105400" y="5699926"/>
            <a:ext cx="1465466" cy="276999"/>
          </a:xfrm>
          <a:prstGeom prst="rect">
            <a:avLst/>
          </a:prstGeom>
          <a:noFill/>
        </p:spPr>
        <p:txBody>
          <a:bodyPr wrap="none" rtlCol="0">
            <a:spAutoFit/>
          </a:bodyPr>
          <a:lstStyle/>
          <a:p>
            <a:r>
              <a:rPr lang="en-US" sz="1200" i="1" dirty="0"/>
              <a:t>[Hints forthcoming]</a:t>
            </a:r>
          </a:p>
        </p:txBody>
      </p:sp>
    </p:spTree>
    <p:extLst>
      <p:ext uri="{BB962C8B-B14F-4D97-AF65-F5344CB8AC3E}">
        <p14:creationId xmlns:p14="http://schemas.microsoft.com/office/powerpoint/2010/main" val="2340887950"/>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11" name="TextBox 10">
            <a:extLst>
              <a:ext uri="{FF2B5EF4-FFF2-40B4-BE49-F238E27FC236}">
                <a16:creationId xmlns:a16="http://schemas.microsoft.com/office/drawing/2014/main" id="{8A54B74B-3C88-31E2-3EC7-78936E9717D6}"/>
              </a:ext>
            </a:extLst>
          </p:cNvPr>
          <p:cNvSpPr txBox="1"/>
          <p:nvPr/>
        </p:nvSpPr>
        <p:spPr>
          <a:xfrm>
            <a:off x="3398474" y="5268218"/>
            <a:ext cx="5738815"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a:t>
            </a:r>
            <a:r>
              <a:rPr lang="en-US" sz="1400" i="1" dirty="0"/>
              <a:t>[but being very old, or very young?]</a:t>
            </a:r>
          </a:p>
          <a:p>
            <a:r>
              <a:rPr lang="en-US" sz="1400" dirty="0">
                <a:solidFill>
                  <a:schemeClr val="bg1">
                    <a:lumMod val="65000"/>
                  </a:schemeClr>
                </a:solidFill>
              </a:rPr>
              <a:t>--</a:t>
            </a:r>
            <a:r>
              <a:rPr lang="en-US" sz="1400" b="1" i="1" dirty="0">
                <a:solidFill>
                  <a:schemeClr val="bg1">
                    <a:lumMod val="65000"/>
                  </a:schemeClr>
                </a:solidFill>
              </a:rPr>
              <a:t>?</a:t>
            </a:r>
            <a:endParaRPr lang="en-US" sz="1400" i="1" dirty="0">
              <a:solidFill>
                <a:schemeClr val="bg1">
                  <a:lumMod val="65000"/>
                </a:schemeClr>
              </a:solidFill>
            </a:endParaRPr>
          </a:p>
          <a:p>
            <a:r>
              <a:rPr lang="en-US" sz="1400" dirty="0">
                <a:solidFill>
                  <a:schemeClr val="bg1">
                    <a:lumMod val="65000"/>
                  </a:schemeClr>
                </a:solidFill>
              </a:rPr>
              <a:t>--</a:t>
            </a:r>
            <a:r>
              <a:rPr lang="en-US" sz="1400" b="1" i="1" dirty="0">
                <a:solidFill>
                  <a:schemeClr val="bg1">
                    <a:lumMod val="65000"/>
                  </a:schemeClr>
                </a:solidFill>
              </a:rPr>
              <a:t>?</a:t>
            </a:r>
          </a:p>
        </p:txBody>
      </p:sp>
    </p:spTree>
    <p:extLst>
      <p:ext uri="{BB962C8B-B14F-4D97-AF65-F5344CB8AC3E}">
        <p14:creationId xmlns:p14="http://schemas.microsoft.com/office/powerpoint/2010/main" val="3985152704"/>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9" name="TextBox 8">
            <a:extLst>
              <a:ext uri="{FF2B5EF4-FFF2-40B4-BE49-F238E27FC236}">
                <a16:creationId xmlns:a16="http://schemas.microsoft.com/office/drawing/2014/main" id="{388AB9B1-674F-A518-DD78-F5FD9986CD51}"/>
              </a:ext>
            </a:extLst>
          </p:cNvPr>
          <p:cNvSpPr txBox="1"/>
          <p:nvPr/>
        </p:nvSpPr>
        <p:spPr>
          <a:xfrm>
            <a:off x="3398474" y="5268218"/>
            <a:ext cx="5738815"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(being either very old </a:t>
            </a:r>
            <a:r>
              <a:rPr lang="en-US" sz="1400" b="1" i="1" dirty="0">
                <a:solidFill>
                  <a:srgbClr val="0000FF"/>
                </a:solidFill>
              </a:rPr>
              <a:t>or</a:t>
            </a:r>
            <a:r>
              <a:rPr lang="en-US" sz="1400" dirty="0">
                <a:solidFill>
                  <a:srgbClr val="0000FF"/>
                </a:solidFill>
              </a:rPr>
              <a:t> very young)</a:t>
            </a:r>
          </a:p>
          <a:p>
            <a:r>
              <a:rPr lang="en-US" sz="1400" dirty="0">
                <a:solidFill>
                  <a:schemeClr val="bg1">
                    <a:lumMod val="65000"/>
                  </a:schemeClr>
                </a:solidFill>
              </a:rPr>
              <a:t>--</a:t>
            </a:r>
            <a:r>
              <a:rPr lang="en-US" sz="1400" b="1" i="1" dirty="0">
                <a:solidFill>
                  <a:schemeClr val="bg1">
                    <a:lumMod val="65000"/>
                  </a:schemeClr>
                </a:solidFill>
              </a:rPr>
              <a:t>?</a:t>
            </a:r>
          </a:p>
          <a:p>
            <a:r>
              <a:rPr lang="en-US" sz="1400" dirty="0">
                <a:solidFill>
                  <a:schemeClr val="bg1">
                    <a:lumMod val="65000"/>
                  </a:schemeClr>
                </a:solidFill>
              </a:rPr>
              <a:t>--</a:t>
            </a:r>
            <a:r>
              <a:rPr lang="en-US" sz="1400" b="1" i="1" dirty="0">
                <a:solidFill>
                  <a:schemeClr val="bg1">
                    <a:lumMod val="65000"/>
                  </a:schemeClr>
                </a:solidFill>
              </a:rPr>
              <a:t>?</a:t>
            </a:r>
          </a:p>
        </p:txBody>
      </p:sp>
    </p:spTree>
    <p:extLst>
      <p:ext uri="{BB962C8B-B14F-4D97-AF65-F5344CB8AC3E}">
        <p14:creationId xmlns:p14="http://schemas.microsoft.com/office/powerpoint/2010/main" val="2063663340"/>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10" name="TextBox 9">
            <a:extLst>
              <a:ext uri="{FF2B5EF4-FFF2-40B4-BE49-F238E27FC236}">
                <a16:creationId xmlns:a16="http://schemas.microsoft.com/office/drawing/2014/main" id="{5615F911-EAA5-9D42-8B59-DEA61452566B}"/>
              </a:ext>
            </a:extLst>
          </p:cNvPr>
          <p:cNvSpPr txBox="1"/>
          <p:nvPr/>
        </p:nvSpPr>
        <p:spPr>
          <a:xfrm>
            <a:off x="3398474" y="5268218"/>
            <a:ext cx="5742213"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(being either very old </a:t>
            </a:r>
            <a:r>
              <a:rPr lang="en-US" sz="1400" b="1" i="1" dirty="0">
                <a:solidFill>
                  <a:srgbClr val="0000FF"/>
                </a:solidFill>
              </a:rPr>
              <a:t>or</a:t>
            </a:r>
            <a:r>
              <a:rPr lang="en-US" sz="1400" dirty="0">
                <a:solidFill>
                  <a:srgbClr val="0000FF"/>
                </a:solidFill>
              </a:rPr>
              <a:t> very young)</a:t>
            </a:r>
          </a:p>
          <a:p>
            <a:r>
              <a:rPr lang="en-US" sz="1400" dirty="0">
                <a:solidFill>
                  <a:srgbClr val="0000FF"/>
                </a:solidFill>
              </a:rPr>
              <a:t>--</a:t>
            </a:r>
            <a:r>
              <a:rPr lang="en-US" sz="1400" i="1" dirty="0"/>
              <a:t>[Refractive status]</a:t>
            </a:r>
          </a:p>
          <a:p>
            <a:r>
              <a:rPr lang="en-US" sz="1400" dirty="0">
                <a:solidFill>
                  <a:schemeClr val="bg1">
                    <a:lumMod val="65000"/>
                  </a:schemeClr>
                </a:solidFill>
              </a:rPr>
              <a:t>--</a:t>
            </a:r>
            <a:r>
              <a:rPr lang="en-US" sz="1400" b="1" i="1" dirty="0">
                <a:solidFill>
                  <a:schemeClr val="bg1">
                    <a:lumMod val="65000"/>
                  </a:schemeClr>
                </a:solidFill>
              </a:rPr>
              <a:t>?</a:t>
            </a:r>
          </a:p>
        </p:txBody>
      </p:sp>
    </p:spTree>
    <p:extLst>
      <p:ext uri="{BB962C8B-B14F-4D97-AF65-F5344CB8AC3E}">
        <p14:creationId xmlns:p14="http://schemas.microsoft.com/office/powerpoint/2010/main" val="3027480116"/>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579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9" name="TextBox 8">
            <a:extLst>
              <a:ext uri="{FF2B5EF4-FFF2-40B4-BE49-F238E27FC236}">
                <a16:creationId xmlns:a16="http://schemas.microsoft.com/office/drawing/2014/main" id="{919F96AB-915C-A718-99E4-F7CBF530D280}"/>
              </a:ext>
            </a:extLst>
          </p:cNvPr>
          <p:cNvSpPr txBox="1"/>
          <p:nvPr/>
        </p:nvSpPr>
        <p:spPr>
          <a:xfrm>
            <a:off x="3398474" y="5268218"/>
            <a:ext cx="5742213"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(being either very old </a:t>
            </a:r>
            <a:r>
              <a:rPr lang="en-US" sz="1400" b="1" i="1" dirty="0">
                <a:solidFill>
                  <a:srgbClr val="0000FF"/>
                </a:solidFill>
              </a:rPr>
              <a:t>or</a:t>
            </a:r>
            <a:r>
              <a:rPr lang="en-US" sz="1400" dirty="0">
                <a:solidFill>
                  <a:srgbClr val="0000FF"/>
                </a:solidFill>
              </a:rPr>
              <a:t> very young)</a:t>
            </a:r>
          </a:p>
          <a:p>
            <a:r>
              <a:rPr lang="en-US" sz="1400" dirty="0">
                <a:solidFill>
                  <a:srgbClr val="0000FF"/>
                </a:solidFill>
              </a:rPr>
              <a:t>--Myopia</a:t>
            </a:r>
          </a:p>
          <a:p>
            <a:r>
              <a:rPr lang="en-US" sz="1400" dirty="0">
                <a:solidFill>
                  <a:schemeClr val="bg1">
                    <a:lumMod val="65000"/>
                  </a:schemeClr>
                </a:solidFill>
              </a:rPr>
              <a:t>--</a:t>
            </a:r>
            <a:r>
              <a:rPr lang="en-US" sz="1400" b="1" i="1" dirty="0">
                <a:solidFill>
                  <a:schemeClr val="bg1">
                    <a:lumMod val="65000"/>
                  </a:schemeClr>
                </a:solidFill>
              </a:rPr>
              <a:t>?</a:t>
            </a:r>
          </a:p>
        </p:txBody>
      </p:sp>
    </p:spTree>
    <p:extLst>
      <p:ext uri="{BB962C8B-B14F-4D97-AF65-F5344CB8AC3E}">
        <p14:creationId xmlns:p14="http://schemas.microsoft.com/office/powerpoint/2010/main" val="120426982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37089609"/>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9" name="TextBox 8">
            <a:extLst>
              <a:ext uri="{FF2B5EF4-FFF2-40B4-BE49-F238E27FC236}">
                <a16:creationId xmlns:a16="http://schemas.microsoft.com/office/drawing/2014/main" id="{B5F1135D-6520-F61F-A3AA-9F855EE10365}"/>
              </a:ext>
            </a:extLst>
          </p:cNvPr>
          <p:cNvSpPr txBox="1"/>
          <p:nvPr/>
        </p:nvSpPr>
        <p:spPr>
          <a:xfrm>
            <a:off x="3398474" y="5268218"/>
            <a:ext cx="5742213"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(being either very old </a:t>
            </a:r>
            <a:r>
              <a:rPr lang="en-US" sz="1400" b="1" i="1" dirty="0">
                <a:solidFill>
                  <a:srgbClr val="0000FF"/>
                </a:solidFill>
              </a:rPr>
              <a:t>or</a:t>
            </a:r>
            <a:r>
              <a:rPr lang="en-US" sz="1400" dirty="0">
                <a:solidFill>
                  <a:srgbClr val="0000FF"/>
                </a:solidFill>
              </a:rPr>
              <a:t> very young)</a:t>
            </a:r>
          </a:p>
          <a:p>
            <a:r>
              <a:rPr lang="en-US" sz="1400" dirty="0">
                <a:solidFill>
                  <a:srgbClr val="0000FF"/>
                </a:solidFill>
              </a:rPr>
              <a:t>--Myopia</a:t>
            </a:r>
          </a:p>
          <a:p>
            <a:r>
              <a:rPr lang="en-US" sz="1400" dirty="0">
                <a:solidFill>
                  <a:srgbClr val="0000FF"/>
                </a:solidFill>
              </a:rPr>
              <a:t>--DM type  I</a:t>
            </a:r>
          </a:p>
        </p:txBody>
      </p:sp>
      <p:sp>
        <p:nvSpPr>
          <p:cNvPr id="10" name="Rectangle 9">
            <a:extLst>
              <a:ext uri="{FF2B5EF4-FFF2-40B4-BE49-F238E27FC236}">
                <a16:creationId xmlns:a16="http://schemas.microsoft.com/office/drawing/2014/main" id="{DEEFF131-A1C2-6DE0-7F3F-634E2B06FF36}"/>
              </a:ext>
            </a:extLst>
          </p:cNvPr>
          <p:cNvSpPr/>
          <p:nvPr/>
        </p:nvSpPr>
        <p:spPr>
          <a:xfrm>
            <a:off x="4343400" y="5963478"/>
            <a:ext cx="457200" cy="22528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I or II</a:t>
            </a:r>
          </a:p>
        </p:txBody>
      </p:sp>
    </p:spTree>
    <p:extLst>
      <p:ext uri="{BB962C8B-B14F-4D97-AF65-F5344CB8AC3E}">
        <p14:creationId xmlns:p14="http://schemas.microsoft.com/office/powerpoint/2010/main" val="2243042240"/>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chemeClr val="bg1">
                    <a:lumMod val="75000"/>
                  </a:schemeClr>
                </a:solidFill>
              </a:rPr>
              <a:t>Which commonly-used compound is notorious for its propensity to 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a:t>
            </a:r>
            <a:r>
              <a:rPr lang="en-US" sz="1600" b="1" dirty="0">
                <a:solidFill>
                  <a:srgbClr val="0000FF"/>
                </a:solidFill>
              </a:rPr>
              <a:t>Factors related to…the </a:t>
            </a:r>
            <a:r>
              <a:rPr lang="en-US" sz="1600" b="1" dirty="0" err="1">
                <a:solidFill>
                  <a:srgbClr val="0000FF"/>
                </a:solidFill>
              </a:rPr>
              <a:t>pt</a:t>
            </a:r>
            <a:endParaRPr lang="en-US" sz="1600" b="1" dirty="0">
              <a:solidFill>
                <a:srgbClr val="0000FF"/>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2" name="TextBox 1">
            <a:extLst>
              <a:ext uri="{FF2B5EF4-FFF2-40B4-BE49-F238E27FC236}">
                <a16:creationId xmlns:a16="http://schemas.microsoft.com/office/drawing/2014/main" id="{BA150C29-C641-4A0F-A542-B2BFA2677C07}"/>
              </a:ext>
            </a:extLst>
          </p:cNvPr>
          <p:cNvSpPr txBox="1"/>
          <p:nvPr/>
        </p:nvSpPr>
        <p:spPr>
          <a:xfrm>
            <a:off x="304800" y="3962400"/>
            <a:ext cx="6629400" cy="1600438"/>
          </a:xfrm>
          <a:prstGeom prst="rect">
            <a:avLst/>
          </a:prstGeom>
          <a:solidFill>
            <a:srgbClr val="00B0F0"/>
          </a:solidFill>
        </p:spPr>
        <p:txBody>
          <a:bodyPr wrap="square" rtlCol="0">
            <a:spAutoFit/>
          </a:bodyPr>
          <a:lstStyle/>
          <a:p>
            <a:r>
              <a:rPr lang="en-US" sz="1400" i="1" dirty="0">
                <a:solidFill>
                  <a:schemeClr val="bg1">
                    <a:lumMod val="75000"/>
                  </a:schemeClr>
                </a:solidFill>
              </a:rPr>
              <a:t>What common ocular condition is a risk factor for developing elevated IOP as a result of steroid use?</a:t>
            </a:r>
          </a:p>
          <a:p>
            <a:r>
              <a:rPr lang="en-US" sz="1400" b="1" dirty="0">
                <a:solidFill>
                  <a:schemeClr val="bg1">
                    <a:lumMod val="75000"/>
                  </a:schemeClr>
                </a:solidFill>
              </a:rPr>
              <a:t>POAG</a:t>
            </a:r>
            <a:r>
              <a:rPr lang="en-US" sz="1400" dirty="0">
                <a:solidFill>
                  <a:schemeClr val="bg1">
                    <a:lumMod val="75000"/>
                  </a:schemeClr>
                </a:solidFill>
              </a:rPr>
              <a:t>. Per the </a:t>
            </a:r>
            <a:r>
              <a:rPr lang="en-US" sz="1400" i="1" dirty="0">
                <a:solidFill>
                  <a:schemeClr val="bg1">
                    <a:lumMod val="75000"/>
                  </a:schemeClr>
                </a:solidFill>
              </a:rPr>
              <a:t>Glaucoma</a:t>
            </a:r>
            <a:r>
              <a:rPr lang="en-US" sz="1400" dirty="0">
                <a:solidFill>
                  <a:schemeClr val="bg1">
                    <a:lumMod val="75000"/>
                  </a:schemeClr>
                </a:solidFill>
              </a:rPr>
              <a:t> book, up to  95%  of POAG pts are steroid responders! </a:t>
            </a:r>
          </a:p>
          <a:p>
            <a:endParaRPr lang="en-US" sz="1400" dirty="0">
              <a:solidFill>
                <a:schemeClr val="bg1">
                  <a:lumMod val="75000"/>
                </a:schemeClr>
              </a:solidFill>
            </a:endParaRPr>
          </a:p>
          <a:p>
            <a:r>
              <a:rPr lang="en-US" sz="1400" i="1" dirty="0">
                <a:solidFill>
                  <a:schemeClr val="bg1">
                    <a:lumMod val="75000"/>
                  </a:schemeClr>
                </a:solidFill>
              </a:rPr>
              <a:t>In terms of aqueous dynamics (</a:t>
            </a:r>
            <a:r>
              <a:rPr lang="en-US" sz="1400" i="1" dirty="0" err="1">
                <a:solidFill>
                  <a:schemeClr val="bg1">
                    <a:lumMod val="75000"/>
                  </a:schemeClr>
                </a:solidFill>
              </a:rPr>
              <a:t>ie</a:t>
            </a:r>
            <a:r>
              <a:rPr lang="en-US" sz="1400" i="1" dirty="0">
                <a:solidFill>
                  <a:schemeClr val="bg1">
                    <a:lumMod val="75000"/>
                  </a:schemeClr>
                </a:solidFill>
              </a:rPr>
              <a:t>, its production, outflow, </a:t>
            </a:r>
            <a:r>
              <a:rPr lang="en-US" sz="1400" i="1" dirty="0" err="1">
                <a:solidFill>
                  <a:schemeClr val="bg1">
                    <a:lumMod val="75000"/>
                  </a:schemeClr>
                </a:solidFill>
              </a:rPr>
              <a:t>etc</a:t>
            </a:r>
            <a:r>
              <a:rPr lang="en-US" sz="1400" i="1" dirty="0">
                <a:solidFill>
                  <a:schemeClr val="bg1">
                    <a:lumMod val="75000"/>
                  </a:schemeClr>
                </a:solidFill>
              </a:rPr>
              <a:t>), what is the cause of a steroid-induced IOP spike?</a:t>
            </a:r>
          </a:p>
          <a:p>
            <a:r>
              <a:rPr lang="en-US" sz="1400" dirty="0">
                <a:solidFill>
                  <a:schemeClr val="bg1">
                    <a:lumMod val="75000"/>
                  </a:schemeClr>
                </a:solidFill>
              </a:rPr>
              <a:t>Increased resistance to outflow at the  TM</a:t>
            </a:r>
          </a:p>
        </p:txBody>
      </p:sp>
      <p:sp>
        <p:nvSpPr>
          <p:cNvPr id="4" name="TextBox 3">
            <a:extLst>
              <a:ext uri="{FF2B5EF4-FFF2-40B4-BE49-F238E27FC236}">
                <a16:creationId xmlns:a16="http://schemas.microsoft.com/office/drawing/2014/main" id="{2E8897EA-C742-5982-44CF-D21984DBC168}"/>
              </a:ext>
            </a:extLst>
          </p:cNvPr>
          <p:cNvSpPr txBox="1"/>
          <p:nvPr/>
        </p:nvSpPr>
        <p:spPr>
          <a:xfrm>
            <a:off x="2971800" y="4824174"/>
            <a:ext cx="4731026" cy="738664"/>
          </a:xfrm>
          <a:prstGeom prst="rect">
            <a:avLst/>
          </a:prstGeom>
          <a:solidFill>
            <a:schemeClr val="accent1">
              <a:lumMod val="40000"/>
              <a:lumOff val="60000"/>
            </a:schemeClr>
          </a:solidFill>
        </p:spPr>
        <p:txBody>
          <a:bodyPr wrap="square" rtlCol="0">
            <a:spAutoFit/>
          </a:bodyPr>
          <a:lstStyle/>
          <a:p>
            <a:r>
              <a:rPr lang="en-US" sz="1400" i="1" dirty="0">
                <a:solidFill>
                  <a:schemeClr val="bg1">
                    <a:lumMod val="75000"/>
                  </a:schemeClr>
                </a:solidFill>
              </a:rPr>
              <a:t>A family </a:t>
            </a:r>
            <a:r>
              <a:rPr lang="en-US" sz="1400" i="1" dirty="0" err="1">
                <a:solidFill>
                  <a:schemeClr val="bg1">
                    <a:lumMod val="75000"/>
                  </a:schemeClr>
                </a:solidFill>
              </a:rPr>
              <a:t>hx</a:t>
            </a:r>
            <a:r>
              <a:rPr lang="en-US" sz="1400" i="1" dirty="0">
                <a:solidFill>
                  <a:schemeClr val="bg1">
                    <a:lumMod val="75000"/>
                  </a:schemeClr>
                </a:solidFill>
              </a:rPr>
              <a:t> of POAG is a risk factor for developing POAG. Is it also a risk factor for steroid-induced IOP spike?</a:t>
            </a:r>
          </a:p>
          <a:p>
            <a:r>
              <a:rPr lang="en-US" sz="1400" dirty="0">
                <a:solidFill>
                  <a:schemeClr val="bg1">
                    <a:lumMod val="75000"/>
                  </a:schemeClr>
                </a:solidFill>
              </a:rPr>
              <a:t>Indeed it is</a:t>
            </a:r>
          </a:p>
        </p:txBody>
      </p:sp>
      <p:sp>
        <p:nvSpPr>
          <p:cNvPr id="8" name="TextBox 7">
            <a:extLst>
              <a:ext uri="{FF2B5EF4-FFF2-40B4-BE49-F238E27FC236}">
                <a16:creationId xmlns:a16="http://schemas.microsoft.com/office/drawing/2014/main" id="{A530E8D9-4131-2D16-C17A-C0835AE4EE34}"/>
              </a:ext>
            </a:extLst>
          </p:cNvPr>
          <p:cNvSpPr txBox="1"/>
          <p:nvPr/>
        </p:nvSpPr>
        <p:spPr>
          <a:xfrm>
            <a:off x="3124200" y="5591636"/>
            <a:ext cx="4177747"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 Yup!</a:t>
            </a:r>
          </a:p>
        </p:txBody>
      </p:sp>
      <p:sp>
        <p:nvSpPr>
          <p:cNvPr id="9" name="TextBox 8">
            <a:extLst>
              <a:ext uri="{FF2B5EF4-FFF2-40B4-BE49-F238E27FC236}">
                <a16:creationId xmlns:a16="http://schemas.microsoft.com/office/drawing/2014/main" id="{B5F1135D-6520-F61F-A3AA-9F855EE10365}"/>
              </a:ext>
            </a:extLst>
          </p:cNvPr>
          <p:cNvSpPr txBox="1"/>
          <p:nvPr/>
        </p:nvSpPr>
        <p:spPr>
          <a:xfrm>
            <a:off x="3398474" y="5268218"/>
            <a:ext cx="5742213" cy="954107"/>
          </a:xfrm>
          <a:prstGeom prst="rect">
            <a:avLst/>
          </a:prstGeom>
          <a:solidFill>
            <a:srgbClr val="CCFF99"/>
          </a:solidFill>
        </p:spPr>
        <p:txBody>
          <a:bodyPr wrap="none" rtlCol="0">
            <a:spAutoFit/>
          </a:bodyPr>
          <a:lstStyle/>
          <a:p>
            <a:r>
              <a:rPr lang="en-US" sz="1400" i="1" dirty="0">
                <a:solidFill>
                  <a:srgbClr val="0000FF"/>
                </a:solidFill>
              </a:rPr>
              <a:t>What other </a:t>
            </a:r>
            <a:r>
              <a:rPr lang="en-US" sz="1400" i="1" dirty="0" err="1">
                <a:solidFill>
                  <a:srgbClr val="0000FF"/>
                </a:solidFill>
              </a:rPr>
              <a:t>pt</a:t>
            </a:r>
            <a:r>
              <a:rPr lang="en-US" sz="1400" i="1" dirty="0">
                <a:solidFill>
                  <a:srgbClr val="0000FF"/>
                </a:solidFill>
              </a:rPr>
              <a:t> factors increase the risk of a steroid-induced IOP spike?</a:t>
            </a:r>
          </a:p>
          <a:p>
            <a:r>
              <a:rPr lang="en-US" sz="1400" dirty="0">
                <a:solidFill>
                  <a:srgbClr val="0000FF"/>
                </a:solidFill>
              </a:rPr>
              <a:t>--Pt age (being either very old </a:t>
            </a:r>
            <a:r>
              <a:rPr lang="en-US" sz="1400" b="1" i="1" dirty="0">
                <a:solidFill>
                  <a:srgbClr val="0000FF"/>
                </a:solidFill>
              </a:rPr>
              <a:t>or</a:t>
            </a:r>
            <a:r>
              <a:rPr lang="en-US" sz="1400" dirty="0">
                <a:solidFill>
                  <a:srgbClr val="0000FF"/>
                </a:solidFill>
              </a:rPr>
              <a:t> very young)</a:t>
            </a:r>
          </a:p>
          <a:p>
            <a:r>
              <a:rPr lang="en-US" sz="1400" dirty="0">
                <a:solidFill>
                  <a:srgbClr val="0000FF"/>
                </a:solidFill>
              </a:rPr>
              <a:t>--Myopia</a:t>
            </a:r>
          </a:p>
          <a:p>
            <a:r>
              <a:rPr lang="en-US" sz="1400" dirty="0">
                <a:solidFill>
                  <a:srgbClr val="0000FF"/>
                </a:solidFill>
              </a:rPr>
              <a:t>--DM type  I</a:t>
            </a:r>
          </a:p>
        </p:txBody>
      </p:sp>
    </p:spTree>
    <p:extLst>
      <p:ext uri="{BB962C8B-B14F-4D97-AF65-F5344CB8AC3E}">
        <p14:creationId xmlns:p14="http://schemas.microsoft.com/office/powerpoint/2010/main" val="773206557"/>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582</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day in eye-dentist clinics around the world—can induce IOP elevation?</a:t>
            </a:r>
          </a:p>
          <a:p>
            <a:r>
              <a:rPr lang="en-US" sz="1600" b="1" dirty="0">
                <a:solidFill>
                  <a:schemeClr val="accent1">
                    <a:lumMod val="40000"/>
                    <a:lumOff val="60000"/>
                  </a:schemeClr>
                </a:solidFill>
              </a:rPr>
              <a:t>Cycloplegics</a:t>
            </a: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Are POAG pts at greater risk, as they are with steroids?</a:t>
            </a:r>
          </a:p>
          <a:p>
            <a:r>
              <a:rPr lang="en-US" sz="1600" dirty="0">
                <a:solidFill>
                  <a:schemeClr val="accent1">
                    <a:lumMod val="40000"/>
                    <a:lumOff val="60000"/>
                  </a:schemeClr>
                </a:solidFill>
              </a:rPr>
              <a:t>Indeed they are</a:t>
            </a:r>
          </a:p>
        </p:txBody>
      </p:sp>
      <p:sp>
        <p:nvSpPr>
          <p:cNvPr id="4" name="TextBox 3">
            <a:extLst>
              <a:ext uri="{FF2B5EF4-FFF2-40B4-BE49-F238E27FC236}">
                <a16:creationId xmlns:a16="http://schemas.microsoft.com/office/drawing/2014/main" id="{04F5C758-2ADA-F3F6-F1FF-82ECFD8A799C}"/>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Tree>
    <p:extLst>
      <p:ext uri="{BB962C8B-B14F-4D97-AF65-F5344CB8AC3E}">
        <p14:creationId xmlns:p14="http://schemas.microsoft.com/office/powerpoint/2010/main" val="3695178278"/>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583</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day in eye-dentist clinics around the world—can induce IOP elevation?</a:t>
            </a:r>
          </a:p>
          <a:p>
            <a:r>
              <a:rPr lang="en-US" sz="1600" b="1" dirty="0">
                <a:solidFill>
                  <a:srgbClr val="0000FF"/>
                </a:solidFill>
              </a:rPr>
              <a:t>Cycloplegics</a:t>
            </a:r>
            <a:endParaRPr lang="en-US" sz="1600" b="1" dirty="0">
              <a:solidFill>
                <a:schemeClr val="accent1">
                  <a:lumMod val="40000"/>
                  <a:lumOff val="60000"/>
                </a:schemeClr>
              </a:solidFill>
            </a:endParaRPr>
          </a:p>
          <a:p>
            <a:endParaRPr lang="en-US" sz="1600" i="1" dirty="0">
              <a:solidFill>
                <a:schemeClr val="accent1">
                  <a:lumMod val="40000"/>
                  <a:lumOff val="60000"/>
                </a:schemeClr>
              </a:solidFill>
            </a:endParaRPr>
          </a:p>
          <a:p>
            <a:r>
              <a:rPr lang="en-US" sz="1600" i="1" dirty="0">
                <a:solidFill>
                  <a:schemeClr val="accent1">
                    <a:lumMod val="40000"/>
                    <a:lumOff val="60000"/>
                  </a:schemeClr>
                </a:solidFill>
              </a:rPr>
              <a:t>Are POAG pts at greater risk, as they are with steroids?</a:t>
            </a:r>
          </a:p>
          <a:p>
            <a:r>
              <a:rPr lang="en-US" sz="1600" dirty="0">
                <a:solidFill>
                  <a:schemeClr val="accent1">
                    <a:lumMod val="40000"/>
                    <a:lumOff val="60000"/>
                  </a:schemeClr>
                </a:solidFill>
              </a:rPr>
              <a:t>Indeed they are</a:t>
            </a:r>
          </a:p>
        </p:txBody>
      </p:sp>
      <p:sp>
        <p:nvSpPr>
          <p:cNvPr id="4" name="TextBox 3">
            <a:extLst>
              <a:ext uri="{FF2B5EF4-FFF2-40B4-BE49-F238E27FC236}">
                <a16:creationId xmlns:a16="http://schemas.microsoft.com/office/drawing/2014/main" id="{04F5C758-2ADA-F3F6-F1FF-82ECFD8A799C}"/>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Tree>
    <p:extLst>
      <p:ext uri="{BB962C8B-B14F-4D97-AF65-F5344CB8AC3E}">
        <p14:creationId xmlns:p14="http://schemas.microsoft.com/office/powerpoint/2010/main" val="939697448"/>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584</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day in eye-dentist clinics around the world—can induce IOP elevation?</a:t>
            </a:r>
          </a:p>
          <a:p>
            <a:r>
              <a:rPr lang="en-US" sz="1600" b="1" dirty="0">
                <a:solidFill>
                  <a:srgbClr val="0000FF"/>
                </a:solidFill>
              </a:rPr>
              <a:t>Cycloplegics</a:t>
            </a:r>
          </a:p>
          <a:p>
            <a:endParaRPr lang="en-US" sz="1600" i="1" dirty="0">
              <a:solidFill>
                <a:srgbClr val="0000FF"/>
              </a:solidFill>
            </a:endParaRPr>
          </a:p>
          <a:p>
            <a:r>
              <a:rPr lang="en-US" sz="1600" i="1" dirty="0">
                <a:solidFill>
                  <a:srgbClr val="0000FF"/>
                </a:solidFill>
              </a:rPr>
              <a:t>Are POAG pts at greater risk, as they are with steroids?</a:t>
            </a:r>
            <a:endParaRPr lang="en-US" sz="1600" i="1" dirty="0">
              <a:solidFill>
                <a:schemeClr val="accent1">
                  <a:lumMod val="40000"/>
                  <a:lumOff val="60000"/>
                </a:schemeClr>
              </a:solidFill>
            </a:endParaRPr>
          </a:p>
          <a:p>
            <a:r>
              <a:rPr lang="en-US" sz="1600" dirty="0">
                <a:solidFill>
                  <a:schemeClr val="accent1">
                    <a:lumMod val="40000"/>
                    <a:lumOff val="60000"/>
                  </a:schemeClr>
                </a:solidFill>
              </a:rPr>
              <a:t>Indeed they are</a:t>
            </a:r>
          </a:p>
        </p:txBody>
      </p:sp>
      <p:sp>
        <p:nvSpPr>
          <p:cNvPr id="4" name="TextBox 3">
            <a:extLst>
              <a:ext uri="{FF2B5EF4-FFF2-40B4-BE49-F238E27FC236}">
                <a16:creationId xmlns:a16="http://schemas.microsoft.com/office/drawing/2014/main" id="{04F5C758-2ADA-F3F6-F1FF-82ECFD8A799C}"/>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Tree>
    <p:extLst>
      <p:ext uri="{BB962C8B-B14F-4D97-AF65-F5344CB8AC3E}">
        <p14:creationId xmlns:p14="http://schemas.microsoft.com/office/powerpoint/2010/main" val="2562181889"/>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585</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day in eye-dentist clinics around the world—can induce IOP elevation?</a:t>
            </a:r>
          </a:p>
          <a:p>
            <a:r>
              <a:rPr lang="en-US" sz="1600" b="1" dirty="0">
                <a:solidFill>
                  <a:srgbClr val="0000FF"/>
                </a:solidFill>
              </a:rPr>
              <a:t>Cycloplegics</a:t>
            </a:r>
          </a:p>
          <a:p>
            <a:endParaRPr lang="en-US" sz="1600" i="1" dirty="0">
              <a:solidFill>
                <a:srgbClr val="0000FF"/>
              </a:solidFill>
            </a:endParaRPr>
          </a:p>
          <a:p>
            <a:r>
              <a:rPr lang="en-US" sz="1600" i="1" dirty="0">
                <a:solidFill>
                  <a:srgbClr val="0000FF"/>
                </a:solidFill>
              </a:rPr>
              <a:t>Are POAG pts at greater risk, as they are with steroids?</a:t>
            </a:r>
          </a:p>
          <a:p>
            <a:r>
              <a:rPr lang="en-US" sz="1600" dirty="0">
                <a:solidFill>
                  <a:srgbClr val="0000FF"/>
                </a:solidFill>
              </a:rPr>
              <a:t>Indeed they are</a:t>
            </a:r>
          </a:p>
        </p:txBody>
      </p:sp>
      <p:sp>
        <p:nvSpPr>
          <p:cNvPr id="4" name="TextBox 3">
            <a:extLst>
              <a:ext uri="{FF2B5EF4-FFF2-40B4-BE49-F238E27FC236}">
                <a16:creationId xmlns:a16="http://schemas.microsoft.com/office/drawing/2014/main" id="{04F5C758-2ADA-F3F6-F1FF-82ECFD8A799C}"/>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Tree>
    <p:extLst>
      <p:ext uri="{BB962C8B-B14F-4D97-AF65-F5344CB8AC3E}">
        <p14:creationId xmlns:p14="http://schemas.microsoft.com/office/powerpoint/2010/main" val="391979339"/>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586</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a:t>
            </a:r>
            <a:r>
              <a:rPr lang="en-US" sz="1600" b="1" dirty="0"/>
              <a:t>year</a:t>
            </a:r>
            <a:r>
              <a:rPr lang="en-US" sz="1600" i="1" dirty="0">
                <a:solidFill>
                  <a:srgbClr val="0000FF"/>
                </a:solidFill>
              </a:rPr>
              <a:t> </a:t>
            </a:r>
            <a:r>
              <a:rPr lang="en-US" sz="1600" i="1" dirty="0"/>
              <a:t>(note the change) </a:t>
            </a:r>
            <a:r>
              <a:rPr lang="en-US" sz="1600" i="1" dirty="0">
                <a:solidFill>
                  <a:srgbClr val="0000FF"/>
                </a:solidFill>
              </a:rPr>
              <a:t>in eye-dentist clinics around the world—can induce IOP elevation?</a:t>
            </a:r>
            <a:endParaRPr lang="en-US" sz="1600" i="1" dirty="0">
              <a:solidFill>
                <a:schemeClr val="accent5">
                  <a:lumMod val="75000"/>
                </a:schemeClr>
              </a:solidFill>
            </a:endParaRPr>
          </a:p>
          <a:p>
            <a:r>
              <a:rPr lang="en-US" sz="1600" dirty="0">
                <a:solidFill>
                  <a:schemeClr val="accent5">
                    <a:lumMod val="75000"/>
                  </a:schemeClr>
                </a:solidFill>
              </a:rPr>
              <a:t>Intravitreal anti-VEGF (injections)</a:t>
            </a:r>
          </a:p>
          <a:p>
            <a:endParaRPr lang="en-US" sz="1600" dirty="0">
              <a:solidFill>
                <a:schemeClr val="accent5">
                  <a:lumMod val="75000"/>
                </a:schemeClr>
              </a:solidFill>
            </a:endParaRPr>
          </a:p>
          <a:p>
            <a:r>
              <a:rPr lang="en-US" sz="1600" i="1" dirty="0">
                <a:solidFill>
                  <a:schemeClr val="accent5">
                    <a:lumMod val="75000"/>
                  </a:schemeClr>
                </a:solidFill>
              </a:rPr>
              <a:t>Are you talking about a transient IOP spike 2ndry to putting something in the eye, or a more sustained IOP elevation?</a:t>
            </a:r>
          </a:p>
          <a:p>
            <a:r>
              <a:rPr lang="en-US" sz="1600" dirty="0">
                <a:solidFill>
                  <a:schemeClr val="accent5">
                    <a:lumMod val="75000"/>
                  </a:schemeClr>
                </a:solidFill>
              </a:rPr>
              <a:t>Both. And while a transient acute spike after injection is not unexpected, the sustained elevation that can occur after multiple injections is.</a:t>
            </a:r>
          </a:p>
        </p:txBody>
      </p:sp>
    </p:spTree>
    <p:extLst>
      <p:ext uri="{BB962C8B-B14F-4D97-AF65-F5344CB8AC3E}">
        <p14:creationId xmlns:p14="http://schemas.microsoft.com/office/powerpoint/2010/main" val="3784392222"/>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587</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a:t>
            </a:r>
            <a:r>
              <a:rPr lang="en-US" sz="1600" b="1" dirty="0"/>
              <a:t>year</a:t>
            </a:r>
            <a:r>
              <a:rPr lang="en-US" sz="1600" i="1" dirty="0">
                <a:solidFill>
                  <a:srgbClr val="0000FF"/>
                </a:solidFill>
              </a:rPr>
              <a:t> </a:t>
            </a:r>
            <a:r>
              <a:rPr lang="en-US" sz="1600" i="1" dirty="0"/>
              <a:t>(note the change) </a:t>
            </a:r>
            <a:r>
              <a:rPr lang="en-US" sz="1600" i="1" dirty="0">
                <a:solidFill>
                  <a:srgbClr val="0000FF"/>
                </a:solidFill>
              </a:rPr>
              <a:t>in eye-dentist clinics around the world—can induce IOP elevation?</a:t>
            </a:r>
          </a:p>
          <a:p>
            <a:r>
              <a:rPr lang="en-US" sz="1600" dirty="0">
                <a:solidFill>
                  <a:srgbClr val="0000FF"/>
                </a:solidFill>
              </a:rPr>
              <a:t>Intravitreal anti-VEGF (injections)</a:t>
            </a:r>
            <a:endParaRPr lang="en-US" sz="1600" dirty="0">
              <a:solidFill>
                <a:schemeClr val="accent5">
                  <a:lumMod val="75000"/>
                </a:schemeClr>
              </a:solidFill>
            </a:endParaRPr>
          </a:p>
          <a:p>
            <a:endParaRPr lang="en-US" sz="1600" dirty="0">
              <a:solidFill>
                <a:schemeClr val="accent5">
                  <a:lumMod val="75000"/>
                </a:schemeClr>
              </a:solidFill>
            </a:endParaRPr>
          </a:p>
          <a:p>
            <a:r>
              <a:rPr lang="en-US" sz="1600" i="1" dirty="0">
                <a:solidFill>
                  <a:schemeClr val="accent5">
                    <a:lumMod val="75000"/>
                  </a:schemeClr>
                </a:solidFill>
              </a:rPr>
              <a:t>Are you talking about a transient IOP spike 2ndry to putting something in the eye, or a more sustained IOP elevation?</a:t>
            </a:r>
          </a:p>
          <a:p>
            <a:r>
              <a:rPr lang="en-US" sz="1600" dirty="0">
                <a:solidFill>
                  <a:schemeClr val="accent5">
                    <a:lumMod val="75000"/>
                  </a:schemeClr>
                </a:solidFill>
              </a:rPr>
              <a:t>Both. And while a transient acute spike after injection is not unexpected, the sustained elevation that can occur after multiple injections is.</a:t>
            </a:r>
          </a:p>
        </p:txBody>
      </p:sp>
    </p:spTree>
    <p:extLst>
      <p:ext uri="{BB962C8B-B14F-4D97-AF65-F5344CB8AC3E}">
        <p14:creationId xmlns:p14="http://schemas.microsoft.com/office/powerpoint/2010/main" val="885415310"/>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588</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a:t>
            </a:r>
            <a:r>
              <a:rPr lang="en-US" sz="1600" b="1" dirty="0"/>
              <a:t>year</a:t>
            </a:r>
            <a:r>
              <a:rPr lang="en-US" sz="1600" i="1" dirty="0">
                <a:solidFill>
                  <a:srgbClr val="0000FF"/>
                </a:solidFill>
              </a:rPr>
              <a:t> </a:t>
            </a:r>
            <a:r>
              <a:rPr lang="en-US" sz="1600" i="1" dirty="0"/>
              <a:t>(note the change) </a:t>
            </a:r>
            <a:r>
              <a:rPr lang="en-US" sz="1600" i="1" dirty="0">
                <a:solidFill>
                  <a:srgbClr val="0000FF"/>
                </a:solidFill>
              </a:rPr>
              <a:t>in eye-dentist clinics around the world—can induce IOP elevation?</a:t>
            </a:r>
          </a:p>
          <a:p>
            <a:r>
              <a:rPr lang="en-US" sz="1600" dirty="0">
                <a:solidFill>
                  <a:srgbClr val="0000FF"/>
                </a:solidFill>
              </a:rPr>
              <a:t>Intravitreal anti-VEGF (injections)</a:t>
            </a:r>
          </a:p>
          <a:p>
            <a:endParaRPr lang="en-US" sz="1600" dirty="0">
              <a:solidFill>
                <a:srgbClr val="0000FF"/>
              </a:solidFill>
            </a:endParaRPr>
          </a:p>
          <a:p>
            <a:r>
              <a:rPr lang="en-US" sz="1600" i="1" dirty="0">
                <a:solidFill>
                  <a:srgbClr val="0000FF"/>
                </a:solidFill>
              </a:rPr>
              <a:t>Are you talking about a transient IOP spike 2ndry to putting something in the eye, or a more sustained IOP elevation?</a:t>
            </a:r>
            <a:endParaRPr lang="en-US" sz="1600" i="1" dirty="0">
              <a:solidFill>
                <a:schemeClr val="accent5">
                  <a:lumMod val="75000"/>
                </a:schemeClr>
              </a:solidFill>
            </a:endParaRPr>
          </a:p>
          <a:p>
            <a:r>
              <a:rPr lang="en-US" sz="1600" dirty="0">
                <a:solidFill>
                  <a:schemeClr val="accent5">
                    <a:lumMod val="75000"/>
                  </a:schemeClr>
                </a:solidFill>
              </a:rPr>
              <a:t>Both. And while a transient acute spike after injection is not unexpected, the sustained elevation that can occur after multiple injections is.</a:t>
            </a:r>
          </a:p>
        </p:txBody>
      </p:sp>
    </p:spTree>
    <p:extLst>
      <p:ext uri="{BB962C8B-B14F-4D97-AF65-F5344CB8AC3E}">
        <p14:creationId xmlns:p14="http://schemas.microsoft.com/office/powerpoint/2010/main" val="2764055455"/>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589</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rgbClr val="0000FF"/>
                </a:solidFill>
              </a:rPr>
              <a:t>What sort of compound—used a </a:t>
            </a:r>
            <a:r>
              <a:rPr lang="en-US" sz="1600" i="1" dirty="0" err="1">
                <a:solidFill>
                  <a:srgbClr val="0000FF"/>
                </a:solidFill>
              </a:rPr>
              <a:t>kajillion</a:t>
            </a:r>
            <a:r>
              <a:rPr lang="en-US" sz="1600" i="1" dirty="0">
                <a:solidFill>
                  <a:srgbClr val="0000FF"/>
                </a:solidFill>
              </a:rPr>
              <a:t> times a </a:t>
            </a:r>
            <a:r>
              <a:rPr lang="en-US" sz="1600" b="1" dirty="0"/>
              <a:t>year</a:t>
            </a:r>
            <a:r>
              <a:rPr lang="en-US" sz="1600" i="1" dirty="0">
                <a:solidFill>
                  <a:srgbClr val="0000FF"/>
                </a:solidFill>
              </a:rPr>
              <a:t> </a:t>
            </a:r>
            <a:r>
              <a:rPr lang="en-US" sz="1600" i="1" dirty="0"/>
              <a:t>(note the change) </a:t>
            </a:r>
            <a:r>
              <a:rPr lang="en-US" sz="1600" i="1" dirty="0">
                <a:solidFill>
                  <a:srgbClr val="0000FF"/>
                </a:solidFill>
              </a:rPr>
              <a:t>in eye-dentist clinics around the world—can induce IOP elevation?</a:t>
            </a:r>
          </a:p>
          <a:p>
            <a:r>
              <a:rPr lang="en-US" sz="1600" dirty="0">
                <a:solidFill>
                  <a:srgbClr val="0000FF"/>
                </a:solidFill>
              </a:rPr>
              <a:t>Intravitreal anti-VEGF (injections)</a:t>
            </a:r>
          </a:p>
          <a:p>
            <a:endParaRPr lang="en-US" sz="1600" dirty="0">
              <a:solidFill>
                <a:srgbClr val="0000FF"/>
              </a:solidFill>
            </a:endParaRPr>
          </a:p>
          <a:p>
            <a:r>
              <a:rPr lang="en-US" sz="1600" i="1" dirty="0">
                <a:solidFill>
                  <a:srgbClr val="0000FF"/>
                </a:solidFill>
              </a:rPr>
              <a:t>Are you talking about a transient IOP spike 2ndry to putting something in the eye, or a more sustained IOP elevation?</a:t>
            </a:r>
          </a:p>
          <a:p>
            <a:r>
              <a:rPr lang="en-US" sz="1600" dirty="0">
                <a:solidFill>
                  <a:srgbClr val="0000FF"/>
                </a:solidFill>
              </a:rPr>
              <a:t>Both. And while a transient acute spike after injection is not unexpected, the sustained elevation that can occur after multiple injections is.</a:t>
            </a:r>
          </a:p>
        </p:txBody>
      </p:sp>
    </p:spTree>
    <p:extLst>
      <p:ext uri="{BB962C8B-B14F-4D97-AF65-F5344CB8AC3E}">
        <p14:creationId xmlns:p14="http://schemas.microsoft.com/office/powerpoint/2010/main" val="302548886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endParaRPr lang="en-US" sz="1600" i="1" dirty="0">
              <a:solidFill>
                <a:srgbClr val="FFCCFF"/>
              </a:solidFill>
            </a:endParaRPr>
          </a:p>
          <a:p>
            <a:r>
              <a:rPr lang="en-US" sz="1600" dirty="0">
                <a:solidFill>
                  <a:srgbClr val="FFCCFF"/>
                </a:solidFill>
              </a:rPr>
              <a:t>It means the protein has been forced out of its native conformation. Because a protein’s function is inextricably tied to is shape, denatured proteins do not behave as they do in their native form.</a:t>
            </a:r>
          </a:p>
          <a:p>
            <a:endParaRPr lang="en-US" sz="1600" dirty="0">
              <a:solidFill>
                <a:srgbClr val="FFCCFF"/>
              </a:solidFill>
            </a:endParaRPr>
          </a:p>
          <a:p>
            <a:r>
              <a:rPr lang="en-US" sz="1600" i="1" dirty="0">
                <a:solidFill>
                  <a:srgbClr val="FFCCFF"/>
                </a:solidFill>
              </a:rPr>
              <a:t>Can you give an example of protein denaturation?</a:t>
            </a:r>
          </a:p>
          <a:p>
            <a:r>
              <a:rPr lang="en-US" sz="1600" dirty="0">
                <a:solidFill>
                  <a:srgbClr val="FFCCFF"/>
                </a:solidFill>
              </a:rPr>
              <a:t>Consider egg albumin. In its native state, it’s a clear liquid. But if sufficient heat is applied, it becomes a white solid. (And if sufficient salsa is applied to the white solid, it becomes delish.)</a:t>
            </a:r>
          </a:p>
          <a:p>
            <a:endParaRPr lang="en-US" sz="1600" dirty="0">
              <a:solidFill>
                <a:srgbClr val="FFCCFF"/>
              </a:solidFill>
            </a:endParaRPr>
          </a:p>
          <a:p>
            <a:r>
              <a:rPr lang="en-US" sz="1600" i="1" dirty="0">
                <a:solidFill>
                  <a:srgbClr val="FFCCFF"/>
                </a:solidFill>
              </a:rPr>
              <a:t>What role does denaturation play in the inflammatory process?</a:t>
            </a:r>
          </a:p>
          <a:p>
            <a:r>
              <a:rPr lang="en-US" sz="1600" dirty="0">
                <a:solidFill>
                  <a:srgbClr val="FFCCFF"/>
                </a:solidFill>
              </a:rPr>
              <a:t>Recall that normal lens proteins enjoy a degree of immunologic privilege.        In contrast, </a:t>
            </a:r>
            <a:r>
              <a:rPr lang="en-US" sz="1600" i="1" dirty="0">
                <a:solidFill>
                  <a:srgbClr val="FFCCFF"/>
                </a:solidFill>
              </a:rPr>
              <a:t>denatured </a:t>
            </a:r>
            <a:r>
              <a:rPr lang="en-US" sz="1600" dirty="0">
                <a:solidFill>
                  <a:srgbClr val="FFCCFF"/>
                </a:solidFill>
              </a:rPr>
              <a:t>proteins enjoy no immunologic privilege, and thus tend to attract macrophages in large numbers.</a:t>
            </a:r>
          </a:p>
        </p:txBody>
      </p:sp>
    </p:spTree>
    <p:extLst>
      <p:ext uri="{BB962C8B-B14F-4D97-AF65-F5344CB8AC3E}">
        <p14:creationId xmlns:p14="http://schemas.microsoft.com/office/powerpoint/2010/main" val="1402574284"/>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590</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What sort of compound—used a </a:t>
            </a:r>
            <a:r>
              <a:rPr lang="en-US" sz="1600" i="1" dirty="0" err="1">
                <a:solidFill>
                  <a:schemeClr val="bg1">
                    <a:lumMod val="50000"/>
                  </a:schemeClr>
                </a:solidFill>
              </a:rPr>
              <a:t>kajillion</a:t>
            </a:r>
            <a:r>
              <a:rPr lang="en-US" sz="1600" i="1" dirty="0">
                <a:solidFill>
                  <a:schemeClr val="bg1">
                    <a:lumMod val="50000"/>
                  </a:schemeClr>
                </a:solidFill>
              </a:rPr>
              <a:t> times a </a:t>
            </a:r>
            <a:r>
              <a:rPr lang="en-US" sz="1600" b="1" dirty="0">
                <a:solidFill>
                  <a:schemeClr val="bg1">
                    <a:lumMod val="50000"/>
                  </a:schemeClr>
                </a:solidFill>
              </a:rPr>
              <a:t>year</a:t>
            </a:r>
            <a:r>
              <a:rPr lang="en-US" sz="1600" i="1" dirty="0">
                <a:solidFill>
                  <a:schemeClr val="bg1">
                    <a:lumMod val="50000"/>
                  </a:schemeClr>
                </a:solidFill>
              </a:rPr>
              <a:t> (note the change) in eye-dentist clinics around the world—can induce IOP elevation?</a:t>
            </a:r>
          </a:p>
          <a:p>
            <a:r>
              <a:rPr lang="en-US" sz="1600" dirty="0">
                <a:solidFill>
                  <a:schemeClr val="bg1">
                    <a:lumMod val="50000"/>
                  </a:schemeClr>
                </a:solidFill>
              </a:rPr>
              <a:t>Intravitreal anti-VEGF (injections)</a:t>
            </a:r>
          </a:p>
          <a:p>
            <a:endParaRPr lang="en-US" sz="1600" dirty="0">
              <a:solidFill>
                <a:schemeClr val="bg1">
                  <a:lumMod val="50000"/>
                </a:schemeClr>
              </a:solidFill>
            </a:endParaRPr>
          </a:p>
          <a:p>
            <a:r>
              <a:rPr lang="en-US" sz="1600" i="1" dirty="0">
                <a:solidFill>
                  <a:schemeClr val="bg1">
                    <a:lumMod val="50000"/>
                  </a:schemeClr>
                </a:solidFill>
              </a:rPr>
              <a:t>Are you talking about a transient IOP spike 2ndry to putting something in the eye, or a more sustained IOP elevation?</a:t>
            </a:r>
          </a:p>
          <a:p>
            <a:r>
              <a:rPr lang="en-US" sz="1600" dirty="0">
                <a:solidFill>
                  <a:schemeClr val="bg1">
                    <a:lumMod val="50000"/>
                  </a:schemeClr>
                </a:solidFill>
              </a:rPr>
              <a:t>Both. And while a transient acute spike after injection is not unexpected, </a:t>
            </a:r>
            <a:r>
              <a:rPr lang="en-US" sz="1600" u="sng" dirty="0"/>
              <a:t>the sustained elevation that can occur after multiple injections </a:t>
            </a:r>
            <a:r>
              <a:rPr lang="en-US" sz="1600" dirty="0">
                <a:solidFill>
                  <a:schemeClr val="bg1">
                    <a:lumMod val="50000"/>
                  </a:schemeClr>
                </a:solidFill>
              </a:rPr>
              <a:t>is.</a:t>
            </a:r>
          </a:p>
        </p:txBody>
      </p:sp>
      <p:sp>
        <p:nvSpPr>
          <p:cNvPr id="8" name="TextBox 7">
            <a:extLst>
              <a:ext uri="{FF2B5EF4-FFF2-40B4-BE49-F238E27FC236}">
                <a16:creationId xmlns:a16="http://schemas.microsoft.com/office/drawing/2014/main" id="{FDE69270-99B1-9386-6B6A-ECF66843DD10}"/>
              </a:ext>
            </a:extLst>
          </p:cNvPr>
          <p:cNvSpPr txBox="1"/>
          <p:nvPr/>
        </p:nvSpPr>
        <p:spPr>
          <a:xfrm>
            <a:off x="1056899" y="5176137"/>
            <a:ext cx="6188032" cy="523220"/>
          </a:xfrm>
          <a:prstGeom prst="rect">
            <a:avLst/>
          </a:prstGeom>
          <a:solidFill>
            <a:srgbClr val="002060"/>
          </a:solidFill>
        </p:spPr>
        <p:txBody>
          <a:bodyPr wrap="square" rtlCol="0">
            <a:spAutoFit/>
          </a:bodyPr>
          <a:lstStyle/>
          <a:p>
            <a:r>
              <a:rPr lang="en-US" sz="1400" i="1" dirty="0">
                <a:solidFill>
                  <a:schemeClr val="bg1"/>
                </a:solidFill>
              </a:rPr>
              <a:t>What is the mechanism of sustained IOP elevation after multiple injections?</a:t>
            </a:r>
          </a:p>
          <a:p>
            <a:r>
              <a:rPr lang="en-US" sz="1400" dirty="0">
                <a:solidFill>
                  <a:srgbClr val="002060"/>
                </a:solidFill>
              </a:rPr>
              <a:t>It is unknown at this time</a:t>
            </a:r>
          </a:p>
        </p:txBody>
      </p:sp>
    </p:spTree>
    <p:extLst>
      <p:ext uri="{BB962C8B-B14F-4D97-AF65-F5344CB8AC3E}">
        <p14:creationId xmlns:p14="http://schemas.microsoft.com/office/powerpoint/2010/main" val="272938773"/>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7B2AB15-89F1-461B-B877-9831F3070809}"/>
              </a:ext>
            </a:extLst>
          </p:cNvPr>
          <p:cNvSpPr>
            <a:spLocks noGrp="1"/>
          </p:cNvSpPr>
          <p:nvPr>
            <p:ph type="sldNum" sz="quarter" idx="12"/>
          </p:nvPr>
        </p:nvSpPr>
        <p:spPr/>
        <p:txBody>
          <a:bodyPr/>
          <a:lstStyle/>
          <a:p>
            <a:pPr>
              <a:defRPr/>
            </a:pPr>
            <a:fld id="{E694C926-61B8-4F08-9867-24C8E5F7D21E}" type="slidenum">
              <a:rPr lang="en-US" altLang="en-US" smtClean="0"/>
              <a:pPr>
                <a:defRPr/>
              </a:pPr>
              <a:t>591</a:t>
            </a:fld>
            <a:endParaRPr lang="en-US" altLang="en-US"/>
          </a:p>
        </p:txBody>
      </p:sp>
      <p:sp>
        <p:nvSpPr>
          <p:cNvPr id="5" name="TextBox 4">
            <a:extLst>
              <a:ext uri="{FF2B5EF4-FFF2-40B4-BE49-F238E27FC236}">
                <a16:creationId xmlns:a16="http://schemas.microsoft.com/office/drawing/2014/main" id="{65C58107-7E6C-4B90-96B3-2C2F6064EB7D}"/>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TextBox 5">
            <a:extLst>
              <a:ext uri="{FF2B5EF4-FFF2-40B4-BE49-F238E27FC236}">
                <a16:creationId xmlns:a16="http://schemas.microsoft.com/office/drawing/2014/main" id="{D713666E-08F2-4DC2-9E0A-C725328DC1DD}"/>
              </a:ext>
            </a:extLst>
          </p:cNvPr>
          <p:cNvSpPr txBox="1"/>
          <p:nvPr/>
        </p:nvSpPr>
        <p:spPr>
          <a:xfrm>
            <a:off x="533400" y="926842"/>
            <a:ext cx="7391400" cy="5016758"/>
          </a:xfrm>
          <a:prstGeom prst="rect">
            <a:avLst/>
          </a:prstGeom>
          <a:noFill/>
        </p:spPr>
        <p:txBody>
          <a:bodyPr wrap="square" rtlCol="0">
            <a:spAutoFit/>
          </a:bodyPr>
          <a:lstStyle/>
          <a:p>
            <a:r>
              <a:rPr lang="en-US" sz="1600" i="1" dirty="0">
                <a:solidFill>
                  <a:srgbClr val="0000FF"/>
                </a:solidFill>
              </a:rPr>
              <a:t>Which commonly-used compound </a:t>
            </a:r>
            <a:r>
              <a:rPr lang="en-US" sz="1600" i="1" dirty="0">
                <a:solidFill>
                  <a:schemeClr val="bg1">
                    <a:lumMod val="75000"/>
                  </a:schemeClr>
                </a:solidFill>
              </a:rPr>
              <a:t>is</a:t>
            </a:r>
            <a:r>
              <a:rPr lang="en-US" sz="1600" i="1" dirty="0">
                <a:solidFill>
                  <a:srgbClr val="0000FF"/>
                </a:solidFill>
              </a:rPr>
              <a:t> </a:t>
            </a:r>
            <a:r>
              <a:rPr lang="en-US" sz="1600" i="1" dirty="0">
                <a:solidFill>
                  <a:schemeClr val="bg1">
                    <a:lumMod val="75000"/>
                  </a:schemeClr>
                </a:solidFill>
              </a:rPr>
              <a:t>notorious for its propensity to </a:t>
            </a:r>
            <a:r>
              <a:rPr lang="en-US" sz="1600" i="1" dirty="0">
                <a:solidFill>
                  <a:srgbClr val="0000FF"/>
                </a:solidFill>
              </a:rPr>
              <a:t>elevate IOP?</a:t>
            </a:r>
          </a:p>
          <a:p>
            <a:r>
              <a:rPr lang="en-US" sz="1600" dirty="0">
                <a:solidFill>
                  <a:schemeClr val="bg1">
                    <a:lumMod val="75000"/>
                  </a:schemeClr>
                </a:solidFill>
              </a:rPr>
              <a:t>Corticosteroids</a:t>
            </a:r>
          </a:p>
          <a:p>
            <a:endParaRPr lang="en-US" sz="1600" dirty="0">
              <a:solidFill>
                <a:schemeClr val="bg1">
                  <a:lumMod val="75000"/>
                </a:schemeClr>
              </a:solidFill>
            </a:endParaRPr>
          </a:p>
          <a:p>
            <a:r>
              <a:rPr lang="en-US" sz="1600" i="1" dirty="0">
                <a:solidFill>
                  <a:schemeClr val="bg1">
                    <a:lumMod val="75000"/>
                  </a:schemeClr>
                </a:solidFill>
              </a:rPr>
              <a:t>Which of the common routes of ocular administration have been implicated in IOP elevation? How about common routes of </a:t>
            </a:r>
            <a:r>
              <a:rPr lang="en-US" sz="1600" dirty="0">
                <a:solidFill>
                  <a:schemeClr val="bg1">
                    <a:lumMod val="75000"/>
                  </a:schemeClr>
                </a:solidFill>
              </a:rPr>
              <a:t>non-ocular</a:t>
            </a:r>
            <a:r>
              <a:rPr lang="en-US" sz="1600" i="1" dirty="0">
                <a:solidFill>
                  <a:schemeClr val="bg1">
                    <a:lumMod val="75000"/>
                  </a:schemeClr>
                </a:solidFill>
              </a:rPr>
              <a:t> administration?</a:t>
            </a:r>
          </a:p>
          <a:p>
            <a:r>
              <a:rPr lang="en-US" sz="1600" dirty="0">
                <a:solidFill>
                  <a:schemeClr val="bg1">
                    <a:lumMod val="75000"/>
                  </a:schemeClr>
                </a:solidFill>
              </a:rPr>
              <a:t>--Topical!</a:t>
            </a:r>
          </a:p>
          <a:p>
            <a:r>
              <a:rPr lang="en-US" sz="1600" dirty="0">
                <a:solidFill>
                  <a:schemeClr val="bg1">
                    <a:lumMod val="75000"/>
                  </a:schemeClr>
                </a:solidFill>
              </a:rPr>
              <a:t>--Intravitreal injection!</a:t>
            </a:r>
          </a:p>
          <a:p>
            <a:r>
              <a:rPr lang="en-US" sz="1600" dirty="0">
                <a:solidFill>
                  <a:schemeClr val="bg1">
                    <a:lumMod val="75000"/>
                  </a:schemeClr>
                </a:solidFill>
              </a:rPr>
              <a:t>--Intravitreal implant!</a:t>
            </a:r>
          </a:p>
          <a:p>
            <a:r>
              <a:rPr lang="en-US" sz="1600" dirty="0">
                <a:solidFill>
                  <a:schemeClr val="bg1">
                    <a:lumMod val="75000"/>
                  </a:schemeClr>
                </a:solidFill>
              </a:rPr>
              <a:t>--Sub-Tenon’s/periocular depot!</a:t>
            </a:r>
          </a:p>
          <a:p>
            <a:r>
              <a:rPr lang="en-US" sz="1600" dirty="0">
                <a:solidFill>
                  <a:schemeClr val="bg1">
                    <a:lumMod val="75000"/>
                  </a:schemeClr>
                </a:solidFill>
              </a:rPr>
              <a:t>--Periocular injection!</a:t>
            </a:r>
          </a:p>
          <a:p>
            <a:r>
              <a:rPr lang="en-US" sz="1600" dirty="0">
                <a:solidFill>
                  <a:schemeClr val="bg1">
                    <a:lumMod val="75000"/>
                  </a:schemeClr>
                </a:solidFill>
              </a:rPr>
              <a:t>--Systemic!</a:t>
            </a:r>
          </a:p>
          <a:p>
            <a:r>
              <a:rPr lang="en-US" sz="1600" dirty="0">
                <a:solidFill>
                  <a:schemeClr val="bg1">
                    <a:lumMod val="75000"/>
                  </a:schemeClr>
                </a:solidFill>
              </a:rPr>
              <a:t>--Topical!</a:t>
            </a:r>
          </a:p>
          <a:p>
            <a:r>
              <a:rPr lang="en-US" sz="1600" dirty="0">
                <a:solidFill>
                  <a:schemeClr val="bg1">
                    <a:lumMod val="75000"/>
                  </a:schemeClr>
                </a:solidFill>
              </a:rPr>
              <a:t>--Inhaled!</a:t>
            </a:r>
          </a:p>
          <a:p>
            <a:r>
              <a:rPr lang="en-US" sz="1600" dirty="0">
                <a:solidFill>
                  <a:schemeClr val="bg1">
                    <a:lumMod val="75000"/>
                  </a:schemeClr>
                </a:solidFill>
              </a:rPr>
              <a:t>--Nasal!</a:t>
            </a:r>
          </a:p>
          <a:p>
            <a:endParaRPr lang="en-US" sz="1600" dirty="0">
              <a:solidFill>
                <a:schemeClr val="bg1">
                  <a:lumMod val="75000"/>
                </a:schemeClr>
              </a:solidFill>
            </a:endParaRPr>
          </a:p>
          <a:p>
            <a:r>
              <a:rPr lang="en-US" sz="1600" i="1" dirty="0">
                <a:solidFill>
                  <a:schemeClr val="bg1">
                    <a:lumMod val="75000"/>
                  </a:schemeClr>
                </a:solidFill>
              </a:rPr>
              <a:t>Broadly, three sorts of factors determine whether a </a:t>
            </a:r>
            <a:r>
              <a:rPr lang="en-US" sz="1600" i="1" dirty="0" err="1">
                <a:solidFill>
                  <a:schemeClr val="bg1">
                    <a:lumMod val="75000"/>
                  </a:schemeClr>
                </a:solidFill>
              </a:rPr>
              <a:t>pt</a:t>
            </a:r>
            <a:r>
              <a:rPr lang="en-US" sz="1600" i="1" dirty="0">
                <a:solidFill>
                  <a:schemeClr val="bg1">
                    <a:lumMod val="75000"/>
                  </a:schemeClr>
                </a:solidFill>
              </a:rPr>
              <a:t> will develop elevated IOP in response to steroid therapy. What are they?</a:t>
            </a:r>
          </a:p>
          <a:p>
            <a:r>
              <a:rPr lang="en-US" sz="1600" dirty="0">
                <a:solidFill>
                  <a:schemeClr val="bg1">
                    <a:lumMod val="75000"/>
                  </a:schemeClr>
                </a:solidFill>
              </a:rPr>
              <a:t>--Factors related to…the steroid itself</a:t>
            </a:r>
          </a:p>
          <a:p>
            <a:r>
              <a:rPr lang="en-US" sz="1600" dirty="0">
                <a:solidFill>
                  <a:schemeClr val="bg1">
                    <a:lumMod val="75000"/>
                  </a:schemeClr>
                </a:solidFill>
              </a:rPr>
              <a:t>--Factors related to…the administration of the steroid</a:t>
            </a:r>
          </a:p>
          <a:p>
            <a:r>
              <a:rPr lang="en-US" sz="1600" dirty="0">
                <a:solidFill>
                  <a:schemeClr val="bg1">
                    <a:lumMod val="75000"/>
                  </a:schemeClr>
                </a:solidFill>
              </a:rPr>
              <a:t>--Factors related to…the </a:t>
            </a:r>
            <a:r>
              <a:rPr lang="en-US" sz="1600" dirty="0" err="1">
                <a:solidFill>
                  <a:schemeClr val="bg1">
                    <a:lumMod val="75000"/>
                  </a:schemeClr>
                </a:solidFill>
              </a:rPr>
              <a:t>pt</a:t>
            </a:r>
            <a:endParaRPr lang="en-US" sz="1600" dirty="0">
              <a:solidFill>
                <a:schemeClr val="bg1">
                  <a:lumMod val="75000"/>
                </a:schemeClr>
              </a:solidFill>
            </a:endParaRPr>
          </a:p>
        </p:txBody>
      </p:sp>
      <p:sp>
        <p:nvSpPr>
          <p:cNvPr id="7" name="Rectangle 8">
            <a:extLst>
              <a:ext uri="{FF2B5EF4-FFF2-40B4-BE49-F238E27FC236}">
                <a16:creationId xmlns:a16="http://schemas.microsoft.com/office/drawing/2014/main" id="{E8590185-8FAD-42DE-921E-82093566FD55}"/>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9" name="TextBox 8">
            <a:extLst>
              <a:ext uri="{FF2B5EF4-FFF2-40B4-BE49-F238E27FC236}">
                <a16:creationId xmlns:a16="http://schemas.microsoft.com/office/drawing/2014/main" id="{D864B50F-C05F-C199-6222-9543477D8ED3}"/>
              </a:ext>
            </a:extLst>
          </p:cNvPr>
          <p:cNvSpPr txBox="1"/>
          <p:nvPr/>
        </p:nvSpPr>
        <p:spPr>
          <a:xfrm>
            <a:off x="570625" y="762000"/>
            <a:ext cx="129715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even more</a:t>
            </a:r>
          </a:p>
        </p:txBody>
      </p:sp>
      <p:sp>
        <p:nvSpPr>
          <p:cNvPr id="11" name="TextBox 10">
            <a:extLst>
              <a:ext uri="{FF2B5EF4-FFF2-40B4-BE49-F238E27FC236}">
                <a16:creationId xmlns:a16="http://schemas.microsoft.com/office/drawing/2014/main" id="{4334B47E-A774-A7B1-B3AB-5D971B75AA5D}"/>
              </a:ext>
            </a:extLst>
          </p:cNvPr>
          <p:cNvSpPr txBox="1"/>
          <p:nvPr/>
        </p:nvSpPr>
        <p:spPr>
          <a:xfrm>
            <a:off x="2030651" y="762000"/>
            <a:ext cx="1329210"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(in clinic)</a:t>
            </a:r>
          </a:p>
        </p:txBody>
      </p:sp>
      <p:sp>
        <p:nvSpPr>
          <p:cNvPr id="12" name="TextBox 11">
            <a:extLst>
              <a:ext uri="{FF2B5EF4-FFF2-40B4-BE49-F238E27FC236}">
                <a16:creationId xmlns:a16="http://schemas.microsoft.com/office/drawing/2014/main" id="{C2B134A8-D7F2-51C2-A5D4-26A91D8AE904}"/>
              </a:ext>
            </a:extLst>
          </p:cNvPr>
          <p:cNvSpPr txBox="1"/>
          <p:nvPr/>
        </p:nvSpPr>
        <p:spPr>
          <a:xfrm>
            <a:off x="3522737" y="773362"/>
            <a:ext cx="582212"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can</a:t>
            </a:r>
          </a:p>
        </p:txBody>
      </p:sp>
      <p:sp>
        <p:nvSpPr>
          <p:cNvPr id="13" name="TextBox 12">
            <a:extLst>
              <a:ext uri="{FF2B5EF4-FFF2-40B4-BE49-F238E27FC236}">
                <a16:creationId xmlns:a16="http://schemas.microsoft.com/office/drawing/2014/main" id="{2B936E74-6A0B-8BFC-AF23-DB45D1DBCA47}"/>
              </a:ext>
            </a:extLst>
          </p:cNvPr>
          <p:cNvSpPr txBox="1"/>
          <p:nvPr/>
        </p:nvSpPr>
        <p:spPr>
          <a:xfrm>
            <a:off x="1089465" y="1078124"/>
            <a:ext cx="293670" cy="369332"/>
          </a:xfrm>
          <a:prstGeom prst="rect">
            <a:avLst/>
          </a:prstGeom>
          <a:noFill/>
        </p:spPr>
        <p:txBody>
          <a:bodyPr wrap="none" rtlCol="0">
            <a:spAutoFit/>
          </a:bodyPr>
          <a:lstStyle/>
          <a:p>
            <a:r>
              <a:rPr lang="en-US" dirty="0">
                <a:solidFill>
                  <a:srgbClr val="0000FF"/>
                </a:solidFill>
              </a:rPr>
              <a:t>^</a:t>
            </a:r>
          </a:p>
        </p:txBody>
      </p:sp>
      <p:sp>
        <p:nvSpPr>
          <p:cNvPr id="14" name="TextBox 13">
            <a:extLst>
              <a:ext uri="{FF2B5EF4-FFF2-40B4-BE49-F238E27FC236}">
                <a16:creationId xmlns:a16="http://schemas.microsoft.com/office/drawing/2014/main" id="{6E2581C4-FBE8-5AB6-DAE5-A6EE2D6CF99F}"/>
              </a:ext>
            </a:extLst>
          </p:cNvPr>
          <p:cNvSpPr txBox="1"/>
          <p:nvPr/>
        </p:nvSpPr>
        <p:spPr>
          <a:xfrm>
            <a:off x="2566738" y="1078468"/>
            <a:ext cx="293670" cy="369332"/>
          </a:xfrm>
          <a:prstGeom prst="rect">
            <a:avLst/>
          </a:prstGeom>
          <a:noFill/>
        </p:spPr>
        <p:txBody>
          <a:bodyPr wrap="none" rtlCol="0">
            <a:spAutoFit/>
          </a:bodyPr>
          <a:lstStyle/>
          <a:p>
            <a:r>
              <a:rPr lang="en-US" dirty="0">
                <a:solidFill>
                  <a:srgbClr val="0000FF"/>
                </a:solidFill>
              </a:rPr>
              <a:t>^</a:t>
            </a:r>
          </a:p>
        </p:txBody>
      </p:sp>
      <p:sp>
        <p:nvSpPr>
          <p:cNvPr id="15" name="TextBox 14">
            <a:extLst>
              <a:ext uri="{FF2B5EF4-FFF2-40B4-BE49-F238E27FC236}">
                <a16:creationId xmlns:a16="http://schemas.microsoft.com/office/drawing/2014/main" id="{BE04FEDB-D2EC-2849-B04E-212870459FB8}"/>
              </a:ext>
            </a:extLst>
          </p:cNvPr>
          <p:cNvSpPr txBox="1"/>
          <p:nvPr/>
        </p:nvSpPr>
        <p:spPr>
          <a:xfrm>
            <a:off x="3584762" y="1077659"/>
            <a:ext cx="293670" cy="369332"/>
          </a:xfrm>
          <a:prstGeom prst="rect">
            <a:avLst/>
          </a:prstGeom>
          <a:noFill/>
        </p:spPr>
        <p:txBody>
          <a:bodyPr wrap="none" rtlCol="0">
            <a:spAutoFit/>
          </a:bodyPr>
          <a:lstStyle/>
          <a:p>
            <a:r>
              <a:rPr lang="en-US" dirty="0">
                <a:solidFill>
                  <a:srgbClr val="0000FF"/>
                </a:solidFill>
              </a:rPr>
              <a:t>^</a:t>
            </a:r>
          </a:p>
        </p:txBody>
      </p:sp>
      <p:sp>
        <p:nvSpPr>
          <p:cNvPr id="16" name="TextBox 15">
            <a:extLst>
              <a:ext uri="{FF2B5EF4-FFF2-40B4-BE49-F238E27FC236}">
                <a16:creationId xmlns:a16="http://schemas.microsoft.com/office/drawing/2014/main" id="{C804C558-99C5-43D6-7064-99EEE0080AEC}"/>
              </a:ext>
            </a:extLst>
          </p:cNvPr>
          <p:cNvSpPr txBox="1"/>
          <p:nvPr/>
        </p:nvSpPr>
        <p:spPr>
          <a:xfrm>
            <a:off x="1219200" y="1567991"/>
            <a:ext cx="5791200" cy="1569660"/>
          </a:xfrm>
          <a:prstGeom prst="rect">
            <a:avLst/>
          </a:prstGeom>
          <a:solidFill>
            <a:schemeClr val="accent1">
              <a:lumMod val="40000"/>
              <a:lumOff val="60000"/>
            </a:schemeClr>
          </a:solidFill>
        </p:spPr>
        <p:txBody>
          <a:bodyPr wrap="square" rtlCol="0">
            <a:spAutoFit/>
          </a:bodyPr>
          <a:lstStyle/>
          <a:p>
            <a:r>
              <a:rPr lang="en-US" sz="1600" i="1" dirty="0">
                <a:solidFill>
                  <a:schemeClr val="bg1">
                    <a:lumMod val="75000"/>
                  </a:schemeClr>
                </a:solidFill>
              </a:rPr>
              <a:t>What sort of compound—used a </a:t>
            </a:r>
            <a:r>
              <a:rPr lang="en-US" sz="1600" i="1" dirty="0" err="1">
                <a:solidFill>
                  <a:schemeClr val="bg1">
                    <a:lumMod val="75000"/>
                  </a:schemeClr>
                </a:solidFill>
              </a:rPr>
              <a:t>kajillion</a:t>
            </a:r>
            <a:r>
              <a:rPr lang="en-US" sz="1600" i="1" dirty="0">
                <a:solidFill>
                  <a:schemeClr val="bg1">
                    <a:lumMod val="75000"/>
                  </a:schemeClr>
                </a:solidFill>
              </a:rPr>
              <a:t> times a day in eye-dentist clinics around the world—can induce IOP elevation?</a:t>
            </a:r>
          </a:p>
          <a:p>
            <a:r>
              <a:rPr lang="en-US" sz="1600" b="1" dirty="0">
                <a:solidFill>
                  <a:schemeClr val="bg1">
                    <a:lumMod val="75000"/>
                  </a:schemeClr>
                </a:solidFill>
              </a:rPr>
              <a:t>Cycloplegics</a:t>
            </a:r>
          </a:p>
          <a:p>
            <a:endParaRPr lang="en-US" sz="1600" i="1" dirty="0">
              <a:solidFill>
                <a:schemeClr val="bg1">
                  <a:lumMod val="75000"/>
                </a:schemeClr>
              </a:solidFill>
            </a:endParaRPr>
          </a:p>
          <a:p>
            <a:r>
              <a:rPr lang="en-US" sz="1600" i="1" dirty="0">
                <a:solidFill>
                  <a:schemeClr val="bg1">
                    <a:lumMod val="75000"/>
                  </a:schemeClr>
                </a:solidFill>
              </a:rPr>
              <a:t>Are POAG pts at greater risk, as they are with steroids?</a:t>
            </a:r>
          </a:p>
          <a:p>
            <a:r>
              <a:rPr lang="en-US" sz="1600" dirty="0">
                <a:solidFill>
                  <a:schemeClr val="bg1">
                    <a:lumMod val="75000"/>
                  </a:schemeClr>
                </a:solidFill>
              </a:rPr>
              <a:t>Indeed they are</a:t>
            </a:r>
          </a:p>
        </p:txBody>
      </p:sp>
      <p:sp>
        <p:nvSpPr>
          <p:cNvPr id="4" name="TextBox 3">
            <a:extLst>
              <a:ext uri="{FF2B5EF4-FFF2-40B4-BE49-F238E27FC236}">
                <a16:creationId xmlns:a16="http://schemas.microsoft.com/office/drawing/2014/main" id="{A4DE0F76-9A91-1CC4-A6AF-381CD587D326}"/>
              </a:ext>
            </a:extLst>
          </p:cNvPr>
          <p:cNvSpPr txBox="1"/>
          <p:nvPr/>
        </p:nvSpPr>
        <p:spPr>
          <a:xfrm>
            <a:off x="2971800" y="5591636"/>
            <a:ext cx="3530134" cy="323165"/>
          </a:xfrm>
          <a:prstGeom prst="rect">
            <a:avLst/>
          </a:prstGeom>
          <a:noFill/>
        </p:spPr>
        <p:txBody>
          <a:bodyPr wrap="none" rtlCol="0">
            <a:spAutoFit/>
          </a:bodyPr>
          <a:lstStyle/>
          <a:p>
            <a:r>
              <a:rPr lang="en-US" sz="1500" dirty="0">
                <a:solidFill>
                  <a:schemeClr val="bg1">
                    <a:lumMod val="75000"/>
                  </a:schemeClr>
                </a:solidFill>
                <a:latin typeface="Segoe Script" panose="030B0504020000000003" pitchFamily="66" charset="0"/>
              </a:rPr>
              <a:t>, including their family history</a:t>
            </a:r>
          </a:p>
        </p:txBody>
      </p:sp>
      <p:sp>
        <p:nvSpPr>
          <p:cNvPr id="2" name="TextBox 1">
            <a:extLst>
              <a:ext uri="{FF2B5EF4-FFF2-40B4-BE49-F238E27FC236}">
                <a16:creationId xmlns:a16="http://schemas.microsoft.com/office/drawing/2014/main" id="{F3F70D4F-509D-688D-4ECC-B09DDFE1D7DE}"/>
              </a:ext>
            </a:extLst>
          </p:cNvPr>
          <p:cNvSpPr txBox="1"/>
          <p:nvPr/>
        </p:nvSpPr>
        <p:spPr>
          <a:xfrm>
            <a:off x="1383135" y="2623703"/>
            <a:ext cx="5535560" cy="2554545"/>
          </a:xfrm>
          <a:prstGeom prst="rect">
            <a:avLst/>
          </a:prstGeom>
          <a:solidFill>
            <a:schemeClr val="accent5">
              <a:lumMod val="75000"/>
            </a:schemeClr>
          </a:solidFill>
        </p:spPr>
        <p:txBody>
          <a:bodyPr wrap="square" rtlCol="0">
            <a:spAutoFit/>
          </a:bodyPr>
          <a:lstStyle/>
          <a:p>
            <a:r>
              <a:rPr lang="en-US" sz="1600" i="1" dirty="0">
                <a:solidFill>
                  <a:schemeClr val="bg1">
                    <a:lumMod val="50000"/>
                  </a:schemeClr>
                </a:solidFill>
              </a:rPr>
              <a:t>What sort of compound—used a </a:t>
            </a:r>
            <a:r>
              <a:rPr lang="en-US" sz="1600" i="1" dirty="0" err="1">
                <a:solidFill>
                  <a:schemeClr val="bg1">
                    <a:lumMod val="50000"/>
                  </a:schemeClr>
                </a:solidFill>
              </a:rPr>
              <a:t>kajillion</a:t>
            </a:r>
            <a:r>
              <a:rPr lang="en-US" sz="1600" i="1" dirty="0">
                <a:solidFill>
                  <a:schemeClr val="bg1">
                    <a:lumMod val="50000"/>
                  </a:schemeClr>
                </a:solidFill>
              </a:rPr>
              <a:t> times a </a:t>
            </a:r>
            <a:r>
              <a:rPr lang="en-US" sz="1600" b="1" dirty="0">
                <a:solidFill>
                  <a:schemeClr val="bg1">
                    <a:lumMod val="50000"/>
                  </a:schemeClr>
                </a:solidFill>
              </a:rPr>
              <a:t>year</a:t>
            </a:r>
            <a:r>
              <a:rPr lang="en-US" sz="1600" i="1" dirty="0">
                <a:solidFill>
                  <a:schemeClr val="bg1">
                    <a:lumMod val="50000"/>
                  </a:schemeClr>
                </a:solidFill>
              </a:rPr>
              <a:t> (note the change) in eye-dentist clinics around the world—can induce IOP elevation?</a:t>
            </a:r>
          </a:p>
          <a:p>
            <a:r>
              <a:rPr lang="en-US" sz="1600" dirty="0">
                <a:solidFill>
                  <a:schemeClr val="bg1">
                    <a:lumMod val="50000"/>
                  </a:schemeClr>
                </a:solidFill>
              </a:rPr>
              <a:t>Intravitreal anti-VEGF (injections)</a:t>
            </a:r>
          </a:p>
          <a:p>
            <a:endParaRPr lang="en-US" sz="1600" dirty="0">
              <a:solidFill>
                <a:schemeClr val="bg1">
                  <a:lumMod val="50000"/>
                </a:schemeClr>
              </a:solidFill>
            </a:endParaRPr>
          </a:p>
          <a:p>
            <a:r>
              <a:rPr lang="en-US" sz="1600" i="1" dirty="0">
                <a:solidFill>
                  <a:schemeClr val="bg1">
                    <a:lumMod val="50000"/>
                  </a:schemeClr>
                </a:solidFill>
              </a:rPr>
              <a:t>Are you talking about a transient IOP spike 2ndry to putting something in the eye, or a more sustained IOP elevation?</a:t>
            </a:r>
          </a:p>
          <a:p>
            <a:r>
              <a:rPr lang="en-US" sz="1600" dirty="0">
                <a:solidFill>
                  <a:schemeClr val="bg1">
                    <a:lumMod val="50000"/>
                  </a:schemeClr>
                </a:solidFill>
              </a:rPr>
              <a:t>Both. And while a transient acute spike after injection is not unexpected, </a:t>
            </a:r>
            <a:r>
              <a:rPr lang="en-US" sz="1600" u="sng" dirty="0"/>
              <a:t>the sustained elevation that can occur after multiple injections </a:t>
            </a:r>
            <a:r>
              <a:rPr lang="en-US" sz="1600" dirty="0">
                <a:solidFill>
                  <a:schemeClr val="bg1">
                    <a:lumMod val="50000"/>
                  </a:schemeClr>
                </a:solidFill>
              </a:rPr>
              <a:t>is.</a:t>
            </a:r>
          </a:p>
        </p:txBody>
      </p:sp>
      <p:sp>
        <p:nvSpPr>
          <p:cNvPr id="8" name="TextBox 7">
            <a:extLst>
              <a:ext uri="{FF2B5EF4-FFF2-40B4-BE49-F238E27FC236}">
                <a16:creationId xmlns:a16="http://schemas.microsoft.com/office/drawing/2014/main" id="{FDE69270-99B1-9386-6B6A-ECF66843DD10}"/>
              </a:ext>
            </a:extLst>
          </p:cNvPr>
          <p:cNvSpPr txBox="1"/>
          <p:nvPr/>
        </p:nvSpPr>
        <p:spPr>
          <a:xfrm>
            <a:off x="1056899" y="5176137"/>
            <a:ext cx="6188032" cy="523220"/>
          </a:xfrm>
          <a:prstGeom prst="rect">
            <a:avLst/>
          </a:prstGeom>
          <a:solidFill>
            <a:srgbClr val="002060"/>
          </a:solidFill>
        </p:spPr>
        <p:txBody>
          <a:bodyPr wrap="square" rtlCol="0">
            <a:spAutoFit/>
          </a:bodyPr>
          <a:lstStyle/>
          <a:p>
            <a:r>
              <a:rPr lang="en-US" sz="1400" i="1" dirty="0">
                <a:solidFill>
                  <a:schemeClr val="bg1"/>
                </a:solidFill>
              </a:rPr>
              <a:t>What is the mechanism of sustained IOP elevation after multiple injections?</a:t>
            </a:r>
          </a:p>
          <a:p>
            <a:r>
              <a:rPr lang="en-US" sz="1400" dirty="0">
                <a:solidFill>
                  <a:schemeClr val="bg1"/>
                </a:solidFill>
              </a:rPr>
              <a:t>It is unknown at this time</a:t>
            </a:r>
          </a:p>
        </p:txBody>
      </p:sp>
    </p:spTree>
    <p:extLst>
      <p:ext uri="{BB962C8B-B14F-4D97-AF65-F5344CB8AC3E}">
        <p14:creationId xmlns:p14="http://schemas.microsoft.com/office/powerpoint/2010/main" val="1738302046"/>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a:extLst>
              <a:ext uri="{FF2B5EF4-FFF2-40B4-BE49-F238E27FC236}">
                <a16:creationId xmlns:a16="http://schemas.microsoft.com/office/drawing/2014/main" id="{4601E6B5-AB6C-406F-B756-EFA4597A4DAE}"/>
              </a:ext>
            </a:extLst>
          </p:cNvPr>
          <p:cNvSpPr txBox="1">
            <a:spLocks noChangeArrowheads="1"/>
          </p:cNvSpPr>
          <p:nvPr/>
        </p:nvSpPr>
        <p:spPr bwMode="auto">
          <a:xfrm>
            <a:off x="1600200" y="1905000"/>
            <a:ext cx="1423988"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Primary</a:t>
            </a:r>
          </a:p>
        </p:txBody>
      </p:sp>
      <p:sp>
        <p:nvSpPr>
          <p:cNvPr id="28676" name="Line 6">
            <a:extLst>
              <a:ext uri="{FF2B5EF4-FFF2-40B4-BE49-F238E27FC236}">
                <a16:creationId xmlns:a16="http://schemas.microsoft.com/office/drawing/2014/main" id="{22559A49-1AFA-4B77-9CE7-5C45CF0083E1}"/>
              </a:ext>
            </a:extLst>
          </p:cNvPr>
          <p:cNvSpPr>
            <a:spLocks noChangeShapeType="1"/>
          </p:cNvSpPr>
          <p:nvPr/>
        </p:nvSpPr>
        <p:spPr bwMode="auto">
          <a:xfrm flipH="1">
            <a:off x="2286000" y="1447800"/>
            <a:ext cx="2209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Line 7">
            <a:extLst>
              <a:ext uri="{FF2B5EF4-FFF2-40B4-BE49-F238E27FC236}">
                <a16:creationId xmlns:a16="http://schemas.microsoft.com/office/drawing/2014/main" id="{B8C5E721-F672-43B9-913F-93B361517A28}"/>
              </a:ext>
            </a:extLst>
          </p:cNvPr>
          <p:cNvSpPr>
            <a:spLocks noChangeShapeType="1"/>
          </p:cNvSpPr>
          <p:nvPr/>
        </p:nvSpPr>
        <p:spPr bwMode="auto">
          <a:xfrm>
            <a:off x="4495800"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Text Box 5">
            <a:extLst>
              <a:ext uri="{FF2B5EF4-FFF2-40B4-BE49-F238E27FC236}">
                <a16:creationId xmlns:a16="http://schemas.microsoft.com/office/drawing/2014/main" id="{ACFC9125-8D76-426E-AEC7-55C6B476C58F}"/>
              </a:ext>
            </a:extLst>
          </p:cNvPr>
          <p:cNvSpPr txBox="1">
            <a:spLocks noChangeArrowheads="1"/>
          </p:cNvSpPr>
          <p:nvPr/>
        </p:nvSpPr>
        <p:spPr bwMode="auto">
          <a:xfrm>
            <a:off x="6019800" y="1905000"/>
            <a:ext cx="1905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800" i="1"/>
              <a:t>Secondary</a:t>
            </a:r>
          </a:p>
        </p:txBody>
      </p:sp>
      <p:sp>
        <p:nvSpPr>
          <p:cNvPr id="28679" name="Text Box 8">
            <a:extLst>
              <a:ext uri="{FF2B5EF4-FFF2-40B4-BE49-F238E27FC236}">
                <a16:creationId xmlns:a16="http://schemas.microsoft.com/office/drawing/2014/main" id="{509475C3-BC8F-4629-B7A1-7C2174A54757}"/>
              </a:ext>
            </a:extLst>
          </p:cNvPr>
          <p:cNvSpPr txBox="1">
            <a:spLocks noChangeArrowheads="1"/>
          </p:cNvSpPr>
          <p:nvPr/>
        </p:nvSpPr>
        <p:spPr bwMode="auto">
          <a:xfrm>
            <a:off x="0" y="3733800"/>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PXS</a:t>
            </a:r>
          </a:p>
        </p:txBody>
      </p:sp>
      <p:sp>
        <p:nvSpPr>
          <p:cNvPr id="28680" name="Text Box 9">
            <a:extLst>
              <a:ext uri="{FF2B5EF4-FFF2-40B4-BE49-F238E27FC236}">
                <a16:creationId xmlns:a16="http://schemas.microsoft.com/office/drawing/2014/main" id="{29324D5D-6FFF-4B53-973D-AFA2A2906A59}"/>
              </a:ext>
            </a:extLst>
          </p:cNvPr>
          <p:cNvSpPr txBox="1">
            <a:spLocks noChangeArrowheads="1"/>
          </p:cNvSpPr>
          <p:nvPr/>
        </p:nvSpPr>
        <p:spPr bwMode="auto">
          <a:xfrm>
            <a:off x="609600" y="3746500"/>
            <a:ext cx="12906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dirty="0"/>
              <a:t>Pigmentary</a:t>
            </a:r>
          </a:p>
        </p:txBody>
      </p:sp>
      <p:sp>
        <p:nvSpPr>
          <p:cNvPr id="28681" name="Text Box 10">
            <a:extLst>
              <a:ext uri="{FF2B5EF4-FFF2-40B4-BE49-F238E27FC236}">
                <a16:creationId xmlns:a16="http://schemas.microsoft.com/office/drawing/2014/main" id="{EEA3D6E3-A7FC-4CBC-9990-444949DEB2CD}"/>
              </a:ext>
            </a:extLst>
          </p:cNvPr>
          <p:cNvSpPr txBox="1">
            <a:spLocks noChangeArrowheads="1"/>
          </p:cNvSpPr>
          <p:nvPr/>
        </p:nvSpPr>
        <p:spPr bwMode="auto">
          <a:xfrm>
            <a:off x="28479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Lens-</a:t>
            </a:r>
          </a:p>
          <a:p>
            <a:pPr algn="ctr" eaLnBrk="1" hangingPunct="1">
              <a:lnSpc>
                <a:spcPct val="80000"/>
              </a:lnSpc>
              <a:spcBef>
                <a:spcPct val="0"/>
              </a:spcBef>
              <a:buClrTx/>
              <a:buSzTx/>
              <a:buFontTx/>
              <a:buNone/>
            </a:pPr>
            <a:r>
              <a:rPr lang="en-US" altLang="en-US" sz="1600" b="1"/>
              <a:t>Induced</a:t>
            </a:r>
          </a:p>
        </p:txBody>
      </p:sp>
      <p:sp>
        <p:nvSpPr>
          <p:cNvPr id="28682" name="Text Box 11">
            <a:extLst>
              <a:ext uri="{FF2B5EF4-FFF2-40B4-BE49-F238E27FC236}">
                <a16:creationId xmlns:a16="http://schemas.microsoft.com/office/drawing/2014/main" id="{D235855D-F63D-4058-8545-4379740502AF}"/>
              </a:ext>
            </a:extLst>
          </p:cNvPr>
          <p:cNvSpPr txBox="1">
            <a:spLocks noChangeArrowheads="1"/>
          </p:cNvSpPr>
          <p:nvPr/>
        </p:nvSpPr>
        <p:spPr bwMode="auto">
          <a:xfrm>
            <a:off x="1857375" y="3773488"/>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Tumor-</a:t>
            </a:r>
          </a:p>
          <a:p>
            <a:pPr algn="ctr" eaLnBrk="1" hangingPunct="1">
              <a:lnSpc>
                <a:spcPct val="80000"/>
              </a:lnSpc>
              <a:spcBef>
                <a:spcPct val="0"/>
              </a:spcBef>
              <a:buClrTx/>
              <a:buSzTx/>
              <a:buFontTx/>
              <a:buNone/>
            </a:pPr>
            <a:r>
              <a:rPr lang="en-US" altLang="en-US" sz="1600" b="1"/>
              <a:t>Induced</a:t>
            </a:r>
          </a:p>
        </p:txBody>
      </p:sp>
      <p:sp>
        <p:nvSpPr>
          <p:cNvPr id="28683" name="Text Box 12">
            <a:extLst>
              <a:ext uri="{FF2B5EF4-FFF2-40B4-BE49-F238E27FC236}">
                <a16:creationId xmlns:a16="http://schemas.microsoft.com/office/drawing/2014/main" id="{13A1C5D3-AF69-4609-8110-F09279BAC1E5}"/>
              </a:ext>
            </a:extLst>
          </p:cNvPr>
          <p:cNvSpPr txBox="1">
            <a:spLocks noChangeArrowheads="1"/>
          </p:cNvSpPr>
          <p:nvPr/>
        </p:nvSpPr>
        <p:spPr bwMode="auto">
          <a:xfrm>
            <a:off x="2997200" y="4365625"/>
            <a:ext cx="9937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Phacolytic</a:t>
            </a:r>
          </a:p>
        </p:txBody>
      </p:sp>
      <p:sp>
        <p:nvSpPr>
          <p:cNvPr id="28684" name="Text Box 13">
            <a:extLst>
              <a:ext uri="{FF2B5EF4-FFF2-40B4-BE49-F238E27FC236}">
                <a16:creationId xmlns:a16="http://schemas.microsoft.com/office/drawing/2014/main" id="{1A6B986A-BFD6-45D8-A31C-15E7DB4CD4F7}"/>
              </a:ext>
            </a:extLst>
          </p:cNvPr>
          <p:cNvSpPr txBox="1">
            <a:spLocks noChangeArrowheads="1"/>
          </p:cNvSpPr>
          <p:nvPr/>
        </p:nvSpPr>
        <p:spPr bwMode="auto">
          <a:xfrm>
            <a:off x="2971800" y="4975225"/>
            <a:ext cx="11890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Lens particle</a:t>
            </a:r>
          </a:p>
        </p:txBody>
      </p:sp>
      <p:sp>
        <p:nvSpPr>
          <p:cNvPr id="28685" name="Text Box 14">
            <a:extLst>
              <a:ext uri="{FF2B5EF4-FFF2-40B4-BE49-F238E27FC236}">
                <a16:creationId xmlns:a16="http://schemas.microsoft.com/office/drawing/2014/main" id="{F24DFFA4-EFCA-40D0-BB41-BCF82042B192}"/>
              </a:ext>
            </a:extLst>
          </p:cNvPr>
          <p:cNvSpPr txBox="1">
            <a:spLocks noChangeArrowheads="1"/>
          </p:cNvSpPr>
          <p:nvPr/>
        </p:nvSpPr>
        <p:spPr bwMode="auto">
          <a:xfrm>
            <a:off x="2978150" y="4670425"/>
            <a:ext cx="13970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Phacoantigenic</a:t>
            </a:r>
          </a:p>
        </p:txBody>
      </p:sp>
      <p:sp>
        <p:nvSpPr>
          <p:cNvPr id="28686" name="Line 15">
            <a:extLst>
              <a:ext uri="{FF2B5EF4-FFF2-40B4-BE49-F238E27FC236}">
                <a16:creationId xmlns:a16="http://schemas.microsoft.com/office/drawing/2014/main" id="{F59C406A-3208-4013-B24C-3B01324A1712}"/>
              </a:ext>
            </a:extLst>
          </p:cNvPr>
          <p:cNvSpPr>
            <a:spLocks noChangeShapeType="1"/>
          </p:cNvSpPr>
          <p:nvPr/>
        </p:nvSpPr>
        <p:spPr bwMode="auto">
          <a:xfrm>
            <a:off x="2965450" y="4338638"/>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7" name="Line 16">
            <a:extLst>
              <a:ext uri="{FF2B5EF4-FFF2-40B4-BE49-F238E27FC236}">
                <a16:creationId xmlns:a16="http://schemas.microsoft.com/office/drawing/2014/main" id="{FC581954-6625-45FF-9426-309D9DAC909F}"/>
              </a:ext>
            </a:extLst>
          </p:cNvPr>
          <p:cNvSpPr>
            <a:spLocks noChangeShapeType="1"/>
          </p:cNvSpPr>
          <p:nvPr/>
        </p:nvSpPr>
        <p:spPr bwMode="auto">
          <a:xfrm>
            <a:off x="2965450" y="517683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8" name="Line 17">
            <a:extLst>
              <a:ext uri="{FF2B5EF4-FFF2-40B4-BE49-F238E27FC236}">
                <a16:creationId xmlns:a16="http://schemas.microsoft.com/office/drawing/2014/main" id="{5815ABB5-AD09-4EE4-9887-1E9485999C7C}"/>
              </a:ext>
            </a:extLst>
          </p:cNvPr>
          <p:cNvSpPr>
            <a:spLocks noChangeShapeType="1"/>
          </p:cNvSpPr>
          <p:nvPr/>
        </p:nvSpPr>
        <p:spPr bwMode="auto">
          <a:xfrm>
            <a:off x="2965450" y="487203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9" name="Line 18">
            <a:extLst>
              <a:ext uri="{FF2B5EF4-FFF2-40B4-BE49-F238E27FC236}">
                <a16:creationId xmlns:a16="http://schemas.microsoft.com/office/drawing/2014/main" id="{0F285469-065E-4BE8-8103-58A1A9705875}"/>
              </a:ext>
            </a:extLst>
          </p:cNvPr>
          <p:cNvSpPr>
            <a:spLocks noChangeShapeType="1"/>
          </p:cNvSpPr>
          <p:nvPr/>
        </p:nvSpPr>
        <p:spPr bwMode="auto">
          <a:xfrm>
            <a:off x="2965450" y="456723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0" name="Text Box 24">
            <a:extLst>
              <a:ext uri="{FF2B5EF4-FFF2-40B4-BE49-F238E27FC236}">
                <a16:creationId xmlns:a16="http://schemas.microsoft.com/office/drawing/2014/main" id="{F8414AAB-6C1C-45A8-A103-BECECAD46B31}"/>
              </a:ext>
            </a:extLst>
          </p:cNvPr>
          <p:cNvSpPr txBox="1">
            <a:spLocks noChangeArrowheads="1"/>
          </p:cNvSpPr>
          <p:nvPr/>
        </p:nvSpPr>
        <p:spPr bwMode="auto">
          <a:xfrm>
            <a:off x="4003675" y="3773488"/>
            <a:ext cx="15192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Inflammation-</a:t>
            </a:r>
          </a:p>
          <a:p>
            <a:pPr algn="ctr" eaLnBrk="1" hangingPunct="1">
              <a:lnSpc>
                <a:spcPct val="80000"/>
              </a:lnSpc>
              <a:spcBef>
                <a:spcPct val="0"/>
              </a:spcBef>
              <a:buClrTx/>
              <a:buSzTx/>
              <a:buFontTx/>
              <a:buNone/>
            </a:pPr>
            <a:r>
              <a:rPr lang="en-US" altLang="en-US" sz="1600" b="1"/>
              <a:t>Induced</a:t>
            </a:r>
          </a:p>
        </p:txBody>
      </p:sp>
      <p:sp>
        <p:nvSpPr>
          <p:cNvPr id="28691" name="Line 25">
            <a:extLst>
              <a:ext uri="{FF2B5EF4-FFF2-40B4-BE49-F238E27FC236}">
                <a16:creationId xmlns:a16="http://schemas.microsoft.com/office/drawing/2014/main" id="{D8BBD6DF-B332-4D56-9897-1DCF80F281F8}"/>
              </a:ext>
            </a:extLst>
          </p:cNvPr>
          <p:cNvSpPr>
            <a:spLocks noChangeShapeType="1"/>
          </p:cNvSpPr>
          <p:nvPr/>
        </p:nvSpPr>
        <p:spPr bwMode="auto">
          <a:xfrm>
            <a:off x="4419600" y="4338638"/>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2" name="Line 26">
            <a:extLst>
              <a:ext uri="{FF2B5EF4-FFF2-40B4-BE49-F238E27FC236}">
                <a16:creationId xmlns:a16="http://schemas.microsoft.com/office/drawing/2014/main" id="{23D5B897-CCB0-46E5-8640-3698ACE66C61}"/>
              </a:ext>
            </a:extLst>
          </p:cNvPr>
          <p:cNvSpPr>
            <a:spLocks noChangeShapeType="1"/>
          </p:cNvSpPr>
          <p:nvPr/>
        </p:nvSpPr>
        <p:spPr bwMode="auto">
          <a:xfrm>
            <a:off x="4419600" y="517683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3" name="Line 27">
            <a:extLst>
              <a:ext uri="{FF2B5EF4-FFF2-40B4-BE49-F238E27FC236}">
                <a16:creationId xmlns:a16="http://schemas.microsoft.com/office/drawing/2014/main" id="{92A831B0-C3D0-463A-8696-FA5E1B01658A}"/>
              </a:ext>
            </a:extLst>
          </p:cNvPr>
          <p:cNvSpPr>
            <a:spLocks noChangeShapeType="1"/>
          </p:cNvSpPr>
          <p:nvPr/>
        </p:nvSpPr>
        <p:spPr bwMode="auto">
          <a:xfrm>
            <a:off x="4419600" y="456723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4" name="Text Box 28">
            <a:extLst>
              <a:ext uri="{FF2B5EF4-FFF2-40B4-BE49-F238E27FC236}">
                <a16:creationId xmlns:a16="http://schemas.microsoft.com/office/drawing/2014/main" id="{FE30F9C6-6EB2-498E-A7C5-51A1EADC0FD5}"/>
              </a:ext>
            </a:extLst>
          </p:cNvPr>
          <p:cNvSpPr txBox="1">
            <a:spLocks noChangeArrowheads="1"/>
          </p:cNvSpPr>
          <p:nvPr/>
        </p:nvSpPr>
        <p:spPr bwMode="auto">
          <a:xfrm>
            <a:off x="5791200" y="3865563"/>
            <a:ext cx="58896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b="1"/>
              <a:t>EVS</a:t>
            </a:r>
          </a:p>
        </p:txBody>
      </p:sp>
      <p:sp>
        <p:nvSpPr>
          <p:cNvPr id="28695" name="Line 29">
            <a:extLst>
              <a:ext uri="{FF2B5EF4-FFF2-40B4-BE49-F238E27FC236}">
                <a16:creationId xmlns:a16="http://schemas.microsoft.com/office/drawing/2014/main" id="{13F34EF6-F3C0-4B06-A4DA-985B49691B69}"/>
              </a:ext>
            </a:extLst>
          </p:cNvPr>
          <p:cNvSpPr>
            <a:spLocks noChangeShapeType="1"/>
          </p:cNvSpPr>
          <p:nvPr/>
        </p:nvSpPr>
        <p:spPr bwMode="auto">
          <a:xfrm flipV="1">
            <a:off x="5799138" y="3833813"/>
            <a:ext cx="0" cy="304800"/>
          </a:xfrm>
          <a:prstGeom prst="line">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6" name="Text Box 30">
            <a:extLst>
              <a:ext uri="{FF2B5EF4-FFF2-40B4-BE49-F238E27FC236}">
                <a16:creationId xmlns:a16="http://schemas.microsoft.com/office/drawing/2014/main" id="{FA8B4729-ABE4-45F9-AF94-170AD7F6891F}"/>
              </a:ext>
            </a:extLst>
          </p:cNvPr>
          <p:cNvSpPr txBox="1">
            <a:spLocks noChangeArrowheads="1"/>
          </p:cNvSpPr>
          <p:nvPr/>
        </p:nvSpPr>
        <p:spPr bwMode="auto">
          <a:xfrm>
            <a:off x="4443413" y="4348163"/>
            <a:ext cx="1150937"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t>Posner-</a:t>
            </a:r>
          </a:p>
          <a:p>
            <a:pPr eaLnBrk="1" hangingPunct="1">
              <a:lnSpc>
                <a:spcPct val="80000"/>
              </a:lnSpc>
              <a:spcBef>
                <a:spcPct val="0"/>
              </a:spcBef>
              <a:buClrTx/>
              <a:buSzTx/>
              <a:buFontTx/>
              <a:buNone/>
            </a:pPr>
            <a:r>
              <a:rPr lang="en-US" altLang="en-US" sz="1400"/>
              <a:t>Schlossman</a:t>
            </a:r>
          </a:p>
        </p:txBody>
      </p:sp>
      <p:sp>
        <p:nvSpPr>
          <p:cNvPr id="28697" name="Text Box 31">
            <a:extLst>
              <a:ext uri="{FF2B5EF4-FFF2-40B4-BE49-F238E27FC236}">
                <a16:creationId xmlns:a16="http://schemas.microsoft.com/office/drawing/2014/main" id="{49E2D294-51F4-4F24-A8B7-02AC73D3018C}"/>
              </a:ext>
            </a:extLst>
          </p:cNvPr>
          <p:cNvSpPr txBox="1">
            <a:spLocks noChangeArrowheads="1"/>
          </p:cNvSpPr>
          <p:nvPr/>
        </p:nvSpPr>
        <p:spPr bwMode="auto">
          <a:xfrm>
            <a:off x="4451350" y="4864100"/>
            <a:ext cx="1306513" cy="601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t>Fuchs</a:t>
            </a:r>
          </a:p>
          <a:p>
            <a:pPr eaLnBrk="1" hangingPunct="1">
              <a:lnSpc>
                <a:spcPct val="80000"/>
              </a:lnSpc>
              <a:spcBef>
                <a:spcPct val="0"/>
              </a:spcBef>
              <a:buClrTx/>
              <a:buSzTx/>
              <a:buFontTx/>
              <a:buNone/>
            </a:pPr>
            <a:r>
              <a:rPr lang="en-US" altLang="en-US" sz="1400"/>
              <a:t>heterochromic</a:t>
            </a:r>
          </a:p>
          <a:p>
            <a:pPr eaLnBrk="1" hangingPunct="1">
              <a:lnSpc>
                <a:spcPct val="80000"/>
              </a:lnSpc>
              <a:spcBef>
                <a:spcPct val="0"/>
              </a:spcBef>
              <a:buClrTx/>
              <a:buSzTx/>
              <a:buFontTx/>
              <a:buNone/>
            </a:pPr>
            <a:r>
              <a:rPr lang="en-US" altLang="en-US" sz="1400"/>
              <a:t>iridocyclitis</a:t>
            </a:r>
          </a:p>
        </p:txBody>
      </p:sp>
      <p:sp>
        <p:nvSpPr>
          <p:cNvPr id="28698" name="Text Box 32">
            <a:extLst>
              <a:ext uri="{FF2B5EF4-FFF2-40B4-BE49-F238E27FC236}">
                <a16:creationId xmlns:a16="http://schemas.microsoft.com/office/drawing/2014/main" id="{B94E51E3-DA84-4D16-8CD8-BAFCABE0A634}"/>
              </a:ext>
            </a:extLst>
          </p:cNvPr>
          <p:cNvSpPr txBox="1">
            <a:spLocks noChangeArrowheads="1"/>
          </p:cNvSpPr>
          <p:nvPr/>
        </p:nvSpPr>
        <p:spPr bwMode="auto">
          <a:xfrm>
            <a:off x="6994525" y="3752850"/>
            <a:ext cx="985838"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a:t>Trauma-</a:t>
            </a:r>
          </a:p>
          <a:p>
            <a:pPr algn="ctr" eaLnBrk="1" hangingPunct="1">
              <a:lnSpc>
                <a:spcPct val="80000"/>
              </a:lnSpc>
              <a:spcBef>
                <a:spcPct val="0"/>
              </a:spcBef>
              <a:buClrTx/>
              <a:buSzTx/>
              <a:buFontTx/>
              <a:buNone/>
            </a:pPr>
            <a:r>
              <a:rPr lang="en-US" altLang="en-US" sz="1600" b="1"/>
              <a:t>Related</a:t>
            </a:r>
          </a:p>
        </p:txBody>
      </p:sp>
      <p:sp>
        <p:nvSpPr>
          <p:cNvPr id="28699" name="Text Box 33">
            <a:extLst>
              <a:ext uri="{FF2B5EF4-FFF2-40B4-BE49-F238E27FC236}">
                <a16:creationId xmlns:a16="http://schemas.microsoft.com/office/drawing/2014/main" id="{FA488004-9B75-4F68-9870-BFA172FE867A}"/>
              </a:ext>
            </a:extLst>
          </p:cNvPr>
          <p:cNvSpPr txBox="1">
            <a:spLocks noChangeArrowheads="1"/>
          </p:cNvSpPr>
          <p:nvPr/>
        </p:nvSpPr>
        <p:spPr bwMode="auto">
          <a:xfrm>
            <a:off x="5867400" y="4322763"/>
            <a:ext cx="569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AVM</a:t>
            </a:r>
          </a:p>
        </p:txBody>
      </p:sp>
      <p:sp>
        <p:nvSpPr>
          <p:cNvPr id="28700" name="Text Box 34">
            <a:extLst>
              <a:ext uri="{FF2B5EF4-FFF2-40B4-BE49-F238E27FC236}">
                <a16:creationId xmlns:a16="http://schemas.microsoft.com/office/drawing/2014/main" id="{B27F621A-FF5C-4629-B9E1-BC0F913CBD57}"/>
              </a:ext>
            </a:extLst>
          </p:cNvPr>
          <p:cNvSpPr txBox="1">
            <a:spLocks noChangeArrowheads="1"/>
          </p:cNvSpPr>
          <p:nvPr/>
        </p:nvSpPr>
        <p:spPr bwMode="auto">
          <a:xfrm>
            <a:off x="5861050" y="5008563"/>
            <a:ext cx="137795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SVC syndrome</a:t>
            </a:r>
          </a:p>
        </p:txBody>
      </p:sp>
      <p:sp>
        <p:nvSpPr>
          <p:cNvPr id="28701" name="Line 35">
            <a:extLst>
              <a:ext uri="{FF2B5EF4-FFF2-40B4-BE49-F238E27FC236}">
                <a16:creationId xmlns:a16="http://schemas.microsoft.com/office/drawing/2014/main" id="{940C28AE-1BC8-4EA5-A4DE-CBB622BBBE2E}"/>
              </a:ext>
            </a:extLst>
          </p:cNvPr>
          <p:cNvSpPr>
            <a:spLocks noChangeShapeType="1"/>
          </p:cNvSpPr>
          <p:nvPr/>
        </p:nvSpPr>
        <p:spPr bwMode="auto">
          <a:xfrm>
            <a:off x="5822950" y="4295775"/>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02" name="Line 36">
            <a:extLst>
              <a:ext uri="{FF2B5EF4-FFF2-40B4-BE49-F238E27FC236}">
                <a16:creationId xmlns:a16="http://schemas.microsoft.com/office/drawing/2014/main" id="{3FE5D8FB-E145-414E-9AD5-A32AACEE5B18}"/>
              </a:ext>
            </a:extLst>
          </p:cNvPr>
          <p:cNvSpPr>
            <a:spLocks noChangeShapeType="1"/>
          </p:cNvSpPr>
          <p:nvPr/>
        </p:nvSpPr>
        <p:spPr bwMode="auto">
          <a:xfrm>
            <a:off x="5822950" y="5133975"/>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03" name="Line 37">
            <a:extLst>
              <a:ext uri="{FF2B5EF4-FFF2-40B4-BE49-F238E27FC236}">
                <a16:creationId xmlns:a16="http://schemas.microsoft.com/office/drawing/2014/main" id="{59BECF35-6F34-4C90-9B08-1372AC8DFAE7}"/>
              </a:ext>
            </a:extLst>
          </p:cNvPr>
          <p:cNvSpPr>
            <a:spLocks noChangeShapeType="1"/>
          </p:cNvSpPr>
          <p:nvPr/>
        </p:nvSpPr>
        <p:spPr bwMode="auto">
          <a:xfrm>
            <a:off x="5822950" y="4829175"/>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04" name="Line 38">
            <a:extLst>
              <a:ext uri="{FF2B5EF4-FFF2-40B4-BE49-F238E27FC236}">
                <a16:creationId xmlns:a16="http://schemas.microsoft.com/office/drawing/2014/main" id="{A1B7C3F3-65D3-4C68-B0C4-8C9A313E3B90}"/>
              </a:ext>
            </a:extLst>
          </p:cNvPr>
          <p:cNvSpPr>
            <a:spLocks noChangeShapeType="1"/>
          </p:cNvSpPr>
          <p:nvPr/>
        </p:nvSpPr>
        <p:spPr bwMode="auto">
          <a:xfrm>
            <a:off x="5822950" y="4524375"/>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05" name="Text Box 39">
            <a:extLst>
              <a:ext uri="{FF2B5EF4-FFF2-40B4-BE49-F238E27FC236}">
                <a16:creationId xmlns:a16="http://schemas.microsoft.com/office/drawing/2014/main" id="{BF9AD36A-BBB6-41BC-A67B-487E9E73A937}"/>
              </a:ext>
            </a:extLst>
          </p:cNvPr>
          <p:cNvSpPr txBox="1">
            <a:spLocks noChangeArrowheads="1"/>
          </p:cNvSpPr>
          <p:nvPr/>
        </p:nvSpPr>
        <p:spPr bwMode="auto">
          <a:xfrm>
            <a:off x="5867400" y="4586288"/>
            <a:ext cx="1050925" cy="43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80000"/>
              </a:lnSpc>
              <a:spcBef>
                <a:spcPct val="0"/>
              </a:spcBef>
              <a:buClrTx/>
              <a:buSzTx/>
              <a:buFontTx/>
              <a:buNone/>
            </a:pPr>
            <a:r>
              <a:rPr lang="en-US" altLang="en-US" sz="1400"/>
              <a:t>Venous</a:t>
            </a:r>
          </a:p>
          <a:p>
            <a:pPr eaLnBrk="1" hangingPunct="1">
              <a:lnSpc>
                <a:spcPct val="80000"/>
              </a:lnSpc>
              <a:spcBef>
                <a:spcPct val="0"/>
              </a:spcBef>
              <a:buClrTx/>
              <a:buSzTx/>
              <a:buFontTx/>
              <a:buNone/>
            </a:pPr>
            <a:r>
              <a:rPr lang="en-US" altLang="en-US" sz="1400"/>
              <a:t>obstruction</a:t>
            </a:r>
          </a:p>
        </p:txBody>
      </p:sp>
      <p:sp>
        <p:nvSpPr>
          <p:cNvPr id="28707" name="Text Box 41">
            <a:extLst>
              <a:ext uri="{FF2B5EF4-FFF2-40B4-BE49-F238E27FC236}">
                <a16:creationId xmlns:a16="http://schemas.microsoft.com/office/drawing/2014/main" id="{A09FED45-262F-4161-AB39-710EA1D64C96}"/>
              </a:ext>
            </a:extLst>
          </p:cNvPr>
          <p:cNvSpPr txBox="1">
            <a:spLocks noChangeArrowheads="1"/>
          </p:cNvSpPr>
          <p:nvPr/>
        </p:nvSpPr>
        <p:spPr bwMode="auto">
          <a:xfrm>
            <a:off x="7285038" y="4321175"/>
            <a:ext cx="14462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Angle recession</a:t>
            </a:r>
          </a:p>
        </p:txBody>
      </p:sp>
      <p:sp>
        <p:nvSpPr>
          <p:cNvPr id="28708" name="Text Box 42">
            <a:extLst>
              <a:ext uri="{FF2B5EF4-FFF2-40B4-BE49-F238E27FC236}">
                <a16:creationId xmlns:a16="http://schemas.microsoft.com/office/drawing/2014/main" id="{E0EBD1BB-9CD9-4BB7-A676-71CA1AF512F8}"/>
              </a:ext>
            </a:extLst>
          </p:cNvPr>
          <p:cNvSpPr txBox="1">
            <a:spLocks noChangeArrowheads="1"/>
          </p:cNvSpPr>
          <p:nvPr/>
        </p:nvSpPr>
        <p:spPr bwMode="auto">
          <a:xfrm>
            <a:off x="7283450" y="4979988"/>
            <a:ext cx="9429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Hyphema</a:t>
            </a:r>
          </a:p>
        </p:txBody>
      </p:sp>
      <p:sp>
        <p:nvSpPr>
          <p:cNvPr id="28709" name="Line 43">
            <a:extLst>
              <a:ext uri="{FF2B5EF4-FFF2-40B4-BE49-F238E27FC236}">
                <a16:creationId xmlns:a16="http://schemas.microsoft.com/office/drawing/2014/main" id="{7200CFC7-C128-471D-9951-290F12BD00C8}"/>
              </a:ext>
            </a:extLst>
          </p:cNvPr>
          <p:cNvSpPr>
            <a:spLocks noChangeShapeType="1"/>
          </p:cNvSpPr>
          <p:nvPr/>
        </p:nvSpPr>
        <p:spPr bwMode="auto">
          <a:xfrm>
            <a:off x="7239000" y="51323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0" name="Line 44">
            <a:extLst>
              <a:ext uri="{FF2B5EF4-FFF2-40B4-BE49-F238E27FC236}">
                <a16:creationId xmlns:a16="http://schemas.microsoft.com/office/drawing/2014/main" id="{E2F990D5-591B-4DEC-9348-35FFD1CD9507}"/>
              </a:ext>
            </a:extLst>
          </p:cNvPr>
          <p:cNvSpPr>
            <a:spLocks noChangeShapeType="1"/>
          </p:cNvSpPr>
          <p:nvPr/>
        </p:nvSpPr>
        <p:spPr bwMode="auto">
          <a:xfrm>
            <a:off x="7239000" y="48275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1" name="Line 45">
            <a:extLst>
              <a:ext uri="{FF2B5EF4-FFF2-40B4-BE49-F238E27FC236}">
                <a16:creationId xmlns:a16="http://schemas.microsoft.com/office/drawing/2014/main" id="{3CC290EC-5727-49C4-967E-7E96EF4EAEC1}"/>
              </a:ext>
            </a:extLst>
          </p:cNvPr>
          <p:cNvSpPr>
            <a:spLocks noChangeShapeType="1"/>
          </p:cNvSpPr>
          <p:nvPr/>
        </p:nvSpPr>
        <p:spPr bwMode="auto">
          <a:xfrm>
            <a:off x="7239000" y="45227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2" name="Text Box 46">
            <a:extLst>
              <a:ext uri="{FF2B5EF4-FFF2-40B4-BE49-F238E27FC236}">
                <a16:creationId xmlns:a16="http://schemas.microsoft.com/office/drawing/2014/main" id="{3EC98D50-C4F0-4E3D-A722-752B5BC33EB8}"/>
              </a:ext>
            </a:extLst>
          </p:cNvPr>
          <p:cNvSpPr txBox="1">
            <a:spLocks noChangeArrowheads="1"/>
          </p:cNvSpPr>
          <p:nvPr/>
        </p:nvSpPr>
        <p:spPr bwMode="auto">
          <a:xfrm>
            <a:off x="7283450" y="4627563"/>
            <a:ext cx="15859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t>Cyclodialysis cleft</a:t>
            </a:r>
          </a:p>
        </p:txBody>
      </p:sp>
      <p:sp>
        <p:nvSpPr>
          <p:cNvPr id="28713" name="Line 47">
            <a:extLst>
              <a:ext uri="{FF2B5EF4-FFF2-40B4-BE49-F238E27FC236}">
                <a16:creationId xmlns:a16="http://schemas.microsoft.com/office/drawing/2014/main" id="{C7A87DAA-FB7D-42B3-A4DB-57DB55E512A3}"/>
              </a:ext>
            </a:extLst>
          </p:cNvPr>
          <p:cNvSpPr>
            <a:spLocks noChangeShapeType="1"/>
          </p:cNvSpPr>
          <p:nvPr/>
        </p:nvSpPr>
        <p:spPr bwMode="auto">
          <a:xfrm>
            <a:off x="7239000" y="4294188"/>
            <a:ext cx="0" cy="1447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4" name="Text Box 48">
            <a:extLst>
              <a:ext uri="{FF2B5EF4-FFF2-40B4-BE49-F238E27FC236}">
                <a16:creationId xmlns:a16="http://schemas.microsoft.com/office/drawing/2014/main" id="{40ABBA30-892A-432E-9128-D211666F34E5}"/>
              </a:ext>
            </a:extLst>
          </p:cNvPr>
          <p:cNvSpPr txBox="1">
            <a:spLocks noChangeArrowheads="1"/>
          </p:cNvSpPr>
          <p:nvPr/>
        </p:nvSpPr>
        <p:spPr bwMode="auto">
          <a:xfrm>
            <a:off x="7270750" y="5589588"/>
            <a:ext cx="9731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Ghost cell</a:t>
            </a:r>
          </a:p>
        </p:txBody>
      </p:sp>
      <p:sp>
        <p:nvSpPr>
          <p:cNvPr id="28715" name="Line 49">
            <a:extLst>
              <a:ext uri="{FF2B5EF4-FFF2-40B4-BE49-F238E27FC236}">
                <a16:creationId xmlns:a16="http://schemas.microsoft.com/office/drawing/2014/main" id="{6CFFC1EF-46BB-4635-8B32-50A52C027AB8}"/>
              </a:ext>
            </a:extLst>
          </p:cNvPr>
          <p:cNvSpPr>
            <a:spLocks noChangeShapeType="1"/>
          </p:cNvSpPr>
          <p:nvPr/>
        </p:nvSpPr>
        <p:spPr bwMode="auto">
          <a:xfrm>
            <a:off x="7239000" y="57419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6" name="Line 50">
            <a:extLst>
              <a:ext uri="{FF2B5EF4-FFF2-40B4-BE49-F238E27FC236}">
                <a16:creationId xmlns:a16="http://schemas.microsoft.com/office/drawing/2014/main" id="{5D345DAB-F8DE-4300-BE73-ECBD9A1F6D02}"/>
              </a:ext>
            </a:extLst>
          </p:cNvPr>
          <p:cNvSpPr>
            <a:spLocks noChangeShapeType="1"/>
          </p:cNvSpPr>
          <p:nvPr/>
        </p:nvSpPr>
        <p:spPr bwMode="auto">
          <a:xfrm>
            <a:off x="7239000" y="54371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7" name="Line 51">
            <a:extLst>
              <a:ext uri="{FF2B5EF4-FFF2-40B4-BE49-F238E27FC236}">
                <a16:creationId xmlns:a16="http://schemas.microsoft.com/office/drawing/2014/main" id="{D01D98DE-C164-44A8-B07A-BD8FDDC31C95}"/>
              </a:ext>
            </a:extLst>
          </p:cNvPr>
          <p:cNvSpPr>
            <a:spLocks noChangeShapeType="1"/>
          </p:cNvSpPr>
          <p:nvPr/>
        </p:nvSpPr>
        <p:spPr bwMode="auto">
          <a:xfrm>
            <a:off x="7239000" y="5132388"/>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8" name="Text Box 52">
            <a:extLst>
              <a:ext uri="{FF2B5EF4-FFF2-40B4-BE49-F238E27FC236}">
                <a16:creationId xmlns:a16="http://schemas.microsoft.com/office/drawing/2014/main" id="{BF4C1F08-93BB-4B7F-BCD8-D6767808072F}"/>
              </a:ext>
            </a:extLst>
          </p:cNvPr>
          <p:cNvSpPr txBox="1">
            <a:spLocks noChangeArrowheads="1"/>
          </p:cNvSpPr>
          <p:nvPr/>
        </p:nvSpPr>
        <p:spPr bwMode="auto">
          <a:xfrm>
            <a:off x="7283450" y="5313363"/>
            <a:ext cx="9636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t>Hemolytic</a:t>
            </a:r>
          </a:p>
        </p:txBody>
      </p:sp>
      <p:sp>
        <p:nvSpPr>
          <p:cNvPr id="28719" name="Line 53">
            <a:extLst>
              <a:ext uri="{FF2B5EF4-FFF2-40B4-BE49-F238E27FC236}">
                <a16:creationId xmlns:a16="http://schemas.microsoft.com/office/drawing/2014/main" id="{19F5E52C-7477-41F6-8793-951C7E2058BD}"/>
              </a:ext>
            </a:extLst>
          </p:cNvPr>
          <p:cNvSpPr>
            <a:spLocks noChangeShapeType="1"/>
          </p:cNvSpPr>
          <p:nvPr/>
        </p:nvSpPr>
        <p:spPr bwMode="auto">
          <a:xfrm flipH="1">
            <a:off x="588963" y="2428875"/>
            <a:ext cx="6497637"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0" name="Line 54">
            <a:extLst>
              <a:ext uri="{FF2B5EF4-FFF2-40B4-BE49-F238E27FC236}">
                <a16:creationId xmlns:a16="http://schemas.microsoft.com/office/drawing/2014/main" id="{4CD8163B-A460-4746-B0BB-D77C50A3230C}"/>
              </a:ext>
            </a:extLst>
          </p:cNvPr>
          <p:cNvSpPr>
            <a:spLocks noChangeShapeType="1"/>
          </p:cNvSpPr>
          <p:nvPr/>
        </p:nvSpPr>
        <p:spPr bwMode="auto">
          <a:xfrm flipH="1">
            <a:off x="1600200" y="2428875"/>
            <a:ext cx="54864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1" name="Line 55">
            <a:extLst>
              <a:ext uri="{FF2B5EF4-FFF2-40B4-BE49-F238E27FC236}">
                <a16:creationId xmlns:a16="http://schemas.microsoft.com/office/drawing/2014/main" id="{6580E002-D12C-4CD3-9F3D-45148C538BC8}"/>
              </a:ext>
            </a:extLst>
          </p:cNvPr>
          <p:cNvSpPr>
            <a:spLocks noChangeShapeType="1"/>
          </p:cNvSpPr>
          <p:nvPr/>
        </p:nvSpPr>
        <p:spPr bwMode="auto">
          <a:xfrm flipH="1">
            <a:off x="2590800" y="2428875"/>
            <a:ext cx="44958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2" name="Line 56">
            <a:extLst>
              <a:ext uri="{FF2B5EF4-FFF2-40B4-BE49-F238E27FC236}">
                <a16:creationId xmlns:a16="http://schemas.microsoft.com/office/drawing/2014/main" id="{98B122B6-D8EE-4A92-B91E-E59B843F0D30}"/>
              </a:ext>
            </a:extLst>
          </p:cNvPr>
          <p:cNvSpPr>
            <a:spLocks noChangeShapeType="1"/>
          </p:cNvSpPr>
          <p:nvPr/>
        </p:nvSpPr>
        <p:spPr bwMode="auto">
          <a:xfrm flipH="1">
            <a:off x="3494088" y="2428875"/>
            <a:ext cx="35925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3" name="Line 57">
            <a:extLst>
              <a:ext uri="{FF2B5EF4-FFF2-40B4-BE49-F238E27FC236}">
                <a16:creationId xmlns:a16="http://schemas.microsoft.com/office/drawing/2014/main" id="{BA3E0A4A-AC8E-4333-940F-ED047534223B}"/>
              </a:ext>
            </a:extLst>
          </p:cNvPr>
          <p:cNvSpPr>
            <a:spLocks noChangeShapeType="1"/>
          </p:cNvSpPr>
          <p:nvPr/>
        </p:nvSpPr>
        <p:spPr bwMode="auto">
          <a:xfrm flipH="1">
            <a:off x="6084888" y="2428875"/>
            <a:ext cx="1001712"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4" name="Line 58">
            <a:extLst>
              <a:ext uri="{FF2B5EF4-FFF2-40B4-BE49-F238E27FC236}">
                <a16:creationId xmlns:a16="http://schemas.microsoft.com/office/drawing/2014/main" id="{86D07353-181E-4879-940A-F4F9B468D5CD}"/>
              </a:ext>
            </a:extLst>
          </p:cNvPr>
          <p:cNvSpPr>
            <a:spLocks noChangeShapeType="1"/>
          </p:cNvSpPr>
          <p:nvPr/>
        </p:nvSpPr>
        <p:spPr bwMode="auto">
          <a:xfrm>
            <a:off x="7086600" y="2428875"/>
            <a:ext cx="381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5" name="Line 59">
            <a:extLst>
              <a:ext uri="{FF2B5EF4-FFF2-40B4-BE49-F238E27FC236}">
                <a16:creationId xmlns:a16="http://schemas.microsoft.com/office/drawing/2014/main" id="{7C18BB74-DFEE-474F-8120-B45114477B44}"/>
              </a:ext>
            </a:extLst>
          </p:cNvPr>
          <p:cNvSpPr>
            <a:spLocks noChangeShapeType="1"/>
          </p:cNvSpPr>
          <p:nvPr/>
        </p:nvSpPr>
        <p:spPr bwMode="auto">
          <a:xfrm>
            <a:off x="7086600" y="2428875"/>
            <a:ext cx="1160463"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60">
            <a:extLst>
              <a:ext uri="{FF2B5EF4-FFF2-40B4-BE49-F238E27FC236}">
                <a16:creationId xmlns:a16="http://schemas.microsoft.com/office/drawing/2014/main" id="{FACC9785-F9BC-4380-B7CA-BC65920CC0A3}"/>
              </a:ext>
            </a:extLst>
          </p:cNvPr>
          <p:cNvSpPr>
            <a:spLocks noChangeShapeType="1"/>
          </p:cNvSpPr>
          <p:nvPr/>
        </p:nvSpPr>
        <p:spPr bwMode="auto">
          <a:xfrm flipH="1">
            <a:off x="4800600" y="2428875"/>
            <a:ext cx="2286000" cy="12287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7" name="Text Box 61">
            <a:extLst>
              <a:ext uri="{FF2B5EF4-FFF2-40B4-BE49-F238E27FC236}">
                <a16:creationId xmlns:a16="http://schemas.microsoft.com/office/drawing/2014/main" id="{DEF16B9C-F571-49D3-BF89-8D8D680C07BD}"/>
              </a:ext>
            </a:extLst>
          </p:cNvPr>
          <p:cNvSpPr txBox="1">
            <a:spLocks noChangeArrowheads="1"/>
          </p:cNvSpPr>
          <p:nvPr/>
        </p:nvSpPr>
        <p:spPr bwMode="auto">
          <a:xfrm>
            <a:off x="5867400" y="5313363"/>
            <a:ext cx="10128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400"/>
              <a:t>C-C fistula</a:t>
            </a:r>
          </a:p>
        </p:txBody>
      </p:sp>
      <p:sp>
        <p:nvSpPr>
          <p:cNvPr id="28728" name="Line 62">
            <a:extLst>
              <a:ext uri="{FF2B5EF4-FFF2-40B4-BE49-F238E27FC236}">
                <a16:creationId xmlns:a16="http://schemas.microsoft.com/office/drawing/2014/main" id="{2EE09B1F-CF2E-4048-86FC-212C7E07154A}"/>
              </a:ext>
            </a:extLst>
          </p:cNvPr>
          <p:cNvSpPr>
            <a:spLocks noChangeShapeType="1"/>
          </p:cNvSpPr>
          <p:nvPr/>
        </p:nvSpPr>
        <p:spPr bwMode="auto">
          <a:xfrm>
            <a:off x="5822950" y="4600575"/>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9" name="Line 63">
            <a:extLst>
              <a:ext uri="{FF2B5EF4-FFF2-40B4-BE49-F238E27FC236}">
                <a16:creationId xmlns:a16="http://schemas.microsoft.com/office/drawing/2014/main" id="{940FF422-45A5-4F32-B3DE-F5CFD04D1DF7}"/>
              </a:ext>
            </a:extLst>
          </p:cNvPr>
          <p:cNvSpPr>
            <a:spLocks noChangeShapeType="1"/>
          </p:cNvSpPr>
          <p:nvPr/>
        </p:nvSpPr>
        <p:spPr bwMode="auto">
          <a:xfrm>
            <a:off x="5822950" y="5438775"/>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 name="Text Box 3">
            <a:extLst>
              <a:ext uri="{FF2B5EF4-FFF2-40B4-BE49-F238E27FC236}">
                <a16:creationId xmlns:a16="http://schemas.microsoft.com/office/drawing/2014/main" id="{92F35FB3-7B0A-40D4-A4A8-604D2A53C608}"/>
              </a:ext>
            </a:extLst>
          </p:cNvPr>
          <p:cNvSpPr txBox="1">
            <a:spLocks noChangeArrowheads="1"/>
          </p:cNvSpPr>
          <p:nvPr/>
        </p:nvSpPr>
        <p:spPr bwMode="auto">
          <a:xfrm>
            <a:off x="3357121" y="838200"/>
            <a:ext cx="22980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3200" dirty="0"/>
              <a:t>↑ IOP OAG</a:t>
            </a:r>
          </a:p>
        </p:txBody>
      </p:sp>
      <p:sp>
        <p:nvSpPr>
          <p:cNvPr id="3" name="TextBox 2">
            <a:extLst>
              <a:ext uri="{FF2B5EF4-FFF2-40B4-BE49-F238E27FC236}">
                <a16:creationId xmlns:a16="http://schemas.microsoft.com/office/drawing/2014/main" id="{09A2EF23-3319-4439-871C-182D263E20C0}"/>
              </a:ext>
            </a:extLst>
          </p:cNvPr>
          <p:cNvSpPr txBox="1"/>
          <p:nvPr/>
        </p:nvSpPr>
        <p:spPr>
          <a:xfrm>
            <a:off x="79685" y="6138863"/>
            <a:ext cx="8984630" cy="400110"/>
          </a:xfrm>
          <a:prstGeom prst="rect">
            <a:avLst/>
          </a:prstGeom>
          <a:noFill/>
        </p:spPr>
        <p:txBody>
          <a:bodyPr wrap="square" rtlCol="0">
            <a:spAutoFit/>
          </a:bodyPr>
          <a:lstStyle/>
          <a:p>
            <a:pPr algn="ctr"/>
            <a:r>
              <a:rPr lang="en-US" sz="2000" i="1" dirty="0">
                <a:ln w="0"/>
                <a:solidFill>
                  <a:srgbClr val="0000FF"/>
                </a:solidFill>
                <a:effectLst>
                  <a:outerShdw blurRad="38100" dist="19050" dir="2700000" algn="tl" rotWithShape="0">
                    <a:schemeClr val="dk1">
                      <a:alpha val="40000"/>
                    </a:schemeClr>
                  </a:outerShdw>
                </a:effectLst>
              </a:rPr>
              <a:t>Summary slide of the major secondary open-angle </a:t>
            </a:r>
            <a:r>
              <a:rPr lang="en-US" sz="2000" i="1" dirty="0" err="1">
                <a:ln w="0"/>
                <a:solidFill>
                  <a:srgbClr val="0000FF"/>
                </a:solidFill>
                <a:effectLst>
                  <a:outerShdw blurRad="38100" dist="19050" dir="2700000" algn="tl" rotWithShape="0">
                    <a:schemeClr val="dk1">
                      <a:alpha val="40000"/>
                    </a:schemeClr>
                  </a:outerShdw>
                </a:effectLst>
              </a:rPr>
              <a:t>glaucomas</a:t>
            </a:r>
            <a:r>
              <a:rPr lang="en-US" sz="2000" i="1" dirty="0">
                <a:ln w="0"/>
                <a:solidFill>
                  <a:srgbClr val="0000FF"/>
                </a:solidFill>
                <a:effectLst>
                  <a:outerShdw blurRad="38100" dist="19050" dir="2700000" algn="tl" rotWithShape="0">
                    <a:schemeClr val="dk1">
                      <a:alpha val="40000"/>
                    </a:schemeClr>
                  </a:outerShdw>
                </a:effectLst>
              </a:rPr>
              <a:t> (no question)</a:t>
            </a:r>
          </a:p>
        </p:txBody>
      </p:sp>
      <p:sp>
        <p:nvSpPr>
          <p:cNvPr id="60" name="TextBox 59">
            <a:extLst>
              <a:ext uri="{FF2B5EF4-FFF2-40B4-BE49-F238E27FC236}">
                <a16:creationId xmlns:a16="http://schemas.microsoft.com/office/drawing/2014/main" id="{94488145-0A19-49D9-A8AC-737F86DDD0E6}"/>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5" name="Text Box 40">
            <a:extLst>
              <a:ext uri="{FF2B5EF4-FFF2-40B4-BE49-F238E27FC236}">
                <a16:creationId xmlns:a16="http://schemas.microsoft.com/office/drawing/2014/main" id="{094787A8-58D6-413B-B06D-9DFA0EBD76BE}"/>
              </a:ext>
            </a:extLst>
          </p:cNvPr>
          <p:cNvSpPr txBox="1">
            <a:spLocks noChangeArrowheads="1"/>
          </p:cNvSpPr>
          <p:nvPr/>
        </p:nvSpPr>
        <p:spPr bwMode="auto">
          <a:xfrm>
            <a:off x="7825703" y="2279650"/>
            <a:ext cx="962025" cy="48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Drug-</a:t>
            </a:r>
          </a:p>
          <a:p>
            <a:pPr algn="ctr" eaLnBrk="1" hangingPunct="1">
              <a:lnSpc>
                <a:spcPct val="80000"/>
              </a:lnSpc>
              <a:spcBef>
                <a:spcPct val="0"/>
              </a:spcBef>
              <a:buClrTx/>
              <a:buSzTx/>
              <a:buFontTx/>
              <a:buNone/>
            </a:pPr>
            <a:r>
              <a:rPr lang="en-US" altLang="en-US" sz="1600" b="1" dirty="0"/>
              <a:t>Induced</a:t>
            </a:r>
          </a:p>
        </p:txBody>
      </p:sp>
      <p:sp>
        <p:nvSpPr>
          <p:cNvPr id="66" name="Line 59">
            <a:extLst>
              <a:ext uri="{FF2B5EF4-FFF2-40B4-BE49-F238E27FC236}">
                <a16:creationId xmlns:a16="http://schemas.microsoft.com/office/drawing/2014/main" id="{675F0FB3-CB33-4015-B4CF-BBAF91BFE35B}"/>
              </a:ext>
            </a:extLst>
          </p:cNvPr>
          <p:cNvSpPr>
            <a:spLocks noChangeShapeType="1"/>
          </p:cNvSpPr>
          <p:nvPr/>
        </p:nvSpPr>
        <p:spPr bwMode="auto">
          <a:xfrm>
            <a:off x="7086602" y="2438400"/>
            <a:ext cx="775214" cy="492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 name="Text Box 40">
            <a:extLst>
              <a:ext uri="{FF2B5EF4-FFF2-40B4-BE49-F238E27FC236}">
                <a16:creationId xmlns:a16="http://schemas.microsoft.com/office/drawing/2014/main" id="{637AC06D-4551-48A8-8BE5-F623E2D12E63}"/>
              </a:ext>
            </a:extLst>
          </p:cNvPr>
          <p:cNvSpPr txBox="1">
            <a:spLocks noChangeArrowheads="1"/>
          </p:cNvSpPr>
          <p:nvPr/>
        </p:nvSpPr>
        <p:spPr bwMode="auto">
          <a:xfrm>
            <a:off x="8001000" y="3752850"/>
            <a:ext cx="1164101" cy="486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600" b="1" dirty="0"/>
              <a:t>Schwartz</a:t>
            </a:r>
          </a:p>
          <a:p>
            <a:pPr algn="ctr" eaLnBrk="1" hangingPunct="1">
              <a:lnSpc>
                <a:spcPct val="80000"/>
              </a:lnSpc>
              <a:spcBef>
                <a:spcPct val="0"/>
              </a:spcBef>
              <a:buClrTx/>
              <a:buSzTx/>
              <a:buFontTx/>
              <a:buNone/>
            </a:pPr>
            <a:r>
              <a:rPr lang="en-US" altLang="en-US" sz="1600" b="1" dirty="0"/>
              <a:t>syndrome</a:t>
            </a:r>
          </a:p>
        </p:txBody>
      </p:sp>
      <p:sp>
        <p:nvSpPr>
          <p:cNvPr id="68" name="Text Box 48">
            <a:extLst>
              <a:ext uri="{FF2B5EF4-FFF2-40B4-BE49-F238E27FC236}">
                <a16:creationId xmlns:a16="http://schemas.microsoft.com/office/drawing/2014/main" id="{3729DF52-37A1-401A-9C87-57079FCCDF8A}"/>
              </a:ext>
            </a:extLst>
          </p:cNvPr>
          <p:cNvSpPr txBox="1">
            <a:spLocks noChangeArrowheads="1"/>
          </p:cNvSpPr>
          <p:nvPr/>
        </p:nvSpPr>
        <p:spPr bwMode="auto">
          <a:xfrm>
            <a:off x="8000907" y="2863074"/>
            <a:ext cx="104387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200" dirty="0"/>
              <a:t>Cycloplegics</a:t>
            </a:r>
          </a:p>
        </p:txBody>
      </p:sp>
      <p:sp>
        <p:nvSpPr>
          <p:cNvPr id="69" name="Text Box 52">
            <a:extLst>
              <a:ext uri="{FF2B5EF4-FFF2-40B4-BE49-F238E27FC236}">
                <a16:creationId xmlns:a16="http://schemas.microsoft.com/office/drawing/2014/main" id="{8D1C4AE5-1127-4A4D-A652-340B048F1B46}"/>
              </a:ext>
            </a:extLst>
          </p:cNvPr>
          <p:cNvSpPr txBox="1">
            <a:spLocks noChangeArrowheads="1"/>
          </p:cNvSpPr>
          <p:nvPr/>
        </p:nvSpPr>
        <p:spPr bwMode="auto">
          <a:xfrm>
            <a:off x="8019634" y="2688837"/>
            <a:ext cx="74732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dirty="0"/>
              <a:t>Steroids</a:t>
            </a:r>
          </a:p>
        </p:txBody>
      </p:sp>
      <p:sp>
        <p:nvSpPr>
          <p:cNvPr id="70" name="Line 49">
            <a:extLst>
              <a:ext uri="{FF2B5EF4-FFF2-40B4-BE49-F238E27FC236}">
                <a16:creationId xmlns:a16="http://schemas.microsoft.com/office/drawing/2014/main" id="{5EEEEAF5-D84D-4A4B-B830-C96E3EE8EB48}"/>
              </a:ext>
            </a:extLst>
          </p:cNvPr>
          <p:cNvSpPr>
            <a:spLocks noChangeShapeType="1"/>
          </p:cNvSpPr>
          <p:nvPr/>
        </p:nvSpPr>
        <p:spPr bwMode="auto">
          <a:xfrm>
            <a:off x="7992015" y="2978149"/>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 name="Line 50">
            <a:extLst>
              <a:ext uri="{FF2B5EF4-FFF2-40B4-BE49-F238E27FC236}">
                <a16:creationId xmlns:a16="http://schemas.microsoft.com/office/drawing/2014/main" id="{EB4A5317-53D9-48C6-A7E7-E1C6A5D7707F}"/>
              </a:ext>
            </a:extLst>
          </p:cNvPr>
          <p:cNvSpPr>
            <a:spLocks noChangeShapeType="1"/>
          </p:cNvSpPr>
          <p:nvPr/>
        </p:nvSpPr>
        <p:spPr bwMode="auto">
          <a:xfrm>
            <a:off x="7992015" y="2825749"/>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72" name="Straight Connector 71">
            <a:extLst>
              <a:ext uri="{FF2B5EF4-FFF2-40B4-BE49-F238E27FC236}">
                <a16:creationId xmlns:a16="http://schemas.microsoft.com/office/drawing/2014/main" id="{8729F1D2-5AC2-42CC-8505-E58506304470}"/>
              </a:ext>
            </a:extLst>
          </p:cNvPr>
          <p:cNvCxnSpPr>
            <a:cxnSpLocks/>
            <a:endCxn id="4" idx="0"/>
          </p:cNvCxnSpPr>
          <p:nvPr/>
        </p:nvCxnSpPr>
        <p:spPr>
          <a:xfrm>
            <a:off x="7992015" y="2762250"/>
            <a:ext cx="9899" cy="438150"/>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 name="Text Box 48">
            <a:extLst>
              <a:ext uri="{FF2B5EF4-FFF2-40B4-BE49-F238E27FC236}">
                <a16:creationId xmlns:a16="http://schemas.microsoft.com/office/drawing/2014/main" id="{B5DBD578-63F1-38A2-D314-B68A20BF4B24}"/>
              </a:ext>
            </a:extLst>
          </p:cNvPr>
          <p:cNvSpPr txBox="1">
            <a:spLocks noChangeArrowheads="1"/>
          </p:cNvSpPr>
          <p:nvPr/>
        </p:nvSpPr>
        <p:spPr bwMode="auto">
          <a:xfrm>
            <a:off x="7861816" y="3080911"/>
            <a:ext cx="120598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1200"/>
              </a:lnSpc>
              <a:spcBef>
                <a:spcPct val="0"/>
              </a:spcBef>
              <a:buClrTx/>
              <a:buSzTx/>
              <a:buFontTx/>
              <a:buNone/>
            </a:pPr>
            <a:r>
              <a:rPr lang="en-US" altLang="en-US" sz="1200" dirty="0"/>
              <a:t>Intravitreal anti-VEGF</a:t>
            </a:r>
          </a:p>
        </p:txBody>
      </p:sp>
      <p:sp>
        <p:nvSpPr>
          <p:cNvPr id="4" name="Line 49">
            <a:extLst>
              <a:ext uri="{FF2B5EF4-FFF2-40B4-BE49-F238E27FC236}">
                <a16:creationId xmlns:a16="http://schemas.microsoft.com/office/drawing/2014/main" id="{A6EA6F00-90CC-60FA-725B-AE085135A241}"/>
              </a:ext>
            </a:extLst>
          </p:cNvPr>
          <p:cNvSpPr>
            <a:spLocks noChangeShapeType="1"/>
          </p:cNvSpPr>
          <p:nvPr/>
        </p:nvSpPr>
        <p:spPr bwMode="auto">
          <a:xfrm>
            <a:off x="8001914" y="3200400"/>
            <a:ext cx="76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extLst>
      <p:ext uri="{BB962C8B-B14F-4D97-AF65-F5344CB8AC3E}">
        <p14:creationId xmlns:p14="http://schemas.microsoft.com/office/powerpoint/2010/main" val="3270638004"/>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A4A0A2A-0500-228F-4D5A-3AB8EA8CECFD}"/>
              </a:ext>
            </a:extLst>
          </p:cNvPr>
          <p:cNvSpPr>
            <a:spLocks noGrp="1"/>
          </p:cNvSpPr>
          <p:nvPr>
            <p:ph type="sldNum" sz="quarter" idx="12"/>
          </p:nvPr>
        </p:nvSpPr>
        <p:spPr/>
        <p:txBody>
          <a:bodyPr/>
          <a:lstStyle/>
          <a:p>
            <a:pPr>
              <a:defRPr/>
            </a:pPr>
            <a:fld id="{94617331-6E8E-46A7-8E0B-E00505E575FC}" type="slidenum">
              <a:rPr lang="en-US" altLang="en-US" smtClean="0"/>
              <a:pPr>
                <a:defRPr/>
              </a:pPr>
              <a:t>593</a:t>
            </a:fld>
            <a:endParaRPr lang="en-US" altLang="en-US"/>
          </a:p>
        </p:txBody>
      </p:sp>
      <p:sp>
        <p:nvSpPr>
          <p:cNvPr id="3" name="TextBox 2">
            <a:extLst>
              <a:ext uri="{FF2B5EF4-FFF2-40B4-BE49-F238E27FC236}">
                <a16:creationId xmlns:a16="http://schemas.microsoft.com/office/drawing/2014/main" id="{985E40F3-5F10-F5E7-93DA-C0CE15B24E1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pic>
        <p:nvPicPr>
          <p:cNvPr id="7" name="Picture 6">
            <a:extLst>
              <a:ext uri="{FF2B5EF4-FFF2-40B4-BE49-F238E27FC236}">
                <a16:creationId xmlns:a16="http://schemas.microsoft.com/office/drawing/2014/main" id="{EF854ED3-B315-228D-CE9F-91F9D5C720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38200" y="1305339"/>
            <a:ext cx="7659367" cy="3529164"/>
          </a:xfrm>
          <a:prstGeom prst="rect">
            <a:avLst/>
          </a:prstGeom>
        </p:spPr>
      </p:pic>
      <p:pic>
        <p:nvPicPr>
          <p:cNvPr id="10" name="Picture 9">
            <a:extLst>
              <a:ext uri="{FF2B5EF4-FFF2-40B4-BE49-F238E27FC236}">
                <a16:creationId xmlns:a16="http://schemas.microsoft.com/office/drawing/2014/main" id="{AE73EA02-093C-17C9-62A6-BB7AE845A4A5}"/>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rot="9996413">
            <a:off x="2175299" y="1950661"/>
            <a:ext cx="1389258" cy="1181102"/>
          </a:xfrm>
          <a:prstGeom prst="rect">
            <a:avLst/>
          </a:prstGeom>
        </p:spPr>
      </p:pic>
      <p:sp>
        <p:nvSpPr>
          <p:cNvPr id="12" name="TextBox 11">
            <a:extLst>
              <a:ext uri="{FF2B5EF4-FFF2-40B4-BE49-F238E27FC236}">
                <a16:creationId xmlns:a16="http://schemas.microsoft.com/office/drawing/2014/main" id="{3067ECB0-9A73-E587-09AB-C29DCCD35BF4}"/>
              </a:ext>
            </a:extLst>
          </p:cNvPr>
          <p:cNvSpPr txBox="1"/>
          <p:nvPr/>
        </p:nvSpPr>
        <p:spPr>
          <a:xfrm>
            <a:off x="600391" y="5619085"/>
            <a:ext cx="7943218" cy="584775"/>
          </a:xfrm>
          <a:prstGeom prst="rect">
            <a:avLst/>
          </a:prstGeom>
          <a:noFill/>
        </p:spPr>
        <p:txBody>
          <a:bodyPr wrap="square" rtlCol="0">
            <a:spAutoFit/>
          </a:bodyPr>
          <a:lstStyle/>
          <a:p>
            <a:r>
              <a:rPr lang="en-US" sz="1600" dirty="0"/>
              <a:t>This is a screenshot of the Highlights from the 2ndry OAG chapter in the latest (at the time of this writing) edition of the </a:t>
            </a:r>
            <a:r>
              <a:rPr lang="en-US" sz="1600" i="1" dirty="0"/>
              <a:t>Glaucoma</a:t>
            </a:r>
            <a:r>
              <a:rPr lang="en-US" sz="1600" dirty="0"/>
              <a:t> book. Prioritize your learning accordingly.</a:t>
            </a:r>
          </a:p>
        </p:txBody>
      </p:sp>
    </p:spTree>
    <p:extLst>
      <p:ext uri="{BB962C8B-B14F-4D97-AF65-F5344CB8AC3E}">
        <p14:creationId xmlns:p14="http://schemas.microsoft.com/office/powerpoint/2010/main" val="33642659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Why isn’t elevated IOP mentioned above?</a:t>
            </a:r>
          </a:p>
          <a:p>
            <a:pPr eaLnBrk="1" hangingPunct="1">
              <a:spcBef>
                <a:spcPct val="0"/>
              </a:spcBef>
              <a:buClrTx/>
              <a:buSzTx/>
              <a:buFontTx/>
              <a:buNone/>
            </a:pPr>
            <a:r>
              <a:rPr lang="en-US" altLang="en-US" sz="1600" dirty="0">
                <a:solidFill>
                  <a:srgbClr val="0000FF"/>
                </a:solidFill>
              </a:rPr>
              <a:t>Elevated IOP is a strong risk factor for glaucoma, but it need not be present—IOP can be normal, or even low</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In addition to being the strongest risk factor for glaucoma, IOP has another quality that renders it unique—what is it?</a:t>
            </a:r>
            <a:endParaRPr lang="en-US" altLang="en-US" sz="1600" b="1" dirty="0">
              <a:solidFill>
                <a:srgbClr val="0000FF"/>
              </a:solidFill>
            </a:endParaRPr>
          </a:p>
        </p:txBody>
      </p:sp>
      <p:sp>
        <p:nvSpPr>
          <p:cNvPr id="5" name="TextBox 4">
            <a:extLst>
              <a:ext uri="{FF2B5EF4-FFF2-40B4-BE49-F238E27FC236}">
                <a16:creationId xmlns:a16="http://schemas.microsoft.com/office/drawing/2014/main" id="{0E037373-3718-4A19-A996-CFC59EE072A5}"/>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Rectangle 8">
            <a:extLst>
              <a:ext uri="{FF2B5EF4-FFF2-40B4-BE49-F238E27FC236}">
                <a16:creationId xmlns:a16="http://schemas.microsoft.com/office/drawing/2014/main" id="{EFCAEA73-57BD-4F2F-9BFD-1CD47921C0E3}"/>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425098935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p>
          <a:p>
            <a:r>
              <a:rPr lang="en-US" sz="1600" dirty="0">
                <a:solidFill>
                  <a:srgbClr val="0000FF"/>
                </a:solidFill>
              </a:rPr>
              <a:t>It means the protein has been forced out of its native conformation. Because a protein’s function is inextricably tied to is shape, denatured proteins do not behave as they do in their native form.</a:t>
            </a:r>
            <a:endParaRPr lang="en-US" sz="1600" dirty="0">
              <a:solidFill>
                <a:srgbClr val="FFCCFF"/>
              </a:solidFill>
            </a:endParaRPr>
          </a:p>
          <a:p>
            <a:endParaRPr lang="en-US" sz="1600" dirty="0">
              <a:solidFill>
                <a:srgbClr val="FFCCFF"/>
              </a:solidFill>
            </a:endParaRPr>
          </a:p>
          <a:p>
            <a:r>
              <a:rPr lang="en-US" sz="1600" i="1" dirty="0">
                <a:solidFill>
                  <a:srgbClr val="FFCCFF"/>
                </a:solidFill>
              </a:rPr>
              <a:t>Can you give an example of protein denaturation?</a:t>
            </a:r>
          </a:p>
          <a:p>
            <a:r>
              <a:rPr lang="en-US" sz="1600" dirty="0">
                <a:solidFill>
                  <a:srgbClr val="FFCCFF"/>
                </a:solidFill>
              </a:rPr>
              <a:t>Consider egg albumin. In its native state, it’s a clear liquid. But if sufficient heat is applied, it becomes a white solid. (And if sufficient salsa is applied to the white solid, it becomes delish.)</a:t>
            </a:r>
          </a:p>
          <a:p>
            <a:endParaRPr lang="en-US" sz="1600" dirty="0">
              <a:solidFill>
                <a:srgbClr val="FFCCFF"/>
              </a:solidFill>
            </a:endParaRPr>
          </a:p>
          <a:p>
            <a:r>
              <a:rPr lang="en-US" sz="1600" i="1" dirty="0">
                <a:solidFill>
                  <a:srgbClr val="FFCCFF"/>
                </a:solidFill>
              </a:rPr>
              <a:t>What role does denaturation play in the inflammatory process?</a:t>
            </a:r>
          </a:p>
          <a:p>
            <a:r>
              <a:rPr lang="en-US" sz="1600" dirty="0">
                <a:solidFill>
                  <a:srgbClr val="FFCCFF"/>
                </a:solidFill>
              </a:rPr>
              <a:t>Recall that normal lens proteins enjoy a degree of immunologic privilege.        In contrast, </a:t>
            </a:r>
            <a:r>
              <a:rPr lang="en-US" sz="1600" i="1" dirty="0">
                <a:solidFill>
                  <a:srgbClr val="FFCCFF"/>
                </a:solidFill>
              </a:rPr>
              <a:t>denatured </a:t>
            </a:r>
            <a:r>
              <a:rPr lang="en-US" sz="1600" dirty="0">
                <a:solidFill>
                  <a:srgbClr val="FFCCFF"/>
                </a:solidFill>
              </a:rPr>
              <a:t>proteins enjoy no immunologic privilege, and thus tend to attract macrophages in large numbers.</a:t>
            </a:r>
          </a:p>
        </p:txBody>
      </p:sp>
    </p:spTree>
    <p:extLst>
      <p:ext uri="{BB962C8B-B14F-4D97-AF65-F5344CB8AC3E}">
        <p14:creationId xmlns:p14="http://schemas.microsoft.com/office/powerpoint/2010/main" val="420569738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p>
          <a:p>
            <a:r>
              <a:rPr lang="en-US" sz="1600" dirty="0">
                <a:solidFill>
                  <a:srgbClr val="0000FF"/>
                </a:solidFill>
              </a:rPr>
              <a:t>It means the protein has been forced out of its native conformation. Because a protein’s function is inextricably tied to is shape, denatured proteins do not behave as they do in their native form.</a:t>
            </a:r>
          </a:p>
          <a:p>
            <a:endParaRPr lang="en-US" sz="1600" dirty="0">
              <a:solidFill>
                <a:srgbClr val="0000FF"/>
              </a:solidFill>
            </a:endParaRPr>
          </a:p>
          <a:p>
            <a:r>
              <a:rPr lang="en-US" sz="1600" i="1" dirty="0">
                <a:solidFill>
                  <a:srgbClr val="0000FF"/>
                </a:solidFill>
              </a:rPr>
              <a:t>Can you give an example of protein denaturation?</a:t>
            </a:r>
            <a:endParaRPr lang="en-US" sz="1600" i="1" dirty="0">
              <a:solidFill>
                <a:srgbClr val="FFCCFF"/>
              </a:solidFill>
            </a:endParaRPr>
          </a:p>
          <a:p>
            <a:r>
              <a:rPr lang="en-US" sz="1600" dirty="0">
                <a:solidFill>
                  <a:srgbClr val="FFCCFF"/>
                </a:solidFill>
              </a:rPr>
              <a:t>Consider egg albumin. In its native state, it’s a clear liquid. But if sufficient heat is applied, it becomes a white solid. (And if sufficient salsa is applied to the white solid, it becomes delish.)</a:t>
            </a:r>
          </a:p>
          <a:p>
            <a:endParaRPr lang="en-US" sz="1600" dirty="0">
              <a:solidFill>
                <a:srgbClr val="FFCCFF"/>
              </a:solidFill>
            </a:endParaRPr>
          </a:p>
          <a:p>
            <a:r>
              <a:rPr lang="en-US" sz="1600" i="1" dirty="0">
                <a:solidFill>
                  <a:srgbClr val="FFCCFF"/>
                </a:solidFill>
              </a:rPr>
              <a:t>What role does denaturation play in the inflammatory process?</a:t>
            </a:r>
          </a:p>
          <a:p>
            <a:r>
              <a:rPr lang="en-US" sz="1600" dirty="0">
                <a:solidFill>
                  <a:srgbClr val="FFCCFF"/>
                </a:solidFill>
              </a:rPr>
              <a:t>Recall that normal lens proteins enjoy a degree of immunologic privilege.        In contrast, </a:t>
            </a:r>
            <a:r>
              <a:rPr lang="en-US" sz="1600" i="1" dirty="0">
                <a:solidFill>
                  <a:srgbClr val="FFCCFF"/>
                </a:solidFill>
              </a:rPr>
              <a:t>denatured </a:t>
            </a:r>
            <a:r>
              <a:rPr lang="en-US" sz="1600" dirty="0">
                <a:solidFill>
                  <a:srgbClr val="FFCCFF"/>
                </a:solidFill>
              </a:rPr>
              <a:t>proteins enjoy no immunologic privilege, and thus tend to attract macrophages in large numbers.</a:t>
            </a:r>
          </a:p>
        </p:txBody>
      </p:sp>
    </p:spTree>
    <p:extLst>
      <p:ext uri="{BB962C8B-B14F-4D97-AF65-F5344CB8AC3E}">
        <p14:creationId xmlns:p14="http://schemas.microsoft.com/office/powerpoint/2010/main" val="419102484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p>
          <a:p>
            <a:r>
              <a:rPr lang="en-US" sz="1600" dirty="0">
                <a:solidFill>
                  <a:srgbClr val="0000FF"/>
                </a:solidFill>
              </a:rPr>
              <a:t>It means the protein has been forced out of its native conformation. Because a protein’s function is inextricably tied to is shape, denatured proteins do not behave as they do in their native form.</a:t>
            </a:r>
          </a:p>
          <a:p>
            <a:endParaRPr lang="en-US" sz="1600" dirty="0">
              <a:solidFill>
                <a:srgbClr val="0000FF"/>
              </a:solidFill>
            </a:endParaRPr>
          </a:p>
          <a:p>
            <a:r>
              <a:rPr lang="en-US" sz="1600" i="1" dirty="0">
                <a:solidFill>
                  <a:srgbClr val="0000FF"/>
                </a:solidFill>
              </a:rPr>
              <a:t>Can you give an example of protein denaturation?</a:t>
            </a:r>
          </a:p>
          <a:p>
            <a:r>
              <a:rPr lang="en-US" sz="1600" dirty="0">
                <a:solidFill>
                  <a:srgbClr val="0000FF"/>
                </a:solidFill>
              </a:rPr>
              <a:t>Consider egg albumin. In its native state, it’s a clear liquid. But if sufficient heat is applied, it becomes a white solid. (And if sufficient salsa is applied to the white solid, it becomes delish.)</a:t>
            </a:r>
            <a:endParaRPr lang="en-US" sz="1600" dirty="0">
              <a:solidFill>
                <a:srgbClr val="FFCCFF"/>
              </a:solidFill>
            </a:endParaRPr>
          </a:p>
          <a:p>
            <a:endParaRPr lang="en-US" sz="1600" dirty="0">
              <a:solidFill>
                <a:srgbClr val="FFCCFF"/>
              </a:solidFill>
            </a:endParaRPr>
          </a:p>
          <a:p>
            <a:r>
              <a:rPr lang="en-US" sz="1600" i="1" dirty="0">
                <a:solidFill>
                  <a:srgbClr val="FFCCFF"/>
                </a:solidFill>
              </a:rPr>
              <a:t>What role does denaturation play in the inflammatory process?</a:t>
            </a:r>
          </a:p>
          <a:p>
            <a:r>
              <a:rPr lang="en-US" sz="1600" dirty="0">
                <a:solidFill>
                  <a:srgbClr val="FFCCFF"/>
                </a:solidFill>
              </a:rPr>
              <a:t>Recall that normal lens proteins enjoy a degree of immunologic privilege.        In contrast, </a:t>
            </a:r>
            <a:r>
              <a:rPr lang="en-US" sz="1600" i="1" dirty="0">
                <a:solidFill>
                  <a:srgbClr val="FFCCFF"/>
                </a:solidFill>
              </a:rPr>
              <a:t>denatured </a:t>
            </a:r>
            <a:r>
              <a:rPr lang="en-US" sz="1600" dirty="0">
                <a:solidFill>
                  <a:srgbClr val="FFCCFF"/>
                </a:solidFill>
              </a:rPr>
              <a:t>proteins enjoy no immunologic privilege, and thus tend to attract macrophages in large numbers.</a:t>
            </a:r>
          </a:p>
        </p:txBody>
      </p:sp>
    </p:spTree>
    <p:extLst>
      <p:ext uri="{BB962C8B-B14F-4D97-AF65-F5344CB8AC3E}">
        <p14:creationId xmlns:p14="http://schemas.microsoft.com/office/powerpoint/2010/main" val="424923116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p>
          <a:p>
            <a:r>
              <a:rPr lang="en-US" sz="1600" dirty="0">
                <a:solidFill>
                  <a:srgbClr val="0000FF"/>
                </a:solidFill>
              </a:rPr>
              <a:t>It means the protein has been forced out of its native conformation. Because a protein’s function is inextricably tied to is shape, denatured proteins do not behave as they do in their native form.</a:t>
            </a:r>
          </a:p>
          <a:p>
            <a:endParaRPr lang="en-US" sz="1600" dirty="0">
              <a:solidFill>
                <a:srgbClr val="0000FF"/>
              </a:solidFill>
            </a:endParaRPr>
          </a:p>
          <a:p>
            <a:r>
              <a:rPr lang="en-US" sz="1600" i="1" dirty="0">
                <a:solidFill>
                  <a:srgbClr val="0000FF"/>
                </a:solidFill>
              </a:rPr>
              <a:t>Can you give an example of protein denaturation?</a:t>
            </a:r>
          </a:p>
          <a:p>
            <a:r>
              <a:rPr lang="en-US" sz="1600" dirty="0">
                <a:solidFill>
                  <a:srgbClr val="0000FF"/>
                </a:solidFill>
              </a:rPr>
              <a:t>Consider egg albumin. In its native state, it’s a clear liquid. But if sufficient heat is applied, it becomes a white solid. (And if sufficient salsa is applied to the white solid, it becomes delish.)</a:t>
            </a:r>
          </a:p>
          <a:p>
            <a:endParaRPr lang="en-US" sz="1600" dirty="0">
              <a:solidFill>
                <a:srgbClr val="0000FF"/>
              </a:solidFill>
            </a:endParaRPr>
          </a:p>
          <a:p>
            <a:r>
              <a:rPr lang="en-US" sz="1600" i="1" dirty="0">
                <a:solidFill>
                  <a:srgbClr val="0000FF"/>
                </a:solidFill>
              </a:rPr>
              <a:t>What role does denaturation play in the inflammatory process?</a:t>
            </a:r>
            <a:endParaRPr lang="en-US" sz="1600" i="1" dirty="0">
              <a:solidFill>
                <a:srgbClr val="FFCCFF"/>
              </a:solidFill>
            </a:endParaRPr>
          </a:p>
          <a:p>
            <a:r>
              <a:rPr lang="en-US" sz="1600" dirty="0">
                <a:solidFill>
                  <a:srgbClr val="FFCCFF"/>
                </a:solidFill>
              </a:rPr>
              <a:t>Recall that normal lens proteins enjoy a degree of immunologic privilege.        In contrast, </a:t>
            </a:r>
            <a:r>
              <a:rPr lang="en-US" sz="1600" i="1" dirty="0">
                <a:solidFill>
                  <a:srgbClr val="FFCCFF"/>
                </a:solidFill>
              </a:rPr>
              <a:t>denatured </a:t>
            </a:r>
            <a:r>
              <a:rPr lang="en-US" sz="1600" dirty="0">
                <a:solidFill>
                  <a:srgbClr val="FFCCFF"/>
                </a:solidFill>
              </a:rPr>
              <a:t>proteins enjoy no immunologic privilege, and thus tend to attract macrophages in large numbers.</a:t>
            </a:r>
          </a:p>
        </p:txBody>
      </p:sp>
    </p:spTree>
    <p:extLst>
      <p:ext uri="{BB962C8B-B14F-4D97-AF65-F5344CB8AC3E}">
        <p14:creationId xmlns:p14="http://schemas.microsoft.com/office/powerpoint/2010/main" val="284999708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b="1" dirty="0"/>
              <a:t>Is a reaction to </a:t>
            </a:r>
            <a:r>
              <a:rPr lang="en-US" altLang="en-US" sz="2200" b="1" i="1" dirty="0"/>
              <a:t>denatured</a:t>
            </a:r>
            <a:r>
              <a:rPr lang="en-US" altLang="en-US" sz="2200" b="1" dirty="0"/>
              <a:t> lens proteins: </a:t>
            </a:r>
            <a:r>
              <a:rPr lang="en-US" altLang="en-US" sz="2200" b="1" dirty="0" err="1">
                <a:solidFill>
                  <a:srgbClr val="0000FF"/>
                </a:solidFill>
              </a:rPr>
              <a:t>Phacolytic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 name="TextBox 2">
            <a:extLst>
              <a:ext uri="{FF2B5EF4-FFF2-40B4-BE49-F238E27FC236}">
                <a16:creationId xmlns:a16="http://schemas.microsoft.com/office/drawing/2014/main" id="{936CC1FF-D741-449E-851A-E2A791D4935E}"/>
              </a:ext>
            </a:extLst>
          </p:cNvPr>
          <p:cNvSpPr txBox="1"/>
          <p:nvPr/>
        </p:nvSpPr>
        <p:spPr>
          <a:xfrm>
            <a:off x="828263" y="1725545"/>
            <a:ext cx="7308572" cy="3539430"/>
          </a:xfrm>
          <a:prstGeom prst="rect">
            <a:avLst/>
          </a:prstGeom>
          <a:solidFill>
            <a:srgbClr val="FFCCFF"/>
          </a:solidFill>
        </p:spPr>
        <p:txBody>
          <a:bodyPr wrap="square" rtlCol="0">
            <a:spAutoFit/>
          </a:bodyPr>
          <a:lstStyle/>
          <a:p>
            <a:r>
              <a:rPr lang="en-US" sz="1600" i="1" dirty="0">
                <a:solidFill>
                  <a:srgbClr val="0000FF"/>
                </a:solidFill>
              </a:rPr>
              <a:t>What does it mean to say a protein has been ‘denatured’?</a:t>
            </a:r>
          </a:p>
          <a:p>
            <a:r>
              <a:rPr lang="en-US" sz="1600" dirty="0">
                <a:solidFill>
                  <a:srgbClr val="0000FF"/>
                </a:solidFill>
              </a:rPr>
              <a:t>It means the protein has been forced out of its native conformation. Because a protein’s function is inextricably tied to is shape, denatured proteins do not behave as they do in their native form.</a:t>
            </a:r>
          </a:p>
          <a:p>
            <a:endParaRPr lang="en-US" sz="1600" dirty="0">
              <a:solidFill>
                <a:srgbClr val="0000FF"/>
              </a:solidFill>
            </a:endParaRPr>
          </a:p>
          <a:p>
            <a:r>
              <a:rPr lang="en-US" sz="1600" i="1" dirty="0">
                <a:solidFill>
                  <a:srgbClr val="0000FF"/>
                </a:solidFill>
              </a:rPr>
              <a:t>Can you give an example of protein denaturation?</a:t>
            </a:r>
          </a:p>
          <a:p>
            <a:r>
              <a:rPr lang="en-US" sz="1600" dirty="0">
                <a:solidFill>
                  <a:srgbClr val="0000FF"/>
                </a:solidFill>
              </a:rPr>
              <a:t>Consider egg albumin. In its native state, it’s a clear liquid. But if sufficient heat is applied, it becomes a white solid. (And if sufficient salsa is applied to the white solid, it becomes delish.)</a:t>
            </a:r>
          </a:p>
          <a:p>
            <a:endParaRPr lang="en-US" sz="1600" dirty="0">
              <a:solidFill>
                <a:srgbClr val="0000FF"/>
              </a:solidFill>
            </a:endParaRPr>
          </a:p>
          <a:p>
            <a:r>
              <a:rPr lang="en-US" sz="1600" i="1" dirty="0">
                <a:solidFill>
                  <a:srgbClr val="0000FF"/>
                </a:solidFill>
              </a:rPr>
              <a:t>What role does denaturation play in the inflammatory process?</a:t>
            </a:r>
          </a:p>
          <a:p>
            <a:r>
              <a:rPr lang="en-US" sz="1600" dirty="0">
                <a:solidFill>
                  <a:srgbClr val="0000FF"/>
                </a:solidFill>
              </a:rPr>
              <a:t>Recall that normal lens proteins enjoy a degree of immunologic privilege.        In contrast, </a:t>
            </a:r>
            <a:r>
              <a:rPr lang="en-US" sz="1600" i="1" dirty="0">
                <a:solidFill>
                  <a:srgbClr val="0000FF"/>
                </a:solidFill>
              </a:rPr>
              <a:t>denatured </a:t>
            </a:r>
            <a:r>
              <a:rPr lang="en-US" sz="1600" dirty="0">
                <a:solidFill>
                  <a:srgbClr val="0000FF"/>
                </a:solidFill>
              </a:rPr>
              <a:t>proteins enjoy no such privilege, and thus tend to attract macrophages in large numbers.</a:t>
            </a:r>
          </a:p>
        </p:txBody>
      </p:sp>
    </p:spTree>
    <p:extLst>
      <p:ext uri="{BB962C8B-B14F-4D97-AF65-F5344CB8AC3E}">
        <p14:creationId xmlns:p14="http://schemas.microsoft.com/office/powerpoint/2010/main" val="200924735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The presence of KP is a key clinical finding:</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5448982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The presence of KP is a key clinical finding:</a:t>
            </a:r>
            <a:r>
              <a:rPr lang="en-US" altLang="en-US" sz="2200" dirty="0">
                <a:solidFill>
                  <a:srgbClr val="0000FF"/>
                </a:solidFill>
              </a:rPr>
              <a:t>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2207252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AC reaction is granulomatous: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denatured</a:t>
            </a:r>
            <a:r>
              <a:rPr lang="en-US" altLang="en-US" sz="2200" dirty="0">
                <a:solidFill>
                  <a:schemeClr val="bg1">
                    <a:lumMod val="75000"/>
                  </a:schemeClr>
                </a:solidFill>
              </a:rPr>
              <a:t> lens proteins: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The presence of KP is a key clinical finding:</a:t>
            </a:r>
            <a:r>
              <a:rPr lang="en-US" altLang="en-US" sz="2200" b="1" dirty="0">
                <a:solidFill>
                  <a:srgbClr val="0000FF"/>
                </a:solidFill>
              </a:rPr>
              <a:t> </a:t>
            </a:r>
            <a:r>
              <a:rPr lang="en-US" altLang="en-US" sz="2200" b="1" dirty="0" err="1">
                <a:solidFill>
                  <a:srgbClr val="0000FF"/>
                </a:solidFill>
              </a:rPr>
              <a:t>Phacoantigenic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184EA571-6467-49FD-8DD7-1AA5E6285163}"/>
              </a:ext>
            </a:extLst>
          </p:cNvPr>
          <p:cNvSpPr txBox="1"/>
          <p:nvPr/>
        </p:nvSpPr>
        <p:spPr>
          <a:xfrm>
            <a:off x="2001079" y="6170467"/>
            <a:ext cx="4856907" cy="584775"/>
          </a:xfrm>
          <a:prstGeom prst="rect">
            <a:avLst/>
          </a:prstGeom>
          <a:solidFill>
            <a:srgbClr val="00B0F0"/>
          </a:solidFill>
        </p:spPr>
        <p:txBody>
          <a:bodyPr wrap="none" rtlCol="0">
            <a:spAutoFit/>
          </a:bodyPr>
          <a:lstStyle/>
          <a:p>
            <a:r>
              <a:rPr lang="en-US" sz="1600" i="1" dirty="0">
                <a:solidFill>
                  <a:schemeClr val="bg1"/>
                </a:solidFill>
              </a:rPr>
              <a:t>Are the KP granulomatous, or </a:t>
            </a:r>
            <a:r>
              <a:rPr lang="en-US" sz="1600" i="1" dirty="0" err="1">
                <a:solidFill>
                  <a:schemeClr val="bg1"/>
                </a:solidFill>
              </a:rPr>
              <a:t>nongranulomatous</a:t>
            </a:r>
            <a:r>
              <a:rPr lang="en-US" sz="1600" i="1" dirty="0">
                <a:solidFill>
                  <a:schemeClr val="bg1"/>
                </a:solidFill>
              </a:rPr>
              <a:t>?</a:t>
            </a:r>
          </a:p>
          <a:p>
            <a:r>
              <a:rPr lang="en-US" sz="1600" dirty="0">
                <a:solidFill>
                  <a:srgbClr val="00B0F0"/>
                </a:solidFill>
              </a:rPr>
              <a:t>Granulomatous</a:t>
            </a:r>
          </a:p>
        </p:txBody>
      </p:sp>
    </p:spTree>
    <p:extLst>
      <p:ext uri="{BB962C8B-B14F-4D97-AF65-F5344CB8AC3E}">
        <p14:creationId xmlns:p14="http://schemas.microsoft.com/office/powerpoint/2010/main" val="292294907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solidFill>
                  <a:schemeClr val="bg1">
                    <a:lumMod val="75000"/>
                  </a:schemeClr>
                </a:solidFill>
              </a:rPr>
              <a:t>The only one described in the </a:t>
            </a:r>
            <a:r>
              <a:rPr lang="en-US" altLang="en-US" sz="2200" i="1" dirty="0">
                <a:solidFill>
                  <a:schemeClr val="bg1">
                    <a:lumMod val="75000"/>
                  </a:schemeClr>
                </a:solidFill>
              </a:rPr>
              <a:t>Glaucoma</a:t>
            </a:r>
            <a:r>
              <a:rPr lang="en-US" altLang="en-US" sz="2200" dirty="0">
                <a:solidFill>
                  <a:schemeClr val="bg1">
                    <a:lumMod val="75000"/>
                  </a:schemeClr>
                </a:solidFill>
              </a:rPr>
              <a:t> book as ‘rare’: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inflammatory response to lens proteins in AC: </a:t>
            </a:r>
            <a:r>
              <a:rPr lang="en-US" altLang="en-US" sz="2200" dirty="0" err="1">
                <a:solidFill>
                  <a:schemeClr val="bg1">
                    <a:lumMod val="75000"/>
                  </a:schemeClr>
                </a:solidFill>
              </a:rPr>
              <a:t>Phacoantigenic</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Mediated by IgG antibodies: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TM is clogged with macrophages: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Chunks of cortex may be visible in AC: Lens particle</a:t>
            </a:r>
          </a:p>
          <a:p>
            <a:pPr eaLnBrk="1" hangingPunct="1"/>
            <a:r>
              <a:rPr lang="en-US" altLang="en-US" sz="2200" dirty="0">
                <a:solidFill>
                  <a:schemeClr val="bg1">
                    <a:lumMod val="75000"/>
                  </a:schemeClr>
                </a:solidFill>
              </a:rPr>
              <a:t>Is also known as [condition name] </a:t>
            </a:r>
            <a:r>
              <a:rPr lang="en-US" altLang="en-US" sz="2200" i="1" dirty="0">
                <a:solidFill>
                  <a:schemeClr val="bg1">
                    <a:lumMod val="75000"/>
                  </a:schemeClr>
                </a:solidFill>
              </a:rPr>
              <a:t>uveitis</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Capsule is intact: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AC reaction is granulomatous:</a:t>
            </a:r>
            <a:r>
              <a:rPr lang="en-US" altLang="en-US" sz="2200" b="1" dirty="0">
                <a:solidFill>
                  <a:schemeClr val="bg1">
                    <a:lumMod val="75000"/>
                  </a:schemeClr>
                </a:solidFill>
              </a:rPr>
              <a:t> </a:t>
            </a:r>
            <a:r>
              <a:rPr lang="en-US" altLang="en-US" sz="2200" b="1" dirty="0" err="1">
                <a:solidFill>
                  <a:srgbClr val="0000FF"/>
                </a:solidFill>
              </a:rPr>
              <a:t>Phacoantigenic</a:t>
            </a:r>
            <a:endParaRPr lang="en-US" altLang="en-US" sz="2200" b="1" dirty="0">
              <a:solidFill>
                <a:srgbClr val="0000FF"/>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normal</a:t>
            </a:r>
            <a:r>
              <a:rPr lang="en-US" altLang="en-US" sz="2200" dirty="0">
                <a:solidFill>
                  <a:schemeClr val="bg1">
                    <a:lumMod val="75000"/>
                  </a:schemeClr>
                </a:solidFill>
              </a:rPr>
              <a:t> lens proteins: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Is a reaction to </a:t>
            </a:r>
            <a:r>
              <a:rPr lang="en-US" altLang="en-US" sz="2200" i="1" dirty="0">
                <a:solidFill>
                  <a:schemeClr val="bg1">
                    <a:lumMod val="75000"/>
                  </a:schemeClr>
                </a:solidFill>
              </a:rPr>
              <a:t>denatured</a:t>
            </a:r>
            <a:r>
              <a:rPr lang="en-US" altLang="en-US" sz="2200" dirty="0">
                <a:solidFill>
                  <a:schemeClr val="bg1">
                    <a:lumMod val="75000"/>
                  </a:schemeClr>
                </a:solidFill>
              </a:rPr>
              <a:t> lens proteins: </a:t>
            </a:r>
            <a:r>
              <a:rPr lang="en-US" altLang="en-US" sz="2200" dirty="0" err="1">
                <a:solidFill>
                  <a:schemeClr val="bg1">
                    <a:lumMod val="75000"/>
                  </a:schemeClr>
                </a:solidFill>
              </a:rPr>
              <a:t>Phacolytic</a:t>
            </a:r>
            <a:endParaRPr lang="en-US" altLang="en-US" sz="2200" dirty="0">
              <a:solidFill>
                <a:schemeClr val="bg1">
                  <a:lumMod val="75000"/>
                </a:schemeClr>
              </a:solidFill>
            </a:endParaRPr>
          </a:p>
          <a:p>
            <a:pPr eaLnBrk="1" hangingPunct="1"/>
            <a:r>
              <a:rPr lang="en-US" altLang="en-US" sz="2200" b="1" dirty="0"/>
              <a:t>The presence of KP is a key clinical finding:</a:t>
            </a:r>
            <a:r>
              <a:rPr lang="en-US" altLang="en-US" sz="2200" b="1" dirty="0">
                <a:solidFill>
                  <a:srgbClr val="0000FF"/>
                </a:solidFill>
              </a:rPr>
              <a:t> </a:t>
            </a:r>
            <a:r>
              <a:rPr lang="en-US" altLang="en-US" sz="2200" b="1" dirty="0" err="1">
                <a:solidFill>
                  <a:srgbClr val="0000FF"/>
                </a:solidFill>
              </a:rPr>
              <a:t>Phacoantigenic</a:t>
            </a:r>
            <a:endParaRPr lang="en-US" altLang="en-US" sz="2200" b="1"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Box 1">
            <a:extLst>
              <a:ext uri="{FF2B5EF4-FFF2-40B4-BE49-F238E27FC236}">
                <a16:creationId xmlns:a16="http://schemas.microsoft.com/office/drawing/2014/main" id="{184EA571-6467-49FD-8DD7-1AA5E6285163}"/>
              </a:ext>
            </a:extLst>
          </p:cNvPr>
          <p:cNvSpPr txBox="1"/>
          <p:nvPr/>
        </p:nvSpPr>
        <p:spPr>
          <a:xfrm>
            <a:off x="2001079" y="6170467"/>
            <a:ext cx="4856907" cy="584775"/>
          </a:xfrm>
          <a:prstGeom prst="rect">
            <a:avLst/>
          </a:prstGeom>
          <a:solidFill>
            <a:srgbClr val="00B0F0"/>
          </a:solidFill>
        </p:spPr>
        <p:txBody>
          <a:bodyPr wrap="none" rtlCol="0">
            <a:spAutoFit/>
          </a:bodyPr>
          <a:lstStyle/>
          <a:p>
            <a:r>
              <a:rPr lang="en-US" sz="1600" i="1" dirty="0">
                <a:solidFill>
                  <a:schemeClr val="bg1"/>
                </a:solidFill>
              </a:rPr>
              <a:t>Are the KP granulomatous, or </a:t>
            </a:r>
            <a:r>
              <a:rPr lang="en-US" sz="1600" i="1" dirty="0" err="1">
                <a:solidFill>
                  <a:schemeClr val="bg1"/>
                </a:solidFill>
              </a:rPr>
              <a:t>nongranulomatous</a:t>
            </a:r>
            <a:r>
              <a:rPr lang="en-US" sz="1600" i="1" dirty="0">
                <a:solidFill>
                  <a:schemeClr val="bg1"/>
                </a:solidFill>
              </a:rPr>
              <a:t>?</a:t>
            </a:r>
          </a:p>
          <a:p>
            <a:r>
              <a:rPr lang="en-US" sz="1600" dirty="0">
                <a:solidFill>
                  <a:schemeClr val="bg1"/>
                </a:solidFill>
              </a:rPr>
              <a:t>Granulomatous</a:t>
            </a:r>
          </a:p>
        </p:txBody>
      </p:sp>
      <p:sp>
        <p:nvSpPr>
          <p:cNvPr id="3" name="Oval 2">
            <a:extLst>
              <a:ext uri="{FF2B5EF4-FFF2-40B4-BE49-F238E27FC236}">
                <a16:creationId xmlns:a16="http://schemas.microsoft.com/office/drawing/2014/main" id="{ECC37B7C-0EAE-49DE-B3C0-62A1EFF34294}"/>
              </a:ext>
            </a:extLst>
          </p:cNvPr>
          <p:cNvSpPr/>
          <p:nvPr/>
        </p:nvSpPr>
        <p:spPr>
          <a:xfrm>
            <a:off x="4704522" y="4391417"/>
            <a:ext cx="2531165" cy="728869"/>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740077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6B93082-B349-42F5-9C3A-4F9FA678491F}"/>
              </a:ext>
            </a:extLst>
          </p:cNvPr>
          <p:cNvSpPr>
            <a:spLocks noGrp="1"/>
          </p:cNvSpPr>
          <p:nvPr>
            <p:ph type="sldNum" sz="quarter" idx="12"/>
          </p:nvPr>
        </p:nvSpPr>
        <p:spPr/>
        <p:txBody>
          <a:bodyPr/>
          <a:lstStyle/>
          <a:p>
            <a:pPr>
              <a:defRPr/>
            </a:pPr>
            <a:fld id="{0BB887E1-D19B-4909-93B1-7D5653B34270}" type="slidenum">
              <a:rPr lang="en-US" altLang="en-US" smtClean="0"/>
              <a:pPr>
                <a:defRPr/>
              </a:pPr>
              <a:t>69</a:t>
            </a:fld>
            <a:endParaRPr lang="en-US" altLang="en-US"/>
          </a:p>
        </p:txBody>
      </p:sp>
      <p:sp>
        <p:nvSpPr>
          <p:cNvPr id="2" name="TextBox 1">
            <a:extLst>
              <a:ext uri="{FF2B5EF4-FFF2-40B4-BE49-F238E27FC236}">
                <a16:creationId xmlns:a16="http://schemas.microsoft.com/office/drawing/2014/main" id="{066A3CD4-0F74-4E5F-B923-4FBB470282B9}"/>
              </a:ext>
            </a:extLst>
          </p:cNvPr>
          <p:cNvSpPr txBox="1"/>
          <p:nvPr/>
        </p:nvSpPr>
        <p:spPr>
          <a:xfrm>
            <a:off x="2120057" y="5901964"/>
            <a:ext cx="4903907" cy="369332"/>
          </a:xfrm>
          <a:prstGeom prst="rect">
            <a:avLst/>
          </a:prstGeom>
          <a:noFill/>
        </p:spPr>
        <p:txBody>
          <a:bodyPr wrap="none" rtlCol="0">
            <a:spAutoFit/>
          </a:bodyPr>
          <a:lstStyle/>
          <a:p>
            <a:pPr algn="ctr"/>
            <a:r>
              <a:rPr lang="en-US" dirty="0" err="1"/>
              <a:t>Phacoantigenic</a:t>
            </a:r>
            <a:r>
              <a:rPr lang="en-US" dirty="0"/>
              <a:t> glaucoma: Granulomatous KP</a:t>
            </a:r>
          </a:p>
        </p:txBody>
      </p:sp>
      <p:pic>
        <p:nvPicPr>
          <p:cNvPr id="6" name="Picture 5">
            <a:extLst>
              <a:ext uri="{FF2B5EF4-FFF2-40B4-BE49-F238E27FC236}">
                <a16:creationId xmlns:a16="http://schemas.microsoft.com/office/drawing/2014/main" id="{10BAE1B1-E38A-44DD-AEB7-8B9C08315B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96015" y="1628361"/>
            <a:ext cx="5551970" cy="3601278"/>
          </a:xfrm>
          <a:prstGeom prst="rect">
            <a:avLst/>
          </a:prstGeom>
        </p:spPr>
      </p:pic>
      <p:sp>
        <p:nvSpPr>
          <p:cNvPr id="3" name="Text Box 3">
            <a:extLst>
              <a:ext uri="{FF2B5EF4-FFF2-40B4-BE49-F238E27FC236}">
                <a16:creationId xmlns:a16="http://schemas.microsoft.com/office/drawing/2014/main" id="{8F97CEF9-726C-AD1C-22F4-3988592EE2C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Tree>
    <p:extLst>
      <p:ext uri="{BB962C8B-B14F-4D97-AF65-F5344CB8AC3E}">
        <p14:creationId xmlns:p14="http://schemas.microsoft.com/office/powerpoint/2010/main" val="6379611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Why isn’t elevated IOP mentioned above?</a:t>
            </a:r>
          </a:p>
          <a:p>
            <a:pPr eaLnBrk="1" hangingPunct="1">
              <a:spcBef>
                <a:spcPct val="0"/>
              </a:spcBef>
              <a:buClrTx/>
              <a:buSzTx/>
              <a:buFontTx/>
              <a:buNone/>
            </a:pPr>
            <a:r>
              <a:rPr lang="en-US" altLang="en-US" sz="1600" dirty="0">
                <a:solidFill>
                  <a:srgbClr val="0000FF"/>
                </a:solidFill>
              </a:rPr>
              <a:t>Elevated IOP is a strong risk factor for glaucoma, but it need not be present—IOP can be normal, or even low</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In addition to being the strongest risk factor for glaucoma, IOP has another quality that renders it unique—what is it?</a:t>
            </a:r>
          </a:p>
          <a:p>
            <a:pPr eaLnBrk="1" hangingPunct="1">
              <a:spcBef>
                <a:spcPct val="0"/>
              </a:spcBef>
              <a:buClrTx/>
              <a:buSzTx/>
              <a:buFontTx/>
              <a:buNone/>
            </a:pPr>
            <a:r>
              <a:rPr lang="en-US" altLang="en-US" sz="1600" dirty="0">
                <a:solidFill>
                  <a:srgbClr val="0000FF"/>
                </a:solidFill>
              </a:rPr>
              <a:t>It is the only risk factor that is modifiable in a manner proven to influence the risk of glaucoma progression</a:t>
            </a:r>
          </a:p>
          <a:p>
            <a:pPr eaLnBrk="1" hangingPunct="1">
              <a:spcBef>
                <a:spcPct val="0"/>
              </a:spcBef>
              <a:buClrTx/>
              <a:buSzTx/>
              <a:buFontTx/>
              <a:buNone/>
            </a:pPr>
            <a:endParaRPr lang="en-US" altLang="en-US" sz="1600" b="1" dirty="0">
              <a:solidFill>
                <a:srgbClr val="0000FF"/>
              </a:solidFill>
            </a:endParaRPr>
          </a:p>
          <a:p>
            <a:pPr eaLnBrk="1" hangingPunct="1">
              <a:spcBef>
                <a:spcPct val="0"/>
              </a:spcBef>
              <a:buClrTx/>
              <a:buSzTx/>
              <a:buFontTx/>
              <a:buNone/>
            </a:pPr>
            <a:endParaRPr lang="en-US" altLang="en-US" sz="1600" b="1" dirty="0">
              <a:solidFill>
                <a:srgbClr val="0000FF"/>
              </a:solidFill>
            </a:endParaRPr>
          </a:p>
        </p:txBody>
      </p:sp>
      <p:sp>
        <p:nvSpPr>
          <p:cNvPr id="5" name="TextBox 4">
            <a:extLst>
              <a:ext uri="{FF2B5EF4-FFF2-40B4-BE49-F238E27FC236}">
                <a16:creationId xmlns:a16="http://schemas.microsoft.com/office/drawing/2014/main" id="{8CC8FCB1-8E3E-4DC5-A483-B4375CB4E8B8}"/>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6" name="Rectangle 8">
            <a:extLst>
              <a:ext uri="{FF2B5EF4-FFF2-40B4-BE49-F238E27FC236}">
                <a16:creationId xmlns:a16="http://schemas.microsoft.com/office/drawing/2014/main" id="{DB7E8D18-EA5D-48EC-89EE-F1E032B43D6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Tree>
    <p:extLst>
      <p:ext uri="{BB962C8B-B14F-4D97-AF65-F5344CB8AC3E}">
        <p14:creationId xmlns:p14="http://schemas.microsoft.com/office/powerpoint/2010/main" val="78955683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The presence of KP is a key clinical finding:</a:t>
            </a:r>
            <a:r>
              <a:rPr lang="en-US" altLang="en-US" sz="2200" dirty="0">
                <a:solidFill>
                  <a:srgbClr val="0000FF"/>
                </a:solidFill>
              </a:rPr>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The one most likely to have a very high IOP:</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8291259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0999" y="1010424"/>
            <a:ext cx="8550965" cy="5496394"/>
          </a:xfrm>
        </p:spPr>
        <p:txBody>
          <a:bodyPr/>
          <a:lstStyle/>
          <a:p>
            <a:pPr eaLnBrk="1" hangingPunct="1"/>
            <a:r>
              <a:rPr lang="en-US" altLang="en-US" sz="2200" dirty="0"/>
              <a:t>The only one described in the </a:t>
            </a:r>
            <a:r>
              <a:rPr lang="en-US" altLang="en-US" sz="2200" i="1" dirty="0"/>
              <a:t>Glaucoma</a:t>
            </a:r>
            <a:r>
              <a:rPr lang="en-US" altLang="en-US" sz="2200" dirty="0"/>
              <a:t> book as ‘rare’: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Mediated by inflammatory response to lens proteins in AC: </a:t>
            </a:r>
            <a:r>
              <a:rPr lang="en-US" altLang="en-US" sz="2200" dirty="0" err="1">
                <a:solidFill>
                  <a:srgbClr val="0000FF"/>
                </a:solidFill>
              </a:rPr>
              <a:t>Phacoantigenic</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Mediated by IgG antibodies: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TM is clogged with macrophages: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Chunks of cortex may be visible in AC: </a:t>
            </a:r>
            <a:r>
              <a:rPr lang="en-US" altLang="en-US" sz="2200" dirty="0">
                <a:solidFill>
                  <a:srgbClr val="0000FF"/>
                </a:solidFill>
              </a:rPr>
              <a:t>Lens particle</a:t>
            </a:r>
          </a:p>
          <a:p>
            <a:pPr eaLnBrk="1" hangingPunct="1"/>
            <a:r>
              <a:rPr lang="en-US" altLang="en-US" sz="2200" dirty="0"/>
              <a:t>Is also known as [condition name] </a:t>
            </a:r>
            <a:r>
              <a:rPr lang="en-US" altLang="en-US" sz="2200" i="1" dirty="0"/>
              <a:t>uveitis</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Capsule is intact: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AC reaction is granulomatous: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normal</a:t>
            </a:r>
            <a:r>
              <a:rPr lang="en-US" altLang="en-US" sz="2200" dirty="0"/>
              <a:t> lens proteins: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Is a reaction to </a:t>
            </a:r>
            <a:r>
              <a:rPr lang="en-US" altLang="en-US" sz="2200" i="1" dirty="0"/>
              <a:t>denatured</a:t>
            </a:r>
            <a:r>
              <a:rPr lang="en-US" altLang="en-US" sz="2200" dirty="0"/>
              <a:t> lens proteins: </a:t>
            </a:r>
            <a:r>
              <a:rPr lang="en-US" altLang="en-US" sz="2200" dirty="0" err="1">
                <a:solidFill>
                  <a:srgbClr val="0000FF"/>
                </a:solidFill>
              </a:rPr>
              <a:t>Phacolytic</a:t>
            </a:r>
            <a:endParaRPr lang="en-US" altLang="en-US" sz="2200" dirty="0">
              <a:solidFill>
                <a:srgbClr val="0000FF"/>
              </a:solidFill>
            </a:endParaRPr>
          </a:p>
          <a:p>
            <a:pPr eaLnBrk="1" hangingPunct="1"/>
            <a:r>
              <a:rPr lang="en-US" altLang="en-US" sz="2200" dirty="0"/>
              <a:t>The presence of KP is a key clinical finding:</a:t>
            </a:r>
            <a:r>
              <a:rPr lang="en-US" altLang="en-US" sz="2200" dirty="0">
                <a:solidFill>
                  <a:srgbClr val="0000FF"/>
                </a:solidFill>
              </a:rPr>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The one most likely to have a very high IOP:</a:t>
            </a:r>
            <a:r>
              <a:rPr lang="en-US" altLang="en-US" sz="2200" dirty="0">
                <a:solidFill>
                  <a:srgbClr val="0000FF"/>
                </a:solidFill>
              </a:rPr>
              <a:t>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18074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6565111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8278385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a:t>
            </a:r>
            <a:r>
              <a:rPr lang="en-US" altLang="en-US" sz="2200" dirty="0"/>
              <a:t> </a:t>
            </a:r>
            <a:r>
              <a:rPr lang="en-US" altLang="en-US" sz="2200" b="1" i="1" dirty="0" err="1"/>
              <a:t>phacoanaphylactic</a:t>
            </a:r>
            <a:r>
              <a:rPr lang="en-US" altLang="en-US" sz="2200" i="1" dirty="0"/>
              <a:t> </a:t>
            </a:r>
            <a:r>
              <a:rPr lang="en-US" altLang="en-US" sz="2200" i="1" dirty="0">
                <a:solidFill>
                  <a:schemeClr val="bg1">
                    <a:lumMod val="75000"/>
                  </a:schemeClr>
                </a:solidFill>
              </a:rPr>
              <a:t>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 Box 14">
            <a:extLst>
              <a:ext uri="{FF2B5EF4-FFF2-40B4-BE49-F238E27FC236}">
                <a16:creationId xmlns:a16="http://schemas.microsoft.com/office/drawing/2014/main" id="{3952E461-F267-4D75-8964-3D46A779E11F}"/>
              </a:ext>
            </a:extLst>
          </p:cNvPr>
          <p:cNvSpPr txBox="1">
            <a:spLocks noChangeArrowheads="1"/>
          </p:cNvSpPr>
          <p:nvPr/>
        </p:nvSpPr>
        <p:spPr bwMode="auto">
          <a:xfrm>
            <a:off x="457200" y="1708741"/>
            <a:ext cx="5495415" cy="338554"/>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Why is </a:t>
            </a:r>
            <a:r>
              <a:rPr kumimoji="0" lang="en-US" altLang="en-US" sz="1600" b="0"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phacoanaphylactic</a:t>
            </a: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actually a misnomer?</a:t>
            </a:r>
            <a:endParaRPr kumimoji="0" lang="en-US" altLang="en-US" sz="16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0632025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a:t>
            </a:r>
            <a:r>
              <a:rPr lang="en-US" altLang="en-US" sz="2200" dirty="0"/>
              <a:t> </a:t>
            </a:r>
            <a:r>
              <a:rPr lang="en-US" altLang="en-US" sz="2200" b="1" i="1" dirty="0" err="1"/>
              <a:t>phacoanaphylactic</a:t>
            </a:r>
            <a:r>
              <a:rPr lang="en-US" altLang="en-US" sz="2200" i="1" dirty="0"/>
              <a:t> </a:t>
            </a:r>
            <a:r>
              <a:rPr lang="en-US" altLang="en-US" sz="2200" i="1" dirty="0">
                <a:solidFill>
                  <a:schemeClr val="bg1">
                    <a:lumMod val="75000"/>
                  </a:schemeClr>
                </a:solidFill>
              </a:rPr>
              <a:t>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 Box 14">
            <a:extLst>
              <a:ext uri="{FF2B5EF4-FFF2-40B4-BE49-F238E27FC236}">
                <a16:creationId xmlns:a16="http://schemas.microsoft.com/office/drawing/2014/main" id="{3952E461-F267-4D75-8964-3D46A779E11F}"/>
              </a:ext>
            </a:extLst>
          </p:cNvPr>
          <p:cNvSpPr txBox="1">
            <a:spLocks noChangeArrowheads="1"/>
          </p:cNvSpPr>
          <p:nvPr/>
        </p:nvSpPr>
        <p:spPr bwMode="auto">
          <a:xfrm>
            <a:off x="457200" y="1708741"/>
            <a:ext cx="5711179" cy="584775"/>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Why is </a:t>
            </a:r>
            <a:r>
              <a:rPr kumimoji="0" lang="en-US" altLang="en-US" sz="1600" b="0"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phacoanaphylactic</a:t>
            </a: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actually a misnomer?</a:t>
            </a:r>
            <a:endParaRPr kumimoji="0" lang="en-US" altLang="en-US" sz="16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Because the condition is not a Type 1 (anaphylactic) reaction</a:t>
            </a:r>
          </a:p>
        </p:txBody>
      </p:sp>
    </p:spTree>
    <p:extLst>
      <p:ext uri="{BB962C8B-B14F-4D97-AF65-F5344CB8AC3E}">
        <p14:creationId xmlns:p14="http://schemas.microsoft.com/office/powerpoint/2010/main" val="36873738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a:t>
            </a:r>
            <a:r>
              <a:rPr lang="en-US" altLang="en-US" sz="2200" dirty="0"/>
              <a:t> </a:t>
            </a:r>
            <a:r>
              <a:rPr lang="en-US" altLang="en-US" sz="2200" b="1" i="1" dirty="0" err="1"/>
              <a:t>phacoanaphylactic</a:t>
            </a:r>
            <a:r>
              <a:rPr lang="en-US" altLang="en-US" sz="2200" i="1" dirty="0"/>
              <a:t> </a:t>
            </a:r>
            <a:r>
              <a:rPr lang="en-US" altLang="en-US" sz="2200" i="1" dirty="0">
                <a:solidFill>
                  <a:schemeClr val="bg1">
                    <a:lumMod val="75000"/>
                  </a:schemeClr>
                </a:solidFill>
              </a:rPr>
              <a:t>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 Box 14">
            <a:extLst>
              <a:ext uri="{FF2B5EF4-FFF2-40B4-BE49-F238E27FC236}">
                <a16:creationId xmlns:a16="http://schemas.microsoft.com/office/drawing/2014/main" id="{3952E461-F267-4D75-8964-3D46A779E11F}"/>
              </a:ext>
            </a:extLst>
          </p:cNvPr>
          <p:cNvSpPr txBox="1">
            <a:spLocks noChangeArrowheads="1"/>
          </p:cNvSpPr>
          <p:nvPr/>
        </p:nvSpPr>
        <p:spPr bwMode="auto">
          <a:xfrm>
            <a:off x="457200" y="1708741"/>
            <a:ext cx="5711179" cy="584775"/>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Why is </a:t>
            </a:r>
            <a:r>
              <a:rPr kumimoji="0" lang="en-US" altLang="en-US" sz="1600" b="0"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phacoanaphylactic</a:t>
            </a: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actually a misnomer?</a:t>
            </a:r>
            <a:endParaRPr kumimoji="0" lang="en-US" altLang="en-US" sz="16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Because the condition is not a Type 1 (anaphylactic) reaction</a:t>
            </a:r>
          </a:p>
        </p:txBody>
      </p:sp>
      <p:sp>
        <p:nvSpPr>
          <p:cNvPr id="3" name="TextBox 2">
            <a:extLst>
              <a:ext uri="{FF2B5EF4-FFF2-40B4-BE49-F238E27FC236}">
                <a16:creationId xmlns:a16="http://schemas.microsoft.com/office/drawing/2014/main" id="{93652273-9544-4605-B6A5-A73A2AB56739}"/>
              </a:ext>
            </a:extLst>
          </p:cNvPr>
          <p:cNvSpPr txBox="1"/>
          <p:nvPr/>
        </p:nvSpPr>
        <p:spPr>
          <a:xfrm>
            <a:off x="947530" y="2477408"/>
            <a:ext cx="4434509" cy="523220"/>
          </a:xfrm>
          <a:prstGeom prst="rect">
            <a:avLst/>
          </a:prstGeom>
          <a:noFill/>
        </p:spPr>
        <p:txBody>
          <a:bodyPr wrap="square" rtlCol="0">
            <a:spAutoFit/>
          </a:bodyPr>
          <a:lstStyle/>
          <a:p>
            <a:r>
              <a:rPr lang="en-US" sz="1400" i="1" dirty="0"/>
              <a:t>What characteristics inherent to true anaphylaxis are missing in </a:t>
            </a:r>
            <a:r>
              <a:rPr lang="en-US" sz="1400" i="1" dirty="0" err="1"/>
              <a:t>phacoantigenic</a:t>
            </a:r>
            <a:r>
              <a:rPr lang="en-US" sz="1400" i="1" dirty="0"/>
              <a:t> glaucoma?</a:t>
            </a:r>
            <a:endParaRPr lang="en-US" sz="1400" dirty="0">
              <a:solidFill>
                <a:schemeClr val="accent1">
                  <a:lumMod val="40000"/>
                  <a:lumOff val="60000"/>
                </a:schemeClr>
              </a:solidFill>
            </a:endParaRPr>
          </a:p>
        </p:txBody>
      </p:sp>
    </p:spTree>
    <p:extLst>
      <p:ext uri="{BB962C8B-B14F-4D97-AF65-F5344CB8AC3E}">
        <p14:creationId xmlns:p14="http://schemas.microsoft.com/office/powerpoint/2010/main" val="359492728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a:t>
            </a:r>
            <a:r>
              <a:rPr lang="en-US" altLang="en-US" sz="2200" dirty="0"/>
              <a:t> </a:t>
            </a:r>
            <a:r>
              <a:rPr lang="en-US" altLang="en-US" sz="2200" b="1" i="1" dirty="0" err="1"/>
              <a:t>phacoanaphylactic</a:t>
            </a:r>
            <a:r>
              <a:rPr lang="en-US" altLang="en-US" sz="2200" i="1" dirty="0"/>
              <a:t> </a:t>
            </a:r>
            <a:r>
              <a:rPr lang="en-US" altLang="en-US" sz="2200" i="1" dirty="0">
                <a:solidFill>
                  <a:schemeClr val="bg1">
                    <a:lumMod val="75000"/>
                  </a:schemeClr>
                </a:solidFill>
              </a:rPr>
              <a:t>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Text Box 14">
            <a:extLst>
              <a:ext uri="{FF2B5EF4-FFF2-40B4-BE49-F238E27FC236}">
                <a16:creationId xmlns:a16="http://schemas.microsoft.com/office/drawing/2014/main" id="{3952E461-F267-4D75-8964-3D46A779E11F}"/>
              </a:ext>
            </a:extLst>
          </p:cNvPr>
          <p:cNvSpPr txBox="1">
            <a:spLocks noChangeArrowheads="1"/>
          </p:cNvSpPr>
          <p:nvPr/>
        </p:nvSpPr>
        <p:spPr bwMode="auto">
          <a:xfrm>
            <a:off x="457200" y="1708741"/>
            <a:ext cx="5711179" cy="584775"/>
          </a:xfrm>
          <a:prstGeom prst="rect">
            <a:avLst/>
          </a:prstGeom>
          <a:noFill/>
          <a:ln>
            <a:noFill/>
          </a:ln>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Why is </a:t>
            </a:r>
            <a:r>
              <a:rPr kumimoji="0" lang="en-US" altLang="en-US" sz="1600" b="0"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phacoanaphylactic</a:t>
            </a: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6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actually a misnomer?</a:t>
            </a:r>
            <a:endParaRPr kumimoji="0" lang="en-US" altLang="en-US" sz="16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Because the condition is not a Type 1 (anaphylactic) reaction</a:t>
            </a:r>
          </a:p>
        </p:txBody>
      </p:sp>
      <p:sp>
        <p:nvSpPr>
          <p:cNvPr id="3" name="TextBox 2">
            <a:extLst>
              <a:ext uri="{FF2B5EF4-FFF2-40B4-BE49-F238E27FC236}">
                <a16:creationId xmlns:a16="http://schemas.microsoft.com/office/drawing/2014/main" id="{93652273-9544-4605-B6A5-A73A2AB56739}"/>
              </a:ext>
            </a:extLst>
          </p:cNvPr>
          <p:cNvSpPr txBox="1"/>
          <p:nvPr/>
        </p:nvSpPr>
        <p:spPr>
          <a:xfrm>
            <a:off x="947530" y="2477408"/>
            <a:ext cx="4434509" cy="738664"/>
          </a:xfrm>
          <a:prstGeom prst="rect">
            <a:avLst/>
          </a:prstGeom>
          <a:noFill/>
        </p:spPr>
        <p:txBody>
          <a:bodyPr wrap="square" rtlCol="0">
            <a:spAutoFit/>
          </a:bodyPr>
          <a:lstStyle/>
          <a:p>
            <a:r>
              <a:rPr lang="en-US" sz="1400" i="1" dirty="0"/>
              <a:t>What characteristics inherent to true anaphylaxis are missing in </a:t>
            </a:r>
            <a:r>
              <a:rPr lang="en-US" sz="1400" i="1" dirty="0" err="1"/>
              <a:t>phacoantigenic</a:t>
            </a:r>
            <a:r>
              <a:rPr lang="en-US" sz="1400" i="1" dirty="0"/>
              <a:t> glaucoma?</a:t>
            </a:r>
          </a:p>
          <a:p>
            <a:r>
              <a:rPr lang="en-US" sz="1400" dirty="0"/>
              <a:t>The involvement of </a:t>
            </a:r>
            <a:r>
              <a:rPr lang="en-US" sz="1400" dirty="0" err="1"/>
              <a:t>IgE</a:t>
            </a:r>
            <a:r>
              <a:rPr lang="en-US" sz="1400" dirty="0"/>
              <a:t>, mast cells and basophils </a:t>
            </a:r>
          </a:p>
        </p:txBody>
      </p:sp>
    </p:spTree>
    <p:extLst>
      <p:ext uri="{BB962C8B-B14F-4D97-AF65-F5344CB8AC3E}">
        <p14:creationId xmlns:p14="http://schemas.microsoft.com/office/powerpoint/2010/main" val="321254322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9686145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96395525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
            <a:extLst>
              <a:ext uri="{FF2B5EF4-FFF2-40B4-BE49-F238E27FC236}">
                <a16:creationId xmlns:a16="http://schemas.microsoft.com/office/drawing/2014/main" id="{E076B0B7-B9FD-4E49-A792-FF3A9178E3A5}"/>
              </a:ext>
            </a:extLst>
          </p:cNvPr>
          <p:cNvSpPr txBox="1">
            <a:spLocks noChangeArrowheads="1"/>
          </p:cNvSpPr>
          <p:nvPr/>
        </p:nvSpPr>
        <p:spPr bwMode="auto">
          <a:xfrm>
            <a:off x="355600" y="1600200"/>
            <a:ext cx="8407400"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dirty="0">
                <a:solidFill>
                  <a:srgbClr val="0000FF"/>
                </a:solidFill>
              </a:rPr>
              <a:t>Define</a:t>
            </a:r>
            <a:r>
              <a:rPr lang="en-US" altLang="en-US" sz="1600" dirty="0">
                <a:solidFill>
                  <a:srgbClr val="0000FF"/>
                </a:solidFill>
              </a:rPr>
              <a:t> glaucoma.</a:t>
            </a:r>
          </a:p>
          <a:p>
            <a:pPr eaLnBrk="1" hangingPunct="1">
              <a:spcBef>
                <a:spcPct val="0"/>
              </a:spcBef>
              <a:buClrTx/>
              <a:buSzTx/>
              <a:buFontTx/>
              <a:buNone/>
            </a:pPr>
            <a:r>
              <a:rPr lang="en-US" altLang="en-US" sz="1600" dirty="0">
                <a:solidFill>
                  <a:srgbClr val="0000FF"/>
                </a:solidFill>
              </a:rPr>
              <a:t>A group of optic neuropathies that present with progressive ONH damage and characteristic VF loss</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Why isn’t elevated IOP mentioned above?</a:t>
            </a:r>
          </a:p>
          <a:p>
            <a:pPr eaLnBrk="1" hangingPunct="1">
              <a:spcBef>
                <a:spcPct val="0"/>
              </a:spcBef>
              <a:buClrTx/>
              <a:buSzTx/>
              <a:buFontTx/>
              <a:buNone/>
            </a:pPr>
            <a:r>
              <a:rPr lang="en-US" altLang="en-US" sz="1600" dirty="0">
                <a:solidFill>
                  <a:srgbClr val="0000FF"/>
                </a:solidFill>
              </a:rPr>
              <a:t>Elevated IOP is a strong risk factor for glaucoma, but it need not be present—IOP can be normal, or even low</a:t>
            </a:r>
          </a:p>
          <a:p>
            <a:pPr eaLnBrk="1" hangingPunct="1">
              <a:spcBef>
                <a:spcPct val="0"/>
              </a:spcBef>
              <a:buClrTx/>
              <a:buSzTx/>
              <a:buFontTx/>
              <a:buNone/>
            </a:pPr>
            <a:endParaRPr lang="en-US" altLang="en-US" sz="1600" dirty="0">
              <a:solidFill>
                <a:srgbClr val="0000FF"/>
              </a:solidFill>
            </a:endParaRPr>
          </a:p>
          <a:p>
            <a:pPr eaLnBrk="1" hangingPunct="1">
              <a:spcBef>
                <a:spcPct val="0"/>
              </a:spcBef>
              <a:buClrTx/>
              <a:buSzTx/>
              <a:buFontTx/>
              <a:buNone/>
            </a:pPr>
            <a:r>
              <a:rPr lang="en-US" altLang="en-US" sz="1600" i="1" dirty="0">
                <a:solidFill>
                  <a:srgbClr val="0000FF"/>
                </a:solidFill>
              </a:rPr>
              <a:t>In addition to being the strongest risk factor for glaucoma, IOP has another quality that renders it unique—what is it?</a:t>
            </a:r>
          </a:p>
          <a:p>
            <a:pPr eaLnBrk="1" hangingPunct="1">
              <a:spcBef>
                <a:spcPct val="0"/>
              </a:spcBef>
              <a:buClrTx/>
              <a:buSzTx/>
              <a:buFontTx/>
              <a:buNone/>
            </a:pPr>
            <a:r>
              <a:rPr lang="en-US" altLang="en-US" sz="1600" u="sng" dirty="0">
                <a:solidFill>
                  <a:srgbClr val="0000FF"/>
                </a:solidFill>
              </a:rPr>
              <a:t>It is the only risk factor that is </a:t>
            </a:r>
            <a:r>
              <a:rPr lang="en-US" altLang="en-US" sz="1600" b="1" u="sng" dirty="0">
                <a:solidFill>
                  <a:srgbClr val="0000FF"/>
                </a:solidFill>
              </a:rPr>
              <a:t>modifiable</a:t>
            </a:r>
            <a:r>
              <a:rPr lang="en-US" altLang="en-US" sz="1600" u="sng" dirty="0">
                <a:solidFill>
                  <a:srgbClr val="0000FF"/>
                </a:solidFill>
              </a:rPr>
              <a:t> </a:t>
            </a:r>
            <a:r>
              <a:rPr lang="en-US" altLang="en-US" sz="1600" dirty="0">
                <a:solidFill>
                  <a:srgbClr val="0000FF"/>
                </a:solidFill>
              </a:rPr>
              <a:t>in a manner proven to influence the risk of glaucoma progression</a:t>
            </a:r>
          </a:p>
          <a:p>
            <a:pPr eaLnBrk="1" hangingPunct="1">
              <a:spcBef>
                <a:spcPct val="0"/>
              </a:spcBef>
              <a:buClrTx/>
              <a:buSzTx/>
              <a:buFontTx/>
              <a:buNone/>
            </a:pPr>
            <a:endParaRPr lang="en-US" altLang="en-US" sz="1600" b="1" dirty="0">
              <a:solidFill>
                <a:srgbClr val="0000FF"/>
              </a:solidFill>
            </a:endParaRPr>
          </a:p>
          <a:p>
            <a:pPr eaLnBrk="1" hangingPunct="1">
              <a:spcBef>
                <a:spcPct val="0"/>
              </a:spcBef>
              <a:buClrTx/>
              <a:buSzTx/>
              <a:buFontTx/>
              <a:buNone/>
            </a:pPr>
            <a:endParaRPr lang="en-US" altLang="en-US" sz="1600" b="1" dirty="0">
              <a:solidFill>
                <a:srgbClr val="0000FF"/>
              </a:solidFill>
            </a:endParaRPr>
          </a:p>
        </p:txBody>
      </p:sp>
      <p:sp>
        <p:nvSpPr>
          <p:cNvPr id="10244" name="Text Box 4">
            <a:extLst>
              <a:ext uri="{FF2B5EF4-FFF2-40B4-BE49-F238E27FC236}">
                <a16:creationId xmlns:a16="http://schemas.microsoft.com/office/drawing/2014/main" id="{C8CCA0D9-C9F9-4D8A-B199-17481705CC20}"/>
              </a:ext>
            </a:extLst>
          </p:cNvPr>
          <p:cNvSpPr txBox="1">
            <a:spLocks noChangeArrowheads="1"/>
          </p:cNvSpPr>
          <p:nvPr/>
        </p:nvSpPr>
        <p:spPr bwMode="auto">
          <a:xfrm>
            <a:off x="685800" y="5149850"/>
            <a:ext cx="7626350" cy="33655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i="1">
                <a:solidFill>
                  <a:srgbClr val="0000FF"/>
                </a:solidFill>
              </a:rPr>
              <a:t>That’s why glaucoma management concerns nothing but IOP-lowering maneuvers!</a:t>
            </a:r>
          </a:p>
        </p:txBody>
      </p:sp>
      <p:sp>
        <p:nvSpPr>
          <p:cNvPr id="10245" name="Line 5">
            <a:extLst>
              <a:ext uri="{FF2B5EF4-FFF2-40B4-BE49-F238E27FC236}">
                <a16:creationId xmlns:a16="http://schemas.microsoft.com/office/drawing/2014/main" id="{45BF896E-9A22-426E-B4D2-612E661FB961}"/>
              </a:ext>
            </a:extLst>
          </p:cNvPr>
          <p:cNvSpPr>
            <a:spLocks noChangeShapeType="1"/>
          </p:cNvSpPr>
          <p:nvPr/>
        </p:nvSpPr>
        <p:spPr bwMode="auto">
          <a:xfrm flipV="1">
            <a:off x="3276600" y="4414837"/>
            <a:ext cx="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 name="TextBox 6">
            <a:extLst>
              <a:ext uri="{FF2B5EF4-FFF2-40B4-BE49-F238E27FC236}">
                <a16:creationId xmlns:a16="http://schemas.microsoft.com/office/drawing/2014/main" id="{C0BCF948-20C6-4CF0-99E6-3894D2148FC0}"/>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Tree>
    <p:extLst>
      <p:ext uri="{BB962C8B-B14F-4D97-AF65-F5344CB8AC3E}">
        <p14:creationId xmlns:p14="http://schemas.microsoft.com/office/powerpoint/2010/main" val="166260364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957637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0209899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3145026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t>aka </a:t>
            </a:r>
            <a:r>
              <a:rPr lang="en-US" altLang="en-US" sz="2200" i="1" dirty="0" err="1"/>
              <a:t>phacoanaphylactic</a:t>
            </a:r>
            <a:r>
              <a:rPr lang="en-US" altLang="en-US" sz="2200" i="1" dirty="0"/>
              <a:t> glaucoma</a:t>
            </a:r>
            <a:r>
              <a:rPr lang="en-US" altLang="en-US" sz="2200" dirty="0"/>
              <a:t>: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Usually unilateral: </a:t>
            </a:r>
            <a:r>
              <a:rPr lang="en-US" altLang="en-US" sz="2200" dirty="0">
                <a:solidFill>
                  <a:srgbClr val="0000FF"/>
                </a:solidFill>
              </a:rPr>
              <a:t>All of them</a:t>
            </a:r>
          </a:p>
          <a:p>
            <a:pPr eaLnBrk="1" hangingPunct="1"/>
            <a:r>
              <a:rPr lang="en-US" altLang="en-US" sz="2200" dirty="0"/>
              <a:t>Is mediated by an </a:t>
            </a:r>
            <a:r>
              <a:rPr lang="en-US" altLang="en-US" sz="2200" i="1" dirty="0"/>
              <a:t>adaptive</a:t>
            </a:r>
            <a:r>
              <a:rPr lang="en-US" altLang="en-US" sz="2200" dirty="0"/>
              <a:t> immune response: </a:t>
            </a:r>
            <a:r>
              <a:rPr lang="en-US" altLang="en-US" sz="2200" dirty="0" err="1">
                <a:solidFill>
                  <a:srgbClr val="0000FF"/>
                </a:solidFill>
              </a:rPr>
              <a:t>Phacoantigenic</a:t>
            </a:r>
            <a:endParaRPr lang="en-US" altLang="en-US" sz="2200" dirty="0">
              <a:solidFill>
                <a:srgbClr val="0000FF"/>
              </a:solidFill>
            </a:endParaRPr>
          </a:p>
          <a:p>
            <a:pPr eaLnBrk="1" hangingPunct="1"/>
            <a:r>
              <a:rPr lang="en-US" altLang="en-US" sz="2200" dirty="0"/>
              <a:t>Associated with mature/</a:t>
            </a:r>
            <a:r>
              <a:rPr lang="en-US" altLang="en-US" sz="2200" dirty="0" err="1"/>
              <a:t>hypermature</a:t>
            </a:r>
            <a:r>
              <a:rPr lang="en-US" altLang="en-US" sz="2200" dirty="0"/>
              <a:t> cataract: </a:t>
            </a:r>
            <a:r>
              <a:rPr lang="en-US" altLang="en-US" sz="2200" dirty="0" err="1">
                <a:solidFill>
                  <a:srgbClr val="0000FF"/>
                </a:solidFill>
              </a:rPr>
              <a:t>Phacolytic</a:t>
            </a:r>
            <a:endParaRPr lang="en-US" altLang="en-US" sz="2200" dirty="0">
              <a:solidFill>
                <a:srgbClr val="0000FF"/>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2203582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a:t>
            </a:r>
            <a:r>
              <a:rPr lang="en-US" altLang="en-US" sz="2200" b="1" dirty="0"/>
              <a:t>mature</a:t>
            </a:r>
            <a:r>
              <a:rPr lang="en-US" altLang="en-US" sz="2200" dirty="0">
                <a:solidFill>
                  <a:schemeClr val="bg1">
                    <a:lumMod val="75000"/>
                  </a:schemeClr>
                </a:solidFill>
              </a:rPr>
              <a:t>/</a:t>
            </a:r>
            <a:r>
              <a:rPr lang="en-US" altLang="en-US" sz="2200" dirty="0" err="1">
                <a:solidFill>
                  <a:schemeClr val="bg1">
                    <a:lumMod val="75000"/>
                  </a:schemeClr>
                </a:solidFill>
              </a:rPr>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2637183" y="2080591"/>
            <a:ext cx="4227443"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338554"/>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endParaRPr lang="en-US" sz="1600" dirty="0">
              <a:solidFill>
                <a:srgbClr val="0000FF"/>
              </a:solidFill>
            </a:endParaRPr>
          </a:p>
        </p:txBody>
      </p:sp>
    </p:spTree>
    <p:extLst>
      <p:ext uri="{BB962C8B-B14F-4D97-AF65-F5344CB8AC3E}">
        <p14:creationId xmlns:p14="http://schemas.microsoft.com/office/powerpoint/2010/main" val="390132441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a:t>
            </a:r>
            <a:r>
              <a:rPr lang="en-US" altLang="en-US" sz="2200" b="1" dirty="0"/>
              <a:t>mature</a:t>
            </a:r>
            <a:r>
              <a:rPr lang="en-US" altLang="en-US" sz="2200" dirty="0">
                <a:solidFill>
                  <a:schemeClr val="bg1">
                    <a:lumMod val="75000"/>
                  </a:schemeClr>
                </a:solidFill>
              </a:rPr>
              <a:t>/</a:t>
            </a:r>
            <a:r>
              <a:rPr lang="en-US" altLang="en-US" sz="2200" dirty="0" err="1">
                <a:solidFill>
                  <a:schemeClr val="bg1">
                    <a:lumMod val="75000"/>
                  </a:schemeClr>
                </a:solidFill>
              </a:rPr>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2637183" y="2080591"/>
            <a:ext cx="4227443"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584775"/>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p:txBody>
      </p:sp>
      <p:sp>
        <p:nvSpPr>
          <p:cNvPr id="4" name="Rectangle 3">
            <a:extLst>
              <a:ext uri="{FF2B5EF4-FFF2-40B4-BE49-F238E27FC236}">
                <a16:creationId xmlns:a16="http://schemas.microsoft.com/office/drawing/2014/main" id="{32A97BBF-5200-43C7-A401-C3D01CA49E60}"/>
              </a:ext>
            </a:extLst>
          </p:cNvPr>
          <p:cNvSpPr/>
          <p:nvPr/>
        </p:nvSpPr>
        <p:spPr>
          <a:xfrm>
            <a:off x="1550504" y="3598819"/>
            <a:ext cx="735496" cy="4025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nuclear vs cortical vs PSC</a:t>
            </a:r>
          </a:p>
        </p:txBody>
      </p:sp>
      <p:sp>
        <p:nvSpPr>
          <p:cNvPr id="5" name="Rectangle 4">
            <a:extLst>
              <a:ext uri="{FF2B5EF4-FFF2-40B4-BE49-F238E27FC236}">
                <a16:creationId xmlns:a16="http://schemas.microsoft.com/office/drawing/2014/main" id="{EF56E4D4-239A-4439-B630-839D2FBFF14D}"/>
              </a:ext>
            </a:extLst>
          </p:cNvPr>
          <p:cNvSpPr/>
          <p:nvPr/>
        </p:nvSpPr>
        <p:spPr>
          <a:xfrm>
            <a:off x="7272130" y="3578087"/>
            <a:ext cx="735496" cy="4025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800"/>
              </a:lnSpc>
            </a:pPr>
            <a:r>
              <a:rPr lang="en-US" sz="800" dirty="0">
                <a:solidFill>
                  <a:schemeClr val="tx1"/>
                </a:solidFill>
              </a:rPr>
              <a:t>nucleus vs cortex vs PC</a:t>
            </a:r>
          </a:p>
        </p:txBody>
      </p:sp>
    </p:spTree>
    <p:extLst>
      <p:ext uri="{BB962C8B-B14F-4D97-AF65-F5344CB8AC3E}">
        <p14:creationId xmlns:p14="http://schemas.microsoft.com/office/powerpoint/2010/main" val="132869107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a:t>
            </a:r>
            <a:r>
              <a:rPr lang="en-US" altLang="en-US" sz="2200" b="1" dirty="0"/>
              <a:t>mature</a:t>
            </a:r>
            <a:r>
              <a:rPr lang="en-US" altLang="en-US" sz="2200" dirty="0">
                <a:solidFill>
                  <a:schemeClr val="bg1">
                    <a:lumMod val="75000"/>
                  </a:schemeClr>
                </a:solidFill>
              </a:rPr>
              <a:t>/</a:t>
            </a:r>
            <a:r>
              <a:rPr lang="en-US" altLang="en-US" sz="2200" dirty="0" err="1">
                <a:solidFill>
                  <a:schemeClr val="bg1">
                    <a:lumMod val="75000"/>
                  </a:schemeClr>
                </a:solidFill>
              </a:rPr>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2637183" y="2080591"/>
            <a:ext cx="4227443"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584775"/>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p:txBody>
      </p:sp>
    </p:spTree>
    <p:extLst>
      <p:ext uri="{BB962C8B-B14F-4D97-AF65-F5344CB8AC3E}">
        <p14:creationId xmlns:p14="http://schemas.microsoft.com/office/powerpoint/2010/main" val="5595608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E8CC17A-2038-4F25-AB7F-717174703AB7}"/>
              </a:ext>
            </a:extLst>
          </p:cNvPr>
          <p:cNvSpPr>
            <a:spLocks noGrp="1"/>
          </p:cNvSpPr>
          <p:nvPr>
            <p:ph type="sldNum" sz="quarter" idx="12"/>
          </p:nvPr>
        </p:nvSpPr>
        <p:spPr/>
        <p:txBody>
          <a:bodyPr/>
          <a:lstStyle/>
          <a:p>
            <a:pPr>
              <a:defRPr/>
            </a:pPr>
            <a:fld id="{0BB887E1-D19B-4909-93B1-7D5653B34270}" type="slidenum">
              <a:rPr lang="en-US" altLang="en-US" smtClean="0"/>
              <a:pPr>
                <a:defRPr/>
              </a:pPr>
              <a:t>87</a:t>
            </a:fld>
            <a:endParaRPr lang="en-US" altLang="en-US"/>
          </a:p>
        </p:txBody>
      </p:sp>
      <p:sp>
        <p:nvSpPr>
          <p:cNvPr id="6" name="TextBox 5">
            <a:extLst>
              <a:ext uri="{FF2B5EF4-FFF2-40B4-BE49-F238E27FC236}">
                <a16:creationId xmlns:a16="http://schemas.microsoft.com/office/drawing/2014/main" id="{1645E8D1-A6E3-467D-8D3B-71E4490E40D4}"/>
              </a:ext>
            </a:extLst>
          </p:cNvPr>
          <p:cNvSpPr txBox="1"/>
          <p:nvPr/>
        </p:nvSpPr>
        <p:spPr>
          <a:xfrm>
            <a:off x="3678177" y="5901964"/>
            <a:ext cx="1787670" cy="369332"/>
          </a:xfrm>
          <a:prstGeom prst="rect">
            <a:avLst/>
          </a:prstGeom>
          <a:noFill/>
        </p:spPr>
        <p:txBody>
          <a:bodyPr wrap="none" rtlCol="0">
            <a:spAutoFit/>
          </a:bodyPr>
          <a:lstStyle/>
          <a:p>
            <a:pPr algn="ctr"/>
            <a:r>
              <a:rPr lang="en-US" dirty="0"/>
              <a:t>Mature cataract</a:t>
            </a:r>
          </a:p>
        </p:txBody>
      </p:sp>
      <p:pic>
        <p:nvPicPr>
          <p:cNvPr id="8" name="Picture 7">
            <a:extLst>
              <a:ext uri="{FF2B5EF4-FFF2-40B4-BE49-F238E27FC236}">
                <a16:creationId xmlns:a16="http://schemas.microsoft.com/office/drawing/2014/main" id="{CDF1184F-83B2-412B-94BF-B8AE0F3C97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63756" y="1343206"/>
            <a:ext cx="6016487" cy="4171588"/>
          </a:xfrm>
          <a:prstGeom prst="rect">
            <a:avLst/>
          </a:prstGeom>
        </p:spPr>
      </p:pic>
      <p:sp>
        <p:nvSpPr>
          <p:cNvPr id="2" name="Text Box 3">
            <a:extLst>
              <a:ext uri="{FF2B5EF4-FFF2-40B4-BE49-F238E27FC236}">
                <a16:creationId xmlns:a16="http://schemas.microsoft.com/office/drawing/2014/main" id="{10A10C69-C6D9-C923-2FFA-F9D4E2C2051C}"/>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Tree>
    <p:extLst>
      <p:ext uri="{BB962C8B-B14F-4D97-AF65-F5344CB8AC3E}">
        <p14:creationId xmlns:p14="http://schemas.microsoft.com/office/powerpoint/2010/main" val="341092489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1077218"/>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a:p>
            <a:endParaRPr lang="en-US" sz="1600" dirty="0">
              <a:solidFill>
                <a:srgbClr val="0000FF"/>
              </a:solidFill>
            </a:endParaRPr>
          </a:p>
          <a:p>
            <a:r>
              <a:rPr lang="en-US" sz="1600" i="1" dirty="0">
                <a:solidFill>
                  <a:srgbClr val="0000FF"/>
                </a:solidFill>
              </a:rPr>
              <a:t>What is a </a:t>
            </a:r>
            <a:r>
              <a:rPr lang="en-US" sz="1600" dirty="0" err="1">
                <a:solidFill>
                  <a:srgbClr val="0000FF"/>
                </a:solidFill>
              </a:rPr>
              <a:t>hypermature</a:t>
            </a:r>
            <a:r>
              <a:rPr lang="en-US" sz="1600" dirty="0">
                <a:solidFill>
                  <a:srgbClr val="0000FF"/>
                </a:solidFill>
              </a:rPr>
              <a:t> cataract</a:t>
            </a:r>
            <a:r>
              <a:rPr lang="en-US" sz="1600" i="1" dirty="0">
                <a:solidFill>
                  <a:srgbClr val="0000FF"/>
                </a:solidFill>
              </a:rPr>
              <a:t>?</a:t>
            </a:r>
            <a:endParaRPr lang="en-US" sz="1600" dirty="0">
              <a:solidFill>
                <a:srgbClr val="0000FF"/>
              </a:solidFill>
            </a:endParaRPr>
          </a:p>
        </p:txBody>
      </p:sp>
    </p:spTree>
    <p:extLst>
      <p:ext uri="{BB962C8B-B14F-4D97-AF65-F5344CB8AC3E}">
        <p14:creationId xmlns:p14="http://schemas.microsoft.com/office/powerpoint/2010/main" val="141283601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1569660"/>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a:p>
            <a:endParaRPr lang="en-US" sz="1600" dirty="0">
              <a:solidFill>
                <a:srgbClr val="0000FF"/>
              </a:solidFill>
            </a:endParaRPr>
          </a:p>
          <a:p>
            <a:r>
              <a:rPr lang="en-US" sz="1600" i="1" dirty="0">
                <a:solidFill>
                  <a:srgbClr val="0000FF"/>
                </a:solidFill>
              </a:rPr>
              <a:t>What is a </a:t>
            </a:r>
            <a:r>
              <a:rPr lang="en-US" sz="1600" dirty="0" err="1">
                <a:solidFill>
                  <a:srgbClr val="0000FF"/>
                </a:solidFill>
              </a:rPr>
              <a:t>hypermature</a:t>
            </a:r>
            <a:r>
              <a:rPr lang="en-US" sz="1600" dirty="0">
                <a:solidFill>
                  <a:srgbClr val="0000FF"/>
                </a:solidFill>
              </a:rPr>
              <a:t> cataract</a:t>
            </a:r>
            <a:r>
              <a:rPr lang="en-US" sz="1600" i="1" dirty="0">
                <a:solidFill>
                  <a:srgbClr val="0000FF"/>
                </a:solidFill>
              </a:rPr>
              <a:t>?</a:t>
            </a:r>
          </a:p>
          <a:p>
            <a:r>
              <a:rPr lang="en-US" sz="1600" dirty="0">
                <a:solidFill>
                  <a:srgbClr val="0000FF"/>
                </a:solidFill>
              </a:rPr>
              <a:t>Mature cataracts may absorb water, transforming them into an </a:t>
            </a:r>
            <a:r>
              <a:rPr lang="en-US" sz="1600" i="1" dirty="0">
                <a:solidFill>
                  <a:srgbClr val="0000FF"/>
                </a:solidFill>
              </a:rPr>
              <a:t>intumescent  cortical cataract</a:t>
            </a:r>
            <a:r>
              <a:rPr lang="en-US" sz="1600" dirty="0">
                <a:solidFill>
                  <a:srgbClr val="0000FF"/>
                </a:solidFill>
              </a:rPr>
              <a:t>. </a:t>
            </a:r>
          </a:p>
        </p:txBody>
      </p:sp>
      <p:sp>
        <p:nvSpPr>
          <p:cNvPr id="4" name="Rectangle 3">
            <a:extLst>
              <a:ext uri="{FF2B5EF4-FFF2-40B4-BE49-F238E27FC236}">
                <a16:creationId xmlns:a16="http://schemas.microsoft.com/office/drawing/2014/main" id="{BB18C5B9-D4AF-4D64-88F1-3725580481CB}"/>
              </a:ext>
            </a:extLst>
          </p:cNvPr>
          <p:cNvSpPr/>
          <p:nvPr/>
        </p:nvSpPr>
        <p:spPr>
          <a:xfrm>
            <a:off x="1247361" y="4558748"/>
            <a:ext cx="1230796" cy="31070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err="1">
                <a:solidFill>
                  <a:schemeClr val="tx1"/>
                </a:solidFill>
              </a:rPr>
              <a:t>swole</a:t>
            </a:r>
            <a:endParaRPr lang="en-US" sz="800" dirty="0">
              <a:solidFill>
                <a:schemeClr val="tx1"/>
              </a:solidFill>
            </a:endParaRPr>
          </a:p>
        </p:txBody>
      </p:sp>
    </p:spTree>
    <p:extLst>
      <p:ext uri="{BB962C8B-B14F-4D97-AF65-F5344CB8AC3E}">
        <p14:creationId xmlns:p14="http://schemas.microsoft.com/office/powerpoint/2010/main" val="191990171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3">
            <a:extLst>
              <a:ext uri="{FF2B5EF4-FFF2-40B4-BE49-F238E27FC236}">
                <a16:creationId xmlns:a16="http://schemas.microsoft.com/office/drawing/2014/main" id="{E27070FE-91AD-475D-BEA3-19B392A561B4}"/>
              </a:ext>
            </a:extLst>
          </p:cNvPr>
          <p:cNvSpPr txBox="1">
            <a:spLocks noChangeArrowheads="1"/>
          </p:cNvSpPr>
          <p:nvPr/>
        </p:nvSpPr>
        <p:spPr bwMode="auto">
          <a:xfrm>
            <a:off x="3304415" y="788987"/>
            <a:ext cx="2266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a:t>Glaucoma</a:t>
            </a:r>
          </a:p>
        </p:txBody>
      </p:sp>
      <p:sp>
        <p:nvSpPr>
          <p:cNvPr id="11" name="Line 6">
            <a:extLst>
              <a:ext uri="{FF2B5EF4-FFF2-40B4-BE49-F238E27FC236}">
                <a16:creationId xmlns:a16="http://schemas.microsoft.com/office/drawing/2014/main" id="{FFE2B5F3-BAF5-4226-910C-424244B02CAA}"/>
              </a:ext>
            </a:extLst>
          </p:cNvPr>
          <p:cNvSpPr>
            <a:spLocks noChangeShapeType="1"/>
          </p:cNvSpPr>
          <p:nvPr/>
        </p:nvSpPr>
        <p:spPr bwMode="auto">
          <a:xfrm flipH="1">
            <a:off x="1989965" y="1447800"/>
            <a:ext cx="2481263" cy="3698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 name="Line 7">
            <a:extLst>
              <a:ext uri="{FF2B5EF4-FFF2-40B4-BE49-F238E27FC236}">
                <a16:creationId xmlns:a16="http://schemas.microsoft.com/office/drawing/2014/main" id="{5D67AD97-052A-43B7-AD37-A3CA2378B541}"/>
              </a:ext>
            </a:extLst>
          </p:cNvPr>
          <p:cNvSpPr>
            <a:spLocks noChangeShapeType="1"/>
          </p:cNvSpPr>
          <p:nvPr/>
        </p:nvSpPr>
        <p:spPr bwMode="auto">
          <a:xfrm>
            <a:off x="4471228" y="1447800"/>
            <a:ext cx="2438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 name="TextBox 8">
            <a:extLst>
              <a:ext uri="{FF2B5EF4-FFF2-40B4-BE49-F238E27FC236}">
                <a16:creationId xmlns:a16="http://schemas.microsoft.com/office/drawing/2014/main" id="{4DACB966-BE3F-4DE4-878A-92396D447501}"/>
              </a:ext>
            </a:extLst>
          </p:cNvPr>
          <p:cNvSpPr txBox="1">
            <a:spLocks noChangeArrowheads="1"/>
          </p:cNvSpPr>
          <p:nvPr/>
        </p:nvSpPr>
        <p:spPr bwMode="auto">
          <a:xfrm>
            <a:off x="4275965" y="1550987"/>
            <a:ext cx="46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3600" b="1" i="1"/>
              <a:t>?</a:t>
            </a:r>
          </a:p>
        </p:txBody>
      </p:sp>
      <p:sp>
        <p:nvSpPr>
          <p:cNvPr id="14" name="TextBox 7">
            <a:extLst>
              <a:ext uri="{FF2B5EF4-FFF2-40B4-BE49-F238E27FC236}">
                <a16:creationId xmlns:a16="http://schemas.microsoft.com/office/drawing/2014/main" id="{187D685C-5E2E-4C5D-A03B-88D1B140296D}"/>
              </a:ext>
            </a:extLst>
          </p:cNvPr>
          <p:cNvSpPr txBox="1">
            <a:spLocks noChangeArrowheads="1"/>
          </p:cNvSpPr>
          <p:nvPr/>
        </p:nvSpPr>
        <p:spPr bwMode="auto">
          <a:xfrm>
            <a:off x="1861321" y="3048000"/>
            <a:ext cx="52245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0000FF"/>
                </a:solidFill>
              </a:rPr>
              <a:t>The first thought you should have when</a:t>
            </a:r>
          </a:p>
          <a:p>
            <a:pPr algn="ctr" eaLnBrk="1" hangingPunct="1">
              <a:spcBef>
                <a:spcPct val="0"/>
              </a:spcBef>
              <a:buClrTx/>
              <a:buSzTx/>
              <a:buFontTx/>
              <a:buNone/>
            </a:pPr>
            <a:r>
              <a:rPr lang="en-US" altLang="en-US" sz="1800" dirty="0">
                <a:solidFill>
                  <a:srgbClr val="0000FF"/>
                </a:solidFill>
              </a:rPr>
              <a:t>encountering a </a:t>
            </a:r>
            <a:r>
              <a:rPr lang="en-US" altLang="en-US" sz="1800" dirty="0" err="1">
                <a:solidFill>
                  <a:srgbClr val="0000FF"/>
                </a:solidFill>
              </a:rPr>
              <a:t>pt</a:t>
            </a:r>
            <a:r>
              <a:rPr lang="en-US" altLang="en-US" sz="1800" dirty="0">
                <a:solidFill>
                  <a:srgbClr val="0000FF"/>
                </a:solidFill>
              </a:rPr>
              <a:t> you suspect has glaucoma is…</a:t>
            </a:r>
          </a:p>
        </p:txBody>
      </p:sp>
      <p:sp>
        <p:nvSpPr>
          <p:cNvPr id="15" name="TextBox 14">
            <a:extLst>
              <a:ext uri="{FF2B5EF4-FFF2-40B4-BE49-F238E27FC236}">
                <a16:creationId xmlns:a16="http://schemas.microsoft.com/office/drawing/2014/main" id="{1A1BDD76-66DA-47BB-A2B6-8840534AD137}"/>
              </a:ext>
            </a:extLst>
          </p:cNvPr>
          <p:cNvSpPr txBox="1"/>
          <p:nvPr/>
        </p:nvSpPr>
        <p:spPr>
          <a:xfrm>
            <a:off x="2385344" y="224220"/>
            <a:ext cx="4373313" cy="400110"/>
          </a:xfrm>
          <a:prstGeom prst="rect">
            <a:avLst/>
          </a:prstGeom>
          <a:solidFill>
            <a:schemeClr val="accent5">
              <a:lumMod val="60000"/>
              <a:lumOff val="40000"/>
            </a:schemeClr>
          </a:solidFill>
        </p:spPr>
        <p:txBody>
          <a:bodyPr wrap="none" rtlCol="0">
            <a:spAutoFit/>
          </a:bodyPr>
          <a:lstStyle/>
          <a:p>
            <a:pPr algn="ctr"/>
            <a:r>
              <a:rPr lang="en-US" sz="2000" b="1" dirty="0"/>
              <a:t>Open-angle Glaucoma: </a:t>
            </a:r>
            <a:r>
              <a:rPr lang="en-US" sz="2000" b="1" i="1" dirty="0"/>
              <a:t>Secondary</a:t>
            </a:r>
          </a:p>
        </p:txBody>
      </p:sp>
      <p:sp>
        <p:nvSpPr>
          <p:cNvPr id="16" name="Rectangle 8">
            <a:extLst>
              <a:ext uri="{FF2B5EF4-FFF2-40B4-BE49-F238E27FC236}">
                <a16:creationId xmlns:a16="http://schemas.microsoft.com/office/drawing/2014/main" id="{CE16AF7F-03E9-475D-ACCB-3A9CBA503F7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1569660"/>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a:p>
            <a:endParaRPr lang="en-US" sz="1600" dirty="0">
              <a:solidFill>
                <a:srgbClr val="0000FF"/>
              </a:solidFill>
            </a:endParaRPr>
          </a:p>
          <a:p>
            <a:r>
              <a:rPr lang="en-US" sz="1600" i="1" dirty="0">
                <a:solidFill>
                  <a:srgbClr val="0000FF"/>
                </a:solidFill>
              </a:rPr>
              <a:t>What is a </a:t>
            </a:r>
            <a:r>
              <a:rPr lang="en-US" sz="1600" dirty="0" err="1">
                <a:solidFill>
                  <a:srgbClr val="0000FF"/>
                </a:solidFill>
              </a:rPr>
              <a:t>hypermature</a:t>
            </a:r>
            <a:r>
              <a:rPr lang="en-US" sz="1600" dirty="0">
                <a:solidFill>
                  <a:srgbClr val="0000FF"/>
                </a:solidFill>
              </a:rPr>
              <a:t> cataract</a:t>
            </a:r>
            <a:r>
              <a:rPr lang="en-US" sz="1600" i="1" dirty="0">
                <a:solidFill>
                  <a:srgbClr val="0000FF"/>
                </a:solidFill>
              </a:rPr>
              <a:t>?</a:t>
            </a:r>
          </a:p>
          <a:p>
            <a:r>
              <a:rPr lang="en-US" sz="1600" dirty="0">
                <a:solidFill>
                  <a:srgbClr val="0000FF"/>
                </a:solidFill>
              </a:rPr>
              <a:t>Mature cataracts may absorb water, transforming them into an </a:t>
            </a:r>
            <a:r>
              <a:rPr lang="en-US" sz="1600" i="1" dirty="0">
                <a:solidFill>
                  <a:srgbClr val="0000FF"/>
                </a:solidFill>
              </a:rPr>
              <a:t>intumescent  cortical cataract</a:t>
            </a:r>
            <a:r>
              <a:rPr lang="en-US" sz="1600" dirty="0">
                <a:solidFill>
                  <a:srgbClr val="0000FF"/>
                </a:solidFill>
              </a:rPr>
              <a:t>. </a:t>
            </a:r>
          </a:p>
        </p:txBody>
      </p:sp>
    </p:spTree>
    <p:extLst>
      <p:ext uri="{BB962C8B-B14F-4D97-AF65-F5344CB8AC3E}">
        <p14:creationId xmlns:p14="http://schemas.microsoft.com/office/powerpoint/2010/main" val="289944569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rgbClr val="0000FF"/>
                </a:solidFill>
              </a:rPr>
              <a:t>What is a </a:t>
            </a:r>
            <a:r>
              <a:rPr lang="en-US" sz="1600" dirty="0">
                <a:solidFill>
                  <a:srgbClr val="0000FF"/>
                </a:solidFill>
              </a:rPr>
              <a:t>mature cataract</a:t>
            </a:r>
            <a:r>
              <a:rPr lang="en-US" sz="1600" i="1" dirty="0">
                <a:solidFill>
                  <a:srgbClr val="0000FF"/>
                </a:solidFill>
              </a:rPr>
              <a:t>?</a:t>
            </a:r>
          </a:p>
          <a:p>
            <a:r>
              <a:rPr lang="en-US" sz="1600" dirty="0">
                <a:solidFill>
                  <a:srgbClr val="0000FF"/>
                </a:solidFill>
              </a:rPr>
              <a:t>A  cortical  cataract that has progressed to involve the entire lens  cortex</a:t>
            </a:r>
          </a:p>
          <a:p>
            <a:endParaRPr lang="en-US" sz="1600" dirty="0">
              <a:solidFill>
                <a:srgbClr val="0000FF"/>
              </a:solidFill>
            </a:endParaRPr>
          </a:p>
          <a:p>
            <a:r>
              <a:rPr lang="en-US" sz="1600" i="1" dirty="0">
                <a:solidFill>
                  <a:srgbClr val="0000FF"/>
                </a:solidFill>
              </a:rPr>
              <a:t>What is a </a:t>
            </a:r>
            <a:r>
              <a:rPr lang="en-US" sz="1600" dirty="0" err="1">
                <a:solidFill>
                  <a:srgbClr val="0000FF"/>
                </a:solidFill>
              </a:rPr>
              <a:t>hypermature</a:t>
            </a:r>
            <a:r>
              <a:rPr lang="en-US" sz="1600" dirty="0">
                <a:solidFill>
                  <a:srgbClr val="0000FF"/>
                </a:solidFill>
              </a:rPr>
              <a:t> cataract</a:t>
            </a:r>
            <a:r>
              <a:rPr lang="en-US" sz="1600" i="1" dirty="0">
                <a:solidFill>
                  <a:srgbClr val="0000FF"/>
                </a:solidFill>
              </a:rPr>
              <a:t>?</a:t>
            </a:r>
          </a:p>
          <a:p>
            <a:r>
              <a:rPr lang="en-US" sz="1600" dirty="0">
                <a:solidFill>
                  <a:srgbClr val="0000FF"/>
                </a:solidFill>
              </a:rPr>
              <a:t>Mature cataracts may absorb water, transforming them into an </a:t>
            </a:r>
            <a:r>
              <a:rPr lang="en-US" sz="1600" i="1" dirty="0">
                <a:solidFill>
                  <a:srgbClr val="0000FF"/>
                </a:solidFill>
              </a:rPr>
              <a:t>intumescent  cortical cataract</a:t>
            </a:r>
            <a:r>
              <a:rPr lang="en-US" sz="1600" dirty="0">
                <a:solidFill>
                  <a:srgbClr val="0000FF"/>
                </a:solidFill>
              </a:rPr>
              <a:t>. </a:t>
            </a:r>
            <a:r>
              <a:rPr lang="en-US" sz="1600" dirty="0"/>
              <a:t>A </a:t>
            </a:r>
            <a:r>
              <a:rPr lang="en-US" sz="1600" i="1" dirty="0" err="1"/>
              <a:t>hypermature</a:t>
            </a:r>
            <a:r>
              <a:rPr lang="en-US" sz="1600" i="1" dirty="0"/>
              <a:t> cataract </a:t>
            </a:r>
            <a:r>
              <a:rPr lang="en-US" sz="1600" dirty="0"/>
              <a:t>results when an intumescent cataract begins leaking water and denatured proteins through its intact anterior capsule. </a:t>
            </a:r>
          </a:p>
        </p:txBody>
      </p:sp>
    </p:spTree>
    <p:extLst>
      <p:ext uri="{BB962C8B-B14F-4D97-AF65-F5344CB8AC3E}">
        <p14:creationId xmlns:p14="http://schemas.microsoft.com/office/powerpoint/2010/main" val="116136319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a:t>
            </a:r>
            <a:r>
              <a:rPr lang="en-US" sz="1600" b="1" dirty="0"/>
              <a:t>leaking water and denatured proteins through its intact anterior capsule. </a:t>
            </a:r>
          </a:p>
        </p:txBody>
      </p:sp>
      <p:sp>
        <p:nvSpPr>
          <p:cNvPr id="4" name="TextBox 3">
            <a:extLst>
              <a:ext uri="{FF2B5EF4-FFF2-40B4-BE49-F238E27FC236}">
                <a16:creationId xmlns:a16="http://schemas.microsoft.com/office/drawing/2014/main" id="{061B6671-53F8-475F-8A65-D88D77A4D00C}"/>
              </a:ext>
            </a:extLst>
          </p:cNvPr>
          <p:cNvSpPr txBox="1"/>
          <p:nvPr/>
        </p:nvSpPr>
        <p:spPr>
          <a:xfrm>
            <a:off x="457200" y="3124118"/>
            <a:ext cx="7543800" cy="1384995"/>
          </a:xfrm>
          <a:prstGeom prst="rect">
            <a:avLst/>
          </a:prstGeom>
          <a:solidFill>
            <a:srgbClr val="FFCCFF"/>
          </a:solidFill>
        </p:spPr>
        <p:txBody>
          <a:bodyPr wrap="square" rtlCol="0">
            <a:spAutoFit/>
          </a:bodyPr>
          <a:lstStyle/>
          <a:p>
            <a:r>
              <a:rPr lang="en-US" sz="1400" i="1" dirty="0">
                <a:solidFill>
                  <a:srgbClr val="0000FF"/>
                </a:solidFill>
              </a:rPr>
              <a:t>What effect does the leaking of water and proteins have on the volume of the cataract?</a:t>
            </a:r>
          </a:p>
          <a:p>
            <a:r>
              <a:rPr lang="en-US" sz="1400" dirty="0">
                <a:solidFill>
                  <a:srgbClr val="FFCCFF"/>
                </a:solidFill>
              </a:rPr>
              <a:t>It reduces it significantly</a:t>
            </a:r>
          </a:p>
          <a:p>
            <a:endParaRPr lang="en-US" sz="1400" dirty="0">
              <a:solidFill>
                <a:srgbClr val="FFCCFF"/>
              </a:solidFill>
            </a:endParaRPr>
          </a:p>
          <a:p>
            <a:r>
              <a:rPr lang="en-US" sz="1400" i="1" dirty="0">
                <a:solidFill>
                  <a:srgbClr val="FFCCFF"/>
                </a:solidFill>
              </a:rPr>
              <a:t>This reduction in cataract volume is responsible for a classic finding in </a:t>
            </a:r>
            <a:r>
              <a:rPr lang="en-US" sz="1400" i="1" dirty="0" err="1">
                <a:solidFill>
                  <a:srgbClr val="FFCCFF"/>
                </a:solidFill>
              </a:rPr>
              <a:t>hypermature</a:t>
            </a:r>
            <a:r>
              <a:rPr lang="en-US" sz="1400" i="1" dirty="0">
                <a:solidFill>
                  <a:srgbClr val="FFCCFF"/>
                </a:solidFill>
              </a:rPr>
              <a:t> cataracts. What is it?</a:t>
            </a:r>
          </a:p>
          <a:p>
            <a:r>
              <a:rPr lang="en-US" sz="1400" dirty="0">
                <a:solidFill>
                  <a:srgbClr val="FFCCFF"/>
                </a:solidFill>
              </a:rPr>
              <a:t>The anterior capsule is  shrunken and wrinkled</a:t>
            </a:r>
          </a:p>
        </p:txBody>
      </p:sp>
    </p:spTree>
    <p:extLst>
      <p:ext uri="{BB962C8B-B14F-4D97-AF65-F5344CB8AC3E}">
        <p14:creationId xmlns:p14="http://schemas.microsoft.com/office/powerpoint/2010/main" val="41068130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a:t>
            </a:r>
            <a:r>
              <a:rPr lang="en-US" sz="1600" b="1" dirty="0"/>
              <a:t>leaking water and denatured proteins through its intact anterior capsule. </a:t>
            </a:r>
          </a:p>
        </p:txBody>
      </p:sp>
      <p:sp>
        <p:nvSpPr>
          <p:cNvPr id="4" name="TextBox 3">
            <a:extLst>
              <a:ext uri="{FF2B5EF4-FFF2-40B4-BE49-F238E27FC236}">
                <a16:creationId xmlns:a16="http://schemas.microsoft.com/office/drawing/2014/main" id="{061B6671-53F8-475F-8A65-D88D77A4D00C}"/>
              </a:ext>
            </a:extLst>
          </p:cNvPr>
          <p:cNvSpPr txBox="1"/>
          <p:nvPr/>
        </p:nvSpPr>
        <p:spPr>
          <a:xfrm>
            <a:off x="457200" y="3124118"/>
            <a:ext cx="7543800" cy="1384995"/>
          </a:xfrm>
          <a:prstGeom prst="rect">
            <a:avLst/>
          </a:prstGeom>
          <a:solidFill>
            <a:srgbClr val="FFCCFF"/>
          </a:solidFill>
        </p:spPr>
        <p:txBody>
          <a:bodyPr wrap="square" rtlCol="0">
            <a:spAutoFit/>
          </a:bodyPr>
          <a:lstStyle/>
          <a:p>
            <a:r>
              <a:rPr lang="en-US" sz="1400" i="1" dirty="0">
                <a:solidFill>
                  <a:srgbClr val="0000FF"/>
                </a:solidFill>
              </a:rPr>
              <a:t>What effect does the leaking of water and proteins have on the volume of the cataract?</a:t>
            </a:r>
          </a:p>
          <a:p>
            <a:r>
              <a:rPr lang="en-US" sz="1400" dirty="0">
                <a:solidFill>
                  <a:srgbClr val="0000FF"/>
                </a:solidFill>
              </a:rPr>
              <a:t>It reduces it significantly</a:t>
            </a:r>
            <a:endParaRPr lang="en-US" sz="1400" dirty="0">
              <a:solidFill>
                <a:srgbClr val="FFCCFF"/>
              </a:solidFill>
            </a:endParaRPr>
          </a:p>
          <a:p>
            <a:endParaRPr lang="en-US" sz="1400" dirty="0">
              <a:solidFill>
                <a:srgbClr val="FFCCFF"/>
              </a:solidFill>
            </a:endParaRPr>
          </a:p>
          <a:p>
            <a:r>
              <a:rPr lang="en-US" sz="1400" i="1" dirty="0">
                <a:solidFill>
                  <a:srgbClr val="FFCCFF"/>
                </a:solidFill>
              </a:rPr>
              <a:t>This reduction in cataract volume is responsible for a classic finding in </a:t>
            </a:r>
            <a:r>
              <a:rPr lang="en-US" sz="1400" i="1" dirty="0" err="1">
                <a:solidFill>
                  <a:srgbClr val="FFCCFF"/>
                </a:solidFill>
              </a:rPr>
              <a:t>hypermature</a:t>
            </a:r>
            <a:r>
              <a:rPr lang="en-US" sz="1400" i="1" dirty="0">
                <a:solidFill>
                  <a:srgbClr val="FFCCFF"/>
                </a:solidFill>
              </a:rPr>
              <a:t> cataracts. What is it?</a:t>
            </a:r>
          </a:p>
          <a:p>
            <a:r>
              <a:rPr lang="en-US" sz="1400" dirty="0">
                <a:solidFill>
                  <a:srgbClr val="FFCCFF"/>
                </a:solidFill>
              </a:rPr>
              <a:t>The anterior capsule is  shrunken and wrinkled</a:t>
            </a:r>
          </a:p>
        </p:txBody>
      </p:sp>
    </p:spTree>
    <p:extLst>
      <p:ext uri="{BB962C8B-B14F-4D97-AF65-F5344CB8AC3E}">
        <p14:creationId xmlns:p14="http://schemas.microsoft.com/office/powerpoint/2010/main" val="365993655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a:t>
            </a:r>
            <a:r>
              <a:rPr lang="en-US" sz="1600" b="1" dirty="0"/>
              <a:t>leaking water and denatured proteins through its intact anterior capsule. </a:t>
            </a:r>
          </a:p>
        </p:txBody>
      </p:sp>
      <p:sp>
        <p:nvSpPr>
          <p:cNvPr id="4" name="TextBox 3">
            <a:extLst>
              <a:ext uri="{FF2B5EF4-FFF2-40B4-BE49-F238E27FC236}">
                <a16:creationId xmlns:a16="http://schemas.microsoft.com/office/drawing/2014/main" id="{061B6671-53F8-475F-8A65-D88D77A4D00C}"/>
              </a:ext>
            </a:extLst>
          </p:cNvPr>
          <p:cNvSpPr txBox="1"/>
          <p:nvPr/>
        </p:nvSpPr>
        <p:spPr>
          <a:xfrm>
            <a:off x="457200" y="3124118"/>
            <a:ext cx="7543800" cy="1384995"/>
          </a:xfrm>
          <a:prstGeom prst="rect">
            <a:avLst/>
          </a:prstGeom>
          <a:solidFill>
            <a:srgbClr val="FFCCFF"/>
          </a:solidFill>
        </p:spPr>
        <p:txBody>
          <a:bodyPr wrap="square" rtlCol="0">
            <a:spAutoFit/>
          </a:bodyPr>
          <a:lstStyle/>
          <a:p>
            <a:r>
              <a:rPr lang="en-US" sz="1400" i="1" dirty="0">
                <a:solidFill>
                  <a:srgbClr val="0000FF"/>
                </a:solidFill>
              </a:rPr>
              <a:t>What effect does the leaking of water and proteins have on the volume of the cataract?</a:t>
            </a:r>
          </a:p>
          <a:p>
            <a:r>
              <a:rPr lang="en-US" sz="1400" dirty="0">
                <a:solidFill>
                  <a:srgbClr val="0000FF"/>
                </a:solidFill>
              </a:rPr>
              <a:t>It reduces it significantly</a:t>
            </a:r>
          </a:p>
          <a:p>
            <a:endParaRPr lang="en-US" sz="1400" dirty="0">
              <a:solidFill>
                <a:srgbClr val="0000FF"/>
              </a:solidFill>
            </a:endParaRPr>
          </a:p>
          <a:p>
            <a:r>
              <a:rPr lang="en-US" sz="1400" i="1" dirty="0">
                <a:solidFill>
                  <a:srgbClr val="0000FF"/>
                </a:solidFill>
              </a:rPr>
              <a:t>This reduction in cataract volume is responsible for a classic finding in </a:t>
            </a:r>
            <a:r>
              <a:rPr lang="en-US" sz="1400" i="1" dirty="0" err="1">
                <a:solidFill>
                  <a:srgbClr val="0000FF"/>
                </a:solidFill>
              </a:rPr>
              <a:t>hypermature</a:t>
            </a:r>
            <a:r>
              <a:rPr lang="en-US" sz="1400" i="1" dirty="0">
                <a:solidFill>
                  <a:srgbClr val="0000FF"/>
                </a:solidFill>
              </a:rPr>
              <a:t> cataracts. What is it?</a:t>
            </a:r>
            <a:endParaRPr lang="en-US" sz="1400" i="1" dirty="0">
              <a:solidFill>
                <a:srgbClr val="FFCCFF"/>
              </a:solidFill>
            </a:endParaRPr>
          </a:p>
          <a:p>
            <a:r>
              <a:rPr lang="en-US" sz="1400" dirty="0">
                <a:solidFill>
                  <a:srgbClr val="FFCCFF"/>
                </a:solidFill>
              </a:rPr>
              <a:t>The anterior capsule is  shrunken and wrinkled</a:t>
            </a:r>
          </a:p>
        </p:txBody>
      </p:sp>
    </p:spTree>
    <p:extLst>
      <p:ext uri="{BB962C8B-B14F-4D97-AF65-F5344CB8AC3E}">
        <p14:creationId xmlns:p14="http://schemas.microsoft.com/office/powerpoint/2010/main" val="88569030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a:t>
            </a:r>
            <a:r>
              <a:rPr lang="en-US" sz="1600" b="1" dirty="0"/>
              <a:t>leaking water and denatured proteins through its intact anterior capsule. </a:t>
            </a:r>
          </a:p>
        </p:txBody>
      </p:sp>
      <p:sp>
        <p:nvSpPr>
          <p:cNvPr id="4" name="TextBox 3">
            <a:extLst>
              <a:ext uri="{FF2B5EF4-FFF2-40B4-BE49-F238E27FC236}">
                <a16:creationId xmlns:a16="http://schemas.microsoft.com/office/drawing/2014/main" id="{061B6671-53F8-475F-8A65-D88D77A4D00C}"/>
              </a:ext>
            </a:extLst>
          </p:cNvPr>
          <p:cNvSpPr txBox="1"/>
          <p:nvPr/>
        </p:nvSpPr>
        <p:spPr>
          <a:xfrm>
            <a:off x="457200" y="3124118"/>
            <a:ext cx="7543800" cy="1384995"/>
          </a:xfrm>
          <a:prstGeom prst="rect">
            <a:avLst/>
          </a:prstGeom>
          <a:solidFill>
            <a:srgbClr val="FFCCFF"/>
          </a:solidFill>
        </p:spPr>
        <p:txBody>
          <a:bodyPr wrap="square" rtlCol="0">
            <a:spAutoFit/>
          </a:bodyPr>
          <a:lstStyle/>
          <a:p>
            <a:r>
              <a:rPr lang="en-US" sz="1400" i="1" dirty="0">
                <a:solidFill>
                  <a:srgbClr val="0000FF"/>
                </a:solidFill>
              </a:rPr>
              <a:t>What effect does the leaking of water and proteins have on the volume of the cataract?</a:t>
            </a:r>
          </a:p>
          <a:p>
            <a:r>
              <a:rPr lang="en-US" sz="1400" dirty="0">
                <a:solidFill>
                  <a:srgbClr val="0000FF"/>
                </a:solidFill>
              </a:rPr>
              <a:t>It reduces it significantly</a:t>
            </a:r>
          </a:p>
          <a:p>
            <a:endParaRPr lang="en-US" sz="1400" dirty="0">
              <a:solidFill>
                <a:srgbClr val="0000FF"/>
              </a:solidFill>
            </a:endParaRPr>
          </a:p>
          <a:p>
            <a:r>
              <a:rPr lang="en-US" sz="1400" i="1" dirty="0">
                <a:solidFill>
                  <a:srgbClr val="0000FF"/>
                </a:solidFill>
              </a:rPr>
              <a:t>This reduction in cataract volume is responsible for a classic finding in </a:t>
            </a:r>
            <a:r>
              <a:rPr lang="en-US" sz="1400" i="1" dirty="0" err="1">
                <a:solidFill>
                  <a:srgbClr val="0000FF"/>
                </a:solidFill>
              </a:rPr>
              <a:t>hypermature</a:t>
            </a:r>
            <a:r>
              <a:rPr lang="en-US" sz="1400" i="1" dirty="0">
                <a:solidFill>
                  <a:srgbClr val="0000FF"/>
                </a:solidFill>
              </a:rPr>
              <a:t> cataracts. What is it?</a:t>
            </a:r>
          </a:p>
          <a:p>
            <a:r>
              <a:rPr lang="en-US" sz="1400" dirty="0">
                <a:solidFill>
                  <a:srgbClr val="0000FF"/>
                </a:solidFill>
              </a:rPr>
              <a:t>The anterior capsule is  shrunken and wrinkled</a:t>
            </a:r>
          </a:p>
        </p:txBody>
      </p:sp>
      <p:sp>
        <p:nvSpPr>
          <p:cNvPr id="5" name="Rectangle 4">
            <a:extLst>
              <a:ext uri="{FF2B5EF4-FFF2-40B4-BE49-F238E27FC236}">
                <a16:creationId xmlns:a16="http://schemas.microsoft.com/office/drawing/2014/main" id="{76A2B8A5-7AC3-49FA-A6C4-6E8D43695302}"/>
              </a:ext>
            </a:extLst>
          </p:cNvPr>
          <p:cNvSpPr/>
          <p:nvPr/>
        </p:nvSpPr>
        <p:spPr>
          <a:xfrm>
            <a:off x="2372139" y="4227443"/>
            <a:ext cx="1961322" cy="28167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i="1" dirty="0">
                <a:solidFill>
                  <a:schemeClr val="tx1"/>
                </a:solidFill>
              </a:rPr>
              <a:t>sign </a:t>
            </a:r>
            <a:r>
              <a:rPr lang="en-US" sz="800" dirty="0">
                <a:solidFill>
                  <a:schemeClr val="tx1"/>
                </a:solidFill>
              </a:rPr>
              <a:t>and</a:t>
            </a:r>
            <a:r>
              <a:rPr lang="en-US" sz="800" i="1" dirty="0">
                <a:solidFill>
                  <a:schemeClr val="tx1"/>
                </a:solidFill>
              </a:rPr>
              <a:t> sign</a:t>
            </a:r>
          </a:p>
        </p:txBody>
      </p:sp>
    </p:spTree>
    <p:extLst>
      <p:ext uri="{BB962C8B-B14F-4D97-AF65-F5344CB8AC3E}">
        <p14:creationId xmlns:p14="http://schemas.microsoft.com/office/powerpoint/2010/main" val="129835882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8">
            <a:extLst>
              <a:ext uri="{FF2B5EF4-FFF2-40B4-BE49-F238E27FC236}">
                <a16:creationId xmlns:a16="http://schemas.microsoft.com/office/drawing/2014/main" id="{B0EDFBA1-CBFA-4FB5-ACD6-A83DAC048280}"/>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a:t>
            </a:r>
          </a:p>
        </p:txBody>
      </p:sp>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t>hypermature</a:t>
            </a:r>
            <a:r>
              <a:rPr lang="en-US" altLang="en-US" sz="2200" b="1" dirty="0"/>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dirty="0">
                <a:solidFill>
                  <a:schemeClr val="bg1">
                    <a:lumMod val="75000"/>
                  </a:schemeClr>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a:t>
            </a:r>
            <a:r>
              <a:rPr lang="en-US" sz="1600" b="1" dirty="0"/>
              <a:t>leaking water and denatured proteins through its intact anterior capsule. </a:t>
            </a:r>
          </a:p>
        </p:txBody>
      </p:sp>
      <p:sp>
        <p:nvSpPr>
          <p:cNvPr id="4" name="TextBox 3">
            <a:extLst>
              <a:ext uri="{FF2B5EF4-FFF2-40B4-BE49-F238E27FC236}">
                <a16:creationId xmlns:a16="http://schemas.microsoft.com/office/drawing/2014/main" id="{061B6671-53F8-475F-8A65-D88D77A4D00C}"/>
              </a:ext>
            </a:extLst>
          </p:cNvPr>
          <p:cNvSpPr txBox="1"/>
          <p:nvPr/>
        </p:nvSpPr>
        <p:spPr>
          <a:xfrm>
            <a:off x="457200" y="3124118"/>
            <a:ext cx="7543800" cy="1384995"/>
          </a:xfrm>
          <a:prstGeom prst="rect">
            <a:avLst/>
          </a:prstGeom>
          <a:solidFill>
            <a:srgbClr val="FFCCFF"/>
          </a:solidFill>
        </p:spPr>
        <p:txBody>
          <a:bodyPr wrap="square" rtlCol="0">
            <a:spAutoFit/>
          </a:bodyPr>
          <a:lstStyle/>
          <a:p>
            <a:r>
              <a:rPr lang="en-US" sz="1400" i="1" dirty="0">
                <a:solidFill>
                  <a:srgbClr val="0000FF"/>
                </a:solidFill>
              </a:rPr>
              <a:t>What effect does the leaking of water and proteins have on the volume of the cataract?</a:t>
            </a:r>
          </a:p>
          <a:p>
            <a:r>
              <a:rPr lang="en-US" sz="1400" dirty="0">
                <a:solidFill>
                  <a:srgbClr val="0000FF"/>
                </a:solidFill>
              </a:rPr>
              <a:t>It reduces it significantly</a:t>
            </a:r>
          </a:p>
          <a:p>
            <a:endParaRPr lang="en-US" sz="1400" dirty="0">
              <a:solidFill>
                <a:srgbClr val="0000FF"/>
              </a:solidFill>
            </a:endParaRPr>
          </a:p>
          <a:p>
            <a:r>
              <a:rPr lang="en-US" sz="1400" i="1" dirty="0">
                <a:solidFill>
                  <a:srgbClr val="0000FF"/>
                </a:solidFill>
              </a:rPr>
              <a:t>This reduction in cataract volume is responsible for a classic finding in </a:t>
            </a:r>
            <a:r>
              <a:rPr lang="en-US" sz="1400" i="1" dirty="0" err="1">
                <a:solidFill>
                  <a:srgbClr val="0000FF"/>
                </a:solidFill>
              </a:rPr>
              <a:t>hypermature</a:t>
            </a:r>
            <a:r>
              <a:rPr lang="en-US" sz="1400" i="1" dirty="0">
                <a:solidFill>
                  <a:srgbClr val="0000FF"/>
                </a:solidFill>
              </a:rPr>
              <a:t> cataracts. What is it?</a:t>
            </a:r>
          </a:p>
          <a:p>
            <a:r>
              <a:rPr lang="en-US" sz="1400" dirty="0">
                <a:solidFill>
                  <a:srgbClr val="0000FF"/>
                </a:solidFill>
              </a:rPr>
              <a:t>The anterior capsule is  </a:t>
            </a:r>
            <a:r>
              <a:rPr lang="en-US" sz="1400" dirty="0"/>
              <a:t>shrunken and wrinkled</a:t>
            </a:r>
          </a:p>
        </p:txBody>
      </p:sp>
    </p:spTree>
    <p:extLst>
      <p:ext uri="{BB962C8B-B14F-4D97-AF65-F5344CB8AC3E}">
        <p14:creationId xmlns:p14="http://schemas.microsoft.com/office/powerpoint/2010/main" val="39573785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EE8CC17A-2038-4F25-AB7F-717174703AB7}"/>
              </a:ext>
            </a:extLst>
          </p:cNvPr>
          <p:cNvSpPr>
            <a:spLocks noGrp="1"/>
          </p:cNvSpPr>
          <p:nvPr>
            <p:ph type="sldNum" sz="quarter" idx="12"/>
          </p:nvPr>
        </p:nvSpPr>
        <p:spPr/>
        <p:txBody>
          <a:bodyPr/>
          <a:lstStyle/>
          <a:p>
            <a:pPr>
              <a:defRPr/>
            </a:pPr>
            <a:fld id="{0BB887E1-D19B-4909-93B1-7D5653B34270}" type="slidenum">
              <a:rPr lang="en-US" altLang="en-US" smtClean="0"/>
              <a:pPr>
                <a:defRPr/>
              </a:pPr>
              <a:t>97</a:t>
            </a:fld>
            <a:endParaRPr lang="en-US" altLang="en-US"/>
          </a:p>
        </p:txBody>
      </p:sp>
      <p:sp>
        <p:nvSpPr>
          <p:cNvPr id="6" name="TextBox 5">
            <a:extLst>
              <a:ext uri="{FF2B5EF4-FFF2-40B4-BE49-F238E27FC236}">
                <a16:creationId xmlns:a16="http://schemas.microsoft.com/office/drawing/2014/main" id="{1645E8D1-A6E3-467D-8D3B-71E4490E40D4}"/>
              </a:ext>
            </a:extLst>
          </p:cNvPr>
          <p:cNvSpPr txBox="1"/>
          <p:nvPr/>
        </p:nvSpPr>
        <p:spPr>
          <a:xfrm>
            <a:off x="1921298" y="5901964"/>
            <a:ext cx="5301451" cy="369332"/>
          </a:xfrm>
          <a:prstGeom prst="rect">
            <a:avLst/>
          </a:prstGeom>
          <a:noFill/>
        </p:spPr>
        <p:txBody>
          <a:bodyPr wrap="none" rtlCol="0">
            <a:spAutoFit/>
          </a:bodyPr>
          <a:lstStyle/>
          <a:p>
            <a:pPr algn="ctr"/>
            <a:r>
              <a:rPr lang="en-US" dirty="0" err="1"/>
              <a:t>Hypermature</a:t>
            </a:r>
            <a:r>
              <a:rPr lang="en-US" dirty="0"/>
              <a:t> cataract. Note the capsular wrinkling</a:t>
            </a:r>
          </a:p>
        </p:txBody>
      </p:sp>
      <p:pic>
        <p:nvPicPr>
          <p:cNvPr id="3" name="Picture 2">
            <a:extLst>
              <a:ext uri="{FF2B5EF4-FFF2-40B4-BE49-F238E27FC236}">
                <a16:creationId xmlns:a16="http://schemas.microsoft.com/office/drawing/2014/main" id="{0DA72C45-BAAB-4113-A20F-0E1D110DAAC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05438" y="1566518"/>
            <a:ext cx="4333123" cy="3724963"/>
          </a:xfrm>
          <a:prstGeom prst="rect">
            <a:avLst/>
          </a:prstGeom>
        </p:spPr>
      </p:pic>
      <p:sp>
        <p:nvSpPr>
          <p:cNvPr id="2" name="Text Box 3">
            <a:extLst>
              <a:ext uri="{FF2B5EF4-FFF2-40B4-BE49-F238E27FC236}">
                <a16:creationId xmlns:a16="http://schemas.microsoft.com/office/drawing/2014/main" id="{E2AA8D9E-495C-9780-EC5B-F0149455F1E6}"/>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Tree>
    <p:extLst>
      <p:ext uri="{BB962C8B-B14F-4D97-AF65-F5344CB8AC3E}">
        <p14:creationId xmlns:p14="http://schemas.microsoft.com/office/powerpoint/2010/main" val="215098939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i="1" dirty="0">
                <a:solidFill>
                  <a:schemeClr val="bg1">
                    <a:lumMod val="75000"/>
                  </a:schemeClr>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3672800"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a:t>
            </a:r>
            <a:r>
              <a:rPr lang="en-US" b="1" i="1" dirty="0">
                <a:solidFill>
                  <a:srgbClr val="0000FF"/>
                </a:solidFill>
                <a:effectLst>
                  <a:outerShdw blurRad="38100" dist="38100" dir="2700000" algn="tl">
                    <a:srgbClr val="000000">
                      <a:alpha val="43137"/>
                    </a:srgbClr>
                  </a:outerShdw>
                </a:effectLst>
              </a:rPr>
              <a: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6" name="Rectangle 8">
            <a:extLst>
              <a:ext uri="{FF2B5EF4-FFF2-40B4-BE49-F238E27FC236}">
                <a16:creationId xmlns:a16="http://schemas.microsoft.com/office/drawing/2014/main" id="{0DDD53F6-DE11-4A3A-9269-A3FE7281D2BA}"/>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Q</a:t>
            </a:r>
          </a:p>
        </p:txBody>
      </p:sp>
    </p:spTree>
    <p:extLst>
      <p:ext uri="{BB962C8B-B14F-4D97-AF65-F5344CB8AC3E}">
        <p14:creationId xmlns:p14="http://schemas.microsoft.com/office/powerpoint/2010/main" val="92695192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70F16EAF-7BFB-49B4-87DC-AF5610499C6A}"/>
              </a:ext>
            </a:extLst>
          </p:cNvPr>
          <p:cNvSpPr>
            <a:spLocks noGrp="1" noChangeArrowheads="1"/>
          </p:cNvSpPr>
          <p:nvPr>
            <p:ph type="body" idx="1"/>
          </p:nvPr>
        </p:nvSpPr>
        <p:spPr>
          <a:xfrm>
            <a:off x="381000" y="1010424"/>
            <a:ext cx="8382000" cy="5496394"/>
          </a:xfrm>
        </p:spPr>
        <p:txBody>
          <a:bodyPr/>
          <a:lstStyle/>
          <a:p>
            <a:pPr eaLnBrk="1" hangingPunct="1"/>
            <a:r>
              <a:rPr lang="en-US" altLang="en-US" sz="2200" dirty="0">
                <a:solidFill>
                  <a:schemeClr val="bg1">
                    <a:lumMod val="75000"/>
                  </a:schemeClr>
                </a:solidFill>
              </a:rPr>
              <a:t>aka </a:t>
            </a:r>
            <a:r>
              <a:rPr lang="en-US" altLang="en-US" sz="2200" i="1" dirty="0" err="1">
                <a:solidFill>
                  <a:schemeClr val="bg1">
                    <a:lumMod val="75000"/>
                  </a:schemeClr>
                </a:solidFill>
              </a:rPr>
              <a:t>phacoanaphylactic</a:t>
            </a:r>
            <a:r>
              <a:rPr lang="en-US" altLang="en-US" sz="2200" i="1" dirty="0">
                <a:solidFill>
                  <a:schemeClr val="bg1">
                    <a:lumMod val="75000"/>
                  </a:schemeClr>
                </a:solidFill>
              </a:rPr>
              <a:t> glaucoma</a:t>
            </a:r>
            <a:r>
              <a:rPr lang="en-US" altLang="en-US" sz="2200" dirty="0">
                <a:solidFill>
                  <a:schemeClr val="bg1">
                    <a:lumMod val="75000"/>
                  </a:schemeClr>
                </a:solidFill>
              </a:rPr>
              <a:t>: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Usually unilateral: All of them</a:t>
            </a:r>
          </a:p>
          <a:p>
            <a:pPr eaLnBrk="1" hangingPunct="1"/>
            <a:r>
              <a:rPr lang="en-US" altLang="en-US" sz="2200" dirty="0">
                <a:solidFill>
                  <a:schemeClr val="bg1">
                    <a:lumMod val="75000"/>
                  </a:schemeClr>
                </a:solidFill>
              </a:rPr>
              <a:t>Is mediated by an </a:t>
            </a:r>
            <a:r>
              <a:rPr lang="en-US" altLang="en-US" sz="2200" i="1" dirty="0">
                <a:solidFill>
                  <a:schemeClr val="bg1">
                    <a:lumMod val="75000"/>
                  </a:schemeClr>
                </a:solidFill>
              </a:rPr>
              <a:t>adaptive</a:t>
            </a:r>
            <a:r>
              <a:rPr lang="en-US" altLang="en-US" sz="2200" dirty="0">
                <a:solidFill>
                  <a:schemeClr val="bg1">
                    <a:lumMod val="75000"/>
                  </a:schemeClr>
                </a:solidFill>
              </a:rPr>
              <a:t> immune response: </a:t>
            </a:r>
            <a:r>
              <a:rPr lang="en-US" altLang="en-US" sz="2200" dirty="0" err="1">
                <a:solidFill>
                  <a:schemeClr val="bg1">
                    <a:lumMod val="75000"/>
                  </a:schemeClr>
                </a:solidFill>
              </a:rPr>
              <a:t>Phacoantigenic</a:t>
            </a:r>
            <a:endParaRPr lang="en-US" altLang="en-US" sz="2200" dirty="0">
              <a:solidFill>
                <a:schemeClr val="bg1">
                  <a:lumMod val="75000"/>
                </a:schemeClr>
              </a:solidFill>
            </a:endParaRPr>
          </a:p>
          <a:p>
            <a:pPr eaLnBrk="1" hangingPunct="1"/>
            <a:r>
              <a:rPr lang="en-US" altLang="en-US" sz="2200" dirty="0">
                <a:solidFill>
                  <a:schemeClr val="bg1">
                    <a:lumMod val="75000"/>
                  </a:schemeClr>
                </a:solidFill>
              </a:rPr>
              <a:t>Associated with mature/</a:t>
            </a:r>
            <a:r>
              <a:rPr lang="en-US" altLang="en-US" sz="2200" b="1" dirty="0" err="1">
                <a:solidFill>
                  <a:schemeClr val="bg1">
                    <a:lumMod val="75000"/>
                  </a:schemeClr>
                </a:solidFill>
              </a:rPr>
              <a:t>hypermature</a:t>
            </a:r>
            <a:r>
              <a:rPr lang="en-US" altLang="en-US" sz="2200" b="1" dirty="0">
                <a:solidFill>
                  <a:schemeClr val="bg1">
                    <a:lumMod val="75000"/>
                  </a:schemeClr>
                </a:solidFill>
              </a:rPr>
              <a:t> cataract</a:t>
            </a:r>
            <a:r>
              <a:rPr lang="en-US" altLang="en-US" sz="2200" dirty="0">
                <a:solidFill>
                  <a:schemeClr val="bg1">
                    <a:lumMod val="75000"/>
                  </a:schemeClr>
                </a:solidFill>
              </a:rPr>
              <a:t>: </a:t>
            </a:r>
            <a:r>
              <a:rPr lang="en-US" altLang="en-US" sz="2200" dirty="0" err="1">
                <a:solidFill>
                  <a:schemeClr val="bg1">
                    <a:lumMod val="75000"/>
                  </a:schemeClr>
                </a:solidFill>
              </a:rPr>
              <a:t>Phacolytic</a:t>
            </a:r>
            <a:endParaRPr lang="en-US" altLang="en-US" sz="2200" dirty="0">
              <a:solidFill>
                <a:schemeClr val="bg1">
                  <a:lumMod val="75000"/>
                </a:schemeClr>
              </a:solidFill>
            </a:endParaRPr>
          </a:p>
        </p:txBody>
      </p:sp>
      <p:sp>
        <p:nvSpPr>
          <p:cNvPr id="57347" name="Text Box 3">
            <a:extLst>
              <a:ext uri="{FF2B5EF4-FFF2-40B4-BE49-F238E27FC236}">
                <a16:creationId xmlns:a16="http://schemas.microsoft.com/office/drawing/2014/main" id="{60973E96-8766-4452-A40D-A0280BC8F784}"/>
              </a:ext>
            </a:extLst>
          </p:cNvPr>
          <p:cNvSpPr txBox="1">
            <a:spLocks noChangeArrowheads="1"/>
          </p:cNvSpPr>
          <p:nvPr/>
        </p:nvSpPr>
        <p:spPr bwMode="auto">
          <a:xfrm>
            <a:off x="1247361" y="135698"/>
            <a:ext cx="6649278" cy="778675"/>
          </a:xfrm>
          <a:prstGeom prst="rect">
            <a:avLst/>
          </a:prstGeom>
          <a:solidFill>
            <a:srgbClr val="FFFF99"/>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For each statement, identify the </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lens-</a:t>
            </a:r>
            <a:r>
              <a:rPr lang="en-US" altLang="en-US" sz="1800" b="1" dirty="0">
                <a:solidFill>
                  <a:srgbClr val="000000"/>
                </a:solidFill>
              </a:rPr>
              <a:t>related</a:t>
            </a:r>
            <a:r>
              <a:rPr kumimoji="0" lang="en-US" alt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secondary OAG </a:t>
            </a:r>
            <a:r>
              <a:rPr kumimoji="0" lang="en-US" altLang="en-US" sz="180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with which </a:t>
            </a: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it is associated (some have more than one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Phacolytic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a:t>
            </a:r>
            <a:r>
              <a:rPr kumimoji="0" lang="en-US" altLang="en-US" sz="1400" b="1" i="0" u="none" strike="noStrike" kern="1200" cap="none" spc="0" normalizeH="0" baseline="0" noProof="0" dirty="0" err="1">
                <a:ln>
                  <a:noFill/>
                </a:ln>
                <a:solidFill>
                  <a:srgbClr val="0000FF"/>
                </a:solidFill>
                <a:effectLst/>
                <a:uLnTx/>
                <a:uFillTx/>
                <a:latin typeface="Arial" panose="020B0604020202020204" pitchFamily="34" charset="0"/>
                <a:ea typeface="+mn-ea"/>
                <a:cs typeface="+mn-cs"/>
              </a:rPr>
              <a:t>Phacoantigenic</a:t>
            </a:r>
            <a:r>
              <a:rPr kumimoji="0" lang="en-US" altLang="en-US" sz="14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glaucoma    Lens-particle glaucoma</a:t>
            </a:r>
          </a:p>
        </p:txBody>
      </p:sp>
      <p:sp>
        <p:nvSpPr>
          <p:cNvPr id="57349" name="Slide Number Placeholder 1">
            <a:extLst>
              <a:ext uri="{FF2B5EF4-FFF2-40B4-BE49-F238E27FC236}">
                <a16:creationId xmlns:a16="http://schemas.microsoft.com/office/drawing/2014/main" id="{B232C10A-E103-4113-94CC-1A5DCED2D770}"/>
              </a:ext>
            </a:extLst>
          </p:cNvPr>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B729D6-2A7A-49D8-B63B-8C69BE5F8BAF}" type="slidenum">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 name="Oval 1">
            <a:extLst>
              <a:ext uri="{FF2B5EF4-FFF2-40B4-BE49-F238E27FC236}">
                <a16:creationId xmlns:a16="http://schemas.microsoft.com/office/drawing/2014/main" id="{DE4B7A82-21DC-4664-91AC-0201269FCE77}"/>
              </a:ext>
            </a:extLst>
          </p:cNvPr>
          <p:cNvSpPr/>
          <p:nvPr/>
        </p:nvSpPr>
        <p:spPr>
          <a:xfrm>
            <a:off x="3511826" y="2080591"/>
            <a:ext cx="3352800" cy="745408"/>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ABB80345-D0D0-4EF0-B5A0-2BC0CC848752}"/>
              </a:ext>
            </a:extLst>
          </p:cNvPr>
          <p:cNvSpPr txBox="1"/>
          <p:nvPr/>
        </p:nvSpPr>
        <p:spPr>
          <a:xfrm>
            <a:off x="1247361" y="3299791"/>
            <a:ext cx="6914000" cy="2062103"/>
          </a:xfrm>
          <a:prstGeom prst="rect">
            <a:avLst/>
          </a:prstGeom>
          <a:noFill/>
        </p:spPr>
        <p:txBody>
          <a:bodyPr wrap="square" rtlCol="0">
            <a:spAutoFit/>
          </a:bodyPr>
          <a:lstStyle/>
          <a:p>
            <a:r>
              <a:rPr lang="en-US" sz="1600" i="1" dirty="0">
                <a:solidFill>
                  <a:schemeClr val="bg1">
                    <a:lumMod val="75000"/>
                  </a:schemeClr>
                </a:solidFill>
              </a:rPr>
              <a:t>What is a </a:t>
            </a:r>
            <a:r>
              <a:rPr lang="en-US" sz="1600" b="1" dirty="0">
                <a:solidFill>
                  <a:srgbClr val="0000FF"/>
                </a:solidFill>
              </a:rPr>
              <a:t>mature cataract</a:t>
            </a:r>
            <a:r>
              <a:rPr lang="en-US" sz="1600" i="1" dirty="0">
                <a:solidFill>
                  <a:schemeClr val="bg1">
                    <a:lumMod val="75000"/>
                  </a:schemeClr>
                </a:solidFill>
              </a:rPr>
              <a:t>?</a:t>
            </a:r>
          </a:p>
          <a:p>
            <a:r>
              <a:rPr lang="en-US" sz="1600" dirty="0">
                <a:solidFill>
                  <a:schemeClr val="bg1">
                    <a:lumMod val="75000"/>
                  </a:schemeClr>
                </a:solidFill>
              </a:rPr>
              <a:t>A  cortical  cataract that has progressed to involve the entire lens  cortex</a:t>
            </a:r>
          </a:p>
          <a:p>
            <a:endParaRPr lang="en-US" sz="1600" dirty="0">
              <a:solidFill>
                <a:schemeClr val="bg1">
                  <a:lumMod val="75000"/>
                </a:schemeClr>
              </a:solidFill>
            </a:endParaRPr>
          </a:p>
          <a:p>
            <a:r>
              <a:rPr lang="en-US" sz="1600" i="1" dirty="0">
                <a:solidFill>
                  <a:schemeClr val="bg1">
                    <a:lumMod val="75000"/>
                  </a:schemeClr>
                </a:solidFill>
              </a:rPr>
              <a:t>What is a </a:t>
            </a:r>
            <a:r>
              <a:rPr lang="en-US" sz="1600" dirty="0" err="1">
                <a:solidFill>
                  <a:schemeClr val="bg1">
                    <a:lumMod val="75000"/>
                  </a:schemeClr>
                </a:solidFill>
              </a:rPr>
              <a:t>hypermature</a:t>
            </a:r>
            <a:r>
              <a:rPr lang="en-US" sz="1600" dirty="0">
                <a:solidFill>
                  <a:schemeClr val="bg1">
                    <a:lumMod val="75000"/>
                  </a:schemeClr>
                </a:solidFill>
              </a:rPr>
              <a:t> cataract</a:t>
            </a:r>
            <a:r>
              <a:rPr lang="en-US" sz="1600" i="1" dirty="0">
                <a:solidFill>
                  <a:schemeClr val="bg1">
                    <a:lumMod val="75000"/>
                  </a:schemeClr>
                </a:solidFill>
              </a:rPr>
              <a:t>?</a:t>
            </a:r>
          </a:p>
          <a:p>
            <a:r>
              <a:rPr lang="en-US" sz="1600" dirty="0">
                <a:solidFill>
                  <a:schemeClr val="bg1">
                    <a:lumMod val="75000"/>
                  </a:schemeClr>
                </a:solidFill>
              </a:rPr>
              <a:t>Mature cataracts may absorb water, transforming them into an </a:t>
            </a:r>
            <a:r>
              <a:rPr lang="en-US" sz="1600" b="1" i="1" dirty="0">
                <a:solidFill>
                  <a:srgbClr val="0000FF"/>
                </a:solidFill>
              </a:rPr>
              <a:t>intumescent  cortical cataract</a:t>
            </a:r>
            <a:r>
              <a:rPr lang="en-US" sz="1600" dirty="0">
                <a:solidFill>
                  <a:schemeClr val="bg1">
                    <a:lumMod val="75000"/>
                  </a:schemeClr>
                </a:solidFill>
              </a:rPr>
              <a:t>. A </a:t>
            </a:r>
            <a:r>
              <a:rPr lang="en-US" sz="1600" i="1" dirty="0" err="1">
                <a:solidFill>
                  <a:schemeClr val="bg1">
                    <a:lumMod val="75000"/>
                  </a:schemeClr>
                </a:solidFill>
              </a:rPr>
              <a:t>hypermature</a:t>
            </a:r>
            <a:r>
              <a:rPr lang="en-US" sz="1600" i="1" dirty="0">
                <a:solidFill>
                  <a:schemeClr val="bg1">
                    <a:lumMod val="75000"/>
                  </a:schemeClr>
                </a:solidFill>
              </a:rPr>
              <a:t> cataract </a:t>
            </a:r>
            <a:r>
              <a:rPr lang="en-US" sz="1600" dirty="0">
                <a:solidFill>
                  <a:schemeClr val="bg1">
                    <a:lumMod val="75000"/>
                  </a:schemeClr>
                </a:solidFill>
              </a:rPr>
              <a:t>results when an intumescent cataract begins leaking water and denatured proteins through its intact anterior capsule. </a:t>
            </a:r>
          </a:p>
        </p:txBody>
      </p:sp>
      <p:sp>
        <p:nvSpPr>
          <p:cNvPr id="5" name="TextBox 4">
            <a:extLst>
              <a:ext uri="{FF2B5EF4-FFF2-40B4-BE49-F238E27FC236}">
                <a16:creationId xmlns:a16="http://schemas.microsoft.com/office/drawing/2014/main" id="{B731FB3B-8AA6-4475-9B7D-AB7E77F62794}"/>
              </a:ext>
            </a:extLst>
          </p:cNvPr>
          <p:cNvSpPr txBox="1"/>
          <p:nvPr/>
        </p:nvSpPr>
        <p:spPr>
          <a:xfrm>
            <a:off x="252547" y="5347787"/>
            <a:ext cx="6955750" cy="923330"/>
          </a:xfrm>
          <a:prstGeom prst="rect">
            <a:avLst/>
          </a:prstGeom>
          <a:noFill/>
        </p:spPr>
        <p:txBody>
          <a:bodyPr wrap="none" rtlCol="0">
            <a:spAutoFit/>
          </a:bodyPr>
          <a:lstStyle/>
          <a:p>
            <a:r>
              <a:rPr lang="en-US" i="1" u="sng" dirty="0">
                <a:effectLst>
                  <a:outerShdw blurRad="38100" dist="38100" dir="2700000" algn="tl">
                    <a:srgbClr val="000000">
                      <a:alpha val="43137"/>
                    </a:srgbClr>
                  </a:outerShdw>
                </a:effectLst>
              </a:rPr>
              <a:t>Take note of the stages:</a:t>
            </a:r>
          </a:p>
          <a:p>
            <a:endParaRPr lang="en-US" i="1" u="sng" dirty="0">
              <a:effectLst>
                <a:outerShdw blurRad="38100" dist="38100" dir="2700000" algn="tl">
                  <a:srgbClr val="000000">
                    <a:alpha val="43137"/>
                  </a:srgbClr>
                </a:outerShdw>
              </a:effectLst>
            </a:endParaRPr>
          </a:p>
          <a:p>
            <a:r>
              <a:rPr lang="en-US" dirty="0">
                <a:solidFill>
                  <a:srgbClr val="0000FF"/>
                </a:solidFill>
                <a:effectLst>
                  <a:outerShdw blurRad="38100" dist="38100" dir="2700000" algn="tl">
                    <a:srgbClr val="000000">
                      <a:alpha val="43137"/>
                    </a:srgbClr>
                  </a:outerShdw>
                </a:effectLst>
              </a:rPr>
              <a:t>Mature cataract		intumescent cataract	                  </a:t>
            </a:r>
            <a:r>
              <a:rPr lang="en-US" b="1" i="1" dirty="0">
                <a:solidFill>
                  <a:srgbClr val="0000FF"/>
                </a:solidFill>
                <a:effectLst>
                  <a:outerShdw blurRad="38100" dist="38100" dir="2700000" algn="tl">
                    <a:srgbClr val="000000">
                      <a:alpha val="43137"/>
                    </a:srgbClr>
                  </a:outerShdw>
                </a:effectLst>
              </a:rPr>
              <a:t>?</a:t>
            </a:r>
          </a:p>
        </p:txBody>
      </p:sp>
      <p:sp>
        <p:nvSpPr>
          <p:cNvPr id="9" name="Arrow: Right 8">
            <a:extLst>
              <a:ext uri="{FF2B5EF4-FFF2-40B4-BE49-F238E27FC236}">
                <a16:creationId xmlns:a16="http://schemas.microsoft.com/office/drawing/2014/main" id="{E7CFEA68-E749-4F25-AB34-FC4879AD6691}"/>
              </a:ext>
            </a:extLst>
          </p:cNvPr>
          <p:cNvSpPr/>
          <p:nvPr/>
        </p:nvSpPr>
        <p:spPr>
          <a:xfrm>
            <a:off x="20408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2C2157F6-2D62-4FB1-84F6-439B96D09F83}"/>
              </a:ext>
            </a:extLst>
          </p:cNvPr>
          <p:cNvSpPr/>
          <p:nvPr/>
        </p:nvSpPr>
        <p:spPr>
          <a:xfrm>
            <a:off x="5355536" y="5935993"/>
            <a:ext cx="954156" cy="323166"/>
          </a:xfrm>
          <a:prstGeom prst="rightArrow">
            <a:avLst/>
          </a:prstGeom>
          <a:solidFill>
            <a:schemeClr val="accent2"/>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0" name="Rectangle 8">
            <a:extLst>
              <a:ext uri="{FF2B5EF4-FFF2-40B4-BE49-F238E27FC236}">
                <a16:creationId xmlns:a16="http://schemas.microsoft.com/office/drawing/2014/main" id="{0EA1BD46-5120-484E-A3DB-092997C62EC1}"/>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A/Q</a:t>
            </a:r>
          </a:p>
        </p:txBody>
      </p:sp>
    </p:spTree>
    <p:extLst>
      <p:ext uri="{BB962C8B-B14F-4D97-AF65-F5344CB8AC3E}">
        <p14:creationId xmlns:p14="http://schemas.microsoft.com/office/powerpoint/2010/main" val="3367044717"/>
      </p:ext>
    </p:extLst>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2170</TotalTime>
  <Words>79040</Words>
  <Application>Microsoft Office PowerPoint</Application>
  <PresentationFormat>On-screen Show (4:3)</PresentationFormat>
  <Paragraphs>10842</Paragraphs>
  <Slides>593</Slides>
  <Notes>18</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593</vt:i4>
      </vt:variant>
    </vt:vector>
  </HeadingPairs>
  <TitlesOfParts>
    <vt:vector size="599" baseType="lpstr">
      <vt:lpstr>Arial</vt:lpstr>
      <vt:lpstr>Calibri</vt:lpstr>
      <vt:lpstr>Segoe Print</vt:lpstr>
      <vt:lpstr>Segoe Script</vt:lpstr>
      <vt:lpstr>Wingdings</vt:lpstr>
      <vt:lpstr>Network</vt:lpstr>
      <vt:lpstr>PowerPoint Presentation</vt:lpstr>
      <vt:lpstr>Q</vt:lpstr>
      <vt:lpstr>A</vt:lpstr>
      <vt:lpstr>Q</vt:lpstr>
      <vt:lpstr>A</vt:lpstr>
      <vt:lpstr>Q</vt:lpstr>
      <vt:lpstr>A</vt:lpstr>
      <vt:lpstr>PowerPoint Presentation</vt:lpstr>
      <vt:lpstr>Q</vt:lpstr>
      <vt:lpstr>A</vt:lpstr>
      <vt:lpstr>Q</vt:lpstr>
      <vt:lpstr>A</vt:lpstr>
      <vt:lpstr>PowerPoint Presentation</vt:lpstr>
      <vt:lpstr>Q</vt:lpstr>
      <vt:lpstr>A</vt:lpstr>
      <vt:lpstr>Q</vt:lpstr>
      <vt:lpstr>A</vt:lpstr>
      <vt:lpstr>PowerPoint Presentation</vt:lpstr>
      <vt:lpstr>Q</vt:lpstr>
      <vt:lpstr>A</vt:lpstr>
      <vt:lpstr>Q</vt:lpstr>
      <vt:lpstr>A</vt:lpstr>
      <vt:lpstr>PowerPoint Presentation</vt:lpstr>
      <vt:lpstr>PowerPoint Presentation</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A</vt:lpstr>
      <vt:lpstr>PowerPoint Presentation</vt:lpstr>
      <vt:lpstr>Q</vt:lpstr>
      <vt:lpstr>A</vt:lpstr>
      <vt:lpstr>Q</vt:lpstr>
      <vt:lpstr>A</vt:lpstr>
      <vt:lpstr>Q</vt:lpstr>
      <vt:lpstr>A</vt:lpstr>
      <vt:lpstr>PowerPoint Presentation</vt:lpstr>
      <vt:lpstr>Q</vt:lpstr>
      <vt:lpstr>A</vt:lpstr>
      <vt:lpstr>Q</vt:lpstr>
      <vt:lpstr>A</vt:lpstr>
      <vt:lpstr>Q</vt:lpstr>
      <vt:lpstr>A</vt:lpstr>
      <vt:lpstr>A</vt:lpstr>
      <vt:lpstr>Q</vt:lpstr>
      <vt:lpstr>A</vt:lpstr>
      <vt:lpstr>Q</vt:lpstr>
      <vt:lpstr>A</vt:lpstr>
      <vt:lpstr>Q</vt:lpstr>
      <vt:lpstr>A</vt:lpstr>
      <vt:lpstr>Q</vt:lpstr>
      <vt:lpstr>A</vt:lpstr>
      <vt:lpstr>Q</vt:lpstr>
      <vt:lpstr>A</vt:lpstr>
      <vt:lpstr>Q</vt:lpstr>
      <vt:lpstr>A</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Q/A</vt:lpstr>
      <vt:lpstr>A</vt:lpstr>
      <vt:lpstr>PowerPoint Presentation</vt:lpstr>
      <vt:lpstr>Q</vt:lpstr>
      <vt:lpstr>Q/A</vt:lpstr>
      <vt:lpstr>A</vt:lpstr>
      <vt:lpstr>A</vt:lpstr>
      <vt:lpstr>Q</vt:lpstr>
      <vt:lpstr>A</vt:lpstr>
      <vt:lpstr>Q</vt:lpstr>
      <vt:lpstr>Q/A</vt:lpstr>
      <vt:lpstr>A</vt:lpstr>
      <vt:lpstr>PowerPoint Presentation</vt:lpstr>
      <vt:lpstr>Q</vt:lpstr>
      <vt:lpstr>A/Q</vt:lpstr>
      <vt:lpstr>A</vt:lpstr>
      <vt:lpstr>Q</vt:lpstr>
      <vt:lpstr>A</vt:lpstr>
      <vt:lpstr>Q</vt:lpstr>
      <vt:lpstr>A</vt:lpstr>
      <vt:lpstr>Q</vt:lpstr>
      <vt:lpstr>A</vt:lpstr>
      <vt:lpstr>Q</vt:lpstr>
      <vt:lpstr>Q/A</vt:lpstr>
      <vt:lpstr>A</vt:lpstr>
      <vt:lpstr>Q</vt:lpstr>
      <vt:lpstr>A</vt:lpstr>
      <vt:lpstr>Q</vt:lpstr>
      <vt:lpstr>A</vt:lpstr>
      <vt:lpstr>Q</vt:lpstr>
      <vt:lpstr>A</vt:lpstr>
      <vt:lpstr>Q</vt:lpstr>
      <vt:lpstr>A</vt:lpstr>
      <vt:lpstr>A</vt:lpstr>
      <vt:lpstr>Q</vt:lpstr>
      <vt:lpstr>A</vt:lpstr>
      <vt:lpstr>Q</vt:lpstr>
      <vt:lpstr>A</vt:lpstr>
      <vt:lpstr>A</vt:lpstr>
      <vt:lpstr>Q</vt:lpstr>
      <vt:lpstr>A</vt:lpstr>
      <vt:lpstr>Q</vt:lpstr>
      <vt:lpstr>A</vt:lpstr>
      <vt:lpstr>Q</vt:lpstr>
      <vt:lpstr>A</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A</vt:lpstr>
      <vt:lpstr>A</vt:lpstr>
      <vt:lpstr>Q</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vt:lpstr>
      <vt:lpstr>A</vt:lpstr>
      <vt:lpstr>Q</vt:lpstr>
      <vt:lpstr>A</vt:lpstr>
      <vt:lpstr>Q</vt:lpstr>
      <vt:lpstr>A</vt:lpstr>
      <vt:lpstr>PowerPoint Presentation</vt:lpstr>
      <vt:lpstr>Q</vt:lpstr>
      <vt:lpstr>A</vt:lpstr>
      <vt:lpstr>Q</vt:lpstr>
      <vt:lpstr>A</vt:lpstr>
      <vt:lpstr>A</vt:lpstr>
      <vt:lpstr>A</vt:lpstr>
      <vt:lpstr>Q</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Q</vt:lpstr>
      <vt:lpstr>A</vt:lpstr>
      <vt:lpstr>Q</vt:lpstr>
      <vt:lpstr>Q/A</vt:lpstr>
      <vt:lpstr>A</vt:lpstr>
      <vt:lpstr>Q</vt:lpstr>
      <vt:lpstr>Q/A</vt:lpstr>
      <vt:lpstr>A</vt:lpstr>
      <vt:lpstr>PowerPoint Presentation</vt:lpstr>
      <vt:lpstr>Q</vt:lpstr>
      <vt:lpstr>A</vt:lpstr>
      <vt:lpstr>Q</vt:lpstr>
      <vt:lpstr>A</vt:lpstr>
      <vt:lpstr>Q</vt:lpstr>
      <vt:lpstr>A</vt:lpstr>
      <vt:lpstr>PowerPoint Presentation</vt:lpstr>
      <vt:lpstr>Q</vt:lpstr>
      <vt:lpstr>A</vt:lpstr>
      <vt:lpstr>Q</vt:lpstr>
      <vt:lpstr>A</vt:lpstr>
      <vt:lpstr>PowerPoint Presentation</vt:lpstr>
      <vt:lpstr>Q</vt:lpstr>
      <vt:lpstr>A</vt:lpstr>
      <vt:lpstr>Q</vt:lpstr>
      <vt:lpstr>A</vt:lpstr>
      <vt:lpstr>A</vt:lpstr>
      <vt:lpstr>Q</vt:lpstr>
      <vt:lpstr>A</vt:lpstr>
      <vt:lpstr>PowerPoint Presentation</vt:lpstr>
      <vt:lpstr>Q</vt:lpstr>
      <vt:lpstr>A</vt:lpstr>
      <vt:lpstr>Q</vt:lpstr>
      <vt:lpstr>A</vt:lpstr>
      <vt:lpstr>Q</vt:lpstr>
      <vt:lpstr>A</vt:lpstr>
      <vt:lpstr>Q</vt:lpstr>
      <vt:lpstr>A</vt:lpstr>
      <vt:lpstr>Q</vt:lpstr>
      <vt:lpstr>Q/A</vt:lpstr>
      <vt:lpstr>A</vt:lpstr>
      <vt:lpstr>Q</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vt:lpstr>
      <vt:lpstr>A</vt:lpstr>
      <vt:lpstr>PowerPoint Presentation</vt:lpstr>
      <vt:lpstr>PowerPoint Presentation</vt:lpstr>
      <vt:lpstr>PowerPoint Presentation</vt:lpstr>
      <vt:lpstr>Q</vt:lpstr>
      <vt:lpstr>A</vt:lpstr>
      <vt:lpstr>Q</vt:lpstr>
      <vt:lpstr>A</vt:lpstr>
      <vt:lpstr>Q</vt:lpstr>
      <vt:lpstr>A</vt:lpstr>
      <vt:lpstr>Q</vt:lpstr>
      <vt:lpstr>A</vt:lpstr>
      <vt:lpstr>PowerPoint Presentation</vt:lpstr>
      <vt:lpstr>Q</vt:lpstr>
      <vt:lpstr>A</vt:lpstr>
      <vt:lpstr>PowerPoint Presentation</vt:lpstr>
      <vt:lpstr>Q</vt:lpstr>
      <vt:lpstr>A</vt:lpstr>
      <vt:lpstr>PowerPoint Presentation</vt:lpstr>
      <vt:lpstr>Q</vt:lpstr>
      <vt:lpstr>A</vt:lpstr>
      <vt:lpstr>Q</vt:lpstr>
      <vt:lpstr>A</vt:lpstr>
      <vt:lpstr>Q</vt:lpstr>
      <vt:lpstr>A</vt:lpstr>
      <vt:lpstr>Q</vt:lpstr>
      <vt:lpstr>Q/A</vt:lpstr>
      <vt:lpstr>A</vt:lpstr>
      <vt:lpstr>Q</vt:lpstr>
      <vt:lpstr>Q/A</vt:lpstr>
      <vt:lpstr>A</vt:lpstr>
      <vt:lpstr>Q</vt:lpstr>
      <vt:lpstr>A</vt:lpstr>
      <vt:lpstr>Q</vt:lpstr>
      <vt:lpstr>A</vt:lpstr>
      <vt:lpstr>PowerPoint Presentation</vt:lpstr>
      <vt:lpstr>Q</vt:lpstr>
      <vt:lpstr>A</vt:lpstr>
      <vt:lpstr>Q</vt:lpstr>
      <vt:lpstr>A</vt:lpstr>
      <vt:lpstr>Q</vt:lpstr>
      <vt:lpstr>Q/A</vt:lpstr>
      <vt:lpstr>A</vt:lpstr>
      <vt:lpstr>Q</vt:lpstr>
      <vt:lpstr>A</vt:lpstr>
      <vt:lpstr>Q</vt:lpstr>
      <vt:lpstr>A</vt:lpstr>
      <vt:lpstr>Q</vt:lpstr>
      <vt:lpstr>A</vt:lpstr>
      <vt:lpstr>Q</vt:lpstr>
      <vt:lpstr>A</vt:lpstr>
      <vt:lpstr>Q</vt:lpstr>
      <vt:lpstr>A</vt:lpstr>
      <vt:lpstr>Q</vt:lpstr>
      <vt:lpstr>A</vt:lpstr>
      <vt:lpstr>Q</vt:lpstr>
      <vt:lpstr>A</vt:lpstr>
      <vt:lpstr>A</vt:lpstr>
      <vt:lpstr>PowerPoint Presentation</vt:lpstr>
      <vt:lpstr>Q</vt:lpstr>
      <vt:lpstr>A</vt:lpstr>
      <vt:lpstr>PowerPoint Presentation</vt:lpstr>
      <vt:lpstr>Q</vt:lpstr>
      <vt:lpstr>A</vt:lpstr>
      <vt:lpstr>PowerPoint Presentation</vt:lpstr>
      <vt:lpstr>Q</vt:lpstr>
      <vt:lpstr>A</vt:lpstr>
      <vt:lpstr>Q</vt:lpstr>
      <vt:lpstr>A</vt:lpstr>
      <vt:lpstr>PowerPoint Presentation</vt:lpstr>
      <vt:lpstr>Q</vt:lpstr>
      <vt:lpstr>A</vt:lpstr>
      <vt:lpstr>Q</vt:lpstr>
      <vt:lpstr>A</vt:lpstr>
      <vt:lpstr>Q</vt:lpstr>
      <vt:lpstr>A</vt:lpstr>
      <vt:lpstr>PowerPoint Presentation</vt:lpstr>
      <vt:lpstr>Q</vt:lpstr>
      <vt:lpstr>A</vt:lpstr>
      <vt:lpstr>Q</vt:lpstr>
      <vt:lpstr>A</vt:lpstr>
      <vt:lpstr>PowerPoint Presentation</vt:lpstr>
      <vt:lpstr>Q</vt:lpstr>
      <vt:lpstr>A</vt:lpstr>
      <vt:lpstr>PowerPoint Presentation</vt:lpstr>
      <vt:lpstr>Q</vt:lpstr>
      <vt:lpstr>A</vt:lpstr>
      <vt:lpstr>Q</vt:lpstr>
      <vt:lpstr>A</vt:lpstr>
      <vt:lpstr>Q</vt:lpstr>
      <vt:lpstr>A</vt:lpstr>
      <vt:lpstr>Q</vt:lpstr>
      <vt:lpstr>A</vt:lpstr>
      <vt:lpstr>Q</vt:lpstr>
      <vt:lpstr>Q/A</vt:lpstr>
      <vt:lpstr>A</vt:lpstr>
      <vt:lpstr>Q</vt:lpstr>
      <vt:lpstr>A</vt:lpstr>
      <vt:lpstr>Q</vt:lpstr>
      <vt:lpstr>A</vt:lpstr>
      <vt:lpstr>Q</vt:lpstr>
      <vt:lpstr>A</vt:lpstr>
      <vt:lpstr>PowerPoint Presentation</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A</vt:lpstr>
      <vt:lpstr>Q</vt:lpstr>
      <vt:lpstr>Q/A</vt:lpstr>
      <vt:lpstr>A</vt:lpstr>
      <vt:lpstr>Q</vt:lpstr>
      <vt:lpstr>A</vt:lpstr>
      <vt:lpstr>Q</vt:lpstr>
      <vt:lpstr>A</vt:lpstr>
      <vt:lpstr>Q</vt:lpstr>
      <vt:lpstr>A</vt:lpstr>
      <vt:lpstr>Q</vt:lpstr>
      <vt:lpstr>Q/A</vt:lpstr>
      <vt:lpstr>A</vt:lpstr>
      <vt:lpstr>Q</vt:lpstr>
      <vt:lpstr>A</vt:lpstr>
      <vt:lpstr>Q</vt:lpstr>
      <vt:lpstr>A</vt:lpstr>
      <vt:lpstr>Q</vt:lpstr>
      <vt:lpstr>A</vt:lpstr>
      <vt:lpstr>Q</vt:lpstr>
      <vt:lpstr>Q/A</vt:lpstr>
      <vt:lpstr>A</vt:lpstr>
      <vt:lpstr>Q</vt:lpstr>
      <vt:lpstr>A</vt:lpstr>
      <vt:lpstr>Q</vt:lpstr>
      <vt:lpstr>Q/A</vt:lpstr>
      <vt:lpstr>A</vt:lpstr>
      <vt:lpstr>Q</vt:lpstr>
      <vt:lpstr>A</vt:lpstr>
      <vt:lpstr>Q</vt:lpstr>
      <vt:lpstr>A</vt:lpstr>
      <vt:lpstr>Q</vt:lpstr>
      <vt:lpstr>A</vt:lpstr>
      <vt:lpstr>Q</vt:lpstr>
      <vt:lpstr>A</vt:lpstr>
      <vt:lpstr>Q</vt:lpstr>
      <vt:lpstr>A</vt:lpstr>
      <vt:lpstr>Q</vt:lpstr>
      <vt:lpstr>A</vt:lpstr>
      <vt:lpstr>Q</vt:lpstr>
      <vt:lpstr>A</vt:lpstr>
      <vt:lpstr>PowerPoint Presentation</vt:lpstr>
      <vt:lpstr>PowerPoint Presentation</vt:lpstr>
    </vt:vector>
  </TitlesOfParts>
  <Company>LSU Health Sciences Center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dc:title>
  <dc:creator>Steven Flynn</dc:creator>
  <cp:lastModifiedBy>Steven Flynn</cp:lastModifiedBy>
  <cp:revision>257</cp:revision>
  <dcterms:created xsi:type="dcterms:W3CDTF">2008-09-11T18:17:16Z</dcterms:created>
  <dcterms:modified xsi:type="dcterms:W3CDTF">2023-02-03T01:54:51Z</dcterms:modified>
</cp:coreProperties>
</file>