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6"/>
  </p:notesMasterIdLst>
  <p:sldIdLst>
    <p:sldId id="573" r:id="rId2"/>
    <p:sldId id="575" r:id="rId3"/>
    <p:sldId id="586" r:id="rId4"/>
    <p:sldId id="587" r:id="rId5"/>
    <p:sldId id="588" r:id="rId6"/>
    <p:sldId id="589" r:id="rId7"/>
    <p:sldId id="590" r:id="rId8"/>
    <p:sldId id="591" r:id="rId9"/>
    <p:sldId id="576" r:id="rId10"/>
    <p:sldId id="577" r:id="rId11"/>
    <p:sldId id="578" r:id="rId12"/>
    <p:sldId id="592" r:id="rId13"/>
    <p:sldId id="579" r:id="rId14"/>
    <p:sldId id="593" r:id="rId15"/>
    <p:sldId id="594" r:id="rId16"/>
    <p:sldId id="620" r:id="rId17"/>
    <p:sldId id="580" r:id="rId18"/>
    <p:sldId id="581" r:id="rId19"/>
    <p:sldId id="582" r:id="rId20"/>
    <p:sldId id="583" r:id="rId21"/>
    <p:sldId id="584" r:id="rId22"/>
    <p:sldId id="585" r:id="rId23"/>
    <p:sldId id="595" r:id="rId24"/>
    <p:sldId id="596" r:id="rId25"/>
    <p:sldId id="598" r:id="rId26"/>
    <p:sldId id="641" r:id="rId27"/>
    <p:sldId id="642" r:id="rId28"/>
    <p:sldId id="644" r:id="rId29"/>
    <p:sldId id="643" r:id="rId30"/>
    <p:sldId id="645" r:id="rId31"/>
    <p:sldId id="647" r:id="rId32"/>
    <p:sldId id="621" r:id="rId33"/>
    <p:sldId id="603" r:id="rId34"/>
    <p:sldId id="602" r:id="rId35"/>
    <p:sldId id="600" r:id="rId36"/>
    <p:sldId id="622" r:id="rId37"/>
    <p:sldId id="257" r:id="rId38"/>
    <p:sldId id="259" r:id="rId39"/>
    <p:sldId id="260" r:id="rId40"/>
    <p:sldId id="261" r:id="rId41"/>
    <p:sldId id="649" r:id="rId42"/>
    <p:sldId id="650" r:id="rId43"/>
    <p:sldId id="651" r:id="rId44"/>
    <p:sldId id="262" r:id="rId45"/>
    <p:sldId id="264" r:id="rId46"/>
    <p:sldId id="609" r:id="rId47"/>
    <p:sldId id="625" r:id="rId48"/>
    <p:sldId id="610" r:id="rId49"/>
    <p:sldId id="611" r:id="rId50"/>
    <p:sldId id="612" r:id="rId51"/>
    <p:sldId id="613" r:id="rId52"/>
    <p:sldId id="614" r:id="rId53"/>
    <p:sldId id="636" r:id="rId54"/>
    <p:sldId id="653" r:id="rId55"/>
    <p:sldId id="655" r:id="rId56"/>
    <p:sldId id="657" r:id="rId57"/>
    <p:sldId id="656" r:id="rId58"/>
    <p:sldId id="658" r:id="rId59"/>
    <p:sldId id="263" r:id="rId60"/>
    <p:sldId id="265" r:id="rId61"/>
    <p:sldId id="626" r:id="rId62"/>
    <p:sldId id="266" r:id="rId63"/>
    <p:sldId id="267" r:id="rId64"/>
    <p:sldId id="652" r:id="rId65"/>
    <p:sldId id="268" r:id="rId66"/>
    <p:sldId id="269" r:id="rId67"/>
    <p:sldId id="270" r:id="rId68"/>
    <p:sldId id="273" r:id="rId69"/>
    <p:sldId id="627" r:id="rId70"/>
    <p:sldId id="640" r:id="rId71"/>
    <p:sldId id="629" r:id="rId72"/>
    <p:sldId id="623" r:id="rId73"/>
    <p:sldId id="624" r:id="rId74"/>
    <p:sldId id="628" r:id="rId75"/>
    <p:sldId id="274" r:id="rId76"/>
    <p:sldId id="615" r:id="rId77"/>
    <p:sldId id="632" r:id="rId78"/>
    <p:sldId id="633" r:id="rId79"/>
    <p:sldId id="634" r:id="rId80"/>
    <p:sldId id="631" r:id="rId81"/>
    <p:sldId id="635" r:id="rId82"/>
    <p:sldId id="605" r:id="rId83"/>
    <p:sldId id="616" r:id="rId84"/>
    <p:sldId id="617" r:id="rId85"/>
    <p:sldId id="618" r:id="rId86"/>
    <p:sldId id="619" r:id="rId87"/>
    <p:sldId id="341" r:id="rId88"/>
    <p:sldId id="342" r:id="rId89"/>
    <p:sldId id="343" r:id="rId90"/>
    <p:sldId id="345" r:id="rId91"/>
    <p:sldId id="346" r:id="rId92"/>
    <p:sldId id="349" r:id="rId93"/>
    <p:sldId id="347" r:id="rId94"/>
    <p:sldId id="351" r:id="rId95"/>
    <p:sldId id="350" r:id="rId96"/>
    <p:sldId id="352" r:id="rId97"/>
    <p:sldId id="348" r:id="rId98"/>
    <p:sldId id="353" r:id="rId99"/>
    <p:sldId id="354" r:id="rId100"/>
    <p:sldId id="356" r:id="rId101"/>
    <p:sldId id="608" r:id="rId102"/>
    <p:sldId id="358" r:id="rId103"/>
    <p:sldId id="607" r:id="rId104"/>
    <p:sldId id="359" r:id="rId10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24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6955C2-A021-4DEF-9230-6FDD39B4C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19030-8BF8-4C1A-9EBE-FA4100F128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3023834-7337-4483-8520-2014B4897CB7}" type="datetimeFigureOut">
              <a:rPr lang="en-US"/>
              <a:pPr>
                <a:defRPr/>
              </a:pPr>
              <a:t>9/10/2023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B148A3-3BFB-4B94-A2F1-677047822C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38C6B8-8A0F-4BEF-9A86-8DB9C2D8A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4122C-D1E0-45DB-9892-43473DB55B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7D680-F5A6-43B5-9D0E-86D447180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564E8D-28B0-4A06-84EE-CDE2BD8F02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526DEB7-DFFA-4BE4-A4EC-DF7D73A296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D621C4E-AD17-4518-99F7-86CCA523CE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0234861-9CC6-4F3D-A4AD-751C06FA5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B5BBF7-5D5A-4C2C-9A19-A0304018AF09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28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38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05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906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697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98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526DEB7-DFFA-4BE4-A4EC-DF7D73A296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D621C4E-AD17-4518-99F7-86CCA523CE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0234861-9CC6-4F3D-A4AD-751C06FA5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B5BBF7-5D5A-4C2C-9A19-A0304018AF09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9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526DEB7-DFFA-4BE4-A4EC-DF7D73A296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D621C4E-AD17-4518-99F7-86CCA523CE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0234861-9CC6-4F3D-A4AD-751C06FA5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B5BBF7-5D5A-4C2C-9A19-A0304018AF09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88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75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6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37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87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25BC5E-4BC7-479D-9243-88F41AC71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88630A-D6EF-461B-AE42-78658FA8A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6BB1C5F-952C-4159-88A2-AD5CC8954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F636D-A2F3-46A1-AC05-7AE08CBA9170}" type="slidenum">
              <a:rPr lang="en-US" altLang="en-US"/>
              <a:pPr eaLnBrk="1" hangingPunct="1"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86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19258E21-D31A-4DCE-9EBE-F30DBB7AB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4D594B0F-3464-49A3-BBB1-00129A5BCE75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29AB2CBE-BA14-4DC2-AD7F-2BA74655F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B7EE4EE0-9D78-4DFE-B5B4-B8A2DB59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9E78C90C-E793-4179-958E-9F374CC19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00181085-461B-4160-930E-0097ABEB2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A6A70D51-14F1-4E31-9572-ED4B9148A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DDE30C71-118E-42E3-AA84-648623973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B837052E-226F-4FA5-B659-62D492C5E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CE9FC052-D0E2-485E-AEB3-08602F08F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C063A6FC-910C-4521-9434-2D373D72A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3BAE4935-FB01-4FE2-9BFE-677BB4975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6825E078-E1F7-4916-A98E-57076A840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F75040F1-8D16-4EB2-8D71-388232CC9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E38AD001-84AC-4ADF-B07F-7A3511C42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8E9BD8E2-B3DC-49E6-A952-F67ACB6F7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0E65F387-91F0-4F9C-8526-5856B0CFB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EB87D0B2-F27D-498F-AAE0-5873F153F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874931FF-6958-4CAB-BFB5-4841AAC0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0C901D18-3541-46B5-881E-5E2C22A3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52056C9F-5508-4191-A8CF-5682FF9F4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4DBAC713-4840-43DE-B5ED-80AB10682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657A15DC-D90E-4EA1-BEB0-C2F1C5BE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6558702B-0603-44F6-9A6A-1A85C0D2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74DC045E-6CF7-4A0D-9D25-29B96DE87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9551279F-1869-4789-81C7-1AD5F3753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47A3B5C9-0272-4BD5-89A5-F81DF098D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8CB89E3B-43B0-4B5C-8BD9-E9BCB735B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A60396EF-A080-4477-9B7C-B615EC072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AEFF0BEF-6257-4260-9F8F-B52EE192B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7129E413-9AFC-4F23-A1E7-283BCB658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E2F55F0F-1B65-4275-8290-DDBB75A63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DBED24CC-F7A2-4A23-A333-9AD67E31F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CE34236E-230A-4BAB-8448-EDCB017A5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4F1755DF-FC2A-4DA7-9DB9-883271AD8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75AB6234-24EC-452B-A6BC-8755765C0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FAE3476B-2469-4F3C-9E01-E0E0B4FF2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93D74-CE0E-4B78-B2CD-DD732D918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24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EE3F83-9932-4C55-BCD4-E3EB14A63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97ADC0-85F7-42A3-8624-CB7D04469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E6540B1-0ACB-435D-B32A-4E944549A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A4588-A138-46CE-94D3-59F4E425D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96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C2B6E6-F6F0-46BD-B1F6-CBE696C7A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064ADB-747D-478A-9BDF-A2F153A77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4C88199-9E97-4090-B596-1CAE6D1C2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A56A3-8E8C-46CC-AF44-4B7649DDB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25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E69A43-E3B6-4D25-94A9-C4E91D423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FC6AB6-C0C2-4E28-9421-CDD1AE4EB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CF54B98-F21F-4098-84DA-B4E68B871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3B0E2-4078-4FC5-90C9-BDE934E4D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2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DC5789-7C6E-47F6-B669-11C824C8D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2C82AE-36E5-4238-8ED0-934215F86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AA175D-E575-4948-97E2-9588BF4B5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74C17-DBDF-4714-974A-8725E6F6C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88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86C803-A9A6-42FB-AF46-AA2A9BE70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0E4C7E-A16B-463F-8C09-37B5B94FC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323D184-6CEF-42A0-A21C-BEF313FE6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A8663-B519-42D1-AB46-5F8E9147F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38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E2677B1-556B-4C43-8FD5-4910CCBDA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D663F83-AEFC-4AC9-B0F1-67FA1C2CE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4A89C7E-CBB6-44A5-9D9C-444C03409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5F173-459E-4281-A689-841530454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29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9303A5-A504-4CD6-99CD-5ACEA96F6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4CEECE-F074-46EA-A5A1-73F59B8ED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FBA8CC-254E-48FA-92A1-64EFD3191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DEE62-D672-4CDC-82AD-5EBBF4A66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9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C0EAE56-9301-473B-98EF-59C7FF79F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9B03D36-4506-4132-A81F-A43FBB446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B543E79-6AAF-437F-A194-583CA2CF8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EB88C-550D-468C-83E3-B5A043804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66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4B3D8F-27C9-4A3E-A039-CD2D0E321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F689D2-D56F-4DD8-A772-9BC60B4CCA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3674B7-15DC-4CE3-95DC-46430707A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DAA6A-01CB-4892-891A-3657AD320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66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B8446C-1F5F-4D28-B8A6-CBF38CBFA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5E2980-3A7A-4247-9713-2875A8236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D718F95-437D-4A64-ABA1-2BD4408CA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FBDFE-1266-4C16-8255-CBD49C196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0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10BF8CC1-FF4D-416D-B2BA-84FAF7F9D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1F1ECB-E049-44C2-AAB6-44570418C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A0C7EF-BBFC-49DA-83AE-8599386B4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3D7F5D3-BB5E-4591-ACE3-80B6C26530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48B3788-0180-45C5-A078-45435DB31B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C469D21-DCC9-4410-923A-03DC1A4020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C4E8E5B-4667-4C67-835B-1135FF759D8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A8671741-7E13-49AE-8577-58C68286191A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162CB915-A389-49BA-AB5B-B4067D315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C05FA8A8-282F-4BC0-AE4B-48F3C79B3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E13201FF-FAAA-470E-A36A-4BF6BD486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55AD1D5E-9EDD-4815-AEF6-F1F12D076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FB304393-90AE-4D98-92DC-3533CB459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A11C2A6F-CF84-4D1A-B693-C8B9237EB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BEE580D8-C02E-4F0C-8BEB-560B80513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D09A3C25-4900-43A2-AF3D-0617A5552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D51F7584-4AD0-442E-BADF-4C11013B9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7C356FBA-8422-4CD9-A682-D8865E876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E7A0174B-58E8-4D7D-8BD8-6585E614C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4AAB3873-0A28-4E25-838A-8C639E48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5EBC9FD9-20E1-4451-AE13-A56AB9115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6C7A093F-7C20-48EE-BBB6-F1E04B550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F5A92EC9-976F-4F04-B6E7-30DF4E486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BA535353-2CAD-4D04-9731-153449842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6FDAC476-F842-413E-9041-A0197AA52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099C29E4-A734-4026-B594-D0DEE56EE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254868D9-D9C0-42C0-BD6C-E25D086AD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A35F9ACB-23EF-455F-8873-57D4192A1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C30C04C8-C6AE-4CF6-B1AB-55B533E75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BF334C69-12A4-44CA-9412-0100E35AE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5D6FFFBE-D367-4DF2-A647-0FD4A7B31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74100B62-D5E7-4053-9960-FCC5E05B4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02978900-C8C2-429E-B175-B138813E4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204A8B6C-C4DC-4E60-BE16-8331B239C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37564C37-8A00-42C0-82D0-6AB1500F2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B3D0EC54-4EAB-49A9-B4F9-E54A9046B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D639778A-D059-4DC6-B051-1E9D6AF19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7D052760-5BB1-45B4-A11D-F75D6E4A7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906C8A08-F1A7-4431-B125-5A2B78ED3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547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</p:txBody>
      </p:sp>
    </p:spTree>
    <p:extLst>
      <p:ext uri="{BB962C8B-B14F-4D97-AF65-F5344CB8AC3E}">
        <p14:creationId xmlns:p14="http://schemas.microsoft.com/office/powerpoint/2010/main" val="313308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  <a:p>
            <a:endParaRPr lang="en-US" sz="1600" dirty="0"/>
          </a:p>
          <a:p>
            <a:r>
              <a:rPr lang="en-US" sz="1600" i="1" dirty="0"/>
              <a:t>Re its histology: Does pediatric leukemia tend to be lymphocytic, or myelogenous?</a:t>
            </a:r>
          </a:p>
          <a:p>
            <a:r>
              <a:rPr lang="en-US" sz="1600" dirty="0"/>
              <a:t>Lymphocytic</a:t>
            </a:r>
          </a:p>
        </p:txBody>
      </p:sp>
    </p:spTree>
    <p:extLst>
      <p:ext uri="{BB962C8B-B14F-4D97-AF65-F5344CB8AC3E}">
        <p14:creationId xmlns:p14="http://schemas.microsoft.com/office/powerpoint/2010/main" val="10257730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773" y="417777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969" y="50138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Leukemia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</p:cNvCxnSpPr>
          <p:nvPr/>
        </p:nvCxnSpPr>
        <p:spPr>
          <a:xfrm flipH="1">
            <a:off x="4283838" y="3371910"/>
            <a:ext cx="559552" cy="72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3703177" y="469604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703177" y="501223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703177" y="4475834"/>
            <a:ext cx="0" cy="543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053042" y="4941966"/>
            <a:ext cx="152400" cy="220209"/>
            <a:chOff x="7696200" y="4557400"/>
            <a:chExt cx="152400" cy="22020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696200" y="477760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96200" y="4557400"/>
              <a:ext cx="0" cy="22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51606" y="35325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45105" y="3353141"/>
            <a:ext cx="406501" cy="295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226" y="5448088"/>
            <a:ext cx="29470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6196" y="4474090"/>
            <a:ext cx="15776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Uveal melanoma 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Rb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CDB475-11EE-456C-88B2-C856D330C5F3}"/>
              </a:ext>
            </a:extLst>
          </p:cNvPr>
          <p:cNvSpPr txBox="1"/>
          <p:nvPr/>
        </p:nvSpPr>
        <p:spPr>
          <a:xfrm>
            <a:off x="5251606" y="35325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Mets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61C2CFA-4AF5-4762-98A0-4F5895F75E1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152374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773" y="417777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969" y="50138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Leukemia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</p:cNvCxnSpPr>
          <p:nvPr/>
        </p:nvCxnSpPr>
        <p:spPr>
          <a:xfrm flipH="1">
            <a:off x="4283838" y="3371910"/>
            <a:ext cx="559552" cy="72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3703177" y="469604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703177" y="501223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703177" y="4475834"/>
            <a:ext cx="0" cy="543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053042" y="4941966"/>
            <a:ext cx="152400" cy="220209"/>
            <a:chOff x="7696200" y="4557400"/>
            <a:chExt cx="152400" cy="22020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696200" y="477760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96200" y="4557400"/>
              <a:ext cx="0" cy="22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51606" y="35325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45105" y="3353141"/>
            <a:ext cx="406501" cy="295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226" y="5448088"/>
            <a:ext cx="29470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6196" y="4474090"/>
            <a:ext cx="15776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Uveal melanoma 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Rb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CDB475-11EE-456C-88B2-C856D330C5F3}"/>
              </a:ext>
            </a:extLst>
          </p:cNvPr>
          <p:cNvSpPr txBox="1"/>
          <p:nvPr/>
        </p:nvSpPr>
        <p:spPr>
          <a:xfrm>
            <a:off x="5251606" y="35325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D46BE1-98FB-42FB-8101-B8CEE5A671DC}"/>
              </a:ext>
            </a:extLst>
          </p:cNvPr>
          <p:cNvSpPr txBox="1"/>
          <p:nvPr/>
        </p:nvSpPr>
        <p:spPr>
          <a:xfrm>
            <a:off x="5475234" y="3779313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6D767C-1CB3-490D-9678-4685FBD69655}"/>
              </a:ext>
            </a:extLst>
          </p:cNvPr>
          <p:cNvCxnSpPr/>
          <p:nvPr/>
        </p:nvCxnSpPr>
        <p:spPr>
          <a:xfrm>
            <a:off x="5384809" y="400384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0B0E7D-4880-4C83-9AE2-027E3FA66AE4}"/>
              </a:ext>
            </a:extLst>
          </p:cNvPr>
          <p:cNvCxnSpPr/>
          <p:nvPr/>
        </p:nvCxnSpPr>
        <p:spPr>
          <a:xfrm>
            <a:off x="5384809" y="43200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058926-ED80-49E9-BB28-BE8A1AE1D92B}"/>
              </a:ext>
            </a:extLst>
          </p:cNvPr>
          <p:cNvCxnSpPr/>
          <p:nvPr/>
        </p:nvCxnSpPr>
        <p:spPr>
          <a:xfrm flipV="1">
            <a:off x="5384809" y="3848029"/>
            <a:ext cx="0" cy="472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0">
            <a:extLst>
              <a:ext uri="{FF2B5EF4-FFF2-40B4-BE49-F238E27FC236}">
                <a16:creationId xmlns:a16="http://schemas.microsoft.com/office/drawing/2014/main" id="{87EA7A91-6A44-4A02-9698-6AA2B1DF2D9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72348417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773" y="417777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969" y="50138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Leukemia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</p:cNvCxnSpPr>
          <p:nvPr/>
        </p:nvCxnSpPr>
        <p:spPr>
          <a:xfrm flipH="1">
            <a:off x="4283838" y="3371910"/>
            <a:ext cx="559552" cy="72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3703177" y="469604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703177" y="501223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703177" y="4475834"/>
            <a:ext cx="0" cy="543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053042" y="4941966"/>
            <a:ext cx="152400" cy="220209"/>
            <a:chOff x="7696200" y="4557400"/>
            <a:chExt cx="152400" cy="22020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696200" y="477760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96200" y="4557400"/>
              <a:ext cx="0" cy="22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51606" y="35325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75234" y="3779313"/>
            <a:ext cx="7024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Lung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Breast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45105" y="3353141"/>
            <a:ext cx="406501" cy="295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84809" y="400384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84809" y="43200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384809" y="3848029"/>
            <a:ext cx="0" cy="472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225" y="5448088"/>
            <a:ext cx="30605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6196" y="4474090"/>
            <a:ext cx="15776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Uveal melanoma 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Rb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9A5042C6-9C6A-4AFE-A6BD-F0BB5ACB865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33390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773" y="417777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5888" y="2133600"/>
            <a:ext cx="2936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969" y="50138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Leukemia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</p:cNvCxnSpPr>
          <p:nvPr/>
        </p:nvCxnSpPr>
        <p:spPr>
          <a:xfrm flipH="1">
            <a:off x="4283838" y="3371910"/>
            <a:ext cx="559552" cy="72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32701" y="236388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32701" y="299775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32701" y="268007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330553" y="2143669"/>
            <a:ext cx="2148" cy="1825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30553" y="335341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330553" y="365672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3703177" y="469604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703177" y="501223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703177" y="4475834"/>
            <a:ext cx="0" cy="543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053042" y="4941966"/>
            <a:ext cx="152400" cy="220209"/>
            <a:chOff x="7696200" y="4557400"/>
            <a:chExt cx="152400" cy="22020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696200" y="477760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96200" y="4557400"/>
              <a:ext cx="0" cy="22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51606" y="35325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75234" y="3779313"/>
            <a:ext cx="7024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Lung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Breast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45105" y="3353141"/>
            <a:ext cx="406501" cy="295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84809" y="400384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84809" y="43200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384809" y="3848029"/>
            <a:ext cx="0" cy="472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225" y="5448088"/>
            <a:ext cx="30605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6196" y="4474090"/>
            <a:ext cx="15776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Uveal melanoma 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Rb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354163" y="396945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0">
            <a:extLst>
              <a:ext uri="{FF2B5EF4-FFF2-40B4-BE49-F238E27FC236}">
                <a16:creationId xmlns:a16="http://schemas.microsoft.com/office/drawing/2014/main" id="{2D698FDF-5685-483E-9308-FECDA5E802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5672428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773" y="417777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5888" y="2133600"/>
            <a:ext cx="25426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Retinitis </a:t>
            </a:r>
            <a:r>
              <a:rPr lang="en-US" sz="1400" dirty="0" err="1">
                <a:solidFill>
                  <a:srgbClr val="0000FF"/>
                </a:solidFill>
              </a:rPr>
              <a:t>pigmentosa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Ocular ischemic syndrome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Chronic rhegmatogenous RD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Intraocular foreign body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Pigment dispersion syndrome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Juvenile </a:t>
            </a:r>
            <a:r>
              <a:rPr lang="en-US" sz="1400" dirty="0" err="1">
                <a:solidFill>
                  <a:srgbClr val="0000FF"/>
                </a:solidFill>
              </a:rPr>
              <a:t>xanthogranuloma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969" y="50138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Leukemia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</p:cNvCxnSpPr>
          <p:nvPr/>
        </p:nvCxnSpPr>
        <p:spPr>
          <a:xfrm flipH="1">
            <a:off x="4283838" y="3371910"/>
            <a:ext cx="559552" cy="72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32701" y="236388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32701" y="299775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32701" y="268007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330553" y="2143669"/>
            <a:ext cx="2148" cy="1825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30553" y="335341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330553" y="365672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3703177" y="469604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703177" y="501223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703177" y="4475834"/>
            <a:ext cx="0" cy="543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053042" y="4941966"/>
            <a:ext cx="152400" cy="220209"/>
            <a:chOff x="7696200" y="4557400"/>
            <a:chExt cx="152400" cy="22020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696200" y="477760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96200" y="4557400"/>
              <a:ext cx="0" cy="22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51606" y="35325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75234" y="3779313"/>
            <a:ext cx="7024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Lung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Breast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45105" y="3353141"/>
            <a:ext cx="406501" cy="295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84809" y="400384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84809" y="43200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384809" y="3848029"/>
            <a:ext cx="0" cy="472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225" y="5448088"/>
            <a:ext cx="30605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354163" y="396945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06196" y="4474090"/>
            <a:ext cx="15776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Uveal melanoma 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0000FF"/>
                </a:solidFill>
              </a:rPr>
              <a:t>Rb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2F5A227C-8CC4-41B7-A57B-E8B34E24C76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991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  <a:p>
            <a:endParaRPr lang="en-US" sz="1600" dirty="0"/>
          </a:p>
          <a:p>
            <a:r>
              <a:rPr lang="en-US" sz="1600" i="1" dirty="0"/>
              <a:t>Re its histology: Does pediatric leukemia tend to be lymphocytic, or myelogenous?</a:t>
            </a:r>
          </a:p>
          <a:p>
            <a:r>
              <a:rPr lang="en-US" sz="1600" dirty="0"/>
              <a:t>Lymphocytic</a:t>
            </a:r>
          </a:p>
          <a:p>
            <a:endParaRPr lang="en-US" sz="1600" dirty="0"/>
          </a:p>
          <a:p>
            <a:r>
              <a:rPr lang="en-US" sz="1600" i="1" dirty="0"/>
              <a:t>Does it tend to be acute, or chronic?</a:t>
            </a:r>
          </a:p>
        </p:txBody>
      </p:sp>
    </p:spTree>
    <p:extLst>
      <p:ext uri="{BB962C8B-B14F-4D97-AF65-F5344CB8AC3E}">
        <p14:creationId xmlns:p14="http://schemas.microsoft.com/office/powerpoint/2010/main" val="274881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  <a:p>
            <a:endParaRPr lang="en-US" sz="1600" dirty="0"/>
          </a:p>
          <a:p>
            <a:r>
              <a:rPr lang="en-US" sz="1600" i="1" dirty="0"/>
              <a:t>Re its histology: Does pediatric leukemia tend to be lymphocytic, or myelogenous?</a:t>
            </a:r>
          </a:p>
          <a:p>
            <a:r>
              <a:rPr lang="en-US" sz="1600" dirty="0"/>
              <a:t>Lymphocytic</a:t>
            </a:r>
          </a:p>
          <a:p>
            <a:endParaRPr lang="en-US" sz="1600" dirty="0"/>
          </a:p>
          <a:p>
            <a:r>
              <a:rPr lang="en-US" sz="1600" i="1" dirty="0"/>
              <a:t>Does it tend to be acute, or chronic?</a:t>
            </a:r>
          </a:p>
          <a:p>
            <a:r>
              <a:rPr lang="en-US" sz="1600" dirty="0"/>
              <a:t>Acute</a:t>
            </a:r>
          </a:p>
        </p:txBody>
      </p:sp>
    </p:spTree>
    <p:extLst>
      <p:ext uri="{BB962C8B-B14F-4D97-AF65-F5344CB8AC3E}">
        <p14:creationId xmlns:p14="http://schemas.microsoft.com/office/powerpoint/2010/main" val="190508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b="1" dirty="0"/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b="1" dirty="0"/>
              <a:t>Acute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013B1-B9EA-43A3-8892-E83E13944A8E}"/>
              </a:ext>
            </a:extLst>
          </p:cNvPr>
          <p:cNvSpPr txBox="1"/>
          <p:nvPr/>
        </p:nvSpPr>
        <p:spPr>
          <a:xfrm>
            <a:off x="1447800" y="2570923"/>
            <a:ext cx="4419600" cy="73866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/>
                </a:solidFill>
              </a:rPr>
              <a:t>Putting it all together, what sort of leukemia occurs in most pediatric cases?</a:t>
            </a:r>
            <a:endParaRPr lang="en-US" altLang="en-US" sz="1400" i="1" dirty="0">
              <a:solidFill>
                <a:srgbClr val="7030A0"/>
              </a:solidFill>
            </a:endParaRPr>
          </a:p>
          <a:p>
            <a:r>
              <a:rPr lang="en-US" altLang="en-US" sz="1400" b="1" dirty="0">
                <a:solidFill>
                  <a:srgbClr val="7030A0"/>
                </a:solidFill>
              </a:rPr>
              <a:t>Acute lymphocytic (ALL)</a:t>
            </a:r>
          </a:p>
        </p:txBody>
      </p:sp>
    </p:spTree>
    <p:extLst>
      <p:ext uri="{BB962C8B-B14F-4D97-AF65-F5344CB8AC3E}">
        <p14:creationId xmlns:p14="http://schemas.microsoft.com/office/powerpoint/2010/main" val="408782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b="1" dirty="0"/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b="1" dirty="0"/>
              <a:t>Acute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013B1-B9EA-43A3-8892-E83E13944A8E}"/>
              </a:ext>
            </a:extLst>
          </p:cNvPr>
          <p:cNvSpPr txBox="1"/>
          <p:nvPr/>
        </p:nvSpPr>
        <p:spPr>
          <a:xfrm>
            <a:off x="1447800" y="2570923"/>
            <a:ext cx="4419600" cy="73866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/>
                </a:solidFill>
              </a:rPr>
              <a:t>Putting it all together, what sort of leukemia occurs in most pediatric cases?</a:t>
            </a:r>
          </a:p>
          <a:p>
            <a:r>
              <a:rPr lang="en-US" altLang="en-US" sz="1400" b="1" dirty="0">
                <a:solidFill>
                  <a:schemeClr val="bg1"/>
                </a:solidFill>
              </a:rPr>
              <a:t>Acute lymphocytic (ALL)</a:t>
            </a:r>
          </a:p>
        </p:txBody>
      </p:sp>
    </p:spTree>
    <p:extLst>
      <p:ext uri="{BB962C8B-B14F-4D97-AF65-F5344CB8AC3E}">
        <p14:creationId xmlns:p14="http://schemas.microsoft.com/office/powerpoint/2010/main" val="204932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b="1" dirty="0"/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b="1" dirty="0"/>
              <a:t>Acute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013B1-B9EA-43A3-8892-E83E13944A8E}"/>
              </a:ext>
            </a:extLst>
          </p:cNvPr>
          <p:cNvSpPr txBox="1"/>
          <p:nvPr/>
        </p:nvSpPr>
        <p:spPr>
          <a:xfrm>
            <a:off x="1447800" y="2570923"/>
            <a:ext cx="4419600" cy="73866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Putting it all together, what sort of leukemia occurs in most pediatric cases?</a:t>
            </a:r>
          </a:p>
          <a:p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Acute lymphocytic (</a:t>
            </a:r>
            <a:r>
              <a:rPr lang="en-US" altLang="en-US" sz="1400" b="1" dirty="0">
                <a:solidFill>
                  <a:schemeClr val="bg1"/>
                </a:solidFill>
              </a:rPr>
              <a:t>ALL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8E592F-2913-4B2B-A88F-EA1D16AEA06C}"/>
              </a:ext>
            </a:extLst>
          </p:cNvPr>
          <p:cNvSpPr/>
          <p:nvPr/>
        </p:nvSpPr>
        <p:spPr>
          <a:xfrm>
            <a:off x="3124200" y="2971800"/>
            <a:ext cx="533400" cy="3377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108C2-706B-47B4-B7CE-F9C00D952DC1}"/>
              </a:ext>
            </a:extLst>
          </p:cNvPr>
          <p:cNvSpPr txBox="1"/>
          <p:nvPr/>
        </p:nvSpPr>
        <p:spPr>
          <a:xfrm>
            <a:off x="1090591" y="3448854"/>
            <a:ext cx="4600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My way to remember that ALL is </a:t>
            </a:r>
            <a:r>
              <a:rPr lang="en-US" sz="1400" b="1" i="1" dirty="0"/>
              <a:t>the</a:t>
            </a:r>
            <a:r>
              <a:rPr lang="en-US" sz="1400" i="1" dirty="0"/>
              <a:t> pediatric leukemia:</a:t>
            </a:r>
          </a:p>
          <a:p>
            <a:pPr algn="ctr"/>
            <a:r>
              <a:rPr lang="en-US" sz="1400" i="1" dirty="0"/>
              <a:t>I think of ALL</a:t>
            </a:r>
            <a:r>
              <a:rPr lang="en-US" sz="1400" dirty="0"/>
              <a:t> </a:t>
            </a:r>
            <a:r>
              <a:rPr lang="en-US" sz="1400" i="1" dirty="0"/>
              <a:t>as standing for </a:t>
            </a:r>
            <a:r>
              <a:rPr lang="en-US" sz="1400" dirty="0"/>
              <a:t>‘</a:t>
            </a:r>
            <a:r>
              <a:rPr lang="en-US" sz="1400" b="1" dirty="0"/>
              <a:t>A</a:t>
            </a:r>
            <a:r>
              <a:rPr lang="en-US" sz="1400" dirty="0"/>
              <a:t>dults </a:t>
            </a:r>
            <a:r>
              <a:rPr lang="en-US" sz="1400" b="1" dirty="0"/>
              <a:t>L</a:t>
            </a:r>
            <a:r>
              <a:rPr lang="en-US" sz="1400" dirty="0"/>
              <a:t>east </a:t>
            </a:r>
            <a:r>
              <a:rPr lang="en-US" sz="1400" b="1" dirty="0"/>
              <a:t>L</a:t>
            </a:r>
            <a:r>
              <a:rPr lang="en-US" sz="1400" dirty="0"/>
              <a:t>ikely’</a:t>
            </a:r>
          </a:p>
        </p:txBody>
      </p:sp>
    </p:spTree>
    <p:extLst>
      <p:ext uri="{BB962C8B-B14F-4D97-AF65-F5344CB8AC3E}">
        <p14:creationId xmlns:p14="http://schemas.microsoft.com/office/powerpoint/2010/main" val="402207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b="1" dirty="0"/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b="1" dirty="0"/>
              <a:t>Acute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013B1-B9EA-43A3-8892-E83E13944A8E}"/>
              </a:ext>
            </a:extLst>
          </p:cNvPr>
          <p:cNvSpPr txBox="1"/>
          <p:nvPr/>
        </p:nvSpPr>
        <p:spPr>
          <a:xfrm>
            <a:off x="1447800" y="2570923"/>
            <a:ext cx="4419600" cy="73866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Putting it all together, what sort of leukemia occurs in most pediatric cases?</a:t>
            </a:r>
          </a:p>
          <a:p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Acute lymphocytic (</a:t>
            </a:r>
            <a:r>
              <a:rPr lang="en-US" altLang="en-US" sz="1400" b="1" dirty="0">
                <a:solidFill>
                  <a:schemeClr val="bg1"/>
                </a:solidFill>
              </a:rPr>
              <a:t>ALL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8E592F-2913-4B2B-A88F-EA1D16AEA06C}"/>
              </a:ext>
            </a:extLst>
          </p:cNvPr>
          <p:cNvSpPr/>
          <p:nvPr/>
        </p:nvSpPr>
        <p:spPr>
          <a:xfrm>
            <a:off x="3124200" y="2971800"/>
            <a:ext cx="533400" cy="3377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BA536-0245-42F0-B4F5-626BC868FD33}"/>
              </a:ext>
            </a:extLst>
          </p:cNvPr>
          <p:cNvSpPr txBox="1"/>
          <p:nvPr/>
        </p:nvSpPr>
        <p:spPr>
          <a:xfrm>
            <a:off x="517844" y="4106495"/>
            <a:ext cx="8108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 contrast, the common form in adults is acute </a:t>
            </a:r>
            <a:r>
              <a:rPr lang="en-US" sz="1400" i="1" dirty="0"/>
              <a:t>myelogenous</a:t>
            </a:r>
            <a:r>
              <a:rPr lang="en-US" sz="1400" dirty="0"/>
              <a:t> leukemia, AML = ‘</a:t>
            </a:r>
            <a:r>
              <a:rPr lang="en-US" sz="1400" b="1" dirty="0"/>
              <a:t>A</a:t>
            </a:r>
            <a:r>
              <a:rPr lang="en-US" sz="1400" dirty="0"/>
              <a:t>dults </a:t>
            </a:r>
            <a:r>
              <a:rPr lang="en-US" sz="1400" b="1" dirty="0"/>
              <a:t>M</a:t>
            </a:r>
            <a:r>
              <a:rPr lang="en-US" sz="1400" dirty="0"/>
              <a:t>ost </a:t>
            </a:r>
            <a:r>
              <a:rPr lang="en-US" sz="1400" b="1" dirty="0"/>
              <a:t>L</a:t>
            </a:r>
            <a:r>
              <a:rPr lang="en-US" sz="1400" dirty="0"/>
              <a:t>ikely’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7F5AA-B725-4388-946E-B0A063BA8196}"/>
              </a:ext>
            </a:extLst>
          </p:cNvPr>
          <p:cNvSpPr txBox="1"/>
          <p:nvPr/>
        </p:nvSpPr>
        <p:spPr>
          <a:xfrm>
            <a:off x="1090591" y="3448854"/>
            <a:ext cx="4600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My way to remember that ALL is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pediatric leukemia:</a:t>
            </a:r>
          </a:p>
          <a:p>
            <a:pPr algn="ct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I think of ALL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as standing for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dults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east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ikely’</a:t>
            </a:r>
          </a:p>
        </p:txBody>
      </p:sp>
    </p:spTree>
    <p:extLst>
      <p:ext uri="{BB962C8B-B14F-4D97-AF65-F5344CB8AC3E}">
        <p14:creationId xmlns:p14="http://schemas.microsoft.com/office/powerpoint/2010/main" val="272985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  <a:p>
            <a:endParaRPr lang="en-US" sz="1600" dirty="0"/>
          </a:p>
          <a:p>
            <a:r>
              <a:rPr lang="en-US" sz="1600" i="1" dirty="0"/>
              <a:t>Re its histology: Does pediatric leukemia tend to be lymphocytic, or myelogenous?</a:t>
            </a:r>
          </a:p>
          <a:p>
            <a:r>
              <a:rPr lang="en-US" sz="1600" dirty="0"/>
              <a:t>Lymphocytic</a:t>
            </a:r>
          </a:p>
          <a:p>
            <a:endParaRPr lang="en-US" sz="1600" dirty="0"/>
          </a:p>
          <a:p>
            <a:r>
              <a:rPr lang="en-US" sz="1600" i="1" dirty="0"/>
              <a:t>Does it tend to be acute, or chronic?</a:t>
            </a:r>
          </a:p>
          <a:p>
            <a:r>
              <a:rPr lang="en-US" sz="1600" dirty="0"/>
              <a:t>Acute</a:t>
            </a:r>
          </a:p>
          <a:p>
            <a:endParaRPr lang="en-US" sz="1600" i="1" dirty="0"/>
          </a:p>
          <a:p>
            <a:r>
              <a:rPr lang="en-US" sz="1600" i="1" dirty="0"/>
              <a:t>Is ophthalmic involvement common in leukemia?</a:t>
            </a:r>
          </a:p>
        </p:txBody>
      </p:sp>
    </p:spTree>
    <p:extLst>
      <p:ext uri="{BB962C8B-B14F-4D97-AF65-F5344CB8AC3E}">
        <p14:creationId xmlns:p14="http://schemas.microsoft.com/office/powerpoint/2010/main" val="347891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  <a:p>
            <a:endParaRPr lang="en-US" sz="1600" dirty="0"/>
          </a:p>
          <a:p>
            <a:r>
              <a:rPr lang="en-US" sz="1600" i="1" dirty="0"/>
              <a:t>Re its histology: Does pediatric leukemia tend to be lymphocytic, or myelogenous?</a:t>
            </a:r>
          </a:p>
          <a:p>
            <a:r>
              <a:rPr lang="en-US" sz="1600" dirty="0"/>
              <a:t>Lymphocytic</a:t>
            </a:r>
          </a:p>
          <a:p>
            <a:endParaRPr lang="en-US" sz="1600" dirty="0"/>
          </a:p>
          <a:p>
            <a:r>
              <a:rPr lang="en-US" sz="1600" i="1" dirty="0"/>
              <a:t>Does it tend to be acute, or chronic?</a:t>
            </a:r>
          </a:p>
          <a:p>
            <a:r>
              <a:rPr lang="en-US" sz="1600" dirty="0"/>
              <a:t>Acute</a:t>
            </a:r>
          </a:p>
          <a:p>
            <a:endParaRPr lang="en-US" sz="1600" i="1" dirty="0"/>
          </a:p>
          <a:p>
            <a:r>
              <a:rPr lang="en-US" sz="1600" i="1" dirty="0"/>
              <a:t>Is ophthalmic involvement common in leukemia?</a:t>
            </a:r>
          </a:p>
          <a:p>
            <a:r>
              <a:rPr lang="en-US" sz="1600" dirty="0"/>
              <a:t>Indeed it is</a:t>
            </a:r>
          </a:p>
        </p:txBody>
      </p:sp>
    </p:spTree>
    <p:extLst>
      <p:ext uri="{BB962C8B-B14F-4D97-AF65-F5344CB8AC3E}">
        <p14:creationId xmlns:p14="http://schemas.microsoft.com/office/powerpoint/2010/main" val="203180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  <a:p>
            <a:endParaRPr lang="en-US" sz="1600" dirty="0"/>
          </a:p>
          <a:p>
            <a:r>
              <a:rPr lang="en-US" sz="1600" i="1" dirty="0"/>
              <a:t>Re its histology: Does pediatric leukemia tend to be lymphocytic, or myelogenous?</a:t>
            </a:r>
          </a:p>
          <a:p>
            <a:r>
              <a:rPr lang="en-US" sz="1600" dirty="0"/>
              <a:t>Lymphocytic</a:t>
            </a:r>
          </a:p>
          <a:p>
            <a:endParaRPr lang="en-US" sz="1600" dirty="0"/>
          </a:p>
          <a:p>
            <a:r>
              <a:rPr lang="en-US" sz="1600" i="1" dirty="0"/>
              <a:t>Does it tend to be acute, or chronic?</a:t>
            </a:r>
          </a:p>
          <a:p>
            <a:r>
              <a:rPr lang="en-US" sz="1600" dirty="0"/>
              <a:t>Acute</a:t>
            </a:r>
          </a:p>
          <a:p>
            <a:endParaRPr lang="en-US" sz="1600" i="1" dirty="0"/>
          </a:p>
          <a:p>
            <a:r>
              <a:rPr lang="en-US" sz="1600" i="1" dirty="0"/>
              <a:t>Is ophthalmic involvement common in leukemia?</a:t>
            </a:r>
          </a:p>
          <a:p>
            <a:r>
              <a:rPr lang="en-US" sz="1600" dirty="0"/>
              <a:t>Indeed it is</a:t>
            </a:r>
          </a:p>
          <a:p>
            <a:endParaRPr lang="en-US" sz="1600" dirty="0"/>
          </a:p>
          <a:p>
            <a:r>
              <a:rPr lang="en-US" sz="1600" i="1" dirty="0"/>
              <a:t>Clinical involvement of which ophthalmic structures is common?</a:t>
            </a:r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  <a:endParaRPr lang="en-US" sz="1600" dirty="0"/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  <a:endParaRPr lang="en-US" sz="1600" dirty="0"/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  <a:endParaRPr lang="en-US" sz="1600" dirty="0"/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  <a:endParaRPr lang="en-US" sz="1600" dirty="0"/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971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54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</p:txBody>
      </p:sp>
    </p:spTree>
    <p:extLst>
      <p:ext uri="{BB962C8B-B14F-4D97-AF65-F5344CB8AC3E}">
        <p14:creationId xmlns:p14="http://schemas.microsoft.com/office/powerpoint/2010/main" val="251349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  <a:p>
            <a:endParaRPr lang="en-US" sz="1600" dirty="0"/>
          </a:p>
          <a:p>
            <a:r>
              <a:rPr lang="en-US" sz="1600" i="1" dirty="0"/>
              <a:t>Re its histology: Does pediatric leukemia tend to be lymphocytic, or myelogenous?</a:t>
            </a:r>
          </a:p>
          <a:p>
            <a:r>
              <a:rPr lang="en-US" sz="1600" dirty="0"/>
              <a:t>Lymphocytic</a:t>
            </a:r>
          </a:p>
          <a:p>
            <a:endParaRPr lang="en-US" sz="1600" dirty="0"/>
          </a:p>
          <a:p>
            <a:r>
              <a:rPr lang="en-US" sz="1600" i="1" dirty="0"/>
              <a:t>Does it tend to be acute, or chronic?</a:t>
            </a:r>
          </a:p>
          <a:p>
            <a:r>
              <a:rPr lang="en-US" sz="1600" dirty="0"/>
              <a:t>Acute</a:t>
            </a:r>
          </a:p>
          <a:p>
            <a:endParaRPr lang="en-US" sz="1600" i="1" dirty="0"/>
          </a:p>
          <a:p>
            <a:r>
              <a:rPr lang="en-US" sz="1600" i="1" dirty="0"/>
              <a:t>Is ophthalmic involvement common in leukemia?</a:t>
            </a:r>
          </a:p>
          <a:p>
            <a:r>
              <a:rPr lang="en-US" sz="1600" dirty="0"/>
              <a:t>Indeed it is</a:t>
            </a:r>
          </a:p>
          <a:p>
            <a:endParaRPr lang="en-US" sz="1600" dirty="0"/>
          </a:p>
          <a:p>
            <a:r>
              <a:rPr lang="en-US" sz="1600" i="1" dirty="0"/>
              <a:t>Clinical involvement 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</p:txBody>
      </p:sp>
    </p:spTree>
    <p:extLst>
      <p:ext uri="{BB962C8B-B14F-4D97-AF65-F5344CB8AC3E}">
        <p14:creationId xmlns:p14="http://schemas.microsoft.com/office/powerpoint/2010/main" val="2603201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  <a:p>
            <a:endParaRPr lang="en-US" sz="1600" dirty="0"/>
          </a:p>
          <a:p>
            <a:r>
              <a:rPr lang="en-US" sz="1600" i="1" dirty="0"/>
              <a:t>Re its histology: Does pediatric leukemia tend to be lymphocytic, or myelogenous?</a:t>
            </a:r>
          </a:p>
          <a:p>
            <a:r>
              <a:rPr lang="en-US" sz="1600" dirty="0"/>
              <a:t>Lymphocytic</a:t>
            </a:r>
          </a:p>
          <a:p>
            <a:endParaRPr lang="en-US" sz="1600" dirty="0"/>
          </a:p>
          <a:p>
            <a:r>
              <a:rPr lang="en-US" sz="1600" i="1" dirty="0"/>
              <a:t>Does it tend to be acute, or chronic?</a:t>
            </a:r>
          </a:p>
          <a:p>
            <a:r>
              <a:rPr lang="en-US" sz="1600" dirty="0"/>
              <a:t>Acute</a:t>
            </a:r>
          </a:p>
          <a:p>
            <a:endParaRPr lang="en-US" sz="1600" i="1" dirty="0"/>
          </a:p>
          <a:p>
            <a:r>
              <a:rPr lang="en-US" sz="1600" i="1" dirty="0"/>
              <a:t>Is ophthalmic involvement common in leukemia?</a:t>
            </a:r>
          </a:p>
          <a:p>
            <a:r>
              <a:rPr lang="en-US" sz="1600" dirty="0"/>
              <a:t>Indeed it is</a:t>
            </a:r>
          </a:p>
          <a:p>
            <a:endParaRPr lang="en-US" sz="1600" dirty="0"/>
          </a:p>
          <a:p>
            <a:r>
              <a:rPr lang="en-US" sz="1600" i="1" dirty="0"/>
              <a:t>Clinical involvement 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/>
          </a:p>
          <a:p>
            <a:r>
              <a:rPr lang="en-US" sz="1600" i="1" dirty="0"/>
              <a:t>Which structure is most commonly affected by leukemia?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9727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  <a:p>
            <a:endParaRPr lang="en-US" sz="1600" dirty="0"/>
          </a:p>
          <a:p>
            <a:r>
              <a:rPr lang="en-US" sz="1600" i="1" dirty="0"/>
              <a:t>Re its histology: Does pediatric leukemia tend to be lymphocytic, or myelogenous?</a:t>
            </a:r>
          </a:p>
          <a:p>
            <a:r>
              <a:rPr lang="en-US" sz="1600" dirty="0"/>
              <a:t>Lymphocytic</a:t>
            </a:r>
          </a:p>
          <a:p>
            <a:endParaRPr lang="en-US" sz="1600" dirty="0"/>
          </a:p>
          <a:p>
            <a:r>
              <a:rPr lang="en-US" sz="1600" i="1" dirty="0"/>
              <a:t>Does it tend to be acute, or chronic?</a:t>
            </a:r>
          </a:p>
          <a:p>
            <a:r>
              <a:rPr lang="en-US" sz="1600" dirty="0"/>
              <a:t>Acute</a:t>
            </a:r>
          </a:p>
          <a:p>
            <a:endParaRPr lang="en-US" sz="1600" i="1" dirty="0"/>
          </a:p>
          <a:p>
            <a:r>
              <a:rPr lang="en-US" sz="1600" i="1" dirty="0"/>
              <a:t>Is ophthalmic involvement common in leukemia?</a:t>
            </a:r>
          </a:p>
          <a:p>
            <a:r>
              <a:rPr lang="en-US" sz="1600" dirty="0"/>
              <a:t>Indeed it is</a:t>
            </a:r>
          </a:p>
          <a:p>
            <a:endParaRPr lang="en-US" sz="1600" dirty="0"/>
          </a:p>
          <a:p>
            <a:r>
              <a:rPr lang="en-US" sz="1600" i="1" dirty="0"/>
              <a:t>Clinical involvement 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/>
          </a:p>
          <a:p>
            <a:r>
              <a:rPr lang="en-US" sz="1600" i="1" dirty="0"/>
              <a:t>Which structure is most commonly affected by leukemia?</a:t>
            </a:r>
          </a:p>
          <a:p>
            <a:r>
              <a:rPr lang="en-US" sz="1600" dirty="0"/>
              <a:t>The choroid</a:t>
            </a:r>
          </a:p>
        </p:txBody>
      </p:sp>
    </p:spTree>
    <p:extLst>
      <p:ext uri="{BB962C8B-B14F-4D97-AF65-F5344CB8AC3E}">
        <p14:creationId xmlns:p14="http://schemas.microsoft.com/office/powerpoint/2010/main" val="909230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Clinical involvement 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b="1" dirty="0"/>
              <a:t>The choroid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96CA-ABCB-4751-B2BF-62AB6A1B55A7}"/>
              </a:ext>
            </a:extLst>
          </p:cNvPr>
          <p:cNvSpPr txBox="1"/>
          <p:nvPr/>
        </p:nvSpPr>
        <p:spPr>
          <a:xfrm>
            <a:off x="2219811" y="5350767"/>
            <a:ext cx="6427378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Say what? The choroid isn’t even on the list. What the deal?</a:t>
            </a:r>
            <a:endParaRPr lang="en-US" altLang="en-US" sz="1400" i="1" dirty="0">
              <a:solidFill>
                <a:srgbClr val="CCFFCC"/>
              </a:solidFill>
            </a:endParaRPr>
          </a:p>
          <a:p>
            <a:r>
              <a:rPr lang="en-US" altLang="en-US" sz="1400" dirty="0">
                <a:solidFill>
                  <a:srgbClr val="CCFFCC"/>
                </a:solidFill>
              </a:rPr>
              <a:t>The deal is this: Being the most vascular structure in the eye, it should come as no surprise that the choroid is the structure most likely to be involved with a hematologic malignancy. That said, </a:t>
            </a:r>
            <a:r>
              <a:rPr lang="en-US" altLang="en-US" sz="1400" i="1" dirty="0">
                <a:solidFill>
                  <a:srgbClr val="CCFFCC"/>
                </a:solidFill>
              </a:rPr>
              <a:t>leukemic choroidal lesions are very subtle, and thus easily missed on exam. </a:t>
            </a:r>
            <a:r>
              <a:rPr lang="en-US" altLang="en-US" sz="1400" dirty="0">
                <a:solidFill>
                  <a:srgbClr val="CCFFCC"/>
                </a:solidFill>
              </a:rPr>
              <a:t>For this reason, the choroid doesn’t make the list of ophthalmic structures likely to manifest </a:t>
            </a:r>
            <a:r>
              <a:rPr lang="en-US" altLang="en-US" sz="1400" b="1" dirty="0">
                <a:solidFill>
                  <a:srgbClr val="CCFFCC"/>
                </a:solidFill>
              </a:rPr>
              <a:t>clinical</a:t>
            </a:r>
            <a:r>
              <a:rPr lang="en-US" altLang="en-US" sz="1400" dirty="0">
                <a:solidFill>
                  <a:srgbClr val="CCFFCC"/>
                </a:solidFill>
              </a:rPr>
              <a:t> involvement in leukemia.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C72F42-27A7-4CD0-845D-9E04CB9BC2BE}"/>
              </a:ext>
            </a:extLst>
          </p:cNvPr>
          <p:cNvSpPr/>
          <p:nvPr/>
        </p:nvSpPr>
        <p:spPr>
          <a:xfrm>
            <a:off x="423924" y="5972651"/>
            <a:ext cx="1371600" cy="5385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1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Clinical involvement 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b="1" dirty="0"/>
              <a:t>The choroid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96CA-ABCB-4751-B2BF-62AB6A1B55A7}"/>
              </a:ext>
            </a:extLst>
          </p:cNvPr>
          <p:cNvSpPr txBox="1"/>
          <p:nvPr/>
        </p:nvSpPr>
        <p:spPr>
          <a:xfrm>
            <a:off x="2219811" y="5350767"/>
            <a:ext cx="6427378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Say what? The choroid isn’t even on the list. What the deal?</a:t>
            </a:r>
          </a:p>
          <a:p>
            <a:r>
              <a:rPr lang="en-US" altLang="en-US" sz="1400" dirty="0">
                <a:solidFill>
                  <a:srgbClr val="0000FF"/>
                </a:solidFill>
              </a:rPr>
              <a:t>The deal is this: Being the most vascular structure in the eye, it should come as no surprise that the choroid is the structure most likely to be involved with a hematologic malignancy. That said…</a:t>
            </a:r>
            <a:r>
              <a:rPr lang="en-US" altLang="en-US" sz="1400" i="1" dirty="0">
                <a:solidFill>
                  <a:srgbClr val="0000FF"/>
                </a:solidFill>
              </a:rPr>
              <a:t> </a:t>
            </a:r>
            <a:r>
              <a:rPr lang="en-US" altLang="en-US" sz="1400" i="1" dirty="0">
                <a:solidFill>
                  <a:srgbClr val="CCFFCC"/>
                </a:solidFill>
              </a:rPr>
              <a:t>choroidal lesions are very subtle, and thus easily missed on exam. </a:t>
            </a:r>
            <a:r>
              <a:rPr lang="en-US" altLang="en-US" sz="1400" dirty="0">
                <a:solidFill>
                  <a:srgbClr val="CCFFCC"/>
                </a:solidFill>
              </a:rPr>
              <a:t>For this reason, the choroid doesn’t make the list of ophthalmic structures likely to manifest </a:t>
            </a:r>
            <a:r>
              <a:rPr lang="en-US" altLang="en-US" sz="1400" b="1" dirty="0">
                <a:solidFill>
                  <a:srgbClr val="CCFFCC"/>
                </a:solidFill>
              </a:rPr>
              <a:t>clinical</a:t>
            </a:r>
            <a:r>
              <a:rPr lang="en-US" altLang="en-US" sz="1400" dirty="0">
                <a:solidFill>
                  <a:srgbClr val="CCFFCC"/>
                </a:solidFill>
              </a:rPr>
              <a:t> involvement in leukemia.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C72F42-27A7-4CD0-845D-9E04CB9BC2BE}"/>
              </a:ext>
            </a:extLst>
          </p:cNvPr>
          <p:cNvSpPr/>
          <p:nvPr/>
        </p:nvSpPr>
        <p:spPr>
          <a:xfrm>
            <a:off x="423924" y="5972651"/>
            <a:ext cx="1371600" cy="5385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56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b="1" i="1" dirty="0"/>
              <a:t>Clinical </a:t>
            </a:r>
            <a:r>
              <a:rPr lang="en-US" sz="1600" i="1" dirty="0"/>
              <a:t>involvement</a:t>
            </a:r>
            <a:r>
              <a:rPr lang="en-US" sz="1600" b="1" i="1" dirty="0"/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b="1" dirty="0"/>
              <a:t>The choroid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96CA-ABCB-4751-B2BF-62AB6A1B55A7}"/>
              </a:ext>
            </a:extLst>
          </p:cNvPr>
          <p:cNvSpPr txBox="1"/>
          <p:nvPr/>
        </p:nvSpPr>
        <p:spPr>
          <a:xfrm>
            <a:off x="2219811" y="5350767"/>
            <a:ext cx="6427378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Say what? The choroid isn’t even on the list. What the deal?</a:t>
            </a:r>
          </a:p>
          <a:p>
            <a:r>
              <a:rPr lang="en-US" altLang="en-US" sz="1400" dirty="0">
                <a:solidFill>
                  <a:srgbClr val="0000FF"/>
                </a:solidFill>
              </a:rPr>
              <a:t>The deal is this: Being the most vascular structure in the eye, it should come as no surprise that the choroid is the structure most likely to be involved with a hematologic malignancy. That said…</a:t>
            </a:r>
            <a:r>
              <a:rPr lang="en-US" altLang="en-US" sz="1400" i="1" dirty="0"/>
              <a:t>leukemic choroidal lesions are very subtle, and thus easily missed on exam. </a:t>
            </a:r>
            <a:r>
              <a:rPr lang="en-US" altLang="en-US" sz="1400" dirty="0"/>
              <a:t>For this reason, the choroid doesn’t make the list of ophthalmic structures likely to manifest </a:t>
            </a:r>
            <a:r>
              <a:rPr lang="en-US" altLang="en-US" sz="1400" b="1" dirty="0"/>
              <a:t>clinical</a:t>
            </a:r>
            <a:r>
              <a:rPr lang="en-US" altLang="en-US" sz="1400" dirty="0"/>
              <a:t> involvement in leukemia.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C72F42-27A7-4CD0-845D-9E04CB9BC2BE}"/>
              </a:ext>
            </a:extLst>
          </p:cNvPr>
          <p:cNvSpPr/>
          <p:nvPr/>
        </p:nvSpPr>
        <p:spPr>
          <a:xfrm>
            <a:off x="423924" y="5972651"/>
            <a:ext cx="1371600" cy="5385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b="1" i="1" dirty="0"/>
              <a:t>Clinical </a:t>
            </a:r>
            <a:r>
              <a:rPr lang="en-US" sz="1600" i="1" dirty="0"/>
              <a:t>involvement</a:t>
            </a:r>
            <a:r>
              <a:rPr lang="en-US" sz="1600" b="1" i="1" dirty="0"/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b="1" dirty="0"/>
              <a:t>The choroid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96CA-ABCB-4751-B2BF-62AB6A1B55A7}"/>
              </a:ext>
            </a:extLst>
          </p:cNvPr>
          <p:cNvSpPr txBox="1"/>
          <p:nvPr/>
        </p:nvSpPr>
        <p:spPr>
          <a:xfrm>
            <a:off x="2219811" y="5350767"/>
            <a:ext cx="6427378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Say what? The choroid isn’t even on the list. What the deal?</a:t>
            </a:r>
          </a:p>
          <a:p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The deal is this: Being the most vascular structure in the eye, it should come as no surprise that the choroid is the structure most likely to be involved with a hematologic malignancy. That said…</a:t>
            </a: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leukemic choroidal lesions are very subtle, and thus easily missed on exam. 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For this reason, the choroid doesn’t make the list of ophthalmic structures likely to manifest </a:t>
            </a:r>
            <a:r>
              <a:rPr lang="en-US" altLang="en-US" sz="1400" b="1" dirty="0">
                <a:solidFill>
                  <a:schemeClr val="bg1">
                    <a:lumMod val="75000"/>
                  </a:schemeClr>
                </a:solidFill>
              </a:rPr>
              <a:t>clinical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 involvement in leukemia.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C72F42-27A7-4CD0-845D-9E04CB9BC2BE}"/>
              </a:ext>
            </a:extLst>
          </p:cNvPr>
          <p:cNvSpPr/>
          <p:nvPr/>
        </p:nvSpPr>
        <p:spPr>
          <a:xfrm>
            <a:off x="423924" y="5972651"/>
            <a:ext cx="1371600" cy="5385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96439-3BBD-8604-0551-370CB2BA062B}"/>
              </a:ext>
            </a:extLst>
          </p:cNvPr>
          <p:cNvSpPr txBox="1"/>
          <p:nvPr/>
        </p:nvSpPr>
        <p:spPr>
          <a:xfrm>
            <a:off x="1981200" y="5890832"/>
            <a:ext cx="4724399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If choroidal involvement isn’t clinically apparent, how on earth are you supposed to know it’s present?</a:t>
            </a:r>
            <a:endParaRPr lang="en-US" sz="1400" i="1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It will manifest on  ultrasonography  as  diffuse thickening</a:t>
            </a:r>
          </a:p>
        </p:txBody>
      </p:sp>
    </p:spTree>
    <p:extLst>
      <p:ext uri="{BB962C8B-B14F-4D97-AF65-F5344CB8AC3E}">
        <p14:creationId xmlns:p14="http://schemas.microsoft.com/office/powerpoint/2010/main" val="3545458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Q/A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b="1" i="1" dirty="0"/>
              <a:t>Clinical </a:t>
            </a:r>
            <a:r>
              <a:rPr lang="en-US" sz="1600" i="1" dirty="0"/>
              <a:t>involvement</a:t>
            </a:r>
            <a:r>
              <a:rPr lang="en-US" sz="1600" b="1" i="1" dirty="0"/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b="1" dirty="0"/>
              <a:t>The choroid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96CA-ABCB-4751-B2BF-62AB6A1B55A7}"/>
              </a:ext>
            </a:extLst>
          </p:cNvPr>
          <p:cNvSpPr txBox="1"/>
          <p:nvPr/>
        </p:nvSpPr>
        <p:spPr>
          <a:xfrm>
            <a:off x="2219811" y="5350767"/>
            <a:ext cx="6427378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Say what? The choroid isn’t even on the list. What the deal?</a:t>
            </a:r>
          </a:p>
          <a:p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The deal is this: Being the most vascular structure in the eye, it should come as no surprise that the choroid is the structure most likely to be involved with a hematologic malignancy. That said…</a:t>
            </a: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leukemic choroidal lesions are very subtle, and thus easily missed on exam. 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For this reason, the choroid doesn’t make the list of ophthalmic structures likely to manifest </a:t>
            </a:r>
            <a:r>
              <a:rPr lang="en-US" altLang="en-US" sz="1400" b="1" dirty="0">
                <a:solidFill>
                  <a:schemeClr val="bg1">
                    <a:lumMod val="75000"/>
                  </a:schemeClr>
                </a:solidFill>
              </a:rPr>
              <a:t>clinical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 involvement in leukemia.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C72F42-27A7-4CD0-845D-9E04CB9BC2BE}"/>
              </a:ext>
            </a:extLst>
          </p:cNvPr>
          <p:cNvSpPr/>
          <p:nvPr/>
        </p:nvSpPr>
        <p:spPr>
          <a:xfrm>
            <a:off x="423924" y="5972651"/>
            <a:ext cx="1371600" cy="5385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96439-3BBD-8604-0551-370CB2BA062B}"/>
              </a:ext>
            </a:extLst>
          </p:cNvPr>
          <p:cNvSpPr txBox="1"/>
          <p:nvPr/>
        </p:nvSpPr>
        <p:spPr>
          <a:xfrm>
            <a:off x="1981200" y="5890832"/>
            <a:ext cx="4724399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If choroidal involvement isn’t clinically apparent, how on earth are you supposed to know it’s present?</a:t>
            </a:r>
          </a:p>
          <a:p>
            <a:r>
              <a:rPr lang="en-US" sz="1400" dirty="0"/>
              <a:t>It will manifest on  ultrasonography 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A025D-5085-3385-C010-419C8B3A466B}"/>
              </a:ext>
            </a:extLst>
          </p:cNvPr>
          <p:cNvSpPr/>
          <p:nvPr/>
        </p:nvSpPr>
        <p:spPr>
          <a:xfrm>
            <a:off x="3518452" y="6367629"/>
            <a:ext cx="1295400" cy="222015"/>
          </a:xfrm>
          <a:prstGeom prst="rect">
            <a:avLst/>
          </a:prstGeom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48357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b="1" i="1" dirty="0"/>
              <a:t>Clinical </a:t>
            </a:r>
            <a:r>
              <a:rPr lang="en-US" sz="1600" i="1" dirty="0"/>
              <a:t>involvement</a:t>
            </a:r>
            <a:r>
              <a:rPr lang="en-US" sz="1600" b="1" i="1" dirty="0"/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b="1" dirty="0"/>
              <a:t>The choroid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96CA-ABCB-4751-B2BF-62AB6A1B55A7}"/>
              </a:ext>
            </a:extLst>
          </p:cNvPr>
          <p:cNvSpPr txBox="1"/>
          <p:nvPr/>
        </p:nvSpPr>
        <p:spPr>
          <a:xfrm>
            <a:off x="2219811" y="5350767"/>
            <a:ext cx="6427378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Say what? The choroid isn’t even on the list. What the deal?</a:t>
            </a:r>
          </a:p>
          <a:p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The deal is this: Being the most vascular structure in the eye, it should come as no surprise that the choroid is the structure most likely to be involved with a hematologic malignancy. That said…</a:t>
            </a: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leukemic choroidal lesions are very subtle, and thus easily missed on exam. 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For this reason, the choroid doesn’t make the list of ophthalmic structures likely to manifest </a:t>
            </a:r>
            <a:r>
              <a:rPr lang="en-US" altLang="en-US" sz="1400" b="1" dirty="0">
                <a:solidFill>
                  <a:schemeClr val="bg1">
                    <a:lumMod val="75000"/>
                  </a:schemeClr>
                </a:solidFill>
              </a:rPr>
              <a:t>clinical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 involvement in leukemia.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C72F42-27A7-4CD0-845D-9E04CB9BC2BE}"/>
              </a:ext>
            </a:extLst>
          </p:cNvPr>
          <p:cNvSpPr/>
          <p:nvPr/>
        </p:nvSpPr>
        <p:spPr>
          <a:xfrm>
            <a:off x="423924" y="5972651"/>
            <a:ext cx="1371600" cy="5385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96439-3BBD-8604-0551-370CB2BA062B}"/>
              </a:ext>
            </a:extLst>
          </p:cNvPr>
          <p:cNvSpPr txBox="1"/>
          <p:nvPr/>
        </p:nvSpPr>
        <p:spPr>
          <a:xfrm>
            <a:off x="1981200" y="5890832"/>
            <a:ext cx="4724399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If choroidal involvement isn’t clinically apparent, how on earth are you supposed to know it’s present?</a:t>
            </a:r>
          </a:p>
          <a:p>
            <a:r>
              <a:rPr lang="en-US" sz="1400" dirty="0"/>
              <a:t>It will manifest on  ultrasonography* 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E66B1-D9F8-102D-C219-AAE28E990474}"/>
              </a:ext>
            </a:extLst>
          </p:cNvPr>
          <p:cNvSpPr txBox="1"/>
          <p:nvPr/>
        </p:nvSpPr>
        <p:spPr>
          <a:xfrm>
            <a:off x="6010997" y="6324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*OCT is likely correct as well, but my Academy source only mentions ultrasound</a:t>
            </a:r>
          </a:p>
        </p:txBody>
      </p:sp>
    </p:spTree>
    <p:extLst>
      <p:ext uri="{BB962C8B-B14F-4D97-AF65-F5344CB8AC3E}">
        <p14:creationId xmlns:p14="http://schemas.microsoft.com/office/powerpoint/2010/main" val="2424425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b="1" i="1" dirty="0"/>
              <a:t>Clinical </a:t>
            </a:r>
            <a:r>
              <a:rPr lang="en-US" sz="1600" i="1" dirty="0"/>
              <a:t>involvement</a:t>
            </a:r>
            <a:r>
              <a:rPr lang="en-US" sz="1600" b="1" i="1" dirty="0"/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b="1" dirty="0"/>
              <a:t>The choroid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96CA-ABCB-4751-B2BF-62AB6A1B55A7}"/>
              </a:ext>
            </a:extLst>
          </p:cNvPr>
          <p:cNvSpPr txBox="1"/>
          <p:nvPr/>
        </p:nvSpPr>
        <p:spPr>
          <a:xfrm>
            <a:off x="2219811" y="5350767"/>
            <a:ext cx="6427378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Say what? The choroid isn’t even on the list. What the deal?</a:t>
            </a:r>
          </a:p>
          <a:p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The deal is this: Being the most vascular structure in the eye, it should come as no surprise that the choroid is the structure most likely to be involved with a hematologic malignancy. That said…</a:t>
            </a: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leukemic choroidal lesions are very subtle, and thus easily missed on exam. 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For this reason, the choroid doesn’t make the list of ophthalmic structures likely to manifest </a:t>
            </a:r>
            <a:r>
              <a:rPr lang="en-US" altLang="en-US" sz="1400" b="1" dirty="0">
                <a:solidFill>
                  <a:schemeClr val="bg1">
                    <a:lumMod val="75000"/>
                  </a:schemeClr>
                </a:solidFill>
              </a:rPr>
              <a:t>clinical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 involvement in leukemia.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C72F42-27A7-4CD0-845D-9E04CB9BC2BE}"/>
              </a:ext>
            </a:extLst>
          </p:cNvPr>
          <p:cNvSpPr/>
          <p:nvPr/>
        </p:nvSpPr>
        <p:spPr>
          <a:xfrm>
            <a:off x="423924" y="5972651"/>
            <a:ext cx="1371600" cy="5385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96439-3BBD-8604-0551-370CB2BA062B}"/>
              </a:ext>
            </a:extLst>
          </p:cNvPr>
          <p:cNvSpPr txBox="1"/>
          <p:nvPr/>
        </p:nvSpPr>
        <p:spPr>
          <a:xfrm>
            <a:off x="1981200" y="5890832"/>
            <a:ext cx="4724399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If choroidal involvement isn’t clinically apparent, how on earth are you supposed to know it’s present?</a:t>
            </a:r>
          </a:p>
          <a:p>
            <a:r>
              <a:rPr lang="en-US" sz="1400" dirty="0"/>
              <a:t>It will manifest on  ultrasonography  </a:t>
            </a:r>
            <a:r>
              <a:rPr lang="en-US" sz="1400" dirty="0">
                <a:solidFill>
                  <a:srgbClr val="0000FF"/>
                </a:solidFill>
              </a:rPr>
              <a:t>as  diffuse thickening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7C9835-09CB-DAC1-1196-ECAECC5EDBFC}"/>
              </a:ext>
            </a:extLst>
          </p:cNvPr>
          <p:cNvSpPr/>
          <p:nvPr/>
        </p:nvSpPr>
        <p:spPr>
          <a:xfrm>
            <a:off x="5141914" y="6361043"/>
            <a:ext cx="1497423" cy="228697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381022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54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b="1" dirty="0"/>
              <a:t>It is #1 by a mile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57578-E34F-475E-83E7-91F0617495AB}"/>
              </a:ext>
            </a:extLst>
          </p:cNvPr>
          <p:cNvSpPr txBox="1"/>
          <p:nvPr/>
        </p:nvSpPr>
        <p:spPr>
          <a:xfrm>
            <a:off x="228600" y="2072333"/>
            <a:ext cx="5476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Leukemia accounts for what proportion of childhood malignancies?</a:t>
            </a:r>
            <a:endParaRPr lang="en-US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A19834-E629-4CEC-B74B-D3097EE8EEED}"/>
              </a:ext>
            </a:extLst>
          </p:cNvPr>
          <p:cNvSpPr/>
          <p:nvPr/>
        </p:nvSpPr>
        <p:spPr>
          <a:xfrm>
            <a:off x="381000" y="1396425"/>
            <a:ext cx="1828800" cy="4853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1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b="1" i="1" dirty="0"/>
              <a:t>Clinical </a:t>
            </a:r>
            <a:r>
              <a:rPr lang="en-US" sz="1600" i="1" dirty="0"/>
              <a:t>involvement</a:t>
            </a:r>
            <a:r>
              <a:rPr lang="en-US" sz="1600" b="1" i="1" dirty="0"/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b="1" dirty="0"/>
              <a:t>The choroid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96CA-ABCB-4751-B2BF-62AB6A1B55A7}"/>
              </a:ext>
            </a:extLst>
          </p:cNvPr>
          <p:cNvSpPr txBox="1"/>
          <p:nvPr/>
        </p:nvSpPr>
        <p:spPr>
          <a:xfrm>
            <a:off x="2219811" y="5350767"/>
            <a:ext cx="6427378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Say what? The choroid isn’t even on the list. What the deal?</a:t>
            </a:r>
          </a:p>
          <a:p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The deal is this: Being the most vascular structure in the eye, it should come as no surprise that the choroid is the structure most likely to be involved with a hematologic malignancy. That said…</a:t>
            </a: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leukemic choroidal lesions are very subtle, and thus easily missed on exam. 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For this reason, the choroid doesn’t make the list of ophthalmic structures likely to manifest </a:t>
            </a:r>
            <a:r>
              <a:rPr lang="en-US" altLang="en-US" sz="1400" b="1" dirty="0">
                <a:solidFill>
                  <a:schemeClr val="bg1">
                    <a:lumMod val="75000"/>
                  </a:schemeClr>
                </a:solidFill>
              </a:rPr>
              <a:t>clinical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 involvement in leukemia.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C72F42-27A7-4CD0-845D-9E04CB9BC2BE}"/>
              </a:ext>
            </a:extLst>
          </p:cNvPr>
          <p:cNvSpPr/>
          <p:nvPr/>
        </p:nvSpPr>
        <p:spPr>
          <a:xfrm>
            <a:off x="423924" y="5972651"/>
            <a:ext cx="1371600" cy="5385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96439-3BBD-8604-0551-370CB2BA062B}"/>
              </a:ext>
            </a:extLst>
          </p:cNvPr>
          <p:cNvSpPr txBox="1"/>
          <p:nvPr/>
        </p:nvSpPr>
        <p:spPr>
          <a:xfrm>
            <a:off x="1981200" y="5890832"/>
            <a:ext cx="4724399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If choroidal involvement isn’t clinically apparent, how on earth are you supposed to know it’s present?</a:t>
            </a:r>
          </a:p>
          <a:p>
            <a:r>
              <a:rPr lang="en-US" sz="1400" dirty="0"/>
              <a:t>It will manifest on  ultrasonography  </a:t>
            </a:r>
            <a:r>
              <a:rPr lang="en-US" sz="1400" dirty="0">
                <a:solidFill>
                  <a:srgbClr val="0000FF"/>
                </a:solidFill>
              </a:rPr>
              <a:t>as  diffuse thickening</a:t>
            </a:r>
          </a:p>
        </p:txBody>
      </p:sp>
    </p:spTree>
    <p:extLst>
      <p:ext uri="{BB962C8B-B14F-4D97-AF65-F5344CB8AC3E}">
        <p14:creationId xmlns:p14="http://schemas.microsoft.com/office/powerpoint/2010/main" val="27175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66AA2-C45A-AC82-22C2-1DC1F6D1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B88C-550D-468C-83E3-B5A043804AB3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1026" name="Picture 2" descr="Leukemia B Scan">
            <a:extLst>
              <a:ext uri="{FF2B5EF4-FFF2-40B4-BE49-F238E27FC236}">
                <a16:creationId xmlns:a16="http://schemas.microsoft.com/office/drawing/2014/main" id="{906E53B5-59B7-ED2A-D023-5643C7674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9" y="1579114"/>
            <a:ext cx="5183981" cy="36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16F0CA-F495-A7C4-E0DD-854210E547A4}"/>
              </a:ext>
            </a:extLst>
          </p:cNvPr>
          <p:cNvSpPr txBox="1"/>
          <p:nvPr/>
        </p:nvSpPr>
        <p:spPr>
          <a:xfrm>
            <a:off x="2331648" y="6031468"/>
            <a:ext cx="448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Leukemia: Choroidal thickening on </a:t>
            </a:r>
            <a:r>
              <a:rPr lang="en-US" i="1" dirty="0"/>
              <a:t>b</a:t>
            </a:r>
            <a:r>
              <a:rPr lang="en-US" dirty="0"/>
              <a:t>-scan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6EB83-67FC-E840-05BF-2475F386A141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62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Clinical involvement of which ophthalmic structures is common?</a:t>
            </a:r>
          </a:p>
          <a:p>
            <a:r>
              <a:rPr lang="en-US" sz="1600" i="1" dirty="0"/>
              <a:t>--The orbit?</a:t>
            </a:r>
          </a:p>
          <a:p>
            <a:r>
              <a:rPr lang="en-US" sz="1600" i="1" dirty="0"/>
              <a:t>--The anterior chamber?</a:t>
            </a:r>
          </a:p>
          <a:p>
            <a:r>
              <a:rPr lang="en-US" sz="1600" i="1" dirty="0"/>
              <a:t>--The iris?</a:t>
            </a:r>
          </a:p>
          <a:p>
            <a:r>
              <a:rPr lang="en-US" sz="1600" i="1" dirty="0"/>
              <a:t>--The retina?</a:t>
            </a:r>
          </a:p>
          <a:p>
            <a:r>
              <a:rPr lang="en-US" sz="1600" i="1" dirty="0"/>
              <a:t>--The optic nerve?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/>
              <a:t>Which structure is most commonly affected by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choroid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2DBAE-E1AE-43DF-A8EC-FF85FCA68230}"/>
              </a:ext>
            </a:extLst>
          </p:cNvPr>
          <p:cNvSpPr txBox="1"/>
          <p:nvPr/>
        </p:nvSpPr>
        <p:spPr>
          <a:xfrm>
            <a:off x="2971800" y="4929782"/>
            <a:ext cx="561801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/>
                </a:solidFill>
              </a:rPr>
              <a:t>OK, smart guy, which structure is clinically involved most frequently?</a:t>
            </a:r>
          </a:p>
          <a:p>
            <a:r>
              <a:rPr lang="en-US" altLang="en-US" sz="1400" b="1" dirty="0">
                <a:solidFill>
                  <a:srgbClr val="FF0000"/>
                </a:solidFill>
              </a:rPr>
              <a:t>The retina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5534A-7396-49A2-A0C2-702F4E46019F}"/>
              </a:ext>
            </a:extLst>
          </p:cNvPr>
          <p:cNvSpPr txBox="1"/>
          <p:nvPr/>
        </p:nvSpPr>
        <p:spPr>
          <a:xfrm>
            <a:off x="3851736" y="5665304"/>
            <a:ext cx="12153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Segoe Script" panose="020B0504020000000003" pitchFamily="34" charset="0"/>
              </a:rPr>
              <a:t>clincially</a:t>
            </a:r>
            <a:endParaRPr lang="en-US" sz="15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9C8A7-6DDB-4EEE-AC83-C5C4A81E247F}"/>
              </a:ext>
            </a:extLst>
          </p:cNvPr>
          <p:cNvSpPr txBox="1"/>
          <p:nvPr/>
        </p:nvSpPr>
        <p:spPr>
          <a:xfrm>
            <a:off x="4278330" y="59436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^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4FA626-7B12-4A9C-B739-52B5181116DA}"/>
              </a:ext>
            </a:extLst>
          </p:cNvPr>
          <p:cNvCxnSpPr>
            <a:cxnSpLocks/>
          </p:cNvCxnSpPr>
          <p:nvPr/>
        </p:nvCxnSpPr>
        <p:spPr>
          <a:xfrm flipV="1">
            <a:off x="457200" y="6248400"/>
            <a:ext cx="1219200" cy="645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33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Clinical involvement of which ophthalmic structures is common?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--The orbit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--The anterior chamber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--The iris</a:t>
            </a:r>
          </a:p>
          <a:p>
            <a:r>
              <a:rPr lang="en-US" sz="1600" dirty="0"/>
              <a:t>--</a:t>
            </a:r>
            <a:r>
              <a:rPr lang="en-US" sz="1600" b="1" dirty="0"/>
              <a:t>The retina!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/>
              <a:t>Which structure is most commonly affected by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choroid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2DBAE-E1AE-43DF-A8EC-FF85FCA68230}"/>
              </a:ext>
            </a:extLst>
          </p:cNvPr>
          <p:cNvSpPr txBox="1"/>
          <p:nvPr/>
        </p:nvSpPr>
        <p:spPr>
          <a:xfrm>
            <a:off x="2971800" y="4929782"/>
            <a:ext cx="561801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chemeClr val="bg1"/>
                </a:solidFill>
              </a:rPr>
              <a:t>OK, smart guy, which structure is clinically involved most frequently?</a:t>
            </a:r>
          </a:p>
          <a:p>
            <a:r>
              <a:rPr lang="en-US" altLang="en-US" sz="1400" b="1" dirty="0">
                <a:solidFill>
                  <a:schemeClr val="bg1"/>
                </a:solidFill>
              </a:rPr>
              <a:t>The retina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5534A-7396-49A2-A0C2-702F4E46019F}"/>
              </a:ext>
            </a:extLst>
          </p:cNvPr>
          <p:cNvSpPr txBox="1"/>
          <p:nvPr/>
        </p:nvSpPr>
        <p:spPr>
          <a:xfrm>
            <a:off x="3851736" y="5665304"/>
            <a:ext cx="12153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Segoe Script" panose="020B0504020000000003" pitchFamily="34" charset="0"/>
              </a:rPr>
              <a:t>clincially</a:t>
            </a:r>
            <a:endParaRPr lang="en-US" sz="15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9C8A7-6DDB-4EEE-AC83-C5C4A81E247F}"/>
              </a:ext>
            </a:extLst>
          </p:cNvPr>
          <p:cNvSpPr txBox="1"/>
          <p:nvPr/>
        </p:nvSpPr>
        <p:spPr>
          <a:xfrm>
            <a:off x="4278330" y="59436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D97FD-CEBC-461C-B0DE-039CE6C72858}"/>
              </a:ext>
            </a:extLst>
          </p:cNvPr>
          <p:cNvSpPr txBox="1"/>
          <p:nvPr/>
        </p:nvSpPr>
        <p:spPr>
          <a:xfrm>
            <a:off x="5576135" y="5867400"/>
            <a:ext cx="1358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Segoe Script" panose="020B0504020000000003" pitchFamily="34" charset="0"/>
              </a:rPr>
              <a:t>The retina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4FA626-7B12-4A9C-B739-52B5181116DA}"/>
              </a:ext>
            </a:extLst>
          </p:cNvPr>
          <p:cNvCxnSpPr>
            <a:cxnSpLocks/>
          </p:cNvCxnSpPr>
          <p:nvPr/>
        </p:nvCxnSpPr>
        <p:spPr>
          <a:xfrm flipV="1">
            <a:off x="457200" y="6248400"/>
            <a:ext cx="1219200" cy="645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12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Clinical involvement 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choroid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95025-36F0-4B53-A797-9670E758F5B0}"/>
              </a:ext>
            </a:extLst>
          </p:cNvPr>
          <p:cNvSpPr txBox="1"/>
          <p:nvPr/>
        </p:nvSpPr>
        <p:spPr>
          <a:xfrm>
            <a:off x="304800" y="5638800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Segoe Script" panose="020B0504020000000003" pitchFamily="34" charset="0"/>
              </a:rPr>
              <a:t>--The vitreous? </a:t>
            </a:r>
            <a:endParaRPr lang="en-US" sz="1400" b="1" dirty="0">
              <a:solidFill>
                <a:srgbClr val="0000FF"/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2DBAE-E1AE-43DF-A8EC-FF85FCA68230}"/>
              </a:ext>
            </a:extLst>
          </p:cNvPr>
          <p:cNvSpPr txBox="1"/>
          <p:nvPr/>
        </p:nvSpPr>
        <p:spPr>
          <a:xfrm>
            <a:off x="2511654" y="5375457"/>
            <a:ext cx="5863328" cy="73866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The vitreous isn’t on the list. Is it like the choroid, </a:t>
            </a:r>
            <a:r>
              <a:rPr lang="en-US" altLang="en-US" sz="1400" i="1" dirty="0" err="1">
                <a:solidFill>
                  <a:srgbClr val="0000FF"/>
                </a:solidFill>
              </a:rPr>
              <a:t>ie</a:t>
            </a:r>
            <a:r>
              <a:rPr lang="en-US" altLang="en-US" sz="1400" i="1" dirty="0">
                <a:solidFill>
                  <a:srgbClr val="0000FF"/>
                </a:solidFill>
              </a:rPr>
              <a:t>, commonly involved but clinically inapparent?</a:t>
            </a:r>
            <a:endParaRPr lang="en-US" altLang="en-US" sz="1400" i="1" dirty="0">
              <a:solidFill>
                <a:srgbClr val="FFCCFF"/>
              </a:solidFill>
            </a:endParaRPr>
          </a:p>
          <a:p>
            <a:r>
              <a:rPr lang="en-US" altLang="en-US" sz="1400" dirty="0">
                <a:solidFill>
                  <a:srgbClr val="FFCCFF"/>
                </a:solidFill>
              </a:rPr>
              <a:t>No, just the opposite--vitreous involvement is very rare in leukemia</a:t>
            </a:r>
          </a:p>
        </p:txBody>
      </p:sp>
    </p:spTree>
    <p:extLst>
      <p:ext uri="{BB962C8B-B14F-4D97-AF65-F5344CB8AC3E}">
        <p14:creationId xmlns:p14="http://schemas.microsoft.com/office/powerpoint/2010/main" val="1669280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Clinical involvement of which ophthalmic structures is common?</a:t>
            </a:r>
          </a:p>
          <a:p>
            <a:r>
              <a:rPr lang="en-US" sz="1600" dirty="0"/>
              <a:t>--The orbit</a:t>
            </a:r>
          </a:p>
          <a:p>
            <a:r>
              <a:rPr lang="en-US" sz="1600" dirty="0"/>
              <a:t>--The anterior chamber</a:t>
            </a:r>
          </a:p>
          <a:p>
            <a:r>
              <a:rPr lang="en-US" sz="1600" dirty="0"/>
              <a:t>--The iris</a:t>
            </a:r>
          </a:p>
          <a:p>
            <a:r>
              <a:rPr lang="en-US" sz="1600" dirty="0"/>
              <a:t>--The retina</a:t>
            </a:r>
          </a:p>
          <a:p>
            <a:r>
              <a:rPr lang="en-US" sz="1600" dirty="0"/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choroid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95025-36F0-4B53-A797-9670E758F5B0}"/>
              </a:ext>
            </a:extLst>
          </p:cNvPr>
          <p:cNvSpPr txBox="1"/>
          <p:nvPr/>
        </p:nvSpPr>
        <p:spPr>
          <a:xfrm>
            <a:off x="304800" y="5638800"/>
            <a:ext cx="2087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Segoe Script" panose="020B0504020000000003" pitchFamily="34" charset="0"/>
              </a:rPr>
              <a:t>--The vitreous? </a:t>
            </a:r>
            <a:r>
              <a:rPr lang="en-US" sz="1400" b="1" dirty="0">
                <a:solidFill>
                  <a:srgbClr val="0000FF"/>
                </a:solidFill>
                <a:latin typeface="Segoe Script" panose="020B0504020000000003" pitchFamily="34" charset="0"/>
              </a:rPr>
              <a:t>No!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2DBAE-E1AE-43DF-A8EC-FF85FCA68230}"/>
              </a:ext>
            </a:extLst>
          </p:cNvPr>
          <p:cNvSpPr txBox="1"/>
          <p:nvPr/>
        </p:nvSpPr>
        <p:spPr>
          <a:xfrm>
            <a:off x="2511654" y="5375457"/>
            <a:ext cx="5863328" cy="73866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The vitreous isn’t on the list. Is it like the choroid, </a:t>
            </a:r>
            <a:r>
              <a:rPr lang="en-US" altLang="en-US" sz="1400" i="1" dirty="0" err="1">
                <a:solidFill>
                  <a:srgbClr val="0000FF"/>
                </a:solidFill>
              </a:rPr>
              <a:t>ie</a:t>
            </a:r>
            <a:r>
              <a:rPr lang="en-US" altLang="en-US" sz="1400" i="1" dirty="0">
                <a:solidFill>
                  <a:srgbClr val="0000FF"/>
                </a:solidFill>
              </a:rPr>
              <a:t>, commonly involved but clinically inapparent?</a:t>
            </a:r>
          </a:p>
          <a:p>
            <a:r>
              <a:rPr lang="en-US" altLang="en-US" sz="1400" dirty="0">
                <a:solidFill>
                  <a:srgbClr val="0000FF"/>
                </a:solidFill>
              </a:rPr>
              <a:t>No, just the opposite—vitreous involvement is </a:t>
            </a:r>
            <a:r>
              <a:rPr lang="en-US" altLang="en-US" sz="1400" b="1" dirty="0">
                <a:solidFill>
                  <a:srgbClr val="0000FF"/>
                </a:solidFill>
              </a:rPr>
              <a:t>very rare </a:t>
            </a:r>
            <a:r>
              <a:rPr lang="en-US" altLang="en-US" sz="1400" dirty="0">
                <a:solidFill>
                  <a:srgbClr val="0000FF"/>
                </a:solidFill>
              </a:rPr>
              <a:t>in leukemia</a:t>
            </a:r>
          </a:p>
        </p:txBody>
      </p:sp>
    </p:spTree>
    <p:extLst>
      <p:ext uri="{BB962C8B-B14F-4D97-AF65-F5344CB8AC3E}">
        <p14:creationId xmlns:p14="http://schemas.microsoft.com/office/powerpoint/2010/main" val="2135981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its histology: Does pediatric leukemia tend to be lymphocytic, or myelogenous?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Lymphocytic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Does it tend to be acute, or chronic?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ophthalmic involvement common in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Indeed it is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Clinical involvement of which ophthalmic structures is common?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--The orbit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--The anterior chamber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--The iris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--</a:t>
            </a:r>
            <a:r>
              <a:rPr lang="en-US" sz="1600" b="1" dirty="0">
                <a:solidFill>
                  <a:srgbClr val="FF0000"/>
                </a:solidFill>
              </a:rPr>
              <a:t>The retina!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--The optic nerve</a:t>
            </a: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Which structure is most commonly affected by leukemia?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choroid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5534A-7396-49A2-A0C2-702F4E46019F}"/>
              </a:ext>
            </a:extLst>
          </p:cNvPr>
          <p:cNvSpPr txBox="1"/>
          <p:nvPr/>
        </p:nvSpPr>
        <p:spPr>
          <a:xfrm>
            <a:off x="3851736" y="5665304"/>
            <a:ext cx="12153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clincially</a:t>
            </a:r>
            <a:endParaRPr lang="en-US" sz="1500" b="1" dirty="0">
              <a:solidFill>
                <a:schemeClr val="bg1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9C8A7-6DDB-4EEE-AC83-C5C4A81E247F}"/>
              </a:ext>
            </a:extLst>
          </p:cNvPr>
          <p:cNvSpPr txBox="1"/>
          <p:nvPr/>
        </p:nvSpPr>
        <p:spPr>
          <a:xfrm>
            <a:off x="4278330" y="59436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D97FD-CEBC-461C-B0DE-039CE6C72858}"/>
              </a:ext>
            </a:extLst>
          </p:cNvPr>
          <p:cNvSpPr txBox="1"/>
          <p:nvPr/>
        </p:nvSpPr>
        <p:spPr>
          <a:xfrm>
            <a:off x="5576135" y="5867400"/>
            <a:ext cx="1358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The retina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4FA626-7B12-4A9C-B739-52B5181116DA}"/>
              </a:ext>
            </a:extLst>
          </p:cNvPr>
          <p:cNvCxnSpPr>
            <a:cxnSpLocks/>
          </p:cNvCxnSpPr>
          <p:nvPr/>
        </p:nvCxnSpPr>
        <p:spPr>
          <a:xfrm flipV="1">
            <a:off x="457200" y="6248400"/>
            <a:ext cx="1219200" cy="64532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AFF9EF-F97F-4DB9-B881-131602443EE5}"/>
              </a:ext>
            </a:extLst>
          </p:cNvPr>
          <p:cNvSpPr txBox="1"/>
          <p:nvPr/>
        </p:nvSpPr>
        <p:spPr>
          <a:xfrm>
            <a:off x="1980389" y="5087970"/>
            <a:ext cx="617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Next, we will drill down on retinal involvement in leukemia</a:t>
            </a:r>
          </a:p>
        </p:txBody>
      </p:sp>
    </p:spTree>
    <p:extLst>
      <p:ext uri="{BB962C8B-B14F-4D97-AF65-F5344CB8AC3E}">
        <p14:creationId xmlns:p14="http://schemas.microsoft.com/office/powerpoint/2010/main" val="4114168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A048F27-C89F-42D2-9652-552CE038B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998C518-AB8C-4573-B996-7AC422225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81ACD9F-CEF3-40E3-B688-CFFDC7C78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D83516C-EB05-4AFC-BEC3-BA06F5BA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452" y="1716156"/>
            <a:ext cx="649357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800" dirty="0"/>
              <a:t>more vs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800" dirty="0"/>
              <a:t>less</a:t>
            </a:r>
          </a:p>
        </p:txBody>
      </p:sp>
      <p:sp>
        <p:nvSpPr>
          <p:cNvPr id="3078" name="Slide Number Placeholder 1">
            <a:extLst>
              <a:ext uri="{FF2B5EF4-FFF2-40B4-BE49-F238E27FC236}">
                <a16:creationId xmlns:a16="http://schemas.microsoft.com/office/drawing/2014/main" id="{217A3683-148B-4DB1-B5FB-DF185FD6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CD2885-26BB-4BE2-95DC-673DF703AE7D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E4EE9-14F0-475F-83C9-9D208590B38B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50B877F8-37A8-4039-975B-538949BB9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FA9C342-CE87-4A68-8774-7C24925A1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8D5CA40-C0C6-4491-A068-E56856EBB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7D5EB3D3-7AB0-46D6-93BA-1B46B118A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Retinopathy </a:t>
            </a:r>
            <a:r>
              <a:rPr lang="en-US" altLang="en-US">
                <a:solidFill>
                  <a:srgbClr val="0000FF"/>
                </a:solidFill>
              </a:rPr>
              <a:t>less</a:t>
            </a:r>
            <a:r>
              <a:rPr lang="en-US" altLang="en-US"/>
              <a:t> common than in adult leukemics</a:t>
            </a:r>
          </a:p>
          <a:p>
            <a:pPr lvl="1" eaLnBrk="1" hangingPunct="1">
              <a:lnSpc>
                <a:spcPct val="95000"/>
              </a:lnSpc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4102" name="Slide Number Placeholder 1">
            <a:extLst>
              <a:ext uri="{FF2B5EF4-FFF2-40B4-BE49-F238E27FC236}">
                <a16:creationId xmlns:a16="http://schemas.microsoft.com/office/drawing/2014/main" id="{A873D1EB-CA6A-4F1B-8836-0934A008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53FBA9-1BA2-4193-B97B-5FD26CF2E073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95BAA-60DD-BE24-2646-6798D22FC819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4E724AA-6294-48F1-A032-5C33314B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26C273F-E9D8-4D06-8F5D-845CA9ED0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21ED688-82B8-49AA-8A45-70A72458A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48AF92-4E3E-47F3-8D29-FC1D4688A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Retinopathy </a:t>
            </a:r>
            <a:r>
              <a:rPr lang="en-US" altLang="en-US">
                <a:solidFill>
                  <a:srgbClr val="0000FF"/>
                </a:solidFill>
              </a:rPr>
              <a:t>less</a:t>
            </a:r>
            <a:r>
              <a:rPr lang="en-US" altLang="en-US"/>
              <a:t> common than in adult leukemics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Most common eye finding: </a:t>
            </a:r>
            <a:r>
              <a:rPr lang="en-US" altLang="en-US">
                <a:solidFill>
                  <a:srgbClr val="0000FF"/>
                </a:solidFill>
              </a:rPr>
              <a:t>RNFL hemorrhages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05B38D0-31AA-498A-A0AA-4D4CE8F2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(abb.) + one word</a:t>
            </a:r>
          </a:p>
        </p:txBody>
      </p:sp>
      <p:sp>
        <p:nvSpPr>
          <p:cNvPr id="5127" name="Slide Number Placeholder 1">
            <a:extLst>
              <a:ext uri="{FF2B5EF4-FFF2-40B4-BE49-F238E27FC236}">
                <a16:creationId xmlns:a16="http://schemas.microsoft.com/office/drawing/2014/main" id="{8981926A-6D4E-4E80-9158-6574BD2B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C70E7F-1470-4284-BC7F-9473ADA326E5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90DF0-D3C4-B5E0-1249-A66075E99945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54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b="1" dirty="0"/>
              <a:t>It is #1 by a mile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57578-E34F-475E-83E7-91F0617495AB}"/>
              </a:ext>
            </a:extLst>
          </p:cNvPr>
          <p:cNvSpPr txBox="1"/>
          <p:nvPr/>
        </p:nvSpPr>
        <p:spPr>
          <a:xfrm>
            <a:off x="228600" y="2072333"/>
            <a:ext cx="547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Leukemia accounts for what proportion of childhood malignancies?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About 1/3</a:t>
            </a:r>
            <a:endParaRPr lang="en-US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A19834-E629-4CEC-B74B-D3097EE8EEED}"/>
              </a:ext>
            </a:extLst>
          </p:cNvPr>
          <p:cNvSpPr/>
          <p:nvPr/>
        </p:nvSpPr>
        <p:spPr>
          <a:xfrm>
            <a:off x="381000" y="1396425"/>
            <a:ext cx="1828800" cy="4853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13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4A5E5564-7744-4EA7-97DD-42DDE2AD6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6D6BE69-2CC9-4278-A5DE-EAEB3207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830571E-D43F-4828-93D3-DD25A68E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E3289167-F154-46EB-9FE0-D399D02A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0C02955A-1DE5-4D38-8FF5-3154A20F1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Retinopathy </a:t>
            </a:r>
            <a:r>
              <a:rPr lang="en-US" altLang="en-US">
                <a:solidFill>
                  <a:srgbClr val="0000FF"/>
                </a:solidFill>
              </a:rPr>
              <a:t>less</a:t>
            </a:r>
            <a:r>
              <a:rPr lang="en-US" altLang="en-US"/>
              <a:t> common than in adult leukemics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Most common eye finding: </a:t>
            </a:r>
            <a:r>
              <a:rPr lang="en-US" altLang="en-US">
                <a:solidFill>
                  <a:srgbClr val="0000FF"/>
                </a:solidFill>
              </a:rPr>
              <a:t>RNFL hemorrhages</a:t>
            </a:r>
          </a:p>
        </p:txBody>
      </p:sp>
      <p:sp>
        <p:nvSpPr>
          <p:cNvPr id="6151" name="Slide Number Placeholder 1">
            <a:extLst>
              <a:ext uri="{FF2B5EF4-FFF2-40B4-BE49-F238E27FC236}">
                <a16:creationId xmlns:a16="http://schemas.microsoft.com/office/drawing/2014/main" id="{15C72BFB-1EEB-4B0E-9846-0D863F2F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4FC824-222E-4CBB-A15B-FE3EBD5DE798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1FE73-013A-47D6-BE41-582B5C11D4B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4A5E5564-7744-4EA7-97DD-42DDE2AD6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6D6BE69-2CC9-4278-A5DE-EAEB3207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830571E-D43F-4828-93D3-DD25A68E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E3289167-F154-46EB-9FE0-D399D02A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0C02955A-1DE5-4D38-8FF5-3154A20F1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RNFL </a:t>
            </a:r>
            <a:r>
              <a:rPr lang="en-US" altLang="en-US" b="1" dirty="0">
                <a:solidFill>
                  <a:srgbClr val="0000FF"/>
                </a:solidFill>
              </a:rPr>
              <a:t>hemorrhages</a:t>
            </a:r>
          </a:p>
        </p:txBody>
      </p:sp>
      <p:sp>
        <p:nvSpPr>
          <p:cNvPr id="6151" name="Slide Number Placeholder 1">
            <a:extLst>
              <a:ext uri="{FF2B5EF4-FFF2-40B4-BE49-F238E27FC236}">
                <a16:creationId xmlns:a16="http://schemas.microsoft.com/office/drawing/2014/main" id="{15C72BFB-1EEB-4B0E-9846-0D863F2F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4FC824-222E-4CBB-A15B-FE3EBD5DE798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E42418D-83FC-2021-8CDA-882994A8457E}"/>
              </a:ext>
            </a:extLst>
          </p:cNvPr>
          <p:cNvSpPr/>
          <p:nvPr/>
        </p:nvSpPr>
        <p:spPr>
          <a:xfrm>
            <a:off x="5638800" y="1905000"/>
            <a:ext cx="2514600" cy="9144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7B6BB-B6C0-D6FF-00BC-755F68B943C4}"/>
              </a:ext>
            </a:extLst>
          </p:cNvPr>
          <p:cNvSpPr txBox="1"/>
          <p:nvPr/>
        </p:nvSpPr>
        <p:spPr>
          <a:xfrm>
            <a:off x="2286000" y="2971800"/>
            <a:ext cx="6447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What is the mechanism by which retinal hemorrhages come to pass?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C254C-03FE-F9DF-75B5-C3AC2A0FF89A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06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4A5E5564-7744-4EA7-97DD-42DDE2AD6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6D6BE69-2CC9-4278-A5DE-EAEB3207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830571E-D43F-4828-93D3-DD25A68E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E3289167-F154-46EB-9FE0-D399D02A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0C02955A-1DE5-4D38-8FF5-3154A20F1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RNFL </a:t>
            </a:r>
            <a:r>
              <a:rPr lang="en-US" altLang="en-US" b="1" dirty="0">
                <a:solidFill>
                  <a:srgbClr val="0000FF"/>
                </a:solidFill>
              </a:rPr>
              <a:t>hemorrhages</a:t>
            </a:r>
          </a:p>
        </p:txBody>
      </p:sp>
      <p:sp>
        <p:nvSpPr>
          <p:cNvPr id="6151" name="Slide Number Placeholder 1">
            <a:extLst>
              <a:ext uri="{FF2B5EF4-FFF2-40B4-BE49-F238E27FC236}">
                <a16:creationId xmlns:a16="http://schemas.microsoft.com/office/drawing/2014/main" id="{15C72BFB-1EEB-4B0E-9846-0D863F2F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4FC824-222E-4CBB-A15B-FE3EBD5DE798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E42418D-83FC-2021-8CDA-882994A8457E}"/>
              </a:ext>
            </a:extLst>
          </p:cNvPr>
          <p:cNvSpPr/>
          <p:nvPr/>
        </p:nvSpPr>
        <p:spPr>
          <a:xfrm>
            <a:off x="5638800" y="1905000"/>
            <a:ext cx="2514600" cy="9144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7B6BB-B6C0-D6FF-00BC-755F68B943C4}"/>
              </a:ext>
            </a:extLst>
          </p:cNvPr>
          <p:cNvSpPr txBox="1"/>
          <p:nvPr/>
        </p:nvSpPr>
        <p:spPr>
          <a:xfrm>
            <a:off x="2286000" y="2971800"/>
            <a:ext cx="64475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What is the mechanism by which retinal hemorrhages come to pass?</a:t>
            </a:r>
          </a:p>
          <a:p>
            <a:r>
              <a:rPr lang="en-US" sz="1600" dirty="0"/>
              <a:t>The interplay of three derangements produced by the leukemia:</a:t>
            </a:r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C254C-03FE-F9DF-75B5-C3AC2A0FF89A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34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4A5E5564-7744-4EA7-97DD-42DDE2AD6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6D6BE69-2CC9-4278-A5DE-EAEB3207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830571E-D43F-4828-93D3-DD25A68E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E3289167-F154-46EB-9FE0-D399D02A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0C02955A-1DE5-4D38-8FF5-3154A20F1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RNFL </a:t>
            </a:r>
            <a:r>
              <a:rPr lang="en-US" altLang="en-US" b="1" dirty="0">
                <a:solidFill>
                  <a:srgbClr val="0000FF"/>
                </a:solidFill>
              </a:rPr>
              <a:t>hemorrhages</a:t>
            </a:r>
          </a:p>
        </p:txBody>
      </p:sp>
      <p:sp>
        <p:nvSpPr>
          <p:cNvPr id="6151" name="Slide Number Placeholder 1">
            <a:extLst>
              <a:ext uri="{FF2B5EF4-FFF2-40B4-BE49-F238E27FC236}">
                <a16:creationId xmlns:a16="http://schemas.microsoft.com/office/drawing/2014/main" id="{15C72BFB-1EEB-4B0E-9846-0D863F2F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4FC824-222E-4CBB-A15B-FE3EBD5DE798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E42418D-83FC-2021-8CDA-882994A8457E}"/>
              </a:ext>
            </a:extLst>
          </p:cNvPr>
          <p:cNvSpPr/>
          <p:nvPr/>
        </p:nvSpPr>
        <p:spPr>
          <a:xfrm>
            <a:off x="5638800" y="1905000"/>
            <a:ext cx="2514600" cy="9144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7B6BB-B6C0-D6FF-00BC-755F68B943C4}"/>
              </a:ext>
            </a:extLst>
          </p:cNvPr>
          <p:cNvSpPr txBox="1"/>
          <p:nvPr/>
        </p:nvSpPr>
        <p:spPr>
          <a:xfrm>
            <a:off x="2286000" y="2971800"/>
            <a:ext cx="64475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What is the mechanism by which retinal hemorrhages come to pass?</a:t>
            </a:r>
          </a:p>
          <a:p>
            <a:r>
              <a:rPr lang="en-US" sz="1600" dirty="0"/>
              <a:t>The interplay of three derangements produced by the leukemia:</a:t>
            </a:r>
          </a:p>
          <a:p>
            <a:r>
              <a:rPr lang="en-US" sz="1600" dirty="0"/>
              <a:t>--Anemia</a:t>
            </a:r>
          </a:p>
          <a:p>
            <a:r>
              <a:rPr lang="en-US" sz="1600" dirty="0"/>
              <a:t>--Vascular occlusion</a:t>
            </a:r>
          </a:p>
          <a:p>
            <a:r>
              <a:rPr lang="en-US" sz="1600" dirty="0"/>
              <a:t>--Thrombocytopenia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C254C-03FE-F9DF-75B5-C3AC2A0FF89A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31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8A0C596-33BE-40AD-85DB-138413B3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1AEFBBE-DBDE-45E1-8D47-C1BE7DE4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EF9039A7-E734-4B18-BC70-1E3704B7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EBEDFF0-7B2D-4683-BAF7-88A210F6C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7BECAFD-50D5-461B-9ABB-6D8913FFF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Retinopathy </a:t>
            </a:r>
            <a:r>
              <a:rPr lang="en-US" altLang="en-US">
                <a:solidFill>
                  <a:srgbClr val="0000FF"/>
                </a:solidFill>
              </a:rPr>
              <a:t>less</a:t>
            </a:r>
            <a:r>
              <a:rPr lang="en-US" altLang="en-US"/>
              <a:t> common than in adult leukemics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/>
              <a:t>Most common eye finding: </a:t>
            </a:r>
            <a:r>
              <a:rPr lang="en-US" altLang="en-US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/>
              <a:t>Can be </a:t>
            </a:r>
            <a:r>
              <a:rPr lang="en-US" altLang="en-US">
                <a:solidFill>
                  <a:srgbClr val="0000FF"/>
                </a:solidFill>
              </a:rPr>
              <a:t>white centered (Roth spots)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423E9CB-F3AF-49E4-A4C8-07A6D5D9E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specific appearance</a:t>
            </a:r>
          </a:p>
        </p:txBody>
      </p:sp>
      <p:sp>
        <p:nvSpPr>
          <p:cNvPr id="7176" name="Slide Number Placeholder 1">
            <a:extLst>
              <a:ext uri="{FF2B5EF4-FFF2-40B4-BE49-F238E27FC236}">
                <a16:creationId xmlns:a16="http://schemas.microsoft.com/office/drawing/2014/main" id="{C2863113-7A56-4C5B-836E-9CE6DEBE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697A48-856C-491C-9FA9-B9A11E1126FC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D7A167-BB69-0742-C347-9574CA6D25BD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Q/A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eponym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A8D0F-1322-80ED-C2CC-8FE40663C264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3DA2F-F921-7447-CEA5-1CB841223A2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85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4C4B9-386A-41E8-9D47-C10101C7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B0E2-4078-4FC5-90C9-BDE934E4D937}" type="slidenum">
              <a:rPr lang="en-US" altLang="en-US" smtClean="0"/>
              <a:pPr/>
              <a:t>47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EAFB6-D41F-4A45-A99F-06F61068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346914" cy="3220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7BF4E-9C52-409F-AD75-40AF2C11E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676400"/>
            <a:ext cx="3802679" cy="3220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3452A-C236-431E-B1DD-E047C4EBD31F}"/>
              </a:ext>
            </a:extLst>
          </p:cNvPr>
          <p:cNvSpPr txBox="1"/>
          <p:nvPr/>
        </p:nvSpPr>
        <p:spPr>
          <a:xfrm>
            <a:off x="2669075" y="6044625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Retinal hemorrhages in leukemia</a:t>
            </a:r>
            <a:endParaRPr lang="en-US" sz="1400" dirty="0"/>
          </a:p>
          <a:p>
            <a:pPr algn="ctr"/>
            <a:r>
              <a:rPr lang="en-US" sz="1400" dirty="0"/>
              <a:t>(Full disclosure: I don’t know if these are kids)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42125-D97F-F591-36CC-14533A642EDB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98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0764941-4AF0-4A48-BA00-FBDFE79E7F09}"/>
              </a:ext>
            </a:extLst>
          </p:cNvPr>
          <p:cNvSpPr txBox="1"/>
          <p:nvPr/>
        </p:nvSpPr>
        <p:spPr>
          <a:xfrm>
            <a:off x="4210337" y="3177570"/>
            <a:ext cx="3638263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is the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for Roth spots?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--Leukemia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Subacute bacterial endocarditis!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--Anemia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--Endophthalmitis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--(There are many others)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b="1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1F335-8975-4BBB-8FB6-793DCD2FE6EB}"/>
              </a:ext>
            </a:extLst>
          </p:cNvPr>
          <p:cNvSpPr txBox="1"/>
          <p:nvPr/>
        </p:nvSpPr>
        <p:spPr>
          <a:xfrm>
            <a:off x="4210337" y="3177570"/>
            <a:ext cx="3314125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</a:t>
            </a:r>
            <a:r>
              <a:rPr lang="en-US" sz="1600" i="1" dirty="0" err="1">
                <a:solidFill>
                  <a:srgbClr val="0000FF"/>
                </a:solidFill>
              </a:rPr>
              <a:t>DDx</a:t>
            </a:r>
            <a:r>
              <a:rPr lang="en-US" sz="1600" i="1" dirty="0">
                <a:solidFill>
                  <a:srgbClr val="0000FF"/>
                </a:solidFill>
              </a:rPr>
              <a:t> for Roth spots?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--Leukemia (duh)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Subacute bacterial endocarditis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--(There are many others)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B5753-3C86-9527-6028-AF75D593DE9A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3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7EF419-A269-4DF1-9C4F-46CAD6B838D5}"/>
              </a:ext>
            </a:extLst>
          </p:cNvPr>
          <p:cNvSpPr txBox="1"/>
          <p:nvPr/>
        </p:nvSpPr>
        <p:spPr>
          <a:xfrm>
            <a:off x="4210337" y="3177570"/>
            <a:ext cx="3638263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is the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for Roth spots?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--Leukemia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Subacute bacterial endocarditis!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--Anemia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--Endophthalmitis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--(There are many others)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b="1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1F335-8975-4BBB-8FB6-793DCD2FE6EB}"/>
              </a:ext>
            </a:extLst>
          </p:cNvPr>
          <p:cNvSpPr txBox="1"/>
          <p:nvPr/>
        </p:nvSpPr>
        <p:spPr>
          <a:xfrm>
            <a:off x="4210337" y="3177570"/>
            <a:ext cx="3314125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</a:t>
            </a:r>
            <a:r>
              <a:rPr lang="en-US" sz="1600" i="1" dirty="0" err="1">
                <a:solidFill>
                  <a:srgbClr val="0000FF"/>
                </a:solidFill>
              </a:rPr>
              <a:t>DDx</a:t>
            </a:r>
            <a:r>
              <a:rPr lang="en-US" sz="1600" i="1" dirty="0">
                <a:solidFill>
                  <a:srgbClr val="0000FF"/>
                </a:solidFill>
              </a:rPr>
              <a:t> for Roth spots?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--Leukemia (duh)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--Subacute bacterial endocarditis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--Anemia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--Endophthalmitis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--(There are many others)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EA065A-3CBD-19E6-A0F3-58540E88A298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4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54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b="1" dirty="0"/>
              <a:t>It is #1 by a mile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57578-E34F-475E-83E7-91F0617495AB}"/>
              </a:ext>
            </a:extLst>
          </p:cNvPr>
          <p:cNvSpPr txBox="1"/>
          <p:nvPr/>
        </p:nvSpPr>
        <p:spPr>
          <a:xfrm>
            <a:off x="228600" y="2072333"/>
            <a:ext cx="5966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Leukemia accounts for what proportion of childhood malignancies?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About 1/3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many new cases of childhood leukemia occur every year in the US?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A19834-E629-4CEC-B74B-D3097EE8EEED}"/>
              </a:ext>
            </a:extLst>
          </p:cNvPr>
          <p:cNvSpPr/>
          <p:nvPr/>
        </p:nvSpPr>
        <p:spPr>
          <a:xfrm>
            <a:off x="381000" y="1396425"/>
            <a:ext cx="1828800" cy="4853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59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65FB51-6C5B-4169-89A8-C5A1654B9E79}"/>
              </a:ext>
            </a:extLst>
          </p:cNvPr>
          <p:cNvSpPr txBox="1"/>
          <p:nvPr/>
        </p:nvSpPr>
        <p:spPr>
          <a:xfrm>
            <a:off x="4210337" y="3177570"/>
            <a:ext cx="3638263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is the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for Roth spots?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--Leukemia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Subacute bacterial endocarditis!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--Anemia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--Endophthalmitis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--(There are many others)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b="1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1F335-8975-4BBB-8FB6-793DCD2FE6EB}"/>
              </a:ext>
            </a:extLst>
          </p:cNvPr>
          <p:cNvSpPr txBox="1"/>
          <p:nvPr/>
        </p:nvSpPr>
        <p:spPr>
          <a:xfrm>
            <a:off x="4210337" y="3177570"/>
            <a:ext cx="3314125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Roth spots?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--Leukemia? 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--Subacute bacterial endocarditis?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--Anemia?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--Endophthalmitis?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--(There are many others)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BC3B520-4610-48A8-A188-FE1CBE5E51A7}"/>
              </a:ext>
            </a:extLst>
          </p:cNvPr>
          <p:cNvSpPr/>
          <p:nvPr/>
        </p:nvSpPr>
        <p:spPr>
          <a:xfrm>
            <a:off x="4091608" y="3531704"/>
            <a:ext cx="171737" cy="914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8EE1D-3EB8-D094-4132-BC567C3155AF}"/>
              </a:ext>
            </a:extLst>
          </p:cNvPr>
          <p:cNvSpPr txBox="1"/>
          <p:nvPr/>
        </p:nvSpPr>
        <p:spPr>
          <a:xfrm>
            <a:off x="1016687" y="3573405"/>
            <a:ext cx="317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Of these, which is the most commonly cause of Roth spots?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C5A68-6927-C50C-7F2A-60EDC5D254C2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73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b="1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1F335-8975-4BBB-8FB6-793DCD2FE6EB}"/>
              </a:ext>
            </a:extLst>
          </p:cNvPr>
          <p:cNvSpPr txBox="1"/>
          <p:nvPr/>
        </p:nvSpPr>
        <p:spPr>
          <a:xfrm>
            <a:off x="4210337" y="3177570"/>
            <a:ext cx="3638263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Roth spots?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--Leukemia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Subacute bacterial endocarditis!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--Anemia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--Endophthalmitis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--(There are many others)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37F5D-7071-41DD-BA2D-758F72C5F4F1}"/>
              </a:ext>
            </a:extLst>
          </p:cNvPr>
          <p:cNvSpPr txBox="1"/>
          <p:nvPr/>
        </p:nvSpPr>
        <p:spPr>
          <a:xfrm>
            <a:off x="1016687" y="3573405"/>
            <a:ext cx="3174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Of these, which is the most commonly cause of Roth spots?</a:t>
            </a:r>
          </a:p>
          <a:p>
            <a:r>
              <a:rPr lang="en-US" sz="1600" b="1" dirty="0"/>
              <a:t>SABE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B034E0B-2162-5C6C-4AE3-4BC687604E5E}"/>
              </a:ext>
            </a:extLst>
          </p:cNvPr>
          <p:cNvSpPr/>
          <p:nvPr/>
        </p:nvSpPr>
        <p:spPr>
          <a:xfrm>
            <a:off x="4091608" y="3531704"/>
            <a:ext cx="171737" cy="914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0346B-1B0E-361C-FA7A-0EC6217FC3BD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7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b="1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1F335-8975-4BBB-8FB6-793DCD2FE6EB}"/>
              </a:ext>
            </a:extLst>
          </p:cNvPr>
          <p:cNvSpPr txBox="1"/>
          <p:nvPr/>
        </p:nvSpPr>
        <p:spPr>
          <a:xfrm>
            <a:off x="4210337" y="3177570"/>
            <a:ext cx="3638263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Roth spots?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--Leukemia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Subacute bacterial endocarditis!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--Anemia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--Endophthalmitis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--(There are many others)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37F5D-7071-41DD-BA2D-758F72C5F4F1}"/>
              </a:ext>
            </a:extLst>
          </p:cNvPr>
          <p:cNvSpPr txBox="1"/>
          <p:nvPr/>
        </p:nvSpPr>
        <p:spPr>
          <a:xfrm>
            <a:off x="864287" y="3505200"/>
            <a:ext cx="3174313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these, which is the most commonly cause of Roth spots?</a:t>
            </a: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5321A2-808F-4458-965D-9F4C2E3A9C2B}"/>
              </a:ext>
            </a:extLst>
          </p:cNvPr>
          <p:cNvSpPr txBox="1"/>
          <p:nvPr/>
        </p:nvSpPr>
        <p:spPr>
          <a:xfrm>
            <a:off x="424069" y="3166170"/>
            <a:ext cx="8295861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There is inconsistency across Academy sources with regard to the term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Roth spots.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--Early in the BCSC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book,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Roth spot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white-centered hemorrhage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used interchangeably and are said to occur “in a number of conditions;” later, the term 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pseudo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-Roth spot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used to refer to white-centered hemorrhages secondary to leukemia. (Per the master index,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pseudo-Roth spot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appears nowhere else in the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BCSC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--The </a:t>
            </a:r>
            <a:r>
              <a:rPr lang="en-US" sz="1600" i="1" dirty="0">
                <a:solidFill>
                  <a:srgbClr val="0000FF"/>
                </a:solidFill>
              </a:rPr>
              <a:t>Uveitis</a:t>
            </a:r>
            <a:r>
              <a:rPr lang="en-US" sz="1600" dirty="0">
                <a:solidFill>
                  <a:srgbClr val="0000FF"/>
                </a:solidFill>
              </a:rPr>
              <a:t> book uses ‘Roth spots’ when referring to white-centered hemorrhages secondary to bacterial endophthalmitis, but not when referring to those secondary to leukemia (these are simply termed ‘white-centered hemorrhages’).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--The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Peds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book just says retinal hemorrhages in leukemia “may have white centers.”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--The Academy source </a:t>
            </a:r>
            <a:r>
              <a:rPr lang="en-US" sz="1600" i="1" dirty="0" err="1">
                <a:solidFill>
                  <a:srgbClr val="0000FF"/>
                </a:solidFill>
              </a:rPr>
              <a:t>EyeWiki</a:t>
            </a:r>
            <a:r>
              <a:rPr lang="en-US" sz="1600" dirty="0">
                <a:solidFill>
                  <a:srgbClr val="0000FF"/>
                </a:solidFill>
              </a:rPr>
              <a:t> uses </a:t>
            </a:r>
            <a:r>
              <a:rPr lang="en-US" sz="1600" i="1" dirty="0">
                <a:solidFill>
                  <a:srgbClr val="0000FF"/>
                </a:solidFill>
              </a:rPr>
              <a:t>Roth spot </a:t>
            </a:r>
            <a:r>
              <a:rPr lang="en-US" sz="1600" dirty="0">
                <a:solidFill>
                  <a:srgbClr val="0000FF"/>
                </a:solidFill>
              </a:rPr>
              <a:t>to refer to white-centered hemorrhages of </a:t>
            </a:r>
            <a:r>
              <a:rPr lang="en-US" sz="1600" b="1" dirty="0">
                <a:solidFill>
                  <a:srgbClr val="0000FF"/>
                </a:solidFill>
              </a:rPr>
              <a:t>any</a:t>
            </a:r>
            <a:r>
              <a:rPr lang="en-US" sz="1600" dirty="0">
                <a:solidFill>
                  <a:srgbClr val="0000FF"/>
                </a:solidFill>
              </a:rPr>
              <a:t> cause.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--Puzzlingly, neither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Roth spot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white-centered hemorrhage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appear in the index of the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Retina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book.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What’s the correct usage? I </a:t>
            </a:r>
            <a:r>
              <a:rPr lang="en-US" sz="1600" dirty="0" err="1">
                <a:solidFill>
                  <a:srgbClr val="0000FF"/>
                </a:solidFill>
              </a:rPr>
              <a:t>dunno</a:t>
            </a:r>
            <a:r>
              <a:rPr lang="en-US" sz="1600" dirty="0">
                <a:solidFill>
                  <a:srgbClr val="0000FF"/>
                </a:solidFill>
              </a:rPr>
              <a:t>. Caveat emptor.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3163A-F9CA-2495-6827-458D0755F36B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65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</a:t>
            </a:r>
            <a:r>
              <a:rPr lang="en-US" altLang="en-US" b="1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white centered (aka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3A6762-3C44-BD97-14C1-56D6E39270C6}"/>
              </a:ext>
            </a:extLst>
          </p:cNvPr>
          <p:cNvSpPr/>
          <p:nvPr/>
        </p:nvSpPr>
        <p:spPr>
          <a:xfrm>
            <a:off x="4572000" y="1828800"/>
            <a:ext cx="3657600" cy="10668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AB839-4148-D084-D1F6-63235FEBCABD}"/>
              </a:ext>
            </a:extLst>
          </p:cNvPr>
          <p:cNvSpPr txBox="1"/>
          <p:nvPr/>
        </p:nvSpPr>
        <p:spPr>
          <a:xfrm>
            <a:off x="503581" y="3226904"/>
            <a:ext cx="813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Is the RNFL the only location at which intraocular leukemic hemorrhages can occur?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E009-ECA3-A72D-A79F-6AF0D74BEB5D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368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</a:t>
            </a:r>
            <a:r>
              <a:rPr lang="en-US" altLang="en-US" b="1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white centered (aka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3A6762-3C44-BD97-14C1-56D6E39270C6}"/>
              </a:ext>
            </a:extLst>
          </p:cNvPr>
          <p:cNvSpPr/>
          <p:nvPr/>
        </p:nvSpPr>
        <p:spPr>
          <a:xfrm>
            <a:off x="4572000" y="1828800"/>
            <a:ext cx="3657600" cy="10668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AB839-4148-D084-D1F6-63235FEBCABD}"/>
              </a:ext>
            </a:extLst>
          </p:cNvPr>
          <p:cNvSpPr txBox="1"/>
          <p:nvPr/>
        </p:nvSpPr>
        <p:spPr>
          <a:xfrm>
            <a:off x="503581" y="3226904"/>
            <a:ext cx="813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Is the RNFL the only location at which intraocular leukemic hemorrhages can occur?</a:t>
            </a:r>
          </a:p>
          <a:p>
            <a:r>
              <a:rPr lang="en-US" sz="1600" dirty="0"/>
              <a:t>Not by a long shot. Intraretinal hemorrhages can occur at any level (</a:t>
            </a:r>
            <a:r>
              <a:rPr lang="en-US" sz="1600" dirty="0" err="1"/>
              <a:t>ie</a:t>
            </a:r>
            <a:r>
              <a:rPr lang="en-US" sz="1600" dirty="0"/>
              <a:t>, not just the NFL).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E009-ECA3-A72D-A79F-6AF0D74BEB5D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2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</a:t>
            </a:r>
            <a:r>
              <a:rPr lang="en-US" altLang="en-US" b="1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white centered (aka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3A6762-3C44-BD97-14C1-56D6E39270C6}"/>
              </a:ext>
            </a:extLst>
          </p:cNvPr>
          <p:cNvSpPr/>
          <p:nvPr/>
        </p:nvSpPr>
        <p:spPr>
          <a:xfrm>
            <a:off x="4572000" y="1828800"/>
            <a:ext cx="3657600" cy="10668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AB839-4148-D084-D1F6-63235FEBCABD}"/>
              </a:ext>
            </a:extLst>
          </p:cNvPr>
          <p:cNvSpPr txBox="1"/>
          <p:nvPr/>
        </p:nvSpPr>
        <p:spPr>
          <a:xfrm>
            <a:off x="503581" y="3226904"/>
            <a:ext cx="8136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Is the RNFL the only location at which intraocular leukemic hemorrhages can occur?</a:t>
            </a:r>
          </a:p>
          <a:p>
            <a:r>
              <a:rPr lang="en-US" sz="1600" dirty="0"/>
              <a:t>Not by a long shot. Intraretinal hemorrhages can occur at any level (</a:t>
            </a:r>
            <a:r>
              <a:rPr lang="en-US" sz="1600" dirty="0" err="1"/>
              <a:t>ie</a:t>
            </a:r>
            <a:r>
              <a:rPr lang="en-US" sz="1600" dirty="0"/>
              <a:t>, not just the NFL). </a:t>
            </a:r>
            <a:r>
              <a:rPr lang="en-US" sz="1600" dirty="0">
                <a:solidFill>
                  <a:srgbClr val="0000FF"/>
                </a:solidFill>
              </a:rPr>
              <a:t>Preretinal  as well as  vitreous  hemorrhages can also occur. 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E009-ECA3-A72D-A79F-6AF0D74BEB5D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AB198-61E8-CBEA-1CAE-B73610DA96DE}"/>
              </a:ext>
            </a:extLst>
          </p:cNvPr>
          <p:cNvSpPr/>
          <p:nvPr/>
        </p:nvSpPr>
        <p:spPr>
          <a:xfrm>
            <a:off x="569844" y="3786807"/>
            <a:ext cx="940906" cy="215349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not retina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878BF-4F3D-576D-5523-A3F78AE4D248}"/>
              </a:ext>
            </a:extLst>
          </p:cNvPr>
          <p:cNvSpPr/>
          <p:nvPr/>
        </p:nvSpPr>
        <p:spPr>
          <a:xfrm>
            <a:off x="2491408" y="3795329"/>
            <a:ext cx="887896" cy="215348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not retina</a:t>
            </a:r>
          </a:p>
        </p:txBody>
      </p:sp>
    </p:spTree>
    <p:extLst>
      <p:ext uri="{BB962C8B-B14F-4D97-AF65-F5344CB8AC3E}">
        <p14:creationId xmlns:p14="http://schemas.microsoft.com/office/powerpoint/2010/main" val="4198596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</a:t>
            </a:r>
            <a:r>
              <a:rPr lang="en-US" altLang="en-US" b="1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white centered (aka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3A6762-3C44-BD97-14C1-56D6E39270C6}"/>
              </a:ext>
            </a:extLst>
          </p:cNvPr>
          <p:cNvSpPr/>
          <p:nvPr/>
        </p:nvSpPr>
        <p:spPr>
          <a:xfrm>
            <a:off x="4572000" y="1828800"/>
            <a:ext cx="3657600" cy="10668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AB839-4148-D084-D1F6-63235FEBCABD}"/>
              </a:ext>
            </a:extLst>
          </p:cNvPr>
          <p:cNvSpPr txBox="1"/>
          <p:nvPr/>
        </p:nvSpPr>
        <p:spPr>
          <a:xfrm>
            <a:off x="503581" y="3226904"/>
            <a:ext cx="8136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Is the RNFL the only location at which intraocular leukemic hemorrhages can occur?</a:t>
            </a:r>
          </a:p>
          <a:p>
            <a:r>
              <a:rPr lang="en-US" sz="1600" dirty="0"/>
              <a:t>Not by a long shot. Intraretinal hemorrhages can occur at any level (</a:t>
            </a:r>
            <a:r>
              <a:rPr lang="en-US" sz="1600" dirty="0" err="1"/>
              <a:t>ie</a:t>
            </a:r>
            <a:r>
              <a:rPr lang="en-US" sz="1600" dirty="0"/>
              <a:t>, not just the NFL). </a:t>
            </a:r>
            <a:r>
              <a:rPr lang="en-US" sz="1600" dirty="0">
                <a:solidFill>
                  <a:srgbClr val="0000FF"/>
                </a:solidFill>
              </a:rPr>
              <a:t>Preretinal  as well as  vitreous  hemorrhages can also occur. 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E009-ECA3-A72D-A79F-6AF0D74BEB5D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877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</a:t>
            </a:r>
            <a:r>
              <a:rPr lang="en-US" altLang="en-US" b="1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white centered (aka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3A6762-3C44-BD97-14C1-56D6E39270C6}"/>
              </a:ext>
            </a:extLst>
          </p:cNvPr>
          <p:cNvSpPr/>
          <p:nvPr/>
        </p:nvSpPr>
        <p:spPr>
          <a:xfrm>
            <a:off x="4572000" y="1828800"/>
            <a:ext cx="3657600" cy="10668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AB839-4148-D084-D1F6-63235FEBCABD}"/>
              </a:ext>
            </a:extLst>
          </p:cNvPr>
          <p:cNvSpPr txBox="1"/>
          <p:nvPr/>
        </p:nvSpPr>
        <p:spPr>
          <a:xfrm>
            <a:off x="503581" y="3226904"/>
            <a:ext cx="8136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Is the RNFL the only location at which intraocular leukemic hemorrhages can occur?</a:t>
            </a:r>
          </a:p>
          <a:p>
            <a:r>
              <a:rPr lang="en-US" sz="1600" dirty="0"/>
              <a:t>Not by a long shot. Intraretinal hemorrhages can occur at any level (</a:t>
            </a:r>
            <a:r>
              <a:rPr lang="en-US" sz="1600" dirty="0" err="1"/>
              <a:t>ie</a:t>
            </a:r>
            <a:r>
              <a:rPr lang="en-US" sz="1600" dirty="0"/>
              <a:t>, not just the NFL). </a:t>
            </a:r>
            <a:r>
              <a:rPr lang="en-US" sz="1600" dirty="0">
                <a:solidFill>
                  <a:srgbClr val="0000FF"/>
                </a:solidFill>
              </a:rPr>
              <a:t>Preretinal  as well as  vitreous  hemorrhages can also occur. </a:t>
            </a:r>
            <a:r>
              <a:rPr lang="en-US" sz="1600" dirty="0"/>
              <a:t>Finally, both  subretinal  and  choroidal  hemorrhages may occur as well.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E009-ECA3-A72D-A79F-6AF0D74BEB5D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A50F0-A881-CFD5-1115-E05A9A99F6DB}"/>
              </a:ext>
            </a:extLst>
          </p:cNvPr>
          <p:cNvSpPr/>
          <p:nvPr/>
        </p:nvSpPr>
        <p:spPr>
          <a:xfrm>
            <a:off x="7189304" y="3786807"/>
            <a:ext cx="1040296" cy="223869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not retina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7A4443-5848-8904-6DB4-51AE763F3603}"/>
              </a:ext>
            </a:extLst>
          </p:cNvPr>
          <p:cNvSpPr/>
          <p:nvPr/>
        </p:nvSpPr>
        <p:spPr>
          <a:xfrm>
            <a:off x="990601" y="4033392"/>
            <a:ext cx="917711" cy="207304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not retina</a:t>
            </a:r>
          </a:p>
        </p:txBody>
      </p:sp>
    </p:spTree>
    <p:extLst>
      <p:ext uri="{BB962C8B-B14F-4D97-AF65-F5344CB8AC3E}">
        <p14:creationId xmlns:p14="http://schemas.microsoft.com/office/powerpoint/2010/main" val="12063400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3FFA80A-5B2C-4A5A-A037-150E32B4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8FEC91B-E690-4BC8-A164-90BA8972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10C94D-ABF4-4780-B1F9-66B173F6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1703BA6-6122-43DB-8B32-823F2FA2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94964C-5A8B-4D1F-B2CA-E4E6E1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ACA0D7-B855-454D-8051-47835667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F76EB2B-AEB0-44C4-81B4-D9CED43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2286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</a:t>
            </a:r>
            <a:r>
              <a:rPr lang="en-US" altLang="en-US" b="1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white centered (aka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C951B350-C8A3-4DBC-B219-9B2101B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05819-E1E2-4F15-B7EB-1F7CBD422076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3A6762-3C44-BD97-14C1-56D6E39270C6}"/>
              </a:ext>
            </a:extLst>
          </p:cNvPr>
          <p:cNvSpPr/>
          <p:nvPr/>
        </p:nvSpPr>
        <p:spPr>
          <a:xfrm>
            <a:off x="4572000" y="1828800"/>
            <a:ext cx="3657600" cy="1066800"/>
          </a:xfrm>
          <a:prstGeom prst="ellipse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AB839-4148-D084-D1F6-63235FEBCABD}"/>
              </a:ext>
            </a:extLst>
          </p:cNvPr>
          <p:cNvSpPr txBox="1"/>
          <p:nvPr/>
        </p:nvSpPr>
        <p:spPr>
          <a:xfrm>
            <a:off x="503581" y="3226904"/>
            <a:ext cx="8136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Is the RNFL the only location at which intraocular leukemic hemorrhages can occur?</a:t>
            </a:r>
          </a:p>
          <a:p>
            <a:r>
              <a:rPr lang="en-US" sz="1600" dirty="0"/>
              <a:t>Not by a long shot. Intraretinal hemorrhages can occur at any level (</a:t>
            </a:r>
            <a:r>
              <a:rPr lang="en-US" sz="1600" dirty="0" err="1"/>
              <a:t>ie</a:t>
            </a:r>
            <a:r>
              <a:rPr lang="en-US" sz="1600" dirty="0"/>
              <a:t>, not just the NFL). </a:t>
            </a:r>
            <a:r>
              <a:rPr lang="en-US" sz="1600" dirty="0">
                <a:solidFill>
                  <a:srgbClr val="0000FF"/>
                </a:solidFill>
              </a:rPr>
              <a:t>Preretinal  as well as  vitreous  hemorrhages can also occur. </a:t>
            </a:r>
            <a:r>
              <a:rPr lang="en-US" sz="1600" dirty="0"/>
              <a:t>Finally, both  subretinal  and  choroidal  hemorrhages may occur as well.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E009-ECA3-A72D-A79F-6AF0D74BEB5D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9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FFF3EEE-8B0B-49C6-BE39-B0F05F77E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9218" name="Rectangle 7">
            <a:extLst>
              <a:ext uri="{FF2B5EF4-FFF2-40B4-BE49-F238E27FC236}">
                <a16:creationId xmlns:a16="http://schemas.microsoft.com/office/drawing/2014/main" id="{271D905C-D676-44CF-9502-5DE5506F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D70EDEB-45DD-4EE5-BF12-81E9BA360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F97C9A3-2C53-4EEC-A845-5555E9752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DCD41B10-01DA-46C8-B61C-DE5A850CB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2A5BFD3A-F7D7-42E9-A4F9-59ABC6311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9223" name="Rectangle 6">
            <a:extLst>
              <a:ext uri="{FF2B5EF4-FFF2-40B4-BE49-F238E27FC236}">
                <a16:creationId xmlns:a16="http://schemas.microsoft.com/office/drawing/2014/main" id="{7FF5E163-06F1-4FF8-A3E9-7F4141020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ONH can be infiltrated: </a:t>
            </a:r>
            <a:r>
              <a:rPr lang="en-US" altLang="en-US" dirty="0">
                <a:solidFill>
                  <a:srgbClr val="0000FF"/>
                </a:solidFill>
              </a:rPr>
              <a:t>Papilledema-like</a:t>
            </a:r>
            <a:r>
              <a:rPr lang="en-US" altLang="en-US" dirty="0"/>
              <a:t> appearance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CD172878-2280-47AF-80B1-47B765491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two-words</a:t>
            </a:r>
          </a:p>
        </p:txBody>
      </p:sp>
      <p:sp>
        <p:nvSpPr>
          <p:cNvPr id="9225" name="Slide Number Placeholder 1">
            <a:extLst>
              <a:ext uri="{FF2B5EF4-FFF2-40B4-BE49-F238E27FC236}">
                <a16:creationId xmlns:a16="http://schemas.microsoft.com/office/drawing/2014/main" id="{6024FD8D-23C8-4F99-9E79-E9C23B06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E4D5F8-8D0A-445E-B003-A8683D70E8A9}" type="slidenum">
              <a:rPr lang="en-US" altLang="en-US"/>
              <a:pPr eaLnBrk="1" hangingPunct="1"/>
              <a:t>59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83C73-6113-4FA4-DAE9-FE12C0DFF31E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54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b="1" dirty="0"/>
              <a:t>It is #1 by a mile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57578-E34F-475E-83E7-91F0617495AB}"/>
              </a:ext>
            </a:extLst>
          </p:cNvPr>
          <p:cNvSpPr txBox="1"/>
          <p:nvPr/>
        </p:nvSpPr>
        <p:spPr>
          <a:xfrm>
            <a:off x="228600" y="2072333"/>
            <a:ext cx="59170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Leukemia accounts for what proportion of childhood malignancies?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About 1/3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many new cases of childhood leukemia occur every year in the US?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About 4000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A19834-E629-4CEC-B74B-D3097EE8EEED}"/>
              </a:ext>
            </a:extLst>
          </p:cNvPr>
          <p:cNvSpPr/>
          <p:nvPr/>
        </p:nvSpPr>
        <p:spPr>
          <a:xfrm>
            <a:off x="381000" y="1396425"/>
            <a:ext cx="1828800" cy="4853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12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BAAD8C9-704D-4500-B0B2-D96C331E8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0242" name="Rectangle 8">
            <a:extLst>
              <a:ext uri="{FF2B5EF4-FFF2-40B4-BE49-F238E27FC236}">
                <a16:creationId xmlns:a16="http://schemas.microsoft.com/office/drawing/2014/main" id="{A3C2C41E-F3C4-449A-B9DF-F053D6A4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93BC37D-D884-4254-B91D-7A4DE622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2FDD4A8-2933-4629-B26D-BFFD3443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4E52B3A6-03DA-43CE-B26E-2C658400B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A23942D5-033F-4FC4-9278-99538E1CC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Rectangle 6">
            <a:extLst>
              <a:ext uri="{FF2B5EF4-FFF2-40B4-BE49-F238E27FC236}">
                <a16:creationId xmlns:a16="http://schemas.microsoft.com/office/drawing/2014/main" id="{ED8A9674-1480-41D1-B73E-B5707FB78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0248" name="Rectangle 7">
            <a:extLst>
              <a:ext uri="{FF2B5EF4-FFF2-40B4-BE49-F238E27FC236}">
                <a16:creationId xmlns:a16="http://schemas.microsoft.com/office/drawing/2014/main" id="{B8E27C2F-5F26-40FA-8DF5-5E59C919E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ONH can be infiltrated: </a:t>
            </a:r>
            <a:r>
              <a:rPr lang="en-US" altLang="en-US" dirty="0">
                <a:solidFill>
                  <a:srgbClr val="0000FF"/>
                </a:solidFill>
              </a:rPr>
              <a:t>Papilledema-like</a:t>
            </a:r>
            <a:r>
              <a:rPr lang="en-US" altLang="en-US" dirty="0"/>
              <a:t> appearance</a:t>
            </a:r>
          </a:p>
        </p:txBody>
      </p:sp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5CB2B1B9-D0F2-46BB-9C3F-3D6D38A1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43172A-DD86-45C4-8110-AA1399C0ED1A}" type="slidenum">
              <a:rPr lang="en-US" altLang="en-US"/>
              <a:pPr eaLnBrk="1" hangingPunct="1"/>
              <a:t>60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602162-1350-1725-9126-43B985F0F089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4C4B9-386A-41E8-9D47-C10101C7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B0E2-4078-4FC5-90C9-BDE934E4D937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3452A-C236-431E-B1DD-E047C4EBD31F}"/>
              </a:ext>
            </a:extLst>
          </p:cNvPr>
          <p:cNvSpPr txBox="1"/>
          <p:nvPr/>
        </p:nvSpPr>
        <p:spPr>
          <a:xfrm>
            <a:off x="3133144" y="6044625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Leukemia: ONH infiltration</a:t>
            </a:r>
            <a:endParaRPr lang="en-US" sz="1400" dirty="0"/>
          </a:p>
          <a:p>
            <a:pPr algn="ctr"/>
            <a:r>
              <a:rPr lang="en-US" sz="1400" dirty="0"/>
              <a:t>(20 </a:t>
            </a:r>
            <a:r>
              <a:rPr lang="en-US" sz="1400" dirty="0" err="1"/>
              <a:t>y.o</a:t>
            </a:r>
            <a:r>
              <a:rPr lang="en-US" sz="1400" dirty="0"/>
              <a:t>. with recurrent ALL)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BCEBB-E7ED-4CCE-994E-758E8433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19" y="1181100"/>
            <a:ext cx="5988162" cy="449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EE4AE1-E041-497C-8F16-313AE2B0C27C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512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584F57B1-59ED-480C-BE14-63160CF29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3C0EF76-217D-4CEE-A20B-54F0C8FA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8652B12-0EF8-4639-81D4-4C1B8A338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2DD4D55-5B78-49DC-95B6-C71E9BB4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744FE6E-6D5C-4EC5-ABFE-CF9B88B3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A9C7A96-818B-4BFF-8640-A7956AE3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30C9CE9-0D6B-4CA3-8B27-C6AC782DF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68E9BC0F-1A59-46D1-8120-5A70E267E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ONH can be infiltrated: </a:t>
            </a:r>
            <a:r>
              <a:rPr lang="en-US" altLang="en-US" dirty="0">
                <a:solidFill>
                  <a:srgbClr val="0000FF"/>
                </a:solidFill>
              </a:rPr>
              <a:t>Papilledema-like</a:t>
            </a:r>
            <a:r>
              <a:rPr lang="en-US" altLang="en-US" dirty="0"/>
              <a:t> appearance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Early ONH </a:t>
            </a:r>
            <a:r>
              <a:rPr lang="en-US" altLang="en-US" dirty="0" err="1"/>
              <a:t>involvement</a:t>
            </a:r>
            <a:r>
              <a:rPr lang="en-US" altLang="en-US" dirty="0" err="1">
                <a:sym typeface="Wingdings" panose="05000000000000000000" pitchFamily="2" charset="2"/>
              </a:rPr>
              <a:t>permanent</a:t>
            </a:r>
            <a:r>
              <a:rPr lang="en-US" altLang="en-US" dirty="0">
                <a:sym typeface="Wingdings" panose="05000000000000000000" pitchFamily="2" charset="2"/>
              </a:rPr>
              <a:t> loss of central vision: M</a:t>
            </a:r>
            <a:r>
              <a:rPr lang="en-US" altLang="en-US" dirty="0"/>
              <a:t>edical emergency—need emergent </a:t>
            </a:r>
            <a:r>
              <a:rPr lang="en-US" altLang="en-US" dirty="0">
                <a:solidFill>
                  <a:srgbClr val="0000FF"/>
                </a:solidFill>
              </a:rPr>
              <a:t>radiation therapy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7310A26B-3055-4103-9704-3ADBDDD91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treatment</a:t>
            </a:r>
          </a:p>
        </p:txBody>
      </p:sp>
      <p:sp>
        <p:nvSpPr>
          <p:cNvPr id="11274" name="Slide Number Placeholder 1">
            <a:extLst>
              <a:ext uri="{FF2B5EF4-FFF2-40B4-BE49-F238E27FC236}">
                <a16:creationId xmlns:a16="http://schemas.microsoft.com/office/drawing/2014/main" id="{A76F7463-9D04-4277-A22F-5FBCABB2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283CB1-A786-424D-98B9-41DECBA8A4AE}" type="slidenum">
              <a:rPr lang="en-US" altLang="en-US"/>
              <a:pPr eaLnBrk="1" hangingPunct="1"/>
              <a:t>62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4B10E-C3AE-CF55-D2E2-1A5286E8C6AA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A6CCAD0A-0A13-47F8-B226-2DB5A33F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2290" name="Rectangle 9">
            <a:extLst>
              <a:ext uri="{FF2B5EF4-FFF2-40B4-BE49-F238E27FC236}">
                <a16:creationId xmlns:a16="http://schemas.microsoft.com/office/drawing/2014/main" id="{8D47D62A-37AC-426D-A6B9-49A5BB1F6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79A3C9B-922C-474E-A320-DE3C74A97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5D4BBB2-6931-4CC6-AFD5-00C4F0A6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869555A3-054B-4932-BC31-27F5E6E70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BEC94657-C4E6-4539-A1CF-C7751C0D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2295" name="Rectangle 6">
            <a:extLst>
              <a:ext uri="{FF2B5EF4-FFF2-40B4-BE49-F238E27FC236}">
                <a16:creationId xmlns:a16="http://schemas.microsoft.com/office/drawing/2014/main" id="{EF772928-F3ED-4318-ABE6-636FB1147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Rectangle 7">
            <a:extLst>
              <a:ext uri="{FF2B5EF4-FFF2-40B4-BE49-F238E27FC236}">
                <a16:creationId xmlns:a16="http://schemas.microsoft.com/office/drawing/2014/main" id="{68DDFAA8-52C3-4245-983C-32B917E86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A/Q</a:t>
            </a:r>
          </a:p>
        </p:txBody>
      </p:sp>
      <p:sp>
        <p:nvSpPr>
          <p:cNvPr id="12297" name="Rectangle 8">
            <a:extLst>
              <a:ext uri="{FF2B5EF4-FFF2-40B4-BE49-F238E27FC236}">
                <a16:creationId xmlns:a16="http://schemas.microsoft.com/office/drawing/2014/main" id="{71C125A0-0B4A-470B-B4C0-D61687BEC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ONH can be infiltrated: </a:t>
            </a:r>
            <a:r>
              <a:rPr lang="en-US" altLang="en-US" dirty="0">
                <a:solidFill>
                  <a:srgbClr val="0000FF"/>
                </a:solidFill>
              </a:rPr>
              <a:t>Papilledema-like</a:t>
            </a:r>
            <a:r>
              <a:rPr lang="en-US" altLang="en-US" dirty="0"/>
              <a:t> appearance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Early ONH </a:t>
            </a:r>
            <a:r>
              <a:rPr lang="en-US" altLang="en-US" dirty="0" err="1"/>
              <a:t>involvement</a:t>
            </a:r>
            <a:r>
              <a:rPr lang="en-US" altLang="en-US" dirty="0" err="1">
                <a:sym typeface="Wingdings" panose="05000000000000000000" pitchFamily="2" charset="2"/>
              </a:rPr>
              <a:t>permanent</a:t>
            </a:r>
            <a:r>
              <a:rPr lang="en-US" altLang="en-US" dirty="0">
                <a:sym typeface="Wingdings" panose="05000000000000000000" pitchFamily="2" charset="2"/>
              </a:rPr>
              <a:t> loss of central vision: M</a:t>
            </a:r>
            <a:r>
              <a:rPr lang="en-US" altLang="en-US" dirty="0"/>
              <a:t>edical emergency—need emergent </a:t>
            </a:r>
            <a:r>
              <a:rPr lang="en-US" altLang="en-US" dirty="0">
                <a:solidFill>
                  <a:srgbClr val="0000FF"/>
                </a:solidFill>
              </a:rPr>
              <a:t>radiation therapy*</a:t>
            </a:r>
          </a:p>
        </p:txBody>
      </p:sp>
      <p:sp>
        <p:nvSpPr>
          <p:cNvPr id="12298" name="Slide Number Placeholder 1">
            <a:extLst>
              <a:ext uri="{FF2B5EF4-FFF2-40B4-BE49-F238E27FC236}">
                <a16:creationId xmlns:a16="http://schemas.microsoft.com/office/drawing/2014/main" id="{135C823B-B749-47FD-B6D3-23651123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7E55DD-0AD3-4524-BFEA-33B1EC439811}" type="slidenum">
              <a:rPr lang="en-US" altLang="en-US"/>
              <a:pPr eaLnBrk="1" hangingPunct="1"/>
              <a:t>63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2F433-ED13-2BA7-912B-FF774D93BA15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CD5F7-6EDA-FD17-0010-D78469F04F24}"/>
              </a:ext>
            </a:extLst>
          </p:cNvPr>
          <p:cNvSpPr txBox="1"/>
          <p:nvPr/>
        </p:nvSpPr>
        <p:spPr>
          <a:xfrm>
            <a:off x="5294754" y="6358234"/>
            <a:ext cx="3696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Intrathecal  chemotherapy is also indicated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1A1D63-FE3B-BFE4-5BC2-0B19ED5F78F2}"/>
              </a:ext>
            </a:extLst>
          </p:cNvPr>
          <p:cNvSpPr/>
          <p:nvPr/>
        </p:nvSpPr>
        <p:spPr>
          <a:xfrm>
            <a:off x="5473148" y="6411242"/>
            <a:ext cx="912744" cy="214845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A6CCAD0A-0A13-47F8-B226-2DB5A33F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2290" name="Rectangle 9">
            <a:extLst>
              <a:ext uri="{FF2B5EF4-FFF2-40B4-BE49-F238E27FC236}">
                <a16:creationId xmlns:a16="http://schemas.microsoft.com/office/drawing/2014/main" id="{8D47D62A-37AC-426D-A6B9-49A5BB1F6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79A3C9B-922C-474E-A320-DE3C74A97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5D4BBB2-6931-4CC6-AFD5-00C4F0A6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869555A3-054B-4932-BC31-27F5E6E70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BEC94657-C4E6-4539-A1CF-C7751C0D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2295" name="Rectangle 6">
            <a:extLst>
              <a:ext uri="{FF2B5EF4-FFF2-40B4-BE49-F238E27FC236}">
                <a16:creationId xmlns:a16="http://schemas.microsoft.com/office/drawing/2014/main" id="{EF772928-F3ED-4318-ABE6-636FB1147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Rectangle 7">
            <a:extLst>
              <a:ext uri="{FF2B5EF4-FFF2-40B4-BE49-F238E27FC236}">
                <a16:creationId xmlns:a16="http://schemas.microsoft.com/office/drawing/2014/main" id="{68DDFAA8-52C3-4245-983C-32B917E86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2297" name="Rectangle 8">
            <a:extLst>
              <a:ext uri="{FF2B5EF4-FFF2-40B4-BE49-F238E27FC236}">
                <a16:creationId xmlns:a16="http://schemas.microsoft.com/office/drawing/2014/main" id="{71C125A0-0B4A-470B-B4C0-D61687BEC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ONH can be infiltrated: </a:t>
            </a:r>
            <a:r>
              <a:rPr lang="en-US" altLang="en-US" dirty="0">
                <a:solidFill>
                  <a:srgbClr val="0000FF"/>
                </a:solidFill>
              </a:rPr>
              <a:t>Papilledema-like</a:t>
            </a:r>
            <a:r>
              <a:rPr lang="en-US" altLang="en-US" dirty="0"/>
              <a:t> appearance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Early ONH </a:t>
            </a:r>
            <a:r>
              <a:rPr lang="en-US" altLang="en-US" dirty="0" err="1"/>
              <a:t>involvement</a:t>
            </a:r>
            <a:r>
              <a:rPr lang="en-US" altLang="en-US" dirty="0" err="1">
                <a:sym typeface="Wingdings" panose="05000000000000000000" pitchFamily="2" charset="2"/>
              </a:rPr>
              <a:t>permanent</a:t>
            </a:r>
            <a:r>
              <a:rPr lang="en-US" altLang="en-US" dirty="0">
                <a:sym typeface="Wingdings" panose="05000000000000000000" pitchFamily="2" charset="2"/>
              </a:rPr>
              <a:t> loss of central vision: M</a:t>
            </a:r>
            <a:r>
              <a:rPr lang="en-US" altLang="en-US" dirty="0"/>
              <a:t>edical emergency—need emergent </a:t>
            </a:r>
            <a:r>
              <a:rPr lang="en-US" altLang="en-US" dirty="0">
                <a:solidFill>
                  <a:srgbClr val="0000FF"/>
                </a:solidFill>
              </a:rPr>
              <a:t>radiation therapy*</a:t>
            </a:r>
          </a:p>
        </p:txBody>
      </p:sp>
      <p:sp>
        <p:nvSpPr>
          <p:cNvPr id="12298" name="Slide Number Placeholder 1">
            <a:extLst>
              <a:ext uri="{FF2B5EF4-FFF2-40B4-BE49-F238E27FC236}">
                <a16:creationId xmlns:a16="http://schemas.microsoft.com/office/drawing/2014/main" id="{135C823B-B749-47FD-B6D3-23651123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7E55DD-0AD3-4524-BFEA-33B1EC439811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2F433-ED13-2BA7-912B-FF774D93BA15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CD5F7-6EDA-FD17-0010-D78469F04F24}"/>
              </a:ext>
            </a:extLst>
          </p:cNvPr>
          <p:cNvSpPr txBox="1"/>
          <p:nvPr/>
        </p:nvSpPr>
        <p:spPr>
          <a:xfrm>
            <a:off x="5294754" y="6358234"/>
            <a:ext cx="3696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Intrathecal  chemotherapy is also indicated</a:t>
            </a:r>
          </a:p>
        </p:txBody>
      </p:sp>
    </p:spTree>
    <p:extLst>
      <p:ext uri="{BB962C8B-B14F-4D97-AF65-F5344CB8AC3E}">
        <p14:creationId xmlns:p14="http://schemas.microsoft.com/office/powerpoint/2010/main" val="39949235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66C4834-9A8A-451C-88BB-854D7244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01416CF-4B9F-4DE0-A9B6-A77425E2B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E066B1A-0455-461C-A59B-1E16D316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BAC8C28-FD95-40DD-A820-03C2BD91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35F8430-1215-4064-ACB5-7F9DA3CD2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A4139CD7-4DBB-462A-A15E-1A87934C5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E4255A6E-B77E-402E-BCAA-94FED82F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D2D43DA1-90E2-49C8-BB4D-B9957CD09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70581BED-B40D-4EA4-A0FC-F6E90A793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ONH can be infiltrated: </a:t>
            </a:r>
            <a:r>
              <a:rPr lang="en-US" altLang="en-US" dirty="0">
                <a:solidFill>
                  <a:srgbClr val="0000FF"/>
                </a:solidFill>
              </a:rPr>
              <a:t>Papilledema-like</a:t>
            </a:r>
            <a:r>
              <a:rPr lang="en-US" altLang="en-US" dirty="0"/>
              <a:t> appearance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Early ONH </a:t>
            </a:r>
            <a:r>
              <a:rPr lang="en-US" altLang="en-US" dirty="0" err="1"/>
              <a:t>involvement</a:t>
            </a:r>
            <a:r>
              <a:rPr lang="en-US" altLang="en-US" dirty="0" err="1">
                <a:sym typeface="Wingdings" panose="05000000000000000000" pitchFamily="2" charset="2"/>
              </a:rPr>
              <a:t>permanent</a:t>
            </a:r>
            <a:r>
              <a:rPr lang="en-US" altLang="en-US" dirty="0">
                <a:sym typeface="Wingdings" panose="05000000000000000000" pitchFamily="2" charset="2"/>
              </a:rPr>
              <a:t> loss of central vision: M</a:t>
            </a:r>
            <a:r>
              <a:rPr lang="en-US" altLang="en-US" dirty="0"/>
              <a:t>edical emergency—need emergent </a:t>
            </a:r>
            <a:r>
              <a:rPr lang="en-US" altLang="en-US" dirty="0">
                <a:solidFill>
                  <a:srgbClr val="0000FF"/>
                </a:solidFill>
              </a:rPr>
              <a:t>radiation therapy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dirty="0"/>
              <a:t>Note: Chemo patients are abnormally sensitive to             radiation therapy—blinding </a:t>
            </a:r>
            <a:r>
              <a:rPr lang="en-US" altLang="en-US" dirty="0">
                <a:solidFill>
                  <a:srgbClr val="0000FF"/>
                </a:solidFill>
              </a:rPr>
              <a:t>ONH atrophy</a:t>
            </a:r>
            <a:r>
              <a:rPr lang="en-US" altLang="en-US" dirty="0"/>
              <a:t> can occur!</a:t>
            </a:r>
          </a:p>
        </p:txBody>
      </p:sp>
      <p:sp>
        <p:nvSpPr>
          <p:cNvPr id="13322" name="Rectangle 11">
            <a:extLst>
              <a:ext uri="{FF2B5EF4-FFF2-40B4-BE49-F238E27FC236}">
                <a16:creationId xmlns:a16="http://schemas.microsoft.com/office/drawing/2014/main" id="{76DE6CBA-DD1A-4AF1-87DF-EA933CB27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252" y="4495800"/>
            <a:ext cx="1524000" cy="3048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complication</a:t>
            </a:r>
          </a:p>
        </p:txBody>
      </p:sp>
      <p:sp>
        <p:nvSpPr>
          <p:cNvPr id="13323" name="Slide Number Placeholder 1">
            <a:extLst>
              <a:ext uri="{FF2B5EF4-FFF2-40B4-BE49-F238E27FC236}">
                <a16:creationId xmlns:a16="http://schemas.microsoft.com/office/drawing/2014/main" id="{0DCB4E42-AD16-4EC4-AF23-2E142B27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9B7719-0080-4521-A5C4-8727791C1A31}" type="slidenum">
              <a:rPr lang="en-US" altLang="en-US"/>
              <a:pPr eaLnBrk="1" hangingPunct="1"/>
              <a:t>65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24C81-60EE-6768-4B75-2610451010F8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141E6EF-7CAA-474E-821C-674660CB1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4338" name="Rectangle 11">
            <a:extLst>
              <a:ext uri="{FF2B5EF4-FFF2-40B4-BE49-F238E27FC236}">
                <a16:creationId xmlns:a16="http://schemas.microsoft.com/office/drawing/2014/main" id="{5197241A-2F67-44C4-A2CC-BA8357DB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1A877FA-CA27-44C7-99CA-D2DF6633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1739A63-0543-4D3B-A7B0-C1B293B0B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75F32D10-91EF-4CFE-9530-BCB56408F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48EDBBD0-783B-4A71-81A8-E1A7C894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36943D10-0029-48D3-A1DC-6665E454B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941D69FC-4CB2-4CFC-B343-38DAD65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B325AD16-8686-4C11-A734-06F83D87D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4346" name="Rectangle 9">
            <a:extLst>
              <a:ext uri="{FF2B5EF4-FFF2-40B4-BE49-F238E27FC236}">
                <a16:creationId xmlns:a16="http://schemas.microsoft.com/office/drawing/2014/main" id="{2047ECE6-BFAB-4819-87BB-5B4A8960C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ONH can be infiltrated: </a:t>
            </a:r>
            <a:r>
              <a:rPr lang="en-US" altLang="en-US" dirty="0">
                <a:solidFill>
                  <a:srgbClr val="0000FF"/>
                </a:solidFill>
              </a:rPr>
              <a:t>Papilledema-like</a:t>
            </a:r>
            <a:r>
              <a:rPr lang="en-US" altLang="en-US" dirty="0"/>
              <a:t> appearance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Early ONH </a:t>
            </a:r>
            <a:r>
              <a:rPr lang="en-US" altLang="en-US" dirty="0" err="1"/>
              <a:t>involvement</a:t>
            </a:r>
            <a:r>
              <a:rPr lang="en-US" altLang="en-US" dirty="0" err="1">
                <a:sym typeface="Wingdings" panose="05000000000000000000" pitchFamily="2" charset="2"/>
              </a:rPr>
              <a:t>permanent</a:t>
            </a:r>
            <a:r>
              <a:rPr lang="en-US" altLang="en-US" dirty="0">
                <a:sym typeface="Wingdings" panose="05000000000000000000" pitchFamily="2" charset="2"/>
              </a:rPr>
              <a:t> loss of central vision: M</a:t>
            </a:r>
            <a:r>
              <a:rPr lang="en-US" altLang="en-US" dirty="0"/>
              <a:t>edical emergency—need emergent </a:t>
            </a:r>
            <a:r>
              <a:rPr lang="en-US" altLang="en-US" dirty="0">
                <a:solidFill>
                  <a:srgbClr val="0000FF"/>
                </a:solidFill>
              </a:rPr>
              <a:t>radiation therapy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dirty="0"/>
              <a:t>Note: Chemo patients are abnormally sensitive to             radiation therapy—blinding </a:t>
            </a:r>
            <a:r>
              <a:rPr lang="en-US" altLang="en-US" dirty="0">
                <a:solidFill>
                  <a:srgbClr val="0000FF"/>
                </a:solidFill>
              </a:rPr>
              <a:t>ONH atrophy</a:t>
            </a:r>
            <a:r>
              <a:rPr lang="en-US" altLang="en-US" dirty="0"/>
              <a:t> can occur!</a:t>
            </a:r>
          </a:p>
          <a:p>
            <a:pPr lvl="1" eaLnBrk="1" hangingPunct="1">
              <a:lnSpc>
                <a:spcPct val="95000"/>
              </a:lnSpc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4347" name="Slide Number Placeholder 1">
            <a:extLst>
              <a:ext uri="{FF2B5EF4-FFF2-40B4-BE49-F238E27FC236}">
                <a16:creationId xmlns:a16="http://schemas.microsoft.com/office/drawing/2014/main" id="{30D4C072-A091-441B-A95E-8ECAC378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3FB1C5-FE58-4B04-9039-28BCC63374FA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AC38B-D799-5842-7061-17F4773DE890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CAB8C97-495C-4DA0-BF0D-825A4808A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BC84F15-7C89-457F-9CDC-4C7B10F61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6B3A7A74-3744-49C2-A7BB-3BB7D9553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F711D3B2-F829-40ED-9943-3482B743C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0D92DD46-743E-4D98-BBB5-BC7B1B89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5366" name="Rectangle 7">
            <a:extLst>
              <a:ext uri="{FF2B5EF4-FFF2-40B4-BE49-F238E27FC236}">
                <a16:creationId xmlns:a16="http://schemas.microsoft.com/office/drawing/2014/main" id="{12C0B281-FEB2-4549-900C-3E30B95EB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7F71AEBB-30FA-4C83-9B62-7AACAFAA7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5368" name="Rectangle 9">
            <a:extLst>
              <a:ext uri="{FF2B5EF4-FFF2-40B4-BE49-F238E27FC236}">
                <a16:creationId xmlns:a16="http://schemas.microsoft.com/office/drawing/2014/main" id="{51DD3A6B-81E3-4FA4-9C6C-E778EAC68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Rectangle 10">
            <a:extLst>
              <a:ext uri="{FF2B5EF4-FFF2-40B4-BE49-F238E27FC236}">
                <a16:creationId xmlns:a16="http://schemas.microsoft.com/office/drawing/2014/main" id="{3F0EEE96-979D-4F53-A8E3-1F77122BB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15370" name="Rectangle 11">
            <a:extLst>
              <a:ext uri="{FF2B5EF4-FFF2-40B4-BE49-F238E27FC236}">
                <a16:creationId xmlns:a16="http://schemas.microsoft.com/office/drawing/2014/main" id="{C9F8B3B7-B396-4B77-BDDB-AD250EC7A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ONH can be infiltrated: </a:t>
            </a:r>
            <a:r>
              <a:rPr lang="en-US" altLang="en-US" dirty="0">
                <a:solidFill>
                  <a:srgbClr val="0000FF"/>
                </a:solidFill>
              </a:rPr>
              <a:t>Papilledema-like</a:t>
            </a:r>
            <a:r>
              <a:rPr lang="en-US" altLang="en-US" dirty="0"/>
              <a:t> appearance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Early ONH </a:t>
            </a:r>
            <a:r>
              <a:rPr lang="en-US" altLang="en-US" dirty="0" err="1"/>
              <a:t>involvement</a:t>
            </a:r>
            <a:r>
              <a:rPr lang="en-US" altLang="en-US" dirty="0" err="1">
                <a:sym typeface="Wingdings" panose="05000000000000000000" pitchFamily="2" charset="2"/>
              </a:rPr>
              <a:t>permanent</a:t>
            </a:r>
            <a:r>
              <a:rPr lang="en-US" altLang="en-US" dirty="0">
                <a:sym typeface="Wingdings" panose="05000000000000000000" pitchFamily="2" charset="2"/>
              </a:rPr>
              <a:t> loss of central vision: M</a:t>
            </a:r>
            <a:r>
              <a:rPr lang="en-US" altLang="en-US" dirty="0"/>
              <a:t>edical emergency—need emergent </a:t>
            </a:r>
            <a:r>
              <a:rPr lang="en-US" altLang="en-US" dirty="0">
                <a:solidFill>
                  <a:srgbClr val="0000FF"/>
                </a:solidFill>
              </a:rPr>
              <a:t>radiation therapy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dirty="0"/>
              <a:t>Note: Chemo patients are abnormally sensitive to             radiation therapy—blinding </a:t>
            </a:r>
            <a:r>
              <a:rPr lang="en-US" altLang="en-US" dirty="0">
                <a:solidFill>
                  <a:srgbClr val="0000FF"/>
                </a:solidFill>
              </a:rPr>
              <a:t>ONH atrophy</a:t>
            </a:r>
            <a:r>
              <a:rPr lang="en-US" altLang="en-US" dirty="0"/>
              <a:t> can occur!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Leukemic infiltration of </a:t>
            </a:r>
            <a:r>
              <a:rPr lang="en-US" altLang="en-US" i="1" dirty="0"/>
              <a:t>anterior segment</a:t>
            </a:r>
            <a:r>
              <a:rPr lang="en-US" altLang="en-US" dirty="0"/>
              <a:t> can produce:</a:t>
            </a:r>
            <a:endParaRPr lang="en-US" altLang="en-US" dirty="0">
              <a:sym typeface="Wingdings" panose="05000000000000000000" pitchFamily="2" charset="2"/>
            </a:endParaRP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H </a:t>
            </a:r>
            <a:r>
              <a:rPr lang="en-US" altLang="en-US" dirty="0" err="1">
                <a:solidFill>
                  <a:srgbClr val="0000FF"/>
                </a:solidFill>
                <a:sym typeface="Wingdings" panose="05000000000000000000" pitchFamily="2" charset="2"/>
              </a:rPr>
              <a:t>eterochromia</a:t>
            </a: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 iridis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rgbClr val="0000FF"/>
                </a:solidFill>
              </a:rPr>
              <a:t>H </a:t>
            </a:r>
            <a:r>
              <a:rPr lang="en-US" altLang="en-US" dirty="0" err="1">
                <a:solidFill>
                  <a:srgbClr val="0000FF"/>
                </a:solidFill>
              </a:rPr>
              <a:t>ypopyon</a:t>
            </a:r>
            <a:endParaRPr lang="en-US" altLang="en-US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rgbClr val="0000FF"/>
                </a:solidFill>
              </a:rPr>
              <a:t>H </a:t>
            </a:r>
            <a:r>
              <a:rPr lang="en-US" altLang="en-US" dirty="0" err="1">
                <a:solidFill>
                  <a:srgbClr val="0000FF"/>
                </a:solidFill>
              </a:rPr>
              <a:t>yphema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5371" name="Rectangle 12">
            <a:extLst>
              <a:ext uri="{FF2B5EF4-FFF2-40B4-BE49-F238E27FC236}">
                <a16:creationId xmlns:a16="http://schemas.microsoft.com/office/drawing/2014/main" id="{D3581CED-5F92-439F-A9CC-E287FED7B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2590800" cy="12192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000"/>
              <a:t>The </a:t>
            </a:r>
            <a:r>
              <a:rPr lang="en-US" altLang="en-US" sz="1000" i="1"/>
              <a:t>three H’s</a:t>
            </a:r>
            <a:r>
              <a:rPr lang="en-US" altLang="en-US" sz="1000"/>
              <a:t> of anterior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000"/>
              <a:t>segment leukemic infiltration</a:t>
            </a:r>
          </a:p>
        </p:txBody>
      </p:sp>
      <p:sp>
        <p:nvSpPr>
          <p:cNvPr id="15372" name="Slide Number Placeholder 1">
            <a:extLst>
              <a:ext uri="{FF2B5EF4-FFF2-40B4-BE49-F238E27FC236}">
                <a16:creationId xmlns:a16="http://schemas.microsoft.com/office/drawing/2014/main" id="{6A53CF73-659C-4436-8251-13B978C6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F5A890-DBD5-4E84-A9E2-14F8FB333D3E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169A59-015A-38D1-C5ED-687EAA6FAFC8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1238305-9CA8-48D9-80C5-D7029B5DE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197C2EF-1AC3-492B-B722-7A98087C1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12597514-C608-4F84-9818-28362A195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100C6F88-4E37-4786-8A43-9B3B1196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8AAABF67-1355-4B63-BCE9-AFAA79229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7EEE544-6EEB-41AE-ACE3-D10DAAC13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91" name="Rectangle 8">
            <a:extLst>
              <a:ext uri="{FF2B5EF4-FFF2-40B4-BE49-F238E27FC236}">
                <a16:creationId xmlns:a16="http://schemas.microsoft.com/office/drawing/2014/main" id="{7060B600-5951-4C96-971B-385B582E4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6392" name="Rectangle 9">
            <a:extLst>
              <a:ext uri="{FF2B5EF4-FFF2-40B4-BE49-F238E27FC236}">
                <a16:creationId xmlns:a16="http://schemas.microsoft.com/office/drawing/2014/main" id="{B6059D49-BC7B-41B7-B3A8-0192BC186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Rectangle 10">
            <a:extLst>
              <a:ext uri="{FF2B5EF4-FFF2-40B4-BE49-F238E27FC236}">
                <a16:creationId xmlns:a16="http://schemas.microsoft.com/office/drawing/2014/main" id="{91E85FCA-3BA2-4155-93FD-96B38227A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6394" name="Rectangle 11">
            <a:extLst>
              <a:ext uri="{FF2B5EF4-FFF2-40B4-BE49-F238E27FC236}">
                <a16:creationId xmlns:a16="http://schemas.microsoft.com/office/drawing/2014/main" id="{EF91A2D3-123C-4E31-AB7F-72C18CE40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/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Retinopathy </a:t>
            </a:r>
            <a:r>
              <a:rPr lang="en-US" altLang="en-US" dirty="0">
                <a:solidFill>
                  <a:srgbClr val="0000FF"/>
                </a:solidFill>
              </a:rPr>
              <a:t>less</a:t>
            </a:r>
            <a:r>
              <a:rPr lang="en-US" altLang="en-US" dirty="0"/>
              <a:t> common than in adult </a:t>
            </a:r>
            <a:r>
              <a:rPr lang="en-US" altLang="en-US" dirty="0" err="1"/>
              <a:t>leukemics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Most common eye finding: </a:t>
            </a:r>
            <a:r>
              <a:rPr lang="en-US" altLang="en-US" dirty="0">
                <a:solidFill>
                  <a:srgbClr val="0000FF"/>
                </a:solidFill>
              </a:rPr>
              <a:t>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Can be </a:t>
            </a:r>
            <a:r>
              <a:rPr lang="en-US" altLang="en-US" dirty="0">
                <a:solidFill>
                  <a:srgbClr val="0000FF"/>
                </a:solidFill>
              </a:rPr>
              <a:t>white centered (aka </a:t>
            </a:r>
            <a:r>
              <a:rPr lang="en-US" altLang="en-US" i="1" dirty="0">
                <a:solidFill>
                  <a:srgbClr val="0000FF"/>
                </a:solidFill>
              </a:rPr>
              <a:t>Roth spots 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ONH can be infiltrated: </a:t>
            </a:r>
            <a:r>
              <a:rPr lang="en-US" altLang="en-US" dirty="0">
                <a:solidFill>
                  <a:srgbClr val="0000FF"/>
                </a:solidFill>
              </a:rPr>
              <a:t>Papilledema-like</a:t>
            </a:r>
            <a:r>
              <a:rPr lang="en-US" altLang="en-US" dirty="0"/>
              <a:t> appearance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Early ONH </a:t>
            </a:r>
            <a:r>
              <a:rPr lang="en-US" altLang="en-US" dirty="0" err="1"/>
              <a:t>involvement</a:t>
            </a:r>
            <a:r>
              <a:rPr lang="en-US" altLang="en-US" dirty="0" err="1">
                <a:sym typeface="Wingdings" panose="05000000000000000000" pitchFamily="2" charset="2"/>
              </a:rPr>
              <a:t>permanent</a:t>
            </a:r>
            <a:r>
              <a:rPr lang="en-US" altLang="en-US" dirty="0">
                <a:sym typeface="Wingdings" panose="05000000000000000000" pitchFamily="2" charset="2"/>
              </a:rPr>
              <a:t> loss of central vision: M</a:t>
            </a:r>
            <a:r>
              <a:rPr lang="en-US" altLang="en-US" dirty="0"/>
              <a:t>edical emergency—need emergent </a:t>
            </a:r>
            <a:r>
              <a:rPr lang="en-US" altLang="en-US" dirty="0">
                <a:solidFill>
                  <a:srgbClr val="0000FF"/>
                </a:solidFill>
              </a:rPr>
              <a:t>radiation therapy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dirty="0"/>
              <a:t>Note: Chemo patients are abnormally sensitive to             radiation therapy—blinding </a:t>
            </a:r>
            <a:r>
              <a:rPr lang="en-US" altLang="en-US" dirty="0">
                <a:solidFill>
                  <a:srgbClr val="0000FF"/>
                </a:solidFill>
              </a:rPr>
              <a:t>ONH atrophy</a:t>
            </a:r>
            <a:r>
              <a:rPr lang="en-US" altLang="en-US" dirty="0"/>
              <a:t> can occur!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Leukemic infiltration of </a:t>
            </a:r>
            <a:r>
              <a:rPr lang="en-US" altLang="en-US" i="1" dirty="0"/>
              <a:t>anterior segment</a:t>
            </a:r>
            <a:r>
              <a:rPr lang="en-US" altLang="en-US" dirty="0"/>
              <a:t> can produce:</a:t>
            </a:r>
            <a:endParaRPr lang="en-US" altLang="en-US" dirty="0">
              <a:sym typeface="Wingdings" panose="05000000000000000000" pitchFamily="2" charset="2"/>
            </a:endParaRP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Heterochromia iridis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rgbClr val="0000FF"/>
                </a:solidFill>
              </a:rPr>
              <a:t>Hypopyon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 err="1">
                <a:solidFill>
                  <a:srgbClr val="0000FF"/>
                </a:solidFill>
              </a:rPr>
              <a:t>Hyphema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6395" name="Slide Number Placeholder 1">
            <a:extLst>
              <a:ext uri="{FF2B5EF4-FFF2-40B4-BE49-F238E27FC236}">
                <a16:creationId xmlns:a16="http://schemas.microsoft.com/office/drawing/2014/main" id="{E5F1FC78-1D37-424D-A401-1537A26A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FB4544-981E-46D2-8432-71A1BB6410FB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C93A35-7D31-B97E-6572-05766E61994A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4C4B9-386A-41E8-9D47-C10101C7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B0E2-4078-4FC5-90C9-BDE934E4D937}" type="slidenum">
              <a:rPr lang="en-US" altLang="en-US" smtClean="0"/>
              <a:pPr/>
              <a:t>69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3452A-C236-431E-B1DD-E047C4EBD31F}"/>
              </a:ext>
            </a:extLst>
          </p:cNvPr>
          <p:cNvSpPr txBox="1"/>
          <p:nvPr/>
        </p:nvSpPr>
        <p:spPr>
          <a:xfrm>
            <a:off x="2889489" y="603146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Leukemia: Heterochromia iridis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08365-ADAC-4AB6-BD8B-256256EFB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4" y="1371600"/>
            <a:ext cx="4117626" cy="3457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3CFAA-FF10-480F-910E-982686815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7" y="1371601"/>
            <a:ext cx="4127493" cy="3457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8E2812-BDA7-42B7-AD9D-6D8F5FC29180}"/>
              </a:ext>
            </a:extLst>
          </p:cNvPr>
          <p:cNvSpPr txBox="1"/>
          <p:nvPr/>
        </p:nvSpPr>
        <p:spPr>
          <a:xfrm>
            <a:off x="4887788" y="4829349"/>
            <a:ext cx="377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Left iris: Diffuse thickening, yellowish infiltrate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54E17-364B-4A5F-A5D6-8DDD1763BE98}"/>
              </a:ext>
            </a:extLst>
          </p:cNvPr>
          <p:cNvSpPr txBox="1"/>
          <p:nvPr/>
        </p:nvSpPr>
        <p:spPr>
          <a:xfrm>
            <a:off x="1676424" y="4829349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 right iris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3334D-9458-F8C5-6856-673E3C30E11C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54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57578-E34F-475E-83E7-91F0617495AB}"/>
              </a:ext>
            </a:extLst>
          </p:cNvPr>
          <p:cNvSpPr txBox="1"/>
          <p:nvPr/>
        </p:nvSpPr>
        <p:spPr>
          <a:xfrm>
            <a:off x="228600" y="2072333"/>
            <a:ext cx="59170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Leukemia accounts for what proportion of childhood malignancies?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About 1/3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many new cases of childhood leukemia occur every year in the US?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About 4000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A19834-E629-4CEC-B74B-D3097EE8EEED}"/>
              </a:ext>
            </a:extLst>
          </p:cNvPr>
          <p:cNvSpPr/>
          <p:nvPr/>
        </p:nvSpPr>
        <p:spPr>
          <a:xfrm>
            <a:off x="381000" y="1396425"/>
            <a:ext cx="1828800" cy="48538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33ACD-199C-4277-8662-4462610EFDA7}"/>
              </a:ext>
            </a:extLst>
          </p:cNvPr>
          <p:cNvSpPr txBox="1"/>
          <p:nvPr/>
        </p:nvSpPr>
        <p:spPr>
          <a:xfrm>
            <a:off x="1676400" y="3140910"/>
            <a:ext cx="54863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To put this in perspective: How many new cases of </a:t>
            </a:r>
            <a:r>
              <a:rPr lang="en-US" altLang="en-US" sz="1400" b="1" dirty="0">
                <a:solidFill>
                  <a:srgbClr val="0000FF"/>
                </a:solidFill>
              </a:rPr>
              <a:t>retinoblastoma</a:t>
            </a:r>
            <a:r>
              <a:rPr lang="en-US" altLang="en-US" sz="1400" i="1" dirty="0">
                <a:solidFill>
                  <a:srgbClr val="0000FF"/>
                </a:solidFill>
              </a:rPr>
              <a:t> are there every year in the US?</a:t>
            </a:r>
            <a:endParaRPr lang="en-US" alt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539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4C4B9-386A-41E8-9D47-C10101C7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B0E2-4078-4FC5-90C9-BDE934E4D937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3452A-C236-431E-B1DD-E047C4EBD31F}"/>
              </a:ext>
            </a:extLst>
          </p:cNvPr>
          <p:cNvSpPr txBox="1"/>
          <p:nvPr/>
        </p:nvSpPr>
        <p:spPr>
          <a:xfrm>
            <a:off x="2889489" y="603146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Leukemia: Heterochromia iridis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08365-ADAC-4AB6-BD8B-256256EFB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4" y="1371600"/>
            <a:ext cx="4117626" cy="3457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3CFAA-FF10-480F-910E-982686815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7" y="1371601"/>
            <a:ext cx="4127493" cy="3457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8E2812-BDA7-42B7-AD9D-6D8F5FC29180}"/>
              </a:ext>
            </a:extLst>
          </p:cNvPr>
          <p:cNvSpPr txBox="1"/>
          <p:nvPr/>
        </p:nvSpPr>
        <p:spPr>
          <a:xfrm>
            <a:off x="4818827" y="4829349"/>
            <a:ext cx="391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Left iris: </a:t>
            </a:r>
            <a:r>
              <a:rPr lang="en-US" sz="1400" b="1" dirty="0"/>
              <a:t>Diffuse</a:t>
            </a:r>
            <a:r>
              <a:rPr lang="en-US" sz="1400" dirty="0"/>
              <a:t> </a:t>
            </a:r>
            <a:r>
              <a:rPr lang="en-US" sz="1400" b="1" dirty="0"/>
              <a:t>thickening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yellowish infiltrate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54E17-364B-4A5F-A5D6-8DDD1763BE98}"/>
              </a:ext>
            </a:extLst>
          </p:cNvPr>
          <p:cNvSpPr txBox="1"/>
          <p:nvPr/>
        </p:nvSpPr>
        <p:spPr>
          <a:xfrm>
            <a:off x="1676424" y="4829349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 right iris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67DF81-AA99-CB54-ABF4-00EC604FE6FF}"/>
              </a:ext>
            </a:extLst>
          </p:cNvPr>
          <p:cNvSpPr txBox="1"/>
          <p:nvPr/>
        </p:nvSpPr>
        <p:spPr>
          <a:xfrm>
            <a:off x="4015132" y="5299706"/>
            <a:ext cx="471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Recall what was said earlier about leukemic involvement of the choroid resulting in its diffuse thickening…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A1C5E42-D8E0-ED6D-0B0D-511E2E86F045}"/>
              </a:ext>
            </a:extLst>
          </p:cNvPr>
          <p:cNvSpPr/>
          <p:nvPr/>
        </p:nvSpPr>
        <p:spPr>
          <a:xfrm>
            <a:off x="5410200" y="4721329"/>
            <a:ext cx="1905000" cy="523219"/>
          </a:xfrm>
          <a:prstGeom prst="frame">
            <a:avLst>
              <a:gd name="adj1" fmla="val 2404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6E518-7ECC-4DD6-30E6-918D8D0055F9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769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4C4B9-386A-41E8-9D47-C10101C7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B0E2-4078-4FC5-90C9-BDE934E4D937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3452A-C236-431E-B1DD-E047C4EBD31F}"/>
              </a:ext>
            </a:extLst>
          </p:cNvPr>
          <p:cNvSpPr txBox="1"/>
          <p:nvPr/>
        </p:nvSpPr>
        <p:spPr>
          <a:xfrm>
            <a:off x="1857166" y="6031468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Leukemia: </a:t>
            </a:r>
            <a:r>
              <a:rPr lang="en-US" dirty="0" err="1"/>
              <a:t>Hyphema</a:t>
            </a:r>
            <a:r>
              <a:rPr lang="en-US" dirty="0"/>
              <a:t> (with a little hypopyon as well)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809C7-C57E-4F35-AB81-78576A1A2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67" y="1202826"/>
            <a:ext cx="5429691" cy="44523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DEECA-6E88-8E53-F309-2A9F825AFED1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19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1238305-9CA8-48D9-80C5-D7029B5DE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197C2EF-1AC3-492B-B722-7A98087C1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12597514-C608-4F84-9818-28362A195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100C6F88-4E37-4786-8A43-9B3B1196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8AAABF67-1355-4B63-BCE9-AFAA79229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7EEE544-6EEB-41AE-ACE3-D10DAAC13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91" name="Rectangle 8">
            <a:extLst>
              <a:ext uri="{FF2B5EF4-FFF2-40B4-BE49-F238E27FC236}">
                <a16:creationId xmlns:a16="http://schemas.microsoft.com/office/drawing/2014/main" id="{7060B600-5951-4C96-971B-385B582E4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6392" name="Rectangle 9">
            <a:extLst>
              <a:ext uri="{FF2B5EF4-FFF2-40B4-BE49-F238E27FC236}">
                <a16:creationId xmlns:a16="http://schemas.microsoft.com/office/drawing/2014/main" id="{B6059D49-BC7B-41B7-B3A8-0192BC186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Rectangle 11">
            <a:extLst>
              <a:ext uri="{FF2B5EF4-FFF2-40B4-BE49-F238E27FC236}">
                <a16:creationId xmlns:a16="http://schemas.microsoft.com/office/drawing/2014/main" id="{EF91A2D3-123C-4E31-AB7F-72C18CE40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white centered (aka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permanent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loss of central vision: M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Leukemic infiltration of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anterior segment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can produce:</a:t>
            </a:r>
            <a:endParaRPr lang="en-US" altLang="en-US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Heterochromia iridis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b="1" dirty="0">
                <a:solidFill>
                  <a:srgbClr val="0000FF"/>
                </a:solidFill>
              </a:rPr>
              <a:t>Hypopyon?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Hyphema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395" name="Slide Number Placeholder 1">
            <a:extLst>
              <a:ext uri="{FF2B5EF4-FFF2-40B4-BE49-F238E27FC236}">
                <a16:creationId xmlns:a16="http://schemas.microsoft.com/office/drawing/2014/main" id="{E5F1FC78-1D37-424D-A401-1537A26A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FB4544-981E-46D2-8432-71A1BB6410FB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9970E-99F1-4097-884C-6E7167441CDF}"/>
              </a:ext>
            </a:extLst>
          </p:cNvPr>
          <p:cNvSpPr txBox="1"/>
          <p:nvPr/>
        </p:nvSpPr>
        <p:spPr>
          <a:xfrm>
            <a:off x="3207854" y="5328791"/>
            <a:ext cx="4252292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Is it a hypopyon, or </a:t>
            </a:r>
            <a:r>
              <a:rPr lang="en-US" sz="1600" b="1" dirty="0" err="1">
                <a:solidFill>
                  <a:srgbClr val="0000FF"/>
                </a:solidFill>
              </a:rPr>
              <a:t>pseudo</a:t>
            </a:r>
            <a:r>
              <a:rPr lang="en-US" sz="1600" i="1" dirty="0" err="1">
                <a:solidFill>
                  <a:srgbClr val="0000FF"/>
                </a:solidFill>
              </a:rPr>
              <a:t>hypopyon</a:t>
            </a:r>
            <a:r>
              <a:rPr lang="en-US" sz="1600" i="1" dirty="0">
                <a:solidFill>
                  <a:srgbClr val="0000FF"/>
                </a:solidFill>
              </a:rPr>
              <a:t>? 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As with 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Roth spots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vs 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Pseudo-Roth spots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vs 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white-centered hemorrhages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the 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BCSC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is unclear in this regard. Caveat emptor.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D1F49-DCF2-48EF-85A4-6B9F9E6E34BF}"/>
              </a:ext>
            </a:extLst>
          </p:cNvPr>
          <p:cNvSpPr txBox="1"/>
          <p:nvPr/>
        </p:nvSpPr>
        <p:spPr>
          <a:xfrm>
            <a:off x="589810" y="5472499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Segoe Script" panose="030B0504020000000003" pitchFamily="66" charset="0"/>
              </a:rPr>
              <a:t>Pseudo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3737B-0379-43F2-8BEF-D211FF97748D}"/>
              </a:ext>
            </a:extLst>
          </p:cNvPr>
          <p:cNvSpPr txBox="1"/>
          <p:nvPr/>
        </p:nvSpPr>
        <p:spPr>
          <a:xfrm>
            <a:off x="990600" y="580286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734533C-BC9C-41F9-B241-7961E586F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973B0-61F6-3A8D-6E2E-DF9EC7C4BCA0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846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1238305-9CA8-48D9-80C5-D7029B5DE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197C2EF-1AC3-492B-B722-7A98087C1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12597514-C608-4F84-9818-28362A195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100C6F88-4E37-4786-8A43-9B3B1196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8AAABF67-1355-4B63-BCE9-AFAA79229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7EEE544-6EEB-41AE-ACE3-D10DAAC13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91" name="Rectangle 8">
            <a:extLst>
              <a:ext uri="{FF2B5EF4-FFF2-40B4-BE49-F238E27FC236}">
                <a16:creationId xmlns:a16="http://schemas.microsoft.com/office/drawing/2014/main" id="{7060B600-5951-4C96-971B-385B582E4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6392" name="Rectangle 9">
            <a:extLst>
              <a:ext uri="{FF2B5EF4-FFF2-40B4-BE49-F238E27FC236}">
                <a16:creationId xmlns:a16="http://schemas.microsoft.com/office/drawing/2014/main" id="{B6059D49-BC7B-41B7-B3A8-0192BC186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Rectangle 11">
            <a:extLst>
              <a:ext uri="{FF2B5EF4-FFF2-40B4-BE49-F238E27FC236}">
                <a16:creationId xmlns:a16="http://schemas.microsoft.com/office/drawing/2014/main" id="{EF91A2D3-123C-4E31-AB7F-72C18CE40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Can be white centered (aka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permanent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loss of central vision: M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Leukemic infiltration of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anterior segment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can produce:</a:t>
            </a:r>
            <a:endParaRPr lang="en-US" altLang="en-US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Heterochromia iridis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b="1" dirty="0">
                <a:solidFill>
                  <a:srgbClr val="0000FF"/>
                </a:solidFill>
              </a:rPr>
              <a:t>Hypopyon?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Hyphema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395" name="Slide Number Placeholder 1">
            <a:extLst>
              <a:ext uri="{FF2B5EF4-FFF2-40B4-BE49-F238E27FC236}">
                <a16:creationId xmlns:a16="http://schemas.microsoft.com/office/drawing/2014/main" id="{E5F1FC78-1D37-424D-A401-1537A26A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FB4544-981E-46D2-8432-71A1BB6410FB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9970E-99F1-4097-884C-6E7167441CDF}"/>
              </a:ext>
            </a:extLst>
          </p:cNvPr>
          <p:cNvSpPr txBox="1"/>
          <p:nvPr/>
        </p:nvSpPr>
        <p:spPr>
          <a:xfrm>
            <a:off x="3207854" y="5328791"/>
            <a:ext cx="4252292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Is it a hypopyon, or </a:t>
            </a:r>
            <a:r>
              <a:rPr lang="en-US" sz="1600" b="1" dirty="0" err="1">
                <a:solidFill>
                  <a:srgbClr val="0000FF"/>
                </a:solidFill>
              </a:rPr>
              <a:t>pseudo</a:t>
            </a:r>
            <a:r>
              <a:rPr lang="en-US" sz="1600" i="1" dirty="0" err="1">
                <a:solidFill>
                  <a:srgbClr val="0000FF"/>
                </a:solidFill>
              </a:rPr>
              <a:t>hypopyon</a:t>
            </a:r>
            <a:r>
              <a:rPr lang="en-US" sz="1600" i="1" dirty="0">
                <a:solidFill>
                  <a:srgbClr val="0000FF"/>
                </a:solidFill>
              </a:rPr>
              <a:t>?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As with </a:t>
            </a:r>
            <a:r>
              <a:rPr lang="en-US" sz="1600" i="1" dirty="0">
                <a:solidFill>
                  <a:srgbClr val="0000FF"/>
                </a:solidFill>
              </a:rPr>
              <a:t>Roth spots </a:t>
            </a:r>
            <a:r>
              <a:rPr lang="en-US" sz="1600" dirty="0">
                <a:solidFill>
                  <a:srgbClr val="0000FF"/>
                </a:solidFill>
              </a:rPr>
              <a:t>vs </a:t>
            </a:r>
            <a:r>
              <a:rPr lang="en-US" sz="1600" i="1" dirty="0">
                <a:solidFill>
                  <a:srgbClr val="0000FF"/>
                </a:solidFill>
              </a:rPr>
              <a:t>Pseudo-Roth spots </a:t>
            </a:r>
            <a:r>
              <a:rPr lang="en-US" sz="1600" dirty="0">
                <a:solidFill>
                  <a:srgbClr val="0000FF"/>
                </a:solidFill>
              </a:rPr>
              <a:t>vs </a:t>
            </a:r>
            <a:r>
              <a:rPr lang="en-US" sz="1600" i="1" dirty="0">
                <a:solidFill>
                  <a:srgbClr val="0000FF"/>
                </a:solidFill>
              </a:rPr>
              <a:t>white-centered hemorrhages</a:t>
            </a:r>
            <a:r>
              <a:rPr lang="en-US" sz="1600" dirty="0">
                <a:solidFill>
                  <a:srgbClr val="0000FF"/>
                </a:solidFill>
              </a:rPr>
              <a:t>, the </a:t>
            </a:r>
            <a:r>
              <a:rPr lang="en-US" sz="1600" i="1" dirty="0">
                <a:solidFill>
                  <a:srgbClr val="0000FF"/>
                </a:solidFill>
              </a:rPr>
              <a:t>BCSC</a:t>
            </a:r>
            <a:r>
              <a:rPr lang="en-US" sz="1600" dirty="0">
                <a:solidFill>
                  <a:srgbClr val="0000FF"/>
                </a:solidFill>
              </a:rPr>
              <a:t> is unclear in this regard. Caveat emptor.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D1F49-DCF2-48EF-85A4-6B9F9E6E34BF}"/>
              </a:ext>
            </a:extLst>
          </p:cNvPr>
          <p:cNvSpPr txBox="1"/>
          <p:nvPr/>
        </p:nvSpPr>
        <p:spPr>
          <a:xfrm>
            <a:off x="589810" y="5472499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Segoe Script" panose="030B0504020000000003" pitchFamily="66" charset="0"/>
              </a:rPr>
              <a:t>Pseudo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3737B-0379-43F2-8BEF-D211FF97748D}"/>
              </a:ext>
            </a:extLst>
          </p:cNvPr>
          <p:cNvSpPr txBox="1"/>
          <p:nvPr/>
        </p:nvSpPr>
        <p:spPr>
          <a:xfrm>
            <a:off x="990600" y="580286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734533C-BC9C-41F9-B241-7961E586F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430A6F-3E4F-0686-A97E-D12FA49B9BF6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53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4C4B9-386A-41E8-9D47-C10101C7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B0E2-4078-4FC5-90C9-BDE934E4D937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3452A-C236-431E-B1DD-E047C4EBD31F}"/>
              </a:ext>
            </a:extLst>
          </p:cNvPr>
          <p:cNvSpPr txBox="1"/>
          <p:nvPr/>
        </p:nvSpPr>
        <p:spPr>
          <a:xfrm>
            <a:off x="2889493" y="603146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Leukemia: (Pseudo)hypopyon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75D48-073A-435C-9BB8-EA6332D8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90" y="1852246"/>
            <a:ext cx="4109570" cy="2753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6DB5C-6F78-428B-A254-6DCB9424D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0135"/>
            <a:ext cx="3994390" cy="3989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F7A693-9E60-406F-BDEC-382551BEC01A}"/>
              </a:ext>
            </a:extLst>
          </p:cNvPr>
          <p:cNvSpPr txBox="1"/>
          <p:nvPr/>
        </p:nvSpPr>
        <p:spPr>
          <a:xfrm>
            <a:off x="5499145" y="4655292"/>
            <a:ext cx="244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With a little </a:t>
            </a:r>
            <a:r>
              <a:rPr lang="en-US" sz="1400" dirty="0" err="1"/>
              <a:t>hyphema</a:t>
            </a:r>
            <a:r>
              <a:rPr lang="en-US" sz="1400" dirty="0"/>
              <a:t> as well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290BE-4B19-4E7C-0924-1D90F53157A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52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3C68CAB2-7F3A-4190-A785-597333B9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Heterochromia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iridis</a:t>
            </a:r>
            <a:endParaRPr lang="en-US" b="1" dirty="0">
              <a:solidFill>
                <a:srgbClr val="0000FF"/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Hyphema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75</a:t>
            </a:fld>
            <a:endParaRPr lang="en-US" altLang="en-US"/>
          </a:p>
        </p:txBody>
      </p:sp>
      <p:sp>
        <p:nvSpPr>
          <p:cNvPr id="17420" name="TextBox 1">
            <a:extLst>
              <a:ext uri="{FF2B5EF4-FFF2-40B4-BE49-F238E27FC236}">
                <a16:creationId xmlns:a16="http://schemas.microsoft.com/office/drawing/2014/main" id="{8FF27B46-3644-4701-818E-03DAE24B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632460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Eyes with leukemic manifestations in the anterior chamber are at risk for the development of glaucoma by two separate mechanisms.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i="1" dirty="0">
                <a:solidFill>
                  <a:srgbClr val="0000FF"/>
                </a:solidFill>
              </a:rPr>
              <a:t>?</a:t>
            </a:r>
            <a:r>
              <a:rPr lang="en-US" altLang="en-US" sz="1600" dirty="0">
                <a:solidFill>
                  <a:srgbClr val="FFFF00"/>
                </a:solidFill>
              </a:rPr>
              <a:t>Tumor cells and/or RBCs can physically clog the TM, impeding aqueous egress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i="1" dirty="0">
                <a:solidFill>
                  <a:srgbClr val="0000FF"/>
                </a:solidFill>
              </a:rPr>
              <a:t>?</a:t>
            </a:r>
            <a:r>
              <a:rPr lang="en-US" altLang="en-US" sz="1600" dirty="0">
                <a:solidFill>
                  <a:srgbClr val="FFFF00"/>
                </a:solidFill>
              </a:rPr>
              <a:t>Posterior synechiae can develop, leading to pupillary seclusion and pupillary-block glaucoma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6B7DA-1420-51BA-4E19-1E8FF9940FB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3C68CAB2-7F3A-4190-A785-597333B9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Heterochromia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iridis</a:t>
            </a:r>
            <a:endParaRPr lang="en-US" b="1" dirty="0">
              <a:solidFill>
                <a:srgbClr val="0000FF"/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Hyphema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17420" name="TextBox 1">
            <a:extLst>
              <a:ext uri="{FF2B5EF4-FFF2-40B4-BE49-F238E27FC236}">
                <a16:creationId xmlns:a16="http://schemas.microsoft.com/office/drawing/2014/main" id="{8FF27B46-3644-4701-818E-03DAE24B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632460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Eyes with leukemic manifestations in the anterior chamber are at risk for the development of glaucoma by two separate mechanisms.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--Tumor cells and/or RBCs can  clog  the TM, thereby impeding aqueous egress</a:t>
            </a:r>
          </a:p>
          <a:p>
            <a:pPr eaLnBrk="1" hangingPunct="1"/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>
                <a:solidFill>
                  <a:srgbClr val="FFFF00"/>
                </a:solidFill>
              </a:rPr>
              <a:t>synechiae  can develop, leading to pupillary  seclusion and thus pupillary-block glaucoma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76444D-AEBC-0DEC-7570-F972C0180526}"/>
              </a:ext>
            </a:extLst>
          </p:cNvPr>
          <p:cNvSpPr/>
          <p:nvPr/>
        </p:nvSpPr>
        <p:spPr>
          <a:xfrm>
            <a:off x="3617842" y="4191000"/>
            <a:ext cx="496957" cy="288235"/>
          </a:xfrm>
          <a:prstGeom prst="rect">
            <a:avLst/>
          </a:prstGeom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CB477-F54C-D232-BD9C-B6B988BE8105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444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3C68CAB2-7F3A-4190-A785-597333B9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Heterochromia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iridis</a:t>
            </a:r>
            <a:endParaRPr lang="en-US" b="1" dirty="0">
              <a:solidFill>
                <a:srgbClr val="0000FF"/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Hyphema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  <p:sp>
        <p:nvSpPr>
          <p:cNvPr id="17420" name="TextBox 1">
            <a:extLst>
              <a:ext uri="{FF2B5EF4-FFF2-40B4-BE49-F238E27FC236}">
                <a16:creationId xmlns:a16="http://schemas.microsoft.com/office/drawing/2014/main" id="{8FF27B46-3644-4701-818E-03DAE24B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632460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Eyes with leukemic manifestations in the anterior chamber are at risk for the development of glaucoma by two separate mechanisms.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--Tumor cells and/or RBCs can  clog  the TM, thereby impeding aqueous egress</a:t>
            </a:r>
          </a:p>
          <a:p>
            <a:pPr eaLnBrk="1" hangingPunct="1"/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>
                <a:solidFill>
                  <a:srgbClr val="FFFF00"/>
                </a:solidFill>
              </a:rPr>
              <a:t>synechiae  can develop, leading to pupillary  seclusion and thus pupillary-block glaucoma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CADD2-756B-508B-48C7-CC81508ECA59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065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3C68CAB2-7F3A-4190-A785-597333B9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Heterochromia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iridis</a:t>
            </a:r>
            <a:endParaRPr lang="en-US" b="1" dirty="0">
              <a:solidFill>
                <a:srgbClr val="0000FF"/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Hyphema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  <p:sp>
        <p:nvSpPr>
          <p:cNvPr id="17420" name="TextBox 1">
            <a:extLst>
              <a:ext uri="{FF2B5EF4-FFF2-40B4-BE49-F238E27FC236}">
                <a16:creationId xmlns:a16="http://schemas.microsoft.com/office/drawing/2014/main" id="{8FF27B46-3644-4701-818E-03DAE24B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632460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Eyes with leukemic manifestations in the anterior chamber are at risk for the development of glaucoma by two separate mechanisms.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--Tumor cells and/or RBCs can  clog  the TM, thereby impeding aqueous egress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--Posterior synechiae  can develop</a:t>
            </a:r>
            <a:r>
              <a:rPr lang="en-US" altLang="en-US" sz="1600" dirty="0">
                <a:solidFill>
                  <a:srgbClr val="FFFF00"/>
                </a:solidFill>
              </a:rPr>
              <a:t>, leading to pupillary  seclusion and thus pupillary-block glaucoma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CC5E5-C2D9-4634-9322-8A2FDFCCEB38}"/>
              </a:ext>
            </a:extLst>
          </p:cNvPr>
          <p:cNvSpPr/>
          <p:nvPr/>
        </p:nvSpPr>
        <p:spPr>
          <a:xfrm>
            <a:off x="927652" y="4697896"/>
            <a:ext cx="1828800" cy="258417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B036F-6FDC-689A-ADBA-EBB8432F0F69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484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3C68CAB2-7F3A-4190-A785-597333B9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Heterochromia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iridis</a:t>
            </a:r>
            <a:endParaRPr lang="en-US" b="1" dirty="0">
              <a:solidFill>
                <a:srgbClr val="0000FF"/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Hyphema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79</a:t>
            </a:fld>
            <a:endParaRPr lang="en-US" altLang="en-US"/>
          </a:p>
        </p:txBody>
      </p:sp>
      <p:sp>
        <p:nvSpPr>
          <p:cNvPr id="17420" name="TextBox 1">
            <a:extLst>
              <a:ext uri="{FF2B5EF4-FFF2-40B4-BE49-F238E27FC236}">
                <a16:creationId xmlns:a16="http://schemas.microsoft.com/office/drawing/2014/main" id="{8FF27B46-3644-4701-818E-03DAE24B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632460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Eyes with leukemic manifestations in the anterior chamber are at risk for the development of glaucoma by two separate mechanisms.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--Tumor cells and/or RBCs can  clog  the TM, thereby impeding aqueous egress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--Posterior synechiae  can develop</a:t>
            </a:r>
            <a:r>
              <a:rPr lang="en-US" altLang="en-US" sz="1600" dirty="0">
                <a:solidFill>
                  <a:srgbClr val="FFFF00"/>
                </a:solidFill>
              </a:rPr>
              <a:t>, leading to pupillary  seclusion and thus pupillary-block glaucoma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0161E-4379-EBEA-60F3-4D4F585A5752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54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Where does leukemia rank among childhood malignancies in terms of incidence?</a:t>
            </a:r>
          </a:p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It is #1 by a mile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57578-E34F-475E-83E7-91F0617495AB}"/>
              </a:ext>
            </a:extLst>
          </p:cNvPr>
          <p:cNvSpPr txBox="1"/>
          <p:nvPr/>
        </p:nvSpPr>
        <p:spPr>
          <a:xfrm>
            <a:off x="228600" y="2072333"/>
            <a:ext cx="59170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Leukemia accounts for what proportion of childhood malignancies?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About 1/3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many new cases of childhood leukemia occur every year in the US?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About 4000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A19834-E629-4CEC-B74B-D3097EE8EEED}"/>
              </a:ext>
            </a:extLst>
          </p:cNvPr>
          <p:cNvSpPr/>
          <p:nvPr/>
        </p:nvSpPr>
        <p:spPr>
          <a:xfrm>
            <a:off x="381000" y="1396425"/>
            <a:ext cx="1828800" cy="48538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33ACD-199C-4277-8662-4462610EFDA7}"/>
              </a:ext>
            </a:extLst>
          </p:cNvPr>
          <p:cNvSpPr txBox="1"/>
          <p:nvPr/>
        </p:nvSpPr>
        <p:spPr>
          <a:xfrm>
            <a:off x="1676400" y="3140910"/>
            <a:ext cx="548639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>
                <a:solidFill>
                  <a:srgbClr val="0000FF"/>
                </a:solidFill>
              </a:rPr>
              <a:t>To put this in perspective: How many new cases of </a:t>
            </a:r>
            <a:r>
              <a:rPr lang="en-US" altLang="en-US" sz="1400" b="1" dirty="0">
                <a:solidFill>
                  <a:srgbClr val="0000FF"/>
                </a:solidFill>
              </a:rPr>
              <a:t>retinoblastoma</a:t>
            </a:r>
            <a:r>
              <a:rPr lang="en-US" altLang="en-US" sz="1400" i="1" dirty="0">
                <a:solidFill>
                  <a:srgbClr val="0000FF"/>
                </a:solidFill>
              </a:rPr>
              <a:t> are there every year in the US?</a:t>
            </a:r>
          </a:p>
          <a:p>
            <a:r>
              <a:rPr lang="en-US" altLang="en-US" sz="1400" dirty="0">
                <a:solidFill>
                  <a:srgbClr val="0000FF"/>
                </a:solidFill>
              </a:rPr>
              <a:t>Only 200-300 or so</a:t>
            </a:r>
          </a:p>
        </p:txBody>
      </p:sp>
    </p:spTree>
    <p:extLst>
      <p:ext uri="{BB962C8B-B14F-4D97-AF65-F5344CB8AC3E}">
        <p14:creationId xmlns:p14="http://schemas.microsoft.com/office/powerpoint/2010/main" val="18865803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3C68CAB2-7F3A-4190-A785-597333B9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Heterochromia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iridis</a:t>
            </a:r>
            <a:endParaRPr lang="en-US" b="1" dirty="0">
              <a:solidFill>
                <a:srgbClr val="0000FF"/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Hyphema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80</a:t>
            </a:fld>
            <a:endParaRPr lang="en-US" altLang="en-US"/>
          </a:p>
        </p:txBody>
      </p:sp>
      <p:sp>
        <p:nvSpPr>
          <p:cNvPr id="17420" name="TextBox 1">
            <a:extLst>
              <a:ext uri="{FF2B5EF4-FFF2-40B4-BE49-F238E27FC236}">
                <a16:creationId xmlns:a16="http://schemas.microsoft.com/office/drawing/2014/main" id="{8FF27B46-3644-4701-818E-03DAE24B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632460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Eyes with leukemic manifestations in the anterior chamber are at risk for the development of glaucoma by two separate mechanisms.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--Tumor cells and/or RBCs can  clog  the TM, thereby impeding aqueous egress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--Posterior synechiae  can develop, </a:t>
            </a:r>
            <a:r>
              <a:rPr lang="en-US" altLang="en-US" sz="1600" dirty="0"/>
              <a:t>leading to pupillary  seclusion and subsequent pupillary-block glaucoma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9D25A-79D9-3353-9D9E-C08E5E626CA0}"/>
              </a:ext>
            </a:extLst>
          </p:cNvPr>
          <p:cNvSpPr/>
          <p:nvPr/>
        </p:nvSpPr>
        <p:spPr>
          <a:xfrm>
            <a:off x="5754756" y="4724400"/>
            <a:ext cx="914400" cy="228600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AF443-9D2C-B612-B760-50EC270CDEA1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831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3C68CAB2-7F3A-4190-A785-597333B9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Heterochromia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iridis</a:t>
            </a:r>
            <a:endParaRPr lang="en-US" b="1" dirty="0">
              <a:solidFill>
                <a:srgbClr val="0000FF"/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Hyphema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81</a:t>
            </a:fld>
            <a:endParaRPr lang="en-US" altLang="en-US"/>
          </a:p>
        </p:txBody>
      </p:sp>
      <p:sp>
        <p:nvSpPr>
          <p:cNvPr id="17420" name="TextBox 1">
            <a:extLst>
              <a:ext uri="{FF2B5EF4-FFF2-40B4-BE49-F238E27FC236}">
                <a16:creationId xmlns:a16="http://schemas.microsoft.com/office/drawing/2014/main" id="{8FF27B46-3644-4701-818E-03DAE24B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632460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Eyes with leukemic manifestations in the anterior chamber are at risk for the development of glaucoma by two separate mechanisms. What are they?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--Tumor cells and/or RBCs can  clog  the TM, thereby impeding aqueous egress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--Posterior synechiae  can develop, </a:t>
            </a:r>
            <a:r>
              <a:rPr lang="en-US" altLang="en-US" sz="1600" dirty="0"/>
              <a:t>leading to pupillary  seclusion and subsequent pupillary-block glaucoma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512DE-3C09-3784-20FE-ACB1D1DE4A81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962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1B60162-C30B-42FC-A7DF-28E28D96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Heterochromia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iridis</a:t>
            </a:r>
            <a:endParaRPr lang="en-US" dirty="0">
              <a:solidFill>
                <a:schemeClr val="bg1">
                  <a:lumMod val="75000"/>
                </a:schemeClr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Hyphema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82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B3B9D-69DE-4F50-9E38-6192711880B7}"/>
              </a:ext>
            </a:extLst>
          </p:cNvPr>
          <p:cNvSpPr txBox="1"/>
          <p:nvPr/>
        </p:nvSpPr>
        <p:spPr>
          <a:xfrm>
            <a:off x="2667000" y="4959459"/>
            <a:ext cx="6324600" cy="18158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a child (or adult, for that matter) presents with hypopyon, 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what general sort of condition is likely to top the initial </a:t>
            </a:r>
            <a:r>
              <a:rPr lang="en-US" sz="1600" i="1" dirty="0" err="1">
                <a:solidFill>
                  <a:srgbClr val="0000FF"/>
                </a:solidFill>
              </a:rPr>
              <a:t>DDx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Uveitis</a:t>
            </a:r>
          </a:p>
          <a:p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is the general term for the set of conditions that can present like uveitis, but are not infectious/inflammatory (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, not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uveitides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)?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Masquerade syndromes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E5B779-2268-4256-91DA-FEF36D2D1905}"/>
              </a:ext>
            </a:extLst>
          </p:cNvPr>
          <p:cNvSpPr/>
          <p:nvPr/>
        </p:nvSpPr>
        <p:spPr>
          <a:xfrm>
            <a:off x="1063487" y="5638800"/>
            <a:ext cx="1676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59FE5-62D5-0015-AF71-46106BE895F0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215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1B60162-C30B-42FC-A7DF-28E28D96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Heterochromia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iridis</a:t>
            </a:r>
            <a:endParaRPr lang="en-US" dirty="0">
              <a:solidFill>
                <a:schemeClr val="bg1">
                  <a:lumMod val="75000"/>
                </a:schemeClr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Hyphema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83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B3B9D-69DE-4F50-9E38-6192711880B7}"/>
              </a:ext>
            </a:extLst>
          </p:cNvPr>
          <p:cNvSpPr txBox="1"/>
          <p:nvPr/>
        </p:nvSpPr>
        <p:spPr>
          <a:xfrm>
            <a:off x="2667000" y="4959459"/>
            <a:ext cx="6324600" cy="18158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a child (or adult, for that matter) presents with hypopyon, 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what general sort of condition is likely to top the initial </a:t>
            </a:r>
            <a:r>
              <a:rPr lang="en-US" sz="1600" i="1" dirty="0" err="1">
                <a:solidFill>
                  <a:srgbClr val="0000FF"/>
                </a:solidFill>
              </a:rPr>
              <a:t>DDx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Uveitis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What is the general term for the set of conditions that can present like uveitis, but are not infectious/inflammatory (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, not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uveitides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)?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Masquerade syndromes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E5B779-2268-4256-91DA-FEF36D2D1905}"/>
              </a:ext>
            </a:extLst>
          </p:cNvPr>
          <p:cNvSpPr/>
          <p:nvPr/>
        </p:nvSpPr>
        <p:spPr>
          <a:xfrm>
            <a:off x="1063487" y="5638800"/>
            <a:ext cx="1676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B1FCA-5926-A1DE-A184-94BF11D73C36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597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1B60162-C30B-42FC-A7DF-28E28D96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Heterochromia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iridis</a:t>
            </a:r>
            <a:endParaRPr lang="en-US" dirty="0">
              <a:solidFill>
                <a:schemeClr val="bg1">
                  <a:lumMod val="75000"/>
                </a:schemeClr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Hyphema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84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B3B9D-69DE-4F50-9E38-6192711880B7}"/>
              </a:ext>
            </a:extLst>
          </p:cNvPr>
          <p:cNvSpPr txBox="1"/>
          <p:nvPr/>
        </p:nvSpPr>
        <p:spPr>
          <a:xfrm>
            <a:off x="2667000" y="4959459"/>
            <a:ext cx="6324600" cy="18158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a child (or adult, for that matter) presents with hypopyon, 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what general sort of condition is likely to top the initial </a:t>
            </a:r>
            <a:r>
              <a:rPr lang="en-US" sz="1600" i="1" dirty="0" err="1">
                <a:solidFill>
                  <a:srgbClr val="0000FF"/>
                </a:solidFill>
              </a:rPr>
              <a:t>DDx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Uveitis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general term for the set of conditions that can present like uveitis, but are not infectious/inflammatory (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not </a:t>
            </a:r>
            <a:r>
              <a:rPr lang="en-US" sz="1600" i="1" dirty="0" err="1">
                <a:solidFill>
                  <a:srgbClr val="0000FF"/>
                </a:solidFill>
              </a:rPr>
              <a:t>uveitides</a:t>
            </a:r>
            <a:r>
              <a:rPr lang="en-US" sz="1600" i="1" dirty="0">
                <a:solidFill>
                  <a:srgbClr val="0000FF"/>
                </a:solidFill>
              </a:rPr>
              <a:t>)?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Masquerade syndromes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E5B779-2268-4256-91DA-FEF36D2D1905}"/>
              </a:ext>
            </a:extLst>
          </p:cNvPr>
          <p:cNvSpPr/>
          <p:nvPr/>
        </p:nvSpPr>
        <p:spPr>
          <a:xfrm>
            <a:off x="1063487" y="5638800"/>
            <a:ext cx="1676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2A205-9ABE-DCCC-E5E1-737259DFF77B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551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1B60162-C30B-42FC-A7DF-28E28D96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1FE1D6DE-C92A-46CA-8CF3-6A167A2B2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Heterochromia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iridis</a:t>
            </a:r>
            <a:endParaRPr lang="en-US" dirty="0">
              <a:solidFill>
                <a:schemeClr val="bg1">
                  <a:lumMod val="75000"/>
                </a:schemeClr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Hyphema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85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B3B9D-69DE-4F50-9E38-6192711880B7}"/>
              </a:ext>
            </a:extLst>
          </p:cNvPr>
          <p:cNvSpPr txBox="1"/>
          <p:nvPr/>
        </p:nvSpPr>
        <p:spPr>
          <a:xfrm>
            <a:off x="2667000" y="4959459"/>
            <a:ext cx="6324600" cy="18158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a child (or adult, for that matter) presents with hypopyon, 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what general sort of condition is likely to top the initial </a:t>
            </a:r>
            <a:r>
              <a:rPr lang="en-US" sz="1600" i="1" dirty="0" err="1">
                <a:solidFill>
                  <a:srgbClr val="0000FF"/>
                </a:solidFill>
              </a:rPr>
              <a:t>DDx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Uveitis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general term for the set of conditions that can present like uveitis, but are not infectious/inflammatory (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not </a:t>
            </a:r>
            <a:r>
              <a:rPr lang="en-US" sz="1600" i="1" dirty="0" err="1">
                <a:solidFill>
                  <a:srgbClr val="0000FF"/>
                </a:solidFill>
              </a:rPr>
              <a:t>uveitides</a:t>
            </a:r>
            <a:r>
              <a:rPr lang="en-US" sz="1600" i="1" dirty="0">
                <a:solidFill>
                  <a:srgbClr val="0000FF"/>
                </a:solidFill>
              </a:rPr>
              <a:t>)?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Masquerade syndromes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E5B779-2268-4256-91DA-FEF36D2D1905}"/>
              </a:ext>
            </a:extLst>
          </p:cNvPr>
          <p:cNvSpPr/>
          <p:nvPr/>
        </p:nvSpPr>
        <p:spPr>
          <a:xfrm>
            <a:off x="1063487" y="5638800"/>
            <a:ext cx="1676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D17C9-E228-1056-B219-1CBC3683E18B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145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1B60162-C30B-42FC-A7DF-28E28D96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1600200" cy="3810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dirty="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C4212CC-96C1-4379-BDDB-E5CA7993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15240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C2FBC24-5D38-4983-BCC4-1F792A21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0"/>
            <a:ext cx="2209800" cy="3048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EE30F2E-5C02-4486-AEB6-BC81D430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25146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25DFFE1-E2D9-40FC-8D92-9797E417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36576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B8B51580-A768-48AA-A1EE-2C9CC2E1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2971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215CBC97-0221-4C2B-A083-6A0115F4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76400"/>
            <a:ext cx="685800" cy="3810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5171070F-AB3C-45CC-A79D-24FAA05F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Rectangle 11">
            <a:extLst>
              <a:ext uri="{FF2B5EF4-FFF2-40B4-BE49-F238E27FC236}">
                <a16:creationId xmlns:a16="http://schemas.microsoft.com/office/drawing/2014/main" id="{9D93ECB4-07CC-4A8D-B6D7-3A2FF021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Pediatric leukemia and the eye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Retinopathy less common than in adult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leukemics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Most common eye finding: RNFL hemorrhages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white centered (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aka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Roth spots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ONH can be infiltrated: Papilledema-like appearance</a:t>
            </a: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Early ONH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involvement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permanent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loss of central vision: 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edical emergency—need emergent radiation therapy</a:t>
            </a:r>
          </a:p>
          <a:p>
            <a:pPr lvl="3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Note: Chemo patients are abnormally sensitive to             radiation therapy—blinding ONH atrophy can occur!</a:t>
            </a:r>
          </a:p>
          <a:p>
            <a:pPr lvl="1" eaLnBrk="1" hangingPunct="1">
              <a:lnSpc>
                <a:spcPct val="95000"/>
              </a:lnSpc>
              <a:defRPr/>
            </a:pPr>
            <a:r>
              <a:rPr lang="en-US" dirty="0"/>
              <a:t>Leukemic infiltration of </a:t>
            </a:r>
            <a:r>
              <a:rPr lang="en-US" i="1" dirty="0"/>
              <a:t>anterior segment</a:t>
            </a:r>
            <a:r>
              <a:rPr lang="en-US" dirty="0"/>
              <a:t> can produce:</a:t>
            </a:r>
            <a:endParaRPr lang="en-US" dirty="0"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Heterochromia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iridis</a:t>
            </a:r>
            <a:endParaRPr lang="en-US" dirty="0">
              <a:solidFill>
                <a:schemeClr val="bg1">
                  <a:lumMod val="75000"/>
                </a:schemeClr>
              </a:solidFill>
              <a:sym typeface="Wingdings" pitchFamily="2" charset="2"/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b="1" dirty="0" err="1">
                <a:solidFill>
                  <a:srgbClr val="0000FF"/>
                </a:solidFill>
              </a:rPr>
              <a:t>Hypopyon</a:t>
            </a:r>
            <a:endParaRPr lang="en-US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95000"/>
              </a:lnSpc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Hyphema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419" name="Slide Number Placeholder 1">
            <a:extLst>
              <a:ext uri="{FF2B5EF4-FFF2-40B4-BE49-F238E27FC236}">
                <a16:creationId xmlns:a16="http://schemas.microsoft.com/office/drawing/2014/main" id="{733E4FDA-E9F4-4C4C-90F6-B1C2D86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D030C-452F-46B0-8D7C-31D13337E650}" type="slidenum">
              <a:rPr lang="en-US" altLang="en-US"/>
              <a:pPr eaLnBrk="1" hangingPunct="1"/>
              <a:t>86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B3B9D-69DE-4F50-9E38-6192711880B7}"/>
              </a:ext>
            </a:extLst>
          </p:cNvPr>
          <p:cNvSpPr txBox="1"/>
          <p:nvPr/>
        </p:nvSpPr>
        <p:spPr>
          <a:xfrm>
            <a:off x="2667000" y="4959459"/>
            <a:ext cx="6324600" cy="18158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If a child (or adult, for that matter) presents with hypopyon, 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general sort of condition is likely to top the initial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general term for the set of conditions that can present like uveitis, but are not infectious/inflammatory (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not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uveitides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)?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Masquerade syndromes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E5B779-2268-4256-91DA-FEF36D2D1905}"/>
              </a:ext>
            </a:extLst>
          </p:cNvPr>
          <p:cNvSpPr/>
          <p:nvPr/>
        </p:nvSpPr>
        <p:spPr>
          <a:xfrm>
            <a:off x="1063487" y="5638800"/>
            <a:ext cx="1676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0F7AD18F-F781-4B83-B2DE-8D3D9DD0B6B0}"/>
              </a:ext>
            </a:extLst>
          </p:cNvPr>
          <p:cNvSpPr/>
          <p:nvPr/>
        </p:nvSpPr>
        <p:spPr>
          <a:xfrm>
            <a:off x="2422664" y="6419285"/>
            <a:ext cx="304800" cy="304800"/>
          </a:xfrm>
          <a:prstGeom prst="star5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E4382A72-630A-442D-B3F9-3943B4984B0A}"/>
              </a:ext>
            </a:extLst>
          </p:cNvPr>
          <p:cNvSpPr/>
          <p:nvPr/>
        </p:nvSpPr>
        <p:spPr>
          <a:xfrm>
            <a:off x="5105400" y="6419285"/>
            <a:ext cx="304800" cy="304800"/>
          </a:xfrm>
          <a:prstGeom prst="star5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B08F41-7AE7-459B-AA5B-4A11AEE5D140}"/>
              </a:ext>
            </a:extLst>
          </p:cNvPr>
          <p:cNvSpPr txBox="1"/>
          <p:nvPr/>
        </p:nvSpPr>
        <p:spPr>
          <a:xfrm>
            <a:off x="3156502" y="5525869"/>
            <a:ext cx="54217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do a brief overview of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masquerade syndromes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then call it a day…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909E4-81B7-17E6-775D-52BD7FDC80DC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117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7219" y="2058762"/>
            <a:ext cx="3802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?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10444" y="1369573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A</a:t>
            </a:r>
          </a:p>
          <a:p>
            <a:pPr algn="ctr"/>
            <a:r>
              <a:rPr lang="en-US" sz="1000" dirty="0"/>
              <a:t>very</a:t>
            </a:r>
          </a:p>
          <a:p>
            <a:pPr algn="ctr"/>
            <a:r>
              <a:rPr lang="en-US" sz="1000" dirty="0"/>
              <a:t>basic</a:t>
            </a:r>
          </a:p>
          <a:p>
            <a:pPr algn="ctr"/>
            <a:r>
              <a:rPr lang="en-US" sz="1000" dirty="0"/>
              <a:t>distinction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FCF47CD-A18D-4B86-AEBA-D474368195E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0055080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10444" y="1369573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A</a:t>
            </a:r>
          </a:p>
          <a:p>
            <a:pPr algn="ctr"/>
            <a:r>
              <a:rPr lang="en-US" sz="1000" dirty="0"/>
              <a:t>very</a:t>
            </a:r>
          </a:p>
          <a:p>
            <a:pPr algn="ctr"/>
            <a:r>
              <a:rPr lang="en-US" sz="1000" dirty="0"/>
              <a:t>basic</a:t>
            </a:r>
          </a:p>
          <a:p>
            <a:pPr algn="ctr"/>
            <a:r>
              <a:rPr lang="en-US" sz="1000" dirty="0"/>
              <a:t>distinction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E3AE919-3338-41AC-B7FC-FDEB1161D4F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210855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34456" y="364911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9163" y="297180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?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10777" y="2566775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A</a:t>
            </a:r>
          </a:p>
          <a:p>
            <a:pPr algn="ctr"/>
            <a:r>
              <a:rPr lang="en-US" sz="1000" dirty="0"/>
              <a:t>very</a:t>
            </a:r>
          </a:p>
          <a:p>
            <a:pPr algn="ctr"/>
            <a:r>
              <a:rPr lang="en-US" sz="1000" dirty="0"/>
              <a:t>basic</a:t>
            </a:r>
          </a:p>
          <a:p>
            <a:pPr algn="ctr"/>
            <a:r>
              <a:rPr lang="en-US" sz="1000" dirty="0"/>
              <a:t>distinction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BAF9ABD-23CE-4469-BBF4-207C5B76EB5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78911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7C8C-4398-48CD-98F2-F454097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3D74-CE0E-4B78-B2CD-DD732D9181B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AF6F3-E3B6-40B7-AC8D-F142BDA67FDF}"/>
              </a:ext>
            </a:extLst>
          </p:cNvPr>
          <p:cNvSpPr txBox="1"/>
          <p:nvPr/>
        </p:nvSpPr>
        <p:spPr>
          <a:xfrm>
            <a:off x="2556864" y="241756"/>
            <a:ext cx="40302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Pediatric Leukemia and the Eye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3848D9-E8B1-45AB-A7FB-2B49AD9034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4F670-A3BC-455F-B220-9A20ABCF1A07}"/>
              </a:ext>
            </a:extLst>
          </p:cNvPr>
          <p:cNvSpPr txBox="1"/>
          <p:nvPr/>
        </p:nvSpPr>
        <p:spPr>
          <a:xfrm>
            <a:off x="423924" y="1219200"/>
            <a:ext cx="7664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does leukemia rank among childhood malignancies in terms of incidence?</a:t>
            </a:r>
          </a:p>
          <a:p>
            <a:r>
              <a:rPr lang="en-US" sz="1600" dirty="0"/>
              <a:t>It is #1 by a mile</a:t>
            </a:r>
          </a:p>
          <a:p>
            <a:endParaRPr lang="en-US" sz="1600" dirty="0"/>
          </a:p>
          <a:p>
            <a:r>
              <a:rPr lang="en-US" sz="1600" i="1" dirty="0"/>
              <a:t>Re its histology: Does pediatric leukemia tend to be lymphocytic, or myelogenous?</a:t>
            </a:r>
          </a:p>
        </p:txBody>
      </p:sp>
    </p:spTree>
    <p:extLst>
      <p:ext uri="{BB962C8B-B14F-4D97-AF65-F5344CB8AC3E}">
        <p14:creationId xmlns:p14="http://schemas.microsoft.com/office/powerpoint/2010/main" val="9589798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10777" y="2566775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A</a:t>
            </a:r>
          </a:p>
          <a:p>
            <a:pPr algn="ctr"/>
            <a:r>
              <a:rPr lang="en-US" sz="1000" dirty="0"/>
              <a:t>very</a:t>
            </a:r>
          </a:p>
          <a:p>
            <a:pPr algn="ctr"/>
            <a:r>
              <a:rPr lang="en-US" sz="1000" dirty="0"/>
              <a:t>basic</a:t>
            </a:r>
          </a:p>
          <a:p>
            <a:pPr algn="ctr"/>
            <a:r>
              <a:rPr lang="en-US" sz="1000" dirty="0"/>
              <a:t>distinction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19E32CB-CB02-4583-A2B5-9A9561B9E92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070189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326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9702" y="4609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04482" y="4207878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ditto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51141D6-27E0-4F6C-8193-3B6BB8C97C0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199450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04482" y="4207878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ditto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38EE1D8-BBF3-42BD-9FB9-E4F412918B9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583121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22226" y="5448088"/>
            <a:ext cx="21447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14EA98F1-BD8D-4FE8-8C62-005629E0022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8549630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22226" y="5448088"/>
            <a:ext cx="29470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1B3912F7-D3C7-4456-BB26-EBF71EB51A2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710975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969" y="501388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053042" y="4941966"/>
            <a:ext cx="152400" cy="220209"/>
            <a:chOff x="7696200" y="4557400"/>
            <a:chExt cx="152400" cy="22020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696200" y="477760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96200" y="4557400"/>
              <a:ext cx="0" cy="22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22225" y="5448088"/>
            <a:ext cx="31224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4309BE57-E38C-4FB0-8E32-1D3AE3D22E2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1809388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969" y="50138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Leukemia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053042" y="4941966"/>
            <a:ext cx="152400" cy="220209"/>
            <a:chOff x="7696200" y="4557400"/>
            <a:chExt cx="152400" cy="22020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696200" y="477760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96200" y="4557400"/>
              <a:ext cx="0" cy="22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22226" y="5448088"/>
            <a:ext cx="31997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C254F924-C104-4E49-ACA9-F8D51370423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AE17A85-B6D3-4AD2-8DD7-B853271EC48E}"/>
              </a:ext>
            </a:extLst>
          </p:cNvPr>
          <p:cNvSpPr/>
          <p:nvPr/>
        </p:nvSpPr>
        <p:spPr>
          <a:xfrm flipH="1">
            <a:off x="3116881" y="4931342"/>
            <a:ext cx="1799209" cy="461665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it is…</a:t>
            </a:r>
          </a:p>
        </p:txBody>
      </p:sp>
    </p:spTree>
    <p:extLst>
      <p:ext uri="{BB962C8B-B14F-4D97-AF65-F5344CB8AC3E}">
        <p14:creationId xmlns:p14="http://schemas.microsoft.com/office/powerpoint/2010/main" val="13383541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9143" y="41777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969" y="50138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Leukemia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</p:cNvCxnSpPr>
          <p:nvPr/>
        </p:nvCxnSpPr>
        <p:spPr>
          <a:xfrm flipH="1">
            <a:off x="4283838" y="3371910"/>
            <a:ext cx="559552" cy="72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053042" y="4941966"/>
            <a:ext cx="152400" cy="220209"/>
            <a:chOff x="7696200" y="4557400"/>
            <a:chExt cx="152400" cy="22020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696200" y="477760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96200" y="4557400"/>
              <a:ext cx="0" cy="22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51606" y="35325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45105" y="3353141"/>
            <a:ext cx="406501" cy="295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226" y="5448088"/>
            <a:ext cx="34176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3508" y="3473470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ditto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28425268-B649-41EA-8257-85A06A5048E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8113440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773" y="417777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969" y="50138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Leukemia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</p:cNvCxnSpPr>
          <p:nvPr/>
        </p:nvCxnSpPr>
        <p:spPr>
          <a:xfrm flipH="1">
            <a:off x="4283838" y="3371910"/>
            <a:ext cx="559552" cy="72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053042" y="4941966"/>
            <a:ext cx="152400" cy="220209"/>
            <a:chOff x="7696200" y="4557400"/>
            <a:chExt cx="152400" cy="22020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696200" y="477760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96200" y="4557400"/>
              <a:ext cx="0" cy="22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51606" y="35325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45105" y="3353141"/>
            <a:ext cx="406501" cy="295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225" y="5448088"/>
            <a:ext cx="31868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3508" y="3473470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ditto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2B5B9632-8D21-4614-8F95-551498AE691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049721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9870" y="272448"/>
            <a:ext cx="2460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Masquerade</a:t>
            </a:r>
          </a:p>
          <a:p>
            <a:pPr algn="ctr"/>
            <a:r>
              <a:rPr lang="en-US" sz="3200" i="1" dirty="0"/>
              <a:t>Syndrome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941" y="2058762"/>
            <a:ext cx="16786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Neoplastic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805" y="1676402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Nonneoplastic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5663" y="364911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Hematologic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921" y="297180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773" y="417777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294" y="5105400"/>
            <a:ext cx="1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1" y="46096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Leukemic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969" y="50138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Leukemia</a:t>
            </a:r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3939871" y="1349666"/>
            <a:ext cx="1230464" cy="697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5170335" y="1349666"/>
            <a:ext cx="1018862" cy="37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2286003" y="2535816"/>
            <a:ext cx="1183271" cy="990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</p:cNvCxnSpPr>
          <p:nvPr/>
        </p:nvCxnSpPr>
        <p:spPr>
          <a:xfrm>
            <a:off x="3469274" y="2535816"/>
            <a:ext cx="814561" cy="503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38028" y="4038600"/>
            <a:ext cx="867790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05819" y="4038600"/>
            <a:ext cx="361513" cy="616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</p:cNvCxnSpPr>
          <p:nvPr/>
        </p:nvCxnSpPr>
        <p:spPr>
          <a:xfrm flipH="1">
            <a:off x="4283838" y="3371910"/>
            <a:ext cx="559552" cy="72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384030" y="5474732"/>
            <a:ext cx="152400" cy="854080"/>
            <a:chOff x="485294" y="525839"/>
            <a:chExt cx="152400" cy="85408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5294" y="74604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5294" y="137991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5294" y="106224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85294" y="525839"/>
              <a:ext cx="0" cy="854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3703177" y="469604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703177" y="501223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703177" y="4475834"/>
            <a:ext cx="0" cy="543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053042" y="4941966"/>
            <a:ext cx="152400" cy="220209"/>
            <a:chOff x="7696200" y="4557400"/>
            <a:chExt cx="152400" cy="22020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696200" y="4777609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96200" y="4557400"/>
              <a:ext cx="0" cy="22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51606" y="35325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45105" y="3353141"/>
            <a:ext cx="406501" cy="295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225" y="5448088"/>
            <a:ext cx="31809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Primary CNS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Secondary to systemic lymphoma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</a:rPr>
              <a:t>Lymphoproliferative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6196" y="4474090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D216A9DC-977A-4C18-973D-C52FD56357D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238"/>
            <a:ext cx="7543800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041002179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428</TotalTime>
  <Words>8236</Words>
  <Application>Microsoft Office PowerPoint</Application>
  <PresentationFormat>On-screen Show (4:3)</PresentationFormat>
  <Paragraphs>1523</Paragraphs>
  <Slides>104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Arial</vt:lpstr>
      <vt:lpstr>Calibri</vt:lpstr>
      <vt:lpstr>Segoe Script</vt:lpstr>
      <vt:lpstr>Wingdings</vt:lpstr>
      <vt:lpstr>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Q</vt:lpstr>
      <vt:lpstr>Q/A</vt:lpstr>
      <vt:lpstr>A</vt:lpstr>
      <vt:lpstr>PowerPoint Presentation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A/Q</vt:lpstr>
      <vt:lpstr>A</vt:lpstr>
      <vt:lpstr>Q</vt:lpstr>
      <vt:lpstr>A</vt:lpstr>
      <vt:lpstr>Q</vt:lpstr>
      <vt:lpstr>A</vt:lpstr>
      <vt:lpstr>PowerPoint Presentation</vt:lpstr>
      <vt:lpstr>PowerPoint Presentation</vt:lpstr>
      <vt:lpstr>PowerPoint Presentation</vt:lpstr>
      <vt:lpstr>Q</vt:lpstr>
      <vt:lpstr>A</vt:lpstr>
      <vt:lpstr>PowerPoint Presentation</vt:lpstr>
      <vt:lpstr>Q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LSU Ophthalmology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B. Flynn</dc:creator>
  <cp:lastModifiedBy>Steven Flynn</cp:lastModifiedBy>
  <cp:revision>52</cp:revision>
  <dcterms:created xsi:type="dcterms:W3CDTF">2008-09-06T22:09:07Z</dcterms:created>
  <dcterms:modified xsi:type="dcterms:W3CDTF">2023-09-10T21:42:30Z</dcterms:modified>
</cp:coreProperties>
</file>