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5"/>
  </p:notesMasterIdLst>
  <p:sldIdLst>
    <p:sldId id="300" r:id="rId2"/>
    <p:sldId id="301" r:id="rId3"/>
    <p:sldId id="340" r:id="rId4"/>
    <p:sldId id="1021" r:id="rId5"/>
    <p:sldId id="341" r:id="rId6"/>
    <p:sldId id="324" r:id="rId7"/>
    <p:sldId id="1038" r:id="rId8"/>
    <p:sldId id="343" r:id="rId9"/>
    <p:sldId id="1035" r:id="rId10"/>
    <p:sldId id="1034" r:id="rId11"/>
    <p:sldId id="1036" r:id="rId12"/>
    <p:sldId id="1037" r:id="rId13"/>
    <p:sldId id="457" r:id="rId14"/>
    <p:sldId id="348" r:id="rId15"/>
    <p:sldId id="325" r:id="rId16"/>
    <p:sldId id="1040" r:id="rId17"/>
    <p:sldId id="1039" r:id="rId18"/>
    <p:sldId id="1041" r:id="rId19"/>
    <p:sldId id="354" r:id="rId20"/>
    <p:sldId id="542" r:id="rId21"/>
    <p:sldId id="543" r:id="rId22"/>
    <p:sldId id="544" r:id="rId23"/>
    <p:sldId id="549" r:id="rId24"/>
    <p:sldId id="545" r:id="rId25"/>
    <p:sldId id="550" r:id="rId26"/>
    <p:sldId id="546" r:id="rId27"/>
    <p:sldId id="547" r:id="rId28"/>
    <p:sldId id="548" r:id="rId29"/>
    <p:sldId id="1045" r:id="rId30"/>
    <p:sldId id="1046" r:id="rId31"/>
    <p:sldId id="326" r:id="rId32"/>
    <p:sldId id="327" r:id="rId33"/>
    <p:sldId id="551" r:id="rId34"/>
    <p:sldId id="328" r:id="rId35"/>
    <p:sldId id="329" r:id="rId36"/>
    <p:sldId id="336" r:id="rId37"/>
    <p:sldId id="337" r:id="rId38"/>
    <p:sldId id="338" r:id="rId39"/>
    <p:sldId id="339" r:id="rId40"/>
    <p:sldId id="1033" r:id="rId41"/>
    <p:sldId id="494" r:id="rId42"/>
    <p:sldId id="1022" r:id="rId43"/>
    <p:sldId id="495" r:id="rId44"/>
    <p:sldId id="1023" r:id="rId45"/>
    <p:sldId id="496" r:id="rId46"/>
    <p:sldId id="330" r:id="rId47"/>
    <p:sldId id="331" r:id="rId48"/>
    <p:sldId id="332" r:id="rId49"/>
    <p:sldId id="333" r:id="rId50"/>
    <p:sldId id="552" r:id="rId51"/>
    <p:sldId id="334" r:id="rId52"/>
    <p:sldId id="335" r:id="rId53"/>
    <p:sldId id="553" r:id="rId54"/>
    <p:sldId id="264" r:id="rId55"/>
    <p:sldId id="275" r:id="rId56"/>
    <p:sldId id="270" r:id="rId57"/>
    <p:sldId id="355" r:id="rId58"/>
    <p:sldId id="356" r:id="rId59"/>
    <p:sldId id="357" r:id="rId60"/>
    <p:sldId id="358" r:id="rId61"/>
    <p:sldId id="359" r:id="rId62"/>
    <p:sldId id="265" r:id="rId63"/>
    <p:sldId id="360" r:id="rId64"/>
    <p:sldId id="361" r:id="rId65"/>
    <p:sldId id="382" r:id="rId66"/>
    <p:sldId id="362" r:id="rId67"/>
    <p:sldId id="383" r:id="rId68"/>
    <p:sldId id="369" r:id="rId69"/>
    <p:sldId id="384" r:id="rId70"/>
    <p:sldId id="458" r:id="rId71"/>
    <p:sldId id="387" r:id="rId72"/>
    <p:sldId id="370" r:id="rId73"/>
    <p:sldId id="385" r:id="rId74"/>
    <p:sldId id="389" r:id="rId75"/>
    <p:sldId id="390" r:id="rId76"/>
    <p:sldId id="540" r:id="rId77"/>
    <p:sldId id="489" r:id="rId78"/>
    <p:sldId id="490" r:id="rId79"/>
    <p:sldId id="491" r:id="rId80"/>
    <p:sldId id="492" r:id="rId81"/>
    <p:sldId id="269" r:id="rId82"/>
    <p:sldId id="391" r:id="rId83"/>
    <p:sldId id="541" r:id="rId84"/>
    <p:sldId id="396" r:id="rId85"/>
    <p:sldId id="460" r:id="rId86"/>
    <p:sldId id="461" r:id="rId87"/>
    <p:sldId id="462" r:id="rId88"/>
    <p:sldId id="392" r:id="rId89"/>
    <p:sldId id="393" r:id="rId90"/>
    <p:sldId id="394" r:id="rId91"/>
    <p:sldId id="276" r:id="rId92"/>
    <p:sldId id="278" r:id="rId93"/>
    <p:sldId id="463" r:id="rId94"/>
    <p:sldId id="464" r:id="rId95"/>
    <p:sldId id="280" r:id="rId96"/>
    <p:sldId id="281" r:id="rId97"/>
    <p:sldId id="397" r:id="rId98"/>
    <p:sldId id="459" r:id="rId99"/>
    <p:sldId id="465" r:id="rId100"/>
    <p:sldId id="466" r:id="rId101"/>
    <p:sldId id="467" r:id="rId102"/>
    <p:sldId id="473" r:id="rId103"/>
    <p:sldId id="474" r:id="rId104"/>
    <p:sldId id="475" r:id="rId105"/>
    <p:sldId id="407" r:id="rId106"/>
    <p:sldId id="468" r:id="rId107"/>
    <p:sldId id="469" r:id="rId108"/>
    <p:sldId id="470" r:id="rId109"/>
    <p:sldId id="471" r:id="rId110"/>
    <p:sldId id="472" r:id="rId111"/>
    <p:sldId id="480" r:id="rId112"/>
    <p:sldId id="481" r:id="rId113"/>
    <p:sldId id="482" r:id="rId114"/>
    <p:sldId id="483" r:id="rId115"/>
    <p:sldId id="554" r:id="rId116"/>
    <p:sldId id="484" r:id="rId117"/>
    <p:sldId id="408" r:id="rId118"/>
    <p:sldId id="409" r:id="rId119"/>
    <p:sldId id="410" r:id="rId120"/>
    <p:sldId id="411" r:id="rId121"/>
    <p:sldId id="412" r:id="rId122"/>
    <p:sldId id="413" r:id="rId123"/>
    <p:sldId id="414" r:id="rId124"/>
    <p:sldId id="415" r:id="rId125"/>
    <p:sldId id="416" r:id="rId126"/>
    <p:sldId id="417" r:id="rId127"/>
    <p:sldId id="419" r:id="rId128"/>
    <p:sldId id="418" r:id="rId129"/>
    <p:sldId id="421" r:id="rId130"/>
    <p:sldId id="456" r:id="rId131"/>
    <p:sldId id="493" r:id="rId132"/>
    <p:sldId id="497" r:id="rId133"/>
    <p:sldId id="498" r:id="rId134"/>
    <p:sldId id="499" r:id="rId135"/>
    <p:sldId id="500" r:id="rId136"/>
    <p:sldId id="502" r:id="rId137"/>
    <p:sldId id="503" r:id="rId138"/>
    <p:sldId id="504" r:id="rId139"/>
    <p:sldId id="505" r:id="rId140"/>
    <p:sldId id="506" r:id="rId141"/>
    <p:sldId id="507" r:id="rId142"/>
    <p:sldId id="511" r:id="rId143"/>
    <p:sldId id="513" r:id="rId144"/>
    <p:sldId id="514" r:id="rId145"/>
    <p:sldId id="515" r:id="rId146"/>
    <p:sldId id="516" r:id="rId147"/>
    <p:sldId id="517" r:id="rId148"/>
    <p:sldId id="518" r:id="rId149"/>
    <p:sldId id="521" r:id="rId150"/>
    <p:sldId id="519" r:id="rId151"/>
    <p:sldId id="522" r:id="rId152"/>
    <p:sldId id="555" r:id="rId153"/>
    <p:sldId id="523" r:id="rId154"/>
    <p:sldId id="1025" r:id="rId155"/>
    <p:sldId id="1024" r:id="rId156"/>
    <p:sldId id="532" r:id="rId157"/>
    <p:sldId id="556" r:id="rId158"/>
    <p:sldId id="526" r:id="rId159"/>
    <p:sldId id="1027" r:id="rId160"/>
    <p:sldId id="1026" r:id="rId161"/>
    <p:sldId id="557" r:id="rId162"/>
    <p:sldId id="537" r:id="rId163"/>
    <p:sldId id="538" r:id="rId164"/>
    <p:sldId id="539" r:id="rId165"/>
    <p:sldId id="562" r:id="rId166"/>
    <p:sldId id="533" r:id="rId167"/>
    <p:sldId id="527" r:id="rId168"/>
    <p:sldId id="1029" r:id="rId169"/>
    <p:sldId id="1028" r:id="rId170"/>
    <p:sldId id="534" r:id="rId171"/>
    <p:sldId id="528" r:id="rId172"/>
    <p:sldId id="559" r:id="rId173"/>
    <p:sldId id="529" r:id="rId174"/>
    <p:sldId id="1031" r:id="rId175"/>
    <p:sldId id="1030" r:id="rId176"/>
    <p:sldId id="520" r:id="rId177"/>
    <p:sldId id="1032" r:id="rId178"/>
    <p:sldId id="561" r:id="rId179"/>
    <p:sldId id="560" r:id="rId180"/>
    <p:sldId id="563" r:id="rId181"/>
    <p:sldId id="564" r:id="rId182"/>
    <p:sldId id="565" r:id="rId183"/>
    <p:sldId id="425" r:id="rId184"/>
    <p:sldId id="486" r:id="rId185"/>
    <p:sldId id="487" r:id="rId186"/>
    <p:sldId id="488" r:id="rId187"/>
    <p:sldId id="400" r:id="rId188"/>
    <p:sldId id="401" r:id="rId189"/>
    <p:sldId id="314" r:id="rId190"/>
    <p:sldId id="426" r:id="rId191"/>
    <p:sldId id="427" r:id="rId192"/>
    <p:sldId id="428" r:id="rId193"/>
    <p:sldId id="439" r:id="rId194"/>
    <p:sldId id="440" r:id="rId195"/>
    <p:sldId id="429" r:id="rId196"/>
    <p:sldId id="432" r:id="rId197"/>
    <p:sldId id="433" r:id="rId198"/>
    <p:sldId id="444" r:id="rId199"/>
    <p:sldId id="442" r:id="rId200"/>
    <p:sldId id="452" r:id="rId201"/>
    <p:sldId id="443" r:id="rId202"/>
    <p:sldId id="435" r:id="rId203"/>
    <p:sldId id="436" r:id="rId204"/>
    <p:sldId id="437" r:id="rId205"/>
    <p:sldId id="438" r:id="rId206"/>
    <p:sldId id="322" r:id="rId207"/>
    <p:sldId id="445" r:id="rId208"/>
    <p:sldId id="446" r:id="rId209"/>
    <p:sldId id="447" r:id="rId210"/>
    <p:sldId id="566" r:id="rId211"/>
    <p:sldId id="448" r:id="rId212"/>
    <p:sldId id="449" r:id="rId213"/>
    <p:sldId id="450" r:id="rId214"/>
    <p:sldId id="451" r:id="rId215"/>
    <p:sldId id="567" r:id="rId216"/>
    <p:sldId id="568" r:id="rId217"/>
    <p:sldId id="453" r:id="rId218"/>
    <p:sldId id="454" r:id="rId219"/>
    <p:sldId id="455" r:id="rId220"/>
    <p:sldId id="569" r:id="rId221"/>
    <p:sldId id="570" r:id="rId222"/>
    <p:sldId id="571" r:id="rId223"/>
    <p:sldId id="572" r:id="rId224"/>
    <p:sldId id="573" r:id="rId225"/>
    <p:sldId id="574" r:id="rId226"/>
    <p:sldId id="986" r:id="rId227"/>
    <p:sldId id="981" r:id="rId228"/>
    <p:sldId id="987" r:id="rId229"/>
    <p:sldId id="988" r:id="rId230"/>
    <p:sldId id="989" r:id="rId231"/>
    <p:sldId id="990" r:id="rId232"/>
    <p:sldId id="996" r:id="rId233"/>
    <p:sldId id="991" r:id="rId234"/>
    <p:sldId id="992" r:id="rId235"/>
    <p:sldId id="993" r:id="rId236"/>
    <p:sldId id="994" r:id="rId237"/>
    <p:sldId id="985" r:id="rId238"/>
    <p:sldId id="995" r:id="rId239"/>
    <p:sldId id="980" r:id="rId240"/>
    <p:sldId id="997" r:id="rId241"/>
    <p:sldId id="998" r:id="rId242"/>
    <p:sldId id="999" r:id="rId243"/>
    <p:sldId id="1000" r:id="rId244"/>
    <p:sldId id="984" r:id="rId245"/>
    <p:sldId id="1001" r:id="rId246"/>
    <p:sldId id="1002" r:id="rId247"/>
    <p:sldId id="1003" r:id="rId248"/>
    <p:sldId id="1004" r:id="rId249"/>
    <p:sldId id="366" r:id="rId250"/>
    <p:sldId id="1005" r:id="rId251"/>
    <p:sldId id="1006" r:id="rId252"/>
    <p:sldId id="1007" r:id="rId253"/>
    <p:sldId id="1008" r:id="rId254"/>
    <p:sldId id="1009" r:id="rId255"/>
    <p:sldId id="1010" r:id="rId256"/>
    <p:sldId id="1011" r:id="rId257"/>
    <p:sldId id="983" r:id="rId258"/>
    <p:sldId id="1012" r:id="rId259"/>
    <p:sldId id="1013" r:id="rId260"/>
    <p:sldId id="1014" r:id="rId261"/>
    <p:sldId id="1015" r:id="rId262"/>
    <p:sldId id="1016" r:id="rId263"/>
    <p:sldId id="1017" r:id="rId2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a:srgbClr val="A6A6A6"/>
    <a:srgbClr val="CCFFCC"/>
    <a:srgbClr val="99CCFF"/>
    <a:srgbClr val="CCFFFF"/>
    <a:srgbClr val="B2B2B2"/>
    <a:srgbClr val="FF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57" autoAdjust="0"/>
  </p:normalViewPr>
  <p:slideViewPr>
    <p:cSldViewPr>
      <p:cViewPr varScale="1">
        <p:scale>
          <a:sx n="55" d="100"/>
          <a:sy n="55" d="100"/>
        </p:scale>
        <p:origin x="11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23294-9B41-4253-9B83-EFBCF7A6CA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A120B4F0-B18B-4663-B66B-C78D8E6F2E3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921A0BC-6AE6-455F-AB08-4DE39413172D}" type="datetimeFigureOut">
              <a:rPr lang="en-US"/>
              <a:pPr>
                <a:defRPr/>
              </a:pPr>
              <a:t>12/8/2022</a:t>
            </a:fld>
            <a:endParaRPr lang="en-US"/>
          </a:p>
        </p:txBody>
      </p:sp>
      <p:sp>
        <p:nvSpPr>
          <p:cNvPr id="4" name="Slide Image Placeholder 3">
            <a:extLst>
              <a:ext uri="{FF2B5EF4-FFF2-40B4-BE49-F238E27FC236}">
                <a16:creationId xmlns:a16="http://schemas.microsoft.com/office/drawing/2014/main" id="{6AE338B9-3DF0-4BE1-84FA-FBB1861F664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194619F-ACE1-48AF-9DF3-4D47A2B3C45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E4886A-9C58-447F-9BB2-C17644F8FF0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E26B8D4-A761-4DB2-8575-1915616238F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6FEBB1E-320A-4FE9-BBFE-2A1B7DBF83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963B46C-7A49-4317-986F-5A8C92508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89E46D1A-27EF-4420-8369-C3FBD8D39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80900" name="Slide Number Placeholder 3">
            <a:extLst>
              <a:ext uri="{FF2B5EF4-FFF2-40B4-BE49-F238E27FC236}">
                <a16:creationId xmlns:a16="http://schemas.microsoft.com/office/drawing/2014/main" id="{474ADF1D-EC04-4458-86C4-8495D00D0A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18A540-4389-4106-BBF3-4748759659EA}" type="slidenum">
              <a:rPr lang="en-US" altLang="en-US">
                <a:latin typeface="Arial" panose="020B0604020202020204" pitchFamily="34" charset="0"/>
              </a:rPr>
              <a:pPr>
                <a:spcBef>
                  <a:spcPct val="0"/>
                </a:spcBef>
              </a:pPr>
              <a:t>98</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242</a:t>
            </a:fld>
            <a:endParaRPr lang="en-US" altLang="en-US">
              <a:latin typeface="Arial" panose="020B0604020202020204" pitchFamily="34" charset="0"/>
            </a:endParaRPr>
          </a:p>
        </p:txBody>
      </p:sp>
    </p:spTree>
    <p:extLst>
      <p:ext uri="{BB962C8B-B14F-4D97-AF65-F5344CB8AC3E}">
        <p14:creationId xmlns:p14="http://schemas.microsoft.com/office/powerpoint/2010/main" val="298214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243</a:t>
            </a:fld>
            <a:endParaRPr lang="en-US" altLang="en-US">
              <a:latin typeface="Arial" panose="020B0604020202020204" pitchFamily="34" charset="0"/>
            </a:endParaRPr>
          </a:p>
        </p:txBody>
      </p:sp>
    </p:spTree>
    <p:extLst>
      <p:ext uri="{BB962C8B-B14F-4D97-AF65-F5344CB8AC3E}">
        <p14:creationId xmlns:p14="http://schemas.microsoft.com/office/powerpoint/2010/main" val="4536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245</a:t>
            </a:fld>
            <a:endParaRPr lang="en-US" altLang="en-US">
              <a:latin typeface="Arial" panose="020B0604020202020204" pitchFamily="34" charset="0"/>
            </a:endParaRPr>
          </a:p>
        </p:txBody>
      </p:sp>
    </p:spTree>
    <p:extLst>
      <p:ext uri="{BB962C8B-B14F-4D97-AF65-F5344CB8AC3E}">
        <p14:creationId xmlns:p14="http://schemas.microsoft.com/office/powerpoint/2010/main" val="179710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246</a:t>
            </a:fld>
            <a:endParaRPr lang="en-US" altLang="en-US">
              <a:latin typeface="Arial" panose="020B0604020202020204" pitchFamily="34" charset="0"/>
            </a:endParaRPr>
          </a:p>
        </p:txBody>
      </p:sp>
    </p:spTree>
    <p:extLst>
      <p:ext uri="{BB962C8B-B14F-4D97-AF65-F5344CB8AC3E}">
        <p14:creationId xmlns:p14="http://schemas.microsoft.com/office/powerpoint/2010/main" val="401932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247</a:t>
            </a:fld>
            <a:endParaRPr lang="en-US" altLang="en-US">
              <a:latin typeface="Arial" panose="020B0604020202020204" pitchFamily="34" charset="0"/>
            </a:endParaRPr>
          </a:p>
        </p:txBody>
      </p:sp>
    </p:spTree>
    <p:extLst>
      <p:ext uri="{BB962C8B-B14F-4D97-AF65-F5344CB8AC3E}">
        <p14:creationId xmlns:p14="http://schemas.microsoft.com/office/powerpoint/2010/main" val="1622816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248</a:t>
            </a:fld>
            <a:endParaRPr lang="en-US" altLang="en-US">
              <a:latin typeface="Arial" panose="020B0604020202020204" pitchFamily="34" charset="0"/>
            </a:endParaRPr>
          </a:p>
        </p:txBody>
      </p:sp>
    </p:spTree>
    <p:extLst>
      <p:ext uri="{BB962C8B-B14F-4D97-AF65-F5344CB8AC3E}">
        <p14:creationId xmlns:p14="http://schemas.microsoft.com/office/powerpoint/2010/main" val="305512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AC74A68-4925-40B1-B997-070CEB56DA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CD5231FF-4FD8-4422-B7C3-72E0992AB0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82948" name="Slide Number Placeholder 3">
            <a:extLst>
              <a:ext uri="{FF2B5EF4-FFF2-40B4-BE49-F238E27FC236}">
                <a16:creationId xmlns:a16="http://schemas.microsoft.com/office/drawing/2014/main" id="{0C39A25E-FEF0-4CD0-AB73-C96C0A970A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CBC594-4100-496F-A104-C05204B1DEBF}" type="slidenum">
              <a:rPr lang="en-US" altLang="en-US">
                <a:latin typeface="Arial" panose="020B0604020202020204" pitchFamily="34" charset="0"/>
              </a:rPr>
              <a:pPr>
                <a:spcBef>
                  <a:spcPct val="0"/>
                </a:spcBef>
              </a:pPr>
              <a:t>99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EFF553A6-D0D5-49D4-9D58-2363361A5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5FBF456-7EE6-42C9-AC09-AB491D255C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84996" name="Slide Number Placeholder 3">
            <a:extLst>
              <a:ext uri="{FF2B5EF4-FFF2-40B4-BE49-F238E27FC236}">
                <a16:creationId xmlns:a16="http://schemas.microsoft.com/office/drawing/2014/main" id="{247A6EF3-5A09-473F-A91A-8F3921C6A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2705AC-9BEC-4383-BE18-80A1C51A0F32}" type="slidenum">
              <a:rPr lang="en-US" altLang="en-US">
                <a:latin typeface="Arial" panose="020B0604020202020204" pitchFamily="34" charset="0"/>
              </a:rPr>
              <a:pPr>
                <a:spcBef>
                  <a:spcPct val="0"/>
                </a:spcBef>
              </a:pPr>
              <a:t>100</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68E5745-2980-483C-A52B-038BFDFC68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75F167E2-90CC-4661-95CD-9E21986BFE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87044" name="Slide Number Placeholder 3">
            <a:extLst>
              <a:ext uri="{FF2B5EF4-FFF2-40B4-BE49-F238E27FC236}">
                <a16:creationId xmlns:a16="http://schemas.microsoft.com/office/drawing/2014/main" id="{FA6DB1E6-4563-4AF6-8DBA-A7760A4FA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2B71A9-09B9-4C31-B972-AA07BE551EFC}" type="slidenum">
              <a:rPr lang="en-US" altLang="en-US">
                <a:latin typeface="Arial" panose="020B0604020202020204" pitchFamily="34" charset="0"/>
              </a:rPr>
              <a:pPr>
                <a:spcBef>
                  <a:spcPct val="0"/>
                </a:spcBef>
              </a:pPr>
              <a:t>101</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24E6D70-4213-4520-814A-434E5CA20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4C472F0-05F9-476F-AC00-62C4F978BC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89092" name="Slide Number Placeholder 3">
            <a:extLst>
              <a:ext uri="{FF2B5EF4-FFF2-40B4-BE49-F238E27FC236}">
                <a16:creationId xmlns:a16="http://schemas.microsoft.com/office/drawing/2014/main" id="{51ADF5B1-BF79-47BB-B35D-EC503DADA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E4AE0A-C0E1-4CB3-BF60-17CFC95B1DAF}" type="slidenum">
              <a:rPr lang="en-US" altLang="en-US">
                <a:latin typeface="Arial" panose="020B0604020202020204" pitchFamily="34" charset="0"/>
              </a:rPr>
              <a:pPr>
                <a:spcBef>
                  <a:spcPct val="0"/>
                </a:spcBef>
              </a:pPr>
              <a:t>102</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BACF91F-3BBD-4728-8C52-6E18B97AEA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DAA4635-1FAE-45A4-9850-F351325703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91140" name="Slide Number Placeholder 3">
            <a:extLst>
              <a:ext uri="{FF2B5EF4-FFF2-40B4-BE49-F238E27FC236}">
                <a16:creationId xmlns:a16="http://schemas.microsoft.com/office/drawing/2014/main" id="{54BFCF00-30BC-4643-8AEF-73840F63B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7E0505-F26A-4864-B10C-77160CA0E119}" type="slidenum">
              <a:rPr lang="en-US" altLang="en-US">
                <a:latin typeface="Arial" panose="020B0604020202020204" pitchFamily="34" charset="0"/>
              </a:rPr>
              <a:pPr>
                <a:spcBef>
                  <a:spcPct val="0"/>
                </a:spcBef>
              </a:pPr>
              <a:t>103</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9572294-A54C-4C61-932E-A3BE78041A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83D11B5D-D4D8-4459-9E78-7DAE2C879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pick up</a:t>
            </a:r>
          </a:p>
        </p:txBody>
      </p:sp>
      <p:sp>
        <p:nvSpPr>
          <p:cNvPr id="93188" name="Slide Number Placeholder 3">
            <a:extLst>
              <a:ext uri="{FF2B5EF4-FFF2-40B4-BE49-F238E27FC236}">
                <a16:creationId xmlns:a16="http://schemas.microsoft.com/office/drawing/2014/main" id="{659AA597-EB00-4725-9D87-4E0DA596C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109DA3-6665-4070-9B45-967BB957FC1C}" type="slidenum">
              <a:rPr lang="en-US" altLang="en-US">
                <a:latin typeface="Arial" panose="020B0604020202020204" pitchFamily="34" charset="0"/>
              </a:rPr>
              <a:pPr>
                <a:spcBef>
                  <a:spcPct val="0"/>
                </a:spcBef>
              </a:pPr>
              <a:t>104</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240</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304F132-F12F-1541-9044-B7AE9F58E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BA1F094-F556-A903-F339-204A980C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8" name="Slide Number Placeholder 3">
            <a:extLst>
              <a:ext uri="{FF2B5EF4-FFF2-40B4-BE49-F238E27FC236}">
                <a16:creationId xmlns:a16="http://schemas.microsoft.com/office/drawing/2014/main" id="{09D412EF-DA8D-DE5F-E536-419B20234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BC219-682D-4DAE-944E-754118EB7A53}" type="slidenum">
              <a:rPr lang="en-US" altLang="en-US">
                <a:latin typeface="Arial" panose="020B0604020202020204" pitchFamily="34" charset="0"/>
              </a:rPr>
              <a:pPr>
                <a:spcBef>
                  <a:spcPct val="0"/>
                </a:spcBef>
              </a:pPr>
              <a:t>241</a:t>
            </a:fld>
            <a:endParaRPr lang="en-US" altLang="en-US">
              <a:latin typeface="Arial" panose="020B0604020202020204" pitchFamily="34" charset="0"/>
            </a:endParaRPr>
          </a:p>
        </p:txBody>
      </p:sp>
    </p:spTree>
    <p:extLst>
      <p:ext uri="{BB962C8B-B14F-4D97-AF65-F5344CB8AC3E}">
        <p14:creationId xmlns:p14="http://schemas.microsoft.com/office/powerpoint/2010/main" val="344313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C4D0CB29-93F4-44EA-A5F9-637BD7AA68BB}"/>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89CC088D-ACB4-4A53-AB3C-12319BFAA5FD}"/>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97A3B9EA-1218-483B-B513-468E2B46DCBF}"/>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F587837B-BFB8-424D-917A-04F4A5FBAC02}"/>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B444953A-3E2E-49F7-B031-594A7E254E8C}"/>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9D1A5A63-76A5-4F91-80D6-D0DA893397C5}"/>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397F0F04-B791-4D9A-83F2-5FE930691AF2}"/>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9BA68F16-2D9F-40CF-85CE-4B4F4E452F43}"/>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836A2ADF-DC6C-45E2-8A71-AF5A1F660C5A}"/>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45CA4558-0BCF-4257-BAEC-6A5C5C147E96}"/>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A3A83A33-7537-4499-81C6-D5A0EF12CDF2}"/>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A5E9990B-5127-46A6-AC20-C1131C56E0A9}"/>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5D5E31ED-882D-418A-873A-069B4D0EDEC5}"/>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71E717A8-9A95-4967-BE7E-8013D2E60A4F}"/>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EC4E693B-E486-4AE9-B031-0A74340E21A2}"/>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D91B7BAE-45C8-49ED-A35E-ADCC20548059}"/>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64B18BEC-47C5-4976-BE92-CF42A793E1EE}"/>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D1CBCFF9-538B-4071-80C0-8BD31F7271FA}"/>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5E363D90-0702-4C9F-B635-7A6B4F2A6E6B}"/>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5FA1417B-D835-4A14-A857-94A8A83F502F}"/>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7026148C-A6B8-4CF9-995A-EBE2F7289F08}"/>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57EFC342-EF91-4306-8229-2B6EF22B2283}"/>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C8C52C37-81F1-4BE1-8BA9-61B3DF3EE645}"/>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5079559C-0AC8-4947-A797-6A84CA937E43}"/>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88BC2302-657D-40C3-B801-C6CAECE0CFAC}"/>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3CBFF7F0-1F40-4669-9AC6-278796960960}"/>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7743630F-EA8E-464F-A41E-214874BA47F6}"/>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405E280C-EE62-486A-A42F-94599923282F}"/>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80F94F71-5D64-45DD-A1A0-07DC8070263F}"/>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54F85C7E-2F7D-4189-8F7C-A1D1B19FA879}"/>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4D28CD30-2D23-4A17-BE78-3CF2218FC70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7795BF0F-5C34-41CA-8737-0ECD72F0195C}"/>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83BD5ACD-077D-4D49-BAFF-8209019AEF2F}"/>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B1E538E5-3906-42FD-853A-C701236AB923}"/>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B979E111-64E4-42DF-A60D-A6C6A05E1031}"/>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C8A8F813-10F3-4906-A3BB-40B49DFC138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AF362C50-A2F5-4E40-9F57-154B30654133}"/>
              </a:ext>
            </a:extLst>
          </p:cNvPr>
          <p:cNvSpPr>
            <a:spLocks noGrp="1" noChangeArrowheads="1"/>
          </p:cNvSpPr>
          <p:nvPr>
            <p:ph type="sldNum" sz="quarter" idx="12"/>
          </p:nvPr>
        </p:nvSpPr>
        <p:spPr/>
        <p:txBody>
          <a:bodyPr/>
          <a:lstStyle>
            <a:lvl1pPr>
              <a:defRPr smtClean="0"/>
            </a:lvl1pPr>
          </a:lstStyle>
          <a:p>
            <a:pPr>
              <a:defRPr/>
            </a:pPr>
            <a:fld id="{E26F7DF6-063C-422C-BBAA-C3CF8D2BE1E7}" type="slidenum">
              <a:rPr lang="en-US" altLang="en-US"/>
              <a:pPr>
                <a:defRPr/>
              </a:pPr>
              <a:t>‹#›</a:t>
            </a:fld>
            <a:endParaRPr lang="en-US" altLang="en-US"/>
          </a:p>
        </p:txBody>
      </p:sp>
    </p:spTree>
    <p:extLst>
      <p:ext uri="{BB962C8B-B14F-4D97-AF65-F5344CB8AC3E}">
        <p14:creationId xmlns:p14="http://schemas.microsoft.com/office/powerpoint/2010/main" val="366023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9B6E99E-F652-4C35-93EB-9E6CC9C85C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B48DE60-971E-438F-B5C3-6ED906911F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B119E1D-7E91-469D-A9F8-C00CCF46266C}"/>
              </a:ext>
            </a:extLst>
          </p:cNvPr>
          <p:cNvSpPr>
            <a:spLocks noGrp="1" noChangeArrowheads="1"/>
          </p:cNvSpPr>
          <p:nvPr>
            <p:ph type="sldNum" sz="quarter" idx="12"/>
          </p:nvPr>
        </p:nvSpPr>
        <p:spPr>
          <a:ln/>
        </p:spPr>
        <p:txBody>
          <a:bodyPr/>
          <a:lstStyle>
            <a:lvl1pPr>
              <a:defRPr/>
            </a:lvl1pPr>
          </a:lstStyle>
          <a:p>
            <a:pPr>
              <a:defRPr/>
            </a:pPr>
            <a:fld id="{765E48A7-A825-41B9-91CD-8D012E9C65BE}" type="slidenum">
              <a:rPr lang="en-US" altLang="en-US"/>
              <a:pPr>
                <a:defRPr/>
              </a:pPr>
              <a:t>‹#›</a:t>
            </a:fld>
            <a:endParaRPr lang="en-US" altLang="en-US"/>
          </a:p>
        </p:txBody>
      </p:sp>
    </p:spTree>
    <p:extLst>
      <p:ext uri="{BB962C8B-B14F-4D97-AF65-F5344CB8AC3E}">
        <p14:creationId xmlns:p14="http://schemas.microsoft.com/office/powerpoint/2010/main" val="331891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425981E-342E-44EA-A9C9-9A63021265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3AACF5-B49F-4915-BA37-669E822CBF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713D351-08A8-400F-9C0E-0F6751B8FE90}"/>
              </a:ext>
            </a:extLst>
          </p:cNvPr>
          <p:cNvSpPr>
            <a:spLocks noGrp="1" noChangeArrowheads="1"/>
          </p:cNvSpPr>
          <p:nvPr>
            <p:ph type="sldNum" sz="quarter" idx="12"/>
          </p:nvPr>
        </p:nvSpPr>
        <p:spPr>
          <a:ln/>
        </p:spPr>
        <p:txBody>
          <a:bodyPr/>
          <a:lstStyle>
            <a:lvl1pPr>
              <a:defRPr/>
            </a:lvl1pPr>
          </a:lstStyle>
          <a:p>
            <a:pPr>
              <a:defRPr/>
            </a:pPr>
            <a:fld id="{D083D377-4D8A-4BF7-9EFD-8973C1EC2923}" type="slidenum">
              <a:rPr lang="en-US" altLang="en-US"/>
              <a:pPr>
                <a:defRPr/>
              </a:pPr>
              <a:t>‹#›</a:t>
            </a:fld>
            <a:endParaRPr lang="en-US" altLang="en-US"/>
          </a:p>
        </p:txBody>
      </p:sp>
    </p:spTree>
    <p:extLst>
      <p:ext uri="{BB962C8B-B14F-4D97-AF65-F5344CB8AC3E}">
        <p14:creationId xmlns:p14="http://schemas.microsoft.com/office/powerpoint/2010/main" val="354968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20C5370-43EA-4C6D-94E9-D8C642BF91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91EDCD8-1E29-4E35-9E5D-5D6043BD29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C6C7DB0-DAE8-482E-A5D1-1A2766993DC2}"/>
              </a:ext>
            </a:extLst>
          </p:cNvPr>
          <p:cNvSpPr>
            <a:spLocks noGrp="1" noChangeArrowheads="1"/>
          </p:cNvSpPr>
          <p:nvPr>
            <p:ph type="sldNum" sz="quarter" idx="12"/>
          </p:nvPr>
        </p:nvSpPr>
        <p:spPr>
          <a:ln/>
        </p:spPr>
        <p:txBody>
          <a:bodyPr/>
          <a:lstStyle>
            <a:lvl1pPr>
              <a:defRPr/>
            </a:lvl1pPr>
          </a:lstStyle>
          <a:p>
            <a:pPr>
              <a:defRPr/>
            </a:pPr>
            <a:fld id="{FFE7238E-C77F-4D9D-9329-8077F96826FB}" type="slidenum">
              <a:rPr lang="en-US" altLang="en-US"/>
              <a:pPr>
                <a:defRPr/>
              </a:pPr>
              <a:t>‹#›</a:t>
            </a:fld>
            <a:endParaRPr lang="en-US" altLang="en-US"/>
          </a:p>
        </p:txBody>
      </p:sp>
    </p:spTree>
    <p:extLst>
      <p:ext uri="{BB962C8B-B14F-4D97-AF65-F5344CB8AC3E}">
        <p14:creationId xmlns:p14="http://schemas.microsoft.com/office/powerpoint/2010/main" val="417394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A623038-8621-49DA-A2F0-474C33EF9B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FA7CDB2-8AB6-4FC8-B7AE-C309B9656D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E77464F-C4DA-4F2D-8971-95E0F1DA9C63}"/>
              </a:ext>
            </a:extLst>
          </p:cNvPr>
          <p:cNvSpPr>
            <a:spLocks noGrp="1" noChangeArrowheads="1"/>
          </p:cNvSpPr>
          <p:nvPr>
            <p:ph type="sldNum" sz="quarter" idx="12"/>
          </p:nvPr>
        </p:nvSpPr>
        <p:spPr>
          <a:ln/>
        </p:spPr>
        <p:txBody>
          <a:bodyPr/>
          <a:lstStyle>
            <a:lvl1pPr>
              <a:defRPr/>
            </a:lvl1pPr>
          </a:lstStyle>
          <a:p>
            <a:pPr>
              <a:defRPr/>
            </a:pPr>
            <a:fld id="{F48538E3-7019-4069-9364-4FD1F787AEE4}" type="slidenum">
              <a:rPr lang="en-US" altLang="en-US"/>
              <a:pPr>
                <a:defRPr/>
              </a:pPr>
              <a:t>‹#›</a:t>
            </a:fld>
            <a:endParaRPr lang="en-US" altLang="en-US"/>
          </a:p>
        </p:txBody>
      </p:sp>
    </p:spTree>
    <p:extLst>
      <p:ext uri="{BB962C8B-B14F-4D97-AF65-F5344CB8AC3E}">
        <p14:creationId xmlns:p14="http://schemas.microsoft.com/office/powerpoint/2010/main" val="4059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CFCEFC9-9DCE-441D-A2AF-2B6688DD0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F28C249-EEF7-4DCA-B668-1BE90B19D8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828259F3-4687-47CB-A819-A625C928CB57}"/>
              </a:ext>
            </a:extLst>
          </p:cNvPr>
          <p:cNvSpPr>
            <a:spLocks noGrp="1" noChangeArrowheads="1"/>
          </p:cNvSpPr>
          <p:nvPr>
            <p:ph type="sldNum" sz="quarter" idx="12"/>
          </p:nvPr>
        </p:nvSpPr>
        <p:spPr>
          <a:ln/>
        </p:spPr>
        <p:txBody>
          <a:bodyPr/>
          <a:lstStyle>
            <a:lvl1pPr>
              <a:defRPr/>
            </a:lvl1pPr>
          </a:lstStyle>
          <a:p>
            <a:pPr>
              <a:defRPr/>
            </a:pPr>
            <a:fld id="{A09384C3-1C12-443E-A42C-60F657516533}" type="slidenum">
              <a:rPr lang="en-US" altLang="en-US"/>
              <a:pPr>
                <a:defRPr/>
              </a:pPr>
              <a:t>‹#›</a:t>
            </a:fld>
            <a:endParaRPr lang="en-US" altLang="en-US"/>
          </a:p>
        </p:txBody>
      </p:sp>
    </p:spTree>
    <p:extLst>
      <p:ext uri="{BB962C8B-B14F-4D97-AF65-F5344CB8AC3E}">
        <p14:creationId xmlns:p14="http://schemas.microsoft.com/office/powerpoint/2010/main" val="36088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92CE00D-7BCE-418F-876B-CA5D2D0A32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7E9C2C6-A66C-4152-B637-AFB8EA5E8A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AD45D6DC-CEC7-41BE-A252-5FAB0757FFD7}"/>
              </a:ext>
            </a:extLst>
          </p:cNvPr>
          <p:cNvSpPr>
            <a:spLocks noGrp="1" noChangeArrowheads="1"/>
          </p:cNvSpPr>
          <p:nvPr>
            <p:ph type="sldNum" sz="quarter" idx="12"/>
          </p:nvPr>
        </p:nvSpPr>
        <p:spPr>
          <a:ln/>
        </p:spPr>
        <p:txBody>
          <a:bodyPr/>
          <a:lstStyle>
            <a:lvl1pPr>
              <a:defRPr/>
            </a:lvl1pPr>
          </a:lstStyle>
          <a:p>
            <a:pPr>
              <a:defRPr/>
            </a:pPr>
            <a:fld id="{78050296-08A6-4FC2-894F-13682A53E960}" type="slidenum">
              <a:rPr lang="en-US" altLang="en-US"/>
              <a:pPr>
                <a:defRPr/>
              </a:pPr>
              <a:t>‹#›</a:t>
            </a:fld>
            <a:endParaRPr lang="en-US" altLang="en-US"/>
          </a:p>
        </p:txBody>
      </p:sp>
    </p:spTree>
    <p:extLst>
      <p:ext uri="{BB962C8B-B14F-4D97-AF65-F5344CB8AC3E}">
        <p14:creationId xmlns:p14="http://schemas.microsoft.com/office/powerpoint/2010/main" val="34607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A511E37-ED85-476A-AA6B-D4D78DDF4F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490357-DAA4-4143-BE02-3AFEE43BEF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F6DCF9E-738C-4B91-A9B5-A34272B0D88C}"/>
              </a:ext>
            </a:extLst>
          </p:cNvPr>
          <p:cNvSpPr>
            <a:spLocks noGrp="1" noChangeArrowheads="1"/>
          </p:cNvSpPr>
          <p:nvPr>
            <p:ph type="sldNum" sz="quarter" idx="12"/>
          </p:nvPr>
        </p:nvSpPr>
        <p:spPr>
          <a:ln/>
        </p:spPr>
        <p:txBody>
          <a:bodyPr/>
          <a:lstStyle>
            <a:lvl1pPr>
              <a:defRPr/>
            </a:lvl1pPr>
          </a:lstStyle>
          <a:p>
            <a:pPr>
              <a:defRPr/>
            </a:pPr>
            <a:fld id="{52727082-9301-495C-8BB4-D366508793A8}" type="slidenum">
              <a:rPr lang="en-US" altLang="en-US"/>
              <a:pPr>
                <a:defRPr/>
              </a:pPr>
              <a:t>‹#›</a:t>
            </a:fld>
            <a:endParaRPr lang="en-US" altLang="en-US"/>
          </a:p>
        </p:txBody>
      </p:sp>
    </p:spTree>
    <p:extLst>
      <p:ext uri="{BB962C8B-B14F-4D97-AF65-F5344CB8AC3E}">
        <p14:creationId xmlns:p14="http://schemas.microsoft.com/office/powerpoint/2010/main" val="36958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173FD71-6F22-4B4F-8369-A126F97A07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4CD9F1CA-0826-47CA-8286-853FA9FA37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C25EF741-96FD-4CF4-9155-C1EC02701300}"/>
              </a:ext>
            </a:extLst>
          </p:cNvPr>
          <p:cNvSpPr>
            <a:spLocks noGrp="1" noChangeArrowheads="1"/>
          </p:cNvSpPr>
          <p:nvPr>
            <p:ph type="sldNum" sz="quarter" idx="12"/>
          </p:nvPr>
        </p:nvSpPr>
        <p:spPr>
          <a:ln/>
        </p:spPr>
        <p:txBody>
          <a:bodyPr/>
          <a:lstStyle>
            <a:lvl1pPr>
              <a:defRPr/>
            </a:lvl1pPr>
          </a:lstStyle>
          <a:p>
            <a:pPr>
              <a:defRPr/>
            </a:pPr>
            <a:fld id="{9A94167A-3EE4-4E07-B3B9-7277545F47FB}" type="slidenum">
              <a:rPr lang="en-US" altLang="en-US"/>
              <a:pPr>
                <a:defRPr/>
              </a:pPr>
              <a:t>‹#›</a:t>
            </a:fld>
            <a:endParaRPr lang="en-US" altLang="en-US"/>
          </a:p>
        </p:txBody>
      </p:sp>
    </p:spTree>
    <p:extLst>
      <p:ext uri="{BB962C8B-B14F-4D97-AF65-F5344CB8AC3E}">
        <p14:creationId xmlns:p14="http://schemas.microsoft.com/office/powerpoint/2010/main" val="127424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D9B8A5F-6705-4AAF-8624-4C4DCB054E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F41578-5AF8-461F-811A-7B264FD582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9434338-1965-4249-8CD8-036831BBC503}"/>
              </a:ext>
            </a:extLst>
          </p:cNvPr>
          <p:cNvSpPr>
            <a:spLocks noGrp="1" noChangeArrowheads="1"/>
          </p:cNvSpPr>
          <p:nvPr>
            <p:ph type="sldNum" sz="quarter" idx="12"/>
          </p:nvPr>
        </p:nvSpPr>
        <p:spPr>
          <a:ln/>
        </p:spPr>
        <p:txBody>
          <a:bodyPr/>
          <a:lstStyle>
            <a:lvl1pPr>
              <a:defRPr/>
            </a:lvl1pPr>
          </a:lstStyle>
          <a:p>
            <a:pPr>
              <a:defRPr/>
            </a:pPr>
            <a:fld id="{689D5328-398F-413D-8C38-9239276396BC}" type="slidenum">
              <a:rPr lang="en-US" altLang="en-US"/>
              <a:pPr>
                <a:defRPr/>
              </a:pPr>
              <a:t>‹#›</a:t>
            </a:fld>
            <a:endParaRPr lang="en-US" altLang="en-US"/>
          </a:p>
        </p:txBody>
      </p:sp>
    </p:spTree>
    <p:extLst>
      <p:ext uri="{BB962C8B-B14F-4D97-AF65-F5344CB8AC3E}">
        <p14:creationId xmlns:p14="http://schemas.microsoft.com/office/powerpoint/2010/main" val="345599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449D9B3-A70C-4A0B-8720-FB09E2076B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76C8BF3-DC9D-40FB-9EBC-FFE23A7220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59C00C7-F1F0-4326-B921-90973DD35351}"/>
              </a:ext>
            </a:extLst>
          </p:cNvPr>
          <p:cNvSpPr>
            <a:spLocks noGrp="1" noChangeArrowheads="1"/>
          </p:cNvSpPr>
          <p:nvPr>
            <p:ph type="sldNum" sz="quarter" idx="12"/>
          </p:nvPr>
        </p:nvSpPr>
        <p:spPr>
          <a:ln/>
        </p:spPr>
        <p:txBody>
          <a:bodyPr/>
          <a:lstStyle>
            <a:lvl1pPr>
              <a:defRPr/>
            </a:lvl1pPr>
          </a:lstStyle>
          <a:p>
            <a:pPr>
              <a:defRPr/>
            </a:pPr>
            <a:fld id="{10FE8A18-35A9-4208-A156-7FB2343256A9}" type="slidenum">
              <a:rPr lang="en-US" altLang="en-US"/>
              <a:pPr>
                <a:defRPr/>
              </a:pPr>
              <a:t>‹#›</a:t>
            </a:fld>
            <a:endParaRPr lang="en-US" altLang="en-US"/>
          </a:p>
        </p:txBody>
      </p:sp>
    </p:spTree>
    <p:extLst>
      <p:ext uri="{BB962C8B-B14F-4D97-AF65-F5344CB8AC3E}">
        <p14:creationId xmlns:p14="http://schemas.microsoft.com/office/powerpoint/2010/main" val="95510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6871A4BE-8BB7-42A4-A67B-893A5ACD814A}"/>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ACFC4DB4-EA91-4C12-A231-CED2D85254CD}"/>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BCFA92A4-1BCC-4A09-899E-A981C2CF1EA3}"/>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a:extLst>
              <a:ext uri="{FF2B5EF4-FFF2-40B4-BE49-F238E27FC236}">
                <a16:creationId xmlns:a16="http://schemas.microsoft.com/office/drawing/2014/main" id="{C8E2E32A-F8E4-482A-AE6E-D2FF2950E84C}"/>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6150" name="Rectangle 6">
            <a:extLst>
              <a:ext uri="{FF2B5EF4-FFF2-40B4-BE49-F238E27FC236}">
                <a16:creationId xmlns:a16="http://schemas.microsoft.com/office/drawing/2014/main" id="{8D75956E-A8AE-4A0A-804A-F239F67BCE5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6151" name="Rectangle 7">
            <a:extLst>
              <a:ext uri="{FF2B5EF4-FFF2-40B4-BE49-F238E27FC236}">
                <a16:creationId xmlns:a16="http://schemas.microsoft.com/office/drawing/2014/main" id="{1A444BC9-1A0E-4CBD-9FFC-D33BD7998142}"/>
              </a:ext>
            </a:extLst>
          </p:cNvPr>
          <p:cNvSpPr>
            <a:spLocks noGrp="1" noChangeArrowheads="1"/>
          </p:cNvSpPr>
          <p:nvPr>
            <p:ph type="sldNum" sz="quarter" idx="4"/>
          </p:nvPr>
        </p:nvSpPr>
        <p:spPr bwMode="auto">
          <a:xfrm>
            <a:off x="69977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10F0392-7286-4902-84F0-2AFD0F52E031}" type="slidenum">
              <a:rPr lang="en-US" altLang="en-US"/>
              <a:pPr>
                <a:defRPr/>
              </a:pPr>
              <a:t>‹#›</a:t>
            </a:fld>
            <a:endParaRPr lang="en-US" altLang="en-US"/>
          </a:p>
        </p:txBody>
      </p:sp>
      <p:grpSp>
        <p:nvGrpSpPr>
          <p:cNvPr id="1032" name="Group 8">
            <a:extLst>
              <a:ext uri="{FF2B5EF4-FFF2-40B4-BE49-F238E27FC236}">
                <a16:creationId xmlns:a16="http://schemas.microsoft.com/office/drawing/2014/main" id="{C6A53AC6-9696-47CC-91B2-4E3C182A41BF}"/>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03D9F49E-B553-4ACF-8FE5-CD7610463225}"/>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3DC7C573-649A-4BC3-9BDD-8224BD9B781A}"/>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6FBB026F-78AC-4163-BD89-983B1953F572}"/>
                </a:ext>
              </a:extLst>
            </p:cNvPr>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5416EE9A-D24E-4381-B85F-7D48FFF2F8F7}"/>
                </a:ext>
              </a:extLst>
            </p:cNvPr>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B95E9C31-3B67-4568-A35C-B015EA42EA66}"/>
                </a:ext>
              </a:extLst>
            </p:cNvPr>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47C83050-205A-4623-BA6D-FEB54CC85707}"/>
                </a:ext>
              </a:extLst>
            </p:cNvPr>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03A81C19-F8D8-4387-A89F-19D9ED371259}"/>
                </a:ext>
              </a:extLst>
            </p:cNvPr>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D30E3523-6694-443E-B512-6217DA74E977}"/>
                </a:ext>
              </a:extLst>
            </p:cNvPr>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781BE5CC-6EE6-4CA1-88C4-675FDBE36A79}"/>
                </a:ext>
              </a:extLst>
            </p:cNvPr>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FA467C56-0A7B-48B2-AC26-DA861F652680}"/>
                </a:ext>
              </a:extLst>
            </p:cNvPr>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C7AD03C7-394C-4C99-B4C6-9D6087DA0969}"/>
                </a:ext>
              </a:extLst>
            </p:cNvPr>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6D237426-C522-4918-A066-553D4BB96B03}"/>
                </a:ext>
              </a:extLst>
            </p:cNvPr>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CD351BF8-D000-4B6F-8FE9-AA2A48AC699D}"/>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6C8AA97A-EFB9-4AB7-9642-76C139B79095}"/>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6A635127-3B88-46A7-B184-9984FB8E211E}"/>
                </a:ext>
              </a:extLst>
            </p:cNvPr>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C120A9F3-43CD-4705-A936-B2FD1F65C836}"/>
                </a:ext>
              </a:extLst>
            </p:cNvPr>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D5058647-AC10-49D0-8EED-2C95518F94E5}"/>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9793AB7E-A1BA-41FB-83B2-D3866FD24030}"/>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D0AB876B-725D-4381-B085-5699031258A5}"/>
                </a:ext>
              </a:extLst>
            </p:cNvPr>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9D83906C-A2B1-4FD0-878F-5FF97645605D}"/>
                </a:ext>
              </a:extLst>
            </p:cNvPr>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97AE3D36-8F30-46BD-B128-DB2F705EADC8}"/>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D4B7C643-1EB5-4FF9-8E50-16B7B93EF5F6}"/>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05D4F5D8-DB75-45B8-A24E-8EF885834AE1}"/>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B189C912-74BA-4E18-849D-8836BAA580C8}"/>
                </a:ext>
              </a:extLst>
            </p:cNvPr>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F2A55729-BE0B-44B9-9503-2649100E3F0B}"/>
                </a:ext>
              </a:extLst>
            </p:cNvPr>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DB7CDFCE-9F15-40C8-A345-78817E66A0BE}"/>
                </a:ext>
              </a:extLst>
            </p:cNvPr>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50632918-C628-47BC-B4D5-A46CF4AC9F53}"/>
                </a:ext>
              </a:extLst>
            </p:cNvPr>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DA515E46-F651-4C9F-8EDB-A70FCE594EA1}"/>
                </a:ext>
              </a:extLst>
            </p:cNvPr>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897B1B3C-0687-4CC5-BC94-D3CC69458B70}"/>
                </a:ext>
              </a:extLst>
            </p:cNvPr>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9960C984-EA8A-4233-8D70-0A2BD2D20DFB}"/>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CEB9368A-E7F2-448C-8418-1673EB0846EE}"/>
                </a:ext>
              </a:extLst>
            </p:cNvPr>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DB68834-0B99-4ECF-A73B-C73EE3AC86D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a:extLst>
              <a:ext uri="{FF2B5EF4-FFF2-40B4-BE49-F238E27FC236}">
                <a16:creationId xmlns:a16="http://schemas.microsoft.com/office/drawing/2014/main" id="{47B0BC0A-93B4-4352-BB69-0C8F721E5695}"/>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4100" name="Rectangle 4">
            <a:extLst>
              <a:ext uri="{FF2B5EF4-FFF2-40B4-BE49-F238E27FC236}">
                <a16:creationId xmlns:a16="http://schemas.microsoft.com/office/drawing/2014/main" id="{DB0BD57F-799D-42DD-96B6-BF2E2FED9CCD}"/>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a:t>
            </a:r>
            <a:endParaRPr lang="en-US" altLang="en-US" sz="2400">
              <a:solidFill>
                <a:srgbClr val="0000FF"/>
              </a:solidFill>
              <a:sym typeface="Wingdings" panose="05000000000000000000" pitchFamily="2" charset="2"/>
            </a:endParaRPr>
          </a:p>
          <a:p>
            <a:pPr eaLnBrk="1" hangingPunct="1">
              <a:lnSpc>
                <a:spcPct val="90000"/>
              </a:lnSpc>
            </a:pPr>
            <a:r>
              <a:rPr lang="en-US" altLang="en-US" sz="2400">
                <a:solidFill>
                  <a:schemeClr val="bg1"/>
                </a:solidFill>
                <a:sym typeface="Wingdings" panose="05000000000000000000" pitchFamily="2" charset="2"/>
              </a:rPr>
              <a:t>Birth weight is a greater predictor for ROP than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exposure True; LBW is #1 risk factor</a:t>
            </a:r>
          </a:p>
          <a:p>
            <a:pPr eaLnBrk="1" hangingPunct="1">
              <a:lnSpc>
                <a:spcPct val="90000"/>
              </a:lnSpc>
            </a:pPr>
            <a:r>
              <a:rPr lang="en-US" altLang="en-US" sz="2400">
                <a:solidFill>
                  <a:schemeClr val="bg1"/>
                </a:solidFill>
                <a:sym typeface="Wingdings" panose="05000000000000000000" pitchFamily="2" charset="2"/>
              </a:rPr>
              <a:t>Exposure to ambient light has a small but significant effect on ROP development False; the </a:t>
            </a:r>
            <a:r>
              <a:rPr lang="en-US" altLang="en-US" sz="2400" i="1">
                <a:solidFill>
                  <a:schemeClr val="bg1"/>
                </a:solidFill>
                <a:sym typeface="Wingdings" panose="05000000000000000000" pitchFamily="2" charset="2"/>
              </a:rPr>
              <a:t>Light-ROP</a:t>
            </a:r>
            <a:r>
              <a:rPr lang="en-US" altLang="en-US" sz="2400">
                <a:solidFill>
                  <a:schemeClr val="bg1"/>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4101" name="Text Box 5">
            <a:extLst>
              <a:ext uri="{FF2B5EF4-FFF2-40B4-BE49-F238E27FC236}">
                <a16:creationId xmlns:a16="http://schemas.microsoft.com/office/drawing/2014/main" id="{A9A4A62F-D4B0-4C93-ABF4-08370AE58AE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4102" name="Rectangle 6">
            <a:extLst>
              <a:ext uri="{FF2B5EF4-FFF2-40B4-BE49-F238E27FC236}">
                <a16:creationId xmlns:a16="http://schemas.microsoft.com/office/drawing/2014/main" id="{C7270141-CC3B-480C-A582-4C51C6E6EA0E}"/>
              </a:ext>
            </a:extLst>
          </p:cNvPr>
          <p:cNvSpPr>
            <a:spLocks noChangeArrowheads="1"/>
          </p:cNvSpPr>
          <p:nvPr/>
        </p:nvSpPr>
        <p:spPr bwMode="auto">
          <a:xfrm>
            <a:off x="381000" y="1600200"/>
            <a:ext cx="381000" cy="434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03" name="Slide Number Placeholder 1">
            <a:extLst>
              <a:ext uri="{FF2B5EF4-FFF2-40B4-BE49-F238E27FC236}">
                <a16:creationId xmlns:a16="http://schemas.microsoft.com/office/drawing/2014/main" id="{5EF80AAD-8278-4324-BE53-DDD8D315686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5094AA-16DD-403B-9B63-08F65F9D18AE}" type="slidenum">
              <a:rPr lang="en-US" altLang="en-US" sz="1000"/>
              <a:pPr>
                <a:spcBef>
                  <a:spcPct val="0"/>
                </a:spcBef>
                <a:buClrTx/>
                <a:buSzTx/>
                <a:buFontTx/>
                <a:buNone/>
              </a:pPr>
              <a:t>1</a:t>
            </a:fld>
            <a:endParaRPr lang="en-US"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E54F545-C952-4409-AEAE-0AB17BB9EA35}"/>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3" name="Rectangle 3">
            <a:extLst>
              <a:ext uri="{FF2B5EF4-FFF2-40B4-BE49-F238E27FC236}">
                <a16:creationId xmlns:a16="http://schemas.microsoft.com/office/drawing/2014/main" id="{9174E8A2-68DC-424B-8DD1-9A8DE85F510A}"/>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0244" name="Rectangle 4">
            <a:extLst>
              <a:ext uri="{FF2B5EF4-FFF2-40B4-BE49-F238E27FC236}">
                <a16:creationId xmlns:a16="http://schemas.microsoft.com/office/drawing/2014/main" id="{95728042-25E8-45E2-B3CF-A764AE4314C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0245" name="Text Box 5">
            <a:extLst>
              <a:ext uri="{FF2B5EF4-FFF2-40B4-BE49-F238E27FC236}">
                <a16:creationId xmlns:a16="http://schemas.microsoft.com/office/drawing/2014/main" id="{89C6C025-139B-4CFD-B9F3-D24764FB5D2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0246" name="Rectangle 6">
            <a:extLst>
              <a:ext uri="{FF2B5EF4-FFF2-40B4-BE49-F238E27FC236}">
                <a16:creationId xmlns:a16="http://schemas.microsoft.com/office/drawing/2014/main" id="{4E3127D5-EC71-4D0C-B257-64F33F8AA9FE}"/>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97287" name="Group 7">
            <a:extLst>
              <a:ext uri="{FF2B5EF4-FFF2-40B4-BE49-F238E27FC236}">
                <a16:creationId xmlns:a16="http://schemas.microsoft.com/office/drawing/2014/main" id="{9FCE9641-878C-4ED1-AE6E-162CB25CC3A9}"/>
              </a:ext>
            </a:extLst>
          </p:cNvPr>
          <p:cNvGraphicFramePr>
            <a:graphicFrameLocks noGrp="1"/>
          </p:cNvGraphicFramePr>
          <p:nvPr>
            <p:extLst>
              <p:ext uri="{D42A27DB-BD31-4B8C-83A1-F6EECF244321}">
                <p14:modId xmlns:p14="http://schemas.microsoft.com/office/powerpoint/2010/main" val="108629116"/>
              </p:ext>
            </p:extLst>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bg1">
                              <a:lumMod val="75000"/>
                            </a:schemeClr>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26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0264" name="Slide Number Placeholder 1">
            <a:extLst>
              <a:ext uri="{FF2B5EF4-FFF2-40B4-BE49-F238E27FC236}">
                <a16:creationId xmlns:a16="http://schemas.microsoft.com/office/drawing/2014/main" id="{420E0237-A823-4665-BA81-30272BA4E88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4BB2BAF-3E7E-4498-8071-E92C79285625}" type="slidenum">
              <a:rPr lang="en-US" altLang="en-US" sz="1000"/>
              <a:pPr>
                <a:spcBef>
                  <a:spcPct val="0"/>
                </a:spcBef>
                <a:buClrTx/>
                <a:buSzTx/>
                <a:buFontTx/>
                <a:buNone/>
              </a:pPr>
              <a:t>10</a:t>
            </a:fld>
            <a:endParaRPr lang="en-US" altLang="en-US" sz="1000"/>
          </a:p>
        </p:txBody>
      </p:sp>
    </p:spTree>
    <p:extLst>
      <p:ext uri="{BB962C8B-B14F-4D97-AF65-F5344CB8AC3E}">
        <p14:creationId xmlns:p14="http://schemas.microsoft.com/office/powerpoint/2010/main" val="525962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a:extLst>
              <a:ext uri="{FF2B5EF4-FFF2-40B4-BE49-F238E27FC236}">
                <a16:creationId xmlns:a16="http://schemas.microsoft.com/office/drawing/2014/main" id="{158962AE-F3B0-4153-B909-4B157659AF1A}"/>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83971" name="Rectangle 9">
            <a:extLst>
              <a:ext uri="{FF2B5EF4-FFF2-40B4-BE49-F238E27FC236}">
                <a16:creationId xmlns:a16="http://schemas.microsoft.com/office/drawing/2014/main" id="{CA6783C7-6C56-4D01-B5DC-C2ECCD39696D}"/>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83972" name="Text Box 10">
            <a:extLst>
              <a:ext uri="{FF2B5EF4-FFF2-40B4-BE49-F238E27FC236}">
                <a16:creationId xmlns:a16="http://schemas.microsoft.com/office/drawing/2014/main" id="{30EE0730-D22D-4437-AAE1-5F631921F3EA}"/>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67589" name="Text Box 11">
            <a:extLst>
              <a:ext uri="{FF2B5EF4-FFF2-40B4-BE49-F238E27FC236}">
                <a16:creationId xmlns:a16="http://schemas.microsoft.com/office/drawing/2014/main" id="{4981340C-B9F3-46CC-9151-A5D22A7C1BF3}"/>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rgbClr val="FFC000"/>
                </a:solidFill>
              </a:rPr>
              <a:t>Treatment is indicated if the ROP meets one of three criteria:</a:t>
            </a:r>
          </a:p>
          <a:p>
            <a:pPr eaLnBrk="1" hangingPunct="1">
              <a:lnSpc>
                <a:spcPct val="90000"/>
              </a:lnSpc>
              <a:defRPr/>
            </a:pPr>
            <a:endParaRPr lang="en-US" sz="1600" dirty="0">
              <a:solidFill>
                <a:srgbClr val="FFC000"/>
              </a:solidFill>
            </a:endParaRPr>
          </a:p>
          <a:p>
            <a:pPr eaLnBrk="1" hangingPunct="1">
              <a:lnSpc>
                <a:spcPct val="90000"/>
              </a:lnSpc>
              <a:defRPr/>
            </a:pPr>
            <a:r>
              <a:rPr lang="en-US" sz="1600" b="1" dirty="0">
                <a:solidFill>
                  <a:srgbClr val="FFC000"/>
                </a:solidFill>
              </a:rPr>
              <a:t>1. </a:t>
            </a:r>
            <a:r>
              <a:rPr lang="en-US" sz="1600" b="1" dirty="0">
                <a:solidFill>
                  <a:schemeClr val="bg1"/>
                </a:solidFill>
              </a:rPr>
              <a:t>Zone 1, any Stage, with Plus disease </a:t>
            </a:r>
            <a:r>
              <a:rPr lang="en-US" sz="1600" b="1" dirty="0"/>
              <a:t>(‘Rush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2. </a:t>
            </a:r>
            <a:r>
              <a:rPr lang="en-US" sz="1600" b="1" dirty="0">
                <a:solidFill>
                  <a:schemeClr val="bg1"/>
                </a:solidFill>
              </a:rPr>
              <a:t>Zone 1, Stage 3, with or without Plus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3. </a:t>
            </a:r>
            <a:r>
              <a:rPr lang="en-US" sz="1600" b="1" dirty="0">
                <a:solidFill>
                  <a:schemeClr val="bg1"/>
                </a:solidFill>
              </a:rPr>
              <a:t>Zone 2, Stage 2 or 3, with Plus disease</a:t>
            </a:r>
          </a:p>
        </p:txBody>
      </p:sp>
      <p:sp>
        <p:nvSpPr>
          <p:cNvPr id="83974" name="Line 12">
            <a:extLst>
              <a:ext uri="{FF2B5EF4-FFF2-40B4-BE49-F238E27FC236}">
                <a16:creationId xmlns:a16="http://schemas.microsoft.com/office/drawing/2014/main" id="{E6311EC0-FE25-4D98-9091-90C19CFC15DF}"/>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 name="Line 13">
            <a:extLst>
              <a:ext uri="{FF2B5EF4-FFF2-40B4-BE49-F238E27FC236}">
                <a16:creationId xmlns:a16="http://schemas.microsoft.com/office/drawing/2014/main" id="{07A28C3E-A55E-4008-AD3D-FAEC2A29F876}"/>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 name="Slide Number Placeholder 1">
            <a:extLst>
              <a:ext uri="{FF2B5EF4-FFF2-40B4-BE49-F238E27FC236}">
                <a16:creationId xmlns:a16="http://schemas.microsoft.com/office/drawing/2014/main" id="{AA4D8175-7C12-47EC-9672-38D610C8A68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5D8F77-C994-48C6-ABBD-1935A6AD5525}" type="slidenum">
              <a:rPr lang="en-US" altLang="en-US" sz="1000"/>
              <a:pPr>
                <a:spcBef>
                  <a:spcPct val="0"/>
                </a:spcBef>
                <a:buClrTx/>
                <a:buSzTx/>
                <a:buFontTx/>
                <a:buNone/>
              </a:pPr>
              <a:t>100</a:t>
            </a:fld>
            <a:endParaRPr lang="en-US" altLang="en-US" sz="1000"/>
          </a:p>
        </p:txBody>
      </p:sp>
      <p:sp>
        <p:nvSpPr>
          <p:cNvPr id="9" name="TextBox 8">
            <a:extLst>
              <a:ext uri="{FF2B5EF4-FFF2-40B4-BE49-F238E27FC236}">
                <a16:creationId xmlns:a16="http://schemas.microsoft.com/office/drawing/2014/main" id="{8FB60B3B-C36B-4D0B-888E-D5975DC850D4}"/>
              </a:ext>
            </a:extLst>
          </p:cNvPr>
          <p:cNvSpPr txBox="1"/>
          <p:nvPr/>
        </p:nvSpPr>
        <p:spPr>
          <a:xfrm>
            <a:off x="5870575" y="5446713"/>
            <a:ext cx="3121025" cy="1182687"/>
          </a:xfrm>
          <a:prstGeom prst="rect">
            <a:avLst/>
          </a:prstGeom>
          <a:solidFill>
            <a:schemeClr val="accent1">
              <a:lumMod val="60000"/>
              <a:lumOff val="40000"/>
            </a:schemeClr>
          </a:solidFill>
        </p:spPr>
        <p:txBody>
          <a:bodyPr>
            <a:spAutoFit/>
          </a:bodyPr>
          <a:lstStyle/>
          <a:p>
            <a:pPr eaLnBrk="1" hangingPunct="1">
              <a:lnSpc>
                <a:spcPts val="1700"/>
              </a:lnSpc>
              <a:defRPr/>
            </a:pPr>
            <a:r>
              <a:rPr lang="en-US" sz="1500" i="1" dirty="0">
                <a:solidFill>
                  <a:srgbClr val="0000FF"/>
                </a:solidFill>
                <a:latin typeface="Arial" charset="0"/>
              </a:rPr>
              <a:t>What was the name of the study from which these treatment guidelines were developed?</a:t>
            </a:r>
          </a:p>
          <a:p>
            <a:pPr eaLnBrk="1" hangingPunct="1">
              <a:lnSpc>
                <a:spcPts val="1700"/>
              </a:lnSpc>
              <a:defRPr/>
            </a:pPr>
            <a:r>
              <a:rPr lang="en-US" sz="1500" dirty="0">
                <a:solidFill>
                  <a:srgbClr val="0000FF"/>
                </a:solidFill>
                <a:latin typeface="Arial" charset="0"/>
              </a:rPr>
              <a:t>The </a:t>
            </a:r>
            <a:r>
              <a:rPr lang="en-US" sz="1500" b="1" dirty="0">
                <a:solidFill>
                  <a:srgbClr val="0000FF"/>
                </a:solidFill>
                <a:latin typeface="Arial" charset="0"/>
              </a:rPr>
              <a:t>ET-ROP</a:t>
            </a:r>
            <a:r>
              <a:rPr lang="en-US" sz="1500" dirty="0">
                <a:solidFill>
                  <a:srgbClr val="0000FF"/>
                </a:solidFill>
                <a:latin typeface="Arial" charset="0"/>
              </a:rPr>
              <a:t> (Early Treatment of Retinopathy of Prematurity) study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9">
            <a:extLst>
              <a:ext uri="{FF2B5EF4-FFF2-40B4-BE49-F238E27FC236}">
                <a16:creationId xmlns:a16="http://schemas.microsoft.com/office/drawing/2014/main" id="{CD00D35E-ADA8-4C83-99B3-770D8E7B0AA5}"/>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86019" name="Text Box 10">
            <a:extLst>
              <a:ext uri="{FF2B5EF4-FFF2-40B4-BE49-F238E27FC236}">
                <a16:creationId xmlns:a16="http://schemas.microsoft.com/office/drawing/2014/main" id="{FAF2EB9A-E9BC-410C-A4FC-DE891BEB574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67589" name="Text Box 11">
            <a:extLst>
              <a:ext uri="{FF2B5EF4-FFF2-40B4-BE49-F238E27FC236}">
                <a16:creationId xmlns:a16="http://schemas.microsoft.com/office/drawing/2014/main" id="{3DEB316F-BEEA-4CF6-A906-611D87649FF4}"/>
              </a:ext>
            </a:extLst>
          </p:cNvPr>
          <p:cNvSpPr txBox="1">
            <a:spLocks noChangeArrowheads="1"/>
          </p:cNvSpPr>
          <p:nvPr/>
        </p:nvSpPr>
        <p:spPr bwMode="auto">
          <a:xfrm>
            <a:off x="838200" y="3600450"/>
            <a:ext cx="7859713" cy="29733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a:t>
            </a:r>
            <a:r>
              <a:rPr lang="en-US" sz="1600" b="1" dirty="0">
                <a:solidFill>
                  <a:schemeClr val="bg1"/>
                </a:solidFill>
              </a:rPr>
              <a:t>that less than 13% of children treated via these criteria went</a:t>
            </a:r>
          </a:p>
          <a:p>
            <a:pPr eaLnBrk="1" hangingPunct="1">
              <a:lnSpc>
                <a:spcPct val="90000"/>
              </a:lnSpc>
              <a:defRPr/>
            </a:pPr>
            <a:r>
              <a:rPr lang="en-US" sz="1600" b="1" dirty="0">
                <a:solidFill>
                  <a:schemeClr val="bg1"/>
                </a:solidFill>
              </a:rPr>
              <a:t>on to have 20/40 or better vision in treated eyes</a:t>
            </a:r>
            <a:r>
              <a:rPr lang="en-US" sz="1600" dirty="0">
                <a:solidFill>
                  <a:schemeClr val="bg2">
                    <a:lumMod val="50000"/>
                  </a:schemeClr>
                </a:solidFill>
              </a:rPr>
              <a:t>!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 (‘Rush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86021" name="Line 12">
            <a:extLst>
              <a:ext uri="{FF2B5EF4-FFF2-40B4-BE49-F238E27FC236}">
                <a16:creationId xmlns:a16="http://schemas.microsoft.com/office/drawing/2014/main" id="{A84B4D66-C560-4B7B-90C7-0F2F1BC15E1B}"/>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2" name="Line 13">
            <a:extLst>
              <a:ext uri="{FF2B5EF4-FFF2-40B4-BE49-F238E27FC236}">
                <a16:creationId xmlns:a16="http://schemas.microsoft.com/office/drawing/2014/main" id="{5CE22163-3BA2-4C8F-97D3-28011890914B}"/>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3" name="Slide Number Placeholder 1">
            <a:extLst>
              <a:ext uri="{FF2B5EF4-FFF2-40B4-BE49-F238E27FC236}">
                <a16:creationId xmlns:a16="http://schemas.microsoft.com/office/drawing/2014/main" id="{F965CFCC-6E64-467D-82BE-CF2F2519547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32B945-C601-43EF-9970-8404FDB41F53}" type="slidenum">
              <a:rPr lang="en-US" altLang="en-US" sz="1000"/>
              <a:pPr>
                <a:spcBef>
                  <a:spcPct val="0"/>
                </a:spcBef>
                <a:buClrTx/>
                <a:buSzTx/>
                <a:buFontTx/>
                <a:buNone/>
              </a:pPr>
              <a:t>101</a:t>
            </a:fld>
            <a:endParaRPr lang="en-US" altLang="en-US" sz="1000"/>
          </a:p>
        </p:txBody>
      </p:sp>
      <p:sp>
        <p:nvSpPr>
          <p:cNvPr id="9" name="TextBox 8">
            <a:extLst>
              <a:ext uri="{FF2B5EF4-FFF2-40B4-BE49-F238E27FC236}">
                <a16:creationId xmlns:a16="http://schemas.microsoft.com/office/drawing/2014/main" id="{CC628B13-7F92-4BE4-9932-5A6077EC7EC0}"/>
              </a:ext>
            </a:extLst>
          </p:cNvPr>
          <p:cNvSpPr txBox="1"/>
          <p:nvPr/>
        </p:nvSpPr>
        <p:spPr>
          <a:xfrm>
            <a:off x="5870575" y="5446713"/>
            <a:ext cx="3121025" cy="1182687"/>
          </a:xfrm>
          <a:prstGeom prst="rect">
            <a:avLst/>
          </a:prstGeom>
          <a:solidFill>
            <a:schemeClr val="accent1">
              <a:lumMod val="60000"/>
              <a:lumOff val="40000"/>
            </a:schemeClr>
          </a:solidFill>
        </p:spPr>
        <p:txBody>
          <a:bodyPr>
            <a:spAutoFit/>
          </a:bodyPr>
          <a:lstStyle/>
          <a:p>
            <a:pPr eaLnBrk="1" hangingPunct="1">
              <a:lnSpc>
                <a:spcPts val="1700"/>
              </a:lnSpc>
              <a:defRPr/>
            </a:pPr>
            <a:r>
              <a:rPr lang="en-US" sz="1500" i="1" dirty="0">
                <a:solidFill>
                  <a:schemeClr val="bg1">
                    <a:lumMod val="75000"/>
                  </a:schemeClr>
                </a:solidFill>
                <a:latin typeface="Arial" charset="0"/>
              </a:rPr>
              <a:t>What was the name of the study from which these treatment guidelines were developed?</a:t>
            </a:r>
          </a:p>
          <a:p>
            <a:pPr eaLnBrk="1" hangingPunct="1">
              <a:lnSpc>
                <a:spcPts val="1700"/>
              </a:lnSpc>
              <a:defRPr/>
            </a:pPr>
            <a:r>
              <a:rPr lang="en-US" sz="1500" dirty="0">
                <a:solidFill>
                  <a:schemeClr val="bg1">
                    <a:lumMod val="75000"/>
                  </a:schemeClr>
                </a:solidFill>
                <a:latin typeface="Arial" charset="0"/>
              </a:rPr>
              <a:t>The </a:t>
            </a:r>
            <a:r>
              <a:rPr lang="en-US" sz="1500" b="1" dirty="0">
                <a:solidFill>
                  <a:schemeClr val="bg1">
                    <a:lumMod val="75000"/>
                  </a:schemeClr>
                </a:solidFill>
                <a:latin typeface="Arial" charset="0"/>
              </a:rPr>
              <a:t>ET-ROP</a:t>
            </a:r>
            <a:r>
              <a:rPr lang="en-US" sz="1500" dirty="0">
                <a:solidFill>
                  <a:schemeClr val="bg1">
                    <a:lumMod val="75000"/>
                  </a:schemeClr>
                </a:solidFill>
                <a:latin typeface="Arial" charset="0"/>
              </a:rPr>
              <a:t> (Early Treatment of Retinopathy of Prematurity) study</a:t>
            </a:r>
          </a:p>
        </p:txBody>
      </p:sp>
      <p:sp>
        <p:nvSpPr>
          <p:cNvPr id="86025" name="TextBox 2">
            <a:extLst>
              <a:ext uri="{FF2B5EF4-FFF2-40B4-BE49-F238E27FC236}">
                <a16:creationId xmlns:a16="http://schemas.microsoft.com/office/drawing/2014/main" id="{DE9373E5-2D5E-4D74-B605-1AFDCD653E2B}"/>
              </a:ext>
            </a:extLst>
          </p:cNvPr>
          <p:cNvSpPr txBox="1">
            <a:spLocks noChangeArrowheads="1"/>
          </p:cNvSpPr>
          <p:nvPr/>
        </p:nvSpPr>
        <p:spPr bwMode="auto">
          <a:xfrm>
            <a:off x="457200" y="2514600"/>
            <a:ext cx="8545513" cy="8302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bg1"/>
                </a:solidFill>
              </a:rPr>
              <a:t>The motivating factor behind the </a:t>
            </a:r>
            <a:r>
              <a:rPr lang="en-US" altLang="en-US" sz="2400" b="1">
                <a:solidFill>
                  <a:schemeClr val="bg1"/>
                </a:solidFill>
              </a:rPr>
              <a:t>ET-ROP</a:t>
            </a:r>
            <a:r>
              <a:rPr lang="en-US" altLang="en-US" sz="2400">
                <a:solidFill>
                  <a:schemeClr val="bg1"/>
                </a:solidFill>
              </a:rPr>
              <a:t> was to see whether</a:t>
            </a:r>
          </a:p>
          <a:p>
            <a:pPr eaLnBrk="1" hangingPunct="1">
              <a:spcBef>
                <a:spcPct val="0"/>
              </a:spcBef>
              <a:buClrTx/>
              <a:buSzTx/>
              <a:buFontTx/>
              <a:buNone/>
            </a:pPr>
            <a:r>
              <a:rPr lang="en-US" altLang="en-US" sz="2400">
                <a:solidFill>
                  <a:schemeClr val="bg1"/>
                </a:solidFill>
              </a:rPr>
              <a:t>earlier intervention could improve upon these dismal results</a:t>
            </a:r>
          </a:p>
        </p:txBody>
      </p:sp>
      <p:sp>
        <p:nvSpPr>
          <p:cNvPr id="4" name="Oval 3">
            <a:extLst>
              <a:ext uri="{FF2B5EF4-FFF2-40B4-BE49-F238E27FC236}">
                <a16:creationId xmlns:a16="http://schemas.microsoft.com/office/drawing/2014/main" id="{176D43D3-6CF0-4BB9-859F-174FFB085C64}"/>
              </a:ext>
            </a:extLst>
          </p:cNvPr>
          <p:cNvSpPr/>
          <p:nvPr/>
        </p:nvSpPr>
        <p:spPr>
          <a:xfrm>
            <a:off x="685800" y="3429000"/>
            <a:ext cx="8229600" cy="13350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a:extLst>
              <a:ext uri="{FF2B5EF4-FFF2-40B4-BE49-F238E27FC236}">
                <a16:creationId xmlns:a16="http://schemas.microsoft.com/office/drawing/2014/main" id="{DC74E9EC-0156-48A8-B735-BFC51DE49154}"/>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88067" name="Rectangle 9">
            <a:extLst>
              <a:ext uri="{FF2B5EF4-FFF2-40B4-BE49-F238E27FC236}">
                <a16:creationId xmlns:a16="http://schemas.microsoft.com/office/drawing/2014/main" id="{63CAE506-9AC7-430E-9AFC-57547DCBE368}"/>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88068" name="Text Box 10">
            <a:extLst>
              <a:ext uri="{FF2B5EF4-FFF2-40B4-BE49-F238E27FC236}">
                <a16:creationId xmlns:a16="http://schemas.microsoft.com/office/drawing/2014/main" id="{AA1D8365-6E92-49C0-B4EB-F3CC928F2E57}"/>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67589" name="Text Box 11">
            <a:extLst>
              <a:ext uri="{FF2B5EF4-FFF2-40B4-BE49-F238E27FC236}">
                <a16:creationId xmlns:a16="http://schemas.microsoft.com/office/drawing/2014/main" id="{4060A45C-9EB8-4A7B-B986-90F4C44CC46B}"/>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rgbClr val="FFC000"/>
                </a:solidFill>
              </a:rPr>
              <a:t>Treatment is indicated if the ROP meets one of three criteria:</a:t>
            </a:r>
          </a:p>
          <a:p>
            <a:pPr eaLnBrk="1" hangingPunct="1">
              <a:lnSpc>
                <a:spcPct val="90000"/>
              </a:lnSpc>
              <a:defRPr/>
            </a:pPr>
            <a:endParaRPr lang="en-US" sz="1600" dirty="0">
              <a:solidFill>
                <a:srgbClr val="FFC000"/>
              </a:solidFill>
            </a:endParaRPr>
          </a:p>
          <a:p>
            <a:pPr eaLnBrk="1" hangingPunct="1">
              <a:lnSpc>
                <a:spcPct val="90000"/>
              </a:lnSpc>
              <a:defRPr/>
            </a:pPr>
            <a:r>
              <a:rPr lang="en-US" sz="1600" b="1" dirty="0">
                <a:solidFill>
                  <a:srgbClr val="FFC000"/>
                </a:solidFill>
              </a:rPr>
              <a:t>1. </a:t>
            </a:r>
            <a:r>
              <a:rPr lang="en-US" sz="1600" b="1" dirty="0">
                <a:solidFill>
                  <a:schemeClr val="bg1"/>
                </a:solidFill>
              </a:rPr>
              <a:t>Zone 1, any Stage, with Plus disease </a:t>
            </a:r>
            <a:r>
              <a:rPr lang="en-US" sz="1600" b="1" dirty="0"/>
              <a:t>(‘Rush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2. </a:t>
            </a:r>
            <a:r>
              <a:rPr lang="en-US" sz="1600" b="1" dirty="0">
                <a:solidFill>
                  <a:schemeClr val="bg1"/>
                </a:solidFill>
              </a:rPr>
              <a:t>Zone 1, Stage 3, with or without Plus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3. </a:t>
            </a:r>
            <a:r>
              <a:rPr lang="en-US" sz="1600" b="1" dirty="0">
                <a:solidFill>
                  <a:schemeClr val="bg1"/>
                </a:solidFill>
              </a:rPr>
              <a:t>Zone 2, Stage 2 or 3, with Plus disease</a:t>
            </a:r>
          </a:p>
        </p:txBody>
      </p:sp>
      <p:sp>
        <p:nvSpPr>
          <p:cNvPr id="88070" name="Line 12">
            <a:extLst>
              <a:ext uri="{FF2B5EF4-FFF2-40B4-BE49-F238E27FC236}">
                <a16:creationId xmlns:a16="http://schemas.microsoft.com/office/drawing/2014/main" id="{69DD4C83-BEFE-4C62-B903-23744C60CDD2}"/>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1" name="Line 13">
            <a:extLst>
              <a:ext uri="{FF2B5EF4-FFF2-40B4-BE49-F238E27FC236}">
                <a16:creationId xmlns:a16="http://schemas.microsoft.com/office/drawing/2014/main" id="{7A78EAC2-5205-4D7D-9772-DB9EC994080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2" name="Slide Number Placeholder 1">
            <a:extLst>
              <a:ext uri="{FF2B5EF4-FFF2-40B4-BE49-F238E27FC236}">
                <a16:creationId xmlns:a16="http://schemas.microsoft.com/office/drawing/2014/main" id="{1111BBAB-A986-4738-87B4-1944DB14C89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33C0E4-D07C-4321-90E3-729B19135B00}" type="slidenum">
              <a:rPr lang="en-US" altLang="en-US" sz="1000"/>
              <a:pPr>
                <a:spcBef>
                  <a:spcPct val="0"/>
                </a:spcBef>
                <a:buClrTx/>
                <a:buSzTx/>
                <a:buFontTx/>
                <a:buNone/>
              </a:pPr>
              <a:t>102</a:t>
            </a:fld>
            <a:endParaRPr lang="en-US" altLang="en-US" sz="1000"/>
          </a:p>
        </p:txBody>
      </p:sp>
      <p:sp>
        <p:nvSpPr>
          <p:cNvPr id="9" name="TextBox 8">
            <a:extLst>
              <a:ext uri="{FF2B5EF4-FFF2-40B4-BE49-F238E27FC236}">
                <a16:creationId xmlns:a16="http://schemas.microsoft.com/office/drawing/2014/main" id="{6885E5C5-EC1F-4C62-98EC-4F8BC22A4315}"/>
              </a:ext>
            </a:extLst>
          </p:cNvPr>
          <p:cNvSpPr txBox="1"/>
          <p:nvPr/>
        </p:nvSpPr>
        <p:spPr>
          <a:xfrm>
            <a:off x="5943600" y="5384800"/>
            <a:ext cx="3121025" cy="965200"/>
          </a:xfrm>
          <a:prstGeom prst="rect">
            <a:avLst/>
          </a:prstGeom>
          <a:solidFill>
            <a:schemeClr val="accent1">
              <a:lumMod val="60000"/>
              <a:lumOff val="40000"/>
            </a:schemeClr>
          </a:solidFill>
        </p:spPr>
        <p:txBody>
          <a:bodyPr>
            <a:spAutoFit/>
          </a:bodyPr>
          <a:lstStyle/>
          <a:p>
            <a:pPr eaLnBrk="1" hangingPunct="1">
              <a:lnSpc>
                <a:spcPts val="1700"/>
              </a:lnSpc>
              <a:defRPr/>
            </a:pPr>
            <a:r>
              <a:rPr lang="en-US" sz="1500" i="1" dirty="0">
                <a:solidFill>
                  <a:srgbClr val="0000FF"/>
                </a:solidFill>
                <a:latin typeface="Arial" charset="0"/>
              </a:rPr>
              <a:t>Per the ET-ROP, disease meeting these criteria are known as what ‘type’ of ROP?</a:t>
            </a:r>
          </a:p>
          <a:p>
            <a:pPr eaLnBrk="1" hangingPunct="1">
              <a:lnSpc>
                <a:spcPts val="1700"/>
              </a:lnSpc>
              <a:defRPr/>
            </a:pPr>
            <a:r>
              <a:rPr lang="en-US" sz="1500" b="1" dirty="0">
                <a:solidFill>
                  <a:schemeClr val="accent1">
                    <a:lumMod val="60000"/>
                    <a:lumOff val="40000"/>
                  </a:schemeClr>
                </a:solidFill>
                <a:latin typeface="Arial" charset="0"/>
              </a:rPr>
              <a:t>Type I</a:t>
            </a:r>
          </a:p>
        </p:txBody>
      </p:sp>
      <p:sp>
        <p:nvSpPr>
          <p:cNvPr id="2" name="Right Brace 1">
            <a:extLst>
              <a:ext uri="{FF2B5EF4-FFF2-40B4-BE49-F238E27FC236}">
                <a16:creationId xmlns:a16="http://schemas.microsoft.com/office/drawing/2014/main" id="{60DF7EBF-EDC1-45D9-946F-24142F47C197}"/>
              </a:ext>
            </a:extLst>
          </p:cNvPr>
          <p:cNvSpPr/>
          <p:nvPr/>
        </p:nvSpPr>
        <p:spPr>
          <a:xfrm>
            <a:off x="5410200" y="5257800"/>
            <a:ext cx="457200" cy="1219200"/>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a:extLst>
              <a:ext uri="{FF2B5EF4-FFF2-40B4-BE49-F238E27FC236}">
                <a16:creationId xmlns:a16="http://schemas.microsoft.com/office/drawing/2014/main" id="{2007EDA1-B111-46CD-AFAD-645FBFC18FBA}"/>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90115" name="Rectangle 9">
            <a:extLst>
              <a:ext uri="{FF2B5EF4-FFF2-40B4-BE49-F238E27FC236}">
                <a16:creationId xmlns:a16="http://schemas.microsoft.com/office/drawing/2014/main" id="{FF65DEF9-9D32-497F-B2B1-55782FA0B8D3}"/>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0116" name="Text Box 10">
            <a:extLst>
              <a:ext uri="{FF2B5EF4-FFF2-40B4-BE49-F238E27FC236}">
                <a16:creationId xmlns:a16="http://schemas.microsoft.com/office/drawing/2014/main" id="{D12DBFEE-ED25-4D71-A51F-225C5197A3FA}"/>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67589" name="Text Box 11">
            <a:extLst>
              <a:ext uri="{FF2B5EF4-FFF2-40B4-BE49-F238E27FC236}">
                <a16:creationId xmlns:a16="http://schemas.microsoft.com/office/drawing/2014/main" id="{A8041C67-C606-405C-9DBC-B012BB55FBC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rgbClr val="FFC000"/>
                </a:solidFill>
              </a:rPr>
              <a:t>Treatment is indicated if the ROP meets one of three criteria:</a:t>
            </a:r>
          </a:p>
          <a:p>
            <a:pPr eaLnBrk="1" hangingPunct="1">
              <a:lnSpc>
                <a:spcPct val="90000"/>
              </a:lnSpc>
              <a:defRPr/>
            </a:pPr>
            <a:endParaRPr lang="en-US" sz="1600" dirty="0">
              <a:solidFill>
                <a:srgbClr val="FFC000"/>
              </a:solidFill>
            </a:endParaRPr>
          </a:p>
          <a:p>
            <a:pPr eaLnBrk="1" hangingPunct="1">
              <a:lnSpc>
                <a:spcPct val="90000"/>
              </a:lnSpc>
              <a:defRPr/>
            </a:pPr>
            <a:r>
              <a:rPr lang="en-US" sz="1600" b="1" dirty="0">
                <a:solidFill>
                  <a:srgbClr val="FFC000"/>
                </a:solidFill>
              </a:rPr>
              <a:t>1. </a:t>
            </a:r>
            <a:r>
              <a:rPr lang="en-US" sz="1600" b="1" dirty="0">
                <a:solidFill>
                  <a:schemeClr val="bg1"/>
                </a:solidFill>
              </a:rPr>
              <a:t>Zone 1, any Stage, with Plus disease </a:t>
            </a:r>
            <a:r>
              <a:rPr lang="en-US" sz="1600" b="1" dirty="0"/>
              <a:t>(‘Rush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2. </a:t>
            </a:r>
            <a:r>
              <a:rPr lang="en-US" sz="1600" b="1" dirty="0">
                <a:solidFill>
                  <a:schemeClr val="bg1"/>
                </a:solidFill>
              </a:rPr>
              <a:t>Zone 1, Stage 3, with or without Plus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3. </a:t>
            </a:r>
            <a:r>
              <a:rPr lang="en-US" sz="1600" b="1" dirty="0">
                <a:solidFill>
                  <a:schemeClr val="bg1"/>
                </a:solidFill>
              </a:rPr>
              <a:t>Zone 2, Stage 2 or 3, with Plus disease</a:t>
            </a:r>
          </a:p>
        </p:txBody>
      </p:sp>
      <p:sp>
        <p:nvSpPr>
          <p:cNvPr id="90118" name="Line 12">
            <a:extLst>
              <a:ext uri="{FF2B5EF4-FFF2-40B4-BE49-F238E27FC236}">
                <a16:creationId xmlns:a16="http://schemas.microsoft.com/office/drawing/2014/main" id="{EAB61503-BB8B-49BD-8305-BFDDCE38BE95}"/>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9" name="Line 13">
            <a:extLst>
              <a:ext uri="{FF2B5EF4-FFF2-40B4-BE49-F238E27FC236}">
                <a16:creationId xmlns:a16="http://schemas.microsoft.com/office/drawing/2014/main" id="{CCC7BDE2-E3B7-4D58-B947-8105BB581F13}"/>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0" name="Slide Number Placeholder 1">
            <a:extLst>
              <a:ext uri="{FF2B5EF4-FFF2-40B4-BE49-F238E27FC236}">
                <a16:creationId xmlns:a16="http://schemas.microsoft.com/office/drawing/2014/main" id="{C25FB5C7-0C93-468C-9047-39FE1944E5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83290A-60B8-4B51-AAD4-B64AF71A086C}" type="slidenum">
              <a:rPr lang="en-US" altLang="en-US" sz="1000"/>
              <a:pPr>
                <a:spcBef>
                  <a:spcPct val="0"/>
                </a:spcBef>
                <a:buClrTx/>
                <a:buSzTx/>
                <a:buFontTx/>
                <a:buNone/>
              </a:pPr>
              <a:t>103</a:t>
            </a:fld>
            <a:endParaRPr lang="en-US" altLang="en-US" sz="1000"/>
          </a:p>
        </p:txBody>
      </p:sp>
      <p:sp>
        <p:nvSpPr>
          <p:cNvPr id="9" name="TextBox 8">
            <a:extLst>
              <a:ext uri="{FF2B5EF4-FFF2-40B4-BE49-F238E27FC236}">
                <a16:creationId xmlns:a16="http://schemas.microsoft.com/office/drawing/2014/main" id="{EB312AF0-6E8C-4A80-A0E4-7444BE061C9E}"/>
              </a:ext>
            </a:extLst>
          </p:cNvPr>
          <p:cNvSpPr txBox="1"/>
          <p:nvPr/>
        </p:nvSpPr>
        <p:spPr>
          <a:xfrm>
            <a:off x="5943600" y="5384800"/>
            <a:ext cx="3121025" cy="965200"/>
          </a:xfrm>
          <a:prstGeom prst="rect">
            <a:avLst/>
          </a:prstGeom>
          <a:solidFill>
            <a:schemeClr val="accent1">
              <a:lumMod val="60000"/>
              <a:lumOff val="40000"/>
            </a:schemeClr>
          </a:solidFill>
        </p:spPr>
        <p:txBody>
          <a:bodyPr>
            <a:spAutoFit/>
          </a:bodyPr>
          <a:lstStyle/>
          <a:p>
            <a:pPr eaLnBrk="1" hangingPunct="1">
              <a:lnSpc>
                <a:spcPts val="1700"/>
              </a:lnSpc>
              <a:defRPr/>
            </a:pPr>
            <a:r>
              <a:rPr lang="en-US" sz="1500" i="1" dirty="0">
                <a:solidFill>
                  <a:srgbClr val="0000FF"/>
                </a:solidFill>
                <a:latin typeface="Arial" charset="0"/>
              </a:rPr>
              <a:t>Per the ET-ROP, disease meeting these criteria are known as what ‘type’ of ROP?</a:t>
            </a:r>
          </a:p>
          <a:p>
            <a:pPr eaLnBrk="1" hangingPunct="1">
              <a:lnSpc>
                <a:spcPts val="1700"/>
              </a:lnSpc>
              <a:defRPr/>
            </a:pPr>
            <a:r>
              <a:rPr lang="en-US" sz="1500" b="1" dirty="0">
                <a:solidFill>
                  <a:srgbClr val="0000FF"/>
                </a:solidFill>
                <a:latin typeface="Arial" charset="0"/>
              </a:rPr>
              <a:t>Type I</a:t>
            </a:r>
          </a:p>
        </p:txBody>
      </p:sp>
      <p:sp>
        <p:nvSpPr>
          <p:cNvPr id="2" name="Right Brace 1">
            <a:extLst>
              <a:ext uri="{FF2B5EF4-FFF2-40B4-BE49-F238E27FC236}">
                <a16:creationId xmlns:a16="http://schemas.microsoft.com/office/drawing/2014/main" id="{C8457FF5-7117-4DFF-A55F-D91B57C1D1F0}"/>
              </a:ext>
            </a:extLst>
          </p:cNvPr>
          <p:cNvSpPr/>
          <p:nvPr/>
        </p:nvSpPr>
        <p:spPr>
          <a:xfrm>
            <a:off x="5410200" y="5257800"/>
            <a:ext cx="457200" cy="1219200"/>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9">
            <a:extLst>
              <a:ext uri="{FF2B5EF4-FFF2-40B4-BE49-F238E27FC236}">
                <a16:creationId xmlns:a16="http://schemas.microsoft.com/office/drawing/2014/main" id="{1314B2AC-B431-435C-BB18-4C0E5294DD59}"/>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b="1" dirty="0"/>
              <a:t>5 contiguous clock hours or 8 noncontiguous hours of Stage 3 disease (or worse) in Zone I or II, associated with plus disease</a:t>
            </a:r>
          </a:p>
        </p:txBody>
      </p:sp>
      <p:sp>
        <p:nvSpPr>
          <p:cNvPr id="92163" name="Text Box 10">
            <a:extLst>
              <a:ext uri="{FF2B5EF4-FFF2-40B4-BE49-F238E27FC236}">
                <a16:creationId xmlns:a16="http://schemas.microsoft.com/office/drawing/2014/main" id="{6F52960E-2EE7-4A1F-B6E5-AA8781196B92}"/>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67589" name="Text Box 11">
            <a:extLst>
              <a:ext uri="{FF2B5EF4-FFF2-40B4-BE49-F238E27FC236}">
                <a16:creationId xmlns:a16="http://schemas.microsoft.com/office/drawing/2014/main" id="{638D4D31-DD32-4168-B0C3-A19DDFABDAA9}"/>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rgbClr val="FFC000"/>
                </a:solidFill>
              </a:rPr>
              <a:t>Treatment is indicated if the ROP meets one of three criteria:</a:t>
            </a:r>
          </a:p>
          <a:p>
            <a:pPr eaLnBrk="1" hangingPunct="1">
              <a:lnSpc>
                <a:spcPct val="90000"/>
              </a:lnSpc>
              <a:defRPr/>
            </a:pPr>
            <a:endParaRPr lang="en-US" sz="1600" dirty="0">
              <a:solidFill>
                <a:srgbClr val="FFC000"/>
              </a:solidFill>
            </a:endParaRPr>
          </a:p>
          <a:p>
            <a:pPr eaLnBrk="1" hangingPunct="1">
              <a:lnSpc>
                <a:spcPct val="90000"/>
              </a:lnSpc>
              <a:defRPr/>
            </a:pPr>
            <a:r>
              <a:rPr lang="en-US" sz="1600" b="1" dirty="0">
                <a:solidFill>
                  <a:srgbClr val="FFC000"/>
                </a:solidFill>
              </a:rPr>
              <a:t>1. </a:t>
            </a:r>
            <a:r>
              <a:rPr lang="en-US" sz="1600" b="1" dirty="0">
                <a:solidFill>
                  <a:schemeClr val="bg1"/>
                </a:solidFill>
              </a:rPr>
              <a:t>Zone 1, any Stage, with Plus disease </a:t>
            </a:r>
            <a:r>
              <a:rPr lang="en-US" sz="1600" b="1" dirty="0"/>
              <a:t>(‘Rush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2. </a:t>
            </a:r>
            <a:r>
              <a:rPr lang="en-US" sz="1600" b="1" dirty="0">
                <a:solidFill>
                  <a:schemeClr val="bg1"/>
                </a:solidFill>
              </a:rPr>
              <a:t>Zone 1, Stage 3, with or without Plus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3. </a:t>
            </a:r>
            <a:r>
              <a:rPr lang="en-US" sz="1600" b="1" dirty="0">
                <a:solidFill>
                  <a:schemeClr val="bg1"/>
                </a:solidFill>
              </a:rPr>
              <a:t>Zone 2, Stage 2 or 3, with Plus disease</a:t>
            </a:r>
          </a:p>
        </p:txBody>
      </p:sp>
      <p:sp>
        <p:nvSpPr>
          <p:cNvPr id="92165" name="Slide Number Placeholder 1">
            <a:extLst>
              <a:ext uri="{FF2B5EF4-FFF2-40B4-BE49-F238E27FC236}">
                <a16:creationId xmlns:a16="http://schemas.microsoft.com/office/drawing/2014/main" id="{F12649DE-5DA8-45B1-B63A-D8E3BC3BCB3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3B57D84-10C2-4799-8C8D-BAB2977A6C8C}" type="slidenum">
              <a:rPr lang="en-US" altLang="en-US" sz="1000"/>
              <a:pPr>
                <a:spcBef>
                  <a:spcPct val="0"/>
                </a:spcBef>
                <a:buClrTx/>
                <a:buSzTx/>
                <a:buFontTx/>
                <a:buNone/>
              </a:pPr>
              <a:t>104</a:t>
            </a:fld>
            <a:endParaRPr lang="en-US" altLang="en-US" sz="1000"/>
          </a:p>
        </p:txBody>
      </p:sp>
      <p:sp>
        <p:nvSpPr>
          <p:cNvPr id="9" name="TextBox 8">
            <a:extLst>
              <a:ext uri="{FF2B5EF4-FFF2-40B4-BE49-F238E27FC236}">
                <a16:creationId xmlns:a16="http://schemas.microsoft.com/office/drawing/2014/main" id="{0D92EDBA-5198-4E36-B730-7BBE0C592AF1}"/>
              </a:ext>
            </a:extLst>
          </p:cNvPr>
          <p:cNvSpPr txBox="1"/>
          <p:nvPr/>
        </p:nvSpPr>
        <p:spPr>
          <a:xfrm>
            <a:off x="5943600" y="5384800"/>
            <a:ext cx="3121025" cy="965200"/>
          </a:xfrm>
          <a:prstGeom prst="rect">
            <a:avLst/>
          </a:prstGeom>
          <a:solidFill>
            <a:schemeClr val="accent1">
              <a:lumMod val="60000"/>
              <a:lumOff val="40000"/>
            </a:schemeClr>
          </a:solidFill>
        </p:spPr>
        <p:txBody>
          <a:bodyPr>
            <a:spAutoFit/>
          </a:bodyPr>
          <a:lstStyle/>
          <a:p>
            <a:pPr eaLnBrk="1" hangingPunct="1">
              <a:lnSpc>
                <a:spcPts val="1700"/>
              </a:lnSpc>
              <a:defRPr/>
            </a:pPr>
            <a:r>
              <a:rPr lang="en-US" sz="1500" i="1" dirty="0">
                <a:solidFill>
                  <a:srgbClr val="0000FF"/>
                </a:solidFill>
                <a:latin typeface="Arial" charset="0"/>
              </a:rPr>
              <a:t>Per the ET-ROP, disease meeting these criteria are known as what ‘type’ of ROP?</a:t>
            </a:r>
          </a:p>
          <a:p>
            <a:pPr eaLnBrk="1" hangingPunct="1">
              <a:lnSpc>
                <a:spcPts val="1700"/>
              </a:lnSpc>
              <a:defRPr/>
            </a:pPr>
            <a:r>
              <a:rPr lang="en-US" sz="1500" b="1" dirty="0">
                <a:solidFill>
                  <a:srgbClr val="0000FF"/>
                </a:solidFill>
                <a:latin typeface="Arial" charset="0"/>
              </a:rPr>
              <a:t>Type I</a:t>
            </a:r>
          </a:p>
        </p:txBody>
      </p:sp>
      <p:sp>
        <p:nvSpPr>
          <p:cNvPr id="2" name="Right Brace 1">
            <a:extLst>
              <a:ext uri="{FF2B5EF4-FFF2-40B4-BE49-F238E27FC236}">
                <a16:creationId xmlns:a16="http://schemas.microsoft.com/office/drawing/2014/main" id="{03B10E74-39C5-4A24-A429-8D345211DE4F}"/>
              </a:ext>
            </a:extLst>
          </p:cNvPr>
          <p:cNvSpPr/>
          <p:nvPr/>
        </p:nvSpPr>
        <p:spPr>
          <a:xfrm>
            <a:off x="5410200" y="5257800"/>
            <a:ext cx="457200" cy="1219200"/>
          </a:xfrm>
          <a:prstGeom prst="righ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 name="Curved Left Arrow 3">
            <a:extLst>
              <a:ext uri="{FF2B5EF4-FFF2-40B4-BE49-F238E27FC236}">
                <a16:creationId xmlns:a16="http://schemas.microsoft.com/office/drawing/2014/main" id="{913ADC5C-B91C-43A2-A476-A0E5AA6C65BA}"/>
              </a:ext>
            </a:extLst>
          </p:cNvPr>
          <p:cNvSpPr/>
          <p:nvPr/>
        </p:nvSpPr>
        <p:spPr>
          <a:xfrm rot="10800000">
            <a:off x="152400" y="2209800"/>
            <a:ext cx="377825" cy="3657600"/>
          </a:xfrm>
          <a:prstGeom prst="curvedLeftArrow">
            <a:avLst>
              <a:gd name="adj1" fmla="val 25000"/>
              <a:gd name="adj2" fmla="val 73851"/>
              <a:gd name="adj3" fmla="val 25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Right Brace 12">
            <a:extLst>
              <a:ext uri="{FF2B5EF4-FFF2-40B4-BE49-F238E27FC236}">
                <a16:creationId xmlns:a16="http://schemas.microsoft.com/office/drawing/2014/main" id="{8857FA16-E182-4909-8358-C227D3E0D15E}"/>
              </a:ext>
            </a:extLst>
          </p:cNvPr>
          <p:cNvSpPr/>
          <p:nvPr/>
        </p:nvSpPr>
        <p:spPr>
          <a:xfrm rot="10800000">
            <a:off x="533400" y="5257800"/>
            <a:ext cx="457200" cy="1219200"/>
          </a:xfrm>
          <a:prstGeom prst="rightBrace">
            <a:avLst>
              <a:gd name="adj1" fmla="val 13967"/>
              <a:gd name="adj2" fmla="val 52113"/>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2170" name="TextBox 13">
            <a:extLst>
              <a:ext uri="{FF2B5EF4-FFF2-40B4-BE49-F238E27FC236}">
                <a16:creationId xmlns:a16="http://schemas.microsoft.com/office/drawing/2014/main" id="{36EA305A-4FAF-4913-8FCA-488435D0BCE5}"/>
              </a:ext>
            </a:extLst>
          </p:cNvPr>
          <p:cNvSpPr txBox="1">
            <a:spLocks noChangeArrowheads="1"/>
          </p:cNvSpPr>
          <p:nvPr/>
        </p:nvSpPr>
        <p:spPr bwMode="auto">
          <a:xfrm>
            <a:off x="381000" y="3479800"/>
            <a:ext cx="7966075" cy="1016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chemeClr val="bg1"/>
                </a:solidFill>
              </a:rPr>
              <a:t>Note that disease meeting ET-ROP criteria for treatment would not have met threshold under CRYO-ROP criteria. For this reason, the new criteria are sometimes referred to as </a:t>
            </a:r>
            <a:r>
              <a:rPr lang="en-US" altLang="en-US" sz="2000" i="1">
                <a:solidFill>
                  <a:schemeClr val="bg1"/>
                </a:solidFill>
              </a:rPr>
              <a:t>‘pre-threshold Type I ROP’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52576B32-A2E3-47FC-818F-66D1A7FC062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a:t>
            </a:r>
            <a:r>
              <a:rPr lang="en-US" sz="1600" dirty="0">
                <a:solidFill>
                  <a:srgbClr val="0000FF"/>
                </a:solidFill>
              </a:rPr>
              <a:t>meets one of three criteria:</a:t>
            </a:r>
          </a:p>
          <a:p>
            <a:pPr eaLnBrk="1" hangingPunct="1">
              <a:lnSpc>
                <a:spcPct val="90000"/>
              </a:lnSpc>
              <a:defRPr/>
            </a:pPr>
            <a:endParaRPr lang="en-US" sz="1600" dirty="0">
              <a:solidFill>
                <a:srgbClr val="0000FF"/>
              </a:solidFill>
            </a:endParaRPr>
          </a:p>
          <a:p>
            <a:pPr eaLnBrk="1" hangingPunct="1">
              <a:lnSpc>
                <a:spcPct val="90000"/>
              </a:lnSpc>
              <a:defRPr/>
            </a:pPr>
            <a:r>
              <a:rPr lang="en-US" sz="1600" b="1" dirty="0">
                <a:solidFill>
                  <a:schemeClr val="bg1"/>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94211" name="Rectangle 8">
            <a:extLst>
              <a:ext uri="{FF2B5EF4-FFF2-40B4-BE49-F238E27FC236}">
                <a16:creationId xmlns:a16="http://schemas.microsoft.com/office/drawing/2014/main" id="{C3DC8182-9915-499F-ABBD-6DD043AE2A10}"/>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94212" name="Rectangle 9">
            <a:extLst>
              <a:ext uri="{FF2B5EF4-FFF2-40B4-BE49-F238E27FC236}">
                <a16:creationId xmlns:a16="http://schemas.microsoft.com/office/drawing/2014/main" id="{B2361E40-950C-4CBB-A4BB-DA587025E2E2}"/>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4213" name="Text Box 10">
            <a:extLst>
              <a:ext uri="{FF2B5EF4-FFF2-40B4-BE49-F238E27FC236}">
                <a16:creationId xmlns:a16="http://schemas.microsoft.com/office/drawing/2014/main" id="{EE3F82EA-912D-4224-A72B-9E6EFFD15B77}"/>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94214" name="Line 12">
            <a:extLst>
              <a:ext uri="{FF2B5EF4-FFF2-40B4-BE49-F238E27FC236}">
                <a16:creationId xmlns:a16="http://schemas.microsoft.com/office/drawing/2014/main" id="{639AC4FD-8988-440F-BD4F-9807CF90D0F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5" name="Line 13">
            <a:extLst>
              <a:ext uri="{FF2B5EF4-FFF2-40B4-BE49-F238E27FC236}">
                <a16:creationId xmlns:a16="http://schemas.microsoft.com/office/drawing/2014/main" id="{BCE0517C-09BB-411E-96AA-4163AD87674C}"/>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6" name="Text Box 14">
            <a:extLst>
              <a:ext uri="{FF2B5EF4-FFF2-40B4-BE49-F238E27FC236}">
                <a16:creationId xmlns:a16="http://schemas.microsoft.com/office/drawing/2014/main" id="{42E1E590-3EA4-457A-A9D7-05430D57A6D7}"/>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By what special name is ‘Zone 1 + Plus disease’ known?</a:t>
            </a:r>
          </a:p>
          <a:p>
            <a:pPr eaLnBrk="1" hangingPunct="1">
              <a:lnSpc>
                <a:spcPct val="90000"/>
              </a:lnSpc>
              <a:spcBef>
                <a:spcPct val="0"/>
              </a:spcBef>
              <a:buClrTx/>
              <a:buSzTx/>
              <a:buFontTx/>
              <a:buNone/>
            </a:pPr>
            <a:r>
              <a:rPr lang="en-US" altLang="en-US" sz="1400" b="1">
                <a:solidFill>
                  <a:srgbClr val="FFFF99"/>
                </a:solidFill>
              </a:rPr>
              <a:t>Rush</a:t>
            </a:r>
            <a:r>
              <a:rPr lang="en-US" altLang="en-US" sz="1400">
                <a:solidFill>
                  <a:srgbClr val="FFFF99"/>
                </a:solidFill>
              </a:rPr>
              <a:t> </a:t>
            </a:r>
            <a:r>
              <a:rPr lang="en-US" altLang="en-US" sz="1400" b="1">
                <a:solidFill>
                  <a:srgbClr val="FFFF99"/>
                </a:solidFill>
              </a:rPr>
              <a:t>disease</a:t>
            </a:r>
          </a:p>
          <a:p>
            <a:pPr eaLnBrk="1" hangingPunct="1">
              <a:lnSpc>
                <a:spcPct val="90000"/>
              </a:lnSpc>
              <a:spcBef>
                <a:spcPct val="0"/>
              </a:spcBef>
              <a:buClrTx/>
              <a:buSzTx/>
              <a:buFontTx/>
              <a:buNone/>
            </a:pPr>
            <a:endParaRPr lang="en-US" altLang="en-US" sz="1400">
              <a:solidFill>
                <a:srgbClr val="FFFF99"/>
              </a:solidFill>
            </a:endParaRPr>
          </a:p>
          <a:p>
            <a:pPr eaLnBrk="1" hangingPunct="1">
              <a:lnSpc>
                <a:spcPct val="90000"/>
              </a:lnSpc>
              <a:spcBef>
                <a:spcPct val="0"/>
              </a:spcBef>
              <a:buClrTx/>
              <a:buSzTx/>
              <a:buFontTx/>
              <a:buNone/>
            </a:pPr>
            <a:r>
              <a:rPr lang="en-US" altLang="en-US" sz="1400" i="1">
                <a:solidFill>
                  <a:srgbClr val="FFFF99"/>
                </a:solidFill>
              </a:rPr>
              <a:t>Why is it called Rush disease?</a:t>
            </a:r>
          </a:p>
          <a:p>
            <a:pPr eaLnBrk="1" hangingPunct="1">
              <a:lnSpc>
                <a:spcPct val="90000"/>
              </a:lnSpc>
              <a:spcBef>
                <a:spcPct val="0"/>
              </a:spcBef>
              <a:buClrTx/>
              <a:buSzTx/>
              <a:buFontTx/>
              <a:buNone/>
            </a:pPr>
            <a:r>
              <a:rPr lang="en-US" altLang="en-US" sz="1400">
                <a:solidFill>
                  <a:srgbClr val="FFFF99"/>
                </a:solidFill>
              </a:rPr>
              <a:t>Because these eyes are at especially high risk of very rapid progression to TRD</a:t>
            </a:r>
          </a:p>
          <a:p>
            <a:pPr eaLnBrk="1" hangingPunct="1">
              <a:lnSpc>
                <a:spcPct val="90000"/>
              </a:lnSpc>
              <a:spcBef>
                <a:spcPct val="0"/>
              </a:spcBef>
              <a:buClrTx/>
              <a:buSzTx/>
              <a:buFontTx/>
              <a:buNone/>
            </a:pPr>
            <a:endParaRPr lang="en-US" altLang="en-US" sz="1400">
              <a:solidFill>
                <a:srgbClr val="FFFF99"/>
              </a:solidFill>
            </a:endParaRPr>
          </a:p>
          <a:p>
            <a:pPr eaLnBrk="1" hangingPunct="1">
              <a:lnSpc>
                <a:spcPct val="90000"/>
              </a:lnSpc>
              <a:spcBef>
                <a:spcPct val="0"/>
              </a:spcBef>
              <a:buClrTx/>
              <a:buSzTx/>
              <a:buFontTx/>
              <a:buNone/>
            </a:pPr>
            <a:r>
              <a:rPr lang="en-US" altLang="en-US" sz="1400" i="1">
                <a:solidFill>
                  <a:srgbClr val="FFFF99"/>
                </a:solidFill>
              </a:rPr>
              <a:t>Which infants are at particular risk for developing Rush disease?</a:t>
            </a:r>
          </a:p>
          <a:p>
            <a:pPr eaLnBrk="1" hangingPunct="1">
              <a:lnSpc>
                <a:spcPct val="90000"/>
              </a:lnSpc>
              <a:spcBef>
                <a:spcPct val="0"/>
              </a:spcBef>
              <a:buClrTx/>
              <a:buSzTx/>
              <a:buFontTx/>
              <a:buNone/>
            </a:pPr>
            <a:r>
              <a:rPr lang="en-US" altLang="en-US" sz="1400">
                <a:solidFill>
                  <a:srgbClr val="FFFF99"/>
                </a:solidFill>
              </a:rPr>
              <a:t>Those weighing under 1000 grams</a:t>
            </a:r>
          </a:p>
        </p:txBody>
      </p:sp>
      <p:sp>
        <p:nvSpPr>
          <p:cNvPr id="94217" name="Slide Number Placeholder 1">
            <a:extLst>
              <a:ext uri="{FF2B5EF4-FFF2-40B4-BE49-F238E27FC236}">
                <a16:creationId xmlns:a16="http://schemas.microsoft.com/office/drawing/2014/main" id="{A2C411E9-3FAD-4BEC-8733-10080B89686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75764B6-6EA9-4E0F-831B-ACCDFF06617D}" type="slidenum">
              <a:rPr lang="en-US" altLang="en-US" sz="1000"/>
              <a:pPr>
                <a:spcBef>
                  <a:spcPct val="0"/>
                </a:spcBef>
                <a:buClrTx/>
                <a:buSzTx/>
                <a:buFontTx/>
                <a:buNone/>
              </a:pPr>
              <a:t>105</a:t>
            </a:fld>
            <a:endParaRPr lang="en-US" altLang="en-US" sz="10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0D9D365E-D7DD-43A3-A037-8EDCB001E59B}"/>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a:t>
            </a:r>
            <a:r>
              <a:rPr lang="en-US" sz="1600" dirty="0">
                <a:solidFill>
                  <a:srgbClr val="0000FF"/>
                </a:solidFill>
              </a:rPr>
              <a:t>meets one of three criteria:</a:t>
            </a:r>
          </a:p>
          <a:p>
            <a:pPr eaLnBrk="1" hangingPunct="1">
              <a:lnSpc>
                <a:spcPct val="90000"/>
              </a:lnSpc>
              <a:defRPr/>
            </a:pPr>
            <a:endParaRPr lang="en-US" sz="1600" dirty="0">
              <a:solidFill>
                <a:srgbClr val="0000FF"/>
              </a:solidFill>
            </a:endParaRPr>
          </a:p>
          <a:p>
            <a:pPr eaLnBrk="1" hangingPunct="1">
              <a:lnSpc>
                <a:spcPct val="90000"/>
              </a:lnSpc>
              <a:defRPr/>
            </a:pPr>
            <a:r>
              <a:rPr lang="en-US" sz="1600" b="1" dirty="0">
                <a:solidFill>
                  <a:schemeClr val="bg1"/>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95235" name="Rectangle 8">
            <a:extLst>
              <a:ext uri="{FF2B5EF4-FFF2-40B4-BE49-F238E27FC236}">
                <a16:creationId xmlns:a16="http://schemas.microsoft.com/office/drawing/2014/main" id="{B12134FB-5D85-4278-999D-E851E1AB8C8D}"/>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95236" name="Rectangle 9">
            <a:extLst>
              <a:ext uri="{FF2B5EF4-FFF2-40B4-BE49-F238E27FC236}">
                <a16:creationId xmlns:a16="http://schemas.microsoft.com/office/drawing/2014/main" id="{18F4C9DB-132C-4073-B47D-68D88A522DE1}"/>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5237" name="Text Box 10">
            <a:extLst>
              <a:ext uri="{FF2B5EF4-FFF2-40B4-BE49-F238E27FC236}">
                <a16:creationId xmlns:a16="http://schemas.microsoft.com/office/drawing/2014/main" id="{A3D08F20-60C7-41EA-8E3D-7A49C39D477C}"/>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95238" name="Line 12">
            <a:extLst>
              <a:ext uri="{FF2B5EF4-FFF2-40B4-BE49-F238E27FC236}">
                <a16:creationId xmlns:a16="http://schemas.microsoft.com/office/drawing/2014/main" id="{97391932-BC25-4E3B-A6EB-A9B046035975}"/>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9" name="Line 13">
            <a:extLst>
              <a:ext uri="{FF2B5EF4-FFF2-40B4-BE49-F238E27FC236}">
                <a16:creationId xmlns:a16="http://schemas.microsoft.com/office/drawing/2014/main" id="{3AD30743-A00B-42C3-A848-9A3876C35305}"/>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0" name="Text Box 14">
            <a:extLst>
              <a:ext uri="{FF2B5EF4-FFF2-40B4-BE49-F238E27FC236}">
                <a16:creationId xmlns:a16="http://schemas.microsoft.com/office/drawing/2014/main" id="{8CDBBBB6-7505-4B4C-AC06-9A3FB7F21AA2}"/>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By what special name is ‘Zone 1 + Plus disease’ known?</a:t>
            </a:r>
          </a:p>
          <a:p>
            <a:pPr eaLnBrk="1" hangingPunct="1">
              <a:lnSpc>
                <a:spcPct val="90000"/>
              </a:lnSpc>
              <a:spcBef>
                <a:spcPct val="0"/>
              </a:spcBef>
              <a:buClrTx/>
              <a:buSzTx/>
              <a:buFontTx/>
              <a:buNone/>
            </a:pPr>
            <a:r>
              <a:rPr lang="en-US" altLang="en-US" sz="1400" b="1">
                <a:solidFill>
                  <a:srgbClr val="0000FF"/>
                </a:solidFill>
              </a:rPr>
              <a:t>Rush</a:t>
            </a:r>
            <a:r>
              <a:rPr lang="en-US" altLang="en-US" sz="1400">
                <a:solidFill>
                  <a:srgbClr val="0000FF"/>
                </a:solidFill>
              </a:rPr>
              <a:t> </a:t>
            </a:r>
            <a:r>
              <a:rPr lang="en-US" altLang="en-US" sz="1400" b="1">
                <a:solidFill>
                  <a:srgbClr val="0000FF"/>
                </a:solidFill>
              </a:rPr>
              <a:t>disease</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FFFF99"/>
                </a:solidFill>
              </a:rPr>
              <a:t>Why is it called Rush disease?</a:t>
            </a:r>
          </a:p>
          <a:p>
            <a:pPr eaLnBrk="1" hangingPunct="1">
              <a:lnSpc>
                <a:spcPct val="90000"/>
              </a:lnSpc>
              <a:spcBef>
                <a:spcPct val="0"/>
              </a:spcBef>
              <a:buClrTx/>
              <a:buSzTx/>
              <a:buFontTx/>
              <a:buNone/>
            </a:pPr>
            <a:r>
              <a:rPr lang="en-US" altLang="en-US" sz="1400">
                <a:solidFill>
                  <a:srgbClr val="FFFF99"/>
                </a:solidFill>
              </a:rPr>
              <a:t>Because these eyes are at especially high risk of very rapid progression to TRD</a:t>
            </a:r>
          </a:p>
          <a:p>
            <a:pPr eaLnBrk="1" hangingPunct="1">
              <a:lnSpc>
                <a:spcPct val="90000"/>
              </a:lnSpc>
              <a:spcBef>
                <a:spcPct val="0"/>
              </a:spcBef>
              <a:buClrTx/>
              <a:buSzTx/>
              <a:buFontTx/>
              <a:buNone/>
            </a:pPr>
            <a:endParaRPr lang="en-US" altLang="en-US" sz="1400">
              <a:solidFill>
                <a:srgbClr val="FFFF99"/>
              </a:solidFill>
            </a:endParaRPr>
          </a:p>
          <a:p>
            <a:pPr eaLnBrk="1" hangingPunct="1">
              <a:lnSpc>
                <a:spcPct val="90000"/>
              </a:lnSpc>
              <a:spcBef>
                <a:spcPct val="0"/>
              </a:spcBef>
              <a:buClrTx/>
              <a:buSzTx/>
              <a:buFontTx/>
              <a:buNone/>
            </a:pPr>
            <a:r>
              <a:rPr lang="en-US" altLang="en-US" sz="1400" i="1">
                <a:solidFill>
                  <a:srgbClr val="FFFF99"/>
                </a:solidFill>
              </a:rPr>
              <a:t>Which infants are at particular risk for developing Rush disease?</a:t>
            </a:r>
          </a:p>
          <a:p>
            <a:pPr eaLnBrk="1" hangingPunct="1">
              <a:lnSpc>
                <a:spcPct val="90000"/>
              </a:lnSpc>
              <a:spcBef>
                <a:spcPct val="0"/>
              </a:spcBef>
              <a:buClrTx/>
              <a:buSzTx/>
              <a:buFontTx/>
              <a:buNone/>
            </a:pPr>
            <a:r>
              <a:rPr lang="en-US" altLang="en-US" sz="1400">
                <a:solidFill>
                  <a:srgbClr val="FFFF99"/>
                </a:solidFill>
              </a:rPr>
              <a:t>Those weighing under 1000 grams</a:t>
            </a:r>
          </a:p>
        </p:txBody>
      </p:sp>
      <p:sp>
        <p:nvSpPr>
          <p:cNvPr id="95241" name="Slide Number Placeholder 1">
            <a:extLst>
              <a:ext uri="{FF2B5EF4-FFF2-40B4-BE49-F238E27FC236}">
                <a16:creationId xmlns:a16="http://schemas.microsoft.com/office/drawing/2014/main" id="{73E47FCC-6CCD-476B-9775-6876551439C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D5A616B-DEAB-4A4C-AAEA-1816722B3D2A}" type="slidenum">
              <a:rPr lang="en-US" altLang="en-US" sz="1000"/>
              <a:pPr>
                <a:spcBef>
                  <a:spcPct val="0"/>
                </a:spcBef>
                <a:buClrTx/>
                <a:buSzTx/>
                <a:buFontTx/>
                <a:buNone/>
              </a:pPr>
              <a:t>106</a:t>
            </a:fld>
            <a:endParaRPr lang="en-US" altLang="en-US" sz="10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8E34B693-3CF0-44F0-B178-5DF23DB83F8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a:t>
            </a:r>
            <a:r>
              <a:rPr lang="en-US" sz="1600" dirty="0">
                <a:solidFill>
                  <a:srgbClr val="0000FF"/>
                </a:solidFill>
              </a:rPr>
              <a:t>meets one of three criteria:</a:t>
            </a:r>
          </a:p>
          <a:p>
            <a:pPr eaLnBrk="1" hangingPunct="1">
              <a:lnSpc>
                <a:spcPct val="90000"/>
              </a:lnSpc>
              <a:defRPr/>
            </a:pPr>
            <a:endParaRPr lang="en-US" sz="1600" dirty="0">
              <a:solidFill>
                <a:srgbClr val="0000FF"/>
              </a:solidFill>
            </a:endParaRPr>
          </a:p>
          <a:p>
            <a:pPr eaLnBrk="1" hangingPunct="1">
              <a:lnSpc>
                <a:spcPct val="90000"/>
              </a:lnSpc>
              <a:defRPr/>
            </a:pPr>
            <a:r>
              <a:rPr lang="en-US" sz="1600" b="1" dirty="0">
                <a:solidFill>
                  <a:schemeClr val="bg1"/>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96259" name="Rectangle 8">
            <a:extLst>
              <a:ext uri="{FF2B5EF4-FFF2-40B4-BE49-F238E27FC236}">
                <a16:creationId xmlns:a16="http://schemas.microsoft.com/office/drawing/2014/main" id="{B0F16E0E-E5DA-4770-B0FD-AB141F61D343}"/>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96260" name="Rectangle 9">
            <a:extLst>
              <a:ext uri="{FF2B5EF4-FFF2-40B4-BE49-F238E27FC236}">
                <a16:creationId xmlns:a16="http://schemas.microsoft.com/office/drawing/2014/main" id="{0F7966DC-1494-4BDC-BE56-43EB70CB6BA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6261" name="Text Box 10">
            <a:extLst>
              <a:ext uri="{FF2B5EF4-FFF2-40B4-BE49-F238E27FC236}">
                <a16:creationId xmlns:a16="http://schemas.microsoft.com/office/drawing/2014/main" id="{9A008BF0-7A90-46D6-9B84-04627F7F0FA0}"/>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96262" name="Line 12">
            <a:extLst>
              <a:ext uri="{FF2B5EF4-FFF2-40B4-BE49-F238E27FC236}">
                <a16:creationId xmlns:a16="http://schemas.microsoft.com/office/drawing/2014/main" id="{C026D2FB-09BA-43E5-98C8-5E45A0BBF1F4}"/>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13">
            <a:extLst>
              <a:ext uri="{FF2B5EF4-FFF2-40B4-BE49-F238E27FC236}">
                <a16:creationId xmlns:a16="http://schemas.microsoft.com/office/drawing/2014/main" id="{6F7EBEA5-6BDC-4449-A26B-512CEE8CFFAA}"/>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4" name="Text Box 14">
            <a:extLst>
              <a:ext uri="{FF2B5EF4-FFF2-40B4-BE49-F238E27FC236}">
                <a16:creationId xmlns:a16="http://schemas.microsoft.com/office/drawing/2014/main" id="{7E41E03E-0CAB-4CAD-9BE5-51FBBB3B5E2B}"/>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By what special name is ‘Zone 1 + Plus disease’ known?</a:t>
            </a:r>
          </a:p>
          <a:p>
            <a:pPr eaLnBrk="1" hangingPunct="1">
              <a:lnSpc>
                <a:spcPct val="90000"/>
              </a:lnSpc>
              <a:spcBef>
                <a:spcPct val="0"/>
              </a:spcBef>
              <a:buClrTx/>
              <a:buSzTx/>
              <a:buFontTx/>
              <a:buNone/>
            </a:pPr>
            <a:r>
              <a:rPr lang="en-US" altLang="en-US" sz="1400" b="1">
                <a:solidFill>
                  <a:srgbClr val="0000FF"/>
                </a:solidFill>
              </a:rPr>
              <a:t>Rush</a:t>
            </a:r>
            <a:r>
              <a:rPr lang="en-US" altLang="en-US" sz="1400">
                <a:solidFill>
                  <a:srgbClr val="0000FF"/>
                </a:solidFill>
              </a:rPr>
              <a:t> </a:t>
            </a:r>
            <a:r>
              <a:rPr lang="en-US" altLang="en-US" sz="1400" b="1">
                <a:solidFill>
                  <a:srgbClr val="0000FF"/>
                </a:solidFill>
              </a:rPr>
              <a:t>disease</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0000FF"/>
                </a:solidFill>
              </a:rPr>
              <a:t>Why is it called Rush disease?</a:t>
            </a:r>
          </a:p>
          <a:p>
            <a:pPr eaLnBrk="1" hangingPunct="1">
              <a:lnSpc>
                <a:spcPct val="90000"/>
              </a:lnSpc>
              <a:spcBef>
                <a:spcPct val="0"/>
              </a:spcBef>
              <a:buClrTx/>
              <a:buSzTx/>
              <a:buFontTx/>
              <a:buNone/>
            </a:pPr>
            <a:r>
              <a:rPr lang="en-US" altLang="en-US" sz="1400">
                <a:solidFill>
                  <a:srgbClr val="FFFF99"/>
                </a:solidFill>
              </a:rPr>
              <a:t>Because these eyes are at especially high risk of very rapid progression to TRD</a:t>
            </a:r>
          </a:p>
          <a:p>
            <a:pPr eaLnBrk="1" hangingPunct="1">
              <a:lnSpc>
                <a:spcPct val="90000"/>
              </a:lnSpc>
              <a:spcBef>
                <a:spcPct val="0"/>
              </a:spcBef>
              <a:buClrTx/>
              <a:buSzTx/>
              <a:buFontTx/>
              <a:buNone/>
            </a:pPr>
            <a:endParaRPr lang="en-US" altLang="en-US" sz="1400">
              <a:solidFill>
                <a:srgbClr val="FFFF99"/>
              </a:solidFill>
            </a:endParaRPr>
          </a:p>
          <a:p>
            <a:pPr eaLnBrk="1" hangingPunct="1">
              <a:lnSpc>
                <a:spcPct val="90000"/>
              </a:lnSpc>
              <a:spcBef>
                <a:spcPct val="0"/>
              </a:spcBef>
              <a:buClrTx/>
              <a:buSzTx/>
              <a:buFontTx/>
              <a:buNone/>
            </a:pPr>
            <a:r>
              <a:rPr lang="en-US" altLang="en-US" sz="1400" i="1">
                <a:solidFill>
                  <a:srgbClr val="FFFF99"/>
                </a:solidFill>
              </a:rPr>
              <a:t>Which infants are at particular risk for developing Rush disease?</a:t>
            </a:r>
          </a:p>
          <a:p>
            <a:pPr eaLnBrk="1" hangingPunct="1">
              <a:lnSpc>
                <a:spcPct val="90000"/>
              </a:lnSpc>
              <a:spcBef>
                <a:spcPct val="0"/>
              </a:spcBef>
              <a:buClrTx/>
              <a:buSzTx/>
              <a:buFontTx/>
              <a:buNone/>
            </a:pPr>
            <a:r>
              <a:rPr lang="en-US" altLang="en-US" sz="1400">
                <a:solidFill>
                  <a:srgbClr val="FFFF99"/>
                </a:solidFill>
              </a:rPr>
              <a:t>Those weighing under 1000 grams</a:t>
            </a:r>
          </a:p>
        </p:txBody>
      </p:sp>
      <p:sp>
        <p:nvSpPr>
          <p:cNvPr id="96265" name="Slide Number Placeholder 1">
            <a:extLst>
              <a:ext uri="{FF2B5EF4-FFF2-40B4-BE49-F238E27FC236}">
                <a16:creationId xmlns:a16="http://schemas.microsoft.com/office/drawing/2014/main" id="{F86D740D-248E-4F51-A41C-983C1159B7C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E4CEFD-0CE4-4129-926D-6E34FF221BB5}" type="slidenum">
              <a:rPr lang="en-US" altLang="en-US" sz="1000"/>
              <a:pPr>
                <a:spcBef>
                  <a:spcPct val="0"/>
                </a:spcBef>
                <a:buClrTx/>
                <a:buSzTx/>
                <a:buFontTx/>
                <a:buNone/>
              </a:pPr>
              <a:t>107</a:t>
            </a:fld>
            <a:endParaRPr lang="en-US" altLang="en-US" sz="10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758D8EF4-1488-4546-AF06-628B5D5767E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a:t>
            </a:r>
            <a:r>
              <a:rPr lang="en-US" sz="1600" dirty="0">
                <a:solidFill>
                  <a:srgbClr val="0000FF"/>
                </a:solidFill>
              </a:rPr>
              <a:t>meets one of three criteria:</a:t>
            </a:r>
          </a:p>
          <a:p>
            <a:pPr eaLnBrk="1" hangingPunct="1">
              <a:lnSpc>
                <a:spcPct val="90000"/>
              </a:lnSpc>
              <a:defRPr/>
            </a:pPr>
            <a:endParaRPr lang="en-US" sz="1600" dirty="0">
              <a:solidFill>
                <a:srgbClr val="0000FF"/>
              </a:solidFill>
            </a:endParaRPr>
          </a:p>
          <a:p>
            <a:pPr eaLnBrk="1" hangingPunct="1">
              <a:lnSpc>
                <a:spcPct val="90000"/>
              </a:lnSpc>
              <a:defRPr/>
            </a:pPr>
            <a:r>
              <a:rPr lang="en-US" sz="1600" b="1" dirty="0">
                <a:solidFill>
                  <a:schemeClr val="bg1"/>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97283" name="Rectangle 8">
            <a:extLst>
              <a:ext uri="{FF2B5EF4-FFF2-40B4-BE49-F238E27FC236}">
                <a16:creationId xmlns:a16="http://schemas.microsoft.com/office/drawing/2014/main" id="{756C3E02-27EE-4880-80C5-262E4CC3BC05}"/>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97284" name="Rectangle 9">
            <a:extLst>
              <a:ext uri="{FF2B5EF4-FFF2-40B4-BE49-F238E27FC236}">
                <a16:creationId xmlns:a16="http://schemas.microsoft.com/office/drawing/2014/main" id="{A194D2A1-6AC8-4557-908C-811E431F2ED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7285" name="Text Box 10">
            <a:extLst>
              <a:ext uri="{FF2B5EF4-FFF2-40B4-BE49-F238E27FC236}">
                <a16:creationId xmlns:a16="http://schemas.microsoft.com/office/drawing/2014/main" id="{4BC6DDC3-8654-4FF6-95A4-1C9DB4B8A13D}"/>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97286" name="Line 12">
            <a:extLst>
              <a:ext uri="{FF2B5EF4-FFF2-40B4-BE49-F238E27FC236}">
                <a16:creationId xmlns:a16="http://schemas.microsoft.com/office/drawing/2014/main" id="{BFDF9D5A-DE08-406A-B1E1-4DAD59040485}"/>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13">
            <a:extLst>
              <a:ext uri="{FF2B5EF4-FFF2-40B4-BE49-F238E27FC236}">
                <a16:creationId xmlns:a16="http://schemas.microsoft.com/office/drawing/2014/main" id="{B5EF1B34-7CCF-48A6-8FC0-67FA6E2A5FFA}"/>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Text Box 14">
            <a:extLst>
              <a:ext uri="{FF2B5EF4-FFF2-40B4-BE49-F238E27FC236}">
                <a16:creationId xmlns:a16="http://schemas.microsoft.com/office/drawing/2014/main" id="{18C513D4-848A-4554-BA65-FF54B7DD8FA3}"/>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By what special name is ‘Zone 1 + Plus disease’ known?</a:t>
            </a:r>
          </a:p>
          <a:p>
            <a:pPr eaLnBrk="1" hangingPunct="1">
              <a:lnSpc>
                <a:spcPct val="90000"/>
              </a:lnSpc>
              <a:spcBef>
                <a:spcPct val="0"/>
              </a:spcBef>
              <a:buClrTx/>
              <a:buSzTx/>
              <a:buFontTx/>
              <a:buNone/>
            </a:pPr>
            <a:r>
              <a:rPr lang="en-US" altLang="en-US" sz="1400" b="1">
                <a:solidFill>
                  <a:srgbClr val="0000FF"/>
                </a:solidFill>
              </a:rPr>
              <a:t>Rush</a:t>
            </a:r>
            <a:r>
              <a:rPr lang="en-US" altLang="en-US" sz="1400">
                <a:solidFill>
                  <a:srgbClr val="0000FF"/>
                </a:solidFill>
              </a:rPr>
              <a:t> </a:t>
            </a:r>
            <a:r>
              <a:rPr lang="en-US" altLang="en-US" sz="1400" b="1">
                <a:solidFill>
                  <a:srgbClr val="0000FF"/>
                </a:solidFill>
              </a:rPr>
              <a:t>disease</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0000FF"/>
                </a:solidFill>
              </a:rPr>
              <a:t>Why is it called Rush disease?</a:t>
            </a:r>
          </a:p>
          <a:p>
            <a:pPr eaLnBrk="1" hangingPunct="1">
              <a:lnSpc>
                <a:spcPct val="90000"/>
              </a:lnSpc>
              <a:spcBef>
                <a:spcPct val="0"/>
              </a:spcBef>
              <a:buClrTx/>
              <a:buSzTx/>
              <a:buFontTx/>
              <a:buNone/>
            </a:pPr>
            <a:r>
              <a:rPr lang="en-US" altLang="en-US" sz="1400">
                <a:solidFill>
                  <a:srgbClr val="0000FF"/>
                </a:solidFill>
              </a:rPr>
              <a:t>Because these eyes are at especially high risk of very rapid progression to TRD</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FFFF99"/>
                </a:solidFill>
              </a:rPr>
              <a:t>Which infants are at particular risk for developing Rush disease?</a:t>
            </a:r>
          </a:p>
          <a:p>
            <a:pPr eaLnBrk="1" hangingPunct="1">
              <a:lnSpc>
                <a:spcPct val="90000"/>
              </a:lnSpc>
              <a:spcBef>
                <a:spcPct val="0"/>
              </a:spcBef>
              <a:buClrTx/>
              <a:buSzTx/>
              <a:buFontTx/>
              <a:buNone/>
            </a:pPr>
            <a:r>
              <a:rPr lang="en-US" altLang="en-US" sz="1400">
                <a:solidFill>
                  <a:srgbClr val="FFFF99"/>
                </a:solidFill>
              </a:rPr>
              <a:t>Those weighing under 1000 grams</a:t>
            </a:r>
          </a:p>
        </p:txBody>
      </p:sp>
      <p:sp>
        <p:nvSpPr>
          <p:cNvPr id="97289" name="Slide Number Placeholder 1">
            <a:extLst>
              <a:ext uri="{FF2B5EF4-FFF2-40B4-BE49-F238E27FC236}">
                <a16:creationId xmlns:a16="http://schemas.microsoft.com/office/drawing/2014/main" id="{E8EF880C-9E9E-4261-80B0-EDF76478B77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18DDA2-C8EB-4310-822F-A53F6F098114}" type="slidenum">
              <a:rPr lang="en-US" altLang="en-US" sz="1000"/>
              <a:pPr>
                <a:spcBef>
                  <a:spcPct val="0"/>
                </a:spcBef>
                <a:buClrTx/>
                <a:buSzTx/>
                <a:buFontTx/>
                <a:buNone/>
              </a:pPr>
              <a:t>108</a:t>
            </a:fld>
            <a:endParaRPr lang="en-US" altLang="en-US" sz="10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826D256A-6570-42A4-9FE2-CFFE404E091C}"/>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a:t>
            </a:r>
            <a:r>
              <a:rPr lang="en-US" sz="1600" dirty="0">
                <a:solidFill>
                  <a:srgbClr val="0000FF"/>
                </a:solidFill>
              </a:rPr>
              <a:t>meets one of three criteria:</a:t>
            </a:r>
          </a:p>
          <a:p>
            <a:pPr eaLnBrk="1" hangingPunct="1">
              <a:lnSpc>
                <a:spcPct val="90000"/>
              </a:lnSpc>
              <a:defRPr/>
            </a:pPr>
            <a:endParaRPr lang="en-US" sz="1600" dirty="0">
              <a:solidFill>
                <a:srgbClr val="0000FF"/>
              </a:solidFill>
            </a:endParaRPr>
          </a:p>
          <a:p>
            <a:pPr eaLnBrk="1" hangingPunct="1">
              <a:lnSpc>
                <a:spcPct val="90000"/>
              </a:lnSpc>
              <a:defRPr/>
            </a:pPr>
            <a:r>
              <a:rPr lang="en-US" sz="1600" b="1" dirty="0">
                <a:solidFill>
                  <a:schemeClr val="bg1"/>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98307" name="Rectangle 8">
            <a:extLst>
              <a:ext uri="{FF2B5EF4-FFF2-40B4-BE49-F238E27FC236}">
                <a16:creationId xmlns:a16="http://schemas.microsoft.com/office/drawing/2014/main" id="{1D27C94C-85ED-4DD8-9B39-172573D4C7D5}"/>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98308" name="Rectangle 9">
            <a:extLst>
              <a:ext uri="{FF2B5EF4-FFF2-40B4-BE49-F238E27FC236}">
                <a16:creationId xmlns:a16="http://schemas.microsoft.com/office/drawing/2014/main" id="{9B3D6E26-A202-4A17-9CCC-DCEA48A2952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8309" name="Text Box 10">
            <a:extLst>
              <a:ext uri="{FF2B5EF4-FFF2-40B4-BE49-F238E27FC236}">
                <a16:creationId xmlns:a16="http://schemas.microsoft.com/office/drawing/2014/main" id="{AD729265-DD63-42FF-B6F1-0953EF229911}"/>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98310" name="Line 12">
            <a:extLst>
              <a:ext uri="{FF2B5EF4-FFF2-40B4-BE49-F238E27FC236}">
                <a16:creationId xmlns:a16="http://schemas.microsoft.com/office/drawing/2014/main" id="{693CD1E2-7CB8-432E-BDAA-1129CF9A210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1" name="Line 13">
            <a:extLst>
              <a:ext uri="{FF2B5EF4-FFF2-40B4-BE49-F238E27FC236}">
                <a16:creationId xmlns:a16="http://schemas.microsoft.com/office/drawing/2014/main" id="{27B2316A-A2C0-4CC1-B689-7D4D75C40B05}"/>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2" name="Text Box 14">
            <a:extLst>
              <a:ext uri="{FF2B5EF4-FFF2-40B4-BE49-F238E27FC236}">
                <a16:creationId xmlns:a16="http://schemas.microsoft.com/office/drawing/2014/main" id="{E14025F3-40CC-4899-9CC0-EBC8CF3D7BFB}"/>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By what special name is ‘Zone 1 + Plus disease’ known?</a:t>
            </a:r>
          </a:p>
          <a:p>
            <a:pPr eaLnBrk="1" hangingPunct="1">
              <a:lnSpc>
                <a:spcPct val="90000"/>
              </a:lnSpc>
              <a:spcBef>
                <a:spcPct val="0"/>
              </a:spcBef>
              <a:buClrTx/>
              <a:buSzTx/>
              <a:buFontTx/>
              <a:buNone/>
            </a:pPr>
            <a:r>
              <a:rPr lang="en-US" altLang="en-US" sz="1400" b="1">
                <a:solidFill>
                  <a:srgbClr val="0000FF"/>
                </a:solidFill>
              </a:rPr>
              <a:t>Rush</a:t>
            </a:r>
            <a:r>
              <a:rPr lang="en-US" altLang="en-US" sz="1400">
                <a:solidFill>
                  <a:srgbClr val="0000FF"/>
                </a:solidFill>
              </a:rPr>
              <a:t> </a:t>
            </a:r>
            <a:r>
              <a:rPr lang="en-US" altLang="en-US" sz="1400" b="1">
                <a:solidFill>
                  <a:srgbClr val="0000FF"/>
                </a:solidFill>
              </a:rPr>
              <a:t>disease</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0000FF"/>
                </a:solidFill>
              </a:rPr>
              <a:t>Why is it called Rush disease?</a:t>
            </a:r>
          </a:p>
          <a:p>
            <a:pPr eaLnBrk="1" hangingPunct="1">
              <a:lnSpc>
                <a:spcPct val="90000"/>
              </a:lnSpc>
              <a:spcBef>
                <a:spcPct val="0"/>
              </a:spcBef>
              <a:buClrTx/>
              <a:buSzTx/>
              <a:buFontTx/>
              <a:buNone/>
            </a:pPr>
            <a:r>
              <a:rPr lang="en-US" altLang="en-US" sz="1400">
                <a:solidFill>
                  <a:srgbClr val="0000FF"/>
                </a:solidFill>
              </a:rPr>
              <a:t>Because these eyes are at especially high risk of very rapid progression to TRD</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0000FF"/>
                </a:solidFill>
              </a:rPr>
              <a:t>Which infants are at particular risk for developing Rush disease?</a:t>
            </a:r>
          </a:p>
          <a:p>
            <a:pPr eaLnBrk="1" hangingPunct="1">
              <a:lnSpc>
                <a:spcPct val="90000"/>
              </a:lnSpc>
              <a:spcBef>
                <a:spcPct val="0"/>
              </a:spcBef>
              <a:buClrTx/>
              <a:buSzTx/>
              <a:buFontTx/>
              <a:buNone/>
            </a:pPr>
            <a:r>
              <a:rPr lang="en-US" altLang="en-US" sz="1400">
                <a:solidFill>
                  <a:srgbClr val="FFFF99"/>
                </a:solidFill>
              </a:rPr>
              <a:t>Those weighing under 1000 grams</a:t>
            </a:r>
          </a:p>
        </p:txBody>
      </p:sp>
      <p:sp>
        <p:nvSpPr>
          <p:cNvPr id="98313" name="Slide Number Placeholder 1">
            <a:extLst>
              <a:ext uri="{FF2B5EF4-FFF2-40B4-BE49-F238E27FC236}">
                <a16:creationId xmlns:a16="http://schemas.microsoft.com/office/drawing/2014/main" id="{9507BB9D-CC7A-4D0F-ADC0-5AD58DBB3EB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30E5743-5C2F-4C49-B548-5BBBB6ACFED8}" type="slidenum">
              <a:rPr lang="en-US" altLang="en-US" sz="1000"/>
              <a:pPr>
                <a:spcBef>
                  <a:spcPct val="0"/>
                </a:spcBef>
                <a:buClrTx/>
                <a:buSzTx/>
                <a:buFontTx/>
                <a:buNone/>
              </a:pPr>
              <a:t>109</a:t>
            </a:fld>
            <a:endParaRPr lang="en-US" altLang="en-US"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E54F545-C952-4409-AEAE-0AB17BB9EA35}"/>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3" name="Rectangle 3">
            <a:extLst>
              <a:ext uri="{FF2B5EF4-FFF2-40B4-BE49-F238E27FC236}">
                <a16:creationId xmlns:a16="http://schemas.microsoft.com/office/drawing/2014/main" id="{9174E8A2-68DC-424B-8DD1-9A8DE85F510A}"/>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0244" name="Rectangle 4">
            <a:extLst>
              <a:ext uri="{FF2B5EF4-FFF2-40B4-BE49-F238E27FC236}">
                <a16:creationId xmlns:a16="http://schemas.microsoft.com/office/drawing/2014/main" id="{95728042-25E8-45E2-B3CF-A764AE4314C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0245" name="Text Box 5">
            <a:extLst>
              <a:ext uri="{FF2B5EF4-FFF2-40B4-BE49-F238E27FC236}">
                <a16:creationId xmlns:a16="http://schemas.microsoft.com/office/drawing/2014/main" id="{89C6C025-139B-4CFD-B9F3-D24764FB5D2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0246" name="Rectangle 6">
            <a:extLst>
              <a:ext uri="{FF2B5EF4-FFF2-40B4-BE49-F238E27FC236}">
                <a16:creationId xmlns:a16="http://schemas.microsoft.com/office/drawing/2014/main" id="{4E3127D5-EC71-4D0C-B257-64F33F8AA9FE}"/>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97287" name="Group 7">
            <a:extLst>
              <a:ext uri="{FF2B5EF4-FFF2-40B4-BE49-F238E27FC236}">
                <a16:creationId xmlns:a16="http://schemas.microsoft.com/office/drawing/2014/main" id="{9FCE9641-878C-4ED1-AE6E-162CB25CC3A9}"/>
              </a:ext>
            </a:extLst>
          </p:cNvPr>
          <p:cNvGraphicFramePr>
            <a:graphicFrameLocks noGrp="1"/>
          </p:cNvGraphicFramePr>
          <p:nvPr>
            <p:extLst>
              <p:ext uri="{D42A27DB-BD31-4B8C-83A1-F6EECF244321}">
                <p14:modId xmlns:p14="http://schemas.microsoft.com/office/powerpoint/2010/main" val="3515617849"/>
              </p:ext>
            </p:extLst>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bg1">
                              <a:lumMod val="75000"/>
                            </a:schemeClr>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26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0264" name="Slide Number Placeholder 1">
            <a:extLst>
              <a:ext uri="{FF2B5EF4-FFF2-40B4-BE49-F238E27FC236}">
                <a16:creationId xmlns:a16="http://schemas.microsoft.com/office/drawing/2014/main" id="{420E0237-A823-4665-BA81-30272BA4E88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4BB2BAF-3E7E-4498-8071-E92C79285625}" type="slidenum">
              <a:rPr lang="en-US" altLang="en-US" sz="1000"/>
              <a:pPr>
                <a:spcBef>
                  <a:spcPct val="0"/>
                </a:spcBef>
                <a:buClrTx/>
                <a:buSzTx/>
                <a:buFontTx/>
                <a:buNone/>
              </a:pPr>
              <a:t>11</a:t>
            </a:fld>
            <a:endParaRPr lang="en-US" altLang="en-US" sz="1000"/>
          </a:p>
        </p:txBody>
      </p:sp>
    </p:spTree>
    <p:extLst>
      <p:ext uri="{BB962C8B-B14F-4D97-AF65-F5344CB8AC3E}">
        <p14:creationId xmlns:p14="http://schemas.microsoft.com/office/powerpoint/2010/main" val="32347284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00FCBBE4-E4A6-44BB-A389-976141C2F10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a:t>
            </a:r>
            <a:r>
              <a:rPr lang="en-US" sz="1600" dirty="0">
                <a:solidFill>
                  <a:srgbClr val="0000FF"/>
                </a:solidFill>
              </a:rPr>
              <a:t>meets one of three criteria:</a:t>
            </a:r>
          </a:p>
          <a:p>
            <a:pPr eaLnBrk="1" hangingPunct="1">
              <a:lnSpc>
                <a:spcPct val="90000"/>
              </a:lnSpc>
              <a:defRPr/>
            </a:pPr>
            <a:endParaRPr lang="en-US" sz="1600" dirty="0">
              <a:solidFill>
                <a:srgbClr val="0000FF"/>
              </a:solidFill>
            </a:endParaRPr>
          </a:p>
          <a:p>
            <a:pPr eaLnBrk="1" hangingPunct="1">
              <a:lnSpc>
                <a:spcPct val="90000"/>
              </a:lnSpc>
              <a:defRPr/>
            </a:pPr>
            <a:r>
              <a:rPr lang="en-US" sz="1600" b="1" dirty="0">
                <a:solidFill>
                  <a:schemeClr val="bg1"/>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99331" name="Rectangle 8">
            <a:extLst>
              <a:ext uri="{FF2B5EF4-FFF2-40B4-BE49-F238E27FC236}">
                <a16:creationId xmlns:a16="http://schemas.microsoft.com/office/drawing/2014/main" id="{D02C6CFC-8C20-4DB3-B8D9-26A5929DE355}"/>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99332" name="Rectangle 9">
            <a:extLst>
              <a:ext uri="{FF2B5EF4-FFF2-40B4-BE49-F238E27FC236}">
                <a16:creationId xmlns:a16="http://schemas.microsoft.com/office/drawing/2014/main" id="{4D58298F-44DF-4CFC-89C5-793E9839BB1D}"/>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99333" name="Text Box 10">
            <a:extLst>
              <a:ext uri="{FF2B5EF4-FFF2-40B4-BE49-F238E27FC236}">
                <a16:creationId xmlns:a16="http://schemas.microsoft.com/office/drawing/2014/main" id="{F25D8A79-0D30-42BA-9E9F-94A3F12AFB20}"/>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99334" name="Line 12">
            <a:extLst>
              <a:ext uri="{FF2B5EF4-FFF2-40B4-BE49-F238E27FC236}">
                <a16:creationId xmlns:a16="http://schemas.microsoft.com/office/drawing/2014/main" id="{80076F7B-5151-41C5-9585-7128B36D6878}"/>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Line 13">
            <a:extLst>
              <a:ext uri="{FF2B5EF4-FFF2-40B4-BE49-F238E27FC236}">
                <a16:creationId xmlns:a16="http://schemas.microsoft.com/office/drawing/2014/main" id="{2FD83B91-CD38-44BC-96FC-CEBEF349789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6" name="Text Box 14">
            <a:extLst>
              <a:ext uri="{FF2B5EF4-FFF2-40B4-BE49-F238E27FC236}">
                <a16:creationId xmlns:a16="http://schemas.microsoft.com/office/drawing/2014/main" id="{3AF7DD51-A8C5-44BF-9503-8B12FBE4EB40}"/>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By what special name is ‘Zone 1 + Plus disease’ known?</a:t>
            </a:r>
          </a:p>
          <a:p>
            <a:pPr eaLnBrk="1" hangingPunct="1">
              <a:lnSpc>
                <a:spcPct val="90000"/>
              </a:lnSpc>
              <a:spcBef>
                <a:spcPct val="0"/>
              </a:spcBef>
              <a:buClrTx/>
              <a:buSzTx/>
              <a:buFontTx/>
              <a:buNone/>
            </a:pPr>
            <a:r>
              <a:rPr lang="en-US" altLang="en-US" sz="1400" b="1">
                <a:solidFill>
                  <a:srgbClr val="0000FF"/>
                </a:solidFill>
              </a:rPr>
              <a:t>Rush</a:t>
            </a:r>
            <a:r>
              <a:rPr lang="en-US" altLang="en-US" sz="1400">
                <a:solidFill>
                  <a:srgbClr val="0000FF"/>
                </a:solidFill>
              </a:rPr>
              <a:t> </a:t>
            </a:r>
            <a:r>
              <a:rPr lang="en-US" altLang="en-US" sz="1400" b="1">
                <a:solidFill>
                  <a:srgbClr val="0000FF"/>
                </a:solidFill>
              </a:rPr>
              <a:t>disease</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0000FF"/>
                </a:solidFill>
              </a:rPr>
              <a:t>Why is it called Rush disease?</a:t>
            </a:r>
          </a:p>
          <a:p>
            <a:pPr eaLnBrk="1" hangingPunct="1">
              <a:lnSpc>
                <a:spcPct val="90000"/>
              </a:lnSpc>
              <a:spcBef>
                <a:spcPct val="0"/>
              </a:spcBef>
              <a:buClrTx/>
              <a:buSzTx/>
              <a:buFontTx/>
              <a:buNone/>
            </a:pPr>
            <a:r>
              <a:rPr lang="en-US" altLang="en-US" sz="1400">
                <a:solidFill>
                  <a:srgbClr val="0000FF"/>
                </a:solidFill>
              </a:rPr>
              <a:t>Because these eyes are at especially high risk of very rapid progression to TRD</a:t>
            </a:r>
          </a:p>
          <a:p>
            <a:pPr eaLnBrk="1" hangingPunct="1">
              <a:lnSpc>
                <a:spcPct val="90000"/>
              </a:lnSpc>
              <a:spcBef>
                <a:spcPct val="0"/>
              </a:spcBef>
              <a:buClrTx/>
              <a:buSzTx/>
              <a:buFontTx/>
              <a:buNone/>
            </a:pPr>
            <a:endParaRPr lang="en-US" altLang="en-US" sz="1400">
              <a:solidFill>
                <a:srgbClr val="0000FF"/>
              </a:solidFill>
            </a:endParaRPr>
          </a:p>
          <a:p>
            <a:pPr eaLnBrk="1" hangingPunct="1">
              <a:lnSpc>
                <a:spcPct val="90000"/>
              </a:lnSpc>
              <a:spcBef>
                <a:spcPct val="0"/>
              </a:spcBef>
              <a:buClrTx/>
              <a:buSzTx/>
              <a:buFontTx/>
              <a:buNone/>
            </a:pPr>
            <a:r>
              <a:rPr lang="en-US" altLang="en-US" sz="1400" i="1">
                <a:solidFill>
                  <a:srgbClr val="0000FF"/>
                </a:solidFill>
              </a:rPr>
              <a:t>Which infants are at particular risk for developing Rush disease?</a:t>
            </a:r>
          </a:p>
          <a:p>
            <a:pPr eaLnBrk="1" hangingPunct="1">
              <a:lnSpc>
                <a:spcPct val="90000"/>
              </a:lnSpc>
              <a:spcBef>
                <a:spcPct val="0"/>
              </a:spcBef>
              <a:buClrTx/>
              <a:buSzTx/>
              <a:buFontTx/>
              <a:buNone/>
            </a:pPr>
            <a:r>
              <a:rPr lang="en-US" altLang="en-US" sz="1400">
                <a:solidFill>
                  <a:srgbClr val="0000FF"/>
                </a:solidFill>
              </a:rPr>
              <a:t>Those weighing under 1000 grams</a:t>
            </a:r>
          </a:p>
        </p:txBody>
      </p:sp>
      <p:sp>
        <p:nvSpPr>
          <p:cNvPr id="99337" name="Slide Number Placeholder 1">
            <a:extLst>
              <a:ext uri="{FF2B5EF4-FFF2-40B4-BE49-F238E27FC236}">
                <a16:creationId xmlns:a16="http://schemas.microsoft.com/office/drawing/2014/main" id="{47CFF4C0-89BB-4E66-B1B7-8B4D7B89C14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748787B-3BA7-45EB-B9A8-BAA73336B4D6}" type="slidenum">
              <a:rPr lang="en-US" altLang="en-US" sz="1000"/>
              <a:pPr>
                <a:spcBef>
                  <a:spcPct val="0"/>
                </a:spcBef>
                <a:buClrTx/>
                <a:buSzTx/>
                <a:buFontTx/>
                <a:buNone/>
              </a:pPr>
              <a:t>110</a:t>
            </a:fld>
            <a:endParaRPr lang="en-US" altLang="en-US" sz="10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9">
            <a:extLst>
              <a:ext uri="{FF2B5EF4-FFF2-40B4-BE49-F238E27FC236}">
                <a16:creationId xmlns:a16="http://schemas.microsoft.com/office/drawing/2014/main" id="{A607F4F9-64C2-425E-9B2F-49183CAE5E3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0" name="Text Box 11">
            <a:extLst>
              <a:ext uri="{FF2B5EF4-FFF2-40B4-BE49-F238E27FC236}">
                <a16:creationId xmlns:a16="http://schemas.microsoft.com/office/drawing/2014/main" id="{A6CF8D64-BA8D-4B60-93CA-2167D6253ABA}"/>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0356" name="Rectangle 8">
            <a:extLst>
              <a:ext uri="{FF2B5EF4-FFF2-40B4-BE49-F238E27FC236}">
                <a16:creationId xmlns:a16="http://schemas.microsoft.com/office/drawing/2014/main" id="{982B2DC0-E95A-4181-BFD7-973AC28B4064}"/>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00357" name="Text Box 10">
            <a:extLst>
              <a:ext uri="{FF2B5EF4-FFF2-40B4-BE49-F238E27FC236}">
                <a16:creationId xmlns:a16="http://schemas.microsoft.com/office/drawing/2014/main" id="{4F8C19D9-37AC-4413-9F5B-1DC5C093D57F}"/>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0358" name="Line 12">
            <a:extLst>
              <a:ext uri="{FF2B5EF4-FFF2-40B4-BE49-F238E27FC236}">
                <a16:creationId xmlns:a16="http://schemas.microsoft.com/office/drawing/2014/main" id="{14E8E5E0-C879-4829-B75D-97BA0F265548}"/>
              </a:ext>
            </a:extLst>
          </p:cNvPr>
          <p:cNvSpPr>
            <a:spLocks noChangeShapeType="1"/>
          </p:cNvSpPr>
          <p:nvPr/>
        </p:nvSpPr>
        <p:spPr bwMode="auto">
          <a:xfrm>
            <a:off x="533400" y="1143000"/>
            <a:ext cx="769620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9" name="Line 13">
            <a:extLst>
              <a:ext uri="{FF2B5EF4-FFF2-40B4-BE49-F238E27FC236}">
                <a16:creationId xmlns:a16="http://schemas.microsoft.com/office/drawing/2014/main" id="{B50C0416-2826-4F6F-80A2-D056A703E694}"/>
              </a:ext>
            </a:extLst>
          </p:cNvPr>
          <p:cNvSpPr>
            <a:spLocks noChangeShapeType="1"/>
          </p:cNvSpPr>
          <p:nvPr/>
        </p:nvSpPr>
        <p:spPr bwMode="auto">
          <a:xfrm flipV="1">
            <a:off x="762000" y="914400"/>
            <a:ext cx="72390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Text Box 14">
            <a:extLst>
              <a:ext uri="{FF2B5EF4-FFF2-40B4-BE49-F238E27FC236}">
                <a16:creationId xmlns:a16="http://schemas.microsoft.com/office/drawing/2014/main" id="{A77AE505-9863-4687-825A-C9A8559C290D}"/>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400" i="1">
                <a:solidFill>
                  <a:schemeClr val="bg1">
                    <a:lumMod val="65000"/>
                  </a:schemeClr>
                </a:solidFill>
              </a:rPr>
              <a:t>By what special name is ‘Zone 1 + Plus disease’ known?</a:t>
            </a:r>
          </a:p>
          <a:p>
            <a:pPr eaLnBrk="1" hangingPunct="1">
              <a:lnSpc>
                <a:spcPct val="90000"/>
              </a:lnSpc>
              <a:defRPr/>
            </a:pPr>
            <a:r>
              <a:rPr lang="en-US" sz="1400" b="1">
                <a:solidFill>
                  <a:schemeClr val="bg1">
                    <a:lumMod val="65000"/>
                  </a:schemeClr>
                </a:solidFill>
              </a:rPr>
              <a:t>Rush</a:t>
            </a:r>
            <a:r>
              <a:rPr lang="en-US" sz="1400">
                <a:solidFill>
                  <a:schemeClr val="bg1">
                    <a:lumMod val="65000"/>
                  </a:schemeClr>
                </a:solidFill>
              </a:rPr>
              <a:t> </a:t>
            </a:r>
            <a:r>
              <a:rPr lang="en-US" sz="1400" b="1">
                <a:solidFill>
                  <a:schemeClr val="bg1">
                    <a:lumMod val="65000"/>
                  </a:schemeClr>
                </a:solidFill>
              </a:rPr>
              <a:t>disease</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Why is it called Rush disease?</a:t>
            </a:r>
          </a:p>
          <a:p>
            <a:pPr eaLnBrk="1" hangingPunct="1">
              <a:lnSpc>
                <a:spcPct val="90000"/>
              </a:lnSpc>
              <a:defRPr/>
            </a:pPr>
            <a:r>
              <a:rPr lang="en-US" sz="1400">
                <a:solidFill>
                  <a:schemeClr val="bg1">
                    <a:lumMod val="65000"/>
                  </a:schemeClr>
                </a:solidFill>
              </a:rPr>
              <a:t>Because these eyes are at especially high risk of very rapid progression to TRD</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Which infants are at particular risk for developing Rush disease?</a:t>
            </a:r>
          </a:p>
          <a:p>
            <a:pPr eaLnBrk="1" hangingPunct="1">
              <a:lnSpc>
                <a:spcPct val="90000"/>
              </a:lnSpc>
              <a:defRPr/>
            </a:pPr>
            <a:r>
              <a:rPr lang="en-US" sz="1400">
                <a:solidFill>
                  <a:schemeClr val="bg1">
                    <a:lumMod val="65000"/>
                  </a:schemeClr>
                </a:solidFill>
              </a:rPr>
              <a:t>Those weighing under 1000 grams</a:t>
            </a:r>
          </a:p>
        </p:txBody>
      </p:sp>
      <p:sp>
        <p:nvSpPr>
          <p:cNvPr id="100361" name="Slide Number Placeholder 1">
            <a:extLst>
              <a:ext uri="{FF2B5EF4-FFF2-40B4-BE49-F238E27FC236}">
                <a16:creationId xmlns:a16="http://schemas.microsoft.com/office/drawing/2014/main" id="{23A55C62-7CF4-46CE-BC53-84204BBE928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470B3E1-9DD1-48CF-AA7B-39921CA91962}" type="slidenum">
              <a:rPr lang="en-US" altLang="en-US" sz="1000"/>
              <a:pPr>
                <a:spcBef>
                  <a:spcPct val="0"/>
                </a:spcBef>
                <a:buClrTx/>
                <a:buSzTx/>
                <a:buFontTx/>
                <a:buNone/>
              </a:pPr>
              <a:t>111</a:t>
            </a:fld>
            <a:endParaRPr lang="en-US" altLang="en-US" sz="1000"/>
          </a:p>
        </p:txBody>
      </p:sp>
      <p:sp>
        <p:nvSpPr>
          <p:cNvPr id="2" name="TextBox 1">
            <a:extLst>
              <a:ext uri="{FF2B5EF4-FFF2-40B4-BE49-F238E27FC236}">
                <a16:creationId xmlns:a16="http://schemas.microsoft.com/office/drawing/2014/main" id="{881EECF9-1293-4C14-AB8C-0029AF8953F0}"/>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rgbClr val="0000FF"/>
                </a:solidFill>
                <a:latin typeface="Arial" charset="0"/>
              </a:rPr>
              <a:t>Another term is used for aggressive posterior ROP--what is it?</a:t>
            </a:r>
          </a:p>
          <a:p>
            <a:pPr eaLnBrk="1" hangingPunct="1">
              <a:defRPr/>
            </a:pPr>
            <a:r>
              <a:rPr lang="en-US" sz="1500" dirty="0">
                <a:solidFill>
                  <a:srgbClr val="CCFFCC"/>
                </a:solidFill>
                <a:latin typeface="Arial" charset="0"/>
              </a:rPr>
              <a:t>It is called </a:t>
            </a:r>
            <a:r>
              <a:rPr lang="en-US" sz="1500" b="1" dirty="0">
                <a:solidFill>
                  <a:srgbClr val="CCFFCC"/>
                </a:solidFill>
                <a:latin typeface="Arial" charset="0"/>
              </a:rPr>
              <a:t>Aggressive Posterior ROP </a:t>
            </a:r>
            <a:r>
              <a:rPr lang="en-US" sz="1500" dirty="0">
                <a:solidFill>
                  <a:srgbClr val="CCFFCC"/>
                </a:solidFill>
                <a:latin typeface="Arial" charset="0"/>
              </a:rPr>
              <a:t>(APROP)</a:t>
            </a:r>
          </a:p>
          <a:p>
            <a:pPr eaLnBrk="1" hangingPunct="1">
              <a:defRPr/>
            </a:pPr>
            <a:endParaRPr lang="en-US" sz="1500" dirty="0">
              <a:solidFill>
                <a:srgbClr val="CCFFCC"/>
              </a:solidFill>
              <a:latin typeface="Arial" charset="0"/>
            </a:endParaRPr>
          </a:p>
          <a:p>
            <a:pPr eaLnBrk="1" hangingPunct="1">
              <a:defRPr/>
            </a:pPr>
            <a:r>
              <a:rPr lang="en-US" sz="1500" i="1" dirty="0">
                <a:solidFill>
                  <a:srgbClr val="CCFFCC"/>
                </a:solidFill>
                <a:latin typeface="Arial" charset="0"/>
              </a:rPr>
              <a:t>Is APROP simply another name for Rush disease?</a:t>
            </a:r>
          </a:p>
          <a:p>
            <a:pPr eaLnBrk="1" hangingPunct="1">
              <a:defRPr/>
            </a:pPr>
            <a:r>
              <a:rPr lang="en-US" sz="1500" dirty="0">
                <a:solidFill>
                  <a:srgbClr val="CCFFCC"/>
                </a:solidFill>
                <a:latin typeface="Arial" charset="0"/>
              </a:rPr>
              <a:t>While the terms are sometimes used interchangeably, the clinical appearance and behavior of APROP can differ from that of Rush dz. APROP is characterized by the presence of </a:t>
            </a:r>
            <a:r>
              <a:rPr lang="en-US" sz="1500" dirty="0" err="1">
                <a:solidFill>
                  <a:srgbClr val="CCFFCC"/>
                </a:solidFill>
                <a:latin typeface="Arial" charset="0"/>
              </a:rPr>
              <a:t>neovascular</a:t>
            </a:r>
            <a:r>
              <a:rPr lang="en-US" sz="1500" dirty="0">
                <a:solidFill>
                  <a:srgbClr val="CCFFCC"/>
                </a:solidFill>
                <a:latin typeface="Arial" charset="0"/>
              </a:rPr>
              <a:t> fronds lying flat on the retinal surface (</a:t>
            </a:r>
            <a:r>
              <a:rPr lang="en-US" sz="1500" dirty="0" err="1">
                <a:solidFill>
                  <a:srgbClr val="CCFFCC"/>
                </a:solidFill>
                <a:latin typeface="Arial" charset="0"/>
              </a:rPr>
              <a:t>ie</a:t>
            </a:r>
            <a:r>
              <a:rPr lang="en-US" sz="1500" dirty="0">
                <a:solidFill>
                  <a:srgbClr val="CCFFCC"/>
                </a:solidFill>
                <a:latin typeface="Arial" charset="0"/>
              </a:rPr>
              <a:t>, without a ridge) in Zone 1 or posterior Zone 2. Active A-V shunting is the rule. APROP is notorious for three unfortunate tendencies:</a:t>
            </a:r>
          </a:p>
          <a:p>
            <a:pPr marL="342900" indent="-342900" eaLnBrk="1" hangingPunct="1">
              <a:buFontTx/>
              <a:buAutoNum type="arabicParenR"/>
              <a:defRPr/>
            </a:pPr>
            <a:r>
              <a:rPr lang="en-US" sz="1500" dirty="0">
                <a:solidFill>
                  <a:srgbClr val="CCFFCC"/>
                </a:solidFill>
                <a:latin typeface="Arial" charset="0"/>
              </a:rPr>
              <a:t>Direct progression from Stage 1 to Stage 3 disease;</a:t>
            </a:r>
          </a:p>
          <a:p>
            <a:pPr marL="342900" indent="-342900" eaLnBrk="1" hangingPunct="1">
              <a:buFontTx/>
              <a:buAutoNum type="arabicParenR"/>
              <a:defRPr/>
            </a:pPr>
            <a:r>
              <a:rPr lang="en-US" sz="1500" dirty="0">
                <a:solidFill>
                  <a:srgbClr val="CCFFCC"/>
                </a:solidFill>
                <a:latin typeface="Arial" charset="0"/>
              </a:rPr>
              <a:t>very rapid progression (Stage 1 to 3 or even 4 in a matter of days); </a:t>
            </a:r>
          </a:p>
          <a:p>
            <a:pPr marL="342900" indent="-342900" eaLnBrk="1" hangingPunct="1">
              <a:buFontTx/>
              <a:buAutoNum type="arabicParenR"/>
              <a:defRPr/>
            </a:pPr>
            <a:r>
              <a:rPr lang="en-US" sz="1500" dirty="0">
                <a:solidFill>
                  <a:srgbClr val="CCFFCC"/>
                </a:solidFill>
                <a:latin typeface="Arial" charset="0"/>
              </a:rPr>
              <a:t>a proclivity to recur despite seemingly adequate treatment; and</a:t>
            </a:r>
          </a:p>
          <a:p>
            <a:pPr marL="342900" indent="-342900" eaLnBrk="1" hangingPunct="1">
              <a:buFontTx/>
              <a:buAutoNum type="arabicParenR"/>
              <a:defRPr/>
            </a:pPr>
            <a:r>
              <a:rPr lang="en-US" sz="1500" dirty="0">
                <a:solidFill>
                  <a:srgbClr val="CCFFCC"/>
                </a:solidFill>
                <a:latin typeface="Arial" charset="0"/>
              </a:rPr>
              <a:t>a less-than-robust response to conventional laser treatment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9">
            <a:extLst>
              <a:ext uri="{FF2B5EF4-FFF2-40B4-BE49-F238E27FC236}">
                <a16:creationId xmlns:a16="http://schemas.microsoft.com/office/drawing/2014/main" id="{9F25AFD7-81FC-4530-A537-F0A2211E1868}"/>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0" name="Text Box 11">
            <a:extLst>
              <a:ext uri="{FF2B5EF4-FFF2-40B4-BE49-F238E27FC236}">
                <a16:creationId xmlns:a16="http://schemas.microsoft.com/office/drawing/2014/main" id="{3F82F2DC-7EF5-4416-ABCA-0BF222C662FD}"/>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1380" name="Rectangle 8">
            <a:extLst>
              <a:ext uri="{FF2B5EF4-FFF2-40B4-BE49-F238E27FC236}">
                <a16:creationId xmlns:a16="http://schemas.microsoft.com/office/drawing/2014/main" id="{E9B7E321-D8C8-4286-AD01-B910AAC753A6}"/>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01381" name="Text Box 10">
            <a:extLst>
              <a:ext uri="{FF2B5EF4-FFF2-40B4-BE49-F238E27FC236}">
                <a16:creationId xmlns:a16="http://schemas.microsoft.com/office/drawing/2014/main" id="{711745F5-A764-4982-8EA2-1B77DB8A75E2}"/>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1382" name="Line 12">
            <a:extLst>
              <a:ext uri="{FF2B5EF4-FFF2-40B4-BE49-F238E27FC236}">
                <a16:creationId xmlns:a16="http://schemas.microsoft.com/office/drawing/2014/main" id="{356C648C-E659-44A6-8F01-9326773A6C3B}"/>
              </a:ext>
            </a:extLst>
          </p:cNvPr>
          <p:cNvSpPr>
            <a:spLocks noChangeShapeType="1"/>
          </p:cNvSpPr>
          <p:nvPr/>
        </p:nvSpPr>
        <p:spPr bwMode="auto">
          <a:xfrm>
            <a:off x="533400" y="1143000"/>
            <a:ext cx="769620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3" name="Line 13">
            <a:extLst>
              <a:ext uri="{FF2B5EF4-FFF2-40B4-BE49-F238E27FC236}">
                <a16:creationId xmlns:a16="http://schemas.microsoft.com/office/drawing/2014/main" id="{38CEF023-6B1A-4555-91FF-8D89C67BB2D6}"/>
              </a:ext>
            </a:extLst>
          </p:cNvPr>
          <p:cNvSpPr>
            <a:spLocks noChangeShapeType="1"/>
          </p:cNvSpPr>
          <p:nvPr/>
        </p:nvSpPr>
        <p:spPr bwMode="auto">
          <a:xfrm flipV="1">
            <a:off x="762000" y="914400"/>
            <a:ext cx="72390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Text Box 14">
            <a:extLst>
              <a:ext uri="{FF2B5EF4-FFF2-40B4-BE49-F238E27FC236}">
                <a16:creationId xmlns:a16="http://schemas.microsoft.com/office/drawing/2014/main" id="{D244588B-2E52-48F9-8641-2B3BE271E4F2}"/>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400" i="1">
                <a:solidFill>
                  <a:schemeClr val="bg1">
                    <a:lumMod val="65000"/>
                  </a:schemeClr>
                </a:solidFill>
              </a:rPr>
              <a:t>By what special name is ‘Zone 1 + Plus disease’ known?</a:t>
            </a:r>
          </a:p>
          <a:p>
            <a:pPr eaLnBrk="1" hangingPunct="1">
              <a:lnSpc>
                <a:spcPct val="90000"/>
              </a:lnSpc>
              <a:defRPr/>
            </a:pPr>
            <a:r>
              <a:rPr lang="en-US" sz="1400" b="1">
                <a:solidFill>
                  <a:schemeClr val="bg1">
                    <a:lumMod val="65000"/>
                  </a:schemeClr>
                </a:solidFill>
              </a:rPr>
              <a:t>Rush</a:t>
            </a:r>
            <a:r>
              <a:rPr lang="en-US" sz="1400">
                <a:solidFill>
                  <a:schemeClr val="bg1">
                    <a:lumMod val="65000"/>
                  </a:schemeClr>
                </a:solidFill>
              </a:rPr>
              <a:t> </a:t>
            </a:r>
            <a:r>
              <a:rPr lang="en-US" sz="1400" b="1">
                <a:solidFill>
                  <a:schemeClr val="bg1">
                    <a:lumMod val="65000"/>
                  </a:schemeClr>
                </a:solidFill>
              </a:rPr>
              <a:t>disease</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Why is it called Rush disease?</a:t>
            </a:r>
          </a:p>
          <a:p>
            <a:pPr eaLnBrk="1" hangingPunct="1">
              <a:lnSpc>
                <a:spcPct val="90000"/>
              </a:lnSpc>
              <a:defRPr/>
            </a:pPr>
            <a:r>
              <a:rPr lang="en-US" sz="1400">
                <a:solidFill>
                  <a:schemeClr val="bg1">
                    <a:lumMod val="65000"/>
                  </a:schemeClr>
                </a:solidFill>
              </a:rPr>
              <a:t>Because these eyes are at especially high risk of very rapid progression to TRD</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Which infants are at particular risk for developing Rush disease?</a:t>
            </a:r>
          </a:p>
          <a:p>
            <a:pPr eaLnBrk="1" hangingPunct="1">
              <a:lnSpc>
                <a:spcPct val="90000"/>
              </a:lnSpc>
              <a:defRPr/>
            </a:pPr>
            <a:r>
              <a:rPr lang="en-US" sz="1400">
                <a:solidFill>
                  <a:schemeClr val="bg1">
                    <a:lumMod val="65000"/>
                  </a:schemeClr>
                </a:solidFill>
              </a:rPr>
              <a:t>Those weighing under 1000 grams</a:t>
            </a:r>
          </a:p>
        </p:txBody>
      </p:sp>
      <p:sp>
        <p:nvSpPr>
          <p:cNvPr id="101385" name="Slide Number Placeholder 1">
            <a:extLst>
              <a:ext uri="{FF2B5EF4-FFF2-40B4-BE49-F238E27FC236}">
                <a16:creationId xmlns:a16="http://schemas.microsoft.com/office/drawing/2014/main" id="{52FDAA73-A9E7-4463-A022-4795D0EA381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DFBA56-01EA-4DC6-9ACA-B29341773A2D}" type="slidenum">
              <a:rPr lang="en-US" altLang="en-US" sz="1000"/>
              <a:pPr>
                <a:spcBef>
                  <a:spcPct val="0"/>
                </a:spcBef>
                <a:buClrTx/>
                <a:buSzTx/>
                <a:buFontTx/>
                <a:buNone/>
              </a:pPr>
              <a:t>112</a:t>
            </a:fld>
            <a:endParaRPr lang="en-US" altLang="en-US" sz="1000"/>
          </a:p>
        </p:txBody>
      </p:sp>
      <p:sp>
        <p:nvSpPr>
          <p:cNvPr id="2" name="TextBox 1">
            <a:extLst>
              <a:ext uri="{FF2B5EF4-FFF2-40B4-BE49-F238E27FC236}">
                <a16:creationId xmlns:a16="http://schemas.microsoft.com/office/drawing/2014/main" id="{E515D0B6-829B-4930-9B37-8F82C449DF22}"/>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rgbClr val="0000FF"/>
                </a:solidFill>
                <a:latin typeface="Arial" charset="0"/>
              </a:rPr>
              <a:t>Another term is used for aggressive posterior ROP--what is it?</a:t>
            </a:r>
          </a:p>
          <a:p>
            <a:pPr eaLnBrk="1" hangingPunct="1">
              <a:defRPr/>
            </a:pPr>
            <a:r>
              <a:rPr lang="en-US" sz="1500" dirty="0">
                <a:solidFill>
                  <a:srgbClr val="0000FF"/>
                </a:solidFill>
                <a:latin typeface="Arial" charset="0"/>
              </a:rPr>
              <a:t>It is called </a:t>
            </a:r>
            <a:r>
              <a:rPr lang="en-US" sz="1500" b="1" dirty="0">
                <a:solidFill>
                  <a:srgbClr val="0000FF"/>
                </a:solidFill>
                <a:latin typeface="Arial" charset="0"/>
              </a:rPr>
              <a:t>Aggressive Posterior ROP </a:t>
            </a:r>
            <a:r>
              <a:rPr lang="en-US" sz="1500" dirty="0">
                <a:solidFill>
                  <a:srgbClr val="0000FF"/>
                </a:solidFill>
                <a:latin typeface="Arial" charset="0"/>
              </a:rPr>
              <a:t>(APROP)</a:t>
            </a:r>
          </a:p>
          <a:p>
            <a:pPr eaLnBrk="1" hangingPunct="1">
              <a:defRPr/>
            </a:pPr>
            <a:endParaRPr lang="en-US" sz="1500" dirty="0">
              <a:solidFill>
                <a:srgbClr val="0000FF"/>
              </a:solidFill>
              <a:latin typeface="Arial" charset="0"/>
            </a:endParaRPr>
          </a:p>
          <a:p>
            <a:pPr eaLnBrk="1" hangingPunct="1">
              <a:defRPr/>
            </a:pPr>
            <a:r>
              <a:rPr lang="en-US" sz="1500" i="1" dirty="0">
                <a:solidFill>
                  <a:srgbClr val="CCFFCC"/>
                </a:solidFill>
                <a:latin typeface="Arial" charset="0"/>
              </a:rPr>
              <a:t>Is APROP simply another name for Rush disease?</a:t>
            </a:r>
          </a:p>
          <a:p>
            <a:pPr eaLnBrk="1" hangingPunct="1">
              <a:defRPr/>
            </a:pPr>
            <a:r>
              <a:rPr lang="en-US" sz="1500" dirty="0">
                <a:solidFill>
                  <a:srgbClr val="CCFFCC"/>
                </a:solidFill>
                <a:latin typeface="Arial" charset="0"/>
              </a:rPr>
              <a:t>While the terms are sometimes used interchangeably, the clinical appearance and behavior of APROP can differ from that of Rush dz. APROP is characterized by the presence of </a:t>
            </a:r>
            <a:r>
              <a:rPr lang="en-US" sz="1500" dirty="0" err="1">
                <a:solidFill>
                  <a:srgbClr val="CCFFCC"/>
                </a:solidFill>
                <a:latin typeface="Arial" charset="0"/>
              </a:rPr>
              <a:t>neovascular</a:t>
            </a:r>
            <a:r>
              <a:rPr lang="en-US" sz="1500" dirty="0">
                <a:solidFill>
                  <a:srgbClr val="CCFFCC"/>
                </a:solidFill>
                <a:latin typeface="Arial" charset="0"/>
              </a:rPr>
              <a:t> fronds lying flat on the retinal surface (</a:t>
            </a:r>
            <a:r>
              <a:rPr lang="en-US" sz="1500" dirty="0" err="1">
                <a:solidFill>
                  <a:srgbClr val="CCFFCC"/>
                </a:solidFill>
                <a:latin typeface="Arial" charset="0"/>
              </a:rPr>
              <a:t>ie</a:t>
            </a:r>
            <a:r>
              <a:rPr lang="en-US" sz="1500" dirty="0">
                <a:solidFill>
                  <a:srgbClr val="CCFFCC"/>
                </a:solidFill>
                <a:latin typeface="Arial" charset="0"/>
              </a:rPr>
              <a:t>, without a ridge) in Zone 1 or posterior Zone 2. Active A-V shunting is the rule. APROP is notorious for three unfortunate tendencies:</a:t>
            </a:r>
          </a:p>
          <a:p>
            <a:pPr marL="342900" indent="-342900" eaLnBrk="1" hangingPunct="1">
              <a:buFontTx/>
              <a:buAutoNum type="arabicParenR"/>
              <a:defRPr/>
            </a:pPr>
            <a:r>
              <a:rPr lang="en-US" sz="1500" dirty="0">
                <a:solidFill>
                  <a:srgbClr val="CCFFCC"/>
                </a:solidFill>
                <a:latin typeface="Arial" charset="0"/>
              </a:rPr>
              <a:t>Direct progression from Stage 1 to Stage 3 disease;</a:t>
            </a:r>
          </a:p>
          <a:p>
            <a:pPr marL="342900" indent="-342900" eaLnBrk="1" hangingPunct="1">
              <a:buFontTx/>
              <a:buAutoNum type="arabicParenR"/>
              <a:defRPr/>
            </a:pPr>
            <a:r>
              <a:rPr lang="en-US" sz="1500" dirty="0">
                <a:solidFill>
                  <a:srgbClr val="CCFFCC"/>
                </a:solidFill>
                <a:latin typeface="Arial" charset="0"/>
              </a:rPr>
              <a:t>very rapid progression (Stage 1 to 3 or even 4 in a matter of days); </a:t>
            </a:r>
          </a:p>
          <a:p>
            <a:pPr marL="342900" indent="-342900" eaLnBrk="1" hangingPunct="1">
              <a:buFontTx/>
              <a:buAutoNum type="arabicParenR"/>
              <a:defRPr/>
            </a:pPr>
            <a:r>
              <a:rPr lang="en-US" sz="1500" dirty="0">
                <a:solidFill>
                  <a:srgbClr val="CCFFCC"/>
                </a:solidFill>
                <a:latin typeface="Arial" charset="0"/>
              </a:rPr>
              <a:t>a proclivity to recur despite seemingly adequate treatment; and</a:t>
            </a:r>
          </a:p>
          <a:p>
            <a:pPr marL="342900" indent="-342900" eaLnBrk="1" hangingPunct="1">
              <a:buFontTx/>
              <a:buAutoNum type="arabicParenR"/>
              <a:defRPr/>
            </a:pPr>
            <a:r>
              <a:rPr lang="en-US" sz="1500" dirty="0">
                <a:solidFill>
                  <a:srgbClr val="CCFFCC"/>
                </a:solidFill>
                <a:latin typeface="Arial" charset="0"/>
              </a:rPr>
              <a:t>a less-than-robust response to conventional laser treatment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a:extLst>
              <a:ext uri="{FF2B5EF4-FFF2-40B4-BE49-F238E27FC236}">
                <a16:creationId xmlns:a16="http://schemas.microsoft.com/office/drawing/2014/main" id="{61E368E3-899C-493C-AD96-A1706E80601E}"/>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0" name="Text Box 11">
            <a:extLst>
              <a:ext uri="{FF2B5EF4-FFF2-40B4-BE49-F238E27FC236}">
                <a16:creationId xmlns:a16="http://schemas.microsoft.com/office/drawing/2014/main" id="{C9D270B3-58BA-4E98-8142-B11C2CB4C37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2404" name="Rectangle 8">
            <a:extLst>
              <a:ext uri="{FF2B5EF4-FFF2-40B4-BE49-F238E27FC236}">
                <a16:creationId xmlns:a16="http://schemas.microsoft.com/office/drawing/2014/main" id="{61C7A1FE-1B6E-4176-A1C4-85E449F103A6}"/>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02405" name="Text Box 10">
            <a:extLst>
              <a:ext uri="{FF2B5EF4-FFF2-40B4-BE49-F238E27FC236}">
                <a16:creationId xmlns:a16="http://schemas.microsoft.com/office/drawing/2014/main" id="{7C595F6F-6DD4-4EB9-92F0-95C8A1270291}"/>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2406" name="Line 12">
            <a:extLst>
              <a:ext uri="{FF2B5EF4-FFF2-40B4-BE49-F238E27FC236}">
                <a16:creationId xmlns:a16="http://schemas.microsoft.com/office/drawing/2014/main" id="{73BDCBEB-8699-4813-8969-8AAC3DA74948}"/>
              </a:ext>
            </a:extLst>
          </p:cNvPr>
          <p:cNvSpPr>
            <a:spLocks noChangeShapeType="1"/>
          </p:cNvSpPr>
          <p:nvPr/>
        </p:nvSpPr>
        <p:spPr bwMode="auto">
          <a:xfrm>
            <a:off x="533400" y="1143000"/>
            <a:ext cx="769620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Line 13">
            <a:extLst>
              <a:ext uri="{FF2B5EF4-FFF2-40B4-BE49-F238E27FC236}">
                <a16:creationId xmlns:a16="http://schemas.microsoft.com/office/drawing/2014/main" id="{F3FF45FC-74DE-4F66-9D1E-50E0FDAF2B19}"/>
              </a:ext>
            </a:extLst>
          </p:cNvPr>
          <p:cNvSpPr>
            <a:spLocks noChangeShapeType="1"/>
          </p:cNvSpPr>
          <p:nvPr/>
        </p:nvSpPr>
        <p:spPr bwMode="auto">
          <a:xfrm flipV="1">
            <a:off x="762000" y="914400"/>
            <a:ext cx="72390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Text Box 14">
            <a:extLst>
              <a:ext uri="{FF2B5EF4-FFF2-40B4-BE49-F238E27FC236}">
                <a16:creationId xmlns:a16="http://schemas.microsoft.com/office/drawing/2014/main" id="{538ABD1C-05D5-47C2-BBED-7404693CF591}"/>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400" i="1">
                <a:solidFill>
                  <a:schemeClr val="bg1">
                    <a:lumMod val="65000"/>
                  </a:schemeClr>
                </a:solidFill>
              </a:rPr>
              <a:t>By what special name is ‘Zone 1 + Plus disease’ known?</a:t>
            </a:r>
          </a:p>
          <a:p>
            <a:pPr eaLnBrk="1" hangingPunct="1">
              <a:lnSpc>
                <a:spcPct val="90000"/>
              </a:lnSpc>
              <a:defRPr/>
            </a:pPr>
            <a:r>
              <a:rPr lang="en-US" sz="1400" b="1">
                <a:solidFill>
                  <a:schemeClr val="bg1">
                    <a:lumMod val="65000"/>
                  </a:schemeClr>
                </a:solidFill>
              </a:rPr>
              <a:t>Rush</a:t>
            </a:r>
            <a:r>
              <a:rPr lang="en-US" sz="1400">
                <a:solidFill>
                  <a:schemeClr val="bg1">
                    <a:lumMod val="65000"/>
                  </a:schemeClr>
                </a:solidFill>
              </a:rPr>
              <a:t> </a:t>
            </a:r>
            <a:r>
              <a:rPr lang="en-US" sz="1400" b="1">
                <a:solidFill>
                  <a:schemeClr val="bg1">
                    <a:lumMod val="65000"/>
                  </a:schemeClr>
                </a:solidFill>
              </a:rPr>
              <a:t>disease</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Why is it called Rush disease?</a:t>
            </a:r>
          </a:p>
          <a:p>
            <a:pPr eaLnBrk="1" hangingPunct="1">
              <a:lnSpc>
                <a:spcPct val="90000"/>
              </a:lnSpc>
              <a:defRPr/>
            </a:pPr>
            <a:r>
              <a:rPr lang="en-US" sz="1400">
                <a:solidFill>
                  <a:schemeClr val="bg1">
                    <a:lumMod val="65000"/>
                  </a:schemeClr>
                </a:solidFill>
              </a:rPr>
              <a:t>Because these eyes are at especially high risk of very rapid progression to TRD</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Which infants are at particular risk for developing Rush disease?</a:t>
            </a:r>
          </a:p>
          <a:p>
            <a:pPr eaLnBrk="1" hangingPunct="1">
              <a:lnSpc>
                <a:spcPct val="90000"/>
              </a:lnSpc>
              <a:defRPr/>
            </a:pPr>
            <a:r>
              <a:rPr lang="en-US" sz="1400">
                <a:solidFill>
                  <a:schemeClr val="bg1">
                    <a:lumMod val="65000"/>
                  </a:schemeClr>
                </a:solidFill>
              </a:rPr>
              <a:t>Those weighing under 1000 grams</a:t>
            </a:r>
          </a:p>
        </p:txBody>
      </p:sp>
      <p:sp>
        <p:nvSpPr>
          <p:cNvPr id="102409" name="Slide Number Placeholder 1">
            <a:extLst>
              <a:ext uri="{FF2B5EF4-FFF2-40B4-BE49-F238E27FC236}">
                <a16:creationId xmlns:a16="http://schemas.microsoft.com/office/drawing/2014/main" id="{CA692D10-095F-493E-A17E-1E9FD879880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4B29EE-1369-4F34-A80D-4078C5902DFA}" type="slidenum">
              <a:rPr lang="en-US" altLang="en-US" sz="1000"/>
              <a:pPr>
                <a:spcBef>
                  <a:spcPct val="0"/>
                </a:spcBef>
                <a:buClrTx/>
                <a:buSzTx/>
                <a:buFontTx/>
                <a:buNone/>
              </a:pPr>
              <a:t>113</a:t>
            </a:fld>
            <a:endParaRPr lang="en-US" altLang="en-US" sz="1000"/>
          </a:p>
        </p:txBody>
      </p:sp>
      <p:sp>
        <p:nvSpPr>
          <p:cNvPr id="2" name="TextBox 1">
            <a:extLst>
              <a:ext uri="{FF2B5EF4-FFF2-40B4-BE49-F238E27FC236}">
                <a16:creationId xmlns:a16="http://schemas.microsoft.com/office/drawing/2014/main" id="{07CA37C0-5E0E-490C-8FCE-10445D2A13DB}"/>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rgbClr val="0000FF"/>
                </a:solidFill>
                <a:latin typeface="Arial" charset="0"/>
              </a:rPr>
              <a:t>Another term is used for aggressive posterior ROP--what is it?</a:t>
            </a:r>
          </a:p>
          <a:p>
            <a:pPr eaLnBrk="1" hangingPunct="1">
              <a:defRPr/>
            </a:pPr>
            <a:r>
              <a:rPr lang="en-US" sz="1500" dirty="0">
                <a:solidFill>
                  <a:srgbClr val="0000FF"/>
                </a:solidFill>
                <a:latin typeface="Arial" charset="0"/>
              </a:rPr>
              <a:t>It is called </a:t>
            </a:r>
            <a:r>
              <a:rPr lang="en-US" sz="1500" b="1" dirty="0">
                <a:solidFill>
                  <a:srgbClr val="0000FF"/>
                </a:solidFill>
                <a:latin typeface="Arial" charset="0"/>
              </a:rPr>
              <a:t>Aggressive Posterior ROP </a:t>
            </a:r>
            <a:r>
              <a:rPr lang="en-US" sz="1500" dirty="0">
                <a:solidFill>
                  <a:srgbClr val="0000FF"/>
                </a:solidFill>
                <a:latin typeface="Arial" charset="0"/>
              </a:rPr>
              <a:t>(APROP)</a:t>
            </a:r>
          </a:p>
          <a:p>
            <a:pPr eaLnBrk="1" hangingPunct="1">
              <a:defRPr/>
            </a:pPr>
            <a:endParaRPr lang="en-US" sz="1500" dirty="0">
              <a:solidFill>
                <a:srgbClr val="0000FF"/>
              </a:solidFill>
              <a:latin typeface="Arial" charset="0"/>
            </a:endParaRPr>
          </a:p>
          <a:p>
            <a:pPr eaLnBrk="1" hangingPunct="1">
              <a:defRPr/>
            </a:pPr>
            <a:r>
              <a:rPr lang="en-US" sz="1500" i="1" dirty="0">
                <a:solidFill>
                  <a:srgbClr val="0000FF"/>
                </a:solidFill>
                <a:latin typeface="Arial" charset="0"/>
              </a:rPr>
              <a:t>Is APROP simply another name for Rush disease?</a:t>
            </a:r>
          </a:p>
          <a:p>
            <a:pPr eaLnBrk="1" hangingPunct="1">
              <a:defRPr/>
            </a:pPr>
            <a:r>
              <a:rPr lang="en-US" sz="1500" dirty="0">
                <a:solidFill>
                  <a:srgbClr val="CCFFCC"/>
                </a:solidFill>
                <a:latin typeface="Arial" charset="0"/>
              </a:rPr>
              <a:t>While the terms are sometimes used interchangeably, the clinical appearance and behavior of APROP can differ from that of Rush dz. APROP is characterized by the presence of </a:t>
            </a:r>
            <a:r>
              <a:rPr lang="en-US" sz="1500" dirty="0" err="1">
                <a:solidFill>
                  <a:srgbClr val="CCFFCC"/>
                </a:solidFill>
                <a:latin typeface="Arial" charset="0"/>
              </a:rPr>
              <a:t>neovascular</a:t>
            </a:r>
            <a:r>
              <a:rPr lang="en-US" sz="1500" dirty="0">
                <a:solidFill>
                  <a:srgbClr val="CCFFCC"/>
                </a:solidFill>
                <a:latin typeface="Arial" charset="0"/>
              </a:rPr>
              <a:t> fronds lying flat on the retinal surface (</a:t>
            </a:r>
            <a:r>
              <a:rPr lang="en-US" sz="1500" dirty="0" err="1">
                <a:solidFill>
                  <a:srgbClr val="CCFFCC"/>
                </a:solidFill>
                <a:latin typeface="Arial" charset="0"/>
              </a:rPr>
              <a:t>ie</a:t>
            </a:r>
            <a:r>
              <a:rPr lang="en-US" sz="1500" dirty="0">
                <a:solidFill>
                  <a:srgbClr val="CCFFCC"/>
                </a:solidFill>
                <a:latin typeface="Arial" charset="0"/>
              </a:rPr>
              <a:t>, without a ridge) in Zone 1 or posterior Zone 2. Active A-V shunting is the rule. APROP is notorious for three unfortunate tendencies:</a:t>
            </a:r>
          </a:p>
          <a:p>
            <a:pPr marL="342900" indent="-342900" eaLnBrk="1" hangingPunct="1">
              <a:buFontTx/>
              <a:buAutoNum type="arabicParenR"/>
              <a:defRPr/>
            </a:pPr>
            <a:r>
              <a:rPr lang="en-US" sz="1500" dirty="0">
                <a:solidFill>
                  <a:srgbClr val="CCFFCC"/>
                </a:solidFill>
                <a:latin typeface="Arial" charset="0"/>
              </a:rPr>
              <a:t>Direct progression from Stage 1 to Stage 3 disease;</a:t>
            </a:r>
          </a:p>
          <a:p>
            <a:pPr marL="342900" indent="-342900" eaLnBrk="1" hangingPunct="1">
              <a:buFontTx/>
              <a:buAutoNum type="arabicParenR"/>
              <a:defRPr/>
            </a:pPr>
            <a:r>
              <a:rPr lang="en-US" sz="1500" dirty="0">
                <a:solidFill>
                  <a:srgbClr val="CCFFCC"/>
                </a:solidFill>
                <a:latin typeface="Arial" charset="0"/>
              </a:rPr>
              <a:t>very rapid progression (Stage 1 to 3 or even 4 in a matter of days); </a:t>
            </a:r>
          </a:p>
          <a:p>
            <a:pPr marL="342900" indent="-342900" eaLnBrk="1" hangingPunct="1">
              <a:buFontTx/>
              <a:buAutoNum type="arabicParenR"/>
              <a:defRPr/>
            </a:pPr>
            <a:r>
              <a:rPr lang="en-US" sz="1500" dirty="0">
                <a:solidFill>
                  <a:srgbClr val="CCFFCC"/>
                </a:solidFill>
                <a:latin typeface="Arial" charset="0"/>
              </a:rPr>
              <a:t>a proclivity to recur despite seemingly adequate treatment; and</a:t>
            </a:r>
          </a:p>
          <a:p>
            <a:pPr marL="342900" indent="-342900" eaLnBrk="1" hangingPunct="1">
              <a:buFontTx/>
              <a:buAutoNum type="arabicParenR"/>
              <a:defRPr/>
            </a:pPr>
            <a:r>
              <a:rPr lang="en-US" sz="1500" dirty="0">
                <a:solidFill>
                  <a:srgbClr val="CCFFCC"/>
                </a:solidFill>
                <a:latin typeface="Arial" charset="0"/>
              </a:rPr>
              <a:t>a less-than-robust response to conventional laser treatment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a:extLst>
              <a:ext uri="{FF2B5EF4-FFF2-40B4-BE49-F238E27FC236}">
                <a16:creationId xmlns:a16="http://schemas.microsoft.com/office/drawing/2014/main" id="{6C7A4E69-0E10-4ACB-8B0A-9FC25C80A3D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0" name="Text Box 11">
            <a:extLst>
              <a:ext uri="{FF2B5EF4-FFF2-40B4-BE49-F238E27FC236}">
                <a16:creationId xmlns:a16="http://schemas.microsoft.com/office/drawing/2014/main" id="{E3F4DDA3-02FC-438A-B16E-5C6D0F1B50D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3428" name="Rectangle 8">
            <a:extLst>
              <a:ext uri="{FF2B5EF4-FFF2-40B4-BE49-F238E27FC236}">
                <a16:creationId xmlns:a16="http://schemas.microsoft.com/office/drawing/2014/main" id="{AC7D6D96-604D-43BF-9FD8-CF224C7D1719}"/>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03429" name="Text Box 10">
            <a:extLst>
              <a:ext uri="{FF2B5EF4-FFF2-40B4-BE49-F238E27FC236}">
                <a16:creationId xmlns:a16="http://schemas.microsoft.com/office/drawing/2014/main" id="{0DF1328E-8C9F-456B-A6ED-E87F435919FC}"/>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3430" name="Line 12">
            <a:extLst>
              <a:ext uri="{FF2B5EF4-FFF2-40B4-BE49-F238E27FC236}">
                <a16:creationId xmlns:a16="http://schemas.microsoft.com/office/drawing/2014/main" id="{3C8705A4-0BC5-4E3B-AB5A-D93924BC4866}"/>
              </a:ext>
            </a:extLst>
          </p:cNvPr>
          <p:cNvSpPr>
            <a:spLocks noChangeShapeType="1"/>
          </p:cNvSpPr>
          <p:nvPr/>
        </p:nvSpPr>
        <p:spPr bwMode="auto">
          <a:xfrm>
            <a:off x="533400" y="1143000"/>
            <a:ext cx="769620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1" name="Line 13">
            <a:extLst>
              <a:ext uri="{FF2B5EF4-FFF2-40B4-BE49-F238E27FC236}">
                <a16:creationId xmlns:a16="http://schemas.microsoft.com/office/drawing/2014/main" id="{89D5C41E-9245-456D-A6C6-D5610EFF927A}"/>
              </a:ext>
            </a:extLst>
          </p:cNvPr>
          <p:cNvSpPr>
            <a:spLocks noChangeShapeType="1"/>
          </p:cNvSpPr>
          <p:nvPr/>
        </p:nvSpPr>
        <p:spPr bwMode="auto">
          <a:xfrm flipV="1">
            <a:off x="762000" y="914400"/>
            <a:ext cx="72390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Text Box 14">
            <a:extLst>
              <a:ext uri="{FF2B5EF4-FFF2-40B4-BE49-F238E27FC236}">
                <a16:creationId xmlns:a16="http://schemas.microsoft.com/office/drawing/2014/main" id="{57F23C87-7C00-486B-8E9A-8C115875695A}"/>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400" i="1">
                <a:solidFill>
                  <a:schemeClr val="bg1">
                    <a:lumMod val="65000"/>
                  </a:schemeClr>
                </a:solidFill>
              </a:rPr>
              <a:t>By what special name is ‘Zone 1 + Plus disease’ known?</a:t>
            </a:r>
          </a:p>
          <a:p>
            <a:pPr eaLnBrk="1" hangingPunct="1">
              <a:lnSpc>
                <a:spcPct val="90000"/>
              </a:lnSpc>
              <a:defRPr/>
            </a:pPr>
            <a:r>
              <a:rPr lang="en-US" sz="1400" b="1">
                <a:solidFill>
                  <a:schemeClr val="bg1">
                    <a:lumMod val="65000"/>
                  </a:schemeClr>
                </a:solidFill>
              </a:rPr>
              <a:t>Rush</a:t>
            </a:r>
            <a:r>
              <a:rPr lang="en-US" sz="1400">
                <a:solidFill>
                  <a:schemeClr val="bg1">
                    <a:lumMod val="65000"/>
                  </a:schemeClr>
                </a:solidFill>
              </a:rPr>
              <a:t> </a:t>
            </a:r>
            <a:r>
              <a:rPr lang="en-US" sz="1400" b="1">
                <a:solidFill>
                  <a:schemeClr val="bg1">
                    <a:lumMod val="65000"/>
                  </a:schemeClr>
                </a:solidFill>
              </a:rPr>
              <a:t>disease</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Why is it called Rush disease?</a:t>
            </a:r>
          </a:p>
          <a:p>
            <a:pPr eaLnBrk="1" hangingPunct="1">
              <a:lnSpc>
                <a:spcPct val="90000"/>
              </a:lnSpc>
              <a:defRPr/>
            </a:pPr>
            <a:r>
              <a:rPr lang="en-US" sz="1400">
                <a:solidFill>
                  <a:schemeClr val="bg1">
                    <a:lumMod val="65000"/>
                  </a:schemeClr>
                </a:solidFill>
              </a:rPr>
              <a:t>Because these eyes are at especially high risk of very rapid progression to TRD</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Which infants are at particular risk for developing Rush disease?</a:t>
            </a:r>
          </a:p>
          <a:p>
            <a:pPr eaLnBrk="1" hangingPunct="1">
              <a:lnSpc>
                <a:spcPct val="90000"/>
              </a:lnSpc>
              <a:defRPr/>
            </a:pPr>
            <a:r>
              <a:rPr lang="en-US" sz="1400">
                <a:solidFill>
                  <a:schemeClr val="bg1">
                    <a:lumMod val="65000"/>
                  </a:schemeClr>
                </a:solidFill>
              </a:rPr>
              <a:t>Those weighing under 1000 grams</a:t>
            </a:r>
          </a:p>
        </p:txBody>
      </p:sp>
      <p:sp>
        <p:nvSpPr>
          <p:cNvPr id="103433" name="Slide Number Placeholder 1">
            <a:extLst>
              <a:ext uri="{FF2B5EF4-FFF2-40B4-BE49-F238E27FC236}">
                <a16:creationId xmlns:a16="http://schemas.microsoft.com/office/drawing/2014/main" id="{FB2D5654-0588-49A9-BA42-1B7DF2F0852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162E67B-8B77-4B62-A52C-6FC1B86E392E}" type="slidenum">
              <a:rPr lang="en-US" altLang="en-US" sz="1000"/>
              <a:pPr>
                <a:spcBef>
                  <a:spcPct val="0"/>
                </a:spcBef>
                <a:buClrTx/>
                <a:buSzTx/>
                <a:buFontTx/>
                <a:buNone/>
              </a:pPr>
              <a:t>114</a:t>
            </a:fld>
            <a:endParaRPr lang="en-US" altLang="en-US" sz="1000"/>
          </a:p>
        </p:txBody>
      </p:sp>
      <p:sp>
        <p:nvSpPr>
          <p:cNvPr id="2" name="TextBox 1">
            <a:extLst>
              <a:ext uri="{FF2B5EF4-FFF2-40B4-BE49-F238E27FC236}">
                <a16:creationId xmlns:a16="http://schemas.microsoft.com/office/drawing/2014/main" id="{F2C91E45-4A42-4263-B4F7-D58D12FB7D08}"/>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rgbClr val="0000FF"/>
                </a:solidFill>
                <a:latin typeface="Arial" charset="0"/>
              </a:rPr>
              <a:t>Another term is used for aggressive posterior ROP--what is it?</a:t>
            </a:r>
          </a:p>
          <a:p>
            <a:pPr eaLnBrk="1" hangingPunct="1">
              <a:defRPr/>
            </a:pPr>
            <a:r>
              <a:rPr lang="en-US" sz="1500" dirty="0">
                <a:solidFill>
                  <a:srgbClr val="0000FF"/>
                </a:solidFill>
                <a:latin typeface="Arial" charset="0"/>
              </a:rPr>
              <a:t>It is called </a:t>
            </a:r>
            <a:r>
              <a:rPr lang="en-US" sz="1500" b="1" dirty="0">
                <a:solidFill>
                  <a:srgbClr val="0000FF"/>
                </a:solidFill>
                <a:latin typeface="Arial" charset="0"/>
              </a:rPr>
              <a:t>Aggressive Posterior ROP </a:t>
            </a:r>
            <a:r>
              <a:rPr lang="en-US" sz="1500" dirty="0">
                <a:solidFill>
                  <a:srgbClr val="0000FF"/>
                </a:solidFill>
                <a:latin typeface="Arial" charset="0"/>
              </a:rPr>
              <a:t>(APROP)</a:t>
            </a:r>
          </a:p>
          <a:p>
            <a:pPr eaLnBrk="1" hangingPunct="1">
              <a:defRPr/>
            </a:pPr>
            <a:endParaRPr lang="en-US" sz="1500" dirty="0">
              <a:solidFill>
                <a:srgbClr val="0000FF"/>
              </a:solidFill>
              <a:latin typeface="Arial" charset="0"/>
            </a:endParaRPr>
          </a:p>
          <a:p>
            <a:pPr eaLnBrk="1" hangingPunct="1">
              <a:defRPr/>
            </a:pPr>
            <a:r>
              <a:rPr lang="en-US" sz="1500" i="1" dirty="0">
                <a:solidFill>
                  <a:srgbClr val="0000FF"/>
                </a:solidFill>
                <a:latin typeface="Arial" charset="0"/>
              </a:rPr>
              <a:t>Is APROP simply another name for Rush disease?</a:t>
            </a:r>
          </a:p>
          <a:p>
            <a:pPr eaLnBrk="1" hangingPunct="1">
              <a:defRPr/>
            </a:pPr>
            <a:r>
              <a:rPr lang="en-US" sz="1500" dirty="0">
                <a:solidFill>
                  <a:srgbClr val="0000FF"/>
                </a:solidFill>
                <a:latin typeface="Arial" charset="0"/>
              </a:rPr>
              <a:t>While the terms are sometimes used interchangeably, the clinical appearance and behavior of APROP can differ from that of Rush dz. APROP is characterized by the presence of </a:t>
            </a:r>
            <a:r>
              <a:rPr lang="en-US" sz="1500" dirty="0" err="1">
                <a:solidFill>
                  <a:srgbClr val="0000FF"/>
                </a:solidFill>
                <a:latin typeface="Arial" charset="0"/>
              </a:rPr>
              <a:t>neovascular</a:t>
            </a:r>
            <a:r>
              <a:rPr lang="en-US" sz="1500" dirty="0">
                <a:solidFill>
                  <a:srgbClr val="0000FF"/>
                </a:solidFill>
                <a:latin typeface="Arial" charset="0"/>
              </a:rPr>
              <a:t> fronds lying flat on the retinal surface (</a:t>
            </a:r>
            <a:r>
              <a:rPr lang="en-US" sz="1500" dirty="0" err="1">
                <a:solidFill>
                  <a:srgbClr val="0000FF"/>
                </a:solidFill>
                <a:latin typeface="Arial" charset="0"/>
              </a:rPr>
              <a:t>ie</a:t>
            </a:r>
            <a:r>
              <a:rPr lang="en-US" sz="1500" dirty="0">
                <a:solidFill>
                  <a:srgbClr val="0000FF"/>
                </a:solidFill>
                <a:latin typeface="Arial" charset="0"/>
              </a:rPr>
              <a:t>, without a ridge) in Zone 1 or posterior Zone 2. Active A-V shunting is the rule. </a:t>
            </a:r>
            <a:r>
              <a:rPr lang="en-US" sz="1500" dirty="0">
                <a:solidFill>
                  <a:srgbClr val="CCFFCC"/>
                </a:solidFill>
                <a:latin typeface="Arial" charset="0"/>
              </a:rPr>
              <a:t>APROP is notorious for four unfortunate tendencies:</a:t>
            </a:r>
          </a:p>
          <a:p>
            <a:pPr marL="342900" indent="-342900" eaLnBrk="1" hangingPunct="1">
              <a:buFontTx/>
              <a:buAutoNum type="arabicParenR"/>
              <a:defRPr/>
            </a:pPr>
            <a:r>
              <a:rPr lang="en-US" sz="1500" dirty="0">
                <a:solidFill>
                  <a:srgbClr val="CCFFCC"/>
                </a:solidFill>
                <a:latin typeface="Arial" charset="0"/>
              </a:rPr>
              <a:t>Direct progression from Stage 1 to Stage 3 disease;</a:t>
            </a:r>
          </a:p>
          <a:p>
            <a:pPr marL="342900" indent="-342900" eaLnBrk="1" hangingPunct="1">
              <a:buFontTx/>
              <a:buAutoNum type="arabicParenR"/>
              <a:defRPr/>
            </a:pPr>
            <a:r>
              <a:rPr lang="en-US" sz="1500" dirty="0">
                <a:solidFill>
                  <a:srgbClr val="CCFFCC"/>
                </a:solidFill>
                <a:latin typeface="Arial" charset="0"/>
              </a:rPr>
              <a:t>very rapid progression (Stage 1 to 3 or even 4 in a matter of days); </a:t>
            </a:r>
          </a:p>
          <a:p>
            <a:pPr marL="342900" indent="-342900" eaLnBrk="1" hangingPunct="1">
              <a:buFontTx/>
              <a:buAutoNum type="arabicParenR"/>
              <a:defRPr/>
            </a:pPr>
            <a:r>
              <a:rPr lang="en-US" sz="1500" dirty="0">
                <a:solidFill>
                  <a:srgbClr val="CCFFCC"/>
                </a:solidFill>
                <a:latin typeface="Arial" charset="0"/>
              </a:rPr>
              <a:t>a proclivity to recur despite seemingly adequate treatment; and</a:t>
            </a:r>
          </a:p>
          <a:p>
            <a:pPr marL="342900" indent="-342900" eaLnBrk="1" hangingPunct="1">
              <a:buFontTx/>
              <a:buAutoNum type="arabicParenR"/>
              <a:defRPr/>
            </a:pPr>
            <a:r>
              <a:rPr lang="en-US" sz="1500" dirty="0">
                <a:solidFill>
                  <a:srgbClr val="CCFFCC"/>
                </a:solidFill>
                <a:latin typeface="Arial" charset="0"/>
              </a:rPr>
              <a:t>a less-than-robust response to conventional laser treatment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a:extLst>
              <a:ext uri="{FF2B5EF4-FFF2-40B4-BE49-F238E27FC236}">
                <a16:creationId xmlns:a16="http://schemas.microsoft.com/office/drawing/2014/main" id="{6C7A4E69-0E10-4ACB-8B0A-9FC25C80A3D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0" name="Text Box 11">
            <a:extLst>
              <a:ext uri="{FF2B5EF4-FFF2-40B4-BE49-F238E27FC236}">
                <a16:creationId xmlns:a16="http://schemas.microsoft.com/office/drawing/2014/main" id="{E3F4DDA3-02FC-438A-B16E-5C6D0F1B50D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3428" name="Rectangle 8">
            <a:extLst>
              <a:ext uri="{FF2B5EF4-FFF2-40B4-BE49-F238E27FC236}">
                <a16:creationId xmlns:a16="http://schemas.microsoft.com/office/drawing/2014/main" id="{AC7D6D96-604D-43BF-9FD8-CF224C7D1719}"/>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03429" name="Text Box 10">
            <a:extLst>
              <a:ext uri="{FF2B5EF4-FFF2-40B4-BE49-F238E27FC236}">
                <a16:creationId xmlns:a16="http://schemas.microsoft.com/office/drawing/2014/main" id="{0DF1328E-8C9F-456B-A6ED-E87F435919FC}"/>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3430" name="Line 12">
            <a:extLst>
              <a:ext uri="{FF2B5EF4-FFF2-40B4-BE49-F238E27FC236}">
                <a16:creationId xmlns:a16="http://schemas.microsoft.com/office/drawing/2014/main" id="{3C8705A4-0BC5-4E3B-AB5A-D93924BC4866}"/>
              </a:ext>
            </a:extLst>
          </p:cNvPr>
          <p:cNvSpPr>
            <a:spLocks noChangeShapeType="1"/>
          </p:cNvSpPr>
          <p:nvPr/>
        </p:nvSpPr>
        <p:spPr bwMode="auto">
          <a:xfrm>
            <a:off x="533400" y="1143000"/>
            <a:ext cx="769620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1" name="Line 13">
            <a:extLst>
              <a:ext uri="{FF2B5EF4-FFF2-40B4-BE49-F238E27FC236}">
                <a16:creationId xmlns:a16="http://schemas.microsoft.com/office/drawing/2014/main" id="{89D5C41E-9245-456D-A6C6-D5610EFF927A}"/>
              </a:ext>
            </a:extLst>
          </p:cNvPr>
          <p:cNvSpPr>
            <a:spLocks noChangeShapeType="1"/>
          </p:cNvSpPr>
          <p:nvPr/>
        </p:nvSpPr>
        <p:spPr bwMode="auto">
          <a:xfrm flipV="1">
            <a:off x="762000" y="914400"/>
            <a:ext cx="72390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Text Box 14">
            <a:extLst>
              <a:ext uri="{FF2B5EF4-FFF2-40B4-BE49-F238E27FC236}">
                <a16:creationId xmlns:a16="http://schemas.microsoft.com/office/drawing/2014/main" id="{57F23C87-7C00-486B-8E9A-8C115875695A}"/>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400" i="1">
                <a:solidFill>
                  <a:schemeClr val="bg1">
                    <a:lumMod val="65000"/>
                  </a:schemeClr>
                </a:solidFill>
              </a:rPr>
              <a:t>By what special name is ‘Zone 1 + Plus disease’ known?</a:t>
            </a:r>
          </a:p>
          <a:p>
            <a:pPr eaLnBrk="1" hangingPunct="1">
              <a:lnSpc>
                <a:spcPct val="90000"/>
              </a:lnSpc>
              <a:defRPr/>
            </a:pPr>
            <a:r>
              <a:rPr lang="en-US" sz="1400" b="1">
                <a:solidFill>
                  <a:schemeClr val="bg1">
                    <a:lumMod val="65000"/>
                  </a:schemeClr>
                </a:solidFill>
              </a:rPr>
              <a:t>Rush</a:t>
            </a:r>
            <a:r>
              <a:rPr lang="en-US" sz="1400">
                <a:solidFill>
                  <a:schemeClr val="bg1">
                    <a:lumMod val="65000"/>
                  </a:schemeClr>
                </a:solidFill>
              </a:rPr>
              <a:t> </a:t>
            </a:r>
            <a:r>
              <a:rPr lang="en-US" sz="1400" b="1">
                <a:solidFill>
                  <a:schemeClr val="bg1">
                    <a:lumMod val="65000"/>
                  </a:schemeClr>
                </a:solidFill>
              </a:rPr>
              <a:t>disease</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Why is it called Rush disease?</a:t>
            </a:r>
          </a:p>
          <a:p>
            <a:pPr eaLnBrk="1" hangingPunct="1">
              <a:lnSpc>
                <a:spcPct val="90000"/>
              </a:lnSpc>
              <a:defRPr/>
            </a:pPr>
            <a:r>
              <a:rPr lang="en-US" sz="1400">
                <a:solidFill>
                  <a:schemeClr val="bg1">
                    <a:lumMod val="65000"/>
                  </a:schemeClr>
                </a:solidFill>
              </a:rPr>
              <a:t>Because these eyes are at especially high risk of very rapid progression to TRD</a:t>
            </a:r>
          </a:p>
          <a:p>
            <a:pPr eaLnBrk="1" hangingPunct="1">
              <a:lnSpc>
                <a:spcPct val="90000"/>
              </a:lnSpc>
              <a:defRPr/>
            </a:pPr>
            <a:endParaRPr lang="en-US" sz="1400">
              <a:solidFill>
                <a:schemeClr val="bg1">
                  <a:lumMod val="65000"/>
                </a:schemeClr>
              </a:solidFill>
            </a:endParaRPr>
          </a:p>
          <a:p>
            <a:pPr eaLnBrk="1" hangingPunct="1">
              <a:lnSpc>
                <a:spcPct val="90000"/>
              </a:lnSpc>
              <a:defRPr/>
            </a:pPr>
            <a:r>
              <a:rPr lang="en-US" sz="1400" i="1">
                <a:solidFill>
                  <a:schemeClr val="bg1">
                    <a:lumMod val="65000"/>
                  </a:schemeClr>
                </a:solidFill>
              </a:rPr>
              <a:t>Which infants are at particular risk for developing Rush disease?</a:t>
            </a:r>
          </a:p>
          <a:p>
            <a:pPr eaLnBrk="1" hangingPunct="1">
              <a:lnSpc>
                <a:spcPct val="90000"/>
              </a:lnSpc>
              <a:defRPr/>
            </a:pPr>
            <a:r>
              <a:rPr lang="en-US" sz="1400">
                <a:solidFill>
                  <a:schemeClr val="bg1">
                    <a:lumMod val="65000"/>
                  </a:schemeClr>
                </a:solidFill>
              </a:rPr>
              <a:t>Those weighing under 1000 grams</a:t>
            </a:r>
          </a:p>
        </p:txBody>
      </p:sp>
      <p:sp>
        <p:nvSpPr>
          <p:cNvPr id="103433" name="Slide Number Placeholder 1">
            <a:extLst>
              <a:ext uri="{FF2B5EF4-FFF2-40B4-BE49-F238E27FC236}">
                <a16:creationId xmlns:a16="http://schemas.microsoft.com/office/drawing/2014/main" id="{FB2D5654-0588-49A9-BA42-1B7DF2F0852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162E67B-8B77-4B62-A52C-6FC1B86E392E}" type="slidenum">
              <a:rPr lang="en-US" altLang="en-US" sz="1000"/>
              <a:pPr>
                <a:spcBef>
                  <a:spcPct val="0"/>
                </a:spcBef>
                <a:buClrTx/>
                <a:buSzTx/>
                <a:buFontTx/>
                <a:buNone/>
              </a:pPr>
              <a:t>115</a:t>
            </a:fld>
            <a:endParaRPr lang="en-US" altLang="en-US" sz="1000"/>
          </a:p>
        </p:txBody>
      </p:sp>
      <p:sp>
        <p:nvSpPr>
          <p:cNvPr id="2" name="TextBox 1">
            <a:extLst>
              <a:ext uri="{FF2B5EF4-FFF2-40B4-BE49-F238E27FC236}">
                <a16:creationId xmlns:a16="http://schemas.microsoft.com/office/drawing/2014/main" id="{F2C91E45-4A42-4263-B4F7-D58D12FB7D08}"/>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rgbClr val="0000FF"/>
                </a:solidFill>
                <a:latin typeface="Arial" charset="0"/>
              </a:rPr>
              <a:t>Another term is used for aggressive posterior ROP--what is it?</a:t>
            </a:r>
          </a:p>
          <a:p>
            <a:pPr eaLnBrk="1" hangingPunct="1">
              <a:defRPr/>
            </a:pPr>
            <a:r>
              <a:rPr lang="en-US" sz="1500" dirty="0">
                <a:solidFill>
                  <a:srgbClr val="0000FF"/>
                </a:solidFill>
                <a:latin typeface="Arial" charset="0"/>
              </a:rPr>
              <a:t>It is called </a:t>
            </a:r>
            <a:r>
              <a:rPr lang="en-US" sz="1500" b="1" dirty="0">
                <a:solidFill>
                  <a:srgbClr val="0000FF"/>
                </a:solidFill>
                <a:latin typeface="Arial" charset="0"/>
              </a:rPr>
              <a:t>Aggressive Posterior ROP </a:t>
            </a:r>
            <a:r>
              <a:rPr lang="en-US" sz="1500" dirty="0">
                <a:solidFill>
                  <a:srgbClr val="0000FF"/>
                </a:solidFill>
                <a:latin typeface="Arial" charset="0"/>
              </a:rPr>
              <a:t>(APROP)</a:t>
            </a:r>
          </a:p>
          <a:p>
            <a:pPr eaLnBrk="1" hangingPunct="1">
              <a:defRPr/>
            </a:pPr>
            <a:endParaRPr lang="en-US" sz="1500" dirty="0">
              <a:solidFill>
                <a:srgbClr val="0000FF"/>
              </a:solidFill>
              <a:latin typeface="Arial" charset="0"/>
            </a:endParaRPr>
          </a:p>
          <a:p>
            <a:pPr eaLnBrk="1" hangingPunct="1">
              <a:defRPr/>
            </a:pPr>
            <a:r>
              <a:rPr lang="en-US" sz="1500" i="1" dirty="0">
                <a:solidFill>
                  <a:srgbClr val="0000FF"/>
                </a:solidFill>
                <a:latin typeface="Arial" charset="0"/>
              </a:rPr>
              <a:t>Is APROP simply another name for Rush disease?</a:t>
            </a:r>
          </a:p>
          <a:p>
            <a:pPr eaLnBrk="1" hangingPunct="1">
              <a:defRPr/>
            </a:pPr>
            <a:r>
              <a:rPr lang="en-US" sz="1500" dirty="0">
                <a:solidFill>
                  <a:srgbClr val="0000FF"/>
                </a:solidFill>
                <a:latin typeface="Arial" charset="0"/>
              </a:rPr>
              <a:t>While the terms are sometimes used interchangeably, the clinical appearance and behavior of APROP can differ from that of Rush dz. APROP is characterized by the presence of </a:t>
            </a:r>
            <a:r>
              <a:rPr lang="en-US" sz="1500" dirty="0" err="1">
                <a:solidFill>
                  <a:srgbClr val="0000FF"/>
                </a:solidFill>
                <a:latin typeface="Arial" charset="0"/>
              </a:rPr>
              <a:t>neovascular</a:t>
            </a:r>
            <a:r>
              <a:rPr lang="en-US" sz="1500" dirty="0">
                <a:solidFill>
                  <a:srgbClr val="0000FF"/>
                </a:solidFill>
                <a:latin typeface="Arial" charset="0"/>
              </a:rPr>
              <a:t> fronds lying flat on the retinal surface (</a:t>
            </a:r>
            <a:r>
              <a:rPr lang="en-US" sz="1500" dirty="0" err="1">
                <a:solidFill>
                  <a:srgbClr val="0000FF"/>
                </a:solidFill>
                <a:latin typeface="Arial" charset="0"/>
              </a:rPr>
              <a:t>ie</a:t>
            </a:r>
            <a:r>
              <a:rPr lang="en-US" sz="1500" dirty="0">
                <a:solidFill>
                  <a:srgbClr val="0000FF"/>
                </a:solidFill>
                <a:latin typeface="Arial" charset="0"/>
              </a:rPr>
              <a:t>, without a ridge) in Zone 1 or posterior Zone 2. Active A-V shunting is the rule. </a:t>
            </a:r>
            <a:r>
              <a:rPr lang="en-US" sz="1500" dirty="0">
                <a:latin typeface="Arial" charset="0"/>
              </a:rPr>
              <a:t>APROP is notorious for four unfortunate tendencies:</a:t>
            </a:r>
          </a:p>
          <a:p>
            <a:pPr marL="342900" indent="-342900" eaLnBrk="1" hangingPunct="1">
              <a:buFontTx/>
              <a:buAutoNum type="arabicParenR"/>
              <a:defRPr/>
            </a:pPr>
            <a:r>
              <a:rPr lang="en-US" sz="1500" dirty="0">
                <a:latin typeface="Arial" charset="0"/>
              </a:rPr>
              <a:t>Direct progression from Stage 1 to Stage 3 disease;</a:t>
            </a:r>
          </a:p>
          <a:p>
            <a:pPr marL="342900" indent="-342900" eaLnBrk="1" hangingPunct="1">
              <a:buFontTx/>
              <a:buAutoNum type="arabicParenR"/>
              <a:defRPr/>
            </a:pPr>
            <a:r>
              <a:rPr lang="en-US" sz="1500" dirty="0">
                <a:latin typeface="Arial" charset="0"/>
              </a:rPr>
              <a:t>very rapid progression (Stage 1 to 3 or even 4 in a matter of days); </a:t>
            </a:r>
          </a:p>
          <a:p>
            <a:pPr marL="342900" indent="-342900" eaLnBrk="1" hangingPunct="1">
              <a:buFontTx/>
              <a:buAutoNum type="arabicParenR"/>
              <a:defRPr/>
            </a:pPr>
            <a:r>
              <a:rPr lang="en-US" sz="1500" dirty="0">
                <a:latin typeface="Arial" charset="0"/>
              </a:rPr>
              <a:t>a proclivity to recur despite seemingly adequate treatment; and</a:t>
            </a:r>
          </a:p>
          <a:p>
            <a:pPr marL="342900" indent="-342900" eaLnBrk="1" hangingPunct="1">
              <a:buFontTx/>
              <a:buAutoNum type="arabicParenR"/>
              <a:defRPr/>
            </a:pPr>
            <a:r>
              <a:rPr lang="en-US" sz="1500" dirty="0">
                <a:latin typeface="Arial" charset="0"/>
              </a:rPr>
              <a:t>a less-than-robust response to conventional laser treatment</a:t>
            </a:r>
          </a:p>
        </p:txBody>
      </p:sp>
      <p:sp>
        <p:nvSpPr>
          <p:cNvPr id="11" name="Rectangle 10">
            <a:extLst>
              <a:ext uri="{FF2B5EF4-FFF2-40B4-BE49-F238E27FC236}">
                <a16:creationId xmlns:a16="http://schemas.microsoft.com/office/drawing/2014/main" id="{3770621E-0F45-4544-B034-B45AB39932D8}"/>
              </a:ext>
            </a:extLst>
          </p:cNvPr>
          <p:cNvSpPr/>
          <p:nvPr/>
        </p:nvSpPr>
        <p:spPr>
          <a:xfrm>
            <a:off x="685800" y="2667000"/>
            <a:ext cx="6172200" cy="871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1996019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9">
            <a:extLst>
              <a:ext uri="{FF2B5EF4-FFF2-40B4-BE49-F238E27FC236}">
                <a16:creationId xmlns:a16="http://schemas.microsoft.com/office/drawing/2014/main" id="{1101BBF8-0C95-4E62-BE72-5619F83B1B48}"/>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0" name="Text Box 11">
            <a:extLst>
              <a:ext uri="{FF2B5EF4-FFF2-40B4-BE49-F238E27FC236}">
                <a16:creationId xmlns:a16="http://schemas.microsoft.com/office/drawing/2014/main" id="{79F59D24-A9F1-41B8-947F-6D624531078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4452" name="Rectangle 8">
            <a:extLst>
              <a:ext uri="{FF2B5EF4-FFF2-40B4-BE49-F238E27FC236}">
                <a16:creationId xmlns:a16="http://schemas.microsoft.com/office/drawing/2014/main" id="{F4DE51D1-F92C-4E79-83D4-235B90C12C9F}"/>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04453" name="Text Box 10">
            <a:extLst>
              <a:ext uri="{FF2B5EF4-FFF2-40B4-BE49-F238E27FC236}">
                <a16:creationId xmlns:a16="http://schemas.microsoft.com/office/drawing/2014/main" id="{C1F08116-D3D9-419F-B3A7-946908CB7CF0}"/>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4454" name="Line 12">
            <a:extLst>
              <a:ext uri="{FF2B5EF4-FFF2-40B4-BE49-F238E27FC236}">
                <a16:creationId xmlns:a16="http://schemas.microsoft.com/office/drawing/2014/main" id="{3F7C0524-6C21-4B51-B376-835E0A82D92E}"/>
              </a:ext>
            </a:extLst>
          </p:cNvPr>
          <p:cNvSpPr>
            <a:spLocks noChangeShapeType="1"/>
          </p:cNvSpPr>
          <p:nvPr/>
        </p:nvSpPr>
        <p:spPr bwMode="auto">
          <a:xfrm>
            <a:off x="533400" y="1143000"/>
            <a:ext cx="769620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5" name="Line 13">
            <a:extLst>
              <a:ext uri="{FF2B5EF4-FFF2-40B4-BE49-F238E27FC236}">
                <a16:creationId xmlns:a16="http://schemas.microsoft.com/office/drawing/2014/main" id="{0F3E44E9-42FA-4099-9280-CD743CA75076}"/>
              </a:ext>
            </a:extLst>
          </p:cNvPr>
          <p:cNvSpPr>
            <a:spLocks noChangeShapeType="1"/>
          </p:cNvSpPr>
          <p:nvPr/>
        </p:nvSpPr>
        <p:spPr bwMode="auto">
          <a:xfrm flipV="1">
            <a:off x="762000" y="914400"/>
            <a:ext cx="72390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Text Box 14">
            <a:extLst>
              <a:ext uri="{FF2B5EF4-FFF2-40B4-BE49-F238E27FC236}">
                <a16:creationId xmlns:a16="http://schemas.microsoft.com/office/drawing/2014/main" id="{203A4690-CB54-4863-B1C2-6D70B0FD07F0}"/>
              </a:ext>
            </a:extLst>
          </p:cNvPr>
          <p:cNvSpPr txBox="1">
            <a:spLocks noChangeArrowheads="1"/>
          </p:cNvSpPr>
          <p:nvPr/>
        </p:nvSpPr>
        <p:spPr bwMode="auto">
          <a:xfrm>
            <a:off x="838200" y="3538538"/>
            <a:ext cx="6543675" cy="1643062"/>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400" i="1" dirty="0">
                <a:solidFill>
                  <a:schemeClr val="bg1">
                    <a:lumMod val="65000"/>
                  </a:schemeClr>
                </a:solidFill>
              </a:rPr>
              <a:t>By what special name is ‘Zone 1 + Plus disease’ known?</a:t>
            </a:r>
          </a:p>
          <a:p>
            <a:pPr eaLnBrk="1" hangingPunct="1">
              <a:lnSpc>
                <a:spcPct val="90000"/>
              </a:lnSpc>
              <a:defRPr/>
            </a:pPr>
            <a:r>
              <a:rPr lang="en-US" sz="1400" b="1" dirty="0">
                <a:solidFill>
                  <a:schemeClr val="bg1">
                    <a:lumMod val="65000"/>
                  </a:schemeClr>
                </a:solidFill>
              </a:rPr>
              <a:t>Rush</a:t>
            </a:r>
            <a:r>
              <a:rPr lang="en-US" sz="1400" dirty="0">
                <a:solidFill>
                  <a:schemeClr val="bg1">
                    <a:lumMod val="65000"/>
                  </a:schemeClr>
                </a:solidFill>
              </a:rPr>
              <a:t> </a:t>
            </a:r>
            <a:r>
              <a:rPr lang="en-US" sz="1400" b="1" dirty="0">
                <a:solidFill>
                  <a:schemeClr val="bg1">
                    <a:lumMod val="65000"/>
                  </a:schemeClr>
                </a:solidFill>
              </a:rPr>
              <a:t>disease</a:t>
            </a:r>
          </a:p>
          <a:p>
            <a:pPr eaLnBrk="1" hangingPunct="1">
              <a:lnSpc>
                <a:spcPct val="90000"/>
              </a:lnSpc>
              <a:defRPr/>
            </a:pPr>
            <a:endParaRPr lang="en-US" sz="1400" dirty="0">
              <a:solidFill>
                <a:schemeClr val="bg1">
                  <a:lumMod val="65000"/>
                </a:schemeClr>
              </a:solidFill>
            </a:endParaRPr>
          </a:p>
          <a:p>
            <a:pPr eaLnBrk="1" hangingPunct="1">
              <a:lnSpc>
                <a:spcPct val="90000"/>
              </a:lnSpc>
              <a:defRPr/>
            </a:pPr>
            <a:r>
              <a:rPr lang="en-US" sz="1400" i="1" dirty="0">
                <a:solidFill>
                  <a:schemeClr val="bg1">
                    <a:lumMod val="65000"/>
                  </a:schemeClr>
                </a:solidFill>
              </a:rPr>
              <a:t>Why is it called Rush disease?</a:t>
            </a:r>
          </a:p>
          <a:p>
            <a:pPr eaLnBrk="1" hangingPunct="1">
              <a:lnSpc>
                <a:spcPct val="90000"/>
              </a:lnSpc>
              <a:defRPr/>
            </a:pPr>
            <a:r>
              <a:rPr lang="en-US" sz="1400" dirty="0">
                <a:solidFill>
                  <a:schemeClr val="bg1">
                    <a:lumMod val="65000"/>
                  </a:schemeClr>
                </a:solidFill>
              </a:rPr>
              <a:t>Because these eyes are at especially high risk of very rapid progression to TRD</a:t>
            </a:r>
          </a:p>
          <a:p>
            <a:pPr eaLnBrk="1" hangingPunct="1">
              <a:lnSpc>
                <a:spcPct val="90000"/>
              </a:lnSpc>
              <a:defRPr/>
            </a:pPr>
            <a:endParaRPr lang="en-US" sz="1400" dirty="0">
              <a:solidFill>
                <a:schemeClr val="bg1">
                  <a:lumMod val="65000"/>
                </a:schemeClr>
              </a:solidFill>
            </a:endParaRPr>
          </a:p>
          <a:p>
            <a:pPr eaLnBrk="1" hangingPunct="1">
              <a:lnSpc>
                <a:spcPct val="90000"/>
              </a:lnSpc>
              <a:defRPr/>
            </a:pPr>
            <a:r>
              <a:rPr lang="en-US" sz="1400" i="1" dirty="0">
                <a:solidFill>
                  <a:schemeClr val="bg1">
                    <a:lumMod val="65000"/>
                  </a:schemeClr>
                </a:solidFill>
              </a:rPr>
              <a:t>Which infants are at particular risk for developing Rush disease?</a:t>
            </a:r>
          </a:p>
          <a:p>
            <a:pPr eaLnBrk="1" hangingPunct="1">
              <a:lnSpc>
                <a:spcPct val="90000"/>
              </a:lnSpc>
              <a:defRPr/>
            </a:pPr>
            <a:r>
              <a:rPr lang="en-US" sz="1400" dirty="0">
                <a:solidFill>
                  <a:schemeClr val="bg1">
                    <a:lumMod val="65000"/>
                  </a:schemeClr>
                </a:solidFill>
              </a:rPr>
              <a:t>Those weighing under 1000 grams</a:t>
            </a:r>
          </a:p>
        </p:txBody>
      </p:sp>
      <p:sp>
        <p:nvSpPr>
          <p:cNvPr id="104457" name="Slide Number Placeholder 1">
            <a:extLst>
              <a:ext uri="{FF2B5EF4-FFF2-40B4-BE49-F238E27FC236}">
                <a16:creationId xmlns:a16="http://schemas.microsoft.com/office/drawing/2014/main" id="{D11EC947-14A9-48F1-9FE6-E07E29D8A3A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C21092-1D67-4841-B5DE-4CB751E81CE8}" type="slidenum">
              <a:rPr lang="en-US" altLang="en-US" sz="1000"/>
              <a:pPr>
                <a:spcBef>
                  <a:spcPct val="0"/>
                </a:spcBef>
                <a:buClrTx/>
                <a:buSzTx/>
                <a:buFontTx/>
                <a:buNone/>
              </a:pPr>
              <a:t>116</a:t>
            </a:fld>
            <a:endParaRPr lang="en-US" altLang="en-US" sz="1000"/>
          </a:p>
        </p:txBody>
      </p:sp>
      <p:sp>
        <p:nvSpPr>
          <p:cNvPr id="2" name="TextBox 1">
            <a:extLst>
              <a:ext uri="{FF2B5EF4-FFF2-40B4-BE49-F238E27FC236}">
                <a16:creationId xmlns:a16="http://schemas.microsoft.com/office/drawing/2014/main" id="{6B39056B-0D6D-4F85-8841-29AD0EC38971}"/>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rgbClr val="0000FF"/>
                </a:solidFill>
                <a:latin typeface="Arial" charset="0"/>
              </a:rPr>
              <a:t>Another term is used for aggressive posterior ROP--what is it?</a:t>
            </a:r>
          </a:p>
          <a:p>
            <a:pPr eaLnBrk="1" hangingPunct="1">
              <a:defRPr/>
            </a:pPr>
            <a:r>
              <a:rPr lang="en-US" sz="1500" dirty="0">
                <a:solidFill>
                  <a:srgbClr val="0000FF"/>
                </a:solidFill>
                <a:latin typeface="Arial" charset="0"/>
              </a:rPr>
              <a:t>It is called </a:t>
            </a:r>
            <a:r>
              <a:rPr lang="en-US" sz="1500" b="1" dirty="0">
                <a:solidFill>
                  <a:srgbClr val="0000FF"/>
                </a:solidFill>
                <a:latin typeface="Arial" charset="0"/>
              </a:rPr>
              <a:t>Aggressive Posterior ROP </a:t>
            </a:r>
            <a:r>
              <a:rPr lang="en-US" sz="1500" dirty="0">
                <a:solidFill>
                  <a:srgbClr val="0000FF"/>
                </a:solidFill>
                <a:latin typeface="Arial" charset="0"/>
              </a:rPr>
              <a:t>(APROP)</a:t>
            </a:r>
          </a:p>
          <a:p>
            <a:pPr eaLnBrk="1" hangingPunct="1">
              <a:defRPr/>
            </a:pPr>
            <a:endParaRPr lang="en-US" sz="1500" dirty="0">
              <a:solidFill>
                <a:srgbClr val="0000FF"/>
              </a:solidFill>
              <a:latin typeface="Arial" charset="0"/>
            </a:endParaRPr>
          </a:p>
          <a:p>
            <a:pPr eaLnBrk="1" hangingPunct="1">
              <a:defRPr/>
            </a:pPr>
            <a:r>
              <a:rPr lang="en-US" sz="1500" i="1" dirty="0">
                <a:solidFill>
                  <a:srgbClr val="0000FF"/>
                </a:solidFill>
                <a:latin typeface="Arial" charset="0"/>
              </a:rPr>
              <a:t>Is APROP simply another name for Rush disease?</a:t>
            </a:r>
          </a:p>
          <a:p>
            <a:pPr eaLnBrk="1" hangingPunct="1">
              <a:defRPr/>
            </a:pPr>
            <a:r>
              <a:rPr lang="en-US" sz="1500" dirty="0">
                <a:solidFill>
                  <a:srgbClr val="0000FF"/>
                </a:solidFill>
                <a:latin typeface="Arial" charset="0"/>
              </a:rPr>
              <a:t>While the terms are sometimes used interchangeably, the clinical appearance and behavior of APROP can differ from that of Rush dz. APROP is characterized by the presence of </a:t>
            </a:r>
            <a:r>
              <a:rPr lang="en-US" sz="1500" dirty="0" err="1">
                <a:solidFill>
                  <a:srgbClr val="0000FF"/>
                </a:solidFill>
                <a:latin typeface="Arial" charset="0"/>
              </a:rPr>
              <a:t>neovascular</a:t>
            </a:r>
            <a:r>
              <a:rPr lang="en-US" sz="1500" dirty="0">
                <a:solidFill>
                  <a:srgbClr val="0000FF"/>
                </a:solidFill>
                <a:latin typeface="Arial" charset="0"/>
              </a:rPr>
              <a:t> fronds lying flat on the retinal surface (</a:t>
            </a:r>
            <a:r>
              <a:rPr lang="en-US" sz="1500" dirty="0" err="1">
                <a:solidFill>
                  <a:srgbClr val="0000FF"/>
                </a:solidFill>
                <a:latin typeface="Arial" charset="0"/>
              </a:rPr>
              <a:t>ie</a:t>
            </a:r>
            <a:r>
              <a:rPr lang="en-US" sz="1500" dirty="0">
                <a:solidFill>
                  <a:srgbClr val="0000FF"/>
                </a:solidFill>
                <a:latin typeface="Arial" charset="0"/>
              </a:rPr>
              <a:t>, without a ridge) in Zone 1 or posterior Zone 2. Active A-V shunting is the rule. </a:t>
            </a:r>
            <a:r>
              <a:rPr lang="en-US" sz="1500" dirty="0">
                <a:latin typeface="Arial" charset="0"/>
              </a:rPr>
              <a:t>APROP is notorious for four unfortunate tendencies:</a:t>
            </a:r>
          </a:p>
          <a:p>
            <a:pPr marL="342900" indent="-342900" eaLnBrk="1" hangingPunct="1">
              <a:buFontTx/>
              <a:buAutoNum type="arabicParenR"/>
              <a:defRPr/>
            </a:pPr>
            <a:r>
              <a:rPr lang="en-US" sz="1500" dirty="0">
                <a:latin typeface="Arial" charset="0"/>
              </a:rPr>
              <a:t>Progressing directly from Stage 1 to Stage 3 disease;</a:t>
            </a:r>
          </a:p>
          <a:p>
            <a:pPr marL="342900" indent="-342900" eaLnBrk="1" hangingPunct="1">
              <a:buFontTx/>
              <a:buAutoNum type="arabicParenR"/>
              <a:defRPr/>
            </a:pPr>
            <a:r>
              <a:rPr lang="en-US" sz="1500" dirty="0">
                <a:latin typeface="Arial" charset="0"/>
              </a:rPr>
              <a:t>very rapid progression--Stage 1 to 3 (or even 4) in a matter of days; </a:t>
            </a:r>
          </a:p>
          <a:p>
            <a:pPr marL="342900" indent="-342900" eaLnBrk="1" hangingPunct="1">
              <a:buFontTx/>
              <a:buAutoNum type="arabicParenR"/>
              <a:defRPr/>
            </a:pPr>
            <a:r>
              <a:rPr lang="en-US" sz="1500" dirty="0">
                <a:latin typeface="Arial" charset="0"/>
              </a:rPr>
              <a:t>a proclivity to recur despite seemingly adequate treatment; and</a:t>
            </a:r>
          </a:p>
          <a:p>
            <a:pPr marL="342900" indent="-342900" eaLnBrk="1" hangingPunct="1">
              <a:buFontTx/>
              <a:buAutoNum type="arabicParenR"/>
              <a:defRPr/>
            </a:pPr>
            <a:r>
              <a:rPr lang="en-US" sz="1500" dirty="0">
                <a:latin typeface="Arial" charset="0"/>
              </a:rPr>
              <a:t>a less-than-robust response to conventional laser treatment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8">
            <a:extLst>
              <a:ext uri="{FF2B5EF4-FFF2-40B4-BE49-F238E27FC236}">
                <a16:creationId xmlns:a16="http://schemas.microsoft.com/office/drawing/2014/main" id="{2C733815-9D3B-4408-91A5-C9EE22EB9813}"/>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05475" name="Rectangle 9">
            <a:extLst>
              <a:ext uri="{FF2B5EF4-FFF2-40B4-BE49-F238E27FC236}">
                <a16:creationId xmlns:a16="http://schemas.microsoft.com/office/drawing/2014/main" id="{43DAC87C-1799-429A-AEE8-BAFCD0268D2B}"/>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05476" name="Text Box 10">
            <a:extLst>
              <a:ext uri="{FF2B5EF4-FFF2-40B4-BE49-F238E27FC236}">
                <a16:creationId xmlns:a16="http://schemas.microsoft.com/office/drawing/2014/main" id="{7C6A78AC-D8C3-4B18-9EAE-6286B0A46CDC}"/>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4757" name="Text Box 11">
            <a:extLst>
              <a:ext uri="{FF2B5EF4-FFF2-40B4-BE49-F238E27FC236}">
                <a16:creationId xmlns:a16="http://schemas.microsoft.com/office/drawing/2014/main" id="{AE39E0BE-7DCC-45F9-8D76-5286F7DD992D}"/>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5478" name="Line 12">
            <a:extLst>
              <a:ext uri="{FF2B5EF4-FFF2-40B4-BE49-F238E27FC236}">
                <a16:creationId xmlns:a16="http://schemas.microsoft.com/office/drawing/2014/main" id="{DF6315F8-E59B-4BA5-9C09-7F60DF15D66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9" name="Line 13">
            <a:extLst>
              <a:ext uri="{FF2B5EF4-FFF2-40B4-BE49-F238E27FC236}">
                <a16:creationId xmlns:a16="http://schemas.microsoft.com/office/drawing/2014/main" id="{2EE204F4-0BCA-489E-A9D6-A6A6A12F7D0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0" name="Text Box 14">
            <a:extLst>
              <a:ext uri="{FF2B5EF4-FFF2-40B4-BE49-F238E27FC236}">
                <a16:creationId xmlns:a16="http://schemas.microsoft.com/office/drawing/2014/main" id="{EC34074D-97C2-4EF8-BAB6-1DFA7E568293}"/>
              </a:ext>
            </a:extLst>
          </p:cNvPr>
          <p:cNvSpPr txBox="1">
            <a:spLocks noChangeArrowheads="1"/>
          </p:cNvSpPr>
          <p:nvPr/>
        </p:nvSpPr>
        <p:spPr bwMode="auto">
          <a:xfrm>
            <a:off x="3276600" y="4221163"/>
            <a:ext cx="5405134"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conventional treatment for ROP?</a:t>
            </a:r>
          </a:p>
          <a:p>
            <a:pPr eaLnBrk="1" hangingPunct="1">
              <a:spcBef>
                <a:spcPct val="0"/>
              </a:spcBef>
              <a:buClrTx/>
              <a:buSzTx/>
              <a:buFontTx/>
              <a:buNone/>
            </a:pPr>
            <a:r>
              <a:rPr lang="en-US" altLang="en-US" sz="1600">
                <a:solidFill>
                  <a:srgbClr val="CCFFFF"/>
                </a:solidFill>
              </a:rPr>
              <a:t>Ablation (via either cryo or laser) of the avascular retina</a:t>
            </a:r>
          </a:p>
          <a:p>
            <a:pPr eaLnBrk="1" hangingPunct="1">
              <a:spcBef>
                <a:spcPct val="0"/>
              </a:spcBef>
              <a:buClrTx/>
              <a:buSzTx/>
              <a:buFontTx/>
              <a:buNone/>
            </a:pPr>
            <a:endParaRPr lang="en-US" altLang="en-US" sz="1600">
              <a:solidFill>
                <a:srgbClr val="CCFFFF"/>
              </a:solidFill>
            </a:endParaRPr>
          </a:p>
          <a:p>
            <a:pPr eaLnBrk="1" hangingPunct="1">
              <a:spcBef>
                <a:spcPct val="0"/>
              </a:spcBef>
              <a:buClrTx/>
              <a:buSzTx/>
              <a:buFontTx/>
              <a:buNone/>
            </a:pPr>
            <a:r>
              <a:rPr lang="en-US" altLang="en-US" sz="1600" i="1">
                <a:solidFill>
                  <a:srgbClr val="CCFFFF"/>
                </a:solidFill>
              </a:rPr>
              <a:t>Which is preferred, cryo or laser?</a:t>
            </a:r>
          </a:p>
          <a:p>
            <a:pPr eaLnBrk="1" hangingPunct="1">
              <a:spcBef>
                <a:spcPct val="0"/>
              </a:spcBef>
              <a:buClrTx/>
              <a:buSzTx/>
              <a:buFontTx/>
              <a:buNone/>
            </a:pPr>
            <a:r>
              <a:rPr lang="en-US" altLang="en-US" sz="1600">
                <a:solidFill>
                  <a:srgbClr val="CCFFFF"/>
                </a:solidFill>
              </a:rPr>
              <a:t>Most clinicians prefer laser; it is less traumatic to the eye,</a:t>
            </a:r>
          </a:p>
          <a:p>
            <a:pPr eaLnBrk="1" hangingPunct="1">
              <a:spcBef>
                <a:spcPct val="0"/>
              </a:spcBef>
              <a:buClrTx/>
              <a:buSzTx/>
              <a:buFontTx/>
              <a:buNone/>
            </a:pPr>
            <a:r>
              <a:rPr lang="en-US" altLang="en-US" sz="1600">
                <a:solidFill>
                  <a:srgbClr val="CCFFFF"/>
                </a:solidFill>
              </a:rPr>
              <a:t>and less risky (5% of infants undergoing cryo for ROP will</a:t>
            </a:r>
          </a:p>
          <a:p>
            <a:pPr eaLnBrk="1" hangingPunct="1">
              <a:spcBef>
                <a:spcPct val="0"/>
              </a:spcBef>
              <a:buClrTx/>
              <a:buSzTx/>
              <a:buFontTx/>
              <a:buNone/>
            </a:pPr>
            <a:r>
              <a:rPr lang="en-US" altLang="en-US" sz="1600">
                <a:solidFill>
                  <a:srgbClr val="CCFFFF"/>
                </a:solidFill>
              </a:rPr>
              <a:t>have </a:t>
            </a:r>
            <a:r>
              <a:rPr lang="en-US" altLang="en-US" sz="1600" b="1">
                <a:solidFill>
                  <a:srgbClr val="CCFFFF"/>
                </a:solidFill>
              </a:rPr>
              <a:t>cardiopulmonary arrest</a:t>
            </a:r>
            <a:r>
              <a:rPr lang="en-US" altLang="en-US" sz="1600">
                <a:solidFill>
                  <a:srgbClr val="CCFFFF"/>
                </a:solidFill>
              </a:rPr>
              <a:t>!)</a:t>
            </a:r>
          </a:p>
        </p:txBody>
      </p:sp>
      <p:sp>
        <p:nvSpPr>
          <p:cNvPr id="105481" name="Slide Number Placeholder 1">
            <a:extLst>
              <a:ext uri="{FF2B5EF4-FFF2-40B4-BE49-F238E27FC236}">
                <a16:creationId xmlns:a16="http://schemas.microsoft.com/office/drawing/2014/main" id="{B9256944-2814-4A3C-85D0-8F702394358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38C61FC-9981-4E90-B967-8AC67319D162}" type="slidenum">
              <a:rPr lang="en-US" altLang="en-US" sz="1000"/>
              <a:pPr>
                <a:spcBef>
                  <a:spcPct val="0"/>
                </a:spcBef>
                <a:buClrTx/>
                <a:buSzTx/>
                <a:buFontTx/>
                <a:buNone/>
              </a:pPr>
              <a:t>117</a:t>
            </a:fld>
            <a:endParaRPr lang="en-US" altLang="en-US" sz="10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a:extLst>
              <a:ext uri="{FF2B5EF4-FFF2-40B4-BE49-F238E27FC236}">
                <a16:creationId xmlns:a16="http://schemas.microsoft.com/office/drawing/2014/main" id="{1DE80BBB-A7C3-4E27-B57D-CCAD71C2B5DF}"/>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6499" name="Rectangle 8">
            <a:extLst>
              <a:ext uri="{FF2B5EF4-FFF2-40B4-BE49-F238E27FC236}">
                <a16:creationId xmlns:a16="http://schemas.microsoft.com/office/drawing/2014/main" id="{1E172149-E345-453C-A93E-8C40B83F23E2}"/>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06500" name="Rectangle 9">
            <a:extLst>
              <a:ext uri="{FF2B5EF4-FFF2-40B4-BE49-F238E27FC236}">
                <a16:creationId xmlns:a16="http://schemas.microsoft.com/office/drawing/2014/main" id="{9EAA567B-1C9E-4965-8720-16ABE48AEB48}"/>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06501" name="Text Box 10">
            <a:extLst>
              <a:ext uri="{FF2B5EF4-FFF2-40B4-BE49-F238E27FC236}">
                <a16:creationId xmlns:a16="http://schemas.microsoft.com/office/drawing/2014/main" id="{83B0A1D1-5E5B-4F98-A9CE-FEADC868406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6502" name="Line 12">
            <a:extLst>
              <a:ext uri="{FF2B5EF4-FFF2-40B4-BE49-F238E27FC236}">
                <a16:creationId xmlns:a16="http://schemas.microsoft.com/office/drawing/2014/main" id="{2A3BDCB7-8C7C-4CEB-8CC8-D870CB82FE8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3" name="Line 13">
            <a:extLst>
              <a:ext uri="{FF2B5EF4-FFF2-40B4-BE49-F238E27FC236}">
                <a16:creationId xmlns:a16="http://schemas.microsoft.com/office/drawing/2014/main" id="{09D5FB8F-D7CA-433D-BE5E-5B1E113F6406}"/>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4" name="Text Box 14">
            <a:extLst>
              <a:ext uri="{FF2B5EF4-FFF2-40B4-BE49-F238E27FC236}">
                <a16:creationId xmlns:a16="http://schemas.microsoft.com/office/drawing/2014/main" id="{24433075-1E17-4DEC-B4B1-4EAE93AE99AD}"/>
              </a:ext>
            </a:extLst>
          </p:cNvPr>
          <p:cNvSpPr txBox="1">
            <a:spLocks noChangeArrowheads="1"/>
          </p:cNvSpPr>
          <p:nvPr/>
        </p:nvSpPr>
        <p:spPr bwMode="auto">
          <a:xfrm>
            <a:off x="3276600" y="4221163"/>
            <a:ext cx="5405134"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conventional treatment for ROP?</a:t>
            </a:r>
          </a:p>
          <a:p>
            <a:pPr eaLnBrk="1" hangingPunct="1">
              <a:spcBef>
                <a:spcPct val="0"/>
              </a:spcBef>
              <a:buClrTx/>
              <a:buSzTx/>
              <a:buFontTx/>
              <a:buNone/>
            </a:pPr>
            <a:r>
              <a:rPr lang="en-US" altLang="en-US" sz="1600">
                <a:solidFill>
                  <a:srgbClr val="0000FF"/>
                </a:solidFill>
              </a:rPr>
              <a:t>Ablation (via either cryo or laser) of the avascular retina</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CCFFFF"/>
                </a:solidFill>
              </a:rPr>
              <a:t>Which is preferred, cryo or laser?</a:t>
            </a:r>
          </a:p>
          <a:p>
            <a:pPr eaLnBrk="1" hangingPunct="1">
              <a:spcBef>
                <a:spcPct val="0"/>
              </a:spcBef>
              <a:buClrTx/>
              <a:buSzTx/>
              <a:buFontTx/>
              <a:buNone/>
            </a:pPr>
            <a:r>
              <a:rPr lang="en-US" altLang="en-US" sz="1600">
                <a:solidFill>
                  <a:srgbClr val="CCFFFF"/>
                </a:solidFill>
              </a:rPr>
              <a:t>Most clinicians prefer laser; it is less traumatic to the eye,</a:t>
            </a:r>
          </a:p>
          <a:p>
            <a:pPr eaLnBrk="1" hangingPunct="1">
              <a:spcBef>
                <a:spcPct val="0"/>
              </a:spcBef>
              <a:buClrTx/>
              <a:buSzTx/>
              <a:buFontTx/>
              <a:buNone/>
            </a:pPr>
            <a:r>
              <a:rPr lang="en-US" altLang="en-US" sz="1600">
                <a:solidFill>
                  <a:srgbClr val="CCFFFF"/>
                </a:solidFill>
              </a:rPr>
              <a:t>and less risky (5% of infants undergoing cryo for ROP will</a:t>
            </a:r>
          </a:p>
          <a:p>
            <a:pPr eaLnBrk="1" hangingPunct="1">
              <a:spcBef>
                <a:spcPct val="0"/>
              </a:spcBef>
              <a:buClrTx/>
              <a:buSzTx/>
              <a:buFontTx/>
              <a:buNone/>
            </a:pPr>
            <a:r>
              <a:rPr lang="en-US" altLang="en-US" sz="1600">
                <a:solidFill>
                  <a:srgbClr val="CCFFFF"/>
                </a:solidFill>
              </a:rPr>
              <a:t>have </a:t>
            </a:r>
            <a:r>
              <a:rPr lang="en-US" altLang="en-US" sz="1600" b="1">
                <a:solidFill>
                  <a:srgbClr val="CCFFFF"/>
                </a:solidFill>
              </a:rPr>
              <a:t>cardiopulmonary arrest</a:t>
            </a:r>
            <a:r>
              <a:rPr lang="en-US" altLang="en-US" sz="1600">
                <a:solidFill>
                  <a:srgbClr val="CCFFFF"/>
                </a:solidFill>
              </a:rPr>
              <a:t>!)</a:t>
            </a:r>
          </a:p>
        </p:txBody>
      </p:sp>
      <p:sp>
        <p:nvSpPr>
          <p:cNvPr id="106505" name="Slide Number Placeholder 1">
            <a:extLst>
              <a:ext uri="{FF2B5EF4-FFF2-40B4-BE49-F238E27FC236}">
                <a16:creationId xmlns:a16="http://schemas.microsoft.com/office/drawing/2014/main" id="{C51CE3EE-E31A-4AD1-A4FC-CC3E6B58CB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804972-82CB-477F-9241-FDCD6D25774E}" type="slidenum">
              <a:rPr lang="en-US" altLang="en-US" sz="1000"/>
              <a:pPr>
                <a:spcBef>
                  <a:spcPct val="0"/>
                </a:spcBef>
                <a:buClrTx/>
                <a:buSzTx/>
                <a:buFontTx/>
                <a:buNone/>
              </a:pPr>
              <a:t>118</a:t>
            </a:fld>
            <a:endParaRPr lang="en-US" altLang="en-US" sz="10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a:extLst>
              <a:ext uri="{FF2B5EF4-FFF2-40B4-BE49-F238E27FC236}">
                <a16:creationId xmlns:a16="http://schemas.microsoft.com/office/drawing/2014/main" id="{CC897ED2-1173-4BAD-A05B-C8E18FA8E72F}"/>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7523" name="Rectangle 8">
            <a:extLst>
              <a:ext uri="{FF2B5EF4-FFF2-40B4-BE49-F238E27FC236}">
                <a16:creationId xmlns:a16="http://schemas.microsoft.com/office/drawing/2014/main" id="{D3D5AD41-D320-4A06-9446-C736B25211BF}"/>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07524" name="Rectangle 9">
            <a:extLst>
              <a:ext uri="{FF2B5EF4-FFF2-40B4-BE49-F238E27FC236}">
                <a16:creationId xmlns:a16="http://schemas.microsoft.com/office/drawing/2014/main" id="{6FEB4750-E170-4173-9E2B-BD626F91CEF6}"/>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07525" name="Text Box 10">
            <a:extLst>
              <a:ext uri="{FF2B5EF4-FFF2-40B4-BE49-F238E27FC236}">
                <a16:creationId xmlns:a16="http://schemas.microsoft.com/office/drawing/2014/main" id="{CCB4B3D4-424E-4944-9A4A-79DB12414224}"/>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7526" name="Line 12">
            <a:extLst>
              <a:ext uri="{FF2B5EF4-FFF2-40B4-BE49-F238E27FC236}">
                <a16:creationId xmlns:a16="http://schemas.microsoft.com/office/drawing/2014/main" id="{0988CEA1-838E-4DF2-9341-6AC5CAFF463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7" name="Line 13">
            <a:extLst>
              <a:ext uri="{FF2B5EF4-FFF2-40B4-BE49-F238E27FC236}">
                <a16:creationId xmlns:a16="http://schemas.microsoft.com/office/drawing/2014/main" id="{899ACBA4-D1F2-41FA-A57E-36025FA424B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8" name="Text Box 14">
            <a:extLst>
              <a:ext uri="{FF2B5EF4-FFF2-40B4-BE49-F238E27FC236}">
                <a16:creationId xmlns:a16="http://schemas.microsoft.com/office/drawing/2014/main" id="{5C87B0C2-54D3-4FFB-B1AD-8D2B0349AE45}"/>
              </a:ext>
            </a:extLst>
          </p:cNvPr>
          <p:cNvSpPr txBox="1">
            <a:spLocks noChangeArrowheads="1"/>
          </p:cNvSpPr>
          <p:nvPr/>
        </p:nvSpPr>
        <p:spPr bwMode="auto">
          <a:xfrm>
            <a:off x="3276600" y="4221163"/>
            <a:ext cx="5405134"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conventional treatment for ROP?</a:t>
            </a:r>
          </a:p>
          <a:p>
            <a:pPr eaLnBrk="1" hangingPunct="1">
              <a:spcBef>
                <a:spcPct val="0"/>
              </a:spcBef>
              <a:buClrTx/>
              <a:buSzTx/>
              <a:buFontTx/>
              <a:buNone/>
            </a:pPr>
            <a:r>
              <a:rPr lang="en-US" altLang="en-US" sz="1600">
                <a:solidFill>
                  <a:srgbClr val="0000FF"/>
                </a:solidFill>
              </a:rPr>
              <a:t>Ablation (via either cryo or laser) of the avascular retina</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Which is preferred, cryo or laser?</a:t>
            </a:r>
          </a:p>
          <a:p>
            <a:pPr eaLnBrk="1" hangingPunct="1">
              <a:spcBef>
                <a:spcPct val="0"/>
              </a:spcBef>
              <a:buClrTx/>
              <a:buSzTx/>
              <a:buFontTx/>
              <a:buNone/>
            </a:pPr>
            <a:r>
              <a:rPr lang="en-US" altLang="en-US" sz="1600">
                <a:solidFill>
                  <a:srgbClr val="CCFFFF"/>
                </a:solidFill>
              </a:rPr>
              <a:t>Most clinicians prefer laser; it is less traumatic to the eye,</a:t>
            </a:r>
          </a:p>
          <a:p>
            <a:pPr eaLnBrk="1" hangingPunct="1">
              <a:spcBef>
                <a:spcPct val="0"/>
              </a:spcBef>
              <a:buClrTx/>
              <a:buSzTx/>
              <a:buFontTx/>
              <a:buNone/>
            </a:pPr>
            <a:r>
              <a:rPr lang="en-US" altLang="en-US" sz="1600">
                <a:solidFill>
                  <a:srgbClr val="CCFFFF"/>
                </a:solidFill>
              </a:rPr>
              <a:t>and less risky (5% of infants undergoing cryo for ROP will</a:t>
            </a:r>
          </a:p>
          <a:p>
            <a:pPr eaLnBrk="1" hangingPunct="1">
              <a:spcBef>
                <a:spcPct val="0"/>
              </a:spcBef>
              <a:buClrTx/>
              <a:buSzTx/>
              <a:buFontTx/>
              <a:buNone/>
            </a:pPr>
            <a:r>
              <a:rPr lang="en-US" altLang="en-US" sz="1600">
                <a:solidFill>
                  <a:srgbClr val="CCFFFF"/>
                </a:solidFill>
              </a:rPr>
              <a:t>have </a:t>
            </a:r>
            <a:r>
              <a:rPr lang="en-US" altLang="en-US" sz="1600" b="1">
                <a:solidFill>
                  <a:srgbClr val="CCFFFF"/>
                </a:solidFill>
              </a:rPr>
              <a:t>cardiopulmonary arrest</a:t>
            </a:r>
            <a:r>
              <a:rPr lang="en-US" altLang="en-US" sz="1600">
                <a:solidFill>
                  <a:srgbClr val="CCFFFF"/>
                </a:solidFill>
              </a:rPr>
              <a:t>!)</a:t>
            </a:r>
          </a:p>
        </p:txBody>
      </p:sp>
      <p:sp>
        <p:nvSpPr>
          <p:cNvPr id="107529" name="Slide Number Placeholder 1">
            <a:extLst>
              <a:ext uri="{FF2B5EF4-FFF2-40B4-BE49-F238E27FC236}">
                <a16:creationId xmlns:a16="http://schemas.microsoft.com/office/drawing/2014/main" id="{BA9127F4-AFB6-422D-8DCC-84D5C38E5A8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B35C80C-6314-4014-8E5D-B7F3CE5E9B50}" type="slidenum">
              <a:rPr lang="en-US" altLang="en-US" sz="1000"/>
              <a:pPr>
                <a:spcBef>
                  <a:spcPct val="0"/>
                </a:spcBef>
                <a:buClrTx/>
                <a:buSzTx/>
                <a:buFontTx/>
                <a:buNone/>
              </a:pPr>
              <a:t>119</a:t>
            </a:fld>
            <a:endParaRPr lang="en-US" altLang="en-US"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F6F03C-0B5F-4A48-9D58-3DFD9F92208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Rectangle 3">
            <a:extLst>
              <a:ext uri="{FF2B5EF4-FFF2-40B4-BE49-F238E27FC236}">
                <a16:creationId xmlns:a16="http://schemas.microsoft.com/office/drawing/2014/main" id="{9BE95591-7844-41C3-B5A8-0697EC730ABA}"/>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1268" name="Rectangle 4">
            <a:extLst>
              <a:ext uri="{FF2B5EF4-FFF2-40B4-BE49-F238E27FC236}">
                <a16:creationId xmlns:a16="http://schemas.microsoft.com/office/drawing/2014/main" id="{7C5B657B-0E02-49D3-8EC1-17B1DCAFCE8C}"/>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1269" name="Text Box 5">
            <a:extLst>
              <a:ext uri="{FF2B5EF4-FFF2-40B4-BE49-F238E27FC236}">
                <a16:creationId xmlns:a16="http://schemas.microsoft.com/office/drawing/2014/main" id="{7B7D1652-C215-4B24-986D-78C70A34D7A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1270" name="Rectangle 6">
            <a:extLst>
              <a:ext uri="{FF2B5EF4-FFF2-40B4-BE49-F238E27FC236}">
                <a16:creationId xmlns:a16="http://schemas.microsoft.com/office/drawing/2014/main" id="{26966592-6B58-4774-BAAE-16F38611A297}"/>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97287" name="Group 7">
            <a:extLst>
              <a:ext uri="{FF2B5EF4-FFF2-40B4-BE49-F238E27FC236}">
                <a16:creationId xmlns:a16="http://schemas.microsoft.com/office/drawing/2014/main" id="{5D31FDDA-9676-4908-B66A-96CF2C68202F}"/>
              </a:ext>
            </a:extLst>
          </p:cNvPr>
          <p:cNvGraphicFramePr>
            <a:graphicFrameLocks noGrp="1"/>
          </p:cNvGraphicFramePr>
          <p:nvPr>
            <p:extLst>
              <p:ext uri="{D42A27DB-BD31-4B8C-83A1-F6EECF244321}">
                <p14:modId xmlns:p14="http://schemas.microsoft.com/office/powerpoint/2010/main" val="1659252545"/>
              </p:ext>
            </p:extLst>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1288" name="Slide Number Placeholder 1">
            <a:extLst>
              <a:ext uri="{FF2B5EF4-FFF2-40B4-BE49-F238E27FC236}">
                <a16:creationId xmlns:a16="http://schemas.microsoft.com/office/drawing/2014/main" id="{57A31469-B7AB-4A02-B337-F62464D1AE7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295887-3A2B-4FDB-9FB7-2739D5B63F5D}" type="slidenum">
              <a:rPr lang="en-US" altLang="en-US" sz="1000"/>
              <a:pPr>
                <a:spcBef>
                  <a:spcPct val="0"/>
                </a:spcBef>
                <a:buClrTx/>
                <a:buSzTx/>
                <a:buFontTx/>
                <a:buNone/>
              </a:pPr>
              <a:t>12</a:t>
            </a:fld>
            <a:endParaRPr lang="en-US" altLang="en-US" sz="1000"/>
          </a:p>
        </p:txBody>
      </p:sp>
    </p:spTree>
    <p:extLst>
      <p:ext uri="{BB962C8B-B14F-4D97-AF65-F5344CB8AC3E}">
        <p14:creationId xmlns:p14="http://schemas.microsoft.com/office/powerpoint/2010/main" val="12610838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a:extLst>
              <a:ext uri="{FF2B5EF4-FFF2-40B4-BE49-F238E27FC236}">
                <a16:creationId xmlns:a16="http://schemas.microsoft.com/office/drawing/2014/main" id="{82953C12-AFA3-4B26-819A-B95D1FBD2B3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8547" name="Rectangle 9">
            <a:extLst>
              <a:ext uri="{FF2B5EF4-FFF2-40B4-BE49-F238E27FC236}">
                <a16:creationId xmlns:a16="http://schemas.microsoft.com/office/drawing/2014/main" id="{9EA62690-0A59-404A-A7AB-D79DF0338757}"/>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08548" name="Rectangle 8">
            <a:extLst>
              <a:ext uri="{FF2B5EF4-FFF2-40B4-BE49-F238E27FC236}">
                <a16:creationId xmlns:a16="http://schemas.microsoft.com/office/drawing/2014/main" id="{848A42E6-96C3-4C58-AA13-337040758C11}"/>
              </a:ext>
            </a:extLst>
          </p:cNvPr>
          <p:cNvSpPr>
            <a:spLocks noGrp="1" noChangeArrowheads="1"/>
          </p:cNvSpPr>
          <p:nvPr>
            <p:ph type="title"/>
          </p:nvPr>
        </p:nvSpPr>
        <p:spPr>
          <a:xfrm>
            <a:off x="457200" y="122238"/>
            <a:ext cx="7543800" cy="715962"/>
          </a:xfrm>
        </p:spPr>
        <p:txBody>
          <a:bodyPr/>
          <a:lstStyle/>
          <a:p>
            <a:pPr eaLnBrk="1" hangingPunct="1"/>
            <a:r>
              <a:rPr lang="en-US" altLang="en-US"/>
              <a:t>A/Q</a:t>
            </a:r>
          </a:p>
        </p:txBody>
      </p:sp>
      <p:sp>
        <p:nvSpPr>
          <p:cNvPr id="108549" name="Text Box 10">
            <a:extLst>
              <a:ext uri="{FF2B5EF4-FFF2-40B4-BE49-F238E27FC236}">
                <a16:creationId xmlns:a16="http://schemas.microsoft.com/office/drawing/2014/main" id="{D31038EA-CAF1-4995-98B9-5E78203C122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8550" name="Line 12">
            <a:extLst>
              <a:ext uri="{FF2B5EF4-FFF2-40B4-BE49-F238E27FC236}">
                <a16:creationId xmlns:a16="http://schemas.microsoft.com/office/drawing/2014/main" id="{7DB954BA-F3D8-4183-9385-AE3CDF74E3F0}"/>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1" name="Line 13">
            <a:extLst>
              <a:ext uri="{FF2B5EF4-FFF2-40B4-BE49-F238E27FC236}">
                <a16:creationId xmlns:a16="http://schemas.microsoft.com/office/drawing/2014/main" id="{F46E9E89-DE8C-49C5-81BF-6CB6394F2C3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2" name="Text Box 14">
            <a:extLst>
              <a:ext uri="{FF2B5EF4-FFF2-40B4-BE49-F238E27FC236}">
                <a16:creationId xmlns:a16="http://schemas.microsoft.com/office/drawing/2014/main" id="{C580598D-97AF-43DD-8E2B-CBEA4F52BCE6}"/>
              </a:ext>
            </a:extLst>
          </p:cNvPr>
          <p:cNvSpPr txBox="1">
            <a:spLocks noChangeArrowheads="1"/>
          </p:cNvSpPr>
          <p:nvPr/>
        </p:nvSpPr>
        <p:spPr bwMode="auto">
          <a:xfrm>
            <a:off x="3276600" y="4221163"/>
            <a:ext cx="5405134"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conventional treatment for ROP?</a:t>
            </a:r>
          </a:p>
          <a:p>
            <a:pPr eaLnBrk="1" hangingPunct="1">
              <a:spcBef>
                <a:spcPct val="0"/>
              </a:spcBef>
              <a:buClrTx/>
              <a:buSzTx/>
              <a:buFontTx/>
              <a:buNone/>
            </a:pPr>
            <a:r>
              <a:rPr lang="en-US" altLang="en-US" sz="1600">
                <a:solidFill>
                  <a:srgbClr val="0000FF"/>
                </a:solidFill>
              </a:rPr>
              <a:t>Ablation (via either cryo or laser) of the avascular retina</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Which is preferred, cryo or laser?</a:t>
            </a:r>
          </a:p>
          <a:p>
            <a:pPr eaLnBrk="1" hangingPunct="1">
              <a:spcBef>
                <a:spcPct val="0"/>
              </a:spcBef>
              <a:buClrTx/>
              <a:buSzTx/>
              <a:buFontTx/>
              <a:buNone/>
            </a:pPr>
            <a:r>
              <a:rPr lang="en-US" altLang="en-US" sz="1600">
                <a:solidFill>
                  <a:srgbClr val="0000FF"/>
                </a:solidFill>
              </a:rPr>
              <a:t>Most clinicians prefer laser; it is less traumatic to the eye,</a:t>
            </a:r>
          </a:p>
          <a:p>
            <a:pPr eaLnBrk="1" hangingPunct="1">
              <a:spcBef>
                <a:spcPct val="0"/>
              </a:spcBef>
              <a:buClrTx/>
              <a:buSzTx/>
              <a:buFontTx/>
              <a:buNone/>
            </a:pPr>
            <a:r>
              <a:rPr lang="en-US" altLang="en-US" sz="1600">
                <a:solidFill>
                  <a:srgbClr val="0000FF"/>
                </a:solidFill>
              </a:rPr>
              <a:t>and less risky (5% of infants undergoing cryo for ROP will</a:t>
            </a:r>
          </a:p>
          <a:p>
            <a:pPr eaLnBrk="1" hangingPunct="1">
              <a:spcBef>
                <a:spcPct val="0"/>
              </a:spcBef>
              <a:buClrTx/>
              <a:buSzTx/>
              <a:buFontTx/>
              <a:buNone/>
            </a:pPr>
            <a:r>
              <a:rPr lang="en-US" altLang="en-US" sz="1600">
                <a:solidFill>
                  <a:srgbClr val="0000FF"/>
                </a:solidFill>
              </a:rPr>
              <a:t>have </a:t>
            </a:r>
            <a:r>
              <a:rPr lang="en-US" altLang="en-US" sz="1600" b="1">
                <a:solidFill>
                  <a:srgbClr val="0000FF"/>
                </a:solidFill>
              </a:rPr>
              <a:t>cardiopulmonary arrest</a:t>
            </a:r>
            <a:r>
              <a:rPr lang="en-US" altLang="en-US" sz="1600">
                <a:solidFill>
                  <a:srgbClr val="0000FF"/>
                </a:solidFill>
              </a:rPr>
              <a:t>!)</a:t>
            </a:r>
          </a:p>
        </p:txBody>
      </p:sp>
      <p:sp>
        <p:nvSpPr>
          <p:cNvPr id="108553" name="Rectangle 15">
            <a:extLst>
              <a:ext uri="{FF2B5EF4-FFF2-40B4-BE49-F238E27FC236}">
                <a16:creationId xmlns:a16="http://schemas.microsoft.com/office/drawing/2014/main" id="{572E2CDB-EA3D-48C9-BD63-697830B812EE}"/>
              </a:ext>
            </a:extLst>
          </p:cNvPr>
          <p:cNvSpPr>
            <a:spLocks noChangeArrowheads="1"/>
          </p:cNvSpPr>
          <p:nvPr/>
        </p:nvSpPr>
        <p:spPr bwMode="auto">
          <a:xfrm>
            <a:off x="3886200" y="5740504"/>
            <a:ext cx="2362200" cy="2792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b="1" i="1" dirty="0"/>
              <a:t>bad</a:t>
            </a:r>
            <a:r>
              <a:rPr lang="en-US" altLang="en-US" sz="800" dirty="0"/>
              <a:t> complication (2 words)</a:t>
            </a:r>
          </a:p>
        </p:txBody>
      </p:sp>
      <p:sp>
        <p:nvSpPr>
          <p:cNvPr id="108554" name="Slide Number Placeholder 1">
            <a:extLst>
              <a:ext uri="{FF2B5EF4-FFF2-40B4-BE49-F238E27FC236}">
                <a16:creationId xmlns:a16="http://schemas.microsoft.com/office/drawing/2014/main" id="{4DCF5293-8120-4DDE-8970-16722CCFDDF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7DBA46-EAB7-4549-BA66-289752903219}" type="slidenum">
              <a:rPr lang="en-US" altLang="en-US" sz="1000"/>
              <a:pPr>
                <a:spcBef>
                  <a:spcPct val="0"/>
                </a:spcBef>
                <a:buClrTx/>
                <a:buSzTx/>
                <a:buFontTx/>
                <a:buNone/>
              </a:pPr>
              <a:t>120</a:t>
            </a:fld>
            <a:endParaRPr lang="en-US" altLang="en-US" sz="10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a:extLst>
              <a:ext uri="{FF2B5EF4-FFF2-40B4-BE49-F238E27FC236}">
                <a16:creationId xmlns:a16="http://schemas.microsoft.com/office/drawing/2014/main" id="{A4DE6B73-4B87-45B4-B462-F4F9B4D52142}"/>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09571" name="Rectangle 9">
            <a:extLst>
              <a:ext uri="{FF2B5EF4-FFF2-40B4-BE49-F238E27FC236}">
                <a16:creationId xmlns:a16="http://schemas.microsoft.com/office/drawing/2014/main" id="{094694F5-F2BC-4B45-BCBB-26AF506BB6E3}"/>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09572" name="Rectangle 8">
            <a:extLst>
              <a:ext uri="{FF2B5EF4-FFF2-40B4-BE49-F238E27FC236}">
                <a16:creationId xmlns:a16="http://schemas.microsoft.com/office/drawing/2014/main" id="{5AB0133E-FE98-451A-80D3-AA4C4FE664A7}"/>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09573" name="Text Box 10">
            <a:extLst>
              <a:ext uri="{FF2B5EF4-FFF2-40B4-BE49-F238E27FC236}">
                <a16:creationId xmlns:a16="http://schemas.microsoft.com/office/drawing/2014/main" id="{E2948725-273A-449E-AF61-E84D9B4A0A8F}"/>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09574" name="Line 12">
            <a:extLst>
              <a:ext uri="{FF2B5EF4-FFF2-40B4-BE49-F238E27FC236}">
                <a16:creationId xmlns:a16="http://schemas.microsoft.com/office/drawing/2014/main" id="{83D9198F-9F3B-41F6-BA06-3119A948549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5" name="Line 13">
            <a:extLst>
              <a:ext uri="{FF2B5EF4-FFF2-40B4-BE49-F238E27FC236}">
                <a16:creationId xmlns:a16="http://schemas.microsoft.com/office/drawing/2014/main" id="{CD6AC69B-E593-4A98-9EAE-D0566968F7D9}"/>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6" name="Text Box 14">
            <a:extLst>
              <a:ext uri="{FF2B5EF4-FFF2-40B4-BE49-F238E27FC236}">
                <a16:creationId xmlns:a16="http://schemas.microsoft.com/office/drawing/2014/main" id="{D0B2CC03-95D0-4B29-8FBF-12C2A0E17357}"/>
              </a:ext>
            </a:extLst>
          </p:cNvPr>
          <p:cNvSpPr txBox="1">
            <a:spLocks noChangeArrowheads="1"/>
          </p:cNvSpPr>
          <p:nvPr/>
        </p:nvSpPr>
        <p:spPr bwMode="auto">
          <a:xfrm>
            <a:off x="3276600" y="4221163"/>
            <a:ext cx="5405134" cy="181588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is the conventional treatment for ROP?</a:t>
            </a:r>
          </a:p>
          <a:p>
            <a:pPr eaLnBrk="1" hangingPunct="1">
              <a:spcBef>
                <a:spcPct val="0"/>
              </a:spcBef>
              <a:buClrTx/>
              <a:buSzTx/>
              <a:buFontTx/>
              <a:buNone/>
            </a:pPr>
            <a:r>
              <a:rPr lang="en-US" altLang="en-US" sz="1600">
                <a:solidFill>
                  <a:srgbClr val="0000FF"/>
                </a:solidFill>
              </a:rPr>
              <a:t>Ablation (via either cryo or laser) of the avascular retina</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Which is preferred, cryo or laser?</a:t>
            </a:r>
          </a:p>
          <a:p>
            <a:pPr eaLnBrk="1" hangingPunct="1">
              <a:spcBef>
                <a:spcPct val="0"/>
              </a:spcBef>
              <a:buClrTx/>
              <a:buSzTx/>
              <a:buFontTx/>
              <a:buNone/>
            </a:pPr>
            <a:r>
              <a:rPr lang="en-US" altLang="en-US" sz="1600">
                <a:solidFill>
                  <a:srgbClr val="0000FF"/>
                </a:solidFill>
              </a:rPr>
              <a:t>Most clinicians prefer laser; it is less traumatic to the eye,</a:t>
            </a:r>
          </a:p>
          <a:p>
            <a:pPr eaLnBrk="1" hangingPunct="1">
              <a:spcBef>
                <a:spcPct val="0"/>
              </a:spcBef>
              <a:buClrTx/>
              <a:buSzTx/>
              <a:buFontTx/>
              <a:buNone/>
            </a:pPr>
            <a:r>
              <a:rPr lang="en-US" altLang="en-US" sz="1600">
                <a:solidFill>
                  <a:srgbClr val="0000FF"/>
                </a:solidFill>
              </a:rPr>
              <a:t>and less risky (5% of infants undergoing cryo for ROP will</a:t>
            </a:r>
          </a:p>
          <a:p>
            <a:pPr eaLnBrk="1" hangingPunct="1">
              <a:spcBef>
                <a:spcPct val="0"/>
              </a:spcBef>
              <a:buClrTx/>
              <a:buSzTx/>
              <a:buFontTx/>
              <a:buNone/>
            </a:pPr>
            <a:r>
              <a:rPr lang="en-US" altLang="en-US" sz="1600">
                <a:solidFill>
                  <a:srgbClr val="0000FF"/>
                </a:solidFill>
              </a:rPr>
              <a:t>have </a:t>
            </a:r>
            <a:r>
              <a:rPr lang="en-US" altLang="en-US" sz="1600" b="1">
                <a:solidFill>
                  <a:srgbClr val="0000FF"/>
                </a:solidFill>
              </a:rPr>
              <a:t>cardiopulmonary arrest</a:t>
            </a:r>
            <a:r>
              <a:rPr lang="en-US" altLang="en-US" sz="1600">
                <a:solidFill>
                  <a:srgbClr val="0000FF"/>
                </a:solidFill>
              </a:rPr>
              <a:t>!)</a:t>
            </a:r>
          </a:p>
        </p:txBody>
      </p:sp>
      <p:sp>
        <p:nvSpPr>
          <p:cNvPr id="109577" name="Slide Number Placeholder 1">
            <a:extLst>
              <a:ext uri="{FF2B5EF4-FFF2-40B4-BE49-F238E27FC236}">
                <a16:creationId xmlns:a16="http://schemas.microsoft.com/office/drawing/2014/main" id="{FDBD8294-533E-4FB4-89EE-807D3175ECC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4B61DF2-D2AD-4C08-B01F-3F6FAD18BCE5}" type="slidenum">
              <a:rPr lang="en-US" altLang="en-US" sz="1000"/>
              <a:pPr>
                <a:spcBef>
                  <a:spcPct val="0"/>
                </a:spcBef>
                <a:buClrTx/>
                <a:buSzTx/>
                <a:buFontTx/>
                <a:buNone/>
              </a:pPr>
              <a:t>121</a:t>
            </a:fld>
            <a:endParaRPr lang="en-US" altLang="en-US" sz="10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2B89E389-9435-4290-851A-1F53294FF9E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0595" name="Rectangle 9">
            <a:extLst>
              <a:ext uri="{FF2B5EF4-FFF2-40B4-BE49-F238E27FC236}">
                <a16:creationId xmlns:a16="http://schemas.microsoft.com/office/drawing/2014/main" id="{244C22CC-7E42-4E8E-9203-036E5A8D2B7D}"/>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0596" name="Rectangle 8">
            <a:extLst>
              <a:ext uri="{FF2B5EF4-FFF2-40B4-BE49-F238E27FC236}">
                <a16:creationId xmlns:a16="http://schemas.microsoft.com/office/drawing/2014/main" id="{53ADF71F-275B-4367-BC4A-3DCB7C0EDFB1}"/>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10597" name="Text Box 10">
            <a:extLst>
              <a:ext uri="{FF2B5EF4-FFF2-40B4-BE49-F238E27FC236}">
                <a16:creationId xmlns:a16="http://schemas.microsoft.com/office/drawing/2014/main" id="{51B0C8F4-25CD-474D-9D02-9D7B0BC321B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0598" name="Line 12">
            <a:extLst>
              <a:ext uri="{FF2B5EF4-FFF2-40B4-BE49-F238E27FC236}">
                <a16:creationId xmlns:a16="http://schemas.microsoft.com/office/drawing/2014/main" id="{B7DA0F93-E3C5-4BAE-BE27-104AA63E90C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99" name="Line 13">
            <a:extLst>
              <a:ext uri="{FF2B5EF4-FFF2-40B4-BE49-F238E27FC236}">
                <a16:creationId xmlns:a16="http://schemas.microsoft.com/office/drawing/2014/main" id="{2B5C2772-8054-4421-93AF-F83E6BED91A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Text Box 14">
            <a:extLst>
              <a:ext uri="{FF2B5EF4-FFF2-40B4-BE49-F238E27FC236}">
                <a16:creationId xmlns:a16="http://schemas.microsoft.com/office/drawing/2014/main" id="{288AABE8-05F4-4329-A31D-75DDF2C3A2CD}"/>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treatment for ROP?</a:t>
            </a:r>
          </a:p>
          <a:p>
            <a:pPr eaLnBrk="1" hangingPunct="1">
              <a:spcBef>
                <a:spcPct val="0"/>
              </a:spcBef>
              <a:buClrTx/>
              <a:buSzTx/>
              <a:buFontTx/>
              <a:buNone/>
            </a:pPr>
            <a:r>
              <a:rPr lang="en-US" altLang="en-US" sz="1600">
                <a:solidFill>
                  <a:srgbClr val="B2B2B2"/>
                </a:solidFill>
              </a:rPr>
              <a:t>Ablation (via either cryo or laser) of the avascular retina</a:t>
            </a:r>
          </a:p>
          <a:p>
            <a:pPr eaLnBrk="1" hangingPunct="1">
              <a:spcBef>
                <a:spcPct val="0"/>
              </a:spcBef>
              <a:buClrTx/>
              <a:buSzTx/>
              <a:buFontTx/>
              <a:buNone/>
            </a:pPr>
            <a:endParaRPr lang="en-US" altLang="en-US" sz="1600">
              <a:solidFill>
                <a:srgbClr val="B2B2B2"/>
              </a:solidFill>
            </a:endParaRPr>
          </a:p>
          <a:p>
            <a:pPr eaLnBrk="1" hangingPunct="1">
              <a:spcBef>
                <a:spcPct val="0"/>
              </a:spcBef>
              <a:buClrTx/>
              <a:buSzTx/>
              <a:buFontTx/>
              <a:buNone/>
            </a:pPr>
            <a:r>
              <a:rPr lang="en-US" altLang="en-US" sz="1600" i="1">
                <a:solidFill>
                  <a:srgbClr val="B2B2B2"/>
                </a:solidFill>
              </a:rPr>
              <a:t>Which is preferred, cryo or laser?</a:t>
            </a:r>
          </a:p>
          <a:p>
            <a:pPr eaLnBrk="1" hangingPunct="1">
              <a:spcBef>
                <a:spcPct val="0"/>
              </a:spcBef>
              <a:buClrTx/>
              <a:buSzTx/>
              <a:buFontTx/>
              <a:buNone/>
            </a:pPr>
            <a:r>
              <a:rPr lang="en-US" altLang="en-US" sz="1600" b="1">
                <a:solidFill>
                  <a:srgbClr val="0000FF"/>
                </a:solidFill>
              </a:rPr>
              <a:t>Most clinicians prefer laser</a:t>
            </a:r>
            <a:r>
              <a:rPr lang="en-US" altLang="en-US" sz="1600">
                <a:solidFill>
                  <a:srgbClr val="0000FF"/>
                </a:solidFill>
              </a:rPr>
              <a:t>; </a:t>
            </a:r>
            <a:r>
              <a:rPr lang="en-US" altLang="en-US" sz="1600">
                <a:solidFill>
                  <a:srgbClr val="B2B2B2"/>
                </a:solidFill>
              </a:rPr>
              <a:t>it is less traumatic to the eye,</a:t>
            </a:r>
          </a:p>
          <a:p>
            <a:pPr eaLnBrk="1" hangingPunct="1">
              <a:spcBef>
                <a:spcPct val="0"/>
              </a:spcBef>
              <a:buClrTx/>
              <a:buSzTx/>
              <a:buFontTx/>
              <a:buNone/>
            </a:pPr>
            <a:r>
              <a:rPr lang="en-US" altLang="en-US" sz="1600">
                <a:solidFill>
                  <a:srgbClr val="B2B2B2"/>
                </a:solidFill>
              </a:rPr>
              <a:t>and less risky (5% of infants undergoing cryo for ROP will</a:t>
            </a:r>
          </a:p>
          <a:p>
            <a:pPr eaLnBrk="1" hangingPunct="1">
              <a:spcBef>
                <a:spcPct val="0"/>
              </a:spcBef>
              <a:buClrTx/>
              <a:buSzTx/>
              <a:buFontTx/>
              <a:buNone/>
            </a:pPr>
            <a:r>
              <a:rPr lang="en-US" altLang="en-US" sz="1600">
                <a:solidFill>
                  <a:srgbClr val="B2B2B2"/>
                </a:solidFill>
              </a:rPr>
              <a:t>have </a:t>
            </a:r>
            <a:r>
              <a:rPr lang="en-US" altLang="en-US" sz="1600" b="1">
                <a:solidFill>
                  <a:srgbClr val="B2B2B2"/>
                </a:solidFill>
              </a:rPr>
              <a:t>cardiopulmonary arrest</a:t>
            </a:r>
            <a:r>
              <a:rPr lang="en-US" altLang="en-US" sz="1600">
                <a:solidFill>
                  <a:srgbClr val="B2B2B2"/>
                </a:solidFill>
              </a:rPr>
              <a:t>!)</a:t>
            </a:r>
          </a:p>
        </p:txBody>
      </p:sp>
      <p:sp>
        <p:nvSpPr>
          <p:cNvPr id="110601" name="Rectangle 15">
            <a:extLst>
              <a:ext uri="{FF2B5EF4-FFF2-40B4-BE49-F238E27FC236}">
                <a16:creationId xmlns:a16="http://schemas.microsoft.com/office/drawing/2014/main" id="{0267BC3C-60EC-4763-B50D-BCD510F70C9C}"/>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0602" name="Text Box 16">
            <a:extLst>
              <a:ext uri="{FF2B5EF4-FFF2-40B4-BE49-F238E27FC236}">
                <a16:creationId xmlns:a16="http://schemas.microsoft.com/office/drawing/2014/main" id="{488F733C-1CBA-4CA1-995F-A990129D083B}"/>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a:t>
            </a:r>
          </a:p>
          <a:p>
            <a:pPr eaLnBrk="1" hangingPunct="1">
              <a:spcBef>
                <a:spcPct val="0"/>
              </a:spcBef>
              <a:buClrTx/>
              <a:buSzTx/>
              <a:buFontTx/>
              <a:buNone/>
            </a:pPr>
            <a:r>
              <a:rPr lang="en-US" altLang="en-US" sz="1800">
                <a:solidFill>
                  <a:srgbClr val="0000FF"/>
                </a:solidFill>
              </a:rPr>
              <a:t>--</a:t>
            </a:r>
          </a:p>
          <a:p>
            <a:pPr eaLnBrk="1" hangingPunct="1">
              <a:spcBef>
                <a:spcPct val="0"/>
              </a:spcBef>
              <a:buClrTx/>
              <a:buSzTx/>
              <a:buFontTx/>
              <a:buNone/>
            </a:pPr>
            <a:r>
              <a:rPr lang="en-US" altLang="en-US" sz="1800">
                <a:solidFill>
                  <a:srgbClr val="0000FF"/>
                </a:solidFill>
              </a:rPr>
              <a:t>--</a:t>
            </a:r>
          </a:p>
        </p:txBody>
      </p:sp>
      <p:sp>
        <p:nvSpPr>
          <p:cNvPr id="110603" name="Rectangle 20">
            <a:extLst>
              <a:ext uri="{FF2B5EF4-FFF2-40B4-BE49-F238E27FC236}">
                <a16:creationId xmlns:a16="http://schemas.microsoft.com/office/drawing/2014/main" id="{2D8CBEB7-8359-4210-BE42-B007FF786260}"/>
              </a:ext>
            </a:extLst>
          </p:cNvPr>
          <p:cNvSpPr>
            <a:spLocks noChangeArrowheads="1"/>
          </p:cNvSpPr>
          <p:nvPr/>
        </p:nvSpPr>
        <p:spPr bwMode="auto">
          <a:xfrm>
            <a:off x="3048000" y="3810000"/>
            <a:ext cx="762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bad thing</a:t>
            </a:r>
          </a:p>
        </p:txBody>
      </p:sp>
      <p:sp>
        <p:nvSpPr>
          <p:cNvPr id="110604" name="Slide Number Placeholder 1">
            <a:extLst>
              <a:ext uri="{FF2B5EF4-FFF2-40B4-BE49-F238E27FC236}">
                <a16:creationId xmlns:a16="http://schemas.microsoft.com/office/drawing/2014/main" id="{F415BF00-1961-4A4C-8799-7CC424CD95E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24C5495-E494-4CC1-94F2-FF27443C3E99}" type="slidenum">
              <a:rPr lang="en-US" altLang="en-US" sz="1000"/>
              <a:pPr>
                <a:spcBef>
                  <a:spcPct val="0"/>
                </a:spcBef>
                <a:buClrTx/>
                <a:buSzTx/>
                <a:buFontTx/>
                <a:buNone/>
              </a:pPr>
              <a:t>122</a:t>
            </a:fld>
            <a:endParaRPr lang="en-US" altLang="en-US" sz="10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1">
            <a:extLst>
              <a:ext uri="{FF2B5EF4-FFF2-40B4-BE49-F238E27FC236}">
                <a16:creationId xmlns:a16="http://schemas.microsoft.com/office/drawing/2014/main" id="{EB1B8965-C210-4CA6-BE17-B0172024A5A8}"/>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1619" name="Rectangle 9">
            <a:extLst>
              <a:ext uri="{FF2B5EF4-FFF2-40B4-BE49-F238E27FC236}">
                <a16:creationId xmlns:a16="http://schemas.microsoft.com/office/drawing/2014/main" id="{364F2C1F-41F7-4C52-B4D6-21C67A7D2EB6}"/>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1620" name="Rectangle 8">
            <a:extLst>
              <a:ext uri="{FF2B5EF4-FFF2-40B4-BE49-F238E27FC236}">
                <a16:creationId xmlns:a16="http://schemas.microsoft.com/office/drawing/2014/main" id="{97FD2EDA-D441-4DB0-AF19-39A1A8E95903}"/>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11621" name="Text Box 10">
            <a:extLst>
              <a:ext uri="{FF2B5EF4-FFF2-40B4-BE49-F238E27FC236}">
                <a16:creationId xmlns:a16="http://schemas.microsoft.com/office/drawing/2014/main" id="{D5AEE8E7-9D21-4D2D-8ACB-0E8DB81F1521}"/>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1622" name="Line 12">
            <a:extLst>
              <a:ext uri="{FF2B5EF4-FFF2-40B4-BE49-F238E27FC236}">
                <a16:creationId xmlns:a16="http://schemas.microsoft.com/office/drawing/2014/main" id="{127B5724-6C78-4E36-8EA7-A2502FBA8CC2}"/>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3" name="Line 13">
            <a:extLst>
              <a:ext uri="{FF2B5EF4-FFF2-40B4-BE49-F238E27FC236}">
                <a16:creationId xmlns:a16="http://schemas.microsoft.com/office/drawing/2014/main" id="{4B969183-E33F-4639-B127-22B0D7D2390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4" name="Text Box 14">
            <a:extLst>
              <a:ext uri="{FF2B5EF4-FFF2-40B4-BE49-F238E27FC236}">
                <a16:creationId xmlns:a16="http://schemas.microsoft.com/office/drawing/2014/main" id="{563519D7-1340-4AB4-846A-C13DAE1C277F}"/>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treatment for ROP?</a:t>
            </a:r>
          </a:p>
          <a:p>
            <a:pPr eaLnBrk="1" hangingPunct="1">
              <a:spcBef>
                <a:spcPct val="0"/>
              </a:spcBef>
              <a:buClrTx/>
              <a:buSzTx/>
              <a:buFontTx/>
              <a:buNone/>
            </a:pPr>
            <a:r>
              <a:rPr lang="en-US" altLang="en-US" sz="1600">
                <a:solidFill>
                  <a:srgbClr val="B2B2B2"/>
                </a:solidFill>
              </a:rPr>
              <a:t>Ablation (via either cryo or laser) of the avascular retina</a:t>
            </a:r>
          </a:p>
          <a:p>
            <a:pPr eaLnBrk="1" hangingPunct="1">
              <a:spcBef>
                <a:spcPct val="0"/>
              </a:spcBef>
              <a:buClrTx/>
              <a:buSzTx/>
              <a:buFontTx/>
              <a:buNone/>
            </a:pPr>
            <a:endParaRPr lang="en-US" altLang="en-US" sz="1600">
              <a:solidFill>
                <a:srgbClr val="B2B2B2"/>
              </a:solidFill>
            </a:endParaRPr>
          </a:p>
          <a:p>
            <a:pPr eaLnBrk="1" hangingPunct="1">
              <a:spcBef>
                <a:spcPct val="0"/>
              </a:spcBef>
              <a:buClrTx/>
              <a:buSzTx/>
              <a:buFontTx/>
              <a:buNone/>
            </a:pPr>
            <a:r>
              <a:rPr lang="en-US" altLang="en-US" sz="1600" i="1">
                <a:solidFill>
                  <a:srgbClr val="B2B2B2"/>
                </a:solidFill>
              </a:rPr>
              <a:t>Which is preferred, cryo or laser?</a:t>
            </a:r>
          </a:p>
          <a:p>
            <a:pPr eaLnBrk="1" hangingPunct="1">
              <a:spcBef>
                <a:spcPct val="0"/>
              </a:spcBef>
              <a:buClrTx/>
              <a:buSzTx/>
              <a:buFontTx/>
              <a:buNone/>
            </a:pPr>
            <a:r>
              <a:rPr lang="en-US" altLang="en-US" sz="1600" b="1">
                <a:solidFill>
                  <a:srgbClr val="0000FF"/>
                </a:solidFill>
              </a:rPr>
              <a:t>Most clinicians prefer laser</a:t>
            </a:r>
            <a:r>
              <a:rPr lang="en-US" altLang="en-US" sz="1600">
                <a:solidFill>
                  <a:srgbClr val="0000FF"/>
                </a:solidFill>
              </a:rPr>
              <a:t>; </a:t>
            </a:r>
            <a:r>
              <a:rPr lang="en-US" altLang="en-US" sz="1600">
                <a:solidFill>
                  <a:srgbClr val="B2B2B2"/>
                </a:solidFill>
              </a:rPr>
              <a:t>it is less traumatic to the eye,</a:t>
            </a:r>
          </a:p>
          <a:p>
            <a:pPr eaLnBrk="1" hangingPunct="1">
              <a:spcBef>
                <a:spcPct val="0"/>
              </a:spcBef>
              <a:buClrTx/>
              <a:buSzTx/>
              <a:buFontTx/>
              <a:buNone/>
            </a:pPr>
            <a:r>
              <a:rPr lang="en-US" altLang="en-US" sz="1600">
                <a:solidFill>
                  <a:srgbClr val="B2B2B2"/>
                </a:solidFill>
              </a:rPr>
              <a:t>and less risky (5% of infants undergoing cryo for ROP will</a:t>
            </a:r>
          </a:p>
          <a:p>
            <a:pPr eaLnBrk="1" hangingPunct="1">
              <a:spcBef>
                <a:spcPct val="0"/>
              </a:spcBef>
              <a:buClrTx/>
              <a:buSzTx/>
              <a:buFontTx/>
              <a:buNone/>
            </a:pPr>
            <a:r>
              <a:rPr lang="en-US" altLang="en-US" sz="1600">
                <a:solidFill>
                  <a:srgbClr val="B2B2B2"/>
                </a:solidFill>
              </a:rPr>
              <a:t>have </a:t>
            </a:r>
            <a:r>
              <a:rPr lang="en-US" altLang="en-US" sz="1600" b="1">
                <a:solidFill>
                  <a:srgbClr val="B2B2B2"/>
                </a:solidFill>
              </a:rPr>
              <a:t>cardiopulmonary arrest</a:t>
            </a:r>
            <a:r>
              <a:rPr lang="en-US" altLang="en-US" sz="1600">
                <a:solidFill>
                  <a:srgbClr val="B2B2B2"/>
                </a:solidFill>
              </a:rPr>
              <a:t>!)</a:t>
            </a:r>
          </a:p>
        </p:txBody>
      </p:sp>
      <p:sp>
        <p:nvSpPr>
          <p:cNvPr id="111625" name="Rectangle 15">
            <a:extLst>
              <a:ext uri="{FF2B5EF4-FFF2-40B4-BE49-F238E27FC236}">
                <a16:creationId xmlns:a16="http://schemas.microsoft.com/office/drawing/2014/main" id="{754FC99C-461F-4B70-B23F-20527661DBCF}"/>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1626" name="Text Box 16">
            <a:extLst>
              <a:ext uri="{FF2B5EF4-FFF2-40B4-BE49-F238E27FC236}">
                <a16:creationId xmlns:a16="http://schemas.microsoft.com/office/drawing/2014/main" id="{AA5A697C-F273-443A-9EA7-F34A0C3D8534}"/>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a:t>
            </a:r>
          </a:p>
          <a:p>
            <a:pPr eaLnBrk="1" hangingPunct="1">
              <a:spcBef>
                <a:spcPct val="0"/>
              </a:spcBef>
              <a:buClrTx/>
              <a:buSzTx/>
              <a:buFontTx/>
              <a:buNone/>
            </a:pPr>
            <a:r>
              <a:rPr lang="en-US" altLang="en-US" sz="1800">
                <a:solidFill>
                  <a:srgbClr val="0000FF"/>
                </a:solidFill>
              </a:rPr>
              <a:t>--</a:t>
            </a:r>
          </a:p>
          <a:p>
            <a:pPr eaLnBrk="1" hangingPunct="1">
              <a:spcBef>
                <a:spcPct val="0"/>
              </a:spcBef>
              <a:buClrTx/>
              <a:buSzTx/>
              <a:buFontTx/>
              <a:buNone/>
            </a:pPr>
            <a:r>
              <a:rPr lang="en-US" altLang="en-US" sz="1800">
                <a:solidFill>
                  <a:srgbClr val="0000FF"/>
                </a:solidFill>
              </a:rPr>
              <a:t>--</a:t>
            </a:r>
          </a:p>
        </p:txBody>
      </p:sp>
      <p:sp>
        <p:nvSpPr>
          <p:cNvPr id="111627" name="Slide Number Placeholder 1">
            <a:extLst>
              <a:ext uri="{FF2B5EF4-FFF2-40B4-BE49-F238E27FC236}">
                <a16:creationId xmlns:a16="http://schemas.microsoft.com/office/drawing/2014/main" id="{722E43D1-D50B-46E1-A9A2-11A1FF1CFD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61EF29A-EEC1-417F-810A-BC0E56B6BFFA}" type="slidenum">
              <a:rPr lang="en-US" altLang="en-US" sz="1000"/>
              <a:pPr>
                <a:spcBef>
                  <a:spcPct val="0"/>
                </a:spcBef>
                <a:buClrTx/>
                <a:buSzTx/>
                <a:buFontTx/>
                <a:buNone/>
              </a:pPr>
              <a:t>123</a:t>
            </a:fld>
            <a:endParaRPr lang="en-US" altLang="en-US" sz="10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815BA3C5-1851-4159-A2EE-54557094F6B0}"/>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2643" name="Rectangle 9">
            <a:extLst>
              <a:ext uri="{FF2B5EF4-FFF2-40B4-BE49-F238E27FC236}">
                <a16:creationId xmlns:a16="http://schemas.microsoft.com/office/drawing/2014/main" id="{FA9DEABB-9AE6-43C3-8225-3CABB4012B46}"/>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2644" name="Rectangle 8">
            <a:extLst>
              <a:ext uri="{FF2B5EF4-FFF2-40B4-BE49-F238E27FC236}">
                <a16:creationId xmlns:a16="http://schemas.microsoft.com/office/drawing/2014/main" id="{7EEA064D-13F1-4CD1-B870-E805BF9728F4}"/>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12645" name="Text Box 10">
            <a:extLst>
              <a:ext uri="{FF2B5EF4-FFF2-40B4-BE49-F238E27FC236}">
                <a16:creationId xmlns:a16="http://schemas.microsoft.com/office/drawing/2014/main" id="{1ED69088-54D5-41CF-8E9D-B9CD8F292AA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2646" name="Line 12">
            <a:extLst>
              <a:ext uri="{FF2B5EF4-FFF2-40B4-BE49-F238E27FC236}">
                <a16:creationId xmlns:a16="http://schemas.microsoft.com/office/drawing/2014/main" id="{BA145349-8B18-490C-AEB0-0BB8107C90C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7" name="Line 13">
            <a:extLst>
              <a:ext uri="{FF2B5EF4-FFF2-40B4-BE49-F238E27FC236}">
                <a16:creationId xmlns:a16="http://schemas.microsoft.com/office/drawing/2014/main" id="{0678A24A-E45D-4260-905C-ABA16425B287}"/>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Text Box 14">
            <a:extLst>
              <a:ext uri="{FF2B5EF4-FFF2-40B4-BE49-F238E27FC236}">
                <a16:creationId xmlns:a16="http://schemas.microsoft.com/office/drawing/2014/main" id="{C19E80AF-8416-4CD4-88A5-EDB9BE2E22B1}"/>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treatment for ROP?</a:t>
            </a:r>
          </a:p>
          <a:p>
            <a:pPr eaLnBrk="1" hangingPunct="1">
              <a:spcBef>
                <a:spcPct val="0"/>
              </a:spcBef>
              <a:buClrTx/>
              <a:buSzTx/>
              <a:buFontTx/>
              <a:buNone/>
            </a:pPr>
            <a:r>
              <a:rPr lang="en-US" altLang="en-US" sz="1600">
                <a:solidFill>
                  <a:srgbClr val="B2B2B2"/>
                </a:solidFill>
              </a:rPr>
              <a:t>Ablation (via either cryo or laser) of the avascular retina</a:t>
            </a:r>
          </a:p>
          <a:p>
            <a:pPr eaLnBrk="1" hangingPunct="1">
              <a:spcBef>
                <a:spcPct val="0"/>
              </a:spcBef>
              <a:buClrTx/>
              <a:buSzTx/>
              <a:buFontTx/>
              <a:buNone/>
            </a:pPr>
            <a:endParaRPr lang="en-US" altLang="en-US" sz="1600">
              <a:solidFill>
                <a:srgbClr val="B2B2B2"/>
              </a:solidFill>
            </a:endParaRPr>
          </a:p>
          <a:p>
            <a:pPr eaLnBrk="1" hangingPunct="1">
              <a:spcBef>
                <a:spcPct val="0"/>
              </a:spcBef>
              <a:buClrTx/>
              <a:buSzTx/>
              <a:buFontTx/>
              <a:buNone/>
            </a:pPr>
            <a:r>
              <a:rPr lang="en-US" altLang="en-US" sz="1600" i="1">
                <a:solidFill>
                  <a:srgbClr val="B2B2B2"/>
                </a:solidFill>
              </a:rPr>
              <a:t>Which is preferred, cryo or laser?</a:t>
            </a:r>
          </a:p>
          <a:p>
            <a:pPr eaLnBrk="1" hangingPunct="1">
              <a:spcBef>
                <a:spcPct val="0"/>
              </a:spcBef>
              <a:buClrTx/>
              <a:buSzTx/>
              <a:buFontTx/>
              <a:buNone/>
            </a:pPr>
            <a:r>
              <a:rPr lang="en-US" altLang="en-US" sz="1600" b="1">
                <a:solidFill>
                  <a:srgbClr val="0000FF"/>
                </a:solidFill>
              </a:rPr>
              <a:t>Most clinicians prefer laser</a:t>
            </a:r>
            <a:r>
              <a:rPr lang="en-US" altLang="en-US" sz="1600">
                <a:solidFill>
                  <a:srgbClr val="0000FF"/>
                </a:solidFill>
              </a:rPr>
              <a:t>; </a:t>
            </a:r>
            <a:r>
              <a:rPr lang="en-US" altLang="en-US" sz="1600">
                <a:solidFill>
                  <a:srgbClr val="B2B2B2"/>
                </a:solidFill>
              </a:rPr>
              <a:t>it is less traumatic to the eye,</a:t>
            </a:r>
          </a:p>
          <a:p>
            <a:pPr eaLnBrk="1" hangingPunct="1">
              <a:spcBef>
                <a:spcPct val="0"/>
              </a:spcBef>
              <a:buClrTx/>
              <a:buSzTx/>
              <a:buFontTx/>
              <a:buNone/>
            </a:pPr>
            <a:r>
              <a:rPr lang="en-US" altLang="en-US" sz="1600">
                <a:solidFill>
                  <a:srgbClr val="B2B2B2"/>
                </a:solidFill>
              </a:rPr>
              <a:t>and less risky (5% of infants undergoing cryo for ROP will</a:t>
            </a:r>
          </a:p>
          <a:p>
            <a:pPr eaLnBrk="1" hangingPunct="1">
              <a:spcBef>
                <a:spcPct val="0"/>
              </a:spcBef>
              <a:buClrTx/>
              <a:buSzTx/>
              <a:buFontTx/>
              <a:buNone/>
            </a:pPr>
            <a:r>
              <a:rPr lang="en-US" altLang="en-US" sz="1600">
                <a:solidFill>
                  <a:srgbClr val="B2B2B2"/>
                </a:solidFill>
              </a:rPr>
              <a:t>have </a:t>
            </a:r>
            <a:r>
              <a:rPr lang="en-US" altLang="en-US" sz="1600" b="1">
                <a:solidFill>
                  <a:srgbClr val="B2B2B2"/>
                </a:solidFill>
              </a:rPr>
              <a:t>cardiopulmonary arrest</a:t>
            </a:r>
            <a:r>
              <a:rPr lang="en-US" altLang="en-US" sz="1600">
                <a:solidFill>
                  <a:srgbClr val="B2B2B2"/>
                </a:solidFill>
              </a:rPr>
              <a:t>!)</a:t>
            </a:r>
          </a:p>
        </p:txBody>
      </p:sp>
      <p:sp>
        <p:nvSpPr>
          <p:cNvPr id="112649" name="Rectangle 15">
            <a:extLst>
              <a:ext uri="{FF2B5EF4-FFF2-40B4-BE49-F238E27FC236}">
                <a16:creationId xmlns:a16="http://schemas.microsoft.com/office/drawing/2014/main" id="{FCD0EA2E-7671-43AA-8CAE-26BE0E0BAFC6}"/>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50" name="Text Box 16">
            <a:extLst>
              <a:ext uri="{FF2B5EF4-FFF2-40B4-BE49-F238E27FC236}">
                <a16:creationId xmlns:a16="http://schemas.microsoft.com/office/drawing/2014/main" id="{2FAD2517-85D2-4714-850B-9CF44E8FE3CA}"/>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a:t>
            </a:r>
          </a:p>
          <a:p>
            <a:pPr eaLnBrk="1" hangingPunct="1">
              <a:spcBef>
                <a:spcPct val="0"/>
              </a:spcBef>
              <a:buClrTx/>
              <a:buSzTx/>
              <a:buFontTx/>
              <a:buNone/>
            </a:pPr>
            <a:r>
              <a:rPr lang="en-US" altLang="en-US" sz="1800">
                <a:solidFill>
                  <a:srgbClr val="0000FF"/>
                </a:solidFill>
              </a:rPr>
              <a:t>--</a:t>
            </a:r>
          </a:p>
        </p:txBody>
      </p:sp>
      <p:sp>
        <p:nvSpPr>
          <p:cNvPr id="112651" name="Rectangle 17">
            <a:extLst>
              <a:ext uri="{FF2B5EF4-FFF2-40B4-BE49-F238E27FC236}">
                <a16:creationId xmlns:a16="http://schemas.microsoft.com/office/drawing/2014/main" id="{64E54872-CABA-4DF0-95C7-2F4589010DA1}"/>
              </a:ext>
            </a:extLst>
          </p:cNvPr>
          <p:cNvSpPr>
            <a:spLocks noChangeArrowheads="1"/>
          </p:cNvSpPr>
          <p:nvPr/>
        </p:nvSpPr>
        <p:spPr bwMode="auto">
          <a:xfrm>
            <a:off x="4029075" y="4087813"/>
            <a:ext cx="923925" cy="2555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where?</a:t>
            </a:r>
          </a:p>
        </p:txBody>
      </p:sp>
      <p:sp>
        <p:nvSpPr>
          <p:cNvPr id="112652" name="Slide Number Placeholder 1">
            <a:extLst>
              <a:ext uri="{FF2B5EF4-FFF2-40B4-BE49-F238E27FC236}">
                <a16:creationId xmlns:a16="http://schemas.microsoft.com/office/drawing/2014/main" id="{DC0AE27D-3339-410F-9DD1-7FA77FE7EF7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41E9C8-8C0E-4846-AC3F-6426C473CB29}" type="slidenum">
              <a:rPr lang="en-US" altLang="en-US" sz="1000"/>
              <a:pPr>
                <a:spcBef>
                  <a:spcPct val="0"/>
                </a:spcBef>
                <a:buClrTx/>
                <a:buSzTx/>
                <a:buFontTx/>
                <a:buNone/>
              </a:pPr>
              <a:t>124</a:t>
            </a:fld>
            <a:endParaRPr lang="en-US" altLang="en-US" sz="10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1">
            <a:extLst>
              <a:ext uri="{FF2B5EF4-FFF2-40B4-BE49-F238E27FC236}">
                <a16:creationId xmlns:a16="http://schemas.microsoft.com/office/drawing/2014/main" id="{514C9157-99EF-4ED6-80D9-1A76788A3419}"/>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3667" name="Rectangle 9">
            <a:extLst>
              <a:ext uri="{FF2B5EF4-FFF2-40B4-BE49-F238E27FC236}">
                <a16:creationId xmlns:a16="http://schemas.microsoft.com/office/drawing/2014/main" id="{6D38A002-4A58-491A-A87E-57B8DCA27D9B}"/>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3668" name="Rectangle 8">
            <a:extLst>
              <a:ext uri="{FF2B5EF4-FFF2-40B4-BE49-F238E27FC236}">
                <a16:creationId xmlns:a16="http://schemas.microsoft.com/office/drawing/2014/main" id="{5F97B795-AD09-466D-9915-B2CDEA70A9CF}"/>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13669" name="Text Box 10">
            <a:extLst>
              <a:ext uri="{FF2B5EF4-FFF2-40B4-BE49-F238E27FC236}">
                <a16:creationId xmlns:a16="http://schemas.microsoft.com/office/drawing/2014/main" id="{D06DF9A0-C26B-4EC2-9824-3268AAA1D7F5}"/>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3670" name="Line 12">
            <a:extLst>
              <a:ext uri="{FF2B5EF4-FFF2-40B4-BE49-F238E27FC236}">
                <a16:creationId xmlns:a16="http://schemas.microsoft.com/office/drawing/2014/main" id="{E9125538-5854-40A5-A51A-E5D8A3AB2F4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1" name="Line 13">
            <a:extLst>
              <a:ext uri="{FF2B5EF4-FFF2-40B4-BE49-F238E27FC236}">
                <a16:creationId xmlns:a16="http://schemas.microsoft.com/office/drawing/2014/main" id="{52503301-26B2-48B1-A111-694CB133EE1C}"/>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2" name="Text Box 14">
            <a:extLst>
              <a:ext uri="{FF2B5EF4-FFF2-40B4-BE49-F238E27FC236}">
                <a16:creationId xmlns:a16="http://schemas.microsoft.com/office/drawing/2014/main" id="{C8540E6E-972D-4010-AFE1-AE99C49F4626}"/>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B2B2B2"/>
                </a:solidFill>
              </a:rPr>
              <a:t>What is the treatment for ROP?</a:t>
            </a:r>
          </a:p>
          <a:p>
            <a:pPr eaLnBrk="1" hangingPunct="1">
              <a:spcBef>
                <a:spcPct val="0"/>
              </a:spcBef>
              <a:buClrTx/>
              <a:buSzTx/>
              <a:buFontTx/>
              <a:buNone/>
            </a:pPr>
            <a:r>
              <a:rPr lang="en-US" altLang="en-US" sz="1600">
                <a:solidFill>
                  <a:srgbClr val="B2B2B2"/>
                </a:solidFill>
              </a:rPr>
              <a:t>Ablation (via either cryo or laser) of the avascular retina</a:t>
            </a:r>
          </a:p>
          <a:p>
            <a:pPr eaLnBrk="1" hangingPunct="1">
              <a:spcBef>
                <a:spcPct val="0"/>
              </a:spcBef>
              <a:buClrTx/>
              <a:buSzTx/>
              <a:buFontTx/>
              <a:buNone/>
            </a:pPr>
            <a:endParaRPr lang="en-US" altLang="en-US" sz="1600">
              <a:solidFill>
                <a:srgbClr val="B2B2B2"/>
              </a:solidFill>
            </a:endParaRPr>
          </a:p>
          <a:p>
            <a:pPr eaLnBrk="1" hangingPunct="1">
              <a:spcBef>
                <a:spcPct val="0"/>
              </a:spcBef>
              <a:buClrTx/>
              <a:buSzTx/>
              <a:buFontTx/>
              <a:buNone/>
            </a:pPr>
            <a:r>
              <a:rPr lang="en-US" altLang="en-US" sz="1600" i="1">
                <a:solidFill>
                  <a:srgbClr val="B2B2B2"/>
                </a:solidFill>
              </a:rPr>
              <a:t>Which is preferred, cryo or laser?</a:t>
            </a:r>
          </a:p>
          <a:p>
            <a:pPr eaLnBrk="1" hangingPunct="1">
              <a:spcBef>
                <a:spcPct val="0"/>
              </a:spcBef>
              <a:buClrTx/>
              <a:buSzTx/>
              <a:buFontTx/>
              <a:buNone/>
            </a:pPr>
            <a:r>
              <a:rPr lang="en-US" altLang="en-US" sz="1600" b="1">
                <a:solidFill>
                  <a:srgbClr val="0000FF"/>
                </a:solidFill>
              </a:rPr>
              <a:t>Most clinicians prefer laser</a:t>
            </a:r>
            <a:r>
              <a:rPr lang="en-US" altLang="en-US" sz="1600">
                <a:solidFill>
                  <a:srgbClr val="0000FF"/>
                </a:solidFill>
              </a:rPr>
              <a:t>; </a:t>
            </a:r>
            <a:r>
              <a:rPr lang="en-US" altLang="en-US" sz="1600">
                <a:solidFill>
                  <a:srgbClr val="B2B2B2"/>
                </a:solidFill>
              </a:rPr>
              <a:t>it is less traumatic to the eye,</a:t>
            </a:r>
          </a:p>
          <a:p>
            <a:pPr eaLnBrk="1" hangingPunct="1">
              <a:spcBef>
                <a:spcPct val="0"/>
              </a:spcBef>
              <a:buClrTx/>
              <a:buSzTx/>
              <a:buFontTx/>
              <a:buNone/>
            </a:pPr>
            <a:r>
              <a:rPr lang="en-US" altLang="en-US" sz="1600">
                <a:solidFill>
                  <a:srgbClr val="B2B2B2"/>
                </a:solidFill>
              </a:rPr>
              <a:t>and less risky (5% of infants undergoing cryo for ROP will</a:t>
            </a:r>
          </a:p>
          <a:p>
            <a:pPr eaLnBrk="1" hangingPunct="1">
              <a:spcBef>
                <a:spcPct val="0"/>
              </a:spcBef>
              <a:buClrTx/>
              <a:buSzTx/>
              <a:buFontTx/>
              <a:buNone/>
            </a:pPr>
            <a:r>
              <a:rPr lang="en-US" altLang="en-US" sz="1600">
                <a:solidFill>
                  <a:srgbClr val="B2B2B2"/>
                </a:solidFill>
              </a:rPr>
              <a:t>have </a:t>
            </a:r>
            <a:r>
              <a:rPr lang="en-US" altLang="en-US" sz="1600" b="1">
                <a:solidFill>
                  <a:srgbClr val="B2B2B2"/>
                </a:solidFill>
              </a:rPr>
              <a:t>cardiopulmonary arrest</a:t>
            </a:r>
            <a:r>
              <a:rPr lang="en-US" altLang="en-US" sz="1600">
                <a:solidFill>
                  <a:srgbClr val="B2B2B2"/>
                </a:solidFill>
              </a:rPr>
              <a:t>!)</a:t>
            </a:r>
          </a:p>
        </p:txBody>
      </p:sp>
      <p:sp>
        <p:nvSpPr>
          <p:cNvPr id="113673" name="Rectangle 15">
            <a:extLst>
              <a:ext uri="{FF2B5EF4-FFF2-40B4-BE49-F238E27FC236}">
                <a16:creationId xmlns:a16="http://schemas.microsoft.com/office/drawing/2014/main" id="{9AFE8CDD-A2A0-4CC2-A738-4DBDCA174128}"/>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3674" name="Text Box 16">
            <a:extLst>
              <a:ext uri="{FF2B5EF4-FFF2-40B4-BE49-F238E27FC236}">
                <a16:creationId xmlns:a16="http://schemas.microsoft.com/office/drawing/2014/main" id="{06AEBE65-46A6-4B39-A402-10942452264C}"/>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a:t>
            </a:r>
          </a:p>
          <a:p>
            <a:pPr eaLnBrk="1" hangingPunct="1">
              <a:spcBef>
                <a:spcPct val="0"/>
              </a:spcBef>
              <a:buClrTx/>
              <a:buSzTx/>
              <a:buFontTx/>
              <a:buNone/>
            </a:pPr>
            <a:r>
              <a:rPr lang="en-US" altLang="en-US" sz="1800">
                <a:solidFill>
                  <a:srgbClr val="0000FF"/>
                </a:solidFill>
              </a:rPr>
              <a:t>--</a:t>
            </a:r>
          </a:p>
        </p:txBody>
      </p:sp>
      <p:sp>
        <p:nvSpPr>
          <p:cNvPr id="113675" name="Slide Number Placeholder 1">
            <a:extLst>
              <a:ext uri="{FF2B5EF4-FFF2-40B4-BE49-F238E27FC236}">
                <a16:creationId xmlns:a16="http://schemas.microsoft.com/office/drawing/2014/main" id="{98536A8F-D363-424E-A232-7C9C07F64FA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8D0F63-BC96-47F7-B97C-89BB7AF0ABDC}" type="slidenum">
              <a:rPr lang="en-US" altLang="en-US" sz="1000"/>
              <a:pPr>
                <a:spcBef>
                  <a:spcPct val="0"/>
                </a:spcBef>
                <a:buClrTx/>
                <a:buSzTx/>
                <a:buFontTx/>
                <a:buNone/>
              </a:pPr>
              <a:t>125</a:t>
            </a:fld>
            <a:endParaRPr lang="en-US" altLang="en-US" sz="10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B1713D35-9C56-42EC-87BD-6E374A6F76A8}"/>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4691" name="Rectangle 9">
            <a:extLst>
              <a:ext uri="{FF2B5EF4-FFF2-40B4-BE49-F238E27FC236}">
                <a16:creationId xmlns:a16="http://schemas.microsoft.com/office/drawing/2014/main" id="{89BEB942-E42B-45E6-A8B2-AF6967935FF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4692" name="Rectangle 8">
            <a:extLst>
              <a:ext uri="{FF2B5EF4-FFF2-40B4-BE49-F238E27FC236}">
                <a16:creationId xmlns:a16="http://schemas.microsoft.com/office/drawing/2014/main" id="{554796DD-E036-49A7-9656-0281AB59DBE4}"/>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14693" name="Text Box 10">
            <a:extLst>
              <a:ext uri="{FF2B5EF4-FFF2-40B4-BE49-F238E27FC236}">
                <a16:creationId xmlns:a16="http://schemas.microsoft.com/office/drawing/2014/main" id="{EDF28B89-53BE-4AE2-A813-A0A6DF819EBF}"/>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4694" name="Line 12">
            <a:extLst>
              <a:ext uri="{FF2B5EF4-FFF2-40B4-BE49-F238E27FC236}">
                <a16:creationId xmlns:a16="http://schemas.microsoft.com/office/drawing/2014/main" id="{F61CB608-4FD9-4FC4-9410-C9BD17097F8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5" name="Line 13">
            <a:extLst>
              <a:ext uri="{FF2B5EF4-FFF2-40B4-BE49-F238E27FC236}">
                <a16:creationId xmlns:a16="http://schemas.microsoft.com/office/drawing/2014/main" id="{DAAB59E4-0677-437B-971A-D5CF3D2491C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6" name="Text Box 14">
            <a:extLst>
              <a:ext uri="{FF2B5EF4-FFF2-40B4-BE49-F238E27FC236}">
                <a16:creationId xmlns:a16="http://schemas.microsoft.com/office/drawing/2014/main" id="{5BAC56DC-E45E-4CBC-9471-7920988EAA47}"/>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B2B2B2"/>
                </a:solidFill>
              </a:rPr>
              <a:t>What is the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b="1" dirty="0">
                <a:solidFill>
                  <a:srgbClr val="0000FF"/>
                </a:solidFill>
              </a:rPr>
              <a:t>Most clinicians prefer laser</a:t>
            </a:r>
            <a:r>
              <a:rPr lang="en-US" altLang="en-US" sz="1600" dirty="0">
                <a:solidFill>
                  <a:srgbClr val="0000FF"/>
                </a:solidFill>
              </a:rPr>
              <a:t>; </a:t>
            </a:r>
            <a:r>
              <a:rPr lang="en-US" altLang="en-US" sz="1600" dirty="0">
                <a:solidFill>
                  <a:srgbClr val="B2B2B2"/>
                </a:solidFill>
              </a:rPr>
              <a:t>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114697" name="Rectangle 15">
            <a:extLst>
              <a:ext uri="{FF2B5EF4-FFF2-40B4-BE49-F238E27FC236}">
                <a16:creationId xmlns:a16="http://schemas.microsoft.com/office/drawing/2014/main" id="{CB84C844-62A9-4F83-B4E2-015EA9E2D5C3}"/>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4698" name="Text Box 16">
            <a:extLst>
              <a:ext uri="{FF2B5EF4-FFF2-40B4-BE49-F238E27FC236}">
                <a16:creationId xmlns:a16="http://schemas.microsoft.com/office/drawing/2014/main" id="{D17943DC-F4F5-4679-AB41-D20ED5A532F9}"/>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--Less painful</a:t>
            </a:r>
          </a:p>
          <a:p>
            <a:pPr eaLnBrk="1" hangingPunct="1">
              <a:spcBef>
                <a:spcPct val="0"/>
              </a:spcBef>
              <a:buClrTx/>
              <a:buSzTx/>
              <a:buFontTx/>
              <a:buNone/>
            </a:pPr>
            <a:r>
              <a:rPr lang="en-US" altLang="en-US" sz="1800">
                <a:solidFill>
                  <a:srgbClr val="0000FF"/>
                </a:solidFill>
              </a:rPr>
              <a:t>--</a:t>
            </a:r>
          </a:p>
        </p:txBody>
      </p:sp>
      <p:sp>
        <p:nvSpPr>
          <p:cNvPr id="114699" name="Rectangle 17">
            <a:extLst>
              <a:ext uri="{FF2B5EF4-FFF2-40B4-BE49-F238E27FC236}">
                <a16:creationId xmlns:a16="http://schemas.microsoft.com/office/drawing/2014/main" id="{695B7D7E-314F-497C-A667-EF5F8C558259}"/>
              </a:ext>
            </a:extLst>
          </p:cNvPr>
          <p:cNvSpPr>
            <a:spLocks noChangeArrowheads="1"/>
          </p:cNvSpPr>
          <p:nvPr/>
        </p:nvSpPr>
        <p:spPr bwMode="auto">
          <a:xfrm>
            <a:off x="3048000" y="4343399"/>
            <a:ext cx="990600" cy="2948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dirty="0"/>
              <a:t>another bad thing</a:t>
            </a:r>
          </a:p>
        </p:txBody>
      </p:sp>
      <p:sp>
        <p:nvSpPr>
          <p:cNvPr id="114700" name="Slide Number Placeholder 1">
            <a:extLst>
              <a:ext uri="{FF2B5EF4-FFF2-40B4-BE49-F238E27FC236}">
                <a16:creationId xmlns:a16="http://schemas.microsoft.com/office/drawing/2014/main" id="{BAEBE935-0288-42D6-BECF-D1E20968B7D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7AB1FB-8B4B-46D8-8558-0361698F2B24}" type="slidenum">
              <a:rPr lang="en-US" altLang="en-US" sz="1000"/>
              <a:pPr>
                <a:spcBef>
                  <a:spcPct val="0"/>
                </a:spcBef>
                <a:buClrTx/>
                <a:buSzTx/>
                <a:buFontTx/>
                <a:buNone/>
              </a:pPr>
              <a:t>126</a:t>
            </a:fld>
            <a:endParaRPr lang="en-US" altLang="en-US" sz="10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1">
            <a:extLst>
              <a:ext uri="{FF2B5EF4-FFF2-40B4-BE49-F238E27FC236}">
                <a16:creationId xmlns:a16="http://schemas.microsoft.com/office/drawing/2014/main" id="{F5DB30FA-82A1-4E5E-9993-5F90A9EC524F}"/>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5715" name="Rectangle 9">
            <a:extLst>
              <a:ext uri="{FF2B5EF4-FFF2-40B4-BE49-F238E27FC236}">
                <a16:creationId xmlns:a16="http://schemas.microsoft.com/office/drawing/2014/main" id="{0032C9C4-2F8F-49C0-87C8-D6CD2F925680}"/>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5716" name="Rectangle 8">
            <a:extLst>
              <a:ext uri="{FF2B5EF4-FFF2-40B4-BE49-F238E27FC236}">
                <a16:creationId xmlns:a16="http://schemas.microsoft.com/office/drawing/2014/main" id="{58537BDC-9B68-4FC2-9E67-EA534B1C9042}"/>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15717" name="Text Box 10">
            <a:extLst>
              <a:ext uri="{FF2B5EF4-FFF2-40B4-BE49-F238E27FC236}">
                <a16:creationId xmlns:a16="http://schemas.microsoft.com/office/drawing/2014/main" id="{5186747A-B152-494D-A8F0-7A9ACBB97B3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5718" name="Line 12">
            <a:extLst>
              <a:ext uri="{FF2B5EF4-FFF2-40B4-BE49-F238E27FC236}">
                <a16:creationId xmlns:a16="http://schemas.microsoft.com/office/drawing/2014/main" id="{D0488B62-2529-4393-8F03-19C3DF2479C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9" name="Line 13">
            <a:extLst>
              <a:ext uri="{FF2B5EF4-FFF2-40B4-BE49-F238E27FC236}">
                <a16:creationId xmlns:a16="http://schemas.microsoft.com/office/drawing/2014/main" id="{6E7E17F7-1FD1-4250-884C-90418D7412B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0" name="Text Box 14">
            <a:extLst>
              <a:ext uri="{FF2B5EF4-FFF2-40B4-BE49-F238E27FC236}">
                <a16:creationId xmlns:a16="http://schemas.microsoft.com/office/drawing/2014/main" id="{0CF29949-39F8-4FFA-BCB2-E5722308C39D}"/>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B2B2B2"/>
                </a:solidFill>
              </a:rPr>
              <a:t>What is the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b="1" dirty="0">
                <a:solidFill>
                  <a:srgbClr val="0000FF"/>
                </a:solidFill>
              </a:rPr>
              <a:t>Most clinicians prefer laser</a:t>
            </a:r>
            <a:r>
              <a:rPr lang="en-US" altLang="en-US" sz="1600" dirty="0">
                <a:solidFill>
                  <a:srgbClr val="0000FF"/>
                </a:solidFill>
              </a:rPr>
              <a:t>; </a:t>
            </a:r>
            <a:r>
              <a:rPr lang="en-US" altLang="en-US" sz="1600" dirty="0">
                <a:solidFill>
                  <a:srgbClr val="B2B2B2"/>
                </a:solidFill>
              </a:rPr>
              <a:t>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115721" name="Rectangle 15">
            <a:extLst>
              <a:ext uri="{FF2B5EF4-FFF2-40B4-BE49-F238E27FC236}">
                <a16:creationId xmlns:a16="http://schemas.microsoft.com/office/drawing/2014/main" id="{A3C96649-DE8A-4F5E-A515-77A13F5DA5CF}"/>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5722" name="Text Box 16">
            <a:extLst>
              <a:ext uri="{FF2B5EF4-FFF2-40B4-BE49-F238E27FC236}">
                <a16:creationId xmlns:a16="http://schemas.microsoft.com/office/drawing/2014/main" id="{A9632CCD-91C0-4EE7-A4E8-4B6488B48E62}"/>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--Less painful</a:t>
            </a:r>
          </a:p>
          <a:p>
            <a:pPr eaLnBrk="1" hangingPunct="1">
              <a:spcBef>
                <a:spcPct val="0"/>
              </a:spcBef>
              <a:buClrTx/>
              <a:buSzTx/>
              <a:buFontTx/>
              <a:buNone/>
            </a:pPr>
            <a:r>
              <a:rPr lang="en-US" altLang="en-US" sz="1800">
                <a:solidFill>
                  <a:srgbClr val="0000FF"/>
                </a:solidFill>
              </a:rPr>
              <a:t>--</a:t>
            </a:r>
          </a:p>
        </p:txBody>
      </p:sp>
      <p:sp>
        <p:nvSpPr>
          <p:cNvPr id="115723" name="Slide Number Placeholder 1">
            <a:extLst>
              <a:ext uri="{FF2B5EF4-FFF2-40B4-BE49-F238E27FC236}">
                <a16:creationId xmlns:a16="http://schemas.microsoft.com/office/drawing/2014/main" id="{7C106D55-07BE-4B12-A533-5CBCB17D5F2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C7A464-27D4-453C-BB3C-E711E5457958}" type="slidenum">
              <a:rPr lang="en-US" altLang="en-US" sz="1000"/>
              <a:pPr>
                <a:spcBef>
                  <a:spcPct val="0"/>
                </a:spcBef>
                <a:buClrTx/>
                <a:buSzTx/>
                <a:buFontTx/>
                <a:buNone/>
              </a:pPr>
              <a:t>127</a:t>
            </a:fld>
            <a:endParaRPr lang="en-US" altLang="en-US" sz="10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D681E05-6027-4075-A221-1BC215627E0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6739" name="Rectangle 9">
            <a:extLst>
              <a:ext uri="{FF2B5EF4-FFF2-40B4-BE49-F238E27FC236}">
                <a16:creationId xmlns:a16="http://schemas.microsoft.com/office/drawing/2014/main" id="{27C5E21F-EBC9-427F-B0C3-2743E5B18CFB}"/>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6740" name="Rectangle 8">
            <a:extLst>
              <a:ext uri="{FF2B5EF4-FFF2-40B4-BE49-F238E27FC236}">
                <a16:creationId xmlns:a16="http://schemas.microsoft.com/office/drawing/2014/main" id="{E392F92A-EAF7-425A-8574-3E016E07CF25}"/>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16741" name="Text Box 10">
            <a:extLst>
              <a:ext uri="{FF2B5EF4-FFF2-40B4-BE49-F238E27FC236}">
                <a16:creationId xmlns:a16="http://schemas.microsoft.com/office/drawing/2014/main" id="{D9F50780-BA25-4E5B-BD81-2E561A96AD2F}"/>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6742" name="Line 12">
            <a:extLst>
              <a:ext uri="{FF2B5EF4-FFF2-40B4-BE49-F238E27FC236}">
                <a16:creationId xmlns:a16="http://schemas.microsoft.com/office/drawing/2014/main" id="{C7C2E64D-E1C2-4046-A217-284A07B3FE3A}"/>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3" name="Line 13">
            <a:extLst>
              <a:ext uri="{FF2B5EF4-FFF2-40B4-BE49-F238E27FC236}">
                <a16:creationId xmlns:a16="http://schemas.microsoft.com/office/drawing/2014/main" id="{EB03D847-4D32-4BF6-85B1-A9276B89ACA9}"/>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4" name="Text Box 14">
            <a:extLst>
              <a:ext uri="{FF2B5EF4-FFF2-40B4-BE49-F238E27FC236}">
                <a16:creationId xmlns:a16="http://schemas.microsoft.com/office/drawing/2014/main" id="{A3A53AC2-1B2D-4D12-A929-F415EE1266FA}"/>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B2B2B2"/>
                </a:solidFill>
              </a:rPr>
              <a:t>What is the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b="1" dirty="0">
                <a:solidFill>
                  <a:srgbClr val="0000FF"/>
                </a:solidFill>
              </a:rPr>
              <a:t>Most clinicians prefer laser</a:t>
            </a:r>
            <a:r>
              <a:rPr lang="en-US" altLang="en-US" sz="1600" dirty="0">
                <a:solidFill>
                  <a:srgbClr val="0000FF"/>
                </a:solidFill>
              </a:rPr>
              <a:t>; </a:t>
            </a:r>
            <a:r>
              <a:rPr lang="en-US" altLang="en-US" sz="1600" dirty="0">
                <a:solidFill>
                  <a:srgbClr val="B2B2B2"/>
                </a:solidFill>
              </a:rPr>
              <a:t>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116745" name="Rectangle 15">
            <a:extLst>
              <a:ext uri="{FF2B5EF4-FFF2-40B4-BE49-F238E27FC236}">
                <a16:creationId xmlns:a16="http://schemas.microsoft.com/office/drawing/2014/main" id="{73D59027-1716-4B01-B9A0-BEC901AF949E}"/>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6746" name="Text Box 16">
            <a:extLst>
              <a:ext uri="{FF2B5EF4-FFF2-40B4-BE49-F238E27FC236}">
                <a16:creationId xmlns:a16="http://schemas.microsoft.com/office/drawing/2014/main" id="{831190F0-CD31-437D-BC38-4D3075B4E1A9}"/>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--Less painful</a:t>
            </a:r>
          </a:p>
          <a:p>
            <a:pPr eaLnBrk="1" hangingPunct="1">
              <a:spcBef>
                <a:spcPct val="0"/>
              </a:spcBef>
              <a:buClrTx/>
              <a:buSzTx/>
              <a:buFontTx/>
              <a:buNone/>
            </a:pPr>
            <a:r>
              <a:rPr lang="en-US" altLang="en-US" sz="1800">
                <a:solidFill>
                  <a:srgbClr val="0000FF"/>
                </a:solidFill>
              </a:rPr>
              <a:t>--Less myopia later in life</a:t>
            </a:r>
          </a:p>
        </p:txBody>
      </p:sp>
      <p:sp>
        <p:nvSpPr>
          <p:cNvPr id="116747" name="Rectangle 18">
            <a:extLst>
              <a:ext uri="{FF2B5EF4-FFF2-40B4-BE49-F238E27FC236}">
                <a16:creationId xmlns:a16="http://schemas.microsoft.com/office/drawing/2014/main" id="{67CFE9E6-8C1A-4B49-A996-8C166DE0732F}"/>
              </a:ext>
            </a:extLst>
          </p:cNvPr>
          <p:cNvSpPr>
            <a:spLocks noChangeArrowheads="1"/>
          </p:cNvSpPr>
          <p:nvPr/>
        </p:nvSpPr>
        <p:spPr bwMode="auto">
          <a:xfrm>
            <a:off x="3048000" y="4626325"/>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800"/>
              <a:t>refractive</a:t>
            </a:r>
          </a:p>
          <a:p>
            <a:pPr algn="ctr" eaLnBrk="1" hangingPunct="1">
              <a:lnSpc>
                <a:spcPct val="80000"/>
              </a:lnSpc>
              <a:spcBef>
                <a:spcPct val="0"/>
              </a:spcBef>
              <a:buClrTx/>
              <a:buSzTx/>
              <a:buFontTx/>
              <a:buNone/>
            </a:pPr>
            <a:r>
              <a:rPr lang="en-US" altLang="en-US" sz="800"/>
              <a:t>error</a:t>
            </a:r>
          </a:p>
        </p:txBody>
      </p:sp>
      <p:sp>
        <p:nvSpPr>
          <p:cNvPr id="116748" name="Slide Number Placeholder 1">
            <a:extLst>
              <a:ext uri="{FF2B5EF4-FFF2-40B4-BE49-F238E27FC236}">
                <a16:creationId xmlns:a16="http://schemas.microsoft.com/office/drawing/2014/main" id="{9558EEC6-E60E-4A07-AF2B-489A58099DE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12804F-2E59-4329-AC07-D4E892BFDB24}" type="slidenum">
              <a:rPr lang="en-US" altLang="en-US" sz="1000"/>
              <a:pPr>
                <a:spcBef>
                  <a:spcPct val="0"/>
                </a:spcBef>
                <a:buClrTx/>
                <a:buSzTx/>
                <a:buFontTx/>
                <a:buNone/>
              </a:pPr>
              <a:t>128</a:t>
            </a:fld>
            <a:endParaRPr lang="en-US" altLang="en-US" sz="10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1">
            <a:extLst>
              <a:ext uri="{FF2B5EF4-FFF2-40B4-BE49-F238E27FC236}">
                <a16:creationId xmlns:a16="http://schemas.microsoft.com/office/drawing/2014/main" id="{E8E93F38-63C3-4174-806E-C3FBA9E07B43}"/>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7763" name="Rectangle 9">
            <a:extLst>
              <a:ext uri="{FF2B5EF4-FFF2-40B4-BE49-F238E27FC236}">
                <a16:creationId xmlns:a16="http://schemas.microsoft.com/office/drawing/2014/main" id="{9010B7AC-76FF-429A-9325-CB51CD9213A2}"/>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7764" name="Rectangle 8">
            <a:extLst>
              <a:ext uri="{FF2B5EF4-FFF2-40B4-BE49-F238E27FC236}">
                <a16:creationId xmlns:a16="http://schemas.microsoft.com/office/drawing/2014/main" id="{A7F75DE3-D717-433C-9721-CD2F8AD43DCF}"/>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17765" name="Text Box 10">
            <a:extLst>
              <a:ext uri="{FF2B5EF4-FFF2-40B4-BE49-F238E27FC236}">
                <a16:creationId xmlns:a16="http://schemas.microsoft.com/office/drawing/2014/main" id="{C2058BC7-F8E9-49C8-ACCF-02A81C04666E}"/>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7766" name="Line 12">
            <a:extLst>
              <a:ext uri="{FF2B5EF4-FFF2-40B4-BE49-F238E27FC236}">
                <a16:creationId xmlns:a16="http://schemas.microsoft.com/office/drawing/2014/main" id="{E53095E3-39A1-46DB-8513-72E88FBB2685}"/>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7" name="Line 13">
            <a:extLst>
              <a:ext uri="{FF2B5EF4-FFF2-40B4-BE49-F238E27FC236}">
                <a16:creationId xmlns:a16="http://schemas.microsoft.com/office/drawing/2014/main" id="{C9513905-EE86-4ED0-A9BB-A85CAADADB16}"/>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8" name="Text Box 14">
            <a:extLst>
              <a:ext uri="{FF2B5EF4-FFF2-40B4-BE49-F238E27FC236}">
                <a16:creationId xmlns:a16="http://schemas.microsoft.com/office/drawing/2014/main" id="{D67EB80D-51B0-460E-A20A-E27D59C9DE06}"/>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B2B2B2"/>
                </a:solidFill>
              </a:rPr>
              <a:t>What is the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b="1" dirty="0">
                <a:solidFill>
                  <a:srgbClr val="0000FF"/>
                </a:solidFill>
              </a:rPr>
              <a:t>Most clinicians prefer laser</a:t>
            </a:r>
            <a:r>
              <a:rPr lang="en-US" altLang="en-US" sz="1600" dirty="0">
                <a:solidFill>
                  <a:srgbClr val="0000FF"/>
                </a:solidFill>
              </a:rPr>
              <a:t>; </a:t>
            </a:r>
            <a:r>
              <a:rPr lang="en-US" altLang="en-US" sz="1600" dirty="0">
                <a:solidFill>
                  <a:srgbClr val="B2B2B2"/>
                </a:solidFill>
              </a:rPr>
              <a:t>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117769" name="Rectangle 15">
            <a:extLst>
              <a:ext uri="{FF2B5EF4-FFF2-40B4-BE49-F238E27FC236}">
                <a16:creationId xmlns:a16="http://schemas.microsoft.com/office/drawing/2014/main" id="{6A26BAFB-1845-4579-80F6-3E0127B390C3}"/>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7770" name="Text Box 16">
            <a:extLst>
              <a:ext uri="{FF2B5EF4-FFF2-40B4-BE49-F238E27FC236}">
                <a16:creationId xmlns:a16="http://schemas.microsoft.com/office/drawing/2014/main" id="{EEADBA85-E8E4-420C-8D9E-AFE66A6C929B}"/>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--Less painful</a:t>
            </a:r>
          </a:p>
          <a:p>
            <a:pPr eaLnBrk="1" hangingPunct="1">
              <a:spcBef>
                <a:spcPct val="0"/>
              </a:spcBef>
              <a:buClrTx/>
              <a:buSzTx/>
              <a:buFontTx/>
              <a:buNone/>
            </a:pPr>
            <a:r>
              <a:rPr lang="en-US" altLang="en-US" sz="1800">
                <a:solidFill>
                  <a:srgbClr val="0000FF"/>
                </a:solidFill>
              </a:rPr>
              <a:t>--Less myopia later in life</a:t>
            </a:r>
          </a:p>
        </p:txBody>
      </p:sp>
      <p:sp>
        <p:nvSpPr>
          <p:cNvPr id="117771" name="Slide Number Placeholder 1">
            <a:extLst>
              <a:ext uri="{FF2B5EF4-FFF2-40B4-BE49-F238E27FC236}">
                <a16:creationId xmlns:a16="http://schemas.microsoft.com/office/drawing/2014/main" id="{30744FE0-BDBF-443B-BE4E-5614DD16F1B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57D5010-5552-47B9-B51E-7D2D540295C8}" type="slidenum">
              <a:rPr lang="en-US" altLang="en-US" sz="1000"/>
              <a:pPr>
                <a:spcBef>
                  <a:spcPct val="0"/>
                </a:spcBef>
                <a:buClrTx/>
                <a:buSzTx/>
                <a:buFontTx/>
                <a:buNone/>
              </a:pPr>
              <a:t>129</a:t>
            </a:fld>
            <a:endParaRPr lang="en-US" altLang="en-US"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F6F03C-0B5F-4A48-9D58-3DFD9F92208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Rectangle 3">
            <a:extLst>
              <a:ext uri="{FF2B5EF4-FFF2-40B4-BE49-F238E27FC236}">
                <a16:creationId xmlns:a16="http://schemas.microsoft.com/office/drawing/2014/main" id="{9BE95591-7844-41C3-B5A8-0697EC730ABA}"/>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11268" name="Rectangle 4">
            <a:extLst>
              <a:ext uri="{FF2B5EF4-FFF2-40B4-BE49-F238E27FC236}">
                <a16:creationId xmlns:a16="http://schemas.microsoft.com/office/drawing/2014/main" id="{7C5B657B-0E02-49D3-8EC1-17B1DCAFCE8C}"/>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1269" name="Text Box 5">
            <a:extLst>
              <a:ext uri="{FF2B5EF4-FFF2-40B4-BE49-F238E27FC236}">
                <a16:creationId xmlns:a16="http://schemas.microsoft.com/office/drawing/2014/main" id="{7B7D1652-C215-4B24-986D-78C70A34D7A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1270" name="Rectangle 6">
            <a:extLst>
              <a:ext uri="{FF2B5EF4-FFF2-40B4-BE49-F238E27FC236}">
                <a16:creationId xmlns:a16="http://schemas.microsoft.com/office/drawing/2014/main" id="{26966592-6B58-4774-BAAE-16F38611A297}"/>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97287" name="Group 7">
            <a:extLst>
              <a:ext uri="{FF2B5EF4-FFF2-40B4-BE49-F238E27FC236}">
                <a16:creationId xmlns:a16="http://schemas.microsoft.com/office/drawing/2014/main" id="{5D31FDDA-9676-4908-B66A-96CF2C68202F}"/>
              </a:ext>
            </a:extLst>
          </p:cNvPr>
          <p:cNvGraphicFramePr>
            <a:graphicFrameLocks noGrp="1"/>
          </p:cNvGraphicFramePr>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a:ln>
                            <a:noFill/>
                          </a:ln>
                          <a:solidFill>
                            <a:srgbClr val="0000FF"/>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1288" name="Slide Number Placeholder 1">
            <a:extLst>
              <a:ext uri="{FF2B5EF4-FFF2-40B4-BE49-F238E27FC236}">
                <a16:creationId xmlns:a16="http://schemas.microsoft.com/office/drawing/2014/main" id="{57A31469-B7AB-4A02-B337-F62464D1AE7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295887-3A2B-4FDB-9FB7-2739D5B63F5D}" type="slidenum">
              <a:rPr lang="en-US" altLang="en-US" sz="1000"/>
              <a:pPr>
                <a:spcBef>
                  <a:spcPct val="0"/>
                </a:spcBef>
                <a:buClrTx/>
                <a:buSzTx/>
                <a:buFontTx/>
                <a:buNone/>
              </a:pPr>
              <a:t>13</a:t>
            </a:fld>
            <a:endParaRPr lang="en-US" altLang="en-US" sz="10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644C949F-120F-447A-844E-2858A3B9F92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8787" name="Rectangle 9">
            <a:extLst>
              <a:ext uri="{FF2B5EF4-FFF2-40B4-BE49-F238E27FC236}">
                <a16:creationId xmlns:a16="http://schemas.microsoft.com/office/drawing/2014/main" id="{4D564E40-8615-4736-BBBC-C480A8F17CFB}"/>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18788" name="Rectangle 8">
            <a:extLst>
              <a:ext uri="{FF2B5EF4-FFF2-40B4-BE49-F238E27FC236}">
                <a16:creationId xmlns:a16="http://schemas.microsoft.com/office/drawing/2014/main" id="{77C404E9-1383-4FD3-A5D9-30856D54D297}"/>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18789" name="Text Box 10">
            <a:extLst>
              <a:ext uri="{FF2B5EF4-FFF2-40B4-BE49-F238E27FC236}">
                <a16:creationId xmlns:a16="http://schemas.microsoft.com/office/drawing/2014/main" id="{6D5D0E98-8F43-4525-9DB7-512AC3727E3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8790" name="Line 12">
            <a:extLst>
              <a:ext uri="{FF2B5EF4-FFF2-40B4-BE49-F238E27FC236}">
                <a16:creationId xmlns:a16="http://schemas.microsoft.com/office/drawing/2014/main" id="{B86B7240-4C5A-408B-8113-530929118B7B}"/>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1" name="Line 13">
            <a:extLst>
              <a:ext uri="{FF2B5EF4-FFF2-40B4-BE49-F238E27FC236}">
                <a16:creationId xmlns:a16="http://schemas.microsoft.com/office/drawing/2014/main" id="{FBE82214-3362-47B3-B81A-22E76CAC1B93}"/>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2" name="Text Box 14">
            <a:extLst>
              <a:ext uri="{FF2B5EF4-FFF2-40B4-BE49-F238E27FC236}">
                <a16:creationId xmlns:a16="http://schemas.microsoft.com/office/drawing/2014/main" id="{A2536B5D-9407-4659-83D9-A3A8505331DF}"/>
              </a:ext>
            </a:extLst>
          </p:cNvPr>
          <p:cNvSpPr txBox="1">
            <a:spLocks noChangeArrowheads="1"/>
          </p:cNvSpPr>
          <p:nvPr/>
        </p:nvSpPr>
        <p:spPr bwMode="auto">
          <a:xfrm>
            <a:off x="3276600" y="4221163"/>
            <a:ext cx="5599610"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B2B2B2"/>
                </a:solidFill>
              </a:rPr>
              <a:t>What is the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b="1" dirty="0">
                <a:solidFill>
                  <a:srgbClr val="0000FF"/>
                </a:solidFill>
              </a:rPr>
              <a:t>Most clinicians prefer laser</a:t>
            </a:r>
            <a:r>
              <a:rPr lang="en-US" altLang="en-US" sz="1600" dirty="0">
                <a:solidFill>
                  <a:srgbClr val="0000FF"/>
                </a:solidFill>
              </a:rPr>
              <a:t>; </a:t>
            </a:r>
            <a:r>
              <a:rPr lang="en-US" altLang="en-US" sz="1600" dirty="0">
                <a:solidFill>
                  <a:srgbClr val="B2B2B2"/>
                </a:solidFill>
              </a:rPr>
              <a:t>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118793" name="Rectangle 15">
            <a:extLst>
              <a:ext uri="{FF2B5EF4-FFF2-40B4-BE49-F238E27FC236}">
                <a16:creationId xmlns:a16="http://schemas.microsoft.com/office/drawing/2014/main" id="{01E6BA54-384E-4376-AC14-4433690016D8}"/>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8794" name="Text Box 16">
            <a:extLst>
              <a:ext uri="{FF2B5EF4-FFF2-40B4-BE49-F238E27FC236}">
                <a16:creationId xmlns:a16="http://schemas.microsoft.com/office/drawing/2014/main" id="{951D3939-403E-4428-85B4-B268F0191B93}"/>
              </a:ext>
            </a:extLst>
          </p:cNvPr>
          <p:cNvSpPr txBox="1">
            <a:spLocks noChangeArrowheads="1"/>
          </p:cNvSpPr>
          <p:nvPr/>
        </p:nvSpPr>
        <p:spPr bwMode="auto">
          <a:xfrm>
            <a:off x="2286000" y="3478213"/>
            <a:ext cx="5273675" cy="1474787"/>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What are the other advantages of laser over cryo?</a:t>
            </a:r>
          </a:p>
          <a:p>
            <a:pPr eaLnBrk="1" hangingPunct="1">
              <a:spcBef>
                <a:spcPct val="0"/>
              </a:spcBef>
              <a:buClrTx/>
              <a:buSzTx/>
              <a:buFontTx/>
              <a:buNone/>
            </a:pPr>
            <a:r>
              <a:rPr lang="en-US" altLang="en-US" sz="1800">
                <a:solidFill>
                  <a:srgbClr val="0000FF"/>
                </a:solidFill>
              </a:rPr>
              <a:t>--Less trauma to tissue</a:t>
            </a:r>
          </a:p>
          <a:p>
            <a:pPr eaLnBrk="1" hangingPunct="1">
              <a:spcBef>
                <a:spcPct val="0"/>
              </a:spcBef>
              <a:buClrTx/>
              <a:buSzTx/>
              <a:buFontTx/>
              <a:buNone/>
            </a:pPr>
            <a:r>
              <a:rPr lang="en-US" altLang="en-US" sz="1800">
                <a:solidFill>
                  <a:srgbClr val="0000FF"/>
                </a:solidFill>
              </a:rPr>
              <a:t>--Easier to treat posterior locations</a:t>
            </a:r>
          </a:p>
          <a:p>
            <a:pPr eaLnBrk="1" hangingPunct="1">
              <a:spcBef>
                <a:spcPct val="0"/>
              </a:spcBef>
              <a:buClrTx/>
              <a:buSzTx/>
              <a:buFontTx/>
              <a:buNone/>
            </a:pPr>
            <a:r>
              <a:rPr lang="en-US" altLang="en-US" sz="1800">
                <a:solidFill>
                  <a:srgbClr val="0000FF"/>
                </a:solidFill>
              </a:rPr>
              <a:t>--Less painful</a:t>
            </a:r>
          </a:p>
          <a:p>
            <a:pPr eaLnBrk="1" hangingPunct="1">
              <a:spcBef>
                <a:spcPct val="0"/>
              </a:spcBef>
              <a:buClrTx/>
              <a:buSzTx/>
              <a:buFontTx/>
              <a:buNone/>
            </a:pPr>
            <a:r>
              <a:rPr lang="en-US" altLang="en-US" sz="1800">
                <a:solidFill>
                  <a:srgbClr val="0000FF"/>
                </a:solidFill>
              </a:rPr>
              <a:t>--Less myopia later in life</a:t>
            </a:r>
          </a:p>
        </p:txBody>
      </p:sp>
      <p:sp>
        <p:nvSpPr>
          <p:cNvPr id="118795" name="Slide Number Placeholder 1">
            <a:extLst>
              <a:ext uri="{FF2B5EF4-FFF2-40B4-BE49-F238E27FC236}">
                <a16:creationId xmlns:a16="http://schemas.microsoft.com/office/drawing/2014/main" id="{50C38B03-6F18-4735-B0AE-9CA3838FEEB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0521F6-9F17-4400-B63C-CA8165D5AE1E}" type="slidenum">
              <a:rPr lang="en-US" altLang="en-US" sz="1000"/>
              <a:pPr>
                <a:spcBef>
                  <a:spcPct val="0"/>
                </a:spcBef>
                <a:buClrTx/>
                <a:buSzTx/>
                <a:buFontTx/>
                <a:buNone/>
              </a:pPr>
              <a:t>130</a:t>
            </a:fld>
            <a:endParaRPr lang="en-US" altLang="en-US" sz="1000"/>
          </a:p>
        </p:txBody>
      </p:sp>
      <p:sp>
        <p:nvSpPr>
          <p:cNvPr id="118796" name="TextBox 1">
            <a:extLst>
              <a:ext uri="{FF2B5EF4-FFF2-40B4-BE49-F238E27FC236}">
                <a16:creationId xmlns:a16="http://schemas.microsoft.com/office/drawing/2014/main" id="{2362B280-B298-4D56-8072-319FF0DC1FBE}"/>
              </a:ext>
            </a:extLst>
          </p:cNvPr>
          <p:cNvSpPr txBox="1">
            <a:spLocks noChangeArrowheads="1"/>
          </p:cNvSpPr>
          <p:nvPr/>
        </p:nvSpPr>
        <p:spPr bwMode="auto">
          <a:xfrm>
            <a:off x="343990" y="5662309"/>
            <a:ext cx="8571410" cy="92333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Although it must be stressed that laser treatment is not wholly benign—issues with intra-operative apnea and/or adverse cardiac events have been reported, as have sequelae including cataract and glaucoma.</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24579044-9E1D-4D12-98B3-8113A7F9A4E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19811" name="Rectangle 9">
            <a:extLst>
              <a:ext uri="{FF2B5EF4-FFF2-40B4-BE49-F238E27FC236}">
                <a16:creationId xmlns:a16="http://schemas.microsoft.com/office/drawing/2014/main" id="{E63DD938-BE17-4902-A14C-F881EB51096C}"/>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19812" name="Rectangle 8">
            <a:extLst>
              <a:ext uri="{FF2B5EF4-FFF2-40B4-BE49-F238E27FC236}">
                <a16:creationId xmlns:a16="http://schemas.microsoft.com/office/drawing/2014/main" id="{4F7AB067-2081-4380-BA67-A62657E1543D}"/>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19813" name="Text Box 10">
            <a:extLst>
              <a:ext uri="{FF2B5EF4-FFF2-40B4-BE49-F238E27FC236}">
                <a16:creationId xmlns:a16="http://schemas.microsoft.com/office/drawing/2014/main" id="{D732ECC0-5A1C-4EFD-90C4-62D93ABAB1BD}"/>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19814" name="Line 12">
            <a:extLst>
              <a:ext uri="{FF2B5EF4-FFF2-40B4-BE49-F238E27FC236}">
                <a16:creationId xmlns:a16="http://schemas.microsoft.com/office/drawing/2014/main" id="{22150F2C-596D-44CC-9FA8-2FB9396241C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5" name="Line 13">
            <a:extLst>
              <a:ext uri="{FF2B5EF4-FFF2-40B4-BE49-F238E27FC236}">
                <a16:creationId xmlns:a16="http://schemas.microsoft.com/office/drawing/2014/main" id="{CCC5C501-C237-4F6B-A2FD-9CACBDEEFABB}"/>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6" name="Slide Number Placeholder 1">
            <a:extLst>
              <a:ext uri="{FF2B5EF4-FFF2-40B4-BE49-F238E27FC236}">
                <a16:creationId xmlns:a16="http://schemas.microsoft.com/office/drawing/2014/main" id="{007F925F-CF2E-4384-BE52-D0CC28B4C6B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355AB1-F039-4846-A784-80A64B50BC1E}" type="slidenum">
              <a:rPr lang="en-US" altLang="en-US" sz="1000"/>
              <a:pPr>
                <a:spcBef>
                  <a:spcPct val="0"/>
                </a:spcBef>
                <a:buClrTx/>
                <a:buSzTx/>
                <a:buFontTx/>
                <a:buNone/>
              </a:pPr>
              <a:t>131</a:t>
            </a:fld>
            <a:endParaRPr lang="en-US" altLang="en-US" sz="1000"/>
          </a:p>
        </p:txBody>
      </p:sp>
      <p:sp>
        <p:nvSpPr>
          <p:cNvPr id="109578" name="Text Box 14">
            <a:extLst>
              <a:ext uri="{FF2B5EF4-FFF2-40B4-BE49-F238E27FC236}">
                <a16:creationId xmlns:a16="http://schemas.microsoft.com/office/drawing/2014/main" id="{72CB515A-4929-4FB3-8BC2-C1BBEED23F25}"/>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rgbClr val="CCFFFF"/>
                </a:solidFill>
              </a:rPr>
              <a:t>What is the </a:t>
            </a:r>
            <a:r>
              <a:rPr lang="en-US" sz="2000" b="1" i="1" dirty="0" err="1">
                <a:solidFill>
                  <a:srgbClr val="CCFFFF"/>
                </a:solidFill>
              </a:rPr>
              <a:t>UN</a:t>
            </a:r>
            <a:r>
              <a:rPr lang="en-US" sz="1600" i="1" dirty="0" err="1">
                <a:solidFill>
                  <a:srgbClr val="CCFFFF"/>
                </a:solidFill>
              </a:rPr>
              <a:t>conventional</a:t>
            </a:r>
            <a:r>
              <a:rPr lang="en-US" sz="1600" i="1" dirty="0">
                <a:solidFill>
                  <a:srgbClr val="CCFFFF"/>
                </a:solidFill>
              </a:rPr>
              <a:t> treatment for ROP?</a:t>
            </a:r>
          </a:p>
          <a:p>
            <a:pPr eaLnBrk="1" hangingPunct="1">
              <a:lnSpc>
                <a:spcPct val="90000"/>
              </a:lnSpc>
              <a:defRPr/>
            </a:pPr>
            <a:r>
              <a:rPr lang="en-US" sz="1600" dirty="0" err="1">
                <a:solidFill>
                  <a:schemeClr val="tx2">
                    <a:lumMod val="60000"/>
                    <a:lumOff val="40000"/>
                  </a:schemeClr>
                </a:solidFill>
              </a:rPr>
              <a:t>Intravitreal</a:t>
            </a:r>
            <a:r>
              <a:rPr lang="en-US" sz="1600" dirty="0">
                <a:solidFill>
                  <a:schemeClr val="tx2">
                    <a:lumMod val="60000"/>
                    <a:lumOff val="40000"/>
                  </a:schemeClr>
                </a:solidFill>
              </a:rPr>
              <a:t> </a:t>
            </a:r>
            <a:r>
              <a:rPr lang="en-US" sz="1600" dirty="0" err="1">
                <a:solidFill>
                  <a:schemeClr val="tx2">
                    <a:lumMod val="60000"/>
                    <a:lumOff val="40000"/>
                  </a:schemeClr>
                </a:solidFill>
              </a:rPr>
              <a:t>bevacizumab</a:t>
            </a:r>
            <a:endParaRPr lang="en-US" sz="1600" dirty="0">
              <a:solidFill>
                <a:schemeClr val="tx2">
                  <a:lumMod val="60000"/>
                  <a:lumOff val="40000"/>
                </a:schemeClr>
              </a:solidFill>
            </a:endParaRPr>
          </a:p>
          <a:p>
            <a:pPr eaLnBrk="1" hangingPunct="1">
              <a:lnSpc>
                <a:spcPct val="90000"/>
              </a:lnSpc>
              <a:defRPr/>
            </a:pPr>
            <a:endParaRPr lang="en-US" sz="1600" dirty="0">
              <a:solidFill>
                <a:schemeClr val="tx2">
                  <a:lumMod val="60000"/>
                  <a:lumOff val="40000"/>
                </a:schemeClr>
              </a:solidFill>
            </a:endParaRPr>
          </a:p>
          <a:p>
            <a:pPr eaLnBrk="1" hangingPunct="1">
              <a:lnSpc>
                <a:spcPct val="90000"/>
              </a:lnSpc>
              <a:defRPr/>
            </a:pPr>
            <a:r>
              <a:rPr lang="en-US" sz="1600" i="1" dirty="0">
                <a:solidFill>
                  <a:schemeClr val="tx2">
                    <a:lumMod val="60000"/>
                    <a:lumOff val="40000"/>
                  </a:schemeClr>
                </a:solidFill>
              </a:rPr>
              <a:t>What clinical trial evaluated </a:t>
            </a:r>
            <a:r>
              <a:rPr lang="en-US" sz="1600" i="1" dirty="0" err="1">
                <a:solidFill>
                  <a:schemeClr val="tx2">
                    <a:lumMod val="60000"/>
                    <a:lumOff val="40000"/>
                  </a:schemeClr>
                </a:solidFill>
              </a:rPr>
              <a:t>intravitreal</a:t>
            </a:r>
            <a:r>
              <a:rPr lang="en-US" sz="1600" i="1" dirty="0">
                <a:solidFill>
                  <a:schemeClr val="tx2">
                    <a:lumMod val="60000"/>
                    <a:lumOff val="40000"/>
                  </a:schemeClr>
                </a:solidFill>
              </a:rPr>
              <a:t> </a:t>
            </a:r>
            <a:r>
              <a:rPr lang="en-US" sz="1600" i="1" dirty="0" err="1">
                <a:solidFill>
                  <a:schemeClr val="tx2">
                    <a:lumMod val="60000"/>
                    <a:lumOff val="40000"/>
                  </a:schemeClr>
                </a:solidFill>
              </a:rPr>
              <a:t>bevacizumab</a:t>
            </a:r>
            <a:endParaRPr lang="en-US" sz="1600" i="1" dirty="0">
              <a:solidFill>
                <a:schemeClr val="tx2">
                  <a:lumMod val="60000"/>
                  <a:lumOff val="40000"/>
                </a:schemeClr>
              </a:solidFill>
            </a:endParaRPr>
          </a:p>
          <a:p>
            <a:pPr eaLnBrk="1" hangingPunct="1">
              <a:lnSpc>
                <a:spcPct val="90000"/>
              </a:lnSpc>
              <a:defRPr/>
            </a:pPr>
            <a:r>
              <a:rPr lang="en-US" sz="1600" i="1" dirty="0">
                <a:solidFill>
                  <a:schemeClr val="tx2">
                    <a:lumMod val="60000"/>
                    <a:lumOff val="40000"/>
                  </a:schemeClr>
                </a:solidFill>
              </a:rPr>
              <a:t>as a primary treatment for ROP?</a:t>
            </a:r>
          </a:p>
          <a:p>
            <a:pPr eaLnBrk="1" hangingPunct="1">
              <a:lnSpc>
                <a:spcPct val="90000"/>
              </a:lnSpc>
              <a:defRPr/>
            </a:pPr>
            <a:r>
              <a:rPr lang="en-US" sz="1600" dirty="0">
                <a:solidFill>
                  <a:schemeClr val="tx2">
                    <a:lumMod val="60000"/>
                    <a:lumOff val="40000"/>
                  </a:schemeClr>
                </a:solidFill>
              </a:rPr>
              <a:t>The </a:t>
            </a:r>
            <a:r>
              <a:rPr lang="en-US" sz="1600" b="1" dirty="0">
                <a:solidFill>
                  <a:schemeClr val="tx2">
                    <a:lumMod val="60000"/>
                    <a:lumOff val="40000"/>
                  </a:schemeClr>
                </a:solidFill>
              </a:rPr>
              <a:t>BEAT-ROP</a:t>
            </a:r>
            <a:r>
              <a:rPr lang="en-US" sz="1600" dirty="0">
                <a:solidFill>
                  <a:schemeClr val="tx2">
                    <a:lumMod val="60000"/>
                    <a:lumOff val="40000"/>
                  </a:schemeClr>
                </a:solidFill>
              </a:rPr>
              <a:t> (</a:t>
            </a:r>
            <a:r>
              <a:rPr lang="en-US" sz="1600" dirty="0" err="1">
                <a:solidFill>
                  <a:schemeClr val="tx2">
                    <a:lumMod val="60000"/>
                    <a:lumOff val="40000"/>
                  </a:schemeClr>
                </a:solidFill>
              </a:rPr>
              <a:t>Bevacizumab</a:t>
            </a:r>
            <a:r>
              <a:rPr lang="en-US" sz="1600" dirty="0">
                <a:solidFill>
                  <a:schemeClr val="tx2">
                    <a:lumMod val="60000"/>
                    <a:lumOff val="40000"/>
                  </a:schemeClr>
                </a:solidFill>
              </a:rPr>
              <a:t> Eliminates </a:t>
            </a:r>
            <a:r>
              <a:rPr lang="en-US" sz="1600" dirty="0" err="1">
                <a:solidFill>
                  <a:schemeClr val="tx2">
                    <a:lumMod val="60000"/>
                    <a:lumOff val="40000"/>
                  </a:schemeClr>
                </a:solidFill>
              </a:rPr>
              <a:t>Angiogenic</a:t>
            </a:r>
            <a:endParaRPr lang="en-US" sz="1600" dirty="0">
              <a:solidFill>
                <a:schemeClr val="tx2">
                  <a:lumMod val="60000"/>
                  <a:lumOff val="40000"/>
                </a:schemeClr>
              </a:solidFill>
            </a:endParaRPr>
          </a:p>
          <a:p>
            <a:pPr eaLnBrk="1" hangingPunct="1">
              <a:lnSpc>
                <a:spcPct val="90000"/>
              </a:lnSpc>
              <a:defRPr/>
            </a:pPr>
            <a:r>
              <a:rPr lang="en-US" sz="1600" dirty="0">
                <a:solidFill>
                  <a:schemeClr val="tx2">
                    <a:lumMod val="60000"/>
                    <a:lumOff val="40000"/>
                  </a:schemeClr>
                </a:solidFill>
              </a:rPr>
              <a:t>Threat in ROP)</a:t>
            </a:r>
          </a:p>
        </p:txBody>
      </p:sp>
      <p:sp>
        <p:nvSpPr>
          <p:cNvPr id="119818" name="Text Box 14">
            <a:extLst>
              <a:ext uri="{FF2B5EF4-FFF2-40B4-BE49-F238E27FC236}">
                <a16:creationId xmlns:a16="http://schemas.microsoft.com/office/drawing/2014/main" id="{E971D5B3-768C-4183-934D-F4A31F9944F6}"/>
              </a:ext>
            </a:extLst>
          </p:cNvPr>
          <p:cNvSpPr txBox="1">
            <a:spLocks noChangeArrowheads="1"/>
          </p:cNvSpPr>
          <p:nvPr/>
        </p:nvSpPr>
        <p:spPr bwMode="auto">
          <a:xfrm>
            <a:off x="3276600" y="4221163"/>
            <a:ext cx="5405134"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a:t>
            </a:r>
            <a:r>
              <a:rPr lang="en-US" altLang="en-US" sz="1600" b="1" dirty="0">
                <a:solidFill>
                  <a:srgbClr val="0000FF"/>
                </a:solidFill>
              </a:rPr>
              <a:t>conventional</a:t>
            </a:r>
            <a:r>
              <a:rPr lang="en-US" altLang="en-US" sz="1600" i="1" dirty="0">
                <a:solidFill>
                  <a:srgbClr val="0000FF"/>
                </a:solidFill>
              </a:rPr>
              <a:t>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dirty="0">
                <a:solidFill>
                  <a:srgbClr val="B2B2B2"/>
                </a:solidFill>
              </a:rPr>
              <a:t>Most clinicians prefer laser; 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2" name="Right Arrow 1">
            <a:extLst>
              <a:ext uri="{FF2B5EF4-FFF2-40B4-BE49-F238E27FC236}">
                <a16:creationId xmlns:a16="http://schemas.microsoft.com/office/drawing/2014/main" id="{0471B59E-987C-4CAD-B23B-1B442D7496CA}"/>
              </a:ext>
            </a:extLst>
          </p:cNvPr>
          <p:cNvSpPr/>
          <p:nvPr/>
        </p:nvSpPr>
        <p:spPr>
          <a:xfrm rot="14238901">
            <a:off x="3698875" y="3173413"/>
            <a:ext cx="1619250" cy="5334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876832AA-82CD-48DA-BCA6-20F14CCB0F4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0835" name="Rectangle 9">
            <a:extLst>
              <a:ext uri="{FF2B5EF4-FFF2-40B4-BE49-F238E27FC236}">
                <a16:creationId xmlns:a16="http://schemas.microsoft.com/office/drawing/2014/main" id="{B04EBBF0-9747-4891-AF09-6732E5CBCF5D}"/>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0836" name="Rectangle 8">
            <a:extLst>
              <a:ext uri="{FF2B5EF4-FFF2-40B4-BE49-F238E27FC236}">
                <a16:creationId xmlns:a16="http://schemas.microsoft.com/office/drawing/2014/main" id="{8C8B5C6F-E8BE-442B-82E4-5AEB6F1DA994}"/>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20837" name="Text Box 10">
            <a:extLst>
              <a:ext uri="{FF2B5EF4-FFF2-40B4-BE49-F238E27FC236}">
                <a16:creationId xmlns:a16="http://schemas.microsoft.com/office/drawing/2014/main" id="{820BE124-CD70-4E42-B004-6ADCBDCDC85E}"/>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0838" name="Line 12">
            <a:extLst>
              <a:ext uri="{FF2B5EF4-FFF2-40B4-BE49-F238E27FC236}">
                <a16:creationId xmlns:a16="http://schemas.microsoft.com/office/drawing/2014/main" id="{8F6DD990-861A-4F74-9E6A-FA574AD4317D}"/>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9" name="Line 13">
            <a:extLst>
              <a:ext uri="{FF2B5EF4-FFF2-40B4-BE49-F238E27FC236}">
                <a16:creationId xmlns:a16="http://schemas.microsoft.com/office/drawing/2014/main" id="{986BDAF4-5296-45A3-918F-4289B956EAD7}"/>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0" name="Slide Number Placeholder 1">
            <a:extLst>
              <a:ext uri="{FF2B5EF4-FFF2-40B4-BE49-F238E27FC236}">
                <a16:creationId xmlns:a16="http://schemas.microsoft.com/office/drawing/2014/main" id="{D520551A-03DA-4F8A-BD0B-955A8914D52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72C7E0-60F5-4E5F-AE87-B992E672AD56}" type="slidenum">
              <a:rPr lang="en-US" altLang="en-US" sz="1000"/>
              <a:pPr>
                <a:spcBef>
                  <a:spcPct val="0"/>
                </a:spcBef>
                <a:buClrTx/>
                <a:buSzTx/>
                <a:buFontTx/>
                <a:buNone/>
              </a:pPr>
              <a:t>132</a:t>
            </a:fld>
            <a:endParaRPr lang="en-US" altLang="en-US" sz="1000"/>
          </a:p>
        </p:txBody>
      </p:sp>
      <p:sp>
        <p:nvSpPr>
          <p:cNvPr id="109578" name="Text Box 14">
            <a:extLst>
              <a:ext uri="{FF2B5EF4-FFF2-40B4-BE49-F238E27FC236}">
                <a16:creationId xmlns:a16="http://schemas.microsoft.com/office/drawing/2014/main" id="{97917BE4-21B0-4C2E-80F3-529F3F430182}"/>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rgbClr val="CCFFFF"/>
                </a:solidFill>
              </a:rPr>
              <a:t>What is the </a:t>
            </a:r>
            <a:r>
              <a:rPr lang="en-US" sz="2000" b="1" i="1" dirty="0" err="1">
                <a:solidFill>
                  <a:srgbClr val="CCFFFF"/>
                </a:solidFill>
              </a:rPr>
              <a:t>UN</a:t>
            </a:r>
            <a:r>
              <a:rPr lang="en-US" sz="1600" i="1" dirty="0" err="1">
                <a:solidFill>
                  <a:srgbClr val="CCFFFF"/>
                </a:solidFill>
              </a:rPr>
              <a:t>conventional</a:t>
            </a:r>
            <a:r>
              <a:rPr lang="en-US" sz="1600" i="1" dirty="0">
                <a:solidFill>
                  <a:srgbClr val="CCFFFF"/>
                </a:solidFill>
              </a:rPr>
              <a:t> treatment for ROP?</a:t>
            </a:r>
          </a:p>
          <a:p>
            <a:pPr eaLnBrk="1" hangingPunct="1">
              <a:lnSpc>
                <a:spcPct val="90000"/>
              </a:lnSpc>
              <a:defRPr/>
            </a:pPr>
            <a:r>
              <a:rPr lang="en-US" sz="1600" dirty="0" err="1">
                <a:solidFill>
                  <a:srgbClr val="CCFFFF"/>
                </a:solidFill>
              </a:rPr>
              <a:t>Intravitreal</a:t>
            </a:r>
            <a:r>
              <a:rPr lang="en-US" sz="1600" dirty="0">
                <a:solidFill>
                  <a:srgbClr val="CCFFFF"/>
                </a:solidFill>
              </a:rPr>
              <a:t> </a:t>
            </a:r>
            <a:r>
              <a:rPr lang="en-US" sz="1600" dirty="0" err="1">
                <a:solidFill>
                  <a:srgbClr val="CCFFFF"/>
                </a:solidFill>
              </a:rPr>
              <a:t>bevacizumab</a:t>
            </a:r>
            <a:endParaRPr lang="en-US" sz="1600" dirty="0">
              <a:solidFill>
                <a:srgbClr val="CCFFFF"/>
              </a:solidFill>
            </a:endParaRPr>
          </a:p>
          <a:p>
            <a:pPr eaLnBrk="1" hangingPunct="1">
              <a:lnSpc>
                <a:spcPct val="90000"/>
              </a:lnSpc>
              <a:defRPr/>
            </a:pPr>
            <a:endParaRPr lang="en-US" sz="1600" dirty="0">
              <a:solidFill>
                <a:srgbClr val="CCFFFF"/>
              </a:solidFill>
            </a:endParaRPr>
          </a:p>
          <a:p>
            <a:pPr eaLnBrk="1" hangingPunct="1">
              <a:lnSpc>
                <a:spcPct val="90000"/>
              </a:lnSpc>
              <a:defRPr/>
            </a:pPr>
            <a:r>
              <a:rPr lang="en-US" sz="1600" i="1" dirty="0">
                <a:solidFill>
                  <a:schemeClr val="tx2">
                    <a:lumMod val="60000"/>
                    <a:lumOff val="40000"/>
                  </a:schemeClr>
                </a:solidFill>
              </a:rPr>
              <a:t>What clinical trial evaluated </a:t>
            </a:r>
            <a:r>
              <a:rPr lang="en-US" sz="1600" i="1" dirty="0" err="1">
                <a:solidFill>
                  <a:schemeClr val="tx2">
                    <a:lumMod val="60000"/>
                    <a:lumOff val="40000"/>
                  </a:schemeClr>
                </a:solidFill>
              </a:rPr>
              <a:t>intravitreal</a:t>
            </a:r>
            <a:r>
              <a:rPr lang="en-US" sz="1600" i="1" dirty="0">
                <a:solidFill>
                  <a:schemeClr val="tx2">
                    <a:lumMod val="60000"/>
                    <a:lumOff val="40000"/>
                  </a:schemeClr>
                </a:solidFill>
              </a:rPr>
              <a:t> </a:t>
            </a:r>
            <a:r>
              <a:rPr lang="en-US" sz="1600" i="1" dirty="0" err="1">
                <a:solidFill>
                  <a:schemeClr val="tx2">
                    <a:lumMod val="60000"/>
                    <a:lumOff val="40000"/>
                  </a:schemeClr>
                </a:solidFill>
              </a:rPr>
              <a:t>bevacizumab</a:t>
            </a:r>
            <a:endParaRPr lang="en-US" sz="1600" i="1" dirty="0">
              <a:solidFill>
                <a:schemeClr val="tx2">
                  <a:lumMod val="60000"/>
                  <a:lumOff val="40000"/>
                </a:schemeClr>
              </a:solidFill>
            </a:endParaRPr>
          </a:p>
          <a:p>
            <a:pPr eaLnBrk="1" hangingPunct="1">
              <a:lnSpc>
                <a:spcPct val="90000"/>
              </a:lnSpc>
              <a:defRPr/>
            </a:pPr>
            <a:r>
              <a:rPr lang="en-US" sz="1600" i="1" dirty="0">
                <a:solidFill>
                  <a:schemeClr val="tx2">
                    <a:lumMod val="60000"/>
                    <a:lumOff val="40000"/>
                  </a:schemeClr>
                </a:solidFill>
              </a:rPr>
              <a:t>as a primary treatment for ROP?</a:t>
            </a:r>
          </a:p>
          <a:p>
            <a:pPr eaLnBrk="1" hangingPunct="1">
              <a:lnSpc>
                <a:spcPct val="90000"/>
              </a:lnSpc>
              <a:defRPr/>
            </a:pPr>
            <a:r>
              <a:rPr lang="en-US" sz="1600" dirty="0">
                <a:solidFill>
                  <a:schemeClr val="tx2">
                    <a:lumMod val="60000"/>
                    <a:lumOff val="40000"/>
                  </a:schemeClr>
                </a:solidFill>
              </a:rPr>
              <a:t>The </a:t>
            </a:r>
            <a:r>
              <a:rPr lang="en-US" sz="1600" b="1" dirty="0">
                <a:solidFill>
                  <a:schemeClr val="tx2">
                    <a:lumMod val="60000"/>
                    <a:lumOff val="40000"/>
                  </a:schemeClr>
                </a:solidFill>
              </a:rPr>
              <a:t>BEAT-ROP</a:t>
            </a:r>
            <a:r>
              <a:rPr lang="en-US" sz="1600" dirty="0">
                <a:solidFill>
                  <a:schemeClr val="tx2">
                    <a:lumMod val="60000"/>
                    <a:lumOff val="40000"/>
                  </a:schemeClr>
                </a:solidFill>
              </a:rPr>
              <a:t> (</a:t>
            </a:r>
            <a:r>
              <a:rPr lang="en-US" sz="1600" dirty="0" err="1">
                <a:solidFill>
                  <a:schemeClr val="tx2">
                    <a:lumMod val="60000"/>
                    <a:lumOff val="40000"/>
                  </a:schemeClr>
                </a:solidFill>
              </a:rPr>
              <a:t>Bevacizumab</a:t>
            </a:r>
            <a:r>
              <a:rPr lang="en-US" sz="1600" dirty="0">
                <a:solidFill>
                  <a:schemeClr val="tx2">
                    <a:lumMod val="60000"/>
                    <a:lumOff val="40000"/>
                  </a:schemeClr>
                </a:solidFill>
              </a:rPr>
              <a:t> Eliminates </a:t>
            </a:r>
            <a:r>
              <a:rPr lang="en-US" sz="1600" dirty="0" err="1">
                <a:solidFill>
                  <a:schemeClr val="tx2">
                    <a:lumMod val="60000"/>
                    <a:lumOff val="40000"/>
                  </a:schemeClr>
                </a:solidFill>
              </a:rPr>
              <a:t>Angiogenic</a:t>
            </a:r>
            <a:endParaRPr lang="en-US" sz="1600" dirty="0">
              <a:solidFill>
                <a:schemeClr val="tx2">
                  <a:lumMod val="60000"/>
                  <a:lumOff val="40000"/>
                </a:schemeClr>
              </a:solidFill>
            </a:endParaRPr>
          </a:p>
          <a:p>
            <a:pPr eaLnBrk="1" hangingPunct="1">
              <a:lnSpc>
                <a:spcPct val="90000"/>
              </a:lnSpc>
              <a:defRPr/>
            </a:pPr>
            <a:r>
              <a:rPr lang="en-US" sz="1600" dirty="0">
                <a:solidFill>
                  <a:schemeClr val="tx2">
                    <a:lumMod val="60000"/>
                    <a:lumOff val="40000"/>
                  </a:schemeClr>
                </a:solidFill>
              </a:rPr>
              <a:t>Threat in ROP)</a:t>
            </a:r>
          </a:p>
        </p:txBody>
      </p:sp>
      <p:sp>
        <p:nvSpPr>
          <p:cNvPr id="120842" name="Text Box 14">
            <a:extLst>
              <a:ext uri="{FF2B5EF4-FFF2-40B4-BE49-F238E27FC236}">
                <a16:creationId xmlns:a16="http://schemas.microsoft.com/office/drawing/2014/main" id="{7F4B2852-3C86-4B34-B041-526798BA8221}"/>
              </a:ext>
            </a:extLst>
          </p:cNvPr>
          <p:cNvSpPr txBox="1">
            <a:spLocks noChangeArrowheads="1"/>
          </p:cNvSpPr>
          <p:nvPr/>
        </p:nvSpPr>
        <p:spPr bwMode="auto">
          <a:xfrm>
            <a:off x="3276600" y="4221163"/>
            <a:ext cx="5405134"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a:t>
            </a:r>
            <a:r>
              <a:rPr lang="en-US" altLang="en-US" sz="1600" b="1" dirty="0">
                <a:solidFill>
                  <a:srgbClr val="0000FF"/>
                </a:solidFill>
              </a:rPr>
              <a:t>conventional</a:t>
            </a:r>
            <a:r>
              <a:rPr lang="en-US" altLang="en-US" sz="1600" i="1" dirty="0">
                <a:solidFill>
                  <a:srgbClr val="0000FF"/>
                </a:solidFill>
              </a:rPr>
              <a:t>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dirty="0">
                <a:solidFill>
                  <a:srgbClr val="B2B2B2"/>
                </a:solidFill>
              </a:rPr>
              <a:t>Most clinicians prefer laser; 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2" name="Right Arrow 1">
            <a:extLst>
              <a:ext uri="{FF2B5EF4-FFF2-40B4-BE49-F238E27FC236}">
                <a16:creationId xmlns:a16="http://schemas.microsoft.com/office/drawing/2014/main" id="{F0E81B9B-340E-4755-B050-0E3DC4D437DF}"/>
              </a:ext>
            </a:extLst>
          </p:cNvPr>
          <p:cNvSpPr/>
          <p:nvPr/>
        </p:nvSpPr>
        <p:spPr>
          <a:xfrm rot="14238901">
            <a:off x="3698875" y="3173413"/>
            <a:ext cx="1619250" cy="5334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34982843-5C3B-47C1-95A5-12B1BA75DCF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1859" name="Rectangle 9">
            <a:extLst>
              <a:ext uri="{FF2B5EF4-FFF2-40B4-BE49-F238E27FC236}">
                <a16:creationId xmlns:a16="http://schemas.microsoft.com/office/drawing/2014/main" id="{6472A39C-AF2B-4859-9549-FB2F1D3EAA38}"/>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1860" name="Rectangle 8">
            <a:extLst>
              <a:ext uri="{FF2B5EF4-FFF2-40B4-BE49-F238E27FC236}">
                <a16:creationId xmlns:a16="http://schemas.microsoft.com/office/drawing/2014/main" id="{4F28188C-4715-492B-94D1-AE4DF70027F7}"/>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21861" name="Text Box 10">
            <a:extLst>
              <a:ext uri="{FF2B5EF4-FFF2-40B4-BE49-F238E27FC236}">
                <a16:creationId xmlns:a16="http://schemas.microsoft.com/office/drawing/2014/main" id="{5D8F9D0B-B5EA-4713-A757-133BC452C64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1862" name="Line 12">
            <a:extLst>
              <a:ext uri="{FF2B5EF4-FFF2-40B4-BE49-F238E27FC236}">
                <a16:creationId xmlns:a16="http://schemas.microsoft.com/office/drawing/2014/main" id="{F5D6DBD8-2298-4B4C-8465-6EC8F8733133}"/>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3" name="Line 13">
            <a:extLst>
              <a:ext uri="{FF2B5EF4-FFF2-40B4-BE49-F238E27FC236}">
                <a16:creationId xmlns:a16="http://schemas.microsoft.com/office/drawing/2014/main" id="{13E92E35-FDBC-4BA0-9299-E5D5A678E236}"/>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4" name="Slide Number Placeholder 1">
            <a:extLst>
              <a:ext uri="{FF2B5EF4-FFF2-40B4-BE49-F238E27FC236}">
                <a16:creationId xmlns:a16="http://schemas.microsoft.com/office/drawing/2014/main" id="{6641D076-91DC-42E2-8B10-1FDA9C70AE7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A1B3A52-D335-45B4-9F3E-78CF062C2494}" type="slidenum">
              <a:rPr lang="en-US" altLang="en-US" sz="1000"/>
              <a:pPr>
                <a:spcBef>
                  <a:spcPct val="0"/>
                </a:spcBef>
                <a:buClrTx/>
                <a:buSzTx/>
                <a:buFontTx/>
                <a:buNone/>
              </a:pPr>
              <a:t>133</a:t>
            </a:fld>
            <a:endParaRPr lang="en-US" altLang="en-US" sz="1000"/>
          </a:p>
        </p:txBody>
      </p:sp>
      <p:sp>
        <p:nvSpPr>
          <p:cNvPr id="109578" name="Text Box 14">
            <a:extLst>
              <a:ext uri="{FF2B5EF4-FFF2-40B4-BE49-F238E27FC236}">
                <a16:creationId xmlns:a16="http://schemas.microsoft.com/office/drawing/2014/main" id="{FB521C63-6A38-42F7-B889-A5C562897496}"/>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rgbClr val="CCFFFF"/>
                </a:solidFill>
              </a:rPr>
              <a:t>What is the </a:t>
            </a:r>
            <a:r>
              <a:rPr lang="en-US" sz="2000" b="1" i="1" dirty="0" err="1">
                <a:solidFill>
                  <a:srgbClr val="CCFFFF"/>
                </a:solidFill>
              </a:rPr>
              <a:t>UN</a:t>
            </a:r>
            <a:r>
              <a:rPr lang="en-US" sz="1600" i="1" dirty="0" err="1">
                <a:solidFill>
                  <a:srgbClr val="CCFFFF"/>
                </a:solidFill>
              </a:rPr>
              <a:t>conventional</a:t>
            </a:r>
            <a:r>
              <a:rPr lang="en-US" sz="1600" i="1" dirty="0">
                <a:solidFill>
                  <a:srgbClr val="CCFFFF"/>
                </a:solidFill>
              </a:rPr>
              <a:t> treatment for ROP?</a:t>
            </a:r>
          </a:p>
          <a:p>
            <a:pPr eaLnBrk="1" hangingPunct="1">
              <a:lnSpc>
                <a:spcPct val="90000"/>
              </a:lnSpc>
              <a:defRPr/>
            </a:pPr>
            <a:r>
              <a:rPr lang="en-US" sz="1600" dirty="0" err="1">
                <a:solidFill>
                  <a:srgbClr val="CCFFFF"/>
                </a:solidFill>
              </a:rPr>
              <a:t>Intravitreal</a:t>
            </a:r>
            <a:r>
              <a:rPr lang="en-US" sz="1600" dirty="0">
                <a:solidFill>
                  <a:srgbClr val="CCFFFF"/>
                </a:solidFill>
              </a:rPr>
              <a:t> </a:t>
            </a:r>
            <a:r>
              <a:rPr lang="en-US" sz="1600" dirty="0" err="1">
                <a:solidFill>
                  <a:srgbClr val="CCFFFF"/>
                </a:solidFill>
              </a:rPr>
              <a:t>bevacizumab</a:t>
            </a:r>
            <a:endParaRPr lang="en-US" sz="1600" dirty="0">
              <a:solidFill>
                <a:srgbClr val="CCFFFF"/>
              </a:solidFill>
            </a:endParaRPr>
          </a:p>
          <a:p>
            <a:pPr eaLnBrk="1" hangingPunct="1">
              <a:lnSpc>
                <a:spcPct val="90000"/>
              </a:lnSpc>
              <a:defRPr/>
            </a:pPr>
            <a:endParaRPr lang="en-US" sz="1600" dirty="0">
              <a:solidFill>
                <a:srgbClr val="CCFFFF"/>
              </a:solidFill>
            </a:endParaRPr>
          </a:p>
          <a:p>
            <a:pPr eaLnBrk="1" hangingPunct="1">
              <a:lnSpc>
                <a:spcPct val="90000"/>
              </a:lnSpc>
              <a:defRPr/>
            </a:pPr>
            <a:r>
              <a:rPr lang="en-US" sz="1600" i="1" dirty="0">
                <a:solidFill>
                  <a:srgbClr val="CCFFFF"/>
                </a:solidFill>
              </a:rPr>
              <a:t>What clinical trial evaluated </a:t>
            </a:r>
            <a:r>
              <a:rPr lang="en-US" sz="1600" i="1" dirty="0" err="1">
                <a:solidFill>
                  <a:srgbClr val="CCFFFF"/>
                </a:solidFill>
              </a:rPr>
              <a:t>intravitreal</a:t>
            </a:r>
            <a:r>
              <a:rPr lang="en-US" sz="1600" i="1" dirty="0">
                <a:solidFill>
                  <a:srgbClr val="CCFFFF"/>
                </a:solidFill>
              </a:rPr>
              <a:t> </a:t>
            </a:r>
            <a:r>
              <a:rPr lang="en-US" sz="1600" i="1" dirty="0" err="1">
                <a:solidFill>
                  <a:srgbClr val="CCFFFF"/>
                </a:solidFill>
              </a:rPr>
              <a:t>bevacizumab</a:t>
            </a:r>
            <a:endParaRPr lang="en-US" sz="1600" i="1" dirty="0">
              <a:solidFill>
                <a:srgbClr val="CCFFFF"/>
              </a:solidFill>
            </a:endParaRPr>
          </a:p>
          <a:p>
            <a:pPr eaLnBrk="1" hangingPunct="1">
              <a:lnSpc>
                <a:spcPct val="90000"/>
              </a:lnSpc>
              <a:defRPr/>
            </a:pPr>
            <a:r>
              <a:rPr lang="en-US" sz="1600" i="1" dirty="0">
                <a:solidFill>
                  <a:srgbClr val="CCFFFF"/>
                </a:solidFill>
              </a:rPr>
              <a:t>as a primary treatment for ROP?</a:t>
            </a:r>
          </a:p>
          <a:p>
            <a:pPr eaLnBrk="1" hangingPunct="1">
              <a:lnSpc>
                <a:spcPct val="90000"/>
              </a:lnSpc>
              <a:defRPr/>
            </a:pPr>
            <a:r>
              <a:rPr lang="en-US" sz="1600" dirty="0">
                <a:solidFill>
                  <a:schemeClr val="tx2">
                    <a:lumMod val="60000"/>
                    <a:lumOff val="40000"/>
                  </a:schemeClr>
                </a:solidFill>
              </a:rPr>
              <a:t>The </a:t>
            </a:r>
            <a:r>
              <a:rPr lang="en-US" sz="1600" b="1" dirty="0">
                <a:solidFill>
                  <a:schemeClr val="tx2">
                    <a:lumMod val="60000"/>
                    <a:lumOff val="40000"/>
                  </a:schemeClr>
                </a:solidFill>
              </a:rPr>
              <a:t>BEAT-ROP</a:t>
            </a:r>
            <a:r>
              <a:rPr lang="en-US" sz="1600" dirty="0">
                <a:solidFill>
                  <a:schemeClr val="tx2">
                    <a:lumMod val="60000"/>
                    <a:lumOff val="40000"/>
                  </a:schemeClr>
                </a:solidFill>
              </a:rPr>
              <a:t> (</a:t>
            </a:r>
            <a:r>
              <a:rPr lang="en-US" sz="1600" dirty="0" err="1">
                <a:solidFill>
                  <a:schemeClr val="tx2">
                    <a:lumMod val="60000"/>
                    <a:lumOff val="40000"/>
                  </a:schemeClr>
                </a:solidFill>
              </a:rPr>
              <a:t>Bevacizumab</a:t>
            </a:r>
            <a:r>
              <a:rPr lang="en-US" sz="1600" dirty="0">
                <a:solidFill>
                  <a:schemeClr val="tx2">
                    <a:lumMod val="60000"/>
                    <a:lumOff val="40000"/>
                  </a:schemeClr>
                </a:solidFill>
              </a:rPr>
              <a:t> Eliminates </a:t>
            </a:r>
            <a:r>
              <a:rPr lang="en-US" sz="1600" dirty="0" err="1">
                <a:solidFill>
                  <a:schemeClr val="tx2">
                    <a:lumMod val="60000"/>
                    <a:lumOff val="40000"/>
                  </a:schemeClr>
                </a:solidFill>
              </a:rPr>
              <a:t>Angiogenic</a:t>
            </a:r>
            <a:endParaRPr lang="en-US" sz="1600" dirty="0">
              <a:solidFill>
                <a:schemeClr val="tx2">
                  <a:lumMod val="60000"/>
                  <a:lumOff val="40000"/>
                </a:schemeClr>
              </a:solidFill>
            </a:endParaRPr>
          </a:p>
          <a:p>
            <a:pPr eaLnBrk="1" hangingPunct="1">
              <a:lnSpc>
                <a:spcPct val="90000"/>
              </a:lnSpc>
              <a:defRPr/>
            </a:pPr>
            <a:r>
              <a:rPr lang="en-US" sz="1600" dirty="0">
                <a:solidFill>
                  <a:schemeClr val="tx2">
                    <a:lumMod val="60000"/>
                    <a:lumOff val="40000"/>
                  </a:schemeClr>
                </a:solidFill>
              </a:rPr>
              <a:t>Threat in ROP)</a:t>
            </a:r>
          </a:p>
        </p:txBody>
      </p:sp>
      <p:sp>
        <p:nvSpPr>
          <p:cNvPr id="121866" name="Text Box 14">
            <a:extLst>
              <a:ext uri="{FF2B5EF4-FFF2-40B4-BE49-F238E27FC236}">
                <a16:creationId xmlns:a16="http://schemas.microsoft.com/office/drawing/2014/main" id="{D8DA4B73-8CA9-46CC-BB9D-763B8FC3A200}"/>
              </a:ext>
            </a:extLst>
          </p:cNvPr>
          <p:cNvSpPr txBox="1">
            <a:spLocks noChangeArrowheads="1"/>
          </p:cNvSpPr>
          <p:nvPr/>
        </p:nvSpPr>
        <p:spPr bwMode="auto">
          <a:xfrm>
            <a:off x="3276600" y="4221163"/>
            <a:ext cx="5405134"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a:t>
            </a:r>
            <a:r>
              <a:rPr lang="en-US" altLang="en-US" sz="1600" b="1" dirty="0">
                <a:solidFill>
                  <a:srgbClr val="0000FF"/>
                </a:solidFill>
              </a:rPr>
              <a:t>conventional</a:t>
            </a:r>
            <a:r>
              <a:rPr lang="en-US" altLang="en-US" sz="1600" i="1" dirty="0">
                <a:solidFill>
                  <a:srgbClr val="0000FF"/>
                </a:solidFill>
              </a:rPr>
              <a:t>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dirty="0">
                <a:solidFill>
                  <a:srgbClr val="B2B2B2"/>
                </a:solidFill>
              </a:rPr>
              <a:t>Most clinicians prefer laser; 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2" name="Right Arrow 1">
            <a:extLst>
              <a:ext uri="{FF2B5EF4-FFF2-40B4-BE49-F238E27FC236}">
                <a16:creationId xmlns:a16="http://schemas.microsoft.com/office/drawing/2014/main" id="{806C51F6-3408-4127-B87A-F0B497AFFBA6}"/>
              </a:ext>
            </a:extLst>
          </p:cNvPr>
          <p:cNvSpPr/>
          <p:nvPr/>
        </p:nvSpPr>
        <p:spPr>
          <a:xfrm rot="14238901">
            <a:off x="3698875" y="3173413"/>
            <a:ext cx="1619250" cy="5334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0CE42EF3-6341-4F2D-9BEF-DCD9D1BC7E63}"/>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2883" name="Rectangle 9">
            <a:extLst>
              <a:ext uri="{FF2B5EF4-FFF2-40B4-BE49-F238E27FC236}">
                <a16:creationId xmlns:a16="http://schemas.microsoft.com/office/drawing/2014/main" id="{F46D24A2-9E64-4932-A4F4-4E81CEC22BDD}"/>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2884" name="Rectangle 8">
            <a:extLst>
              <a:ext uri="{FF2B5EF4-FFF2-40B4-BE49-F238E27FC236}">
                <a16:creationId xmlns:a16="http://schemas.microsoft.com/office/drawing/2014/main" id="{41D06D84-DB8B-4B91-9FEC-98298A1E8B7C}"/>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22885" name="Text Box 10">
            <a:extLst>
              <a:ext uri="{FF2B5EF4-FFF2-40B4-BE49-F238E27FC236}">
                <a16:creationId xmlns:a16="http://schemas.microsoft.com/office/drawing/2014/main" id="{72F664A8-E9CA-4790-BDAD-3A087A98ECA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2886" name="Line 12">
            <a:extLst>
              <a:ext uri="{FF2B5EF4-FFF2-40B4-BE49-F238E27FC236}">
                <a16:creationId xmlns:a16="http://schemas.microsoft.com/office/drawing/2014/main" id="{F4DF04D1-6094-4211-BDAE-DCCF744E88F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7" name="Line 13">
            <a:extLst>
              <a:ext uri="{FF2B5EF4-FFF2-40B4-BE49-F238E27FC236}">
                <a16:creationId xmlns:a16="http://schemas.microsoft.com/office/drawing/2014/main" id="{C942D112-B56B-4BB6-86BE-15BFD8E1D1B5}"/>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8" name="Slide Number Placeholder 1">
            <a:extLst>
              <a:ext uri="{FF2B5EF4-FFF2-40B4-BE49-F238E27FC236}">
                <a16:creationId xmlns:a16="http://schemas.microsoft.com/office/drawing/2014/main" id="{C6369A29-7089-4A3B-8826-FF907CA2F72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015E2B1-7070-4314-86A0-5639408F1261}" type="slidenum">
              <a:rPr lang="en-US" altLang="en-US" sz="1000"/>
              <a:pPr>
                <a:spcBef>
                  <a:spcPct val="0"/>
                </a:spcBef>
                <a:buClrTx/>
                <a:buSzTx/>
                <a:buFontTx/>
                <a:buNone/>
              </a:pPr>
              <a:t>134</a:t>
            </a:fld>
            <a:endParaRPr lang="en-US" altLang="en-US" sz="1000"/>
          </a:p>
        </p:txBody>
      </p:sp>
      <p:sp>
        <p:nvSpPr>
          <p:cNvPr id="109578" name="Text Box 14">
            <a:extLst>
              <a:ext uri="{FF2B5EF4-FFF2-40B4-BE49-F238E27FC236}">
                <a16:creationId xmlns:a16="http://schemas.microsoft.com/office/drawing/2014/main" id="{CA19BCC5-6CAB-4DBB-B7B5-58EC9BAE17DF}"/>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rgbClr val="CCFFFF"/>
                </a:solidFill>
              </a:rPr>
              <a:t>What is the </a:t>
            </a:r>
            <a:r>
              <a:rPr lang="en-US" sz="2000" b="1" i="1" dirty="0" err="1">
                <a:solidFill>
                  <a:srgbClr val="CCFFFF"/>
                </a:solidFill>
              </a:rPr>
              <a:t>UN</a:t>
            </a:r>
            <a:r>
              <a:rPr lang="en-US" sz="1600" i="1" dirty="0" err="1">
                <a:solidFill>
                  <a:srgbClr val="CCFFFF"/>
                </a:solidFill>
              </a:rPr>
              <a:t>conventional</a:t>
            </a:r>
            <a:r>
              <a:rPr lang="en-US" sz="1600" i="1" dirty="0">
                <a:solidFill>
                  <a:srgbClr val="CCFFFF"/>
                </a:solidFill>
              </a:rPr>
              <a:t> treatment for ROP?</a:t>
            </a:r>
          </a:p>
          <a:p>
            <a:pPr eaLnBrk="1" hangingPunct="1">
              <a:lnSpc>
                <a:spcPct val="90000"/>
              </a:lnSpc>
              <a:defRPr/>
            </a:pPr>
            <a:r>
              <a:rPr lang="en-US" sz="1600" dirty="0" err="1">
                <a:solidFill>
                  <a:srgbClr val="CCFFFF"/>
                </a:solidFill>
              </a:rPr>
              <a:t>Intravitreal</a:t>
            </a:r>
            <a:r>
              <a:rPr lang="en-US" sz="1600" dirty="0">
                <a:solidFill>
                  <a:srgbClr val="CCFFFF"/>
                </a:solidFill>
              </a:rPr>
              <a:t> </a:t>
            </a:r>
            <a:r>
              <a:rPr lang="en-US" sz="1600" dirty="0" err="1">
                <a:solidFill>
                  <a:srgbClr val="CCFFFF"/>
                </a:solidFill>
              </a:rPr>
              <a:t>bevacizumab</a:t>
            </a:r>
            <a:endParaRPr lang="en-US" sz="1600" dirty="0">
              <a:solidFill>
                <a:srgbClr val="CCFFFF"/>
              </a:solidFill>
            </a:endParaRPr>
          </a:p>
          <a:p>
            <a:pPr eaLnBrk="1" hangingPunct="1">
              <a:lnSpc>
                <a:spcPct val="90000"/>
              </a:lnSpc>
              <a:defRPr/>
            </a:pPr>
            <a:endParaRPr lang="en-US" sz="1600" dirty="0">
              <a:solidFill>
                <a:srgbClr val="CCFFFF"/>
              </a:solidFill>
            </a:endParaRPr>
          </a:p>
          <a:p>
            <a:pPr eaLnBrk="1" hangingPunct="1">
              <a:lnSpc>
                <a:spcPct val="90000"/>
              </a:lnSpc>
              <a:defRPr/>
            </a:pPr>
            <a:r>
              <a:rPr lang="en-US" sz="1600" i="1" dirty="0">
                <a:solidFill>
                  <a:srgbClr val="CCFFFF"/>
                </a:solidFill>
              </a:rPr>
              <a:t>What clinical trial evaluated </a:t>
            </a:r>
            <a:r>
              <a:rPr lang="en-US" sz="1600" i="1" dirty="0" err="1">
                <a:solidFill>
                  <a:srgbClr val="CCFFFF"/>
                </a:solidFill>
              </a:rPr>
              <a:t>intravitreal</a:t>
            </a:r>
            <a:r>
              <a:rPr lang="en-US" sz="1600" i="1" dirty="0">
                <a:solidFill>
                  <a:srgbClr val="CCFFFF"/>
                </a:solidFill>
              </a:rPr>
              <a:t> </a:t>
            </a:r>
            <a:r>
              <a:rPr lang="en-US" sz="1600" i="1" dirty="0" err="1">
                <a:solidFill>
                  <a:srgbClr val="CCFFFF"/>
                </a:solidFill>
              </a:rPr>
              <a:t>bevacizumab</a:t>
            </a:r>
            <a:endParaRPr lang="en-US" sz="1600" i="1" dirty="0">
              <a:solidFill>
                <a:srgbClr val="CCFFFF"/>
              </a:solidFill>
            </a:endParaRPr>
          </a:p>
          <a:p>
            <a:pPr eaLnBrk="1" hangingPunct="1">
              <a:lnSpc>
                <a:spcPct val="90000"/>
              </a:lnSpc>
              <a:defRPr/>
            </a:pPr>
            <a:r>
              <a:rPr lang="en-US" sz="1600" i="1" dirty="0">
                <a:solidFill>
                  <a:srgbClr val="CCFFFF"/>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err="1">
                <a:solidFill>
                  <a:srgbClr val="CCFFFF"/>
                </a:solidFill>
              </a:rPr>
              <a:t>Bevacizumab</a:t>
            </a:r>
            <a:r>
              <a:rPr lang="en-US" sz="1600" dirty="0">
                <a:solidFill>
                  <a:srgbClr val="CCFFFF"/>
                </a:solidFill>
              </a:rPr>
              <a:t> Eliminates </a:t>
            </a:r>
            <a:r>
              <a:rPr lang="en-US" sz="1600" dirty="0" err="1">
                <a:solidFill>
                  <a:srgbClr val="CCFFFF"/>
                </a:solidFill>
              </a:rPr>
              <a:t>Angiogenic</a:t>
            </a:r>
            <a:endParaRPr lang="en-US" sz="1600" dirty="0">
              <a:solidFill>
                <a:srgbClr val="CCFFFF"/>
              </a:solidFill>
            </a:endParaRPr>
          </a:p>
          <a:p>
            <a:pPr eaLnBrk="1" hangingPunct="1">
              <a:lnSpc>
                <a:spcPct val="90000"/>
              </a:lnSpc>
              <a:defRPr/>
            </a:pPr>
            <a:r>
              <a:rPr lang="en-US" sz="1600" dirty="0">
                <a:solidFill>
                  <a:srgbClr val="CCFFFF"/>
                </a:solidFill>
              </a:rPr>
              <a:t>Threat in ROP) trial</a:t>
            </a:r>
          </a:p>
        </p:txBody>
      </p:sp>
      <p:sp>
        <p:nvSpPr>
          <p:cNvPr id="122890" name="Text Box 14">
            <a:extLst>
              <a:ext uri="{FF2B5EF4-FFF2-40B4-BE49-F238E27FC236}">
                <a16:creationId xmlns:a16="http://schemas.microsoft.com/office/drawing/2014/main" id="{06472104-6129-4545-8D70-65B70C933100}"/>
              </a:ext>
            </a:extLst>
          </p:cNvPr>
          <p:cNvSpPr txBox="1">
            <a:spLocks noChangeArrowheads="1"/>
          </p:cNvSpPr>
          <p:nvPr/>
        </p:nvSpPr>
        <p:spPr bwMode="auto">
          <a:xfrm>
            <a:off x="3276600" y="4221163"/>
            <a:ext cx="5405134" cy="1815882"/>
          </a:xfrm>
          <a:prstGeom prst="rect">
            <a:avLst/>
          </a:prstGeom>
          <a:solidFill>
            <a:srgbClr val="CCFFFF"/>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is the </a:t>
            </a:r>
            <a:r>
              <a:rPr lang="en-US" altLang="en-US" sz="1600" b="1" dirty="0">
                <a:solidFill>
                  <a:srgbClr val="0000FF"/>
                </a:solidFill>
              </a:rPr>
              <a:t>conventional</a:t>
            </a:r>
            <a:r>
              <a:rPr lang="en-US" altLang="en-US" sz="1600" i="1" dirty="0">
                <a:solidFill>
                  <a:srgbClr val="0000FF"/>
                </a:solidFill>
              </a:rPr>
              <a:t> treatment for ROP?</a:t>
            </a:r>
          </a:p>
          <a:p>
            <a:pPr eaLnBrk="1" hangingPunct="1">
              <a:spcBef>
                <a:spcPct val="0"/>
              </a:spcBef>
              <a:buClrTx/>
              <a:buSzTx/>
              <a:buFontTx/>
              <a:buNone/>
            </a:pPr>
            <a:r>
              <a:rPr lang="en-US" altLang="en-US" sz="1600" dirty="0">
                <a:solidFill>
                  <a:srgbClr val="B2B2B2"/>
                </a:solidFill>
              </a:rPr>
              <a:t>Ablation (via either </a:t>
            </a:r>
            <a:r>
              <a:rPr lang="en-US" altLang="en-US" sz="1600" dirty="0" err="1">
                <a:solidFill>
                  <a:srgbClr val="B2B2B2"/>
                </a:solidFill>
              </a:rPr>
              <a:t>cryo</a:t>
            </a:r>
            <a:r>
              <a:rPr lang="en-US" altLang="en-US" sz="1600" dirty="0">
                <a:solidFill>
                  <a:srgbClr val="B2B2B2"/>
                </a:solidFill>
              </a:rPr>
              <a:t> or laser) of the avascular retina</a:t>
            </a:r>
          </a:p>
          <a:p>
            <a:pPr eaLnBrk="1" hangingPunct="1">
              <a:spcBef>
                <a:spcPct val="0"/>
              </a:spcBef>
              <a:buClrTx/>
              <a:buSzTx/>
              <a:buFontTx/>
              <a:buNone/>
            </a:pPr>
            <a:endParaRPr lang="en-US" altLang="en-US" sz="1600" dirty="0">
              <a:solidFill>
                <a:srgbClr val="B2B2B2"/>
              </a:solidFill>
            </a:endParaRPr>
          </a:p>
          <a:p>
            <a:pPr eaLnBrk="1" hangingPunct="1">
              <a:spcBef>
                <a:spcPct val="0"/>
              </a:spcBef>
              <a:buClrTx/>
              <a:buSzTx/>
              <a:buFontTx/>
              <a:buNone/>
            </a:pPr>
            <a:r>
              <a:rPr lang="en-US" altLang="en-US" sz="1600" i="1" dirty="0">
                <a:solidFill>
                  <a:srgbClr val="B2B2B2"/>
                </a:solidFill>
              </a:rPr>
              <a:t>Which is preferred, </a:t>
            </a:r>
            <a:r>
              <a:rPr lang="en-US" altLang="en-US" sz="1600" i="1" dirty="0" err="1">
                <a:solidFill>
                  <a:srgbClr val="B2B2B2"/>
                </a:solidFill>
              </a:rPr>
              <a:t>cryo</a:t>
            </a:r>
            <a:r>
              <a:rPr lang="en-US" altLang="en-US" sz="1600" i="1" dirty="0">
                <a:solidFill>
                  <a:srgbClr val="B2B2B2"/>
                </a:solidFill>
              </a:rPr>
              <a:t> or laser?</a:t>
            </a:r>
          </a:p>
          <a:p>
            <a:pPr eaLnBrk="1" hangingPunct="1">
              <a:spcBef>
                <a:spcPct val="0"/>
              </a:spcBef>
              <a:buClrTx/>
              <a:buSzTx/>
              <a:buFontTx/>
              <a:buNone/>
            </a:pPr>
            <a:r>
              <a:rPr lang="en-US" altLang="en-US" sz="1600" dirty="0">
                <a:solidFill>
                  <a:srgbClr val="B2B2B2"/>
                </a:solidFill>
              </a:rPr>
              <a:t>Most clinicians prefer laser; it is less traumatic to the eye,</a:t>
            </a:r>
          </a:p>
          <a:p>
            <a:pPr eaLnBrk="1" hangingPunct="1">
              <a:spcBef>
                <a:spcPct val="0"/>
              </a:spcBef>
              <a:buClrTx/>
              <a:buSzTx/>
              <a:buFontTx/>
              <a:buNone/>
            </a:pPr>
            <a:r>
              <a:rPr lang="en-US" altLang="en-US" sz="1600" dirty="0">
                <a:solidFill>
                  <a:srgbClr val="B2B2B2"/>
                </a:solidFill>
              </a:rPr>
              <a:t>and less risky (5% of infants undergoing </a:t>
            </a:r>
            <a:r>
              <a:rPr lang="en-US" altLang="en-US" sz="1600" dirty="0" err="1">
                <a:solidFill>
                  <a:srgbClr val="B2B2B2"/>
                </a:solidFill>
              </a:rPr>
              <a:t>cryo</a:t>
            </a:r>
            <a:r>
              <a:rPr lang="en-US" altLang="en-US" sz="1600" dirty="0">
                <a:solidFill>
                  <a:srgbClr val="B2B2B2"/>
                </a:solidFill>
              </a:rPr>
              <a:t> for ROP will</a:t>
            </a:r>
          </a:p>
          <a:p>
            <a:pPr eaLnBrk="1" hangingPunct="1">
              <a:spcBef>
                <a:spcPct val="0"/>
              </a:spcBef>
              <a:buClrTx/>
              <a:buSzTx/>
              <a:buFontTx/>
              <a:buNone/>
            </a:pPr>
            <a:r>
              <a:rPr lang="en-US" altLang="en-US" sz="1600" dirty="0">
                <a:solidFill>
                  <a:srgbClr val="B2B2B2"/>
                </a:solidFill>
              </a:rPr>
              <a:t>have </a:t>
            </a:r>
            <a:r>
              <a:rPr lang="en-US" altLang="en-US" sz="1600" b="1" dirty="0">
                <a:solidFill>
                  <a:srgbClr val="B2B2B2"/>
                </a:solidFill>
              </a:rPr>
              <a:t>cardiopulmonary arrest</a:t>
            </a:r>
            <a:r>
              <a:rPr lang="en-US" altLang="en-US" sz="1600" dirty="0">
                <a:solidFill>
                  <a:srgbClr val="B2B2B2"/>
                </a:solidFill>
              </a:rPr>
              <a:t>!)</a:t>
            </a:r>
          </a:p>
        </p:txBody>
      </p:sp>
      <p:sp>
        <p:nvSpPr>
          <p:cNvPr id="2" name="Right Arrow 1">
            <a:extLst>
              <a:ext uri="{FF2B5EF4-FFF2-40B4-BE49-F238E27FC236}">
                <a16:creationId xmlns:a16="http://schemas.microsoft.com/office/drawing/2014/main" id="{48AC9CA2-6BCB-4E2D-8F5E-B5E67A9B68F3}"/>
              </a:ext>
            </a:extLst>
          </p:cNvPr>
          <p:cNvSpPr/>
          <p:nvPr/>
        </p:nvSpPr>
        <p:spPr>
          <a:xfrm rot="14238901">
            <a:off x="3698875" y="3173413"/>
            <a:ext cx="1619250" cy="5334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ED92B1B0-6ED1-4A33-8F63-41A3C59ACC7B}"/>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3907" name="Rectangle 9">
            <a:extLst>
              <a:ext uri="{FF2B5EF4-FFF2-40B4-BE49-F238E27FC236}">
                <a16:creationId xmlns:a16="http://schemas.microsoft.com/office/drawing/2014/main" id="{B0B657F3-3D73-4622-A6A3-D489FE554D2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3908" name="Rectangle 8">
            <a:extLst>
              <a:ext uri="{FF2B5EF4-FFF2-40B4-BE49-F238E27FC236}">
                <a16:creationId xmlns:a16="http://schemas.microsoft.com/office/drawing/2014/main" id="{899EFC9E-9884-4306-8E59-064CE5AEDA26}"/>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23909" name="Text Box 10">
            <a:extLst>
              <a:ext uri="{FF2B5EF4-FFF2-40B4-BE49-F238E27FC236}">
                <a16:creationId xmlns:a16="http://schemas.microsoft.com/office/drawing/2014/main" id="{0571BE21-0C6E-483F-984F-AEA22BB52881}"/>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3910" name="Line 12">
            <a:extLst>
              <a:ext uri="{FF2B5EF4-FFF2-40B4-BE49-F238E27FC236}">
                <a16:creationId xmlns:a16="http://schemas.microsoft.com/office/drawing/2014/main" id="{D12A75AB-10A6-4C6C-8926-780C61C2ACCF}"/>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1" name="Line 13">
            <a:extLst>
              <a:ext uri="{FF2B5EF4-FFF2-40B4-BE49-F238E27FC236}">
                <a16:creationId xmlns:a16="http://schemas.microsoft.com/office/drawing/2014/main" id="{5DE6D6E8-AC6E-4400-9956-C3E48319F93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2" name="Slide Number Placeholder 1">
            <a:extLst>
              <a:ext uri="{FF2B5EF4-FFF2-40B4-BE49-F238E27FC236}">
                <a16:creationId xmlns:a16="http://schemas.microsoft.com/office/drawing/2014/main" id="{A471B53C-10A2-498F-9353-B3B1158987B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539DACE-8C85-4375-8E86-16FDC1E38A1D}" type="slidenum">
              <a:rPr lang="en-US" altLang="en-US" sz="1000"/>
              <a:pPr>
                <a:spcBef>
                  <a:spcPct val="0"/>
                </a:spcBef>
                <a:buClrTx/>
                <a:buSzTx/>
                <a:buFontTx/>
                <a:buNone/>
              </a:pPr>
              <a:t>135</a:t>
            </a:fld>
            <a:endParaRPr lang="en-US" altLang="en-US" sz="1000"/>
          </a:p>
        </p:txBody>
      </p:sp>
      <p:sp>
        <p:nvSpPr>
          <p:cNvPr id="109578" name="Text Box 14">
            <a:extLst>
              <a:ext uri="{FF2B5EF4-FFF2-40B4-BE49-F238E27FC236}">
                <a16:creationId xmlns:a16="http://schemas.microsoft.com/office/drawing/2014/main" id="{D7E99CB9-F1EE-4892-B9DA-98B0AAF3C9B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23914" name="TextBox 2">
            <a:extLst>
              <a:ext uri="{FF2B5EF4-FFF2-40B4-BE49-F238E27FC236}">
                <a16:creationId xmlns:a16="http://schemas.microsoft.com/office/drawing/2014/main" id="{D614EB99-2C63-447C-B480-BDB915C43D70}"/>
              </a:ext>
            </a:extLst>
          </p:cNvPr>
          <p:cNvSpPr txBox="1">
            <a:spLocks noChangeArrowheads="1"/>
          </p:cNvSpPr>
          <p:nvPr/>
        </p:nvSpPr>
        <p:spPr bwMode="auto">
          <a:xfrm>
            <a:off x="228600" y="3929063"/>
            <a:ext cx="8818563"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sort of ROP was treated with bevacizumab in the BEAT-ROP?</a:t>
            </a:r>
          </a:p>
          <a:p>
            <a:pPr eaLnBrk="1" hangingPunct="1">
              <a:spcBef>
                <a:spcPct val="0"/>
              </a:spcBef>
              <a:buClrTx/>
              <a:buSzTx/>
              <a:buFontTx/>
              <a:buNone/>
            </a:pPr>
            <a:r>
              <a:rPr lang="en-US" altLang="en-US" sz="1600">
                <a:solidFill>
                  <a:srgbClr val="FFC000"/>
                </a:solidFill>
              </a:rPr>
              <a:t>Stage 3 in Zone 1 or posterior Zone 2--ie, Aggressive Posterior ROP</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solidFill>
                  <a:srgbClr val="FFC000"/>
                </a:solidFill>
              </a:rPr>
              <a:t>Why was APROP the target disease state?</a:t>
            </a:r>
          </a:p>
          <a:p>
            <a:pPr eaLnBrk="1" hangingPunct="1">
              <a:spcBef>
                <a:spcPct val="0"/>
              </a:spcBef>
              <a:buClrTx/>
              <a:buSzTx/>
              <a:buFontTx/>
              <a:buNone/>
            </a:pPr>
            <a:r>
              <a:rPr lang="en-US" altLang="en-US" sz="1600">
                <a:solidFill>
                  <a:srgbClr val="FFC000"/>
                </a:solidFill>
              </a:rPr>
              <a:t>As mentioned previously, APROP is notorious for its poor response to convention laser tx (CLT)</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solidFill>
                  <a:srgbClr val="FFC000"/>
                </a:solidFill>
              </a:rPr>
              <a:t>What was the treatment protocol?</a:t>
            </a:r>
          </a:p>
          <a:p>
            <a:pPr eaLnBrk="1" hangingPunct="1">
              <a:spcBef>
                <a:spcPct val="0"/>
              </a:spcBef>
              <a:buClrTx/>
              <a:buSzTx/>
              <a:buFontTx/>
              <a:buNone/>
            </a:pPr>
            <a:r>
              <a:rPr lang="en-US" altLang="en-US" sz="1600">
                <a:solidFill>
                  <a:srgbClr val="FFC000"/>
                </a:solidFill>
              </a:rPr>
              <a:t>Pts received a single intravitreal injection of 0.625 mg bevacizumab. (Note that this is ½ the</a:t>
            </a:r>
          </a:p>
          <a:p>
            <a:pPr eaLnBrk="1" hangingPunct="1">
              <a:spcBef>
                <a:spcPct val="0"/>
              </a:spcBef>
              <a:buClrTx/>
              <a:buSzTx/>
              <a:buFontTx/>
              <a:buNone/>
            </a:pPr>
            <a:r>
              <a:rPr lang="en-US" altLang="en-US" sz="1600">
                <a:solidFill>
                  <a:srgbClr val="FFC000"/>
                </a:solidFill>
              </a:rPr>
              <a:t>usual adult dose.)</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E7634000-3855-47A8-AE68-94A7723398B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4931" name="Rectangle 9">
            <a:extLst>
              <a:ext uri="{FF2B5EF4-FFF2-40B4-BE49-F238E27FC236}">
                <a16:creationId xmlns:a16="http://schemas.microsoft.com/office/drawing/2014/main" id="{428AE755-8D65-4B9C-B140-0B7379FF27C4}"/>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4932" name="Rectangle 8">
            <a:extLst>
              <a:ext uri="{FF2B5EF4-FFF2-40B4-BE49-F238E27FC236}">
                <a16:creationId xmlns:a16="http://schemas.microsoft.com/office/drawing/2014/main" id="{A53FF7FE-2C8A-4F7C-B1F5-BF19D54FF5BA}"/>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24933" name="Text Box 10">
            <a:extLst>
              <a:ext uri="{FF2B5EF4-FFF2-40B4-BE49-F238E27FC236}">
                <a16:creationId xmlns:a16="http://schemas.microsoft.com/office/drawing/2014/main" id="{42DEFD71-44F0-4C23-9A06-AD015DEB1C22}"/>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4934" name="Line 12">
            <a:extLst>
              <a:ext uri="{FF2B5EF4-FFF2-40B4-BE49-F238E27FC236}">
                <a16:creationId xmlns:a16="http://schemas.microsoft.com/office/drawing/2014/main" id="{0D47FF63-944B-4951-9B7F-ADDF1CB21E5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 name="Line 13">
            <a:extLst>
              <a:ext uri="{FF2B5EF4-FFF2-40B4-BE49-F238E27FC236}">
                <a16:creationId xmlns:a16="http://schemas.microsoft.com/office/drawing/2014/main" id="{4586853D-B8F6-4630-898D-261A5EDD599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 name="Slide Number Placeholder 1">
            <a:extLst>
              <a:ext uri="{FF2B5EF4-FFF2-40B4-BE49-F238E27FC236}">
                <a16:creationId xmlns:a16="http://schemas.microsoft.com/office/drawing/2014/main" id="{F903E25E-ECE9-4ABA-ACE1-682D3B18D5E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9C2B50-BD85-4E84-848E-DF10614D8297}" type="slidenum">
              <a:rPr lang="en-US" altLang="en-US" sz="1000"/>
              <a:pPr>
                <a:spcBef>
                  <a:spcPct val="0"/>
                </a:spcBef>
                <a:buClrTx/>
                <a:buSzTx/>
                <a:buFontTx/>
                <a:buNone/>
              </a:pPr>
              <a:t>136</a:t>
            </a:fld>
            <a:endParaRPr lang="en-US" altLang="en-US" sz="1000"/>
          </a:p>
        </p:txBody>
      </p:sp>
      <p:sp>
        <p:nvSpPr>
          <p:cNvPr id="109578" name="Text Box 14">
            <a:extLst>
              <a:ext uri="{FF2B5EF4-FFF2-40B4-BE49-F238E27FC236}">
                <a16:creationId xmlns:a16="http://schemas.microsoft.com/office/drawing/2014/main" id="{A33247A0-4D14-4DB0-99DE-8E0C00EAC0A6}"/>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24938" name="TextBox 2">
            <a:extLst>
              <a:ext uri="{FF2B5EF4-FFF2-40B4-BE49-F238E27FC236}">
                <a16:creationId xmlns:a16="http://schemas.microsoft.com/office/drawing/2014/main" id="{5E105368-B06B-475D-A042-B70316684B91}"/>
              </a:ext>
            </a:extLst>
          </p:cNvPr>
          <p:cNvSpPr txBox="1">
            <a:spLocks noChangeArrowheads="1"/>
          </p:cNvSpPr>
          <p:nvPr/>
        </p:nvSpPr>
        <p:spPr bwMode="auto">
          <a:xfrm>
            <a:off x="228600" y="3929063"/>
            <a:ext cx="8818563"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sort of ROP was treated with bevacizumab in the BEAT-ROP?</a:t>
            </a:r>
          </a:p>
          <a:p>
            <a:pPr eaLnBrk="1" hangingPunct="1">
              <a:spcBef>
                <a:spcPct val="0"/>
              </a:spcBef>
              <a:buClrTx/>
              <a:buSzTx/>
              <a:buFontTx/>
              <a:buNone/>
            </a:pPr>
            <a:r>
              <a:rPr lang="en-US" altLang="en-US" sz="1600">
                <a:solidFill>
                  <a:srgbClr val="0000FF"/>
                </a:solidFill>
              </a:rPr>
              <a:t>Stage 3 in Zone 1 or posterior Zone 2--ie, Aggressive Posterior ROP</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FFC000"/>
                </a:solidFill>
              </a:rPr>
              <a:t>Why was APROP the target disease state?</a:t>
            </a:r>
          </a:p>
          <a:p>
            <a:pPr eaLnBrk="1" hangingPunct="1">
              <a:spcBef>
                <a:spcPct val="0"/>
              </a:spcBef>
              <a:buClrTx/>
              <a:buSzTx/>
              <a:buFontTx/>
              <a:buNone/>
            </a:pPr>
            <a:r>
              <a:rPr lang="en-US" altLang="en-US" sz="1600">
                <a:solidFill>
                  <a:srgbClr val="FFC000"/>
                </a:solidFill>
              </a:rPr>
              <a:t>As mentioned previously, APROP is notorious for its poor response to convention laser tx (CLT)</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solidFill>
                  <a:srgbClr val="FFC000"/>
                </a:solidFill>
              </a:rPr>
              <a:t>What was the treatment protocol?</a:t>
            </a:r>
          </a:p>
          <a:p>
            <a:pPr eaLnBrk="1" hangingPunct="1">
              <a:spcBef>
                <a:spcPct val="0"/>
              </a:spcBef>
              <a:buClrTx/>
              <a:buSzTx/>
              <a:buFontTx/>
              <a:buNone/>
            </a:pPr>
            <a:r>
              <a:rPr lang="en-US" altLang="en-US" sz="1600">
                <a:solidFill>
                  <a:srgbClr val="FFC000"/>
                </a:solidFill>
              </a:rPr>
              <a:t>Pts received a single intravitreal injection of 0.625 mg bevacizumab. (Note that this is ½ the</a:t>
            </a:r>
          </a:p>
          <a:p>
            <a:pPr eaLnBrk="1" hangingPunct="1">
              <a:spcBef>
                <a:spcPct val="0"/>
              </a:spcBef>
              <a:buClrTx/>
              <a:buSzTx/>
              <a:buFontTx/>
              <a:buNone/>
            </a:pPr>
            <a:r>
              <a:rPr lang="en-US" altLang="en-US" sz="1600">
                <a:solidFill>
                  <a:srgbClr val="FFC000"/>
                </a:solidFill>
              </a:rPr>
              <a:t>usual adult dose.)</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A3302C16-27F5-41B0-ABFA-A3232C32EECA}"/>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5955" name="Rectangle 9">
            <a:extLst>
              <a:ext uri="{FF2B5EF4-FFF2-40B4-BE49-F238E27FC236}">
                <a16:creationId xmlns:a16="http://schemas.microsoft.com/office/drawing/2014/main" id="{236630AD-CF16-42B8-88C2-F7254605CB74}"/>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5956" name="Rectangle 8">
            <a:extLst>
              <a:ext uri="{FF2B5EF4-FFF2-40B4-BE49-F238E27FC236}">
                <a16:creationId xmlns:a16="http://schemas.microsoft.com/office/drawing/2014/main" id="{2171A406-6CFC-45F0-94D4-8B8CDC06004E}"/>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25957" name="Text Box 10">
            <a:extLst>
              <a:ext uri="{FF2B5EF4-FFF2-40B4-BE49-F238E27FC236}">
                <a16:creationId xmlns:a16="http://schemas.microsoft.com/office/drawing/2014/main" id="{87ACFD5A-D0C0-49E1-9465-50246CAD22B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5958" name="Line 12">
            <a:extLst>
              <a:ext uri="{FF2B5EF4-FFF2-40B4-BE49-F238E27FC236}">
                <a16:creationId xmlns:a16="http://schemas.microsoft.com/office/drawing/2014/main" id="{826FA49F-A795-4225-A2EF-D875DED2F09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59" name="Line 13">
            <a:extLst>
              <a:ext uri="{FF2B5EF4-FFF2-40B4-BE49-F238E27FC236}">
                <a16:creationId xmlns:a16="http://schemas.microsoft.com/office/drawing/2014/main" id="{A2C45CE3-5ED3-4E43-A5E7-3FEE9DE1BA3A}"/>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60" name="Slide Number Placeholder 1">
            <a:extLst>
              <a:ext uri="{FF2B5EF4-FFF2-40B4-BE49-F238E27FC236}">
                <a16:creationId xmlns:a16="http://schemas.microsoft.com/office/drawing/2014/main" id="{773842F1-E2F2-4EDC-8244-E818993E395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FF4038-9AA8-4BD4-A605-75D2FD723AAD}" type="slidenum">
              <a:rPr lang="en-US" altLang="en-US" sz="1000"/>
              <a:pPr>
                <a:spcBef>
                  <a:spcPct val="0"/>
                </a:spcBef>
                <a:buClrTx/>
                <a:buSzTx/>
                <a:buFontTx/>
                <a:buNone/>
              </a:pPr>
              <a:t>137</a:t>
            </a:fld>
            <a:endParaRPr lang="en-US" altLang="en-US" sz="1000"/>
          </a:p>
        </p:txBody>
      </p:sp>
      <p:sp>
        <p:nvSpPr>
          <p:cNvPr id="109578" name="Text Box 14">
            <a:extLst>
              <a:ext uri="{FF2B5EF4-FFF2-40B4-BE49-F238E27FC236}">
                <a16:creationId xmlns:a16="http://schemas.microsoft.com/office/drawing/2014/main" id="{A9BA3212-880A-46B3-B568-5019FE1B0676}"/>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25962" name="TextBox 2">
            <a:extLst>
              <a:ext uri="{FF2B5EF4-FFF2-40B4-BE49-F238E27FC236}">
                <a16:creationId xmlns:a16="http://schemas.microsoft.com/office/drawing/2014/main" id="{139B617B-B8D4-4E75-A3E6-810A3E98B470}"/>
              </a:ext>
            </a:extLst>
          </p:cNvPr>
          <p:cNvSpPr txBox="1">
            <a:spLocks noChangeArrowheads="1"/>
          </p:cNvSpPr>
          <p:nvPr/>
        </p:nvSpPr>
        <p:spPr bwMode="auto">
          <a:xfrm>
            <a:off x="228600" y="3929063"/>
            <a:ext cx="8818563"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sort of ROP was treated with bevacizumab in the BEAT-ROP?</a:t>
            </a:r>
          </a:p>
          <a:p>
            <a:pPr eaLnBrk="1" hangingPunct="1">
              <a:spcBef>
                <a:spcPct val="0"/>
              </a:spcBef>
              <a:buClrTx/>
              <a:buSzTx/>
              <a:buFontTx/>
              <a:buNone/>
            </a:pPr>
            <a:r>
              <a:rPr lang="en-US" altLang="en-US" sz="1600">
                <a:solidFill>
                  <a:srgbClr val="0000FF"/>
                </a:solidFill>
              </a:rPr>
              <a:t>Stage 3 in Zone 1 or posterior Zone 2--ie, Aggressive Posterior ROP</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Why was APROP the target disease state?</a:t>
            </a:r>
          </a:p>
          <a:p>
            <a:pPr eaLnBrk="1" hangingPunct="1">
              <a:spcBef>
                <a:spcPct val="0"/>
              </a:spcBef>
              <a:buClrTx/>
              <a:buSzTx/>
              <a:buFontTx/>
              <a:buNone/>
            </a:pPr>
            <a:r>
              <a:rPr lang="en-US" altLang="en-US" sz="1600">
                <a:solidFill>
                  <a:srgbClr val="FFC000"/>
                </a:solidFill>
              </a:rPr>
              <a:t>As mentioned previously, APROP is notorious for its poor response to convention laser tx (CLT)</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solidFill>
                  <a:srgbClr val="FFC000"/>
                </a:solidFill>
              </a:rPr>
              <a:t>What was the treatment protocol?</a:t>
            </a:r>
          </a:p>
          <a:p>
            <a:pPr eaLnBrk="1" hangingPunct="1">
              <a:spcBef>
                <a:spcPct val="0"/>
              </a:spcBef>
              <a:buClrTx/>
              <a:buSzTx/>
              <a:buFontTx/>
              <a:buNone/>
            </a:pPr>
            <a:r>
              <a:rPr lang="en-US" altLang="en-US" sz="1600">
                <a:solidFill>
                  <a:srgbClr val="FFC000"/>
                </a:solidFill>
              </a:rPr>
              <a:t>Pts received a single intravitreal injection of 0.625 mg bevacizumab. (Note that this is ½ the</a:t>
            </a:r>
          </a:p>
          <a:p>
            <a:pPr eaLnBrk="1" hangingPunct="1">
              <a:spcBef>
                <a:spcPct val="0"/>
              </a:spcBef>
              <a:buClrTx/>
              <a:buSzTx/>
              <a:buFontTx/>
              <a:buNone/>
            </a:pPr>
            <a:r>
              <a:rPr lang="en-US" altLang="en-US" sz="1600">
                <a:solidFill>
                  <a:srgbClr val="FFC000"/>
                </a:solidFill>
              </a:rPr>
              <a:t>usual adult dose.)</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BEBF0AC-FCC6-4067-9F4B-8C68AB979DA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6979" name="Rectangle 9">
            <a:extLst>
              <a:ext uri="{FF2B5EF4-FFF2-40B4-BE49-F238E27FC236}">
                <a16:creationId xmlns:a16="http://schemas.microsoft.com/office/drawing/2014/main" id="{304AE273-DD4D-414D-8991-212EB5112478}"/>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6980" name="Rectangle 8">
            <a:extLst>
              <a:ext uri="{FF2B5EF4-FFF2-40B4-BE49-F238E27FC236}">
                <a16:creationId xmlns:a16="http://schemas.microsoft.com/office/drawing/2014/main" id="{6F9A0EA0-B134-414C-87A9-925E3E609F23}"/>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26981" name="Text Box 10">
            <a:extLst>
              <a:ext uri="{FF2B5EF4-FFF2-40B4-BE49-F238E27FC236}">
                <a16:creationId xmlns:a16="http://schemas.microsoft.com/office/drawing/2014/main" id="{CD7C0874-1923-49EA-BBE2-B32732D04DD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6982" name="Line 12">
            <a:extLst>
              <a:ext uri="{FF2B5EF4-FFF2-40B4-BE49-F238E27FC236}">
                <a16:creationId xmlns:a16="http://schemas.microsoft.com/office/drawing/2014/main" id="{DB6DBDB5-6CEC-4DDA-BB02-ABC0DE1AFF8A}"/>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3" name="Line 13">
            <a:extLst>
              <a:ext uri="{FF2B5EF4-FFF2-40B4-BE49-F238E27FC236}">
                <a16:creationId xmlns:a16="http://schemas.microsoft.com/office/drawing/2014/main" id="{BE2D6E20-A813-46B0-9A5A-EF44EDB39645}"/>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4" name="Slide Number Placeholder 1">
            <a:extLst>
              <a:ext uri="{FF2B5EF4-FFF2-40B4-BE49-F238E27FC236}">
                <a16:creationId xmlns:a16="http://schemas.microsoft.com/office/drawing/2014/main" id="{9DB2DF8F-A8B3-45A2-88B5-C921924FA52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7ECCB67-38BE-4EBD-B94E-AB857BDC110B}" type="slidenum">
              <a:rPr lang="en-US" altLang="en-US" sz="1000"/>
              <a:pPr>
                <a:spcBef>
                  <a:spcPct val="0"/>
                </a:spcBef>
                <a:buClrTx/>
                <a:buSzTx/>
                <a:buFontTx/>
                <a:buNone/>
              </a:pPr>
              <a:t>138</a:t>
            </a:fld>
            <a:endParaRPr lang="en-US" altLang="en-US" sz="1000"/>
          </a:p>
        </p:txBody>
      </p:sp>
      <p:sp>
        <p:nvSpPr>
          <p:cNvPr id="109578" name="Text Box 14">
            <a:extLst>
              <a:ext uri="{FF2B5EF4-FFF2-40B4-BE49-F238E27FC236}">
                <a16:creationId xmlns:a16="http://schemas.microsoft.com/office/drawing/2014/main" id="{1BC8B08A-85C2-40C4-9030-5AC876D07CBD}"/>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26986" name="TextBox 2">
            <a:extLst>
              <a:ext uri="{FF2B5EF4-FFF2-40B4-BE49-F238E27FC236}">
                <a16:creationId xmlns:a16="http://schemas.microsoft.com/office/drawing/2014/main" id="{E93CAA09-FCAF-4A0E-8876-C7CA3B555031}"/>
              </a:ext>
            </a:extLst>
          </p:cNvPr>
          <p:cNvSpPr txBox="1">
            <a:spLocks noChangeArrowheads="1"/>
          </p:cNvSpPr>
          <p:nvPr/>
        </p:nvSpPr>
        <p:spPr bwMode="auto">
          <a:xfrm>
            <a:off x="228600" y="3929063"/>
            <a:ext cx="8818563"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sort of ROP was treated with bevacizumab in the BEAT-ROP?</a:t>
            </a:r>
          </a:p>
          <a:p>
            <a:pPr eaLnBrk="1" hangingPunct="1">
              <a:spcBef>
                <a:spcPct val="0"/>
              </a:spcBef>
              <a:buClrTx/>
              <a:buSzTx/>
              <a:buFontTx/>
              <a:buNone/>
            </a:pPr>
            <a:r>
              <a:rPr lang="en-US" altLang="en-US" sz="1600">
                <a:solidFill>
                  <a:srgbClr val="0000FF"/>
                </a:solidFill>
              </a:rPr>
              <a:t>Stage 3 in Zone 1 or posterior Zone 2--ie, Aggressive Posterior ROP</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Why was APROP the target disease state?</a:t>
            </a:r>
          </a:p>
          <a:p>
            <a:pPr eaLnBrk="1" hangingPunct="1">
              <a:spcBef>
                <a:spcPct val="0"/>
              </a:spcBef>
              <a:buClrTx/>
              <a:buSzTx/>
              <a:buFontTx/>
              <a:buNone/>
            </a:pPr>
            <a:r>
              <a:rPr lang="en-US" altLang="en-US" sz="1600">
                <a:solidFill>
                  <a:srgbClr val="0000FF"/>
                </a:solidFill>
              </a:rPr>
              <a:t>As mentioned previously, APROP is notorious for its poor response to convention laser tx (CLT)</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FFC000"/>
                </a:solidFill>
              </a:rPr>
              <a:t>What was the treatment protocol?</a:t>
            </a:r>
          </a:p>
          <a:p>
            <a:pPr eaLnBrk="1" hangingPunct="1">
              <a:spcBef>
                <a:spcPct val="0"/>
              </a:spcBef>
              <a:buClrTx/>
              <a:buSzTx/>
              <a:buFontTx/>
              <a:buNone/>
            </a:pPr>
            <a:r>
              <a:rPr lang="en-US" altLang="en-US" sz="1600">
                <a:solidFill>
                  <a:srgbClr val="FFC000"/>
                </a:solidFill>
              </a:rPr>
              <a:t>Pts received a single intravitreal injection of 0.625 mg bevacizumab. (Note that this is ½ the</a:t>
            </a:r>
          </a:p>
          <a:p>
            <a:pPr eaLnBrk="1" hangingPunct="1">
              <a:spcBef>
                <a:spcPct val="0"/>
              </a:spcBef>
              <a:buClrTx/>
              <a:buSzTx/>
              <a:buFontTx/>
              <a:buNone/>
            </a:pPr>
            <a:r>
              <a:rPr lang="en-US" altLang="en-US" sz="1600">
                <a:solidFill>
                  <a:srgbClr val="FFC000"/>
                </a:solidFill>
              </a:rPr>
              <a:t>usual adult dose.)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4ED0606-6988-49A2-AA42-8038CEC87D5B}"/>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8003" name="Rectangle 9">
            <a:extLst>
              <a:ext uri="{FF2B5EF4-FFF2-40B4-BE49-F238E27FC236}">
                <a16:creationId xmlns:a16="http://schemas.microsoft.com/office/drawing/2014/main" id="{C82731EC-492A-40E9-9830-153439921E6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8004" name="Text Box 10">
            <a:extLst>
              <a:ext uri="{FF2B5EF4-FFF2-40B4-BE49-F238E27FC236}">
                <a16:creationId xmlns:a16="http://schemas.microsoft.com/office/drawing/2014/main" id="{A84B8273-BA08-45DD-9BF8-9E554287C7BD}"/>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8005" name="Line 12">
            <a:extLst>
              <a:ext uri="{FF2B5EF4-FFF2-40B4-BE49-F238E27FC236}">
                <a16:creationId xmlns:a16="http://schemas.microsoft.com/office/drawing/2014/main" id="{0E681409-4ED2-456C-B0DF-CC0B82F1DA2D}"/>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6" name="Line 13">
            <a:extLst>
              <a:ext uri="{FF2B5EF4-FFF2-40B4-BE49-F238E27FC236}">
                <a16:creationId xmlns:a16="http://schemas.microsoft.com/office/drawing/2014/main" id="{5C63B797-DC37-41A2-9C35-69B55F9A3A0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7" name="Slide Number Placeholder 1">
            <a:extLst>
              <a:ext uri="{FF2B5EF4-FFF2-40B4-BE49-F238E27FC236}">
                <a16:creationId xmlns:a16="http://schemas.microsoft.com/office/drawing/2014/main" id="{E31FE57B-512E-4438-A077-9B9F01AE940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6FE011-1764-4D93-AD4B-6E600D2C2425}" type="slidenum">
              <a:rPr lang="en-US" altLang="en-US" sz="1000"/>
              <a:pPr>
                <a:spcBef>
                  <a:spcPct val="0"/>
                </a:spcBef>
                <a:buClrTx/>
                <a:buSzTx/>
                <a:buFontTx/>
                <a:buNone/>
              </a:pPr>
              <a:t>139</a:t>
            </a:fld>
            <a:endParaRPr lang="en-US" altLang="en-US" sz="1000"/>
          </a:p>
        </p:txBody>
      </p:sp>
      <p:sp>
        <p:nvSpPr>
          <p:cNvPr id="109578" name="Text Box 14">
            <a:extLst>
              <a:ext uri="{FF2B5EF4-FFF2-40B4-BE49-F238E27FC236}">
                <a16:creationId xmlns:a16="http://schemas.microsoft.com/office/drawing/2014/main" id="{1462321F-79EB-4990-825A-C4E97615DD52}"/>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FDBB960-8966-4A78-81D2-80F20C45C42A}"/>
              </a:ext>
            </a:extLst>
          </p:cNvPr>
          <p:cNvSpPr txBox="1">
            <a:spLocks noChangeArrowheads="1"/>
          </p:cNvSpPr>
          <p:nvPr/>
        </p:nvSpPr>
        <p:spPr bwMode="auto">
          <a:xfrm>
            <a:off x="228600" y="3929063"/>
            <a:ext cx="8818563" cy="2308225"/>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50000"/>
                  </a:schemeClr>
                </a:solidFill>
              </a:rPr>
              <a:t>What sort of ROP was treated with </a:t>
            </a:r>
            <a:r>
              <a:rPr lang="en-US" sz="1600" i="1" dirty="0" err="1">
                <a:solidFill>
                  <a:schemeClr val="bg1">
                    <a:lumMod val="50000"/>
                  </a:schemeClr>
                </a:solidFill>
              </a:rPr>
              <a:t>bevacizumab</a:t>
            </a:r>
            <a:r>
              <a:rPr lang="en-US" sz="1600" i="1" dirty="0">
                <a:solidFill>
                  <a:schemeClr val="bg1">
                    <a:lumMod val="50000"/>
                  </a:schemeClr>
                </a:solidFill>
              </a:rPr>
              <a:t> in the BEAT-ROP?</a:t>
            </a:r>
          </a:p>
          <a:p>
            <a:pPr eaLnBrk="1" hangingPunct="1">
              <a:defRPr/>
            </a:pPr>
            <a:r>
              <a:rPr lang="en-US" sz="1600" dirty="0">
                <a:solidFill>
                  <a:schemeClr val="bg1">
                    <a:lumMod val="50000"/>
                  </a:schemeClr>
                </a:solidFill>
              </a:rPr>
              <a:t>Stage 3 in Zone 1 or posterior Zone 2--</a:t>
            </a:r>
            <a:r>
              <a:rPr lang="en-US" sz="1600" dirty="0" err="1">
                <a:solidFill>
                  <a:schemeClr val="bg1">
                    <a:lumMod val="50000"/>
                  </a:schemeClr>
                </a:solidFill>
              </a:rPr>
              <a:t>ie</a:t>
            </a:r>
            <a:r>
              <a:rPr lang="en-US" sz="1600" dirty="0">
                <a:solidFill>
                  <a:schemeClr val="bg1">
                    <a:lumMod val="50000"/>
                  </a:schemeClr>
                </a:solidFill>
              </a:rPr>
              <a:t>, Aggressive Posterior ROP</a:t>
            </a:r>
          </a:p>
          <a:p>
            <a:pPr eaLnBrk="1" hangingPunct="1">
              <a:defRPr/>
            </a:pPr>
            <a:endParaRPr lang="en-US" sz="1600" dirty="0">
              <a:solidFill>
                <a:schemeClr val="bg1">
                  <a:lumMod val="50000"/>
                </a:schemeClr>
              </a:solidFill>
            </a:endParaRPr>
          </a:p>
          <a:p>
            <a:pPr eaLnBrk="1" hangingPunct="1">
              <a:defRPr/>
            </a:pPr>
            <a:r>
              <a:rPr lang="en-US" sz="1600" i="1" dirty="0">
                <a:solidFill>
                  <a:schemeClr val="bg1">
                    <a:lumMod val="50000"/>
                  </a:schemeClr>
                </a:solidFill>
              </a:rPr>
              <a:t>Why was APROP the target disease state?</a:t>
            </a:r>
          </a:p>
          <a:p>
            <a:pPr eaLnBrk="1" hangingPunct="1">
              <a:defRPr/>
            </a:pPr>
            <a:r>
              <a:rPr lang="en-US" sz="1600" dirty="0">
                <a:solidFill>
                  <a:schemeClr val="bg1">
                    <a:lumMod val="50000"/>
                  </a:schemeClr>
                </a:solidFill>
              </a:rPr>
              <a:t>As mentioned previously, </a:t>
            </a:r>
            <a:r>
              <a:rPr lang="en-US" sz="1600" u="sng" dirty="0"/>
              <a:t>APROP is notorious for its poor response to convention laser </a:t>
            </a:r>
            <a:r>
              <a:rPr lang="en-US" sz="1600" u="sng" dirty="0" err="1"/>
              <a:t>tx</a:t>
            </a:r>
            <a:r>
              <a:rPr lang="en-US" sz="1600" u="sng" dirty="0"/>
              <a:t> (CLT)</a:t>
            </a:r>
          </a:p>
          <a:p>
            <a:pPr eaLnBrk="1" hangingPunct="1">
              <a:defRPr/>
            </a:pPr>
            <a:endParaRPr lang="en-US" sz="1600" u="sng" dirty="0">
              <a:solidFill>
                <a:srgbClr val="0000FF"/>
              </a:solidFill>
            </a:endParaRPr>
          </a:p>
          <a:p>
            <a:pPr eaLnBrk="1" hangingPunct="1">
              <a:defRPr/>
            </a:pPr>
            <a:r>
              <a:rPr lang="en-US" sz="1600" i="1" dirty="0">
                <a:solidFill>
                  <a:srgbClr val="FFC000"/>
                </a:solidFill>
              </a:rPr>
              <a:t>What was the treatment protocol?</a:t>
            </a:r>
          </a:p>
          <a:p>
            <a:pPr eaLnBrk="1" hangingPunct="1">
              <a:defRPr/>
            </a:pPr>
            <a:r>
              <a:rPr lang="en-US" sz="1600" dirty="0" err="1">
                <a:solidFill>
                  <a:srgbClr val="FFC000"/>
                </a:solidFill>
              </a:rPr>
              <a:t>Pts</a:t>
            </a:r>
            <a:r>
              <a:rPr lang="en-US" sz="1600" dirty="0">
                <a:solidFill>
                  <a:srgbClr val="FFC000"/>
                </a:solidFill>
              </a:rPr>
              <a:t> received a single </a:t>
            </a:r>
            <a:r>
              <a:rPr lang="en-US" sz="1600" dirty="0" err="1">
                <a:solidFill>
                  <a:srgbClr val="FFC000"/>
                </a:solidFill>
              </a:rPr>
              <a:t>intravitreal</a:t>
            </a:r>
            <a:r>
              <a:rPr lang="en-US" sz="1600" dirty="0">
                <a:solidFill>
                  <a:srgbClr val="FFC000"/>
                </a:solidFill>
              </a:rPr>
              <a:t> injection of 0.625 mg </a:t>
            </a:r>
            <a:r>
              <a:rPr lang="en-US" sz="1600" dirty="0" err="1">
                <a:solidFill>
                  <a:srgbClr val="FFC000"/>
                </a:solidFill>
              </a:rPr>
              <a:t>bevacizumab</a:t>
            </a:r>
            <a:r>
              <a:rPr lang="en-US" sz="1600" dirty="0">
                <a:solidFill>
                  <a:srgbClr val="FFC000"/>
                </a:solidFill>
              </a:rPr>
              <a:t>. (Note that this is ½ the</a:t>
            </a:r>
          </a:p>
          <a:p>
            <a:pPr eaLnBrk="1" hangingPunct="1">
              <a:defRPr/>
            </a:pPr>
            <a:r>
              <a:rPr lang="en-US" sz="1600" dirty="0">
                <a:solidFill>
                  <a:srgbClr val="FFC000"/>
                </a:solidFill>
              </a:rPr>
              <a:t>usual adult dose.)</a:t>
            </a:r>
          </a:p>
        </p:txBody>
      </p:sp>
      <p:sp>
        <p:nvSpPr>
          <p:cNvPr id="12" name="TextBox 11">
            <a:extLst>
              <a:ext uri="{FF2B5EF4-FFF2-40B4-BE49-F238E27FC236}">
                <a16:creationId xmlns:a16="http://schemas.microsoft.com/office/drawing/2014/main" id="{A9F37957-D103-4918-9444-5BCA5CEDBDC6}"/>
              </a:ext>
            </a:extLst>
          </p:cNvPr>
          <p:cNvSpPr txBox="1"/>
          <p:nvPr/>
        </p:nvSpPr>
        <p:spPr>
          <a:xfrm>
            <a:off x="304800" y="719138"/>
            <a:ext cx="8229600" cy="2862262"/>
          </a:xfrm>
          <a:prstGeom prst="rect">
            <a:avLst/>
          </a:prstGeom>
          <a:solidFill>
            <a:srgbClr val="CCFFCC"/>
          </a:solidFill>
        </p:spPr>
        <p:txBody>
          <a:bodyPr>
            <a:spAutoFit/>
          </a:bodyPr>
          <a:lstStyle/>
          <a:p>
            <a:pPr eaLnBrk="1" hangingPunct="1">
              <a:defRPr/>
            </a:pPr>
            <a:r>
              <a:rPr lang="en-US" sz="1500" i="1" dirty="0">
                <a:solidFill>
                  <a:schemeClr val="bg1">
                    <a:lumMod val="65000"/>
                  </a:schemeClr>
                </a:solidFill>
                <a:latin typeface="Arial" charset="0"/>
              </a:rPr>
              <a:t>Another term is used for aggressive posterior ROP--what is it?</a:t>
            </a:r>
          </a:p>
          <a:p>
            <a:pPr eaLnBrk="1" hangingPunct="1">
              <a:defRPr/>
            </a:pPr>
            <a:r>
              <a:rPr lang="en-US" sz="1500" dirty="0">
                <a:solidFill>
                  <a:schemeClr val="bg1">
                    <a:lumMod val="65000"/>
                  </a:schemeClr>
                </a:solidFill>
                <a:latin typeface="Arial" charset="0"/>
              </a:rPr>
              <a:t>It is called </a:t>
            </a:r>
            <a:r>
              <a:rPr lang="en-US" sz="1500" b="1" dirty="0">
                <a:solidFill>
                  <a:schemeClr val="bg1">
                    <a:lumMod val="65000"/>
                  </a:schemeClr>
                </a:solidFill>
                <a:latin typeface="Arial" charset="0"/>
              </a:rPr>
              <a:t>Aggressive Posterior ROP </a:t>
            </a:r>
            <a:r>
              <a:rPr lang="en-US" sz="1500" dirty="0">
                <a:solidFill>
                  <a:schemeClr val="bg1">
                    <a:lumMod val="65000"/>
                  </a:schemeClr>
                </a:solidFill>
                <a:latin typeface="Arial" charset="0"/>
              </a:rPr>
              <a:t>(APROP)</a:t>
            </a:r>
          </a:p>
          <a:p>
            <a:pPr eaLnBrk="1" hangingPunct="1">
              <a:defRPr/>
            </a:pPr>
            <a:endParaRPr lang="en-US" sz="1500" dirty="0">
              <a:solidFill>
                <a:schemeClr val="bg1">
                  <a:lumMod val="65000"/>
                </a:schemeClr>
              </a:solidFill>
              <a:latin typeface="Arial" charset="0"/>
            </a:endParaRPr>
          </a:p>
          <a:p>
            <a:pPr eaLnBrk="1" hangingPunct="1">
              <a:defRPr/>
            </a:pPr>
            <a:r>
              <a:rPr lang="en-US" sz="1500" i="1" dirty="0">
                <a:solidFill>
                  <a:schemeClr val="bg1">
                    <a:lumMod val="65000"/>
                  </a:schemeClr>
                </a:solidFill>
                <a:latin typeface="Arial" charset="0"/>
              </a:rPr>
              <a:t>Is APROP simply another name for Rush disease?</a:t>
            </a:r>
          </a:p>
          <a:p>
            <a:pPr eaLnBrk="1" hangingPunct="1">
              <a:defRPr/>
            </a:pPr>
            <a:r>
              <a:rPr lang="en-US" sz="1500" dirty="0">
                <a:solidFill>
                  <a:schemeClr val="bg1">
                    <a:lumMod val="65000"/>
                  </a:schemeClr>
                </a:solidFill>
                <a:latin typeface="Arial" charset="0"/>
              </a:rPr>
              <a:t>While the terms are sometimes used interchangeably, the clinical appearance and behavior of APROP can differ from that of Rush dz. APROP is characterized by the presence of </a:t>
            </a:r>
            <a:r>
              <a:rPr lang="en-US" sz="1500" dirty="0" err="1">
                <a:solidFill>
                  <a:schemeClr val="bg1">
                    <a:lumMod val="65000"/>
                  </a:schemeClr>
                </a:solidFill>
                <a:latin typeface="Arial" charset="0"/>
              </a:rPr>
              <a:t>neovascular</a:t>
            </a:r>
            <a:r>
              <a:rPr lang="en-US" sz="1500" dirty="0">
                <a:solidFill>
                  <a:schemeClr val="bg1">
                    <a:lumMod val="65000"/>
                  </a:schemeClr>
                </a:solidFill>
                <a:latin typeface="Arial" charset="0"/>
              </a:rPr>
              <a:t> fronds lying flat on the retinal surface (</a:t>
            </a:r>
            <a:r>
              <a:rPr lang="en-US" sz="1500" dirty="0" err="1">
                <a:solidFill>
                  <a:schemeClr val="bg1">
                    <a:lumMod val="65000"/>
                  </a:schemeClr>
                </a:solidFill>
                <a:latin typeface="Arial" charset="0"/>
              </a:rPr>
              <a:t>ie</a:t>
            </a:r>
            <a:r>
              <a:rPr lang="en-US" sz="1500" dirty="0">
                <a:solidFill>
                  <a:schemeClr val="bg1">
                    <a:lumMod val="65000"/>
                  </a:schemeClr>
                </a:solidFill>
                <a:latin typeface="Arial" charset="0"/>
              </a:rPr>
              <a:t>, without a ridge) in Zone 1 or posterior Zone 2. Active A-V shunting is the rule. APROP is notorious for four unfortunate tendencies:</a:t>
            </a:r>
          </a:p>
          <a:p>
            <a:pPr marL="342900" indent="-342900" eaLnBrk="1" hangingPunct="1">
              <a:buFontTx/>
              <a:buAutoNum type="arabicParenR"/>
              <a:defRPr/>
            </a:pPr>
            <a:r>
              <a:rPr lang="en-US" sz="1500" dirty="0">
                <a:solidFill>
                  <a:schemeClr val="bg1">
                    <a:lumMod val="65000"/>
                  </a:schemeClr>
                </a:solidFill>
                <a:latin typeface="Arial" charset="0"/>
              </a:rPr>
              <a:t>Progressing directly from Stage 1 to Stage 3 disease;</a:t>
            </a:r>
          </a:p>
          <a:p>
            <a:pPr marL="342900" indent="-342900" eaLnBrk="1" hangingPunct="1">
              <a:buFontTx/>
              <a:buAutoNum type="arabicParenR"/>
              <a:defRPr/>
            </a:pPr>
            <a:r>
              <a:rPr lang="en-US" sz="1500" dirty="0">
                <a:solidFill>
                  <a:schemeClr val="bg1">
                    <a:lumMod val="65000"/>
                  </a:schemeClr>
                </a:solidFill>
                <a:latin typeface="Arial" charset="0"/>
              </a:rPr>
              <a:t>very rapid progression--Stage 1 to 3 (or even 4) in a matter of days; </a:t>
            </a:r>
          </a:p>
          <a:p>
            <a:pPr marL="342900" indent="-342900" eaLnBrk="1" hangingPunct="1">
              <a:buFontTx/>
              <a:buAutoNum type="arabicParenR"/>
              <a:defRPr/>
            </a:pPr>
            <a:r>
              <a:rPr lang="en-US" sz="1500" dirty="0">
                <a:solidFill>
                  <a:schemeClr val="bg1">
                    <a:lumMod val="65000"/>
                  </a:schemeClr>
                </a:solidFill>
                <a:latin typeface="Arial" charset="0"/>
              </a:rPr>
              <a:t>a proclivity to recur despite seemingly adequate treatment; and</a:t>
            </a:r>
          </a:p>
          <a:p>
            <a:pPr marL="342900" indent="-342900" eaLnBrk="1" hangingPunct="1">
              <a:buFontTx/>
              <a:buAutoNum type="arabicParenR"/>
              <a:defRPr/>
            </a:pPr>
            <a:r>
              <a:rPr lang="en-US" sz="1500" b="1" u="sng" dirty="0">
                <a:latin typeface="Arial" charset="0"/>
              </a:rPr>
              <a:t>a less-than-robust response to conventional laser treatment</a:t>
            </a:r>
          </a:p>
        </p:txBody>
      </p:sp>
      <p:sp>
        <p:nvSpPr>
          <p:cNvPr id="2" name="Bent-Up Arrow 1">
            <a:extLst>
              <a:ext uri="{FF2B5EF4-FFF2-40B4-BE49-F238E27FC236}">
                <a16:creationId xmlns:a16="http://schemas.microsoft.com/office/drawing/2014/main" id="{984E4262-0E96-46FB-8B65-BB9463CF252B}"/>
              </a:ext>
            </a:extLst>
          </p:cNvPr>
          <p:cNvSpPr/>
          <p:nvPr/>
        </p:nvSpPr>
        <p:spPr>
          <a:xfrm rot="16200000">
            <a:off x="6172200" y="3048000"/>
            <a:ext cx="1905000" cy="1752600"/>
          </a:xfrm>
          <a:prstGeom prst="bent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8012" name="TextBox 2">
            <a:extLst>
              <a:ext uri="{FF2B5EF4-FFF2-40B4-BE49-F238E27FC236}">
                <a16:creationId xmlns:a16="http://schemas.microsoft.com/office/drawing/2014/main" id="{2A268912-495A-47E1-B690-C766AB649D45}"/>
              </a:ext>
            </a:extLst>
          </p:cNvPr>
          <p:cNvSpPr txBox="1">
            <a:spLocks noChangeArrowheads="1"/>
          </p:cNvSpPr>
          <p:nvPr/>
        </p:nvSpPr>
        <p:spPr bwMode="auto">
          <a:xfrm>
            <a:off x="6467475" y="3200400"/>
            <a:ext cx="153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1200"/>
              </a:lnSpc>
              <a:spcBef>
                <a:spcPct val="0"/>
              </a:spcBef>
              <a:buClrTx/>
              <a:buSzTx/>
              <a:buFontTx/>
              <a:buNone/>
            </a:pPr>
            <a:r>
              <a:rPr lang="en-US" altLang="en-US" sz="1200" i="1">
                <a:solidFill>
                  <a:schemeClr val="bg1"/>
                </a:solidFill>
              </a:rPr>
              <a:t>Recall this info from</a:t>
            </a:r>
          </a:p>
          <a:p>
            <a:pPr algn="ctr" eaLnBrk="1" hangingPunct="1">
              <a:lnSpc>
                <a:spcPts val="1200"/>
              </a:lnSpc>
              <a:spcBef>
                <a:spcPct val="0"/>
              </a:spcBef>
              <a:buClrTx/>
              <a:buSzTx/>
              <a:buFontTx/>
              <a:buNone/>
            </a:pPr>
            <a:r>
              <a:rPr lang="en-US" altLang="en-US" sz="1200" i="1">
                <a:solidFill>
                  <a:schemeClr val="bg1"/>
                </a:solidFill>
              </a:rPr>
              <a:t>a previous slide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4A6235E-EFFF-4765-A1B6-854124DF0F09}"/>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1" name="Rectangle 3">
            <a:extLst>
              <a:ext uri="{FF2B5EF4-FFF2-40B4-BE49-F238E27FC236}">
                <a16:creationId xmlns:a16="http://schemas.microsoft.com/office/drawing/2014/main" id="{03B876BD-6A87-42E7-B097-8C6D036D3E9D}"/>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12292" name="Rectangle 4">
            <a:extLst>
              <a:ext uri="{FF2B5EF4-FFF2-40B4-BE49-F238E27FC236}">
                <a16:creationId xmlns:a16="http://schemas.microsoft.com/office/drawing/2014/main" id="{B621CB1C-A922-4B32-A597-662F6DD9CC4C}"/>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2293" name="Text Box 5">
            <a:extLst>
              <a:ext uri="{FF2B5EF4-FFF2-40B4-BE49-F238E27FC236}">
                <a16:creationId xmlns:a16="http://schemas.microsoft.com/office/drawing/2014/main" id="{B147C025-3EE7-4C40-BC7F-A9E1B1DB0F00}"/>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2294" name="Rectangle 6">
            <a:extLst>
              <a:ext uri="{FF2B5EF4-FFF2-40B4-BE49-F238E27FC236}">
                <a16:creationId xmlns:a16="http://schemas.microsoft.com/office/drawing/2014/main" id="{6AF79B12-63B5-464D-975F-8F58074C7352}"/>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102407" name="Group 7">
            <a:extLst>
              <a:ext uri="{FF2B5EF4-FFF2-40B4-BE49-F238E27FC236}">
                <a16:creationId xmlns:a16="http://schemas.microsoft.com/office/drawing/2014/main" id="{1157EE3F-2362-416A-9D8D-FB32F7E13E64}"/>
              </a:ext>
            </a:extLst>
          </p:cNvPr>
          <p:cNvGraphicFramePr>
            <a:graphicFrameLocks noGrp="1"/>
          </p:cNvGraphicFramePr>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2312" name="Text Box 24">
            <a:extLst>
              <a:ext uri="{FF2B5EF4-FFF2-40B4-BE49-F238E27FC236}">
                <a16:creationId xmlns:a16="http://schemas.microsoft.com/office/drawing/2014/main" id="{869F535D-1936-4CFB-A4BA-8C224DA3438C}"/>
              </a:ext>
            </a:extLst>
          </p:cNvPr>
          <p:cNvSpPr txBox="1">
            <a:spLocks noChangeArrowheads="1"/>
          </p:cNvSpPr>
          <p:nvPr/>
        </p:nvSpPr>
        <p:spPr bwMode="auto">
          <a:xfrm>
            <a:off x="6280150" y="44450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a:t>1/2</a:t>
            </a:r>
          </a:p>
        </p:txBody>
      </p:sp>
      <p:sp>
        <p:nvSpPr>
          <p:cNvPr id="12313" name="Text Box 25">
            <a:extLst>
              <a:ext uri="{FF2B5EF4-FFF2-40B4-BE49-F238E27FC236}">
                <a16:creationId xmlns:a16="http://schemas.microsoft.com/office/drawing/2014/main" id="{BA4D28B4-584B-44DE-8CE8-4497600713C7}"/>
              </a:ext>
            </a:extLst>
          </p:cNvPr>
          <p:cNvSpPr txBox="1">
            <a:spLocks noChangeArrowheads="1"/>
          </p:cNvSpPr>
          <p:nvPr/>
        </p:nvSpPr>
        <p:spPr bwMode="auto">
          <a:xfrm>
            <a:off x="6280150" y="3770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i="1"/>
              <a:t>1/2</a:t>
            </a:r>
          </a:p>
        </p:txBody>
      </p:sp>
      <p:sp>
        <p:nvSpPr>
          <p:cNvPr id="12314" name="AutoShape 26">
            <a:extLst>
              <a:ext uri="{FF2B5EF4-FFF2-40B4-BE49-F238E27FC236}">
                <a16:creationId xmlns:a16="http://schemas.microsoft.com/office/drawing/2014/main" id="{B18C3DD4-DB3C-4659-ADB2-C19F8DF12925}"/>
              </a:ext>
            </a:extLst>
          </p:cNvPr>
          <p:cNvSpPr>
            <a:spLocks noChangeArrowheads="1"/>
          </p:cNvSpPr>
          <p:nvPr/>
        </p:nvSpPr>
        <p:spPr bwMode="auto">
          <a:xfrm>
            <a:off x="6096000" y="3733800"/>
            <a:ext cx="228600" cy="533400"/>
          </a:xfrm>
          <a:prstGeom prst="curvedLeftArrow">
            <a:avLst>
              <a:gd name="adj1" fmla="val 46667"/>
              <a:gd name="adj2" fmla="val 93333"/>
              <a:gd name="adj3" fmla="val 33333"/>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15" name="AutoShape 27">
            <a:extLst>
              <a:ext uri="{FF2B5EF4-FFF2-40B4-BE49-F238E27FC236}">
                <a16:creationId xmlns:a16="http://schemas.microsoft.com/office/drawing/2014/main" id="{167BFA5C-3AF1-4645-9A8A-D9435BA5E22D}"/>
              </a:ext>
            </a:extLst>
          </p:cNvPr>
          <p:cNvSpPr>
            <a:spLocks noChangeArrowheads="1"/>
          </p:cNvSpPr>
          <p:nvPr/>
        </p:nvSpPr>
        <p:spPr bwMode="auto">
          <a:xfrm>
            <a:off x="6096000" y="4419600"/>
            <a:ext cx="228600" cy="533400"/>
          </a:xfrm>
          <a:prstGeom prst="curvedLeftArrow">
            <a:avLst>
              <a:gd name="adj1" fmla="val 46667"/>
              <a:gd name="adj2" fmla="val 93333"/>
              <a:gd name="adj3" fmla="val 33333"/>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16" name="Text Box 28">
            <a:extLst>
              <a:ext uri="{FF2B5EF4-FFF2-40B4-BE49-F238E27FC236}">
                <a16:creationId xmlns:a16="http://schemas.microsoft.com/office/drawing/2014/main" id="{627F8C2A-335E-482C-B5C0-4DD706E82967}"/>
              </a:ext>
            </a:extLst>
          </p:cNvPr>
          <p:cNvSpPr txBox="1">
            <a:spLocks noChangeArrowheads="1"/>
          </p:cNvSpPr>
          <p:nvPr/>
        </p:nvSpPr>
        <p:spPr bwMode="auto">
          <a:xfrm>
            <a:off x="7207250" y="4125913"/>
            <a:ext cx="163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t>Note the pattern…</a:t>
            </a:r>
          </a:p>
        </p:txBody>
      </p:sp>
      <p:sp>
        <p:nvSpPr>
          <p:cNvPr id="12317" name="Line 29">
            <a:extLst>
              <a:ext uri="{FF2B5EF4-FFF2-40B4-BE49-F238E27FC236}">
                <a16:creationId xmlns:a16="http://schemas.microsoft.com/office/drawing/2014/main" id="{8F52FFD0-BBA5-4CD1-B886-990BA3225D5F}"/>
              </a:ext>
            </a:extLst>
          </p:cNvPr>
          <p:cNvSpPr>
            <a:spLocks noChangeShapeType="1"/>
          </p:cNvSpPr>
          <p:nvPr/>
        </p:nvSpPr>
        <p:spPr bwMode="auto">
          <a:xfrm flipH="1" flipV="1">
            <a:off x="6858000" y="40386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Line 30">
            <a:extLst>
              <a:ext uri="{FF2B5EF4-FFF2-40B4-BE49-F238E27FC236}">
                <a16:creationId xmlns:a16="http://schemas.microsoft.com/office/drawing/2014/main" id="{DFB2F515-EB9D-4421-94A2-6E2678086CF3}"/>
              </a:ext>
            </a:extLst>
          </p:cNvPr>
          <p:cNvSpPr>
            <a:spLocks noChangeShapeType="1"/>
          </p:cNvSpPr>
          <p:nvPr/>
        </p:nvSpPr>
        <p:spPr bwMode="auto">
          <a:xfrm flipH="1">
            <a:off x="6858000" y="4267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Slide Number Placeholder 1">
            <a:extLst>
              <a:ext uri="{FF2B5EF4-FFF2-40B4-BE49-F238E27FC236}">
                <a16:creationId xmlns:a16="http://schemas.microsoft.com/office/drawing/2014/main" id="{24566F8E-E864-4DDE-A226-F36E31AD50C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39CE28E-CC59-4E68-86A9-923B433F3EA1}" type="slidenum">
              <a:rPr lang="en-US" altLang="en-US" sz="1000"/>
              <a:pPr>
                <a:spcBef>
                  <a:spcPct val="0"/>
                </a:spcBef>
                <a:buClrTx/>
                <a:buSzTx/>
                <a:buFontTx/>
                <a:buNone/>
              </a:pPr>
              <a:t>14</a:t>
            </a:fld>
            <a:endParaRPr lang="en-US" altLang="en-US" sz="10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7A899056-223A-4413-8140-670CD11005B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29027" name="Rectangle 9">
            <a:extLst>
              <a:ext uri="{FF2B5EF4-FFF2-40B4-BE49-F238E27FC236}">
                <a16:creationId xmlns:a16="http://schemas.microsoft.com/office/drawing/2014/main" id="{450F8301-9498-4116-8761-D0C69F5ED133}"/>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29028" name="Rectangle 8">
            <a:extLst>
              <a:ext uri="{FF2B5EF4-FFF2-40B4-BE49-F238E27FC236}">
                <a16:creationId xmlns:a16="http://schemas.microsoft.com/office/drawing/2014/main" id="{3FE505FC-FB75-457B-B61B-4031AF2F8497}"/>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29029" name="Text Box 10">
            <a:extLst>
              <a:ext uri="{FF2B5EF4-FFF2-40B4-BE49-F238E27FC236}">
                <a16:creationId xmlns:a16="http://schemas.microsoft.com/office/drawing/2014/main" id="{A94FFE5E-E227-4059-89C0-041B7C53B071}"/>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29030" name="Line 12">
            <a:extLst>
              <a:ext uri="{FF2B5EF4-FFF2-40B4-BE49-F238E27FC236}">
                <a16:creationId xmlns:a16="http://schemas.microsoft.com/office/drawing/2014/main" id="{D628888C-A689-4E73-955D-903498053CA0}"/>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1" name="Line 13">
            <a:extLst>
              <a:ext uri="{FF2B5EF4-FFF2-40B4-BE49-F238E27FC236}">
                <a16:creationId xmlns:a16="http://schemas.microsoft.com/office/drawing/2014/main" id="{343B86FD-3FA6-4363-BFBB-64B006B2D3D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32" name="Slide Number Placeholder 1">
            <a:extLst>
              <a:ext uri="{FF2B5EF4-FFF2-40B4-BE49-F238E27FC236}">
                <a16:creationId xmlns:a16="http://schemas.microsoft.com/office/drawing/2014/main" id="{910E80C9-00BC-4221-8922-F0F4CAA8FDB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633FD2-66FC-4B20-99B2-8465C4B64ECC}" type="slidenum">
              <a:rPr lang="en-US" altLang="en-US" sz="1000"/>
              <a:pPr>
                <a:spcBef>
                  <a:spcPct val="0"/>
                </a:spcBef>
                <a:buClrTx/>
                <a:buSzTx/>
                <a:buFontTx/>
                <a:buNone/>
              </a:pPr>
              <a:t>140</a:t>
            </a:fld>
            <a:endParaRPr lang="en-US" altLang="en-US" sz="1000"/>
          </a:p>
        </p:txBody>
      </p:sp>
      <p:sp>
        <p:nvSpPr>
          <p:cNvPr id="109578" name="Text Box 14">
            <a:extLst>
              <a:ext uri="{FF2B5EF4-FFF2-40B4-BE49-F238E27FC236}">
                <a16:creationId xmlns:a16="http://schemas.microsoft.com/office/drawing/2014/main" id="{9607AC8A-8000-453E-977A-A714B947245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29034" name="TextBox 2">
            <a:extLst>
              <a:ext uri="{FF2B5EF4-FFF2-40B4-BE49-F238E27FC236}">
                <a16:creationId xmlns:a16="http://schemas.microsoft.com/office/drawing/2014/main" id="{41EFB7EC-EB3B-4D05-85D5-38251913ADAD}"/>
              </a:ext>
            </a:extLst>
          </p:cNvPr>
          <p:cNvSpPr txBox="1">
            <a:spLocks noChangeArrowheads="1"/>
          </p:cNvSpPr>
          <p:nvPr/>
        </p:nvSpPr>
        <p:spPr bwMode="auto">
          <a:xfrm>
            <a:off x="228600" y="3929063"/>
            <a:ext cx="8818563"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sort of ROP was treated with bevacizumab in the BEAT-ROP?</a:t>
            </a:r>
          </a:p>
          <a:p>
            <a:pPr eaLnBrk="1" hangingPunct="1">
              <a:spcBef>
                <a:spcPct val="0"/>
              </a:spcBef>
              <a:buClrTx/>
              <a:buSzTx/>
              <a:buFontTx/>
              <a:buNone/>
            </a:pPr>
            <a:r>
              <a:rPr lang="en-US" altLang="en-US" sz="1600">
                <a:solidFill>
                  <a:srgbClr val="0000FF"/>
                </a:solidFill>
              </a:rPr>
              <a:t>Stage 3 in Zone 1 or posterior Zone 2--ie, Aggressive Posterior ROP</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Why was APROP the target disease state?</a:t>
            </a:r>
          </a:p>
          <a:p>
            <a:pPr eaLnBrk="1" hangingPunct="1">
              <a:spcBef>
                <a:spcPct val="0"/>
              </a:spcBef>
              <a:buClrTx/>
              <a:buSzTx/>
              <a:buFontTx/>
              <a:buNone/>
            </a:pPr>
            <a:r>
              <a:rPr lang="en-US" altLang="en-US" sz="1600">
                <a:solidFill>
                  <a:srgbClr val="0000FF"/>
                </a:solidFill>
              </a:rPr>
              <a:t>As mentioned previously, APROP is notorious for its poor response to convention laser tx (CLT)</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What was the treatment protocol?</a:t>
            </a:r>
          </a:p>
          <a:p>
            <a:pPr eaLnBrk="1" hangingPunct="1">
              <a:spcBef>
                <a:spcPct val="0"/>
              </a:spcBef>
              <a:buClrTx/>
              <a:buSzTx/>
              <a:buFontTx/>
              <a:buNone/>
            </a:pPr>
            <a:r>
              <a:rPr lang="en-US" altLang="en-US" sz="1600">
                <a:solidFill>
                  <a:srgbClr val="FFC000"/>
                </a:solidFill>
              </a:rPr>
              <a:t>Pts received a single intravitreal injection of 0.625 mg bevacizumab. (Note that this is ½ the</a:t>
            </a:r>
          </a:p>
          <a:p>
            <a:pPr eaLnBrk="1" hangingPunct="1">
              <a:spcBef>
                <a:spcPct val="0"/>
              </a:spcBef>
              <a:buClrTx/>
              <a:buSzTx/>
              <a:buFontTx/>
              <a:buNone/>
            </a:pPr>
            <a:r>
              <a:rPr lang="en-US" altLang="en-US" sz="1600">
                <a:solidFill>
                  <a:srgbClr val="FFC000"/>
                </a:solidFill>
              </a:rPr>
              <a:t>usual adult dose.)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9B35F575-1BE8-4444-B373-96C9DC79087A}"/>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0051" name="Rectangle 9">
            <a:extLst>
              <a:ext uri="{FF2B5EF4-FFF2-40B4-BE49-F238E27FC236}">
                <a16:creationId xmlns:a16="http://schemas.microsoft.com/office/drawing/2014/main" id="{5C1F1F27-F589-43BD-BA6C-DEA1E33BFFE0}"/>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0052" name="Rectangle 8">
            <a:extLst>
              <a:ext uri="{FF2B5EF4-FFF2-40B4-BE49-F238E27FC236}">
                <a16:creationId xmlns:a16="http://schemas.microsoft.com/office/drawing/2014/main" id="{4B3E6793-D040-48CD-A75D-44A506B6EF8B}"/>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30053" name="Text Box 10">
            <a:extLst>
              <a:ext uri="{FF2B5EF4-FFF2-40B4-BE49-F238E27FC236}">
                <a16:creationId xmlns:a16="http://schemas.microsoft.com/office/drawing/2014/main" id="{153DE64D-FA16-4C04-B007-A6CA0A2AE60A}"/>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0054" name="Line 12">
            <a:extLst>
              <a:ext uri="{FF2B5EF4-FFF2-40B4-BE49-F238E27FC236}">
                <a16:creationId xmlns:a16="http://schemas.microsoft.com/office/drawing/2014/main" id="{A81E4A2F-02DA-4249-90F6-25363261C8D0}"/>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5" name="Line 13">
            <a:extLst>
              <a:ext uri="{FF2B5EF4-FFF2-40B4-BE49-F238E27FC236}">
                <a16:creationId xmlns:a16="http://schemas.microsoft.com/office/drawing/2014/main" id="{DD23695C-AFDE-4E29-9F44-732D3877FE3C}"/>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6" name="Slide Number Placeholder 1">
            <a:extLst>
              <a:ext uri="{FF2B5EF4-FFF2-40B4-BE49-F238E27FC236}">
                <a16:creationId xmlns:a16="http://schemas.microsoft.com/office/drawing/2014/main" id="{E592AD18-2C99-4BF8-BEF7-FF0AD83591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AA914A-5CBF-4D21-A61C-4476DDB2FAEE}" type="slidenum">
              <a:rPr lang="en-US" altLang="en-US" sz="1000"/>
              <a:pPr>
                <a:spcBef>
                  <a:spcPct val="0"/>
                </a:spcBef>
                <a:buClrTx/>
                <a:buSzTx/>
                <a:buFontTx/>
                <a:buNone/>
              </a:pPr>
              <a:t>141</a:t>
            </a:fld>
            <a:endParaRPr lang="en-US" altLang="en-US" sz="1000"/>
          </a:p>
        </p:txBody>
      </p:sp>
      <p:sp>
        <p:nvSpPr>
          <p:cNvPr id="109578" name="Text Box 14">
            <a:extLst>
              <a:ext uri="{FF2B5EF4-FFF2-40B4-BE49-F238E27FC236}">
                <a16:creationId xmlns:a16="http://schemas.microsoft.com/office/drawing/2014/main" id="{3E819D00-4770-42F1-841C-8544CD3C18C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30058" name="TextBox 2">
            <a:extLst>
              <a:ext uri="{FF2B5EF4-FFF2-40B4-BE49-F238E27FC236}">
                <a16:creationId xmlns:a16="http://schemas.microsoft.com/office/drawing/2014/main" id="{A3C2ACCA-3B16-47DF-AC55-C44D64C1212A}"/>
              </a:ext>
            </a:extLst>
          </p:cNvPr>
          <p:cNvSpPr txBox="1">
            <a:spLocks noChangeArrowheads="1"/>
          </p:cNvSpPr>
          <p:nvPr/>
        </p:nvSpPr>
        <p:spPr bwMode="auto">
          <a:xfrm>
            <a:off x="228600" y="3929063"/>
            <a:ext cx="8818563" cy="23082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sort of ROP was treated with bevacizumab in the BEAT-ROP?</a:t>
            </a:r>
          </a:p>
          <a:p>
            <a:pPr eaLnBrk="1" hangingPunct="1">
              <a:spcBef>
                <a:spcPct val="0"/>
              </a:spcBef>
              <a:buClrTx/>
              <a:buSzTx/>
              <a:buFontTx/>
              <a:buNone/>
            </a:pPr>
            <a:r>
              <a:rPr lang="en-US" altLang="en-US" sz="1600" dirty="0">
                <a:solidFill>
                  <a:srgbClr val="0000FF"/>
                </a:solidFill>
              </a:rPr>
              <a:t>Stage 3 in Zone 1 or posterior Zone 2--</a:t>
            </a:r>
            <a:r>
              <a:rPr lang="en-US" altLang="en-US" sz="1600" dirty="0" err="1">
                <a:solidFill>
                  <a:srgbClr val="0000FF"/>
                </a:solidFill>
              </a:rPr>
              <a:t>ie</a:t>
            </a:r>
            <a:r>
              <a:rPr lang="en-US" altLang="en-US" sz="1600" dirty="0">
                <a:solidFill>
                  <a:srgbClr val="0000FF"/>
                </a:solidFill>
              </a:rPr>
              <a:t>, Aggressive Posterior ROP</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was APROP the target disease state?</a:t>
            </a:r>
          </a:p>
          <a:p>
            <a:pPr eaLnBrk="1" hangingPunct="1">
              <a:spcBef>
                <a:spcPct val="0"/>
              </a:spcBef>
              <a:buClrTx/>
              <a:buSzTx/>
              <a:buFontTx/>
              <a:buNone/>
            </a:pPr>
            <a:r>
              <a:rPr lang="en-US" altLang="en-US" sz="1600" dirty="0">
                <a:solidFill>
                  <a:srgbClr val="0000FF"/>
                </a:solidFill>
              </a:rPr>
              <a:t>As mentioned previously, APROP is notorious for its poor response to convention laser </a:t>
            </a:r>
            <a:r>
              <a:rPr lang="en-US" altLang="en-US" sz="1600" dirty="0" err="1">
                <a:solidFill>
                  <a:srgbClr val="0000FF"/>
                </a:solidFill>
              </a:rPr>
              <a:t>tx</a:t>
            </a:r>
            <a:r>
              <a:rPr lang="en-US" altLang="en-US" sz="1600" dirty="0">
                <a:solidFill>
                  <a:srgbClr val="0000FF"/>
                </a:solidFill>
              </a:rPr>
              <a:t> (CLT)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was the treatment protocol?</a:t>
            </a:r>
          </a:p>
          <a:p>
            <a:pPr eaLnBrk="1" hangingPunct="1">
              <a:spcBef>
                <a:spcPct val="0"/>
              </a:spcBef>
              <a:buClrTx/>
              <a:buSzTx/>
              <a:buFontTx/>
              <a:buNone/>
            </a:pPr>
            <a:r>
              <a:rPr lang="en-US" altLang="en-US" sz="1600" dirty="0">
                <a:solidFill>
                  <a:srgbClr val="0000FF"/>
                </a:solidFill>
              </a:rPr>
              <a:t>Pts received a single intravitreal injection of 0.625 mg bevacizumab (note that this is ½ the</a:t>
            </a:r>
          </a:p>
          <a:p>
            <a:pPr eaLnBrk="1" hangingPunct="1">
              <a:spcBef>
                <a:spcPct val="0"/>
              </a:spcBef>
              <a:buClrTx/>
              <a:buSzTx/>
              <a:buFontTx/>
              <a:buNone/>
            </a:pPr>
            <a:r>
              <a:rPr lang="en-US" altLang="en-US" sz="1600" dirty="0">
                <a:solidFill>
                  <a:srgbClr val="0000FF"/>
                </a:solidFill>
              </a:rPr>
              <a:t>usual adult dose), or CLT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2A59D73-8FDA-496B-B012-F123B4C6F72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1075" name="Rectangle 9">
            <a:extLst>
              <a:ext uri="{FF2B5EF4-FFF2-40B4-BE49-F238E27FC236}">
                <a16:creationId xmlns:a16="http://schemas.microsoft.com/office/drawing/2014/main" id="{566F1044-C2BD-4310-AEEC-94FDE3816571}"/>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1076" name="Rectangle 8">
            <a:extLst>
              <a:ext uri="{FF2B5EF4-FFF2-40B4-BE49-F238E27FC236}">
                <a16:creationId xmlns:a16="http://schemas.microsoft.com/office/drawing/2014/main" id="{9FDB9408-44C1-44AA-A1EF-C1B91D6F14B8}"/>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31077" name="Text Box 10">
            <a:extLst>
              <a:ext uri="{FF2B5EF4-FFF2-40B4-BE49-F238E27FC236}">
                <a16:creationId xmlns:a16="http://schemas.microsoft.com/office/drawing/2014/main" id="{82037572-13DE-4DDC-B2FC-7FD92065B0C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1078" name="Line 12">
            <a:extLst>
              <a:ext uri="{FF2B5EF4-FFF2-40B4-BE49-F238E27FC236}">
                <a16:creationId xmlns:a16="http://schemas.microsoft.com/office/drawing/2014/main" id="{4B8C5FD3-DDF9-4C79-98CB-A382278D7B8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9" name="Line 13">
            <a:extLst>
              <a:ext uri="{FF2B5EF4-FFF2-40B4-BE49-F238E27FC236}">
                <a16:creationId xmlns:a16="http://schemas.microsoft.com/office/drawing/2014/main" id="{A0AA4830-3776-40C0-AE14-DC5B7CCF841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0" name="Slide Number Placeholder 1">
            <a:extLst>
              <a:ext uri="{FF2B5EF4-FFF2-40B4-BE49-F238E27FC236}">
                <a16:creationId xmlns:a16="http://schemas.microsoft.com/office/drawing/2014/main" id="{99AE721F-0F75-479F-8E4E-C48129CB246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3D46E9A-D3F2-4C18-9B5B-F31D4F582EDE}" type="slidenum">
              <a:rPr lang="en-US" altLang="en-US" sz="1000"/>
              <a:pPr>
                <a:spcBef>
                  <a:spcPct val="0"/>
                </a:spcBef>
                <a:buClrTx/>
                <a:buSzTx/>
                <a:buFontTx/>
                <a:buNone/>
              </a:pPr>
              <a:t>142</a:t>
            </a:fld>
            <a:endParaRPr lang="en-US" altLang="en-US" sz="1000"/>
          </a:p>
        </p:txBody>
      </p:sp>
      <p:sp>
        <p:nvSpPr>
          <p:cNvPr id="109578" name="Text Box 14">
            <a:extLst>
              <a:ext uri="{FF2B5EF4-FFF2-40B4-BE49-F238E27FC236}">
                <a16:creationId xmlns:a16="http://schemas.microsoft.com/office/drawing/2014/main" id="{280C18C0-ECAC-4961-961C-9C48343F3814}"/>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F2B2C027-BD7A-479F-B666-333800C44714}"/>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was the key finding of the BEAT-ROP trial?</a:t>
            </a:r>
          </a:p>
          <a:p>
            <a:pPr eaLnBrk="1" hangingPunct="1">
              <a:defRPr/>
            </a:pPr>
            <a:r>
              <a:rPr lang="en-US" sz="1600" dirty="0">
                <a:solidFill>
                  <a:schemeClr val="accent5"/>
                </a:solidFill>
              </a:rPr>
              <a:t>In eyes with Zone 1 APROP, the rate of recurrence after CLT was 42%, whereas the rate after </a:t>
            </a:r>
            <a:r>
              <a:rPr lang="en-US" sz="1600" dirty="0" err="1">
                <a:solidFill>
                  <a:schemeClr val="accent5"/>
                </a:solidFill>
              </a:rPr>
              <a:t>intravitreal</a:t>
            </a:r>
            <a:r>
              <a:rPr lang="en-US" sz="1600" dirty="0">
                <a:solidFill>
                  <a:schemeClr val="accent5"/>
                </a:solidFill>
              </a:rPr>
              <a:t> </a:t>
            </a:r>
            <a:r>
              <a:rPr lang="en-US" sz="1600" dirty="0" err="1">
                <a:solidFill>
                  <a:schemeClr val="accent5"/>
                </a:solidFill>
              </a:rPr>
              <a:t>bevacizumab</a:t>
            </a:r>
            <a:r>
              <a:rPr lang="en-US" sz="1600" dirty="0">
                <a:solidFill>
                  <a:schemeClr val="accent5"/>
                </a:solidFill>
              </a:rPr>
              <a:t> was only 6%.</a:t>
            </a:r>
          </a:p>
          <a:p>
            <a:pPr eaLnBrk="1" hangingPunct="1">
              <a:defRPr/>
            </a:pPr>
            <a:endParaRPr lang="en-US" sz="1600" dirty="0">
              <a:solidFill>
                <a:schemeClr val="accent5"/>
              </a:solidFill>
            </a:endParaRPr>
          </a:p>
          <a:p>
            <a:pPr eaLnBrk="1" hangingPunct="1">
              <a:defRPr/>
            </a:pPr>
            <a:r>
              <a:rPr lang="en-US" sz="1600" i="1" dirty="0">
                <a:solidFill>
                  <a:schemeClr val="accent5"/>
                </a:solidFill>
              </a:rPr>
              <a:t>What about in eyes with posterior Zone 2 APROP?</a:t>
            </a:r>
          </a:p>
          <a:p>
            <a:pPr eaLnBrk="1" hangingPunct="1">
              <a:defRPr/>
            </a:pPr>
            <a:r>
              <a:rPr lang="en-US" sz="1600" dirty="0">
                <a:solidFill>
                  <a:schemeClr val="accent5"/>
                </a:solidFill>
              </a:rPr>
              <a:t>The recurrence rates did not differ statistically</a:t>
            </a:r>
          </a:p>
          <a:p>
            <a:pPr eaLnBrk="1" hangingPunct="1">
              <a:defRPr/>
            </a:pPr>
            <a:endParaRPr lang="en-US" sz="1600" dirty="0">
              <a:solidFill>
                <a:schemeClr val="accent5"/>
              </a:solidFill>
            </a:endParaRPr>
          </a:p>
          <a:p>
            <a:pPr eaLnBrk="1" hangingPunct="1">
              <a:defRPr/>
            </a:pPr>
            <a:r>
              <a:rPr lang="en-US" sz="1600" i="1" dirty="0">
                <a:solidFill>
                  <a:schemeClr val="accent5"/>
                </a:solidFill>
              </a:rPr>
              <a:t>What about post-treatment development of the immature retina?</a:t>
            </a:r>
          </a:p>
          <a:p>
            <a:pPr eaLnBrk="1" hangingPunct="1">
              <a:defRPr/>
            </a:pPr>
            <a:r>
              <a:rPr lang="en-US" sz="1600" dirty="0">
                <a:solidFill>
                  <a:schemeClr val="accent5"/>
                </a:solidFill>
              </a:rPr>
              <a:t>Peripheral vascularization proceeded in an apparently normal fashion in the </a:t>
            </a:r>
            <a:r>
              <a:rPr lang="en-US" sz="1600" dirty="0" err="1">
                <a:solidFill>
                  <a:schemeClr val="accent5"/>
                </a:solidFill>
              </a:rPr>
              <a:t>bevacizumab</a:t>
            </a:r>
            <a:r>
              <a:rPr lang="en-US" sz="1600" dirty="0">
                <a:solidFill>
                  <a:schemeClr val="accent5"/>
                </a:solidFill>
              </a:rPr>
              <a:t> eyes, but not in the CLT eyes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0995672F-E005-46B7-A91B-3FD728160BA8}"/>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2099" name="Rectangle 9">
            <a:extLst>
              <a:ext uri="{FF2B5EF4-FFF2-40B4-BE49-F238E27FC236}">
                <a16:creationId xmlns:a16="http://schemas.microsoft.com/office/drawing/2014/main" id="{927971FA-8692-4BD9-B45A-DCBB4BEEB142}"/>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2100" name="Rectangle 8">
            <a:extLst>
              <a:ext uri="{FF2B5EF4-FFF2-40B4-BE49-F238E27FC236}">
                <a16:creationId xmlns:a16="http://schemas.microsoft.com/office/drawing/2014/main" id="{9EF37B51-F9F5-44BE-99CD-C64ADE364247}"/>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32101" name="Text Box 10">
            <a:extLst>
              <a:ext uri="{FF2B5EF4-FFF2-40B4-BE49-F238E27FC236}">
                <a16:creationId xmlns:a16="http://schemas.microsoft.com/office/drawing/2014/main" id="{4006A44D-A7CA-428B-AF33-9EAB25E320A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2102" name="Line 12">
            <a:extLst>
              <a:ext uri="{FF2B5EF4-FFF2-40B4-BE49-F238E27FC236}">
                <a16:creationId xmlns:a16="http://schemas.microsoft.com/office/drawing/2014/main" id="{216E9467-97FF-4CCE-B7BD-89D5F99C1473}"/>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3" name="Line 13">
            <a:extLst>
              <a:ext uri="{FF2B5EF4-FFF2-40B4-BE49-F238E27FC236}">
                <a16:creationId xmlns:a16="http://schemas.microsoft.com/office/drawing/2014/main" id="{F6C444EA-8876-4B29-818D-AE09EB56A727}"/>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4" name="Slide Number Placeholder 1">
            <a:extLst>
              <a:ext uri="{FF2B5EF4-FFF2-40B4-BE49-F238E27FC236}">
                <a16:creationId xmlns:a16="http://schemas.microsoft.com/office/drawing/2014/main" id="{46AD55C0-BD3A-430F-8DCE-4545850B487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1A667D-D033-4F64-A6F0-1212BA72AA7D}" type="slidenum">
              <a:rPr lang="en-US" altLang="en-US" sz="1000"/>
              <a:pPr>
                <a:spcBef>
                  <a:spcPct val="0"/>
                </a:spcBef>
                <a:buClrTx/>
                <a:buSzTx/>
                <a:buFontTx/>
                <a:buNone/>
              </a:pPr>
              <a:t>143</a:t>
            </a:fld>
            <a:endParaRPr lang="en-US" altLang="en-US" sz="1000"/>
          </a:p>
        </p:txBody>
      </p:sp>
      <p:sp>
        <p:nvSpPr>
          <p:cNvPr id="109578" name="Text Box 14">
            <a:extLst>
              <a:ext uri="{FF2B5EF4-FFF2-40B4-BE49-F238E27FC236}">
                <a16:creationId xmlns:a16="http://schemas.microsoft.com/office/drawing/2014/main" id="{90046AE1-978E-49B4-B266-35FA2E0207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3C90C4B3-38B6-4151-94CC-7BAB536A0A14}"/>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was the key finding of the BEAT-ROP trial?</a:t>
            </a:r>
          </a:p>
          <a:p>
            <a:pPr eaLnBrk="1" hangingPunct="1">
              <a:defRPr/>
            </a:pPr>
            <a:r>
              <a:rPr lang="en-US" sz="1600" dirty="0">
                <a:solidFill>
                  <a:srgbClr val="0000FF"/>
                </a:solidFill>
              </a:rPr>
              <a:t>In eyes with Zone 1 APROP, the rate of recurrence after CLT was 42%, whereas the rate after </a:t>
            </a:r>
            <a:r>
              <a:rPr lang="en-US" sz="1600" dirty="0" err="1">
                <a:solidFill>
                  <a:srgbClr val="0000FF"/>
                </a:solidFill>
              </a:rPr>
              <a:t>intravitreal</a:t>
            </a:r>
            <a:r>
              <a:rPr lang="en-US" sz="1600" dirty="0">
                <a:solidFill>
                  <a:srgbClr val="0000FF"/>
                </a:solidFill>
              </a:rPr>
              <a:t> </a:t>
            </a:r>
            <a:r>
              <a:rPr lang="en-US" sz="1600" dirty="0" err="1">
                <a:solidFill>
                  <a:srgbClr val="0000FF"/>
                </a:solidFill>
              </a:rPr>
              <a:t>bevacizumab</a:t>
            </a:r>
            <a:r>
              <a:rPr lang="en-US" sz="1600"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chemeClr val="accent5"/>
                </a:solidFill>
              </a:rPr>
              <a:t>What about in eyes with posterior Zone 2 APROP?</a:t>
            </a:r>
          </a:p>
          <a:p>
            <a:pPr eaLnBrk="1" hangingPunct="1">
              <a:defRPr/>
            </a:pPr>
            <a:r>
              <a:rPr lang="en-US" sz="1600" dirty="0">
                <a:solidFill>
                  <a:schemeClr val="accent5"/>
                </a:solidFill>
              </a:rPr>
              <a:t>The recurrence rates did not differ statistically</a:t>
            </a:r>
          </a:p>
          <a:p>
            <a:pPr eaLnBrk="1" hangingPunct="1">
              <a:defRPr/>
            </a:pPr>
            <a:endParaRPr lang="en-US" sz="1600" dirty="0">
              <a:solidFill>
                <a:schemeClr val="accent5"/>
              </a:solidFill>
            </a:endParaRPr>
          </a:p>
          <a:p>
            <a:pPr eaLnBrk="1" hangingPunct="1">
              <a:defRPr/>
            </a:pPr>
            <a:r>
              <a:rPr lang="en-US" sz="1600" i="1" dirty="0">
                <a:solidFill>
                  <a:schemeClr val="accent5"/>
                </a:solidFill>
              </a:rPr>
              <a:t>What about post-treatment development of the immature retina?</a:t>
            </a:r>
          </a:p>
          <a:p>
            <a:pPr eaLnBrk="1" hangingPunct="1">
              <a:defRPr/>
            </a:pPr>
            <a:r>
              <a:rPr lang="en-US" sz="1600" dirty="0">
                <a:solidFill>
                  <a:schemeClr val="accent5"/>
                </a:solidFill>
              </a:rPr>
              <a:t>Peripheral vascularization proceeded in an apparently normal fashion in the </a:t>
            </a:r>
            <a:r>
              <a:rPr lang="en-US" sz="1600" dirty="0" err="1">
                <a:solidFill>
                  <a:schemeClr val="accent5"/>
                </a:solidFill>
              </a:rPr>
              <a:t>bevacizumab</a:t>
            </a:r>
            <a:r>
              <a:rPr lang="en-US" sz="1600" dirty="0">
                <a:solidFill>
                  <a:schemeClr val="accent5"/>
                </a:solidFill>
              </a:rPr>
              <a:t> eyes, but not in the CLT eyes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B58EB3BC-05CF-4F9E-8DCE-62860BCD743D}"/>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3123" name="Rectangle 9">
            <a:extLst>
              <a:ext uri="{FF2B5EF4-FFF2-40B4-BE49-F238E27FC236}">
                <a16:creationId xmlns:a16="http://schemas.microsoft.com/office/drawing/2014/main" id="{77C97926-3AD9-4AD8-984F-7BADEC426E6A}"/>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3124" name="Rectangle 8">
            <a:extLst>
              <a:ext uri="{FF2B5EF4-FFF2-40B4-BE49-F238E27FC236}">
                <a16:creationId xmlns:a16="http://schemas.microsoft.com/office/drawing/2014/main" id="{619A07B0-C47A-4243-A857-9CEA46D3B5F1}"/>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33125" name="Text Box 10">
            <a:extLst>
              <a:ext uri="{FF2B5EF4-FFF2-40B4-BE49-F238E27FC236}">
                <a16:creationId xmlns:a16="http://schemas.microsoft.com/office/drawing/2014/main" id="{FC53BBED-4517-4B93-858C-2B5E719E151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3126" name="Line 12">
            <a:extLst>
              <a:ext uri="{FF2B5EF4-FFF2-40B4-BE49-F238E27FC236}">
                <a16:creationId xmlns:a16="http://schemas.microsoft.com/office/drawing/2014/main" id="{4465761C-DBFB-44B6-A0B7-EA07AD99BACA}"/>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7" name="Line 13">
            <a:extLst>
              <a:ext uri="{FF2B5EF4-FFF2-40B4-BE49-F238E27FC236}">
                <a16:creationId xmlns:a16="http://schemas.microsoft.com/office/drawing/2014/main" id="{315E78F5-D6ED-4EA3-B991-B021D3B9C059}"/>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8" name="Slide Number Placeholder 1">
            <a:extLst>
              <a:ext uri="{FF2B5EF4-FFF2-40B4-BE49-F238E27FC236}">
                <a16:creationId xmlns:a16="http://schemas.microsoft.com/office/drawing/2014/main" id="{BC7A234D-89A2-4F90-9876-19407F0D828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2ECDCA-5A53-491F-A4D2-F0A9F478E421}" type="slidenum">
              <a:rPr lang="en-US" altLang="en-US" sz="1000"/>
              <a:pPr>
                <a:spcBef>
                  <a:spcPct val="0"/>
                </a:spcBef>
                <a:buClrTx/>
                <a:buSzTx/>
                <a:buFontTx/>
                <a:buNone/>
              </a:pPr>
              <a:t>144</a:t>
            </a:fld>
            <a:endParaRPr lang="en-US" altLang="en-US" sz="1000"/>
          </a:p>
        </p:txBody>
      </p:sp>
      <p:sp>
        <p:nvSpPr>
          <p:cNvPr id="109578" name="Text Box 14">
            <a:extLst>
              <a:ext uri="{FF2B5EF4-FFF2-40B4-BE49-F238E27FC236}">
                <a16:creationId xmlns:a16="http://schemas.microsoft.com/office/drawing/2014/main" id="{CEA9D38C-642A-404C-AA1A-DB12797F9058}"/>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83217516-4AE4-4058-B1CB-C23C15AAAFE9}"/>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was the key finding of the BEAT-ROP trial?</a:t>
            </a:r>
          </a:p>
          <a:p>
            <a:pPr eaLnBrk="1" hangingPunct="1">
              <a:defRPr/>
            </a:pPr>
            <a:r>
              <a:rPr lang="en-US" sz="1600" dirty="0">
                <a:solidFill>
                  <a:srgbClr val="0000FF"/>
                </a:solidFill>
              </a:rPr>
              <a:t>In eyes with Zone 1 APROP, the rate of recurrence after CLT was 42%, whereas the rate after </a:t>
            </a:r>
            <a:r>
              <a:rPr lang="en-US" sz="1600" dirty="0" err="1">
                <a:solidFill>
                  <a:srgbClr val="0000FF"/>
                </a:solidFill>
              </a:rPr>
              <a:t>intravitreal</a:t>
            </a:r>
            <a:r>
              <a:rPr lang="en-US" sz="1600" dirty="0">
                <a:solidFill>
                  <a:srgbClr val="0000FF"/>
                </a:solidFill>
              </a:rPr>
              <a:t> </a:t>
            </a:r>
            <a:r>
              <a:rPr lang="en-US" sz="1600" dirty="0" err="1">
                <a:solidFill>
                  <a:srgbClr val="0000FF"/>
                </a:solidFill>
              </a:rPr>
              <a:t>bevacizumab</a:t>
            </a:r>
            <a:r>
              <a:rPr lang="en-US" sz="1600"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rgbClr val="0000FF"/>
                </a:solidFill>
              </a:rPr>
              <a:t>What about in eyes with posterior Zone 2 APROP?</a:t>
            </a:r>
          </a:p>
          <a:p>
            <a:pPr eaLnBrk="1" hangingPunct="1">
              <a:defRPr/>
            </a:pPr>
            <a:r>
              <a:rPr lang="en-US" sz="1600" dirty="0">
                <a:solidFill>
                  <a:schemeClr val="accent5"/>
                </a:solidFill>
              </a:rPr>
              <a:t>The recurrence rates did not differ statistically</a:t>
            </a:r>
          </a:p>
          <a:p>
            <a:pPr eaLnBrk="1" hangingPunct="1">
              <a:defRPr/>
            </a:pPr>
            <a:endParaRPr lang="en-US" sz="1600" dirty="0">
              <a:solidFill>
                <a:schemeClr val="accent5"/>
              </a:solidFill>
            </a:endParaRPr>
          </a:p>
          <a:p>
            <a:pPr eaLnBrk="1" hangingPunct="1">
              <a:defRPr/>
            </a:pPr>
            <a:r>
              <a:rPr lang="en-US" sz="1600" i="1" dirty="0">
                <a:solidFill>
                  <a:schemeClr val="accent5"/>
                </a:solidFill>
              </a:rPr>
              <a:t>What about post-treatment development of the immature retina?</a:t>
            </a:r>
          </a:p>
          <a:p>
            <a:pPr eaLnBrk="1" hangingPunct="1">
              <a:defRPr/>
            </a:pPr>
            <a:r>
              <a:rPr lang="en-US" sz="1600" dirty="0">
                <a:solidFill>
                  <a:schemeClr val="accent5"/>
                </a:solidFill>
              </a:rPr>
              <a:t>Peripheral vascularization proceeded in an apparently normal fashion in the </a:t>
            </a:r>
            <a:r>
              <a:rPr lang="en-US" sz="1600" dirty="0" err="1">
                <a:solidFill>
                  <a:schemeClr val="accent5"/>
                </a:solidFill>
              </a:rPr>
              <a:t>bevacizumab</a:t>
            </a:r>
            <a:r>
              <a:rPr lang="en-US" sz="1600" dirty="0">
                <a:solidFill>
                  <a:schemeClr val="accent5"/>
                </a:solidFill>
              </a:rPr>
              <a:t> eyes, but not in the CLT eyes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420BDEBC-3F06-4BBF-AB10-AEFEB477CA3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4147" name="Rectangle 9">
            <a:extLst>
              <a:ext uri="{FF2B5EF4-FFF2-40B4-BE49-F238E27FC236}">
                <a16:creationId xmlns:a16="http://schemas.microsoft.com/office/drawing/2014/main" id="{EB3023E6-279A-48BA-9079-D5A8E3987167}"/>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4148" name="Rectangle 8">
            <a:extLst>
              <a:ext uri="{FF2B5EF4-FFF2-40B4-BE49-F238E27FC236}">
                <a16:creationId xmlns:a16="http://schemas.microsoft.com/office/drawing/2014/main" id="{8B2FC503-D378-46F6-A70A-C20E9CFA859E}"/>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34149" name="Text Box 10">
            <a:extLst>
              <a:ext uri="{FF2B5EF4-FFF2-40B4-BE49-F238E27FC236}">
                <a16:creationId xmlns:a16="http://schemas.microsoft.com/office/drawing/2014/main" id="{C0ED5BCB-4A31-4F63-ABD6-20B4CFF98F7F}"/>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4150" name="Line 12">
            <a:extLst>
              <a:ext uri="{FF2B5EF4-FFF2-40B4-BE49-F238E27FC236}">
                <a16:creationId xmlns:a16="http://schemas.microsoft.com/office/drawing/2014/main" id="{C21AE73C-F612-488B-BA8E-B54EF0729DA4}"/>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1" name="Line 13">
            <a:extLst>
              <a:ext uri="{FF2B5EF4-FFF2-40B4-BE49-F238E27FC236}">
                <a16:creationId xmlns:a16="http://schemas.microsoft.com/office/drawing/2014/main" id="{6481964D-0021-49DE-97A6-6F14C4EA740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2" name="Slide Number Placeholder 1">
            <a:extLst>
              <a:ext uri="{FF2B5EF4-FFF2-40B4-BE49-F238E27FC236}">
                <a16:creationId xmlns:a16="http://schemas.microsoft.com/office/drawing/2014/main" id="{2A4F21AD-8D6F-4F3C-AD3E-FBAEDE7CD4C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A4BA793-D769-41F7-B714-6F182B9AF429}" type="slidenum">
              <a:rPr lang="en-US" altLang="en-US" sz="1000"/>
              <a:pPr>
                <a:spcBef>
                  <a:spcPct val="0"/>
                </a:spcBef>
                <a:buClrTx/>
                <a:buSzTx/>
                <a:buFontTx/>
                <a:buNone/>
              </a:pPr>
              <a:t>145</a:t>
            </a:fld>
            <a:endParaRPr lang="en-US" altLang="en-US" sz="1000"/>
          </a:p>
        </p:txBody>
      </p:sp>
      <p:sp>
        <p:nvSpPr>
          <p:cNvPr id="109578" name="Text Box 14">
            <a:extLst>
              <a:ext uri="{FF2B5EF4-FFF2-40B4-BE49-F238E27FC236}">
                <a16:creationId xmlns:a16="http://schemas.microsoft.com/office/drawing/2014/main" id="{8D38BE88-7949-4A08-ABE4-E91985D4CCF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E6DA1A5-FFD3-4736-BA2A-B6396599BEA1}"/>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was the key finding of the BEAT-ROP trial?</a:t>
            </a:r>
          </a:p>
          <a:p>
            <a:pPr eaLnBrk="1" hangingPunct="1">
              <a:defRPr/>
            </a:pPr>
            <a:r>
              <a:rPr lang="en-US" sz="1600" dirty="0">
                <a:solidFill>
                  <a:srgbClr val="0000FF"/>
                </a:solidFill>
              </a:rPr>
              <a:t>In eyes with Zone 1 APROP, the rate of recurrence after CLT was 42%, whereas the rate after </a:t>
            </a:r>
            <a:r>
              <a:rPr lang="en-US" sz="1600" dirty="0" err="1">
                <a:solidFill>
                  <a:srgbClr val="0000FF"/>
                </a:solidFill>
              </a:rPr>
              <a:t>intravitreal</a:t>
            </a:r>
            <a:r>
              <a:rPr lang="en-US" sz="1600" dirty="0">
                <a:solidFill>
                  <a:srgbClr val="0000FF"/>
                </a:solidFill>
              </a:rPr>
              <a:t> </a:t>
            </a:r>
            <a:r>
              <a:rPr lang="en-US" sz="1600" dirty="0" err="1">
                <a:solidFill>
                  <a:srgbClr val="0000FF"/>
                </a:solidFill>
              </a:rPr>
              <a:t>bevacizumab</a:t>
            </a:r>
            <a:r>
              <a:rPr lang="en-US" sz="1600"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rgbClr val="0000FF"/>
                </a:solidFill>
              </a:rPr>
              <a:t>What about in eyes with posterior Zone 2 APROP?</a:t>
            </a:r>
          </a:p>
          <a:p>
            <a:pPr eaLnBrk="1" hangingPunct="1">
              <a:defRPr/>
            </a:pPr>
            <a:r>
              <a:rPr lang="en-US" sz="1600" dirty="0">
                <a:solidFill>
                  <a:srgbClr val="0000FF"/>
                </a:solidFill>
              </a:rPr>
              <a:t>The recurrence rates did not differ statistically</a:t>
            </a:r>
          </a:p>
          <a:p>
            <a:pPr eaLnBrk="1" hangingPunct="1">
              <a:defRPr/>
            </a:pPr>
            <a:endParaRPr lang="en-US" sz="1600" dirty="0">
              <a:solidFill>
                <a:srgbClr val="0000FF"/>
              </a:solidFill>
            </a:endParaRPr>
          </a:p>
          <a:p>
            <a:pPr eaLnBrk="1" hangingPunct="1">
              <a:defRPr/>
            </a:pPr>
            <a:r>
              <a:rPr lang="en-US" sz="1600" i="1" dirty="0">
                <a:solidFill>
                  <a:schemeClr val="accent5"/>
                </a:solidFill>
              </a:rPr>
              <a:t>What about post-treatment development of the immature retina?</a:t>
            </a:r>
          </a:p>
          <a:p>
            <a:pPr eaLnBrk="1" hangingPunct="1">
              <a:defRPr/>
            </a:pPr>
            <a:r>
              <a:rPr lang="en-US" sz="1600" dirty="0">
                <a:solidFill>
                  <a:schemeClr val="accent5"/>
                </a:solidFill>
              </a:rPr>
              <a:t>Peripheral vascularization proceeded in an apparently normal fashion in the </a:t>
            </a:r>
            <a:r>
              <a:rPr lang="en-US" sz="1600" dirty="0" err="1">
                <a:solidFill>
                  <a:schemeClr val="accent5"/>
                </a:solidFill>
              </a:rPr>
              <a:t>bevacizumab</a:t>
            </a:r>
            <a:r>
              <a:rPr lang="en-US" sz="1600" dirty="0">
                <a:solidFill>
                  <a:schemeClr val="accent5"/>
                </a:solidFill>
              </a:rPr>
              <a:t> eyes, but not in the CLT eyes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F160057C-15DD-426F-9BBF-4891B430BD1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5171" name="Rectangle 9">
            <a:extLst>
              <a:ext uri="{FF2B5EF4-FFF2-40B4-BE49-F238E27FC236}">
                <a16:creationId xmlns:a16="http://schemas.microsoft.com/office/drawing/2014/main" id="{AA2365A1-79E5-4ACC-9BE9-16393DC4686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5172" name="Rectangle 8">
            <a:extLst>
              <a:ext uri="{FF2B5EF4-FFF2-40B4-BE49-F238E27FC236}">
                <a16:creationId xmlns:a16="http://schemas.microsoft.com/office/drawing/2014/main" id="{A14F5483-9490-409F-BA0E-11BF01897A56}"/>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35173" name="Text Box 10">
            <a:extLst>
              <a:ext uri="{FF2B5EF4-FFF2-40B4-BE49-F238E27FC236}">
                <a16:creationId xmlns:a16="http://schemas.microsoft.com/office/drawing/2014/main" id="{AA4DCEF5-1EBC-419D-9859-CD90A7584D55}"/>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5174" name="Line 12">
            <a:extLst>
              <a:ext uri="{FF2B5EF4-FFF2-40B4-BE49-F238E27FC236}">
                <a16:creationId xmlns:a16="http://schemas.microsoft.com/office/drawing/2014/main" id="{61CBAC99-B50E-4B01-A69E-747963997F35}"/>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5" name="Line 13">
            <a:extLst>
              <a:ext uri="{FF2B5EF4-FFF2-40B4-BE49-F238E27FC236}">
                <a16:creationId xmlns:a16="http://schemas.microsoft.com/office/drawing/2014/main" id="{771E6481-09CE-44D3-B310-3CE2FB14E835}"/>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6" name="Slide Number Placeholder 1">
            <a:extLst>
              <a:ext uri="{FF2B5EF4-FFF2-40B4-BE49-F238E27FC236}">
                <a16:creationId xmlns:a16="http://schemas.microsoft.com/office/drawing/2014/main" id="{49330134-58F1-4A06-A5AB-1F2C0B5190F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448779-0938-46CE-8E55-5209ACDA3615}" type="slidenum">
              <a:rPr lang="en-US" altLang="en-US" sz="1000"/>
              <a:pPr>
                <a:spcBef>
                  <a:spcPct val="0"/>
                </a:spcBef>
                <a:buClrTx/>
                <a:buSzTx/>
                <a:buFontTx/>
                <a:buNone/>
              </a:pPr>
              <a:t>146</a:t>
            </a:fld>
            <a:endParaRPr lang="en-US" altLang="en-US" sz="1000"/>
          </a:p>
        </p:txBody>
      </p:sp>
      <p:sp>
        <p:nvSpPr>
          <p:cNvPr id="109578" name="Text Box 14">
            <a:extLst>
              <a:ext uri="{FF2B5EF4-FFF2-40B4-BE49-F238E27FC236}">
                <a16:creationId xmlns:a16="http://schemas.microsoft.com/office/drawing/2014/main" id="{B68BB0E3-1B21-4D7E-8DC5-7F2F6B85FA23}"/>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16E96E34-E230-4A92-B452-F714EF31ED44}"/>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was the key finding of the BEAT-ROP trial?</a:t>
            </a:r>
          </a:p>
          <a:p>
            <a:pPr eaLnBrk="1" hangingPunct="1">
              <a:defRPr/>
            </a:pPr>
            <a:r>
              <a:rPr lang="en-US" sz="1600" dirty="0">
                <a:solidFill>
                  <a:srgbClr val="0000FF"/>
                </a:solidFill>
              </a:rPr>
              <a:t>In eyes with Zone 1 APROP, the rate of recurrence after CLT was 42%, whereas the rate after </a:t>
            </a:r>
            <a:r>
              <a:rPr lang="en-US" sz="1600" dirty="0" err="1">
                <a:solidFill>
                  <a:srgbClr val="0000FF"/>
                </a:solidFill>
              </a:rPr>
              <a:t>intravitreal</a:t>
            </a:r>
            <a:r>
              <a:rPr lang="en-US" sz="1600" dirty="0">
                <a:solidFill>
                  <a:srgbClr val="0000FF"/>
                </a:solidFill>
              </a:rPr>
              <a:t> </a:t>
            </a:r>
            <a:r>
              <a:rPr lang="en-US" sz="1600" dirty="0" err="1">
                <a:solidFill>
                  <a:srgbClr val="0000FF"/>
                </a:solidFill>
              </a:rPr>
              <a:t>bevacizumab</a:t>
            </a:r>
            <a:r>
              <a:rPr lang="en-US" sz="1600"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rgbClr val="0000FF"/>
                </a:solidFill>
              </a:rPr>
              <a:t>What about in eyes with posterior Zone 2 APROP?</a:t>
            </a:r>
          </a:p>
          <a:p>
            <a:pPr eaLnBrk="1" hangingPunct="1">
              <a:defRPr/>
            </a:pPr>
            <a:r>
              <a:rPr lang="en-US" sz="1600" dirty="0">
                <a:solidFill>
                  <a:srgbClr val="0000FF"/>
                </a:solidFill>
              </a:rPr>
              <a:t>The recurrence rates did not differ statistically</a:t>
            </a:r>
          </a:p>
          <a:p>
            <a:pPr eaLnBrk="1" hangingPunct="1">
              <a:defRPr/>
            </a:pPr>
            <a:endParaRPr lang="en-US" sz="1600" dirty="0">
              <a:solidFill>
                <a:srgbClr val="0000FF"/>
              </a:solidFill>
            </a:endParaRPr>
          </a:p>
          <a:p>
            <a:pPr eaLnBrk="1" hangingPunct="1">
              <a:defRPr/>
            </a:pPr>
            <a:r>
              <a:rPr lang="en-US" sz="1600" i="1" dirty="0">
                <a:solidFill>
                  <a:srgbClr val="0000FF"/>
                </a:solidFill>
              </a:rPr>
              <a:t>What about post-treatment development of the immature peripheral retina?</a:t>
            </a:r>
          </a:p>
          <a:p>
            <a:pPr eaLnBrk="1" hangingPunct="1">
              <a:defRPr/>
            </a:pPr>
            <a:r>
              <a:rPr lang="en-US" sz="1600" dirty="0">
                <a:solidFill>
                  <a:schemeClr val="accent5"/>
                </a:solidFill>
              </a:rPr>
              <a:t>Peripheral vascularization proceeded in an apparently normal fashion in the </a:t>
            </a:r>
            <a:r>
              <a:rPr lang="en-US" sz="1600" dirty="0" err="1">
                <a:solidFill>
                  <a:schemeClr val="accent5"/>
                </a:solidFill>
              </a:rPr>
              <a:t>bevacizumab</a:t>
            </a:r>
            <a:r>
              <a:rPr lang="en-US" sz="1600" dirty="0">
                <a:solidFill>
                  <a:schemeClr val="accent5"/>
                </a:solidFill>
              </a:rPr>
              <a:t> eyes, but not in the CLT eyes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052D7A4A-7273-4A66-84C4-D64A73EC2670}"/>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6195" name="Rectangle 9">
            <a:extLst>
              <a:ext uri="{FF2B5EF4-FFF2-40B4-BE49-F238E27FC236}">
                <a16:creationId xmlns:a16="http://schemas.microsoft.com/office/drawing/2014/main" id="{9BD38F18-6D43-49C6-B6DB-6FAF0A476105}"/>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6196" name="Rectangle 8">
            <a:extLst>
              <a:ext uri="{FF2B5EF4-FFF2-40B4-BE49-F238E27FC236}">
                <a16:creationId xmlns:a16="http://schemas.microsoft.com/office/drawing/2014/main" id="{78FD912F-3683-416F-8B19-DD0C5F78E48D}"/>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36197" name="Text Box 10">
            <a:extLst>
              <a:ext uri="{FF2B5EF4-FFF2-40B4-BE49-F238E27FC236}">
                <a16:creationId xmlns:a16="http://schemas.microsoft.com/office/drawing/2014/main" id="{796E129B-F3DA-48CA-8E0E-96B7E32C51E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6198" name="Line 12">
            <a:extLst>
              <a:ext uri="{FF2B5EF4-FFF2-40B4-BE49-F238E27FC236}">
                <a16:creationId xmlns:a16="http://schemas.microsoft.com/office/drawing/2014/main" id="{631217A4-FDD5-4BCC-BEF1-497A793E897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199" name="Line 13">
            <a:extLst>
              <a:ext uri="{FF2B5EF4-FFF2-40B4-BE49-F238E27FC236}">
                <a16:creationId xmlns:a16="http://schemas.microsoft.com/office/drawing/2014/main" id="{31DA9255-FB4D-4891-86FB-86E8F8A35CD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0" name="Slide Number Placeholder 1">
            <a:extLst>
              <a:ext uri="{FF2B5EF4-FFF2-40B4-BE49-F238E27FC236}">
                <a16:creationId xmlns:a16="http://schemas.microsoft.com/office/drawing/2014/main" id="{1F234705-7E5F-4987-BFF5-55C8912067B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B9AE89-B0F1-4320-9C7D-DDE90D866665}" type="slidenum">
              <a:rPr lang="en-US" altLang="en-US" sz="1000"/>
              <a:pPr>
                <a:spcBef>
                  <a:spcPct val="0"/>
                </a:spcBef>
                <a:buClrTx/>
                <a:buSzTx/>
                <a:buFontTx/>
                <a:buNone/>
              </a:pPr>
              <a:t>147</a:t>
            </a:fld>
            <a:endParaRPr lang="en-US" altLang="en-US" sz="1000"/>
          </a:p>
        </p:txBody>
      </p:sp>
      <p:sp>
        <p:nvSpPr>
          <p:cNvPr id="109578" name="Text Box 14">
            <a:extLst>
              <a:ext uri="{FF2B5EF4-FFF2-40B4-BE49-F238E27FC236}">
                <a16:creationId xmlns:a16="http://schemas.microsoft.com/office/drawing/2014/main" id="{6D639764-4913-4E2D-9F2A-96AF4CA3F50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D21C889-92D4-4641-ACB3-E1F21D485041}"/>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rgbClr val="0000FF"/>
                </a:solidFill>
              </a:rPr>
              <a:t>What was the key finding of the BEAT-ROP trial?</a:t>
            </a:r>
          </a:p>
          <a:p>
            <a:pPr eaLnBrk="1" hangingPunct="1">
              <a:defRPr/>
            </a:pPr>
            <a:r>
              <a:rPr lang="en-US" sz="1600" dirty="0">
                <a:solidFill>
                  <a:srgbClr val="0000FF"/>
                </a:solidFill>
              </a:rPr>
              <a:t>In eyes with Zone 1 APROP, the rate of recurrence after CLT was 42%, whereas the rate after </a:t>
            </a:r>
            <a:r>
              <a:rPr lang="en-US" sz="1600" dirty="0" err="1">
                <a:solidFill>
                  <a:srgbClr val="0000FF"/>
                </a:solidFill>
              </a:rPr>
              <a:t>intravitreal</a:t>
            </a:r>
            <a:r>
              <a:rPr lang="en-US" sz="1600" dirty="0">
                <a:solidFill>
                  <a:srgbClr val="0000FF"/>
                </a:solidFill>
              </a:rPr>
              <a:t> </a:t>
            </a:r>
            <a:r>
              <a:rPr lang="en-US" sz="1600" dirty="0" err="1">
                <a:solidFill>
                  <a:srgbClr val="0000FF"/>
                </a:solidFill>
              </a:rPr>
              <a:t>bevacizumab</a:t>
            </a:r>
            <a:r>
              <a:rPr lang="en-US" sz="1600"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rgbClr val="0000FF"/>
                </a:solidFill>
              </a:rPr>
              <a:t>What about in eyes with posterior Zone 2 APROP?</a:t>
            </a:r>
          </a:p>
          <a:p>
            <a:pPr eaLnBrk="1" hangingPunct="1">
              <a:defRPr/>
            </a:pPr>
            <a:r>
              <a:rPr lang="en-US" sz="1600" dirty="0">
                <a:solidFill>
                  <a:srgbClr val="0000FF"/>
                </a:solidFill>
              </a:rPr>
              <a:t>The recurrence rates did not differ statistically</a:t>
            </a:r>
          </a:p>
          <a:p>
            <a:pPr eaLnBrk="1" hangingPunct="1">
              <a:defRPr/>
            </a:pPr>
            <a:endParaRPr lang="en-US" sz="1600" dirty="0">
              <a:solidFill>
                <a:srgbClr val="0000FF"/>
              </a:solidFill>
            </a:endParaRPr>
          </a:p>
          <a:p>
            <a:pPr eaLnBrk="1" hangingPunct="1">
              <a:defRPr/>
            </a:pPr>
            <a:r>
              <a:rPr lang="en-US" sz="1600" i="1" dirty="0">
                <a:solidFill>
                  <a:srgbClr val="0000FF"/>
                </a:solidFill>
              </a:rPr>
              <a:t>What about post-treatment development of the immature peripheral retina?</a:t>
            </a:r>
          </a:p>
          <a:p>
            <a:pPr eaLnBrk="1" hangingPunct="1">
              <a:defRPr/>
            </a:pPr>
            <a:r>
              <a:rPr lang="en-US" sz="1600" dirty="0">
                <a:solidFill>
                  <a:srgbClr val="0000FF"/>
                </a:solidFill>
              </a:rPr>
              <a:t>Peripheral vascularization proceeded in an apparently normal fashion in the </a:t>
            </a:r>
            <a:r>
              <a:rPr lang="en-US" sz="1600" dirty="0" err="1">
                <a:solidFill>
                  <a:srgbClr val="0000FF"/>
                </a:solidFill>
              </a:rPr>
              <a:t>bevacizumab</a:t>
            </a:r>
            <a:r>
              <a:rPr lang="en-US" sz="1600" dirty="0">
                <a:solidFill>
                  <a:srgbClr val="0000FF"/>
                </a:solidFill>
              </a:rPr>
              <a:t> eyes, but not in the CLT eyes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0F8F89E9-DDEA-4EE2-A534-CF997BA4389E}"/>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7219" name="Rectangle 9">
            <a:extLst>
              <a:ext uri="{FF2B5EF4-FFF2-40B4-BE49-F238E27FC236}">
                <a16:creationId xmlns:a16="http://schemas.microsoft.com/office/drawing/2014/main" id="{F6BF793B-2806-42A3-9239-21EE2749C9B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7220" name="Rectangle 8">
            <a:extLst>
              <a:ext uri="{FF2B5EF4-FFF2-40B4-BE49-F238E27FC236}">
                <a16:creationId xmlns:a16="http://schemas.microsoft.com/office/drawing/2014/main" id="{FE5C3E60-24CE-466D-84A3-1F235528336D}"/>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37221" name="Text Box 10">
            <a:extLst>
              <a:ext uri="{FF2B5EF4-FFF2-40B4-BE49-F238E27FC236}">
                <a16:creationId xmlns:a16="http://schemas.microsoft.com/office/drawing/2014/main" id="{49AF5743-AD62-4F50-BC3E-38AA715F82FB}"/>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7222" name="Line 12">
            <a:extLst>
              <a:ext uri="{FF2B5EF4-FFF2-40B4-BE49-F238E27FC236}">
                <a16:creationId xmlns:a16="http://schemas.microsoft.com/office/drawing/2014/main" id="{14ECDF2D-BCF4-4C92-8F95-B71E7D45D76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3" name="Line 13">
            <a:extLst>
              <a:ext uri="{FF2B5EF4-FFF2-40B4-BE49-F238E27FC236}">
                <a16:creationId xmlns:a16="http://schemas.microsoft.com/office/drawing/2014/main" id="{ACF35C51-2B00-46F4-9CE0-3E79789F06D7}"/>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4" name="Slide Number Placeholder 1">
            <a:extLst>
              <a:ext uri="{FF2B5EF4-FFF2-40B4-BE49-F238E27FC236}">
                <a16:creationId xmlns:a16="http://schemas.microsoft.com/office/drawing/2014/main" id="{42C662B4-DFC2-41B0-A7AB-5B927911AA3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00CC41-5520-4369-9972-5035AC0410C4}" type="slidenum">
              <a:rPr lang="en-US" altLang="en-US" sz="1000"/>
              <a:pPr>
                <a:spcBef>
                  <a:spcPct val="0"/>
                </a:spcBef>
                <a:buClrTx/>
                <a:buSzTx/>
                <a:buFontTx/>
                <a:buNone/>
              </a:pPr>
              <a:t>148</a:t>
            </a:fld>
            <a:endParaRPr lang="en-US" altLang="en-US" sz="1000"/>
          </a:p>
        </p:txBody>
      </p:sp>
      <p:sp>
        <p:nvSpPr>
          <p:cNvPr id="109578" name="Text Box 14">
            <a:extLst>
              <a:ext uri="{FF2B5EF4-FFF2-40B4-BE49-F238E27FC236}">
                <a16:creationId xmlns:a16="http://schemas.microsoft.com/office/drawing/2014/main" id="{08E2AB63-E48B-4365-9589-5A4CC4A16088}"/>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9A848DF2-D99E-4C04-A61E-986400159E1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rgbClr val="0000FF"/>
                </a:solidFill>
              </a:rPr>
              <a:t>In eyes with Zone 1 APROP, the rate of recurrence after CLT was 42%, whereas the rate after </a:t>
            </a:r>
            <a:r>
              <a:rPr lang="en-US" sz="1600" u="sng" dirty="0" err="1">
                <a:solidFill>
                  <a:srgbClr val="0000FF"/>
                </a:solidFill>
              </a:rPr>
              <a:t>intravitreal</a:t>
            </a:r>
            <a:r>
              <a:rPr lang="en-US" sz="1600" u="sng" dirty="0">
                <a:solidFill>
                  <a:srgbClr val="0000FF"/>
                </a:solidFill>
              </a:rPr>
              <a:t> </a:t>
            </a:r>
            <a:r>
              <a:rPr lang="en-US" sz="1600" u="sng" dirty="0" err="1">
                <a:solidFill>
                  <a:srgbClr val="0000FF"/>
                </a:solidFill>
              </a:rPr>
              <a:t>bevacizumab</a:t>
            </a:r>
            <a:r>
              <a:rPr lang="en-US" sz="1600" u="sng"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a:t>
            </a:r>
            <a:r>
              <a:rPr lang="en-US" sz="1600" i="1" dirty="0">
                <a:solidFill>
                  <a:srgbClr val="0000FF"/>
                </a:solidFill>
              </a:rPr>
              <a:t> </a:t>
            </a:r>
            <a:r>
              <a:rPr lang="en-US" sz="1600" i="1" dirty="0">
                <a:solidFill>
                  <a:schemeClr val="bg1">
                    <a:lumMod val="65000"/>
                  </a:schemeClr>
                </a:solidFill>
              </a:rPr>
              <a:t>retina?</a:t>
            </a:r>
          </a:p>
          <a:p>
            <a:pPr eaLnBrk="1" hangingPunct="1">
              <a:defRPr/>
            </a:pPr>
            <a:r>
              <a:rPr lang="en-US" sz="1600" u="sng" dirty="0">
                <a:solidFill>
                  <a:srgbClr val="0000FF"/>
                </a:solidFill>
              </a:rPr>
              <a:t>Peripheral vascularization proceeded in an apparently normal fashion in the </a:t>
            </a:r>
            <a:r>
              <a:rPr lang="en-US" sz="1600" u="sng" dirty="0" err="1">
                <a:solidFill>
                  <a:srgbClr val="0000FF"/>
                </a:solidFill>
              </a:rPr>
              <a:t>bevacizumab</a:t>
            </a:r>
            <a:r>
              <a:rPr lang="en-US" sz="1600" u="sng" dirty="0">
                <a:solidFill>
                  <a:srgbClr val="0000FF"/>
                </a:solidFill>
              </a:rPr>
              <a:t> eyes</a:t>
            </a:r>
            <a:r>
              <a:rPr lang="en-US" sz="1600" dirty="0">
                <a:solidFill>
                  <a:srgbClr val="0000FF"/>
                </a:solidFill>
              </a:rPr>
              <a:t>, </a:t>
            </a:r>
            <a:r>
              <a:rPr lang="en-US" sz="1600" u="sng" dirty="0">
                <a:solidFill>
                  <a:srgbClr val="0000FF"/>
                </a:solidFill>
              </a:rPr>
              <a:t>but not in the CLT eyes</a:t>
            </a:r>
          </a:p>
        </p:txBody>
      </p:sp>
      <p:sp>
        <p:nvSpPr>
          <p:cNvPr id="137227" name="TextBox 11">
            <a:extLst>
              <a:ext uri="{FF2B5EF4-FFF2-40B4-BE49-F238E27FC236}">
                <a16:creationId xmlns:a16="http://schemas.microsoft.com/office/drawing/2014/main" id="{6D7E99CE-ECF1-49E7-BC87-1E57A3763B89}"/>
              </a:ext>
            </a:extLst>
          </p:cNvPr>
          <p:cNvSpPr txBox="1">
            <a:spLocks noChangeArrowheads="1"/>
          </p:cNvSpPr>
          <p:nvPr/>
        </p:nvSpPr>
        <p:spPr bwMode="auto">
          <a:xfrm>
            <a:off x="339725" y="928688"/>
            <a:ext cx="8194675" cy="8239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900"/>
              </a:lnSpc>
              <a:spcBef>
                <a:spcPct val="0"/>
              </a:spcBef>
              <a:buClrTx/>
              <a:buSzTx/>
              <a:buFontTx/>
              <a:buNone/>
            </a:pPr>
            <a:r>
              <a:rPr lang="en-US" altLang="en-US" sz="1600" i="1">
                <a:solidFill>
                  <a:srgbClr val="0000FF"/>
                </a:solidFill>
              </a:rPr>
              <a:t>So that’s it then--bevacizumab is the tx of choice for Zone 1 APROP, right?</a:t>
            </a:r>
          </a:p>
          <a:p>
            <a:pPr eaLnBrk="1" hangingPunct="1">
              <a:lnSpc>
                <a:spcPts val="1900"/>
              </a:lnSpc>
              <a:spcBef>
                <a:spcPct val="0"/>
              </a:spcBef>
              <a:buClrTx/>
              <a:buSzTx/>
              <a:buFontTx/>
              <a:buNone/>
            </a:pPr>
            <a:r>
              <a:rPr lang="en-US" altLang="en-US" sz="1600">
                <a:solidFill>
                  <a:srgbClr val="FFFF00"/>
                </a:solidFill>
              </a:rPr>
              <a:t>Not quite. There are a host of criticisms of the BEAT-ROP trial specifically, as well as concerns regarding the use of intravitreal bevacizumab in infants generally.</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1B0B4351-BA93-4DE0-98DD-7CAA8831FC80}"/>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8243" name="Rectangle 9">
            <a:extLst>
              <a:ext uri="{FF2B5EF4-FFF2-40B4-BE49-F238E27FC236}">
                <a16:creationId xmlns:a16="http://schemas.microsoft.com/office/drawing/2014/main" id="{8743FD75-4023-4855-A1A1-6112EAAD76C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8244" name="Rectangle 8">
            <a:extLst>
              <a:ext uri="{FF2B5EF4-FFF2-40B4-BE49-F238E27FC236}">
                <a16:creationId xmlns:a16="http://schemas.microsoft.com/office/drawing/2014/main" id="{BC6E97E6-BCD2-41F3-B8D3-D8925824AF10}"/>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38245" name="Text Box 10">
            <a:extLst>
              <a:ext uri="{FF2B5EF4-FFF2-40B4-BE49-F238E27FC236}">
                <a16:creationId xmlns:a16="http://schemas.microsoft.com/office/drawing/2014/main" id="{DEBCA33F-DE2A-41F4-8B38-86FC6A598704}"/>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8246" name="Line 12">
            <a:extLst>
              <a:ext uri="{FF2B5EF4-FFF2-40B4-BE49-F238E27FC236}">
                <a16:creationId xmlns:a16="http://schemas.microsoft.com/office/drawing/2014/main" id="{D437ACD9-321F-4F47-A23E-14475EED0793}"/>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7" name="Line 13">
            <a:extLst>
              <a:ext uri="{FF2B5EF4-FFF2-40B4-BE49-F238E27FC236}">
                <a16:creationId xmlns:a16="http://schemas.microsoft.com/office/drawing/2014/main" id="{E20FE372-01AA-4DFF-83AB-852CDE240707}"/>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8" name="Slide Number Placeholder 1">
            <a:extLst>
              <a:ext uri="{FF2B5EF4-FFF2-40B4-BE49-F238E27FC236}">
                <a16:creationId xmlns:a16="http://schemas.microsoft.com/office/drawing/2014/main" id="{1A1E8E86-4F5D-471D-8E80-96544C19434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754670-0433-496C-97BE-1C08E9A18026}" type="slidenum">
              <a:rPr lang="en-US" altLang="en-US" sz="1000"/>
              <a:pPr>
                <a:spcBef>
                  <a:spcPct val="0"/>
                </a:spcBef>
                <a:buClrTx/>
                <a:buSzTx/>
                <a:buFontTx/>
                <a:buNone/>
              </a:pPr>
              <a:t>149</a:t>
            </a:fld>
            <a:endParaRPr lang="en-US" altLang="en-US" sz="1000"/>
          </a:p>
        </p:txBody>
      </p:sp>
      <p:sp>
        <p:nvSpPr>
          <p:cNvPr id="109578" name="Text Box 14">
            <a:extLst>
              <a:ext uri="{FF2B5EF4-FFF2-40B4-BE49-F238E27FC236}">
                <a16:creationId xmlns:a16="http://schemas.microsoft.com/office/drawing/2014/main" id="{D680162B-AACB-4E61-B0F9-5220692E7CE0}"/>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38F8633-FA72-4A2C-830B-AAE518ADC7DB}"/>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rgbClr val="0000FF"/>
                </a:solidFill>
              </a:rPr>
              <a:t>In eyes with Zone 1 APROP, the rate of recurrence after CLT was 42%, whereas the rate after </a:t>
            </a:r>
            <a:r>
              <a:rPr lang="en-US" sz="1600" u="sng" dirty="0" err="1">
                <a:solidFill>
                  <a:srgbClr val="0000FF"/>
                </a:solidFill>
              </a:rPr>
              <a:t>intravitreal</a:t>
            </a:r>
            <a:r>
              <a:rPr lang="en-US" sz="1600" u="sng" dirty="0">
                <a:solidFill>
                  <a:srgbClr val="0000FF"/>
                </a:solidFill>
              </a:rPr>
              <a:t> </a:t>
            </a:r>
            <a:r>
              <a:rPr lang="en-US" sz="1600" u="sng" dirty="0" err="1">
                <a:solidFill>
                  <a:srgbClr val="0000FF"/>
                </a:solidFill>
              </a:rPr>
              <a:t>bevacizumab</a:t>
            </a:r>
            <a:r>
              <a:rPr lang="en-US" sz="1600" u="sng" dirty="0">
                <a:solidFill>
                  <a:srgbClr val="0000FF"/>
                </a:solidFill>
              </a:rPr>
              <a:t> was only 6%.</a:t>
            </a:r>
          </a:p>
          <a:p>
            <a:pPr eaLnBrk="1" hangingPunct="1">
              <a:defRPr/>
            </a:pPr>
            <a:endParaRPr lang="en-US" sz="1600" dirty="0">
              <a:solidFill>
                <a:srgbClr val="0000FF"/>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a:t>
            </a:r>
            <a:r>
              <a:rPr lang="en-US" sz="1600" i="1" dirty="0">
                <a:solidFill>
                  <a:srgbClr val="0000FF"/>
                </a:solidFill>
              </a:rPr>
              <a:t> </a:t>
            </a:r>
            <a:r>
              <a:rPr lang="en-US" sz="1600" i="1" dirty="0">
                <a:solidFill>
                  <a:schemeClr val="bg1">
                    <a:lumMod val="65000"/>
                  </a:schemeClr>
                </a:solidFill>
              </a:rPr>
              <a:t>retina?</a:t>
            </a:r>
          </a:p>
          <a:p>
            <a:pPr eaLnBrk="1" hangingPunct="1">
              <a:defRPr/>
            </a:pPr>
            <a:r>
              <a:rPr lang="en-US" sz="1600" u="sng" dirty="0">
                <a:solidFill>
                  <a:srgbClr val="0000FF"/>
                </a:solidFill>
              </a:rPr>
              <a:t>Peripheral vascularization proceeded in an apparently normal fashion in the </a:t>
            </a:r>
            <a:r>
              <a:rPr lang="en-US" sz="1600" u="sng" dirty="0" err="1">
                <a:solidFill>
                  <a:srgbClr val="0000FF"/>
                </a:solidFill>
              </a:rPr>
              <a:t>bevacizumab</a:t>
            </a:r>
            <a:r>
              <a:rPr lang="en-US" sz="1600" u="sng" dirty="0">
                <a:solidFill>
                  <a:srgbClr val="0000FF"/>
                </a:solidFill>
              </a:rPr>
              <a:t> eyes</a:t>
            </a:r>
            <a:r>
              <a:rPr lang="en-US" sz="1600" dirty="0">
                <a:solidFill>
                  <a:srgbClr val="0000FF"/>
                </a:solidFill>
              </a:rPr>
              <a:t>, </a:t>
            </a:r>
            <a:r>
              <a:rPr lang="en-US" sz="1600" u="sng" dirty="0">
                <a:solidFill>
                  <a:srgbClr val="0000FF"/>
                </a:solidFill>
              </a:rPr>
              <a:t>but not in the CLT eyes</a:t>
            </a:r>
          </a:p>
        </p:txBody>
      </p:sp>
      <p:sp>
        <p:nvSpPr>
          <p:cNvPr id="138251" name="TextBox 11">
            <a:extLst>
              <a:ext uri="{FF2B5EF4-FFF2-40B4-BE49-F238E27FC236}">
                <a16:creationId xmlns:a16="http://schemas.microsoft.com/office/drawing/2014/main" id="{6940612D-1759-4719-8E43-F6B182E10BE9}"/>
              </a:ext>
            </a:extLst>
          </p:cNvPr>
          <p:cNvSpPr txBox="1">
            <a:spLocks noChangeArrowheads="1"/>
          </p:cNvSpPr>
          <p:nvPr/>
        </p:nvSpPr>
        <p:spPr bwMode="auto">
          <a:xfrm>
            <a:off x="339725" y="928688"/>
            <a:ext cx="8194675" cy="8239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900"/>
              </a:lnSpc>
              <a:spcBef>
                <a:spcPct val="0"/>
              </a:spcBef>
              <a:buClrTx/>
              <a:buSzTx/>
              <a:buFontTx/>
              <a:buNone/>
            </a:pPr>
            <a:r>
              <a:rPr lang="en-US" altLang="en-US" sz="1600" i="1">
                <a:solidFill>
                  <a:srgbClr val="0000FF"/>
                </a:solidFill>
              </a:rPr>
              <a:t>So that’s it then--bevacizumab is the tx of choice for Zone 1 APROP, right?</a:t>
            </a:r>
          </a:p>
          <a:p>
            <a:pPr eaLnBrk="1" hangingPunct="1">
              <a:lnSpc>
                <a:spcPts val="1900"/>
              </a:lnSpc>
              <a:spcBef>
                <a:spcPct val="0"/>
              </a:spcBef>
              <a:buClrTx/>
              <a:buSzTx/>
              <a:buFontTx/>
              <a:buNone/>
            </a:pPr>
            <a:r>
              <a:rPr lang="en-US" altLang="en-US" sz="1600">
                <a:solidFill>
                  <a:srgbClr val="0000FF"/>
                </a:solidFill>
              </a:rPr>
              <a:t>Not quite. There are a host of criticisms of the BEAT-ROP trial specifically, as well as concerns regarding the use of intravitreal bevacizumab in infants generally.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a:t>
            </a:r>
            <a:r>
              <a:rPr lang="en-US" altLang="en-US" sz="2400" b="1" dirty="0">
                <a:sym typeface="Wingdings" panose="05000000000000000000" pitchFamily="2" charset="2"/>
              </a:rPr>
              <a:t>O</a:t>
            </a:r>
            <a:r>
              <a:rPr lang="en-US" altLang="en-US" sz="2400" b="1" baseline="-25000" dirty="0">
                <a:sym typeface="Wingdings" panose="05000000000000000000" pitchFamily="2" charset="2"/>
              </a:rPr>
              <a:t>2</a:t>
            </a:r>
            <a:r>
              <a:rPr lang="en-US" altLang="en-US" sz="2400" b="1" dirty="0">
                <a:sym typeface="Wingdings" panose="05000000000000000000" pitchFamily="2" charset="2"/>
              </a:rPr>
              <a:t> exposure </a:t>
            </a:r>
            <a:r>
              <a:rPr lang="en-US" altLang="en-US" sz="2400" dirty="0">
                <a:solidFill>
                  <a:schemeClr val="bg1">
                    <a:lumMod val="75000"/>
                  </a:schemeClr>
                </a:solidFill>
                <a:sym typeface="Wingdings" panose="05000000000000000000" pitchFamily="2" charset="2"/>
              </a:rPr>
              <a:t>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15</a:t>
            </a:fld>
            <a:endParaRPr lang="en-US" altLang="en-US" sz="1000"/>
          </a:p>
        </p:txBody>
      </p:sp>
      <p:sp>
        <p:nvSpPr>
          <p:cNvPr id="3" name="TextBox 2">
            <a:extLst>
              <a:ext uri="{FF2B5EF4-FFF2-40B4-BE49-F238E27FC236}">
                <a16:creationId xmlns:a16="http://schemas.microsoft.com/office/drawing/2014/main" id="{C8EEE9DE-8A97-D432-E919-039B67F0C4F8}"/>
              </a:ext>
            </a:extLst>
          </p:cNvPr>
          <p:cNvSpPr txBox="1"/>
          <p:nvPr/>
        </p:nvSpPr>
        <p:spPr>
          <a:xfrm>
            <a:off x="2223104" y="2438400"/>
            <a:ext cx="4807726" cy="338554"/>
          </a:xfrm>
          <a:prstGeom prst="rect">
            <a:avLst/>
          </a:prstGeom>
          <a:noFill/>
        </p:spPr>
        <p:txBody>
          <a:bodyPr wrap="none" rtlCol="0">
            <a:spAutoFit/>
          </a:bodyPr>
          <a:lstStyle/>
          <a:p>
            <a:r>
              <a:rPr lang="en-US" sz="1600" i="1" dirty="0"/>
              <a:t>Is exposure to supplemental O2 a risk factor at all?</a:t>
            </a:r>
          </a:p>
        </p:txBody>
      </p:sp>
    </p:spTree>
    <p:extLst>
      <p:ext uri="{BB962C8B-B14F-4D97-AF65-F5344CB8AC3E}">
        <p14:creationId xmlns:p14="http://schemas.microsoft.com/office/powerpoint/2010/main" val="26138149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B41B9428-AAE7-409C-B6FD-59FFF00B04DF}"/>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39267" name="Rectangle 9">
            <a:extLst>
              <a:ext uri="{FF2B5EF4-FFF2-40B4-BE49-F238E27FC236}">
                <a16:creationId xmlns:a16="http://schemas.microsoft.com/office/drawing/2014/main" id="{75BB5D9C-364E-4F84-813D-3C556AC0A7D3}"/>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39268" name="Text Box 10">
            <a:extLst>
              <a:ext uri="{FF2B5EF4-FFF2-40B4-BE49-F238E27FC236}">
                <a16:creationId xmlns:a16="http://schemas.microsoft.com/office/drawing/2014/main" id="{6DFF2972-6333-4517-BECE-820734223EE4}"/>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39269" name="Line 12">
            <a:extLst>
              <a:ext uri="{FF2B5EF4-FFF2-40B4-BE49-F238E27FC236}">
                <a16:creationId xmlns:a16="http://schemas.microsoft.com/office/drawing/2014/main" id="{D6FBB529-1463-4A63-AFB4-8522465EDFF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0" name="Line 13">
            <a:extLst>
              <a:ext uri="{FF2B5EF4-FFF2-40B4-BE49-F238E27FC236}">
                <a16:creationId xmlns:a16="http://schemas.microsoft.com/office/drawing/2014/main" id="{4CF9DF51-6A94-4CCB-8CBE-4D41ACDB7019}"/>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1" name="Slide Number Placeholder 1">
            <a:extLst>
              <a:ext uri="{FF2B5EF4-FFF2-40B4-BE49-F238E27FC236}">
                <a16:creationId xmlns:a16="http://schemas.microsoft.com/office/drawing/2014/main" id="{6765EF07-289F-4C36-BE0B-66340F5C88B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FFB5D87-6C5C-426B-85C4-51C4DC79F7DE}" type="slidenum">
              <a:rPr lang="en-US" altLang="en-US" sz="1000"/>
              <a:pPr>
                <a:spcBef>
                  <a:spcPct val="0"/>
                </a:spcBef>
                <a:buClrTx/>
                <a:buSzTx/>
                <a:buFontTx/>
                <a:buNone/>
              </a:pPr>
              <a:t>150</a:t>
            </a:fld>
            <a:endParaRPr lang="en-US" altLang="en-US" sz="1000"/>
          </a:p>
        </p:txBody>
      </p:sp>
      <p:sp>
        <p:nvSpPr>
          <p:cNvPr id="109578" name="Text Box 14">
            <a:extLst>
              <a:ext uri="{FF2B5EF4-FFF2-40B4-BE49-F238E27FC236}">
                <a16:creationId xmlns:a16="http://schemas.microsoft.com/office/drawing/2014/main" id="{13860575-7FC6-4825-B4E5-2FB3120322C6}"/>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67063B16-E37E-416C-BF55-0399CA2A3560}"/>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72FD4BE0-BC34-4EE0-ADAC-885B31446F02}"/>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F13D69C9-8176-4561-A0B1-41A658FC93F2}"/>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a:t>
            </a:r>
            <a:r>
              <a:rPr lang="en-US" sz="1600" b="1" dirty="0">
                <a:solidFill>
                  <a:schemeClr val="bg1">
                    <a:lumMod val="65000"/>
                  </a:schemeClr>
                </a:solidFill>
                <a:latin typeface="Arial" charset="0"/>
              </a:rPr>
              <a:t>Dosing. </a:t>
            </a:r>
            <a:r>
              <a:rPr lang="en-US" sz="1600" dirty="0">
                <a:solidFill>
                  <a:schemeClr val="bg1">
                    <a:lumMod val="65000"/>
                  </a:schemeClr>
                </a:solidFill>
                <a:latin typeface="Arial" charset="0"/>
              </a:rPr>
              <a:t>As mentioned, the BEAT-ROP used 0.625 mg of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--half the adult dose. However, the vitreous volume of a preemie eye is only about 1/3 that of an adult eye, and some experts suggest the study dose was unnecessarily high.</a:t>
            </a:r>
          </a:p>
          <a:p>
            <a:pPr eaLnBrk="1" hangingPunct="1">
              <a:defRPr/>
            </a:pPr>
            <a:r>
              <a:rPr lang="en-US" sz="1600" b="1" dirty="0">
                <a:solidFill>
                  <a:srgbClr val="0000FF"/>
                </a:solidFill>
                <a:latin typeface="Arial" charset="0"/>
              </a:rPr>
              <a:t>--</a:t>
            </a:r>
            <a:r>
              <a:rPr lang="en-US" sz="1600" b="1" dirty="0">
                <a:solidFill>
                  <a:schemeClr val="bg1">
                    <a:lumMod val="65000"/>
                  </a:schemeClr>
                </a:solidFill>
                <a:latin typeface="Arial" charset="0"/>
              </a:rPr>
              <a:t>Length of follow-up.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rgbClr val="0000FF"/>
                </a:solidFill>
                <a:latin typeface="Arial" charset="0"/>
              </a:rPr>
              <a:t>--</a:t>
            </a:r>
            <a:r>
              <a:rPr lang="en-US" sz="1600" b="1" dirty="0">
                <a:solidFill>
                  <a:schemeClr val="bg1">
                    <a:lumMod val="65000"/>
                  </a:schemeClr>
                </a:solidFill>
                <a:latin typeface="Arial" charset="0"/>
              </a:rPr>
              <a:t>Generalizability.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a:t>
            </a:r>
            <a:r>
              <a:rPr lang="en-US" sz="1600" b="1" dirty="0">
                <a:solidFill>
                  <a:schemeClr val="bg1">
                    <a:lumMod val="65000"/>
                  </a:schemeClr>
                </a:solidFill>
                <a:latin typeface="Arial" charset="0"/>
              </a:rPr>
              <a:t>Functionality.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rgbClr val="0000FF"/>
                </a:solidFill>
                <a:latin typeface="Arial" charset="0"/>
              </a:rPr>
              <a:t>--</a:t>
            </a:r>
            <a:r>
              <a:rPr lang="en-US" sz="1600" b="1" dirty="0">
                <a:solidFill>
                  <a:schemeClr val="bg1">
                    <a:lumMod val="65000"/>
                  </a:schemeClr>
                </a:solidFill>
                <a:latin typeface="Arial" charset="0"/>
              </a:rPr>
              <a:t>Safety. </a:t>
            </a:r>
            <a:r>
              <a:rPr lang="en-US" sz="1600" dirty="0">
                <a:solidFill>
                  <a:schemeClr val="bg1">
                    <a:lumMod val="65000"/>
                  </a:schemeClr>
                </a:solidFill>
                <a:latin typeface="Arial" charset="0"/>
              </a:rPr>
              <a:t>The BEAT-ROP was not powered to detect safety issues. There were a total of seven participant deaths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a:t>
            </a:r>
            <a:r>
              <a:rPr lang="en-US" sz="1600" dirty="0" err="1">
                <a:solidFill>
                  <a:schemeClr val="bg1">
                    <a:lumMod val="65000"/>
                  </a:schemeClr>
                </a:solidFill>
                <a:latin typeface="Arial" charset="0"/>
              </a:rPr>
              <a:t>rea</a:t>
            </a:r>
            <a:endParaRPr lang="en-US" sz="1600" dirty="0">
              <a:solidFill>
                <a:schemeClr val="bg1">
                  <a:lumMod val="65000"/>
                </a:schemeClr>
              </a:solidFill>
              <a:latin typeface="Arial" charset="0"/>
            </a:endParaRPr>
          </a:p>
          <a:p>
            <a:pPr eaLnBrk="1" hangingPunct="1">
              <a:defRPr/>
            </a:pPr>
            <a:r>
              <a:rPr lang="en-US" sz="1600" dirty="0" err="1">
                <a:solidFill>
                  <a:schemeClr val="bg1">
                    <a:lumMod val="65000"/>
                  </a:schemeClr>
                </a:solidFill>
                <a:latin typeface="Arial" charset="0"/>
              </a:rPr>
              <a:t>ch</a:t>
            </a:r>
            <a:r>
              <a:rPr lang="en-US" sz="1600" dirty="0">
                <a:solidFill>
                  <a:schemeClr val="bg1">
                    <a:lumMod val="65000"/>
                  </a:schemeClr>
                </a:solidFill>
                <a:latin typeface="Arial" charset="0"/>
              </a:rPr>
              <a:t> statistical significance (but again, the study was underpowered in this respect). </a:t>
            </a:r>
          </a:p>
        </p:txBody>
      </p:sp>
      <p:sp>
        <p:nvSpPr>
          <p:cNvPr id="139276" name="Rectangle 8">
            <a:extLst>
              <a:ext uri="{FF2B5EF4-FFF2-40B4-BE49-F238E27FC236}">
                <a16:creationId xmlns:a16="http://schemas.microsoft.com/office/drawing/2014/main" id="{BBEAC346-474B-4D93-AB1A-BA14869FFAA5}"/>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39277" name="TextBox 19">
            <a:extLst>
              <a:ext uri="{FF2B5EF4-FFF2-40B4-BE49-F238E27FC236}">
                <a16:creationId xmlns:a16="http://schemas.microsoft.com/office/drawing/2014/main" id="{1C56BE48-F58D-4062-8BCD-AD958362020A}"/>
              </a:ext>
            </a:extLst>
          </p:cNvPr>
          <p:cNvSpPr txBox="1">
            <a:spLocks noChangeArrowheads="1"/>
          </p:cNvSpPr>
          <p:nvPr/>
        </p:nvSpPr>
        <p:spPr bwMode="auto">
          <a:xfrm>
            <a:off x="2819400" y="3429000"/>
            <a:ext cx="565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(Identify five specific criticisms re the BEAT-ROP trial)</a:t>
            </a:r>
          </a:p>
        </p:txBody>
      </p:sp>
      <p:sp>
        <p:nvSpPr>
          <p:cNvPr id="21" name="Right Brace 20">
            <a:extLst>
              <a:ext uri="{FF2B5EF4-FFF2-40B4-BE49-F238E27FC236}">
                <a16:creationId xmlns:a16="http://schemas.microsoft.com/office/drawing/2014/main" id="{18812B68-71B3-4B1A-8CBB-F099A04DA725}"/>
              </a:ext>
            </a:extLst>
          </p:cNvPr>
          <p:cNvSpPr/>
          <p:nvPr/>
        </p:nvSpPr>
        <p:spPr>
          <a:xfrm>
            <a:off x="2120900" y="1882775"/>
            <a:ext cx="685800" cy="3451225"/>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B1FE0651-2AC1-4BF4-A481-7F81D16BD67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0291" name="Rectangle 9">
            <a:extLst>
              <a:ext uri="{FF2B5EF4-FFF2-40B4-BE49-F238E27FC236}">
                <a16:creationId xmlns:a16="http://schemas.microsoft.com/office/drawing/2014/main" id="{2963BCF8-DCB7-48D5-B637-42BB8E87620C}"/>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0292" name="Text Box 10">
            <a:extLst>
              <a:ext uri="{FF2B5EF4-FFF2-40B4-BE49-F238E27FC236}">
                <a16:creationId xmlns:a16="http://schemas.microsoft.com/office/drawing/2014/main" id="{AE5A117A-562D-40AD-A67B-459301E303EA}"/>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0293" name="Line 12">
            <a:extLst>
              <a:ext uri="{FF2B5EF4-FFF2-40B4-BE49-F238E27FC236}">
                <a16:creationId xmlns:a16="http://schemas.microsoft.com/office/drawing/2014/main" id="{DA658C7F-6A29-4A3F-A83D-4D2D5062DF9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4" name="Line 13">
            <a:extLst>
              <a:ext uri="{FF2B5EF4-FFF2-40B4-BE49-F238E27FC236}">
                <a16:creationId xmlns:a16="http://schemas.microsoft.com/office/drawing/2014/main" id="{D97A6C62-EDB9-4F5E-925C-B89C43E1675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5" name="Slide Number Placeholder 1">
            <a:extLst>
              <a:ext uri="{FF2B5EF4-FFF2-40B4-BE49-F238E27FC236}">
                <a16:creationId xmlns:a16="http://schemas.microsoft.com/office/drawing/2014/main" id="{5C4D055A-9DA8-40F1-9B37-6F5C7BDE9F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AFA5FA6-CE1E-4E64-BD84-6EA33BAA728A}" type="slidenum">
              <a:rPr lang="en-US" altLang="en-US" sz="1000"/>
              <a:pPr>
                <a:spcBef>
                  <a:spcPct val="0"/>
                </a:spcBef>
                <a:buClrTx/>
                <a:buSzTx/>
                <a:buFontTx/>
                <a:buNone/>
              </a:pPr>
              <a:t>151</a:t>
            </a:fld>
            <a:endParaRPr lang="en-US" altLang="en-US" sz="1000"/>
          </a:p>
        </p:txBody>
      </p:sp>
      <p:sp>
        <p:nvSpPr>
          <p:cNvPr id="109578" name="Text Box 14">
            <a:extLst>
              <a:ext uri="{FF2B5EF4-FFF2-40B4-BE49-F238E27FC236}">
                <a16:creationId xmlns:a16="http://schemas.microsoft.com/office/drawing/2014/main" id="{A3266BA7-C45D-4E4D-8A5C-0D1D905DF0C7}"/>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D7A802AC-BB68-40A5-9909-1FCC8975EA2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A72E0EB8-E986-4DE9-8DB2-828549ECC5E2}"/>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84D034C0-5CBA-4234-88E2-F68407A3C770}"/>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As</a:t>
            </a:r>
            <a:r>
              <a:rPr lang="en-US" sz="1600" dirty="0">
                <a:solidFill>
                  <a:srgbClr val="0000FF"/>
                </a:solidFill>
                <a:latin typeface="Arial" charset="0"/>
              </a:rPr>
              <a:t> </a:t>
            </a:r>
            <a:r>
              <a:rPr lang="en-US" sz="1600" dirty="0">
                <a:solidFill>
                  <a:schemeClr val="bg1">
                    <a:lumMod val="65000"/>
                  </a:schemeClr>
                </a:solidFill>
                <a:latin typeface="Arial" charset="0"/>
              </a:rPr>
              <a:t>mentioned, the BEAT-ROP used 0.625 mg of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--half the adult dose. However, the vitreous volume of a preemie eye is only about 1/3 that of an adult eye, and some experts suggest the study dose was unnecessarily high.</a:t>
            </a:r>
          </a:p>
          <a:p>
            <a:pPr eaLnBrk="1" hangingPunct="1">
              <a:defRPr/>
            </a:pPr>
            <a:r>
              <a:rPr lang="en-US" sz="1600" b="1" dirty="0">
                <a:solidFill>
                  <a:srgbClr val="0000FF"/>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rgbClr val="0000FF"/>
                </a:solidFill>
                <a:latin typeface="Arial" charset="0"/>
              </a:rPr>
              <a:t>--Generalizability</a:t>
            </a:r>
            <a:r>
              <a:rPr lang="en-US" sz="1600" b="1" dirty="0">
                <a:solidFill>
                  <a:schemeClr val="bg1">
                    <a:lumMod val="65000"/>
                  </a:schemeClr>
                </a:solidFill>
                <a:latin typeface="Arial" charset="0"/>
              </a:rPr>
              <a:t>.</a:t>
            </a:r>
            <a:r>
              <a:rPr lang="en-US" sz="1600" b="1" dirty="0">
                <a:solidFill>
                  <a:srgbClr val="0000FF"/>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rgbClr val="0000FF"/>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a:t>
            </a:r>
            <a:r>
              <a:rPr lang="en-US" sz="1600" dirty="0" err="1">
                <a:solidFill>
                  <a:schemeClr val="bg1">
                    <a:lumMod val="65000"/>
                  </a:schemeClr>
                </a:solidFill>
                <a:latin typeface="Arial" charset="0"/>
              </a:rPr>
              <a:t>significa</a:t>
            </a:r>
            <a:endParaRPr lang="en-US" sz="1600" dirty="0">
              <a:solidFill>
                <a:schemeClr val="bg1">
                  <a:lumMod val="65000"/>
                </a:schemeClr>
              </a:solidFill>
              <a:latin typeface="Arial" charset="0"/>
            </a:endParaRPr>
          </a:p>
          <a:p>
            <a:pPr eaLnBrk="1" hangingPunct="1">
              <a:defRPr/>
            </a:pPr>
            <a:r>
              <a:rPr lang="en-US" sz="1600" dirty="0" err="1">
                <a:solidFill>
                  <a:schemeClr val="bg1">
                    <a:lumMod val="65000"/>
                  </a:schemeClr>
                </a:solidFill>
                <a:latin typeface="Arial" charset="0"/>
              </a:rPr>
              <a:t>nce</a:t>
            </a:r>
            <a:r>
              <a:rPr lang="en-US" sz="1600" dirty="0">
                <a:solidFill>
                  <a:schemeClr val="bg1">
                    <a:lumMod val="65000"/>
                  </a:schemeClr>
                </a:solidFill>
                <a:latin typeface="Arial" charset="0"/>
              </a:rPr>
              <a:t> (but again, the study was underpowered in this respect). </a:t>
            </a:r>
          </a:p>
        </p:txBody>
      </p:sp>
      <p:sp>
        <p:nvSpPr>
          <p:cNvPr id="140300" name="Rectangle 8">
            <a:extLst>
              <a:ext uri="{FF2B5EF4-FFF2-40B4-BE49-F238E27FC236}">
                <a16:creationId xmlns:a16="http://schemas.microsoft.com/office/drawing/2014/main" id="{EF1E553B-6460-451A-BCDE-207E117A51B6}"/>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40301" name="TextBox 15">
            <a:extLst>
              <a:ext uri="{FF2B5EF4-FFF2-40B4-BE49-F238E27FC236}">
                <a16:creationId xmlns:a16="http://schemas.microsoft.com/office/drawing/2014/main" id="{1C8FF7B4-0AFB-4EDE-A973-69BBB1AE2FB0}"/>
              </a:ext>
            </a:extLst>
          </p:cNvPr>
          <p:cNvSpPr txBox="1">
            <a:spLocks noChangeArrowheads="1"/>
          </p:cNvSpPr>
          <p:nvPr/>
        </p:nvSpPr>
        <p:spPr bwMode="auto">
          <a:xfrm>
            <a:off x="2819400" y="3429000"/>
            <a:ext cx="565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solidFill>
                  <a:srgbClr val="0000FF"/>
                </a:solidFill>
              </a:rPr>
              <a:t>(Identify five specific criticisms re the BEAT-ROP trial)</a:t>
            </a:r>
          </a:p>
        </p:txBody>
      </p:sp>
      <p:sp>
        <p:nvSpPr>
          <p:cNvPr id="17" name="Right Brace 16">
            <a:extLst>
              <a:ext uri="{FF2B5EF4-FFF2-40B4-BE49-F238E27FC236}">
                <a16:creationId xmlns:a16="http://schemas.microsoft.com/office/drawing/2014/main" id="{5C512447-B4C7-4779-98B2-5F167FB7B2E3}"/>
              </a:ext>
            </a:extLst>
          </p:cNvPr>
          <p:cNvSpPr/>
          <p:nvPr/>
        </p:nvSpPr>
        <p:spPr>
          <a:xfrm>
            <a:off x="2120900" y="1882775"/>
            <a:ext cx="685800" cy="3451225"/>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B1FE0651-2AC1-4BF4-A481-7F81D16BD67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0291" name="Rectangle 9">
            <a:extLst>
              <a:ext uri="{FF2B5EF4-FFF2-40B4-BE49-F238E27FC236}">
                <a16:creationId xmlns:a16="http://schemas.microsoft.com/office/drawing/2014/main" id="{2963BCF8-DCB7-48D5-B637-42BB8E87620C}"/>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0292" name="Text Box 10">
            <a:extLst>
              <a:ext uri="{FF2B5EF4-FFF2-40B4-BE49-F238E27FC236}">
                <a16:creationId xmlns:a16="http://schemas.microsoft.com/office/drawing/2014/main" id="{AE5A117A-562D-40AD-A67B-459301E303EA}"/>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0293" name="Line 12">
            <a:extLst>
              <a:ext uri="{FF2B5EF4-FFF2-40B4-BE49-F238E27FC236}">
                <a16:creationId xmlns:a16="http://schemas.microsoft.com/office/drawing/2014/main" id="{DA658C7F-6A29-4A3F-A83D-4D2D5062DF9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4" name="Line 13">
            <a:extLst>
              <a:ext uri="{FF2B5EF4-FFF2-40B4-BE49-F238E27FC236}">
                <a16:creationId xmlns:a16="http://schemas.microsoft.com/office/drawing/2014/main" id="{D97A6C62-EDB9-4F5E-925C-B89C43E1675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5" name="Slide Number Placeholder 1">
            <a:extLst>
              <a:ext uri="{FF2B5EF4-FFF2-40B4-BE49-F238E27FC236}">
                <a16:creationId xmlns:a16="http://schemas.microsoft.com/office/drawing/2014/main" id="{5C4D055A-9DA8-40F1-9B37-6F5C7BDE9F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AFA5FA6-CE1E-4E64-BD84-6EA33BAA728A}" type="slidenum">
              <a:rPr lang="en-US" altLang="en-US" sz="1000"/>
              <a:pPr>
                <a:spcBef>
                  <a:spcPct val="0"/>
                </a:spcBef>
                <a:buClrTx/>
                <a:buSzTx/>
                <a:buFontTx/>
                <a:buNone/>
              </a:pPr>
              <a:t>152</a:t>
            </a:fld>
            <a:endParaRPr lang="en-US" altLang="en-US" sz="1000"/>
          </a:p>
        </p:txBody>
      </p:sp>
      <p:sp>
        <p:nvSpPr>
          <p:cNvPr id="109578" name="Text Box 14">
            <a:extLst>
              <a:ext uri="{FF2B5EF4-FFF2-40B4-BE49-F238E27FC236}">
                <a16:creationId xmlns:a16="http://schemas.microsoft.com/office/drawing/2014/main" id="{A3266BA7-C45D-4E4D-8A5C-0D1D905DF0C7}"/>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D7A802AC-BB68-40A5-9909-1FCC8975EA2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A72E0EB8-E986-4DE9-8DB2-828549ECC5E2}"/>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84D034C0-5CBA-4234-88E2-F68407A3C770}"/>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As</a:t>
            </a:r>
            <a:r>
              <a:rPr lang="en-US" sz="1600" dirty="0">
                <a:solidFill>
                  <a:srgbClr val="0000FF"/>
                </a:solidFill>
                <a:latin typeface="Arial" charset="0"/>
              </a:rPr>
              <a:t> </a:t>
            </a:r>
            <a:r>
              <a:rPr lang="en-US" sz="1600" dirty="0">
                <a:solidFill>
                  <a:schemeClr val="bg1">
                    <a:lumMod val="65000"/>
                  </a:schemeClr>
                </a:solidFill>
                <a:latin typeface="Arial" charset="0"/>
              </a:rPr>
              <a:t>mentioned, the BEAT-ROP used 0.625 mg of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--half the adult dose. However, the vitreous volume of a preemie eye is only about 1/3 that of an adult eye, and some experts suggest the study dose was unnecessarily high.</a:t>
            </a:r>
          </a:p>
          <a:p>
            <a:pPr eaLnBrk="1" hangingPunct="1">
              <a:defRPr/>
            </a:pPr>
            <a:r>
              <a:rPr lang="en-US" sz="1600" b="1" dirty="0">
                <a:solidFill>
                  <a:schemeClr val="bg1">
                    <a:lumMod val="50000"/>
                  </a:schemeClr>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a:t>
            </a:r>
            <a:r>
              <a:rPr lang="en-US" sz="1600" b="1" dirty="0">
                <a:solidFill>
                  <a:srgbClr val="0000FF"/>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a:t>
            </a:r>
            <a:r>
              <a:rPr lang="en-US" sz="1600" dirty="0" err="1">
                <a:solidFill>
                  <a:schemeClr val="bg1">
                    <a:lumMod val="65000"/>
                  </a:schemeClr>
                </a:solidFill>
                <a:latin typeface="Arial" charset="0"/>
              </a:rPr>
              <a:t>significa</a:t>
            </a:r>
            <a:endParaRPr lang="en-US" sz="1600" dirty="0">
              <a:solidFill>
                <a:schemeClr val="bg1">
                  <a:lumMod val="65000"/>
                </a:schemeClr>
              </a:solidFill>
              <a:latin typeface="Arial" charset="0"/>
            </a:endParaRPr>
          </a:p>
          <a:p>
            <a:pPr eaLnBrk="1" hangingPunct="1">
              <a:defRPr/>
            </a:pPr>
            <a:r>
              <a:rPr lang="en-US" sz="1600" dirty="0" err="1">
                <a:solidFill>
                  <a:schemeClr val="bg1">
                    <a:lumMod val="65000"/>
                  </a:schemeClr>
                </a:solidFill>
                <a:latin typeface="Arial" charset="0"/>
              </a:rPr>
              <a:t>nce</a:t>
            </a:r>
            <a:r>
              <a:rPr lang="en-US" sz="1600" dirty="0">
                <a:solidFill>
                  <a:schemeClr val="bg1">
                    <a:lumMod val="65000"/>
                  </a:schemeClr>
                </a:solidFill>
                <a:latin typeface="Arial" charset="0"/>
              </a:rPr>
              <a:t> (but again, the study was underpowered in this respect). </a:t>
            </a:r>
          </a:p>
        </p:txBody>
      </p:sp>
      <p:sp>
        <p:nvSpPr>
          <p:cNvPr id="140300" name="Rectangle 8">
            <a:extLst>
              <a:ext uri="{FF2B5EF4-FFF2-40B4-BE49-F238E27FC236}">
                <a16:creationId xmlns:a16="http://schemas.microsoft.com/office/drawing/2014/main" id="{EF1E553B-6460-451A-BCDE-207E117A51B6}"/>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40301" name="TextBox 15">
            <a:extLst>
              <a:ext uri="{FF2B5EF4-FFF2-40B4-BE49-F238E27FC236}">
                <a16:creationId xmlns:a16="http://schemas.microsoft.com/office/drawing/2014/main" id="{1C8FF7B4-0AFB-4EDE-A973-69BBB1AE2FB0}"/>
              </a:ext>
            </a:extLst>
          </p:cNvPr>
          <p:cNvSpPr txBox="1">
            <a:spLocks noChangeArrowheads="1"/>
          </p:cNvSpPr>
          <p:nvPr/>
        </p:nvSpPr>
        <p:spPr bwMode="auto">
          <a:xfrm>
            <a:off x="1143000" y="2118896"/>
            <a:ext cx="3092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was the issue re </a:t>
            </a:r>
            <a:r>
              <a:rPr lang="en-US" altLang="en-US" sz="1600" dirty="0"/>
              <a:t>dosing</a:t>
            </a:r>
            <a:r>
              <a:rPr lang="en-US" altLang="en-US" sz="1600" i="1" dirty="0"/>
              <a:t>?</a:t>
            </a:r>
          </a:p>
        </p:txBody>
      </p:sp>
      <p:sp>
        <p:nvSpPr>
          <p:cNvPr id="3" name="Arrow: Up 2">
            <a:extLst>
              <a:ext uri="{FF2B5EF4-FFF2-40B4-BE49-F238E27FC236}">
                <a16:creationId xmlns:a16="http://schemas.microsoft.com/office/drawing/2014/main" id="{675FD35E-54BC-5D77-F7CE-B32192B9BCB0}"/>
              </a:ext>
            </a:extLst>
          </p:cNvPr>
          <p:cNvSpPr/>
          <p:nvPr/>
        </p:nvSpPr>
        <p:spPr>
          <a:xfrm>
            <a:off x="2682630" y="2500105"/>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167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D8623F7-FC37-426A-BDEA-1BF7AEB41E7C}"/>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1315" name="Rectangle 9">
            <a:extLst>
              <a:ext uri="{FF2B5EF4-FFF2-40B4-BE49-F238E27FC236}">
                <a16:creationId xmlns:a16="http://schemas.microsoft.com/office/drawing/2014/main" id="{9DCC780F-7D5B-472F-9A39-219CEE21394F}"/>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1316" name="Text Box 10">
            <a:extLst>
              <a:ext uri="{FF2B5EF4-FFF2-40B4-BE49-F238E27FC236}">
                <a16:creationId xmlns:a16="http://schemas.microsoft.com/office/drawing/2014/main" id="{7712BB3D-E9BB-4BC2-B2E4-0F397E21270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1317" name="Line 12">
            <a:extLst>
              <a:ext uri="{FF2B5EF4-FFF2-40B4-BE49-F238E27FC236}">
                <a16:creationId xmlns:a16="http://schemas.microsoft.com/office/drawing/2014/main" id="{65D2D8F6-1AC5-4FC3-A9E2-F21A0526D9D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8" name="Line 13">
            <a:extLst>
              <a:ext uri="{FF2B5EF4-FFF2-40B4-BE49-F238E27FC236}">
                <a16:creationId xmlns:a16="http://schemas.microsoft.com/office/drawing/2014/main" id="{AC4D3387-D720-45D4-97F1-4E52CFBF8A83}"/>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9" name="Slide Number Placeholder 1">
            <a:extLst>
              <a:ext uri="{FF2B5EF4-FFF2-40B4-BE49-F238E27FC236}">
                <a16:creationId xmlns:a16="http://schemas.microsoft.com/office/drawing/2014/main" id="{783E0167-3580-4345-9C74-5F2711EECC7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AFB4EF7-852B-4F09-BA22-91A3F610CF19}" type="slidenum">
              <a:rPr lang="en-US" altLang="en-US" sz="1000"/>
              <a:pPr>
                <a:spcBef>
                  <a:spcPct val="0"/>
                </a:spcBef>
                <a:buClrTx/>
                <a:buSzTx/>
                <a:buFontTx/>
                <a:buNone/>
              </a:pPr>
              <a:t>153</a:t>
            </a:fld>
            <a:endParaRPr lang="en-US" altLang="en-US" sz="1000"/>
          </a:p>
        </p:txBody>
      </p:sp>
      <p:sp>
        <p:nvSpPr>
          <p:cNvPr id="109578" name="Text Box 14">
            <a:extLst>
              <a:ext uri="{FF2B5EF4-FFF2-40B4-BE49-F238E27FC236}">
                <a16:creationId xmlns:a16="http://schemas.microsoft.com/office/drawing/2014/main" id="{B0744331-507F-4183-A51E-67D964BD365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A664BE4A-5A73-421D-9FF1-E643DAFB3966}"/>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ADC2F80B-9C13-424C-B57E-1C3E06EA1E74}"/>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063A0F6C-C2B1-45AF-BB4F-FDC73CAFF6B1}"/>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solidFill>
                  <a:schemeClr val="bg1">
                    <a:lumMod val="65000"/>
                  </a:schemeClr>
                </a:solidFill>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chemeClr val="bg1">
                    <a:lumMod val="50000"/>
                  </a:schemeClr>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a:t>
            </a:r>
          </a:p>
          <a:p>
            <a:pPr eaLnBrk="1" hangingPunct="1">
              <a:defRPr/>
            </a:pPr>
            <a:r>
              <a:rPr lang="en-US" sz="1600" dirty="0">
                <a:solidFill>
                  <a:schemeClr val="bg1">
                    <a:lumMod val="65000"/>
                  </a:schemeClr>
                </a:solidFill>
                <a:latin typeface="Arial" charset="0"/>
              </a:rPr>
              <a:t>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1324" name="Rectangle 8">
            <a:extLst>
              <a:ext uri="{FF2B5EF4-FFF2-40B4-BE49-F238E27FC236}">
                <a16:creationId xmlns:a16="http://schemas.microsoft.com/office/drawing/2014/main" id="{83A7CB70-5B1E-4B78-9997-A5990E281AA7}"/>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3" name="Rectangle 2">
            <a:extLst>
              <a:ext uri="{FF2B5EF4-FFF2-40B4-BE49-F238E27FC236}">
                <a16:creationId xmlns:a16="http://schemas.microsoft.com/office/drawing/2014/main" id="{B5EBE96A-4D9B-49D4-915D-CC6B8A9CAC82}"/>
              </a:ext>
            </a:extLst>
          </p:cNvPr>
          <p:cNvSpPr/>
          <p:nvPr/>
        </p:nvSpPr>
        <p:spPr>
          <a:xfrm>
            <a:off x="4495800" y="1752600"/>
            <a:ext cx="5334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
        <p:nvSpPr>
          <p:cNvPr id="16" name="Rectangle 15">
            <a:extLst>
              <a:ext uri="{FF2B5EF4-FFF2-40B4-BE49-F238E27FC236}">
                <a16:creationId xmlns:a16="http://schemas.microsoft.com/office/drawing/2014/main" id="{D68E1274-17A7-4F92-B891-EFB53CB77050}"/>
              </a:ext>
            </a:extLst>
          </p:cNvPr>
          <p:cNvSpPr/>
          <p:nvPr/>
        </p:nvSpPr>
        <p:spPr>
          <a:xfrm>
            <a:off x="6934200" y="1752600"/>
            <a:ext cx="3810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D8623F7-FC37-426A-BDEA-1BF7AEB41E7C}"/>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1315" name="Rectangle 9">
            <a:extLst>
              <a:ext uri="{FF2B5EF4-FFF2-40B4-BE49-F238E27FC236}">
                <a16:creationId xmlns:a16="http://schemas.microsoft.com/office/drawing/2014/main" id="{9DCC780F-7D5B-472F-9A39-219CEE21394F}"/>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1316" name="Text Box 10">
            <a:extLst>
              <a:ext uri="{FF2B5EF4-FFF2-40B4-BE49-F238E27FC236}">
                <a16:creationId xmlns:a16="http://schemas.microsoft.com/office/drawing/2014/main" id="{7712BB3D-E9BB-4BC2-B2E4-0F397E21270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1317" name="Line 12">
            <a:extLst>
              <a:ext uri="{FF2B5EF4-FFF2-40B4-BE49-F238E27FC236}">
                <a16:creationId xmlns:a16="http://schemas.microsoft.com/office/drawing/2014/main" id="{65D2D8F6-1AC5-4FC3-A9E2-F21A0526D9D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8" name="Line 13">
            <a:extLst>
              <a:ext uri="{FF2B5EF4-FFF2-40B4-BE49-F238E27FC236}">
                <a16:creationId xmlns:a16="http://schemas.microsoft.com/office/drawing/2014/main" id="{AC4D3387-D720-45D4-97F1-4E52CFBF8A83}"/>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9" name="Slide Number Placeholder 1">
            <a:extLst>
              <a:ext uri="{FF2B5EF4-FFF2-40B4-BE49-F238E27FC236}">
                <a16:creationId xmlns:a16="http://schemas.microsoft.com/office/drawing/2014/main" id="{783E0167-3580-4345-9C74-5F2711EECC7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AFB4EF7-852B-4F09-BA22-91A3F610CF19}" type="slidenum">
              <a:rPr lang="en-US" altLang="en-US" sz="1000"/>
              <a:pPr>
                <a:spcBef>
                  <a:spcPct val="0"/>
                </a:spcBef>
                <a:buClrTx/>
                <a:buSzTx/>
                <a:buFontTx/>
                <a:buNone/>
              </a:pPr>
              <a:t>154</a:t>
            </a:fld>
            <a:endParaRPr lang="en-US" altLang="en-US" sz="1000"/>
          </a:p>
        </p:txBody>
      </p:sp>
      <p:sp>
        <p:nvSpPr>
          <p:cNvPr id="109578" name="Text Box 14">
            <a:extLst>
              <a:ext uri="{FF2B5EF4-FFF2-40B4-BE49-F238E27FC236}">
                <a16:creationId xmlns:a16="http://schemas.microsoft.com/office/drawing/2014/main" id="{B0744331-507F-4183-A51E-67D964BD365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A664BE4A-5A73-421D-9FF1-E643DAFB3966}"/>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ADC2F80B-9C13-424C-B57E-1C3E06EA1E74}"/>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063A0F6C-C2B1-45AF-BB4F-FDC73CAFF6B1}"/>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solidFill>
                  <a:schemeClr val="bg1">
                    <a:lumMod val="65000"/>
                  </a:schemeClr>
                </a:solidFill>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chemeClr val="bg1">
                    <a:lumMod val="50000"/>
                  </a:schemeClr>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a:t>
            </a:r>
          </a:p>
          <a:p>
            <a:pPr eaLnBrk="1" hangingPunct="1">
              <a:defRPr/>
            </a:pPr>
            <a:r>
              <a:rPr lang="en-US" sz="1600" dirty="0">
                <a:solidFill>
                  <a:schemeClr val="bg1">
                    <a:lumMod val="65000"/>
                  </a:schemeClr>
                </a:solidFill>
                <a:latin typeface="Arial" charset="0"/>
              </a:rPr>
              <a:t>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1324" name="Rectangle 8">
            <a:extLst>
              <a:ext uri="{FF2B5EF4-FFF2-40B4-BE49-F238E27FC236}">
                <a16:creationId xmlns:a16="http://schemas.microsoft.com/office/drawing/2014/main" id="{83A7CB70-5B1E-4B78-9997-A5990E281AA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25014363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D8623F7-FC37-426A-BDEA-1BF7AEB41E7C}"/>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1315" name="Rectangle 9">
            <a:extLst>
              <a:ext uri="{FF2B5EF4-FFF2-40B4-BE49-F238E27FC236}">
                <a16:creationId xmlns:a16="http://schemas.microsoft.com/office/drawing/2014/main" id="{9DCC780F-7D5B-472F-9A39-219CEE21394F}"/>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1316" name="Text Box 10">
            <a:extLst>
              <a:ext uri="{FF2B5EF4-FFF2-40B4-BE49-F238E27FC236}">
                <a16:creationId xmlns:a16="http://schemas.microsoft.com/office/drawing/2014/main" id="{7712BB3D-E9BB-4BC2-B2E4-0F397E21270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1317" name="Line 12">
            <a:extLst>
              <a:ext uri="{FF2B5EF4-FFF2-40B4-BE49-F238E27FC236}">
                <a16:creationId xmlns:a16="http://schemas.microsoft.com/office/drawing/2014/main" id="{65D2D8F6-1AC5-4FC3-A9E2-F21A0526D9D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8" name="Line 13">
            <a:extLst>
              <a:ext uri="{FF2B5EF4-FFF2-40B4-BE49-F238E27FC236}">
                <a16:creationId xmlns:a16="http://schemas.microsoft.com/office/drawing/2014/main" id="{AC4D3387-D720-45D4-97F1-4E52CFBF8A83}"/>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9" name="Slide Number Placeholder 1">
            <a:extLst>
              <a:ext uri="{FF2B5EF4-FFF2-40B4-BE49-F238E27FC236}">
                <a16:creationId xmlns:a16="http://schemas.microsoft.com/office/drawing/2014/main" id="{783E0167-3580-4345-9C74-5F2711EECC7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AFB4EF7-852B-4F09-BA22-91A3F610CF19}" type="slidenum">
              <a:rPr lang="en-US" altLang="en-US" sz="1000"/>
              <a:pPr>
                <a:spcBef>
                  <a:spcPct val="0"/>
                </a:spcBef>
                <a:buClrTx/>
                <a:buSzTx/>
                <a:buFontTx/>
                <a:buNone/>
              </a:pPr>
              <a:t>155</a:t>
            </a:fld>
            <a:endParaRPr lang="en-US" altLang="en-US" sz="1000"/>
          </a:p>
        </p:txBody>
      </p:sp>
      <p:sp>
        <p:nvSpPr>
          <p:cNvPr id="109578" name="Text Box 14">
            <a:extLst>
              <a:ext uri="{FF2B5EF4-FFF2-40B4-BE49-F238E27FC236}">
                <a16:creationId xmlns:a16="http://schemas.microsoft.com/office/drawing/2014/main" id="{B0744331-507F-4183-A51E-67D964BD365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A664BE4A-5A73-421D-9FF1-E643DAFB3966}"/>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ADC2F80B-9C13-424C-B57E-1C3E06EA1E74}"/>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063A0F6C-C2B1-45AF-BB4F-FDC73CAFF6B1}"/>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chemeClr val="bg1">
                    <a:lumMod val="50000"/>
                  </a:schemeClr>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a:t>
            </a:r>
          </a:p>
          <a:p>
            <a:pPr eaLnBrk="1" hangingPunct="1">
              <a:defRPr/>
            </a:pPr>
            <a:r>
              <a:rPr lang="en-US" sz="1600" dirty="0">
                <a:solidFill>
                  <a:schemeClr val="bg1">
                    <a:lumMod val="65000"/>
                  </a:schemeClr>
                </a:solidFill>
                <a:latin typeface="Arial" charset="0"/>
              </a:rPr>
              <a:t>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1324" name="Rectangle 8">
            <a:extLst>
              <a:ext uri="{FF2B5EF4-FFF2-40B4-BE49-F238E27FC236}">
                <a16:creationId xmlns:a16="http://schemas.microsoft.com/office/drawing/2014/main" id="{83A7CB70-5B1E-4B78-9997-A5990E281AA7}"/>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7" name="Rectangle 16">
            <a:extLst>
              <a:ext uri="{FF2B5EF4-FFF2-40B4-BE49-F238E27FC236}">
                <a16:creationId xmlns:a16="http://schemas.microsoft.com/office/drawing/2014/main" id="{08DDD329-DA86-4AFE-9983-2C1709379549}"/>
              </a:ext>
            </a:extLst>
          </p:cNvPr>
          <p:cNvSpPr/>
          <p:nvPr/>
        </p:nvSpPr>
        <p:spPr>
          <a:xfrm>
            <a:off x="5791200" y="2095500"/>
            <a:ext cx="3048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rPr>
              <a:t>#/#</a:t>
            </a:r>
          </a:p>
        </p:txBody>
      </p:sp>
    </p:spTree>
    <p:extLst>
      <p:ext uri="{BB962C8B-B14F-4D97-AF65-F5344CB8AC3E}">
        <p14:creationId xmlns:p14="http://schemas.microsoft.com/office/powerpoint/2010/main" val="19768777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D934CB1-3830-4E26-85BB-00B5A6E62EA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2339" name="Rectangle 9">
            <a:extLst>
              <a:ext uri="{FF2B5EF4-FFF2-40B4-BE49-F238E27FC236}">
                <a16:creationId xmlns:a16="http://schemas.microsoft.com/office/drawing/2014/main" id="{514A2AE3-8ACF-4289-B4F0-682C5379E65D}"/>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2340" name="Text Box 10">
            <a:extLst>
              <a:ext uri="{FF2B5EF4-FFF2-40B4-BE49-F238E27FC236}">
                <a16:creationId xmlns:a16="http://schemas.microsoft.com/office/drawing/2014/main" id="{4EB425AF-44F5-4423-B80C-928931A88B0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2341" name="Line 12">
            <a:extLst>
              <a:ext uri="{FF2B5EF4-FFF2-40B4-BE49-F238E27FC236}">
                <a16:creationId xmlns:a16="http://schemas.microsoft.com/office/drawing/2014/main" id="{900DA896-15A8-4964-9E9A-C371AFD7913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2" name="Line 13">
            <a:extLst>
              <a:ext uri="{FF2B5EF4-FFF2-40B4-BE49-F238E27FC236}">
                <a16:creationId xmlns:a16="http://schemas.microsoft.com/office/drawing/2014/main" id="{B3E04164-B5BD-4AAD-B5E9-8AD56A1D1702}"/>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3" name="Slide Number Placeholder 1">
            <a:extLst>
              <a:ext uri="{FF2B5EF4-FFF2-40B4-BE49-F238E27FC236}">
                <a16:creationId xmlns:a16="http://schemas.microsoft.com/office/drawing/2014/main" id="{B74E0220-8A58-42AF-9BF2-B2224B76CB1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5E007C-A3DD-481B-AA38-608D2CCAA9B8}" type="slidenum">
              <a:rPr lang="en-US" altLang="en-US" sz="1000"/>
              <a:pPr>
                <a:spcBef>
                  <a:spcPct val="0"/>
                </a:spcBef>
                <a:buClrTx/>
                <a:buSzTx/>
                <a:buFontTx/>
                <a:buNone/>
              </a:pPr>
              <a:t>156</a:t>
            </a:fld>
            <a:endParaRPr lang="en-US" altLang="en-US" sz="1000"/>
          </a:p>
        </p:txBody>
      </p:sp>
      <p:sp>
        <p:nvSpPr>
          <p:cNvPr id="109578" name="Text Box 14">
            <a:extLst>
              <a:ext uri="{FF2B5EF4-FFF2-40B4-BE49-F238E27FC236}">
                <a16:creationId xmlns:a16="http://schemas.microsoft.com/office/drawing/2014/main" id="{FF13302C-242D-4E4B-A203-C93556011D7A}"/>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483866C8-862E-4D10-B636-D8CF44C12336}"/>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7D18BEFF-0D6C-4272-AEEB-1148793EEB59}"/>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224A5F84-2F23-402C-83A9-A96FF85916F7}"/>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chemeClr val="bg1">
                    <a:lumMod val="50000"/>
                  </a:schemeClr>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r>
              <a:rPr lang="en-US" sz="1600" dirty="0" err="1">
                <a:solidFill>
                  <a:schemeClr val="bg1">
                    <a:lumMod val="65000"/>
                  </a:schemeClr>
                </a:solidFill>
                <a:latin typeface="Arial" charset="0"/>
              </a:rPr>
              <a:t>duri</a:t>
            </a:r>
            <a:endParaRPr lang="en-US" sz="1600" dirty="0">
              <a:solidFill>
                <a:schemeClr val="bg1">
                  <a:lumMod val="65000"/>
                </a:schemeClr>
              </a:solidFill>
              <a:latin typeface="Arial" charset="0"/>
            </a:endParaRPr>
          </a:p>
          <a:p>
            <a:pPr eaLnBrk="1" hangingPunct="1">
              <a:defRPr/>
            </a:pPr>
            <a:r>
              <a:rPr lang="en-US" sz="1600" dirty="0" err="1">
                <a:solidFill>
                  <a:schemeClr val="bg1">
                    <a:lumMod val="65000"/>
                  </a:schemeClr>
                </a:solidFill>
                <a:latin typeface="Arial" charset="0"/>
              </a:rPr>
              <a:t>ng</a:t>
            </a:r>
            <a:r>
              <a:rPr lang="en-US" sz="1600" dirty="0">
                <a:solidFill>
                  <a:schemeClr val="bg1">
                    <a:lumMod val="65000"/>
                  </a:schemeClr>
                </a:solidFill>
                <a:latin typeface="Arial" charset="0"/>
              </a:rPr>
              <a:t>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2348" name="Rectangle 8">
            <a:extLst>
              <a:ext uri="{FF2B5EF4-FFF2-40B4-BE49-F238E27FC236}">
                <a16:creationId xmlns:a16="http://schemas.microsoft.com/office/drawing/2014/main" id="{48C81F18-A486-4E81-A306-E61C38A629B3}"/>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D934CB1-3830-4E26-85BB-00B5A6E62EA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2339" name="Rectangle 9">
            <a:extLst>
              <a:ext uri="{FF2B5EF4-FFF2-40B4-BE49-F238E27FC236}">
                <a16:creationId xmlns:a16="http://schemas.microsoft.com/office/drawing/2014/main" id="{514A2AE3-8ACF-4289-B4F0-682C5379E65D}"/>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2340" name="Text Box 10">
            <a:extLst>
              <a:ext uri="{FF2B5EF4-FFF2-40B4-BE49-F238E27FC236}">
                <a16:creationId xmlns:a16="http://schemas.microsoft.com/office/drawing/2014/main" id="{4EB425AF-44F5-4423-B80C-928931A88B0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2341" name="Line 12">
            <a:extLst>
              <a:ext uri="{FF2B5EF4-FFF2-40B4-BE49-F238E27FC236}">
                <a16:creationId xmlns:a16="http://schemas.microsoft.com/office/drawing/2014/main" id="{900DA896-15A8-4964-9E9A-C371AFD7913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2" name="Line 13">
            <a:extLst>
              <a:ext uri="{FF2B5EF4-FFF2-40B4-BE49-F238E27FC236}">
                <a16:creationId xmlns:a16="http://schemas.microsoft.com/office/drawing/2014/main" id="{B3E04164-B5BD-4AAD-B5E9-8AD56A1D1702}"/>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3" name="Slide Number Placeholder 1">
            <a:extLst>
              <a:ext uri="{FF2B5EF4-FFF2-40B4-BE49-F238E27FC236}">
                <a16:creationId xmlns:a16="http://schemas.microsoft.com/office/drawing/2014/main" id="{B74E0220-8A58-42AF-9BF2-B2224B76CB1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5E007C-A3DD-481B-AA38-608D2CCAA9B8}" type="slidenum">
              <a:rPr lang="en-US" altLang="en-US" sz="1000"/>
              <a:pPr>
                <a:spcBef>
                  <a:spcPct val="0"/>
                </a:spcBef>
                <a:buClrTx/>
                <a:buSzTx/>
                <a:buFontTx/>
                <a:buNone/>
              </a:pPr>
              <a:t>157</a:t>
            </a:fld>
            <a:endParaRPr lang="en-US" altLang="en-US" sz="1000"/>
          </a:p>
        </p:txBody>
      </p:sp>
      <p:sp>
        <p:nvSpPr>
          <p:cNvPr id="109578" name="Text Box 14">
            <a:extLst>
              <a:ext uri="{FF2B5EF4-FFF2-40B4-BE49-F238E27FC236}">
                <a16:creationId xmlns:a16="http://schemas.microsoft.com/office/drawing/2014/main" id="{FF13302C-242D-4E4B-A203-C93556011D7A}"/>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483866C8-862E-4D10-B636-D8CF44C12336}"/>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7D18BEFF-0D6C-4272-AEEB-1148793EEB59}"/>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224A5F84-2F23-402C-83A9-A96FF85916F7}"/>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BEAT-ROP infants were followed until age 54 weeks (postmenstrual). 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r>
              <a:rPr lang="en-US" sz="1600" dirty="0" err="1">
                <a:solidFill>
                  <a:schemeClr val="bg1">
                    <a:lumMod val="65000"/>
                  </a:schemeClr>
                </a:solidFill>
                <a:latin typeface="Arial" charset="0"/>
              </a:rPr>
              <a:t>duri</a:t>
            </a:r>
            <a:endParaRPr lang="en-US" sz="1600" dirty="0">
              <a:solidFill>
                <a:schemeClr val="bg1">
                  <a:lumMod val="65000"/>
                </a:schemeClr>
              </a:solidFill>
              <a:latin typeface="Arial" charset="0"/>
            </a:endParaRPr>
          </a:p>
          <a:p>
            <a:pPr eaLnBrk="1" hangingPunct="1">
              <a:defRPr/>
            </a:pPr>
            <a:r>
              <a:rPr lang="en-US" sz="1600" dirty="0" err="1">
                <a:solidFill>
                  <a:schemeClr val="bg1">
                    <a:lumMod val="65000"/>
                  </a:schemeClr>
                </a:solidFill>
                <a:latin typeface="Arial" charset="0"/>
              </a:rPr>
              <a:t>ng</a:t>
            </a:r>
            <a:r>
              <a:rPr lang="en-US" sz="1600" dirty="0">
                <a:solidFill>
                  <a:schemeClr val="bg1">
                    <a:lumMod val="65000"/>
                  </a:schemeClr>
                </a:solidFill>
                <a:latin typeface="Arial" charset="0"/>
              </a:rPr>
              <a:t>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2348" name="Rectangle 8">
            <a:extLst>
              <a:ext uri="{FF2B5EF4-FFF2-40B4-BE49-F238E27FC236}">
                <a16:creationId xmlns:a16="http://schemas.microsoft.com/office/drawing/2014/main" id="{48C81F18-A486-4E81-A306-E61C38A629B3}"/>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3" name="TextBox 15">
            <a:extLst>
              <a:ext uri="{FF2B5EF4-FFF2-40B4-BE49-F238E27FC236}">
                <a16:creationId xmlns:a16="http://schemas.microsoft.com/office/drawing/2014/main" id="{800F9AA6-4523-4734-9200-3464D96FC9EA}"/>
              </a:ext>
            </a:extLst>
          </p:cNvPr>
          <p:cNvSpPr txBox="1">
            <a:spLocks noChangeArrowheads="1"/>
          </p:cNvSpPr>
          <p:nvPr/>
        </p:nvSpPr>
        <p:spPr bwMode="auto">
          <a:xfrm>
            <a:off x="1979268" y="2926383"/>
            <a:ext cx="4039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was the issue re </a:t>
            </a:r>
            <a:r>
              <a:rPr lang="en-US" altLang="en-US" sz="1600" dirty="0"/>
              <a:t>length of follow-up</a:t>
            </a:r>
            <a:r>
              <a:rPr lang="en-US" altLang="en-US" sz="1600" i="1" dirty="0"/>
              <a:t>?</a:t>
            </a:r>
          </a:p>
        </p:txBody>
      </p:sp>
      <p:sp>
        <p:nvSpPr>
          <p:cNvPr id="3" name="Arrow: Up 2">
            <a:extLst>
              <a:ext uri="{FF2B5EF4-FFF2-40B4-BE49-F238E27FC236}">
                <a16:creationId xmlns:a16="http://schemas.microsoft.com/office/drawing/2014/main" id="{BD287B70-84D5-7F61-3D4F-8D4659F53B2D}"/>
              </a:ext>
            </a:extLst>
          </p:cNvPr>
          <p:cNvSpPr/>
          <p:nvPr/>
        </p:nvSpPr>
        <p:spPr>
          <a:xfrm>
            <a:off x="3808712" y="3318912"/>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6712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2B57C2A1-B629-469E-89C4-4FE5B2A6D55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3363" name="Rectangle 9">
            <a:extLst>
              <a:ext uri="{FF2B5EF4-FFF2-40B4-BE49-F238E27FC236}">
                <a16:creationId xmlns:a16="http://schemas.microsoft.com/office/drawing/2014/main" id="{3B3F32DE-7468-452B-A445-2B7CADD984D0}"/>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3364" name="Text Box 10">
            <a:extLst>
              <a:ext uri="{FF2B5EF4-FFF2-40B4-BE49-F238E27FC236}">
                <a16:creationId xmlns:a16="http://schemas.microsoft.com/office/drawing/2014/main" id="{9E2F24B9-6DAF-42B0-8524-E77B9DE6731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3365" name="Line 12">
            <a:extLst>
              <a:ext uri="{FF2B5EF4-FFF2-40B4-BE49-F238E27FC236}">
                <a16:creationId xmlns:a16="http://schemas.microsoft.com/office/drawing/2014/main" id="{884936D7-A93A-496C-A269-8AF5D79D428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Line 13">
            <a:extLst>
              <a:ext uri="{FF2B5EF4-FFF2-40B4-BE49-F238E27FC236}">
                <a16:creationId xmlns:a16="http://schemas.microsoft.com/office/drawing/2014/main" id="{F57EC9BC-37A6-4AD4-90B3-74924F155E21}"/>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7" name="Slide Number Placeholder 1">
            <a:extLst>
              <a:ext uri="{FF2B5EF4-FFF2-40B4-BE49-F238E27FC236}">
                <a16:creationId xmlns:a16="http://schemas.microsoft.com/office/drawing/2014/main" id="{C9A53BE5-586F-4B4C-AD88-EC9454DF876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E6D906-F9BF-49E9-A663-0F54C8BB306C}" type="slidenum">
              <a:rPr lang="en-US" altLang="en-US" sz="1000"/>
              <a:pPr>
                <a:spcBef>
                  <a:spcPct val="0"/>
                </a:spcBef>
                <a:buClrTx/>
                <a:buSzTx/>
                <a:buFontTx/>
                <a:buNone/>
              </a:pPr>
              <a:t>158</a:t>
            </a:fld>
            <a:endParaRPr lang="en-US" altLang="en-US" sz="1000"/>
          </a:p>
        </p:txBody>
      </p:sp>
      <p:sp>
        <p:nvSpPr>
          <p:cNvPr id="109578" name="Text Box 14">
            <a:extLst>
              <a:ext uri="{FF2B5EF4-FFF2-40B4-BE49-F238E27FC236}">
                <a16:creationId xmlns:a16="http://schemas.microsoft.com/office/drawing/2014/main" id="{C014252E-9D37-487C-846E-1F12268AE51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2E2314C-E5E4-4E0C-A0D6-A72A7BD99872}"/>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D547AF3C-F96B-4B3B-8E0D-3FB33498A7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60F47F85-E4E3-4517-9B09-C7BF77487C3C}"/>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solidFill>
                  <a:schemeClr val="bg1">
                    <a:lumMod val="65000"/>
                  </a:schemeClr>
                </a:solidFill>
                <a:latin typeface="Arial" charset="0"/>
              </a:rPr>
              <a:t>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
            </a:r>
          </a:p>
          <a:p>
            <a:pPr eaLnBrk="1" hangingPunct="1">
              <a:defRPr/>
            </a:pPr>
            <a:r>
              <a:rPr lang="en-US" sz="1600" dirty="0" err="1">
                <a:solidFill>
                  <a:schemeClr val="bg1">
                    <a:lumMod val="65000"/>
                  </a:schemeClr>
                </a:solidFill>
                <a:latin typeface="Arial" charset="0"/>
              </a:rPr>
              <a:t>aths</a:t>
            </a:r>
            <a:r>
              <a:rPr lang="en-US" sz="1600" dirty="0">
                <a:solidFill>
                  <a:schemeClr val="bg1">
                    <a:lumMod val="65000"/>
                  </a:schemeClr>
                </a:solidFill>
                <a:latin typeface="Arial" charset="0"/>
              </a:rPr>
              <a:t>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3372" name="Rectangle 8">
            <a:extLst>
              <a:ext uri="{FF2B5EF4-FFF2-40B4-BE49-F238E27FC236}">
                <a16:creationId xmlns:a16="http://schemas.microsoft.com/office/drawing/2014/main" id="{C730D643-2153-4BB8-98BE-B01E1B32E63E}"/>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6" name="Rectangle 15">
            <a:extLst>
              <a:ext uri="{FF2B5EF4-FFF2-40B4-BE49-F238E27FC236}">
                <a16:creationId xmlns:a16="http://schemas.microsoft.com/office/drawing/2014/main" id="{22713FC3-18CF-432F-A64F-97285511C7DB}"/>
              </a:ext>
            </a:extLst>
          </p:cNvPr>
          <p:cNvSpPr/>
          <p:nvPr/>
        </p:nvSpPr>
        <p:spPr>
          <a:xfrm>
            <a:off x="6248400" y="2514600"/>
            <a:ext cx="3048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2B57C2A1-B629-469E-89C4-4FE5B2A6D55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3363" name="Rectangle 9">
            <a:extLst>
              <a:ext uri="{FF2B5EF4-FFF2-40B4-BE49-F238E27FC236}">
                <a16:creationId xmlns:a16="http://schemas.microsoft.com/office/drawing/2014/main" id="{3B3F32DE-7468-452B-A445-2B7CADD984D0}"/>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3364" name="Text Box 10">
            <a:extLst>
              <a:ext uri="{FF2B5EF4-FFF2-40B4-BE49-F238E27FC236}">
                <a16:creationId xmlns:a16="http://schemas.microsoft.com/office/drawing/2014/main" id="{9E2F24B9-6DAF-42B0-8524-E77B9DE6731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3365" name="Line 12">
            <a:extLst>
              <a:ext uri="{FF2B5EF4-FFF2-40B4-BE49-F238E27FC236}">
                <a16:creationId xmlns:a16="http://schemas.microsoft.com/office/drawing/2014/main" id="{884936D7-A93A-496C-A269-8AF5D79D428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Line 13">
            <a:extLst>
              <a:ext uri="{FF2B5EF4-FFF2-40B4-BE49-F238E27FC236}">
                <a16:creationId xmlns:a16="http://schemas.microsoft.com/office/drawing/2014/main" id="{F57EC9BC-37A6-4AD4-90B3-74924F155E21}"/>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7" name="Slide Number Placeholder 1">
            <a:extLst>
              <a:ext uri="{FF2B5EF4-FFF2-40B4-BE49-F238E27FC236}">
                <a16:creationId xmlns:a16="http://schemas.microsoft.com/office/drawing/2014/main" id="{C9A53BE5-586F-4B4C-AD88-EC9454DF876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E6D906-F9BF-49E9-A663-0F54C8BB306C}" type="slidenum">
              <a:rPr lang="en-US" altLang="en-US" sz="1000"/>
              <a:pPr>
                <a:spcBef>
                  <a:spcPct val="0"/>
                </a:spcBef>
                <a:buClrTx/>
                <a:buSzTx/>
                <a:buFontTx/>
                <a:buNone/>
              </a:pPr>
              <a:t>159</a:t>
            </a:fld>
            <a:endParaRPr lang="en-US" altLang="en-US" sz="1000"/>
          </a:p>
        </p:txBody>
      </p:sp>
      <p:sp>
        <p:nvSpPr>
          <p:cNvPr id="109578" name="Text Box 14">
            <a:extLst>
              <a:ext uri="{FF2B5EF4-FFF2-40B4-BE49-F238E27FC236}">
                <a16:creationId xmlns:a16="http://schemas.microsoft.com/office/drawing/2014/main" id="{C014252E-9D37-487C-846E-1F12268AE51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2E2314C-E5E4-4E0C-A0D6-A72A7BD99872}"/>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D547AF3C-F96B-4B3B-8E0D-3FB33498A7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60F47F85-E4E3-4517-9B09-C7BF77487C3C}"/>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solidFill>
                  <a:schemeClr val="bg1">
                    <a:lumMod val="65000"/>
                  </a:schemeClr>
                </a:solidFill>
                <a:latin typeface="Arial" charset="0"/>
              </a:rPr>
              <a:t>While this interval is adequate to capture most cases of post-CLT recurrence, there is evidence suggesting it may miss up to 50% of recurrences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
            </a:r>
          </a:p>
          <a:p>
            <a:pPr eaLnBrk="1" hangingPunct="1">
              <a:defRPr/>
            </a:pPr>
            <a:r>
              <a:rPr lang="en-US" sz="1600" dirty="0" err="1">
                <a:solidFill>
                  <a:schemeClr val="bg1">
                    <a:lumMod val="65000"/>
                  </a:schemeClr>
                </a:solidFill>
                <a:latin typeface="Arial" charset="0"/>
              </a:rPr>
              <a:t>aths</a:t>
            </a:r>
            <a:r>
              <a:rPr lang="en-US" sz="1600" dirty="0">
                <a:solidFill>
                  <a:schemeClr val="bg1">
                    <a:lumMod val="65000"/>
                  </a:schemeClr>
                </a:solidFill>
                <a:latin typeface="Arial" charset="0"/>
              </a:rPr>
              <a:t>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3372" name="Rectangle 8">
            <a:extLst>
              <a:ext uri="{FF2B5EF4-FFF2-40B4-BE49-F238E27FC236}">
                <a16:creationId xmlns:a16="http://schemas.microsoft.com/office/drawing/2014/main" id="{C730D643-2153-4BB8-98BE-B01E1B32E63E}"/>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21636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a:t>
            </a:r>
            <a:r>
              <a:rPr lang="en-US" altLang="en-US" sz="2400" b="1" dirty="0">
                <a:sym typeface="Wingdings" panose="05000000000000000000" pitchFamily="2" charset="2"/>
              </a:rPr>
              <a:t>O</a:t>
            </a:r>
            <a:r>
              <a:rPr lang="en-US" altLang="en-US" sz="2400" b="1" baseline="-25000" dirty="0">
                <a:sym typeface="Wingdings" panose="05000000000000000000" pitchFamily="2" charset="2"/>
              </a:rPr>
              <a:t>2</a:t>
            </a:r>
            <a:r>
              <a:rPr lang="en-US" altLang="en-US" sz="2400" b="1" dirty="0">
                <a:sym typeface="Wingdings" panose="05000000000000000000" pitchFamily="2" charset="2"/>
              </a:rPr>
              <a:t> exposure </a:t>
            </a:r>
            <a:r>
              <a:rPr lang="en-US" altLang="en-US" sz="2400" dirty="0">
                <a:solidFill>
                  <a:schemeClr val="bg1">
                    <a:lumMod val="75000"/>
                  </a:schemeClr>
                </a:solidFill>
                <a:sym typeface="Wingdings" panose="05000000000000000000" pitchFamily="2" charset="2"/>
              </a:rPr>
              <a:t>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16</a:t>
            </a:fld>
            <a:endParaRPr lang="en-US" altLang="en-US" sz="1000"/>
          </a:p>
        </p:txBody>
      </p:sp>
      <p:sp>
        <p:nvSpPr>
          <p:cNvPr id="3" name="TextBox 2">
            <a:extLst>
              <a:ext uri="{FF2B5EF4-FFF2-40B4-BE49-F238E27FC236}">
                <a16:creationId xmlns:a16="http://schemas.microsoft.com/office/drawing/2014/main" id="{C8EEE9DE-8A97-D432-E919-039B67F0C4F8}"/>
              </a:ext>
            </a:extLst>
          </p:cNvPr>
          <p:cNvSpPr txBox="1"/>
          <p:nvPr/>
        </p:nvSpPr>
        <p:spPr>
          <a:xfrm>
            <a:off x="2223104" y="2438400"/>
            <a:ext cx="4807726" cy="584775"/>
          </a:xfrm>
          <a:prstGeom prst="rect">
            <a:avLst/>
          </a:prstGeom>
          <a:noFill/>
        </p:spPr>
        <p:txBody>
          <a:bodyPr wrap="none" rtlCol="0">
            <a:spAutoFit/>
          </a:bodyPr>
          <a:lstStyle/>
          <a:p>
            <a:r>
              <a:rPr lang="en-US" sz="1600" i="1" dirty="0"/>
              <a:t>Is exposure to supplemental O2 a risk factor at all?</a:t>
            </a:r>
          </a:p>
          <a:p>
            <a:r>
              <a:rPr lang="en-US" sz="1600" dirty="0"/>
              <a:t>Yes</a:t>
            </a:r>
          </a:p>
        </p:txBody>
      </p:sp>
    </p:spTree>
    <p:extLst>
      <p:ext uri="{BB962C8B-B14F-4D97-AF65-F5344CB8AC3E}">
        <p14:creationId xmlns:p14="http://schemas.microsoft.com/office/powerpoint/2010/main" val="17320482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2B57C2A1-B629-469E-89C4-4FE5B2A6D55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3363" name="Rectangle 9">
            <a:extLst>
              <a:ext uri="{FF2B5EF4-FFF2-40B4-BE49-F238E27FC236}">
                <a16:creationId xmlns:a16="http://schemas.microsoft.com/office/drawing/2014/main" id="{3B3F32DE-7468-452B-A445-2B7CADD984D0}"/>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3364" name="Text Box 10">
            <a:extLst>
              <a:ext uri="{FF2B5EF4-FFF2-40B4-BE49-F238E27FC236}">
                <a16:creationId xmlns:a16="http://schemas.microsoft.com/office/drawing/2014/main" id="{9E2F24B9-6DAF-42B0-8524-E77B9DE6731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3365" name="Line 12">
            <a:extLst>
              <a:ext uri="{FF2B5EF4-FFF2-40B4-BE49-F238E27FC236}">
                <a16:creationId xmlns:a16="http://schemas.microsoft.com/office/drawing/2014/main" id="{884936D7-A93A-496C-A269-8AF5D79D428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Line 13">
            <a:extLst>
              <a:ext uri="{FF2B5EF4-FFF2-40B4-BE49-F238E27FC236}">
                <a16:creationId xmlns:a16="http://schemas.microsoft.com/office/drawing/2014/main" id="{F57EC9BC-37A6-4AD4-90B3-74924F155E21}"/>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7" name="Slide Number Placeholder 1">
            <a:extLst>
              <a:ext uri="{FF2B5EF4-FFF2-40B4-BE49-F238E27FC236}">
                <a16:creationId xmlns:a16="http://schemas.microsoft.com/office/drawing/2014/main" id="{C9A53BE5-586F-4B4C-AD88-EC9454DF876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E6D906-F9BF-49E9-A663-0F54C8BB306C}" type="slidenum">
              <a:rPr lang="en-US" altLang="en-US" sz="1000"/>
              <a:pPr>
                <a:spcBef>
                  <a:spcPct val="0"/>
                </a:spcBef>
                <a:buClrTx/>
                <a:buSzTx/>
                <a:buFontTx/>
                <a:buNone/>
              </a:pPr>
              <a:t>160</a:t>
            </a:fld>
            <a:endParaRPr lang="en-US" altLang="en-US" sz="1000"/>
          </a:p>
        </p:txBody>
      </p:sp>
      <p:sp>
        <p:nvSpPr>
          <p:cNvPr id="109578" name="Text Box 14">
            <a:extLst>
              <a:ext uri="{FF2B5EF4-FFF2-40B4-BE49-F238E27FC236}">
                <a16:creationId xmlns:a16="http://schemas.microsoft.com/office/drawing/2014/main" id="{C014252E-9D37-487C-846E-1F12268AE51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2E2314C-E5E4-4E0C-A0D6-A72A7BD99872}"/>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D547AF3C-F96B-4B3B-8E0D-3FB33498A7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60F47F85-E4E3-4517-9B09-C7BF77487C3C}"/>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a:t>
            </a:r>
            <a:r>
              <a:rPr lang="en-US" sz="1600" dirty="0" err="1">
                <a:solidFill>
                  <a:srgbClr val="0000FF"/>
                </a:solidFill>
                <a:latin typeface="Arial" charset="0"/>
              </a:rPr>
              <a:t>bevacizumab</a:t>
            </a:r>
            <a:r>
              <a:rPr lang="en-US" sz="1600" dirty="0">
                <a:solidFill>
                  <a:srgbClr val="0000FF"/>
                </a:solidFill>
                <a:latin typeface="Arial" charset="0"/>
              </a:rPr>
              <a:t>--half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a:t>
            </a:r>
            <a:r>
              <a:rPr lang="en-US" sz="1600" dirty="0" err="1">
                <a:latin typeface="Arial" charset="0"/>
              </a:rPr>
              <a:t>bevacizumab</a:t>
            </a:r>
            <a:r>
              <a:rPr lang="en-US" sz="1600" dirty="0">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
            </a:r>
          </a:p>
          <a:p>
            <a:pPr eaLnBrk="1" hangingPunct="1">
              <a:defRPr/>
            </a:pPr>
            <a:r>
              <a:rPr lang="en-US" sz="1600" dirty="0" err="1">
                <a:solidFill>
                  <a:schemeClr val="bg1">
                    <a:lumMod val="65000"/>
                  </a:schemeClr>
                </a:solidFill>
                <a:latin typeface="Arial" charset="0"/>
              </a:rPr>
              <a:t>aths</a:t>
            </a:r>
            <a:r>
              <a:rPr lang="en-US" sz="1600" dirty="0">
                <a:solidFill>
                  <a:schemeClr val="bg1">
                    <a:lumMod val="65000"/>
                  </a:schemeClr>
                </a:solidFill>
                <a:latin typeface="Arial" charset="0"/>
              </a:rPr>
              <a:t>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3372" name="Rectangle 8">
            <a:extLst>
              <a:ext uri="{FF2B5EF4-FFF2-40B4-BE49-F238E27FC236}">
                <a16:creationId xmlns:a16="http://schemas.microsoft.com/office/drawing/2014/main" id="{C730D643-2153-4BB8-98BE-B01E1B32E63E}"/>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7" name="Rectangle 16">
            <a:extLst>
              <a:ext uri="{FF2B5EF4-FFF2-40B4-BE49-F238E27FC236}">
                <a16:creationId xmlns:a16="http://schemas.microsoft.com/office/drawing/2014/main" id="{B9743654-0F72-4FAE-B5B7-4518FE12C4B5}"/>
              </a:ext>
            </a:extLst>
          </p:cNvPr>
          <p:cNvSpPr/>
          <p:nvPr/>
        </p:nvSpPr>
        <p:spPr>
          <a:xfrm>
            <a:off x="2928730" y="3086100"/>
            <a:ext cx="42407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Tree>
    <p:extLst>
      <p:ext uri="{BB962C8B-B14F-4D97-AF65-F5344CB8AC3E}">
        <p14:creationId xmlns:p14="http://schemas.microsoft.com/office/powerpoint/2010/main" val="3036512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2B57C2A1-B629-469E-89C4-4FE5B2A6D55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3363" name="Rectangle 9">
            <a:extLst>
              <a:ext uri="{FF2B5EF4-FFF2-40B4-BE49-F238E27FC236}">
                <a16:creationId xmlns:a16="http://schemas.microsoft.com/office/drawing/2014/main" id="{3B3F32DE-7468-452B-A445-2B7CADD984D0}"/>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3364" name="Text Box 10">
            <a:extLst>
              <a:ext uri="{FF2B5EF4-FFF2-40B4-BE49-F238E27FC236}">
                <a16:creationId xmlns:a16="http://schemas.microsoft.com/office/drawing/2014/main" id="{9E2F24B9-6DAF-42B0-8524-E77B9DE6731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3365" name="Line 12">
            <a:extLst>
              <a:ext uri="{FF2B5EF4-FFF2-40B4-BE49-F238E27FC236}">
                <a16:creationId xmlns:a16="http://schemas.microsoft.com/office/drawing/2014/main" id="{884936D7-A93A-496C-A269-8AF5D79D428E}"/>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6" name="Line 13">
            <a:extLst>
              <a:ext uri="{FF2B5EF4-FFF2-40B4-BE49-F238E27FC236}">
                <a16:creationId xmlns:a16="http://schemas.microsoft.com/office/drawing/2014/main" id="{F57EC9BC-37A6-4AD4-90B3-74924F155E21}"/>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7" name="Slide Number Placeholder 1">
            <a:extLst>
              <a:ext uri="{FF2B5EF4-FFF2-40B4-BE49-F238E27FC236}">
                <a16:creationId xmlns:a16="http://schemas.microsoft.com/office/drawing/2014/main" id="{C9A53BE5-586F-4B4C-AD88-EC9454DF876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E6D906-F9BF-49E9-A663-0F54C8BB306C}" type="slidenum">
              <a:rPr lang="en-US" altLang="en-US" sz="1000"/>
              <a:pPr>
                <a:spcBef>
                  <a:spcPct val="0"/>
                </a:spcBef>
                <a:buClrTx/>
                <a:buSzTx/>
                <a:buFontTx/>
                <a:buNone/>
              </a:pPr>
              <a:t>161</a:t>
            </a:fld>
            <a:endParaRPr lang="en-US" altLang="en-US" sz="1000"/>
          </a:p>
        </p:txBody>
      </p:sp>
      <p:sp>
        <p:nvSpPr>
          <p:cNvPr id="109578" name="Text Box 14">
            <a:extLst>
              <a:ext uri="{FF2B5EF4-FFF2-40B4-BE49-F238E27FC236}">
                <a16:creationId xmlns:a16="http://schemas.microsoft.com/office/drawing/2014/main" id="{C014252E-9D37-487C-846E-1F12268AE511}"/>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2E2314C-E5E4-4E0C-A0D6-A72A7BD99872}"/>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D547AF3C-F96B-4B3B-8E0D-3FB33498A7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60F47F85-E4E3-4517-9B09-C7BF77487C3C}"/>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
            </a:r>
          </a:p>
          <a:p>
            <a:pPr eaLnBrk="1" hangingPunct="1">
              <a:defRPr/>
            </a:pPr>
            <a:r>
              <a:rPr lang="en-US" sz="1600" dirty="0" err="1">
                <a:solidFill>
                  <a:schemeClr val="bg1">
                    <a:lumMod val="65000"/>
                  </a:schemeClr>
                </a:solidFill>
                <a:latin typeface="Arial" charset="0"/>
              </a:rPr>
              <a:t>aths</a:t>
            </a:r>
            <a:r>
              <a:rPr lang="en-US" sz="1600" dirty="0">
                <a:solidFill>
                  <a:schemeClr val="bg1">
                    <a:lumMod val="65000"/>
                  </a:schemeClr>
                </a:solidFill>
                <a:latin typeface="Arial" charset="0"/>
              </a:rPr>
              <a:t>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3372" name="Rectangle 8">
            <a:extLst>
              <a:ext uri="{FF2B5EF4-FFF2-40B4-BE49-F238E27FC236}">
                <a16:creationId xmlns:a16="http://schemas.microsoft.com/office/drawing/2014/main" id="{C730D643-2153-4BB8-98BE-B01E1B32E63E}"/>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605353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98F58EBF-870F-496C-B6C6-E3DBBF341F70}"/>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5411" name="Rectangle 9">
            <a:extLst>
              <a:ext uri="{FF2B5EF4-FFF2-40B4-BE49-F238E27FC236}">
                <a16:creationId xmlns:a16="http://schemas.microsoft.com/office/drawing/2014/main" id="{1872C266-7FA9-4EE0-AEEF-01C011243D55}"/>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5412" name="Text Box 10">
            <a:extLst>
              <a:ext uri="{FF2B5EF4-FFF2-40B4-BE49-F238E27FC236}">
                <a16:creationId xmlns:a16="http://schemas.microsoft.com/office/drawing/2014/main" id="{DEB90E20-23DD-4A3D-BFCE-4D91A53231B0}"/>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5413" name="Line 12">
            <a:extLst>
              <a:ext uri="{FF2B5EF4-FFF2-40B4-BE49-F238E27FC236}">
                <a16:creationId xmlns:a16="http://schemas.microsoft.com/office/drawing/2014/main" id="{4929B072-E847-49C9-8074-3CA563F734FC}"/>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4" name="Line 13">
            <a:extLst>
              <a:ext uri="{FF2B5EF4-FFF2-40B4-BE49-F238E27FC236}">
                <a16:creationId xmlns:a16="http://schemas.microsoft.com/office/drawing/2014/main" id="{CC4E099C-C2C9-4D46-B7BD-89AC113ABB0A}"/>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5" name="Slide Number Placeholder 1">
            <a:extLst>
              <a:ext uri="{FF2B5EF4-FFF2-40B4-BE49-F238E27FC236}">
                <a16:creationId xmlns:a16="http://schemas.microsoft.com/office/drawing/2014/main" id="{FD35D2AB-1D0D-4226-A9D4-E2765D2F71A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5E0F7ED-F415-4C2F-AAC3-491D36646645}" type="slidenum">
              <a:rPr lang="en-US" altLang="en-US" sz="1000"/>
              <a:pPr>
                <a:spcBef>
                  <a:spcPct val="0"/>
                </a:spcBef>
                <a:buClrTx/>
                <a:buSzTx/>
                <a:buFontTx/>
                <a:buNone/>
              </a:pPr>
              <a:t>162</a:t>
            </a:fld>
            <a:endParaRPr lang="en-US" altLang="en-US" sz="1000"/>
          </a:p>
        </p:txBody>
      </p:sp>
      <p:sp>
        <p:nvSpPr>
          <p:cNvPr id="109578" name="Text Box 14">
            <a:extLst>
              <a:ext uri="{FF2B5EF4-FFF2-40B4-BE49-F238E27FC236}">
                <a16:creationId xmlns:a16="http://schemas.microsoft.com/office/drawing/2014/main" id="{4469B7ED-7329-4F20-A0FD-C361ECFA45E4}"/>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30A23DE7-879E-42E1-8025-89010BA7ADD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623B1B54-64A1-4D7B-9ADD-DC7AD0130595}"/>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178FD9E5-618A-4745-AF0C-508E1F8F49FF}"/>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chemeClr val="bg1">
                    <a:lumMod val="50000"/>
                  </a:schemeClr>
                </a:solidFill>
                <a:latin typeface="Arial" charset="0"/>
              </a:rPr>
              <a:t>--Dosing. </a:t>
            </a:r>
            <a:r>
              <a:rPr lang="en-US" sz="1600" dirty="0">
                <a:solidFill>
                  <a:schemeClr val="bg1">
                    <a:lumMod val="50000"/>
                  </a:schemeClr>
                </a:solidFill>
                <a:latin typeface="Arial" charset="0"/>
              </a:rPr>
              <a:t>As mentioned, the BEAT-ROP used 0.625 mg of bevacizumab--half the adult dose. 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a:t>
            </a:r>
            <a:r>
              <a:rPr lang="en-US" sz="1600" i="1" u="sng" dirty="0">
                <a:latin typeface="Arial" charset="0"/>
              </a:rPr>
              <a:t>there is evidence suggesting it may miss up to 50% of recurrences after bevacizumab</a:t>
            </a:r>
            <a:r>
              <a:rPr lang="en-US" sz="1600" u="sng" dirty="0">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p>
          <a:p>
            <a:pPr eaLnBrk="1" hangingPunct="1">
              <a:defRPr/>
            </a:pPr>
            <a:r>
              <a:rPr lang="en-US" sz="1600" dirty="0">
                <a:solidFill>
                  <a:schemeClr val="bg1">
                    <a:lumMod val="65000"/>
                  </a:schemeClr>
                </a:solidFill>
                <a:latin typeface="Arial" charset="0"/>
              </a:rPr>
              <a:t>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5420" name="TextBox 3">
            <a:extLst>
              <a:ext uri="{FF2B5EF4-FFF2-40B4-BE49-F238E27FC236}">
                <a16:creationId xmlns:a16="http://schemas.microsoft.com/office/drawing/2014/main" id="{372C7DB7-6845-4A2C-824E-7A554A8F7D18}"/>
              </a:ext>
            </a:extLst>
          </p:cNvPr>
          <p:cNvSpPr txBox="1">
            <a:spLocks noChangeArrowheads="1"/>
          </p:cNvSpPr>
          <p:nvPr/>
        </p:nvSpPr>
        <p:spPr bwMode="auto">
          <a:xfrm>
            <a:off x="273050" y="3544888"/>
            <a:ext cx="8718550" cy="252888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50"/>
              </a:lnSpc>
              <a:spcBef>
                <a:spcPct val="0"/>
              </a:spcBef>
              <a:buClrTx/>
              <a:buSzTx/>
              <a:buFontTx/>
              <a:buNone/>
            </a:pPr>
            <a:r>
              <a:rPr lang="en-US" altLang="en-US" sz="1600">
                <a:solidFill>
                  <a:srgbClr val="0000FF"/>
                </a:solidFill>
              </a:rPr>
              <a:t>Another, smaller study found that recurrence after bevacizumab occurred as late as 69 weeks postmenstrual age.</a:t>
            </a:r>
          </a:p>
          <a:p>
            <a:pPr eaLnBrk="1" hangingPunct="1">
              <a:lnSpc>
                <a:spcPts val="1850"/>
              </a:lnSpc>
              <a:spcBef>
                <a:spcPct val="0"/>
              </a:spcBef>
              <a:buClrTx/>
              <a:buSzTx/>
              <a:buFontTx/>
              <a:buNone/>
            </a:pPr>
            <a:endParaRPr lang="en-US" altLang="en-US" sz="1600">
              <a:solidFill>
                <a:srgbClr val="0000FF"/>
              </a:solidFill>
            </a:endParaRPr>
          </a:p>
          <a:p>
            <a:pPr eaLnBrk="1" hangingPunct="1">
              <a:lnSpc>
                <a:spcPts val="1850"/>
              </a:lnSpc>
              <a:spcBef>
                <a:spcPct val="0"/>
              </a:spcBef>
              <a:buClrTx/>
              <a:buSzTx/>
              <a:buFontTx/>
              <a:buNone/>
            </a:pPr>
            <a:r>
              <a:rPr lang="en-US" altLang="en-US" sz="1600" i="1">
                <a:solidFill>
                  <a:srgbClr val="99FF99"/>
                </a:solidFill>
              </a:rPr>
              <a:t>In addition to the late age at which they occur, in what other important manner can recurrences after bevacizumab differ from those after CLT?</a:t>
            </a:r>
          </a:p>
          <a:p>
            <a:pPr eaLnBrk="1" hangingPunct="1">
              <a:lnSpc>
                <a:spcPts val="1850"/>
              </a:lnSpc>
              <a:spcBef>
                <a:spcPct val="0"/>
              </a:spcBef>
              <a:buClrTx/>
              <a:buSzTx/>
              <a:buFontTx/>
              <a:buNone/>
            </a:pPr>
            <a:r>
              <a:rPr lang="en-US" altLang="en-US" sz="1600">
                <a:solidFill>
                  <a:srgbClr val="99FF99"/>
                </a:solidFill>
              </a:rPr>
              <a:t>Recurrences after CLT always occur at the ridge where neovascularization first occurred. However, some cases of post-bevacizumab recurrence develop at new locations well anterior to the original ridgeline. It is speculated that the location of these recurrences demarcate regions of retina for which ischemia (and VEGF production) outlasted the presence of  therapeutic levels of bevacizumab in the eye.</a:t>
            </a:r>
          </a:p>
        </p:txBody>
      </p:sp>
      <p:sp>
        <p:nvSpPr>
          <p:cNvPr id="3" name="TextBox 2">
            <a:extLst>
              <a:ext uri="{FF2B5EF4-FFF2-40B4-BE49-F238E27FC236}">
                <a16:creationId xmlns:a16="http://schemas.microsoft.com/office/drawing/2014/main" id="{F4A56E93-985F-B2EF-A6D6-F4372DA34788}"/>
              </a:ext>
            </a:extLst>
          </p:cNvPr>
          <p:cNvSpPr txBox="1"/>
          <p:nvPr/>
        </p:nvSpPr>
        <p:spPr>
          <a:xfrm>
            <a:off x="3231697" y="4648200"/>
            <a:ext cx="2255747" cy="276999"/>
          </a:xfrm>
          <a:prstGeom prst="rect">
            <a:avLst/>
          </a:prstGeom>
          <a:noFill/>
        </p:spPr>
        <p:txBody>
          <a:bodyPr wrap="none" rtlCol="0">
            <a:spAutoFit/>
          </a:bodyPr>
          <a:lstStyle/>
          <a:p>
            <a:pPr algn="ctr"/>
            <a:r>
              <a:rPr lang="en-US" sz="1200" i="1" dirty="0"/>
              <a:t>(No question yet—keep going)</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357BC444-24D1-48B7-8634-1BF2B01FFEA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6435" name="Rectangle 9">
            <a:extLst>
              <a:ext uri="{FF2B5EF4-FFF2-40B4-BE49-F238E27FC236}">
                <a16:creationId xmlns:a16="http://schemas.microsoft.com/office/drawing/2014/main" id="{23ABCA18-AF45-47CE-B95B-B88A5CA97EEA}"/>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6436" name="Text Box 10">
            <a:extLst>
              <a:ext uri="{FF2B5EF4-FFF2-40B4-BE49-F238E27FC236}">
                <a16:creationId xmlns:a16="http://schemas.microsoft.com/office/drawing/2014/main" id="{A775448D-231B-4CEF-988D-C956AEC103E2}"/>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6437" name="Line 12">
            <a:extLst>
              <a:ext uri="{FF2B5EF4-FFF2-40B4-BE49-F238E27FC236}">
                <a16:creationId xmlns:a16="http://schemas.microsoft.com/office/drawing/2014/main" id="{66CEF2C6-6EB9-450D-9D73-67881B31F34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38" name="Line 13">
            <a:extLst>
              <a:ext uri="{FF2B5EF4-FFF2-40B4-BE49-F238E27FC236}">
                <a16:creationId xmlns:a16="http://schemas.microsoft.com/office/drawing/2014/main" id="{113B5913-8AAC-4B22-8FE6-672D350E5105}"/>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39" name="Slide Number Placeholder 1">
            <a:extLst>
              <a:ext uri="{FF2B5EF4-FFF2-40B4-BE49-F238E27FC236}">
                <a16:creationId xmlns:a16="http://schemas.microsoft.com/office/drawing/2014/main" id="{6E8739DA-006B-482D-BC76-947C7D707DA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937839-40F5-405E-90BF-02F00750C927}" type="slidenum">
              <a:rPr lang="en-US" altLang="en-US" sz="1000"/>
              <a:pPr>
                <a:spcBef>
                  <a:spcPct val="0"/>
                </a:spcBef>
                <a:buClrTx/>
                <a:buSzTx/>
                <a:buFontTx/>
                <a:buNone/>
              </a:pPr>
              <a:t>163</a:t>
            </a:fld>
            <a:endParaRPr lang="en-US" altLang="en-US" sz="1000"/>
          </a:p>
        </p:txBody>
      </p:sp>
      <p:sp>
        <p:nvSpPr>
          <p:cNvPr id="109578" name="Text Box 14">
            <a:extLst>
              <a:ext uri="{FF2B5EF4-FFF2-40B4-BE49-F238E27FC236}">
                <a16:creationId xmlns:a16="http://schemas.microsoft.com/office/drawing/2014/main" id="{F19DB3E0-1F05-4832-8037-11283C5BF019}"/>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A5A552A0-0CAB-4E17-826E-41BE4560FF92}"/>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F2EDA5CB-27FA-4483-AD12-F4722B3186E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3D51C818-DEE8-4704-AF5D-25D40AAC283A}"/>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chemeClr val="bg1">
                    <a:lumMod val="50000"/>
                  </a:schemeClr>
                </a:solidFill>
                <a:latin typeface="Arial" charset="0"/>
              </a:rPr>
              <a:t>--Dosing. </a:t>
            </a:r>
            <a:r>
              <a:rPr lang="en-US" sz="1600" dirty="0">
                <a:solidFill>
                  <a:schemeClr val="bg1">
                    <a:lumMod val="50000"/>
                  </a:schemeClr>
                </a:solidFill>
                <a:latin typeface="Arial" charset="0"/>
              </a:rPr>
              <a:t>As mentioned, the BEAT-ROP used 0.625 mg of </a:t>
            </a:r>
            <a:r>
              <a:rPr lang="en-US" sz="1600" dirty="0" err="1">
                <a:solidFill>
                  <a:schemeClr val="bg1">
                    <a:lumMod val="50000"/>
                  </a:schemeClr>
                </a:solidFill>
                <a:latin typeface="Arial" charset="0"/>
              </a:rPr>
              <a:t>bevacizumab</a:t>
            </a:r>
            <a:r>
              <a:rPr lang="en-US" sz="1600" dirty="0">
                <a:solidFill>
                  <a:schemeClr val="bg1">
                    <a:lumMod val="50000"/>
                  </a:schemeClr>
                </a:solidFill>
                <a:latin typeface="Arial" charset="0"/>
              </a:rPr>
              <a:t>--half the adult dose. 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a:t>
            </a:r>
            <a:r>
              <a:rPr lang="en-US" sz="1600" i="1" u="sng" dirty="0">
                <a:latin typeface="Arial" charset="0"/>
              </a:rPr>
              <a:t>there is evidence suggesting it may miss up to 50% of recurrences after </a:t>
            </a:r>
            <a:r>
              <a:rPr lang="en-US" sz="1600" i="1" u="sng" dirty="0" err="1">
                <a:latin typeface="Arial" charset="0"/>
              </a:rPr>
              <a:t>bevacizumab</a:t>
            </a:r>
            <a:r>
              <a:rPr lang="en-US" sz="1600" u="sng" dirty="0">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p>
          <a:p>
            <a:pPr eaLnBrk="1" hangingPunct="1">
              <a:defRPr/>
            </a:pPr>
            <a:r>
              <a:rPr lang="en-US" sz="1600" dirty="0">
                <a:solidFill>
                  <a:schemeClr val="bg1">
                    <a:lumMod val="65000"/>
                  </a:schemeClr>
                </a:solidFill>
                <a:latin typeface="Arial" charset="0"/>
              </a:rPr>
              <a:t>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6444" name="TextBox 3">
            <a:extLst>
              <a:ext uri="{FF2B5EF4-FFF2-40B4-BE49-F238E27FC236}">
                <a16:creationId xmlns:a16="http://schemas.microsoft.com/office/drawing/2014/main" id="{7C75DD40-57B0-462B-8941-8090F763578E}"/>
              </a:ext>
            </a:extLst>
          </p:cNvPr>
          <p:cNvSpPr txBox="1">
            <a:spLocks noChangeArrowheads="1"/>
          </p:cNvSpPr>
          <p:nvPr/>
        </p:nvSpPr>
        <p:spPr bwMode="auto">
          <a:xfrm>
            <a:off x="273050" y="3544888"/>
            <a:ext cx="8718550" cy="252888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50"/>
              </a:lnSpc>
              <a:spcBef>
                <a:spcPct val="0"/>
              </a:spcBef>
              <a:buClrTx/>
              <a:buSzTx/>
              <a:buFontTx/>
              <a:buNone/>
            </a:pPr>
            <a:r>
              <a:rPr lang="en-US" altLang="en-US" sz="1600">
                <a:solidFill>
                  <a:srgbClr val="0000FF"/>
                </a:solidFill>
              </a:rPr>
              <a:t>Another, smaller study found that recurrence after bevacizumab occurred as late as 69 weeks postmenstrual age.</a:t>
            </a:r>
          </a:p>
          <a:p>
            <a:pPr eaLnBrk="1" hangingPunct="1">
              <a:lnSpc>
                <a:spcPts val="1850"/>
              </a:lnSpc>
              <a:spcBef>
                <a:spcPct val="0"/>
              </a:spcBef>
              <a:buClrTx/>
              <a:buSzTx/>
              <a:buFontTx/>
              <a:buNone/>
            </a:pPr>
            <a:endParaRPr lang="en-US" altLang="en-US" sz="1600">
              <a:solidFill>
                <a:srgbClr val="0000FF"/>
              </a:solidFill>
            </a:endParaRPr>
          </a:p>
          <a:p>
            <a:pPr eaLnBrk="1" hangingPunct="1">
              <a:lnSpc>
                <a:spcPts val="1850"/>
              </a:lnSpc>
              <a:spcBef>
                <a:spcPct val="0"/>
              </a:spcBef>
              <a:buClrTx/>
              <a:buSzTx/>
              <a:buFontTx/>
              <a:buNone/>
            </a:pPr>
            <a:r>
              <a:rPr lang="en-US" altLang="en-US" sz="1600" i="1">
                <a:solidFill>
                  <a:srgbClr val="0000FF"/>
                </a:solidFill>
              </a:rPr>
              <a:t>In addition to the late age at which they occur, in what other important manner can recurrences after bevacizumab differ from those after CLT?</a:t>
            </a:r>
          </a:p>
          <a:p>
            <a:pPr eaLnBrk="1" hangingPunct="1">
              <a:lnSpc>
                <a:spcPts val="1850"/>
              </a:lnSpc>
              <a:spcBef>
                <a:spcPct val="0"/>
              </a:spcBef>
              <a:buClrTx/>
              <a:buSzTx/>
              <a:buFontTx/>
              <a:buNone/>
            </a:pPr>
            <a:r>
              <a:rPr lang="en-US" altLang="en-US" sz="1600">
                <a:solidFill>
                  <a:srgbClr val="99FF99"/>
                </a:solidFill>
              </a:rPr>
              <a:t>Recurrences after CLT always occur at the ridge where neovascularization first occurred. However, some cases of post-bevacizumab recurrence develop at new locations well anterior to the original ridgeline. It is speculated that the location of these recurrences demarcate regions of retina for which ischemia (and VEGF production) outlasted the presence of  therapeutic levels of bevacizumab in the eye.</a:t>
            </a:r>
          </a:p>
        </p:txBody>
      </p:sp>
      <p:sp>
        <p:nvSpPr>
          <p:cNvPr id="146445" name="Rectangle 8">
            <a:extLst>
              <a:ext uri="{FF2B5EF4-FFF2-40B4-BE49-F238E27FC236}">
                <a16:creationId xmlns:a16="http://schemas.microsoft.com/office/drawing/2014/main" id="{5D7A44FF-DDDE-4662-9ABD-7DED2C9080DD}"/>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E213EEC8-D48C-46BA-8757-29D81A1C4E4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7459" name="Rectangle 9">
            <a:extLst>
              <a:ext uri="{FF2B5EF4-FFF2-40B4-BE49-F238E27FC236}">
                <a16:creationId xmlns:a16="http://schemas.microsoft.com/office/drawing/2014/main" id="{0D6406D3-CCA5-4F7F-9A03-65FA5CC1BC7D}"/>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7460" name="Text Box 10">
            <a:extLst>
              <a:ext uri="{FF2B5EF4-FFF2-40B4-BE49-F238E27FC236}">
                <a16:creationId xmlns:a16="http://schemas.microsoft.com/office/drawing/2014/main" id="{779925B8-48A0-46A9-8B01-71AA8762F1A4}"/>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7461" name="Line 12">
            <a:extLst>
              <a:ext uri="{FF2B5EF4-FFF2-40B4-BE49-F238E27FC236}">
                <a16:creationId xmlns:a16="http://schemas.microsoft.com/office/drawing/2014/main" id="{ED6ACD8E-B192-476F-951F-7E3DD6D29C2B}"/>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2" name="Line 13">
            <a:extLst>
              <a:ext uri="{FF2B5EF4-FFF2-40B4-BE49-F238E27FC236}">
                <a16:creationId xmlns:a16="http://schemas.microsoft.com/office/drawing/2014/main" id="{8932BDD4-133F-44DF-88D2-D2FCC7F96DB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3" name="Slide Number Placeholder 1">
            <a:extLst>
              <a:ext uri="{FF2B5EF4-FFF2-40B4-BE49-F238E27FC236}">
                <a16:creationId xmlns:a16="http://schemas.microsoft.com/office/drawing/2014/main" id="{D811133E-694A-406B-8CD1-4ED0E0EFF76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1D88D8-8069-4D08-BB49-976974305E97}" type="slidenum">
              <a:rPr lang="en-US" altLang="en-US" sz="1000"/>
              <a:pPr>
                <a:spcBef>
                  <a:spcPct val="0"/>
                </a:spcBef>
                <a:buClrTx/>
                <a:buSzTx/>
                <a:buFontTx/>
                <a:buNone/>
              </a:pPr>
              <a:t>164</a:t>
            </a:fld>
            <a:endParaRPr lang="en-US" altLang="en-US" sz="1000"/>
          </a:p>
        </p:txBody>
      </p:sp>
      <p:sp>
        <p:nvSpPr>
          <p:cNvPr id="109578" name="Text Box 14">
            <a:extLst>
              <a:ext uri="{FF2B5EF4-FFF2-40B4-BE49-F238E27FC236}">
                <a16:creationId xmlns:a16="http://schemas.microsoft.com/office/drawing/2014/main" id="{B669ED1F-B300-404D-B018-6F13452D6D2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074EB78B-BDB6-41F9-8FBB-06192B443429}"/>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17411C54-83CA-4CFE-B25E-E4151513B413}"/>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288BF276-5A90-4552-9036-B507D27FEAA6}"/>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chemeClr val="bg1">
                    <a:lumMod val="50000"/>
                  </a:schemeClr>
                </a:solidFill>
                <a:latin typeface="Arial" charset="0"/>
              </a:rPr>
              <a:t>--Dosing. </a:t>
            </a:r>
            <a:r>
              <a:rPr lang="en-US" sz="1600" dirty="0">
                <a:solidFill>
                  <a:schemeClr val="bg1">
                    <a:lumMod val="50000"/>
                  </a:schemeClr>
                </a:solidFill>
                <a:latin typeface="Arial" charset="0"/>
              </a:rPr>
              <a:t>As mentioned, the BEAT-ROP used 0.625 mg of </a:t>
            </a:r>
            <a:r>
              <a:rPr lang="en-US" sz="1600" dirty="0" err="1">
                <a:solidFill>
                  <a:schemeClr val="bg1">
                    <a:lumMod val="50000"/>
                  </a:schemeClr>
                </a:solidFill>
                <a:latin typeface="Arial" charset="0"/>
              </a:rPr>
              <a:t>bevacizumab</a:t>
            </a:r>
            <a:r>
              <a:rPr lang="en-US" sz="1600" dirty="0">
                <a:solidFill>
                  <a:schemeClr val="bg1">
                    <a:lumMod val="50000"/>
                  </a:schemeClr>
                </a:solidFill>
                <a:latin typeface="Arial" charset="0"/>
              </a:rPr>
              <a:t>--half the adult dose. 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a:t>
            </a:r>
            <a:r>
              <a:rPr lang="en-US" sz="1600" i="1" u="sng" dirty="0">
                <a:latin typeface="Arial" charset="0"/>
              </a:rPr>
              <a:t>there is evidence suggesting it may miss up to 50% of recurrences after </a:t>
            </a:r>
            <a:r>
              <a:rPr lang="en-US" sz="1600" i="1" u="sng" dirty="0" err="1">
                <a:latin typeface="Arial" charset="0"/>
              </a:rPr>
              <a:t>bevacizumab</a:t>
            </a:r>
            <a:r>
              <a:rPr lang="en-US" sz="1600" u="sng" dirty="0">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p>
          <a:p>
            <a:pPr eaLnBrk="1" hangingPunct="1">
              <a:defRPr/>
            </a:pPr>
            <a:r>
              <a:rPr lang="en-US" sz="1600" dirty="0">
                <a:solidFill>
                  <a:schemeClr val="bg1">
                    <a:lumMod val="65000"/>
                  </a:schemeClr>
                </a:solidFill>
                <a:latin typeface="Arial" charset="0"/>
              </a:rPr>
              <a:t>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7468" name="TextBox 3">
            <a:extLst>
              <a:ext uri="{FF2B5EF4-FFF2-40B4-BE49-F238E27FC236}">
                <a16:creationId xmlns:a16="http://schemas.microsoft.com/office/drawing/2014/main" id="{86DDC006-6890-4642-878C-8EEF78921EBD}"/>
              </a:ext>
            </a:extLst>
          </p:cNvPr>
          <p:cNvSpPr txBox="1">
            <a:spLocks noChangeArrowheads="1"/>
          </p:cNvSpPr>
          <p:nvPr/>
        </p:nvSpPr>
        <p:spPr bwMode="auto">
          <a:xfrm>
            <a:off x="273050" y="3544888"/>
            <a:ext cx="8718550" cy="252888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50"/>
              </a:lnSpc>
              <a:spcBef>
                <a:spcPct val="0"/>
              </a:spcBef>
              <a:buClrTx/>
              <a:buSzTx/>
              <a:buFontTx/>
              <a:buNone/>
            </a:pPr>
            <a:r>
              <a:rPr lang="en-US" altLang="en-US" sz="1600" dirty="0">
                <a:solidFill>
                  <a:srgbClr val="0000FF"/>
                </a:solidFill>
              </a:rPr>
              <a:t>Another, smaller study found that recurrence after bevacizumab occurred as late as 69 weeks postmenstrual age.</a:t>
            </a:r>
          </a:p>
          <a:p>
            <a:pPr eaLnBrk="1" hangingPunct="1">
              <a:lnSpc>
                <a:spcPts val="1850"/>
              </a:lnSpc>
              <a:spcBef>
                <a:spcPct val="0"/>
              </a:spcBef>
              <a:buClrTx/>
              <a:buSzTx/>
              <a:buFontTx/>
              <a:buNone/>
            </a:pPr>
            <a:endParaRPr lang="en-US" altLang="en-US" sz="1600" dirty="0">
              <a:solidFill>
                <a:srgbClr val="0000FF"/>
              </a:solidFill>
            </a:endParaRPr>
          </a:p>
          <a:p>
            <a:pPr eaLnBrk="1" hangingPunct="1">
              <a:lnSpc>
                <a:spcPts val="1850"/>
              </a:lnSpc>
              <a:spcBef>
                <a:spcPct val="0"/>
              </a:spcBef>
              <a:buClrTx/>
              <a:buSzTx/>
              <a:buFontTx/>
              <a:buNone/>
            </a:pPr>
            <a:r>
              <a:rPr lang="en-US" altLang="en-US" sz="1600" i="1" dirty="0">
                <a:solidFill>
                  <a:srgbClr val="0000FF"/>
                </a:solidFill>
              </a:rPr>
              <a:t>In addition to the late age at which they occur, in what other important manner can recurrences after bevacizumab differ from those after CLT?</a:t>
            </a:r>
          </a:p>
          <a:p>
            <a:pPr eaLnBrk="1" hangingPunct="1">
              <a:lnSpc>
                <a:spcPts val="1850"/>
              </a:lnSpc>
              <a:spcBef>
                <a:spcPct val="0"/>
              </a:spcBef>
              <a:buClrTx/>
              <a:buSzTx/>
              <a:buFontTx/>
              <a:buNone/>
            </a:pPr>
            <a:r>
              <a:rPr lang="en-US" altLang="en-US" sz="1600" dirty="0">
                <a:solidFill>
                  <a:srgbClr val="0000FF"/>
                </a:solidFill>
              </a:rPr>
              <a:t>Recurrences after CLT always occur at the ridge where neovascularization first occurred. However, some cases of post-bevacizumab recurrence develop at new locations well anterior to the original ridgeline. </a:t>
            </a:r>
            <a:r>
              <a:rPr lang="en-US" altLang="en-US" sz="1600" dirty="0">
                <a:solidFill>
                  <a:srgbClr val="99FF99"/>
                </a:solidFill>
              </a:rPr>
              <a:t>It is speculated that the location of these recurrences demarcate regions of retina for which ischemia (and VEGF production) outlasted the presence of  therapeutic levels of bevacizumab in the eye.</a:t>
            </a:r>
          </a:p>
        </p:txBody>
      </p:sp>
      <p:sp>
        <p:nvSpPr>
          <p:cNvPr id="147469" name="Rectangle 8">
            <a:extLst>
              <a:ext uri="{FF2B5EF4-FFF2-40B4-BE49-F238E27FC236}">
                <a16:creationId xmlns:a16="http://schemas.microsoft.com/office/drawing/2014/main" id="{68ED3590-6B96-404D-BEF4-3C0944CDE24F}"/>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E213EEC8-D48C-46BA-8757-29D81A1C4E4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7459" name="Rectangle 9">
            <a:extLst>
              <a:ext uri="{FF2B5EF4-FFF2-40B4-BE49-F238E27FC236}">
                <a16:creationId xmlns:a16="http://schemas.microsoft.com/office/drawing/2014/main" id="{0D6406D3-CCA5-4F7F-9A03-65FA5CC1BC7D}"/>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7460" name="Text Box 10">
            <a:extLst>
              <a:ext uri="{FF2B5EF4-FFF2-40B4-BE49-F238E27FC236}">
                <a16:creationId xmlns:a16="http://schemas.microsoft.com/office/drawing/2014/main" id="{779925B8-48A0-46A9-8B01-71AA8762F1A4}"/>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7461" name="Line 12">
            <a:extLst>
              <a:ext uri="{FF2B5EF4-FFF2-40B4-BE49-F238E27FC236}">
                <a16:creationId xmlns:a16="http://schemas.microsoft.com/office/drawing/2014/main" id="{ED6ACD8E-B192-476F-951F-7E3DD6D29C2B}"/>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2" name="Line 13">
            <a:extLst>
              <a:ext uri="{FF2B5EF4-FFF2-40B4-BE49-F238E27FC236}">
                <a16:creationId xmlns:a16="http://schemas.microsoft.com/office/drawing/2014/main" id="{8932BDD4-133F-44DF-88D2-D2FCC7F96DB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3" name="Slide Number Placeholder 1">
            <a:extLst>
              <a:ext uri="{FF2B5EF4-FFF2-40B4-BE49-F238E27FC236}">
                <a16:creationId xmlns:a16="http://schemas.microsoft.com/office/drawing/2014/main" id="{D811133E-694A-406B-8CD1-4ED0E0EFF76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1D88D8-8069-4D08-BB49-976974305E97}" type="slidenum">
              <a:rPr lang="en-US" altLang="en-US" sz="1000"/>
              <a:pPr>
                <a:spcBef>
                  <a:spcPct val="0"/>
                </a:spcBef>
                <a:buClrTx/>
                <a:buSzTx/>
                <a:buFontTx/>
                <a:buNone/>
              </a:pPr>
              <a:t>165</a:t>
            </a:fld>
            <a:endParaRPr lang="en-US" altLang="en-US" sz="1000"/>
          </a:p>
        </p:txBody>
      </p:sp>
      <p:sp>
        <p:nvSpPr>
          <p:cNvPr id="109578" name="Text Box 14">
            <a:extLst>
              <a:ext uri="{FF2B5EF4-FFF2-40B4-BE49-F238E27FC236}">
                <a16:creationId xmlns:a16="http://schemas.microsoft.com/office/drawing/2014/main" id="{B669ED1F-B300-404D-B018-6F13452D6D2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074EB78B-BDB6-41F9-8FBB-06192B443429}"/>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17411C54-83CA-4CFE-B25E-E4151513B413}"/>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288BF276-5A90-4552-9036-B507D27FEAA6}"/>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chemeClr val="bg1">
                    <a:lumMod val="50000"/>
                  </a:schemeClr>
                </a:solidFill>
                <a:latin typeface="Arial" charset="0"/>
              </a:rPr>
              <a:t>--Dosing. </a:t>
            </a:r>
            <a:r>
              <a:rPr lang="en-US" sz="1600" dirty="0">
                <a:solidFill>
                  <a:schemeClr val="bg1">
                    <a:lumMod val="50000"/>
                  </a:schemeClr>
                </a:solidFill>
                <a:latin typeface="Arial" charset="0"/>
              </a:rPr>
              <a:t>As mentioned, the BEAT-ROP used 0.625 mg of </a:t>
            </a:r>
            <a:r>
              <a:rPr lang="en-US" sz="1600" dirty="0" err="1">
                <a:solidFill>
                  <a:schemeClr val="bg1">
                    <a:lumMod val="50000"/>
                  </a:schemeClr>
                </a:solidFill>
                <a:latin typeface="Arial" charset="0"/>
              </a:rPr>
              <a:t>bevacizumab</a:t>
            </a:r>
            <a:r>
              <a:rPr lang="en-US" sz="1600" dirty="0">
                <a:solidFill>
                  <a:schemeClr val="bg1">
                    <a:lumMod val="50000"/>
                  </a:schemeClr>
                </a:solidFill>
                <a:latin typeface="Arial" charset="0"/>
              </a:rPr>
              <a:t>--half the adult dose. 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a:t>
            </a:r>
            <a:r>
              <a:rPr lang="en-US" sz="1600" i="1" u="sng" dirty="0">
                <a:latin typeface="Arial" charset="0"/>
              </a:rPr>
              <a:t>there is evidence suggesting it may miss up to 50% of recurrences after </a:t>
            </a:r>
            <a:r>
              <a:rPr lang="en-US" sz="1600" i="1" u="sng" dirty="0" err="1">
                <a:latin typeface="Arial" charset="0"/>
              </a:rPr>
              <a:t>bevacizumab</a:t>
            </a:r>
            <a:r>
              <a:rPr lang="en-US" sz="1600" u="sng" dirty="0">
                <a:latin typeface="Arial" charset="0"/>
              </a:rPr>
              <a:t>. </a:t>
            </a:r>
          </a:p>
          <a:p>
            <a:pPr eaLnBrk="1" hangingPunct="1">
              <a:defRPr/>
            </a:pPr>
            <a:r>
              <a:rPr lang="en-US" sz="1600" b="1" dirty="0">
                <a:solidFill>
                  <a:schemeClr val="bg1">
                    <a:lumMod val="50000"/>
                  </a:schemeClr>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p>
          <a:p>
            <a:pPr eaLnBrk="1" hangingPunct="1">
              <a:defRPr/>
            </a:pPr>
            <a:r>
              <a:rPr lang="en-US" sz="1600" dirty="0">
                <a:solidFill>
                  <a:schemeClr val="bg1">
                    <a:lumMod val="65000"/>
                  </a:schemeClr>
                </a:solidFill>
                <a:latin typeface="Arial" charset="0"/>
              </a:rPr>
              <a:t>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7468" name="TextBox 3">
            <a:extLst>
              <a:ext uri="{FF2B5EF4-FFF2-40B4-BE49-F238E27FC236}">
                <a16:creationId xmlns:a16="http://schemas.microsoft.com/office/drawing/2014/main" id="{86DDC006-6890-4642-878C-8EEF78921EBD}"/>
              </a:ext>
            </a:extLst>
          </p:cNvPr>
          <p:cNvSpPr txBox="1">
            <a:spLocks noChangeArrowheads="1"/>
          </p:cNvSpPr>
          <p:nvPr/>
        </p:nvSpPr>
        <p:spPr bwMode="auto">
          <a:xfrm>
            <a:off x="273050" y="3544888"/>
            <a:ext cx="8718550" cy="252888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50"/>
              </a:lnSpc>
              <a:spcBef>
                <a:spcPct val="0"/>
              </a:spcBef>
              <a:buClrTx/>
              <a:buSzTx/>
              <a:buFontTx/>
              <a:buNone/>
            </a:pPr>
            <a:r>
              <a:rPr lang="en-US" altLang="en-US" sz="1600" dirty="0">
                <a:solidFill>
                  <a:srgbClr val="0000FF"/>
                </a:solidFill>
              </a:rPr>
              <a:t>Another, smaller study found that recurrence after bevacizumab occurred as late as 69 weeks postmenstrual age.</a:t>
            </a:r>
          </a:p>
          <a:p>
            <a:pPr eaLnBrk="1" hangingPunct="1">
              <a:lnSpc>
                <a:spcPts val="1850"/>
              </a:lnSpc>
              <a:spcBef>
                <a:spcPct val="0"/>
              </a:spcBef>
              <a:buClrTx/>
              <a:buSzTx/>
              <a:buFontTx/>
              <a:buNone/>
            </a:pPr>
            <a:endParaRPr lang="en-US" altLang="en-US" sz="1600" dirty="0">
              <a:solidFill>
                <a:srgbClr val="0000FF"/>
              </a:solidFill>
            </a:endParaRPr>
          </a:p>
          <a:p>
            <a:pPr eaLnBrk="1" hangingPunct="1">
              <a:lnSpc>
                <a:spcPts val="1850"/>
              </a:lnSpc>
              <a:spcBef>
                <a:spcPct val="0"/>
              </a:spcBef>
              <a:buClrTx/>
              <a:buSzTx/>
              <a:buFontTx/>
              <a:buNone/>
            </a:pPr>
            <a:r>
              <a:rPr lang="en-US" altLang="en-US" sz="1600" i="1" dirty="0">
                <a:solidFill>
                  <a:srgbClr val="0000FF"/>
                </a:solidFill>
              </a:rPr>
              <a:t>In addition to the late age at which they occur, in what other important manner can recurrences after bevacizumab differ from those after CLT?</a:t>
            </a:r>
          </a:p>
          <a:p>
            <a:pPr eaLnBrk="1" hangingPunct="1">
              <a:lnSpc>
                <a:spcPts val="1850"/>
              </a:lnSpc>
              <a:spcBef>
                <a:spcPct val="0"/>
              </a:spcBef>
              <a:buClrTx/>
              <a:buSzTx/>
              <a:buFontTx/>
              <a:buNone/>
            </a:pPr>
            <a:r>
              <a:rPr lang="en-US" altLang="en-US" sz="1600" dirty="0">
                <a:solidFill>
                  <a:srgbClr val="0000FF"/>
                </a:solidFill>
              </a:rPr>
              <a:t>Recurrences after CLT always occur at the ridge where neovascularization first occurred. However, some cases of post-bevacizumab recurrence develop at new locations well anterior to the original ridgeline. </a:t>
            </a:r>
            <a:r>
              <a:rPr lang="en-US" altLang="en-US" sz="1600" dirty="0"/>
              <a:t>It is speculated that the location of these recurrences demarcate regions of retina for which ischemia (and VEGF production) outlasted the presence of  therapeutic levels of bevacizumab in the eye.</a:t>
            </a:r>
          </a:p>
        </p:txBody>
      </p:sp>
      <p:sp>
        <p:nvSpPr>
          <p:cNvPr id="147469" name="Rectangle 8">
            <a:extLst>
              <a:ext uri="{FF2B5EF4-FFF2-40B4-BE49-F238E27FC236}">
                <a16:creationId xmlns:a16="http://schemas.microsoft.com/office/drawing/2014/main" id="{68ED3590-6B96-404D-BEF4-3C0944CDE24F}"/>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extLst>
      <p:ext uri="{BB962C8B-B14F-4D97-AF65-F5344CB8AC3E}">
        <p14:creationId xmlns:p14="http://schemas.microsoft.com/office/powerpoint/2010/main" val="6520514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F0401946-C6D5-4D97-AA48-9F6B140CD17C}"/>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4387" name="Rectangle 9">
            <a:extLst>
              <a:ext uri="{FF2B5EF4-FFF2-40B4-BE49-F238E27FC236}">
                <a16:creationId xmlns:a16="http://schemas.microsoft.com/office/drawing/2014/main" id="{B2B81049-1BF1-4CA6-8BCA-EDD1BBF5070E}"/>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4388" name="Text Box 10">
            <a:extLst>
              <a:ext uri="{FF2B5EF4-FFF2-40B4-BE49-F238E27FC236}">
                <a16:creationId xmlns:a16="http://schemas.microsoft.com/office/drawing/2014/main" id="{F172BD73-C200-4D3A-ABC8-B215C31B047D}"/>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4389" name="Line 12">
            <a:extLst>
              <a:ext uri="{FF2B5EF4-FFF2-40B4-BE49-F238E27FC236}">
                <a16:creationId xmlns:a16="http://schemas.microsoft.com/office/drawing/2014/main" id="{FDF7094D-7BAF-474F-B3A1-E275FF1FDFC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0" name="Line 13">
            <a:extLst>
              <a:ext uri="{FF2B5EF4-FFF2-40B4-BE49-F238E27FC236}">
                <a16:creationId xmlns:a16="http://schemas.microsoft.com/office/drawing/2014/main" id="{925845C6-1E44-48DA-9E07-590526492617}"/>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1" name="Slide Number Placeholder 1">
            <a:extLst>
              <a:ext uri="{FF2B5EF4-FFF2-40B4-BE49-F238E27FC236}">
                <a16:creationId xmlns:a16="http://schemas.microsoft.com/office/drawing/2014/main" id="{F4AE0E1D-8650-49D8-B6A7-E32513886FC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B76957-0933-4679-8775-4B2AA490FF90}" type="slidenum">
              <a:rPr lang="en-US" altLang="en-US" sz="1000"/>
              <a:pPr>
                <a:spcBef>
                  <a:spcPct val="0"/>
                </a:spcBef>
                <a:buClrTx/>
                <a:buSzTx/>
                <a:buFontTx/>
                <a:buNone/>
              </a:pPr>
              <a:t>166</a:t>
            </a:fld>
            <a:endParaRPr lang="en-US" altLang="en-US" sz="1000"/>
          </a:p>
        </p:txBody>
      </p:sp>
      <p:sp>
        <p:nvSpPr>
          <p:cNvPr id="109578" name="Text Box 14">
            <a:extLst>
              <a:ext uri="{FF2B5EF4-FFF2-40B4-BE49-F238E27FC236}">
                <a16:creationId xmlns:a16="http://schemas.microsoft.com/office/drawing/2014/main" id="{EE4BF6D2-FB82-4D0B-95E4-8A884A0DCE65}"/>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F1405626-F369-4BEB-85B3-DB682F037B3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DFE1F562-1B17-41C4-9A2D-BB08C65514F1}"/>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D0D48E7B-5748-4ED0-A01F-357DBA59B20C}"/>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In the BEAT-ROP cohort, &gt;50% of the infants were Hispanic. 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a:t>
            </a:r>
          </a:p>
          <a:p>
            <a:pPr eaLnBrk="1" hangingPunct="1">
              <a:defRPr/>
            </a:pPr>
            <a:r>
              <a:rPr lang="en-US" sz="1600" dirty="0">
                <a:solidFill>
                  <a:schemeClr val="bg1">
                    <a:lumMod val="65000"/>
                  </a:schemeClr>
                </a:solidFill>
                <a:latin typeface="Arial" charset="0"/>
              </a:rPr>
              <a:t>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4396" name="Rectangle 8">
            <a:extLst>
              <a:ext uri="{FF2B5EF4-FFF2-40B4-BE49-F238E27FC236}">
                <a16:creationId xmlns:a16="http://schemas.microsoft.com/office/drawing/2014/main" id="{6E97E55C-5D02-4F6D-BC26-62847CF4B353}"/>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3" name="TextBox 15">
            <a:extLst>
              <a:ext uri="{FF2B5EF4-FFF2-40B4-BE49-F238E27FC236}">
                <a16:creationId xmlns:a16="http://schemas.microsoft.com/office/drawing/2014/main" id="{FF07BB34-4270-4D0B-8730-B8FED6DC6CCE}"/>
              </a:ext>
            </a:extLst>
          </p:cNvPr>
          <p:cNvSpPr txBox="1">
            <a:spLocks noChangeArrowheads="1"/>
          </p:cNvSpPr>
          <p:nvPr/>
        </p:nvSpPr>
        <p:spPr bwMode="auto">
          <a:xfrm>
            <a:off x="1289847" y="3623846"/>
            <a:ext cx="3728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was the issue re </a:t>
            </a:r>
            <a:r>
              <a:rPr lang="en-US" altLang="en-US" sz="1600" dirty="0"/>
              <a:t>generalizability</a:t>
            </a:r>
            <a:r>
              <a:rPr lang="en-US" altLang="en-US" sz="1600" i="1" dirty="0"/>
              <a:t>?</a:t>
            </a:r>
          </a:p>
        </p:txBody>
      </p:sp>
      <p:sp>
        <p:nvSpPr>
          <p:cNvPr id="3" name="Arrow: Up 2">
            <a:extLst>
              <a:ext uri="{FF2B5EF4-FFF2-40B4-BE49-F238E27FC236}">
                <a16:creationId xmlns:a16="http://schemas.microsoft.com/office/drawing/2014/main" id="{94B211F6-4259-0A48-E21E-A10DC53BA239}"/>
              </a:ext>
            </a:extLst>
          </p:cNvPr>
          <p:cNvSpPr/>
          <p:nvPr/>
        </p:nvSpPr>
        <p:spPr>
          <a:xfrm>
            <a:off x="2963800" y="4016375"/>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4978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5C5933C-F571-49D5-B036-5370F05DB3FE}"/>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8483" name="Rectangle 9">
            <a:extLst>
              <a:ext uri="{FF2B5EF4-FFF2-40B4-BE49-F238E27FC236}">
                <a16:creationId xmlns:a16="http://schemas.microsoft.com/office/drawing/2014/main" id="{544E61E2-69A2-4D75-8A27-B99E0032E8A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8484" name="Text Box 10">
            <a:extLst>
              <a:ext uri="{FF2B5EF4-FFF2-40B4-BE49-F238E27FC236}">
                <a16:creationId xmlns:a16="http://schemas.microsoft.com/office/drawing/2014/main" id="{FE39F4B2-C92F-4107-96FC-67546825A17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8485" name="Line 12">
            <a:extLst>
              <a:ext uri="{FF2B5EF4-FFF2-40B4-BE49-F238E27FC236}">
                <a16:creationId xmlns:a16="http://schemas.microsoft.com/office/drawing/2014/main" id="{168DB0D2-DAC8-4C2E-ABE9-E4E17FD5FED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6" name="Line 13">
            <a:extLst>
              <a:ext uri="{FF2B5EF4-FFF2-40B4-BE49-F238E27FC236}">
                <a16:creationId xmlns:a16="http://schemas.microsoft.com/office/drawing/2014/main" id="{1E58E2EB-D61E-4B34-A932-1CE7F1D9CF7B}"/>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Slide Number Placeholder 1">
            <a:extLst>
              <a:ext uri="{FF2B5EF4-FFF2-40B4-BE49-F238E27FC236}">
                <a16:creationId xmlns:a16="http://schemas.microsoft.com/office/drawing/2014/main" id="{4FCA4D85-7A8A-40E2-8227-1EC2CDCB89D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F4B09E-5EF0-4986-854E-816FB7FFF6D1}" type="slidenum">
              <a:rPr lang="en-US" altLang="en-US" sz="1000"/>
              <a:pPr>
                <a:spcBef>
                  <a:spcPct val="0"/>
                </a:spcBef>
                <a:buClrTx/>
                <a:buSzTx/>
                <a:buFontTx/>
                <a:buNone/>
              </a:pPr>
              <a:t>167</a:t>
            </a:fld>
            <a:endParaRPr lang="en-US" altLang="en-US" sz="1000"/>
          </a:p>
        </p:txBody>
      </p:sp>
      <p:sp>
        <p:nvSpPr>
          <p:cNvPr id="109578" name="Text Box 14">
            <a:extLst>
              <a:ext uri="{FF2B5EF4-FFF2-40B4-BE49-F238E27FC236}">
                <a16:creationId xmlns:a16="http://schemas.microsoft.com/office/drawing/2014/main" id="{92F0A031-D583-478A-B94B-7DBE0575716B}"/>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2A5561B8-91EB-4EA0-8F3E-6CEAD6D5D79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75785B52-53DD-4804-9B5B-E6C6452E886B}"/>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7B80507D-79BA-4896-B297-B2C0C5E6D351}"/>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solidFill>
                  <a:schemeClr val="bg1">
                    <a:lumMod val="65000"/>
                  </a:schemeClr>
                </a:solidFill>
                <a:latin typeface="Arial" charset="0"/>
              </a:rPr>
              <a:t>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a:t>
            </a:r>
          </a:p>
          <a:p>
            <a:pPr eaLnBrk="1" hangingPunct="1">
              <a:defRPr/>
            </a:pPr>
            <a:r>
              <a:rPr lang="en-US" sz="1600" dirty="0">
                <a:solidFill>
                  <a:schemeClr val="bg1">
                    <a:lumMod val="65000"/>
                  </a:schemeClr>
                </a:solidFill>
                <a:latin typeface="Arial" charset="0"/>
              </a:rPr>
              <a:t>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8492" name="Rectangle 8">
            <a:extLst>
              <a:ext uri="{FF2B5EF4-FFF2-40B4-BE49-F238E27FC236}">
                <a16:creationId xmlns:a16="http://schemas.microsoft.com/office/drawing/2014/main" id="{B3EE31D9-096E-4F75-9683-A0C7E28A8BC7}"/>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6" name="Rectangle 15">
            <a:extLst>
              <a:ext uri="{FF2B5EF4-FFF2-40B4-BE49-F238E27FC236}">
                <a16:creationId xmlns:a16="http://schemas.microsoft.com/office/drawing/2014/main" id="{781C6D2B-B9B6-463E-A812-C5A5CAEA9152}"/>
              </a:ext>
            </a:extLst>
          </p:cNvPr>
          <p:cNvSpPr/>
          <p:nvPr/>
        </p:nvSpPr>
        <p:spPr>
          <a:xfrm>
            <a:off x="4495800" y="3276600"/>
            <a:ext cx="3810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
        <p:nvSpPr>
          <p:cNvPr id="17" name="Rectangle 16">
            <a:extLst>
              <a:ext uri="{FF2B5EF4-FFF2-40B4-BE49-F238E27FC236}">
                <a16:creationId xmlns:a16="http://schemas.microsoft.com/office/drawing/2014/main" id="{CC952AD9-FAB1-4242-9775-0BFD9360B19B}"/>
              </a:ext>
            </a:extLst>
          </p:cNvPr>
          <p:cNvSpPr/>
          <p:nvPr/>
        </p:nvSpPr>
        <p:spPr>
          <a:xfrm>
            <a:off x="6665843" y="3294822"/>
            <a:ext cx="750956" cy="27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ethnicity</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5C5933C-F571-49D5-B036-5370F05DB3FE}"/>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8483" name="Rectangle 9">
            <a:extLst>
              <a:ext uri="{FF2B5EF4-FFF2-40B4-BE49-F238E27FC236}">
                <a16:creationId xmlns:a16="http://schemas.microsoft.com/office/drawing/2014/main" id="{544E61E2-69A2-4D75-8A27-B99E0032E8A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8484" name="Text Box 10">
            <a:extLst>
              <a:ext uri="{FF2B5EF4-FFF2-40B4-BE49-F238E27FC236}">
                <a16:creationId xmlns:a16="http://schemas.microsoft.com/office/drawing/2014/main" id="{FE39F4B2-C92F-4107-96FC-67546825A17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8485" name="Line 12">
            <a:extLst>
              <a:ext uri="{FF2B5EF4-FFF2-40B4-BE49-F238E27FC236}">
                <a16:creationId xmlns:a16="http://schemas.microsoft.com/office/drawing/2014/main" id="{168DB0D2-DAC8-4C2E-ABE9-E4E17FD5FED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6" name="Line 13">
            <a:extLst>
              <a:ext uri="{FF2B5EF4-FFF2-40B4-BE49-F238E27FC236}">
                <a16:creationId xmlns:a16="http://schemas.microsoft.com/office/drawing/2014/main" id="{1E58E2EB-D61E-4B34-A932-1CE7F1D9CF7B}"/>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Slide Number Placeholder 1">
            <a:extLst>
              <a:ext uri="{FF2B5EF4-FFF2-40B4-BE49-F238E27FC236}">
                <a16:creationId xmlns:a16="http://schemas.microsoft.com/office/drawing/2014/main" id="{4FCA4D85-7A8A-40E2-8227-1EC2CDCB89D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F4B09E-5EF0-4986-854E-816FB7FFF6D1}" type="slidenum">
              <a:rPr lang="en-US" altLang="en-US" sz="1000"/>
              <a:pPr>
                <a:spcBef>
                  <a:spcPct val="0"/>
                </a:spcBef>
                <a:buClrTx/>
                <a:buSzTx/>
                <a:buFontTx/>
                <a:buNone/>
              </a:pPr>
              <a:t>168</a:t>
            </a:fld>
            <a:endParaRPr lang="en-US" altLang="en-US" sz="1000"/>
          </a:p>
        </p:txBody>
      </p:sp>
      <p:sp>
        <p:nvSpPr>
          <p:cNvPr id="109578" name="Text Box 14">
            <a:extLst>
              <a:ext uri="{FF2B5EF4-FFF2-40B4-BE49-F238E27FC236}">
                <a16:creationId xmlns:a16="http://schemas.microsoft.com/office/drawing/2014/main" id="{92F0A031-D583-478A-B94B-7DBE0575716B}"/>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2A5561B8-91EB-4EA0-8F3E-6CEAD6D5D79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75785B52-53DD-4804-9B5B-E6C6452E886B}"/>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7B80507D-79BA-4896-B297-B2C0C5E6D351}"/>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solidFill>
                  <a:schemeClr val="bg1">
                    <a:lumMod val="65000"/>
                  </a:schemeClr>
                </a:solidFill>
                <a:latin typeface="Arial" charset="0"/>
              </a:rPr>
              <a:t>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a:t>
            </a:r>
          </a:p>
          <a:p>
            <a:pPr eaLnBrk="1" hangingPunct="1">
              <a:defRPr/>
            </a:pPr>
            <a:r>
              <a:rPr lang="en-US" sz="1600" dirty="0">
                <a:solidFill>
                  <a:schemeClr val="bg1">
                    <a:lumMod val="65000"/>
                  </a:schemeClr>
                </a:solidFill>
                <a:latin typeface="Arial" charset="0"/>
              </a:rPr>
              <a:t>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8492" name="Rectangle 8">
            <a:extLst>
              <a:ext uri="{FF2B5EF4-FFF2-40B4-BE49-F238E27FC236}">
                <a16:creationId xmlns:a16="http://schemas.microsoft.com/office/drawing/2014/main" id="{B3EE31D9-096E-4F75-9683-A0C7E28A8BC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36876056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C5C5933C-F571-49D5-B036-5370F05DB3FE}"/>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8483" name="Rectangle 9">
            <a:extLst>
              <a:ext uri="{FF2B5EF4-FFF2-40B4-BE49-F238E27FC236}">
                <a16:creationId xmlns:a16="http://schemas.microsoft.com/office/drawing/2014/main" id="{544E61E2-69A2-4D75-8A27-B99E0032E8A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8484" name="Text Box 10">
            <a:extLst>
              <a:ext uri="{FF2B5EF4-FFF2-40B4-BE49-F238E27FC236}">
                <a16:creationId xmlns:a16="http://schemas.microsoft.com/office/drawing/2014/main" id="{FE39F4B2-C92F-4107-96FC-67546825A17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8485" name="Line 12">
            <a:extLst>
              <a:ext uri="{FF2B5EF4-FFF2-40B4-BE49-F238E27FC236}">
                <a16:creationId xmlns:a16="http://schemas.microsoft.com/office/drawing/2014/main" id="{168DB0D2-DAC8-4C2E-ABE9-E4E17FD5FED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6" name="Line 13">
            <a:extLst>
              <a:ext uri="{FF2B5EF4-FFF2-40B4-BE49-F238E27FC236}">
                <a16:creationId xmlns:a16="http://schemas.microsoft.com/office/drawing/2014/main" id="{1E58E2EB-D61E-4B34-A932-1CE7F1D9CF7B}"/>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Slide Number Placeholder 1">
            <a:extLst>
              <a:ext uri="{FF2B5EF4-FFF2-40B4-BE49-F238E27FC236}">
                <a16:creationId xmlns:a16="http://schemas.microsoft.com/office/drawing/2014/main" id="{4FCA4D85-7A8A-40E2-8227-1EC2CDCB89D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F4B09E-5EF0-4986-854E-816FB7FFF6D1}" type="slidenum">
              <a:rPr lang="en-US" altLang="en-US" sz="1000"/>
              <a:pPr>
                <a:spcBef>
                  <a:spcPct val="0"/>
                </a:spcBef>
                <a:buClrTx/>
                <a:buSzTx/>
                <a:buFontTx/>
                <a:buNone/>
              </a:pPr>
              <a:t>169</a:t>
            </a:fld>
            <a:endParaRPr lang="en-US" altLang="en-US" sz="1000"/>
          </a:p>
        </p:txBody>
      </p:sp>
      <p:sp>
        <p:nvSpPr>
          <p:cNvPr id="109578" name="Text Box 14">
            <a:extLst>
              <a:ext uri="{FF2B5EF4-FFF2-40B4-BE49-F238E27FC236}">
                <a16:creationId xmlns:a16="http://schemas.microsoft.com/office/drawing/2014/main" id="{92F0A031-D583-478A-B94B-7DBE0575716B}"/>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2A5561B8-91EB-4EA0-8F3E-6CEAD6D5D79C}"/>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75785B52-53DD-4804-9B5B-E6C6452E886B}"/>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7B80507D-79BA-4896-B297-B2C0C5E6D351}"/>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chemeClr val="bg1">
                    <a:lumMod val="50000"/>
                  </a:schemeClr>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a:t>
            </a:r>
          </a:p>
          <a:p>
            <a:pPr eaLnBrk="1" hangingPunct="1">
              <a:defRPr/>
            </a:pPr>
            <a:r>
              <a:rPr lang="en-US" sz="1600" dirty="0">
                <a:solidFill>
                  <a:schemeClr val="bg1">
                    <a:lumMod val="65000"/>
                  </a:schemeClr>
                </a:solidFill>
                <a:latin typeface="Arial" charset="0"/>
              </a:rPr>
              <a:t>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significance (but again, the study was underpowered in this respect). </a:t>
            </a:r>
          </a:p>
        </p:txBody>
      </p:sp>
      <p:sp>
        <p:nvSpPr>
          <p:cNvPr id="148492" name="Rectangle 8">
            <a:extLst>
              <a:ext uri="{FF2B5EF4-FFF2-40B4-BE49-F238E27FC236}">
                <a16:creationId xmlns:a16="http://schemas.microsoft.com/office/drawing/2014/main" id="{B3EE31D9-096E-4F75-9683-A0C7E28A8BC7}"/>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02628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17</a:t>
            </a:fld>
            <a:endParaRPr lang="en-US" altLang="en-US" sz="1000"/>
          </a:p>
        </p:txBody>
      </p:sp>
      <p:sp>
        <p:nvSpPr>
          <p:cNvPr id="2" name="TextBox 1">
            <a:extLst>
              <a:ext uri="{FF2B5EF4-FFF2-40B4-BE49-F238E27FC236}">
                <a16:creationId xmlns:a16="http://schemas.microsoft.com/office/drawing/2014/main" id="{7998A32F-18D4-096B-BC69-D41BC38F2538}"/>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t>There is another risk factor that is tied for #1 with LBW—what is it?</a:t>
            </a:r>
          </a:p>
          <a:p>
            <a:r>
              <a:rPr lang="en-US" sz="1600" dirty="0">
                <a:solidFill>
                  <a:schemeClr val="accent1">
                    <a:lumMod val="40000"/>
                    <a:lumOff val="60000"/>
                  </a:schemeClr>
                </a:solidFill>
              </a:rPr>
              <a:t>Infant age, </a:t>
            </a:r>
            <a:r>
              <a:rPr lang="en-US" sz="1600" dirty="0" err="1">
                <a:solidFill>
                  <a:schemeClr val="accent1">
                    <a:lumMod val="40000"/>
                    <a:lumOff val="60000"/>
                  </a:schemeClr>
                </a:solidFill>
              </a:rPr>
              <a:t>ie</a:t>
            </a:r>
            <a:r>
              <a:rPr lang="en-US" sz="1600" dirty="0">
                <a:solidFill>
                  <a:schemeClr val="accent1">
                    <a:lumMod val="40000"/>
                    <a:lumOff val="60000"/>
                  </a:schemeClr>
                </a:solidFill>
              </a:rPr>
              <a:t>, prematurity (probably not surprising that prematurity is a risk factor for retinopathy </a:t>
            </a:r>
            <a:r>
              <a:rPr lang="en-US" sz="1600" b="1" dirty="0">
                <a:solidFill>
                  <a:schemeClr val="accent1">
                    <a:lumMod val="40000"/>
                    <a:lumOff val="60000"/>
                  </a:schemeClr>
                </a:solidFill>
              </a:rPr>
              <a:t>of prematurity</a:t>
            </a:r>
            <a:r>
              <a:rPr lang="en-US" sz="1600" dirty="0">
                <a:solidFill>
                  <a:schemeClr val="accent1">
                    <a:lumMod val="40000"/>
                    <a:lumOff val="60000"/>
                  </a:schemeClr>
                </a:solidFill>
              </a:rPr>
              <a:t>)</a:t>
            </a:r>
          </a:p>
        </p:txBody>
      </p:sp>
      <p:sp>
        <p:nvSpPr>
          <p:cNvPr id="4" name="TextBox 3">
            <a:extLst>
              <a:ext uri="{FF2B5EF4-FFF2-40B4-BE49-F238E27FC236}">
                <a16:creationId xmlns:a16="http://schemas.microsoft.com/office/drawing/2014/main" id="{732EEA7B-AF49-FD30-723A-9507A121862F}"/>
              </a:ext>
            </a:extLst>
          </p:cNvPr>
          <p:cNvSpPr txBox="1"/>
          <p:nvPr/>
        </p:nvSpPr>
        <p:spPr>
          <a:xfrm>
            <a:off x="6019800" y="1958777"/>
            <a:ext cx="1659429" cy="338554"/>
          </a:xfrm>
          <a:prstGeom prst="rect">
            <a:avLst/>
          </a:prstGeom>
          <a:noFill/>
        </p:spPr>
        <p:txBody>
          <a:bodyPr wrap="none" rtlCol="0">
            <a:spAutoFit/>
          </a:bodyPr>
          <a:lstStyle/>
          <a:p>
            <a:r>
              <a:rPr lang="en-US" sz="1600" dirty="0">
                <a:solidFill>
                  <a:srgbClr val="0000FF"/>
                </a:solidFill>
                <a:latin typeface="Segoe Script" panose="030B0504020000000003" pitchFamily="66" charset="0"/>
              </a:rPr>
              <a:t>along with…</a:t>
            </a:r>
            <a:r>
              <a:rPr lang="en-US" sz="1600" b="1" dirty="0">
                <a:solidFill>
                  <a:srgbClr val="0000FF"/>
                </a:solidFill>
                <a:latin typeface="Segoe Script" panose="030B0504020000000003" pitchFamily="66" charset="0"/>
              </a:rPr>
              <a:t>?</a:t>
            </a:r>
          </a:p>
        </p:txBody>
      </p:sp>
    </p:spTree>
    <p:extLst>
      <p:ext uri="{BB962C8B-B14F-4D97-AF65-F5344CB8AC3E}">
        <p14:creationId xmlns:p14="http://schemas.microsoft.com/office/powerpoint/2010/main" val="16189968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FAA2F3B9-FA8C-4757-B0F7-8ABF75F5D250}"/>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49507" name="Rectangle 9">
            <a:extLst>
              <a:ext uri="{FF2B5EF4-FFF2-40B4-BE49-F238E27FC236}">
                <a16:creationId xmlns:a16="http://schemas.microsoft.com/office/drawing/2014/main" id="{13C6A55F-98F0-4D85-8BFD-560FEF0FD4F6}"/>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49508" name="Text Box 10">
            <a:extLst>
              <a:ext uri="{FF2B5EF4-FFF2-40B4-BE49-F238E27FC236}">
                <a16:creationId xmlns:a16="http://schemas.microsoft.com/office/drawing/2014/main" id="{E1848923-A241-44D0-AFC0-C47CC26E1BB2}"/>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49509" name="Line 12">
            <a:extLst>
              <a:ext uri="{FF2B5EF4-FFF2-40B4-BE49-F238E27FC236}">
                <a16:creationId xmlns:a16="http://schemas.microsoft.com/office/drawing/2014/main" id="{03991527-5EF7-423D-99EC-4E269363C0B4}"/>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0" name="Line 13">
            <a:extLst>
              <a:ext uri="{FF2B5EF4-FFF2-40B4-BE49-F238E27FC236}">
                <a16:creationId xmlns:a16="http://schemas.microsoft.com/office/drawing/2014/main" id="{F0EA3120-135C-4AFD-9DB4-B66A0AB0BAE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1" name="Slide Number Placeholder 1">
            <a:extLst>
              <a:ext uri="{FF2B5EF4-FFF2-40B4-BE49-F238E27FC236}">
                <a16:creationId xmlns:a16="http://schemas.microsoft.com/office/drawing/2014/main" id="{9D5CFC9F-0752-418C-9711-730AE1E67A1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34D63D-69B4-4BCE-A5B7-F85CEF193522}" type="slidenum">
              <a:rPr lang="en-US" altLang="en-US" sz="1000"/>
              <a:pPr>
                <a:spcBef>
                  <a:spcPct val="0"/>
                </a:spcBef>
                <a:buClrTx/>
                <a:buSzTx/>
                <a:buFontTx/>
                <a:buNone/>
              </a:pPr>
              <a:t>170</a:t>
            </a:fld>
            <a:endParaRPr lang="en-US" altLang="en-US" sz="1000"/>
          </a:p>
        </p:txBody>
      </p:sp>
      <p:sp>
        <p:nvSpPr>
          <p:cNvPr id="109578" name="Text Box 14">
            <a:extLst>
              <a:ext uri="{FF2B5EF4-FFF2-40B4-BE49-F238E27FC236}">
                <a16:creationId xmlns:a16="http://schemas.microsoft.com/office/drawing/2014/main" id="{A5262596-4558-4A70-9209-74F10AE8DD00}"/>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7C24B9BD-3053-4490-A5EE-9924D8BF8D7E}"/>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FE3FAE97-1CC7-4559-9BD0-E46BFF9D6CA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41D6754F-8FE2-492D-ADE5-7712D2737338}"/>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While the peripheral retina has a more normal appearance after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than it does after CLT, the BEAT-ROP made no attempt to assess whether it actually worked better.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a:t>
            </a:r>
            <a:r>
              <a:rPr lang="en-US" sz="1600" dirty="0" err="1">
                <a:solidFill>
                  <a:schemeClr val="bg1">
                    <a:lumMod val="65000"/>
                  </a:schemeClr>
                </a:solidFill>
                <a:latin typeface="Arial" charset="0"/>
              </a:rPr>
              <a:t>rea</a:t>
            </a:r>
            <a:endParaRPr lang="en-US" sz="1600" dirty="0">
              <a:solidFill>
                <a:schemeClr val="bg1">
                  <a:lumMod val="65000"/>
                </a:schemeClr>
              </a:solidFill>
              <a:latin typeface="Arial" charset="0"/>
            </a:endParaRPr>
          </a:p>
          <a:p>
            <a:pPr eaLnBrk="1" hangingPunct="1">
              <a:defRPr/>
            </a:pPr>
            <a:r>
              <a:rPr lang="en-US" sz="1600" dirty="0" err="1">
                <a:solidFill>
                  <a:schemeClr val="bg1">
                    <a:lumMod val="65000"/>
                  </a:schemeClr>
                </a:solidFill>
                <a:latin typeface="Arial" charset="0"/>
              </a:rPr>
              <a:t>ch</a:t>
            </a:r>
            <a:r>
              <a:rPr lang="en-US" sz="1600" dirty="0">
                <a:solidFill>
                  <a:schemeClr val="bg1">
                    <a:lumMod val="65000"/>
                  </a:schemeClr>
                </a:solidFill>
                <a:latin typeface="Arial" charset="0"/>
              </a:rPr>
              <a:t> statistical significance (but again, the study was underpowered in this respect). </a:t>
            </a:r>
          </a:p>
        </p:txBody>
      </p:sp>
      <p:sp>
        <p:nvSpPr>
          <p:cNvPr id="149516" name="Rectangle 8">
            <a:extLst>
              <a:ext uri="{FF2B5EF4-FFF2-40B4-BE49-F238E27FC236}">
                <a16:creationId xmlns:a16="http://schemas.microsoft.com/office/drawing/2014/main" id="{F0DD4E9D-4361-4FB0-AD14-9757EEC5773F}"/>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3" name="TextBox 15">
            <a:extLst>
              <a:ext uri="{FF2B5EF4-FFF2-40B4-BE49-F238E27FC236}">
                <a16:creationId xmlns:a16="http://schemas.microsoft.com/office/drawing/2014/main" id="{297D71A1-645D-4589-BF01-E41AB358960F}"/>
              </a:ext>
            </a:extLst>
          </p:cNvPr>
          <p:cNvSpPr txBox="1">
            <a:spLocks noChangeArrowheads="1"/>
          </p:cNvSpPr>
          <p:nvPr/>
        </p:nvSpPr>
        <p:spPr bwMode="auto">
          <a:xfrm>
            <a:off x="858078" y="4369386"/>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was the issue re </a:t>
            </a:r>
            <a:r>
              <a:rPr lang="en-US" altLang="en-US" sz="1600" dirty="0"/>
              <a:t>functionality</a:t>
            </a:r>
            <a:r>
              <a:rPr lang="en-US" altLang="en-US" sz="1600" i="1" dirty="0"/>
              <a:t>?</a:t>
            </a:r>
          </a:p>
        </p:txBody>
      </p:sp>
      <p:sp>
        <p:nvSpPr>
          <p:cNvPr id="3" name="Arrow: Up 2">
            <a:extLst>
              <a:ext uri="{FF2B5EF4-FFF2-40B4-BE49-F238E27FC236}">
                <a16:creationId xmlns:a16="http://schemas.microsoft.com/office/drawing/2014/main" id="{7B774E00-AC22-2A13-B749-D426E9678EB3}"/>
              </a:ext>
            </a:extLst>
          </p:cNvPr>
          <p:cNvSpPr/>
          <p:nvPr/>
        </p:nvSpPr>
        <p:spPr>
          <a:xfrm>
            <a:off x="2532031" y="4712427"/>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FEED836E-D6D5-43E7-8770-4CB41332A68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0531" name="Rectangle 9">
            <a:extLst>
              <a:ext uri="{FF2B5EF4-FFF2-40B4-BE49-F238E27FC236}">
                <a16:creationId xmlns:a16="http://schemas.microsoft.com/office/drawing/2014/main" id="{0C4CE2CC-17AC-404D-ACE0-9D78B9F58468}"/>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0532" name="Text Box 10">
            <a:extLst>
              <a:ext uri="{FF2B5EF4-FFF2-40B4-BE49-F238E27FC236}">
                <a16:creationId xmlns:a16="http://schemas.microsoft.com/office/drawing/2014/main" id="{0C95A1DB-8658-4DE2-B735-9E098C552C9B}"/>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0533" name="Line 12">
            <a:extLst>
              <a:ext uri="{FF2B5EF4-FFF2-40B4-BE49-F238E27FC236}">
                <a16:creationId xmlns:a16="http://schemas.microsoft.com/office/drawing/2014/main" id="{BDAA2F93-ECFA-4A14-BB17-7DDC1D7D3A4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4" name="Line 13">
            <a:extLst>
              <a:ext uri="{FF2B5EF4-FFF2-40B4-BE49-F238E27FC236}">
                <a16:creationId xmlns:a16="http://schemas.microsoft.com/office/drawing/2014/main" id="{D8127E4A-7A6A-4467-B9E7-21A3EF65DB8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5" name="Slide Number Placeholder 1">
            <a:extLst>
              <a:ext uri="{FF2B5EF4-FFF2-40B4-BE49-F238E27FC236}">
                <a16:creationId xmlns:a16="http://schemas.microsoft.com/office/drawing/2014/main" id="{4C83F815-B486-45E1-9C70-6A14A7C6FB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56D9DE8-321B-4507-88F7-AA2E664596BE}" type="slidenum">
              <a:rPr lang="en-US" altLang="en-US" sz="1000"/>
              <a:pPr>
                <a:spcBef>
                  <a:spcPct val="0"/>
                </a:spcBef>
                <a:buClrTx/>
                <a:buSzTx/>
                <a:buFontTx/>
                <a:buNone/>
              </a:pPr>
              <a:t>171</a:t>
            </a:fld>
            <a:endParaRPr lang="en-US" altLang="en-US" sz="1000"/>
          </a:p>
        </p:txBody>
      </p:sp>
      <p:sp>
        <p:nvSpPr>
          <p:cNvPr id="109578" name="Text Box 14">
            <a:extLst>
              <a:ext uri="{FF2B5EF4-FFF2-40B4-BE49-F238E27FC236}">
                <a16:creationId xmlns:a16="http://schemas.microsoft.com/office/drawing/2014/main" id="{DF04B13B-D0AF-4A9C-A0B4-4A3187A516DD}"/>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A31A04CD-A458-475C-B49D-235CCDA7402B}"/>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B6AC565E-2622-411E-A60B-62AC3AF9E539}"/>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A077B582-0142-4C73-A856-E6B3613E639A}"/>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 </a:t>
            </a:r>
            <a:r>
              <a:rPr lang="en-US" sz="1600" dirty="0">
                <a:solidFill>
                  <a:srgbClr val="0000FF"/>
                </a:solidFill>
                <a:latin typeface="Arial" charset="0"/>
              </a:rPr>
              <a:t>While the peripheral retina has a more normal appearance after bevacizumab than it does after CLT, the BEAT-ROP made no attempt to assess whether it actually worked better. (As of this writing, BEAT-ROP researchers are planning a follow-up study to include detailed evaluation of visual function and retinal structure.)</a:t>
            </a:r>
          </a:p>
          <a:p>
            <a:pPr eaLnBrk="1" hangingPunct="1">
              <a:defRPr/>
            </a:pPr>
            <a:r>
              <a:rPr lang="en-US" sz="1600" b="1" dirty="0">
                <a:solidFill>
                  <a:schemeClr val="bg1">
                    <a:lumMod val="50000"/>
                  </a:schemeClr>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a:t>
            </a:r>
          </a:p>
          <a:p>
            <a:pPr eaLnBrk="1" hangingPunct="1">
              <a:defRPr/>
            </a:pPr>
            <a:r>
              <a:rPr lang="en-US" sz="1600" dirty="0" err="1">
                <a:solidFill>
                  <a:schemeClr val="bg1">
                    <a:lumMod val="65000"/>
                  </a:schemeClr>
                </a:solidFill>
                <a:latin typeface="Arial" charset="0"/>
              </a:rPr>
              <a:t>ificance</a:t>
            </a:r>
            <a:r>
              <a:rPr lang="en-US" sz="1600" dirty="0">
                <a:solidFill>
                  <a:schemeClr val="bg1">
                    <a:lumMod val="65000"/>
                  </a:schemeClr>
                </a:solidFill>
                <a:latin typeface="Arial" charset="0"/>
              </a:rPr>
              <a:t> (but again, the study was underpowered in this respect). </a:t>
            </a:r>
          </a:p>
        </p:txBody>
      </p:sp>
      <p:sp>
        <p:nvSpPr>
          <p:cNvPr id="13" name="Rectangle 8">
            <a:extLst>
              <a:ext uri="{FF2B5EF4-FFF2-40B4-BE49-F238E27FC236}">
                <a16:creationId xmlns:a16="http://schemas.microsoft.com/office/drawing/2014/main" id="{A75CEEA7-CD3C-45FA-B77E-1A1B42F25843}"/>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FEED836E-D6D5-43E7-8770-4CB41332A684}"/>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0531" name="Rectangle 9">
            <a:extLst>
              <a:ext uri="{FF2B5EF4-FFF2-40B4-BE49-F238E27FC236}">
                <a16:creationId xmlns:a16="http://schemas.microsoft.com/office/drawing/2014/main" id="{0C4CE2CC-17AC-404D-ACE0-9D78B9F58468}"/>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0532" name="Text Box 10">
            <a:extLst>
              <a:ext uri="{FF2B5EF4-FFF2-40B4-BE49-F238E27FC236}">
                <a16:creationId xmlns:a16="http://schemas.microsoft.com/office/drawing/2014/main" id="{0C95A1DB-8658-4DE2-B735-9E098C552C9B}"/>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0533" name="Line 12">
            <a:extLst>
              <a:ext uri="{FF2B5EF4-FFF2-40B4-BE49-F238E27FC236}">
                <a16:creationId xmlns:a16="http://schemas.microsoft.com/office/drawing/2014/main" id="{BDAA2F93-ECFA-4A14-BB17-7DDC1D7D3A4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4" name="Line 13">
            <a:extLst>
              <a:ext uri="{FF2B5EF4-FFF2-40B4-BE49-F238E27FC236}">
                <a16:creationId xmlns:a16="http://schemas.microsoft.com/office/drawing/2014/main" id="{D8127E4A-7A6A-4467-B9E7-21A3EF65DB8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5" name="Slide Number Placeholder 1">
            <a:extLst>
              <a:ext uri="{FF2B5EF4-FFF2-40B4-BE49-F238E27FC236}">
                <a16:creationId xmlns:a16="http://schemas.microsoft.com/office/drawing/2014/main" id="{4C83F815-B486-45E1-9C70-6A14A7C6FBE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56D9DE8-321B-4507-88F7-AA2E664596BE}" type="slidenum">
              <a:rPr lang="en-US" altLang="en-US" sz="1000"/>
              <a:pPr>
                <a:spcBef>
                  <a:spcPct val="0"/>
                </a:spcBef>
                <a:buClrTx/>
                <a:buSzTx/>
                <a:buFontTx/>
                <a:buNone/>
              </a:pPr>
              <a:t>172</a:t>
            </a:fld>
            <a:endParaRPr lang="en-US" altLang="en-US" sz="1000"/>
          </a:p>
        </p:txBody>
      </p:sp>
      <p:sp>
        <p:nvSpPr>
          <p:cNvPr id="109578" name="Text Box 14">
            <a:extLst>
              <a:ext uri="{FF2B5EF4-FFF2-40B4-BE49-F238E27FC236}">
                <a16:creationId xmlns:a16="http://schemas.microsoft.com/office/drawing/2014/main" id="{DF04B13B-D0AF-4A9C-A0B4-4A3187A516DD}"/>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A31A04CD-A458-475C-B49D-235CCDA7402B}"/>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B6AC565E-2622-411E-A60B-62AC3AF9E539}"/>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A077B582-0142-4C73-A856-E6B3613E639A}"/>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 </a:t>
            </a:r>
            <a:r>
              <a:rPr lang="en-US" sz="1600" dirty="0">
                <a:solidFill>
                  <a:srgbClr val="0000FF"/>
                </a:solidFill>
                <a:latin typeface="Arial" charset="0"/>
              </a:rPr>
              <a:t>While the peripheral retina has a more normal appearance after bevacizumab than it does after CLT, the BEAT-ROP made no attempt to assess whether it actually worked better. (As of this writing, BEAT-ROP researchers are planning a follow-up study to include detailed evaluation of visual function and retinal structure.)</a:t>
            </a:r>
          </a:p>
          <a:p>
            <a:pPr eaLnBrk="1" hangingPunct="1">
              <a:defRPr/>
            </a:pPr>
            <a:r>
              <a:rPr lang="en-US" sz="1600" b="1" dirty="0">
                <a:solidFill>
                  <a:srgbClr val="0000FF"/>
                </a:solidFill>
                <a:latin typeface="Arial" charset="0"/>
              </a:rPr>
              <a:t>--Safety</a:t>
            </a:r>
            <a:r>
              <a:rPr lang="en-US" sz="1600" b="1" dirty="0">
                <a:solidFill>
                  <a:schemeClr val="bg1">
                    <a:lumMod val="65000"/>
                  </a:schemeClr>
                </a:solidFill>
                <a:latin typeface="Arial" charset="0"/>
              </a:rPr>
              <a:t>. </a:t>
            </a:r>
            <a:r>
              <a:rPr lang="en-US" sz="1600" dirty="0">
                <a:solidFill>
                  <a:schemeClr val="bg1">
                    <a:lumMod val="65000"/>
                  </a:schemeClr>
                </a:solidFill>
                <a:latin typeface="Arial" charset="0"/>
              </a:rPr>
              <a:t>The BEAT-ROP was not powered to detect safety issues. There were a total of seven participant deaths during the trial--5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arm and two in the CLT. This difference did not reach statistical sign</a:t>
            </a:r>
          </a:p>
          <a:p>
            <a:pPr eaLnBrk="1" hangingPunct="1">
              <a:defRPr/>
            </a:pPr>
            <a:r>
              <a:rPr lang="en-US" sz="1600" dirty="0" err="1">
                <a:solidFill>
                  <a:schemeClr val="bg1">
                    <a:lumMod val="65000"/>
                  </a:schemeClr>
                </a:solidFill>
                <a:latin typeface="Arial" charset="0"/>
              </a:rPr>
              <a:t>ificance</a:t>
            </a:r>
            <a:r>
              <a:rPr lang="en-US" sz="1600" dirty="0">
                <a:solidFill>
                  <a:schemeClr val="bg1">
                    <a:lumMod val="65000"/>
                  </a:schemeClr>
                </a:solidFill>
                <a:latin typeface="Arial" charset="0"/>
              </a:rPr>
              <a:t> (but again, the study was underpowered in this respect). </a:t>
            </a:r>
          </a:p>
        </p:txBody>
      </p:sp>
      <p:sp>
        <p:nvSpPr>
          <p:cNvPr id="13" name="Rectangle 8">
            <a:extLst>
              <a:ext uri="{FF2B5EF4-FFF2-40B4-BE49-F238E27FC236}">
                <a16:creationId xmlns:a16="http://schemas.microsoft.com/office/drawing/2014/main" id="{A75CEEA7-CD3C-45FA-B77E-1A1B42F25843}"/>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TextBox 15">
            <a:extLst>
              <a:ext uri="{FF2B5EF4-FFF2-40B4-BE49-F238E27FC236}">
                <a16:creationId xmlns:a16="http://schemas.microsoft.com/office/drawing/2014/main" id="{F51B4F40-09F2-407A-ABEA-0543C360D619}"/>
              </a:ext>
            </a:extLst>
          </p:cNvPr>
          <p:cNvSpPr txBox="1">
            <a:spLocks noChangeArrowheads="1"/>
          </p:cNvSpPr>
          <p:nvPr/>
        </p:nvSpPr>
        <p:spPr bwMode="auto">
          <a:xfrm>
            <a:off x="1162878" y="5318951"/>
            <a:ext cx="29241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was the issue re </a:t>
            </a:r>
            <a:r>
              <a:rPr lang="en-US" altLang="en-US" sz="1600" dirty="0"/>
              <a:t>safety</a:t>
            </a:r>
            <a:r>
              <a:rPr lang="en-US" altLang="en-US" sz="1600" i="1" dirty="0"/>
              <a:t>?</a:t>
            </a:r>
          </a:p>
        </p:txBody>
      </p:sp>
      <p:sp>
        <p:nvSpPr>
          <p:cNvPr id="3" name="Arrow: Up 2">
            <a:extLst>
              <a:ext uri="{FF2B5EF4-FFF2-40B4-BE49-F238E27FC236}">
                <a16:creationId xmlns:a16="http://schemas.microsoft.com/office/drawing/2014/main" id="{E3CA2787-6BAE-308B-4064-3F35ADFAA43E}"/>
              </a:ext>
            </a:extLst>
          </p:cNvPr>
          <p:cNvSpPr/>
          <p:nvPr/>
        </p:nvSpPr>
        <p:spPr>
          <a:xfrm>
            <a:off x="2362200" y="5681663"/>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5025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56E208E-7085-4389-9F2C-44B33BCB0AE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1555" name="Rectangle 9">
            <a:extLst>
              <a:ext uri="{FF2B5EF4-FFF2-40B4-BE49-F238E27FC236}">
                <a16:creationId xmlns:a16="http://schemas.microsoft.com/office/drawing/2014/main" id="{E9E3DCB5-ED99-4A66-9898-ABE04B6EE92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1556" name="Text Box 10">
            <a:extLst>
              <a:ext uri="{FF2B5EF4-FFF2-40B4-BE49-F238E27FC236}">
                <a16:creationId xmlns:a16="http://schemas.microsoft.com/office/drawing/2014/main" id="{6B3080F2-7087-4A59-B414-041A6FBDFCA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1557" name="Line 12">
            <a:extLst>
              <a:ext uri="{FF2B5EF4-FFF2-40B4-BE49-F238E27FC236}">
                <a16:creationId xmlns:a16="http://schemas.microsoft.com/office/drawing/2014/main" id="{33440AA7-BF51-443A-8F31-4F3F1E8EB54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Line 13">
            <a:extLst>
              <a:ext uri="{FF2B5EF4-FFF2-40B4-BE49-F238E27FC236}">
                <a16:creationId xmlns:a16="http://schemas.microsoft.com/office/drawing/2014/main" id="{00BB1575-2E2B-472E-A6B5-3AFDCCCFB9B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9" name="Slide Number Placeholder 1">
            <a:extLst>
              <a:ext uri="{FF2B5EF4-FFF2-40B4-BE49-F238E27FC236}">
                <a16:creationId xmlns:a16="http://schemas.microsoft.com/office/drawing/2014/main" id="{EB02B76C-54A0-4FAC-AA4C-C955C7564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28ACAB-A9C7-4F09-8B50-586D95B67638}" type="slidenum">
              <a:rPr lang="en-US" altLang="en-US" sz="1000"/>
              <a:pPr>
                <a:spcBef>
                  <a:spcPct val="0"/>
                </a:spcBef>
                <a:buClrTx/>
                <a:buSzTx/>
                <a:buFontTx/>
                <a:buNone/>
              </a:pPr>
              <a:t>173</a:t>
            </a:fld>
            <a:endParaRPr lang="en-US" altLang="en-US" sz="1000"/>
          </a:p>
        </p:txBody>
      </p:sp>
      <p:sp>
        <p:nvSpPr>
          <p:cNvPr id="109578" name="Text Box 14">
            <a:extLst>
              <a:ext uri="{FF2B5EF4-FFF2-40B4-BE49-F238E27FC236}">
                <a16:creationId xmlns:a16="http://schemas.microsoft.com/office/drawing/2014/main" id="{B3DD49B7-B96A-4116-84D7-7C17983E6D5E}"/>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3055A7B1-E1EF-423E-8883-CD3A618CA968}"/>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2790985D-3C22-4393-9480-FD610AD033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A447C4B6-ED47-4101-BAF5-0FDBB463C40A}"/>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 </a:t>
            </a:r>
            <a:r>
              <a:rPr lang="en-US" sz="1600" dirty="0">
                <a:solidFill>
                  <a:srgbClr val="0000FF"/>
                </a:solidFill>
                <a:latin typeface="Arial" charset="0"/>
              </a:rPr>
              <a:t>While the peripheral retina has a more normal appearance after bevacizumab than it does after CLT, the BEAT-ROP made no attempt to assess whether it actually worked better. (As of this writing, BEAT-ROP researchers are planning a follow-up study to include detailed evaluation of visual function and retinal structure.)</a:t>
            </a:r>
          </a:p>
          <a:p>
            <a:pPr eaLnBrk="1" hangingPunct="1">
              <a:defRPr/>
            </a:pPr>
            <a:r>
              <a:rPr lang="en-US" sz="1600" b="1" dirty="0">
                <a:solidFill>
                  <a:srgbClr val="0000FF"/>
                </a:solidFill>
                <a:latin typeface="Arial" charset="0"/>
              </a:rPr>
              <a:t>--Safety. </a:t>
            </a:r>
            <a:r>
              <a:rPr lang="en-US" sz="1600" dirty="0">
                <a:solidFill>
                  <a:srgbClr val="0000FF"/>
                </a:solidFill>
                <a:latin typeface="Arial" charset="0"/>
              </a:rPr>
              <a:t>The BEAT-ROP was not powered to detect safety issues. There were a total of seven participant deaths during the trial--five in the </a:t>
            </a:r>
            <a:r>
              <a:rPr lang="en-US" sz="1600" dirty="0" err="1">
                <a:solidFill>
                  <a:srgbClr val="0000FF"/>
                </a:solidFill>
                <a:latin typeface="Arial" charset="0"/>
              </a:rPr>
              <a:t>bevacizumab</a:t>
            </a:r>
            <a:r>
              <a:rPr lang="en-US" sz="1600" dirty="0">
                <a:solidFill>
                  <a:srgbClr val="0000FF"/>
                </a:solidFill>
                <a:latin typeface="Arial" charset="0"/>
              </a:rPr>
              <a:t> arm and two in the CLT. </a:t>
            </a:r>
            <a:r>
              <a:rPr lang="en-US" sz="1600" dirty="0">
                <a:solidFill>
                  <a:schemeClr val="bg1">
                    <a:lumMod val="65000"/>
                  </a:schemeClr>
                </a:solidFill>
                <a:latin typeface="Arial" charset="0"/>
              </a:rPr>
              <a:t>This difference did not reach statistical significance (but again, the study was underpowered in this respect). </a:t>
            </a:r>
          </a:p>
        </p:txBody>
      </p:sp>
      <p:sp>
        <p:nvSpPr>
          <p:cNvPr id="151564" name="Rectangle 8">
            <a:extLst>
              <a:ext uri="{FF2B5EF4-FFF2-40B4-BE49-F238E27FC236}">
                <a16:creationId xmlns:a16="http://schemas.microsoft.com/office/drawing/2014/main" id="{76B72A4A-8D9D-4416-B06F-A5123C0EF0A3}"/>
              </a:ext>
            </a:extLst>
          </p:cNvPr>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3" name="Rectangle 2">
            <a:extLst>
              <a:ext uri="{FF2B5EF4-FFF2-40B4-BE49-F238E27FC236}">
                <a16:creationId xmlns:a16="http://schemas.microsoft.com/office/drawing/2014/main" id="{0FA2786E-A3C2-4554-A3CC-7E9187C41288}"/>
              </a:ext>
            </a:extLst>
          </p:cNvPr>
          <p:cNvSpPr/>
          <p:nvPr/>
        </p:nvSpPr>
        <p:spPr>
          <a:xfrm>
            <a:off x="8229600" y="5029200"/>
            <a:ext cx="609600" cy="252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
        <p:nvSpPr>
          <p:cNvPr id="16" name="Rectangle 15">
            <a:extLst>
              <a:ext uri="{FF2B5EF4-FFF2-40B4-BE49-F238E27FC236}">
                <a16:creationId xmlns:a16="http://schemas.microsoft.com/office/drawing/2014/main" id="{080A1E3E-E237-427E-BF16-3F445EB8C9EB}"/>
              </a:ext>
            </a:extLst>
          </p:cNvPr>
          <p:cNvSpPr/>
          <p:nvPr/>
        </p:nvSpPr>
        <p:spPr>
          <a:xfrm>
            <a:off x="3352800" y="5233988"/>
            <a:ext cx="381000" cy="25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
        <p:nvSpPr>
          <p:cNvPr id="17" name="Rectangle 16">
            <a:extLst>
              <a:ext uri="{FF2B5EF4-FFF2-40B4-BE49-F238E27FC236}">
                <a16:creationId xmlns:a16="http://schemas.microsoft.com/office/drawing/2014/main" id="{65494C8A-4B19-43FB-8783-8AEA0DF8FEA4}"/>
              </a:ext>
            </a:extLst>
          </p:cNvPr>
          <p:cNvSpPr/>
          <p:nvPr/>
        </p:nvSpPr>
        <p:spPr>
          <a:xfrm>
            <a:off x="6324600" y="5257800"/>
            <a:ext cx="381000" cy="252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56E208E-7085-4389-9F2C-44B33BCB0AE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1555" name="Rectangle 9">
            <a:extLst>
              <a:ext uri="{FF2B5EF4-FFF2-40B4-BE49-F238E27FC236}">
                <a16:creationId xmlns:a16="http://schemas.microsoft.com/office/drawing/2014/main" id="{E9E3DCB5-ED99-4A66-9898-ABE04B6EE92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1556" name="Text Box 10">
            <a:extLst>
              <a:ext uri="{FF2B5EF4-FFF2-40B4-BE49-F238E27FC236}">
                <a16:creationId xmlns:a16="http://schemas.microsoft.com/office/drawing/2014/main" id="{6B3080F2-7087-4A59-B414-041A6FBDFCA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1557" name="Line 12">
            <a:extLst>
              <a:ext uri="{FF2B5EF4-FFF2-40B4-BE49-F238E27FC236}">
                <a16:creationId xmlns:a16="http://schemas.microsoft.com/office/drawing/2014/main" id="{33440AA7-BF51-443A-8F31-4F3F1E8EB54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Line 13">
            <a:extLst>
              <a:ext uri="{FF2B5EF4-FFF2-40B4-BE49-F238E27FC236}">
                <a16:creationId xmlns:a16="http://schemas.microsoft.com/office/drawing/2014/main" id="{00BB1575-2E2B-472E-A6B5-3AFDCCCFB9B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9" name="Slide Number Placeholder 1">
            <a:extLst>
              <a:ext uri="{FF2B5EF4-FFF2-40B4-BE49-F238E27FC236}">
                <a16:creationId xmlns:a16="http://schemas.microsoft.com/office/drawing/2014/main" id="{EB02B76C-54A0-4FAC-AA4C-C955C7564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28ACAB-A9C7-4F09-8B50-586D95B67638}" type="slidenum">
              <a:rPr lang="en-US" altLang="en-US" sz="1000"/>
              <a:pPr>
                <a:spcBef>
                  <a:spcPct val="0"/>
                </a:spcBef>
                <a:buClrTx/>
                <a:buSzTx/>
                <a:buFontTx/>
                <a:buNone/>
              </a:pPr>
              <a:t>174</a:t>
            </a:fld>
            <a:endParaRPr lang="en-US" altLang="en-US" sz="1000"/>
          </a:p>
        </p:txBody>
      </p:sp>
      <p:sp>
        <p:nvSpPr>
          <p:cNvPr id="109578" name="Text Box 14">
            <a:extLst>
              <a:ext uri="{FF2B5EF4-FFF2-40B4-BE49-F238E27FC236}">
                <a16:creationId xmlns:a16="http://schemas.microsoft.com/office/drawing/2014/main" id="{B3DD49B7-B96A-4116-84D7-7C17983E6D5E}"/>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3055A7B1-E1EF-423E-8883-CD3A618CA968}"/>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2790985D-3C22-4393-9480-FD610AD033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A447C4B6-ED47-4101-BAF5-0FDBB463C40A}"/>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 </a:t>
            </a:r>
            <a:r>
              <a:rPr lang="en-US" sz="1600" dirty="0">
                <a:solidFill>
                  <a:srgbClr val="0000FF"/>
                </a:solidFill>
                <a:latin typeface="Arial" charset="0"/>
              </a:rPr>
              <a:t>While the peripheral retina has a more normal appearance after bevacizumab than it does after CLT, the BEAT-ROP made no attempt to assess whether it actually worked better. (As of this writing, BEAT-ROP researchers are planning a follow-up study to include detailed evaluation of visual function and retinal structure.)</a:t>
            </a:r>
          </a:p>
          <a:p>
            <a:pPr eaLnBrk="1" hangingPunct="1">
              <a:defRPr/>
            </a:pPr>
            <a:r>
              <a:rPr lang="en-US" sz="1600" b="1" dirty="0">
                <a:solidFill>
                  <a:srgbClr val="0000FF"/>
                </a:solidFill>
                <a:latin typeface="Arial" charset="0"/>
              </a:rPr>
              <a:t>--Safety. </a:t>
            </a:r>
            <a:r>
              <a:rPr lang="en-US" sz="1600" dirty="0">
                <a:solidFill>
                  <a:srgbClr val="0000FF"/>
                </a:solidFill>
                <a:latin typeface="Arial" charset="0"/>
              </a:rPr>
              <a:t>The BEAT-ROP was not powered to detect safety issues. There were a total of seven participant deaths during the trial--five in the </a:t>
            </a:r>
            <a:r>
              <a:rPr lang="en-US" sz="1600" dirty="0" err="1">
                <a:solidFill>
                  <a:srgbClr val="0000FF"/>
                </a:solidFill>
                <a:latin typeface="Arial" charset="0"/>
              </a:rPr>
              <a:t>bevacizumab</a:t>
            </a:r>
            <a:r>
              <a:rPr lang="en-US" sz="1600" dirty="0">
                <a:solidFill>
                  <a:srgbClr val="0000FF"/>
                </a:solidFill>
                <a:latin typeface="Arial" charset="0"/>
              </a:rPr>
              <a:t> arm and two in the CLT. </a:t>
            </a:r>
            <a:r>
              <a:rPr lang="en-US" sz="1600" dirty="0">
                <a:solidFill>
                  <a:schemeClr val="bg1">
                    <a:lumMod val="65000"/>
                  </a:schemeClr>
                </a:solidFill>
                <a:latin typeface="Arial" charset="0"/>
              </a:rPr>
              <a:t>This difference did not reach statistical significance (but again, the study was underpowered in this respect). </a:t>
            </a:r>
          </a:p>
        </p:txBody>
      </p:sp>
      <p:sp>
        <p:nvSpPr>
          <p:cNvPr id="151564" name="Rectangle 8">
            <a:extLst>
              <a:ext uri="{FF2B5EF4-FFF2-40B4-BE49-F238E27FC236}">
                <a16:creationId xmlns:a16="http://schemas.microsoft.com/office/drawing/2014/main" id="{76B72A4A-8D9D-4416-B06F-A5123C0EF0A3}"/>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383581932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556E208E-7085-4389-9F2C-44B33BCB0AE5}"/>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1555" name="Rectangle 9">
            <a:extLst>
              <a:ext uri="{FF2B5EF4-FFF2-40B4-BE49-F238E27FC236}">
                <a16:creationId xmlns:a16="http://schemas.microsoft.com/office/drawing/2014/main" id="{E9E3DCB5-ED99-4A66-9898-ABE04B6EE92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1556" name="Text Box 10">
            <a:extLst>
              <a:ext uri="{FF2B5EF4-FFF2-40B4-BE49-F238E27FC236}">
                <a16:creationId xmlns:a16="http://schemas.microsoft.com/office/drawing/2014/main" id="{6B3080F2-7087-4A59-B414-041A6FBDFCA8}"/>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1557" name="Line 12">
            <a:extLst>
              <a:ext uri="{FF2B5EF4-FFF2-40B4-BE49-F238E27FC236}">
                <a16:creationId xmlns:a16="http://schemas.microsoft.com/office/drawing/2014/main" id="{33440AA7-BF51-443A-8F31-4F3F1E8EB547}"/>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Line 13">
            <a:extLst>
              <a:ext uri="{FF2B5EF4-FFF2-40B4-BE49-F238E27FC236}">
                <a16:creationId xmlns:a16="http://schemas.microsoft.com/office/drawing/2014/main" id="{00BB1575-2E2B-472E-A6B5-3AFDCCCFB9B0}"/>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9" name="Slide Number Placeholder 1">
            <a:extLst>
              <a:ext uri="{FF2B5EF4-FFF2-40B4-BE49-F238E27FC236}">
                <a16:creationId xmlns:a16="http://schemas.microsoft.com/office/drawing/2014/main" id="{EB02B76C-54A0-4FAC-AA4C-C955C7564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28ACAB-A9C7-4F09-8B50-586D95B67638}" type="slidenum">
              <a:rPr lang="en-US" altLang="en-US" sz="1000"/>
              <a:pPr>
                <a:spcBef>
                  <a:spcPct val="0"/>
                </a:spcBef>
                <a:buClrTx/>
                <a:buSzTx/>
                <a:buFontTx/>
                <a:buNone/>
              </a:pPr>
              <a:t>175</a:t>
            </a:fld>
            <a:endParaRPr lang="en-US" altLang="en-US" sz="1000"/>
          </a:p>
        </p:txBody>
      </p:sp>
      <p:sp>
        <p:nvSpPr>
          <p:cNvPr id="109578" name="Text Box 14">
            <a:extLst>
              <a:ext uri="{FF2B5EF4-FFF2-40B4-BE49-F238E27FC236}">
                <a16:creationId xmlns:a16="http://schemas.microsoft.com/office/drawing/2014/main" id="{B3DD49B7-B96A-4116-84D7-7C17983E6D5E}"/>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3055A7B1-E1EF-423E-8883-CD3A618CA968}"/>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2790985D-3C22-4393-9480-FD610AD0335A}"/>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a:t>
            </a:r>
            <a:r>
              <a:rPr lang="en-US" sz="1600" b="1" u="sng" dirty="0">
                <a:solidFill>
                  <a:srgbClr val="0000FF"/>
                </a:solidFill>
                <a:latin typeface="Arial" charset="0"/>
              </a:rPr>
              <a:t>criticisms of the BEAT-ROP trial specifically</a:t>
            </a:r>
            <a:r>
              <a:rPr lang="en-US" sz="1600" dirty="0">
                <a:solidFill>
                  <a:schemeClr val="bg1">
                    <a:lumMod val="75000"/>
                  </a:schemeClr>
                </a:solidFill>
                <a:latin typeface="Arial" charset="0"/>
              </a:rPr>
              <a:t>, as well as concerns regarding the use of </a:t>
            </a:r>
            <a:r>
              <a:rPr lang="en-US" sz="1600" dirty="0" err="1">
                <a:solidFill>
                  <a:schemeClr val="bg1">
                    <a:lumMod val="75000"/>
                  </a:schemeClr>
                </a:solidFill>
                <a:latin typeface="Arial" charset="0"/>
              </a:rPr>
              <a:t>intravitreal</a:t>
            </a:r>
            <a:r>
              <a:rPr lang="en-US" sz="1600" dirty="0">
                <a:solidFill>
                  <a:schemeClr val="bg1">
                    <a:lumMod val="75000"/>
                  </a:schemeClr>
                </a:solidFill>
                <a:latin typeface="Arial" charset="0"/>
              </a:rPr>
              <a:t> </a:t>
            </a:r>
            <a:r>
              <a:rPr lang="en-US" sz="1600" dirty="0" err="1">
                <a:solidFill>
                  <a:schemeClr val="bg1">
                    <a:lumMod val="75000"/>
                  </a:schemeClr>
                </a:solidFill>
                <a:latin typeface="Arial" charset="0"/>
              </a:rPr>
              <a:t>bevacizumab</a:t>
            </a:r>
            <a:r>
              <a:rPr lang="en-US" sz="1600" dirty="0">
                <a:solidFill>
                  <a:schemeClr val="bg1">
                    <a:lumMod val="75000"/>
                  </a:schemeClr>
                </a:solidFill>
                <a:latin typeface="Arial" charset="0"/>
              </a:rPr>
              <a:t> in infants generally.</a:t>
            </a:r>
          </a:p>
        </p:txBody>
      </p:sp>
      <p:sp>
        <p:nvSpPr>
          <p:cNvPr id="2" name="TextBox 1">
            <a:extLst>
              <a:ext uri="{FF2B5EF4-FFF2-40B4-BE49-F238E27FC236}">
                <a16:creationId xmlns:a16="http://schemas.microsoft.com/office/drawing/2014/main" id="{A447C4B6-ED47-4101-BAF5-0FDBB463C40A}"/>
              </a:ext>
            </a:extLst>
          </p:cNvPr>
          <p:cNvSpPr txBox="1"/>
          <p:nvPr/>
        </p:nvSpPr>
        <p:spPr>
          <a:xfrm>
            <a:off x="228600" y="1806575"/>
            <a:ext cx="8763000" cy="4278313"/>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--Dosing. </a:t>
            </a:r>
            <a:r>
              <a:rPr lang="en-US" sz="1600" dirty="0">
                <a:solidFill>
                  <a:srgbClr val="0000FF"/>
                </a:solidFill>
                <a:latin typeface="Arial" charset="0"/>
              </a:rPr>
              <a:t>As mentioned, the BEAT-ROP used 0.625 mg of bevacizumab--half the adult dose. </a:t>
            </a:r>
            <a:r>
              <a:rPr lang="en-US" sz="1600" dirty="0">
                <a:latin typeface="Arial" charset="0"/>
              </a:rPr>
              <a:t>However, the vitreous volume of a preemie eye is only about 1/3 that of an adult eye, and some experts believe the study dose was unnecessarily high.</a:t>
            </a:r>
          </a:p>
          <a:p>
            <a:pPr eaLnBrk="1" hangingPunct="1">
              <a:defRPr/>
            </a:pPr>
            <a:r>
              <a:rPr lang="en-US" sz="1600" b="1" dirty="0">
                <a:solidFill>
                  <a:srgbClr val="0000FF"/>
                </a:solidFill>
                <a:latin typeface="Arial" charset="0"/>
              </a:rPr>
              <a:t>--Length of follow-up. </a:t>
            </a:r>
            <a:r>
              <a:rPr lang="en-US" sz="1600" dirty="0">
                <a:solidFill>
                  <a:srgbClr val="0000FF"/>
                </a:solidFill>
                <a:latin typeface="Arial" charset="0"/>
              </a:rPr>
              <a:t>BEAT-ROP infants were followed until age 54 weeks (postmenstrual). </a:t>
            </a:r>
            <a:r>
              <a:rPr lang="en-US" sz="1600" dirty="0">
                <a:latin typeface="Arial" charset="0"/>
              </a:rPr>
              <a:t>While this interval is adequate to capture most cases of post-CLT recurrence, there is evidence suggesting it may miss up to 50% of recurrences after bevacizumab. </a:t>
            </a:r>
          </a:p>
          <a:p>
            <a:pPr eaLnBrk="1" hangingPunct="1">
              <a:defRPr/>
            </a:pPr>
            <a:r>
              <a:rPr lang="en-US" sz="1600" b="1" dirty="0">
                <a:solidFill>
                  <a:srgbClr val="0000FF"/>
                </a:solidFill>
                <a:latin typeface="Arial" charset="0"/>
              </a:rPr>
              <a:t>--Generalizability. </a:t>
            </a:r>
            <a:r>
              <a:rPr lang="en-US" sz="1600" dirty="0">
                <a:solidFill>
                  <a:srgbClr val="0000FF"/>
                </a:solidFill>
                <a:latin typeface="Arial" charset="0"/>
              </a:rPr>
              <a:t>In the BEAT-ROP cohort, &gt;50% of the infants were Hispanic. </a:t>
            </a:r>
            <a:r>
              <a:rPr lang="en-US" sz="1600" dirty="0">
                <a:latin typeface="Arial" charset="0"/>
              </a:rPr>
              <a:t>It is not clear to what extent (if any) this limits the applicability of the data to preemies of other ethnic backgrounds.</a:t>
            </a:r>
          </a:p>
          <a:p>
            <a:pPr eaLnBrk="1" hangingPunct="1">
              <a:defRPr/>
            </a:pPr>
            <a:r>
              <a:rPr lang="en-US" sz="1600" b="1" dirty="0">
                <a:solidFill>
                  <a:srgbClr val="0000FF"/>
                </a:solidFill>
                <a:latin typeface="Arial" charset="0"/>
              </a:rPr>
              <a:t>--Functionality. </a:t>
            </a:r>
            <a:r>
              <a:rPr lang="en-US" sz="1600" dirty="0">
                <a:solidFill>
                  <a:srgbClr val="0000FF"/>
                </a:solidFill>
                <a:latin typeface="Arial" charset="0"/>
              </a:rPr>
              <a:t>While the peripheral retina has a more normal appearance after bevacizumab than it does after CLT, the BEAT-ROP made no attempt to assess whether it actually worked better. (As of this writing, BEAT-ROP researchers are planning a follow-up study to include detailed evaluation of visual function and retinal structure.)</a:t>
            </a:r>
          </a:p>
          <a:p>
            <a:pPr eaLnBrk="1" hangingPunct="1">
              <a:defRPr/>
            </a:pPr>
            <a:r>
              <a:rPr lang="en-US" sz="1600" b="1" dirty="0">
                <a:solidFill>
                  <a:srgbClr val="0000FF"/>
                </a:solidFill>
                <a:latin typeface="Arial" charset="0"/>
              </a:rPr>
              <a:t>--Safety. </a:t>
            </a:r>
            <a:r>
              <a:rPr lang="en-US" sz="1600" dirty="0">
                <a:solidFill>
                  <a:srgbClr val="0000FF"/>
                </a:solidFill>
                <a:latin typeface="Arial" charset="0"/>
              </a:rPr>
              <a:t>The BEAT-ROP was not powered to detect safety issues. There were a total of seven participant deaths during the trial--five in the </a:t>
            </a:r>
            <a:r>
              <a:rPr lang="en-US" sz="1600" dirty="0" err="1">
                <a:solidFill>
                  <a:srgbClr val="0000FF"/>
                </a:solidFill>
                <a:latin typeface="Arial" charset="0"/>
              </a:rPr>
              <a:t>bevacizumab</a:t>
            </a:r>
            <a:r>
              <a:rPr lang="en-US" sz="1600" dirty="0">
                <a:solidFill>
                  <a:srgbClr val="0000FF"/>
                </a:solidFill>
                <a:latin typeface="Arial" charset="0"/>
              </a:rPr>
              <a:t> arm and two in the CLT. </a:t>
            </a:r>
            <a:r>
              <a:rPr lang="en-US" sz="1600" dirty="0">
                <a:latin typeface="Arial" charset="0"/>
              </a:rPr>
              <a:t>This difference did not reach statistical significance (but again, the study was underpowered in this respect). </a:t>
            </a:r>
          </a:p>
        </p:txBody>
      </p:sp>
      <p:sp>
        <p:nvSpPr>
          <p:cNvPr id="151564" name="Rectangle 8">
            <a:extLst>
              <a:ext uri="{FF2B5EF4-FFF2-40B4-BE49-F238E27FC236}">
                <a16:creationId xmlns:a16="http://schemas.microsoft.com/office/drawing/2014/main" id="{76B72A4A-8D9D-4416-B06F-A5123C0EF0A3}"/>
              </a:ext>
            </a:extLst>
          </p:cNvPr>
          <p:cNvSpPr>
            <a:spLocks noGrp="1" noChangeArrowheads="1"/>
          </p:cNvSpPr>
          <p:nvPr>
            <p:ph type="title"/>
          </p:nvPr>
        </p:nvSpPr>
        <p:spPr>
          <a:xfrm>
            <a:off x="457200" y="122238"/>
            <a:ext cx="7543800" cy="715962"/>
          </a:xfrm>
        </p:spPr>
        <p:txBody>
          <a:bodyPr/>
          <a:lstStyle/>
          <a:p>
            <a:pPr eaLnBrk="1" hangingPunct="1"/>
            <a:r>
              <a:rPr lang="en-US" altLang="en-US" dirty="0"/>
              <a:t>A</a:t>
            </a:r>
          </a:p>
        </p:txBody>
      </p:sp>
    </p:spTree>
    <p:extLst>
      <p:ext uri="{BB962C8B-B14F-4D97-AF65-F5344CB8AC3E}">
        <p14:creationId xmlns:p14="http://schemas.microsoft.com/office/powerpoint/2010/main" val="11615858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83A6013A-25D0-467A-83FD-F0EF3C147E31}"/>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3603" name="Rectangle 9">
            <a:extLst>
              <a:ext uri="{FF2B5EF4-FFF2-40B4-BE49-F238E27FC236}">
                <a16:creationId xmlns:a16="http://schemas.microsoft.com/office/drawing/2014/main" id="{6A7ACA75-4A01-426A-8F09-E7039204BFFA}"/>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3604" name="Text Box 10">
            <a:extLst>
              <a:ext uri="{FF2B5EF4-FFF2-40B4-BE49-F238E27FC236}">
                <a16:creationId xmlns:a16="http://schemas.microsoft.com/office/drawing/2014/main" id="{238006C6-43A6-4470-AD6E-970E8A5A2C15}"/>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3605" name="Line 12">
            <a:extLst>
              <a:ext uri="{FF2B5EF4-FFF2-40B4-BE49-F238E27FC236}">
                <a16:creationId xmlns:a16="http://schemas.microsoft.com/office/drawing/2014/main" id="{4F2DA933-AD49-4267-919B-B8E922CF0718}"/>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06" name="Line 13">
            <a:extLst>
              <a:ext uri="{FF2B5EF4-FFF2-40B4-BE49-F238E27FC236}">
                <a16:creationId xmlns:a16="http://schemas.microsoft.com/office/drawing/2014/main" id="{CE1A4834-4F41-4BB8-91F8-934763EA860E}"/>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07" name="Slide Number Placeholder 1">
            <a:extLst>
              <a:ext uri="{FF2B5EF4-FFF2-40B4-BE49-F238E27FC236}">
                <a16:creationId xmlns:a16="http://schemas.microsoft.com/office/drawing/2014/main" id="{4E2B1A89-BF36-4AB1-A311-932C45343B2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3E7557B-F7E2-43EE-912C-504D40A49827}" type="slidenum">
              <a:rPr lang="en-US" altLang="en-US" sz="1000"/>
              <a:pPr>
                <a:spcBef>
                  <a:spcPct val="0"/>
                </a:spcBef>
                <a:buClrTx/>
                <a:buSzTx/>
                <a:buFontTx/>
                <a:buNone/>
              </a:pPr>
              <a:t>176</a:t>
            </a:fld>
            <a:endParaRPr lang="en-US" altLang="en-US" sz="1000"/>
          </a:p>
        </p:txBody>
      </p:sp>
      <p:sp>
        <p:nvSpPr>
          <p:cNvPr id="109578" name="Text Box 14">
            <a:extLst>
              <a:ext uri="{FF2B5EF4-FFF2-40B4-BE49-F238E27FC236}">
                <a16:creationId xmlns:a16="http://schemas.microsoft.com/office/drawing/2014/main" id="{92C99C85-86AC-40BC-B61B-71ACEF5B28FE}"/>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0D5AD891-9A6F-4B78-8F2A-A62E7DBA5505}"/>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A8318461-553D-427C-8674-699738F134DB}"/>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2FB7B30F-A03A-490C-9035-B05F5DBCFC02}"/>
              </a:ext>
            </a:extLst>
          </p:cNvPr>
          <p:cNvSpPr txBox="1"/>
          <p:nvPr/>
        </p:nvSpPr>
        <p:spPr>
          <a:xfrm>
            <a:off x="228600" y="1789113"/>
            <a:ext cx="8534400" cy="2800350"/>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 </a:t>
            </a:r>
            <a:r>
              <a:rPr lang="en-US" sz="1600" b="1" dirty="0">
                <a:solidFill>
                  <a:schemeClr val="bg1">
                    <a:lumMod val="65000"/>
                  </a:schemeClr>
                </a:solidFill>
                <a:latin typeface="Arial" charset="0"/>
              </a:rPr>
              <a:t>Systemic effects. </a:t>
            </a:r>
            <a:r>
              <a:rPr lang="en-US" sz="1600" dirty="0">
                <a:solidFill>
                  <a:schemeClr val="bg1">
                    <a:lumMod val="65000"/>
                  </a:schemeClr>
                </a:solidFill>
                <a:latin typeface="Arial" charset="0"/>
              </a:rPr>
              <a:t>As of this writing, there are no data describing 1) how much of the </a:t>
            </a:r>
            <a:r>
              <a:rPr lang="en-US" sz="1600" dirty="0" err="1">
                <a:solidFill>
                  <a:schemeClr val="bg1">
                    <a:lumMod val="65000"/>
                  </a:schemeClr>
                </a:solidFill>
                <a:latin typeface="Arial" charset="0"/>
              </a:rPr>
              <a:t>intravitreal</a:t>
            </a:r>
            <a:r>
              <a:rPr lang="en-US" sz="1600" dirty="0">
                <a:solidFill>
                  <a:schemeClr val="bg1">
                    <a:lumMod val="65000"/>
                  </a:schemeClr>
                </a:solidFill>
                <a:latin typeface="Arial" charset="0"/>
              </a:rPr>
              <a:t>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‘escapes’ into the systemic circulation, 2) the extent to which systemic VEGF levels are affected, or 3) what effect (if any) the systemic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has on developing organ systems. For example: Of the five infants in the </a:t>
            </a:r>
            <a:r>
              <a:rPr lang="en-US" sz="1600" dirty="0" err="1">
                <a:solidFill>
                  <a:schemeClr val="bg1">
                    <a:lumMod val="65000"/>
                  </a:schemeClr>
                </a:solidFill>
                <a:latin typeface="Arial" charset="0"/>
              </a:rPr>
              <a:t>bevacizumab</a:t>
            </a:r>
            <a:r>
              <a:rPr lang="en-US" sz="1600" dirty="0">
                <a:solidFill>
                  <a:schemeClr val="bg1">
                    <a:lumMod val="65000"/>
                  </a:schemeClr>
                </a:solidFill>
                <a:latin typeface="Arial" charset="0"/>
              </a:rPr>
              <a:t> treatment arm of the BEAT-ROP who died, four died of lung complications. 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p>
          <a:p>
            <a:pPr eaLnBrk="1" hangingPunct="1">
              <a:defRPr/>
            </a:pPr>
            <a:endParaRPr lang="en-US" sz="1600" dirty="0">
              <a:solidFill>
                <a:schemeClr val="bg1">
                  <a:lumMod val="65000"/>
                </a:schemeClr>
              </a:solidFill>
              <a:latin typeface="Arial" charset="0"/>
            </a:endParaRPr>
          </a:p>
          <a:p>
            <a:pPr eaLnBrk="1" hangingPunct="1">
              <a:defRPr/>
            </a:pPr>
            <a:r>
              <a:rPr lang="en-US" sz="1600" dirty="0">
                <a:solidFill>
                  <a:schemeClr val="bg1">
                    <a:lumMod val="65000"/>
                  </a:schemeClr>
                </a:solidFill>
                <a:latin typeface="Arial" charset="0"/>
              </a:rPr>
              <a:t>On the other hand, there is no reason to think CLT has any long-term effects outside the eye.</a:t>
            </a:r>
          </a:p>
        </p:txBody>
      </p:sp>
      <p:sp>
        <p:nvSpPr>
          <p:cNvPr id="153614" name="Rectangle 8">
            <a:extLst>
              <a:ext uri="{FF2B5EF4-FFF2-40B4-BE49-F238E27FC236}">
                <a16:creationId xmlns:a16="http://schemas.microsoft.com/office/drawing/2014/main" id="{8D00D32B-E58A-43AA-9074-13624FD0ECED}"/>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5" name="TextBox 14">
            <a:extLst>
              <a:ext uri="{FF2B5EF4-FFF2-40B4-BE49-F238E27FC236}">
                <a16:creationId xmlns:a16="http://schemas.microsoft.com/office/drawing/2014/main" id="{9796A6FB-3637-48C9-A450-E58FDCFEACEB}"/>
              </a:ext>
            </a:extLst>
          </p:cNvPr>
          <p:cNvSpPr txBox="1">
            <a:spLocks noChangeArrowheads="1"/>
          </p:cNvSpPr>
          <p:nvPr/>
        </p:nvSpPr>
        <p:spPr bwMode="auto">
          <a:xfrm>
            <a:off x="319847" y="3189288"/>
            <a:ext cx="6639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is perhaps the main concern re giving bevacizumab to neonates?</a:t>
            </a:r>
          </a:p>
        </p:txBody>
      </p:sp>
      <p:sp>
        <p:nvSpPr>
          <p:cNvPr id="2" name="Arrow: Up 1">
            <a:extLst>
              <a:ext uri="{FF2B5EF4-FFF2-40B4-BE49-F238E27FC236}">
                <a16:creationId xmlns:a16="http://schemas.microsoft.com/office/drawing/2014/main" id="{6A54753E-61FA-C626-B2C9-F249A13D10F5}"/>
              </a:ext>
            </a:extLst>
          </p:cNvPr>
          <p:cNvSpPr/>
          <p:nvPr/>
        </p:nvSpPr>
        <p:spPr>
          <a:xfrm>
            <a:off x="533400" y="2063539"/>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D2FF8E1D-85F5-463A-A7CB-8349FB9390F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4627" name="Rectangle 9">
            <a:extLst>
              <a:ext uri="{FF2B5EF4-FFF2-40B4-BE49-F238E27FC236}">
                <a16:creationId xmlns:a16="http://schemas.microsoft.com/office/drawing/2014/main" id="{02A3BD47-08E1-48F0-AAC8-1A9C7181C80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4628" name="Text Box 10">
            <a:extLst>
              <a:ext uri="{FF2B5EF4-FFF2-40B4-BE49-F238E27FC236}">
                <a16:creationId xmlns:a16="http://schemas.microsoft.com/office/drawing/2014/main" id="{C08988AF-ABB6-4320-B918-615E1631945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4629" name="Line 12">
            <a:extLst>
              <a:ext uri="{FF2B5EF4-FFF2-40B4-BE49-F238E27FC236}">
                <a16:creationId xmlns:a16="http://schemas.microsoft.com/office/drawing/2014/main" id="{B707FE73-D6F3-4498-A3F7-F58E09955D5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13">
            <a:extLst>
              <a:ext uri="{FF2B5EF4-FFF2-40B4-BE49-F238E27FC236}">
                <a16:creationId xmlns:a16="http://schemas.microsoft.com/office/drawing/2014/main" id="{5D07FAE7-FBC2-454A-ACB5-1C848945214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Slide Number Placeholder 1">
            <a:extLst>
              <a:ext uri="{FF2B5EF4-FFF2-40B4-BE49-F238E27FC236}">
                <a16:creationId xmlns:a16="http://schemas.microsoft.com/office/drawing/2014/main" id="{D19D8FB8-1DE2-43E8-89B1-E546A5F891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29440-1EB2-4870-8205-291A753948E2}" type="slidenum">
              <a:rPr lang="en-US" altLang="en-US" sz="1000"/>
              <a:pPr>
                <a:spcBef>
                  <a:spcPct val="0"/>
                </a:spcBef>
                <a:buClrTx/>
                <a:buSzTx/>
                <a:buFontTx/>
                <a:buNone/>
              </a:pPr>
              <a:t>177</a:t>
            </a:fld>
            <a:endParaRPr lang="en-US" altLang="en-US" sz="1000"/>
          </a:p>
        </p:txBody>
      </p:sp>
      <p:sp>
        <p:nvSpPr>
          <p:cNvPr id="109578" name="Text Box 14">
            <a:extLst>
              <a:ext uri="{FF2B5EF4-FFF2-40B4-BE49-F238E27FC236}">
                <a16:creationId xmlns:a16="http://schemas.microsoft.com/office/drawing/2014/main" id="{F512F9B0-8713-4E29-B362-139BE4F906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B9E6107-A893-45CF-BAEA-D7C59BEC888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389AA32A-F96E-4224-84AE-413D13F3F28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A50D0BBD-FCFB-4988-92A5-A5B9F5E43C65}"/>
              </a:ext>
            </a:extLst>
          </p:cNvPr>
          <p:cNvSpPr txBox="1"/>
          <p:nvPr/>
        </p:nvSpPr>
        <p:spPr>
          <a:xfrm>
            <a:off x="228600" y="1789113"/>
            <a:ext cx="8534400" cy="2800350"/>
          </a:xfrm>
          <a:prstGeom prst="rect">
            <a:avLst/>
          </a:prstGeom>
          <a:solidFill>
            <a:srgbClr val="A6A6A6"/>
          </a:solidFill>
        </p:spPr>
        <p:txBody>
          <a:bodyPr>
            <a:spAutoFit/>
          </a:bodyPr>
          <a:lstStyle/>
          <a:p>
            <a:pPr eaLnBrk="1" hangingPunct="1">
              <a:defRPr/>
            </a:pPr>
            <a:r>
              <a:rPr lang="en-US" sz="1600" b="1" dirty="0">
                <a:solidFill>
                  <a:srgbClr val="0000FF"/>
                </a:solidFill>
                <a:latin typeface="Arial" charset="0"/>
              </a:rPr>
              <a:t>Systemic effects</a:t>
            </a:r>
            <a:r>
              <a:rPr lang="en-US" sz="1600" b="1" dirty="0">
                <a:solidFill>
                  <a:srgbClr val="A6A6A6"/>
                </a:solidFill>
                <a:latin typeface="Arial" charset="0"/>
              </a:rPr>
              <a:t>. </a:t>
            </a:r>
            <a:r>
              <a:rPr lang="en-US" sz="1600" dirty="0">
                <a:solidFill>
                  <a:srgbClr val="A6A6A6"/>
                </a:solidFill>
                <a:latin typeface="Arial" charset="0"/>
              </a:rPr>
              <a:t>As of this writing, there are no data describing 1) how much of the </a:t>
            </a:r>
            <a:r>
              <a:rPr lang="en-US" sz="1600" dirty="0" err="1">
                <a:solidFill>
                  <a:srgbClr val="A6A6A6"/>
                </a:solidFill>
                <a:latin typeface="Arial" charset="0"/>
              </a:rPr>
              <a:t>intravitreal</a:t>
            </a:r>
            <a:r>
              <a:rPr lang="en-US" sz="1600" dirty="0">
                <a:solidFill>
                  <a:srgbClr val="A6A6A6"/>
                </a:solidFill>
                <a:latin typeface="Arial" charset="0"/>
              </a:rPr>
              <a:t> </a:t>
            </a:r>
            <a:r>
              <a:rPr lang="en-US" sz="1600" dirty="0" err="1">
                <a:solidFill>
                  <a:srgbClr val="A6A6A6"/>
                </a:solidFill>
                <a:latin typeface="Arial" charset="0"/>
              </a:rPr>
              <a:t>bevacizumab</a:t>
            </a:r>
            <a:r>
              <a:rPr lang="en-US" sz="1600" dirty="0">
                <a:solidFill>
                  <a:srgbClr val="A6A6A6"/>
                </a:solidFill>
                <a:latin typeface="Arial" charset="0"/>
              </a:rPr>
              <a:t> ‘escapes’ into the systemic circulation, 2) the extent to which systemic VEGF levels are affected, or 3) what effect (if any) the systemic </a:t>
            </a:r>
            <a:r>
              <a:rPr lang="en-US" sz="1600" dirty="0" err="1">
                <a:solidFill>
                  <a:srgbClr val="A6A6A6"/>
                </a:solidFill>
                <a:latin typeface="Arial" charset="0"/>
              </a:rPr>
              <a:t>bevacizumab</a:t>
            </a:r>
            <a:r>
              <a:rPr lang="en-US" sz="1600" dirty="0">
                <a:solidFill>
                  <a:srgbClr val="A6A6A6"/>
                </a:solidFill>
                <a:latin typeface="Arial" charset="0"/>
              </a:rPr>
              <a:t> has on developing organ systems. For example: Of the five infants in the </a:t>
            </a:r>
            <a:r>
              <a:rPr lang="en-US" sz="1600" dirty="0" err="1">
                <a:solidFill>
                  <a:srgbClr val="A6A6A6"/>
                </a:solidFill>
                <a:latin typeface="Arial" charset="0"/>
              </a:rPr>
              <a:t>bevacizumab</a:t>
            </a:r>
            <a:r>
              <a:rPr lang="en-US" sz="1600" dirty="0">
                <a:solidFill>
                  <a:srgbClr val="A6A6A6"/>
                </a:solidFill>
                <a:latin typeface="Arial" charset="0"/>
              </a:rPr>
              <a:t> treatment arm of the BEAT-ROP who died, four died of lung complications. 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p>
          <a:p>
            <a:pPr eaLnBrk="1" hangingPunct="1">
              <a:defRPr/>
            </a:pPr>
            <a:endParaRPr lang="en-US" sz="1600" dirty="0">
              <a:solidFill>
                <a:srgbClr val="A6A6A6"/>
              </a:solidFill>
              <a:latin typeface="Arial" charset="0"/>
            </a:endParaRPr>
          </a:p>
          <a:p>
            <a:pPr eaLnBrk="1" hangingPunct="1">
              <a:defRPr/>
            </a:pPr>
            <a:r>
              <a:rPr lang="en-US" sz="1600" dirty="0">
                <a:solidFill>
                  <a:srgbClr val="A6A6A6"/>
                </a:solidFill>
                <a:latin typeface="Arial" charset="0"/>
              </a:rPr>
              <a:t>On the other hand, there is no reason to think CLT has any long-term effects outside the eye.</a:t>
            </a:r>
          </a:p>
        </p:txBody>
      </p:sp>
      <p:sp>
        <p:nvSpPr>
          <p:cNvPr id="154636" name="Rectangle 8">
            <a:extLst>
              <a:ext uri="{FF2B5EF4-FFF2-40B4-BE49-F238E27FC236}">
                <a16:creationId xmlns:a16="http://schemas.microsoft.com/office/drawing/2014/main" id="{5909F8FE-A63D-4C72-A351-A751F0788EDC}"/>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 name="TextBox 1">
            <a:extLst>
              <a:ext uri="{FF2B5EF4-FFF2-40B4-BE49-F238E27FC236}">
                <a16:creationId xmlns:a16="http://schemas.microsoft.com/office/drawing/2014/main" id="{5A0846F8-1A71-BA87-1985-C64058588792}"/>
              </a:ext>
            </a:extLst>
          </p:cNvPr>
          <p:cNvSpPr txBox="1">
            <a:spLocks noChangeArrowheads="1"/>
          </p:cNvSpPr>
          <p:nvPr/>
        </p:nvSpPr>
        <p:spPr bwMode="auto">
          <a:xfrm>
            <a:off x="319847" y="3189288"/>
            <a:ext cx="6639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is perhaps the main concern re giving bevacizumab to neonates?</a:t>
            </a:r>
          </a:p>
        </p:txBody>
      </p:sp>
      <p:sp>
        <p:nvSpPr>
          <p:cNvPr id="3" name="Arrow: Up 2">
            <a:extLst>
              <a:ext uri="{FF2B5EF4-FFF2-40B4-BE49-F238E27FC236}">
                <a16:creationId xmlns:a16="http://schemas.microsoft.com/office/drawing/2014/main" id="{CB6C31EB-BEA3-DF42-359A-0328DB529B82}"/>
              </a:ext>
            </a:extLst>
          </p:cNvPr>
          <p:cNvSpPr/>
          <p:nvPr/>
        </p:nvSpPr>
        <p:spPr>
          <a:xfrm>
            <a:off x="533400" y="2063539"/>
            <a:ext cx="381000" cy="107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6853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D2FF8E1D-85F5-463A-A7CB-8349FB9390F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4627" name="Rectangle 9">
            <a:extLst>
              <a:ext uri="{FF2B5EF4-FFF2-40B4-BE49-F238E27FC236}">
                <a16:creationId xmlns:a16="http://schemas.microsoft.com/office/drawing/2014/main" id="{02A3BD47-08E1-48F0-AAC8-1A9C7181C80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4628" name="Text Box 10">
            <a:extLst>
              <a:ext uri="{FF2B5EF4-FFF2-40B4-BE49-F238E27FC236}">
                <a16:creationId xmlns:a16="http://schemas.microsoft.com/office/drawing/2014/main" id="{C08988AF-ABB6-4320-B918-615E1631945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4629" name="Line 12">
            <a:extLst>
              <a:ext uri="{FF2B5EF4-FFF2-40B4-BE49-F238E27FC236}">
                <a16:creationId xmlns:a16="http://schemas.microsoft.com/office/drawing/2014/main" id="{B707FE73-D6F3-4498-A3F7-F58E09955D5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13">
            <a:extLst>
              <a:ext uri="{FF2B5EF4-FFF2-40B4-BE49-F238E27FC236}">
                <a16:creationId xmlns:a16="http://schemas.microsoft.com/office/drawing/2014/main" id="{5D07FAE7-FBC2-454A-ACB5-1C848945214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Slide Number Placeholder 1">
            <a:extLst>
              <a:ext uri="{FF2B5EF4-FFF2-40B4-BE49-F238E27FC236}">
                <a16:creationId xmlns:a16="http://schemas.microsoft.com/office/drawing/2014/main" id="{D19D8FB8-1DE2-43E8-89B1-E546A5F891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29440-1EB2-4870-8205-291A753948E2}" type="slidenum">
              <a:rPr lang="en-US" altLang="en-US" sz="1000"/>
              <a:pPr>
                <a:spcBef>
                  <a:spcPct val="0"/>
                </a:spcBef>
                <a:buClrTx/>
                <a:buSzTx/>
                <a:buFontTx/>
                <a:buNone/>
              </a:pPr>
              <a:t>178</a:t>
            </a:fld>
            <a:endParaRPr lang="en-US" altLang="en-US" sz="1000"/>
          </a:p>
        </p:txBody>
      </p:sp>
      <p:sp>
        <p:nvSpPr>
          <p:cNvPr id="109578" name="Text Box 14">
            <a:extLst>
              <a:ext uri="{FF2B5EF4-FFF2-40B4-BE49-F238E27FC236}">
                <a16:creationId xmlns:a16="http://schemas.microsoft.com/office/drawing/2014/main" id="{F512F9B0-8713-4E29-B362-139BE4F906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B9E6107-A893-45CF-BAEA-D7C59BEC888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389AA32A-F96E-4224-84AE-413D13F3F28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A50D0BBD-FCFB-4988-92A5-A5B9F5E43C65}"/>
              </a:ext>
            </a:extLst>
          </p:cNvPr>
          <p:cNvSpPr txBox="1"/>
          <p:nvPr/>
        </p:nvSpPr>
        <p:spPr>
          <a:xfrm>
            <a:off x="228600" y="1789113"/>
            <a:ext cx="8534400" cy="2800350"/>
          </a:xfrm>
          <a:prstGeom prst="rect">
            <a:avLst/>
          </a:prstGeom>
          <a:solidFill>
            <a:srgbClr val="A6A6A6"/>
          </a:solidFill>
        </p:spPr>
        <p:txBody>
          <a:bodyPr>
            <a:spAutoFit/>
          </a:bodyPr>
          <a:lstStyle/>
          <a:p>
            <a:pPr eaLnBrk="1" hangingPunct="1">
              <a:defRPr/>
            </a:pPr>
            <a:r>
              <a:rPr lang="en-US" sz="1600" b="1" dirty="0">
                <a:solidFill>
                  <a:srgbClr val="0000FF"/>
                </a:solidFill>
                <a:latin typeface="Arial" charset="0"/>
              </a:rPr>
              <a:t>Systemic effects</a:t>
            </a:r>
            <a:r>
              <a:rPr lang="en-US" sz="1600" b="1" dirty="0">
                <a:solidFill>
                  <a:srgbClr val="A6A6A6"/>
                </a:solidFill>
                <a:latin typeface="Arial" charset="0"/>
              </a:rPr>
              <a:t>. </a:t>
            </a:r>
            <a:r>
              <a:rPr lang="en-US" sz="1600" dirty="0">
                <a:solidFill>
                  <a:srgbClr val="A6A6A6"/>
                </a:solidFill>
                <a:latin typeface="Arial" charset="0"/>
              </a:rPr>
              <a:t>As of this writing, there are no data describing 1) how much of the </a:t>
            </a:r>
            <a:r>
              <a:rPr lang="en-US" sz="1600" dirty="0" err="1">
                <a:solidFill>
                  <a:srgbClr val="A6A6A6"/>
                </a:solidFill>
                <a:latin typeface="Arial" charset="0"/>
              </a:rPr>
              <a:t>intravitreal</a:t>
            </a:r>
            <a:r>
              <a:rPr lang="en-US" sz="1600" dirty="0">
                <a:solidFill>
                  <a:srgbClr val="A6A6A6"/>
                </a:solidFill>
                <a:latin typeface="Arial" charset="0"/>
              </a:rPr>
              <a:t> </a:t>
            </a:r>
            <a:r>
              <a:rPr lang="en-US" sz="1600" dirty="0" err="1">
                <a:solidFill>
                  <a:srgbClr val="A6A6A6"/>
                </a:solidFill>
                <a:latin typeface="Arial" charset="0"/>
              </a:rPr>
              <a:t>bevacizumab</a:t>
            </a:r>
            <a:r>
              <a:rPr lang="en-US" sz="1600" dirty="0">
                <a:solidFill>
                  <a:srgbClr val="A6A6A6"/>
                </a:solidFill>
                <a:latin typeface="Arial" charset="0"/>
              </a:rPr>
              <a:t> ‘escapes’ into the systemic circulation, 2) the extent to which systemic VEGF levels are affected, or 3) what effect (if any) the systemic </a:t>
            </a:r>
            <a:r>
              <a:rPr lang="en-US" sz="1600" dirty="0" err="1">
                <a:solidFill>
                  <a:srgbClr val="A6A6A6"/>
                </a:solidFill>
                <a:latin typeface="Arial" charset="0"/>
              </a:rPr>
              <a:t>bevacizumab</a:t>
            </a:r>
            <a:r>
              <a:rPr lang="en-US" sz="1600" dirty="0">
                <a:solidFill>
                  <a:srgbClr val="A6A6A6"/>
                </a:solidFill>
                <a:latin typeface="Arial" charset="0"/>
              </a:rPr>
              <a:t> has on developing organ systems. For example: Of the five infants in the </a:t>
            </a:r>
            <a:r>
              <a:rPr lang="en-US" sz="1600" dirty="0" err="1">
                <a:solidFill>
                  <a:srgbClr val="A6A6A6"/>
                </a:solidFill>
                <a:latin typeface="Arial" charset="0"/>
              </a:rPr>
              <a:t>bevacizumab</a:t>
            </a:r>
            <a:r>
              <a:rPr lang="en-US" sz="1600" dirty="0">
                <a:solidFill>
                  <a:srgbClr val="A6A6A6"/>
                </a:solidFill>
                <a:latin typeface="Arial" charset="0"/>
              </a:rPr>
              <a:t> treatment arm of the BEAT-ROP who died, four died of lung complications. 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p>
          <a:p>
            <a:pPr eaLnBrk="1" hangingPunct="1">
              <a:defRPr/>
            </a:pPr>
            <a:endParaRPr lang="en-US" sz="1600" dirty="0">
              <a:solidFill>
                <a:srgbClr val="A6A6A6"/>
              </a:solidFill>
              <a:latin typeface="Arial" charset="0"/>
            </a:endParaRPr>
          </a:p>
          <a:p>
            <a:pPr eaLnBrk="1" hangingPunct="1">
              <a:defRPr/>
            </a:pPr>
            <a:r>
              <a:rPr lang="en-US" sz="1600" dirty="0">
                <a:solidFill>
                  <a:srgbClr val="A6A6A6"/>
                </a:solidFill>
                <a:latin typeface="Arial" charset="0"/>
              </a:rPr>
              <a:t>On the other hand, there is no reason to think CLT has any long-term effects outside the eye.</a:t>
            </a:r>
          </a:p>
        </p:txBody>
      </p:sp>
      <p:sp>
        <p:nvSpPr>
          <p:cNvPr id="154636" name="Rectangle 8">
            <a:extLst>
              <a:ext uri="{FF2B5EF4-FFF2-40B4-BE49-F238E27FC236}">
                <a16:creationId xmlns:a16="http://schemas.microsoft.com/office/drawing/2014/main" id="{5909F8FE-A63D-4C72-A351-A751F0788EDC}"/>
              </a:ext>
            </a:extLst>
          </p:cNvPr>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5" name="TextBox 14">
            <a:extLst>
              <a:ext uri="{FF2B5EF4-FFF2-40B4-BE49-F238E27FC236}">
                <a16:creationId xmlns:a16="http://schemas.microsoft.com/office/drawing/2014/main" id="{A9C1DEB8-2260-4BCA-9CEF-0F4035B0613E}"/>
              </a:ext>
            </a:extLst>
          </p:cNvPr>
          <p:cNvSpPr txBox="1">
            <a:spLocks noChangeArrowheads="1"/>
          </p:cNvSpPr>
          <p:nvPr/>
        </p:nvSpPr>
        <p:spPr bwMode="auto">
          <a:xfrm>
            <a:off x="957470" y="2191921"/>
            <a:ext cx="3837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altLang="en-US" sz="1600" i="1" dirty="0"/>
              <a:t>What was the issue re </a:t>
            </a:r>
            <a:r>
              <a:rPr lang="en-US" altLang="en-US" sz="1600" dirty="0"/>
              <a:t>systemic effects</a:t>
            </a:r>
            <a:r>
              <a:rPr lang="en-US" altLang="en-US" sz="1600" i="1" dirty="0"/>
              <a:t>?</a:t>
            </a:r>
          </a:p>
        </p:txBody>
      </p:sp>
    </p:spTree>
    <p:extLst>
      <p:ext uri="{BB962C8B-B14F-4D97-AF65-F5344CB8AC3E}">
        <p14:creationId xmlns:p14="http://schemas.microsoft.com/office/powerpoint/2010/main" val="374088601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D2FF8E1D-85F5-463A-A7CB-8349FB9390F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4627" name="Rectangle 9">
            <a:extLst>
              <a:ext uri="{FF2B5EF4-FFF2-40B4-BE49-F238E27FC236}">
                <a16:creationId xmlns:a16="http://schemas.microsoft.com/office/drawing/2014/main" id="{02A3BD47-08E1-48F0-AAC8-1A9C7181C80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4628" name="Text Box 10">
            <a:extLst>
              <a:ext uri="{FF2B5EF4-FFF2-40B4-BE49-F238E27FC236}">
                <a16:creationId xmlns:a16="http://schemas.microsoft.com/office/drawing/2014/main" id="{C08988AF-ABB6-4320-B918-615E1631945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4629" name="Line 12">
            <a:extLst>
              <a:ext uri="{FF2B5EF4-FFF2-40B4-BE49-F238E27FC236}">
                <a16:creationId xmlns:a16="http://schemas.microsoft.com/office/drawing/2014/main" id="{B707FE73-D6F3-4498-A3F7-F58E09955D5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13">
            <a:extLst>
              <a:ext uri="{FF2B5EF4-FFF2-40B4-BE49-F238E27FC236}">
                <a16:creationId xmlns:a16="http://schemas.microsoft.com/office/drawing/2014/main" id="{5D07FAE7-FBC2-454A-ACB5-1C848945214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Slide Number Placeholder 1">
            <a:extLst>
              <a:ext uri="{FF2B5EF4-FFF2-40B4-BE49-F238E27FC236}">
                <a16:creationId xmlns:a16="http://schemas.microsoft.com/office/drawing/2014/main" id="{D19D8FB8-1DE2-43E8-89B1-E546A5F891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29440-1EB2-4870-8205-291A753948E2}" type="slidenum">
              <a:rPr lang="en-US" altLang="en-US" sz="1000"/>
              <a:pPr>
                <a:spcBef>
                  <a:spcPct val="0"/>
                </a:spcBef>
                <a:buClrTx/>
                <a:buSzTx/>
                <a:buFontTx/>
                <a:buNone/>
              </a:pPr>
              <a:t>179</a:t>
            </a:fld>
            <a:endParaRPr lang="en-US" altLang="en-US" sz="1000"/>
          </a:p>
        </p:txBody>
      </p:sp>
      <p:sp>
        <p:nvSpPr>
          <p:cNvPr id="109578" name="Text Box 14">
            <a:extLst>
              <a:ext uri="{FF2B5EF4-FFF2-40B4-BE49-F238E27FC236}">
                <a16:creationId xmlns:a16="http://schemas.microsoft.com/office/drawing/2014/main" id="{F512F9B0-8713-4E29-B362-139BE4F906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B9E6107-A893-45CF-BAEA-D7C59BEC888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389AA32A-F96E-4224-84AE-413D13F3F28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A50D0BBD-FCFB-4988-92A5-A5B9F5E43C65}"/>
              </a:ext>
            </a:extLst>
          </p:cNvPr>
          <p:cNvSpPr txBox="1"/>
          <p:nvPr/>
        </p:nvSpPr>
        <p:spPr>
          <a:xfrm>
            <a:off x="228600" y="1789113"/>
            <a:ext cx="8534400" cy="2800350"/>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Systemic effects. </a:t>
            </a:r>
            <a:r>
              <a:rPr lang="en-US" sz="1600" dirty="0">
                <a:solidFill>
                  <a:srgbClr val="0000FF"/>
                </a:solidFill>
                <a:latin typeface="Arial" charset="0"/>
              </a:rPr>
              <a:t>As of this writing, there are no data describing 1) how much of the </a:t>
            </a:r>
            <a:r>
              <a:rPr lang="en-US" sz="1600" dirty="0" err="1">
                <a:solidFill>
                  <a:srgbClr val="0000FF"/>
                </a:solidFill>
                <a:latin typeface="Arial" charset="0"/>
              </a:rPr>
              <a:t>intravitreal</a:t>
            </a:r>
            <a:r>
              <a:rPr lang="en-US" sz="1600" dirty="0">
                <a:solidFill>
                  <a:srgbClr val="0000FF"/>
                </a:solidFill>
                <a:latin typeface="Arial" charset="0"/>
              </a:rPr>
              <a:t> </a:t>
            </a:r>
            <a:r>
              <a:rPr lang="en-US" sz="1600" dirty="0" err="1">
                <a:solidFill>
                  <a:srgbClr val="0000FF"/>
                </a:solidFill>
                <a:latin typeface="Arial" charset="0"/>
              </a:rPr>
              <a:t>bevacizumab</a:t>
            </a:r>
            <a:r>
              <a:rPr lang="en-US" sz="1600" dirty="0">
                <a:solidFill>
                  <a:srgbClr val="0000FF"/>
                </a:solidFill>
                <a:latin typeface="Arial" charset="0"/>
              </a:rPr>
              <a:t> ‘escapes’ into the systemic circulation, 2) the extent to which systemic VEGF levels are affected, or 3) what effect (if any) the systemic </a:t>
            </a:r>
            <a:r>
              <a:rPr lang="en-US" sz="1600" dirty="0" err="1">
                <a:solidFill>
                  <a:srgbClr val="0000FF"/>
                </a:solidFill>
                <a:latin typeface="Arial" charset="0"/>
              </a:rPr>
              <a:t>bevacizumab</a:t>
            </a:r>
            <a:r>
              <a:rPr lang="en-US" sz="1600" dirty="0">
                <a:solidFill>
                  <a:srgbClr val="0000FF"/>
                </a:solidFill>
                <a:latin typeface="Arial" charset="0"/>
              </a:rPr>
              <a:t> has on developing organ systems. </a:t>
            </a:r>
            <a:r>
              <a:rPr lang="en-US" sz="1600" dirty="0">
                <a:solidFill>
                  <a:srgbClr val="A6A6A6"/>
                </a:solidFill>
                <a:latin typeface="Arial" charset="0"/>
              </a:rPr>
              <a:t>For example: Of the five infants in the </a:t>
            </a:r>
            <a:r>
              <a:rPr lang="en-US" sz="1600" dirty="0" err="1">
                <a:solidFill>
                  <a:srgbClr val="A6A6A6"/>
                </a:solidFill>
                <a:latin typeface="Arial" charset="0"/>
              </a:rPr>
              <a:t>bevacizumab</a:t>
            </a:r>
            <a:r>
              <a:rPr lang="en-US" sz="1600" dirty="0">
                <a:solidFill>
                  <a:srgbClr val="A6A6A6"/>
                </a:solidFill>
                <a:latin typeface="Arial" charset="0"/>
              </a:rPr>
              <a:t> treatment arm of the BEAT-ROP who died, four died of lung complications. 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p>
          <a:p>
            <a:pPr eaLnBrk="1" hangingPunct="1">
              <a:defRPr/>
            </a:pPr>
            <a:endParaRPr lang="en-US" sz="1600" dirty="0">
              <a:solidFill>
                <a:srgbClr val="A6A6A6"/>
              </a:solidFill>
              <a:latin typeface="Arial" charset="0"/>
            </a:endParaRPr>
          </a:p>
          <a:p>
            <a:pPr eaLnBrk="1" hangingPunct="1">
              <a:defRPr/>
            </a:pPr>
            <a:r>
              <a:rPr lang="en-US" sz="1600" dirty="0">
                <a:solidFill>
                  <a:srgbClr val="A6A6A6"/>
                </a:solidFill>
                <a:latin typeface="Arial" charset="0"/>
              </a:rPr>
              <a:t>On the other hand, there is no reason to think CLT has any long-term effects outside the eye.</a:t>
            </a:r>
          </a:p>
        </p:txBody>
      </p:sp>
      <p:sp>
        <p:nvSpPr>
          <p:cNvPr id="154636" name="Rectangle 8">
            <a:extLst>
              <a:ext uri="{FF2B5EF4-FFF2-40B4-BE49-F238E27FC236}">
                <a16:creationId xmlns:a16="http://schemas.microsoft.com/office/drawing/2014/main" id="{5909F8FE-A63D-4C72-A351-A751F0788EDC}"/>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extLst>
      <p:ext uri="{BB962C8B-B14F-4D97-AF65-F5344CB8AC3E}">
        <p14:creationId xmlns:p14="http://schemas.microsoft.com/office/powerpoint/2010/main" val="205786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18</a:t>
            </a:fld>
            <a:endParaRPr lang="en-US" altLang="en-US" sz="1000"/>
          </a:p>
        </p:txBody>
      </p:sp>
      <p:sp>
        <p:nvSpPr>
          <p:cNvPr id="2" name="TextBox 1">
            <a:extLst>
              <a:ext uri="{FF2B5EF4-FFF2-40B4-BE49-F238E27FC236}">
                <a16:creationId xmlns:a16="http://schemas.microsoft.com/office/drawing/2014/main" id="{7998A32F-18D4-096B-BC69-D41BC38F2538}"/>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t>There is another risk factor that is tied for #1 with LBW—what is it?</a:t>
            </a:r>
          </a:p>
          <a:p>
            <a:r>
              <a:rPr lang="en-US" sz="1600" dirty="0"/>
              <a:t>Infant age, </a:t>
            </a:r>
            <a:r>
              <a:rPr lang="en-US" sz="1600" dirty="0" err="1"/>
              <a:t>ie</a:t>
            </a:r>
            <a:r>
              <a:rPr lang="en-US" sz="1600" dirty="0"/>
              <a:t>, prematurity (probably not surprising that prematurity is a risk factor for retinopathy </a:t>
            </a:r>
            <a:r>
              <a:rPr lang="en-US" sz="1600" b="1" dirty="0"/>
              <a:t>of prematurity</a:t>
            </a:r>
            <a:r>
              <a:rPr lang="en-US" sz="1600" dirty="0"/>
              <a:t>)</a:t>
            </a:r>
          </a:p>
        </p:txBody>
      </p:sp>
      <p:sp>
        <p:nvSpPr>
          <p:cNvPr id="4" name="TextBox 3">
            <a:extLst>
              <a:ext uri="{FF2B5EF4-FFF2-40B4-BE49-F238E27FC236}">
                <a16:creationId xmlns:a16="http://schemas.microsoft.com/office/drawing/2014/main" id="{732EEA7B-AF49-FD30-723A-9507A121862F}"/>
              </a:ext>
            </a:extLst>
          </p:cNvPr>
          <p:cNvSpPr txBox="1"/>
          <p:nvPr/>
        </p:nvSpPr>
        <p:spPr>
          <a:xfrm>
            <a:off x="6019800" y="1958777"/>
            <a:ext cx="2912977" cy="338554"/>
          </a:xfrm>
          <a:prstGeom prst="rect">
            <a:avLst/>
          </a:prstGeom>
          <a:noFill/>
        </p:spPr>
        <p:txBody>
          <a:bodyPr wrap="none" rtlCol="0">
            <a:spAutoFit/>
          </a:bodyPr>
          <a:lstStyle/>
          <a:p>
            <a:r>
              <a:rPr lang="en-US" sz="1600" dirty="0">
                <a:solidFill>
                  <a:srgbClr val="0000FF"/>
                </a:solidFill>
                <a:latin typeface="Segoe Script" panose="030B0504020000000003" pitchFamily="66" charset="0"/>
              </a:rPr>
              <a:t>along with…</a:t>
            </a:r>
            <a:r>
              <a:rPr lang="en-US" sz="1600" b="1" dirty="0">
                <a:solidFill>
                  <a:srgbClr val="0000FF"/>
                </a:solidFill>
                <a:latin typeface="Segoe Script" panose="030B0504020000000003" pitchFamily="66" charset="0"/>
              </a:rPr>
              <a:t>Prematurity</a:t>
            </a:r>
          </a:p>
        </p:txBody>
      </p:sp>
    </p:spTree>
    <p:extLst>
      <p:ext uri="{BB962C8B-B14F-4D97-AF65-F5344CB8AC3E}">
        <p14:creationId xmlns:p14="http://schemas.microsoft.com/office/powerpoint/2010/main" val="24233259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D2FF8E1D-85F5-463A-A7CB-8349FB9390F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4627" name="Rectangle 9">
            <a:extLst>
              <a:ext uri="{FF2B5EF4-FFF2-40B4-BE49-F238E27FC236}">
                <a16:creationId xmlns:a16="http://schemas.microsoft.com/office/drawing/2014/main" id="{02A3BD47-08E1-48F0-AAC8-1A9C7181C80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4628" name="Text Box 10">
            <a:extLst>
              <a:ext uri="{FF2B5EF4-FFF2-40B4-BE49-F238E27FC236}">
                <a16:creationId xmlns:a16="http://schemas.microsoft.com/office/drawing/2014/main" id="{C08988AF-ABB6-4320-B918-615E1631945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4629" name="Line 12">
            <a:extLst>
              <a:ext uri="{FF2B5EF4-FFF2-40B4-BE49-F238E27FC236}">
                <a16:creationId xmlns:a16="http://schemas.microsoft.com/office/drawing/2014/main" id="{B707FE73-D6F3-4498-A3F7-F58E09955D5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13">
            <a:extLst>
              <a:ext uri="{FF2B5EF4-FFF2-40B4-BE49-F238E27FC236}">
                <a16:creationId xmlns:a16="http://schemas.microsoft.com/office/drawing/2014/main" id="{5D07FAE7-FBC2-454A-ACB5-1C848945214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Slide Number Placeholder 1">
            <a:extLst>
              <a:ext uri="{FF2B5EF4-FFF2-40B4-BE49-F238E27FC236}">
                <a16:creationId xmlns:a16="http://schemas.microsoft.com/office/drawing/2014/main" id="{D19D8FB8-1DE2-43E8-89B1-E546A5F891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29440-1EB2-4870-8205-291A753948E2}" type="slidenum">
              <a:rPr lang="en-US" altLang="en-US" sz="1000"/>
              <a:pPr>
                <a:spcBef>
                  <a:spcPct val="0"/>
                </a:spcBef>
                <a:buClrTx/>
                <a:buSzTx/>
                <a:buFontTx/>
                <a:buNone/>
              </a:pPr>
              <a:t>180</a:t>
            </a:fld>
            <a:endParaRPr lang="en-US" altLang="en-US" sz="1000"/>
          </a:p>
        </p:txBody>
      </p:sp>
      <p:sp>
        <p:nvSpPr>
          <p:cNvPr id="109578" name="Text Box 14">
            <a:extLst>
              <a:ext uri="{FF2B5EF4-FFF2-40B4-BE49-F238E27FC236}">
                <a16:creationId xmlns:a16="http://schemas.microsoft.com/office/drawing/2014/main" id="{F512F9B0-8713-4E29-B362-139BE4F906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B9E6107-A893-45CF-BAEA-D7C59BEC888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389AA32A-F96E-4224-84AE-413D13F3F28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A50D0BBD-FCFB-4988-92A5-A5B9F5E43C65}"/>
              </a:ext>
            </a:extLst>
          </p:cNvPr>
          <p:cNvSpPr txBox="1"/>
          <p:nvPr/>
        </p:nvSpPr>
        <p:spPr>
          <a:xfrm>
            <a:off x="228600" y="1789113"/>
            <a:ext cx="8534400" cy="2800350"/>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Systemic effects. </a:t>
            </a:r>
            <a:r>
              <a:rPr lang="en-US" sz="1600" dirty="0">
                <a:solidFill>
                  <a:srgbClr val="0000FF"/>
                </a:solidFill>
                <a:latin typeface="Arial" charset="0"/>
              </a:rPr>
              <a:t>As of this writing, there are no data describing 1) how much of the </a:t>
            </a:r>
            <a:r>
              <a:rPr lang="en-US" sz="1600" dirty="0" err="1">
                <a:solidFill>
                  <a:srgbClr val="0000FF"/>
                </a:solidFill>
                <a:latin typeface="Arial" charset="0"/>
              </a:rPr>
              <a:t>intravitreal</a:t>
            </a:r>
            <a:r>
              <a:rPr lang="en-US" sz="1600" dirty="0">
                <a:solidFill>
                  <a:srgbClr val="0000FF"/>
                </a:solidFill>
                <a:latin typeface="Arial" charset="0"/>
              </a:rPr>
              <a:t> </a:t>
            </a:r>
            <a:r>
              <a:rPr lang="en-US" sz="1600" dirty="0" err="1">
                <a:solidFill>
                  <a:srgbClr val="0000FF"/>
                </a:solidFill>
                <a:latin typeface="Arial" charset="0"/>
              </a:rPr>
              <a:t>bevacizumab</a:t>
            </a:r>
            <a:r>
              <a:rPr lang="en-US" sz="1600" dirty="0">
                <a:solidFill>
                  <a:srgbClr val="0000FF"/>
                </a:solidFill>
                <a:latin typeface="Arial" charset="0"/>
              </a:rPr>
              <a:t> ‘escapes’ into the systemic circulation, 2) the extent to which systemic VEGF levels are affected, or 3) what effect (if any) the systemic </a:t>
            </a:r>
            <a:r>
              <a:rPr lang="en-US" sz="1600" dirty="0" err="1">
                <a:solidFill>
                  <a:srgbClr val="0000FF"/>
                </a:solidFill>
                <a:latin typeface="Arial" charset="0"/>
              </a:rPr>
              <a:t>bevacizumab</a:t>
            </a:r>
            <a:r>
              <a:rPr lang="en-US" sz="1600" dirty="0">
                <a:solidFill>
                  <a:srgbClr val="0000FF"/>
                </a:solidFill>
                <a:latin typeface="Arial" charset="0"/>
              </a:rPr>
              <a:t> has on developing organ systems. </a:t>
            </a:r>
            <a:r>
              <a:rPr lang="en-US" sz="1600" dirty="0">
                <a:latin typeface="Arial" charset="0"/>
              </a:rPr>
              <a:t>For example: Of the five infants in the </a:t>
            </a:r>
            <a:r>
              <a:rPr lang="en-US" sz="1600" dirty="0" err="1">
                <a:latin typeface="Arial" charset="0"/>
              </a:rPr>
              <a:t>bevacizumab</a:t>
            </a:r>
            <a:r>
              <a:rPr lang="en-US" sz="1600" dirty="0">
                <a:latin typeface="Arial" charset="0"/>
              </a:rPr>
              <a:t> treatment arm of the BEAT-ROP who died, four died of lung complications. </a:t>
            </a:r>
            <a:r>
              <a:rPr lang="en-US" sz="1600" dirty="0">
                <a:solidFill>
                  <a:srgbClr val="A6A6A6"/>
                </a:solidFill>
                <a:latin typeface="Arial" charset="0"/>
              </a:rPr>
              <a:t>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p>
          <a:p>
            <a:pPr eaLnBrk="1" hangingPunct="1">
              <a:defRPr/>
            </a:pPr>
            <a:endParaRPr lang="en-US" sz="1600" dirty="0">
              <a:solidFill>
                <a:srgbClr val="A6A6A6"/>
              </a:solidFill>
              <a:latin typeface="Arial" charset="0"/>
            </a:endParaRPr>
          </a:p>
          <a:p>
            <a:pPr eaLnBrk="1" hangingPunct="1">
              <a:defRPr/>
            </a:pPr>
            <a:r>
              <a:rPr lang="en-US" sz="1600" dirty="0">
                <a:solidFill>
                  <a:srgbClr val="A6A6A6"/>
                </a:solidFill>
                <a:latin typeface="Arial" charset="0"/>
              </a:rPr>
              <a:t>On the other hand, there is no reason to think CLT has any long-term effects outside the eye.</a:t>
            </a:r>
          </a:p>
        </p:txBody>
      </p:sp>
      <p:sp>
        <p:nvSpPr>
          <p:cNvPr id="154636" name="Rectangle 8">
            <a:extLst>
              <a:ext uri="{FF2B5EF4-FFF2-40B4-BE49-F238E27FC236}">
                <a16:creationId xmlns:a16="http://schemas.microsoft.com/office/drawing/2014/main" id="{5909F8FE-A63D-4C72-A351-A751F0788EDC}"/>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extLst>
      <p:ext uri="{BB962C8B-B14F-4D97-AF65-F5344CB8AC3E}">
        <p14:creationId xmlns:p14="http://schemas.microsoft.com/office/powerpoint/2010/main" val="19438779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D2FF8E1D-85F5-463A-A7CB-8349FB9390F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4627" name="Rectangle 9">
            <a:extLst>
              <a:ext uri="{FF2B5EF4-FFF2-40B4-BE49-F238E27FC236}">
                <a16:creationId xmlns:a16="http://schemas.microsoft.com/office/drawing/2014/main" id="{02A3BD47-08E1-48F0-AAC8-1A9C7181C80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4628" name="Text Box 10">
            <a:extLst>
              <a:ext uri="{FF2B5EF4-FFF2-40B4-BE49-F238E27FC236}">
                <a16:creationId xmlns:a16="http://schemas.microsoft.com/office/drawing/2014/main" id="{C08988AF-ABB6-4320-B918-615E1631945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4629" name="Line 12">
            <a:extLst>
              <a:ext uri="{FF2B5EF4-FFF2-40B4-BE49-F238E27FC236}">
                <a16:creationId xmlns:a16="http://schemas.microsoft.com/office/drawing/2014/main" id="{B707FE73-D6F3-4498-A3F7-F58E09955D5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13">
            <a:extLst>
              <a:ext uri="{FF2B5EF4-FFF2-40B4-BE49-F238E27FC236}">
                <a16:creationId xmlns:a16="http://schemas.microsoft.com/office/drawing/2014/main" id="{5D07FAE7-FBC2-454A-ACB5-1C848945214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Slide Number Placeholder 1">
            <a:extLst>
              <a:ext uri="{FF2B5EF4-FFF2-40B4-BE49-F238E27FC236}">
                <a16:creationId xmlns:a16="http://schemas.microsoft.com/office/drawing/2014/main" id="{D19D8FB8-1DE2-43E8-89B1-E546A5F891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29440-1EB2-4870-8205-291A753948E2}" type="slidenum">
              <a:rPr lang="en-US" altLang="en-US" sz="1000"/>
              <a:pPr>
                <a:spcBef>
                  <a:spcPct val="0"/>
                </a:spcBef>
                <a:buClrTx/>
                <a:buSzTx/>
                <a:buFontTx/>
                <a:buNone/>
              </a:pPr>
              <a:t>181</a:t>
            </a:fld>
            <a:endParaRPr lang="en-US" altLang="en-US" sz="1000"/>
          </a:p>
        </p:txBody>
      </p:sp>
      <p:sp>
        <p:nvSpPr>
          <p:cNvPr id="109578" name="Text Box 14">
            <a:extLst>
              <a:ext uri="{FF2B5EF4-FFF2-40B4-BE49-F238E27FC236}">
                <a16:creationId xmlns:a16="http://schemas.microsoft.com/office/drawing/2014/main" id="{F512F9B0-8713-4E29-B362-139BE4F906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B9E6107-A893-45CF-BAEA-D7C59BEC888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389AA32A-F96E-4224-84AE-413D13F3F28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A50D0BBD-FCFB-4988-92A5-A5B9F5E43C65}"/>
              </a:ext>
            </a:extLst>
          </p:cNvPr>
          <p:cNvSpPr txBox="1"/>
          <p:nvPr/>
        </p:nvSpPr>
        <p:spPr>
          <a:xfrm>
            <a:off x="228600" y="1789113"/>
            <a:ext cx="8534400" cy="2800350"/>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Systemic effects. </a:t>
            </a:r>
            <a:r>
              <a:rPr lang="en-US" sz="1600" dirty="0">
                <a:solidFill>
                  <a:srgbClr val="0000FF"/>
                </a:solidFill>
                <a:latin typeface="Arial" charset="0"/>
              </a:rPr>
              <a:t>As of this writing, there are no data describing 1) how much of the </a:t>
            </a:r>
            <a:r>
              <a:rPr lang="en-US" sz="1600" dirty="0" err="1">
                <a:solidFill>
                  <a:srgbClr val="0000FF"/>
                </a:solidFill>
                <a:latin typeface="Arial" charset="0"/>
              </a:rPr>
              <a:t>intravitreal</a:t>
            </a:r>
            <a:r>
              <a:rPr lang="en-US" sz="1600" dirty="0">
                <a:solidFill>
                  <a:srgbClr val="0000FF"/>
                </a:solidFill>
                <a:latin typeface="Arial" charset="0"/>
              </a:rPr>
              <a:t> </a:t>
            </a:r>
            <a:r>
              <a:rPr lang="en-US" sz="1600" dirty="0" err="1">
                <a:solidFill>
                  <a:srgbClr val="0000FF"/>
                </a:solidFill>
                <a:latin typeface="Arial" charset="0"/>
              </a:rPr>
              <a:t>bevacizumab</a:t>
            </a:r>
            <a:r>
              <a:rPr lang="en-US" sz="1600" dirty="0">
                <a:solidFill>
                  <a:srgbClr val="0000FF"/>
                </a:solidFill>
                <a:latin typeface="Arial" charset="0"/>
              </a:rPr>
              <a:t> ‘escapes’ into the systemic circulation, 2) the extent to which systemic VEGF levels are affected, or 3) what effect (if any) the systemic </a:t>
            </a:r>
            <a:r>
              <a:rPr lang="en-US" sz="1600" dirty="0" err="1">
                <a:solidFill>
                  <a:srgbClr val="0000FF"/>
                </a:solidFill>
                <a:latin typeface="Arial" charset="0"/>
              </a:rPr>
              <a:t>bevacizumab</a:t>
            </a:r>
            <a:r>
              <a:rPr lang="en-US" sz="1600" dirty="0">
                <a:solidFill>
                  <a:srgbClr val="0000FF"/>
                </a:solidFill>
                <a:latin typeface="Arial" charset="0"/>
              </a:rPr>
              <a:t> has on developing organ systems. </a:t>
            </a:r>
            <a:r>
              <a:rPr lang="en-US" sz="1600" dirty="0">
                <a:latin typeface="Arial" charset="0"/>
              </a:rPr>
              <a:t>For example: Of the five infants in the </a:t>
            </a:r>
            <a:r>
              <a:rPr lang="en-US" sz="1600" dirty="0" err="1">
                <a:latin typeface="Arial" charset="0"/>
              </a:rPr>
              <a:t>bevacizumab</a:t>
            </a:r>
            <a:r>
              <a:rPr lang="en-US" sz="1600" dirty="0">
                <a:latin typeface="Arial" charset="0"/>
              </a:rPr>
              <a:t> treatment arm of the BEAT-ROP who died, four died of lung complications. </a:t>
            </a:r>
            <a:r>
              <a:rPr lang="en-US" sz="1600" dirty="0">
                <a:solidFill>
                  <a:srgbClr val="0000FF"/>
                </a:solidFill>
                <a:latin typeface="Arial" charset="0"/>
              </a:rPr>
              <a:t>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endParaRPr lang="en-US" sz="1600" dirty="0">
              <a:solidFill>
                <a:srgbClr val="A6A6A6"/>
              </a:solidFill>
              <a:latin typeface="Arial" charset="0"/>
            </a:endParaRPr>
          </a:p>
          <a:p>
            <a:pPr eaLnBrk="1" hangingPunct="1">
              <a:defRPr/>
            </a:pPr>
            <a:endParaRPr lang="en-US" sz="1600" dirty="0">
              <a:solidFill>
                <a:srgbClr val="A6A6A6"/>
              </a:solidFill>
              <a:latin typeface="Arial" charset="0"/>
            </a:endParaRPr>
          </a:p>
          <a:p>
            <a:pPr eaLnBrk="1" hangingPunct="1">
              <a:defRPr/>
            </a:pPr>
            <a:r>
              <a:rPr lang="en-US" sz="1600" dirty="0">
                <a:solidFill>
                  <a:srgbClr val="A6A6A6"/>
                </a:solidFill>
                <a:latin typeface="Arial" charset="0"/>
              </a:rPr>
              <a:t>On the other hand, there is no reason to think CLT has any long-term effects outside the eye.</a:t>
            </a:r>
          </a:p>
        </p:txBody>
      </p:sp>
      <p:sp>
        <p:nvSpPr>
          <p:cNvPr id="154636" name="Rectangle 8">
            <a:extLst>
              <a:ext uri="{FF2B5EF4-FFF2-40B4-BE49-F238E27FC236}">
                <a16:creationId xmlns:a16="http://schemas.microsoft.com/office/drawing/2014/main" id="{5909F8FE-A63D-4C72-A351-A751F0788EDC}"/>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extLst>
      <p:ext uri="{BB962C8B-B14F-4D97-AF65-F5344CB8AC3E}">
        <p14:creationId xmlns:p14="http://schemas.microsoft.com/office/powerpoint/2010/main" val="43061371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1">
            <a:extLst>
              <a:ext uri="{FF2B5EF4-FFF2-40B4-BE49-F238E27FC236}">
                <a16:creationId xmlns:a16="http://schemas.microsoft.com/office/drawing/2014/main" id="{D2FF8E1D-85F5-463A-A7CB-8349FB9390F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4627" name="Rectangle 9">
            <a:extLst>
              <a:ext uri="{FF2B5EF4-FFF2-40B4-BE49-F238E27FC236}">
                <a16:creationId xmlns:a16="http://schemas.microsoft.com/office/drawing/2014/main" id="{02A3BD47-08E1-48F0-AAC8-1A9C7181C809}"/>
              </a:ext>
            </a:extLst>
          </p:cNvPr>
          <p:cNvSpPr>
            <a:spLocks noGrp="1" noChangeArrowheads="1"/>
          </p:cNvSpPr>
          <p:nvPr>
            <p:ph type="body" idx="1"/>
          </p:nvPr>
        </p:nvSpPr>
        <p:spPr>
          <a:xfrm>
            <a:off x="228600" y="1143000"/>
            <a:ext cx="8686800" cy="5334000"/>
          </a:xfrm>
        </p:spPr>
        <p:txBody>
          <a:bodyPr/>
          <a:lstStyle/>
          <a:p>
            <a:pPr eaLnBrk="1" hangingPunct="1"/>
            <a:r>
              <a:rPr lang="en-US" altLang="en-US" sz="2500">
                <a:solidFill>
                  <a:srgbClr val="B2B2B2"/>
                </a:solidFill>
              </a:rPr>
              <a:t>This is the </a:t>
            </a:r>
            <a:r>
              <a:rPr lang="en-US" altLang="en-US" sz="2500" i="1">
                <a:solidFill>
                  <a:srgbClr val="B2B2B2"/>
                </a:solidFill>
              </a:rPr>
              <a:t>outdated</a:t>
            </a:r>
            <a:r>
              <a:rPr lang="en-US" altLang="en-US" sz="2500">
                <a:solidFill>
                  <a:srgbClr val="B2B2B2"/>
                </a:solidFill>
              </a:rPr>
              <a:t> definition of when to treat ROP             (so-called </a:t>
            </a:r>
            <a:r>
              <a:rPr lang="en-US" altLang="en-US" sz="2500" i="1">
                <a:solidFill>
                  <a:srgbClr val="B2B2B2"/>
                </a:solidFill>
              </a:rPr>
              <a:t>Threshold disease</a:t>
            </a:r>
            <a:r>
              <a:rPr lang="en-US" altLang="en-US" sz="2500">
                <a:solidFill>
                  <a:srgbClr val="B2B2B2"/>
                </a:solidFill>
              </a:rPr>
              <a:t>):</a:t>
            </a:r>
            <a:r>
              <a:rPr lang="en-US" altLang="en-US">
                <a:solidFill>
                  <a:srgbClr val="B2B2B2"/>
                </a:solidFill>
              </a:rPr>
              <a:t> </a:t>
            </a:r>
          </a:p>
          <a:p>
            <a:pPr lvl="1" eaLnBrk="1" hangingPunct="1"/>
            <a:r>
              <a:rPr lang="en-US" altLang="en-US">
                <a:solidFill>
                  <a:srgbClr val="B2B2B2"/>
                </a:solidFill>
              </a:rPr>
              <a:t>5 contiguous clock hours or 8 noncontiguous hours of Stage 3 disease (or worse) in Zone I or II, associated with plus disease</a:t>
            </a:r>
          </a:p>
        </p:txBody>
      </p:sp>
      <p:sp>
        <p:nvSpPr>
          <p:cNvPr id="154628" name="Text Box 10">
            <a:extLst>
              <a:ext uri="{FF2B5EF4-FFF2-40B4-BE49-F238E27FC236}">
                <a16:creationId xmlns:a16="http://schemas.microsoft.com/office/drawing/2014/main" id="{C08988AF-ABB6-4320-B918-615E16319453}"/>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4629" name="Line 12">
            <a:extLst>
              <a:ext uri="{FF2B5EF4-FFF2-40B4-BE49-F238E27FC236}">
                <a16:creationId xmlns:a16="http://schemas.microsoft.com/office/drawing/2014/main" id="{B707FE73-D6F3-4498-A3F7-F58E09955D5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13">
            <a:extLst>
              <a:ext uri="{FF2B5EF4-FFF2-40B4-BE49-F238E27FC236}">
                <a16:creationId xmlns:a16="http://schemas.microsoft.com/office/drawing/2014/main" id="{5D07FAE7-FBC2-454A-ACB5-1C848945214D}"/>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Slide Number Placeholder 1">
            <a:extLst>
              <a:ext uri="{FF2B5EF4-FFF2-40B4-BE49-F238E27FC236}">
                <a16:creationId xmlns:a16="http://schemas.microsoft.com/office/drawing/2014/main" id="{D19D8FB8-1DE2-43E8-89B1-E546A5F891C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29440-1EB2-4870-8205-291A753948E2}" type="slidenum">
              <a:rPr lang="en-US" altLang="en-US" sz="1000"/>
              <a:pPr>
                <a:spcBef>
                  <a:spcPct val="0"/>
                </a:spcBef>
                <a:buClrTx/>
                <a:buSzTx/>
                <a:buFontTx/>
                <a:buNone/>
              </a:pPr>
              <a:t>182</a:t>
            </a:fld>
            <a:endParaRPr lang="en-US" altLang="en-US" sz="1000"/>
          </a:p>
        </p:txBody>
      </p:sp>
      <p:sp>
        <p:nvSpPr>
          <p:cNvPr id="109578" name="Text Box 14">
            <a:extLst>
              <a:ext uri="{FF2B5EF4-FFF2-40B4-BE49-F238E27FC236}">
                <a16:creationId xmlns:a16="http://schemas.microsoft.com/office/drawing/2014/main" id="{F512F9B0-8713-4E29-B362-139BE4F906EC}"/>
              </a:ext>
            </a:extLst>
          </p:cNvPr>
          <p:cNvSpPr txBox="1">
            <a:spLocks noChangeArrowheads="1"/>
          </p:cNvSpPr>
          <p:nvPr/>
        </p:nvSpPr>
        <p:spPr bwMode="auto">
          <a:xfrm>
            <a:off x="1143000" y="1169988"/>
            <a:ext cx="5027613" cy="1698625"/>
          </a:xfrm>
          <a:prstGeom prst="rect">
            <a:avLst/>
          </a:prstGeom>
          <a:solidFill>
            <a:schemeClr val="tx2">
              <a:lumMod val="60000"/>
              <a:lumOff val="40000"/>
            </a:schemeClr>
          </a:solidFill>
          <a:ln w="9525">
            <a:solidFill>
              <a:schemeClr val="tx1"/>
            </a:solid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60000"/>
                    <a:lumOff val="40000"/>
                  </a:schemeClr>
                </a:solidFill>
              </a:rPr>
              <a:t>What is the </a:t>
            </a:r>
            <a:r>
              <a:rPr lang="en-US" sz="2000" b="1" i="1" dirty="0" err="1">
                <a:solidFill>
                  <a:schemeClr val="bg2">
                    <a:lumMod val="60000"/>
                    <a:lumOff val="40000"/>
                  </a:schemeClr>
                </a:solidFill>
              </a:rPr>
              <a:t>UN</a:t>
            </a:r>
            <a:r>
              <a:rPr lang="en-US" sz="1600" i="1" dirty="0" err="1">
                <a:solidFill>
                  <a:schemeClr val="bg2">
                    <a:lumMod val="60000"/>
                    <a:lumOff val="40000"/>
                  </a:schemeClr>
                </a:solidFill>
              </a:rPr>
              <a:t>conventional</a:t>
            </a:r>
            <a:r>
              <a:rPr lang="en-US" sz="1600" i="1" dirty="0">
                <a:solidFill>
                  <a:schemeClr val="bg2">
                    <a:lumMod val="60000"/>
                    <a:lumOff val="40000"/>
                  </a:schemeClr>
                </a:solidFill>
              </a:rPr>
              <a:t> treatment for ROP?</a:t>
            </a:r>
          </a:p>
          <a:p>
            <a:pPr eaLnBrk="1" hangingPunct="1">
              <a:lnSpc>
                <a:spcPct val="90000"/>
              </a:lnSpc>
              <a:defRPr/>
            </a:pPr>
            <a:r>
              <a:rPr lang="en-US" sz="1600" dirty="0" err="1">
                <a:solidFill>
                  <a:schemeClr val="bg2">
                    <a:lumMod val="60000"/>
                    <a:lumOff val="40000"/>
                  </a:schemeClr>
                </a:solidFill>
              </a:rPr>
              <a:t>Intravitreal</a:t>
            </a:r>
            <a:r>
              <a:rPr lang="en-US" sz="1600" dirty="0">
                <a:solidFill>
                  <a:schemeClr val="bg2">
                    <a:lumMod val="60000"/>
                    <a:lumOff val="40000"/>
                  </a:schemeClr>
                </a:solidFill>
              </a:rPr>
              <a:t> </a:t>
            </a:r>
            <a:r>
              <a:rPr lang="en-US" sz="1600" dirty="0" err="1">
                <a:solidFill>
                  <a:schemeClr val="bg2">
                    <a:lumMod val="60000"/>
                    <a:lumOff val="40000"/>
                  </a:schemeClr>
                </a:solidFill>
              </a:rPr>
              <a:t>bevacizumab</a:t>
            </a:r>
            <a:endParaRPr lang="en-US" sz="1600" dirty="0">
              <a:solidFill>
                <a:schemeClr val="bg2">
                  <a:lumMod val="60000"/>
                  <a:lumOff val="40000"/>
                </a:schemeClr>
              </a:solidFill>
            </a:endParaRPr>
          </a:p>
          <a:p>
            <a:pPr eaLnBrk="1" hangingPunct="1">
              <a:lnSpc>
                <a:spcPct val="90000"/>
              </a:lnSpc>
              <a:defRPr/>
            </a:pPr>
            <a:endParaRPr lang="en-US" sz="1600"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What clinical trial evaluated </a:t>
            </a:r>
            <a:r>
              <a:rPr lang="en-US" sz="1600" i="1" dirty="0" err="1">
                <a:solidFill>
                  <a:schemeClr val="bg2">
                    <a:lumMod val="60000"/>
                    <a:lumOff val="40000"/>
                  </a:schemeClr>
                </a:solidFill>
              </a:rPr>
              <a:t>intravitreal</a:t>
            </a:r>
            <a:r>
              <a:rPr lang="en-US" sz="1600" i="1" dirty="0">
                <a:solidFill>
                  <a:schemeClr val="bg2">
                    <a:lumMod val="60000"/>
                    <a:lumOff val="40000"/>
                  </a:schemeClr>
                </a:solidFill>
              </a:rPr>
              <a:t> </a:t>
            </a:r>
            <a:r>
              <a:rPr lang="en-US" sz="1600" i="1" dirty="0" err="1">
                <a:solidFill>
                  <a:schemeClr val="bg2">
                    <a:lumMod val="60000"/>
                    <a:lumOff val="40000"/>
                  </a:schemeClr>
                </a:solidFill>
              </a:rPr>
              <a:t>bevacizumab</a:t>
            </a:r>
            <a:endParaRPr lang="en-US" sz="1600" i="1" dirty="0">
              <a:solidFill>
                <a:schemeClr val="bg2">
                  <a:lumMod val="60000"/>
                  <a:lumOff val="40000"/>
                </a:schemeClr>
              </a:solidFill>
            </a:endParaRPr>
          </a:p>
          <a:p>
            <a:pPr eaLnBrk="1" hangingPunct="1">
              <a:lnSpc>
                <a:spcPct val="90000"/>
              </a:lnSpc>
              <a:defRPr/>
            </a:pPr>
            <a:r>
              <a:rPr lang="en-US" sz="1600" i="1" dirty="0">
                <a:solidFill>
                  <a:schemeClr val="bg2">
                    <a:lumMod val="60000"/>
                    <a:lumOff val="40000"/>
                  </a:schemeClr>
                </a:solidFill>
              </a:rPr>
              <a:t>as a primary treatment for ROP?</a:t>
            </a:r>
          </a:p>
          <a:p>
            <a:pPr eaLnBrk="1" hangingPunct="1">
              <a:lnSpc>
                <a:spcPct val="90000"/>
              </a:lnSpc>
              <a:defRPr/>
            </a:pPr>
            <a:r>
              <a:rPr lang="en-US" sz="1600" dirty="0">
                <a:solidFill>
                  <a:srgbClr val="CCFFFF"/>
                </a:solidFill>
              </a:rPr>
              <a:t>The </a:t>
            </a:r>
            <a:r>
              <a:rPr lang="en-US" sz="1600" b="1" dirty="0">
                <a:solidFill>
                  <a:srgbClr val="CCFFFF"/>
                </a:solidFill>
              </a:rPr>
              <a:t>BEAT-ROP</a:t>
            </a:r>
            <a:r>
              <a:rPr lang="en-US" sz="1600" dirty="0">
                <a:solidFill>
                  <a:srgbClr val="CCFFFF"/>
                </a:solidFill>
              </a:rPr>
              <a:t> </a:t>
            </a:r>
            <a:r>
              <a:rPr lang="en-US" sz="1600" dirty="0">
                <a:solidFill>
                  <a:schemeClr val="bg2">
                    <a:lumMod val="60000"/>
                    <a:lumOff val="40000"/>
                  </a:schemeClr>
                </a:solidFill>
              </a:rPr>
              <a:t>(</a:t>
            </a:r>
            <a:r>
              <a:rPr lang="en-US" sz="1600" dirty="0" err="1">
                <a:solidFill>
                  <a:schemeClr val="bg2">
                    <a:lumMod val="60000"/>
                    <a:lumOff val="40000"/>
                  </a:schemeClr>
                </a:solidFill>
              </a:rPr>
              <a:t>Bevacizumab</a:t>
            </a:r>
            <a:r>
              <a:rPr lang="en-US" sz="1600" dirty="0">
                <a:solidFill>
                  <a:schemeClr val="bg2">
                    <a:lumMod val="60000"/>
                    <a:lumOff val="40000"/>
                  </a:schemeClr>
                </a:solidFill>
              </a:rPr>
              <a:t> Eliminates </a:t>
            </a:r>
            <a:r>
              <a:rPr lang="en-US" sz="1600" dirty="0" err="1">
                <a:solidFill>
                  <a:schemeClr val="bg2">
                    <a:lumMod val="60000"/>
                    <a:lumOff val="40000"/>
                  </a:schemeClr>
                </a:solidFill>
              </a:rPr>
              <a:t>Angiogenic</a:t>
            </a:r>
            <a:endParaRPr lang="en-US" sz="1600" dirty="0">
              <a:solidFill>
                <a:schemeClr val="bg2">
                  <a:lumMod val="60000"/>
                  <a:lumOff val="40000"/>
                </a:schemeClr>
              </a:solidFill>
            </a:endParaRPr>
          </a:p>
          <a:p>
            <a:pPr eaLnBrk="1" hangingPunct="1">
              <a:lnSpc>
                <a:spcPct val="90000"/>
              </a:lnSpc>
              <a:defRPr/>
            </a:pPr>
            <a:r>
              <a:rPr lang="en-US" sz="1600" dirty="0">
                <a:solidFill>
                  <a:schemeClr val="bg2">
                    <a:lumMod val="60000"/>
                    <a:lumOff val="40000"/>
                  </a:schemeClr>
                </a:solidFill>
              </a:rPr>
              <a:t>Threat in ROP) trial</a:t>
            </a:r>
          </a:p>
        </p:txBody>
      </p:sp>
      <p:sp>
        <p:nvSpPr>
          <p:cNvPr id="11" name="TextBox 2">
            <a:extLst>
              <a:ext uri="{FF2B5EF4-FFF2-40B4-BE49-F238E27FC236}">
                <a16:creationId xmlns:a16="http://schemas.microsoft.com/office/drawing/2014/main" id="{EB9E6107-A893-45CF-BAEA-D7C59BEC8887}"/>
              </a:ext>
            </a:extLst>
          </p:cNvPr>
          <p:cNvSpPr txBox="1">
            <a:spLocks noChangeArrowheads="1"/>
          </p:cNvSpPr>
          <p:nvPr/>
        </p:nvSpPr>
        <p:spPr bwMode="auto">
          <a:xfrm>
            <a:off x="152400" y="3929063"/>
            <a:ext cx="8839200" cy="2554287"/>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i="1" dirty="0">
                <a:solidFill>
                  <a:schemeClr val="bg1">
                    <a:lumMod val="65000"/>
                  </a:schemeClr>
                </a:solidFill>
              </a:rPr>
              <a:t>What was the key finding of the BEAT-ROP trial?</a:t>
            </a:r>
          </a:p>
          <a:p>
            <a:pPr eaLnBrk="1" hangingPunct="1">
              <a:defRPr/>
            </a:pPr>
            <a:r>
              <a:rPr lang="en-US" sz="1600" u="sng" dirty="0">
                <a:solidFill>
                  <a:schemeClr val="bg1">
                    <a:lumMod val="65000"/>
                  </a:schemeClr>
                </a:solidFill>
              </a:rPr>
              <a:t>In eyes with Zone 1 APROP, the rate of recurrence after CLT was 42%, whereas the rate after </a:t>
            </a:r>
            <a:r>
              <a:rPr lang="en-US" sz="1600" u="sng" dirty="0" err="1">
                <a:solidFill>
                  <a:schemeClr val="bg1">
                    <a:lumMod val="65000"/>
                  </a:schemeClr>
                </a:solidFill>
              </a:rPr>
              <a:t>intravitreal</a:t>
            </a:r>
            <a:r>
              <a:rPr lang="en-US" sz="1600" u="sng" dirty="0">
                <a:solidFill>
                  <a:schemeClr val="bg1">
                    <a:lumMod val="65000"/>
                  </a:schemeClr>
                </a:solidFill>
              </a:rPr>
              <a:t> </a:t>
            </a:r>
            <a:r>
              <a:rPr lang="en-US" sz="1600" u="sng" dirty="0" err="1">
                <a:solidFill>
                  <a:schemeClr val="bg1">
                    <a:lumMod val="65000"/>
                  </a:schemeClr>
                </a:solidFill>
              </a:rPr>
              <a:t>bevacizumab</a:t>
            </a:r>
            <a:r>
              <a:rPr lang="en-US" sz="1600" u="sng" dirty="0">
                <a:solidFill>
                  <a:schemeClr val="bg1">
                    <a:lumMod val="65000"/>
                  </a:schemeClr>
                </a:solidFill>
              </a:rPr>
              <a:t> was only 6%.</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in eyes with posterior Zone 2 APROP?</a:t>
            </a:r>
          </a:p>
          <a:p>
            <a:pPr eaLnBrk="1" hangingPunct="1">
              <a:defRPr/>
            </a:pPr>
            <a:r>
              <a:rPr lang="en-US" sz="1600" dirty="0">
                <a:solidFill>
                  <a:schemeClr val="bg1">
                    <a:lumMod val="65000"/>
                  </a:schemeClr>
                </a:solidFill>
              </a:rPr>
              <a:t>The recurrence rates did not differ statistically</a:t>
            </a:r>
          </a:p>
          <a:p>
            <a:pPr eaLnBrk="1" hangingPunct="1">
              <a:defRPr/>
            </a:pPr>
            <a:endParaRPr lang="en-US" sz="1600" dirty="0">
              <a:solidFill>
                <a:schemeClr val="bg1">
                  <a:lumMod val="65000"/>
                </a:schemeClr>
              </a:solidFill>
            </a:endParaRPr>
          </a:p>
          <a:p>
            <a:pPr eaLnBrk="1" hangingPunct="1">
              <a:defRPr/>
            </a:pPr>
            <a:r>
              <a:rPr lang="en-US" sz="1600" i="1" dirty="0">
                <a:solidFill>
                  <a:schemeClr val="bg1">
                    <a:lumMod val="65000"/>
                  </a:schemeClr>
                </a:solidFill>
              </a:rPr>
              <a:t>What about post-treatment development of the immature peripheral retina?</a:t>
            </a:r>
          </a:p>
          <a:p>
            <a:pPr eaLnBrk="1" hangingPunct="1">
              <a:defRPr/>
            </a:pPr>
            <a:r>
              <a:rPr lang="en-US" sz="1600" u="sng" dirty="0">
                <a:solidFill>
                  <a:schemeClr val="bg1">
                    <a:lumMod val="65000"/>
                  </a:schemeClr>
                </a:solidFill>
              </a:rPr>
              <a:t>Peripheral vascularization proceeded in an apparently normal fashion in the </a:t>
            </a:r>
            <a:r>
              <a:rPr lang="en-US" sz="1600" u="sng" dirty="0" err="1">
                <a:solidFill>
                  <a:schemeClr val="bg1">
                    <a:lumMod val="65000"/>
                  </a:schemeClr>
                </a:solidFill>
              </a:rPr>
              <a:t>bevacizumab</a:t>
            </a:r>
            <a:r>
              <a:rPr lang="en-US" sz="1600" u="sng" dirty="0">
                <a:solidFill>
                  <a:schemeClr val="bg1">
                    <a:lumMod val="65000"/>
                  </a:schemeClr>
                </a:solidFill>
              </a:rPr>
              <a:t> eyes</a:t>
            </a:r>
            <a:r>
              <a:rPr lang="en-US" sz="1600" dirty="0">
                <a:solidFill>
                  <a:schemeClr val="bg1">
                    <a:lumMod val="65000"/>
                  </a:schemeClr>
                </a:solidFill>
              </a:rPr>
              <a:t>, </a:t>
            </a:r>
            <a:r>
              <a:rPr lang="en-US" sz="1600" u="sng" dirty="0">
                <a:solidFill>
                  <a:schemeClr val="bg1">
                    <a:lumMod val="65000"/>
                  </a:schemeClr>
                </a:solidFill>
              </a:rPr>
              <a:t>but not in the CLT eyes</a:t>
            </a:r>
          </a:p>
        </p:txBody>
      </p:sp>
      <p:sp>
        <p:nvSpPr>
          <p:cNvPr id="12" name="TextBox 11">
            <a:extLst>
              <a:ext uri="{FF2B5EF4-FFF2-40B4-BE49-F238E27FC236}">
                <a16:creationId xmlns:a16="http://schemas.microsoft.com/office/drawing/2014/main" id="{389AA32A-F96E-4224-84AE-413D13F3F28E}"/>
              </a:ext>
            </a:extLst>
          </p:cNvPr>
          <p:cNvSpPr txBox="1"/>
          <p:nvPr/>
        </p:nvSpPr>
        <p:spPr>
          <a:xfrm>
            <a:off x="339725" y="928688"/>
            <a:ext cx="8194675" cy="823912"/>
          </a:xfrm>
          <a:prstGeom prst="rect">
            <a:avLst/>
          </a:prstGeom>
          <a:solidFill>
            <a:srgbClr val="FFFF00"/>
          </a:solidFill>
        </p:spPr>
        <p:txBody>
          <a:bodyPr>
            <a:spAutoFit/>
          </a:bodyPr>
          <a:lstStyle/>
          <a:p>
            <a:pPr eaLnBrk="1" hangingPunct="1">
              <a:lnSpc>
                <a:spcPts val="1900"/>
              </a:lnSpc>
              <a:defRPr/>
            </a:pPr>
            <a:r>
              <a:rPr lang="en-US" sz="1600" i="1" dirty="0">
                <a:solidFill>
                  <a:schemeClr val="bg1">
                    <a:lumMod val="75000"/>
                  </a:schemeClr>
                </a:solidFill>
                <a:latin typeface="Arial" charset="0"/>
              </a:rPr>
              <a:t>So that’s it then--</a:t>
            </a:r>
            <a:r>
              <a:rPr lang="en-US" sz="1600" i="1" dirty="0" err="1">
                <a:solidFill>
                  <a:schemeClr val="bg1">
                    <a:lumMod val="75000"/>
                  </a:schemeClr>
                </a:solidFill>
                <a:latin typeface="Arial" charset="0"/>
              </a:rPr>
              <a:t>bevacizumab</a:t>
            </a:r>
            <a:r>
              <a:rPr lang="en-US" sz="1600" i="1" dirty="0">
                <a:solidFill>
                  <a:schemeClr val="bg1">
                    <a:lumMod val="75000"/>
                  </a:schemeClr>
                </a:solidFill>
                <a:latin typeface="Arial" charset="0"/>
              </a:rPr>
              <a:t> is the </a:t>
            </a:r>
            <a:r>
              <a:rPr lang="en-US" sz="1600" i="1" dirty="0" err="1">
                <a:solidFill>
                  <a:schemeClr val="bg1">
                    <a:lumMod val="75000"/>
                  </a:schemeClr>
                </a:solidFill>
                <a:latin typeface="Arial" charset="0"/>
              </a:rPr>
              <a:t>tx</a:t>
            </a:r>
            <a:r>
              <a:rPr lang="en-US" sz="1600" i="1" dirty="0">
                <a:solidFill>
                  <a:schemeClr val="bg1">
                    <a:lumMod val="75000"/>
                  </a:schemeClr>
                </a:solidFill>
                <a:latin typeface="Arial" charset="0"/>
              </a:rPr>
              <a:t> of choice for Zone 1 APROP, right?</a:t>
            </a:r>
          </a:p>
          <a:p>
            <a:pPr eaLnBrk="1" hangingPunct="1">
              <a:lnSpc>
                <a:spcPts val="1900"/>
              </a:lnSpc>
              <a:defRPr/>
            </a:pPr>
            <a:r>
              <a:rPr lang="en-US" sz="1600" dirty="0">
                <a:solidFill>
                  <a:schemeClr val="bg1">
                    <a:lumMod val="75000"/>
                  </a:schemeClr>
                </a:solidFill>
                <a:latin typeface="Arial" charset="0"/>
              </a:rPr>
              <a:t>Not quite. There are a host of criticisms of the BEAT-ROP trial specifically, as well as </a:t>
            </a:r>
            <a:r>
              <a:rPr lang="en-US" sz="1600" b="1" u="sng" dirty="0">
                <a:solidFill>
                  <a:srgbClr val="0000FF"/>
                </a:solidFill>
                <a:latin typeface="Arial" charset="0"/>
              </a:rPr>
              <a:t>concerns regarding the use of </a:t>
            </a:r>
            <a:r>
              <a:rPr lang="en-US" sz="1600" b="1" u="sng" dirty="0" err="1">
                <a:solidFill>
                  <a:srgbClr val="0000FF"/>
                </a:solidFill>
                <a:latin typeface="Arial" charset="0"/>
              </a:rPr>
              <a:t>intravitreal</a:t>
            </a:r>
            <a:r>
              <a:rPr lang="en-US" sz="1600" b="1" u="sng" dirty="0">
                <a:solidFill>
                  <a:srgbClr val="0000FF"/>
                </a:solidFill>
                <a:latin typeface="Arial" charset="0"/>
              </a:rPr>
              <a:t> </a:t>
            </a:r>
            <a:r>
              <a:rPr lang="en-US" sz="1600" b="1" u="sng" dirty="0" err="1">
                <a:solidFill>
                  <a:srgbClr val="0000FF"/>
                </a:solidFill>
                <a:latin typeface="Arial" charset="0"/>
              </a:rPr>
              <a:t>bevacizumab</a:t>
            </a:r>
            <a:r>
              <a:rPr lang="en-US" sz="1600" b="1" u="sng" dirty="0">
                <a:solidFill>
                  <a:srgbClr val="0000FF"/>
                </a:solidFill>
                <a:latin typeface="Arial" charset="0"/>
              </a:rPr>
              <a:t> in infants generally</a:t>
            </a:r>
            <a:r>
              <a:rPr lang="en-US" sz="1600" dirty="0">
                <a:solidFill>
                  <a:srgbClr val="0000FF"/>
                </a:solidFill>
                <a:latin typeface="Arial" charset="0"/>
              </a:rPr>
              <a:t>.</a:t>
            </a:r>
          </a:p>
        </p:txBody>
      </p:sp>
      <p:sp>
        <p:nvSpPr>
          <p:cNvPr id="13" name="TextBox 12">
            <a:extLst>
              <a:ext uri="{FF2B5EF4-FFF2-40B4-BE49-F238E27FC236}">
                <a16:creationId xmlns:a16="http://schemas.microsoft.com/office/drawing/2014/main" id="{A50D0BBD-FCFB-4988-92A5-A5B9F5E43C65}"/>
              </a:ext>
            </a:extLst>
          </p:cNvPr>
          <p:cNvSpPr txBox="1"/>
          <p:nvPr/>
        </p:nvSpPr>
        <p:spPr>
          <a:xfrm>
            <a:off x="228600" y="1789113"/>
            <a:ext cx="8534400" cy="2800350"/>
          </a:xfrm>
          <a:prstGeom prst="rect">
            <a:avLst/>
          </a:prstGeom>
          <a:solidFill>
            <a:schemeClr val="bg1">
              <a:lumMod val="65000"/>
            </a:schemeClr>
          </a:solidFill>
        </p:spPr>
        <p:txBody>
          <a:bodyPr>
            <a:spAutoFit/>
          </a:bodyPr>
          <a:lstStyle/>
          <a:p>
            <a:pPr eaLnBrk="1" hangingPunct="1">
              <a:defRPr/>
            </a:pPr>
            <a:r>
              <a:rPr lang="en-US" sz="1600" b="1" dirty="0">
                <a:solidFill>
                  <a:srgbClr val="0000FF"/>
                </a:solidFill>
                <a:latin typeface="Arial" charset="0"/>
              </a:rPr>
              <a:t>Systemic effects. </a:t>
            </a:r>
            <a:r>
              <a:rPr lang="en-US" sz="1600" dirty="0">
                <a:solidFill>
                  <a:srgbClr val="0000FF"/>
                </a:solidFill>
                <a:latin typeface="Arial" charset="0"/>
              </a:rPr>
              <a:t>As of this writing, there are no data describing 1) how much of the </a:t>
            </a:r>
            <a:r>
              <a:rPr lang="en-US" sz="1600" dirty="0" err="1">
                <a:solidFill>
                  <a:srgbClr val="0000FF"/>
                </a:solidFill>
                <a:latin typeface="Arial" charset="0"/>
              </a:rPr>
              <a:t>intravitreal</a:t>
            </a:r>
            <a:r>
              <a:rPr lang="en-US" sz="1600" dirty="0">
                <a:solidFill>
                  <a:srgbClr val="0000FF"/>
                </a:solidFill>
                <a:latin typeface="Arial" charset="0"/>
              </a:rPr>
              <a:t> </a:t>
            </a:r>
            <a:r>
              <a:rPr lang="en-US" sz="1600" dirty="0" err="1">
                <a:solidFill>
                  <a:srgbClr val="0000FF"/>
                </a:solidFill>
                <a:latin typeface="Arial" charset="0"/>
              </a:rPr>
              <a:t>bevacizumab</a:t>
            </a:r>
            <a:r>
              <a:rPr lang="en-US" sz="1600" dirty="0">
                <a:solidFill>
                  <a:srgbClr val="0000FF"/>
                </a:solidFill>
                <a:latin typeface="Arial" charset="0"/>
              </a:rPr>
              <a:t> ‘escapes’ into the systemic circulation, 2) the extent to which systemic VEGF levels are affected, or 3) what effect (if any) the systemic </a:t>
            </a:r>
            <a:r>
              <a:rPr lang="en-US" sz="1600" dirty="0" err="1">
                <a:solidFill>
                  <a:srgbClr val="0000FF"/>
                </a:solidFill>
                <a:latin typeface="Arial" charset="0"/>
              </a:rPr>
              <a:t>bevacizumab</a:t>
            </a:r>
            <a:r>
              <a:rPr lang="en-US" sz="1600" dirty="0">
                <a:solidFill>
                  <a:srgbClr val="0000FF"/>
                </a:solidFill>
                <a:latin typeface="Arial" charset="0"/>
              </a:rPr>
              <a:t> has on developing organ systems. </a:t>
            </a:r>
            <a:r>
              <a:rPr lang="en-US" sz="1600" dirty="0">
                <a:latin typeface="Arial" charset="0"/>
              </a:rPr>
              <a:t>For example: Of the five infants in the </a:t>
            </a:r>
            <a:r>
              <a:rPr lang="en-US" sz="1600" dirty="0" err="1">
                <a:latin typeface="Arial" charset="0"/>
              </a:rPr>
              <a:t>bevacizumab</a:t>
            </a:r>
            <a:r>
              <a:rPr lang="en-US" sz="1600" dirty="0">
                <a:latin typeface="Arial" charset="0"/>
              </a:rPr>
              <a:t> treatment arm of the BEAT-ROP who died, four died of lung complications. </a:t>
            </a:r>
            <a:r>
              <a:rPr lang="en-US" sz="1600" dirty="0">
                <a:solidFill>
                  <a:srgbClr val="0000FF"/>
                </a:solidFill>
                <a:latin typeface="Arial" charset="0"/>
              </a:rPr>
              <a:t>Animal-model studies of VEGF’s role in organogenesis indicate it plays a role in development of the pulmonary vascular tree and alveoli. Is there a causal connection here? No one knows. (The BEAT-ROP researchers are currently gathering long-term follow-up data including looking for systemic developmental effects.)</a:t>
            </a:r>
            <a:endParaRPr lang="en-US" sz="1600" dirty="0">
              <a:latin typeface="Arial" charset="0"/>
            </a:endParaRPr>
          </a:p>
          <a:p>
            <a:pPr eaLnBrk="1" hangingPunct="1">
              <a:defRPr/>
            </a:pPr>
            <a:endParaRPr lang="en-US" sz="1600" dirty="0">
              <a:latin typeface="Arial" charset="0"/>
            </a:endParaRPr>
          </a:p>
          <a:p>
            <a:pPr eaLnBrk="1" hangingPunct="1">
              <a:defRPr/>
            </a:pPr>
            <a:r>
              <a:rPr lang="en-US" sz="1600" dirty="0">
                <a:latin typeface="Arial" charset="0"/>
              </a:rPr>
              <a:t>On the other hand, there is no reason to think CLT has any long-term effects outside the eye.</a:t>
            </a:r>
          </a:p>
        </p:txBody>
      </p:sp>
      <p:sp>
        <p:nvSpPr>
          <p:cNvPr id="154636" name="Rectangle 8">
            <a:extLst>
              <a:ext uri="{FF2B5EF4-FFF2-40B4-BE49-F238E27FC236}">
                <a16:creationId xmlns:a16="http://schemas.microsoft.com/office/drawing/2014/main" id="{5909F8FE-A63D-4C72-A351-A751F0788EDC}"/>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extLst>
      <p:ext uri="{BB962C8B-B14F-4D97-AF65-F5344CB8AC3E}">
        <p14:creationId xmlns:p14="http://schemas.microsoft.com/office/powerpoint/2010/main" val="22948448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BC21AE31-F9E0-4312-9395-0FFD0B6A78B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5651" name="Rectangle 9">
            <a:extLst>
              <a:ext uri="{FF2B5EF4-FFF2-40B4-BE49-F238E27FC236}">
                <a16:creationId xmlns:a16="http://schemas.microsoft.com/office/drawing/2014/main" id="{78A4DC3B-EBE1-4196-824E-4E89752826D3}"/>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55652" name="Rectangle 8">
            <a:extLst>
              <a:ext uri="{FF2B5EF4-FFF2-40B4-BE49-F238E27FC236}">
                <a16:creationId xmlns:a16="http://schemas.microsoft.com/office/drawing/2014/main" id="{06E5FB00-83EB-4EC4-9501-EC0320A4E470}"/>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55653" name="Text Box 10">
            <a:extLst>
              <a:ext uri="{FF2B5EF4-FFF2-40B4-BE49-F238E27FC236}">
                <a16:creationId xmlns:a16="http://schemas.microsoft.com/office/drawing/2014/main" id="{E5092A71-AC09-4B71-B8E7-988317E4F2C0}"/>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5654" name="Line 12">
            <a:extLst>
              <a:ext uri="{FF2B5EF4-FFF2-40B4-BE49-F238E27FC236}">
                <a16:creationId xmlns:a16="http://schemas.microsoft.com/office/drawing/2014/main" id="{B87EEEE8-213C-4F9D-8A70-14CE6186CC05}"/>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655" name="Line 13">
            <a:extLst>
              <a:ext uri="{FF2B5EF4-FFF2-40B4-BE49-F238E27FC236}">
                <a16:creationId xmlns:a16="http://schemas.microsoft.com/office/drawing/2014/main" id="{0A5954E3-3E8D-4135-83B2-D19BC09014AB}"/>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656" name="Rectangle 15">
            <a:extLst>
              <a:ext uri="{FF2B5EF4-FFF2-40B4-BE49-F238E27FC236}">
                <a16:creationId xmlns:a16="http://schemas.microsoft.com/office/drawing/2014/main" id="{9CCBA564-968E-4757-A9A0-55AEEDC24346}"/>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5657" name="Text Box 17">
            <a:extLst>
              <a:ext uri="{FF2B5EF4-FFF2-40B4-BE49-F238E27FC236}">
                <a16:creationId xmlns:a16="http://schemas.microsoft.com/office/drawing/2014/main" id="{A43556F8-C153-41FF-9551-73452CFD80E8}"/>
              </a:ext>
            </a:extLst>
          </p:cNvPr>
          <p:cNvSpPr txBox="1">
            <a:spLocks noChangeArrowheads="1"/>
          </p:cNvSpPr>
          <p:nvPr/>
        </p:nvSpPr>
        <p:spPr bwMode="auto">
          <a:xfrm>
            <a:off x="3352800" y="4164013"/>
            <a:ext cx="5629275" cy="18351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a:solidFill>
                  <a:schemeClr val="bg1"/>
                </a:solidFill>
              </a:rPr>
              <a:t>What if the pt develops a TRD--how is that managed?</a:t>
            </a:r>
          </a:p>
          <a:p>
            <a:pPr eaLnBrk="1" hangingPunct="1">
              <a:lnSpc>
                <a:spcPct val="90000"/>
              </a:lnSpc>
              <a:spcBef>
                <a:spcPct val="0"/>
              </a:spcBef>
              <a:buClrTx/>
              <a:buSzTx/>
              <a:buFontTx/>
              <a:buNone/>
            </a:pPr>
            <a:r>
              <a:rPr lang="en-US" altLang="en-US" sz="1800">
                <a:solidFill>
                  <a:srgbClr val="0000FF"/>
                </a:solidFill>
              </a:rPr>
              <a:t>PPV and/or scleral buckle</a:t>
            </a:r>
          </a:p>
          <a:p>
            <a:pPr eaLnBrk="1" hangingPunct="1">
              <a:lnSpc>
                <a:spcPct val="90000"/>
              </a:lnSpc>
              <a:spcBef>
                <a:spcPct val="0"/>
              </a:spcBef>
              <a:buClrTx/>
              <a:buSzTx/>
              <a:buFontTx/>
              <a:buNone/>
            </a:pPr>
            <a:endParaRPr lang="en-US" altLang="en-US" sz="1800">
              <a:solidFill>
                <a:srgbClr val="0000FF"/>
              </a:solidFill>
            </a:endParaRPr>
          </a:p>
          <a:p>
            <a:pPr eaLnBrk="1" hangingPunct="1">
              <a:lnSpc>
                <a:spcPct val="90000"/>
              </a:lnSpc>
              <a:spcBef>
                <a:spcPct val="0"/>
              </a:spcBef>
              <a:buClrTx/>
              <a:buSzTx/>
              <a:buFontTx/>
              <a:buNone/>
            </a:pPr>
            <a:r>
              <a:rPr lang="en-US" altLang="en-US" sz="1800" i="1">
                <a:solidFill>
                  <a:srgbClr val="0000FF"/>
                </a:solidFill>
              </a:rPr>
              <a:t>Is it effective?</a:t>
            </a:r>
          </a:p>
          <a:p>
            <a:pPr eaLnBrk="1" hangingPunct="1">
              <a:lnSpc>
                <a:spcPct val="90000"/>
              </a:lnSpc>
              <a:spcBef>
                <a:spcPct val="0"/>
              </a:spcBef>
              <a:buClrTx/>
              <a:buSzTx/>
              <a:buFontTx/>
              <a:buNone/>
            </a:pPr>
            <a:r>
              <a:rPr lang="en-US" altLang="en-US" sz="1800">
                <a:solidFill>
                  <a:srgbClr val="0000FF"/>
                </a:solidFill>
              </a:rPr>
              <a:t>Not so much. Only 30% of cases achieve anatomic </a:t>
            </a:r>
          </a:p>
          <a:p>
            <a:pPr eaLnBrk="1" hangingPunct="1">
              <a:lnSpc>
                <a:spcPct val="90000"/>
              </a:lnSpc>
              <a:spcBef>
                <a:spcPct val="0"/>
              </a:spcBef>
              <a:buClrTx/>
              <a:buSzTx/>
              <a:buFontTx/>
              <a:buNone/>
            </a:pPr>
            <a:r>
              <a:rPr lang="en-US" altLang="en-US" sz="1800">
                <a:solidFill>
                  <a:srgbClr val="0000FF"/>
                </a:solidFill>
              </a:rPr>
              <a:t>reattachment; of these, only 25% are still attached at</a:t>
            </a:r>
          </a:p>
          <a:p>
            <a:pPr eaLnBrk="1" hangingPunct="1">
              <a:lnSpc>
                <a:spcPct val="90000"/>
              </a:lnSpc>
              <a:spcBef>
                <a:spcPct val="0"/>
              </a:spcBef>
              <a:buClrTx/>
              <a:buSzTx/>
              <a:buFontTx/>
              <a:buNone/>
            </a:pPr>
            <a:r>
              <a:rPr lang="en-US" altLang="en-US" sz="1800">
                <a:solidFill>
                  <a:srgbClr val="0000FF"/>
                </a:solidFill>
              </a:rPr>
              <a:t>5 years, and only 10% have ambulatory vision</a:t>
            </a:r>
          </a:p>
        </p:txBody>
      </p:sp>
      <p:sp>
        <p:nvSpPr>
          <p:cNvPr id="155658" name="Slide Number Placeholder 1">
            <a:extLst>
              <a:ext uri="{FF2B5EF4-FFF2-40B4-BE49-F238E27FC236}">
                <a16:creationId xmlns:a16="http://schemas.microsoft.com/office/drawing/2014/main" id="{2BF96B30-ADDB-4283-915F-3F0DB9BF757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6B3A79-B3D1-4071-AB90-A2EC46EEDB1E}" type="slidenum">
              <a:rPr lang="en-US" altLang="en-US" sz="1000"/>
              <a:pPr>
                <a:spcBef>
                  <a:spcPct val="0"/>
                </a:spcBef>
                <a:buClrTx/>
                <a:buSzTx/>
                <a:buFontTx/>
                <a:buNone/>
              </a:pPr>
              <a:t>183</a:t>
            </a:fld>
            <a:endParaRPr lang="en-US" altLang="en-US" sz="100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6A140EDC-AC68-44D5-910D-8CD6F0FB013B}"/>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6675" name="Rectangle 9">
            <a:extLst>
              <a:ext uri="{FF2B5EF4-FFF2-40B4-BE49-F238E27FC236}">
                <a16:creationId xmlns:a16="http://schemas.microsoft.com/office/drawing/2014/main" id="{F0C9BBB0-F2FB-4093-9717-04BB227F40BC}"/>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56676" name="Rectangle 8">
            <a:extLst>
              <a:ext uri="{FF2B5EF4-FFF2-40B4-BE49-F238E27FC236}">
                <a16:creationId xmlns:a16="http://schemas.microsoft.com/office/drawing/2014/main" id="{D5F4F943-6F88-4729-8019-729990773D60}"/>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56677" name="Text Box 10">
            <a:extLst>
              <a:ext uri="{FF2B5EF4-FFF2-40B4-BE49-F238E27FC236}">
                <a16:creationId xmlns:a16="http://schemas.microsoft.com/office/drawing/2014/main" id="{D47B1553-603E-4D6C-9DB2-4191779F8A3B}"/>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6678" name="Line 12">
            <a:extLst>
              <a:ext uri="{FF2B5EF4-FFF2-40B4-BE49-F238E27FC236}">
                <a16:creationId xmlns:a16="http://schemas.microsoft.com/office/drawing/2014/main" id="{39463733-1F1C-4647-9F07-99578EFE5316}"/>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9" name="Line 13">
            <a:extLst>
              <a:ext uri="{FF2B5EF4-FFF2-40B4-BE49-F238E27FC236}">
                <a16:creationId xmlns:a16="http://schemas.microsoft.com/office/drawing/2014/main" id="{30A2B781-57FE-4ED1-8E57-278710884D06}"/>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0" name="Rectangle 15">
            <a:extLst>
              <a:ext uri="{FF2B5EF4-FFF2-40B4-BE49-F238E27FC236}">
                <a16:creationId xmlns:a16="http://schemas.microsoft.com/office/drawing/2014/main" id="{F7697E4A-89F8-4950-9EAA-FB7A9FFBDA06}"/>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6681" name="Text Box 17">
            <a:extLst>
              <a:ext uri="{FF2B5EF4-FFF2-40B4-BE49-F238E27FC236}">
                <a16:creationId xmlns:a16="http://schemas.microsoft.com/office/drawing/2014/main" id="{5DCC8CA1-95BC-467F-8BFA-087F0DB97EFB}"/>
              </a:ext>
            </a:extLst>
          </p:cNvPr>
          <p:cNvSpPr txBox="1">
            <a:spLocks noChangeArrowheads="1"/>
          </p:cNvSpPr>
          <p:nvPr/>
        </p:nvSpPr>
        <p:spPr bwMode="auto">
          <a:xfrm>
            <a:off x="3352800" y="4164013"/>
            <a:ext cx="5629275" cy="18351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a:solidFill>
                  <a:schemeClr val="bg1"/>
                </a:solidFill>
              </a:rPr>
              <a:t>What if the pt develops a TRD--how is that managed?</a:t>
            </a:r>
          </a:p>
          <a:p>
            <a:pPr eaLnBrk="1" hangingPunct="1">
              <a:lnSpc>
                <a:spcPct val="90000"/>
              </a:lnSpc>
              <a:spcBef>
                <a:spcPct val="0"/>
              </a:spcBef>
              <a:buClrTx/>
              <a:buSzTx/>
              <a:buFontTx/>
              <a:buNone/>
            </a:pPr>
            <a:r>
              <a:rPr lang="en-US" altLang="en-US" sz="1800">
                <a:solidFill>
                  <a:schemeClr val="bg1"/>
                </a:solidFill>
              </a:rPr>
              <a:t>PPV and/or scleral buckle</a:t>
            </a:r>
          </a:p>
          <a:p>
            <a:pPr eaLnBrk="1" hangingPunct="1">
              <a:lnSpc>
                <a:spcPct val="90000"/>
              </a:lnSpc>
              <a:spcBef>
                <a:spcPct val="0"/>
              </a:spcBef>
              <a:buClrTx/>
              <a:buSzTx/>
              <a:buFontTx/>
              <a:buNone/>
            </a:pPr>
            <a:endParaRPr lang="en-US" altLang="en-US" sz="1800">
              <a:solidFill>
                <a:schemeClr val="bg1"/>
              </a:solidFill>
            </a:endParaRPr>
          </a:p>
          <a:p>
            <a:pPr eaLnBrk="1" hangingPunct="1">
              <a:lnSpc>
                <a:spcPct val="90000"/>
              </a:lnSpc>
              <a:spcBef>
                <a:spcPct val="0"/>
              </a:spcBef>
              <a:buClrTx/>
              <a:buSzTx/>
              <a:buFontTx/>
              <a:buNone/>
            </a:pPr>
            <a:r>
              <a:rPr lang="en-US" altLang="en-US" sz="1800" i="1">
                <a:solidFill>
                  <a:srgbClr val="0000FF"/>
                </a:solidFill>
              </a:rPr>
              <a:t>Is it effective?</a:t>
            </a:r>
          </a:p>
          <a:p>
            <a:pPr eaLnBrk="1" hangingPunct="1">
              <a:lnSpc>
                <a:spcPct val="90000"/>
              </a:lnSpc>
              <a:spcBef>
                <a:spcPct val="0"/>
              </a:spcBef>
              <a:buClrTx/>
              <a:buSzTx/>
              <a:buFontTx/>
              <a:buNone/>
            </a:pPr>
            <a:r>
              <a:rPr lang="en-US" altLang="en-US" sz="1800">
                <a:solidFill>
                  <a:srgbClr val="0000FF"/>
                </a:solidFill>
              </a:rPr>
              <a:t>Not so much. Only 30% of cases achieve anatomic </a:t>
            </a:r>
          </a:p>
          <a:p>
            <a:pPr eaLnBrk="1" hangingPunct="1">
              <a:lnSpc>
                <a:spcPct val="90000"/>
              </a:lnSpc>
              <a:spcBef>
                <a:spcPct val="0"/>
              </a:spcBef>
              <a:buClrTx/>
              <a:buSzTx/>
              <a:buFontTx/>
              <a:buNone/>
            </a:pPr>
            <a:r>
              <a:rPr lang="en-US" altLang="en-US" sz="1800">
                <a:solidFill>
                  <a:srgbClr val="0000FF"/>
                </a:solidFill>
              </a:rPr>
              <a:t>reattachment; of these, only 25% are still attached at</a:t>
            </a:r>
          </a:p>
          <a:p>
            <a:pPr eaLnBrk="1" hangingPunct="1">
              <a:lnSpc>
                <a:spcPct val="90000"/>
              </a:lnSpc>
              <a:spcBef>
                <a:spcPct val="0"/>
              </a:spcBef>
              <a:buClrTx/>
              <a:buSzTx/>
              <a:buFontTx/>
              <a:buNone/>
            </a:pPr>
            <a:r>
              <a:rPr lang="en-US" altLang="en-US" sz="1800">
                <a:solidFill>
                  <a:srgbClr val="0000FF"/>
                </a:solidFill>
              </a:rPr>
              <a:t>5 years, and only 10% have ambulatory vision</a:t>
            </a:r>
          </a:p>
        </p:txBody>
      </p:sp>
      <p:sp>
        <p:nvSpPr>
          <p:cNvPr id="156682" name="Slide Number Placeholder 1">
            <a:extLst>
              <a:ext uri="{FF2B5EF4-FFF2-40B4-BE49-F238E27FC236}">
                <a16:creationId xmlns:a16="http://schemas.microsoft.com/office/drawing/2014/main" id="{63D1511B-5F2D-453C-A0B5-68786AA408E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2BDBD6-4EB8-4BFD-A020-58A85321A62B}" type="slidenum">
              <a:rPr lang="en-US" altLang="en-US" sz="1000"/>
              <a:pPr>
                <a:spcBef>
                  <a:spcPct val="0"/>
                </a:spcBef>
                <a:buClrTx/>
                <a:buSzTx/>
                <a:buFontTx/>
                <a:buNone/>
              </a:pPr>
              <a:t>184</a:t>
            </a:fld>
            <a:endParaRPr lang="en-US" altLang="en-US" sz="1000"/>
          </a:p>
        </p:txBody>
      </p:sp>
      <p:sp>
        <p:nvSpPr>
          <p:cNvPr id="156683" name="TextBox 1">
            <a:extLst>
              <a:ext uri="{FF2B5EF4-FFF2-40B4-BE49-F238E27FC236}">
                <a16:creationId xmlns:a16="http://schemas.microsoft.com/office/drawing/2014/main" id="{9457D6F0-10C8-440C-AA86-6FE3504FC8F6}"/>
              </a:ext>
            </a:extLst>
          </p:cNvPr>
          <p:cNvSpPr txBox="1">
            <a:spLocks noChangeArrowheads="1"/>
          </p:cNvSpPr>
          <p:nvPr/>
        </p:nvSpPr>
        <p:spPr bwMode="auto">
          <a:xfrm>
            <a:off x="3581400" y="4724400"/>
            <a:ext cx="2247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solidFill>
                  <a:schemeClr val="bg1"/>
                </a:solidFill>
              </a:rPr>
              <a:t>(PPV = Pars plana vitrectomy)</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E42C19DF-1143-4288-A07E-F972DEBBE6CF}"/>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7699" name="Rectangle 9">
            <a:extLst>
              <a:ext uri="{FF2B5EF4-FFF2-40B4-BE49-F238E27FC236}">
                <a16:creationId xmlns:a16="http://schemas.microsoft.com/office/drawing/2014/main" id="{B622AD76-95BF-4411-A800-4E4BE7E4F188}"/>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57700" name="Rectangle 8">
            <a:extLst>
              <a:ext uri="{FF2B5EF4-FFF2-40B4-BE49-F238E27FC236}">
                <a16:creationId xmlns:a16="http://schemas.microsoft.com/office/drawing/2014/main" id="{A496552A-B2B4-447E-AE87-47300AAD2B11}"/>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57701" name="Text Box 10">
            <a:extLst>
              <a:ext uri="{FF2B5EF4-FFF2-40B4-BE49-F238E27FC236}">
                <a16:creationId xmlns:a16="http://schemas.microsoft.com/office/drawing/2014/main" id="{C4815325-7627-4C8A-8D5F-CD3EB4E29C4F}"/>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7702" name="Line 12">
            <a:extLst>
              <a:ext uri="{FF2B5EF4-FFF2-40B4-BE49-F238E27FC236}">
                <a16:creationId xmlns:a16="http://schemas.microsoft.com/office/drawing/2014/main" id="{8FD73CDA-FB66-4966-8C51-61AD96D868C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03" name="Line 13">
            <a:extLst>
              <a:ext uri="{FF2B5EF4-FFF2-40B4-BE49-F238E27FC236}">
                <a16:creationId xmlns:a16="http://schemas.microsoft.com/office/drawing/2014/main" id="{73D99F0A-7275-4065-8918-55F087DEAC1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04" name="Rectangle 15">
            <a:extLst>
              <a:ext uri="{FF2B5EF4-FFF2-40B4-BE49-F238E27FC236}">
                <a16:creationId xmlns:a16="http://schemas.microsoft.com/office/drawing/2014/main" id="{00963D14-B157-4064-BFE2-285BF6DECEF8}"/>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7705" name="Text Box 17">
            <a:extLst>
              <a:ext uri="{FF2B5EF4-FFF2-40B4-BE49-F238E27FC236}">
                <a16:creationId xmlns:a16="http://schemas.microsoft.com/office/drawing/2014/main" id="{575F4825-5F09-4DB2-B965-BD4FBD9AB05B}"/>
              </a:ext>
            </a:extLst>
          </p:cNvPr>
          <p:cNvSpPr txBox="1">
            <a:spLocks noChangeArrowheads="1"/>
          </p:cNvSpPr>
          <p:nvPr/>
        </p:nvSpPr>
        <p:spPr bwMode="auto">
          <a:xfrm>
            <a:off x="3352800" y="4164013"/>
            <a:ext cx="5629275" cy="18351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a:solidFill>
                  <a:schemeClr val="bg1"/>
                </a:solidFill>
              </a:rPr>
              <a:t>What if the pt develops a TRD--how is that managed?</a:t>
            </a:r>
          </a:p>
          <a:p>
            <a:pPr eaLnBrk="1" hangingPunct="1">
              <a:lnSpc>
                <a:spcPct val="90000"/>
              </a:lnSpc>
              <a:spcBef>
                <a:spcPct val="0"/>
              </a:spcBef>
              <a:buClrTx/>
              <a:buSzTx/>
              <a:buFontTx/>
              <a:buNone/>
            </a:pPr>
            <a:r>
              <a:rPr lang="en-US" altLang="en-US" sz="1800">
                <a:solidFill>
                  <a:schemeClr val="bg1"/>
                </a:solidFill>
              </a:rPr>
              <a:t>PPV and/or scleral buckle</a:t>
            </a:r>
          </a:p>
          <a:p>
            <a:pPr eaLnBrk="1" hangingPunct="1">
              <a:lnSpc>
                <a:spcPct val="90000"/>
              </a:lnSpc>
              <a:spcBef>
                <a:spcPct val="0"/>
              </a:spcBef>
              <a:buClrTx/>
              <a:buSzTx/>
              <a:buFontTx/>
              <a:buNone/>
            </a:pPr>
            <a:endParaRPr lang="en-US" altLang="en-US" sz="1800">
              <a:solidFill>
                <a:schemeClr val="bg1"/>
              </a:solidFill>
            </a:endParaRPr>
          </a:p>
          <a:p>
            <a:pPr eaLnBrk="1" hangingPunct="1">
              <a:lnSpc>
                <a:spcPct val="90000"/>
              </a:lnSpc>
              <a:spcBef>
                <a:spcPct val="0"/>
              </a:spcBef>
              <a:buClrTx/>
              <a:buSzTx/>
              <a:buFontTx/>
              <a:buNone/>
            </a:pPr>
            <a:r>
              <a:rPr lang="en-US" altLang="en-US" sz="1800" i="1">
                <a:solidFill>
                  <a:schemeClr val="bg1"/>
                </a:solidFill>
              </a:rPr>
              <a:t>Is it effective?</a:t>
            </a:r>
          </a:p>
          <a:p>
            <a:pPr eaLnBrk="1" hangingPunct="1">
              <a:lnSpc>
                <a:spcPct val="90000"/>
              </a:lnSpc>
              <a:spcBef>
                <a:spcPct val="0"/>
              </a:spcBef>
              <a:buClrTx/>
              <a:buSzTx/>
              <a:buFontTx/>
              <a:buNone/>
            </a:pPr>
            <a:r>
              <a:rPr lang="en-US" altLang="en-US" sz="1800">
                <a:solidFill>
                  <a:srgbClr val="0000FF"/>
                </a:solidFill>
              </a:rPr>
              <a:t>Not so much. Only 30% of cases achieve anatomic </a:t>
            </a:r>
          </a:p>
          <a:p>
            <a:pPr eaLnBrk="1" hangingPunct="1">
              <a:lnSpc>
                <a:spcPct val="90000"/>
              </a:lnSpc>
              <a:spcBef>
                <a:spcPct val="0"/>
              </a:spcBef>
              <a:buClrTx/>
              <a:buSzTx/>
              <a:buFontTx/>
              <a:buNone/>
            </a:pPr>
            <a:r>
              <a:rPr lang="en-US" altLang="en-US" sz="1800">
                <a:solidFill>
                  <a:srgbClr val="0000FF"/>
                </a:solidFill>
              </a:rPr>
              <a:t>reattachment; of these, only 25% are still attached at</a:t>
            </a:r>
          </a:p>
          <a:p>
            <a:pPr eaLnBrk="1" hangingPunct="1">
              <a:lnSpc>
                <a:spcPct val="90000"/>
              </a:lnSpc>
              <a:spcBef>
                <a:spcPct val="0"/>
              </a:spcBef>
              <a:buClrTx/>
              <a:buSzTx/>
              <a:buFontTx/>
              <a:buNone/>
            </a:pPr>
            <a:r>
              <a:rPr lang="en-US" altLang="en-US" sz="1800">
                <a:solidFill>
                  <a:srgbClr val="0000FF"/>
                </a:solidFill>
              </a:rPr>
              <a:t>5 years, and only 10% have ambulatory vision</a:t>
            </a:r>
          </a:p>
        </p:txBody>
      </p:sp>
      <p:sp>
        <p:nvSpPr>
          <p:cNvPr id="157706" name="Slide Number Placeholder 1">
            <a:extLst>
              <a:ext uri="{FF2B5EF4-FFF2-40B4-BE49-F238E27FC236}">
                <a16:creationId xmlns:a16="http://schemas.microsoft.com/office/drawing/2014/main" id="{10EAF706-16CE-4F6D-A606-2252CF47E26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FB785C-7BCC-43C3-B182-07A59D4B041A}" type="slidenum">
              <a:rPr lang="en-US" altLang="en-US" sz="1000"/>
              <a:pPr>
                <a:spcBef>
                  <a:spcPct val="0"/>
                </a:spcBef>
                <a:buClrTx/>
                <a:buSzTx/>
                <a:buFontTx/>
                <a:buNone/>
              </a:pPr>
              <a:t>185</a:t>
            </a:fld>
            <a:endParaRPr lang="en-US" altLang="en-US" sz="100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1">
            <a:extLst>
              <a:ext uri="{FF2B5EF4-FFF2-40B4-BE49-F238E27FC236}">
                <a16:creationId xmlns:a16="http://schemas.microsoft.com/office/drawing/2014/main" id="{B1476CE4-E106-49FE-86B2-15AE71E56208}"/>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chemeClr val="bg1"/>
                </a:solidFill>
              </a:rPr>
              <a:t>Treatment is indicated</a:t>
            </a:r>
            <a:r>
              <a:rPr lang="en-US" sz="1600" dirty="0">
                <a:solidFill>
                  <a:schemeClr val="bg1"/>
                </a:solidFill>
              </a:rPr>
              <a:t> </a:t>
            </a:r>
            <a:r>
              <a:rPr lang="en-US" sz="1600" dirty="0">
                <a:solidFill>
                  <a:schemeClr val="bg2">
                    <a:lumMod val="50000"/>
                  </a:schemeClr>
                </a:solidFill>
              </a:rPr>
              <a:t>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8723" name="Rectangle 9">
            <a:extLst>
              <a:ext uri="{FF2B5EF4-FFF2-40B4-BE49-F238E27FC236}">
                <a16:creationId xmlns:a16="http://schemas.microsoft.com/office/drawing/2014/main" id="{7ADAB505-928F-4221-AE59-F8F9AD9C7FD7}"/>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58724" name="Rectangle 8">
            <a:extLst>
              <a:ext uri="{FF2B5EF4-FFF2-40B4-BE49-F238E27FC236}">
                <a16:creationId xmlns:a16="http://schemas.microsoft.com/office/drawing/2014/main" id="{DD1D8F77-4BF4-4FF2-9E69-15365AF25CF4}"/>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58725" name="Text Box 10">
            <a:extLst>
              <a:ext uri="{FF2B5EF4-FFF2-40B4-BE49-F238E27FC236}">
                <a16:creationId xmlns:a16="http://schemas.microsoft.com/office/drawing/2014/main" id="{E0BF6E4E-9334-45DB-8F8E-35CC71F3EFC2}"/>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8726" name="Line 12">
            <a:extLst>
              <a:ext uri="{FF2B5EF4-FFF2-40B4-BE49-F238E27FC236}">
                <a16:creationId xmlns:a16="http://schemas.microsoft.com/office/drawing/2014/main" id="{94F040BA-BB2B-4D69-A33E-A8DFD66DF1AB}"/>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7" name="Line 13">
            <a:extLst>
              <a:ext uri="{FF2B5EF4-FFF2-40B4-BE49-F238E27FC236}">
                <a16:creationId xmlns:a16="http://schemas.microsoft.com/office/drawing/2014/main" id="{DBE37D87-3751-4479-ADCE-0984192E197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Rectangle 15">
            <a:extLst>
              <a:ext uri="{FF2B5EF4-FFF2-40B4-BE49-F238E27FC236}">
                <a16:creationId xmlns:a16="http://schemas.microsoft.com/office/drawing/2014/main" id="{7F561FDD-B2CD-4493-A218-9CE17FD08F5E}"/>
              </a:ext>
            </a:extLst>
          </p:cNvPr>
          <p:cNvSpPr>
            <a:spLocks noChangeArrowheads="1"/>
          </p:cNvSpPr>
          <p:nvPr/>
        </p:nvSpPr>
        <p:spPr bwMode="auto">
          <a:xfrm>
            <a:off x="3505200" y="4572000"/>
            <a:ext cx="29718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8729" name="Text Box 17">
            <a:extLst>
              <a:ext uri="{FF2B5EF4-FFF2-40B4-BE49-F238E27FC236}">
                <a16:creationId xmlns:a16="http://schemas.microsoft.com/office/drawing/2014/main" id="{AB9B4DED-CC54-4D29-99C1-86D856CDD2A2}"/>
              </a:ext>
            </a:extLst>
          </p:cNvPr>
          <p:cNvSpPr txBox="1">
            <a:spLocks noChangeArrowheads="1"/>
          </p:cNvSpPr>
          <p:nvPr/>
        </p:nvSpPr>
        <p:spPr bwMode="auto">
          <a:xfrm>
            <a:off x="3352800" y="4164013"/>
            <a:ext cx="5629275" cy="18351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a:solidFill>
                  <a:schemeClr val="bg1"/>
                </a:solidFill>
              </a:rPr>
              <a:t>What if the pt develops a TRD--how is that managed?</a:t>
            </a:r>
          </a:p>
          <a:p>
            <a:pPr eaLnBrk="1" hangingPunct="1">
              <a:lnSpc>
                <a:spcPct val="90000"/>
              </a:lnSpc>
              <a:spcBef>
                <a:spcPct val="0"/>
              </a:spcBef>
              <a:buClrTx/>
              <a:buSzTx/>
              <a:buFontTx/>
              <a:buNone/>
            </a:pPr>
            <a:r>
              <a:rPr lang="en-US" altLang="en-US" sz="1800">
                <a:solidFill>
                  <a:schemeClr val="bg1"/>
                </a:solidFill>
              </a:rPr>
              <a:t>PPV and/or scleral buckle</a:t>
            </a:r>
          </a:p>
          <a:p>
            <a:pPr eaLnBrk="1" hangingPunct="1">
              <a:lnSpc>
                <a:spcPct val="90000"/>
              </a:lnSpc>
              <a:spcBef>
                <a:spcPct val="0"/>
              </a:spcBef>
              <a:buClrTx/>
              <a:buSzTx/>
              <a:buFontTx/>
              <a:buNone/>
            </a:pPr>
            <a:endParaRPr lang="en-US" altLang="en-US" sz="1800">
              <a:solidFill>
                <a:schemeClr val="bg1"/>
              </a:solidFill>
            </a:endParaRPr>
          </a:p>
          <a:p>
            <a:pPr eaLnBrk="1" hangingPunct="1">
              <a:lnSpc>
                <a:spcPct val="90000"/>
              </a:lnSpc>
              <a:spcBef>
                <a:spcPct val="0"/>
              </a:spcBef>
              <a:buClrTx/>
              <a:buSzTx/>
              <a:buFontTx/>
              <a:buNone/>
            </a:pPr>
            <a:r>
              <a:rPr lang="en-US" altLang="en-US" sz="1800" i="1">
                <a:solidFill>
                  <a:schemeClr val="bg1"/>
                </a:solidFill>
              </a:rPr>
              <a:t>Is it effective?</a:t>
            </a:r>
          </a:p>
          <a:p>
            <a:pPr eaLnBrk="1" hangingPunct="1">
              <a:lnSpc>
                <a:spcPct val="90000"/>
              </a:lnSpc>
              <a:spcBef>
                <a:spcPct val="0"/>
              </a:spcBef>
              <a:buClrTx/>
              <a:buSzTx/>
              <a:buFontTx/>
              <a:buNone/>
            </a:pPr>
            <a:r>
              <a:rPr lang="en-US" altLang="en-US" sz="1800">
                <a:solidFill>
                  <a:schemeClr val="bg1"/>
                </a:solidFill>
              </a:rPr>
              <a:t>Not so much. Only 30% of cases achieve anatomic </a:t>
            </a:r>
          </a:p>
          <a:p>
            <a:pPr eaLnBrk="1" hangingPunct="1">
              <a:lnSpc>
                <a:spcPct val="90000"/>
              </a:lnSpc>
              <a:spcBef>
                <a:spcPct val="0"/>
              </a:spcBef>
              <a:buClrTx/>
              <a:buSzTx/>
              <a:buFontTx/>
              <a:buNone/>
            </a:pPr>
            <a:r>
              <a:rPr lang="en-US" altLang="en-US" sz="1800">
                <a:solidFill>
                  <a:schemeClr val="bg1"/>
                </a:solidFill>
              </a:rPr>
              <a:t>reattachment; of these, only 25% are still attached at</a:t>
            </a:r>
          </a:p>
          <a:p>
            <a:pPr eaLnBrk="1" hangingPunct="1">
              <a:lnSpc>
                <a:spcPct val="90000"/>
              </a:lnSpc>
              <a:spcBef>
                <a:spcPct val="0"/>
              </a:spcBef>
              <a:buClrTx/>
              <a:buSzTx/>
              <a:buFontTx/>
              <a:buNone/>
            </a:pPr>
            <a:r>
              <a:rPr lang="en-US" altLang="en-US" sz="1800">
                <a:solidFill>
                  <a:schemeClr val="bg1"/>
                </a:solidFill>
              </a:rPr>
              <a:t>5 years, and only 10% have ambulatory vision</a:t>
            </a:r>
          </a:p>
        </p:txBody>
      </p:sp>
      <p:sp>
        <p:nvSpPr>
          <p:cNvPr id="158730" name="Slide Number Placeholder 1">
            <a:extLst>
              <a:ext uri="{FF2B5EF4-FFF2-40B4-BE49-F238E27FC236}">
                <a16:creationId xmlns:a16="http://schemas.microsoft.com/office/drawing/2014/main" id="{392ED25D-04F2-41F0-8E0B-1AF719F3DAD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15F5E9-D7C2-4A5E-9B42-B830D7FEE332}" type="slidenum">
              <a:rPr lang="en-US" altLang="en-US" sz="1000"/>
              <a:pPr>
                <a:spcBef>
                  <a:spcPct val="0"/>
                </a:spcBef>
                <a:buClrTx/>
                <a:buSzTx/>
                <a:buFontTx/>
                <a:buNone/>
              </a:pPr>
              <a:t>186</a:t>
            </a:fld>
            <a:endParaRPr lang="en-US" altLang="en-US" sz="100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39214E87-9ECE-4F9F-8012-E91BC458DEA6}"/>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59747" name="Rectangle 8">
            <a:extLst>
              <a:ext uri="{FF2B5EF4-FFF2-40B4-BE49-F238E27FC236}">
                <a16:creationId xmlns:a16="http://schemas.microsoft.com/office/drawing/2014/main" id="{AD433531-45AF-4489-859E-70DCF7A17BB9}"/>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59748" name="Rectangle 9">
            <a:extLst>
              <a:ext uri="{FF2B5EF4-FFF2-40B4-BE49-F238E27FC236}">
                <a16:creationId xmlns:a16="http://schemas.microsoft.com/office/drawing/2014/main" id="{30E356A9-DB2C-4FA5-8E30-182B1B3FB0C0}"/>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59749" name="Text Box 10">
            <a:extLst>
              <a:ext uri="{FF2B5EF4-FFF2-40B4-BE49-F238E27FC236}">
                <a16:creationId xmlns:a16="http://schemas.microsoft.com/office/drawing/2014/main" id="{B1904B3F-46E6-4015-9630-8202DAE7224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59750" name="Line 12">
            <a:extLst>
              <a:ext uri="{FF2B5EF4-FFF2-40B4-BE49-F238E27FC236}">
                <a16:creationId xmlns:a16="http://schemas.microsoft.com/office/drawing/2014/main" id="{7A0AEC9F-E276-4AD7-94B0-2A0DE14AA5F1}"/>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1" name="Line 13">
            <a:extLst>
              <a:ext uri="{FF2B5EF4-FFF2-40B4-BE49-F238E27FC236}">
                <a16:creationId xmlns:a16="http://schemas.microsoft.com/office/drawing/2014/main" id="{19BF60D9-3416-46EF-BF02-C42971D59E7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2" name="Text Box 14">
            <a:extLst>
              <a:ext uri="{FF2B5EF4-FFF2-40B4-BE49-F238E27FC236}">
                <a16:creationId xmlns:a16="http://schemas.microsoft.com/office/drawing/2014/main" id="{A185536C-CBAF-4201-A5CB-DD7C7AC611EC}"/>
              </a:ext>
            </a:extLst>
          </p:cNvPr>
          <p:cNvSpPr txBox="1">
            <a:spLocks noChangeArrowheads="1"/>
          </p:cNvSpPr>
          <p:nvPr/>
        </p:nvSpPr>
        <p:spPr bwMode="auto">
          <a:xfrm>
            <a:off x="1371600" y="4800600"/>
            <a:ext cx="6477000" cy="5905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Once a decision to treat has been made, how long can it be deferred?</a:t>
            </a:r>
          </a:p>
          <a:p>
            <a:pPr eaLnBrk="1" hangingPunct="1">
              <a:spcBef>
                <a:spcPct val="0"/>
              </a:spcBef>
              <a:buClrTx/>
              <a:buSzTx/>
              <a:buFontTx/>
              <a:buNone/>
            </a:pPr>
            <a:r>
              <a:rPr lang="en-US" altLang="en-US" sz="1600">
                <a:solidFill>
                  <a:srgbClr val="99CCFF"/>
                </a:solidFill>
              </a:rPr>
              <a:t>When possible, treatment should be initiated within </a:t>
            </a:r>
            <a:r>
              <a:rPr lang="en-US" altLang="en-US" sz="1600" b="1">
                <a:solidFill>
                  <a:srgbClr val="99CCFF"/>
                </a:solidFill>
              </a:rPr>
              <a:t>72 hours</a:t>
            </a:r>
          </a:p>
        </p:txBody>
      </p:sp>
      <p:sp>
        <p:nvSpPr>
          <p:cNvPr id="159753" name="Slide Number Placeholder 1">
            <a:extLst>
              <a:ext uri="{FF2B5EF4-FFF2-40B4-BE49-F238E27FC236}">
                <a16:creationId xmlns:a16="http://schemas.microsoft.com/office/drawing/2014/main" id="{F2D0284D-5079-42F7-B93B-49C0457F30C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C96B38-05C2-4791-B5BD-A5B11BF26DE9}" type="slidenum">
              <a:rPr lang="en-US" altLang="en-US" sz="1000"/>
              <a:pPr>
                <a:spcBef>
                  <a:spcPct val="0"/>
                </a:spcBef>
                <a:buClrTx/>
                <a:buSzTx/>
                <a:buFontTx/>
                <a:buNone/>
              </a:pPr>
              <a:t>187</a:t>
            </a:fld>
            <a:endParaRPr lang="en-US" altLang="en-US" sz="100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a:extLst>
              <a:ext uri="{FF2B5EF4-FFF2-40B4-BE49-F238E27FC236}">
                <a16:creationId xmlns:a16="http://schemas.microsoft.com/office/drawing/2014/main" id="{FF64B883-AD94-4234-A840-585D1F3F2DE1}"/>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dirty="0">
                <a:solidFill>
                  <a:schemeClr val="bg2">
                    <a:lumMod val="50000"/>
                  </a:schemeClr>
                </a:solidFill>
              </a:rPr>
              <a:t>Treatment is indicated if the ROP meets one of three criteria:</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b="1" dirty="0">
                <a:solidFill>
                  <a:schemeClr val="bg2">
                    <a:lumMod val="50000"/>
                  </a:schemeClr>
                </a:solidFill>
              </a:rPr>
              <a:t>1. Zone 1, any Stage, with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2. Zone 1, Stage 3, with or without Plus disease</a:t>
            </a:r>
          </a:p>
          <a:p>
            <a:pPr eaLnBrk="1" hangingPunct="1">
              <a:lnSpc>
                <a:spcPct val="90000"/>
              </a:lnSpc>
              <a:defRPr/>
            </a:pPr>
            <a:r>
              <a:rPr lang="en-US" sz="1600" i="1" dirty="0">
                <a:solidFill>
                  <a:schemeClr val="bg2">
                    <a:lumMod val="50000"/>
                  </a:schemeClr>
                </a:solidFill>
              </a:rPr>
              <a:t>or</a:t>
            </a:r>
          </a:p>
          <a:p>
            <a:pPr eaLnBrk="1" hangingPunct="1">
              <a:lnSpc>
                <a:spcPct val="90000"/>
              </a:lnSpc>
              <a:defRPr/>
            </a:pPr>
            <a:r>
              <a:rPr lang="en-US" sz="1600" b="1" dirty="0">
                <a:solidFill>
                  <a:schemeClr val="bg2">
                    <a:lumMod val="50000"/>
                  </a:schemeClr>
                </a:solidFill>
              </a:rPr>
              <a:t>3. Zone 2, Stage 2 or 3, with Plus disease</a:t>
            </a:r>
          </a:p>
        </p:txBody>
      </p:sp>
      <p:sp>
        <p:nvSpPr>
          <p:cNvPr id="160771" name="Rectangle 8">
            <a:extLst>
              <a:ext uri="{FF2B5EF4-FFF2-40B4-BE49-F238E27FC236}">
                <a16:creationId xmlns:a16="http://schemas.microsoft.com/office/drawing/2014/main" id="{37034CDB-530F-4771-8D3D-9728C4394E14}"/>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60772" name="Rectangle 9">
            <a:extLst>
              <a:ext uri="{FF2B5EF4-FFF2-40B4-BE49-F238E27FC236}">
                <a16:creationId xmlns:a16="http://schemas.microsoft.com/office/drawing/2014/main" id="{33C647CE-1FF4-48A8-856E-601B448E54B1}"/>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160773" name="Text Box 10">
            <a:extLst>
              <a:ext uri="{FF2B5EF4-FFF2-40B4-BE49-F238E27FC236}">
                <a16:creationId xmlns:a16="http://schemas.microsoft.com/office/drawing/2014/main" id="{BCD805AA-BC90-4525-BB3E-51420CA187B5}"/>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160774" name="Line 12">
            <a:extLst>
              <a:ext uri="{FF2B5EF4-FFF2-40B4-BE49-F238E27FC236}">
                <a16:creationId xmlns:a16="http://schemas.microsoft.com/office/drawing/2014/main" id="{44CF952F-78D8-4223-8D0D-B819F7C51C7D}"/>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5" name="Line 13">
            <a:extLst>
              <a:ext uri="{FF2B5EF4-FFF2-40B4-BE49-F238E27FC236}">
                <a16:creationId xmlns:a16="http://schemas.microsoft.com/office/drawing/2014/main" id="{5456A3F5-AF5D-4463-93B9-687CB88EA98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6" name="Text Box 14">
            <a:extLst>
              <a:ext uri="{FF2B5EF4-FFF2-40B4-BE49-F238E27FC236}">
                <a16:creationId xmlns:a16="http://schemas.microsoft.com/office/drawing/2014/main" id="{B81E0F7F-202E-4F4D-A2FB-DE5A6E6D51A5}"/>
              </a:ext>
            </a:extLst>
          </p:cNvPr>
          <p:cNvSpPr txBox="1">
            <a:spLocks noChangeArrowheads="1"/>
          </p:cNvSpPr>
          <p:nvPr/>
        </p:nvSpPr>
        <p:spPr bwMode="auto">
          <a:xfrm>
            <a:off x="1371600" y="4800600"/>
            <a:ext cx="6477000" cy="5905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Once a decision to treat has been made, how long can it be deferred?</a:t>
            </a:r>
          </a:p>
          <a:p>
            <a:pPr eaLnBrk="1" hangingPunct="1">
              <a:spcBef>
                <a:spcPct val="0"/>
              </a:spcBef>
              <a:buClrTx/>
              <a:buSzTx/>
              <a:buFontTx/>
              <a:buNone/>
            </a:pPr>
            <a:r>
              <a:rPr lang="en-US" altLang="en-US" sz="1600">
                <a:solidFill>
                  <a:srgbClr val="0000FF"/>
                </a:solidFill>
              </a:rPr>
              <a:t>When possible, treatment should be initiated within </a:t>
            </a:r>
            <a:r>
              <a:rPr lang="en-US" altLang="en-US" sz="1600" b="1">
                <a:solidFill>
                  <a:srgbClr val="0000FF"/>
                </a:solidFill>
              </a:rPr>
              <a:t>72 hours</a:t>
            </a:r>
          </a:p>
        </p:txBody>
      </p:sp>
      <p:sp>
        <p:nvSpPr>
          <p:cNvPr id="160777" name="Slide Number Placeholder 1">
            <a:extLst>
              <a:ext uri="{FF2B5EF4-FFF2-40B4-BE49-F238E27FC236}">
                <a16:creationId xmlns:a16="http://schemas.microsoft.com/office/drawing/2014/main" id="{61B785A4-6825-485D-AAFB-A06A53E7BC4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9FD097-513E-45FC-A480-F81ABEF8744D}" type="slidenum">
              <a:rPr lang="en-US" altLang="en-US" sz="1000"/>
              <a:pPr>
                <a:spcBef>
                  <a:spcPct val="0"/>
                </a:spcBef>
                <a:buClrTx/>
                <a:buSzTx/>
                <a:buFontTx/>
                <a:buNone/>
              </a:pPr>
              <a:t>188</a:t>
            </a:fld>
            <a:endParaRPr lang="en-US" altLang="en-US" sz="100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7D9A9AE-7133-4D11-924B-FD5A7FF884E3}"/>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a:t>
            </a:r>
          </a:p>
          <a:p>
            <a:pPr lvl="3" eaLnBrk="1" hangingPunct="1">
              <a:lnSpc>
                <a:spcPct val="90000"/>
              </a:lnSpc>
            </a:pPr>
            <a:r>
              <a:rPr lang="en-US" altLang="en-US">
                <a:solidFill>
                  <a:schemeClr val="bg1"/>
                </a:solidFill>
              </a:rPr>
              <a:t>…whose gestational age at birth was 30 weeks or less</a:t>
            </a:r>
          </a:p>
          <a:p>
            <a:pPr lvl="1" eaLnBrk="1" hangingPunct="1">
              <a:lnSpc>
                <a:spcPct val="90000"/>
              </a:lnSpc>
            </a:pPr>
            <a:r>
              <a:rPr lang="en-US" altLang="en-US" b="1" i="1">
                <a:solidFill>
                  <a:schemeClr val="bg1"/>
                </a:solidFill>
              </a:rPr>
              <a:t>When?</a:t>
            </a:r>
          </a:p>
          <a:p>
            <a:pPr lvl="2" eaLnBrk="1" hangingPunct="1">
              <a:lnSpc>
                <a:spcPct val="90000"/>
              </a:lnSpc>
            </a:pPr>
            <a:r>
              <a:rPr lang="en-US" altLang="en-US">
                <a:solidFill>
                  <a:schemeClr val="bg1"/>
                </a:solidFill>
              </a:rPr>
              <a:t>Timing of first screen is a function of pt age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1795" name="Text Box 3">
            <a:extLst>
              <a:ext uri="{FF2B5EF4-FFF2-40B4-BE49-F238E27FC236}">
                <a16:creationId xmlns:a16="http://schemas.microsoft.com/office/drawing/2014/main" id="{07D4492A-189A-4BF1-BFCA-0F0F55BA2110}"/>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1796" name="Rectangle 4">
            <a:extLst>
              <a:ext uri="{FF2B5EF4-FFF2-40B4-BE49-F238E27FC236}">
                <a16:creationId xmlns:a16="http://schemas.microsoft.com/office/drawing/2014/main" id="{E383CDD2-DF18-4F82-955D-6C878DF77A51}"/>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61797" name="Rectangle 5">
            <a:extLst>
              <a:ext uri="{FF2B5EF4-FFF2-40B4-BE49-F238E27FC236}">
                <a16:creationId xmlns:a16="http://schemas.microsoft.com/office/drawing/2014/main" id="{3902B030-D37E-4FA9-BFAB-277A274C4325}"/>
              </a:ext>
            </a:extLst>
          </p:cNvPr>
          <p:cNvSpPr>
            <a:spLocks noChangeArrowheads="1"/>
          </p:cNvSpPr>
          <p:nvPr/>
        </p:nvSpPr>
        <p:spPr bwMode="auto">
          <a:xfrm>
            <a:off x="5562600" y="2362200"/>
            <a:ext cx="5334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161798" name="Rectangle 11">
            <a:extLst>
              <a:ext uri="{FF2B5EF4-FFF2-40B4-BE49-F238E27FC236}">
                <a16:creationId xmlns:a16="http://schemas.microsoft.com/office/drawing/2014/main" id="{F50DB68A-1426-49ED-92FB-5FEEABBA32E5}"/>
              </a:ext>
            </a:extLst>
          </p:cNvPr>
          <p:cNvSpPr>
            <a:spLocks noChangeArrowheads="1"/>
          </p:cNvSpPr>
          <p:nvPr/>
        </p:nvSpPr>
        <p:spPr bwMode="auto">
          <a:xfrm>
            <a:off x="685800" y="2743200"/>
            <a:ext cx="1066800" cy="3276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1799" name="Slide Number Placeholder 1">
            <a:extLst>
              <a:ext uri="{FF2B5EF4-FFF2-40B4-BE49-F238E27FC236}">
                <a16:creationId xmlns:a16="http://schemas.microsoft.com/office/drawing/2014/main" id="{922B0806-80A7-439B-A8FD-FEB36790CE0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D3FAE6A-EDD0-41C9-A2F9-7DDA1A71F9F2}" type="slidenum">
              <a:rPr lang="en-US" altLang="en-US" sz="1000"/>
              <a:pPr>
                <a:spcBef>
                  <a:spcPct val="0"/>
                </a:spcBef>
                <a:buClrTx/>
                <a:buSzTx/>
                <a:buFontTx/>
                <a:buNone/>
              </a:pPr>
              <a:t>189</a:t>
            </a:fld>
            <a:endParaRPr lang="en-US" altLang="en-US"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i="1" dirty="0">
                <a:solidFill>
                  <a:srgbClr val="0000FF"/>
                </a:solidFill>
                <a:sym typeface="Wingdings" panose="05000000000000000000" pitchFamily="2" charset="2"/>
              </a:rPr>
              <a:t>LBW</a:t>
            </a:r>
            <a:r>
              <a:rPr lang="en-US" altLang="en-US" sz="2400" b="1" dirty="0">
                <a:solidFill>
                  <a:srgbClr val="0000FF"/>
                </a:solidFill>
                <a:sym typeface="Wingdings" panose="05000000000000000000" pitchFamily="2" charset="2"/>
              </a:rPr>
              <a:t> </a:t>
            </a:r>
            <a:r>
              <a:rPr lang="en-US" altLang="en-US" sz="2400" dirty="0">
                <a:solidFill>
                  <a:schemeClr val="bg1">
                    <a:lumMod val="75000"/>
                  </a:schemeClr>
                </a:solidFill>
                <a:sym typeface="Wingdings" panose="05000000000000000000" pitchFamily="2" charset="2"/>
              </a:rPr>
              <a:t>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313932"/>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19</a:t>
            </a:fld>
            <a:endParaRPr lang="en-US" altLang="en-US" sz="1000"/>
          </a:p>
        </p:txBody>
      </p:sp>
      <p:sp>
        <p:nvSpPr>
          <p:cNvPr id="2" name="TextBox 1">
            <a:extLst>
              <a:ext uri="{FF2B5EF4-FFF2-40B4-BE49-F238E27FC236}">
                <a16:creationId xmlns:a16="http://schemas.microsoft.com/office/drawing/2014/main" id="{B9F4D4B7-34E3-05D5-EBD7-495855B5D839}"/>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i="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B62AF34E-13F3-23C7-B41A-ABD5F26D14EB}"/>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7BC9F840-217C-1FBD-686F-37D06B2A808B}"/>
              </a:ext>
            </a:extLst>
          </p:cNvPr>
          <p:cNvSpPr txBox="1"/>
          <p:nvPr/>
        </p:nvSpPr>
        <p:spPr>
          <a:xfrm>
            <a:off x="3666382" y="1815788"/>
            <a:ext cx="404278" cy="523220"/>
          </a:xfrm>
          <a:prstGeom prst="rect">
            <a:avLst/>
          </a:prstGeom>
          <a:noFill/>
        </p:spPr>
        <p:txBody>
          <a:bodyPr wrap="none" rtlCol="0">
            <a:spAutoFit/>
          </a:bodyPr>
          <a:lstStyle/>
          <a:p>
            <a:r>
              <a:rPr lang="en-US" sz="2800" b="1" i="1" dirty="0">
                <a:solidFill>
                  <a:srgbClr val="0000FF"/>
                </a:solidFill>
              </a:rPr>
              <a:t>?</a:t>
            </a:r>
          </a:p>
        </p:txBody>
      </p:sp>
      <p:sp>
        <p:nvSpPr>
          <p:cNvPr id="5" name="TextBox 4">
            <a:extLst>
              <a:ext uri="{FF2B5EF4-FFF2-40B4-BE49-F238E27FC236}">
                <a16:creationId xmlns:a16="http://schemas.microsoft.com/office/drawing/2014/main" id="{E554A8A8-549B-8309-E0DA-894344F0576F}"/>
              </a:ext>
            </a:extLst>
          </p:cNvPr>
          <p:cNvSpPr txBox="1"/>
          <p:nvPr/>
        </p:nvSpPr>
        <p:spPr>
          <a:xfrm>
            <a:off x="2417470" y="1206481"/>
            <a:ext cx="325730" cy="369332"/>
          </a:xfrm>
          <a:prstGeom prst="rect">
            <a:avLst/>
          </a:prstGeom>
          <a:noFill/>
        </p:spPr>
        <p:txBody>
          <a:bodyPr wrap="none" rtlCol="0">
            <a:spAutoFit/>
          </a:bodyPr>
          <a:lstStyle/>
          <a:p>
            <a:r>
              <a:rPr lang="en-US" b="1" i="1" dirty="0"/>
              <a: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a:extLst>
              <a:ext uri="{FF2B5EF4-FFF2-40B4-BE49-F238E27FC236}">
                <a16:creationId xmlns:a16="http://schemas.microsoft.com/office/drawing/2014/main" id="{11BF6C06-9698-45EC-9E12-E5BDDF4BABDD}"/>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2819" name="Rectangle 2">
            <a:extLst>
              <a:ext uri="{FF2B5EF4-FFF2-40B4-BE49-F238E27FC236}">
                <a16:creationId xmlns:a16="http://schemas.microsoft.com/office/drawing/2014/main" id="{3BB12A1E-F52F-43FD-9263-BE14E45226F9}"/>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a:t>
            </a:r>
          </a:p>
          <a:p>
            <a:pPr lvl="3" eaLnBrk="1" hangingPunct="1">
              <a:lnSpc>
                <a:spcPct val="90000"/>
              </a:lnSpc>
            </a:pPr>
            <a:r>
              <a:rPr lang="en-US" altLang="en-US">
                <a:solidFill>
                  <a:schemeClr val="bg1"/>
                </a:solidFill>
              </a:rPr>
              <a:t>…whose gestational age at birth was 30 weeks or less</a:t>
            </a:r>
          </a:p>
          <a:p>
            <a:pPr lvl="1" eaLnBrk="1" hangingPunct="1">
              <a:lnSpc>
                <a:spcPct val="90000"/>
              </a:lnSpc>
            </a:pPr>
            <a:r>
              <a:rPr lang="en-US" altLang="en-US" b="1" i="1">
                <a:solidFill>
                  <a:schemeClr val="bg1"/>
                </a:solidFill>
              </a:rPr>
              <a:t>When?</a:t>
            </a:r>
          </a:p>
          <a:p>
            <a:pPr lvl="2" eaLnBrk="1" hangingPunct="1">
              <a:lnSpc>
                <a:spcPct val="90000"/>
              </a:lnSpc>
            </a:pPr>
            <a:r>
              <a:rPr lang="en-US" altLang="en-US">
                <a:solidFill>
                  <a:schemeClr val="bg1"/>
                </a:solidFill>
              </a:rPr>
              <a:t>Timing of first screen is a function of pt age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2820" name="Text Box 3">
            <a:extLst>
              <a:ext uri="{FF2B5EF4-FFF2-40B4-BE49-F238E27FC236}">
                <a16:creationId xmlns:a16="http://schemas.microsoft.com/office/drawing/2014/main" id="{AAD3B814-8BE1-40FB-A291-6E27E54952CD}"/>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2821" name="Rectangle 4">
            <a:extLst>
              <a:ext uri="{FF2B5EF4-FFF2-40B4-BE49-F238E27FC236}">
                <a16:creationId xmlns:a16="http://schemas.microsoft.com/office/drawing/2014/main" id="{2E97E761-76E0-4507-83B2-21C94751DAD6}"/>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62822" name="Rectangle 11">
            <a:extLst>
              <a:ext uri="{FF2B5EF4-FFF2-40B4-BE49-F238E27FC236}">
                <a16:creationId xmlns:a16="http://schemas.microsoft.com/office/drawing/2014/main" id="{68977FEE-367D-46D0-A50A-C552466C1DB2}"/>
              </a:ext>
            </a:extLst>
          </p:cNvPr>
          <p:cNvSpPr>
            <a:spLocks noChangeArrowheads="1"/>
          </p:cNvSpPr>
          <p:nvPr/>
        </p:nvSpPr>
        <p:spPr bwMode="auto">
          <a:xfrm>
            <a:off x="685800" y="2743200"/>
            <a:ext cx="1066800" cy="3276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2823" name="Slide Number Placeholder 1">
            <a:extLst>
              <a:ext uri="{FF2B5EF4-FFF2-40B4-BE49-F238E27FC236}">
                <a16:creationId xmlns:a16="http://schemas.microsoft.com/office/drawing/2014/main" id="{895961E3-F4B1-4C7D-ACF5-BBF565E6398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05CF20-2CBB-4FC2-A57F-D8427BB5145A}" type="slidenum">
              <a:rPr lang="en-US" altLang="en-US" sz="1000"/>
              <a:pPr>
                <a:spcBef>
                  <a:spcPct val="0"/>
                </a:spcBef>
                <a:buClrTx/>
                <a:buSzTx/>
                <a:buFontTx/>
                <a:buNone/>
              </a:pPr>
              <a:t>190</a:t>
            </a:fld>
            <a:endParaRPr lang="en-US" altLang="en-US" sz="100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6404695F-B82B-4535-A14E-AE462FB3216F}"/>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843" name="Rectangle 3">
            <a:extLst>
              <a:ext uri="{FF2B5EF4-FFF2-40B4-BE49-F238E27FC236}">
                <a16:creationId xmlns:a16="http://schemas.microsoft.com/office/drawing/2014/main" id="{CF94F9B9-4741-4A5A-924E-DF448A6C45FC}"/>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solidFill>
                  <a:schemeClr val="bg1"/>
                </a:solidFill>
              </a:rPr>
              <a:t>When?</a:t>
            </a:r>
          </a:p>
          <a:p>
            <a:pPr lvl="2" eaLnBrk="1" hangingPunct="1">
              <a:lnSpc>
                <a:spcPct val="90000"/>
              </a:lnSpc>
            </a:pPr>
            <a:r>
              <a:rPr lang="en-US" altLang="en-US">
                <a:solidFill>
                  <a:schemeClr val="bg1"/>
                </a:solidFill>
              </a:rPr>
              <a:t>Timing of first screen is a function of pt age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3844" name="Text Box 4">
            <a:extLst>
              <a:ext uri="{FF2B5EF4-FFF2-40B4-BE49-F238E27FC236}">
                <a16:creationId xmlns:a16="http://schemas.microsoft.com/office/drawing/2014/main" id="{7143B10F-C64D-406E-8832-98E103E79091}"/>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3845" name="Rectangle 5">
            <a:extLst>
              <a:ext uri="{FF2B5EF4-FFF2-40B4-BE49-F238E27FC236}">
                <a16:creationId xmlns:a16="http://schemas.microsoft.com/office/drawing/2014/main" id="{F8642C07-871F-42DD-B49A-FBEAD84C1FB1}"/>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63846" name="Rectangle 6">
            <a:extLst>
              <a:ext uri="{FF2B5EF4-FFF2-40B4-BE49-F238E27FC236}">
                <a16:creationId xmlns:a16="http://schemas.microsoft.com/office/drawing/2014/main" id="{F88C867A-091C-4C4A-8749-94B328D67A1C}"/>
              </a:ext>
            </a:extLst>
          </p:cNvPr>
          <p:cNvSpPr>
            <a:spLocks noChangeArrowheads="1"/>
          </p:cNvSpPr>
          <p:nvPr/>
        </p:nvSpPr>
        <p:spPr bwMode="auto">
          <a:xfrm>
            <a:off x="6019800" y="2743200"/>
            <a:ext cx="3048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163847" name="Rectangle 11">
            <a:extLst>
              <a:ext uri="{FF2B5EF4-FFF2-40B4-BE49-F238E27FC236}">
                <a16:creationId xmlns:a16="http://schemas.microsoft.com/office/drawing/2014/main" id="{40F59024-0955-4A77-97FF-0B99A3F82481}"/>
              </a:ext>
            </a:extLst>
          </p:cNvPr>
          <p:cNvSpPr>
            <a:spLocks noChangeArrowheads="1"/>
          </p:cNvSpPr>
          <p:nvPr/>
        </p:nvSpPr>
        <p:spPr bwMode="auto">
          <a:xfrm>
            <a:off x="685800" y="3048000"/>
            <a:ext cx="10668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48" name="Slide Number Placeholder 1">
            <a:extLst>
              <a:ext uri="{FF2B5EF4-FFF2-40B4-BE49-F238E27FC236}">
                <a16:creationId xmlns:a16="http://schemas.microsoft.com/office/drawing/2014/main" id="{D87C41F9-1C6B-4B07-A414-85E370539F8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A12788-2120-495E-9890-92152ABEEC80}" type="slidenum">
              <a:rPr lang="en-US" altLang="en-US" sz="1000"/>
              <a:pPr>
                <a:spcBef>
                  <a:spcPct val="0"/>
                </a:spcBef>
                <a:buClrTx/>
                <a:buSzTx/>
                <a:buFontTx/>
                <a:buNone/>
              </a:pPr>
              <a:t>191</a:t>
            </a:fld>
            <a:endParaRPr lang="en-US" altLang="en-US" sz="100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a:extLst>
              <a:ext uri="{FF2B5EF4-FFF2-40B4-BE49-F238E27FC236}">
                <a16:creationId xmlns:a16="http://schemas.microsoft.com/office/drawing/2014/main" id="{5685AA0B-BB16-42F3-83B4-522AFC1C8E85}"/>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4867" name="Rectangle 2">
            <a:extLst>
              <a:ext uri="{FF2B5EF4-FFF2-40B4-BE49-F238E27FC236}">
                <a16:creationId xmlns:a16="http://schemas.microsoft.com/office/drawing/2014/main" id="{1A67CAA9-93E0-421D-A253-6FFD05C93348}"/>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4868" name="Rectangle 3">
            <a:extLst>
              <a:ext uri="{FF2B5EF4-FFF2-40B4-BE49-F238E27FC236}">
                <a16:creationId xmlns:a16="http://schemas.microsoft.com/office/drawing/2014/main" id="{AF63DC5C-CA73-4B03-808E-2C472E5385C1}"/>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solidFill>
                  <a:schemeClr val="bg1"/>
                </a:solidFill>
              </a:rPr>
              <a:t>When?</a:t>
            </a:r>
          </a:p>
          <a:p>
            <a:pPr lvl="2" eaLnBrk="1" hangingPunct="1">
              <a:lnSpc>
                <a:spcPct val="90000"/>
              </a:lnSpc>
            </a:pPr>
            <a:r>
              <a:rPr lang="en-US" altLang="en-US">
                <a:solidFill>
                  <a:schemeClr val="bg1"/>
                </a:solidFill>
              </a:rPr>
              <a:t>Timing of first screen is a function of pt age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4869" name="Text Box 4">
            <a:extLst>
              <a:ext uri="{FF2B5EF4-FFF2-40B4-BE49-F238E27FC236}">
                <a16:creationId xmlns:a16="http://schemas.microsoft.com/office/drawing/2014/main" id="{7002DB08-8FE7-4AF3-AEBC-BBBD2F5E8430}"/>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4870" name="Rectangle 5">
            <a:extLst>
              <a:ext uri="{FF2B5EF4-FFF2-40B4-BE49-F238E27FC236}">
                <a16:creationId xmlns:a16="http://schemas.microsoft.com/office/drawing/2014/main" id="{769A4D2B-A56A-412A-81FA-63B38FAAAA6D}"/>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64871" name="Rectangle 12">
            <a:extLst>
              <a:ext uri="{FF2B5EF4-FFF2-40B4-BE49-F238E27FC236}">
                <a16:creationId xmlns:a16="http://schemas.microsoft.com/office/drawing/2014/main" id="{E5EA6437-9B7D-4CFE-B745-0EFD652FC9DD}"/>
              </a:ext>
            </a:extLst>
          </p:cNvPr>
          <p:cNvSpPr>
            <a:spLocks noChangeArrowheads="1"/>
          </p:cNvSpPr>
          <p:nvPr/>
        </p:nvSpPr>
        <p:spPr bwMode="auto">
          <a:xfrm>
            <a:off x="685800" y="3048000"/>
            <a:ext cx="10668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4872" name="Slide Number Placeholder 1">
            <a:extLst>
              <a:ext uri="{FF2B5EF4-FFF2-40B4-BE49-F238E27FC236}">
                <a16:creationId xmlns:a16="http://schemas.microsoft.com/office/drawing/2014/main" id="{7BE10717-4A30-4ECB-8BF1-296F777EBFF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7CDD791-E0EF-4BD0-B363-16EEE4BA3D89}" type="slidenum">
              <a:rPr lang="en-US" altLang="en-US" sz="1000"/>
              <a:pPr>
                <a:spcBef>
                  <a:spcPct val="0"/>
                </a:spcBef>
                <a:buClrTx/>
                <a:buSzTx/>
                <a:buFontTx/>
                <a:buNone/>
              </a:pPr>
              <a:t>192</a:t>
            </a:fld>
            <a:endParaRPr lang="en-US" altLang="en-US" sz="100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B46EF483-3677-4A42-9587-1C1F792E3BE4}"/>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5891" name="Rectangle 3">
            <a:extLst>
              <a:ext uri="{FF2B5EF4-FFF2-40B4-BE49-F238E27FC236}">
                <a16:creationId xmlns:a16="http://schemas.microsoft.com/office/drawing/2014/main" id="{84347B54-7ECE-428C-96FC-4D09B31CE415}"/>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5892" name="Rectangle 4">
            <a:extLst>
              <a:ext uri="{FF2B5EF4-FFF2-40B4-BE49-F238E27FC236}">
                <a16:creationId xmlns:a16="http://schemas.microsoft.com/office/drawing/2014/main" id="{772CCBCA-E690-42FC-9E43-1B678840AED6}"/>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solidFill>
                  <a:srgbClr val="B2B2B2"/>
                </a:solidFill>
              </a:rPr>
              <a:t>ROP screening</a:t>
            </a:r>
            <a:r>
              <a:rPr lang="en-US" altLang="en-US">
                <a:solidFill>
                  <a:srgbClr val="B2B2B2"/>
                </a:solidFill>
              </a:rPr>
              <a:t> </a:t>
            </a:r>
          </a:p>
          <a:p>
            <a:pPr lvl="1" eaLnBrk="1" hangingPunct="1">
              <a:lnSpc>
                <a:spcPct val="90000"/>
              </a:lnSpc>
            </a:pPr>
            <a:r>
              <a:rPr lang="en-US" altLang="en-US" b="1" i="1">
                <a:solidFill>
                  <a:srgbClr val="B2B2B2"/>
                </a:solidFill>
              </a:rPr>
              <a:t>Who?</a:t>
            </a:r>
          </a:p>
          <a:p>
            <a:pPr lvl="2" eaLnBrk="1" hangingPunct="1">
              <a:lnSpc>
                <a:spcPct val="90000"/>
              </a:lnSpc>
            </a:pPr>
            <a:r>
              <a:rPr lang="en-US" altLang="en-US">
                <a:solidFill>
                  <a:srgbClr val="B2B2B2"/>
                </a:solidFill>
              </a:rPr>
              <a:t>Screen all infants… </a:t>
            </a:r>
          </a:p>
          <a:p>
            <a:pPr lvl="3" eaLnBrk="1" hangingPunct="1">
              <a:lnSpc>
                <a:spcPct val="90000"/>
              </a:lnSpc>
            </a:pPr>
            <a:r>
              <a:rPr lang="en-US" altLang="en-US">
                <a:solidFill>
                  <a:srgbClr val="B2B2B2"/>
                </a:solidFill>
              </a:rPr>
              <a:t>…with a birth weight of less than 1500 gm, </a:t>
            </a:r>
            <a:r>
              <a:rPr lang="en-US" altLang="en-US" b="1" i="1">
                <a:solidFill>
                  <a:srgbClr val="B2B2B2"/>
                </a:solidFill>
              </a:rPr>
              <a:t>and/or</a:t>
            </a:r>
          </a:p>
          <a:p>
            <a:pPr lvl="3" eaLnBrk="1" hangingPunct="1">
              <a:lnSpc>
                <a:spcPct val="90000"/>
              </a:lnSpc>
            </a:pPr>
            <a:r>
              <a:rPr lang="en-US" altLang="en-US">
                <a:solidFill>
                  <a:srgbClr val="B2B2B2"/>
                </a:solidFill>
              </a:rPr>
              <a:t>…whose gestational age at birth was 30 weeks or less</a:t>
            </a:r>
          </a:p>
          <a:p>
            <a:pPr lvl="1" eaLnBrk="1" hangingPunct="1">
              <a:lnSpc>
                <a:spcPct val="90000"/>
              </a:lnSpc>
            </a:pPr>
            <a:r>
              <a:rPr lang="en-US" altLang="en-US" b="1" i="1">
                <a:solidFill>
                  <a:schemeClr val="bg1"/>
                </a:solidFill>
              </a:rPr>
              <a:t>When?</a:t>
            </a:r>
          </a:p>
          <a:p>
            <a:pPr lvl="2" eaLnBrk="1" hangingPunct="1">
              <a:lnSpc>
                <a:spcPct val="90000"/>
              </a:lnSpc>
            </a:pPr>
            <a:r>
              <a:rPr lang="en-US" altLang="en-US">
                <a:solidFill>
                  <a:schemeClr val="bg1"/>
                </a:solidFill>
              </a:rPr>
              <a:t>Timing of first screen is a function of pt age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5893" name="Text Box 5">
            <a:extLst>
              <a:ext uri="{FF2B5EF4-FFF2-40B4-BE49-F238E27FC236}">
                <a16:creationId xmlns:a16="http://schemas.microsoft.com/office/drawing/2014/main" id="{33F48C29-CA62-4D37-B774-DEC0B164C8A0}"/>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5894" name="Rectangle 6">
            <a:extLst>
              <a:ext uri="{FF2B5EF4-FFF2-40B4-BE49-F238E27FC236}">
                <a16:creationId xmlns:a16="http://schemas.microsoft.com/office/drawing/2014/main" id="{9273627B-D8B0-49DA-9306-D7D5D97EBE95}"/>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65895" name="Rectangle 9">
            <a:extLst>
              <a:ext uri="{FF2B5EF4-FFF2-40B4-BE49-F238E27FC236}">
                <a16:creationId xmlns:a16="http://schemas.microsoft.com/office/drawing/2014/main" id="{729F91A5-D268-4DC7-8ADE-B9A4B3C72E81}"/>
              </a:ext>
            </a:extLst>
          </p:cNvPr>
          <p:cNvSpPr>
            <a:spLocks noChangeArrowheads="1"/>
          </p:cNvSpPr>
          <p:nvPr/>
        </p:nvSpPr>
        <p:spPr bwMode="auto">
          <a:xfrm>
            <a:off x="838200" y="3200400"/>
            <a:ext cx="10668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5896" name="Rectangle 8">
            <a:extLst>
              <a:ext uri="{FF2B5EF4-FFF2-40B4-BE49-F238E27FC236}">
                <a16:creationId xmlns:a16="http://schemas.microsoft.com/office/drawing/2014/main" id="{1ABEC09A-7E3C-4449-B03D-CB32412481D8}"/>
              </a:ext>
            </a:extLst>
          </p:cNvPr>
          <p:cNvSpPr>
            <a:spLocks noChangeArrowheads="1"/>
          </p:cNvSpPr>
          <p:nvPr/>
        </p:nvSpPr>
        <p:spPr bwMode="auto">
          <a:xfrm>
            <a:off x="685800" y="3048000"/>
            <a:ext cx="10668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5897" name="Text Box 7">
            <a:extLst>
              <a:ext uri="{FF2B5EF4-FFF2-40B4-BE49-F238E27FC236}">
                <a16:creationId xmlns:a16="http://schemas.microsoft.com/office/drawing/2014/main" id="{AA9E7711-8F23-4C3C-8026-96E7DAB66EAB}"/>
              </a:ext>
            </a:extLst>
          </p:cNvPr>
          <p:cNvSpPr txBox="1">
            <a:spLocks noChangeArrowheads="1"/>
          </p:cNvSpPr>
          <p:nvPr/>
        </p:nvSpPr>
        <p:spPr bwMode="auto">
          <a:xfrm>
            <a:off x="152400" y="3140075"/>
            <a:ext cx="8978740" cy="313932"/>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t>What about infants &gt;1500 gm and/or with gestational age &gt;30 weeks? Should they be screened?</a:t>
            </a:r>
          </a:p>
        </p:txBody>
      </p:sp>
      <p:sp>
        <p:nvSpPr>
          <p:cNvPr id="165898" name="Slide Number Placeholder 1">
            <a:extLst>
              <a:ext uri="{FF2B5EF4-FFF2-40B4-BE49-F238E27FC236}">
                <a16:creationId xmlns:a16="http://schemas.microsoft.com/office/drawing/2014/main" id="{AC5DC8AE-33F0-49D7-9A85-070A99A4C9D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5AFDAC-61B7-4208-996B-FE9F5896D8F9}" type="slidenum">
              <a:rPr lang="en-US" altLang="en-US" sz="1000"/>
              <a:pPr>
                <a:spcBef>
                  <a:spcPct val="0"/>
                </a:spcBef>
                <a:buClrTx/>
                <a:buSzTx/>
                <a:buFontTx/>
                <a:buNone/>
              </a:pPr>
              <a:t>193</a:t>
            </a:fld>
            <a:endParaRPr lang="en-US" altLang="en-US" sz="100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351789AF-3050-4EA4-8089-B79851B65169}"/>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6915" name="Rectangle 3">
            <a:extLst>
              <a:ext uri="{FF2B5EF4-FFF2-40B4-BE49-F238E27FC236}">
                <a16:creationId xmlns:a16="http://schemas.microsoft.com/office/drawing/2014/main" id="{1567DEA5-08FD-494B-96E7-91C221BC6FF4}"/>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6916" name="Rectangle 4">
            <a:extLst>
              <a:ext uri="{FF2B5EF4-FFF2-40B4-BE49-F238E27FC236}">
                <a16:creationId xmlns:a16="http://schemas.microsoft.com/office/drawing/2014/main" id="{F1908AB1-C7C4-4B85-BE1B-7BC7410F4112}"/>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dirty="0">
                <a:solidFill>
                  <a:srgbClr val="B2B2B2"/>
                </a:solidFill>
              </a:rPr>
              <a:t>ROP screening</a:t>
            </a:r>
            <a:r>
              <a:rPr lang="en-US" altLang="en-US" dirty="0">
                <a:solidFill>
                  <a:srgbClr val="B2B2B2"/>
                </a:solidFill>
              </a:rPr>
              <a:t> </a:t>
            </a:r>
          </a:p>
          <a:p>
            <a:pPr lvl="1" eaLnBrk="1" hangingPunct="1">
              <a:lnSpc>
                <a:spcPct val="90000"/>
              </a:lnSpc>
            </a:pPr>
            <a:r>
              <a:rPr lang="en-US" altLang="en-US" b="1" i="1" dirty="0">
                <a:solidFill>
                  <a:srgbClr val="B2B2B2"/>
                </a:solidFill>
              </a:rPr>
              <a:t>Who?</a:t>
            </a:r>
          </a:p>
          <a:p>
            <a:pPr lvl="2" eaLnBrk="1" hangingPunct="1">
              <a:lnSpc>
                <a:spcPct val="90000"/>
              </a:lnSpc>
            </a:pPr>
            <a:r>
              <a:rPr lang="en-US" altLang="en-US" dirty="0">
                <a:solidFill>
                  <a:srgbClr val="B2B2B2"/>
                </a:solidFill>
              </a:rPr>
              <a:t>Screen all infants… </a:t>
            </a:r>
          </a:p>
          <a:p>
            <a:pPr lvl="3" eaLnBrk="1" hangingPunct="1">
              <a:lnSpc>
                <a:spcPct val="90000"/>
              </a:lnSpc>
            </a:pPr>
            <a:r>
              <a:rPr lang="en-US" altLang="en-US" dirty="0">
                <a:solidFill>
                  <a:srgbClr val="B2B2B2"/>
                </a:solidFill>
              </a:rPr>
              <a:t>…with a birth weight of less than 1500 gm, </a:t>
            </a:r>
            <a:r>
              <a:rPr lang="en-US" altLang="en-US" b="1" i="1" dirty="0">
                <a:solidFill>
                  <a:srgbClr val="B2B2B2"/>
                </a:solidFill>
              </a:rPr>
              <a:t>and/or</a:t>
            </a:r>
          </a:p>
          <a:p>
            <a:pPr lvl="3" eaLnBrk="1" hangingPunct="1">
              <a:lnSpc>
                <a:spcPct val="90000"/>
              </a:lnSpc>
            </a:pPr>
            <a:r>
              <a:rPr lang="en-US" altLang="en-US" dirty="0">
                <a:solidFill>
                  <a:srgbClr val="B2B2B2"/>
                </a:solidFill>
              </a:rPr>
              <a:t>…whose gestational age at birth was 30 weeks or less</a:t>
            </a:r>
          </a:p>
          <a:p>
            <a:pPr lvl="1" eaLnBrk="1" hangingPunct="1">
              <a:lnSpc>
                <a:spcPct val="90000"/>
              </a:lnSpc>
            </a:pPr>
            <a:r>
              <a:rPr lang="en-US" altLang="en-US" b="1" i="1" dirty="0">
                <a:solidFill>
                  <a:schemeClr val="bg1"/>
                </a:solidFill>
              </a:rPr>
              <a:t>When?</a:t>
            </a:r>
          </a:p>
          <a:p>
            <a:pPr lvl="2" eaLnBrk="1" hangingPunct="1">
              <a:lnSpc>
                <a:spcPct val="90000"/>
              </a:lnSpc>
            </a:pPr>
            <a:r>
              <a:rPr lang="en-US" altLang="en-US" dirty="0">
                <a:solidFill>
                  <a:schemeClr val="bg1"/>
                </a:solidFill>
              </a:rPr>
              <a:t>Timing of first screen is a function of </a:t>
            </a:r>
            <a:r>
              <a:rPr lang="en-US" altLang="en-US" dirty="0" err="1">
                <a:solidFill>
                  <a:schemeClr val="bg1"/>
                </a:solidFill>
              </a:rPr>
              <a:t>pt</a:t>
            </a:r>
            <a:r>
              <a:rPr lang="en-US" altLang="en-US" dirty="0">
                <a:solidFill>
                  <a:schemeClr val="bg1"/>
                </a:solidFill>
              </a:rPr>
              <a:t> age</a:t>
            </a:r>
          </a:p>
          <a:p>
            <a:pPr lvl="3" eaLnBrk="1" hangingPunct="1">
              <a:lnSpc>
                <a:spcPct val="90000"/>
              </a:lnSpc>
            </a:pPr>
            <a:r>
              <a:rPr lang="en-US" altLang="en-US" dirty="0">
                <a:solidFill>
                  <a:schemeClr val="bg1"/>
                </a:solidFill>
              </a:rPr>
              <a:t>Serious ROP rare before postmenstrual age 31 weeks, so this is the youngest age that requires screening</a:t>
            </a:r>
          </a:p>
          <a:p>
            <a:pPr lvl="1" eaLnBrk="1" hangingPunct="1">
              <a:lnSpc>
                <a:spcPct val="90000"/>
              </a:lnSpc>
            </a:pPr>
            <a:r>
              <a:rPr lang="en-US" altLang="en-US" b="1" i="1" dirty="0">
                <a:solidFill>
                  <a:schemeClr val="bg1"/>
                </a:solidFill>
              </a:rPr>
              <a:t>How Often?</a:t>
            </a:r>
          </a:p>
          <a:p>
            <a:pPr lvl="2" eaLnBrk="1" hangingPunct="1">
              <a:lnSpc>
                <a:spcPct val="90000"/>
              </a:lnSpc>
            </a:pPr>
            <a:r>
              <a:rPr lang="en-US" altLang="en-US" dirty="0">
                <a:solidFill>
                  <a:schemeClr val="bg1"/>
                </a:solidFill>
              </a:rPr>
              <a:t>A single screening exam is sufficient if the retina is fully vascularized OU</a:t>
            </a:r>
          </a:p>
          <a:p>
            <a:pPr lvl="2" eaLnBrk="1" hangingPunct="1">
              <a:lnSpc>
                <a:spcPct val="90000"/>
              </a:lnSpc>
            </a:pPr>
            <a:r>
              <a:rPr lang="en-US" altLang="en-US" dirty="0">
                <a:solidFill>
                  <a:schemeClr val="bg1"/>
                </a:solidFill>
              </a:rPr>
              <a:t>Otherwise, 1 - 3 week follow-up is indicated (depending upon exam findings</a:t>
            </a:r>
          </a:p>
        </p:txBody>
      </p:sp>
      <p:sp>
        <p:nvSpPr>
          <p:cNvPr id="166917" name="Text Box 5">
            <a:extLst>
              <a:ext uri="{FF2B5EF4-FFF2-40B4-BE49-F238E27FC236}">
                <a16:creationId xmlns:a16="http://schemas.microsoft.com/office/drawing/2014/main" id="{2D9D9925-2925-4D0F-96C4-BF13BE396A5C}"/>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6918" name="Rectangle 6">
            <a:extLst>
              <a:ext uri="{FF2B5EF4-FFF2-40B4-BE49-F238E27FC236}">
                <a16:creationId xmlns:a16="http://schemas.microsoft.com/office/drawing/2014/main" id="{5E090A65-E129-4F73-88C7-938CE15828D9}"/>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66919" name="Rectangle 9">
            <a:extLst>
              <a:ext uri="{FF2B5EF4-FFF2-40B4-BE49-F238E27FC236}">
                <a16:creationId xmlns:a16="http://schemas.microsoft.com/office/drawing/2014/main" id="{8DE5F27A-0F64-4B97-B8E7-1589EB44287F}"/>
              </a:ext>
            </a:extLst>
          </p:cNvPr>
          <p:cNvSpPr>
            <a:spLocks noChangeArrowheads="1"/>
          </p:cNvSpPr>
          <p:nvPr/>
        </p:nvSpPr>
        <p:spPr bwMode="auto">
          <a:xfrm>
            <a:off x="838200" y="3200400"/>
            <a:ext cx="10668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6920" name="Rectangle 8">
            <a:extLst>
              <a:ext uri="{FF2B5EF4-FFF2-40B4-BE49-F238E27FC236}">
                <a16:creationId xmlns:a16="http://schemas.microsoft.com/office/drawing/2014/main" id="{1FCF9A43-8765-4063-9DCB-47682A5017E2}"/>
              </a:ext>
            </a:extLst>
          </p:cNvPr>
          <p:cNvSpPr>
            <a:spLocks noChangeArrowheads="1"/>
          </p:cNvSpPr>
          <p:nvPr/>
        </p:nvSpPr>
        <p:spPr bwMode="auto">
          <a:xfrm>
            <a:off x="685800" y="3048000"/>
            <a:ext cx="1066800" cy="297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6921" name="Text Box 7">
            <a:extLst>
              <a:ext uri="{FF2B5EF4-FFF2-40B4-BE49-F238E27FC236}">
                <a16:creationId xmlns:a16="http://schemas.microsoft.com/office/drawing/2014/main" id="{C7E23455-02B3-4055-A7BB-EAA88BC74627}"/>
              </a:ext>
            </a:extLst>
          </p:cNvPr>
          <p:cNvSpPr txBox="1">
            <a:spLocks noChangeArrowheads="1"/>
          </p:cNvSpPr>
          <p:nvPr/>
        </p:nvSpPr>
        <p:spPr bwMode="auto">
          <a:xfrm>
            <a:off x="152400" y="3140075"/>
            <a:ext cx="8915400" cy="754063"/>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t>What about infants &gt;1500 gm and/or with gestational age &gt;30 weeks? Should they be screened?</a:t>
            </a:r>
          </a:p>
          <a:p>
            <a:pPr eaLnBrk="1" hangingPunct="1">
              <a:lnSpc>
                <a:spcPct val="90000"/>
              </a:lnSpc>
              <a:spcBef>
                <a:spcPct val="0"/>
              </a:spcBef>
              <a:buClrTx/>
              <a:buSzTx/>
              <a:buFontTx/>
              <a:buNone/>
            </a:pPr>
            <a:r>
              <a:rPr lang="en-US" altLang="en-US" sz="1600" dirty="0"/>
              <a:t>Not as a general rule. However, the guidelines state that such infants should be screened if/when</a:t>
            </a:r>
          </a:p>
          <a:p>
            <a:pPr eaLnBrk="1" hangingPunct="1">
              <a:lnSpc>
                <a:spcPct val="90000"/>
              </a:lnSpc>
              <a:spcBef>
                <a:spcPct val="0"/>
              </a:spcBef>
              <a:buClrTx/>
              <a:buSzTx/>
              <a:buFontTx/>
              <a:buNone/>
            </a:pPr>
            <a:r>
              <a:rPr lang="en-US" altLang="en-US" sz="1600" dirty="0"/>
              <a:t>their neonatologist feels it is indicated</a:t>
            </a:r>
          </a:p>
        </p:txBody>
      </p:sp>
      <p:sp>
        <p:nvSpPr>
          <p:cNvPr id="166922" name="Slide Number Placeholder 1">
            <a:extLst>
              <a:ext uri="{FF2B5EF4-FFF2-40B4-BE49-F238E27FC236}">
                <a16:creationId xmlns:a16="http://schemas.microsoft.com/office/drawing/2014/main" id="{6CC965E8-889D-4D57-9AB8-D68EF5B5BDE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A06E21-8B32-4384-8CEE-4DE1E7C3F39B}" type="slidenum">
              <a:rPr lang="en-US" altLang="en-US" sz="1000"/>
              <a:pPr>
                <a:spcBef>
                  <a:spcPct val="0"/>
                </a:spcBef>
                <a:buClrTx/>
                <a:buSzTx/>
                <a:buFontTx/>
                <a:buNone/>
              </a:pPr>
              <a:t>194</a:t>
            </a:fld>
            <a:endParaRPr lang="en-US" altLang="en-US" sz="100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359C8CDB-3673-4405-9AD3-21D977A8B586}"/>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7939" name="Rectangle 3">
            <a:extLst>
              <a:ext uri="{FF2B5EF4-FFF2-40B4-BE49-F238E27FC236}">
                <a16:creationId xmlns:a16="http://schemas.microsoft.com/office/drawing/2014/main" id="{9803AEAB-1DF6-491F-9584-324B34C13C54}"/>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7940" name="Rectangle 4">
            <a:extLst>
              <a:ext uri="{FF2B5EF4-FFF2-40B4-BE49-F238E27FC236}">
                <a16:creationId xmlns:a16="http://schemas.microsoft.com/office/drawing/2014/main" id="{3F4A6B28-26D2-4F54-B262-44C9B75664A8}"/>
              </a:ext>
            </a:extLst>
          </p:cNvPr>
          <p:cNvSpPr>
            <a:spLocks noGrp="1" noChangeArrowheads="1"/>
          </p:cNvSpPr>
          <p:nvPr>
            <p:ph type="body" idx="1"/>
          </p:nvPr>
        </p:nvSpPr>
        <p:spPr>
          <a:xfrm>
            <a:off x="457200" y="1066800"/>
            <a:ext cx="83058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 </a:t>
            </a:r>
            <a:r>
              <a:rPr lang="en-US" altLang="en-US">
                <a:solidFill>
                  <a:schemeClr val="bg1"/>
                </a:solidFill>
              </a:rPr>
              <a:t>(see table)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7941" name="Text Box 5">
            <a:extLst>
              <a:ext uri="{FF2B5EF4-FFF2-40B4-BE49-F238E27FC236}">
                <a16:creationId xmlns:a16="http://schemas.microsoft.com/office/drawing/2014/main" id="{F95550AE-8674-4BF1-92AD-5522EB328B7A}"/>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67942" name="Rectangle 6">
            <a:extLst>
              <a:ext uri="{FF2B5EF4-FFF2-40B4-BE49-F238E27FC236}">
                <a16:creationId xmlns:a16="http://schemas.microsoft.com/office/drawing/2014/main" id="{8620A853-B565-47AA-8075-212B1978B72D}"/>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67943" name="Rectangle 10">
            <a:extLst>
              <a:ext uri="{FF2B5EF4-FFF2-40B4-BE49-F238E27FC236}">
                <a16:creationId xmlns:a16="http://schemas.microsoft.com/office/drawing/2014/main" id="{42401540-E719-42AD-89DD-D33F8E92AB73}"/>
              </a:ext>
            </a:extLst>
          </p:cNvPr>
          <p:cNvSpPr>
            <a:spLocks noChangeArrowheads="1"/>
          </p:cNvSpPr>
          <p:nvPr/>
        </p:nvSpPr>
        <p:spPr bwMode="auto">
          <a:xfrm>
            <a:off x="6553200" y="3505200"/>
            <a:ext cx="5334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7944" name="Rectangle 11">
            <a:extLst>
              <a:ext uri="{FF2B5EF4-FFF2-40B4-BE49-F238E27FC236}">
                <a16:creationId xmlns:a16="http://schemas.microsoft.com/office/drawing/2014/main" id="{9D8BB59B-F1E7-4F22-8EA4-93B1391B54C5}"/>
              </a:ext>
            </a:extLst>
          </p:cNvPr>
          <p:cNvSpPr>
            <a:spLocks noChangeArrowheads="1"/>
          </p:cNvSpPr>
          <p:nvPr/>
        </p:nvSpPr>
        <p:spPr bwMode="auto">
          <a:xfrm>
            <a:off x="685800" y="3886200"/>
            <a:ext cx="1066800"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7945" name="Slide Number Placeholder 1">
            <a:extLst>
              <a:ext uri="{FF2B5EF4-FFF2-40B4-BE49-F238E27FC236}">
                <a16:creationId xmlns:a16="http://schemas.microsoft.com/office/drawing/2014/main" id="{AC9A315B-2412-45CA-B81F-35A8183F762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005ED3-FE05-4C44-B2D4-9F974DEC60FB}" type="slidenum">
              <a:rPr lang="en-US" altLang="en-US" sz="1000"/>
              <a:pPr>
                <a:spcBef>
                  <a:spcPct val="0"/>
                </a:spcBef>
                <a:buClrTx/>
                <a:buSzTx/>
                <a:buFontTx/>
                <a:buNone/>
              </a:pPr>
              <a:t>195</a:t>
            </a:fld>
            <a:endParaRPr lang="en-US" altLang="en-US" sz="100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
            <a:extLst>
              <a:ext uri="{FF2B5EF4-FFF2-40B4-BE49-F238E27FC236}">
                <a16:creationId xmlns:a16="http://schemas.microsoft.com/office/drawing/2014/main" id="{A3659212-946F-4A06-B45E-947B044401CB}"/>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8963" name="Rectangle 4">
            <a:extLst>
              <a:ext uri="{FF2B5EF4-FFF2-40B4-BE49-F238E27FC236}">
                <a16:creationId xmlns:a16="http://schemas.microsoft.com/office/drawing/2014/main" id="{B6638B1E-F4FE-40CA-86AA-974E6DD9C6AC}"/>
              </a:ext>
            </a:extLst>
          </p:cNvPr>
          <p:cNvSpPr>
            <a:spLocks noGrp="1" noChangeArrowheads="1"/>
          </p:cNvSpPr>
          <p:nvPr>
            <p:ph type="body" idx="1"/>
          </p:nvPr>
        </p:nvSpPr>
        <p:spPr>
          <a:xfrm>
            <a:off x="457200" y="1066800"/>
            <a:ext cx="83058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 </a:t>
            </a:r>
            <a:r>
              <a:rPr lang="en-US" altLang="en-US">
                <a:solidFill>
                  <a:schemeClr val="bg1"/>
                </a:solidFill>
              </a:rPr>
              <a:t>(see table)</a:t>
            </a:r>
          </a:p>
          <a:p>
            <a:pPr lvl="3" eaLnBrk="1" hangingPunct="1">
              <a:lnSpc>
                <a:spcPct val="90000"/>
              </a:lnSpc>
            </a:pPr>
            <a:r>
              <a:rPr lang="en-US" altLang="en-US">
                <a:solidFill>
                  <a:schemeClr val="bg1"/>
                </a:solidFill>
              </a:rPr>
              <a:t>Serious ROP rare before postmenstrual age 31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8964" name="Rectangle 6">
            <a:extLst>
              <a:ext uri="{FF2B5EF4-FFF2-40B4-BE49-F238E27FC236}">
                <a16:creationId xmlns:a16="http://schemas.microsoft.com/office/drawing/2014/main" id="{35615569-61DE-4375-B91B-A0E76EBB6C6F}"/>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68965" name="Text Box 11">
            <a:extLst>
              <a:ext uri="{FF2B5EF4-FFF2-40B4-BE49-F238E27FC236}">
                <a16:creationId xmlns:a16="http://schemas.microsoft.com/office/drawing/2014/main" id="{F2B30E9D-A54E-49DE-A222-97E5E594A4D8}"/>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68966" name="Rectangle 66">
            <a:extLst>
              <a:ext uri="{FF2B5EF4-FFF2-40B4-BE49-F238E27FC236}">
                <a16:creationId xmlns:a16="http://schemas.microsoft.com/office/drawing/2014/main" id="{377582BA-C310-4CCC-AC08-F929B308802E}"/>
              </a:ext>
            </a:extLst>
          </p:cNvPr>
          <p:cNvSpPr>
            <a:spLocks noChangeArrowheads="1"/>
          </p:cNvSpPr>
          <p:nvPr/>
        </p:nvSpPr>
        <p:spPr bwMode="auto">
          <a:xfrm>
            <a:off x="685800" y="3886200"/>
            <a:ext cx="1066800"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8967" name="Rectangle 3">
            <a:extLst>
              <a:ext uri="{FF2B5EF4-FFF2-40B4-BE49-F238E27FC236}">
                <a16:creationId xmlns:a16="http://schemas.microsoft.com/office/drawing/2014/main" id="{AF98074F-4786-4E8A-A263-C1FF28BA04D1}"/>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8968" name="Rectangle 4">
            <a:extLst>
              <a:ext uri="{FF2B5EF4-FFF2-40B4-BE49-F238E27FC236}">
                <a16:creationId xmlns:a16="http://schemas.microsoft.com/office/drawing/2014/main" id="{B8DF69D0-F8DC-4411-A120-4F75A90236B1}"/>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8969" name="Text Box 6">
            <a:extLst>
              <a:ext uri="{FF2B5EF4-FFF2-40B4-BE49-F238E27FC236}">
                <a16:creationId xmlns:a16="http://schemas.microsoft.com/office/drawing/2014/main" id="{0FC20E0D-0A55-49EC-85AA-19D7821FC8D2}"/>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graphicFrame>
        <p:nvGraphicFramePr>
          <p:cNvPr id="69" name="Group 65">
            <a:extLst>
              <a:ext uri="{FF2B5EF4-FFF2-40B4-BE49-F238E27FC236}">
                <a16:creationId xmlns:a16="http://schemas.microsoft.com/office/drawing/2014/main" id="{87F52746-CB0E-4F41-927D-FD9FC291C6D4}"/>
              </a:ext>
            </a:extLst>
          </p:cNvPr>
          <p:cNvGraphicFramePr>
            <a:graphicFrameLocks noGrp="1"/>
          </p:cNvGraphicFramePr>
          <p:nvPr/>
        </p:nvGraphicFramePr>
        <p:xfrm>
          <a:off x="2609850" y="152400"/>
          <a:ext cx="6096000" cy="323692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0618">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dirty="0">
                          <a:ln>
                            <a:noFill/>
                          </a:ln>
                          <a:solidFill>
                            <a:schemeClr val="bg1"/>
                          </a:solidFill>
                          <a:effectLst/>
                          <a:latin typeface="Arial" charset="0"/>
                        </a:rPr>
                        <a:t>Gestational age</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Postmenstrual age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Chronologic age at time of first ROP screening</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9</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23</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8</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24</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7</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25</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6</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26</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5</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27</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28</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32</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29</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33</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30</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34</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35</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36</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bl>
          </a:graphicData>
        </a:graphic>
      </p:graphicFrame>
      <p:sp>
        <p:nvSpPr>
          <p:cNvPr id="169024" name="Slide Number Placeholder 1">
            <a:extLst>
              <a:ext uri="{FF2B5EF4-FFF2-40B4-BE49-F238E27FC236}">
                <a16:creationId xmlns:a16="http://schemas.microsoft.com/office/drawing/2014/main" id="{8212E6FA-53F0-49C5-ABE3-91B11D3C353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FDA7A1-D864-4959-94A6-3D13F5F65363}" type="slidenum">
              <a:rPr lang="en-US" altLang="en-US" sz="1000"/>
              <a:pPr>
                <a:spcBef>
                  <a:spcPct val="0"/>
                </a:spcBef>
                <a:buClrTx/>
                <a:buSzTx/>
                <a:buFontTx/>
                <a:buNone/>
              </a:pPr>
              <a:t>196</a:t>
            </a:fld>
            <a:endParaRPr lang="en-US" altLang="en-US" sz="100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7A585ACF-5EA7-4B41-AFE5-D9F9FC6BB0CC}"/>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9987" name="Rectangle 5">
            <a:extLst>
              <a:ext uri="{FF2B5EF4-FFF2-40B4-BE49-F238E27FC236}">
                <a16:creationId xmlns:a16="http://schemas.microsoft.com/office/drawing/2014/main" id="{AF8CE79B-B572-4966-9C87-E84F7AD44A2E}"/>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69988" name="Rectangle 7">
            <a:extLst>
              <a:ext uri="{FF2B5EF4-FFF2-40B4-BE49-F238E27FC236}">
                <a16:creationId xmlns:a16="http://schemas.microsoft.com/office/drawing/2014/main" id="{2C88F73A-4240-4485-8161-1848EC507F1F}"/>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69989" name="Rectangle 8">
            <a:extLst>
              <a:ext uri="{FF2B5EF4-FFF2-40B4-BE49-F238E27FC236}">
                <a16:creationId xmlns:a16="http://schemas.microsoft.com/office/drawing/2014/main" id="{51375BA3-2CF0-49E9-A34D-6FD4B5AAF6C5}"/>
              </a:ext>
            </a:extLst>
          </p:cNvPr>
          <p:cNvSpPr>
            <a:spLocks noChangeArrowheads="1"/>
          </p:cNvSpPr>
          <p:nvPr/>
        </p:nvSpPr>
        <p:spPr bwMode="auto">
          <a:xfrm>
            <a:off x="6781800" y="3886200"/>
            <a:ext cx="3048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169990" name="Text Box 11">
            <a:extLst>
              <a:ext uri="{FF2B5EF4-FFF2-40B4-BE49-F238E27FC236}">
                <a16:creationId xmlns:a16="http://schemas.microsoft.com/office/drawing/2014/main" id="{C60EB2AA-49A6-4DC9-A52C-41F2ABBC4440}"/>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69991" name="Rectangle 66">
            <a:extLst>
              <a:ext uri="{FF2B5EF4-FFF2-40B4-BE49-F238E27FC236}">
                <a16:creationId xmlns:a16="http://schemas.microsoft.com/office/drawing/2014/main" id="{E58A6688-AA9F-42A7-BF4E-A1CDE82A60FA}"/>
              </a:ext>
            </a:extLst>
          </p:cNvPr>
          <p:cNvSpPr>
            <a:spLocks noChangeArrowheads="1"/>
          </p:cNvSpPr>
          <p:nvPr/>
        </p:nvSpPr>
        <p:spPr bwMode="auto">
          <a:xfrm>
            <a:off x="685800" y="4495800"/>
            <a:ext cx="10668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9992" name="Rectangle 3">
            <a:extLst>
              <a:ext uri="{FF2B5EF4-FFF2-40B4-BE49-F238E27FC236}">
                <a16:creationId xmlns:a16="http://schemas.microsoft.com/office/drawing/2014/main" id="{C9B74594-8F77-47A8-9CA2-B5C086F9EF6E}"/>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9993" name="Rectangle 4">
            <a:extLst>
              <a:ext uri="{FF2B5EF4-FFF2-40B4-BE49-F238E27FC236}">
                <a16:creationId xmlns:a16="http://schemas.microsoft.com/office/drawing/2014/main" id="{4BC082A9-CC60-44A1-A43E-5FD1E0403648}"/>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9994" name="Text Box 6">
            <a:extLst>
              <a:ext uri="{FF2B5EF4-FFF2-40B4-BE49-F238E27FC236}">
                <a16:creationId xmlns:a16="http://schemas.microsoft.com/office/drawing/2014/main" id="{A2D9B687-B993-40A2-A0AA-A5B95B638D18}"/>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graphicFrame>
        <p:nvGraphicFramePr>
          <p:cNvPr id="70" name="Group 65">
            <a:extLst>
              <a:ext uri="{FF2B5EF4-FFF2-40B4-BE49-F238E27FC236}">
                <a16:creationId xmlns:a16="http://schemas.microsoft.com/office/drawing/2014/main" id="{EF95C0F8-28B4-483A-AA91-12AC5D0F35D3}"/>
              </a:ext>
            </a:extLst>
          </p:cNvPr>
          <p:cNvGraphicFramePr>
            <a:graphicFrameLocks noGrp="1"/>
          </p:cNvGraphicFramePr>
          <p:nvPr/>
        </p:nvGraphicFramePr>
        <p:xfrm>
          <a:off x="2609850" y="152400"/>
          <a:ext cx="6096000" cy="323692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0618">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dirty="0">
                          <a:ln>
                            <a:noFill/>
                          </a:ln>
                          <a:solidFill>
                            <a:schemeClr val="bg1"/>
                          </a:solidFill>
                          <a:effectLst/>
                          <a:latin typeface="Arial" charset="0"/>
                        </a:rPr>
                        <a:t>Gestational age</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Postmenstrual age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Chronologic age at time of first ROP screening</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9</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23</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8</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24</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7</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25</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6</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26</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5</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27</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28</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32</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29</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33</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30</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34</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35</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36</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bl>
          </a:graphicData>
        </a:graphic>
      </p:graphicFrame>
      <p:sp>
        <p:nvSpPr>
          <p:cNvPr id="170049" name="Slide Number Placeholder 1">
            <a:extLst>
              <a:ext uri="{FF2B5EF4-FFF2-40B4-BE49-F238E27FC236}">
                <a16:creationId xmlns:a16="http://schemas.microsoft.com/office/drawing/2014/main" id="{87B9B0E4-B539-4A5B-ACDF-37EDE99C651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D570434-ADB9-4126-BABF-40AD6095AA98}" type="slidenum">
              <a:rPr lang="en-US" altLang="en-US" sz="1000"/>
              <a:pPr>
                <a:spcBef>
                  <a:spcPct val="0"/>
                </a:spcBef>
                <a:buClrTx/>
                <a:buSzTx/>
                <a:buFontTx/>
                <a:buNone/>
              </a:pPr>
              <a:t>197</a:t>
            </a:fld>
            <a:endParaRPr lang="en-US" altLang="en-US" sz="100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8">
            <a:extLst>
              <a:ext uri="{FF2B5EF4-FFF2-40B4-BE49-F238E27FC236}">
                <a16:creationId xmlns:a16="http://schemas.microsoft.com/office/drawing/2014/main" id="{3E1F24FE-1712-4AFA-B997-E0A4E80AD419}"/>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1011" name="Rectangle 2">
            <a:extLst>
              <a:ext uri="{FF2B5EF4-FFF2-40B4-BE49-F238E27FC236}">
                <a16:creationId xmlns:a16="http://schemas.microsoft.com/office/drawing/2014/main" id="{E728BFA8-0797-4221-8FE4-65A06EC9F915}"/>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1012" name="Rectangle 3">
            <a:extLst>
              <a:ext uri="{FF2B5EF4-FFF2-40B4-BE49-F238E27FC236}">
                <a16:creationId xmlns:a16="http://schemas.microsoft.com/office/drawing/2014/main" id="{E8C7F6C1-0293-494A-933B-66A32761D478}"/>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1013" name="Rectangle 4">
            <a:extLst>
              <a:ext uri="{FF2B5EF4-FFF2-40B4-BE49-F238E27FC236}">
                <a16:creationId xmlns:a16="http://schemas.microsoft.com/office/drawing/2014/main" id="{425F0D37-F0B4-4D66-906C-FFDF984375A6}"/>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1014" name="Rectangle 5">
            <a:extLst>
              <a:ext uri="{FF2B5EF4-FFF2-40B4-BE49-F238E27FC236}">
                <a16:creationId xmlns:a16="http://schemas.microsoft.com/office/drawing/2014/main" id="{0321416B-04CF-428B-94C9-95813AC08091}"/>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71015" name="Text Box 6">
            <a:extLst>
              <a:ext uri="{FF2B5EF4-FFF2-40B4-BE49-F238E27FC236}">
                <a16:creationId xmlns:a16="http://schemas.microsoft.com/office/drawing/2014/main" id="{3ADEF48D-F78F-4119-8A1E-BAE132C30844}"/>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1016" name="Rectangle 7">
            <a:extLst>
              <a:ext uri="{FF2B5EF4-FFF2-40B4-BE49-F238E27FC236}">
                <a16:creationId xmlns:a16="http://schemas.microsoft.com/office/drawing/2014/main" id="{75AB0FDD-8D75-407D-8C99-49B708AB4E77}"/>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71017" name="Text Box 9">
            <a:extLst>
              <a:ext uri="{FF2B5EF4-FFF2-40B4-BE49-F238E27FC236}">
                <a16:creationId xmlns:a16="http://schemas.microsoft.com/office/drawing/2014/main" id="{CFA5AC79-CDF5-4ED7-872B-8164E06FEAE8}"/>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71018" name="Rectangle 64">
            <a:extLst>
              <a:ext uri="{FF2B5EF4-FFF2-40B4-BE49-F238E27FC236}">
                <a16:creationId xmlns:a16="http://schemas.microsoft.com/office/drawing/2014/main" id="{76136A6D-21DF-4718-8C21-5B038A1A0AC7}"/>
              </a:ext>
            </a:extLst>
          </p:cNvPr>
          <p:cNvSpPr>
            <a:spLocks noChangeArrowheads="1"/>
          </p:cNvSpPr>
          <p:nvPr/>
        </p:nvSpPr>
        <p:spPr bwMode="auto">
          <a:xfrm>
            <a:off x="685800" y="4495800"/>
            <a:ext cx="10668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1019" name="Rectangle 3">
            <a:extLst>
              <a:ext uri="{FF2B5EF4-FFF2-40B4-BE49-F238E27FC236}">
                <a16:creationId xmlns:a16="http://schemas.microsoft.com/office/drawing/2014/main" id="{25796466-E2B9-462E-86B3-92A166EADFA3}"/>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1020" name="Rectangle 4">
            <a:extLst>
              <a:ext uri="{FF2B5EF4-FFF2-40B4-BE49-F238E27FC236}">
                <a16:creationId xmlns:a16="http://schemas.microsoft.com/office/drawing/2014/main" id="{923C0DAA-B74F-4DB9-94A2-AE64F59180B5}"/>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1021" name="Text Box 6">
            <a:extLst>
              <a:ext uri="{FF2B5EF4-FFF2-40B4-BE49-F238E27FC236}">
                <a16:creationId xmlns:a16="http://schemas.microsoft.com/office/drawing/2014/main" id="{68A2D401-8CAB-4A24-A3AA-FEDFF26DA871}"/>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graphicFrame>
        <p:nvGraphicFramePr>
          <p:cNvPr id="71" name="Group 65">
            <a:extLst>
              <a:ext uri="{FF2B5EF4-FFF2-40B4-BE49-F238E27FC236}">
                <a16:creationId xmlns:a16="http://schemas.microsoft.com/office/drawing/2014/main" id="{4E9486E7-ED48-4A1A-A583-45771C78AA4D}"/>
              </a:ext>
            </a:extLst>
          </p:cNvPr>
          <p:cNvGraphicFramePr>
            <a:graphicFrameLocks noGrp="1"/>
          </p:cNvGraphicFramePr>
          <p:nvPr/>
        </p:nvGraphicFramePr>
        <p:xfrm>
          <a:off x="2609850" y="152400"/>
          <a:ext cx="6096000" cy="323692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0618">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dirty="0">
                          <a:ln>
                            <a:noFill/>
                          </a:ln>
                          <a:solidFill>
                            <a:schemeClr val="bg1"/>
                          </a:solidFill>
                          <a:effectLst/>
                          <a:latin typeface="Arial" charset="0"/>
                        </a:rPr>
                        <a:t>Gestational age</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Postmenstrual age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Chronologic age at time of first ROP screening</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9</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23</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8</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24</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7</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25</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6</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26</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5</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27</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28</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32</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29</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33</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30</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34</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35</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36</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bl>
          </a:graphicData>
        </a:graphic>
      </p:graphicFrame>
      <p:sp>
        <p:nvSpPr>
          <p:cNvPr id="171076" name="Slide Number Placeholder 1">
            <a:extLst>
              <a:ext uri="{FF2B5EF4-FFF2-40B4-BE49-F238E27FC236}">
                <a16:creationId xmlns:a16="http://schemas.microsoft.com/office/drawing/2014/main" id="{101F57F6-F4BC-4306-BEBA-51D18CDCD1C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F0444B-864E-43A5-AB71-36D509024AAE}" type="slidenum">
              <a:rPr lang="en-US" altLang="en-US" sz="1000"/>
              <a:pPr>
                <a:spcBef>
                  <a:spcPct val="0"/>
                </a:spcBef>
                <a:buClrTx/>
                <a:buSzTx/>
                <a:buFontTx/>
                <a:buNone/>
              </a:pPr>
              <a:t>198</a:t>
            </a:fld>
            <a:endParaRPr lang="en-US" altLang="en-US" sz="100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21">
            <a:extLst>
              <a:ext uri="{FF2B5EF4-FFF2-40B4-BE49-F238E27FC236}">
                <a16:creationId xmlns:a16="http://schemas.microsoft.com/office/drawing/2014/main" id="{358A6FA4-85BA-466B-956B-F485FFA17462}"/>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2035" name="Rectangle 2">
            <a:extLst>
              <a:ext uri="{FF2B5EF4-FFF2-40B4-BE49-F238E27FC236}">
                <a16:creationId xmlns:a16="http://schemas.microsoft.com/office/drawing/2014/main" id="{4F46D57E-EEFB-4735-B35A-DD71660238ED}"/>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2036" name="Rectangle 3">
            <a:extLst>
              <a:ext uri="{FF2B5EF4-FFF2-40B4-BE49-F238E27FC236}">
                <a16:creationId xmlns:a16="http://schemas.microsoft.com/office/drawing/2014/main" id="{01A43E44-0BA4-4668-AB0D-AAA08FFDFDF7}"/>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2037" name="Rectangle 4">
            <a:extLst>
              <a:ext uri="{FF2B5EF4-FFF2-40B4-BE49-F238E27FC236}">
                <a16:creationId xmlns:a16="http://schemas.microsoft.com/office/drawing/2014/main" id="{1A518CF9-BAEE-4A4D-93F3-78F679DF6057}"/>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2038" name="Rectangle 5">
            <a:extLst>
              <a:ext uri="{FF2B5EF4-FFF2-40B4-BE49-F238E27FC236}">
                <a16:creationId xmlns:a16="http://schemas.microsoft.com/office/drawing/2014/main" id="{8A600018-1D6D-4A05-B69B-56C62E1AB788}"/>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72039" name="Text Box 6">
            <a:extLst>
              <a:ext uri="{FF2B5EF4-FFF2-40B4-BE49-F238E27FC236}">
                <a16:creationId xmlns:a16="http://schemas.microsoft.com/office/drawing/2014/main" id="{F44ECFB5-06D5-4D6F-976E-C6BEBCA5E2AD}"/>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2040" name="Text Box 9">
            <a:extLst>
              <a:ext uri="{FF2B5EF4-FFF2-40B4-BE49-F238E27FC236}">
                <a16:creationId xmlns:a16="http://schemas.microsoft.com/office/drawing/2014/main" id="{64E26BE7-7C36-4856-A0B3-99AD05581C4E}"/>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graphicFrame>
        <p:nvGraphicFramePr>
          <p:cNvPr id="199745" name="Group 65">
            <a:extLst>
              <a:ext uri="{FF2B5EF4-FFF2-40B4-BE49-F238E27FC236}">
                <a16:creationId xmlns:a16="http://schemas.microsoft.com/office/drawing/2014/main" id="{63B23CA7-2C06-45DC-B721-DB5FEF1810E6}"/>
              </a:ext>
            </a:extLst>
          </p:cNvPr>
          <p:cNvGraphicFramePr>
            <a:graphicFrameLocks noGrp="1"/>
          </p:cNvGraphicFramePr>
          <p:nvPr/>
        </p:nvGraphicFramePr>
        <p:xfrm>
          <a:off x="2609850" y="152400"/>
          <a:ext cx="6096000" cy="323692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0618">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dirty="0">
                          <a:ln>
                            <a:noFill/>
                          </a:ln>
                          <a:solidFill>
                            <a:schemeClr val="bg1"/>
                          </a:solidFill>
                          <a:effectLst/>
                          <a:latin typeface="Arial" charset="0"/>
                        </a:rPr>
                        <a:t>Gestational age</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Postmenstrual age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Chronologic age at time of first ROP screening</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9</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23</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8</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24</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7</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25</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6</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26</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5</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27</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28</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32</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29</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33</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30</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34</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31</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35</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0000FF"/>
                          </a:solidFill>
                          <a:effectLst/>
                          <a:latin typeface="Arial" charset="0"/>
                        </a:rPr>
                        <a:t>36</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dirty="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bl>
          </a:graphicData>
        </a:graphic>
      </p:graphicFrame>
      <p:sp>
        <p:nvSpPr>
          <p:cNvPr id="172096" name="Slide Number Placeholder 1">
            <a:extLst>
              <a:ext uri="{FF2B5EF4-FFF2-40B4-BE49-F238E27FC236}">
                <a16:creationId xmlns:a16="http://schemas.microsoft.com/office/drawing/2014/main" id="{6F73B938-715B-4598-9622-C3BBB2FFDA0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AF8A97-D2E8-4E97-8444-779D1CA78FAD}" type="slidenum">
              <a:rPr lang="en-US" altLang="en-US" sz="1000"/>
              <a:pPr>
                <a:spcBef>
                  <a:spcPct val="0"/>
                </a:spcBef>
                <a:buClrTx/>
                <a:buSzTx/>
                <a:buFontTx/>
                <a:buNone/>
              </a:pPr>
              <a:t>199</a:t>
            </a:fld>
            <a:endParaRPr lang="en-US" altLang="en-US" sz="1000"/>
          </a:p>
        </p:txBody>
      </p:sp>
      <p:sp>
        <p:nvSpPr>
          <p:cNvPr id="2" name="TextBox 1">
            <a:extLst>
              <a:ext uri="{FF2B5EF4-FFF2-40B4-BE49-F238E27FC236}">
                <a16:creationId xmlns:a16="http://schemas.microsoft.com/office/drawing/2014/main" id="{3EA7C6AB-A594-05D6-7100-D074DD4A22DB}"/>
              </a:ext>
            </a:extLst>
          </p:cNvPr>
          <p:cNvSpPr txBox="1"/>
          <p:nvPr/>
        </p:nvSpPr>
        <p:spPr>
          <a:xfrm>
            <a:off x="3299857" y="6504801"/>
            <a:ext cx="2544286" cy="276999"/>
          </a:xfrm>
          <a:prstGeom prst="rect">
            <a:avLst/>
          </a:prstGeom>
          <a:noFill/>
        </p:spPr>
        <p:txBody>
          <a:bodyPr wrap="none" rtlCol="0">
            <a:spAutoFit/>
          </a:bodyPr>
          <a:lstStyle/>
          <a:p>
            <a:pPr algn="ctr"/>
            <a:r>
              <a:rPr lang="en-US" sz="1200" i="1" dirty="0"/>
              <a:t>No question—proceed when ready</a:t>
            </a:r>
          </a:p>
        </p:txBody>
      </p:sp>
      <p:sp>
        <p:nvSpPr>
          <p:cNvPr id="3" name="Rectangle 2">
            <a:extLst>
              <a:ext uri="{FF2B5EF4-FFF2-40B4-BE49-F238E27FC236}">
                <a16:creationId xmlns:a16="http://schemas.microsoft.com/office/drawing/2014/main" id="{D99E3B2C-34FF-040A-5621-7A21E357AD51}"/>
              </a:ext>
            </a:extLst>
          </p:cNvPr>
          <p:cNvSpPr/>
          <p:nvPr/>
        </p:nvSpPr>
        <p:spPr>
          <a:xfrm>
            <a:off x="533400" y="4495800"/>
            <a:ext cx="1219200" cy="152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095" name="Text Box 119">
            <a:extLst>
              <a:ext uri="{FF2B5EF4-FFF2-40B4-BE49-F238E27FC236}">
                <a16:creationId xmlns:a16="http://schemas.microsoft.com/office/drawing/2014/main" id="{840AA6CE-FC53-4894-92E1-8F3446EF18B2}"/>
              </a:ext>
            </a:extLst>
          </p:cNvPr>
          <p:cNvSpPr txBox="1">
            <a:spLocks noChangeArrowheads="1"/>
          </p:cNvSpPr>
          <p:nvPr/>
        </p:nvSpPr>
        <p:spPr bwMode="auto">
          <a:xfrm>
            <a:off x="228600" y="4648200"/>
            <a:ext cx="8468985" cy="341632"/>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dirty="0">
                <a:solidFill>
                  <a:srgbClr val="0000FF"/>
                </a:solidFill>
              </a:rPr>
              <a:t>Don’t try and memorize the table! Instead, here is first-screen timing in a nutshell:</a:t>
            </a:r>
            <a:endParaRPr lang="en-US" altLang="en-US" sz="2000"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7906E0-F0D6-4C4D-A602-D0C079DD3B2D}"/>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3" name="Rectangle 3">
            <a:extLst>
              <a:ext uri="{FF2B5EF4-FFF2-40B4-BE49-F238E27FC236}">
                <a16:creationId xmlns:a16="http://schemas.microsoft.com/office/drawing/2014/main" id="{BADA1A93-C8D9-4CC9-B721-728E2BF1EB16}"/>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5124" name="Rectangle 4">
            <a:extLst>
              <a:ext uri="{FF2B5EF4-FFF2-40B4-BE49-F238E27FC236}">
                <a16:creationId xmlns:a16="http://schemas.microsoft.com/office/drawing/2014/main" id="{2B8A77AE-DBC1-4824-BAE4-EDB2E24E05A8}"/>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olidFill>
                  <a:schemeClr val="bg1"/>
                </a:solidFill>
                <a:sym typeface="Wingdings" panose="05000000000000000000" pitchFamily="2" charset="2"/>
              </a:rPr>
              <a:t>Birth weight is a greater predictor for ROP than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exposure True; LBW is #1 risk factor</a:t>
            </a:r>
          </a:p>
          <a:p>
            <a:pPr eaLnBrk="1" hangingPunct="1">
              <a:lnSpc>
                <a:spcPct val="90000"/>
              </a:lnSpc>
            </a:pPr>
            <a:r>
              <a:rPr lang="en-US" altLang="en-US" sz="2400">
                <a:solidFill>
                  <a:schemeClr val="bg1"/>
                </a:solidFill>
                <a:sym typeface="Wingdings" panose="05000000000000000000" pitchFamily="2" charset="2"/>
              </a:rPr>
              <a:t>Exposure to ambient light has a small but significant effect on ROP development False; the </a:t>
            </a:r>
            <a:r>
              <a:rPr lang="en-US" altLang="en-US" sz="2400" i="1">
                <a:solidFill>
                  <a:schemeClr val="bg1"/>
                </a:solidFill>
                <a:sym typeface="Wingdings" panose="05000000000000000000" pitchFamily="2" charset="2"/>
              </a:rPr>
              <a:t>Light-ROP</a:t>
            </a:r>
            <a:r>
              <a:rPr lang="en-US" altLang="en-US" sz="2400">
                <a:solidFill>
                  <a:schemeClr val="bg1"/>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5125" name="Text Box 5">
            <a:extLst>
              <a:ext uri="{FF2B5EF4-FFF2-40B4-BE49-F238E27FC236}">
                <a16:creationId xmlns:a16="http://schemas.microsoft.com/office/drawing/2014/main" id="{B9832A0A-9EA8-4BC2-8778-69F33041C84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5126" name="Rectangle 6">
            <a:extLst>
              <a:ext uri="{FF2B5EF4-FFF2-40B4-BE49-F238E27FC236}">
                <a16:creationId xmlns:a16="http://schemas.microsoft.com/office/drawing/2014/main" id="{CBBFF1D8-B5CF-4530-80F3-C32BE3224C30}"/>
              </a:ext>
            </a:extLst>
          </p:cNvPr>
          <p:cNvSpPr>
            <a:spLocks noChangeArrowheads="1"/>
          </p:cNvSpPr>
          <p:nvPr/>
        </p:nvSpPr>
        <p:spPr bwMode="auto">
          <a:xfrm>
            <a:off x="381000" y="1600200"/>
            <a:ext cx="381000" cy="434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7" name="Slide Number Placeholder 1">
            <a:extLst>
              <a:ext uri="{FF2B5EF4-FFF2-40B4-BE49-F238E27FC236}">
                <a16:creationId xmlns:a16="http://schemas.microsoft.com/office/drawing/2014/main" id="{E1C3D8CA-A149-43F0-8196-EFB80B050AF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7759EE-7ADC-4F39-9DAA-6BA251518AD9}" type="slidenum">
              <a:rPr lang="en-US" altLang="en-US" sz="1000"/>
              <a:pPr>
                <a:spcBef>
                  <a:spcPct val="0"/>
                </a:spcBef>
                <a:buClrTx/>
                <a:buSzTx/>
                <a:buFontTx/>
                <a:buNone/>
              </a:pPr>
              <a:t>2</a:t>
            </a:fld>
            <a:endParaRPr lang="en-US" altLang="en-US"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535531"/>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20</a:t>
            </a:fld>
            <a:endParaRPr lang="en-US" altLang="en-US" sz="1000"/>
          </a:p>
        </p:txBody>
      </p:sp>
      <p:sp>
        <p:nvSpPr>
          <p:cNvPr id="2" name="TextBox 1">
            <a:extLst>
              <a:ext uri="{FF2B5EF4-FFF2-40B4-BE49-F238E27FC236}">
                <a16:creationId xmlns:a16="http://schemas.microsoft.com/office/drawing/2014/main" id="{5BC011B9-BE7D-73C1-EC31-3BB7C2C2003A}"/>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AD6594C0-AF59-A0AE-220B-B81A1D1FAA8A}"/>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A050DF32-1902-B479-4257-9D4C85D58CB9}"/>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18402770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21">
            <a:extLst>
              <a:ext uri="{FF2B5EF4-FFF2-40B4-BE49-F238E27FC236}">
                <a16:creationId xmlns:a16="http://schemas.microsoft.com/office/drawing/2014/main" id="{F0893847-E86A-43A4-9825-49BA1280FAE8}"/>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3059" name="Rectangle 2">
            <a:extLst>
              <a:ext uri="{FF2B5EF4-FFF2-40B4-BE49-F238E27FC236}">
                <a16:creationId xmlns:a16="http://schemas.microsoft.com/office/drawing/2014/main" id="{A02C5362-DD59-4C6F-99F2-CEA239465703}"/>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3060" name="Rectangle 3">
            <a:extLst>
              <a:ext uri="{FF2B5EF4-FFF2-40B4-BE49-F238E27FC236}">
                <a16:creationId xmlns:a16="http://schemas.microsoft.com/office/drawing/2014/main" id="{7F9204CE-C9BF-4A06-91AE-FCD471F295E8}"/>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3061" name="Rectangle 4">
            <a:extLst>
              <a:ext uri="{FF2B5EF4-FFF2-40B4-BE49-F238E27FC236}">
                <a16:creationId xmlns:a16="http://schemas.microsoft.com/office/drawing/2014/main" id="{F8AD8F3D-0641-4FD1-9C12-F76E9795AAB7}"/>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3062" name="Rectangle 5">
            <a:extLst>
              <a:ext uri="{FF2B5EF4-FFF2-40B4-BE49-F238E27FC236}">
                <a16:creationId xmlns:a16="http://schemas.microsoft.com/office/drawing/2014/main" id="{5339D6DB-8FA0-44B8-83E7-C106CA6F4EB4}"/>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73063" name="Text Box 6">
            <a:extLst>
              <a:ext uri="{FF2B5EF4-FFF2-40B4-BE49-F238E27FC236}">
                <a16:creationId xmlns:a16="http://schemas.microsoft.com/office/drawing/2014/main" id="{F2B68DDE-4A2C-4E1E-81BF-3E6C96ABF3DF}"/>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3064" name="Text Box 9">
            <a:extLst>
              <a:ext uri="{FF2B5EF4-FFF2-40B4-BE49-F238E27FC236}">
                <a16:creationId xmlns:a16="http://schemas.microsoft.com/office/drawing/2014/main" id="{23DC66D9-1F7F-46DD-9264-533D3938A7D5}"/>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graphicFrame>
        <p:nvGraphicFramePr>
          <p:cNvPr id="199745" name="Group 65">
            <a:extLst>
              <a:ext uri="{FF2B5EF4-FFF2-40B4-BE49-F238E27FC236}">
                <a16:creationId xmlns:a16="http://schemas.microsoft.com/office/drawing/2014/main" id="{F7E9A8EC-820F-4C59-9637-11B55AAFE9AB}"/>
              </a:ext>
            </a:extLst>
          </p:cNvPr>
          <p:cNvGraphicFramePr>
            <a:graphicFrameLocks noGrp="1"/>
          </p:cNvGraphicFramePr>
          <p:nvPr/>
        </p:nvGraphicFramePr>
        <p:xfrm>
          <a:off x="2609850" y="152400"/>
          <a:ext cx="6096000" cy="323692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0618">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Gestational age</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Postmenstrual age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Chronologic age at time of first ROP screening</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9</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23</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8</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24</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7</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25</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6</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26</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5</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27</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28</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32</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29</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33</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30</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34</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35</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36</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bl>
          </a:graphicData>
        </a:graphic>
      </p:graphicFrame>
      <p:sp>
        <p:nvSpPr>
          <p:cNvPr id="173120" name="Oval 120">
            <a:extLst>
              <a:ext uri="{FF2B5EF4-FFF2-40B4-BE49-F238E27FC236}">
                <a16:creationId xmlns:a16="http://schemas.microsoft.com/office/drawing/2014/main" id="{9AD921DC-EF68-4B3D-A64B-2EA0D50DADBB}"/>
              </a:ext>
            </a:extLst>
          </p:cNvPr>
          <p:cNvSpPr>
            <a:spLocks noChangeArrowheads="1"/>
          </p:cNvSpPr>
          <p:nvPr/>
        </p:nvSpPr>
        <p:spPr bwMode="auto">
          <a:xfrm>
            <a:off x="5353050" y="457200"/>
            <a:ext cx="609600" cy="17526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3121" name="Slide Number Placeholder 1">
            <a:extLst>
              <a:ext uri="{FF2B5EF4-FFF2-40B4-BE49-F238E27FC236}">
                <a16:creationId xmlns:a16="http://schemas.microsoft.com/office/drawing/2014/main" id="{A9650C70-4D12-4C65-95E6-E0AB25ECF03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981B3A-38C5-4AF1-918A-A455C844513D}" type="slidenum">
              <a:rPr lang="en-US" altLang="en-US" sz="1000"/>
              <a:pPr>
                <a:spcBef>
                  <a:spcPct val="0"/>
                </a:spcBef>
                <a:buClrTx/>
                <a:buSzTx/>
                <a:buFontTx/>
                <a:buNone/>
              </a:pPr>
              <a:t>200</a:t>
            </a:fld>
            <a:endParaRPr lang="en-US" altLang="en-US" sz="1000"/>
          </a:p>
        </p:txBody>
      </p:sp>
      <p:sp>
        <p:nvSpPr>
          <p:cNvPr id="2" name="TextBox 1">
            <a:extLst>
              <a:ext uri="{FF2B5EF4-FFF2-40B4-BE49-F238E27FC236}">
                <a16:creationId xmlns:a16="http://schemas.microsoft.com/office/drawing/2014/main" id="{B4CEBA6A-1DE3-942D-08C4-68A8BD027157}"/>
              </a:ext>
            </a:extLst>
          </p:cNvPr>
          <p:cNvSpPr txBox="1"/>
          <p:nvPr/>
        </p:nvSpPr>
        <p:spPr>
          <a:xfrm>
            <a:off x="3299857" y="6504801"/>
            <a:ext cx="2544286" cy="276999"/>
          </a:xfrm>
          <a:prstGeom prst="rect">
            <a:avLst/>
          </a:prstGeom>
          <a:noFill/>
        </p:spPr>
        <p:txBody>
          <a:bodyPr wrap="none" rtlCol="0">
            <a:spAutoFit/>
          </a:bodyPr>
          <a:lstStyle/>
          <a:p>
            <a:pPr algn="ctr"/>
            <a:r>
              <a:rPr lang="en-US" sz="1200" i="1" dirty="0"/>
              <a:t>No question—proceed when ready</a:t>
            </a:r>
          </a:p>
        </p:txBody>
      </p:sp>
      <p:sp>
        <p:nvSpPr>
          <p:cNvPr id="3" name="Rectangle 2">
            <a:extLst>
              <a:ext uri="{FF2B5EF4-FFF2-40B4-BE49-F238E27FC236}">
                <a16:creationId xmlns:a16="http://schemas.microsoft.com/office/drawing/2014/main" id="{BF7C328A-8925-8D29-85BE-2763CD5788D2}"/>
              </a:ext>
            </a:extLst>
          </p:cNvPr>
          <p:cNvSpPr/>
          <p:nvPr/>
        </p:nvSpPr>
        <p:spPr>
          <a:xfrm>
            <a:off x="533400" y="4495800"/>
            <a:ext cx="1219200" cy="152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119" name="Text Box 119">
            <a:extLst>
              <a:ext uri="{FF2B5EF4-FFF2-40B4-BE49-F238E27FC236}">
                <a16:creationId xmlns:a16="http://schemas.microsoft.com/office/drawing/2014/main" id="{568E4E03-BA6A-41FB-B854-957DF2E96A6F}"/>
              </a:ext>
            </a:extLst>
          </p:cNvPr>
          <p:cNvSpPr txBox="1">
            <a:spLocks noChangeArrowheads="1"/>
          </p:cNvSpPr>
          <p:nvPr/>
        </p:nvSpPr>
        <p:spPr bwMode="auto">
          <a:xfrm>
            <a:off x="228600" y="4648200"/>
            <a:ext cx="8926546" cy="1117229"/>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dirty="0">
                <a:solidFill>
                  <a:srgbClr val="0000FF"/>
                </a:solidFill>
              </a:rPr>
              <a:t>Don’t try and memorize the table! Instead, here is first-screen timing in a nutshell:</a:t>
            </a:r>
          </a:p>
          <a:p>
            <a:pPr eaLnBrk="1" hangingPunct="1">
              <a:lnSpc>
                <a:spcPct val="90000"/>
              </a:lnSpc>
              <a:spcBef>
                <a:spcPct val="0"/>
              </a:spcBef>
              <a:buClrTx/>
              <a:buSzTx/>
              <a:buFontTx/>
              <a:buNone/>
            </a:pPr>
            <a:r>
              <a:rPr lang="en-US" altLang="en-US" sz="1800" dirty="0">
                <a:solidFill>
                  <a:srgbClr val="0000FF"/>
                </a:solidFill>
              </a:rPr>
              <a:t>If the infant’s gestational age at birth was 27 weeks or younger, perform first screen at</a:t>
            </a:r>
          </a:p>
          <a:p>
            <a:pPr eaLnBrk="1" hangingPunct="1">
              <a:lnSpc>
                <a:spcPct val="90000"/>
              </a:lnSpc>
              <a:spcBef>
                <a:spcPct val="0"/>
              </a:spcBef>
              <a:buClrTx/>
              <a:buSzTx/>
              <a:buFontTx/>
              <a:buNone/>
            </a:pPr>
            <a:r>
              <a:rPr lang="en-US" altLang="en-US" sz="2000" b="1" i="1" dirty="0">
                <a:solidFill>
                  <a:srgbClr val="0000FF"/>
                </a:solidFill>
              </a:rPr>
              <a:t>postmenstrual</a:t>
            </a:r>
            <a:r>
              <a:rPr lang="en-US" altLang="en-US" sz="2000" b="1" dirty="0">
                <a:solidFill>
                  <a:srgbClr val="0000FF"/>
                </a:solidFill>
              </a:rPr>
              <a:t> age 31 weeks</a:t>
            </a:r>
            <a:r>
              <a:rPr lang="en-US" altLang="en-US" sz="2000" dirty="0">
                <a:solidFill>
                  <a:srgbClr val="0000FF"/>
                </a:solidFill>
              </a:rPr>
              <a:t>,</a:t>
            </a:r>
          </a:p>
          <a:p>
            <a:pPr eaLnBrk="1" hangingPunct="1">
              <a:lnSpc>
                <a:spcPct val="90000"/>
              </a:lnSpc>
              <a:spcBef>
                <a:spcPct val="0"/>
              </a:spcBef>
              <a:buClrTx/>
              <a:buSzTx/>
              <a:buFontTx/>
              <a:buNone/>
            </a:pPr>
            <a:r>
              <a:rPr lang="en-US" altLang="en-US" sz="1800" i="1" dirty="0">
                <a:solidFill>
                  <a:srgbClr val="0000FF"/>
                </a:solidFill>
              </a:rPr>
              <a:t>or</a:t>
            </a:r>
            <a:endParaRPr lang="en-US" altLang="en-US" sz="2000" dirty="0">
              <a:solidFill>
                <a:srgbClr val="0000FF"/>
              </a:solidFill>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2">
            <a:extLst>
              <a:ext uri="{FF2B5EF4-FFF2-40B4-BE49-F238E27FC236}">
                <a16:creationId xmlns:a16="http://schemas.microsoft.com/office/drawing/2014/main" id="{CFDE80E9-5FCC-4510-9947-D0CC1420190A}"/>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083" name="Rectangle 2">
            <a:extLst>
              <a:ext uri="{FF2B5EF4-FFF2-40B4-BE49-F238E27FC236}">
                <a16:creationId xmlns:a16="http://schemas.microsoft.com/office/drawing/2014/main" id="{37547F94-0A36-4EAC-B724-10BFD9601309}"/>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084" name="Rectangle 3">
            <a:extLst>
              <a:ext uri="{FF2B5EF4-FFF2-40B4-BE49-F238E27FC236}">
                <a16:creationId xmlns:a16="http://schemas.microsoft.com/office/drawing/2014/main" id="{F20BD0C2-1CEA-4551-8FF9-18B965CAADF0}"/>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085" name="Rectangle 4">
            <a:extLst>
              <a:ext uri="{FF2B5EF4-FFF2-40B4-BE49-F238E27FC236}">
                <a16:creationId xmlns:a16="http://schemas.microsoft.com/office/drawing/2014/main" id="{59F5795A-9CEA-41EC-97A1-92D094FBD10D}"/>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086" name="Rectangle 5">
            <a:extLst>
              <a:ext uri="{FF2B5EF4-FFF2-40B4-BE49-F238E27FC236}">
                <a16:creationId xmlns:a16="http://schemas.microsoft.com/office/drawing/2014/main" id="{366297B4-717F-4AB8-859F-460C8409929A}"/>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solidFill>
                  <a:schemeClr val="bg1"/>
                </a:solidFill>
              </a:rPr>
              <a:t>How Often?</a:t>
            </a:r>
          </a:p>
          <a:p>
            <a:pPr lvl="2" eaLnBrk="1" hangingPunct="1">
              <a:lnSpc>
                <a:spcPct val="90000"/>
              </a:lnSpc>
            </a:pPr>
            <a:r>
              <a:rPr lang="en-US" altLang="en-US">
                <a:solidFill>
                  <a:schemeClr val="bg1"/>
                </a:solidFill>
              </a:rPr>
              <a:t>A single screening exam is sufficient if the retina is 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74087" name="Text Box 6">
            <a:extLst>
              <a:ext uri="{FF2B5EF4-FFF2-40B4-BE49-F238E27FC236}">
                <a16:creationId xmlns:a16="http://schemas.microsoft.com/office/drawing/2014/main" id="{55E38F03-D9B6-471F-9021-5D52ACC3C67F}"/>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4088" name="Text Box 9">
            <a:extLst>
              <a:ext uri="{FF2B5EF4-FFF2-40B4-BE49-F238E27FC236}">
                <a16:creationId xmlns:a16="http://schemas.microsoft.com/office/drawing/2014/main" id="{1D265A3C-86D5-43C9-A179-5D5FE2C41947}"/>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graphicFrame>
        <p:nvGraphicFramePr>
          <p:cNvPr id="200770" name="Group 66">
            <a:extLst>
              <a:ext uri="{FF2B5EF4-FFF2-40B4-BE49-F238E27FC236}">
                <a16:creationId xmlns:a16="http://schemas.microsoft.com/office/drawing/2014/main" id="{2B5FE4EF-4FF1-4543-AF40-5DBA9524C657}"/>
              </a:ext>
            </a:extLst>
          </p:cNvPr>
          <p:cNvGraphicFramePr>
            <a:graphicFrameLocks noGrp="1"/>
          </p:cNvGraphicFramePr>
          <p:nvPr/>
        </p:nvGraphicFramePr>
        <p:xfrm>
          <a:off x="2609850" y="152400"/>
          <a:ext cx="6096000" cy="323692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20618">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Gestational age</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Postmenstrual age</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1" u="none" strike="noStrike" cap="none" normalizeH="0" baseline="0">
                          <a:ln>
                            <a:noFill/>
                          </a:ln>
                          <a:solidFill>
                            <a:schemeClr val="bg1"/>
                          </a:solidFill>
                          <a:effectLst/>
                          <a:latin typeface="Arial" charset="0"/>
                        </a:rPr>
                        <a:t>Chronologic age at time of first ROP screening</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9</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23</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8</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24</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7</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25</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6</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26</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5</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27</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31</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0" i="0" u="none" strike="noStrike" cap="none" normalizeH="0" baseline="0">
                          <a:ln>
                            <a:noFill/>
                          </a:ln>
                          <a:solidFill>
                            <a:srgbClr val="B2B2B2"/>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28</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32</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29</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33</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30</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34</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31</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35</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56027">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32</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36</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200" b="1" i="0" u="none" strike="noStrike" cap="none" normalizeH="0" baseline="0">
                          <a:ln>
                            <a:noFill/>
                          </a:ln>
                          <a:solidFill>
                            <a:srgbClr val="0000FF"/>
                          </a:solidFill>
                          <a:effectLst/>
                          <a:latin typeface="Arial" charset="0"/>
                        </a:rPr>
                        <a:t>4</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bl>
          </a:graphicData>
        </a:graphic>
      </p:graphicFrame>
      <p:sp>
        <p:nvSpPr>
          <p:cNvPr id="174143" name="Oval 120">
            <a:extLst>
              <a:ext uri="{FF2B5EF4-FFF2-40B4-BE49-F238E27FC236}">
                <a16:creationId xmlns:a16="http://schemas.microsoft.com/office/drawing/2014/main" id="{713F360C-94F3-4AB9-82C8-55553614537B}"/>
              </a:ext>
            </a:extLst>
          </p:cNvPr>
          <p:cNvSpPr>
            <a:spLocks noChangeArrowheads="1"/>
          </p:cNvSpPr>
          <p:nvPr/>
        </p:nvSpPr>
        <p:spPr bwMode="auto">
          <a:xfrm>
            <a:off x="7410450" y="1981200"/>
            <a:ext cx="609600" cy="15240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45" name="Slide Number Placeholder 1">
            <a:extLst>
              <a:ext uri="{FF2B5EF4-FFF2-40B4-BE49-F238E27FC236}">
                <a16:creationId xmlns:a16="http://schemas.microsoft.com/office/drawing/2014/main" id="{55FC3605-8806-45F1-B11B-B5A2D32F1DB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653246-D067-4205-8130-0E645970E90B}" type="slidenum">
              <a:rPr lang="en-US" altLang="en-US" sz="1000"/>
              <a:pPr>
                <a:spcBef>
                  <a:spcPct val="0"/>
                </a:spcBef>
                <a:buClrTx/>
                <a:buSzTx/>
                <a:buFontTx/>
                <a:buNone/>
              </a:pPr>
              <a:t>201</a:t>
            </a:fld>
            <a:endParaRPr lang="en-US" altLang="en-US" sz="1000"/>
          </a:p>
        </p:txBody>
      </p:sp>
      <p:sp>
        <p:nvSpPr>
          <p:cNvPr id="2" name="TextBox 1">
            <a:extLst>
              <a:ext uri="{FF2B5EF4-FFF2-40B4-BE49-F238E27FC236}">
                <a16:creationId xmlns:a16="http://schemas.microsoft.com/office/drawing/2014/main" id="{F514F915-F393-8776-A195-DE3B6E9322B9}"/>
              </a:ext>
            </a:extLst>
          </p:cNvPr>
          <p:cNvSpPr txBox="1"/>
          <p:nvPr/>
        </p:nvSpPr>
        <p:spPr>
          <a:xfrm>
            <a:off x="3299857" y="6504801"/>
            <a:ext cx="2544286" cy="276999"/>
          </a:xfrm>
          <a:prstGeom prst="rect">
            <a:avLst/>
          </a:prstGeom>
          <a:noFill/>
        </p:spPr>
        <p:txBody>
          <a:bodyPr wrap="none" rtlCol="0">
            <a:spAutoFit/>
          </a:bodyPr>
          <a:lstStyle/>
          <a:p>
            <a:pPr algn="ctr"/>
            <a:r>
              <a:rPr lang="en-US" sz="1200" i="1" dirty="0"/>
              <a:t>No question—proceed when ready</a:t>
            </a:r>
          </a:p>
        </p:txBody>
      </p:sp>
      <p:sp>
        <p:nvSpPr>
          <p:cNvPr id="3" name="Rectangle 2">
            <a:extLst>
              <a:ext uri="{FF2B5EF4-FFF2-40B4-BE49-F238E27FC236}">
                <a16:creationId xmlns:a16="http://schemas.microsoft.com/office/drawing/2014/main" id="{BAEA0334-A20B-C576-0766-4F74DA2F2558}"/>
              </a:ext>
            </a:extLst>
          </p:cNvPr>
          <p:cNvSpPr/>
          <p:nvPr/>
        </p:nvSpPr>
        <p:spPr>
          <a:xfrm>
            <a:off x="533400" y="4495800"/>
            <a:ext cx="1219200" cy="152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144" name="Text Box 121">
            <a:extLst>
              <a:ext uri="{FF2B5EF4-FFF2-40B4-BE49-F238E27FC236}">
                <a16:creationId xmlns:a16="http://schemas.microsoft.com/office/drawing/2014/main" id="{474A023A-B8B4-44F1-8F09-626DC0D826CF}"/>
              </a:ext>
            </a:extLst>
          </p:cNvPr>
          <p:cNvSpPr txBox="1">
            <a:spLocks noChangeArrowheads="1"/>
          </p:cNvSpPr>
          <p:nvPr/>
        </p:nvSpPr>
        <p:spPr bwMode="auto">
          <a:xfrm>
            <a:off x="228600" y="4648200"/>
            <a:ext cx="8858250" cy="1631950"/>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i="1" dirty="0">
                <a:solidFill>
                  <a:srgbClr val="0000FF"/>
                </a:solidFill>
              </a:rPr>
              <a:t>Don’t try and memorize the table! Instead, here is first-screen timing in a nutshell:</a:t>
            </a:r>
          </a:p>
          <a:p>
            <a:pPr eaLnBrk="1" hangingPunct="1">
              <a:lnSpc>
                <a:spcPct val="90000"/>
              </a:lnSpc>
              <a:spcBef>
                <a:spcPct val="0"/>
              </a:spcBef>
              <a:buClrTx/>
              <a:buSzTx/>
              <a:buFontTx/>
              <a:buNone/>
            </a:pPr>
            <a:r>
              <a:rPr lang="en-US" altLang="en-US" sz="1800" dirty="0">
                <a:solidFill>
                  <a:srgbClr val="0000FF"/>
                </a:solidFill>
              </a:rPr>
              <a:t>If the infant’s gestational age at birth was 27 weeks or younger, perform first screen at</a:t>
            </a:r>
          </a:p>
          <a:p>
            <a:pPr eaLnBrk="1" hangingPunct="1">
              <a:lnSpc>
                <a:spcPct val="90000"/>
              </a:lnSpc>
              <a:spcBef>
                <a:spcPct val="0"/>
              </a:spcBef>
              <a:buClrTx/>
              <a:buSzTx/>
              <a:buFontTx/>
              <a:buNone/>
            </a:pPr>
            <a:r>
              <a:rPr lang="en-US" altLang="en-US" sz="2000" b="1" i="1" dirty="0">
                <a:solidFill>
                  <a:srgbClr val="0000FF"/>
                </a:solidFill>
              </a:rPr>
              <a:t>postmenstrual</a:t>
            </a:r>
            <a:r>
              <a:rPr lang="en-US" altLang="en-US" sz="2000" dirty="0">
                <a:solidFill>
                  <a:srgbClr val="0000FF"/>
                </a:solidFill>
              </a:rPr>
              <a:t> </a:t>
            </a:r>
            <a:r>
              <a:rPr lang="en-US" altLang="en-US" sz="2000" b="1" dirty="0">
                <a:solidFill>
                  <a:srgbClr val="0000FF"/>
                </a:solidFill>
              </a:rPr>
              <a:t>age 31 weeks</a:t>
            </a:r>
            <a:r>
              <a:rPr lang="en-US" altLang="en-US" sz="2000" dirty="0">
                <a:solidFill>
                  <a:srgbClr val="0000FF"/>
                </a:solidFill>
              </a:rPr>
              <a:t>,</a:t>
            </a:r>
          </a:p>
          <a:p>
            <a:pPr eaLnBrk="1" hangingPunct="1">
              <a:lnSpc>
                <a:spcPct val="90000"/>
              </a:lnSpc>
              <a:spcBef>
                <a:spcPct val="0"/>
              </a:spcBef>
              <a:buClrTx/>
              <a:buSzTx/>
              <a:buFontTx/>
              <a:buNone/>
            </a:pPr>
            <a:r>
              <a:rPr lang="en-US" altLang="en-US" sz="1800" i="1" dirty="0">
                <a:solidFill>
                  <a:srgbClr val="0000FF"/>
                </a:solidFill>
              </a:rPr>
              <a:t>or</a:t>
            </a:r>
          </a:p>
          <a:p>
            <a:pPr eaLnBrk="1" hangingPunct="1">
              <a:lnSpc>
                <a:spcPct val="90000"/>
              </a:lnSpc>
              <a:spcBef>
                <a:spcPct val="0"/>
              </a:spcBef>
              <a:buClrTx/>
              <a:buSzTx/>
              <a:buFontTx/>
              <a:buNone/>
            </a:pPr>
            <a:r>
              <a:rPr lang="en-US" altLang="en-US" sz="1800" dirty="0">
                <a:solidFill>
                  <a:srgbClr val="0000FF"/>
                </a:solidFill>
              </a:rPr>
              <a:t>If the infant’s gestational age at birth was 28 weeks or older, perform first screen at</a:t>
            </a:r>
          </a:p>
          <a:p>
            <a:pPr eaLnBrk="1" hangingPunct="1">
              <a:lnSpc>
                <a:spcPct val="90000"/>
              </a:lnSpc>
              <a:spcBef>
                <a:spcPct val="0"/>
              </a:spcBef>
              <a:buClrTx/>
              <a:buSzTx/>
              <a:buFontTx/>
              <a:buNone/>
            </a:pPr>
            <a:r>
              <a:rPr lang="en-US" altLang="en-US" sz="2000" b="1" i="1" dirty="0">
                <a:solidFill>
                  <a:srgbClr val="0000FF"/>
                </a:solidFill>
              </a:rPr>
              <a:t>chronologic</a:t>
            </a:r>
            <a:r>
              <a:rPr lang="en-US" altLang="en-US" sz="2000" b="1" dirty="0">
                <a:solidFill>
                  <a:srgbClr val="0000FF"/>
                </a:solidFill>
              </a:rPr>
              <a:t> age 4 weeks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3D006E5-B1A8-461C-A4FC-B071CAD53F72}"/>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5107" name="Rectangle 3">
            <a:extLst>
              <a:ext uri="{FF2B5EF4-FFF2-40B4-BE49-F238E27FC236}">
                <a16:creationId xmlns:a16="http://schemas.microsoft.com/office/drawing/2014/main" id="{EAB6F19A-9E3E-4675-9EE6-59C5CED2683C}"/>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5108" name="Rectangle 4">
            <a:extLst>
              <a:ext uri="{FF2B5EF4-FFF2-40B4-BE49-F238E27FC236}">
                <a16:creationId xmlns:a16="http://schemas.microsoft.com/office/drawing/2014/main" id="{194108A8-4F1B-43FD-8DA2-F203E95C4235}"/>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5109" name="Rectangle 5">
            <a:extLst>
              <a:ext uri="{FF2B5EF4-FFF2-40B4-BE49-F238E27FC236}">
                <a16:creationId xmlns:a16="http://schemas.microsoft.com/office/drawing/2014/main" id="{ADE695BD-8E45-4C44-AEF3-36D3B02F2E81}"/>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5110" name="Rectangle 6">
            <a:extLst>
              <a:ext uri="{FF2B5EF4-FFF2-40B4-BE49-F238E27FC236}">
                <a16:creationId xmlns:a16="http://schemas.microsoft.com/office/drawing/2014/main" id="{683C879A-29CA-4680-8DDF-70BA6C4A7CFB}"/>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t>How Often?</a:t>
            </a:r>
          </a:p>
          <a:p>
            <a:pPr lvl="2" eaLnBrk="1" hangingPunct="1">
              <a:lnSpc>
                <a:spcPct val="90000"/>
              </a:lnSpc>
            </a:pPr>
            <a:r>
              <a:rPr lang="en-US" altLang="en-US"/>
              <a:t>A single screening exam is sufficient if the retina is </a:t>
            </a:r>
            <a:r>
              <a:rPr lang="en-US" altLang="en-US">
                <a:solidFill>
                  <a:srgbClr val="0000FF"/>
                </a:solidFill>
              </a:rPr>
              <a:t>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75111" name="Text Box 7">
            <a:extLst>
              <a:ext uri="{FF2B5EF4-FFF2-40B4-BE49-F238E27FC236}">
                <a16:creationId xmlns:a16="http://schemas.microsoft.com/office/drawing/2014/main" id="{954B22F2-DF3D-4387-8985-0FD81B50A726}"/>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5112" name="Rectangle 8">
            <a:extLst>
              <a:ext uri="{FF2B5EF4-FFF2-40B4-BE49-F238E27FC236}">
                <a16:creationId xmlns:a16="http://schemas.microsoft.com/office/drawing/2014/main" id="{BB74D784-1C0A-42AC-B69B-CD2557CB4393}"/>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75113" name="Rectangle 9">
            <a:extLst>
              <a:ext uri="{FF2B5EF4-FFF2-40B4-BE49-F238E27FC236}">
                <a16:creationId xmlns:a16="http://schemas.microsoft.com/office/drawing/2014/main" id="{03217842-CEB3-46EE-B8AA-6D9485DC2015}"/>
              </a:ext>
            </a:extLst>
          </p:cNvPr>
          <p:cNvSpPr>
            <a:spLocks noChangeArrowheads="1"/>
          </p:cNvSpPr>
          <p:nvPr/>
        </p:nvSpPr>
        <p:spPr bwMode="auto">
          <a:xfrm>
            <a:off x="1524000" y="5257800"/>
            <a:ext cx="28194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three words</a:t>
            </a:r>
          </a:p>
        </p:txBody>
      </p:sp>
      <p:sp>
        <p:nvSpPr>
          <p:cNvPr id="175114" name="Text Box 11">
            <a:extLst>
              <a:ext uri="{FF2B5EF4-FFF2-40B4-BE49-F238E27FC236}">
                <a16:creationId xmlns:a16="http://schemas.microsoft.com/office/drawing/2014/main" id="{48F3C786-70F8-4739-8657-2386DA9335E7}"/>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75115" name="Rectangle 12">
            <a:extLst>
              <a:ext uri="{FF2B5EF4-FFF2-40B4-BE49-F238E27FC236}">
                <a16:creationId xmlns:a16="http://schemas.microsoft.com/office/drawing/2014/main" id="{1E8749D2-D07D-4B58-AB6F-32C14BE01726}"/>
              </a:ext>
            </a:extLst>
          </p:cNvPr>
          <p:cNvSpPr>
            <a:spLocks noChangeArrowheads="1"/>
          </p:cNvSpPr>
          <p:nvPr/>
        </p:nvSpPr>
        <p:spPr bwMode="auto">
          <a:xfrm>
            <a:off x="1143000" y="5638800"/>
            <a:ext cx="304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5116" name="Slide Number Placeholder 1">
            <a:extLst>
              <a:ext uri="{FF2B5EF4-FFF2-40B4-BE49-F238E27FC236}">
                <a16:creationId xmlns:a16="http://schemas.microsoft.com/office/drawing/2014/main" id="{513640EF-E277-40D3-92B2-3C59B13C7BF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36FE03-FE70-43FA-AC3C-8229660254D6}" type="slidenum">
              <a:rPr lang="en-US" altLang="en-US" sz="1000"/>
              <a:pPr>
                <a:spcBef>
                  <a:spcPct val="0"/>
                </a:spcBef>
                <a:buClrTx/>
                <a:buSzTx/>
                <a:buFontTx/>
                <a:buNone/>
              </a:pPr>
              <a:t>202</a:t>
            </a:fld>
            <a:endParaRPr lang="en-US" altLang="en-US" sz="100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9">
            <a:extLst>
              <a:ext uri="{FF2B5EF4-FFF2-40B4-BE49-F238E27FC236}">
                <a16:creationId xmlns:a16="http://schemas.microsoft.com/office/drawing/2014/main" id="{F1D620C9-297C-4982-95E9-707F89152212}"/>
              </a:ext>
            </a:extLst>
          </p:cNvPr>
          <p:cNvSpPr>
            <a:spLocks noChangeArrowheads="1"/>
          </p:cNvSpPr>
          <p:nvPr/>
        </p:nvSpPr>
        <p:spPr bwMode="auto">
          <a:xfrm>
            <a:off x="1524000" y="5257800"/>
            <a:ext cx="2819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6131" name="Rectangle 2">
            <a:extLst>
              <a:ext uri="{FF2B5EF4-FFF2-40B4-BE49-F238E27FC236}">
                <a16:creationId xmlns:a16="http://schemas.microsoft.com/office/drawing/2014/main" id="{A99D68B4-9B1F-45C9-AA02-33D780EEF7D0}"/>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6132" name="Rectangle 3">
            <a:extLst>
              <a:ext uri="{FF2B5EF4-FFF2-40B4-BE49-F238E27FC236}">
                <a16:creationId xmlns:a16="http://schemas.microsoft.com/office/drawing/2014/main" id="{BF677CD8-0193-4327-8840-3DC54CA576D8}"/>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6133" name="Rectangle 4">
            <a:extLst>
              <a:ext uri="{FF2B5EF4-FFF2-40B4-BE49-F238E27FC236}">
                <a16:creationId xmlns:a16="http://schemas.microsoft.com/office/drawing/2014/main" id="{4E799C35-FCB3-4CA2-B985-A75BB9E82755}"/>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6134" name="Rectangle 5">
            <a:extLst>
              <a:ext uri="{FF2B5EF4-FFF2-40B4-BE49-F238E27FC236}">
                <a16:creationId xmlns:a16="http://schemas.microsoft.com/office/drawing/2014/main" id="{1B07E3C0-95D8-40C3-9ADA-139727624C92}"/>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6135" name="Rectangle 6">
            <a:extLst>
              <a:ext uri="{FF2B5EF4-FFF2-40B4-BE49-F238E27FC236}">
                <a16:creationId xmlns:a16="http://schemas.microsoft.com/office/drawing/2014/main" id="{9ABB9A40-AB84-4B2E-91CD-98FB209A3B97}"/>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t>How Often?</a:t>
            </a:r>
          </a:p>
          <a:p>
            <a:pPr lvl="2" eaLnBrk="1" hangingPunct="1">
              <a:lnSpc>
                <a:spcPct val="90000"/>
              </a:lnSpc>
            </a:pPr>
            <a:r>
              <a:rPr lang="en-US" altLang="en-US"/>
              <a:t>A single screening exam is sufficient if the retina is </a:t>
            </a:r>
            <a:r>
              <a:rPr lang="en-US" altLang="en-US">
                <a:solidFill>
                  <a:srgbClr val="0000FF"/>
                </a:solidFill>
              </a:rPr>
              <a:t>fully vascularized OU</a:t>
            </a:r>
          </a:p>
          <a:p>
            <a:pPr lvl="2" eaLnBrk="1" hangingPunct="1">
              <a:lnSpc>
                <a:spcPct val="90000"/>
              </a:lnSpc>
            </a:pPr>
            <a:r>
              <a:rPr lang="en-US" altLang="en-US">
                <a:solidFill>
                  <a:schemeClr val="bg1"/>
                </a:solidFill>
              </a:rPr>
              <a:t>Otherwise, 1 - 3 week follow-up is indicated (depending upon exam findings</a:t>
            </a:r>
          </a:p>
        </p:txBody>
      </p:sp>
      <p:sp>
        <p:nvSpPr>
          <p:cNvPr id="176136" name="Text Box 7">
            <a:extLst>
              <a:ext uri="{FF2B5EF4-FFF2-40B4-BE49-F238E27FC236}">
                <a16:creationId xmlns:a16="http://schemas.microsoft.com/office/drawing/2014/main" id="{C5E62F0B-9BEC-4932-AF28-539A0FB1B8A8}"/>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6137" name="Rectangle 8">
            <a:extLst>
              <a:ext uri="{FF2B5EF4-FFF2-40B4-BE49-F238E27FC236}">
                <a16:creationId xmlns:a16="http://schemas.microsoft.com/office/drawing/2014/main" id="{D83F4FDA-BD21-4FE0-A632-338C3A88195D}"/>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76138" name="Text Box 11">
            <a:extLst>
              <a:ext uri="{FF2B5EF4-FFF2-40B4-BE49-F238E27FC236}">
                <a16:creationId xmlns:a16="http://schemas.microsoft.com/office/drawing/2014/main" id="{24A96110-E03B-4C56-9385-DA10636AB422}"/>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76139" name="Rectangle 12">
            <a:extLst>
              <a:ext uri="{FF2B5EF4-FFF2-40B4-BE49-F238E27FC236}">
                <a16:creationId xmlns:a16="http://schemas.microsoft.com/office/drawing/2014/main" id="{C653D6EC-56CE-42D9-AB05-D32BA13765B7}"/>
              </a:ext>
            </a:extLst>
          </p:cNvPr>
          <p:cNvSpPr>
            <a:spLocks noChangeArrowheads="1"/>
          </p:cNvSpPr>
          <p:nvPr/>
        </p:nvSpPr>
        <p:spPr bwMode="auto">
          <a:xfrm>
            <a:off x="1143000" y="5638800"/>
            <a:ext cx="304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6140" name="Slide Number Placeholder 1">
            <a:extLst>
              <a:ext uri="{FF2B5EF4-FFF2-40B4-BE49-F238E27FC236}">
                <a16:creationId xmlns:a16="http://schemas.microsoft.com/office/drawing/2014/main" id="{2B077283-2FAE-4DBB-929C-D7A0F7BCE6B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65566F5-6213-45A2-841D-9E9A6BA73807}" type="slidenum">
              <a:rPr lang="en-US" altLang="en-US" sz="1000"/>
              <a:pPr>
                <a:spcBef>
                  <a:spcPct val="0"/>
                </a:spcBef>
                <a:buClrTx/>
                <a:buSzTx/>
                <a:buFontTx/>
                <a:buNone/>
              </a:pPr>
              <a:t>203</a:t>
            </a:fld>
            <a:endParaRPr lang="en-US" altLang="en-US" sz="100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271054E-0380-4BDB-A97D-D3C83884FF23}"/>
              </a:ext>
            </a:extLst>
          </p:cNvPr>
          <p:cNvSpPr>
            <a:spLocks noChangeArrowheads="1"/>
          </p:cNvSpPr>
          <p:nvPr/>
        </p:nvSpPr>
        <p:spPr bwMode="auto">
          <a:xfrm>
            <a:off x="1524000" y="5257800"/>
            <a:ext cx="2819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7155" name="Rectangle 3">
            <a:extLst>
              <a:ext uri="{FF2B5EF4-FFF2-40B4-BE49-F238E27FC236}">
                <a16:creationId xmlns:a16="http://schemas.microsoft.com/office/drawing/2014/main" id="{6757812F-B3D9-44B2-91B6-949BEE5191F8}"/>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7156" name="Rectangle 4">
            <a:extLst>
              <a:ext uri="{FF2B5EF4-FFF2-40B4-BE49-F238E27FC236}">
                <a16:creationId xmlns:a16="http://schemas.microsoft.com/office/drawing/2014/main" id="{55050022-00BE-4ACC-A965-1063594F9B59}"/>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7157" name="Rectangle 5">
            <a:extLst>
              <a:ext uri="{FF2B5EF4-FFF2-40B4-BE49-F238E27FC236}">
                <a16:creationId xmlns:a16="http://schemas.microsoft.com/office/drawing/2014/main" id="{C4317EBD-F6CF-4A5C-8111-12BD13CAA23D}"/>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7158" name="Rectangle 6">
            <a:extLst>
              <a:ext uri="{FF2B5EF4-FFF2-40B4-BE49-F238E27FC236}">
                <a16:creationId xmlns:a16="http://schemas.microsoft.com/office/drawing/2014/main" id="{A3828F58-5583-4720-82E6-73B8FAE72B5E}"/>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7159" name="Rectangle 7">
            <a:extLst>
              <a:ext uri="{FF2B5EF4-FFF2-40B4-BE49-F238E27FC236}">
                <a16:creationId xmlns:a16="http://schemas.microsoft.com/office/drawing/2014/main" id="{D7C4C026-5724-499F-89E6-797A07143D61}"/>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t>How Often?</a:t>
            </a:r>
          </a:p>
          <a:p>
            <a:pPr lvl="2" eaLnBrk="1" hangingPunct="1">
              <a:lnSpc>
                <a:spcPct val="90000"/>
              </a:lnSpc>
            </a:pPr>
            <a:r>
              <a:rPr lang="en-US" altLang="en-US"/>
              <a:t>A single screening exam is sufficient if the retina is </a:t>
            </a:r>
            <a:r>
              <a:rPr lang="en-US" altLang="en-US">
                <a:solidFill>
                  <a:srgbClr val="0000FF"/>
                </a:solidFill>
              </a:rPr>
              <a:t>fully vascularized OU</a:t>
            </a:r>
          </a:p>
          <a:p>
            <a:pPr lvl="2" eaLnBrk="1" hangingPunct="1">
              <a:lnSpc>
                <a:spcPct val="90000"/>
              </a:lnSpc>
            </a:pPr>
            <a:r>
              <a:rPr lang="en-US" altLang="en-US"/>
              <a:t>Otherwise, </a:t>
            </a:r>
            <a:r>
              <a:rPr lang="en-US" altLang="en-US">
                <a:solidFill>
                  <a:srgbClr val="0000FF"/>
                </a:solidFill>
              </a:rPr>
              <a:t>1 - 3 week</a:t>
            </a:r>
            <a:r>
              <a:rPr lang="en-US" altLang="en-US"/>
              <a:t> follow-up is indicated (depending upon exam findings)</a:t>
            </a:r>
          </a:p>
        </p:txBody>
      </p:sp>
      <p:sp>
        <p:nvSpPr>
          <p:cNvPr id="177160" name="Text Box 8">
            <a:extLst>
              <a:ext uri="{FF2B5EF4-FFF2-40B4-BE49-F238E27FC236}">
                <a16:creationId xmlns:a16="http://schemas.microsoft.com/office/drawing/2014/main" id="{6DDD2FC3-75E1-4E38-B512-F84CF1BC6C85}"/>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7161" name="Rectangle 9">
            <a:extLst>
              <a:ext uri="{FF2B5EF4-FFF2-40B4-BE49-F238E27FC236}">
                <a16:creationId xmlns:a16="http://schemas.microsoft.com/office/drawing/2014/main" id="{ED3DB318-9213-41EF-AD02-F1888A8C1189}"/>
              </a:ext>
            </a:extLst>
          </p:cNvPr>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77162" name="Rectangle 10">
            <a:extLst>
              <a:ext uri="{FF2B5EF4-FFF2-40B4-BE49-F238E27FC236}">
                <a16:creationId xmlns:a16="http://schemas.microsoft.com/office/drawing/2014/main" id="{9574330E-4A04-42AE-A30F-9A64AC94FD73}"/>
              </a:ext>
            </a:extLst>
          </p:cNvPr>
          <p:cNvSpPr>
            <a:spLocks noChangeArrowheads="1"/>
          </p:cNvSpPr>
          <p:nvPr/>
        </p:nvSpPr>
        <p:spPr bwMode="auto">
          <a:xfrm>
            <a:off x="2971800" y="5638800"/>
            <a:ext cx="14478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 time period</a:t>
            </a:r>
          </a:p>
        </p:txBody>
      </p:sp>
      <p:sp>
        <p:nvSpPr>
          <p:cNvPr id="177163" name="Text Box 11">
            <a:extLst>
              <a:ext uri="{FF2B5EF4-FFF2-40B4-BE49-F238E27FC236}">
                <a16:creationId xmlns:a16="http://schemas.microsoft.com/office/drawing/2014/main" id="{DCAD14FA-94AB-4F52-BFD7-E21D3073C3B2}"/>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77164" name="Slide Number Placeholder 1">
            <a:extLst>
              <a:ext uri="{FF2B5EF4-FFF2-40B4-BE49-F238E27FC236}">
                <a16:creationId xmlns:a16="http://schemas.microsoft.com/office/drawing/2014/main" id="{2FEC0444-B1B2-4DC2-95BD-03429CFEDA4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EA9C5C7-F6D9-42AF-9FE0-FB3111B7E18C}" type="slidenum">
              <a:rPr lang="en-US" altLang="en-US" sz="1000"/>
              <a:pPr>
                <a:spcBef>
                  <a:spcPct val="0"/>
                </a:spcBef>
                <a:buClrTx/>
                <a:buSzTx/>
                <a:buFontTx/>
                <a:buNone/>
              </a:pPr>
              <a:t>204</a:t>
            </a:fld>
            <a:endParaRPr lang="en-US" altLang="en-US" sz="100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
            <a:extLst>
              <a:ext uri="{FF2B5EF4-FFF2-40B4-BE49-F238E27FC236}">
                <a16:creationId xmlns:a16="http://schemas.microsoft.com/office/drawing/2014/main" id="{A9D8E490-9A96-461B-864E-E569CC3622A3}"/>
              </a:ext>
            </a:extLst>
          </p:cNvPr>
          <p:cNvSpPr>
            <a:spLocks noChangeArrowheads="1"/>
          </p:cNvSpPr>
          <p:nvPr/>
        </p:nvSpPr>
        <p:spPr bwMode="auto">
          <a:xfrm>
            <a:off x="2971800" y="5638800"/>
            <a:ext cx="1447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8179" name="Rectangle 2">
            <a:extLst>
              <a:ext uri="{FF2B5EF4-FFF2-40B4-BE49-F238E27FC236}">
                <a16:creationId xmlns:a16="http://schemas.microsoft.com/office/drawing/2014/main" id="{52EEA8FD-8281-4899-AF7D-C4BAB3FD5B3C}"/>
              </a:ext>
            </a:extLst>
          </p:cNvPr>
          <p:cNvSpPr>
            <a:spLocks noChangeArrowheads="1"/>
          </p:cNvSpPr>
          <p:nvPr/>
        </p:nvSpPr>
        <p:spPr bwMode="auto">
          <a:xfrm>
            <a:off x="1524000" y="5257800"/>
            <a:ext cx="2819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8180" name="Rectangle 3">
            <a:extLst>
              <a:ext uri="{FF2B5EF4-FFF2-40B4-BE49-F238E27FC236}">
                <a16:creationId xmlns:a16="http://schemas.microsoft.com/office/drawing/2014/main" id="{7B13E812-6DF0-41F0-81FD-1DC78103D1A1}"/>
              </a:ext>
            </a:extLst>
          </p:cNvPr>
          <p:cNvSpPr>
            <a:spLocks noChangeArrowheads="1"/>
          </p:cNvSpPr>
          <p:nvPr/>
        </p:nvSpPr>
        <p:spPr bwMode="auto">
          <a:xfrm>
            <a:off x="6781800" y="3886200"/>
            <a:ext cx="304800" cy="2286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8181" name="Rectangle 4">
            <a:extLst>
              <a:ext uri="{FF2B5EF4-FFF2-40B4-BE49-F238E27FC236}">
                <a16:creationId xmlns:a16="http://schemas.microsoft.com/office/drawing/2014/main" id="{F5F6A28F-360D-4B5C-9E6D-213B345AB1E5}"/>
              </a:ext>
            </a:extLst>
          </p:cNvPr>
          <p:cNvSpPr>
            <a:spLocks noChangeArrowheads="1"/>
          </p:cNvSpPr>
          <p:nvPr/>
        </p:nvSpPr>
        <p:spPr bwMode="auto">
          <a:xfrm>
            <a:off x="6553200" y="3505200"/>
            <a:ext cx="5334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8182" name="Rectangle 5">
            <a:extLst>
              <a:ext uri="{FF2B5EF4-FFF2-40B4-BE49-F238E27FC236}">
                <a16:creationId xmlns:a16="http://schemas.microsoft.com/office/drawing/2014/main" id="{5A41FDAC-2DD8-490E-9AB4-F246193549B7}"/>
              </a:ext>
            </a:extLst>
          </p:cNvPr>
          <p:cNvSpPr>
            <a:spLocks noChangeArrowheads="1"/>
          </p:cNvSpPr>
          <p:nvPr/>
        </p:nvSpPr>
        <p:spPr bwMode="auto">
          <a:xfrm>
            <a:off x="6019800" y="2743200"/>
            <a:ext cx="304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8183" name="Rectangle 6">
            <a:extLst>
              <a:ext uri="{FF2B5EF4-FFF2-40B4-BE49-F238E27FC236}">
                <a16:creationId xmlns:a16="http://schemas.microsoft.com/office/drawing/2014/main" id="{A04F589E-236D-4DE8-8717-C1800F4ABA31}"/>
              </a:ext>
            </a:extLst>
          </p:cNvPr>
          <p:cNvSpPr>
            <a:spLocks noChangeArrowheads="1"/>
          </p:cNvSpPr>
          <p:nvPr/>
        </p:nvSpPr>
        <p:spPr bwMode="auto">
          <a:xfrm>
            <a:off x="5562600" y="2362200"/>
            <a:ext cx="533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8184" name="Rectangle 7">
            <a:extLst>
              <a:ext uri="{FF2B5EF4-FFF2-40B4-BE49-F238E27FC236}">
                <a16:creationId xmlns:a16="http://schemas.microsoft.com/office/drawing/2014/main" id="{DA4C950D-A9D3-4DB9-9697-5BB4E61E5BEA}"/>
              </a:ext>
            </a:extLst>
          </p:cNvPr>
          <p:cNvSpPr>
            <a:spLocks noGrp="1" noChangeArrowheads="1"/>
          </p:cNvSpPr>
          <p:nvPr>
            <p:ph type="body" idx="1"/>
          </p:nvPr>
        </p:nvSpPr>
        <p:spPr>
          <a:xfrm>
            <a:off x="457200" y="1066800"/>
            <a:ext cx="8153400" cy="5562600"/>
          </a:xfrm>
        </p:spPr>
        <p:txBody>
          <a:bodyPr/>
          <a:lstStyle/>
          <a:p>
            <a:pPr eaLnBrk="1" hangingPunct="1">
              <a:lnSpc>
                <a:spcPct val="90000"/>
              </a:lnSpc>
            </a:pPr>
            <a:r>
              <a:rPr lang="en-US" altLang="en-US" b="1" i="1"/>
              <a:t>ROP screening</a:t>
            </a:r>
            <a:r>
              <a:rPr lang="en-US" altLang="en-US"/>
              <a:t> </a:t>
            </a:r>
          </a:p>
          <a:p>
            <a:pPr lvl="1" eaLnBrk="1" hangingPunct="1">
              <a:lnSpc>
                <a:spcPct val="90000"/>
              </a:lnSpc>
            </a:pPr>
            <a:r>
              <a:rPr lang="en-US" altLang="en-US" b="1" i="1"/>
              <a:t>Who?</a:t>
            </a:r>
          </a:p>
          <a:p>
            <a:pPr lvl="2" eaLnBrk="1" hangingPunct="1">
              <a:lnSpc>
                <a:spcPct val="90000"/>
              </a:lnSpc>
            </a:pPr>
            <a:r>
              <a:rPr lang="en-US" altLang="en-US"/>
              <a:t>Screen all infants… </a:t>
            </a:r>
          </a:p>
          <a:p>
            <a:pPr lvl="3" eaLnBrk="1" hangingPunct="1">
              <a:lnSpc>
                <a:spcPct val="90000"/>
              </a:lnSpc>
            </a:pPr>
            <a:r>
              <a:rPr lang="en-US" altLang="en-US"/>
              <a:t>…with a birth weight of less than </a:t>
            </a:r>
            <a:r>
              <a:rPr lang="en-US" altLang="en-US">
                <a:solidFill>
                  <a:srgbClr val="0000FF"/>
                </a:solidFill>
              </a:rPr>
              <a:t>1500</a:t>
            </a:r>
            <a:r>
              <a:rPr lang="en-US" altLang="en-US"/>
              <a:t> gm, </a:t>
            </a:r>
            <a:r>
              <a:rPr lang="en-US" altLang="en-US" b="1" i="1"/>
              <a:t>and/or</a:t>
            </a:r>
          </a:p>
          <a:p>
            <a:pPr lvl="3" eaLnBrk="1" hangingPunct="1">
              <a:lnSpc>
                <a:spcPct val="90000"/>
              </a:lnSpc>
            </a:pPr>
            <a:r>
              <a:rPr lang="en-US" altLang="en-US"/>
              <a:t>…whose gestational age at birth was </a:t>
            </a:r>
            <a:r>
              <a:rPr lang="en-US" altLang="en-US">
                <a:solidFill>
                  <a:srgbClr val="0000FF"/>
                </a:solidFill>
              </a:rPr>
              <a:t>30</a:t>
            </a:r>
            <a:r>
              <a:rPr lang="en-US" altLang="en-US"/>
              <a:t> weeks or less</a:t>
            </a:r>
          </a:p>
          <a:p>
            <a:pPr lvl="1" eaLnBrk="1" hangingPunct="1">
              <a:lnSpc>
                <a:spcPct val="90000"/>
              </a:lnSpc>
            </a:pPr>
            <a:r>
              <a:rPr lang="en-US" altLang="en-US" b="1" i="1"/>
              <a:t>When?</a:t>
            </a:r>
          </a:p>
          <a:p>
            <a:pPr lvl="2" eaLnBrk="1" hangingPunct="1">
              <a:lnSpc>
                <a:spcPct val="90000"/>
              </a:lnSpc>
            </a:pPr>
            <a:r>
              <a:rPr lang="en-US" altLang="en-US"/>
              <a:t>Timing of first screen is a function of pt </a:t>
            </a:r>
            <a:r>
              <a:rPr lang="en-US" altLang="en-US">
                <a:solidFill>
                  <a:srgbClr val="0000FF"/>
                </a:solidFill>
              </a:rPr>
              <a:t>age</a:t>
            </a:r>
          </a:p>
          <a:p>
            <a:pPr lvl="3" eaLnBrk="1" hangingPunct="1">
              <a:lnSpc>
                <a:spcPct val="90000"/>
              </a:lnSpc>
            </a:pPr>
            <a:r>
              <a:rPr lang="en-US" altLang="en-US"/>
              <a:t>Serious ROP rare before postmenstrual age </a:t>
            </a:r>
            <a:r>
              <a:rPr lang="en-US" altLang="en-US">
                <a:solidFill>
                  <a:srgbClr val="0000FF"/>
                </a:solidFill>
              </a:rPr>
              <a:t>31</a:t>
            </a:r>
            <a:r>
              <a:rPr lang="en-US" altLang="en-US"/>
              <a:t> weeks, so this is the youngest age that requires screening</a:t>
            </a:r>
          </a:p>
          <a:p>
            <a:pPr lvl="1" eaLnBrk="1" hangingPunct="1">
              <a:lnSpc>
                <a:spcPct val="90000"/>
              </a:lnSpc>
            </a:pPr>
            <a:r>
              <a:rPr lang="en-US" altLang="en-US" b="1" i="1"/>
              <a:t>How Often?</a:t>
            </a:r>
          </a:p>
          <a:p>
            <a:pPr lvl="2" eaLnBrk="1" hangingPunct="1">
              <a:lnSpc>
                <a:spcPct val="90000"/>
              </a:lnSpc>
            </a:pPr>
            <a:r>
              <a:rPr lang="en-US" altLang="en-US"/>
              <a:t>A single screening exam is sufficient if the retina is </a:t>
            </a:r>
            <a:r>
              <a:rPr lang="en-US" altLang="en-US">
                <a:solidFill>
                  <a:srgbClr val="0000FF"/>
                </a:solidFill>
              </a:rPr>
              <a:t>fully vascularized OU</a:t>
            </a:r>
          </a:p>
          <a:p>
            <a:pPr lvl="2" eaLnBrk="1" hangingPunct="1">
              <a:lnSpc>
                <a:spcPct val="90000"/>
              </a:lnSpc>
            </a:pPr>
            <a:r>
              <a:rPr lang="en-US" altLang="en-US"/>
              <a:t>Otherwise, </a:t>
            </a:r>
            <a:r>
              <a:rPr lang="en-US" altLang="en-US">
                <a:solidFill>
                  <a:srgbClr val="0000FF"/>
                </a:solidFill>
              </a:rPr>
              <a:t>1 - 3 week</a:t>
            </a:r>
            <a:r>
              <a:rPr lang="en-US" altLang="en-US"/>
              <a:t> follow-up is indicated (depending upon exam findings)</a:t>
            </a:r>
          </a:p>
        </p:txBody>
      </p:sp>
      <p:sp>
        <p:nvSpPr>
          <p:cNvPr id="178185" name="Text Box 8">
            <a:extLst>
              <a:ext uri="{FF2B5EF4-FFF2-40B4-BE49-F238E27FC236}">
                <a16:creationId xmlns:a16="http://schemas.microsoft.com/office/drawing/2014/main" id="{D41AAF77-4F51-42C3-B7CF-301A836D0E4A}"/>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8186" name="Rectangle 9">
            <a:extLst>
              <a:ext uri="{FF2B5EF4-FFF2-40B4-BE49-F238E27FC236}">
                <a16:creationId xmlns:a16="http://schemas.microsoft.com/office/drawing/2014/main" id="{74EE4021-D356-49D8-A179-74C3A984E98D}"/>
              </a:ext>
            </a:extLst>
          </p:cNvPr>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78187" name="Text Box 11">
            <a:extLst>
              <a:ext uri="{FF2B5EF4-FFF2-40B4-BE49-F238E27FC236}">
                <a16:creationId xmlns:a16="http://schemas.microsoft.com/office/drawing/2014/main" id="{30C14C73-E7CA-433D-B303-744DD3C31553}"/>
              </a:ext>
            </a:extLst>
          </p:cNvPr>
          <p:cNvSpPr txBox="1">
            <a:spLocks noChangeArrowheads="1"/>
          </p:cNvSpPr>
          <p:nvPr/>
        </p:nvSpPr>
        <p:spPr bwMode="auto">
          <a:xfrm>
            <a:off x="7086600" y="3443288"/>
            <a:ext cx="1560513"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300" i="1"/>
              <a:t>(see table)</a:t>
            </a:r>
          </a:p>
        </p:txBody>
      </p:sp>
      <p:sp>
        <p:nvSpPr>
          <p:cNvPr id="178188" name="Slide Number Placeholder 1">
            <a:extLst>
              <a:ext uri="{FF2B5EF4-FFF2-40B4-BE49-F238E27FC236}">
                <a16:creationId xmlns:a16="http://schemas.microsoft.com/office/drawing/2014/main" id="{26A65188-5CC0-4136-8D0D-AB34AE5CD1B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3E7B8C-97D7-48C7-99D6-8E618E1C024C}" type="slidenum">
              <a:rPr lang="en-US" altLang="en-US" sz="1000"/>
              <a:pPr>
                <a:spcBef>
                  <a:spcPct val="0"/>
                </a:spcBef>
                <a:buClrTx/>
                <a:buSzTx/>
                <a:buFontTx/>
                <a:buNone/>
              </a:pPr>
              <a:t>205</a:t>
            </a:fld>
            <a:endParaRPr lang="en-US" altLang="en-US" sz="10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17A7E61D-A816-4CFD-B373-8032064FBD78}"/>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79203" name="Rectangle 3">
            <a:extLst>
              <a:ext uri="{FF2B5EF4-FFF2-40B4-BE49-F238E27FC236}">
                <a16:creationId xmlns:a16="http://schemas.microsoft.com/office/drawing/2014/main" id="{CD935D65-6C0B-4C29-90F6-190F8C9D562C}"/>
              </a:ext>
            </a:extLst>
          </p:cNvPr>
          <p:cNvSpPr>
            <a:spLocks noGrp="1" noChangeArrowheads="1"/>
          </p:cNvSpPr>
          <p:nvPr>
            <p:ph type="body" idx="1"/>
          </p:nvPr>
        </p:nvSpPr>
        <p:spPr>
          <a:xfrm>
            <a:off x="152400" y="1719263"/>
            <a:ext cx="8991600" cy="4910137"/>
          </a:xfrm>
        </p:spPr>
        <p:txBody>
          <a:bodyPr/>
          <a:lstStyle/>
          <a:p>
            <a:pPr eaLnBrk="1" hangingPunct="1"/>
            <a:r>
              <a:rPr lang="en-US" altLang="en-US" b="1" i="1"/>
              <a:t>Long-term follow-up</a:t>
            </a:r>
            <a:r>
              <a:rPr lang="en-US" altLang="en-US"/>
              <a:t>: A child with ROP needs periodic follow-up beyond the newborn period because…</a:t>
            </a:r>
          </a:p>
          <a:p>
            <a:pPr lvl="1" eaLnBrk="1" hangingPunct="1"/>
            <a:r>
              <a:rPr lang="en-US" altLang="en-US"/>
              <a:t>Vitreoretinal traction can lead to RD in 1</a:t>
            </a:r>
            <a:r>
              <a:rPr lang="en-US" altLang="en-US" baseline="30000"/>
              <a:t>st</a:t>
            </a:r>
            <a:r>
              <a:rPr lang="en-US" altLang="en-US"/>
              <a:t> or 2</a:t>
            </a:r>
            <a:r>
              <a:rPr lang="en-US" altLang="en-US" baseline="30000"/>
              <a:t>nd</a:t>
            </a:r>
            <a:r>
              <a:rPr lang="en-US" altLang="en-US"/>
              <a:t> decade</a:t>
            </a:r>
          </a:p>
        </p:txBody>
      </p:sp>
      <p:sp>
        <p:nvSpPr>
          <p:cNvPr id="179204" name="Rectangle 4">
            <a:extLst>
              <a:ext uri="{FF2B5EF4-FFF2-40B4-BE49-F238E27FC236}">
                <a16:creationId xmlns:a16="http://schemas.microsoft.com/office/drawing/2014/main" id="{F3F93C12-D9F3-4AD4-9BDE-37D8D8C4389C}"/>
              </a:ext>
            </a:extLst>
          </p:cNvPr>
          <p:cNvSpPr>
            <a:spLocks noChangeArrowheads="1"/>
          </p:cNvSpPr>
          <p:nvPr/>
        </p:nvSpPr>
        <p:spPr bwMode="auto">
          <a:xfrm>
            <a:off x="914400" y="3200400"/>
            <a:ext cx="29718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pathology</a:t>
            </a:r>
          </a:p>
        </p:txBody>
      </p:sp>
      <p:sp>
        <p:nvSpPr>
          <p:cNvPr id="179205" name="Rectangle 5">
            <a:extLst>
              <a:ext uri="{FF2B5EF4-FFF2-40B4-BE49-F238E27FC236}">
                <a16:creationId xmlns:a16="http://schemas.microsoft.com/office/drawing/2014/main" id="{6D3D4732-36A1-4473-8FFA-3B736F920FE3}"/>
              </a:ext>
            </a:extLst>
          </p:cNvPr>
          <p:cNvSpPr>
            <a:spLocks noChangeArrowheads="1"/>
          </p:cNvSpPr>
          <p:nvPr/>
        </p:nvSpPr>
        <p:spPr bwMode="auto">
          <a:xfrm>
            <a:off x="6553200" y="3200400"/>
            <a:ext cx="24384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decade(s) of life</a:t>
            </a:r>
          </a:p>
        </p:txBody>
      </p:sp>
      <p:sp>
        <p:nvSpPr>
          <p:cNvPr id="179206" name="Text Box 14">
            <a:extLst>
              <a:ext uri="{FF2B5EF4-FFF2-40B4-BE49-F238E27FC236}">
                <a16:creationId xmlns:a16="http://schemas.microsoft.com/office/drawing/2014/main" id="{540DC94D-4F26-4942-AD44-7CB0284BD187}"/>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79207" name="Slide Number Placeholder 1">
            <a:extLst>
              <a:ext uri="{FF2B5EF4-FFF2-40B4-BE49-F238E27FC236}">
                <a16:creationId xmlns:a16="http://schemas.microsoft.com/office/drawing/2014/main" id="{6B11B056-7E77-4FD2-A44A-96DB03EFD10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33A1E9F-D785-4E1B-8F03-AF8119873B7A}" type="slidenum">
              <a:rPr lang="en-US" altLang="en-US" sz="1000"/>
              <a:pPr>
                <a:spcBef>
                  <a:spcPct val="0"/>
                </a:spcBef>
                <a:buClrTx/>
                <a:buSzTx/>
                <a:buFontTx/>
                <a:buNone/>
              </a:pPr>
              <a:t>206</a:t>
            </a:fld>
            <a:endParaRPr lang="en-US" altLang="en-US" sz="100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a:extLst>
              <a:ext uri="{FF2B5EF4-FFF2-40B4-BE49-F238E27FC236}">
                <a16:creationId xmlns:a16="http://schemas.microsoft.com/office/drawing/2014/main" id="{0C882C6D-00D2-400E-9280-3FD303348FC3}"/>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0227" name="Rectangle 5">
            <a:extLst>
              <a:ext uri="{FF2B5EF4-FFF2-40B4-BE49-F238E27FC236}">
                <a16:creationId xmlns:a16="http://schemas.microsoft.com/office/drawing/2014/main" id="{49264D7D-F499-473D-B8C7-63A9801F50DD}"/>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0228" name="Rectangle 2">
            <a:extLst>
              <a:ext uri="{FF2B5EF4-FFF2-40B4-BE49-F238E27FC236}">
                <a16:creationId xmlns:a16="http://schemas.microsoft.com/office/drawing/2014/main" id="{E7DF8C62-B85D-45D4-B67A-E2CBC8BB1CB7}"/>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80229" name="Rectangle 3">
            <a:extLst>
              <a:ext uri="{FF2B5EF4-FFF2-40B4-BE49-F238E27FC236}">
                <a16:creationId xmlns:a16="http://schemas.microsoft.com/office/drawing/2014/main" id="{B2A18F14-9594-4985-B85C-B3E103E06CCB}"/>
              </a:ext>
            </a:extLst>
          </p:cNvPr>
          <p:cNvSpPr>
            <a:spLocks noGrp="1" noChangeArrowheads="1"/>
          </p:cNvSpPr>
          <p:nvPr>
            <p:ph type="body" idx="1"/>
          </p:nvPr>
        </p:nvSpPr>
        <p:spPr>
          <a:xfrm>
            <a:off x="152400" y="1719263"/>
            <a:ext cx="8991600" cy="4910137"/>
          </a:xfrm>
        </p:spPr>
        <p:txBody>
          <a:bodyPr/>
          <a:lstStyle/>
          <a:p>
            <a:pPr eaLnBrk="1" hangingPunct="1"/>
            <a:r>
              <a:rPr lang="en-US" altLang="en-US" b="1" i="1"/>
              <a:t>Long-term follow-up</a:t>
            </a:r>
            <a:r>
              <a:rPr lang="en-US" altLang="en-US"/>
              <a:t>: A child with ROP needs periodic follow-up beyond the newborn period because…</a:t>
            </a:r>
          </a:p>
          <a:p>
            <a:pPr lvl="1" eaLnBrk="1" hangingPunct="1"/>
            <a:r>
              <a:rPr lang="en-US" altLang="en-US">
                <a:solidFill>
                  <a:srgbClr val="0000FF"/>
                </a:solidFill>
              </a:rPr>
              <a:t>Vitreoretinal traction</a:t>
            </a:r>
            <a:r>
              <a:rPr lang="en-US" altLang="en-US"/>
              <a:t> can lead to RD in </a:t>
            </a:r>
            <a:r>
              <a:rPr lang="en-US" altLang="en-US">
                <a:solidFill>
                  <a:srgbClr val="0000FF"/>
                </a:solidFill>
              </a:rPr>
              <a:t>1</a:t>
            </a:r>
            <a:r>
              <a:rPr lang="en-US" altLang="en-US" baseline="30000">
                <a:solidFill>
                  <a:srgbClr val="0000FF"/>
                </a:solidFill>
              </a:rPr>
              <a:t>st</a:t>
            </a:r>
            <a:r>
              <a:rPr lang="en-US" altLang="en-US">
                <a:solidFill>
                  <a:srgbClr val="0000FF"/>
                </a:solidFill>
              </a:rPr>
              <a:t> or 2</a:t>
            </a:r>
            <a:r>
              <a:rPr lang="en-US" altLang="en-US" baseline="30000">
                <a:solidFill>
                  <a:srgbClr val="0000FF"/>
                </a:solidFill>
              </a:rPr>
              <a:t>nd</a:t>
            </a:r>
            <a:r>
              <a:rPr lang="en-US" altLang="en-US">
                <a:solidFill>
                  <a:srgbClr val="0000FF"/>
                </a:solidFill>
              </a:rPr>
              <a:t> decade</a:t>
            </a:r>
          </a:p>
        </p:txBody>
      </p:sp>
      <p:sp>
        <p:nvSpPr>
          <p:cNvPr id="180230" name="Text Box 14">
            <a:extLst>
              <a:ext uri="{FF2B5EF4-FFF2-40B4-BE49-F238E27FC236}">
                <a16:creationId xmlns:a16="http://schemas.microsoft.com/office/drawing/2014/main" id="{3C9C072C-42FA-4AB7-8341-855852CA15B2}"/>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0231" name="Slide Number Placeholder 1">
            <a:extLst>
              <a:ext uri="{FF2B5EF4-FFF2-40B4-BE49-F238E27FC236}">
                <a16:creationId xmlns:a16="http://schemas.microsoft.com/office/drawing/2014/main" id="{A57490A9-C715-427B-A42B-908779135BC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3E2C00-C97B-4E52-90FC-C99BA04C2907}" type="slidenum">
              <a:rPr lang="en-US" altLang="en-US" sz="1000"/>
              <a:pPr>
                <a:spcBef>
                  <a:spcPct val="0"/>
                </a:spcBef>
                <a:buClrTx/>
                <a:buSzTx/>
                <a:buFontTx/>
                <a:buNone/>
              </a:pPr>
              <a:t>207</a:t>
            </a:fld>
            <a:endParaRPr lang="en-US" altLang="en-US" sz="100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C9333769-0431-4D0E-A88B-1F43A2898033}"/>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1251" name="Rectangle 3">
            <a:extLst>
              <a:ext uri="{FF2B5EF4-FFF2-40B4-BE49-F238E27FC236}">
                <a16:creationId xmlns:a16="http://schemas.microsoft.com/office/drawing/2014/main" id="{0D1D7E91-DC72-45AD-B77B-5B7859CA36B9}"/>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1252" name="Rectangle 4">
            <a:extLst>
              <a:ext uri="{FF2B5EF4-FFF2-40B4-BE49-F238E27FC236}">
                <a16:creationId xmlns:a16="http://schemas.microsoft.com/office/drawing/2014/main" id="{7BF2B541-A2FC-45FF-A29A-63EF13C26935}"/>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81253" name="Rectangle 5">
            <a:extLst>
              <a:ext uri="{FF2B5EF4-FFF2-40B4-BE49-F238E27FC236}">
                <a16:creationId xmlns:a16="http://schemas.microsoft.com/office/drawing/2014/main" id="{387AFFE4-4491-4E23-8BA2-00B0402399A5}"/>
              </a:ext>
            </a:extLst>
          </p:cNvPr>
          <p:cNvSpPr>
            <a:spLocks noGrp="1" noChangeArrowheads="1"/>
          </p:cNvSpPr>
          <p:nvPr>
            <p:ph type="body" idx="1"/>
          </p:nvPr>
        </p:nvSpPr>
        <p:spPr>
          <a:xfrm>
            <a:off x="152400" y="1719263"/>
            <a:ext cx="8991600" cy="4910137"/>
          </a:xfrm>
        </p:spPr>
        <p:txBody>
          <a:bodyPr/>
          <a:lstStyle/>
          <a:p>
            <a:pPr eaLnBrk="1" hangingPunct="1"/>
            <a:r>
              <a:rPr lang="en-US" altLang="en-US" b="1" i="1"/>
              <a:t>Long-term follow-up</a:t>
            </a:r>
            <a:r>
              <a:rPr lang="en-US" altLang="en-US"/>
              <a:t>: A child with ROP needs periodic follow-up beyond the newborn period because…</a:t>
            </a:r>
          </a:p>
          <a:p>
            <a:pPr lvl="1" eaLnBrk="1" hangingPunct="1"/>
            <a:r>
              <a:rPr lang="en-US" altLang="en-US">
                <a:solidFill>
                  <a:srgbClr val="0000FF"/>
                </a:solidFill>
              </a:rPr>
              <a:t>Vitreoretinal traction</a:t>
            </a:r>
            <a:r>
              <a:rPr lang="en-US" altLang="en-US"/>
              <a:t> can lead to RD in </a:t>
            </a:r>
            <a:r>
              <a:rPr lang="en-US" altLang="en-US">
                <a:solidFill>
                  <a:srgbClr val="0000FF"/>
                </a:solidFill>
              </a:rPr>
              <a:t>1</a:t>
            </a:r>
            <a:r>
              <a:rPr lang="en-US" altLang="en-US" baseline="30000">
                <a:solidFill>
                  <a:srgbClr val="0000FF"/>
                </a:solidFill>
              </a:rPr>
              <a:t>st</a:t>
            </a:r>
            <a:r>
              <a:rPr lang="en-US" altLang="en-US">
                <a:solidFill>
                  <a:srgbClr val="0000FF"/>
                </a:solidFill>
              </a:rPr>
              <a:t> or 2</a:t>
            </a:r>
            <a:r>
              <a:rPr lang="en-US" altLang="en-US" baseline="30000">
                <a:solidFill>
                  <a:srgbClr val="0000FF"/>
                </a:solidFill>
              </a:rPr>
              <a:t>nd</a:t>
            </a:r>
            <a:r>
              <a:rPr lang="en-US" altLang="en-US">
                <a:solidFill>
                  <a:srgbClr val="0000FF"/>
                </a:solidFill>
              </a:rPr>
              <a:t> decade</a:t>
            </a:r>
          </a:p>
          <a:p>
            <a:pPr lvl="1" eaLnBrk="1" hangingPunct="1"/>
            <a:r>
              <a:rPr lang="en-US" altLang="en-US"/>
              <a:t>Amblyopia can result from </a:t>
            </a:r>
            <a:r>
              <a:rPr lang="en-US" altLang="en-US">
                <a:solidFill>
                  <a:srgbClr val="0000FF"/>
                </a:solidFill>
              </a:rPr>
              <a:t>high myopia</a:t>
            </a:r>
            <a:r>
              <a:rPr lang="en-US" altLang="en-US"/>
              <a:t>, macular </a:t>
            </a:r>
            <a:r>
              <a:rPr lang="en-US" altLang="en-US">
                <a:solidFill>
                  <a:srgbClr val="0000FF"/>
                </a:solidFill>
              </a:rPr>
              <a:t>dragging</a:t>
            </a:r>
            <a:r>
              <a:rPr lang="en-US" altLang="en-US"/>
              <a:t>, and/or </a:t>
            </a:r>
            <a:r>
              <a:rPr lang="en-US" altLang="en-US">
                <a:solidFill>
                  <a:srgbClr val="0000FF"/>
                </a:solidFill>
              </a:rPr>
              <a:t>strabismus</a:t>
            </a:r>
          </a:p>
        </p:txBody>
      </p:sp>
      <p:sp>
        <p:nvSpPr>
          <p:cNvPr id="181254" name="Rectangle 6">
            <a:extLst>
              <a:ext uri="{FF2B5EF4-FFF2-40B4-BE49-F238E27FC236}">
                <a16:creationId xmlns:a16="http://schemas.microsoft.com/office/drawing/2014/main" id="{CD9D4704-E1C4-4DDF-B1EE-8AFF96B1384D}"/>
              </a:ext>
            </a:extLst>
          </p:cNvPr>
          <p:cNvSpPr>
            <a:spLocks noChangeArrowheads="1"/>
          </p:cNvSpPr>
          <p:nvPr/>
        </p:nvSpPr>
        <p:spPr bwMode="auto">
          <a:xfrm>
            <a:off x="4800600" y="3733800"/>
            <a:ext cx="18288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refractive problem</a:t>
            </a:r>
          </a:p>
        </p:txBody>
      </p:sp>
      <p:sp>
        <p:nvSpPr>
          <p:cNvPr id="181255" name="Rectangle 7">
            <a:extLst>
              <a:ext uri="{FF2B5EF4-FFF2-40B4-BE49-F238E27FC236}">
                <a16:creationId xmlns:a16="http://schemas.microsoft.com/office/drawing/2014/main" id="{71E042B6-342D-4F6A-A53A-BDFE2E667ADB}"/>
              </a:ext>
            </a:extLst>
          </p:cNvPr>
          <p:cNvSpPr>
            <a:spLocks noChangeArrowheads="1"/>
          </p:cNvSpPr>
          <p:nvPr/>
        </p:nvSpPr>
        <p:spPr bwMode="auto">
          <a:xfrm>
            <a:off x="838200" y="4114800"/>
            <a:ext cx="1371600" cy="4572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pathology</a:t>
            </a:r>
          </a:p>
        </p:txBody>
      </p:sp>
      <p:sp>
        <p:nvSpPr>
          <p:cNvPr id="181256" name="Rectangle 8">
            <a:extLst>
              <a:ext uri="{FF2B5EF4-FFF2-40B4-BE49-F238E27FC236}">
                <a16:creationId xmlns:a16="http://schemas.microsoft.com/office/drawing/2014/main" id="{1726E05D-E390-4479-9063-F7880D9DEF66}"/>
              </a:ext>
            </a:extLst>
          </p:cNvPr>
          <p:cNvSpPr>
            <a:spLocks noChangeArrowheads="1"/>
          </p:cNvSpPr>
          <p:nvPr/>
        </p:nvSpPr>
        <p:spPr bwMode="auto">
          <a:xfrm>
            <a:off x="3429000" y="4114800"/>
            <a:ext cx="17526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EOM problem</a:t>
            </a:r>
          </a:p>
        </p:txBody>
      </p:sp>
      <p:sp>
        <p:nvSpPr>
          <p:cNvPr id="181257" name="Text Box 14">
            <a:extLst>
              <a:ext uri="{FF2B5EF4-FFF2-40B4-BE49-F238E27FC236}">
                <a16:creationId xmlns:a16="http://schemas.microsoft.com/office/drawing/2014/main" id="{FD9303F4-2606-4D77-B122-658B5FF8091C}"/>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1258" name="Slide Number Placeholder 1">
            <a:extLst>
              <a:ext uri="{FF2B5EF4-FFF2-40B4-BE49-F238E27FC236}">
                <a16:creationId xmlns:a16="http://schemas.microsoft.com/office/drawing/2014/main" id="{5913F66D-322B-4AB8-AF55-6F403A50B6F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068C05A-4627-490E-8440-0EC4714300D1}" type="slidenum">
              <a:rPr lang="en-US" altLang="en-US" sz="1000"/>
              <a:pPr>
                <a:spcBef>
                  <a:spcPct val="0"/>
                </a:spcBef>
                <a:buClrTx/>
                <a:buSzTx/>
                <a:buFontTx/>
                <a:buNone/>
              </a:pPr>
              <a:t>208</a:t>
            </a:fld>
            <a:endParaRPr lang="en-US" altLang="en-US" sz="100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a:extLst>
              <a:ext uri="{FF2B5EF4-FFF2-40B4-BE49-F238E27FC236}">
                <a16:creationId xmlns:a16="http://schemas.microsoft.com/office/drawing/2014/main" id="{3FD3875C-D2C8-45EB-9713-B143A6834030}"/>
              </a:ext>
            </a:extLst>
          </p:cNvPr>
          <p:cNvSpPr>
            <a:spLocks noChangeArrowheads="1"/>
          </p:cNvSpPr>
          <p:nvPr/>
        </p:nvSpPr>
        <p:spPr bwMode="auto">
          <a:xfrm>
            <a:off x="4800600" y="3733800"/>
            <a:ext cx="1828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2275" name="Rectangle 7">
            <a:extLst>
              <a:ext uri="{FF2B5EF4-FFF2-40B4-BE49-F238E27FC236}">
                <a16:creationId xmlns:a16="http://schemas.microsoft.com/office/drawing/2014/main" id="{42A9C877-4936-4D6F-AB19-3F5E3EE06D4F}"/>
              </a:ext>
            </a:extLst>
          </p:cNvPr>
          <p:cNvSpPr>
            <a:spLocks noChangeArrowheads="1"/>
          </p:cNvSpPr>
          <p:nvPr/>
        </p:nvSpPr>
        <p:spPr bwMode="auto">
          <a:xfrm>
            <a:off x="838200" y="4114800"/>
            <a:ext cx="1371600" cy="4572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2276" name="Rectangle 8">
            <a:extLst>
              <a:ext uri="{FF2B5EF4-FFF2-40B4-BE49-F238E27FC236}">
                <a16:creationId xmlns:a16="http://schemas.microsoft.com/office/drawing/2014/main" id="{708AE9D2-42A9-4DC7-87D4-2ED33DBB4950}"/>
              </a:ext>
            </a:extLst>
          </p:cNvPr>
          <p:cNvSpPr>
            <a:spLocks noChangeArrowheads="1"/>
          </p:cNvSpPr>
          <p:nvPr/>
        </p:nvSpPr>
        <p:spPr bwMode="auto">
          <a:xfrm>
            <a:off x="3429000" y="4114800"/>
            <a:ext cx="17526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2277" name="Rectangle 2">
            <a:extLst>
              <a:ext uri="{FF2B5EF4-FFF2-40B4-BE49-F238E27FC236}">
                <a16:creationId xmlns:a16="http://schemas.microsoft.com/office/drawing/2014/main" id="{E817246C-D98D-4BF5-B365-CE04CA4971E8}"/>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2278" name="Rectangle 3">
            <a:extLst>
              <a:ext uri="{FF2B5EF4-FFF2-40B4-BE49-F238E27FC236}">
                <a16:creationId xmlns:a16="http://schemas.microsoft.com/office/drawing/2014/main" id="{E8056CE0-87A1-4018-A98E-2B2C23E6A909}"/>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2279" name="Rectangle 4">
            <a:extLst>
              <a:ext uri="{FF2B5EF4-FFF2-40B4-BE49-F238E27FC236}">
                <a16:creationId xmlns:a16="http://schemas.microsoft.com/office/drawing/2014/main" id="{2499204F-4A26-4F09-8F25-CEA861A329FF}"/>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82280" name="Rectangle 5">
            <a:extLst>
              <a:ext uri="{FF2B5EF4-FFF2-40B4-BE49-F238E27FC236}">
                <a16:creationId xmlns:a16="http://schemas.microsoft.com/office/drawing/2014/main" id="{4F28C278-EC39-48DD-9472-45F28BFB4366}"/>
              </a:ext>
            </a:extLst>
          </p:cNvPr>
          <p:cNvSpPr>
            <a:spLocks noGrp="1" noChangeArrowheads="1"/>
          </p:cNvSpPr>
          <p:nvPr>
            <p:ph type="body" idx="1"/>
          </p:nvPr>
        </p:nvSpPr>
        <p:spPr>
          <a:xfrm>
            <a:off x="152400" y="1719263"/>
            <a:ext cx="8991600" cy="4910137"/>
          </a:xfrm>
        </p:spPr>
        <p:txBody>
          <a:bodyPr/>
          <a:lstStyle/>
          <a:p>
            <a:pPr eaLnBrk="1" hangingPunct="1"/>
            <a:r>
              <a:rPr lang="en-US" altLang="en-US" b="1" i="1"/>
              <a:t>Long-term follow-up</a:t>
            </a:r>
            <a:r>
              <a:rPr lang="en-US" altLang="en-US"/>
              <a:t>: A child with ROP needs periodic follow-up beyond the newborn period because…</a:t>
            </a:r>
          </a:p>
          <a:p>
            <a:pPr lvl="1" eaLnBrk="1" hangingPunct="1"/>
            <a:r>
              <a:rPr lang="en-US" altLang="en-US">
                <a:solidFill>
                  <a:srgbClr val="0000FF"/>
                </a:solidFill>
              </a:rPr>
              <a:t>Vitreoretinal traction</a:t>
            </a:r>
            <a:r>
              <a:rPr lang="en-US" altLang="en-US"/>
              <a:t> can lead to RD in </a:t>
            </a:r>
            <a:r>
              <a:rPr lang="en-US" altLang="en-US">
                <a:solidFill>
                  <a:srgbClr val="0000FF"/>
                </a:solidFill>
              </a:rPr>
              <a:t>1</a:t>
            </a:r>
            <a:r>
              <a:rPr lang="en-US" altLang="en-US" baseline="30000">
                <a:solidFill>
                  <a:srgbClr val="0000FF"/>
                </a:solidFill>
              </a:rPr>
              <a:t>st</a:t>
            </a:r>
            <a:r>
              <a:rPr lang="en-US" altLang="en-US">
                <a:solidFill>
                  <a:srgbClr val="0000FF"/>
                </a:solidFill>
              </a:rPr>
              <a:t> or 2</a:t>
            </a:r>
            <a:r>
              <a:rPr lang="en-US" altLang="en-US" baseline="30000">
                <a:solidFill>
                  <a:srgbClr val="0000FF"/>
                </a:solidFill>
              </a:rPr>
              <a:t>nd</a:t>
            </a:r>
            <a:r>
              <a:rPr lang="en-US" altLang="en-US">
                <a:solidFill>
                  <a:srgbClr val="0000FF"/>
                </a:solidFill>
              </a:rPr>
              <a:t> decade</a:t>
            </a:r>
          </a:p>
          <a:p>
            <a:pPr lvl="1" eaLnBrk="1" hangingPunct="1"/>
            <a:r>
              <a:rPr lang="en-US" altLang="en-US"/>
              <a:t>Amblyopia can result from </a:t>
            </a:r>
            <a:r>
              <a:rPr lang="en-US" altLang="en-US">
                <a:solidFill>
                  <a:srgbClr val="0000FF"/>
                </a:solidFill>
              </a:rPr>
              <a:t>high myopia</a:t>
            </a:r>
            <a:r>
              <a:rPr lang="en-US" altLang="en-US"/>
              <a:t>, macular </a:t>
            </a:r>
            <a:r>
              <a:rPr lang="en-US" altLang="en-US">
                <a:solidFill>
                  <a:srgbClr val="0000FF"/>
                </a:solidFill>
              </a:rPr>
              <a:t>dragging</a:t>
            </a:r>
            <a:r>
              <a:rPr lang="en-US" altLang="en-US"/>
              <a:t>, and/or </a:t>
            </a:r>
            <a:r>
              <a:rPr lang="en-US" altLang="en-US">
                <a:solidFill>
                  <a:srgbClr val="0000FF"/>
                </a:solidFill>
              </a:rPr>
              <a:t>strabismus</a:t>
            </a:r>
          </a:p>
        </p:txBody>
      </p:sp>
      <p:sp>
        <p:nvSpPr>
          <p:cNvPr id="182281" name="Text Box 14">
            <a:extLst>
              <a:ext uri="{FF2B5EF4-FFF2-40B4-BE49-F238E27FC236}">
                <a16:creationId xmlns:a16="http://schemas.microsoft.com/office/drawing/2014/main" id="{C8EAB1B5-58F0-4004-B18D-C21735162D11}"/>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2282" name="Slide Number Placeholder 1">
            <a:extLst>
              <a:ext uri="{FF2B5EF4-FFF2-40B4-BE49-F238E27FC236}">
                <a16:creationId xmlns:a16="http://schemas.microsoft.com/office/drawing/2014/main" id="{7ACC4215-8328-4FA3-8954-0CBBEB70B9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CD519F-66B4-4898-9655-37ADD5BC4785}" type="slidenum">
              <a:rPr lang="en-US" altLang="en-US" sz="1000"/>
              <a:pPr>
                <a:spcBef>
                  <a:spcPct val="0"/>
                </a:spcBef>
                <a:buClrTx/>
                <a:buSzTx/>
                <a:buFontTx/>
                <a:buNone/>
              </a:pPr>
              <a:t>209</a:t>
            </a:fld>
            <a:endParaRPr lang="en-US" altLang="en-US"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1200329"/>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21</a:t>
            </a:fld>
            <a:endParaRPr lang="en-US" altLang="en-US" sz="1000"/>
          </a:p>
        </p:txBody>
      </p:sp>
      <p:sp>
        <p:nvSpPr>
          <p:cNvPr id="2" name="TextBox 1">
            <a:extLst>
              <a:ext uri="{FF2B5EF4-FFF2-40B4-BE49-F238E27FC236}">
                <a16:creationId xmlns:a16="http://schemas.microsoft.com/office/drawing/2014/main" id="{A62E2773-4794-D143-4E60-0A9F5B8EE694}"/>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A8DF2417-F888-5C7D-1472-84FDCD81398C}"/>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8AEA78D7-9972-C357-B19D-0AFA7D602949}"/>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155054261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D61C6C-C781-42DF-9CF6-5FD5AF91248D}"/>
              </a:ext>
            </a:extLst>
          </p:cNvPr>
          <p:cNvSpPr>
            <a:spLocks noGrp="1"/>
          </p:cNvSpPr>
          <p:nvPr>
            <p:ph type="sldNum" sz="quarter" idx="12"/>
          </p:nvPr>
        </p:nvSpPr>
        <p:spPr/>
        <p:txBody>
          <a:bodyPr/>
          <a:lstStyle/>
          <a:p>
            <a:pPr>
              <a:defRPr/>
            </a:pPr>
            <a:fld id="{FFE7238E-C77F-4D9D-9329-8077F96826FB}" type="slidenum">
              <a:rPr lang="en-US" altLang="en-US" smtClean="0"/>
              <a:pPr>
                <a:defRPr/>
              </a:pPr>
              <a:t>210</a:t>
            </a:fld>
            <a:endParaRPr lang="en-US" altLang="en-US"/>
          </a:p>
        </p:txBody>
      </p:sp>
      <p:sp>
        <p:nvSpPr>
          <p:cNvPr id="5" name="Text Box 14">
            <a:extLst>
              <a:ext uri="{FF2B5EF4-FFF2-40B4-BE49-F238E27FC236}">
                <a16:creationId xmlns:a16="http://schemas.microsoft.com/office/drawing/2014/main" id="{B142CA6C-891D-4044-B08C-E7F6EF05A383}"/>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6" name="TextBox 5">
            <a:extLst>
              <a:ext uri="{FF2B5EF4-FFF2-40B4-BE49-F238E27FC236}">
                <a16:creationId xmlns:a16="http://schemas.microsoft.com/office/drawing/2014/main" id="{ABC9C5EA-F4D9-4197-A93E-C71069A62342}"/>
              </a:ext>
            </a:extLst>
          </p:cNvPr>
          <p:cNvSpPr txBox="1"/>
          <p:nvPr/>
        </p:nvSpPr>
        <p:spPr>
          <a:xfrm>
            <a:off x="3274212" y="5867400"/>
            <a:ext cx="2595582" cy="369332"/>
          </a:xfrm>
          <a:prstGeom prst="rect">
            <a:avLst/>
          </a:prstGeom>
          <a:noFill/>
        </p:spPr>
        <p:txBody>
          <a:bodyPr wrap="none" rtlCol="0">
            <a:spAutoFit/>
          </a:bodyPr>
          <a:lstStyle/>
          <a:p>
            <a:pPr algn="ctr"/>
            <a:r>
              <a:rPr lang="en-US" dirty="0"/>
              <a:t>ROP: Macular dragging</a:t>
            </a:r>
          </a:p>
        </p:txBody>
      </p:sp>
      <p:pic>
        <p:nvPicPr>
          <p:cNvPr id="8" name="Picture 7">
            <a:extLst>
              <a:ext uri="{FF2B5EF4-FFF2-40B4-BE49-F238E27FC236}">
                <a16:creationId xmlns:a16="http://schemas.microsoft.com/office/drawing/2014/main" id="{08FE2A4E-D8B6-4B1A-85BF-DE65366E3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34" y="1585912"/>
            <a:ext cx="3702315" cy="3581400"/>
          </a:xfrm>
          <a:prstGeom prst="rect">
            <a:avLst/>
          </a:prstGeom>
        </p:spPr>
      </p:pic>
      <p:pic>
        <p:nvPicPr>
          <p:cNvPr id="10" name="Picture 9">
            <a:extLst>
              <a:ext uri="{FF2B5EF4-FFF2-40B4-BE49-F238E27FC236}">
                <a16:creationId xmlns:a16="http://schemas.microsoft.com/office/drawing/2014/main" id="{D71EC545-C5C9-470F-BB44-5ADF7FD3A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85912"/>
            <a:ext cx="4315090" cy="3581400"/>
          </a:xfrm>
          <a:prstGeom prst="rect">
            <a:avLst/>
          </a:prstGeom>
        </p:spPr>
      </p:pic>
    </p:spTree>
    <p:extLst>
      <p:ext uri="{BB962C8B-B14F-4D97-AF65-F5344CB8AC3E}">
        <p14:creationId xmlns:p14="http://schemas.microsoft.com/office/powerpoint/2010/main" val="14471178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8ADC9F5B-E669-4FE6-9963-EC05A64BB506}"/>
              </a:ext>
            </a:extLst>
          </p:cNvPr>
          <p:cNvSpPr>
            <a:spLocks noChangeArrowheads="1"/>
          </p:cNvSpPr>
          <p:nvPr/>
        </p:nvSpPr>
        <p:spPr bwMode="auto">
          <a:xfrm>
            <a:off x="4800600" y="3733800"/>
            <a:ext cx="1828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3299" name="Rectangle 3">
            <a:extLst>
              <a:ext uri="{FF2B5EF4-FFF2-40B4-BE49-F238E27FC236}">
                <a16:creationId xmlns:a16="http://schemas.microsoft.com/office/drawing/2014/main" id="{29818522-5D6C-4DD3-8F71-CAB500D5268A}"/>
              </a:ext>
            </a:extLst>
          </p:cNvPr>
          <p:cNvSpPr>
            <a:spLocks noChangeArrowheads="1"/>
          </p:cNvSpPr>
          <p:nvPr/>
        </p:nvSpPr>
        <p:spPr bwMode="auto">
          <a:xfrm>
            <a:off x="838200" y="4114800"/>
            <a:ext cx="1371600" cy="4572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3300" name="Rectangle 4">
            <a:extLst>
              <a:ext uri="{FF2B5EF4-FFF2-40B4-BE49-F238E27FC236}">
                <a16:creationId xmlns:a16="http://schemas.microsoft.com/office/drawing/2014/main" id="{F1C9FA94-CE29-49D5-B440-AB5BC896C443}"/>
              </a:ext>
            </a:extLst>
          </p:cNvPr>
          <p:cNvSpPr>
            <a:spLocks noChangeArrowheads="1"/>
          </p:cNvSpPr>
          <p:nvPr/>
        </p:nvSpPr>
        <p:spPr bwMode="auto">
          <a:xfrm>
            <a:off x="3429000" y="4114800"/>
            <a:ext cx="17526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3301" name="Rectangle 5">
            <a:extLst>
              <a:ext uri="{FF2B5EF4-FFF2-40B4-BE49-F238E27FC236}">
                <a16:creationId xmlns:a16="http://schemas.microsoft.com/office/drawing/2014/main" id="{4DE4B540-93AE-4D6D-AD69-7B6A9F27D312}"/>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3302" name="Rectangle 6">
            <a:extLst>
              <a:ext uri="{FF2B5EF4-FFF2-40B4-BE49-F238E27FC236}">
                <a16:creationId xmlns:a16="http://schemas.microsoft.com/office/drawing/2014/main" id="{1F241B66-D70C-4AC3-9214-4DDD8C1364F5}"/>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3303" name="Rectangle 7">
            <a:extLst>
              <a:ext uri="{FF2B5EF4-FFF2-40B4-BE49-F238E27FC236}">
                <a16:creationId xmlns:a16="http://schemas.microsoft.com/office/drawing/2014/main" id="{D424EC25-4A27-43E1-9A7C-613CDA61A0D1}"/>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83304" name="Rectangle 8">
            <a:extLst>
              <a:ext uri="{FF2B5EF4-FFF2-40B4-BE49-F238E27FC236}">
                <a16:creationId xmlns:a16="http://schemas.microsoft.com/office/drawing/2014/main" id="{F6CB3D39-5DB3-4AD5-93F2-BF20A2FA17CF}"/>
              </a:ext>
            </a:extLst>
          </p:cNvPr>
          <p:cNvSpPr>
            <a:spLocks noGrp="1" noChangeArrowheads="1"/>
          </p:cNvSpPr>
          <p:nvPr>
            <p:ph type="body" idx="1"/>
          </p:nvPr>
        </p:nvSpPr>
        <p:spPr>
          <a:xfrm>
            <a:off x="152400" y="1719263"/>
            <a:ext cx="8991600" cy="4910137"/>
          </a:xfrm>
        </p:spPr>
        <p:txBody>
          <a:bodyPr/>
          <a:lstStyle/>
          <a:p>
            <a:pPr eaLnBrk="1" hangingPunct="1"/>
            <a:r>
              <a:rPr lang="en-US" altLang="en-US" b="1" i="1"/>
              <a:t>Long-term follow-up</a:t>
            </a:r>
            <a:r>
              <a:rPr lang="en-US" altLang="en-US"/>
              <a:t>: A child with ROP needs periodic follow-up beyond the newborn period because…</a:t>
            </a:r>
          </a:p>
          <a:p>
            <a:pPr lvl="1" eaLnBrk="1" hangingPunct="1"/>
            <a:r>
              <a:rPr lang="en-US" altLang="en-US">
                <a:solidFill>
                  <a:srgbClr val="0000FF"/>
                </a:solidFill>
              </a:rPr>
              <a:t>Vitreoretinal traction</a:t>
            </a:r>
            <a:r>
              <a:rPr lang="en-US" altLang="en-US"/>
              <a:t> can lead to RD in </a:t>
            </a:r>
            <a:r>
              <a:rPr lang="en-US" altLang="en-US">
                <a:solidFill>
                  <a:srgbClr val="0000FF"/>
                </a:solidFill>
              </a:rPr>
              <a:t>1</a:t>
            </a:r>
            <a:r>
              <a:rPr lang="en-US" altLang="en-US" baseline="30000">
                <a:solidFill>
                  <a:srgbClr val="0000FF"/>
                </a:solidFill>
              </a:rPr>
              <a:t>st</a:t>
            </a:r>
            <a:r>
              <a:rPr lang="en-US" altLang="en-US">
                <a:solidFill>
                  <a:srgbClr val="0000FF"/>
                </a:solidFill>
              </a:rPr>
              <a:t> or 2</a:t>
            </a:r>
            <a:r>
              <a:rPr lang="en-US" altLang="en-US" baseline="30000">
                <a:solidFill>
                  <a:srgbClr val="0000FF"/>
                </a:solidFill>
              </a:rPr>
              <a:t>nd</a:t>
            </a:r>
            <a:r>
              <a:rPr lang="en-US" altLang="en-US">
                <a:solidFill>
                  <a:srgbClr val="0000FF"/>
                </a:solidFill>
              </a:rPr>
              <a:t> decade</a:t>
            </a:r>
          </a:p>
          <a:p>
            <a:pPr lvl="1" eaLnBrk="1" hangingPunct="1"/>
            <a:r>
              <a:rPr lang="en-US" altLang="en-US"/>
              <a:t>Amblyopia can result from </a:t>
            </a:r>
            <a:r>
              <a:rPr lang="en-US" altLang="en-US">
                <a:solidFill>
                  <a:srgbClr val="0000FF"/>
                </a:solidFill>
              </a:rPr>
              <a:t>high myopia</a:t>
            </a:r>
            <a:r>
              <a:rPr lang="en-US" altLang="en-US"/>
              <a:t>, macular </a:t>
            </a:r>
            <a:r>
              <a:rPr lang="en-US" altLang="en-US">
                <a:solidFill>
                  <a:srgbClr val="0000FF"/>
                </a:solidFill>
              </a:rPr>
              <a:t>dragging</a:t>
            </a:r>
            <a:r>
              <a:rPr lang="en-US" altLang="en-US"/>
              <a:t>, and/or </a:t>
            </a:r>
            <a:r>
              <a:rPr lang="en-US" altLang="en-US">
                <a:solidFill>
                  <a:srgbClr val="0000FF"/>
                </a:solidFill>
              </a:rPr>
              <a:t>strabismus</a:t>
            </a:r>
          </a:p>
          <a:p>
            <a:pPr lvl="2" eaLnBrk="1" hangingPunct="1"/>
            <a:r>
              <a:rPr lang="en-US" altLang="en-US"/>
              <a:t>Macular dragging can produce </a:t>
            </a:r>
            <a:r>
              <a:rPr lang="en-US" altLang="en-US">
                <a:solidFill>
                  <a:srgbClr val="0000FF"/>
                </a:solidFill>
              </a:rPr>
              <a:t>pseudostrabismus</a:t>
            </a:r>
          </a:p>
        </p:txBody>
      </p:sp>
      <p:sp>
        <p:nvSpPr>
          <p:cNvPr id="183305" name="Text Box 14">
            <a:extLst>
              <a:ext uri="{FF2B5EF4-FFF2-40B4-BE49-F238E27FC236}">
                <a16:creationId xmlns:a16="http://schemas.microsoft.com/office/drawing/2014/main" id="{A1DF9A02-7A69-4C84-9CA7-423D8A221D6C}"/>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3306" name="Rectangle 15">
            <a:extLst>
              <a:ext uri="{FF2B5EF4-FFF2-40B4-BE49-F238E27FC236}">
                <a16:creationId xmlns:a16="http://schemas.microsoft.com/office/drawing/2014/main" id="{F90B9A92-8A2A-44B7-993B-8C3D4FA976E9}"/>
              </a:ext>
            </a:extLst>
          </p:cNvPr>
          <p:cNvSpPr>
            <a:spLocks noChangeArrowheads="1"/>
          </p:cNvSpPr>
          <p:nvPr/>
        </p:nvSpPr>
        <p:spPr bwMode="auto">
          <a:xfrm>
            <a:off x="5181600" y="4572000"/>
            <a:ext cx="24384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000"/>
              <a:t>pseudo EOM problem</a:t>
            </a:r>
          </a:p>
        </p:txBody>
      </p:sp>
      <p:sp>
        <p:nvSpPr>
          <p:cNvPr id="183307" name="Slide Number Placeholder 1">
            <a:extLst>
              <a:ext uri="{FF2B5EF4-FFF2-40B4-BE49-F238E27FC236}">
                <a16:creationId xmlns:a16="http://schemas.microsoft.com/office/drawing/2014/main" id="{CC14FF5E-D201-4708-B376-74AFF82499A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74E855C-3969-4BB6-86ED-141FA336C137}" type="slidenum">
              <a:rPr lang="en-US" altLang="en-US" sz="1000"/>
              <a:pPr>
                <a:spcBef>
                  <a:spcPct val="0"/>
                </a:spcBef>
                <a:buClrTx/>
                <a:buSzTx/>
                <a:buFontTx/>
                <a:buNone/>
              </a:pPr>
              <a:t>211</a:t>
            </a:fld>
            <a:endParaRPr lang="en-US" altLang="en-US" sz="100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5">
            <a:extLst>
              <a:ext uri="{FF2B5EF4-FFF2-40B4-BE49-F238E27FC236}">
                <a16:creationId xmlns:a16="http://schemas.microsoft.com/office/drawing/2014/main" id="{A46E0757-790C-4001-B24E-483D0ADB7E18}"/>
              </a:ext>
            </a:extLst>
          </p:cNvPr>
          <p:cNvSpPr>
            <a:spLocks noChangeArrowheads="1"/>
          </p:cNvSpPr>
          <p:nvPr/>
        </p:nvSpPr>
        <p:spPr bwMode="auto">
          <a:xfrm>
            <a:off x="5181600" y="4572000"/>
            <a:ext cx="2438400" cy="381000"/>
          </a:xfrm>
          <a:prstGeom prst="rect">
            <a:avLst/>
          </a:prstGeom>
          <a:solidFill>
            <a:srgbClr val="66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4323" name="Rectangle 2">
            <a:extLst>
              <a:ext uri="{FF2B5EF4-FFF2-40B4-BE49-F238E27FC236}">
                <a16:creationId xmlns:a16="http://schemas.microsoft.com/office/drawing/2014/main" id="{B7B732FE-3CA4-4A61-9B5F-5115FA7958B0}"/>
              </a:ext>
            </a:extLst>
          </p:cNvPr>
          <p:cNvSpPr>
            <a:spLocks noChangeArrowheads="1"/>
          </p:cNvSpPr>
          <p:nvPr/>
        </p:nvSpPr>
        <p:spPr bwMode="auto">
          <a:xfrm>
            <a:off x="4800600" y="3733800"/>
            <a:ext cx="1828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4324" name="Rectangle 3">
            <a:extLst>
              <a:ext uri="{FF2B5EF4-FFF2-40B4-BE49-F238E27FC236}">
                <a16:creationId xmlns:a16="http://schemas.microsoft.com/office/drawing/2014/main" id="{44CEE28D-6139-4C33-9EE4-4CCCA705300F}"/>
              </a:ext>
            </a:extLst>
          </p:cNvPr>
          <p:cNvSpPr>
            <a:spLocks noChangeArrowheads="1"/>
          </p:cNvSpPr>
          <p:nvPr/>
        </p:nvSpPr>
        <p:spPr bwMode="auto">
          <a:xfrm>
            <a:off x="838200" y="4114800"/>
            <a:ext cx="1371600" cy="4572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25" name="Rectangle 4">
            <a:extLst>
              <a:ext uri="{FF2B5EF4-FFF2-40B4-BE49-F238E27FC236}">
                <a16:creationId xmlns:a16="http://schemas.microsoft.com/office/drawing/2014/main" id="{39587BC7-AF0F-4CA1-8A56-26BEF8B2597E}"/>
              </a:ext>
            </a:extLst>
          </p:cNvPr>
          <p:cNvSpPr>
            <a:spLocks noChangeArrowheads="1"/>
          </p:cNvSpPr>
          <p:nvPr/>
        </p:nvSpPr>
        <p:spPr bwMode="auto">
          <a:xfrm>
            <a:off x="3429000" y="4114800"/>
            <a:ext cx="17526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4326" name="Rectangle 5">
            <a:extLst>
              <a:ext uri="{FF2B5EF4-FFF2-40B4-BE49-F238E27FC236}">
                <a16:creationId xmlns:a16="http://schemas.microsoft.com/office/drawing/2014/main" id="{0B67CF4E-A8C9-41C9-892F-B7A0F53B8279}"/>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4327" name="Rectangle 6">
            <a:extLst>
              <a:ext uri="{FF2B5EF4-FFF2-40B4-BE49-F238E27FC236}">
                <a16:creationId xmlns:a16="http://schemas.microsoft.com/office/drawing/2014/main" id="{E48B844C-87D7-4F2E-A904-350123F60A77}"/>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4328" name="Rectangle 7">
            <a:extLst>
              <a:ext uri="{FF2B5EF4-FFF2-40B4-BE49-F238E27FC236}">
                <a16:creationId xmlns:a16="http://schemas.microsoft.com/office/drawing/2014/main" id="{E1711F93-F0CD-472C-A5E5-6EBE2195DF53}"/>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84329" name="Rectangle 8">
            <a:extLst>
              <a:ext uri="{FF2B5EF4-FFF2-40B4-BE49-F238E27FC236}">
                <a16:creationId xmlns:a16="http://schemas.microsoft.com/office/drawing/2014/main" id="{B9CF8A3E-0314-4E57-A0ED-ECCE521DC17D}"/>
              </a:ext>
            </a:extLst>
          </p:cNvPr>
          <p:cNvSpPr>
            <a:spLocks noGrp="1" noChangeArrowheads="1"/>
          </p:cNvSpPr>
          <p:nvPr>
            <p:ph type="body" idx="1"/>
          </p:nvPr>
        </p:nvSpPr>
        <p:spPr>
          <a:xfrm>
            <a:off x="152400" y="1719263"/>
            <a:ext cx="8991600" cy="4910137"/>
          </a:xfrm>
        </p:spPr>
        <p:txBody>
          <a:bodyPr/>
          <a:lstStyle/>
          <a:p>
            <a:pPr eaLnBrk="1" hangingPunct="1"/>
            <a:r>
              <a:rPr lang="en-US" altLang="en-US" b="1" i="1"/>
              <a:t>Long-term follow-up</a:t>
            </a:r>
            <a:r>
              <a:rPr lang="en-US" altLang="en-US"/>
              <a:t>: A child with ROP needs periodic follow-up beyond the newborn period because…</a:t>
            </a:r>
          </a:p>
          <a:p>
            <a:pPr lvl="1" eaLnBrk="1" hangingPunct="1"/>
            <a:r>
              <a:rPr lang="en-US" altLang="en-US">
                <a:solidFill>
                  <a:srgbClr val="0000FF"/>
                </a:solidFill>
              </a:rPr>
              <a:t>Vitreoretinal traction</a:t>
            </a:r>
            <a:r>
              <a:rPr lang="en-US" altLang="en-US"/>
              <a:t> can lead to RD in </a:t>
            </a:r>
            <a:r>
              <a:rPr lang="en-US" altLang="en-US">
                <a:solidFill>
                  <a:srgbClr val="0000FF"/>
                </a:solidFill>
              </a:rPr>
              <a:t>1</a:t>
            </a:r>
            <a:r>
              <a:rPr lang="en-US" altLang="en-US" baseline="30000">
                <a:solidFill>
                  <a:srgbClr val="0000FF"/>
                </a:solidFill>
              </a:rPr>
              <a:t>st</a:t>
            </a:r>
            <a:r>
              <a:rPr lang="en-US" altLang="en-US">
                <a:solidFill>
                  <a:srgbClr val="0000FF"/>
                </a:solidFill>
              </a:rPr>
              <a:t> or 2</a:t>
            </a:r>
            <a:r>
              <a:rPr lang="en-US" altLang="en-US" baseline="30000">
                <a:solidFill>
                  <a:srgbClr val="0000FF"/>
                </a:solidFill>
              </a:rPr>
              <a:t>nd</a:t>
            </a:r>
            <a:r>
              <a:rPr lang="en-US" altLang="en-US">
                <a:solidFill>
                  <a:srgbClr val="0000FF"/>
                </a:solidFill>
              </a:rPr>
              <a:t> decade</a:t>
            </a:r>
          </a:p>
          <a:p>
            <a:pPr lvl="1" eaLnBrk="1" hangingPunct="1"/>
            <a:r>
              <a:rPr lang="en-US" altLang="en-US"/>
              <a:t>Amblyopia can result from </a:t>
            </a:r>
            <a:r>
              <a:rPr lang="en-US" altLang="en-US">
                <a:solidFill>
                  <a:srgbClr val="0000FF"/>
                </a:solidFill>
              </a:rPr>
              <a:t>high myopia</a:t>
            </a:r>
            <a:r>
              <a:rPr lang="en-US" altLang="en-US"/>
              <a:t>, macular </a:t>
            </a:r>
            <a:r>
              <a:rPr lang="en-US" altLang="en-US">
                <a:solidFill>
                  <a:srgbClr val="0000FF"/>
                </a:solidFill>
              </a:rPr>
              <a:t>dragging</a:t>
            </a:r>
            <a:r>
              <a:rPr lang="en-US" altLang="en-US"/>
              <a:t>, and/or </a:t>
            </a:r>
            <a:r>
              <a:rPr lang="en-US" altLang="en-US">
                <a:solidFill>
                  <a:srgbClr val="0000FF"/>
                </a:solidFill>
              </a:rPr>
              <a:t>strabismus</a:t>
            </a:r>
          </a:p>
          <a:p>
            <a:pPr lvl="2" eaLnBrk="1" hangingPunct="1"/>
            <a:r>
              <a:rPr lang="en-US" altLang="en-US"/>
              <a:t>Macular dragging can produce </a:t>
            </a:r>
            <a:r>
              <a:rPr lang="en-US" altLang="en-US">
                <a:solidFill>
                  <a:srgbClr val="0000FF"/>
                </a:solidFill>
              </a:rPr>
              <a:t>pseudostrabismus</a:t>
            </a:r>
          </a:p>
        </p:txBody>
      </p:sp>
      <p:sp>
        <p:nvSpPr>
          <p:cNvPr id="184330" name="Text Box 12">
            <a:extLst>
              <a:ext uri="{FF2B5EF4-FFF2-40B4-BE49-F238E27FC236}">
                <a16:creationId xmlns:a16="http://schemas.microsoft.com/office/drawing/2014/main" id="{246BB1D0-F55D-407F-8471-E19CA9EF38F4}"/>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4331" name="Slide Number Placeholder 1">
            <a:extLst>
              <a:ext uri="{FF2B5EF4-FFF2-40B4-BE49-F238E27FC236}">
                <a16:creationId xmlns:a16="http://schemas.microsoft.com/office/drawing/2014/main" id="{EFCC0439-3DE9-44F6-BBC4-C0A6C6F31C8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7E06B0-0415-40E4-B8E4-2416A4A0BE2E}" type="slidenum">
              <a:rPr lang="en-US" altLang="en-US" sz="1000"/>
              <a:pPr>
                <a:spcBef>
                  <a:spcPct val="0"/>
                </a:spcBef>
                <a:buClrTx/>
                <a:buSzTx/>
                <a:buFontTx/>
                <a:buNone/>
              </a:pPr>
              <a:t>212</a:t>
            </a:fld>
            <a:endParaRPr lang="en-US" altLang="en-US" sz="100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7C130731-E806-4CEE-AC79-C288D2793CCF}"/>
              </a:ext>
            </a:extLst>
          </p:cNvPr>
          <p:cNvSpPr>
            <a:spLocks noChangeArrowheads="1"/>
          </p:cNvSpPr>
          <p:nvPr/>
        </p:nvSpPr>
        <p:spPr bwMode="auto">
          <a:xfrm>
            <a:off x="5181600" y="45720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5347" name="Rectangle 3">
            <a:extLst>
              <a:ext uri="{FF2B5EF4-FFF2-40B4-BE49-F238E27FC236}">
                <a16:creationId xmlns:a16="http://schemas.microsoft.com/office/drawing/2014/main" id="{6F44B482-1554-4C29-9174-8B27826D9C7C}"/>
              </a:ext>
            </a:extLst>
          </p:cNvPr>
          <p:cNvSpPr>
            <a:spLocks noChangeArrowheads="1"/>
          </p:cNvSpPr>
          <p:nvPr/>
        </p:nvSpPr>
        <p:spPr bwMode="auto">
          <a:xfrm>
            <a:off x="4800600" y="3733800"/>
            <a:ext cx="1828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5348" name="Rectangle 4">
            <a:extLst>
              <a:ext uri="{FF2B5EF4-FFF2-40B4-BE49-F238E27FC236}">
                <a16:creationId xmlns:a16="http://schemas.microsoft.com/office/drawing/2014/main" id="{E3DE025A-10AE-4187-B2AE-677693E8B501}"/>
              </a:ext>
            </a:extLst>
          </p:cNvPr>
          <p:cNvSpPr>
            <a:spLocks noChangeArrowheads="1"/>
          </p:cNvSpPr>
          <p:nvPr/>
        </p:nvSpPr>
        <p:spPr bwMode="auto">
          <a:xfrm>
            <a:off x="838200" y="4114800"/>
            <a:ext cx="1371600" cy="4572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5349" name="Rectangle 5">
            <a:extLst>
              <a:ext uri="{FF2B5EF4-FFF2-40B4-BE49-F238E27FC236}">
                <a16:creationId xmlns:a16="http://schemas.microsoft.com/office/drawing/2014/main" id="{73497805-89B6-4D02-81B0-2529D5D89E20}"/>
              </a:ext>
            </a:extLst>
          </p:cNvPr>
          <p:cNvSpPr>
            <a:spLocks noChangeArrowheads="1"/>
          </p:cNvSpPr>
          <p:nvPr/>
        </p:nvSpPr>
        <p:spPr bwMode="auto">
          <a:xfrm>
            <a:off x="3429000" y="4114800"/>
            <a:ext cx="17526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5350" name="Rectangle 6">
            <a:extLst>
              <a:ext uri="{FF2B5EF4-FFF2-40B4-BE49-F238E27FC236}">
                <a16:creationId xmlns:a16="http://schemas.microsoft.com/office/drawing/2014/main" id="{DB1BFF43-4988-4D15-BFE0-BD39984BAAE3}"/>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5351" name="Rectangle 7">
            <a:extLst>
              <a:ext uri="{FF2B5EF4-FFF2-40B4-BE49-F238E27FC236}">
                <a16:creationId xmlns:a16="http://schemas.microsoft.com/office/drawing/2014/main" id="{C6ACD2CB-C2B7-4995-8C67-5956554CCCD2}"/>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5352" name="Rectangle 8">
            <a:extLst>
              <a:ext uri="{FF2B5EF4-FFF2-40B4-BE49-F238E27FC236}">
                <a16:creationId xmlns:a16="http://schemas.microsoft.com/office/drawing/2014/main" id="{6E7FC602-4831-4AD6-93B8-96E9F26F5896}"/>
              </a:ext>
            </a:extLst>
          </p:cNvPr>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85353" name="Rectangle 9">
            <a:extLst>
              <a:ext uri="{FF2B5EF4-FFF2-40B4-BE49-F238E27FC236}">
                <a16:creationId xmlns:a16="http://schemas.microsoft.com/office/drawing/2014/main" id="{1AAA6F01-947B-4EC2-AE7F-44FCC9284190}"/>
              </a:ext>
            </a:extLst>
          </p:cNvPr>
          <p:cNvSpPr>
            <a:spLocks noGrp="1" noChangeArrowheads="1"/>
          </p:cNvSpPr>
          <p:nvPr>
            <p:ph type="body" idx="1"/>
          </p:nvPr>
        </p:nvSpPr>
        <p:spPr>
          <a:xfrm>
            <a:off x="152400" y="1719263"/>
            <a:ext cx="8991600" cy="4910137"/>
          </a:xfrm>
        </p:spPr>
        <p:txBody>
          <a:bodyPr/>
          <a:lstStyle/>
          <a:p>
            <a:pPr eaLnBrk="1" hangingPunct="1"/>
            <a:r>
              <a:rPr lang="en-US" altLang="en-US" b="1" i="1" dirty="0"/>
              <a:t>Long-term follow-up</a:t>
            </a:r>
            <a:r>
              <a:rPr lang="en-US" altLang="en-US" dirty="0"/>
              <a:t>: A child with ROP needs periodic follow-up beyond the newborn period because…</a:t>
            </a:r>
          </a:p>
          <a:p>
            <a:pPr lvl="1" eaLnBrk="1" hangingPunct="1"/>
            <a:r>
              <a:rPr lang="en-US" altLang="en-US" dirty="0">
                <a:solidFill>
                  <a:srgbClr val="0000FF"/>
                </a:solidFill>
              </a:rPr>
              <a:t>Vitreoretinal traction</a:t>
            </a:r>
            <a:r>
              <a:rPr lang="en-US" altLang="en-US" dirty="0"/>
              <a:t> can lead to RD in </a:t>
            </a:r>
            <a:r>
              <a:rPr lang="en-US" altLang="en-US" dirty="0">
                <a:solidFill>
                  <a:srgbClr val="0000FF"/>
                </a:solidFill>
              </a:rPr>
              <a:t>1</a:t>
            </a:r>
            <a:r>
              <a:rPr lang="en-US" altLang="en-US" baseline="30000" dirty="0">
                <a:solidFill>
                  <a:srgbClr val="0000FF"/>
                </a:solidFill>
              </a:rPr>
              <a:t>st</a:t>
            </a:r>
            <a:r>
              <a:rPr lang="en-US" altLang="en-US" dirty="0">
                <a:solidFill>
                  <a:srgbClr val="0000FF"/>
                </a:solidFill>
              </a:rPr>
              <a:t> or 2</a:t>
            </a:r>
            <a:r>
              <a:rPr lang="en-US" altLang="en-US" baseline="30000" dirty="0">
                <a:solidFill>
                  <a:srgbClr val="0000FF"/>
                </a:solidFill>
              </a:rPr>
              <a:t>nd</a:t>
            </a:r>
            <a:r>
              <a:rPr lang="en-US" altLang="en-US" dirty="0">
                <a:solidFill>
                  <a:srgbClr val="0000FF"/>
                </a:solidFill>
              </a:rPr>
              <a:t> decade</a:t>
            </a:r>
          </a:p>
          <a:p>
            <a:pPr lvl="1" eaLnBrk="1" hangingPunct="1"/>
            <a:r>
              <a:rPr lang="en-US" altLang="en-US" dirty="0"/>
              <a:t>Amblyopia can result from </a:t>
            </a:r>
            <a:r>
              <a:rPr lang="en-US" altLang="en-US" dirty="0">
                <a:solidFill>
                  <a:srgbClr val="0000FF"/>
                </a:solidFill>
              </a:rPr>
              <a:t>high myopia</a:t>
            </a:r>
            <a:r>
              <a:rPr lang="en-US" altLang="en-US" dirty="0"/>
              <a:t>, macular </a:t>
            </a:r>
            <a:r>
              <a:rPr lang="en-US" altLang="en-US" dirty="0">
                <a:solidFill>
                  <a:srgbClr val="0000FF"/>
                </a:solidFill>
              </a:rPr>
              <a:t>dragging</a:t>
            </a:r>
            <a:r>
              <a:rPr lang="en-US" altLang="en-US" dirty="0"/>
              <a:t>, and/or </a:t>
            </a:r>
            <a:r>
              <a:rPr lang="en-US" altLang="en-US" dirty="0">
                <a:solidFill>
                  <a:srgbClr val="0000FF"/>
                </a:solidFill>
              </a:rPr>
              <a:t>strabismus</a:t>
            </a:r>
          </a:p>
          <a:p>
            <a:pPr lvl="2" eaLnBrk="1" hangingPunct="1"/>
            <a:r>
              <a:rPr lang="en-US" altLang="en-US" dirty="0"/>
              <a:t>Macular dragging can produce </a:t>
            </a:r>
            <a:r>
              <a:rPr lang="en-US" altLang="en-US" dirty="0" err="1">
                <a:solidFill>
                  <a:srgbClr val="0000FF"/>
                </a:solidFill>
              </a:rPr>
              <a:t>pseudostrabismus</a:t>
            </a:r>
            <a:endParaRPr lang="en-US" altLang="en-US" dirty="0">
              <a:solidFill>
                <a:srgbClr val="0000FF"/>
              </a:solidFill>
            </a:endParaRPr>
          </a:p>
          <a:p>
            <a:pPr lvl="3" eaLnBrk="1" hangingPunct="1"/>
            <a:r>
              <a:rPr lang="en-US" altLang="en-US" dirty="0"/>
              <a:t>Will have positive  </a:t>
            </a:r>
            <a:r>
              <a:rPr lang="en-US" altLang="en-US" dirty="0">
                <a:solidFill>
                  <a:srgbClr val="0000FF"/>
                </a:solidFill>
              </a:rPr>
              <a:t>angle kappa </a:t>
            </a:r>
            <a:r>
              <a:rPr lang="en-US" altLang="en-US" dirty="0"/>
              <a:t>, but no  </a:t>
            </a:r>
            <a:r>
              <a:rPr lang="en-US" altLang="en-US" dirty="0">
                <a:solidFill>
                  <a:srgbClr val="0000FF"/>
                </a:solidFill>
              </a:rPr>
              <a:t>shift</a:t>
            </a:r>
            <a:r>
              <a:rPr lang="en-US" altLang="en-US" dirty="0"/>
              <a:t>  on  </a:t>
            </a:r>
            <a:r>
              <a:rPr lang="en-US" altLang="en-US" dirty="0">
                <a:solidFill>
                  <a:srgbClr val="0000FF"/>
                </a:solidFill>
              </a:rPr>
              <a:t>cover testing</a:t>
            </a:r>
          </a:p>
        </p:txBody>
      </p:sp>
      <p:sp>
        <p:nvSpPr>
          <p:cNvPr id="185357" name="Text Box 13">
            <a:extLst>
              <a:ext uri="{FF2B5EF4-FFF2-40B4-BE49-F238E27FC236}">
                <a16:creationId xmlns:a16="http://schemas.microsoft.com/office/drawing/2014/main" id="{6A221192-EDFA-4AED-B86D-FCB15BE668CD}"/>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5358" name="Slide Number Placeholder 1">
            <a:extLst>
              <a:ext uri="{FF2B5EF4-FFF2-40B4-BE49-F238E27FC236}">
                <a16:creationId xmlns:a16="http://schemas.microsoft.com/office/drawing/2014/main" id="{AA53338A-6ECF-4311-9DEF-7B0A9F4753D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CE9A7B-67CC-423C-BD56-60BC97589736}" type="slidenum">
              <a:rPr lang="en-US" altLang="en-US" sz="1000"/>
              <a:pPr>
                <a:spcBef>
                  <a:spcPct val="0"/>
                </a:spcBef>
                <a:buClrTx/>
                <a:buSzTx/>
                <a:buFontTx/>
                <a:buNone/>
              </a:pPr>
              <a:t>213</a:t>
            </a:fld>
            <a:endParaRPr lang="en-US" altLang="en-US" sz="1000"/>
          </a:p>
        </p:txBody>
      </p:sp>
      <p:sp>
        <p:nvSpPr>
          <p:cNvPr id="15" name="Rectangle 10">
            <a:extLst>
              <a:ext uri="{FF2B5EF4-FFF2-40B4-BE49-F238E27FC236}">
                <a16:creationId xmlns:a16="http://schemas.microsoft.com/office/drawing/2014/main" id="{5AF41E8E-1ACA-4320-814B-779500C25AF6}"/>
              </a:ext>
            </a:extLst>
          </p:cNvPr>
          <p:cNvSpPr>
            <a:spLocks noChangeArrowheads="1"/>
          </p:cNvSpPr>
          <p:nvPr/>
        </p:nvSpPr>
        <p:spPr bwMode="auto">
          <a:xfrm>
            <a:off x="3581400" y="4914900"/>
            <a:ext cx="14478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700"/>
              </a:lnSpc>
              <a:spcBef>
                <a:spcPct val="0"/>
              </a:spcBef>
              <a:buClrTx/>
              <a:buSzTx/>
              <a:buFontTx/>
              <a:buNone/>
            </a:pPr>
            <a:r>
              <a:rPr lang="en-US" altLang="en-US" sz="800" dirty="0"/>
              <a:t>exam finding in</a:t>
            </a:r>
          </a:p>
          <a:p>
            <a:pPr algn="ctr" eaLnBrk="1" hangingPunct="1">
              <a:lnSpc>
                <a:spcPts val="700"/>
              </a:lnSpc>
              <a:spcBef>
                <a:spcPct val="0"/>
              </a:spcBef>
              <a:buClrTx/>
              <a:buSzTx/>
              <a:buFontTx/>
              <a:buNone/>
            </a:pPr>
            <a:r>
              <a:rPr lang="en-US" altLang="en-US" sz="800" dirty="0"/>
              <a:t>pseudo-EOM problem</a:t>
            </a:r>
          </a:p>
        </p:txBody>
      </p:sp>
      <p:sp>
        <p:nvSpPr>
          <p:cNvPr id="16" name="Rectangle 11">
            <a:extLst>
              <a:ext uri="{FF2B5EF4-FFF2-40B4-BE49-F238E27FC236}">
                <a16:creationId xmlns:a16="http://schemas.microsoft.com/office/drawing/2014/main" id="{28D2E3FC-9B3A-46C8-83E1-2192440B6BE7}"/>
              </a:ext>
            </a:extLst>
          </p:cNvPr>
          <p:cNvSpPr>
            <a:spLocks noChangeArrowheads="1"/>
          </p:cNvSpPr>
          <p:nvPr/>
        </p:nvSpPr>
        <p:spPr bwMode="auto">
          <a:xfrm>
            <a:off x="6038850" y="4953000"/>
            <a:ext cx="59055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700"/>
              </a:lnSpc>
              <a:spcBef>
                <a:spcPct val="0"/>
              </a:spcBef>
              <a:buClrTx/>
              <a:buSzTx/>
              <a:buFontTx/>
              <a:buNone/>
            </a:pPr>
            <a:r>
              <a:rPr lang="en-US" altLang="en-US" sz="800"/>
              <a:t>exam</a:t>
            </a:r>
          </a:p>
          <a:p>
            <a:pPr algn="ctr" eaLnBrk="1" hangingPunct="1">
              <a:lnSpc>
                <a:spcPts val="700"/>
              </a:lnSpc>
              <a:spcBef>
                <a:spcPct val="0"/>
              </a:spcBef>
              <a:buClrTx/>
              <a:buSzTx/>
              <a:buFontTx/>
              <a:buNone/>
            </a:pPr>
            <a:r>
              <a:rPr lang="en-US" altLang="en-US" sz="800"/>
              <a:t>finding</a:t>
            </a:r>
          </a:p>
        </p:txBody>
      </p:sp>
      <p:sp>
        <p:nvSpPr>
          <p:cNvPr id="17" name="Rectangle 12">
            <a:extLst>
              <a:ext uri="{FF2B5EF4-FFF2-40B4-BE49-F238E27FC236}">
                <a16:creationId xmlns:a16="http://schemas.microsoft.com/office/drawing/2014/main" id="{1F3C5918-95E3-4BB6-B9A7-FCEE30AF9BA0}"/>
              </a:ext>
            </a:extLst>
          </p:cNvPr>
          <p:cNvSpPr>
            <a:spLocks noChangeArrowheads="1"/>
          </p:cNvSpPr>
          <p:nvPr/>
        </p:nvSpPr>
        <p:spPr bwMode="auto">
          <a:xfrm>
            <a:off x="7010400" y="4934778"/>
            <a:ext cx="1524000" cy="3810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ts val="700"/>
              </a:lnSpc>
              <a:spcBef>
                <a:spcPct val="0"/>
              </a:spcBef>
              <a:buClrTx/>
              <a:buSzTx/>
              <a:buFontTx/>
              <a:buNone/>
            </a:pPr>
            <a:r>
              <a:rPr lang="en-US" altLang="en-US" sz="800"/>
              <a:t>exam maneuver</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5EA1A971-831E-4583-B994-5A2ADEC1EB46}"/>
              </a:ext>
            </a:extLst>
          </p:cNvPr>
          <p:cNvSpPr>
            <a:spLocks noChangeArrowheads="1"/>
          </p:cNvSpPr>
          <p:nvPr/>
        </p:nvSpPr>
        <p:spPr bwMode="auto">
          <a:xfrm>
            <a:off x="3581400" y="4914900"/>
            <a:ext cx="1447800" cy="381000"/>
          </a:xfrm>
          <a:prstGeom prst="rect">
            <a:avLst/>
          </a:prstGeom>
          <a:solidFill>
            <a:srgbClr val="66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dirty="0"/>
          </a:p>
        </p:txBody>
      </p:sp>
      <p:sp>
        <p:nvSpPr>
          <p:cNvPr id="16" name="Rectangle 11">
            <a:extLst>
              <a:ext uri="{FF2B5EF4-FFF2-40B4-BE49-F238E27FC236}">
                <a16:creationId xmlns:a16="http://schemas.microsoft.com/office/drawing/2014/main" id="{CBEC40D0-685B-4029-AC9D-1883ED96FFA0}"/>
              </a:ext>
            </a:extLst>
          </p:cNvPr>
          <p:cNvSpPr>
            <a:spLocks noChangeArrowheads="1"/>
          </p:cNvSpPr>
          <p:nvPr/>
        </p:nvSpPr>
        <p:spPr bwMode="auto">
          <a:xfrm>
            <a:off x="6038850" y="4953000"/>
            <a:ext cx="590550" cy="381000"/>
          </a:xfrm>
          <a:prstGeom prst="rect">
            <a:avLst/>
          </a:prstGeom>
          <a:solidFill>
            <a:srgbClr val="66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dirty="0"/>
          </a:p>
        </p:txBody>
      </p:sp>
      <p:sp>
        <p:nvSpPr>
          <p:cNvPr id="17" name="Rectangle 12">
            <a:extLst>
              <a:ext uri="{FF2B5EF4-FFF2-40B4-BE49-F238E27FC236}">
                <a16:creationId xmlns:a16="http://schemas.microsoft.com/office/drawing/2014/main" id="{91885B76-6ECB-467A-A1CA-450A9670E46A}"/>
              </a:ext>
            </a:extLst>
          </p:cNvPr>
          <p:cNvSpPr>
            <a:spLocks noChangeArrowheads="1"/>
          </p:cNvSpPr>
          <p:nvPr/>
        </p:nvSpPr>
        <p:spPr bwMode="auto">
          <a:xfrm>
            <a:off x="7010400" y="4934778"/>
            <a:ext cx="1524000" cy="381000"/>
          </a:xfrm>
          <a:prstGeom prst="rect">
            <a:avLst/>
          </a:prstGeom>
          <a:solidFill>
            <a:srgbClr val="66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dirty="0"/>
          </a:p>
        </p:txBody>
      </p:sp>
      <p:sp>
        <p:nvSpPr>
          <p:cNvPr id="186373" name="Rectangle 2">
            <a:extLst>
              <a:ext uri="{FF2B5EF4-FFF2-40B4-BE49-F238E27FC236}">
                <a16:creationId xmlns:a16="http://schemas.microsoft.com/office/drawing/2014/main" id="{D07C4FAD-1C37-455E-A7DA-78C9C210F198}"/>
              </a:ext>
            </a:extLst>
          </p:cNvPr>
          <p:cNvSpPr>
            <a:spLocks noChangeArrowheads="1"/>
          </p:cNvSpPr>
          <p:nvPr/>
        </p:nvSpPr>
        <p:spPr bwMode="auto">
          <a:xfrm>
            <a:off x="5181600" y="45720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4" name="Rectangle 3">
            <a:extLst>
              <a:ext uri="{FF2B5EF4-FFF2-40B4-BE49-F238E27FC236}">
                <a16:creationId xmlns:a16="http://schemas.microsoft.com/office/drawing/2014/main" id="{CD6D10E5-E6E5-40C4-BD8B-F8044089832B}"/>
              </a:ext>
            </a:extLst>
          </p:cNvPr>
          <p:cNvSpPr>
            <a:spLocks noChangeArrowheads="1"/>
          </p:cNvSpPr>
          <p:nvPr/>
        </p:nvSpPr>
        <p:spPr bwMode="auto">
          <a:xfrm>
            <a:off x="4800600" y="3733800"/>
            <a:ext cx="1828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5" name="Rectangle 4">
            <a:extLst>
              <a:ext uri="{FF2B5EF4-FFF2-40B4-BE49-F238E27FC236}">
                <a16:creationId xmlns:a16="http://schemas.microsoft.com/office/drawing/2014/main" id="{4BAB310A-033D-41E1-9580-843C1815FA40}"/>
              </a:ext>
            </a:extLst>
          </p:cNvPr>
          <p:cNvSpPr>
            <a:spLocks noChangeArrowheads="1"/>
          </p:cNvSpPr>
          <p:nvPr/>
        </p:nvSpPr>
        <p:spPr bwMode="auto">
          <a:xfrm>
            <a:off x="838200" y="4114800"/>
            <a:ext cx="1371600" cy="4572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6376" name="Rectangle 5">
            <a:extLst>
              <a:ext uri="{FF2B5EF4-FFF2-40B4-BE49-F238E27FC236}">
                <a16:creationId xmlns:a16="http://schemas.microsoft.com/office/drawing/2014/main" id="{25251C60-0E8A-43B3-BE51-F053A8124EE4}"/>
              </a:ext>
            </a:extLst>
          </p:cNvPr>
          <p:cNvSpPr>
            <a:spLocks noChangeArrowheads="1"/>
          </p:cNvSpPr>
          <p:nvPr/>
        </p:nvSpPr>
        <p:spPr bwMode="auto">
          <a:xfrm>
            <a:off x="3429000" y="4114800"/>
            <a:ext cx="17526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7" name="Rectangle 6">
            <a:extLst>
              <a:ext uri="{FF2B5EF4-FFF2-40B4-BE49-F238E27FC236}">
                <a16:creationId xmlns:a16="http://schemas.microsoft.com/office/drawing/2014/main" id="{A6EA4263-5E8F-4941-9AEB-C88CEE22015B}"/>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8" name="Rectangle 7">
            <a:extLst>
              <a:ext uri="{FF2B5EF4-FFF2-40B4-BE49-F238E27FC236}">
                <a16:creationId xmlns:a16="http://schemas.microsoft.com/office/drawing/2014/main" id="{DA2F9EDE-5E53-4DB3-8C53-F86C65F5E4F3}"/>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9" name="Rectangle 8">
            <a:extLst>
              <a:ext uri="{FF2B5EF4-FFF2-40B4-BE49-F238E27FC236}">
                <a16:creationId xmlns:a16="http://schemas.microsoft.com/office/drawing/2014/main" id="{042AC524-BC32-474D-8760-5578A985EFEC}"/>
              </a:ext>
            </a:extLst>
          </p:cNvPr>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86380" name="Rectangle 9">
            <a:extLst>
              <a:ext uri="{FF2B5EF4-FFF2-40B4-BE49-F238E27FC236}">
                <a16:creationId xmlns:a16="http://schemas.microsoft.com/office/drawing/2014/main" id="{F8C49082-9B33-4D69-BB7C-E48B47E78BE1}"/>
              </a:ext>
            </a:extLst>
          </p:cNvPr>
          <p:cNvSpPr>
            <a:spLocks noGrp="1" noChangeArrowheads="1"/>
          </p:cNvSpPr>
          <p:nvPr>
            <p:ph type="body" idx="1"/>
          </p:nvPr>
        </p:nvSpPr>
        <p:spPr>
          <a:xfrm>
            <a:off x="152400" y="1719263"/>
            <a:ext cx="8991600" cy="4910137"/>
          </a:xfrm>
        </p:spPr>
        <p:txBody>
          <a:bodyPr/>
          <a:lstStyle/>
          <a:p>
            <a:pPr eaLnBrk="1" hangingPunct="1"/>
            <a:r>
              <a:rPr lang="en-US" altLang="en-US" b="1" i="1" dirty="0"/>
              <a:t>Long-term follow-up</a:t>
            </a:r>
            <a:r>
              <a:rPr lang="en-US" altLang="en-US" dirty="0"/>
              <a:t>: A child with ROP needs periodic follow-up beyond the newborn period because…</a:t>
            </a:r>
          </a:p>
          <a:p>
            <a:pPr lvl="1" eaLnBrk="1" hangingPunct="1"/>
            <a:r>
              <a:rPr lang="en-US" altLang="en-US" dirty="0">
                <a:solidFill>
                  <a:srgbClr val="0000FF"/>
                </a:solidFill>
              </a:rPr>
              <a:t>Vitreoretinal traction</a:t>
            </a:r>
            <a:r>
              <a:rPr lang="en-US" altLang="en-US" dirty="0"/>
              <a:t> can lead to RD in </a:t>
            </a:r>
            <a:r>
              <a:rPr lang="en-US" altLang="en-US" dirty="0">
                <a:solidFill>
                  <a:srgbClr val="0000FF"/>
                </a:solidFill>
              </a:rPr>
              <a:t>1</a:t>
            </a:r>
            <a:r>
              <a:rPr lang="en-US" altLang="en-US" baseline="30000" dirty="0">
                <a:solidFill>
                  <a:srgbClr val="0000FF"/>
                </a:solidFill>
              </a:rPr>
              <a:t>st</a:t>
            </a:r>
            <a:r>
              <a:rPr lang="en-US" altLang="en-US" dirty="0">
                <a:solidFill>
                  <a:srgbClr val="0000FF"/>
                </a:solidFill>
              </a:rPr>
              <a:t> or 2</a:t>
            </a:r>
            <a:r>
              <a:rPr lang="en-US" altLang="en-US" baseline="30000" dirty="0">
                <a:solidFill>
                  <a:srgbClr val="0000FF"/>
                </a:solidFill>
              </a:rPr>
              <a:t>nd</a:t>
            </a:r>
            <a:r>
              <a:rPr lang="en-US" altLang="en-US" dirty="0">
                <a:solidFill>
                  <a:srgbClr val="0000FF"/>
                </a:solidFill>
              </a:rPr>
              <a:t> decade</a:t>
            </a:r>
          </a:p>
          <a:p>
            <a:pPr lvl="1" eaLnBrk="1" hangingPunct="1"/>
            <a:r>
              <a:rPr lang="en-US" altLang="en-US" dirty="0"/>
              <a:t>Amblyopia can result from </a:t>
            </a:r>
            <a:r>
              <a:rPr lang="en-US" altLang="en-US" dirty="0">
                <a:solidFill>
                  <a:srgbClr val="0000FF"/>
                </a:solidFill>
              </a:rPr>
              <a:t>high myopia</a:t>
            </a:r>
            <a:r>
              <a:rPr lang="en-US" altLang="en-US" dirty="0"/>
              <a:t>, macular </a:t>
            </a:r>
            <a:r>
              <a:rPr lang="en-US" altLang="en-US" dirty="0">
                <a:solidFill>
                  <a:srgbClr val="0000FF"/>
                </a:solidFill>
              </a:rPr>
              <a:t>dragging</a:t>
            </a:r>
            <a:r>
              <a:rPr lang="en-US" altLang="en-US" dirty="0"/>
              <a:t>, and/or </a:t>
            </a:r>
            <a:r>
              <a:rPr lang="en-US" altLang="en-US" dirty="0">
                <a:solidFill>
                  <a:srgbClr val="0000FF"/>
                </a:solidFill>
              </a:rPr>
              <a:t>strabismus</a:t>
            </a:r>
          </a:p>
          <a:p>
            <a:pPr lvl="2" eaLnBrk="1" hangingPunct="1"/>
            <a:r>
              <a:rPr lang="en-US" altLang="en-US" dirty="0"/>
              <a:t>Macular dragging can produce </a:t>
            </a:r>
            <a:r>
              <a:rPr lang="en-US" altLang="en-US" dirty="0" err="1">
                <a:solidFill>
                  <a:srgbClr val="0000FF"/>
                </a:solidFill>
              </a:rPr>
              <a:t>pseudostrabismus</a:t>
            </a:r>
            <a:endParaRPr lang="en-US" altLang="en-US" dirty="0">
              <a:solidFill>
                <a:srgbClr val="0000FF"/>
              </a:solidFill>
            </a:endParaRPr>
          </a:p>
          <a:p>
            <a:pPr lvl="3" eaLnBrk="1" hangingPunct="1"/>
            <a:r>
              <a:rPr lang="en-US" altLang="en-US" dirty="0"/>
              <a:t>Will have positive  </a:t>
            </a:r>
            <a:r>
              <a:rPr lang="en-US" altLang="en-US" dirty="0">
                <a:solidFill>
                  <a:srgbClr val="0000FF"/>
                </a:solidFill>
              </a:rPr>
              <a:t>angle kappa </a:t>
            </a:r>
            <a:r>
              <a:rPr lang="en-US" altLang="en-US" dirty="0"/>
              <a:t>, but no  </a:t>
            </a:r>
            <a:r>
              <a:rPr lang="en-US" altLang="en-US" dirty="0">
                <a:solidFill>
                  <a:srgbClr val="0000FF"/>
                </a:solidFill>
              </a:rPr>
              <a:t>shift</a:t>
            </a:r>
            <a:r>
              <a:rPr lang="en-US" altLang="en-US" dirty="0"/>
              <a:t>  on  </a:t>
            </a:r>
            <a:r>
              <a:rPr lang="en-US" altLang="en-US" dirty="0">
                <a:solidFill>
                  <a:srgbClr val="0000FF"/>
                </a:solidFill>
              </a:rPr>
              <a:t>cover testing</a:t>
            </a:r>
          </a:p>
        </p:txBody>
      </p:sp>
      <p:sp>
        <p:nvSpPr>
          <p:cNvPr id="186381" name="Text Box 13">
            <a:extLst>
              <a:ext uri="{FF2B5EF4-FFF2-40B4-BE49-F238E27FC236}">
                <a16:creationId xmlns:a16="http://schemas.microsoft.com/office/drawing/2014/main" id="{BB2083E9-0662-439D-A341-FB7028423F04}"/>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6382" name="Slide Number Placeholder 1">
            <a:extLst>
              <a:ext uri="{FF2B5EF4-FFF2-40B4-BE49-F238E27FC236}">
                <a16:creationId xmlns:a16="http://schemas.microsoft.com/office/drawing/2014/main" id="{BC743F29-7AF9-417D-B9E3-0F1A2709FCF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717BAF-1C9C-43B2-8C2C-2F45D0BEC1D2}" type="slidenum">
              <a:rPr lang="en-US" altLang="en-US" sz="1000"/>
              <a:pPr>
                <a:spcBef>
                  <a:spcPct val="0"/>
                </a:spcBef>
                <a:buClrTx/>
                <a:buSzTx/>
                <a:buFontTx/>
                <a:buNone/>
              </a:pPr>
              <a:t>214</a:t>
            </a:fld>
            <a:endParaRPr lang="en-US" altLang="en-US" sz="100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6371F3-17B1-FE2C-F586-B936071921DD}"/>
              </a:ext>
            </a:extLst>
          </p:cNvPr>
          <p:cNvSpPr/>
          <p:nvPr/>
        </p:nvSpPr>
        <p:spPr>
          <a:xfrm>
            <a:off x="1066800" y="4572000"/>
            <a:ext cx="2667000" cy="381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5EA1A971-831E-4583-B994-5A2ADEC1EB46}"/>
              </a:ext>
            </a:extLst>
          </p:cNvPr>
          <p:cNvSpPr>
            <a:spLocks noChangeArrowheads="1"/>
          </p:cNvSpPr>
          <p:nvPr/>
        </p:nvSpPr>
        <p:spPr bwMode="auto">
          <a:xfrm>
            <a:off x="3581400" y="4914900"/>
            <a:ext cx="1447800" cy="381000"/>
          </a:xfrm>
          <a:prstGeom prst="rect">
            <a:avLst/>
          </a:prstGeom>
          <a:solidFill>
            <a:srgbClr val="66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dirty="0"/>
          </a:p>
        </p:txBody>
      </p:sp>
      <p:sp>
        <p:nvSpPr>
          <p:cNvPr id="16" name="Rectangle 11">
            <a:extLst>
              <a:ext uri="{FF2B5EF4-FFF2-40B4-BE49-F238E27FC236}">
                <a16:creationId xmlns:a16="http://schemas.microsoft.com/office/drawing/2014/main" id="{CBEC40D0-685B-4029-AC9D-1883ED96FFA0}"/>
              </a:ext>
            </a:extLst>
          </p:cNvPr>
          <p:cNvSpPr>
            <a:spLocks noChangeArrowheads="1"/>
          </p:cNvSpPr>
          <p:nvPr/>
        </p:nvSpPr>
        <p:spPr bwMode="auto">
          <a:xfrm>
            <a:off x="6038850" y="4953000"/>
            <a:ext cx="590550" cy="381000"/>
          </a:xfrm>
          <a:prstGeom prst="rect">
            <a:avLst/>
          </a:prstGeom>
          <a:solidFill>
            <a:srgbClr val="66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dirty="0"/>
          </a:p>
        </p:txBody>
      </p:sp>
      <p:sp>
        <p:nvSpPr>
          <p:cNvPr id="17" name="Rectangle 12">
            <a:extLst>
              <a:ext uri="{FF2B5EF4-FFF2-40B4-BE49-F238E27FC236}">
                <a16:creationId xmlns:a16="http://schemas.microsoft.com/office/drawing/2014/main" id="{91885B76-6ECB-467A-A1CA-450A9670E46A}"/>
              </a:ext>
            </a:extLst>
          </p:cNvPr>
          <p:cNvSpPr>
            <a:spLocks noChangeArrowheads="1"/>
          </p:cNvSpPr>
          <p:nvPr/>
        </p:nvSpPr>
        <p:spPr bwMode="auto">
          <a:xfrm>
            <a:off x="7010400" y="4934778"/>
            <a:ext cx="1524000" cy="381000"/>
          </a:xfrm>
          <a:prstGeom prst="rect">
            <a:avLst/>
          </a:prstGeom>
          <a:solidFill>
            <a:srgbClr val="66FF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900" dirty="0"/>
          </a:p>
        </p:txBody>
      </p:sp>
      <p:sp>
        <p:nvSpPr>
          <p:cNvPr id="186373" name="Rectangle 2">
            <a:extLst>
              <a:ext uri="{FF2B5EF4-FFF2-40B4-BE49-F238E27FC236}">
                <a16:creationId xmlns:a16="http://schemas.microsoft.com/office/drawing/2014/main" id="{D07C4FAD-1C37-455E-A7DA-78C9C210F198}"/>
              </a:ext>
            </a:extLst>
          </p:cNvPr>
          <p:cNvSpPr>
            <a:spLocks noChangeArrowheads="1"/>
          </p:cNvSpPr>
          <p:nvPr/>
        </p:nvSpPr>
        <p:spPr bwMode="auto">
          <a:xfrm>
            <a:off x="5181600" y="45720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4" name="Rectangle 3">
            <a:extLst>
              <a:ext uri="{FF2B5EF4-FFF2-40B4-BE49-F238E27FC236}">
                <a16:creationId xmlns:a16="http://schemas.microsoft.com/office/drawing/2014/main" id="{CD6D10E5-E6E5-40C4-BD8B-F8044089832B}"/>
              </a:ext>
            </a:extLst>
          </p:cNvPr>
          <p:cNvSpPr>
            <a:spLocks noChangeArrowheads="1"/>
          </p:cNvSpPr>
          <p:nvPr/>
        </p:nvSpPr>
        <p:spPr bwMode="auto">
          <a:xfrm>
            <a:off x="4800600" y="3733800"/>
            <a:ext cx="1828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5" name="Rectangle 4">
            <a:extLst>
              <a:ext uri="{FF2B5EF4-FFF2-40B4-BE49-F238E27FC236}">
                <a16:creationId xmlns:a16="http://schemas.microsoft.com/office/drawing/2014/main" id="{4BAB310A-033D-41E1-9580-843C1815FA40}"/>
              </a:ext>
            </a:extLst>
          </p:cNvPr>
          <p:cNvSpPr>
            <a:spLocks noChangeArrowheads="1"/>
          </p:cNvSpPr>
          <p:nvPr/>
        </p:nvSpPr>
        <p:spPr bwMode="auto">
          <a:xfrm>
            <a:off x="838200" y="4114800"/>
            <a:ext cx="1371600" cy="4572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6376" name="Rectangle 5">
            <a:extLst>
              <a:ext uri="{FF2B5EF4-FFF2-40B4-BE49-F238E27FC236}">
                <a16:creationId xmlns:a16="http://schemas.microsoft.com/office/drawing/2014/main" id="{25251C60-0E8A-43B3-BE51-F053A8124EE4}"/>
              </a:ext>
            </a:extLst>
          </p:cNvPr>
          <p:cNvSpPr>
            <a:spLocks noChangeArrowheads="1"/>
          </p:cNvSpPr>
          <p:nvPr/>
        </p:nvSpPr>
        <p:spPr bwMode="auto">
          <a:xfrm>
            <a:off x="3429000" y="4114800"/>
            <a:ext cx="17526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7" name="Rectangle 6">
            <a:extLst>
              <a:ext uri="{FF2B5EF4-FFF2-40B4-BE49-F238E27FC236}">
                <a16:creationId xmlns:a16="http://schemas.microsoft.com/office/drawing/2014/main" id="{A6EA4263-5E8F-4941-9AEB-C88CEE22015B}"/>
              </a:ext>
            </a:extLst>
          </p:cNvPr>
          <p:cNvSpPr>
            <a:spLocks noChangeArrowheads="1"/>
          </p:cNvSpPr>
          <p:nvPr/>
        </p:nvSpPr>
        <p:spPr bwMode="auto">
          <a:xfrm>
            <a:off x="914400" y="3200400"/>
            <a:ext cx="29718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78" name="Rectangle 7">
            <a:extLst>
              <a:ext uri="{FF2B5EF4-FFF2-40B4-BE49-F238E27FC236}">
                <a16:creationId xmlns:a16="http://schemas.microsoft.com/office/drawing/2014/main" id="{DA2F9EDE-5E53-4DB3-8C53-F86C65F5E4F3}"/>
              </a:ext>
            </a:extLst>
          </p:cNvPr>
          <p:cNvSpPr>
            <a:spLocks noChangeArrowheads="1"/>
          </p:cNvSpPr>
          <p:nvPr/>
        </p:nvSpPr>
        <p:spPr bwMode="auto">
          <a:xfrm>
            <a:off x="6553200" y="3200400"/>
            <a:ext cx="2438400" cy="381000"/>
          </a:xfrm>
          <a:prstGeom prst="rect">
            <a:avLst/>
          </a:prstGeom>
          <a:solidFill>
            <a:srgbClr val="66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endParaRPr lang="en-US" altLang="en-US" sz="1000"/>
          </a:p>
        </p:txBody>
      </p:sp>
      <p:sp>
        <p:nvSpPr>
          <p:cNvPr id="186380" name="Rectangle 9">
            <a:extLst>
              <a:ext uri="{FF2B5EF4-FFF2-40B4-BE49-F238E27FC236}">
                <a16:creationId xmlns:a16="http://schemas.microsoft.com/office/drawing/2014/main" id="{F8C49082-9B33-4D69-BB7C-E48B47E78BE1}"/>
              </a:ext>
            </a:extLst>
          </p:cNvPr>
          <p:cNvSpPr>
            <a:spLocks noGrp="1" noChangeArrowheads="1"/>
          </p:cNvSpPr>
          <p:nvPr>
            <p:ph type="body" idx="1"/>
          </p:nvPr>
        </p:nvSpPr>
        <p:spPr>
          <a:xfrm>
            <a:off x="152400" y="1719263"/>
            <a:ext cx="8991600" cy="4910137"/>
          </a:xfrm>
        </p:spPr>
        <p:txBody>
          <a:bodyPr/>
          <a:lstStyle/>
          <a:p>
            <a:pPr eaLnBrk="1" hangingPunct="1"/>
            <a:r>
              <a:rPr lang="en-US" altLang="en-US" b="1" i="1" dirty="0">
                <a:solidFill>
                  <a:schemeClr val="bg1">
                    <a:lumMod val="75000"/>
                  </a:schemeClr>
                </a:solidFill>
              </a:rPr>
              <a:t>Long-term follow-up</a:t>
            </a:r>
            <a:r>
              <a:rPr lang="en-US" altLang="en-US" dirty="0">
                <a:solidFill>
                  <a:schemeClr val="bg1">
                    <a:lumMod val="75000"/>
                  </a:schemeClr>
                </a:solidFill>
              </a:rPr>
              <a:t>: A child with ROP needs periodic follow-up beyond the newborn period because…</a:t>
            </a:r>
          </a:p>
          <a:p>
            <a:pPr lvl="1" eaLnBrk="1" hangingPunct="1"/>
            <a:r>
              <a:rPr lang="en-US" altLang="en-US" dirty="0">
                <a:solidFill>
                  <a:schemeClr val="bg1">
                    <a:lumMod val="75000"/>
                  </a:schemeClr>
                </a:solidFill>
              </a:rPr>
              <a:t>Vitreoretinal traction can lead to RD in 1</a:t>
            </a:r>
            <a:r>
              <a:rPr lang="en-US" altLang="en-US" baseline="30000" dirty="0">
                <a:solidFill>
                  <a:schemeClr val="bg1">
                    <a:lumMod val="75000"/>
                  </a:schemeClr>
                </a:solidFill>
              </a:rPr>
              <a:t>st</a:t>
            </a:r>
            <a:r>
              <a:rPr lang="en-US" altLang="en-US" dirty="0">
                <a:solidFill>
                  <a:schemeClr val="bg1">
                    <a:lumMod val="75000"/>
                  </a:schemeClr>
                </a:solidFill>
              </a:rPr>
              <a:t> or 2</a:t>
            </a:r>
            <a:r>
              <a:rPr lang="en-US" altLang="en-US" baseline="30000" dirty="0">
                <a:solidFill>
                  <a:schemeClr val="bg1">
                    <a:lumMod val="75000"/>
                  </a:schemeClr>
                </a:solidFill>
              </a:rPr>
              <a:t>nd</a:t>
            </a:r>
            <a:r>
              <a:rPr lang="en-US" altLang="en-US" dirty="0">
                <a:solidFill>
                  <a:schemeClr val="bg1">
                    <a:lumMod val="75000"/>
                  </a:schemeClr>
                </a:solidFill>
              </a:rPr>
              <a:t> decade</a:t>
            </a:r>
          </a:p>
          <a:p>
            <a:pPr lvl="1" eaLnBrk="1" hangingPunct="1"/>
            <a:r>
              <a:rPr lang="en-US" altLang="en-US" dirty="0">
                <a:solidFill>
                  <a:schemeClr val="bg1">
                    <a:lumMod val="75000"/>
                  </a:schemeClr>
                </a:solidFill>
              </a:rPr>
              <a:t>Amblyopia can result from high myopia, macular dragging, and/or strabismus</a:t>
            </a:r>
          </a:p>
          <a:p>
            <a:pPr lvl="2" eaLnBrk="1" hangingPunct="1"/>
            <a:r>
              <a:rPr lang="en-US" altLang="en-US" b="1" dirty="0"/>
              <a:t>Macular dragging </a:t>
            </a:r>
            <a:r>
              <a:rPr lang="en-US" altLang="en-US" dirty="0">
                <a:solidFill>
                  <a:schemeClr val="bg1">
                    <a:lumMod val="75000"/>
                  </a:schemeClr>
                </a:solidFill>
              </a:rPr>
              <a:t>can produce </a:t>
            </a:r>
            <a:r>
              <a:rPr lang="en-US" altLang="en-US" dirty="0" err="1">
                <a:solidFill>
                  <a:schemeClr val="bg1">
                    <a:lumMod val="75000"/>
                  </a:schemeClr>
                </a:solidFill>
              </a:rPr>
              <a:t>pseudostrabismus</a:t>
            </a:r>
            <a:endParaRPr lang="en-US" altLang="en-US" dirty="0">
              <a:solidFill>
                <a:schemeClr val="bg1">
                  <a:lumMod val="75000"/>
                </a:schemeClr>
              </a:solidFill>
            </a:endParaRPr>
          </a:p>
          <a:p>
            <a:pPr lvl="3" eaLnBrk="1" hangingPunct="1"/>
            <a:r>
              <a:rPr lang="en-US" altLang="en-US" dirty="0">
                <a:solidFill>
                  <a:schemeClr val="bg1">
                    <a:lumMod val="75000"/>
                  </a:schemeClr>
                </a:solidFill>
              </a:rPr>
              <a:t>Will have positive  angle kappa , but no  shift  on  cover testing</a:t>
            </a:r>
          </a:p>
        </p:txBody>
      </p:sp>
      <p:sp>
        <p:nvSpPr>
          <p:cNvPr id="186381" name="Text Box 13">
            <a:extLst>
              <a:ext uri="{FF2B5EF4-FFF2-40B4-BE49-F238E27FC236}">
                <a16:creationId xmlns:a16="http://schemas.microsoft.com/office/drawing/2014/main" id="{BB2083E9-0662-439D-A341-FB7028423F04}"/>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
        <p:nvSpPr>
          <p:cNvPr id="186382" name="Slide Number Placeholder 1">
            <a:extLst>
              <a:ext uri="{FF2B5EF4-FFF2-40B4-BE49-F238E27FC236}">
                <a16:creationId xmlns:a16="http://schemas.microsoft.com/office/drawing/2014/main" id="{BC743F29-7AF9-417D-B9E3-0F1A2709FCF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717BAF-1C9C-43B2-8C2C-2F45D0BEC1D2}" type="slidenum">
              <a:rPr lang="en-US" altLang="en-US" sz="1000"/>
              <a:pPr>
                <a:spcBef>
                  <a:spcPct val="0"/>
                </a:spcBef>
                <a:buClrTx/>
                <a:buSzTx/>
                <a:buFontTx/>
                <a:buNone/>
              </a:pPr>
              <a:t>215</a:t>
            </a:fld>
            <a:endParaRPr lang="en-US" altLang="en-US" sz="1000"/>
          </a:p>
        </p:txBody>
      </p:sp>
      <p:sp>
        <p:nvSpPr>
          <p:cNvPr id="3" name="Frame 2">
            <a:extLst>
              <a:ext uri="{FF2B5EF4-FFF2-40B4-BE49-F238E27FC236}">
                <a16:creationId xmlns:a16="http://schemas.microsoft.com/office/drawing/2014/main" id="{3974F7E3-CD98-307B-BB27-1318D3FDA972}"/>
              </a:ext>
            </a:extLst>
          </p:cNvPr>
          <p:cNvSpPr/>
          <p:nvPr/>
        </p:nvSpPr>
        <p:spPr>
          <a:xfrm>
            <a:off x="1066799" y="4495800"/>
            <a:ext cx="2696817"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42ED0D3-834E-8E1D-8C7D-46A3E6913E43}"/>
              </a:ext>
            </a:extLst>
          </p:cNvPr>
          <p:cNvSpPr txBox="1"/>
          <p:nvPr/>
        </p:nvSpPr>
        <p:spPr>
          <a:xfrm>
            <a:off x="921026" y="5675243"/>
            <a:ext cx="3847528" cy="400110"/>
          </a:xfrm>
          <a:prstGeom prst="rect">
            <a:avLst/>
          </a:prstGeom>
          <a:noFill/>
        </p:spPr>
        <p:txBody>
          <a:bodyPr wrap="none" rtlCol="0">
            <a:spAutoFit/>
          </a:bodyPr>
          <a:lstStyle/>
          <a:p>
            <a:r>
              <a:rPr lang="en-US" sz="2000" i="1" dirty="0">
                <a:effectLst>
                  <a:outerShdw blurRad="38100" dist="38100" dir="2700000" algn="tl">
                    <a:srgbClr val="000000">
                      <a:alpha val="43137"/>
                    </a:srgbClr>
                  </a:outerShdw>
                </a:effectLst>
              </a:rPr>
              <a:t>Speaking of macular dragging…</a:t>
            </a:r>
          </a:p>
        </p:txBody>
      </p:sp>
    </p:spTree>
    <p:extLst>
      <p:ext uri="{BB962C8B-B14F-4D97-AF65-F5344CB8AC3E}">
        <p14:creationId xmlns:p14="http://schemas.microsoft.com/office/powerpoint/2010/main" val="212784286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endParaRPr lang="en-US" altLang="en-US" i="1" dirty="0"/>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216</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3">
            <a:extLst>
              <a:ext uri="{FF2B5EF4-FFF2-40B4-BE49-F238E27FC236}">
                <a16:creationId xmlns:a16="http://schemas.microsoft.com/office/drawing/2014/main" id="{96C8FF2E-1EFA-AFAF-D224-4E0C894A55D5}"/>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solidFill>
              </a:rPr>
              <a:t>ROP: Screening and Follow-Up</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endParaRPr lang="en-US" altLang="en-US" i="1" dirty="0"/>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217</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0" name="Text Box 13">
            <a:extLst>
              <a:ext uri="{FF2B5EF4-FFF2-40B4-BE49-F238E27FC236}">
                <a16:creationId xmlns:a16="http://schemas.microsoft.com/office/drawing/2014/main" id="{96C8FF2E-1EFA-AFAF-D224-4E0C894A55D5}"/>
              </a:ext>
            </a:extLst>
          </p:cNvPr>
          <p:cNvSpPr txBox="1">
            <a:spLocks noChangeArrowheads="1"/>
          </p:cNvSpPr>
          <p:nvPr/>
        </p:nvSpPr>
        <p:spPr bwMode="auto">
          <a:xfrm>
            <a:off x="2895600" y="417513"/>
            <a:ext cx="3371850"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chemeClr val="bg1"/>
                </a:solidFill>
              </a:rPr>
              <a:t>ROP: Screening and Follow-Up</a:t>
            </a:r>
          </a:p>
        </p:txBody>
      </p:sp>
    </p:spTree>
    <p:extLst>
      <p:ext uri="{BB962C8B-B14F-4D97-AF65-F5344CB8AC3E}">
        <p14:creationId xmlns:p14="http://schemas.microsoft.com/office/powerpoint/2010/main" val="36064653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2856872" cy="137627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b="1" i="1" dirty="0">
                <a:solidFill>
                  <a:srgbClr val="0000FF"/>
                </a:solidFill>
              </a:rPr>
              <a:t>?</a:t>
            </a:r>
          </a:p>
          <a:p>
            <a:pPr eaLnBrk="1" hangingPunct="1">
              <a:spcBef>
                <a:spcPct val="0"/>
              </a:spcBef>
              <a:buClrTx/>
              <a:buSzTx/>
              <a:buFontTx/>
              <a:buNone/>
            </a:pPr>
            <a:r>
              <a:rPr lang="en-US" altLang="en-US" sz="1600" dirty="0">
                <a:solidFill>
                  <a:srgbClr val="0000FF"/>
                </a:solidFill>
              </a:rPr>
              <a:t>2) </a:t>
            </a:r>
            <a:r>
              <a:rPr lang="en-US" altLang="en-US" sz="1600" b="1" i="1" dirty="0">
                <a:solidFill>
                  <a:srgbClr val="0000FF"/>
                </a:solidFill>
              </a:rPr>
              <a:t>?</a:t>
            </a:r>
            <a:endParaRPr lang="en-US" altLang="en-US" sz="1600" dirty="0">
              <a:solidFill>
                <a:srgbClr val="0000FF"/>
              </a:solidFill>
            </a:endParaRPr>
          </a:p>
          <a:p>
            <a:pPr eaLnBrk="1" hangingPunct="1">
              <a:lnSpc>
                <a:spcPct val="110000"/>
              </a:lnSpc>
              <a:spcBef>
                <a:spcPct val="0"/>
              </a:spcBef>
              <a:buClrTx/>
              <a:buSzTx/>
              <a:buFontTx/>
              <a:buNone/>
            </a:pPr>
            <a:r>
              <a:rPr lang="en-US" altLang="en-US" sz="1600" dirty="0">
                <a:solidFill>
                  <a:srgbClr val="0000FF"/>
                </a:solidFill>
              </a:rPr>
              <a:t>3) </a:t>
            </a:r>
            <a:r>
              <a:rPr lang="en-US" altLang="en-US" sz="1600" b="1" i="1" dirty="0">
                <a:solidFill>
                  <a:srgbClr val="0000FF"/>
                </a:solidFill>
              </a:rPr>
              <a:t>?</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218</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520DA835-190A-9B7E-26D9-86998439D1F0}"/>
              </a:ext>
            </a:extLst>
          </p:cNvPr>
          <p:cNvSpPr txBox="1"/>
          <p:nvPr/>
        </p:nvSpPr>
        <p:spPr>
          <a:xfrm>
            <a:off x="5501054" y="4267200"/>
            <a:ext cx="1532792" cy="276999"/>
          </a:xfrm>
          <a:prstGeom prst="rect">
            <a:avLst/>
          </a:prstGeom>
          <a:noFill/>
        </p:spPr>
        <p:txBody>
          <a:bodyPr wrap="none" rtlCol="0">
            <a:spAutoFit/>
          </a:bodyPr>
          <a:lstStyle/>
          <a:p>
            <a:r>
              <a:rPr lang="en-US" sz="1200" i="1" dirty="0"/>
              <a:t>Hints forthcoming…</a:t>
            </a:r>
          </a:p>
        </p:txBody>
      </p:sp>
      <p:sp>
        <p:nvSpPr>
          <p:cNvPr id="9" name="Text Box 13">
            <a:extLst>
              <a:ext uri="{FF2B5EF4-FFF2-40B4-BE49-F238E27FC236}">
                <a16:creationId xmlns:a16="http://schemas.microsoft.com/office/drawing/2014/main" id="{84955BD1-E0F4-9BEB-89EE-239A6687DC61}"/>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0606360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2856872" cy="137627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i="1" dirty="0" err="1">
                <a:solidFill>
                  <a:srgbClr val="0000FF"/>
                </a:solidFill>
              </a:rPr>
              <a:t>Incontinentia</a:t>
            </a:r>
            <a:r>
              <a:rPr lang="en-US" altLang="en-US" sz="1600" i="1" dirty="0">
                <a:solidFill>
                  <a:srgbClr val="0000FF"/>
                </a:solidFill>
              </a:rPr>
              <a:t> </a:t>
            </a:r>
            <a:r>
              <a:rPr lang="en-US" altLang="en-US" sz="1600" i="1" dirty="0" err="1">
                <a:solidFill>
                  <a:srgbClr val="0000FF"/>
                </a:solidFill>
              </a:rPr>
              <a:t>pigmenti</a:t>
            </a:r>
            <a:endParaRPr lang="en-US" altLang="en-US" sz="1600" i="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a:solidFill>
                  <a:schemeClr val="bg1">
                    <a:lumMod val="75000"/>
                  </a:schemeClr>
                </a:solidFill>
              </a:rPr>
              <a:t>?</a:t>
            </a:r>
            <a:endParaRPr lang="en-US" altLang="en-US" sz="1600" i="1" dirty="0">
              <a:solidFill>
                <a:schemeClr val="bg1">
                  <a:lumMod val="75000"/>
                </a:schemeClr>
              </a:solidFill>
            </a:endParaRPr>
          </a:p>
        </p:txBody>
      </p:sp>
      <p:sp>
        <p:nvSpPr>
          <p:cNvPr id="6151" name="Rectangle 9">
            <a:extLst>
              <a:ext uri="{FF2B5EF4-FFF2-40B4-BE49-F238E27FC236}">
                <a16:creationId xmlns:a16="http://schemas.microsoft.com/office/drawing/2014/main" id="{C21EB3BF-038A-A0B1-59F2-B16489A3F703}"/>
              </a:ext>
            </a:extLst>
          </p:cNvPr>
          <p:cNvSpPr>
            <a:spLocks noChangeArrowheads="1"/>
          </p:cNvSpPr>
          <p:nvPr/>
        </p:nvSpPr>
        <p:spPr bwMode="auto">
          <a:xfrm>
            <a:off x="4800600" y="4038600"/>
            <a:ext cx="3962400" cy="228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1000" i="1" dirty="0"/>
              <a:t>Hint:</a:t>
            </a:r>
            <a:r>
              <a:rPr lang="en-US" altLang="en-US" sz="1000" dirty="0"/>
              <a:t> A </a:t>
            </a:r>
            <a:r>
              <a:rPr lang="en-US" altLang="en-US" sz="1000" dirty="0" err="1"/>
              <a:t>phakomatosis</a:t>
            </a:r>
            <a:r>
              <a:rPr lang="en-US" altLang="en-US" sz="1000" dirty="0"/>
              <a:t> (</a:t>
            </a:r>
            <a:r>
              <a:rPr lang="en-US" altLang="en-US" sz="1000" dirty="0" err="1"/>
              <a:t>buzzterm</a:t>
            </a:r>
            <a:r>
              <a:rPr lang="en-US" altLang="en-US" sz="1000" dirty="0"/>
              <a:t>: ‘Splashed paint’)</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219</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 Box 13">
            <a:extLst>
              <a:ext uri="{FF2B5EF4-FFF2-40B4-BE49-F238E27FC236}">
                <a16:creationId xmlns:a16="http://schemas.microsoft.com/office/drawing/2014/main" id="{53091C25-3BCB-7FB7-661E-12EDBE2D007F}"/>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78710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1643527"/>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22</a:t>
            </a:fld>
            <a:endParaRPr lang="en-US" altLang="en-US" sz="1000"/>
          </a:p>
        </p:txBody>
      </p:sp>
      <p:sp>
        <p:nvSpPr>
          <p:cNvPr id="2" name="Rectangle 1">
            <a:extLst>
              <a:ext uri="{FF2B5EF4-FFF2-40B4-BE49-F238E27FC236}">
                <a16:creationId xmlns:a16="http://schemas.microsoft.com/office/drawing/2014/main" id="{1D8357B9-8873-4530-83BC-664911074263}"/>
              </a:ext>
            </a:extLst>
          </p:cNvPr>
          <p:cNvSpPr/>
          <p:nvPr/>
        </p:nvSpPr>
        <p:spPr>
          <a:xfrm>
            <a:off x="2819400" y="3810000"/>
            <a:ext cx="2133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 way of measuring infant age</a:t>
            </a:r>
          </a:p>
        </p:txBody>
      </p:sp>
      <p:sp>
        <p:nvSpPr>
          <p:cNvPr id="10" name="Rectangle 9">
            <a:extLst>
              <a:ext uri="{FF2B5EF4-FFF2-40B4-BE49-F238E27FC236}">
                <a16:creationId xmlns:a16="http://schemas.microsoft.com/office/drawing/2014/main" id="{96BAB5B0-3297-41AE-8DC1-C0974F4DA023}"/>
              </a:ext>
            </a:extLst>
          </p:cNvPr>
          <p:cNvSpPr/>
          <p:nvPr/>
        </p:nvSpPr>
        <p:spPr>
          <a:xfrm>
            <a:off x="5181600" y="3810000"/>
            <a:ext cx="2133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another</a:t>
            </a:r>
          </a:p>
        </p:txBody>
      </p:sp>
      <p:sp>
        <p:nvSpPr>
          <p:cNvPr id="3" name="TextBox 2">
            <a:extLst>
              <a:ext uri="{FF2B5EF4-FFF2-40B4-BE49-F238E27FC236}">
                <a16:creationId xmlns:a16="http://schemas.microsoft.com/office/drawing/2014/main" id="{15F50337-AD45-AD3A-4C30-C184B78F777C}"/>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4" name="TextBox 3">
            <a:extLst>
              <a:ext uri="{FF2B5EF4-FFF2-40B4-BE49-F238E27FC236}">
                <a16:creationId xmlns:a16="http://schemas.microsoft.com/office/drawing/2014/main" id="{070E019A-378F-8773-6BDC-8F301C133A4E}"/>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5" name="TextBox 4">
            <a:extLst>
              <a:ext uri="{FF2B5EF4-FFF2-40B4-BE49-F238E27FC236}">
                <a16:creationId xmlns:a16="http://schemas.microsoft.com/office/drawing/2014/main" id="{358DA39C-4334-90BC-2DC9-CC55BDD01225}"/>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222161874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2856872" cy="137627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dirty="0" err="1">
                <a:solidFill>
                  <a:srgbClr val="0000FF"/>
                </a:solidFill>
              </a:rPr>
              <a:t>Incontinentia</a:t>
            </a:r>
            <a:r>
              <a:rPr lang="en-US" altLang="en-US" sz="1600" dirty="0">
                <a:solidFill>
                  <a:srgbClr val="0000FF"/>
                </a:solidFill>
              </a:rPr>
              <a:t> </a:t>
            </a:r>
            <a:r>
              <a:rPr lang="en-US" altLang="en-US" sz="1600" dirty="0" err="1">
                <a:solidFill>
                  <a:srgbClr val="0000FF"/>
                </a:solidFill>
              </a:rPr>
              <a:t>pigmenti</a:t>
            </a:r>
            <a:endParaRPr lang="en-US" altLang="en-US" sz="1600"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a:t>
            </a:r>
            <a:r>
              <a:rPr lang="en-US" altLang="en-US" sz="1600" b="1" i="1" dirty="0">
                <a:solidFill>
                  <a:schemeClr val="bg1">
                    <a:lumMod val="75000"/>
                  </a:schemeClr>
                </a:solidFill>
              </a:rPr>
              <a:t>?</a:t>
            </a:r>
            <a:endParaRPr lang="en-US" altLang="en-US" sz="1600" dirty="0">
              <a:solidFill>
                <a:schemeClr val="bg1">
                  <a:lumMod val="75000"/>
                </a:schemeClr>
              </a:solidFill>
            </a:endParaRP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a:solidFill>
                  <a:schemeClr val="bg1">
                    <a:lumMod val="75000"/>
                  </a:schemeClr>
                </a:solidFill>
              </a:rPr>
              <a:t>?</a:t>
            </a:r>
            <a:endParaRPr lang="en-US" altLang="en-US" sz="1600" i="1" dirty="0">
              <a:solidFill>
                <a:schemeClr val="bg1">
                  <a:lumMod val="75000"/>
                </a:schemeClr>
              </a:solidFill>
            </a:endParaRP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220</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 Box 13">
            <a:extLst>
              <a:ext uri="{FF2B5EF4-FFF2-40B4-BE49-F238E27FC236}">
                <a16:creationId xmlns:a16="http://schemas.microsoft.com/office/drawing/2014/main" id="{4445EA41-9691-B45C-26A4-31792F98C2DA}"/>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02016336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dirty="0" err="1">
                <a:solidFill>
                  <a:srgbClr val="0000FF"/>
                </a:solidFill>
              </a:rPr>
              <a:t>Incontinentia</a:t>
            </a:r>
            <a:r>
              <a:rPr lang="en-US" altLang="en-US" sz="1600" dirty="0">
                <a:solidFill>
                  <a:srgbClr val="0000FF"/>
                </a:solidFill>
              </a:rPr>
              <a:t> </a:t>
            </a:r>
            <a:r>
              <a:rPr lang="en-US" altLang="en-US" sz="1600" dirty="0" err="1">
                <a:solidFill>
                  <a:srgbClr val="0000FF"/>
                </a:solidFill>
              </a:rPr>
              <a:t>pigmenti</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2) </a:t>
            </a:r>
            <a:r>
              <a:rPr lang="en-US" altLang="en-US" sz="1600" i="1" dirty="0">
                <a:solidFill>
                  <a:srgbClr val="0000FF"/>
                </a:solidFill>
              </a:rPr>
              <a:t>Familial exudative vitreoretinopathy</a:t>
            </a:r>
            <a:r>
              <a:rPr lang="en-US" altLang="en-US" sz="1600" dirty="0">
                <a:solidFill>
                  <a:srgbClr val="0000FF"/>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a:solidFill>
                  <a:schemeClr val="bg1">
                    <a:lumMod val="75000"/>
                  </a:schemeClr>
                </a:solidFill>
              </a:rPr>
              <a:t>?</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221</a:t>
            </a:fld>
            <a:endParaRPr lang="en-US" altLang="en-US" sz="1000"/>
          </a:p>
        </p:txBody>
      </p:sp>
      <p:sp>
        <p:nvSpPr>
          <p:cNvPr id="6153" name="Rectangle 8">
            <a:extLst>
              <a:ext uri="{FF2B5EF4-FFF2-40B4-BE49-F238E27FC236}">
                <a16:creationId xmlns:a16="http://schemas.microsoft.com/office/drawing/2014/main" id="{2C7B61CC-60E7-B9F6-D3B4-A9A0A1CB6970}"/>
              </a:ext>
            </a:extLst>
          </p:cNvPr>
          <p:cNvSpPr>
            <a:spLocks noChangeArrowheads="1"/>
          </p:cNvSpPr>
          <p:nvPr/>
        </p:nvSpPr>
        <p:spPr bwMode="auto">
          <a:xfrm>
            <a:off x="4800600" y="4267200"/>
            <a:ext cx="3962400" cy="228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1000" i="1" dirty="0"/>
              <a:t>Hint:</a:t>
            </a:r>
            <a:r>
              <a:rPr lang="en-US" altLang="en-US" sz="1000" dirty="0"/>
              <a:t> A </a:t>
            </a:r>
            <a:r>
              <a:rPr lang="en-US" altLang="en-US" sz="1000" dirty="0" err="1"/>
              <a:t>dz</a:t>
            </a:r>
            <a:r>
              <a:rPr lang="en-US" altLang="en-US" sz="1000" dirty="0"/>
              <a:t> of the vitreoretinal interface</a:t>
            </a:r>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 Box 13">
            <a:extLst>
              <a:ext uri="{FF2B5EF4-FFF2-40B4-BE49-F238E27FC236}">
                <a16:creationId xmlns:a16="http://schemas.microsoft.com/office/drawing/2014/main" id="{4444F81E-7C2D-C118-5C68-910D71ABEC39}"/>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62879468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dirty="0" err="1">
                <a:solidFill>
                  <a:srgbClr val="0000FF"/>
                </a:solidFill>
              </a:rPr>
              <a:t>Incontinentia</a:t>
            </a:r>
            <a:r>
              <a:rPr lang="en-US" altLang="en-US" sz="1600" dirty="0">
                <a:solidFill>
                  <a:srgbClr val="0000FF"/>
                </a:solidFill>
              </a:rPr>
              <a:t> </a:t>
            </a:r>
            <a:r>
              <a:rPr lang="en-US" altLang="en-US" sz="1600" dirty="0" err="1">
                <a:solidFill>
                  <a:srgbClr val="0000FF"/>
                </a:solidFill>
              </a:rPr>
              <a:t>pigmenti</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a:solidFill>
                  <a:schemeClr val="bg1">
                    <a:lumMod val="75000"/>
                  </a:schemeClr>
                </a:solidFill>
              </a:rPr>
              <a:t>?</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222</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 Box 13">
            <a:extLst>
              <a:ext uri="{FF2B5EF4-FFF2-40B4-BE49-F238E27FC236}">
                <a16:creationId xmlns:a16="http://schemas.microsoft.com/office/drawing/2014/main" id="{A890C1FE-029B-A60E-DFE8-7671C3512816}"/>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6852567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dirty="0" err="1">
                <a:solidFill>
                  <a:srgbClr val="0000FF"/>
                </a:solidFill>
              </a:rPr>
              <a:t>Incontinentia</a:t>
            </a:r>
            <a:r>
              <a:rPr lang="en-US" altLang="en-US" sz="1600" dirty="0">
                <a:solidFill>
                  <a:srgbClr val="0000FF"/>
                </a:solidFill>
              </a:rPr>
              <a:t> </a:t>
            </a:r>
            <a:r>
              <a:rPr lang="en-US" altLang="en-US" sz="1600" dirty="0" err="1">
                <a:solidFill>
                  <a:srgbClr val="0000FF"/>
                </a:solidFill>
              </a:rPr>
              <a:t>pigmenti</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2) Familial exudative vitreoretinopathy (FEVR)</a:t>
            </a:r>
          </a:p>
          <a:p>
            <a:pPr eaLnBrk="1" hangingPunct="1">
              <a:lnSpc>
                <a:spcPct val="110000"/>
              </a:lnSpc>
              <a:spcBef>
                <a:spcPct val="0"/>
              </a:spcBef>
              <a:buClrTx/>
              <a:buSzTx/>
              <a:buFontTx/>
              <a:buNone/>
            </a:pPr>
            <a:r>
              <a:rPr lang="en-US" altLang="en-US" sz="1600" dirty="0">
                <a:solidFill>
                  <a:srgbClr val="0000FF"/>
                </a:solidFill>
              </a:rPr>
              <a:t>3) </a:t>
            </a:r>
            <a:r>
              <a:rPr lang="en-US" altLang="en-US" sz="1600" i="1" dirty="0" err="1">
                <a:solidFill>
                  <a:srgbClr val="0000FF"/>
                </a:solidFill>
              </a:rPr>
              <a:t>Toxocara</a:t>
            </a:r>
            <a:r>
              <a:rPr lang="en-US" altLang="en-US" sz="1600" i="1" dirty="0">
                <a:solidFill>
                  <a:srgbClr val="0000FF"/>
                </a:solidFill>
              </a:rPr>
              <a:t> 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223</a:t>
            </a:fld>
            <a:endParaRPr lang="en-US" altLang="en-US" sz="1000"/>
          </a:p>
        </p:txBody>
      </p:sp>
      <p:sp>
        <p:nvSpPr>
          <p:cNvPr id="6154" name="Rectangle 7">
            <a:extLst>
              <a:ext uri="{FF2B5EF4-FFF2-40B4-BE49-F238E27FC236}">
                <a16:creationId xmlns:a16="http://schemas.microsoft.com/office/drawing/2014/main" id="{63B04AA9-9E9A-ED96-F661-C383DC2A1005}"/>
              </a:ext>
            </a:extLst>
          </p:cNvPr>
          <p:cNvSpPr>
            <a:spLocks noChangeArrowheads="1"/>
          </p:cNvSpPr>
          <p:nvPr/>
        </p:nvSpPr>
        <p:spPr bwMode="auto">
          <a:xfrm>
            <a:off x="4797425" y="4513607"/>
            <a:ext cx="3962400" cy="228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1000" i="1" dirty="0"/>
              <a:t>Hint:</a:t>
            </a:r>
            <a:r>
              <a:rPr lang="en-US" altLang="en-US" sz="1000" dirty="0"/>
              <a:t> Can also look like Rb</a:t>
            </a:r>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 Box 13">
            <a:extLst>
              <a:ext uri="{FF2B5EF4-FFF2-40B4-BE49-F238E27FC236}">
                <a16:creationId xmlns:a16="http://schemas.microsoft.com/office/drawing/2014/main" id="{CA0E5E0F-CAFC-D65F-E3CF-627D9011A3CD}"/>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93406491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t>In addition to a dragged macula, ROP pts often have a dragged</a:t>
            </a:r>
            <a:r>
              <a:rPr lang="en-US" altLang="en-US" dirty="0">
                <a:solidFill>
                  <a:srgbClr val="0000FF"/>
                </a:solidFill>
              </a:rPr>
              <a:t> disc</a:t>
            </a:r>
            <a:r>
              <a:rPr lang="en-US" altLang="en-US" dirty="0"/>
              <a:t>. </a:t>
            </a:r>
            <a:r>
              <a:rPr lang="en-US" altLang="en-US" i="1" dirty="0">
                <a:solidFill>
                  <a:srgbClr val="0000FF"/>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dirty="0" err="1">
                <a:solidFill>
                  <a:srgbClr val="0000FF"/>
                </a:solidFill>
              </a:rPr>
              <a:t>Incontinentia</a:t>
            </a:r>
            <a:r>
              <a:rPr lang="en-US" altLang="en-US" sz="1600" dirty="0">
                <a:solidFill>
                  <a:srgbClr val="0000FF"/>
                </a:solidFill>
              </a:rPr>
              <a:t> </a:t>
            </a:r>
            <a:r>
              <a:rPr lang="en-US" altLang="en-US" sz="1600" dirty="0" err="1">
                <a:solidFill>
                  <a:srgbClr val="0000FF"/>
                </a:solidFill>
              </a:rPr>
              <a:t>pigmenti</a:t>
            </a:r>
            <a:endParaRPr lang="en-US" altLang="en-US" sz="1600" dirty="0">
              <a:solidFill>
                <a:srgbClr val="0000FF"/>
              </a:solidFill>
            </a:endParaRPr>
          </a:p>
          <a:p>
            <a:pPr eaLnBrk="1" hangingPunct="1">
              <a:spcBef>
                <a:spcPct val="0"/>
              </a:spcBef>
              <a:buClrTx/>
              <a:buSzTx/>
              <a:buFontTx/>
              <a:buNone/>
            </a:pPr>
            <a:r>
              <a:rPr lang="en-US" altLang="en-US" sz="1600" dirty="0">
                <a:solidFill>
                  <a:srgbClr val="0000FF"/>
                </a:solidFill>
              </a:rPr>
              <a:t>2) Familial exudative vitreoretinopathy (FEVR)</a:t>
            </a:r>
          </a:p>
          <a:p>
            <a:pPr eaLnBrk="1" hangingPunct="1">
              <a:lnSpc>
                <a:spcPct val="110000"/>
              </a:lnSpc>
              <a:spcBef>
                <a:spcPct val="0"/>
              </a:spcBef>
              <a:buClrTx/>
              <a:buSzTx/>
              <a:buFontTx/>
              <a:buNone/>
            </a:pPr>
            <a:r>
              <a:rPr lang="en-US" altLang="en-US" sz="1600" dirty="0">
                <a:solidFill>
                  <a:srgbClr val="0000FF"/>
                </a:solidFill>
              </a:rPr>
              <a:t>3) </a:t>
            </a:r>
            <a:r>
              <a:rPr lang="en-US" altLang="en-US" sz="1600" i="1" dirty="0" err="1">
                <a:solidFill>
                  <a:srgbClr val="0000FF"/>
                </a:solidFill>
              </a:rPr>
              <a:t>Toxocara</a:t>
            </a:r>
            <a:r>
              <a:rPr lang="en-US" altLang="en-US" sz="1600" i="1" dirty="0">
                <a:solidFill>
                  <a:srgbClr val="0000FF"/>
                </a:solidFill>
              </a:rPr>
              <a:t> </a:t>
            </a:r>
            <a:r>
              <a:rPr lang="en-US" altLang="en-US" sz="1600" dirty="0">
                <a:solidFill>
                  <a:srgbClr val="0000FF"/>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224</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 Box 13">
            <a:extLst>
              <a:ext uri="{FF2B5EF4-FFF2-40B4-BE49-F238E27FC236}">
                <a16:creationId xmlns:a16="http://schemas.microsoft.com/office/drawing/2014/main" id="{186FBB03-D0E3-7C52-4B15-62EC49F15275}"/>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70236488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225</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Bloch-Sulzberger syndrome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is the inheritance pattern of IP?</a:t>
            </a:r>
          </a:p>
          <a:p>
            <a:pPr eaLnBrk="1" hangingPunct="1">
              <a:spcBef>
                <a:spcPct val="0"/>
              </a:spcBef>
              <a:buClrTx/>
              <a:buSzTx/>
              <a:buFontTx/>
              <a:buNone/>
            </a:pPr>
            <a:r>
              <a:rPr lang="en-US" altLang="en-US" sz="1400" dirty="0">
                <a:solidFill>
                  <a:schemeClr val="accent1">
                    <a:lumMod val="40000"/>
                    <a:lumOff val="60000"/>
                  </a:schemeClr>
                </a:solidFill>
              </a:rPr>
              <a:t>X-linked dominant</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does this pattern portend for its demographics?</a:t>
            </a:r>
          </a:p>
          <a:p>
            <a:pPr eaLnBrk="1" hangingPunct="1">
              <a:spcBef>
                <a:spcPct val="0"/>
              </a:spcBef>
              <a:buClrTx/>
              <a:buSzTx/>
              <a:buFontTx/>
              <a:buNone/>
            </a:pPr>
            <a:r>
              <a:rPr lang="en-US" altLang="en-US" sz="1400" dirty="0">
                <a:solidFill>
                  <a:schemeClr val="accent1">
                    <a:lumMod val="40000"/>
                    <a:lumOff val="60000"/>
                  </a:schemeClr>
                </a:solidFill>
              </a:rPr>
              <a:t>Males die in utero, so almost all cases will be females</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We noted that IP is a </a:t>
            </a:r>
            <a:r>
              <a:rPr lang="en-US" altLang="en-US" sz="1400" i="1" dirty="0" err="1">
                <a:solidFill>
                  <a:schemeClr val="accent1">
                    <a:lumMod val="40000"/>
                    <a:lumOff val="60000"/>
                  </a:schemeClr>
                </a:solidFill>
              </a:rPr>
              <a:t>phakomatosis</a:t>
            </a:r>
            <a:r>
              <a:rPr lang="en-US" altLang="en-US" sz="1400" i="1" dirty="0">
                <a:solidFill>
                  <a:schemeClr val="accent1">
                    <a:lumMod val="40000"/>
                    <a:lumOff val="60000"/>
                  </a:schemeClr>
                </a:solidFill>
              </a:rPr>
              <a:t>. By what more on-the-nose term are </a:t>
            </a:r>
            <a:r>
              <a:rPr lang="en-US" altLang="en-US" sz="1400" i="1" dirty="0" err="1">
                <a:solidFill>
                  <a:schemeClr val="accent1">
                    <a:lumMod val="40000"/>
                    <a:lumOff val="60000"/>
                  </a:schemeClr>
                </a:solidFill>
              </a:rPr>
              <a:t>phakomatoses</a:t>
            </a:r>
            <a:r>
              <a:rPr lang="en-US" altLang="en-US" sz="1400" i="1" dirty="0">
                <a:solidFill>
                  <a:schemeClr val="accent1">
                    <a:lumMod val="40000"/>
                    <a:lumOff val="60000"/>
                  </a:schemeClr>
                </a:solidFill>
              </a:rPr>
              <a:t> known?</a:t>
            </a: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E0C4D539-390E-F930-FF8D-40B944CF8795}"/>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424047385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226</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is the inheritance pattern of IP?</a:t>
            </a:r>
          </a:p>
          <a:p>
            <a:pPr eaLnBrk="1" hangingPunct="1">
              <a:spcBef>
                <a:spcPct val="0"/>
              </a:spcBef>
              <a:buClrTx/>
              <a:buSzTx/>
              <a:buFontTx/>
              <a:buNone/>
            </a:pPr>
            <a:r>
              <a:rPr lang="en-US" altLang="en-US" sz="1400" dirty="0">
                <a:solidFill>
                  <a:schemeClr val="accent1">
                    <a:lumMod val="40000"/>
                    <a:lumOff val="60000"/>
                  </a:schemeClr>
                </a:solidFill>
              </a:rPr>
              <a:t>X-linked dominant</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does this pattern portend for its demographics?</a:t>
            </a:r>
          </a:p>
          <a:p>
            <a:pPr eaLnBrk="1" hangingPunct="1">
              <a:spcBef>
                <a:spcPct val="0"/>
              </a:spcBef>
              <a:buClrTx/>
              <a:buSzTx/>
              <a:buFontTx/>
              <a:buNone/>
            </a:pPr>
            <a:r>
              <a:rPr lang="en-US" altLang="en-US" sz="1400" dirty="0">
                <a:solidFill>
                  <a:schemeClr val="accent1">
                    <a:lumMod val="40000"/>
                    <a:lumOff val="60000"/>
                  </a:schemeClr>
                </a:solidFill>
              </a:rPr>
              <a:t>Males die in utero, so almost all cases will be females</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We noted that IP is a </a:t>
            </a:r>
            <a:r>
              <a:rPr lang="en-US" altLang="en-US" sz="1400" i="1" dirty="0" err="1">
                <a:solidFill>
                  <a:schemeClr val="accent1">
                    <a:lumMod val="40000"/>
                    <a:lumOff val="60000"/>
                  </a:schemeClr>
                </a:solidFill>
              </a:rPr>
              <a:t>phakomatosis</a:t>
            </a:r>
            <a:r>
              <a:rPr lang="en-US" altLang="en-US" sz="1400" i="1" dirty="0">
                <a:solidFill>
                  <a:schemeClr val="accent1">
                    <a:lumMod val="40000"/>
                    <a:lumOff val="60000"/>
                  </a:schemeClr>
                </a:solidFill>
              </a:rPr>
              <a:t>. By what more on-the-nose term are </a:t>
            </a:r>
            <a:r>
              <a:rPr lang="en-US" altLang="en-US" sz="1400" i="1" dirty="0" err="1">
                <a:solidFill>
                  <a:schemeClr val="accent1">
                    <a:lumMod val="40000"/>
                    <a:lumOff val="60000"/>
                  </a:schemeClr>
                </a:solidFill>
              </a:rPr>
              <a:t>phakomatoses</a:t>
            </a:r>
            <a:r>
              <a:rPr lang="en-US" altLang="en-US" sz="1400" i="1" dirty="0">
                <a:solidFill>
                  <a:schemeClr val="accent1">
                    <a:lumMod val="40000"/>
                    <a:lumOff val="60000"/>
                  </a:schemeClr>
                </a:solidFill>
              </a:rPr>
              <a:t> known?</a:t>
            </a: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D58A78DD-7784-FCE8-392E-55FCA916E392}"/>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58127593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Slide Number Placeholder 1">
            <a:extLst>
              <a:ext uri="{FF2B5EF4-FFF2-40B4-BE49-F238E27FC236}">
                <a16:creationId xmlns:a16="http://schemas.microsoft.com/office/drawing/2014/main" id="{0DF9DF95-C878-4F93-B822-172575B27C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5DD8A6-2914-49EA-BB3F-5E43534EF10A}" type="slidenum">
              <a:rPr lang="en-US" altLang="en-US" sz="1000" smtClean="0"/>
              <a:pPr>
                <a:spcBef>
                  <a:spcPct val="0"/>
                </a:spcBef>
                <a:buClrTx/>
                <a:buSzTx/>
                <a:buFontTx/>
                <a:buNone/>
              </a:pPr>
              <a:t>227</a:t>
            </a:fld>
            <a:endParaRPr lang="en-US" altLang="en-US" sz="1000"/>
          </a:p>
        </p:txBody>
      </p:sp>
      <p:sp>
        <p:nvSpPr>
          <p:cNvPr id="9" name="TextBox 8">
            <a:extLst>
              <a:ext uri="{FF2B5EF4-FFF2-40B4-BE49-F238E27FC236}">
                <a16:creationId xmlns:a16="http://schemas.microsoft.com/office/drawing/2014/main" id="{84EBD07C-8BE1-453E-82C0-3C9AE0C013BF}"/>
              </a:ext>
            </a:extLst>
          </p:cNvPr>
          <p:cNvSpPr txBox="1"/>
          <p:nvPr/>
        </p:nvSpPr>
        <p:spPr>
          <a:xfrm>
            <a:off x="3357626" y="6089733"/>
            <a:ext cx="2428870" cy="369332"/>
          </a:xfrm>
          <a:prstGeom prst="rect">
            <a:avLst/>
          </a:prstGeom>
          <a:noFill/>
        </p:spPr>
        <p:txBody>
          <a:bodyPr wrap="none" rtlCol="0">
            <a:spAutoFit/>
          </a:bodyPr>
          <a:lstStyle/>
          <a:p>
            <a:pPr algn="ctr"/>
            <a:r>
              <a:rPr lang="en-US" dirty="0" err="1"/>
              <a:t>Incontinentia</a:t>
            </a:r>
            <a:r>
              <a:rPr lang="en-US" dirty="0"/>
              <a:t> </a:t>
            </a:r>
            <a:r>
              <a:rPr lang="en-US" dirty="0" err="1"/>
              <a:t>pigmenti</a:t>
            </a:r>
            <a:endParaRPr lang="en-US" dirty="0"/>
          </a:p>
        </p:txBody>
      </p:sp>
      <p:pic>
        <p:nvPicPr>
          <p:cNvPr id="1026" name="Picture 2" descr="Ocular manifestations of incontinentia pigmenti">
            <a:extLst>
              <a:ext uri="{FF2B5EF4-FFF2-40B4-BE49-F238E27FC236}">
                <a16:creationId xmlns:a16="http://schemas.microsoft.com/office/drawing/2014/main" id="{047CBFD0-6D7E-AA9C-9AB2-FDEC1C880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53160"/>
            <a:ext cx="4572000" cy="4551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a:extLst>
              <a:ext uri="{FF2B5EF4-FFF2-40B4-BE49-F238E27FC236}">
                <a16:creationId xmlns:a16="http://schemas.microsoft.com/office/drawing/2014/main" id="{D409B85B-F034-37A9-A63E-3912DC58D430}"/>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414353872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228</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X-linked dominant</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does this pattern portend for its demographics?</a:t>
            </a:r>
          </a:p>
          <a:p>
            <a:pPr eaLnBrk="1" hangingPunct="1">
              <a:spcBef>
                <a:spcPct val="0"/>
              </a:spcBef>
              <a:buClrTx/>
              <a:buSzTx/>
              <a:buFontTx/>
              <a:buNone/>
            </a:pPr>
            <a:r>
              <a:rPr lang="en-US" altLang="en-US" sz="1400" dirty="0">
                <a:solidFill>
                  <a:schemeClr val="accent1">
                    <a:lumMod val="40000"/>
                    <a:lumOff val="60000"/>
                  </a:schemeClr>
                </a:solidFill>
              </a:rPr>
              <a:t>Males die in utero, so almost all cases will be females</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We noted that IP is a </a:t>
            </a:r>
            <a:r>
              <a:rPr lang="en-US" altLang="en-US" sz="1400" i="1" dirty="0" err="1">
                <a:solidFill>
                  <a:schemeClr val="accent1">
                    <a:lumMod val="40000"/>
                    <a:lumOff val="60000"/>
                  </a:schemeClr>
                </a:solidFill>
              </a:rPr>
              <a:t>phakomatosis</a:t>
            </a:r>
            <a:r>
              <a:rPr lang="en-US" altLang="en-US" sz="1400" i="1" dirty="0">
                <a:solidFill>
                  <a:schemeClr val="accent1">
                    <a:lumMod val="40000"/>
                    <a:lumOff val="60000"/>
                  </a:schemeClr>
                </a:solidFill>
              </a:rPr>
              <a:t>. By what more on-the-nose term are </a:t>
            </a:r>
            <a:r>
              <a:rPr lang="en-US" altLang="en-US" sz="1400" i="1" dirty="0" err="1">
                <a:solidFill>
                  <a:schemeClr val="accent1">
                    <a:lumMod val="40000"/>
                    <a:lumOff val="60000"/>
                  </a:schemeClr>
                </a:solidFill>
              </a:rPr>
              <a:t>phakomatoses</a:t>
            </a:r>
            <a:r>
              <a:rPr lang="en-US" altLang="en-US" sz="1400" i="1" dirty="0">
                <a:solidFill>
                  <a:schemeClr val="accent1">
                    <a:lumMod val="40000"/>
                    <a:lumOff val="60000"/>
                  </a:schemeClr>
                </a:solidFill>
              </a:rPr>
              <a:t> known?</a:t>
            </a: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1CAB30E4-F918-D19F-46F3-8DF0E8DF8FDD}"/>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41005530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229</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does this pattern portend for its demographics?</a:t>
            </a:r>
          </a:p>
          <a:p>
            <a:pPr eaLnBrk="1" hangingPunct="1">
              <a:spcBef>
                <a:spcPct val="0"/>
              </a:spcBef>
              <a:buClrTx/>
              <a:buSzTx/>
              <a:buFontTx/>
              <a:buNone/>
            </a:pPr>
            <a:r>
              <a:rPr lang="en-US" altLang="en-US" sz="1400" dirty="0">
                <a:solidFill>
                  <a:schemeClr val="accent1">
                    <a:lumMod val="40000"/>
                    <a:lumOff val="60000"/>
                  </a:schemeClr>
                </a:solidFill>
              </a:rPr>
              <a:t>Males die in utero, so almost all cases will be females</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We noted that IP is a </a:t>
            </a:r>
            <a:r>
              <a:rPr lang="en-US" altLang="en-US" sz="1400" i="1" dirty="0" err="1">
                <a:solidFill>
                  <a:schemeClr val="accent1">
                    <a:lumMod val="40000"/>
                    <a:lumOff val="60000"/>
                  </a:schemeClr>
                </a:solidFill>
              </a:rPr>
              <a:t>phakomatosis</a:t>
            </a:r>
            <a:r>
              <a:rPr lang="en-US" altLang="en-US" sz="1400" i="1" dirty="0">
                <a:solidFill>
                  <a:schemeClr val="accent1">
                    <a:lumMod val="40000"/>
                    <a:lumOff val="60000"/>
                  </a:schemeClr>
                </a:solidFill>
              </a:rPr>
              <a:t>. By what more on-the-nose term are </a:t>
            </a:r>
            <a:r>
              <a:rPr lang="en-US" altLang="en-US" sz="1400" i="1" dirty="0" err="1">
                <a:solidFill>
                  <a:schemeClr val="accent1">
                    <a:lumMod val="40000"/>
                    <a:lumOff val="60000"/>
                  </a:schemeClr>
                </a:solidFill>
              </a:rPr>
              <a:t>phakomatoses</a:t>
            </a:r>
            <a:r>
              <a:rPr lang="en-US" altLang="en-US" sz="1400" i="1" dirty="0">
                <a:solidFill>
                  <a:schemeClr val="accent1">
                    <a:lumMod val="40000"/>
                    <a:lumOff val="60000"/>
                  </a:schemeClr>
                </a:solidFill>
              </a:rPr>
              <a:t> known?</a:t>
            </a: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F4D4AFDA-193A-4AC4-330F-A52EDE692B16}"/>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30816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1643527"/>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23</a:t>
            </a:fld>
            <a:endParaRPr lang="en-US" altLang="en-US" sz="1000"/>
          </a:p>
        </p:txBody>
      </p:sp>
      <p:sp>
        <p:nvSpPr>
          <p:cNvPr id="2" name="TextBox 1">
            <a:extLst>
              <a:ext uri="{FF2B5EF4-FFF2-40B4-BE49-F238E27FC236}">
                <a16:creationId xmlns:a16="http://schemas.microsoft.com/office/drawing/2014/main" id="{413455C2-724D-EEAF-6350-55925177516F}"/>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3AC7A4DC-CA66-3D5D-436F-9107DCC78137}"/>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13506B0E-384F-5F8D-D13B-84AF43ED73EB}"/>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271639347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230</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chemeClr val="accent1">
                    <a:lumMod val="40000"/>
                    <a:lumOff val="60000"/>
                  </a:schemeClr>
                </a:solidFill>
              </a:rPr>
              <a:t>Males die in utero, so almost all cases will be females</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We noted that IP is a </a:t>
            </a:r>
            <a:r>
              <a:rPr lang="en-US" altLang="en-US" sz="1400" i="1" dirty="0" err="1">
                <a:solidFill>
                  <a:schemeClr val="accent1">
                    <a:lumMod val="40000"/>
                    <a:lumOff val="60000"/>
                  </a:schemeClr>
                </a:solidFill>
              </a:rPr>
              <a:t>phakomatosis</a:t>
            </a:r>
            <a:r>
              <a:rPr lang="en-US" altLang="en-US" sz="1400" i="1" dirty="0">
                <a:solidFill>
                  <a:schemeClr val="accent1">
                    <a:lumMod val="40000"/>
                    <a:lumOff val="60000"/>
                  </a:schemeClr>
                </a:solidFill>
              </a:rPr>
              <a:t>. By what more on-the-nose term are </a:t>
            </a:r>
            <a:r>
              <a:rPr lang="en-US" altLang="en-US" sz="1400" i="1" dirty="0" err="1">
                <a:solidFill>
                  <a:schemeClr val="accent1">
                    <a:lumMod val="40000"/>
                    <a:lumOff val="60000"/>
                  </a:schemeClr>
                </a:solidFill>
              </a:rPr>
              <a:t>phakomatoses</a:t>
            </a:r>
            <a:r>
              <a:rPr lang="en-US" altLang="en-US" sz="1400" i="1" dirty="0">
                <a:solidFill>
                  <a:schemeClr val="accent1">
                    <a:lumMod val="40000"/>
                    <a:lumOff val="60000"/>
                  </a:schemeClr>
                </a:solidFill>
              </a:rPr>
              <a:t> known?</a:t>
            </a: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7536A18A-7135-27E6-1273-AE06A45CDF14}"/>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2415703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231</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We noted that IP is a </a:t>
            </a:r>
            <a:r>
              <a:rPr lang="en-US" altLang="en-US" sz="1400" i="1" dirty="0" err="1">
                <a:solidFill>
                  <a:schemeClr val="accent1">
                    <a:lumMod val="40000"/>
                    <a:lumOff val="60000"/>
                  </a:schemeClr>
                </a:solidFill>
              </a:rPr>
              <a:t>phakomatosis</a:t>
            </a:r>
            <a:r>
              <a:rPr lang="en-US" altLang="en-US" sz="1400" i="1" dirty="0">
                <a:solidFill>
                  <a:schemeClr val="accent1">
                    <a:lumMod val="40000"/>
                    <a:lumOff val="60000"/>
                  </a:schemeClr>
                </a:solidFill>
              </a:rPr>
              <a:t>. By what more on-the-nose term are </a:t>
            </a:r>
            <a:r>
              <a:rPr lang="en-US" altLang="en-US" sz="1400" i="1" dirty="0" err="1">
                <a:solidFill>
                  <a:schemeClr val="accent1">
                    <a:lumMod val="40000"/>
                    <a:lumOff val="60000"/>
                  </a:schemeClr>
                </a:solidFill>
              </a:rPr>
              <a:t>phakomatoses</a:t>
            </a:r>
            <a:r>
              <a:rPr lang="en-US" altLang="en-US" sz="1400" i="1" dirty="0">
                <a:solidFill>
                  <a:schemeClr val="accent1">
                    <a:lumMod val="40000"/>
                    <a:lumOff val="60000"/>
                  </a:schemeClr>
                </a:solidFill>
              </a:rPr>
              <a:t> known?</a:t>
            </a: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E2F0332E-E515-40C0-BFD5-228020BFF3AA}"/>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1647083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Slide Number Placeholder 1">
            <a:extLst>
              <a:ext uri="{FF2B5EF4-FFF2-40B4-BE49-F238E27FC236}">
                <a16:creationId xmlns:a16="http://schemas.microsoft.com/office/drawing/2014/main" id="{0DF9DF95-C878-4F93-B822-172575B27C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5DD8A6-2914-49EA-BB3F-5E43534EF10A}" type="slidenum">
              <a:rPr lang="en-US" altLang="en-US" sz="1000" smtClean="0"/>
              <a:pPr>
                <a:spcBef>
                  <a:spcPct val="0"/>
                </a:spcBef>
                <a:buClrTx/>
                <a:buSzTx/>
                <a:buFontTx/>
                <a:buNone/>
              </a:pPr>
              <a:t>232</a:t>
            </a:fld>
            <a:endParaRPr lang="en-US" altLang="en-US" sz="1000"/>
          </a:p>
        </p:txBody>
      </p:sp>
      <p:sp>
        <p:nvSpPr>
          <p:cNvPr id="9" name="TextBox 8">
            <a:extLst>
              <a:ext uri="{FF2B5EF4-FFF2-40B4-BE49-F238E27FC236}">
                <a16:creationId xmlns:a16="http://schemas.microsoft.com/office/drawing/2014/main" id="{84EBD07C-8BE1-453E-82C0-3C9AE0C013BF}"/>
              </a:ext>
            </a:extLst>
          </p:cNvPr>
          <p:cNvSpPr txBox="1"/>
          <p:nvPr/>
        </p:nvSpPr>
        <p:spPr>
          <a:xfrm>
            <a:off x="609600" y="5791200"/>
            <a:ext cx="7924800" cy="830997"/>
          </a:xfrm>
          <a:prstGeom prst="rect">
            <a:avLst/>
          </a:prstGeom>
          <a:noFill/>
        </p:spPr>
        <p:txBody>
          <a:bodyPr wrap="square" rtlCol="0">
            <a:spAutoFit/>
          </a:bodyPr>
          <a:lstStyle/>
          <a:p>
            <a:pPr algn="ctr"/>
            <a:r>
              <a:rPr lang="en-US" sz="1600" b="0" i="0" dirty="0">
                <a:effectLst/>
                <a:latin typeface="+mn-lt"/>
              </a:rPr>
              <a:t>A 4-month old girl with </a:t>
            </a:r>
            <a:r>
              <a:rPr lang="en-US" sz="1600" b="0" i="0" dirty="0" err="1">
                <a:effectLst/>
                <a:latin typeface="+mn-lt"/>
              </a:rPr>
              <a:t>incontinentia</a:t>
            </a:r>
            <a:r>
              <a:rPr lang="en-US" sz="1600" b="0" i="0" dirty="0">
                <a:effectLst/>
                <a:latin typeface="+mn-lt"/>
              </a:rPr>
              <a:t> </a:t>
            </a:r>
            <a:r>
              <a:rPr lang="en-US" sz="1600" b="0" i="0" dirty="0" err="1">
                <a:effectLst/>
                <a:latin typeface="+mn-lt"/>
              </a:rPr>
              <a:t>pigmenti</a:t>
            </a:r>
            <a:r>
              <a:rPr lang="en-US" sz="1600" b="0" i="0" dirty="0">
                <a:effectLst/>
                <a:latin typeface="+mn-lt"/>
              </a:rPr>
              <a:t> was admitted for seizures and intracranial hemorrhage. It may be difficult to appreciate the peripheral nonperfusion with </a:t>
            </a:r>
            <a:r>
              <a:rPr lang="en-US" sz="1600" b="0" i="0" dirty="0" err="1">
                <a:effectLst/>
                <a:latin typeface="+mn-lt"/>
              </a:rPr>
              <a:t>RetCam</a:t>
            </a:r>
            <a:r>
              <a:rPr lang="en-US" sz="1600" b="0" i="0" dirty="0">
                <a:effectLst/>
                <a:latin typeface="+mn-lt"/>
              </a:rPr>
              <a:t> photography alone (A-B), but the findings become clear with </a:t>
            </a:r>
            <a:r>
              <a:rPr lang="en-US" sz="1600" b="0" i="0" dirty="0" err="1">
                <a:effectLst/>
                <a:latin typeface="+mn-lt"/>
              </a:rPr>
              <a:t>RetCam</a:t>
            </a:r>
            <a:r>
              <a:rPr lang="en-US" sz="1600" b="0" i="0" dirty="0">
                <a:effectLst/>
                <a:latin typeface="+mn-lt"/>
              </a:rPr>
              <a:t> FA</a:t>
            </a:r>
          </a:p>
        </p:txBody>
      </p:sp>
      <p:pic>
        <p:nvPicPr>
          <p:cNvPr id="5" name="Picture 4">
            <a:extLst>
              <a:ext uri="{FF2B5EF4-FFF2-40B4-BE49-F238E27FC236}">
                <a16:creationId xmlns:a16="http://schemas.microsoft.com/office/drawing/2014/main" id="{16848AFC-EA0D-BEA4-DCE8-8C23AF460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325" y="1219200"/>
            <a:ext cx="5467350" cy="4180445"/>
          </a:xfrm>
          <a:prstGeom prst="rect">
            <a:avLst/>
          </a:prstGeom>
        </p:spPr>
      </p:pic>
      <p:sp>
        <p:nvSpPr>
          <p:cNvPr id="6" name="Text Box 13">
            <a:extLst>
              <a:ext uri="{FF2B5EF4-FFF2-40B4-BE49-F238E27FC236}">
                <a16:creationId xmlns:a16="http://schemas.microsoft.com/office/drawing/2014/main" id="{AC5C9EC3-E9E0-8181-FFD5-1D8AE10B67D5}"/>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12207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233</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We noted that IP is a </a:t>
            </a:r>
            <a:r>
              <a:rPr lang="en-US" altLang="en-US" sz="1400" i="1" dirty="0" err="1">
                <a:solidFill>
                  <a:srgbClr val="0000FF"/>
                </a:solidFill>
              </a:rPr>
              <a:t>phakomatosis</a:t>
            </a:r>
            <a:r>
              <a:rPr lang="en-US" altLang="en-US" sz="1400" i="1" dirty="0">
                <a:solidFill>
                  <a:srgbClr val="0000FF"/>
                </a:solidFill>
              </a:rPr>
              <a:t>. By what more on-the-nose term are </a:t>
            </a:r>
            <a:r>
              <a:rPr lang="en-US" altLang="en-US" sz="1400" i="1" dirty="0" err="1">
                <a:solidFill>
                  <a:srgbClr val="0000FF"/>
                </a:solidFill>
              </a:rPr>
              <a:t>phakomatoses</a:t>
            </a:r>
            <a:r>
              <a:rPr lang="en-US" altLang="en-US" sz="1400" i="1" dirty="0">
                <a:solidFill>
                  <a:srgbClr val="0000FF"/>
                </a:solidFill>
              </a:rPr>
              <a:t> known?</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‘Neurocutaneous syndromes.’ 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B3CC7FBE-83E4-DF47-EA4D-57599388B4AD}"/>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76655816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234</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We noted that IP is a </a:t>
            </a:r>
            <a:r>
              <a:rPr lang="en-US" altLang="en-US" sz="1400" i="1" dirty="0" err="1">
                <a:solidFill>
                  <a:srgbClr val="0000FF"/>
                </a:solidFill>
              </a:rPr>
              <a:t>phakomatosis</a:t>
            </a:r>
            <a:r>
              <a:rPr lang="en-US" altLang="en-US" sz="1400" i="1" dirty="0">
                <a:solidFill>
                  <a:srgbClr val="0000FF"/>
                </a:solidFill>
              </a:rPr>
              <a:t>. By what more on-the-nose term are </a:t>
            </a:r>
            <a:r>
              <a:rPr lang="en-US" altLang="en-US" sz="1400" i="1" dirty="0" err="1">
                <a:solidFill>
                  <a:srgbClr val="0000FF"/>
                </a:solidFill>
              </a:rPr>
              <a:t>phakomatoses</a:t>
            </a:r>
            <a:r>
              <a:rPr lang="en-US" altLang="en-US" sz="1400" i="1" dirty="0">
                <a:solidFill>
                  <a:srgbClr val="0000FF"/>
                </a:solidFill>
              </a:rPr>
              <a:t> known?</a:t>
            </a:r>
          </a:p>
          <a:p>
            <a:pPr eaLnBrk="1" hangingPunct="1">
              <a:spcBef>
                <a:spcPct val="0"/>
              </a:spcBef>
              <a:buClrTx/>
              <a:buSzTx/>
              <a:buFontTx/>
              <a:buNone/>
            </a:pPr>
            <a:r>
              <a:rPr lang="en-US" altLang="en-US" sz="1400" dirty="0">
                <a:solidFill>
                  <a:srgbClr val="0000FF"/>
                </a:solidFill>
              </a:rPr>
              <a:t>‘Neurocutaneous syndromes.’ </a:t>
            </a:r>
            <a:r>
              <a:rPr lang="en-US" altLang="en-US" sz="1400" dirty="0">
                <a:solidFill>
                  <a:schemeClr val="accent1">
                    <a:lumMod val="40000"/>
                    <a:lumOff val="60000"/>
                  </a:schemeClr>
                </a:solidFill>
              </a:rPr>
              <a:t>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D7C508FE-DB82-E52A-BD74-AA9D75484878}"/>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44992417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235</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We noted that IP is a </a:t>
            </a:r>
            <a:r>
              <a:rPr lang="en-US" altLang="en-US" sz="1400" i="1" dirty="0" err="1">
                <a:solidFill>
                  <a:srgbClr val="0000FF"/>
                </a:solidFill>
              </a:rPr>
              <a:t>phakomatosis</a:t>
            </a:r>
            <a:r>
              <a:rPr lang="en-US" altLang="en-US" sz="1400" i="1" dirty="0">
                <a:solidFill>
                  <a:srgbClr val="0000FF"/>
                </a:solidFill>
              </a:rPr>
              <a:t>. By what more on-the-nose term are </a:t>
            </a:r>
            <a:r>
              <a:rPr lang="en-US" altLang="en-US" sz="1400" i="1" dirty="0" err="1">
                <a:solidFill>
                  <a:srgbClr val="0000FF"/>
                </a:solidFill>
              </a:rPr>
              <a:t>phakomatoses</a:t>
            </a:r>
            <a:r>
              <a:rPr lang="en-US" altLang="en-US" sz="1400" i="1" dirty="0">
                <a:solidFill>
                  <a:srgbClr val="0000FF"/>
                </a:solidFill>
              </a:rPr>
              <a:t> known?</a:t>
            </a:r>
          </a:p>
          <a:p>
            <a:pPr eaLnBrk="1" hangingPunct="1">
              <a:spcBef>
                <a:spcPct val="0"/>
              </a:spcBef>
              <a:buClrTx/>
              <a:buSzTx/>
              <a:buFontTx/>
              <a:buNone/>
            </a:pPr>
            <a:r>
              <a:rPr lang="en-US" altLang="en-US" sz="1400" dirty="0">
                <a:solidFill>
                  <a:srgbClr val="0000FF"/>
                </a:solidFill>
              </a:rPr>
              <a:t>‘Neurocutaneous syndromes.’ </a:t>
            </a:r>
            <a:r>
              <a:rPr lang="en-US" altLang="en-US" sz="1400" dirty="0"/>
              <a:t>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To what does the </a:t>
            </a:r>
            <a:r>
              <a:rPr lang="en-US" altLang="en-US" sz="1400" i="1" dirty="0" err="1">
                <a:solidFill>
                  <a:schemeClr val="accent1">
                    <a:lumMod val="40000"/>
                    <a:lumOff val="60000"/>
                  </a:schemeClr>
                </a:solidFill>
              </a:rPr>
              <a:t>buzzterm</a:t>
            </a:r>
            <a:r>
              <a:rPr lang="en-US" altLang="en-US" sz="1400" i="1" dirty="0">
                <a:solidFill>
                  <a:schemeClr val="accent1">
                    <a:lumMod val="40000"/>
                    <a:lumOff val="60000"/>
                  </a:schemeClr>
                </a:solidFill>
              </a:rPr>
              <a:t> </a:t>
            </a:r>
            <a:r>
              <a:rPr lang="en-US" altLang="en-US" sz="1400" dirty="0">
                <a:solidFill>
                  <a:schemeClr val="accent1">
                    <a:lumMod val="40000"/>
                    <a:lumOff val="60000"/>
                  </a:schemeClr>
                </a:solidFill>
              </a:rPr>
              <a:t>splashed paint </a:t>
            </a:r>
            <a:r>
              <a:rPr lang="en-US" altLang="en-US" sz="1400" i="1" dirty="0">
                <a:solidFill>
                  <a:schemeClr val="accent1">
                    <a:lumMod val="40000"/>
                    <a:lumOff val="60000"/>
                  </a:schemeClr>
                </a:solidFill>
              </a:rPr>
              <a:t>refer?</a:t>
            </a: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DD307E75-70B3-1A48-EC4D-D5E97609843E}"/>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78040607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236</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We noted that IP is a </a:t>
            </a:r>
            <a:r>
              <a:rPr lang="en-US" altLang="en-US" sz="1400" i="1" dirty="0" err="1">
                <a:solidFill>
                  <a:srgbClr val="0000FF"/>
                </a:solidFill>
              </a:rPr>
              <a:t>phakomatosis</a:t>
            </a:r>
            <a:r>
              <a:rPr lang="en-US" altLang="en-US" sz="1400" i="1" dirty="0">
                <a:solidFill>
                  <a:srgbClr val="0000FF"/>
                </a:solidFill>
              </a:rPr>
              <a:t>. By what more on-the-nose term are </a:t>
            </a:r>
            <a:r>
              <a:rPr lang="en-US" altLang="en-US" sz="1400" i="1" dirty="0" err="1">
                <a:solidFill>
                  <a:srgbClr val="0000FF"/>
                </a:solidFill>
              </a:rPr>
              <a:t>phakomatoses</a:t>
            </a:r>
            <a:r>
              <a:rPr lang="en-US" altLang="en-US" sz="1400" i="1" dirty="0">
                <a:solidFill>
                  <a:srgbClr val="0000FF"/>
                </a:solidFill>
              </a:rPr>
              <a:t> known?</a:t>
            </a:r>
          </a:p>
          <a:p>
            <a:pPr eaLnBrk="1" hangingPunct="1">
              <a:spcBef>
                <a:spcPct val="0"/>
              </a:spcBef>
              <a:buClrTx/>
              <a:buSzTx/>
              <a:buFontTx/>
              <a:buNone/>
            </a:pPr>
            <a:r>
              <a:rPr lang="en-US" altLang="en-US" sz="1400" dirty="0">
                <a:solidFill>
                  <a:srgbClr val="0000FF"/>
                </a:solidFill>
              </a:rPr>
              <a:t>‘Neurocutaneous syndromes.’ </a:t>
            </a:r>
            <a:r>
              <a:rPr lang="en-US" altLang="en-US" sz="1400" dirty="0"/>
              <a:t>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To what does the </a:t>
            </a:r>
            <a:r>
              <a:rPr lang="en-US" altLang="en-US" sz="1400" i="1" dirty="0" err="1">
                <a:solidFill>
                  <a:srgbClr val="0000FF"/>
                </a:solidFill>
              </a:rPr>
              <a:t>buzzterm</a:t>
            </a:r>
            <a:r>
              <a:rPr lang="en-US" altLang="en-US" sz="1400" i="1" dirty="0">
                <a:solidFill>
                  <a:srgbClr val="0000FF"/>
                </a:solidFill>
              </a:rPr>
              <a:t> </a:t>
            </a:r>
            <a:r>
              <a:rPr lang="en-US" altLang="en-US" sz="1400" dirty="0">
                <a:solidFill>
                  <a:srgbClr val="0000FF"/>
                </a:solidFill>
              </a:rPr>
              <a:t>splashed paint </a:t>
            </a:r>
            <a:r>
              <a:rPr lang="en-US" altLang="en-US" sz="1400" i="1" dirty="0">
                <a:solidFill>
                  <a:srgbClr val="0000FF"/>
                </a:solidFill>
              </a:rPr>
              <a:t>refer?</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873CB4F0-4A40-7490-5B46-1F08AC04E343}"/>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4394435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237</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We noted that IP is a </a:t>
            </a:r>
            <a:r>
              <a:rPr lang="en-US" altLang="en-US" sz="1400" i="1" dirty="0" err="1">
                <a:solidFill>
                  <a:srgbClr val="0000FF"/>
                </a:solidFill>
              </a:rPr>
              <a:t>phakomatosis</a:t>
            </a:r>
            <a:r>
              <a:rPr lang="en-US" altLang="en-US" sz="1400" i="1" dirty="0">
                <a:solidFill>
                  <a:srgbClr val="0000FF"/>
                </a:solidFill>
              </a:rPr>
              <a:t>. By what more on-the-nose term are </a:t>
            </a:r>
            <a:r>
              <a:rPr lang="en-US" altLang="en-US" sz="1400" i="1" dirty="0" err="1">
                <a:solidFill>
                  <a:srgbClr val="0000FF"/>
                </a:solidFill>
              </a:rPr>
              <a:t>phakomatoses</a:t>
            </a:r>
            <a:r>
              <a:rPr lang="en-US" altLang="en-US" sz="1400" i="1" dirty="0">
                <a:solidFill>
                  <a:srgbClr val="0000FF"/>
                </a:solidFill>
              </a:rPr>
              <a:t> known?</a:t>
            </a:r>
          </a:p>
          <a:p>
            <a:pPr eaLnBrk="1" hangingPunct="1">
              <a:spcBef>
                <a:spcPct val="0"/>
              </a:spcBef>
              <a:buClrTx/>
              <a:buSzTx/>
              <a:buFontTx/>
              <a:buNone/>
            </a:pPr>
            <a:r>
              <a:rPr lang="en-US" altLang="en-US" sz="1400" dirty="0">
                <a:solidFill>
                  <a:srgbClr val="0000FF"/>
                </a:solidFill>
              </a:rPr>
              <a:t>‘Neurocutaneous syndromes.’ </a:t>
            </a:r>
            <a:r>
              <a:rPr lang="en-US" altLang="en-US" sz="1400" dirty="0"/>
              <a:t>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To what does the </a:t>
            </a:r>
            <a:r>
              <a:rPr lang="en-US" altLang="en-US" sz="1400" i="1" dirty="0" err="1">
                <a:solidFill>
                  <a:srgbClr val="0000FF"/>
                </a:solidFill>
              </a:rPr>
              <a:t>buzzterm</a:t>
            </a:r>
            <a:r>
              <a:rPr lang="en-US" altLang="en-US" sz="1400" i="1" dirty="0">
                <a:solidFill>
                  <a:srgbClr val="0000FF"/>
                </a:solidFill>
              </a:rPr>
              <a:t> </a:t>
            </a:r>
            <a:r>
              <a:rPr lang="en-US" altLang="en-US" sz="1400" dirty="0">
                <a:solidFill>
                  <a:srgbClr val="0000FF"/>
                </a:solidFill>
              </a:rPr>
              <a:t>splashed paint </a:t>
            </a:r>
            <a:r>
              <a:rPr lang="en-US" altLang="en-US" sz="1400" i="1" dirty="0">
                <a:solidFill>
                  <a:srgbClr val="0000FF"/>
                </a:solidFill>
              </a:rPr>
              <a:t>refer?</a:t>
            </a:r>
          </a:p>
          <a:p>
            <a:pPr eaLnBrk="1" hangingPunct="1">
              <a:spcBef>
                <a:spcPct val="0"/>
              </a:spcBef>
              <a:buClrTx/>
              <a:buSzTx/>
              <a:buFontTx/>
              <a:buNone/>
            </a:pPr>
            <a:r>
              <a:rPr lang="en-US" altLang="en-US" sz="1400" dirty="0">
                <a:solidFill>
                  <a:srgbClr val="0000FF"/>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46735EE-979F-7CC2-945B-A1250E793BFF}"/>
              </a:ext>
            </a:extLst>
          </p:cNvPr>
          <p:cNvSpPr/>
          <p:nvPr/>
        </p:nvSpPr>
        <p:spPr>
          <a:xfrm>
            <a:off x="2667000" y="5410200"/>
            <a:ext cx="685800"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9C85EB46-864E-8A2C-FE2C-6EF563BBAB78}"/>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58926188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F519D-8749-9B22-AEA3-44C1372A89DE}"/>
              </a:ext>
            </a:extLst>
          </p:cNvPr>
          <p:cNvSpPr/>
          <p:nvPr/>
        </p:nvSpPr>
        <p:spPr>
          <a:xfrm>
            <a:off x="4495800" y="2209800"/>
            <a:ext cx="914400" cy="519112"/>
          </a:xfrm>
          <a:prstGeom prst="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5">
            <a:extLst>
              <a:ext uri="{FF2B5EF4-FFF2-40B4-BE49-F238E27FC236}">
                <a16:creationId xmlns:a16="http://schemas.microsoft.com/office/drawing/2014/main" id="{BE6D7435-6290-F9E4-B147-BEC8E6C85DC5}"/>
              </a:ext>
            </a:extLst>
          </p:cNvPr>
          <p:cNvSpPr>
            <a:spLocks noGrp="1" noChangeArrowheads="1"/>
          </p:cNvSpPr>
          <p:nvPr>
            <p:ph type="body" idx="1"/>
          </p:nvPr>
        </p:nvSpPr>
        <p:spPr/>
        <p:txBody>
          <a:bodyPr/>
          <a:lstStyle/>
          <a:p>
            <a:pPr eaLnBrk="1" hangingPunct="1"/>
            <a:r>
              <a:rPr lang="en-US" altLang="en-US" dirty="0">
                <a:solidFill>
                  <a:schemeClr val="bg1">
                    <a:lumMod val="75000"/>
                  </a:schemeClr>
                </a:solidFill>
              </a:rPr>
              <a:t>In addition to a dragged macula, ROP pts often have a dragged disc. </a:t>
            </a:r>
            <a:r>
              <a:rPr lang="en-US" altLang="en-US" i="1" dirty="0">
                <a:solidFill>
                  <a:schemeClr val="bg1">
                    <a:lumMod val="75000"/>
                  </a:schemeClr>
                </a:solidFill>
              </a:rPr>
              <a:t>What three other clinical entities can give a similar picture?</a:t>
            </a:r>
          </a:p>
        </p:txBody>
      </p:sp>
      <p:sp>
        <p:nvSpPr>
          <p:cNvPr id="6150" name="Text Box 6">
            <a:extLst>
              <a:ext uri="{FF2B5EF4-FFF2-40B4-BE49-F238E27FC236}">
                <a16:creationId xmlns:a16="http://schemas.microsoft.com/office/drawing/2014/main" id="{6EA9FBDE-AA2D-156A-AD81-30BD61356E32}"/>
              </a:ext>
            </a:extLst>
          </p:cNvPr>
          <p:cNvSpPr txBox="1">
            <a:spLocks noChangeArrowheads="1"/>
          </p:cNvSpPr>
          <p:nvPr/>
        </p:nvSpPr>
        <p:spPr bwMode="auto">
          <a:xfrm>
            <a:off x="4495800" y="3457575"/>
            <a:ext cx="4337050"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1) </a:t>
            </a:r>
            <a:r>
              <a:rPr lang="en-US" altLang="en-US" sz="1600" b="1" dirty="0" err="1">
                <a:solidFill>
                  <a:srgbClr val="0000FF"/>
                </a:solidFill>
              </a:rPr>
              <a:t>Incontinentia</a:t>
            </a:r>
            <a:r>
              <a:rPr lang="en-US" altLang="en-US" sz="1600" b="1" dirty="0">
                <a:solidFill>
                  <a:srgbClr val="0000FF"/>
                </a:solidFill>
              </a:rPr>
              <a:t> </a:t>
            </a:r>
            <a:r>
              <a:rPr lang="en-US" altLang="en-US" sz="1600" b="1" dirty="0" err="1">
                <a:solidFill>
                  <a:srgbClr val="0000FF"/>
                </a:solidFill>
              </a:rPr>
              <a:t>pigmenti</a:t>
            </a:r>
            <a:endParaRPr lang="en-US" altLang="en-US" sz="1600" b="1" dirty="0">
              <a:solidFill>
                <a:srgbClr val="0000FF"/>
              </a:solidFill>
            </a:endParaRPr>
          </a:p>
          <a:p>
            <a:pPr eaLnBrk="1" hangingPunct="1">
              <a:spcBef>
                <a:spcPct val="0"/>
              </a:spcBef>
              <a:buClrTx/>
              <a:buSzTx/>
              <a:buFontTx/>
              <a:buNone/>
            </a:pPr>
            <a:r>
              <a:rPr lang="en-US" altLang="en-US" sz="1600" dirty="0">
                <a:solidFill>
                  <a:schemeClr val="bg1">
                    <a:lumMod val="75000"/>
                  </a:schemeClr>
                </a:solidFill>
              </a:rPr>
              <a:t>2) Familial exudative vitreoretinopathy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a:t>
            </a:r>
            <a:r>
              <a:rPr lang="en-US" altLang="en-US" sz="1600" dirty="0">
                <a:solidFill>
                  <a:schemeClr val="bg1">
                    <a:lumMod val="75000"/>
                  </a:schemeClr>
                </a:solidFill>
              </a:rPr>
              <a:t>chorioretinitis</a:t>
            </a:r>
          </a:p>
        </p:txBody>
      </p:sp>
      <p:sp>
        <p:nvSpPr>
          <p:cNvPr id="6152" name="Slide Number Placeholder 1">
            <a:extLst>
              <a:ext uri="{FF2B5EF4-FFF2-40B4-BE49-F238E27FC236}">
                <a16:creationId xmlns:a16="http://schemas.microsoft.com/office/drawing/2014/main" id="{C5427D5D-403F-A695-AD52-97F63594F2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4601E3-BEAF-4551-811F-C25D5F5DDBB7}" type="slidenum">
              <a:rPr lang="en-US" altLang="en-US" sz="1000"/>
              <a:pPr>
                <a:spcBef>
                  <a:spcPct val="0"/>
                </a:spcBef>
                <a:buClrTx/>
                <a:buSzTx/>
                <a:buFontTx/>
                <a:buNone/>
              </a:pPr>
              <a:t>238</a:t>
            </a:fld>
            <a:endParaRPr lang="en-US" altLang="en-US" sz="1000"/>
          </a:p>
        </p:txBody>
      </p:sp>
      <p:sp>
        <p:nvSpPr>
          <p:cNvPr id="12" name="Rectangle 3">
            <a:extLst>
              <a:ext uri="{FF2B5EF4-FFF2-40B4-BE49-F238E27FC236}">
                <a16:creationId xmlns:a16="http://schemas.microsoft.com/office/drawing/2014/main" id="{F623AFB3-15B1-757E-9B90-703FE0311EF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4">
            <a:extLst>
              <a:ext uri="{FF2B5EF4-FFF2-40B4-BE49-F238E27FC236}">
                <a16:creationId xmlns:a16="http://schemas.microsoft.com/office/drawing/2014/main" id="{C1D80B82-FD22-4C7E-2395-85AFD841EF20}"/>
              </a:ext>
            </a:extLst>
          </p:cNvPr>
          <p:cNvSpPr txBox="1">
            <a:spLocks noChangeArrowheads="1"/>
          </p:cNvSpPr>
          <p:nvPr/>
        </p:nvSpPr>
        <p:spPr bwMode="auto">
          <a:xfrm>
            <a:off x="346075" y="1719263"/>
            <a:ext cx="4413250" cy="3970318"/>
          </a:xfrm>
          <a:prstGeom prst="rect">
            <a:avLst/>
          </a:prstGeom>
          <a:solidFill>
            <a:schemeClr val="accent1">
              <a:lumMod val="40000"/>
              <a:lumOff val="60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eponymous name for IP?</a:t>
            </a:r>
          </a:p>
          <a:p>
            <a:pPr eaLnBrk="1" hangingPunct="1">
              <a:spcBef>
                <a:spcPct val="0"/>
              </a:spcBef>
              <a:buClrTx/>
              <a:buSzTx/>
              <a:buFontTx/>
              <a:buNone/>
            </a:pPr>
            <a:r>
              <a:rPr lang="en-US" altLang="en-US" sz="1400" dirty="0">
                <a:solidFill>
                  <a:srgbClr val="0000FF"/>
                </a:solidFill>
              </a:rPr>
              <a:t>Bloch-Sulzberger syndrome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inheritance pattern of IP?</a:t>
            </a:r>
          </a:p>
          <a:p>
            <a:pPr eaLnBrk="1" hangingPunct="1">
              <a:spcBef>
                <a:spcPct val="0"/>
              </a:spcBef>
              <a:buClrTx/>
              <a:buSzTx/>
              <a:buFontTx/>
              <a:buNone/>
            </a:pPr>
            <a:r>
              <a:rPr lang="en-US" altLang="en-US" sz="1400" dirty="0">
                <a:solidFill>
                  <a:srgbClr val="0000FF"/>
                </a:solidFill>
              </a:rPr>
              <a:t>X-linked dominant</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this pattern portend for its demographics?</a:t>
            </a:r>
          </a:p>
          <a:p>
            <a:pPr eaLnBrk="1" hangingPunct="1">
              <a:spcBef>
                <a:spcPct val="0"/>
              </a:spcBef>
              <a:buClrTx/>
              <a:buSzTx/>
              <a:buFontTx/>
              <a:buNone/>
            </a:pPr>
            <a:r>
              <a:rPr lang="en-US" altLang="en-US" sz="1400" dirty="0">
                <a:solidFill>
                  <a:srgbClr val="0000FF"/>
                </a:solidFill>
              </a:rPr>
              <a:t>Males die in utero, so almost all cases will be females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We noted that IP is a </a:t>
            </a:r>
            <a:r>
              <a:rPr lang="en-US" altLang="en-US" sz="1400" i="1" dirty="0" err="1">
                <a:solidFill>
                  <a:srgbClr val="0000FF"/>
                </a:solidFill>
              </a:rPr>
              <a:t>phakomatosis</a:t>
            </a:r>
            <a:r>
              <a:rPr lang="en-US" altLang="en-US" sz="1400" i="1" dirty="0">
                <a:solidFill>
                  <a:srgbClr val="0000FF"/>
                </a:solidFill>
              </a:rPr>
              <a:t>. By what more on-the-nose term are </a:t>
            </a:r>
            <a:r>
              <a:rPr lang="en-US" altLang="en-US" sz="1400" i="1" dirty="0" err="1">
                <a:solidFill>
                  <a:srgbClr val="0000FF"/>
                </a:solidFill>
              </a:rPr>
              <a:t>phakomatoses</a:t>
            </a:r>
            <a:r>
              <a:rPr lang="en-US" altLang="en-US" sz="1400" i="1" dirty="0">
                <a:solidFill>
                  <a:srgbClr val="0000FF"/>
                </a:solidFill>
              </a:rPr>
              <a:t> known?</a:t>
            </a:r>
          </a:p>
          <a:p>
            <a:pPr eaLnBrk="1" hangingPunct="1">
              <a:spcBef>
                <a:spcPct val="0"/>
              </a:spcBef>
              <a:buClrTx/>
              <a:buSzTx/>
              <a:buFontTx/>
              <a:buNone/>
            </a:pPr>
            <a:r>
              <a:rPr lang="en-US" altLang="en-US" sz="1400" dirty="0">
                <a:solidFill>
                  <a:srgbClr val="0000FF"/>
                </a:solidFill>
              </a:rPr>
              <a:t>‘Neurocutaneous syndromes.’ </a:t>
            </a:r>
            <a:r>
              <a:rPr lang="en-US" altLang="en-US" sz="1400" dirty="0"/>
              <a:t>Most present with multiple lesions in two or more organ systems, usually including the CNS and skin (hence the name).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To what does the </a:t>
            </a:r>
            <a:r>
              <a:rPr lang="en-US" altLang="en-US" sz="1400" i="1" dirty="0" err="1">
                <a:solidFill>
                  <a:srgbClr val="0000FF"/>
                </a:solidFill>
              </a:rPr>
              <a:t>buzzterm</a:t>
            </a:r>
            <a:r>
              <a:rPr lang="en-US" altLang="en-US" sz="1400" i="1" dirty="0">
                <a:solidFill>
                  <a:srgbClr val="0000FF"/>
                </a:solidFill>
              </a:rPr>
              <a:t> </a:t>
            </a:r>
            <a:r>
              <a:rPr lang="en-US" altLang="en-US" sz="1400" dirty="0">
                <a:solidFill>
                  <a:srgbClr val="0000FF"/>
                </a:solidFill>
              </a:rPr>
              <a:t>splashed paint </a:t>
            </a:r>
            <a:r>
              <a:rPr lang="en-US" altLang="en-US" sz="1400" i="1" dirty="0">
                <a:solidFill>
                  <a:srgbClr val="0000FF"/>
                </a:solidFill>
              </a:rPr>
              <a:t>refer?</a:t>
            </a:r>
          </a:p>
          <a:p>
            <a:pPr eaLnBrk="1" hangingPunct="1">
              <a:spcBef>
                <a:spcPct val="0"/>
              </a:spcBef>
              <a:buClrTx/>
              <a:buSzTx/>
              <a:buFontTx/>
              <a:buNone/>
            </a:pPr>
            <a:r>
              <a:rPr lang="en-US" altLang="en-US" sz="1400" dirty="0">
                <a:solidFill>
                  <a:srgbClr val="0000FF"/>
                </a:solidFill>
              </a:rPr>
              <a:t>The appearance of the infant’s skin after erythema and bullae develop at age ~  1 week </a:t>
            </a:r>
          </a:p>
        </p:txBody>
      </p:sp>
      <p:sp>
        <p:nvSpPr>
          <p:cNvPr id="3" name="Oval 2">
            <a:extLst>
              <a:ext uri="{FF2B5EF4-FFF2-40B4-BE49-F238E27FC236}">
                <a16:creationId xmlns:a16="http://schemas.microsoft.com/office/drawing/2014/main" id="{3C8A7F01-68C0-3DE6-DF0D-C689C572D490}"/>
              </a:ext>
            </a:extLst>
          </p:cNvPr>
          <p:cNvSpPr/>
          <p:nvPr/>
        </p:nvSpPr>
        <p:spPr>
          <a:xfrm>
            <a:off x="4572000" y="3869635"/>
            <a:ext cx="2590800" cy="5830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499F67A5-03DD-F4BA-9917-1EA20ACEFD5A}"/>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4333181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Slide Number Placeholder 1">
            <a:extLst>
              <a:ext uri="{FF2B5EF4-FFF2-40B4-BE49-F238E27FC236}">
                <a16:creationId xmlns:a16="http://schemas.microsoft.com/office/drawing/2014/main" id="{0DF9DF95-C878-4F93-B822-172575B27C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5DD8A6-2914-49EA-BB3F-5E43534EF10A}" type="slidenum">
              <a:rPr lang="en-US" altLang="en-US" sz="1000" smtClean="0"/>
              <a:pPr>
                <a:spcBef>
                  <a:spcPct val="0"/>
                </a:spcBef>
                <a:buClrTx/>
                <a:buSzTx/>
                <a:buFontTx/>
                <a:buNone/>
              </a:pPr>
              <a:t>239</a:t>
            </a:fld>
            <a:endParaRPr lang="en-US" altLang="en-US" sz="1000"/>
          </a:p>
        </p:txBody>
      </p:sp>
      <p:sp>
        <p:nvSpPr>
          <p:cNvPr id="9" name="TextBox 8">
            <a:extLst>
              <a:ext uri="{FF2B5EF4-FFF2-40B4-BE49-F238E27FC236}">
                <a16:creationId xmlns:a16="http://schemas.microsoft.com/office/drawing/2014/main" id="{84EBD07C-8BE1-453E-82C0-3C9AE0C013BF}"/>
              </a:ext>
            </a:extLst>
          </p:cNvPr>
          <p:cNvSpPr txBox="1"/>
          <p:nvPr/>
        </p:nvSpPr>
        <p:spPr>
          <a:xfrm>
            <a:off x="1882857" y="6089733"/>
            <a:ext cx="5378395" cy="369332"/>
          </a:xfrm>
          <a:prstGeom prst="rect">
            <a:avLst/>
          </a:prstGeom>
          <a:noFill/>
        </p:spPr>
        <p:txBody>
          <a:bodyPr wrap="none" rtlCol="0">
            <a:spAutoFit/>
          </a:bodyPr>
          <a:lstStyle/>
          <a:p>
            <a:pPr algn="ctr"/>
            <a:r>
              <a:rPr lang="en-US" dirty="0" err="1"/>
              <a:t>Incontinentia</a:t>
            </a:r>
            <a:r>
              <a:rPr lang="en-US" dirty="0"/>
              <a:t> </a:t>
            </a:r>
            <a:r>
              <a:rPr lang="en-US" dirty="0" err="1"/>
              <a:t>pigmenti</a:t>
            </a:r>
            <a:r>
              <a:rPr lang="en-US" dirty="0"/>
              <a:t>: Splashed-paint appearance</a:t>
            </a:r>
          </a:p>
        </p:txBody>
      </p:sp>
      <p:pic>
        <p:nvPicPr>
          <p:cNvPr id="6" name="Picture 7" descr="IP skin">
            <a:extLst>
              <a:ext uri="{FF2B5EF4-FFF2-40B4-BE49-F238E27FC236}">
                <a16:creationId xmlns:a16="http://schemas.microsoft.com/office/drawing/2014/main" id="{3D769F27-3F39-4C8D-8B9E-4111C870C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475581"/>
            <a:ext cx="5772150"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71E450ED-FED0-1F5A-FAB8-D56A0FE7C3BC}"/>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01133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2308324"/>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r>
              <a:rPr lang="en-US" altLang="en-US" sz="1600" dirty="0">
                <a:solidFill>
                  <a:srgbClr val="0000FF"/>
                </a:solidFill>
              </a:rPr>
              <a:t>. Research indicates that infants rarely develop significant ROP before postmenstrual age   </a:t>
            </a:r>
            <a:r>
              <a:rPr lang="en-US" altLang="en-US" sz="1600" b="1" dirty="0">
                <a:solidFill>
                  <a:srgbClr val="0000FF"/>
                </a:solidFill>
              </a:rPr>
              <a:t>31  weeks</a:t>
            </a:r>
            <a:r>
              <a:rPr lang="en-US" altLang="en-US" sz="1600" dirty="0">
                <a:solidFill>
                  <a:srgbClr val="0000FF"/>
                </a:solidFill>
              </a:rPr>
              <a:t>. Thus, screening exams before this age have very low yield, and needlessly stress the infant.</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24</a:t>
            </a:fld>
            <a:endParaRPr lang="en-US" altLang="en-US" sz="1000"/>
          </a:p>
        </p:txBody>
      </p:sp>
      <p:sp>
        <p:nvSpPr>
          <p:cNvPr id="3" name="Rectangle 2">
            <a:extLst>
              <a:ext uri="{FF2B5EF4-FFF2-40B4-BE49-F238E27FC236}">
                <a16:creationId xmlns:a16="http://schemas.microsoft.com/office/drawing/2014/main" id="{31B4D53E-3D60-4317-9745-592CBD9A0EFF}"/>
              </a:ext>
            </a:extLst>
          </p:cNvPr>
          <p:cNvSpPr/>
          <p:nvPr/>
        </p:nvSpPr>
        <p:spPr>
          <a:xfrm>
            <a:off x="304800" y="42672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2" name="TextBox 1">
            <a:extLst>
              <a:ext uri="{FF2B5EF4-FFF2-40B4-BE49-F238E27FC236}">
                <a16:creationId xmlns:a16="http://schemas.microsoft.com/office/drawing/2014/main" id="{ACA650C8-FA77-F12C-451E-BDAF0213322E}"/>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4" name="TextBox 3">
            <a:extLst>
              <a:ext uri="{FF2B5EF4-FFF2-40B4-BE49-F238E27FC236}">
                <a16:creationId xmlns:a16="http://schemas.microsoft.com/office/drawing/2014/main" id="{98664EE8-36AF-20A7-AE73-B9EF9DE3A8C1}"/>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5" name="TextBox 4">
            <a:extLst>
              <a:ext uri="{FF2B5EF4-FFF2-40B4-BE49-F238E27FC236}">
                <a16:creationId xmlns:a16="http://schemas.microsoft.com/office/drawing/2014/main" id="{8FC174AE-78B3-1445-FF7F-0B6E7EF9E6FE}"/>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412149690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endParaRPr lang="en-US" sz="1400" i="1" dirty="0">
              <a:solidFill>
                <a:srgbClr val="FFFF00"/>
              </a:solidFill>
            </a:endParaRPr>
          </a:p>
          <a:p>
            <a:pPr eaLnBrk="1" hangingPunct="1">
              <a:spcBef>
                <a:spcPct val="0"/>
              </a:spcBef>
              <a:buClrTx/>
              <a:buSzTx/>
              <a:buNone/>
            </a:pPr>
            <a:r>
              <a:rPr lang="en-US" sz="1400" dirty="0">
                <a:solidFill>
                  <a:srgbClr val="FFFF00"/>
                </a:solidFill>
              </a:rPr>
              <a:t>A vitreoretinal dystrophy</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What is the basic retinal problem in FEVR?</a:t>
            </a:r>
          </a:p>
          <a:p>
            <a:pPr eaLnBrk="1" hangingPunct="1">
              <a:spcBef>
                <a:spcPct val="0"/>
              </a:spcBef>
              <a:buClrTx/>
              <a:buSzTx/>
              <a:buFontTx/>
              <a:buNone/>
            </a:pPr>
            <a:r>
              <a:rPr lang="en-US" altLang="en-US" sz="1400" dirty="0">
                <a:solidFill>
                  <a:srgbClr val="FFFF00"/>
                </a:solidFill>
              </a:rPr>
              <a:t>The temporal retina fails to vascularize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‘The temporal retina fails to vascularize’—that sounds like ROP. In what two ways will FEVR neonates differ from ROP neonates?</a:t>
            </a:r>
          </a:p>
          <a:p>
            <a:pPr eaLnBrk="1" hangingPunct="1">
              <a:spcBef>
                <a:spcPct val="0"/>
              </a:spcBef>
              <a:buClrTx/>
              <a:buSzTx/>
              <a:buFontTx/>
              <a:buNone/>
            </a:pPr>
            <a:r>
              <a:rPr lang="en-US" altLang="en-US" sz="1400" dirty="0">
                <a:solidFill>
                  <a:srgbClr val="FFFF00"/>
                </a:solidFill>
              </a:rPr>
              <a:t>FEVR babies will be </a:t>
            </a:r>
            <a:r>
              <a:rPr lang="en-US" altLang="en-US" sz="1400" b="1" dirty="0">
                <a:solidFill>
                  <a:srgbClr val="FFFF00"/>
                </a:solidFill>
              </a:rPr>
              <a:t>full-term</a:t>
            </a:r>
            <a:r>
              <a:rPr lang="en-US" altLang="en-US" sz="1400" dirty="0">
                <a:solidFill>
                  <a:srgbClr val="FFFF00"/>
                </a:solidFill>
              </a:rPr>
              <a:t>, and have </a:t>
            </a:r>
            <a:r>
              <a:rPr lang="en-US" altLang="en-US" sz="1400" b="1" dirty="0">
                <a:solidFill>
                  <a:srgbClr val="FFFF00"/>
                </a:solidFill>
              </a:rPr>
              <a:t>normal oxygenation </a:t>
            </a:r>
            <a:r>
              <a:rPr lang="en-US" altLang="en-US" sz="1400" dirty="0">
                <a:solidFill>
                  <a:srgbClr val="FFFF00"/>
                </a:solidFill>
              </a:rPr>
              <a:t>status</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the inheritance pattern for FEVR?</a:t>
            </a: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240</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923D28F4-63A0-D2AA-3EE7-80CDB3DE5290}"/>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endParaRPr lang="en-US" sz="1400" dirty="0">
              <a:solidFill>
                <a:srgbClr val="FFFF00"/>
              </a:solidFill>
            </a:endParaRP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What is the basic retinal problem in FEVR?</a:t>
            </a:r>
          </a:p>
          <a:p>
            <a:pPr eaLnBrk="1" hangingPunct="1">
              <a:spcBef>
                <a:spcPct val="0"/>
              </a:spcBef>
              <a:buClrTx/>
              <a:buSzTx/>
              <a:buFontTx/>
              <a:buNone/>
            </a:pPr>
            <a:r>
              <a:rPr lang="en-US" altLang="en-US" sz="1400" dirty="0">
                <a:solidFill>
                  <a:srgbClr val="FFFF00"/>
                </a:solidFill>
              </a:rPr>
              <a:t>The temporal retina fails to vascularize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‘The temporal retina fails to vascularize’—that sounds like ROP. In what two ways will FEVR neonates differ from ROP neonates?</a:t>
            </a:r>
          </a:p>
          <a:p>
            <a:pPr eaLnBrk="1" hangingPunct="1">
              <a:spcBef>
                <a:spcPct val="0"/>
              </a:spcBef>
              <a:buClrTx/>
              <a:buSzTx/>
              <a:buFontTx/>
              <a:buNone/>
            </a:pPr>
            <a:r>
              <a:rPr lang="en-US" altLang="en-US" sz="1400" dirty="0">
                <a:solidFill>
                  <a:srgbClr val="FFFF00"/>
                </a:solidFill>
              </a:rPr>
              <a:t>FEVR babies will be </a:t>
            </a:r>
            <a:r>
              <a:rPr lang="en-US" altLang="en-US" sz="1400" b="1" dirty="0">
                <a:solidFill>
                  <a:srgbClr val="FFFF00"/>
                </a:solidFill>
              </a:rPr>
              <a:t>full-term</a:t>
            </a:r>
            <a:r>
              <a:rPr lang="en-US" altLang="en-US" sz="1400" dirty="0">
                <a:solidFill>
                  <a:srgbClr val="FFFF00"/>
                </a:solidFill>
              </a:rPr>
              <a:t>, and have </a:t>
            </a:r>
            <a:r>
              <a:rPr lang="en-US" altLang="en-US" sz="1400" b="1" dirty="0">
                <a:solidFill>
                  <a:srgbClr val="FFFF00"/>
                </a:solidFill>
              </a:rPr>
              <a:t>normal oxygenation </a:t>
            </a:r>
            <a:r>
              <a:rPr lang="en-US" altLang="en-US" sz="1400" dirty="0">
                <a:solidFill>
                  <a:srgbClr val="FFFF00"/>
                </a:solidFill>
              </a:rPr>
              <a:t>status</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the inheritance pattern for FEVR?</a:t>
            </a: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241</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36AFAD62-0F3F-DC07-6F32-5C235EA47BFC}"/>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24343197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p>
          <a:p>
            <a:pPr eaLnBrk="1" hangingPunct="1">
              <a:spcBef>
                <a:spcPct val="0"/>
              </a:spcBef>
              <a:buClrTx/>
              <a:buSzTx/>
              <a:buFontTx/>
              <a:buNone/>
            </a:pPr>
            <a:endParaRPr lang="en-US" altLang="en-US" sz="1400" i="1" dirty="0"/>
          </a:p>
          <a:p>
            <a:pPr eaLnBrk="1" hangingPunct="1">
              <a:spcBef>
                <a:spcPct val="0"/>
              </a:spcBef>
              <a:buClrTx/>
              <a:buSzTx/>
              <a:buFontTx/>
              <a:buNone/>
            </a:pPr>
            <a:r>
              <a:rPr lang="en-US" altLang="en-US" sz="1400" i="1" dirty="0"/>
              <a:t>What is the basic retinal problem in FEVR?</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The temporal retina fails to vascularize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‘The temporal retina fails to vascularize’—that sounds like ROP. In what two ways will FEVR neonates differ from ROP neonates?</a:t>
            </a:r>
          </a:p>
          <a:p>
            <a:pPr eaLnBrk="1" hangingPunct="1">
              <a:spcBef>
                <a:spcPct val="0"/>
              </a:spcBef>
              <a:buClrTx/>
              <a:buSzTx/>
              <a:buFontTx/>
              <a:buNone/>
            </a:pPr>
            <a:r>
              <a:rPr lang="en-US" altLang="en-US" sz="1400" dirty="0">
                <a:solidFill>
                  <a:srgbClr val="FFFF00"/>
                </a:solidFill>
              </a:rPr>
              <a:t>FEVR babies will be </a:t>
            </a:r>
            <a:r>
              <a:rPr lang="en-US" altLang="en-US" sz="1400" b="1" dirty="0">
                <a:solidFill>
                  <a:srgbClr val="FFFF00"/>
                </a:solidFill>
              </a:rPr>
              <a:t>full-term</a:t>
            </a:r>
            <a:r>
              <a:rPr lang="en-US" altLang="en-US" sz="1400" dirty="0">
                <a:solidFill>
                  <a:srgbClr val="FFFF00"/>
                </a:solidFill>
              </a:rPr>
              <a:t>, and have </a:t>
            </a:r>
            <a:r>
              <a:rPr lang="en-US" altLang="en-US" sz="1400" b="1" dirty="0">
                <a:solidFill>
                  <a:srgbClr val="FFFF00"/>
                </a:solidFill>
              </a:rPr>
              <a:t>normal oxygenation </a:t>
            </a:r>
            <a:r>
              <a:rPr lang="en-US" altLang="en-US" sz="1400" dirty="0">
                <a:solidFill>
                  <a:srgbClr val="FFFF00"/>
                </a:solidFill>
              </a:rPr>
              <a:t>status</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the inheritance pattern for FEVR?</a:t>
            </a: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242</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D0E40E39-C8A0-B441-9167-8FF519FFDF71}"/>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69805398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p>
          <a:p>
            <a:pPr eaLnBrk="1" hangingPunct="1">
              <a:spcBef>
                <a:spcPct val="0"/>
              </a:spcBef>
              <a:buClrTx/>
              <a:buSzTx/>
              <a:buFontTx/>
              <a:buNone/>
            </a:pPr>
            <a:endParaRPr lang="en-US" altLang="en-US" sz="1400" i="1" dirty="0"/>
          </a:p>
          <a:p>
            <a:pPr eaLnBrk="1" hangingPunct="1">
              <a:spcBef>
                <a:spcPct val="0"/>
              </a:spcBef>
              <a:buClrTx/>
              <a:buSzTx/>
              <a:buFontTx/>
              <a:buNone/>
            </a:pPr>
            <a:r>
              <a:rPr lang="en-US" altLang="en-US" sz="1400" i="1" dirty="0"/>
              <a:t>What is the basic retinal problem in FEVR?</a:t>
            </a:r>
          </a:p>
          <a:p>
            <a:pPr eaLnBrk="1" hangingPunct="1">
              <a:spcBef>
                <a:spcPct val="0"/>
              </a:spcBef>
              <a:buClrTx/>
              <a:buSzTx/>
              <a:buFontTx/>
              <a:buNone/>
            </a:pPr>
            <a:r>
              <a:rPr lang="en-US" altLang="en-US" sz="1400" dirty="0"/>
              <a:t>The temporal retina fails to vascularize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‘The temporal retina fails to vascularize’—that sounds like ROP. In what two ways will FEVR neonates differ from ROP neonates?</a:t>
            </a:r>
          </a:p>
          <a:p>
            <a:pPr eaLnBrk="1" hangingPunct="1">
              <a:spcBef>
                <a:spcPct val="0"/>
              </a:spcBef>
              <a:buClrTx/>
              <a:buSzTx/>
              <a:buFontTx/>
              <a:buNone/>
            </a:pPr>
            <a:r>
              <a:rPr lang="en-US" altLang="en-US" sz="1400" dirty="0">
                <a:solidFill>
                  <a:srgbClr val="FFFF00"/>
                </a:solidFill>
              </a:rPr>
              <a:t>FEVR babies will be </a:t>
            </a:r>
            <a:r>
              <a:rPr lang="en-US" altLang="en-US" sz="1400" b="1" dirty="0">
                <a:solidFill>
                  <a:srgbClr val="FFFF00"/>
                </a:solidFill>
              </a:rPr>
              <a:t>full-term</a:t>
            </a:r>
            <a:r>
              <a:rPr lang="en-US" altLang="en-US" sz="1400" dirty="0">
                <a:solidFill>
                  <a:srgbClr val="FFFF00"/>
                </a:solidFill>
              </a:rPr>
              <a:t>, and have </a:t>
            </a:r>
            <a:r>
              <a:rPr lang="en-US" altLang="en-US" sz="1400" b="1" dirty="0">
                <a:solidFill>
                  <a:srgbClr val="FFFF00"/>
                </a:solidFill>
              </a:rPr>
              <a:t>normal oxygenation </a:t>
            </a:r>
            <a:r>
              <a:rPr lang="en-US" altLang="en-US" sz="1400" dirty="0">
                <a:solidFill>
                  <a:srgbClr val="FFFF00"/>
                </a:solidFill>
              </a:rPr>
              <a:t>status</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the inheritance pattern for FEVR?</a:t>
            </a: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243</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CFF11579-6EFA-E424-3D7B-0A145D29D9C5}"/>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27941035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Slide Number Placeholder 1">
            <a:extLst>
              <a:ext uri="{FF2B5EF4-FFF2-40B4-BE49-F238E27FC236}">
                <a16:creationId xmlns:a16="http://schemas.microsoft.com/office/drawing/2014/main" id="{0DF9DF95-C878-4F93-B822-172575B27C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5DD8A6-2914-49EA-BB3F-5E43534EF10A}" type="slidenum">
              <a:rPr lang="en-US" altLang="en-US" sz="1000" smtClean="0"/>
              <a:pPr>
                <a:spcBef>
                  <a:spcPct val="0"/>
                </a:spcBef>
                <a:buClrTx/>
                <a:buSzTx/>
                <a:buFontTx/>
                <a:buNone/>
              </a:pPr>
              <a:t>244</a:t>
            </a:fld>
            <a:endParaRPr lang="en-US" altLang="en-US" sz="1000"/>
          </a:p>
        </p:txBody>
      </p:sp>
      <p:sp>
        <p:nvSpPr>
          <p:cNvPr id="9" name="TextBox 8">
            <a:extLst>
              <a:ext uri="{FF2B5EF4-FFF2-40B4-BE49-F238E27FC236}">
                <a16:creationId xmlns:a16="http://schemas.microsoft.com/office/drawing/2014/main" id="{84EBD07C-8BE1-453E-82C0-3C9AE0C013BF}"/>
              </a:ext>
            </a:extLst>
          </p:cNvPr>
          <p:cNvSpPr txBox="1"/>
          <p:nvPr/>
        </p:nvSpPr>
        <p:spPr>
          <a:xfrm>
            <a:off x="3004939" y="6089733"/>
            <a:ext cx="3134256" cy="369332"/>
          </a:xfrm>
          <a:prstGeom prst="rect">
            <a:avLst/>
          </a:prstGeom>
          <a:noFill/>
        </p:spPr>
        <p:txBody>
          <a:bodyPr wrap="none" rtlCol="0">
            <a:spAutoFit/>
          </a:bodyPr>
          <a:lstStyle/>
          <a:p>
            <a:pPr algn="ctr"/>
            <a:r>
              <a:rPr lang="en-US" dirty="0"/>
              <a:t>FEVR: Fundus photo and FA</a:t>
            </a:r>
          </a:p>
        </p:txBody>
      </p:sp>
      <p:pic>
        <p:nvPicPr>
          <p:cNvPr id="5" name="Picture 4">
            <a:extLst>
              <a:ext uri="{FF2B5EF4-FFF2-40B4-BE49-F238E27FC236}">
                <a16:creationId xmlns:a16="http://schemas.microsoft.com/office/drawing/2014/main" id="{7FC2389F-9F53-02EF-F267-21548C8F1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00" y="2005540"/>
            <a:ext cx="7620200" cy="2846920"/>
          </a:xfrm>
          <a:prstGeom prst="rect">
            <a:avLst/>
          </a:prstGeom>
        </p:spPr>
      </p:pic>
      <p:sp>
        <p:nvSpPr>
          <p:cNvPr id="6" name="Text Box 13">
            <a:extLst>
              <a:ext uri="{FF2B5EF4-FFF2-40B4-BE49-F238E27FC236}">
                <a16:creationId xmlns:a16="http://schemas.microsoft.com/office/drawing/2014/main" id="{2EA93198-3BB7-0F30-8C42-718FDAB564B6}"/>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27413847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p>
          <a:p>
            <a:pPr eaLnBrk="1" hangingPunct="1">
              <a:spcBef>
                <a:spcPct val="0"/>
              </a:spcBef>
              <a:buClrTx/>
              <a:buSzTx/>
              <a:buFontTx/>
              <a:buNone/>
            </a:pPr>
            <a:endParaRPr lang="en-US" altLang="en-US" sz="1400" i="1" dirty="0"/>
          </a:p>
          <a:p>
            <a:pPr eaLnBrk="1" hangingPunct="1">
              <a:spcBef>
                <a:spcPct val="0"/>
              </a:spcBef>
              <a:buClrTx/>
              <a:buSzTx/>
              <a:buFontTx/>
              <a:buNone/>
            </a:pPr>
            <a:r>
              <a:rPr lang="en-US" altLang="en-US" sz="1400" i="1" dirty="0"/>
              <a:t>What is the basic retinal problem in FEVR?</a:t>
            </a:r>
          </a:p>
          <a:p>
            <a:pPr eaLnBrk="1" hangingPunct="1">
              <a:spcBef>
                <a:spcPct val="0"/>
              </a:spcBef>
              <a:buClrTx/>
              <a:buSzTx/>
              <a:buFontTx/>
              <a:buNone/>
            </a:pPr>
            <a:r>
              <a:rPr lang="en-US" altLang="en-US" sz="1400" dirty="0"/>
              <a:t>The temporal retina fails to vascularize</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‘The temporal retina fails to vascularize’—that sounds like ROP. In what two ways will FEVR neonates differ from ROP neonates?</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FEVR babies will be </a:t>
            </a:r>
            <a:r>
              <a:rPr lang="en-US" altLang="en-US" sz="1400" b="1" dirty="0">
                <a:solidFill>
                  <a:srgbClr val="FFFF00"/>
                </a:solidFill>
              </a:rPr>
              <a:t>full-term</a:t>
            </a:r>
            <a:r>
              <a:rPr lang="en-US" altLang="en-US" sz="1400" dirty="0">
                <a:solidFill>
                  <a:srgbClr val="FFFF00"/>
                </a:solidFill>
              </a:rPr>
              <a:t>, and have </a:t>
            </a:r>
            <a:r>
              <a:rPr lang="en-US" altLang="en-US" sz="1400" b="1" dirty="0">
                <a:solidFill>
                  <a:srgbClr val="FFFF00"/>
                </a:solidFill>
              </a:rPr>
              <a:t>normal oxygenation </a:t>
            </a:r>
            <a:r>
              <a:rPr lang="en-US" altLang="en-US" sz="1400" dirty="0">
                <a:solidFill>
                  <a:srgbClr val="FFFF00"/>
                </a:solidFill>
              </a:rPr>
              <a:t>status</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the inheritance pattern for FEVR?</a:t>
            </a: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245</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D12FC817-FBA7-2120-85D6-0330A6CFBB98}"/>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12961313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p>
          <a:p>
            <a:pPr eaLnBrk="1" hangingPunct="1">
              <a:spcBef>
                <a:spcPct val="0"/>
              </a:spcBef>
              <a:buClrTx/>
              <a:buSzTx/>
              <a:buFontTx/>
              <a:buNone/>
            </a:pPr>
            <a:endParaRPr lang="en-US" altLang="en-US" sz="1400" i="1" dirty="0"/>
          </a:p>
          <a:p>
            <a:pPr eaLnBrk="1" hangingPunct="1">
              <a:spcBef>
                <a:spcPct val="0"/>
              </a:spcBef>
              <a:buClrTx/>
              <a:buSzTx/>
              <a:buFontTx/>
              <a:buNone/>
            </a:pPr>
            <a:r>
              <a:rPr lang="en-US" altLang="en-US" sz="1400" i="1" dirty="0"/>
              <a:t>What is the basic retinal problem in FEVR?</a:t>
            </a:r>
          </a:p>
          <a:p>
            <a:pPr eaLnBrk="1" hangingPunct="1">
              <a:spcBef>
                <a:spcPct val="0"/>
              </a:spcBef>
              <a:buClrTx/>
              <a:buSzTx/>
              <a:buFontTx/>
              <a:buNone/>
            </a:pPr>
            <a:r>
              <a:rPr lang="en-US" altLang="en-US" sz="1400" dirty="0"/>
              <a:t>The temporal retina fails to vascularize</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‘The temporal retina fails to vascularize’—that sounds like ROP. In what two ways will FEVR neonates differ from ROP neonates?</a:t>
            </a:r>
          </a:p>
          <a:p>
            <a:pPr eaLnBrk="1" hangingPunct="1">
              <a:spcBef>
                <a:spcPct val="0"/>
              </a:spcBef>
              <a:buClrTx/>
              <a:buSzTx/>
              <a:buFontTx/>
              <a:buNone/>
            </a:pPr>
            <a:r>
              <a:rPr lang="en-US" altLang="en-US" sz="1400" dirty="0"/>
              <a:t>FEVR babies will be full-term, and have normal oxygenation status</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is the inheritance pattern for FEVR?</a:t>
            </a: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246</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A4E76BA7-A55A-E2C3-0BFA-301D6ED735B0}"/>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394887203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p>
          <a:p>
            <a:pPr eaLnBrk="1" hangingPunct="1">
              <a:spcBef>
                <a:spcPct val="0"/>
              </a:spcBef>
              <a:buClrTx/>
              <a:buSzTx/>
              <a:buFontTx/>
              <a:buNone/>
            </a:pPr>
            <a:endParaRPr lang="en-US" altLang="en-US" sz="1400" i="1" dirty="0"/>
          </a:p>
          <a:p>
            <a:pPr eaLnBrk="1" hangingPunct="1">
              <a:spcBef>
                <a:spcPct val="0"/>
              </a:spcBef>
              <a:buClrTx/>
              <a:buSzTx/>
              <a:buFontTx/>
              <a:buNone/>
            </a:pPr>
            <a:r>
              <a:rPr lang="en-US" altLang="en-US" sz="1400" i="1" dirty="0"/>
              <a:t>What is the basic retinal problem in FEVR?</a:t>
            </a:r>
          </a:p>
          <a:p>
            <a:pPr eaLnBrk="1" hangingPunct="1">
              <a:spcBef>
                <a:spcPct val="0"/>
              </a:spcBef>
              <a:buClrTx/>
              <a:buSzTx/>
              <a:buFontTx/>
              <a:buNone/>
            </a:pPr>
            <a:r>
              <a:rPr lang="en-US" altLang="en-US" sz="1400" dirty="0"/>
              <a:t>The temporal retina fails to vascularize</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‘The temporal retina fails to vascularize’—that sounds like ROP. In what two ways will FEVR neonates differ from ROP neonates?</a:t>
            </a:r>
          </a:p>
          <a:p>
            <a:pPr eaLnBrk="1" hangingPunct="1">
              <a:spcBef>
                <a:spcPct val="0"/>
              </a:spcBef>
              <a:buClrTx/>
              <a:buSzTx/>
              <a:buFontTx/>
              <a:buNone/>
            </a:pPr>
            <a:r>
              <a:rPr lang="en-US" altLang="en-US" sz="1400" dirty="0"/>
              <a:t>FEVR babies will be full-term, and have normal oxygenation status</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What is the inheritance pattern for FEVR?</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247</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993569B1-2596-26E1-2DE5-EE3A43522096}"/>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92630856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BB915C6-F5F3-AA8B-BC2F-4F169EC0CDD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1442" name="Rectangle 2">
            <a:extLst>
              <a:ext uri="{FF2B5EF4-FFF2-40B4-BE49-F238E27FC236}">
                <a16:creationId xmlns:a16="http://schemas.microsoft.com/office/drawing/2014/main" id="{7D211F18-A25F-C292-39F2-9F74340F8CCD}"/>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3" name="Rectangle 3">
            <a:extLst>
              <a:ext uri="{FF2B5EF4-FFF2-40B4-BE49-F238E27FC236}">
                <a16:creationId xmlns:a16="http://schemas.microsoft.com/office/drawing/2014/main" id="{57CF5987-0D60-06FE-A612-14B93C3A041A}"/>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61444" name="Rectangle 4">
            <a:extLst>
              <a:ext uri="{FF2B5EF4-FFF2-40B4-BE49-F238E27FC236}">
                <a16:creationId xmlns:a16="http://schemas.microsoft.com/office/drawing/2014/main" id="{986E9F0A-3B15-08E5-C026-5051AD31D1D9}"/>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16392" name="Rectangle 8">
            <a:extLst>
              <a:ext uri="{FF2B5EF4-FFF2-40B4-BE49-F238E27FC236}">
                <a16:creationId xmlns:a16="http://schemas.microsoft.com/office/drawing/2014/main" id="{2D269488-F2DD-7E78-60F1-71993FA16A4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61449" name="Text Box 9">
            <a:extLst>
              <a:ext uri="{FF2B5EF4-FFF2-40B4-BE49-F238E27FC236}">
                <a16:creationId xmlns:a16="http://schemas.microsoft.com/office/drawing/2014/main" id="{A7FA6938-B627-E6DC-9054-6C6424B2F3DF}"/>
              </a:ext>
            </a:extLst>
          </p:cNvPr>
          <p:cNvSpPr txBox="1">
            <a:spLocks noChangeArrowheads="1"/>
          </p:cNvSpPr>
          <p:nvPr/>
        </p:nvSpPr>
        <p:spPr bwMode="auto">
          <a:xfrm>
            <a:off x="4495800" y="3457575"/>
            <a:ext cx="4625975" cy="1385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chemeClr val="bg1">
                    <a:lumMod val="75000"/>
                  </a:schemeClr>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chemeClr val="bg1">
                    <a:lumMod val="75000"/>
                  </a:schemeClr>
                </a:solidFill>
              </a:rPr>
              <a:t>2)</a:t>
            </a:r>
            <a:r>
              <a:rPr lang="en-US" altLang="en-US" sz="1600" b="1" dirty="0">
                <a:solidFill>
                  <a:schemeClr val="bg1">
                    <a:lumMod val="75000"/>
                  </a:schemeClr>
                </a:solidFill>
              </a:rPr>
              <a:t> </a:t>
            </a:r>
            <a:r>
              <a:rPr lang="en-US" altLang="en-US" sz="1600" b="1" i="1" dirty="0">
                <a:solidFill>
                  <a:srgbClr val="0000FF"/>
                </a:solidFill>
              </a:rPr>
              <a:t>Familial exudative vitreoretinopathy</a:t>
            </a:r>
            <a:r>
              <a:rPr lang="en-US" altLang="en-US" sz="1600" b="1" dirty="0">
                <a:solidFill>
                  <a:srgbClr val="0000FF"/>
                </a:solidFill>
              </a:rPr>
              <a:t> (FEVR)</a:t>
            </a:r>
          </a:p>
          <a:p>
            <a:pPr eaLnBrk="1" hangingPunct="1">
              <a:lnSpc>
                <a:spcPct val="110000"/>
              </a:lnSpc>
              <a:spcBef>
                <a:spcPct val="0"/>
              </a:spcBef>
              <a:buClrTx/>
              <a:buSzTx/>
              <a:buFontTx/>
              <a:buNone/>
            </a:pPr>
            <a:r>
              <a:rPr lang="en-US" altLang="en-US" sz="1600" dirty="0">
                <a:solidFill>
                  <a:srgbClr val="B2B2B2"/>
                </a:solidFill>
              </a:rPr>
              <a:t>3) </a:t>
            </a:r>
            <a:r>
              <a:rPr lang="en-US" altLang="en-US" sz="1600" i="1" dirty="0" err="1">
                <a:solidFill>
                  <a:srgbClr val="B2B2B2"/>
                </a:solidFill>
              </a:rPr>
              <a:t>Toxocara</a:t>
            </a:r>
            <a:r>
              <a:rPr lang="en-US" altLang="en-US" sz="1600" i="1" dirty="0">
                <a:solidFill>
                  <a:srgbClr val="B2B2B2"/>
                </a:solidFill>
              </a:rPr>
              <a:t> chorioretinitis</a:t>
            </a:r>
          </a:p>
        </p:txBody>
      </p:sp>
      <p:sp>
        <p:nvSpPr>
          <p:cNvPr id="61450" name="Text Box 10">
            <a:extLst>
              <a:ext uri="{FF2B5EF4-FFF2-40B4-BE49-F238E27FC236}">
                <a16:creationId xmlns:a16="http://schemas.microsoft.com/office/drawing/2014/main" id="{EA384B5E-1A1B-C1DB-E794-59E9F20B2B68}"/>
              </a:ext>
            </a:extLst>
          </p:cNvPr>
          <p:cNvSpPr txBox="1">
            <a:spLocks noChangeArrowheads="1"/>
          </p:cNvSpPr>
          <p:nvPr/>
        </p:nvSpPr>
        <p:spPr bwMode="auto">
          <a:xfrm>
            <a:off x="1279525" y="1546455"/>
            <a:ext cx="5836892" cy="2720745"/>
          </a:xfrm>
          <a:prstGeom prst="rect">
            <a:avLst/>
          </a:prstGeom>
          <a:solidFill>
            <a:srgbClr val="FFFF00"/>
          </a:solidFill>
          <a:ln w="9525">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sz="1400" i="1" dirty="0"/>
              <a:t>In a nutshell, what sort of condition is FEVR?</a:t>
            </a:r>
          </a:p>
          <a:p>
            <a:pPr eaLnBrk="1" hangingPunct="1">
              <a:spcBef>
                <a:spcPct val="0"/>
              </a:spcBef>
              <a:buClrTx/>
              <a:buSzTx/>
              <a:buNone/>
            </a:pPr>
            <a:r>
              <a:rPr lang="en-US" sz="1400" dirty="0"/>
              <a:t>A vitreoretinal dystrophy</a:t>
            </a:r>
          </a:p>
          <a:p>
            <a:pPr eaLnBrk="1" hangingPunct="1">
              <a:spcBef>
                <a:spcPct val="0"/>
              </a:spcBef>
              <a:buClrTx/>
              <a:buSzTx/>
              <a:buFontTx/>
              <a:buNone/>
            </a:pPr>
            <a:endParaRPr lang="en-US" altLang="en-US" sz="1400" i="1" dirty="0"/>
          </a:p>
          <a:p>
            <a:pPr eaLnBrk="1" hangingPunct="1">
              <a:spcBef>
                <a:spcPct val="0"/>
              </a:spcBef>
              <a:buClrTx/>
              <a:buSzTx/>
              <a:buFontTx/>
              <a:buNone/>
            </a:pPr>
            <a:r>
              <a:rPr lang="en-US" altLang="en-US" sz="1400" i="1" dirty="0"/>
              <a:t>What is the basic retinal problem in FEVR?</a:t>
            </a:r>
          </a:p>
          <a:p>
            <a:pPr eaLnBrk="1" hangingPunct="1">
              <a:spcBef>
                <a:spcPct val="0"/>
              </a:spcBef>
              <a:buClrTx/>
              <a:buSzTx/>
              <a:buFontTx/>
              <a:buNone/>
            </a:pPr>
            <a:r>
              <a:rPr lang="en-US" altLang="en-US" sz="1400" dirty="0"/>
              <a:t>The temporal retina fails to vascularize</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‘The temporal retina fails to vascularize’—that sounds like ROP. In what two ways will FEVR neonates differ from ROP neonates?</a:t>
            </a:r>
          </a:p>
          <a:p>
            <a:pPr eaLnBrk="1" hangingPunct="1">
              <a:spcBef>
                <a:spcPct val="0"/>
              </a:spcBef>
              <a:buClrTx/>
              <a:buSzTx/>
              <a:buFontTx/>
              <a:buNone/>
            </a:pPr>
            <a:r>
              <a:rPr lang="en-US" altLang="en-US" sz="1400" dirty="0"/>
              <a:t>FEVR babies will be full-term, and have normal oxygenation status</a:t>
            </a:r>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t>What is the inheritance pattern for FEVR?</a:t>
            </a:r>
          </a:p>
          <a:p>
            <a:pPr eaLnBrk="1" hangingPunct="1">
              <a:spcBef>
                <a:spcPct val="0"/>
              </a:spcBef>
              <a:buClrTx/>
              <a:buSzTx/>
              <a:buFontTx/>
              <a:buNone/>
            </a:pPr>
            <a:r>
              <a:rPr lang="en-US" altLang="en-US" sz="1400" dirty="0"/>
              <a:t>AD, AR and X-linked forms all exist</a:t>
            </a:r>
          </a:p>
        </p:txBody>
      </p:sp>
      <p:sp>
        <p:nvSpPr>
          <p:cNvPr id="61451" name="Slide Number Placeholder 1">
            <a:extLst>
              <a:ext uri="{FF2B5EF4-FFF2-40B4-BE49-F238E27FC236}">
                <a16:creationId xmlns:a16="http://schemas.microsoft.com/office/drawing/2014/main" id="{BC3D349F-346D-A93C-EB12-B9C85F8E731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41A93E2-0DB2-49A1-9D6E-B982A4B4FB6A}" type="slidenum">
              <a:rPr lang="en-US" altLang="en-US" sz="1000"/>
              <a:pPr>
                <a:spcBef>
                  <a:spcPct val="0"/>
                </a:spcBef>
                <a:buClrTx/>
                <a:buSzTx/>
                <a:buFontTx/>
                <a:buNone/>
              </a:pPr>
              <a:t>248</a:t>
            </a:fld>
            <a:endParaRPr lang="en-US" altLang="en-US" sz="1000"/>
          </a:p>
        </p:txBody>
      </p:sp>
      <p:sp>
        <p:nvSpPr>
          <p:cNvPr id="11" name="Oval 10">
            <a:extLst>
              <a:ext uri="{FF2B5EF4-FFF2-40B4-BE49-F238E27FC236}">
                <a16:creationId xmlns:a16="http://schemas.microsoft.com/office/drawing/2014/main" id="{AF177377-3512-1255-EA7D-D649903B8618}"/>
              </a:ext>
            </a:extLst>
          </p:cNvPr>
          <p:cNvSpPr/>
          <p:nvPr/>
        </p:nvSpPr>
        <p:spPr>
          <a:xfrm>
            <a:off x="4399722" y="4002157"/>
            <a:ext cx="4701208" cy="8613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 Box 13">
            <a:extLst>
              <a:ext uri="{FF2B5EF4-FFF2-40B4-BE49-F238E27FC236}">
                <a16:creationId xmlns:a16="http://schemas.microsoft.com/office/drawing/2014/main" id="{A40F3951-D43F-7436-3D94-12391AFCDD38}"/>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38249253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A roundworm</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animals are the principal hosts?</a:t>
            </a:r>
          </a:p>
          <a:p>
            <a:pPr eaLnBrk="1" hangingPunct="1">
              <a:spcBef>
                <a:spcPct val="0"/>
              </a:spcBef>
              <a:buClrTx/>
              <a:buSzTx/>
              <a:buFontTx/>
              <a:buNone/>
            </a:pPr>
            <a:r>
              <a:rPr lang="en-US" altLang="en-US" sz="1400" dirty="0">
                <a:solidFill>
                  <a:schemeClr val="accent5">
                    <a:lumMod val="75000"/>
                  </a:schemeClr>
                </a:solidFill>
              </a:rPr>
              <a:t>Dogs and cats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is the worm acquired by humans?</a:t>
            </a:r>
          </a:p>
          <a:p>
            <a:pPr eaLnBrk="1" hangingPunct="1">
              <a:spcBef>
                <a:spcPct val="0"/>
              </a:spcBef>
              <a:buClrTx/>
              <a:buSzTx/>
              <a:buFontTx/>
              <a:buNone/>
            </a:pPr>
            <a:r>
              <a:rPr lang="en-US" altLang="en-US" sz="1400" dirty="0">
                <a:solidFill>
                  <a:schemeClr val="accent5">
                    <a:lumMod val="75000"/>
                  </a:schemeClr>
                </a:solidFill>
              </a:rPr>
              <a:t>Usually via consumption of contaminated soil</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249</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A5AA7699-68E0-DC37-A4BC-B5C35487951D}"/>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2308324"/>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r>
              <a:rPr lang="en-US" altLang="en-US" sz="1600" dirty="0">
                <a:solidFill>
                  <a:srgbClr val="0000FF"/>
                </a:solidFill>
              </a:rPr>
              <a:t>. Research indicates that infants rarely develop significant ROP before postmenstrual age   </a:t>
            </a:r>
            <a:r>
              <a:rPr lang="en-US" altLang="en-US" sz="1600" b="1" dirty="0">
                <a:solidFill>
                  <a:srgbClr val="0000FF"/>
                </a:solidFill>
              </a:rPr>
              <a:t>31  weeks</a:t>
            </a:r>
            <a:r>
              <a:rPr lang="en-US" altLang="en-US" sz="1600" dirty="0">
                <a:solidFill>
                  <a:srgbClr val="0000FF"/>
                </a:solidFill>
              </a:rPr>
              <a:t>. Thus, screening exams before this age have very low yield, and needlessly stress the infant.</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25</a:t>
            </a:fld>
            <a:endParaRPr lang="en-US" altLang="en-US" sz="1000"/>
          </a:p>
        </p:txBody>
      </p:sp>
      <p:sp>
        <p:nvSpPr>
          <p:cNvPr id="2" name="TextBox 1">
            <a:extLst>
              <a:ext uri="{FF2B5EF4-FFF2-40B4-BE49-F238E27FC236}">
                <a16:creationId xmlns:a16="http://schemas.microsoft.com/office/drawing/2014/main" id="{9139D12E-3CE9-335E-1ABA-8D4D34893824}"/>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58D029BA-B807-87F3-A2F1-E388FBEA07D0}"/>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F0AC7EC5-C128-4C69-9821-D9A9AB0F2E20}"/>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8473280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animals are the principal hosts?</a:t>
            </a:r>
          </a:p>
          <a:p>
            <a:pPr eaLnBrk="1" hangingPunct="1">
              <a:spcBef>
                <a:spcPct val="0"/>
              </a:spcBef>
              <a:buClrTx/>
              <a:buSzTx/>
              <a:buFontTx/>
              <a:buNone/>
            </a:pPr>
            <a:r>
              <a:rPr lang="en-US" altLang="en-US" sz="1400" dirty="0">
                <a:solidFill>
                  <a:schemeClr val="accent5">
                    <a:lumMod val="75000"/>
                  </a:schemeClr>
                </a:solidFill>
              </a:rPr>
              <a:t>Dogs and cats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is the worm acquired by humans?</a:t>
            </a:r>
          </a:p>
          <a:p>
            <a:pPr eaLnBrk="1" hangingPunct="1">
              <a:spcBef>
                <a:spcPct val="0"/>
              </a:spcBef>
              <a:buClrTx/>
              <a:buSzTx/>
              <a:buFontTx/>
              <a:buNone/>
            </a:pPr>
            <a:r>
              <a:rPr lang="en-US" altLang="en-US" sz="1400" dirty="0">
                <a:solidFill>
                  <a:schemeClr val="accent5">
                    <a:lumMod val="75000"/>
                  </a:schemeClr>
                </a:solidFill>
              </a:rPr>
              <a:t>Usually via consumption of contaminated soil</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250</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DB92C476-8FF6-55D5-C98F-FD4BFB460A70}"/>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94014996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Dogs and cats</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is the worm acquired by humans?</a:t>
            </a:r>
          </a:p>
          <a:p>
            <a:pPr eaLnBrk="1" hangingPunct="1">
              <a:spcBef>
                <a:spcPct val="0"/>
              </a:spcBef>
              <a:buClrTx/>
              <a:buSzTx/>
              <a:buFontTx/>
              <a:buNone/>
            </a:pPr>
            <a:r>
              <a:rPr lang="en-US" altLang="en-US" sz="1400" dirty="0">
                <a:solidFill>
                  <a:schemeClr val="accent5">
                    <a:lumMod val="75000"/>
                  </a:schemeClr>
                </a:solidFill>
              </a:rPr>
              <a:t>Usually via consumption of contaminated soil</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251</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742A306E-5146-25A4-41F7-FD852E95A23D}"/>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1376438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How is the worm acquired by humans?</a:t>
            </a:r>
          </a:p>
          <a:p>
            <a:pPr eaLnBrk="1" hangingPunct="1">
              <a:spcBef>
                <a:spcPct val="0"/>
              </a:spcBef>
              <a:buClrTx/>
              <a:buSzTx/>
              <a:buFontTx/>
              <a:buNone/>
            </a:pPr>
            <a:r>
              <a:rPr lang="en-US" altLang="en-US" sz="1400" dirty="0">
                <a:solidFill>
                  <a:schemeClr val="accent5">
                    <a:lumMod val="75000"/>
                  </a:schemeClr>
                </a:solidFill>
              </a:rPr>
              <a:t>Usually via consumption of contaminated soil</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252</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EAB368C2-D53C-D1D7-B00A-6A6DBDEF8F7A}"/>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90200560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the worm acquired by humans?</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Usually via consumption of contaminated soil</a:t>
            </a: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253</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CBB821D1-11D6-1EF2-28DC-D1D40A27657A}"/>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02839316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the worm acquired by humans?</a:t>
            </a:r>
          </a:p>
          <a:p>
            <a:pPr eaLnBrk="1" hangingPunct="1">
              <a:spcBef>
                <a:spcPct val="0"/>
              </a:spcBef>
              <a:buClrTx/>
              <a:buSzTx/>
              <a:buFontTx/>
              <a:buNone/>
            </a:pPr>
            <a:r>
              <a:rPr lang="en-US" altLang="en-US" sz="1400" dirty="0">
                <a:solidFill>
                  <a:srgbClr val="0000FF"/>
                </a:solidFill>
              </a:rPr>
              <a:t>Usually via consumption of contaminated soil</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254</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2721CCEE-4BE5-E996-2FB0-2D4F43B3B2A5}"/>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81215479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the worm acquired by humans?</a:t>
            </a:r>
          </a:p>
          <a:p>
            <a:pPr eaLnBrk="1" hangingPunct="1">
              <a:spcBef>
                <a:spcPct val="0"/>
              </a:spcBef>
              <a:buClrTx/>
              <a:buSzTx/>
              <a:buFontTx/>
              <a:buNone/>
            </a:pPr>
            <a:r>
              <a:rPr lang="en-US" altLang="en-US" sz="1400" dirty="0">
                <a:solidFill>
                  <a:srgbClr val="0000FF"/>
                </a:solidFill>
              </a:rPr>
              <a:t>Usually via consumption of contaminated soil</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classic appearance of the ROP-like lesion?</a:t>
            </a:r>
          </a:p>
          <a:p>
            <a:pPr eaLnBrk="1" hangingPunct="1">
              <a:spcBef>
                <a:spcPct val="0"/>
              </a:spcBef>
              <a:buClrTx/>
              <a:buSzTx/>
              <a:buFontTx/>
              <a:buNone/>
            </a:pPr>
            <a:r>
              <a:rPr lang="en-US" altLang="en-US" sz="1400" dirty="0">
                <a:solidFill>
                  <a:schemeClr val="accent5">
                    <a:lumMod val="75000"/>
                  </a:schemeClr>
                </a:solidFill>
              </a:rPr>
              <a:t>A peripheral retinal mass connected by dense fibrous strands to the optic disc</a:t>
            </a: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255</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EE52E5EC-E3DE-C3E0-4290-C179309E7D63}"/>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09832540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the worm acquired by humans?</a:t>
            </a:r>
          </a:p>
          <a:p>
            <a:pPr eaLnBrk="1" hangingPunct="1">
              <a:spcBef>
                <a:spcPct val="0"/>
              </a:spcBef>
              <a:buClrTx/>
              <a:buSzTx/>
              <a:buFontTx/>
              <a:buNone/>
            </a:pPr>
            <a:r>
              <a:rPr lang="en-US" altLang="en-US" sz="1400" dirty="0">
                <a:solidFill>
                  <a:srgbClr val="0000FF"/>
                </a:solidFill>
              </a:rPr>
              <a:t>Usually via consumption of contaminated soil</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classic appearance of the ROP-like lesion?</a:t>
            </a:r>
          </a:p>
          <a:p>
            <a:pPr eaLnBrk="1" hangingPunct="1">
              <a:spcBef>
                <a:spcPct val="0"/>
              </a:spcBef>
              <a:buClrTx/>
              <a:buSzTx/>
              <a:buFontTx/>
              <a:buNone/>
            </a:pPr>
            <a:r>
              <a:rPr lang="en-US" altLang="en-US" sz="1400" dirty="0">
                <a:solidFill>
                  <a:srgbClr val="0000FF"/>
                </a:solidFill>
              </a:rPr>
              <a:t>A peripheral retinal mass connected by dense fibrous strands to the optic disc</a:t>
            </a:r>
            <a:endParaRPr lang="en-US" altLang="en-US" sz="1400" dirty="0">
              <a:solidFill>
                <a:schemeClr val="accent5">
                  <a:lumMod val="75000"/>
                </a:schemeClr>
              </a:solidFill>
            </a:endParaRPr>
          </a:p>
          <a:p>
            <a:pPr eaLnBrk="1" hangingPunct="1">
              <a:spcBef>
                <a:spcPct val="0"/>
              </a:spcBef>
              <a:buClrTx/>
              <a:buSzTx/>
              <a:buFontTx/>
              <a:buNone/>
            </a:pPr>
            <a:endParaRPr lang="en-US" altLang="en-US" sz="1400" i="1" dirty="0">
              <a:solidFill>
                <a:schemeClr val="accent5">
                  <a:lumMod val="75000"/>
                </a:schemeClr>
              </a:solidFill>
            </a:endParaRPr>
          </a:p>
          <a:p>
            <a:pPr eaLnBrk="1" hangingPunct="1">
              <a:spcBef>
                <a:spcPct val="0"/>
              </a:spcBef>
              <a:buClrTx/>
              <a:buSzTx/>
              <a:buFontTx/>
              <a:buNone/>
            </a:pPr>
            <a:r>
              <a:rPr lang="en-US" altLang="en-US" sz="1400" i="1" dirty="0">
                <a:solidFill>
                  <a:schemeClr val="accent5">
                    <a:lumMod val="75000"/>
                  </a:schemeClr>
                </a:solidFill>
              </a:rPr>
              <a:t>What percent of ocular toxocariasis pts have the ROP-like presentation?</a:t>
            </a: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256</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CCA3BA74-71AD-85A2-827E-CC22905097F2}"/>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80689467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4" name="Slide Number Placeholder 1">
            <a:extLst>
              <a:ext uri="{FF2B5EF4-FFF2-40B4-BE49-F238E27FC236}">
                <a16:creationId xmlns:a16="http://schemas.microsoft.com/office/drawing/2014/main" id="{0DF9DF95-C878-4F93-B822-172575B27C4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85DD8A6-2914-49EA-BB3F-5E43534EF10A}" type="slidenum">
              <a:rPr lang="en-US" altLang="en-US" sz="1000" smtClean="0"/>
              <a:pPr>
                <a:spcBef>
                  <a:spcPct val="0"/>
                </a:spcBef>
                <a:buClrTx/>
                <a:buSzTx/>
                <a:buFontTx/>
                <a:buNone/>
              </a:pPr>
              <a:t>257</a:t>
            </a:fld>
            <a:endParaRPr lang="en-US" altLang="en-US" sz="1000"/>
          </a:p>
        </p:txBody>
      </p:sp>
      <p:sp>
        <p:nvSpPr>
          <p:cNvPr id="9" name="TextBox 8">
            <a:extLst>
              <a:ext uri="{FF2B5EF4-FFF2-40B4-BE49-F238E27FC236}">
                <a16:creationId xmlns:a16="http://schemas.microsoft.com/office/drawing/2014/main" id="{84EBD07C-8BE1-453E-82C0-3C9AE0C013BF}"/>
              </a:ext>
            </a:extLst>
          </p:cNvPr>
          <p:cNvSpPr txBox="1"/>
          <p:nvPr/>
        </p:nvSpPr>
        <p:spPr>
          <a:xfrm>
            <a:off x="3299888" y="6089733"/>
            <a:ext cx="2544351" cy="369332"/>
          </a:xfrm>
          <a:prstGeom prst="rect">
            <a:avLst/>
          </a:prstGeom>
          <a:noFill/>
        </p:spPr>
        <p:txBody>
          <a:bodyPr wrap="none" rtlCol="0">
            <a:spAutoFit/>
          </a:bodyPr>
          <a:lstStyle/>
          <a:p>
            <a:pPr algn="ctr"/>
            <a:r>
              <a:rPr lang="en-US" i="1" dirty="0" err="1"/>
              <a:t>Toxocara</a:t>
            </a:r>
            <a:r>
              <a:rPr lang="en-US" dirty="0"/>
              <a:t> chorioretinitis</a:t>
            </a:r>
          </a:p>
        </p:txBody>
      </p:sp>
      <p:pic>
        <p:nvPicPr>
          <p:cNvPr id="6" name="Picture 2">
            <a:extLst>
              <a:ext uri="{FF2B5EF4-FFF2-40B4-BE49-F238E27FC236}">
                <a16:creationId xmlns:a16="http://schemas.microsoft.com/office/drawing/2014/main" id="{80445EBC-5065-CF5C-397F-1F718EBDB425}"/>
              </a:ext>
            </a:extLst>
          </p:cNvPr>
          <p:cNvPicPr>
            <a:picLocks noChangeAspect="1"/>
          </p:cNvPicPr>
          <p:nvPr/>
        </p:nvPicPr>
        <p:blipFill>
          <a:blip r:embed="rId2">
            <a:extLst>
              <a:ext uri="{28A0092B-C50C-407E-A947-70E740481C1C}">
                <a14:useLocalDpi xmlns:a14="http://schemas.microsoft.com/office/drawing/2010/main" val="0"/>
              </a:ext>
            </a:extLst>
          </a:blip>
          <a:srcRect l="11360" t="3252" r="11676" b="7539"/>
          <a:stretch>
            <a:fillRect/>
          </a:stretch>
        </p:blipFill>
        <p:spPr bwMode="auto">
          <a:xfrm>
            <a:off x="2245519" y="1197450"/>
            <a:ext cx="4652962" cy="446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8673203E-9AE1-D73A-7A9C-B9DF6805FF62}"/>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21189937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the worm acquired by humans?</a:t>
            </a:r>
          </a:p>
          <a:p>
            <a:pPr eaLnBrk="1" hangingPunct="1">
              <a:spcBef>
                <a:spcPct val="0"/>
              </a:spcBef>
              <a:buClrTx/>
              <a:buSzTx/>
              <a:buFontTx/>
              <a:buNone/>
            </a:pPr>
            <a:r>
              <a:rPr lang="en-US" altLang="en-US" sz="1400" dirty="0">
                <a:solidFill>
                  <a:srgbClr val="0000FF"/>
                </a:solidFill>
              </a:rPr>
              <a:t>Usually via consumption of contaminated soil</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classic appearance of the ROP-like lesion?</a:t>
            </a:r>
          </a:p>
          <a:p>
            <a:pPr eaLnBrk="1" hangingPunct="1">
              <a:spcBef>
                <a:spcPct val="0"/>
              </a:spcBef>
              <a:buClrTx/>
              <a:buSzTx/>
              <a:buFontTx/>
              <a:buNone/>
            </a:pPr>
            <a:r>
              <a:rPr lang="en-US" altLang="en-US" sz="1400" dirty="0">
                <a:solidFill>
                  <a:srgbClr val="0000FF"/>
                </a:solidFill>
              </a:rPr>
              <a:t>A peripheral retinal mass connected by dense fibrous strands to the optic disc</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percent of ocular toxocariasis pts have the ROP-like presentation?</a:t>
            </a:r>
            <a:endParaRPr lang="en-US" altLang="en-US" sz="1400" i="1" dirty="0">
              <a:solidFill>
                <a:schemeClr val="accent5">
                  <a:lumMod val="75000"/>
                </a:schemeClr>
              </a:solidFill>
            </a:endParaRPr>
          </a:p>
          <a:p>
            <a:pPr eaLnBrk="1" hangingPunct="1">
              <a:spcBef>
                <a:spcPct val="0"/>
              </a:spcBef>
              <a:buClrTx/>
              <a:buSzTx/>
              <a:buFontTx/>
              <a:buNone/>
            </a:pPr>
            <a:r>
              <a:rPr lang="en-US" altLang="en-US" sz="1400" dirty="0">
                <a:solidFill>
                  <a:schemeClr val="accent5">
                    <a:lumMod val="75000"/>
                  </a:schemeClr>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258</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CEFF09AC-7113-F8AB-BB39-C48A24F4D39D}"/>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45164926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8">
            <a:extLst>
              <a:ext uri="{FF2B5EF4-FFF2-40B4-BE49-F238E27FC236}">
                <a16:creationId xmlns:a16="http://schemas.microsoft.com/office/drawing/2014/main" id="{F8B6F962-DCDF-9C51-40C9-90456C3EA96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84998" name="Rectangle 2">
            <a:extLst>
              <a:ext uri="{FF2B5EF4-FFF2-40B4-BE49-F238E27FC236}">
                <a16:creationId xmlns:a16="http://schemas.microsoft.com/office/drawing/2014/main" id="{5F2027EE-60B0-8DBC-8332-7A3446146345}"/>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4999" name="Rectangle 3">
            <a:extLst>
              <a:ext uri="{FF2B5EF4-FFF2-40B4-BE49-F238E27FC236}">
                <a16:creationId xmlns:a16="http://schemas.microsoft.com/office/drawing/2014/main" id="{7B9876B3-4B26-7109-496C-41DFA68E8704}"/>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0" name="Rectangle 4">
            <a:extLst>
              <a:ext uri="{FF2B5EF4-FFF2-40B4-BE49-F238E27FC236}">
                <a16:creationId xmlns:a16="http://schemas.microsoft.com/office/drawing/2014/main" id="{E21E77C0-FD39-AE3F-1316-6A78BF7CE5D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85001" name="Text Box 9">
            <a:extLst>
              <a:ext uri="{FF2B5EF4-FFF2-40B4-BE49-F238E27FC236}">
                <a16:creationId xmlns:a16="http://schemas.microsoft.com/office/drawing/2014/main" id="{3733CCD6-CDDC-2EC0-0355-F84C40A7A88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B2B2B2"/>
                </a:solidFill>
              </a:rPr>
              <a:t>1) </a:t>
            </a:r>
            <a:r>
              <a:rPr lang="en-US" altLang="en-US" sz="1600" i="1" dirty="0" err="1">
                <a:solidFill>
                  <a:srgbClr val="B2B2B2"/>
                </a:solidFill>
              </a:rPr>
              <a:t>Incontinentia</a:t>
            </a:r>
            <a:r>
              <a:rPr lang="en-US" altLang="en-US" sz="1600" i="1" dirty="0">
                <a:solidFill>
                  <a:srgbClr val="B2B2B2"/>
                </a:solidFill>
              </a:rPr>
              <a:t> </a:t>
            </a:r>
            <a:r>
              <a:rPr lang="en-US" altLang="en-US" sz="1600" i="1" dirty="0" err="1">
                <a:solidFill>
                  <a:srgbClr val="B2B2B2"/>
                </a:solidFill>
              </a:rPr>
              <a:t>pigmenti</a:t>
            </a:r>
            <a:endParaRPr lang="en-US" altLang="en-US" sz="1600" i="1" dirty="0">
              <a:solidFill>
                <a:srgbClr val="B2B2B2"/>
              </a:solidFill>
            </a:endParaRPr>
          </a:p>
          <a:p>
            <a:pPr eaLnBrk="1" hangingPunct="1">
              <a:spcBef>
                <a:spcPct val="0"/>
              </a:spcBef>
              <a:buClrTx/>
              <a:buSzTx/>
              <a:buFontTx/>
              <a:buNone/>
            </a:pPr>
            <a:r>
              <a:rPr lang="en-US" altLang="en-US" sz="1600" dirty="0">
                <a:solidFill>
                  <a:srgbClr val="B2B2B2"/>
                </a:solidFill>
              </a:rPr>
              <a:t>2) </a:t>
            </a:r>
            <a:r>
              <a:rPr lang="en-US" altLang="en-US" sz="1600" i="1" dirty="0">
                <a:solidFill>
                  <a:srgbClr val="B2B2B2"/>
                </a:solidFill>
              </a:rPr>
              <a:t>Familial exudative vitreoretinopathy</a:t>
            </a:r>
            <a:r>
              <a:rPr lang="en-US" altLang="en-US" sz="1600" dirty="0">
                <a:solidFill>
                  <a:srgbClr val="B2B2B2"/>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b="1" i="1" dirty="0" err="1">
                <a:solidFill>
                  <a:srgbClr val="0000FF"/>
                </a:solidFill>
              </a:rPr>
              <a:t>Toxocara</a:t>
            </a:r>
            <a:r>
              <a:rPr lang="en-US" altLang="en-US" sz="1600" b="1" i="1" dirty="0">
                <a:solidFill>
                  <a:srgbClr val="0000FF"/>
                </a:solidFill>
              </a:rPr>
              <a:t> chorioretinitis</a:t>
            </a:r>
          </a:p>
        </p:txBody>
      </p:sp>
      <p:sp>
        <p:nvSpPr>
          <p:cNvPr id="85002" name="Text Box 10">
            <a:extLst>
              <a:ext uri="{FF2B5EF4-FFF2-40B4-BE49-F238E27FC236}">
                <a16:creationId xmlns:a16="http://schemas.microsoft.com/office/drawing/2014/main" id="{46076054-0970-6E73-B89D-5C36B8DAF1F7}"/>
              </a:ext>
            </a:extLst>
          </p:cNvPr>
          <p:cNvSpPr txBox="1">
            <a:spLocks noChangeArrowheads="1"/>
          </p:cNvSpPr>
          <p:nvPr/>
        </p:nvSpPr>
        <p:spPr bwMode="auto">
          <a:xfrm>
            <a:off x="273684" y="3084860"/>
            <a:ext cx="4526916" cy="3539430"/>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bug is </a:t>
            </a:r>
            <a:r>
              <a:rPr lang="en-US" altLang="en-US" sz="1400" i="1" dirty="0" err="1">
                <a:solidFill>
                  <a:srgbClr val="0000FF"/>
                </a:solidFill>
              </a:rPr>
              <a:t>Toxocara</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A roundworm</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animals are the principal hosts?</a:t>
            </a:r>
          </a:p>
          <a:p>
            <a:pPr eaLnBrk="1" hangingPunct="1">
              <a:spcBef>
                <a:spcPct val="0"/>
              </a:spcBef>
              <a:buClrTx/>
              <a:buSzTx/>
              <a:buFontTx/>
              <a:buNone/>
            </a:pPr>
            <a:r>
              <a:rPr lang="en-US" altLang="en-US" sz="1400" dirty="0">
                <a:solidFill>
                  <a:srgbClr val="0000FF"/>
                </a:solidFill>
              </a:rPr>
              <a:t>Dogs and cats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the worm acquired by humans?</a:t>
            </a:r>
          </a:p>
          <a:p>
            <a:pPr eaLnBrk="1" hangingPunct="1">
              <a:spcBef>
                <a:spcPct val="0"/>
              </a:spcBef>
              <a:buClrTx/>
              <a:buSzTx/>
              <a:buFontTx/>
              <a:buNone/>
            </a:pPr>
            <a:r>
              <a:rPr lang="en-US" altLang="en-US" sz="1400" dirty="0">
                <a:solidFill>
                  <a:srgbClr val="0000FF"/>
                </a:solidFill>
              </a:rPr>
              <a:t>Usually via consumption of contaminated soil</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classic appearance of the ROP-like lesion?</a:t>
            </a:r>
          </a:p>
          <a:p>
            <a:pPr eaLnBrk="1" hangingPunct="1">
              <a:spcBef>
                <a:spcPct val="0"/>
              </a:spcBef>
              <a:buClrTx/>
              <a:buSzTx/>
              <a:buFontTx/>
              <a:buNone/>
            </a:pPr>
            <a:r>
              <a:rPr lang="en-US" altLang="en-US" sz="1400" dirty="0">
                <a:solidFill>
                  <a:srgbClr val="0000FF"/>
                </a:solidFill>
              </a:rPr>
              <a:t>A peripheral retinal mass connected by dense fibrous strands to the optic disc</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percent of ocular toxocariasis pts have the ROP-like presentation?</a:t>
            </a:r>
          </a:p>
          <a:p>
            <a:pPr eaLnBrk="1" hangingPunct="1">
              <a:spcBef>
                <a:spcPct val="0"/>
              </a:spcBef>
              <a:buClrTx/>
              <a:buSzTx/>
              <a:buFontTx/>
              <a:buNone/>
            </a:pPr>
            <a:r>
              <a:rPr lang="en-US" altLang="en-US" sz="1400" dirty="0">
                <a:solidFill>
                  <a:srgbClr val="0000FF"/>
                </a:solidFill>
              </a:rPr>
              <a:t>About half</a:t>
            </a:r>
          </a:p>
        </p:txBody>
      </p:sp>
      <p:sp>
        <p:nvSpPr>
          <p:cNvPr id="85003" name="Slide Number Placeholder 1">
            <a:extLst>
              <a:ext uri="{FF2B5EF4-FFF2-40B4-BE49-F238E27FC236}">
                <a16:creationId xmlns:a16="http://schemas.microsoft.com/office/drawing/2014/main" id="{BFE81287-D771-0972-7E98-87C12219FC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246534-68E8-4103-B7C3-05D32B975EDB}" type="slidenum">
              <a:rPr lang="en-US" altLang="en-US" sz="1000"/>
              <a:pPr>
                <a:spcBef>
                  <a:spcPct val="0"/>
                </a:spcBef>
                <a:buClrTx/>
                <a:buSzTx/>
                <a:buFontTx/>
                <a:buNone/>
              </a:pPr>
              <a:t>259</a:t>
            </a:fld>
            <a:endParaRPr lang="en-US" altLang="en-US" sz="1000"/>
          </a:p>
        </p:txBody>
      </p:sp>
      <p:sp>
        <p:nvSpPr>
          <p:cNvPr id="13" name="Rectangle 3">
            <a:extLst>
              <a:ext uri="{FF2B5EF4-FFF2-40B4-BE49-F238E27FC236}">
                <a16:creationId xmlns:a16="http://schemas.microsoft.com/office/drawing/2014/main" id="{2934DD90-085D-4195-881C-79288060F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Oval 1">
            <a:extLst>
              <a:ext uri="{FF2B5EF4-FFF2-40B4-BE49-F238E27FC236}">
                <a16:creationId xmlns:a16="http://schemas.microsoft.com/office/drawing/2014/main" id="{CE8CE09D-E321-D2BE-A3BC-E43F88D91866}"/>
              </a:ext>
            </a:extLst>
          </p:cNvPr>
          <p:cNvSpPr/>
          <p:nvPr/>
        </p:nvSpPr>
        <p:spPr>
          <a:xfrm>
            <a:off x="4648200" y="4343401"/>
            <a:ext cx="2625725" cy="64008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 Box 13">
            <a:extLst>
              <a:ext uri="{FF2B5EF4-FFF2-40B4-BE49-F238E27FC236}">
                <a16:creationId xmlns:a16="http://schemas.microsoft.com/office/drawing/2014/main" id="{5F0DD2EB-B638-316C-FE79-1E7537DDF7AB}"/>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05630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2973122"/>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r>
              <a:rPr lang="en-US" altLang="en-US" sz="1600" dirty="0">
                <a:solidFill>
                  <a:srgbClr val="0000FF"/>
                </a:solidFill>
              </a:rPr>
              <a:t>. Research indicates that infants rarely develop significant ROP before postmenstrual age   </a:t>
            </a:r>
            <a:r>
              <a:rPr lang="en-US" altLang="en-US" sz="1600" b="1" dirty="0">
                <a:solidFill>
                  <a:srgbClr val="0000FF"/>
                </a:solidFill>
              </a:rPr>
              <a:t>31  weeks</a:t>
            </a:r>
            <a:r>
              <a:rPr lang="en-US" altLang="en-US" sz="1600" dirty="0">
                <a:solidFill>
                  <a:srgbClr val="0000FF"/>
                </a:solidFill>
              </a:rPr>
              <a:t>. Thus, screening exams before this age have very low yield, and needlessly stress the infant.</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What does this indicate about the relationship between timing of ROP development and an infant’s chronologic age?</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26</a:t>
            </a:fld>
            <a:endParaRPr lang="en-US" altLang="en-US" sz="1000"/>
          </a:p>
        </p:txBody>
      </p:sp>
      <p:sp>
        <p:nvSpPr>
          <p:cNvPr id="2" name="TextBox 1">
            <a:extLst>
              <a:ext uri="{FF2B5EF4-FFF2-40B4-BE49-F238E27FC236}">
                <a16:creationId xmlns:a16="http://schemas.microsoft.com/office/drawing/2014/main" id="{89FB5ECC-0EDF-E031-41ED-DAD7C736CBBD}"/>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BA715428-0AEC-AF4F-FF2A-458D5300A80E}"/>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1B8AA0A2-A1F8-40EB-4626-BCB786E33349}"/>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173190505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8">
            <a:extLst>
              <a:ext uri="{FF2B5EF4-FFF2-40B4-BE49-F238E27FC236}">
                <a16:creationId xmlns:a16="http://schemas.microsoft.com/office/drawing/2014/main" id="{CCE67D44-57A3-1164-6D33-83006A38313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94214" name="Rectangle 2">
            <a:extLst>
              <a:ext uri="{FF2B5EF4-FFF2-40B4-BE49-F238E27FC236}">
                <a16:creationId xmlns:a16="http://schemas.microsoft.com/office/drawing/2014/main" id="{FDA9D090-D345-ECA5-A8F4-9872993E730C}"/>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5" name="Rectangle 3">
            <a:extLst>
              <a:ext uri="{FF2B5EF4-FFF2-40B4-BE49-F238E27FC236}">
                <a16:creationId xmlns:a16="http://schemas.microsoft.com/office/drawing/2014/main" id="{B07F2D08-A48E-56D4-3EC8-A6C41085F6CE}"/>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6" name="Rectangle 4">
            <a:extLst>
              <a:ext uri="{FF2B5EF4-FFF2-40B4-BE49-F238E27FC236}">
                <a16:creationId xmlns:a16="http://schemas.microsoft.com/office/drawing/2014/main" id="{BC65D3D7-E398-E7DE-41E0-41799655E08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7" name="Text Box 9">
            <a:extLst>
              <a:ext uri="{FF2B5EF4-FFF2-40B4-BE49-F238E27FC236}">
                <a16:creationId xmlns:a16="http://schemas.microsoft.com/office/drawing/2014/main" id="{3BAB95CE-81F5-6E9C-4F8C-E8E3F468B19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i="1" dirty="0" err="1">
                <a:solidFill>
                  <a:srgbClr val="0000FF"/>
                </a:solidFill>
              </a:rPr>
              <a:t>Incontinentia</a:t>
            </a:r>
            <a:r>
              <a:rPr lang="en-US" altLang="en-US" sz="1600" i="1" dirty="0">
                <a:solidFill>
                  <a:srgbClr val="0000FF"/>
                </a:solidFill>
              </a:rPr>
              <a:t> </a:t>
            </a:r>
            <a:r>
              <a:rPr lang="en-US" altLang="en-US" sz="1600" i="1" dirty="0" err="1">
                <a:solidFill>
                  <a:srgbClr val="0000FF"/>
                </a:solidFill>
              </a:rPr>
              <a:t>pigmenti</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2) </a:t>
            </a:r>
            <a:r>
              <a:rPr lang="en-US" altLang="en-US" sz="1600" i="1" dirty="0">
                <a:solidFill>
                  <a:srgbClr val="0000FF"/>
                </a:solidFill>
              </a:rPr>
              <a:t>Familial exudative vitreoretinopathy</a:t>
            </a:r>
            <a:r>
              <a:rPr lang="en-US" altLang="en-US" sz="1600" dirty="0">
                <a:solidFill>
                  <a:srgbClr val="0000FF"/>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chorioretinitis</a:t>
            </a:r>
          </a:p>
        </p:txBody>
      </p:sp>
      <p:sp>
        <p:nvSpPr>
          <p:cNvPr id="94218" name="AutoShape 10">
            <a:extLst>
              <a:ext uri="{FF2B5EF4-FFF2-40B4-BE49-F238E27FC236}">
                <a16:creationId xmlns:a16="http://schemas.microsoft.com/office/drawing/2014/main" id="{713D5A40-B7C5-F898-BBEA-A59F77F62C8F}"/>
              </a:ext>
            </a:extLst>
          </p:cNvPr>
          <p:cNvSpPr>
            <a:spLocks/>
          </p:cNvSpPr>
          <p:nvPr/>
        </p:nvSpPr>
        <p:spPr bwMode="auto">
          <a:xfrm>
            <a:off x="4502150" y="4038600"/>
            <a:ext cx="76200" cy="533400"/>
          </a:xfrm>
          <a:prstGeom prst="leftBrace">
            <a:avLst>
              <a:gd name="adj1" fmla="val 58333"/>
              <a:gd name="adj2" fmla="val 50000"/>
            </a:avLst>
          </a:prstGeom>
          <a:noFill/>
          <a:ln w="2857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19" name="Text Box 11">
            <a:extLst>
              <a:ext uri="{FF2B5EF4-FFF2-40B4-BE49-F238E27FC236}">
                <a16:creationId xmlns:a16="http://schemas.microsoft.com/office/drawing/2014/main" id="{7EAE2C93-DD88-22B7-89B8-4120BE2D655F}"/>
              </a:ext>
            </a:extLst>
          </p:cNvPr>
          <p:cNvSpPr txBox="1">
            <a:spLocks noChangeArrowheads="1"/>
          </p:cNvSpPr>
          <p:nvPr/>
        </p:nvSpPr>
        <p:spPr bwMode="auto">
          <a:xfrm>
            <a:off x="1143000" y="4010025"/>
            <a:ext cx="2673350" cy="431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400">
                <a:solidFill>
                  <a:srgbClr val="FF0000"/>
                </a:solidFill>
              </a:rPr>
              <a:t>Mechanism similar to ROP</a:t>
            </a:r>
          </a:p>
          <a:p>
            <a:pPr algn="ctr" eaLnBrk="1" hangingPunct="1">
              <a:lnSpc>
                <a:spcPct val="80000"/>
              </a:lnSpc>
              <a:spcBef>
                <a:spcPct val="0"/>
              </a:spcBef>
              <a:buClrTx/>
              <a:buSzTx/>
              <a:buFontTx/>
              <a:buNone/>
            </a:pPr>
            <a:r>
              <a:rPr lang="en-US" altLang="en-US" sz="1400">
                <a:solidFill>
                  <a:srgbClr val="FF0000"/>
                </a:solidFill>
              </a:rPr>
              <a:t>(peripheral NV</a:t>
            </a:r>
            <a:r>
              <a:rPr lang="en-US" altLang="en-US" sz="1400">
                <a:solidFill>
                  <a:srgbClr val="FF0000"/>
                </a:solidFill>
                <a:sym typeface="Wingdings" panose="05000000000000000000" pitchFamily="2" charset="2"/>
              </a:rPr>
              <a:t>retinal traction)</a:t>
            </a:r>
            <a:endParaRPr lang="en-US" altLang="en-US" sz="1400">
              <a:solidFill>
                <a:srgbClr val="FF0000"/>
              </a:solidFill>
            </a:endParaRPr>
          </a:p>
        </p:txBody>
      </p:sp>
      <p:sp>
        <p:nvSpPr>
          <p:cNvPr id="94221" name="Text Box 13">
            <a:extLst>
              <a:ext uri="{FF2B5EF4-FFF2-40B4-BE49-F238E27FC236}">
                <a16:creationId xmlns:a16="http://schemas.microsoft.com/office/drawing/2014/main" id="{0EDDA532-1A50-B637-DBAC-20C52DA9F89D}"/>
              </a:ext>
            </a:extLst>
          </p:cNvPr>
          <p:cNvSpPr txBox="1">
            <a:spLocks noChangeArrowheads="1"/>
          </p:cNvSpPr>
          <p:nvPr/>
        </p:nvSpPr>
        <p:spPr bwMode="auto">
          <a:xfrm>
            <a:off x="82550" y="3484563"/>
            <a:ext cx="41878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400" b="1">
                <a:solidFill>
                  <a:srgbClr val="FF0000"/>
                </a:solidFill>
              </a:rPr>
              <a:t>Mechanism(s) for disc/foveal dragging in each?</a:t>
            </a:r>
          </a:p>
        </p:txBody>
      </p:sp>
      <p:sp>
        <p:nvSpPr>
          <p:cNvPr id="94222" name="Line 14">
            <a:extLst>
              <a:ext uri="{FF2B5EF4-FFF2-40B4-BE49-F238E27FC236}">
                <a16:creationId xmlns:a16="http://schemas.microsoft.com/office/drawing/2014/main" id="{C62C6672-DA77-7FA3-C493-827F96306F5E}"/>
              </a:ext>
            </a:extLst>
          </p:cNvPr>
          <p:cNvSpPr>
            <a:spLocks noChangeShapeType="1"/>
          </p:cNvSpPr>
          <p:nvPr/>
        </p:nvSpPr>
        <p:spPr bwMode="auto">
          <a:xfrm>
            <a:off x="3816350" y="4238625"/>
            <a:ext cx="685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4" name="Rectangle 16">
            <a:extLst>
              <a:ext uri="{FF2B5EF4-FFF2-40B4-BE49-F238E27FC236}">
                <a16:creationId xmlns:a16="http://schemas.microsoft.com/office/drawing/2014/main" id="{B9886B9B-1C39-C478-8C63-564EFF1BB8AC}"/>
              </a:ext>
            </a:extLst>
          </p:cNvPr>
          <p:cNvSpPr>
            <a:spLocks noChangeArrowheads="1"/>
          </p:cNvSpPr>
          <p:nvPr/>
        </p:nvSpPr>
        <p:spPr bwMode="auto">
          <a:xfrm>
            <a:off x="996950" y="4010025"/>
            <a:ext cx="2819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70000"/>
              </a:lnSpc>
              <a:spcBef>
                <a:spcPct val="0"/>
              </a:spcBef>
              <a:buClrTx/>
              <a:buSzTx/>
              <a:buFontTx/>
              <a:buNone/>
            </a:pPr>
            <a:r>
              <a:rPr lang="en-US" altLang="en-US" sz="1000"/>
              <a:t>These two share a common mechanism</a:t>
            </a:r>
          </a:p>
        </p:txBody>
      </p:sp>
      <p:sp>
        <p:nvSpPr>
          <p:cNvPr id="94226" name="Slide Number Placeholder 1">
            <a:extLst>
              <a:ext uri="{FF2B5EF4-FFF2-40B4-BE49-F238E27FC236}">
                <a16:creationId xmlns:a16="http://schemas.microsoft.com/office/drawing/2014/main" id="{8080E56D-DFF1-A99D-A007-D6EE9D5BC19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ECF8F64-DD77-4249-8B0F-B466576C47A1}" type="slidenum">
              <a:rPr lang="en-US" altLang="en-US" sz="1000"/>
              <a:pPr>
                <a:spcBef>
                  <a:spcPct val="0"/>
                </a:spcBef>
                <a:buClrTx/>
                <a:buSzTx/>
                <a:buFontTx/>
                <a:buNone/>
              </a:pPr>
              <a:t>260</a:t>
            </a:fld>
            <a:endParaRPr lang="en-US" altLang="en-US" sz="1000"/>
          </a:p>
        </p:txBody>
      </p:sp>
      <p:sp>
        <p:nvSpPr>
          <p:cNvPr id="20" name="Rectangle 3">
            <a:extLst>
              <a:ext uri="{FF2B5EF4-FFF2-40B4-BE49-F238E27FC236}">
                <a16:creationId xmlns:a16="http://schemas.microsoft.com/office/drawing/2014/main" id="{D634B55D-7880-8593-59FE-CB059685BD0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7" name="Text Box 13">
            <a:extLst>
              <a:ext uri="{FF2B5EF4-FFF2-40B4-BE49-F238E27FC236}">
                <a16:creationId xmlns:a16="http://schemas.microsoft.com/office/drawing/2014/main" id="{46DE4428-5A05-73EA-88F2-AAB79F4F9202}"/>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8">
            <a:extLst>
              <a:ext uri="{FF2B5EF4-FFF2-40B4-BE49-F238E27FC236}">
                <a16:creationId xmlns:a16="http://schemas.microsoft.com/office/drawing/2014/main" id="{CCE67D44-57A3-1164-6D33-83006A38313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94214" name="Rectangle 2">
            <a:extLst>
              <a:ext uri="{FF2B5EF4-FFF2-40B4-BE49-F238E27FC236}">
                <a16:creationId xmlns:a16="http://schemas.microsoft.com/office/drawing/2014/main" id="{FDA9D090-D345-ECA5-A8F4-9872993E730C}"/>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5" name="Rectangle 3">
            <a:extLst>
              <a:ext uri="{FF2B5EF4-FFF2-40B4-BE49-F238E27FC236}">
                <a16:creationId xmlns:a16="http://schemas.microsoft.com/office/drawing/2014/main" id="{B07F2D08-A48E-56D4-3EC8-A6C41085F6CE}"/>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6" name="Rectangle 4">
            <a:extLst>
              <a:ext uri="{FF2B5EF4-FFF2-40B4-BE49-F238E27FC236}">
                <a16:creationId xmlns:a16="http://schemas.microsoft.com/office/drawing/2014/main" id="{BC65D3D7-E398-E7DE-41E0-41799655E08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7" name="Text Box 9">
            <a:extLst>
              <a:ext uri="{FF2B5EF4-FFF2-40B4-BE49-F238E27FC236}">
                <a16:creationId xmlns:a16="http://schemas.microsoft.com/office/drawing/2014/main" id="{3BAB95CE-81F5-6E9C-4F8C-E8E3F468B19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dirty="0">
                <a:solidFill>
                  <a:srgbClr val="0000FF"/>
                </a:solidFill>
              </a:rPr>
              <a:t>3 things that look like ROP:</a:t>
            </a:r>
          </a:p>
          <a:p>
            <a:pPr eaLnBrk="1" hangingPunct="1">
              <a:lnSpc>
                <a:spcPct val="110000"/>
              </a:lnSpc>
              <a:spcBef>
                <a:spcPct val="0"/>
              </a:spcBef>
              <a:buClrTx/>
              <a:buSzTx/>
              <a:buFontTx/>
              <a:buNone/>
            </a:pPr>
            <a:endParaRPr lang="en-US" altLang="en-US" sz="1600" b="1" dirty="0">
              <a:solidFill>
                <a:srgbClr val="0000FF"/>
              </a:solidFill>
            </a:endParaRPr>
          </a:p>
          <a:p>
            <a:pPr eaLnBrk="1" hangingPunct="1">
              <a:spcBef>
                <a:spcPct val="0"/>
              </a:spcBef>
              <a:buClrTx/>
              <a:buSzTx/>
              <a:buFontTx/>
              <a:buNone/>
            </a:pPr>
            <a:r>
              <a:rPr lang="en-US" altLang="en-US" sz="1600" dirty="0">
                <a:solidFill>
                  <a:srgbClr val="0000FF"/>
                </a:solidFill>
              </a:rPr>
              <a:t>1) </a:t>
            </a:r>
            <a:r>
              <a:rPr lang="en-US" altLang="en-US" sz="1600" i="1" dirty="0" err="1">
                <a:solidFill>
                  <a:srgbClr val="0000FF"/>
                </a:solidFill>
              </a:rPr>
              <a:t>Incontinentia</a:t>
            </a:r>
            <a:r>
              <a:rPr lang="en-US" altLang="en-US" sz="1600" i="1" dirty="0">
                <a:solidFill>
                  <a:srgbClr val="0000FF"/>
                </a:solidFill>
              </a:rPr>
              <a:t> </a:t>
            </a:r>
            <a:r>
              <a:rPr lang="en-US" altLang="en-US" sz="1600" i="1" dirty="0" err="1">
                <a:solidFill>
                  <a:srgbClr val="0000FF"/>
                </a:solidFill>
              </a:rPr>
              <a:t>pigmenti</a:t>
            </a:r>
            <a:endParaRPr lang="en-US" altLang="en-US" sz="1600" i="1" dirty="0">
              <a:solidFill>
                <a:srgbClr val="0000FF"/>
              </a:solidFill>
            </a:endParaRPr>
          </a:p>
          <a:p>
            <a:pPr eaLnBrk="1" hangingPunct="1">
              <a:spcBef>
                <a:spcPct val="0"/>
              </a:spcBef>
              <a:buClrTx/>
              <a:buSzTx/>
              <a:buFontTx/>
              <a:buNone/>
            </a:pPr>
            <a:r>
              <a:rPr lang="en-US" altLang="en-US" sz="1600" dirty="0">
                <a:solidFill>
                  <a:srgbClr val="0000FF"/>
                </a:solidFill>
              </a:rPr>
              <a:t>2) </a:t>
            </a:r>
            <a:r>
              <a:rPr lang="en-US" altLang="en-US" sz="1600" i="1" dirty="0">
                <a:solidFill>
                  <a:srgbClr val="0000FF"/>
                </a:solidFill>
              </a:rPr>
              <a:t>Familial exudative vitreoretinopathy</a:t>
            </a:r>
            <a:r>
              <a:rPr lang="en-US" altLang="en-US" sz="1600" dirty="0">
                <a:solidFill>
                  <a:srgbClr val="0000FF"/>
                </a:solidFill>
              </a:rPr>
              <a:t> (FEVR)</a:t>
            </a:r>
          </a:p>
          <a:p>
            <a:pPr eaLnBrk="1" hangingPunct="1">
              <a:lnSpc>
                <a:spcPct val="110000"/>
              </a:lnSpc>
              <a:spcBef>
                <a:spcPct val="0"/>
              </a:spcBef>
              <a:buClrTx/>
              <a:buSzTx/>
              <a:buFontTx/>
              <a:buNone/>
            </a:pPr>
            <a:r>
              <a:rPr lang="en-US" altLang="en-US" sz="1600" dirty="0">
                <a:solidFill>
                  <a:schemeClr val="bg1">
                    <a:lumMod val="75000"/>
                  </a:schemeClr>
                </a:solidFill>
              </a:rPr>
              <a:t>3) </a:t>
            </a:r>
            <a:r>
              <a:rPr lang="en-US" altLang="en-US" sz="1600" i="1" dirty="0" err="1">
                <a:solidFill>
                  <a:schemeClr val="bg1">
                    <a:lumMod val="75000"/>
                  </a:schemeClr>
                </a:solidFill>
              </a:rPr>
              <a:t>Toxocara</a:t>
            </a:r>
            <a:r>
              <a:rPr lang="en-US" altLang="en-US" sz="1600" i="1" dirty="0">
                <a:solidFill>
                  <a:schemeClr val="bg1">
                    <a:lumMod val="75000"/>
                  </a:schemeClr>
                </a:solidFill>
              </a:rPr>
              <a:t> chorioretinitis</a:t>
            </a:r>
          </a:p>
        </p:txBody>
      </p:sp>
      <p:sp>
        <p:nvSpPr>
          <p:cNvPr id="94218" name="AutoShape 10">
            <a:extLst>
              <a:ext uri="{FF2B5EF4-FFF2-40B4-BE49-F238E27FC236}">
                <a16:creationId xmlns:a16="http://schemas.microsoft.com/office/drawing/2014/main" id="{713D5A40-B7C5-F898-BBEA-A59F77F62C8F}"/>
              </a:ext>
            </a:extLst>
          </p:cNvPr>
          <p:cNvSpPr>
            <a:spLocks/>
          </p:cNvSpPr>
          <p:nvPr/>
        </p:nvSpPr>
        <p:spPr bwMode="auto">
          <a:xfrm>
            <a:off x="4502150" y="4038600"/>
            <a:ext cx="76200" cy="533400"/>
          </a:xfrm>
          <a:prstGeom prst="leftBrace">
            <a:avLst>
              <a:gd name="adj1" fmla="val 58333"/>
              <a:gd name="adj2" fmla="val 50000"/>
            </a:avLst>
          </a:prstGeom>
          <a:noFill/>
          <a:ln w="2857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21" name="Text Box 13">
            <a:extLst>
              <a:ext uri="{FF2B5EF4-FFF2-40B4-BE49-F238E27FC236}">
                <a16:creationId xmlns:a16="http://schemas.microsoft.com/office/drawing/2014/main" id="{0EDDA532-1A50-B637-DBAC-20C52DA9F89D}"/>
              </a:ext>
            </a:extLst>
          </p:cNvPr>
          <p:cNvSpPr txBox="1">
            <a:spLocks noChangeArrowheads="1"/>
          </p:cNvSpPr>
          <p:nvPr/>
        </p:nvSpPr>
        <p:spPr bwMode="auto">
          <a:xfrm>
            <a:off x="82550" y="3484563"/>
            <a:ext cx="41878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400" b="1">
                <a:solidFill>
                  <a:srgbClr val="FF0000"/>
                </a:solidFill>
              </a:rPr>
              <a:t>Mechanism(s) for disc/foveal dragging in each?</a:t>
            </a:r>
          </a:p>
        </p:txBody>
      </p:sp>
      <p:sp>
        <p:nvSpPr>
          <p:cNvPr id="94222" name="Line 14">
            <a:extLst>
              <a:ext uri="{FF2B5EF4-FFF2-40B4-BE49-F238E27FC236}">
                <a16:creationId xmlns:a16="http://schemas.microsoft.com/office/drawing/2014/main" id="{C62C6672-DA77-7FA3-C493-827F96306F5E}"/>
              </a:ext>
            </a:extLst>
          </p:cNvPr>
          <p:cNvSpPr>
            <a:spLocks noChangeShapeType="1"/>
          </p:cNvSpPr>
          <p:nvPr/>
        </p:nvSpPr>
        <p:spPr bwMode="auto">
          <a:xfrm>
            <a:off x="3816350" y="4238625"/>
            <a:ext cx="685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6" name="Slide Number Placeholder 1">
            <a:extLst>
              <a:ext uri="{FF2B5EF4-FFF2-40B4-BE49-F238E27FC236}">
                <a16:creationId xmlns:a16="http://schemas.microsoft.com/office/drawing/2014/main" id="{8080E56D-DFF1-A99D-A007-D6EE9D5BC19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ECF8F64-DD77-4249-8B0F-B466576C47A1}" type="slidenum">
              <a:rPr lang="en-US" altLang="en-US" sz="1000"/>
              <a:pPr>
                <a:spcBef>
                  <a:spcPct val="0"/>
                </a:spcBef>
                <a:buClrTx/>
                <a:buSzTx/>
                <a:buFontTx/>
                <a:buNone/>
              </a:pPr>
              <a:t>261</a:t>
            </a:fld>
            <a:endParaRPr lang="en-US" altLang="en-US" sz="1000"/>
          </a:p>
        </p:txBody>
      </p:sp>
      <p:sp>
        <p:nvSpPr>
          <p:cNvPr id="20" name="Rectangle 3">
            <a:extLst>
              <a:ext uri="{FF2B5EF4-FFF2-40B4-BE49-F238E27FC236}">
                <a16:creationId xmlns:a16="http://schemas.microsoft.com/office/drawing/2014/main" id="{D634B55D-7880-8593-59FE-CB059685BD0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4" name="Rectangle 16">
            <a:extLst>
              <a:ext uri="{FF2B5EF4-FFF2-40B4-BE49-F238E27FC236}">
                <a16:creationId xmlns:a16="http://schemas.microsoft.com/office/drawing/2014/main" id="{D6D8A9C8-986D-941F-A79A-ECFA184E95C6}"/>
              </a:ext>
            </a:extLst>
          </p:cNvPr>
          <p:cNvSpPr>
            <a:spLocks noChangeArrowheads="1"/>
          </p:cNvSpPr>
          <p:nvPr/>
        </p:nvSpPr>
        <p:spPr bwMode="auto">
          <a:xfrm>
            <a:off x="996950" y="4010025"/>
            <a:ext cx="28194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70000"/>
              </a:lnSpc>
              <a:spcBef>
                <a:spcPct val="0"/>
              </a:spcBef>
              <a:buClrTx/>
              <a:buSzTx/>
              <a:buFontTx/>
              <a:buNone/>
            </a:pPr>
            <a:endParaRPr lang="en-US" altLang="en-US" sz="1200" i="1"/>
          </a:p>
        </p:txBody>
      </p:sp>
      <p:sp>
        <p:nvSpPr>
          <p:cNvPr id="15" name="Text Box 11">
            <a:extLst>
              <a:ext uri="{FF2B5EF4-FFF2-40B4-BE49-F238E27FC236}">
                <a16:creationId xmlns:a16="http://schemas.microsoft.com/office/drawing/2014/main" id="{9D6C3231-0323-5594-38DB-5F9461CDF5EC}"/>
              </a:ext>
            </a:extLst>
          </p:cNvPr>
          <p:cNvSpPr txBox="1">
            <a:spLocks noChangeArrowheads="1"/>
          </p:cNvSpPr>
          <p:nvPr/>
        </p:nvSpPr>
        <p:spPr bwMode="auto">
          <a:xfrm>
            <a:off x="1106488" y="4010025"/>
            <a:ext cx="2746375" cy="4365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400">
                <a:solidFill>
                  <a:srgbClr val="FF0000"/>
                </a:solidFill>
              </a:rPr>
              <a:t>Mechanism similar to ROP</a:t>
            </a:r>
          </a:p>
          <a:p>
            <a:pPr algn="ctr" eaLnBrk="1" hangingPunct="1">
              <a:lnSpc>
                <a:spcPct val="80000"/>
              </a:lnSpc>
              <a:spcBef>
                <a:spcPct val="0"/>
              </a:spcBef>
              <a:buClrTx/>
              <a:buSzTx/>
              <a:buFontTx/>
              <a:buNone/>
            </a:pPr>
            <a:r>
              <a:rPr lang="en-US" altLang="en-US" sz="1400">
                <a:solidFill>
                  <a:srgbClr val="FF0000"/>
                </a:solidFill>
              </a:rPr>
              <a:t>(peripheral neo</a:t>
            </a:r>
            <a:r>
              <a:rPr lang="en-US" altLang="en-US" sz="1400">
                <a:solidFill>
                  <a:srgbClr val="FF0000"/>
                </a:solidFill>
                <a:sym typeface="Wingdings" panose="05000000000000000000" pitchFamily="2" charset="2"/>
              </a:rPr>
              <a:t>retinal traction)</a:t>
            </a:r>
            <a:endParaRPr lang="en-US" altLang="en-US" sz="1400">
              <a:solidFill>
                <a:srgbClr val="FF0000"/>
              </a:solidFill>
            </a:endParaRPr>
          </a:p>
        </p:txBody>
      </p:sp>
      <p:sp>
        <p:nvSpPr>
          <p:cNvPr id="16" name="Text Box 13">
            <a:extLst>
              <a:ext uri="{FF2B5EF4-FFF2-40B4-BE49-F238E27FC236}">
                <a16:creationId xmlns:a16="http://schemas.microsoft.com/office/drawing/2014/main" id="{1B7E29BF-8929-9474-8AFB-AC8A2A0B7E0F}"/>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177074910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8">
            <a:extLst>
              <a:ext uri="{FF2B5EF4-FFF2-40B4-BE49-F238E27FC236}">
                <a16:creationId xmlns:a16="http://schemas.microsoft.com/office/drawing/2014/main" id="{CCE67D44-57A3-1164-6D33-83006A383139}"/>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94214" name="Rectangle 2">
            <a:extLst>
              <a:ext uri="{FF2B5EF4-FFF2-40B4-BE49-F238E27FC236}">
                <a16:creationId xmlns:a16="http://schemas.microsoft.com/office/drawing/2014/main" id="{FDA9D090-D345-ECA5-A8F4-9872993E730C}"/>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5" name="Rectangle 3">
            <a:extLst>
              <a:ext uri="{FF2B5EF4-FFF2-40B4-BE49-F238E27FC236}">
                <a16:creationId xmlns:a16="http://schemas.microsoft.com/office/drawing/2014/main" id="{B07F2D08-A48E-56D4-3EC8-A6C41085F6CE}"/>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6" name="Rectangle 4">
            <a:extLst>
              <a:ext uri="{FF2B5EF4-FFF2-40B4-BE49-F238E27FC236}">
                <a16:creationId xmlns:a16="http://schemas.microsoft.com/office/drawing/2014/main" id="{BC65D3D7-E398-E7DE-41E0-41799655E084}"/>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4217" name="Text Box 9">
            <a:extLst>
              <a:ext uri="{FF2B5EF4-FFF2-40B4-BE49-F238E27FC236}">
                <a16:creationId xmlns:a16="http://schemas.microsoft.com/office/drawing/2014/main" id="{3BAB95CE-81F5-6E9C-4F8C-E8E3F468B19F}"/>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a:solidFill>
                  <a:srgbClr val="0000FF"/>
                </a:solidFill>
              </a:rPr>
              <a:t>3 things that look like ROP:</a:t>
            </a:r>
          </a:p>
          <a:p>
            <a:pPr eaLnBrk="1" hangingPunct="1">
              <a:lnSpc>
                <a:spcPct val="110000"/>
              </a:lnSpc>
              <a:spcBef>
                <a:spcPct val="0"/>
              </a:spcBef>
              <a:buClrTx/>
              <a:buSzTx/>
              <a:buFontTx/>
              <a:buNone/>
            </a:pPr>
            <a:endParaRPr lang="en-US" altLang="en-US" sz="1600" b="1">
              <a:solidFill>
                <a:srgbClr val="0000FF"/>
              </a:solidFill>
            </a:endParaRPr>
          </a:p>
          <a:p>
            <a:pPr eaLnBrk="1" hangingPunct="1">
              <a:spcBef>
                <a:spcPct val="0"/>
              </a:spcBef>
              <a:buClrTx/>
              <a:buSzTx/>
              <a:buFontTx/>
              <a:buNone/>
            </a:pPr>
            <a:r>
              <a:rPr lang="en-US" altLang="en-US" sz="1600">
                <a:solidFill>
                  <a:srgbClr val="0000FF"/>
                </a:solidFill>
              </a:rPr>
              <a:t>1) </a:t>
            </a:r>
            <a:r>
              <a:rPr lang="en-US" altLang="en-US" sz="1600" i="1">
                <a:solidFill>
                  <a:srgbClr val="0000FF"/>
                </a:solidFill>
              </a:rPr>
              <a:t>Incontinentia pigmenti</a:t>
            </a:r>
          </a:p>
          <a:p>
            <a:pPr eaLnBrk="1" hangingPunct="1">
              <a:spcBef>
                <a:spcPct val="0"/>
              </a:spcBef>
              <a:buClrTx/>
              <a:buSzTx/>
              <a:buFontTx/>
              <a:buNone/>
            </a:pPr>
            <a:r>
              <a:rPr lang="en-US" altLang="en-US" sz="1600">
                <a:solidFill>
                  <a:srgbClr val="0000FF"/>
                </a:solidFill>
              </a:rPr>
              <a:t>2) </a:t>
            </a:r>
            <a:r>
              <a:rPr lang="en-US" altLang="en-US" sz="1600" i="1">
                <a:solidFill>
                  <a:srgbClr val="0000FF"/>
                </a:solidFill>
              </a:rPr>
              <a:t>Familial exudative vitreoretinopathy</a:t>
            </a:r>
            <a:r>
              <a:rPr lang="en-US" altLang="en-US" sz="1600">
                <a:solidFill>
                  <a:srgbClr val="0000FF"/>
                </a:solidFill>
              </a:rPr>
              <a:t> (FEVR)</a:t>
            </a:r>
          </a:p>
          <a:p>
            <a:pPr eaLnBrk="1" hangingPunct="1">
              <a:lnSpc>
                <a:spcPct val="110000"/>
              </a:lnSpc>
              <a:spcBef>
                <a:spcPct val="0"/>
              </a:spcBef>
              <a:buClrTx/>
              <a:buSzTx/>
              <a:buFontTx/>
              <a:buNone/>
            </a:pPr>
            <a:r>
              <a:rPr lang="en-US" altLang="en-US" sz="1600">
                <a:solidFill>
                  <a:srgbClr val="0000FF"/>
                </a:solidFill>
              </a:rPr>
              <a:t>3) </a:t>
            </a:r>
            <a:r>
              <a:rPr lang="en-US" altLang="en-US" sz="1600" i="1">
                <a:solidFill>
                  <a:srgbClr val="0000FF"/>
                </a:solidFill>
              </a:rPr>
              <a:t>Toxocara chorioretinitis</a:t>
            </a:r>
          </a:p>
        </p:txBody>
      </p:sp>
      <p:sp>
        <p:nvSpPr>
          <p:cNvPr id="94218" name="AutoShape 10">
            <a:extLst>
              <a:ext uri="{FF2B5EF4-FFF2-40B4-BE49-F238E27FC236}">
                <a16:creationId xmlns:a16="http://schemas.microsoft.com/office/drawing/2014/main" id="{713D5A40-B7C5-F898-BBEA-A59F77F62C8F}"/>
              </a:ext>
            </a:extLst>
          </p:cNvPr>
          <p:cNvSpPr>
            <a:spLocks/>
          </p:cNvSpPr>
          <p:nvPr/>
        </p:nvSpPr>
        <p:spPr bwMode="auto">
          <a:xfrm>
            <a:off x="4502150" y="4038600"/>
            <a:ext cx="76200" cy="533400"/>
          </a:xfrm>
          <a:prstGeom prst="leftBrace">
            <a:avLst>
              <a:gd name="adj1" fmla="val 58333"/>
              <a:gd name="adj2" fmla="val 50000"/>
            </a:avLst>
          </a:prstGeom>
          <a:noFill/>
          <a:ln w="2857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4220" name="Text Box 12">
            <a:extLst>
              <a:ext uri="{FF2B5EF4-FFF2-40B4-BE49-F238E27FC236}">
                <a16:creationId xmlns:a16="http://schemas.microsoft.com/office/drawing/2014/main" id="{47699E37-D06B-180E-DA30-E71439C879AC}"/>
              </a:ext>
            </a:extLst>
          </p:cNvPr>
          <p:cNvSpPr txBox="1">
            <a:spLocks noChangeArrowheads="1"/>
          </p:cNvSpPr>
          <p:nvPr/>
        </p:nvSpPr>
        <p:spPr bwMode="auto">
          <a:xfrm>
            <a:off x="1528763" y="4695825"/>
            <a:ext cx="2281237" cy="431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a:solidFill>
                  <a:srgbClr val="FF0000"/>
                </a:solidFill>
              </a:rPr>
              <a:t>Disc/foveal dragging due</a:t>
            </a:r>
          </a:p>
          <a:p>
            <a:pPr eaLnBrk="1" hangingPunct="1">
              <a:lnSpc>
                <a:spcPct val="80000"/>
              </a:lnSpc>
              <a:spcBef>
                <a:spcPct val="0"/>
              </a:spcBef>
              <a:buClrTx/>
              <a:buSzTx/>
              <a:buFontTx/>
              <a:buNone/>
            </a:pPr>
            <a:r>
              <a:rPr lang="en-US" altLang="en-US" sz="1400">
                <a:solidFill>
                  <a:srgbClr val="FF0000"/>
                </a:solidFill>
              </a:rPr>
              <a:t>to inflammatory granuloma</a:t>
            </a:r>
          </a:p>
        </p:txBody>
      </p:sp>
      <p:sp>
        <p:nvSpPr>
          <p:cNvPr id="94221" name="Text Box 13">
            <a:extLst>
              <a:ext uri="{FF2B5EF4-FFF2-40B4-BE49-F238E27FC236}">
                <a16:creationId xmlns:a16="http://schemas.microsoft.com/office/drawing/2014/main" id="{0EDDA532-1A50-B637-DBAC-20C52DA9F89D}"/>
              </a:ext>
            </a:extLst>
          </p:cNvPr>
          <p:cNvSpPr txBox="1">
            <a:spLocks noChangeArrowheads="1"/>
          </p:cNvSpPr>
          <p:nvPr/>
        </p:nvSpPr>
        <p:spPr bwMode="auto">
          <a:xfrm>
            <a:off x="82550" y="3484563"/>
            <a:ext cx="41878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400" b="1">
                <a:solidFill>
                  <a:srgbClr val="FF0000"/>
                </a:solidFill>
              </a:rPr>
              <a:t>Mechanism(s) for disc/foveal dragging in each?</a:t>
            </a:r>
          </a:p>
        </p:txBody>
      </p:sp>
      <p:sp>
        <p:nvSpPr>
          <p:cNvPr id="94222" name="Line 14">
            <a:extLst>
              <a:ext uri="{FF2B5EF4-FFF2-40B4-BE49-F238E27FC236}">
                <a16:creationId xmlns:a16="http://schemas.microsoft.com/office/drawing/2014/main" id="{C62C6672-DA77-7FA3-C493-827F96306F5E}"/>
              </a:ext>
            </a:extLst>
          </p:cNvPr>
          <p:cNvSpPr>
            <a:spLocks noChangeShapeType="1"/>
          </p:cNvSpPr>
          <p:nvPr/>
        </p:nvSpPr>
        <p:spPr bwMode="auto">
          <a:xfrm>
            <a:off x="3816350" y="4238625"/>
            <a:ext cx="685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3" name="Line 15">
            <a:extLst>
              <a:ext uri="{FF2B5EF4-FFF2-40B4-BE49-F238E27FC236}">
                <a16:creationId xmlns:a16="http://schemas.microsoft.com/office/drawing/2014/main" id="{4707553A-78C3-9256-A849-EF2046303EF0}"/>
              </a:ext>
            </a:extLst>
          </p:cNvPr>
          <p:cNvSpPr>
            <a:spLocks noChangeShapeType="1"/>
          </p:cNvSpPr>
          <p:nvPr/>
        </p:nvSpPr>
        <p:spPr bwMode="auto">
          <a:xfrm flipV="1">
            <a:off x="3816350" y="4695825"/>
            <a:ext cx="7239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5" name="Rectangle 17">
            <a:extLst>
              <a:ext uri="{FF2B5EF4-FFF2-40B4-BE49-F238E27FC236}">
                <a16:creationId xmlns:a16="http://schemas.microsoft.com/office/drawing/2014/main" id="{BF9FEFF6-2B42-D068-20A2-754BCCA3531A}"/>
              </a:ext>
            </a:extLst>
          </p:cNvPr>
          <p:cNvSpPr>
            <a:spLocks noChangeArrowheads="1"/>
          </p:cNvSpPr>
          <p:nvPr/>
        </p:nvSpPr>
        <p:spPr bwMode="auto">
          <a:xfrm>
            <a:off x="1371600" y="4648200"/>
            <a:ext cx="24384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70000"/>
              </a:lnSpc>
              <a:spcBef>
                <a:spcPct val="0"/>
              </a:spcBef>
              <a:buClrTx/>
              <a:buSzTx/>
              <a:buFontTx/>
              <a:buNone/>
            </a:pPr>
            <a:r>
              <a:rPr lang="en-US" altLang="en-US" sz="1000"/>
              <a:t>This one has a different mechanism</a:t>
            </a:r>
          </a:p>
        </p:txBody>
      </p:sp>
      <p:sp>
        <p:nvSpPr>
          <p:cNvPr id="94226" name="Slide Number Placeholder 1">
            <a:extLst>
              <a:ext uri="{FF2B5EF4-FFF2-40B4-BE49-F238E27FC236}">
                <a16:creationId xmlns:a16="http://schemas.microsoft.com/office/drawing/2014/main" id="{8080E56D-DFF1-A99D-A007-D6EE9D5BC19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ECF8F64-DD77-4249-8B0F-B466576C47A1}" type="slidenum">
              <a:rPr lang="en-US" altLang="en-US" sz="1000"/>
              <a:pPr>
                <a:spcBef>
                  <a:spcPct val="0"/>
                </a:spcBef>
                <a:buClrTx/>
                <a:buSzTx/>
                <a:buFontTx/>
                <a:buNone/>
              </a:pPr>
              <a:t>262</a:t>
            </a:fld>
            <a:endParaRPr lang="en-US" altLang="en-US" sz="1000"/>
          </a:p>
        </p:txBody>
      </p:sp>
      <p:sp>
        <p:nvSpPr>
          <p:cNvPr id="20" name="Rectangle 3">
            <a:extLst>
              <a:ext uri="{FF2B5EF4-FFF2-40B4-BE49-F238E27FC236}">
                <a16:creationId xmlns:a16="http://schemas.microsoft.com/office/drawing/2014/main" id="{D634B55D-7880-8593-59FE-CB059685BD0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7" name="Rectangle 16">
            <a:extLst>
              <a:ext uri="{FF2B5EF4-FFF2-40B4-BE49-F238E27FC236}">
                <a16:creationId xmlns:a16="http://schemas.microsoft.com/office/drawing/2014/main" id="{8ECB1714-4F51-E5A8-146B-C4088BE62EDD}"/>
              </a:ext>
            </a:extLst>
          </p:cNvPr>
          <p:cNvSpPr>
            <a:spLocks noChangeArrowheads="1"/>
          </p:cNvSpPr>
          <p:nvPr/>
        </p:nvSpPr>
        <p:spPr bwMode="auto">
          <a:xfrm>
            <a:off x="996950" y="4010025"/>
            <a:ext cx="28194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70000"/>
              </a:lnSpc>
              <a:spcBef>
                <a:spcPct val="0"/>
              </a:spcBef>
              <a:buClrTx/>
              <a:buSzTx/>
              <a:buFontTx/>
              <a:buNone/>
            </a:pPr>
            <a:endParaRPr lang="en-US" altLang="en-US" sz="1200" i="1"/>
          </a:p>
        </p:txBody>
      </p:sp>
      <p:sp>
        <p:nvSpPr>
          <p:cNvPr id="18" name="Text Box 11">
            <a:extLst>
              <a:ext uri="{FF2B5EF4-FFF2-40B4-BE49-F238E27FC236}">
                <a16:creationId xmlns:a16="http://schemas.microsoft.com/office/drawing/2014/main" id="{A39C8F61-31CC-DCD5-20CD-C322342D0240}"/>
              </a:ext>
            </a:extLst>
          </p:cNvPr>
          <p:cNvSpPr txBox="1">
            <a:spLocks noChangeArrowheads="1"/>
          </p:cNvSpPr>
          <p:nvPr/>
        </p:nvSpPr>
        <p:spPr bwMode="auto">
          <a:xfrm>
            <a:off x="1106488" y="4010025"/>
            <a:ext cx="2746375" cy="4365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400">
                <a:solidFill>
                  <a:srgbClr val="FF0000"/>
                </a:solidFill>
              </a:rPr>
              <a:t>Mechanism similar to ROP</a:t>
            </a:r>
          </a:p>
          <a:p>
            <a:pPr algn="ctr" eaLnBrk="1" hangingPunct="1">
              <a:lnSpc>
                <a:spcPct val="80000"/>
              </a:lnSpc>
              <a:spcBef>
                <a:spcPct val="0"/>
              </a:spcBef>
              <a:buClrTx/>
              <a:buSzTx/>
              <a:buFontTx/>
              <a:buNone/>
            </a:pPr>
            <a:r>
              <a:rPr lang="en-US" altLang="en-US" sz="1400">
                <a:solidFill>
                  <a:srgbClr val="FF0000"/>
                </a:solidFill>
              </a:rPr>
              <a:t>(peripheral neo</a:t>
            </a:r>
            <a:r>
              <a:rPr lang="en-US" altLang="en-US" sz="1400">
                <a:solidFill>
                  <a:srgbClr val="FF0000"/>
                </a:solidFill>
                <a:sym typeface="Wingdings" panose="05000000000000000000" pitchFamily="2" charset="2"/>
              </a:rPr>
              <a:t>retinal traction)</a:t>
            </a:r>
            <a:endParaRPr lang="en-US" altLang="en-US" sz="1400">
              <a:solidFill>
                <a:srgbClr val="FF0000"/>
              </a:solidFill>
            </a:endParaRPr>
          </a:p>
        </p:txBody>
      </p:sp>
      <p:sp>
        <p:nvSpPr>
          <p:cNvPr id="19" name="Text Box 13">
            <a:extLst>
              <a:ext uri="{FF2B5EF4-FFF2-40B4-BE49-F238E27FC236}">
                <a16:creationId xmlns:a16="http://schemas.microsoft.com/office/drawing/2014/main" id="{DE049A8A-FCF6-8BBF-1D62-41CD07E7750E}"/>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extLst>
      <p:ext uri="{BB962C8B-B14F-4D97-AF65-F5344CB8AC3E}">
        <p14:creationId xmlns:p14="http://schemas.microsoft.com/office/powerpoint/2010/main" val="250921621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7">
            <a:extLst>
              <a:ext uri="{FF2B5EF4-FFF2-40B4-BE49-F238E27FC236}">
                <a16:creationId xmlns:a16="http://schemas.microsoft.com/office/drawing/2014/main" id="{1E86882E-DBCE-EC20-61AC-C252D63D90E8}"/>
              </a:ext>
            </a:extLst>
          </p:cNvPr>
          <p:cNvSpPr>
            <a:spLocks noChangeArrowheads="1"/>
          </p:cNvSpPr>
          <p:nvPr/>
        </p:nvSpPr>
        <p:spPr bwMode="auto">
          <a:xfrm>
            <a:off x="1371600" y="4648200"/>
            <a:ext cx="24384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70000"/>
              </a:lnSpc>
              <a:spcBef>
                <a:spcPct val="0"/>
              </a:spcBef>
              <a:buClrTx/>
              <a:buSzTx/>
              <a:buFontTx/>
              <a:buNone/>
            </a:pPr>
            <a:endParaRPr lang="en-US" altLang="en-US" sz="1200" i="1"/>
          </a:p>
        </p:txBody>
      </p:sp>
      <p:sp>
        <p:nvSpPr>
          <p:cNvPr id="95235" name="Rectangle 16">
            <a:extLst>
              <a:ext uri="{FF2B5EF4-FFF2-40B4-BE49-F238E27FC236}">
                <a16:creationId xmlns:a16="http://schemas.microsoft.com/office/drawing/2014/main" id="{B51C41FE-7D1A-4056-5041-C0CA308DEC2D}"/>
              </a:ext>
            </a:extLst>
          </p:cNvPr>
          <p:cNvSpPr>
            <a:spLocks noChangeArrowheads="1"/>
          </p:cNvSpPr>
          <p:nvPr/>
        </p:nvSpPr>
        <p:spPr bwMode="auto">
          <a:xfrm>
            <a:off x="996950" y="4010025"/>
            <a:ext cx="2819400" cy="4572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70000"/>
              </a:lnSpc>
              <a:spcBef>
                <a:spcPct val="0"/>
              </a:spcBef>
              <a:buClrTx/>
              <a:buSzTx/>
              <a:buFontTx/>
              <a:buNone/>
            </a:pPr>
            <a:endParaRPr lang="en-US" altLang="en-US" sz="1200" i="1"/>
          </a:p>
        </p:txBody>
      </p:sp>
      <p:sp>
        <p:nvSpPr>
          <p:cNvPr id="27655" name="Rectangle 8">
            <a:extLst>
              <a:ext uri="{FF2B5EF4-FFF2-40B4-BE49-F238E27FC236}">
                <a16:creationId xmlns:a16="http://schemas.microsoft.com/office/drawing/2014/main" id="{299C2252-D16C-2977-CE5F-5DB5C3597331}"/>
              </a:ext>
            </a:extLst>
          </p:cNvPr>
          <p:cNvSpPr>
            <a:spLocks noGrp="1" noChangeArrowheads="1"/>
          </p:cNvSpPr>
          <p:nvPr>
            <p:ph type="body" idx="1"/>
          </p:nvPr>
        </p:nvSpPr>
        <p:spPr/>
        <p:txBody>
          <a:bodyPr/>
          <a:lstStyle/>
          <a:p>
            <a:pPr eaLnBrk="1" hangingPunct="1">
              <a:defRPr/>
            </a:pPr>
            <a:r>
              <a:rPr lang="en-US" altLang="en-US" dirty="0">
                <a:solidFill>
                  <a:schemeClr val="bg1">
                    <a:lumMod val="75000"/>
                  </a:schemeClr>
                </a:solidFill>
              </a:rPr>
              <a:t>Patients s/p ROP often have a dragged fovea and/or dragged disc. </a:t>
            </a:r>
            <a:r>
              <a:rPr lang="en-US" altLang="en-US" i="1" dirty="0">
                <a:solidFill>
                  <a:schemeClr val="bg1">
                    <a:lumMod val="75000"/>
                  </a:schemeClr>
                </a:solidFill>
              </a:rPr>
              <a:t>What three other clinical entities can give a similar picture?</a:t>
            </a:r>
          </a:p>
        </p:txBody>
      </p:sp>
      <p:sp>
        <p:nvSpPr>
          <p:cNvPr id="95240" name="Rectangle 2">
            <a:extLst>
              <a:ext uri="{FF2B5EF4-FFF2-40B4-BE49-F238E27FC236}">
                <a16:creationId xmlns:a16="http://schemas.microsoft.com/office/drawing/2014/main" id="{1E7F1322-89A2-2CE5-6EE4-CF7CD1063FEB}"/>
              </a:ext>
            </a:extLst>
          </p:cNvPr>
          <p:cNvSpPr>
            <a:spLocks noChangeArrowheads="1"/>
          </p:cNvSpPr>
          <p:nvPr/>
        </p:nvSpPr>
        <p:spPr bwMode="auto">
          <a:xfrm>
            <a:off x="4800600" y="45720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5241" name="Rectangle 3">
            <a:extLst>
              <a:ext uri="{FF2B5EF4-FFF2-40B4-BE49-F238E27FC236}">
                <a16:creationId xmlns:a16="http://schemas.microsoft.com/office/drawing/2014/main" id="{3844C6ED-BAF6-8124-53C5-69F9876E68E1}"/>
              </a:ext>
            </a:extLst>
          </p:cNvPr>
          <p:cNvSpPr>
            <a:spLocks noChangeArrowheads="1"/>
          </p:cNvSpPr>
          <p:nvPr/>
        </p:nvSpPr>
        <p:spPr bwMode="auto">
          <a:xfrm>
            <a:off x="4800600" y="43434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5242" name="Rectangle 4">
            <a:extLst>
              <a:ext uri="{FF2B5EF4-FFF2-40B4-BE49-F238E27FC236}">
                <a16:creationId xmlns:a16="http://schemas.microsoft.com/office/drawing/2014/main" id="{117DB5D6-E470-14DA-C2A7-2166711B5321}"/>
              </a:ext>
            </a:extLst>
          </p:cNvPr>
          <p:cNvSpPr>
            <a:spLocks noChangeArrowheads="1"/>
          </p:cNvSpPr>
          <p:nvPr/>
        </p:nvSpPr>
        <p:spPr bwMode="auto">
          <a:xfrm>
            <a:off x="4800600" y="4114800"/>
            <a:ext cx="3962400" cy="2286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endParaRPr lang="en-US" altLang="en-US" sz="1200"/>
          </a:p>
        </p:txBody>
      </p:sp>
      <p:sp>
        <p:nvSpPr>
          <p:cNvPr id="95243" name="Text Box 9">
            <a:extLst>
              <a:ext uri="{FF2B5EF4-FFF2-40B4-BE49-F238E27FC236}">
                <a16:creationId xmlns:a16="http://schemas.microsoft.com/office/drawing/2014/main" id="{51CA309F-FBC2-1510-D189-090CD0A7EE1D}"/>
              </a:ext>
            </a:extLst>
          </p:cNvPr>
          <p:cNvSpPr txBox="1">
            <a:spLocks noChangeArrowheads="1"/>
          </p:cNvSpPr>
          <p:nvPr/>
        </p:nvSpPr>
        <p:spPr bwMode="auto">
          <a:xfrm>
            <a:off x="4495800" y="3457575"/>
            <a:ext cx="4378325" cy="139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600" b="1">
                <a:solidFill>
                  <a:srgbClr val="0000FF"/>
                </a:solidFill>
              </a:rPr>
              <a:t>3 things that look like ROP:</a:t>
            </a:r>
          </a:p>
          <a:p>
            <a:pPr eaLnBrk="1" hangingPunct="1">
              <a:lnSpc>
                <a:spcPct val="110000"/>
              </a:lnSpc>
              <a:spcBef>
                <a:spcPct val="0"/>
              </a:spcBef>
              <a:buClrTx/>
              <a:buSzTx/>
              <a:buFontTx/>
              <a:buNone/>
            </a:pPr>
            <a:endParaRPr lang="en-US" altLang="en-US" sz="1600" b="1">
              <a:solidFill>
                <a:srgbClr val="0000FF"/>
              </a:solidFill>
            </a:endParaRPr>
          </a:p>
          <a:p>
            <a:pPr eaLnBrk="1" hangingPunct="1">
              <a:spcBef>
                <a:spcPct val="0"/>
              </a:spcBef>
              <a:buClrTx/>
              <a:buSzTx/>
              <a:buFontTx/>
              <a:buNone/>
            </a:pPr>
            <a:r>
              <a:rPr lang="en-US" altLang="en-US" sz="1600">
                <a:solidFill>
                  <a:srgbClr val="0000FF"/>
                </a:solidFill>
              </a:rPr>
              <a:t>1) </a:t>
            </a:r>
            <a:r>
              <a:rPr lang="en-US" altLang="en-US" sz="1600" i="1">
                <a:solidFill>
                  <a:srgbClr val="0000FF"/>
                </a:solidFill>
              </a:rPr>
              <a:t>Incontinentia pigmenti</a:t>
            </a:r>
          </a:p>
          <a:p>
            <a:pPr eaLnBrk="1" hangingPunct="1">
              <a:spcBef>
                <a:spcPct val="0"/>
              </a:spcBef>
              <a:buClrTx/>
              <a:buSzTx/>
              <a:buFontTx/>
              <a:buNone/>
            </a:pPr>
            <a:r>
              <a:rPr lang="en-US" altLang="en-US" sz="1600">
                <a:solidFill>
                  <a:srgbClr val="0000FF"/>
                </a:solidFill>
              </a:rPr>
              <a:t>2) </a:t>
            </a:r>
            <a:r>
              <a:rPr lang="en-US" altLang="en-US" sz="1600" i="1">
                <a:solidFill>
                  <a:srgbClr val="0000FF"/>
                </a:solidFill>
              </a:rPr>
              <a:t>Familial exudative vitreoretinopathy</a:t>
            </a:r>
            <a:r>
              <a:rPr lang="en-US" altLang="en-US" sz="1600">
                <a:solidFill>
                  <a:srgbClr val="0000FF"/>
                </a:solidFill>
              </a:rPr>
              <a:t> (FEVR)</a:t>
            </a:r>
          </a:p>
          <a:p>
            <a:pPr eaLnBrk="1" hangingPunct="1">
              <a:lnSpc>
                <a:spcPct val="110000"/>
              </a:lnSpc>
              <a:spcBef>
                <a:spcPct val="0"/>
              </a:spcBef>
              <a:buClrTx/>
              <a:buSzTx/>
              <a:buFontTx/>
              <a:buNone/>
            </a:pPr>
            <a:r>
              <a:rPr lang="en-US" altLang="en-US" sz="1600">
                <a:solidFill>
                  <a:srgbClr val="0000FF"/>
                </a:solidFill>
              </a:rPr>
              <a:t>3) </a:t>
            </a:r>
            <a:r>
              <a:rPr lang="en-US" altLang="en-US" sz="1600" i="1">
                <a:solidFill>
                  <a:srgbClr val="0000FF"/>
                </a:solidFill>
              </a:rPr>
              <a:t>Toxocara chorioretinitis</a:t>
            </a:r>
          </a:p>
        </p:txBody>
      </p:sp>
      <p:sp>
        <p:nvSpPr>
          <p:cNvPr id="95244" name="AutoShape 10">
            <a:extLst>
              <a:ext uri="{FF2B5EF4-FFF2-40B4-BE49-F238E27FC236}">
                <a16:creationId xmlns:a16="http://schemas.microsoft.com/office/drawing/2014/main" id="{BC78F056-5318-F3AF-A37F-343FC66F96E7}"/>
              </a:ext>
            </a:extLst>
          </p:cNvPr>
          <p:cNvSpPr>
            <a:spLocks/>
          </p:cNvSpPr>
          <p:nvPr/>
        </p:nvSpPr>
        <p:spPr bwMode="auto">
          <a:xfrm>
            <a:off x="4502150" y="4038600"/>
            <a:ext cx="76200" cy="533400"/>
          </a:xfrm>
          <a:prstGeom prst="leftBrace">
            <a:avLst>
              <a:gd name="adj1" fmla="val 58333"/>
              <a:gd name="adj2" fmla="val 50000"/>
            </a:avLst>
          </a:prstGeom>
          <a:noFill/>
          <a:ln w="2857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5245" name="Text Box 11">
            <a:extLst>
              <a:ext uri="{FF2B5EF4-FFF2-40B4-BE49-F238E27FC236}">
                <a16:creationId xmlns:a16="http://schemas.microsoft.com/office/drawing/2014/main" id="{ACC6F926-F40E-EDD9-8243-93C97B4F4F42}"/>
              </a:ext>
            </a:extLst>
          </p:cNvPr>
          <p:cNvSpPr txBox="1">
            <a:spLocks noChangeArrowheads="1"/>
          </p:cNvSpPr>
          <p:nvPr/>
        </p:nvSpPr>
        <p:spPr bwMode="auto">
          <a:xfrm>
            <a:off x="1106488" y="4010025"/>
            <a:ext cx="2746375" cy="4365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400">
                <a:solidFill>
                  <a:srgbClr val="FF0000"/>
                </a:solidFill>
              </a:rPr>
              <a:t>Mechanism similar to ROP</a:t>
            </a:r>
          </a:p>
          <a:p>
            <a:pPr algn="ctr" eaLnBrk="1" hangingPunct="1">
              <a:lnSpc>
                <a:spcPct val="80000"/>
              </a:lnSpc>
              <a:spcBef>
                <a:spcPct val="0"/>
              </a:spcBef>
              <a:buClrTx/>
              <a:buSzTx/>
              <a:buFontTx/>
              <a:buNone/>
            </a:pPr>
            <a:r>
              <a:rPr lang="en-US" altLang="en-US" sz="1400">
                <a:solidFill>
                  <a:srgbClr val="FF0000"/>
                </a:solidFill>
              </a:rPr>
              <a:t>(peripheral neo</a:t>
            </a:r>
            <a:r>
              <a:rPr lang="en-US" altLang="en-US" sz="1400">
                <a:solidFill>
                  <a:srgbClr val="FF0000"/>
                </a:solidFill>
                <a:sym typeface="Wingdings" panose="05000000000000000000" pitchFamily="2" charset="2"/>
              </a:rPr>
              <a:t>retinal traction)</a:t>
            </a:r>
            <a:endParaRPr lang="en-US" altLang="en-US" sz="1400">
              <a:solidFill>
                <a:srgbClr val="FF0000"/>
              </a:solidFill>
            </a:endParaRPr>
          </a:p>
        </p:txBody>
      </p:sp>
      <p:sp>
        <p:nvSpPr>
          <p:cNvPr id="95246" name="Text Box 12">
            <a:extLst>
              <a:ext uri="{FF2B5EF4-FFF2-40B4-BE49-F238E27FC236}">
                <a16:creationId xmlns:a16="http://schemas.microsoft.com/office/drawing/2014/main" id="{22A7E701-388B-94C8-CF55-7717C6E331CD}"/>
              </a:ext>
            </a:extLst>
          </p:cNvPr>
          <p:cNvSpPr txBox="1">
            <a:spLocks noChangeArrowheads="1"/>
          </p:cNvSpPr>
          <p:nvPr/>
        </p:nvSpPr>
        <p:spPr bwMode="auto">
          <a:xfrm>
            <a:off x="1528763" y="4695825"/>
            <a:ext cx="2281237" cy="431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a:solidFill>
                  <a:srgbClr val="FF0000"/>
                </a:solidFill>
              </a:rPr>
              <a:t>Disc/foveal dragging due</a:t>
            </a:r>
          </a:p>
          <a:p>
            <a:pPr eaLnBrk="1" hangingPunct="1">
              <a:lnSpc>
                <a:spcPct val="80000"/>
              </a:lnSpc>
              <a:spcBef>
                <a:spcPct val="0"/>
              </a:spcBef>
              <a:buClrTx/>
              <a:buSzTx/>
              <a:buFontTx/>
              <a:buNone/>
            </a:pPr>
            <a:r>
              <a:rPr lang="en-US" altLang="en-US" sz="1400">
                <a:solidFill>
                  <a:srgbClr val="FF0000"/>
                </a:solidFill>
              </a:rPr>
              <a:t>to inflammatory granuloma</a:t>
            </a:r>
          </a:p>
        </p:txBody>
      </p:sp>
      <p:sp>
        <p:nvSpPr>
          <p:cNvPr id="95247" name="Line 14">
            <a:extLst>
              <a:ext uri="{FF2B5EF4-FFF2-40B4-BE49-F238E27FC236}">
                <a16:creationId xmlns:a16="http://schemas.microsoft.com/office/drawing/2014/main" id="{A12FA6D6-30D2-10A8-F5CA-7F1ECC25561B}"/>
              </a:ext>
            </a:extLst>
          </p:cNvPr>
          <p:cNvSpPr>
            <a:spLocks noChangeShapeType="1"/>
          </p:cNvSpPr>
          <p:nvPr/>
        </p:nvSpPr>
        <p:spPr bwMode="auto">
          <a:xfrm>
            <a:off x="3816350" y="4238625"/>
            <a:ext cx="685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8" name="Line 15">
            <a:extLst>
              <a:ext uri="{FF2B5EF4-FFF2-40B4-BE49-F238E27FC236}">
                <a16:creationId xmlns:a16="http://schemas.microsoft.com/office/drawing/2014/main" id="{88FC06DF-C0A4-0664-195A-66E0FCC05A09}"/>
              </a:ext>
            </a:extLst>
          </p:cNvPr>
          <p:cNvSpPr>
            <a:spLocks noChangeShapeType="1"/>
          </p:cNvSpPr>
          <p:nvPr/>
        </p:nvSpPr>
        <p:spPr bwMode="auto">
          <a:xfrm flipV="1">
            <a:off x="3816350" y="4695825"/>
            <a:ext cx="7239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9" name="Text Box 13">
            <a:extLst>
              <a:ext uri="{FF2B5EF4-FFF2-40B4-BE49-F238E27FC236}">
                <a16:creationId xmlns:a16="http://schemas.microsoft.com/office/drawing/2014/main" id="{6FBEE202-18DE-1D6B-7757-DB2C6B691BDE}"/>
              </a:ext>
            </a:extLst>
          </p:cNvPr>
          <p:cNvSpPr txBox="1">
            <a:spLocks noChangeArrowheads="1"/>
          </p:cNvSpPr>
          <p:nvPr/>
        </p:nvSpPr>
        <p:spPr bwMode="auto">
          <a:xfrm>
            <a:off x="82550" y="3484563"/>
            <a:ext cx="41878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10000"/>
              </a:lnSpc>
              <a:spcBef>
                <a:spcPct val="0"/>
              </a:spcBef>
              <a:buClrTx/>
              <a:buSzTx/>
              <a:buFontTx/>
              <a:buNone/>
            </a:pPr>
            <a:r>
              <a:rPr lang="en-US" altLang="en-US" sz="1400" b="1">
                <a:solidFill>
                  <a:srgbClr val="FF0000"/>
                </a:solidFill>
              </a:rPr>
              <a:t>Mechanism(s) for disc/foveal dragging in each?</a:t>
            </a:r>
          </a:p>
        </p:txBody>
      </p:sp>
      <p:sp>
        <p:nvSpPr>
          <p:cNvPr id="95250" name="Slide Number Placeholder 1">
            <a:extLst>
              <a:ext uri="{FF2B5EF4-FFF2-40B4-BE49-F238E27FC236}">
                <a16:creationId xmlns:a16="http://schemas.microsoft.com/office/drawing/2014/main" id="{4CE060C7-6897-FF19-147A-014296E1A56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1274643-60F3-4394-BDCC-FBA28B2DAAFA}" type="slidenum">
              <a:rPr lang="en-US" altLang="en-US" sz="1000"/>
              <a:pPr>
                <a:spcBef>
                  <a:spcPct val="0"/>
                </a:spcBef>
                <a:buClrTx/>
                <a:buSzTx/>
                <a:buFontTx/>
                <a:buNone/>
              </a:pPr>
              <a:t>263</a:t>
            </a:fld>
            <a:endParaRPr lang="en-US" altLang="en-US" sz="1000"/>
          </a:p>
        </p:txBody>
      </p:sp>
      <p:sp>
        <p:nvSpPr>
          <p:cNvPr id="20" name="Rectangle 3">
            <a:extLst>
              <a:ext uri="{FF2B5EF4-FFF2-40B4-BE49-F238E27FC236}">
                <a16:creationId xmlns:a16="http://schemas.microsoft.com/office/drawing/2014/main" id="{47A7F9C3-9D28-9EE1-4FB1-A6264AEBFD5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7" name="Text Box 13">
            <a:extLst>
              <a:ext uri="{FF2B5EF4-FFF2-40B4-BE49-F238E27FC236}">
                <a16:creationId xmlns:a16="http://schemas.microsoft.com/office/drawing/2014/main" id="{FCF61EAE-916F-C3F4-2ECE-4028405BA7EC}"/>
              </a:ext>
            </a:extLst>
          </p:cNvPr>
          <p:cNvSpPr txBox="1">
            <a:spLocks noChangeArrowheads="1"/>
          </p:cNvSpPr>
          <p:nvPr/>
        </p:nvSpPr>
        <p:spPr bwMode="auto">
          <a:xfrm>
            <a:off x="3944171" y="417513"/>
            <a:ext cx="1274708"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ROP: </a:t>
            </a:r>
            <a:r>
              <a:rPr lang="en-US" altLang="en-US" sz="1800" b="1" dirty="0">
                <a:solidFill>
                  <a:srgbClr val="FFFF00"/>
                </a:solidFill>
              </a:rPr>
              <a:t>DDx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3416320"/>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r>
              <a:rPr lang="en-US" altLang="en-US" sz="1600" dirty="0">
                <a:solidFill>
                  <a:srgbClr val="0000FF"/>
                </a:solidFill>
              </a:rPr>
              <a:t>. Research indicates that infants rarely develop significant ROP before postmenstrual age   </a:t>
            </a:r>
            <a:r>
              <a:rPr lang="en-US" altLang="en-US" sz="1600" b="1" dirty="0">
                <a:solidFill>
                  <a:srgbClr val="0000FF"/>
                </a:solidFill>
              </a:rPr>
              <a:t>31  weeks</a:t>
            </a:r>
            <a:r>
              <a:rPr lang="en-US" altLang="en-US" sz="1600" dirty="0">
                <a:solidFill>
                  <a:srgbClr val="0000FF"/>
                </a:solidFill>
              </a:rPr>
              <a:t>. Thus, screening exams before this age have very low yield, and needlessly stress the infant.</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What does this indicate about the relationship between timing of ROP development and an infant’s chronologic age?</a:t>
            </a:r>
          </a:p>
          <a:p>
            <a:pPr eaLnBrk="1" hangingPunct="1">
              <a:lnSpc>
                <a:spcPct val="90000"/>
              </a:lnSpc>
              <a:spcBef>
                <a:spcPct val="0"/>
              </a:spcBef>
              <a:buClrTx/>
              <a:buSzTx/>
              <a:buFontTx/>
              <a:buNone/>
            </a:pPr>
            <a:r>
              <a:rPr lang="en-US" altLang="en-US" sz="1600" dirty="0">
                <a:solidFill>
                  <a:srgbClr val="0000FF"/>
                </a:solidFill>
              </a:rPr>
              <a:t>It indicates that </a:t>
            </a:r>
            <a:r>
              <a:rPr lang="en-US" altLang="en-US" sz="1600" u="sng" dirty="0"/>
              <a:t>younger preemies take longer to develop significant ROP than do older preemies</a:t>
            </a:r>
            <a:r>
              <a:rPr lang="en-US" altLang="en-US" sz="1600" dirty="0">
                <a:solidFill>
                  <a:srgbClr val="0000FF"/>
                </a:solidFill>
              </a:rPr>
              <a:t>. </a:t>
            </a:r>
            <a:endParaRPr lang="en-US" altLang="en-US" sz="1600" dirty="0">
              <a:solidFill>
                <a:srgbClr val="99FF99"/>
              </a:solidFill>
            </a:endParaRP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27</a:t>
            </a:fld>
            <a:endParaRPr lang="en-US" altLang="en-US" sz="1000"/>
          </a:p>
        </p:txBody>
      </p:sp>
      <p:sp>
        <p:nvSpPr>
          <p:cNvPr id="2" name="TextBox 1">
            <a:extLst>
              <a:ext uri="{FF2B5EF4-FFF2-40B4-BE49-F238E27FC236}">
                <a16:creationId xmlns:a16="http://schemas.microsoft.com/office/drawing/2014/main" id="{3BBCEA8F-5151-7A4D-271B-F513DBEF03B0}"/>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6B83125C-D6CD-C4DD-B961-4489ECB51739}"/>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7748807B-F7C7-B853-2712-8741F400C2A9}"/>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368556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9DF2E-CFF2-434C-9CCC-338B26CFB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5" name="Rectangle 3">
            <a:extLst>
              <a:ext uri="{FF2B5EF4-FFF2-40B4-BE49-F238E27FC236}">
                <a16:creationId xmlns:a16="http://schemas.microsoft.com/office/drawing/2014/main" id="{DDC679F4-7628-44EA-ADB3-CBA4075A968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8436" name="Rectangle 4">
            <a:extLst>
              <a:ext uri="{FF2B5EF4-FFF2-40B4-BE49-F238E27FC236}">
                <a16:creationId xmlns:a16="http://schemas.microsoft.com/office/drawing/2014/main" id="{831F5658-FEBE-46A9-B34B-88A9A5B8E59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8437" name="Text Box 5">
            <a:extLst>
              <a:ext uri="{FF2B5EF4-FFF2-40B4-BE49-F238E27FC236}">
                <a16:creationId xmlns:a16="http://schemas.microsoft.com/office/drawing/2014/main" id="{C359B700-96F7-461A-A49B-3DE109E810D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8438" name="Rectangle 6">
            <a:extLst>
              <a:ext uri="{FF2B5EF4-FFF2-40B4-BE49-F238E27FC236}">
                <a16:creationId xmlns:a16="http://schemas.microsoft.com/office/drawing/2014/main" id="{431D9533-E730-4734-9737-73A0E7F10865}"/>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Text Box 7">
            <a:extLst>
              <a:ext uri="{FF2B5EF4-FFF2-40B4-BE49-F238E27FC236}">
                <a16:creationId xmlns:a16="http://schemas.microsoft.com/office/drawing/2014/main" id="{6786089A-ADA7-49D0-A1D9-C525344805A8}"/>
              </a:ext>
            </a:extLst>
          </p:cNvPr>
          <p:cNvSpPr txBox="1">
            <a:spLocks noChangeArrowheads="1"/>
          </p:cNvSpPr>
          <p:nvPr/>
        </p:nvSpPr>
        <p:spPr bwMode="auto">
          <a:xfrm>
            <a:off x="304800" y="2438400"/>
            <a:ext cx="8458200" cy="4302716"/>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OK, but which variable is the best predictor of </a:t>
            </a:r>
            <a:r>
              <a:rPr lang="en-US" altLang="en-US" sz="1600" b="1" dirty="0">
                <a:solidFill>
                  <a:srgbClr val="0000FF"/>
                </a:solidFill>
              </a:rPr>
              <a:t>when</a:t>
            </a:r>
            <a:r>
              <a:rPr lang="en-US" altLang="en-US" sz="1600" i="1" dirty="0">
                <a:solidFill>
                  <a:srgbClr val="0000FF"/>
                </a:solidFill>
              </a:rPr>
              <a:t> an infant will develop significant ROP?</a:t>
            </a:r>
          </a:p>
          <a:p>
            <a:pPr eaLnBrk="1" hangingPunct="1">
              <a:lnSpc>
                <a:spcPct val="90000"/>
              </a:lnSpc>
              <a:spcBef>
                <a:spcPct val="0"/>
              </a:spcBef>
              <a:buClrTx/>
              <a:buSzTx/>
              <a:buFontTx/>
              <a:buNone/>
            </a:pPr>
            <a:r>
              <a:rPr lang="en-US" altLang="en-US" sz="1600" dirty="0">
                <a:solidFill>
                  <a:srgbClr val="0000FF"/>
                </a:solidFill>
              </a:rPr>
              <a:t>Infant age</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Can you be more specific? That is, </a:t>
            </a:r>
            <a:r>
              <a:rPr lang="en-US" altLang="en-US" sz="1600" b="1" dirty="0">
                <a:solidFill>
                  <a:srgbClr val="0000FF"/>
                </a:solidFill>
              </a:rPr>
              <a:t>which</a:t>
            </a:r>
            <a:r>
              <a:rPr lang="en-US" altLang="en-US" sz="1600" i="1" dirty="0">
                <a:solidFill>
                  <a:srgbClr val="0000FF"/>
                </a:solidFill>
              </a:rPr>
              <a:t> age is the best predictor--postmenstrual, gestational or chronologic? (And what are these different ages anyway?)</a:t>
            </a:r>
          </a:p>
          <a:p>
            <a:pPr eaLnBrk="1" hangingPunct="1">
              <a:lnSpc>
                <a:spcPct val="90000"/>
              </a:lnSpc>
              <a:spcBef>
                <a:spcPct val="0"/>
              </a:spcBef>
              <a:buClrTx/>
              <a:buSzTx/>
              <a:buFontTx/>
              <a:buNone/>
            </a:pPr>
            <a:r>
              <a:rPr lang="en-US" altLang="en-US" sz="1600" dirty="0">
                <a:solidFill>
                  <a:srgbClr val="0000FF"/>
                </a:solidFill>
              </a:rPr>
              <a:t>Development of significant ROP correlates best with the infant’s </a:t>
            </a:r>
            <a:r>
              <a:rPr lang="en-US" altLang="en-US" sz="1600" b="1" dirty="0"/>
              <a:t>postmenstrual</a:t>
            </a:r>
            <a:r>
              <a:rPr lang="en-US" altLang="en-US" sz="1600" dirty="0"/>
              <a:t> age</a:t>
            </a:r>
            <a:r>
              <a:rPr lang="en-US" altLang="en-US" sz="1600" dirty="0">
                <a:solidFill>
                  <a:srgbClr val="0000FF"/>
                </a:solidFill>
              </a:rPr>
              <a:t>. </a:t>
            </a:r>
            <a:r>
              <a:rPr lang="en-US" altLang="en-US" sz="1600" dirty="0"/>
              <a:t>Postmenstrual age equals  gestational age at birth  +  chronologic (postnatal) age </a:t>
            </a:r>
            <a:r>
              <a:rPr lang="en-US" altLang="en-US" sz="1600" dirty="0">
                <a:solidFill>
                  <a:srgbClr val="0000FF"/>
                </a:solidFill>
              </a:rPr>
              <a:t>. Research indicates that infants rarely develop significant ROP before postmenstrual age   </a:t>
            </a:r>
            <a:r>
              <a:rPr lang="en-US" altLang="en-US" sz="1600" b="1" dirty="0">
                <a:solidFill>
                  <a:srgbClr val="0000FF"/>
                </a:solidFill>
              </a:rPr>
              <a:t>31  weeks</a:t>
            </a:r>
            <a:r>
              <a:rPr lang="en-US" altLang="en-US" sz="1600" dirty="0">
                <a:solidFill>
                  <a:srgbClr val="0000FF"/>
                </a:solidFill>
              </a:rPr>
              <a:t>. Thus, screening exams before this age have very low yield, and needlessly stress the infant.</a:t>
            </a:r>
          </a:p>
          <a:p>
            <a:pPr eaLnBrk="1" hangingPunct="1">
              <a:lnSpc>
                <a:spcPct val="90000"/>
              </a:lnSpc>
              <a:spcBef>
                <a:spcPct val="0"/>
              </a:spcBef>
              <a:buClrTx/>
              <a:buSzTx/>
              <a:buFontTx/>
              <a:buNone/>
            </a:pPr>
            <a:endParaRPr lang="en-US" altLang="en-US" sz="1600" dirty="0">
              <a:solidFill>
                <a:srgbClr val="0000FF"/>
              </a:solidFill>
            </a:endParaRPr>
          </a:p>
          <a:p>
            <a:pPr eaLnBrk="1" hangingPunct="1">
              <a:lnSpc>
                <a:spcPct val="90000"/>
              </a:lnSpc>
              <a:spcBef>
                <a:spcPct val="0"/>
              </a:spcBef>
              <a:buClrTx/>
              <a:buSzTx/>
              <a:buFontTx/>
              <a:buNone/>
            </a:pPr>
            <a:r>
              <a:rPr lang="en-US" altLang="en-US" sz="1600" i="1" dirty="0">
                <a:solidFill>
                  <a:srgbClr val="0000FF"/>
                </a:solidFill>
              </a:rPr>
              <a:t>What does this indicate about the relationship between timing of ROP development and an infant’s chronologic age?</a:t>
            </a:r>
          </a:p>
          <a:p>
            <a:pPr eaLnBrk="1" hangingPunct="1">
              <a:lnSpc>
                <a:spcPct val="90000"/>
              </a:lnSpc>
              <a:spcBef>
                <a:spcPct val="0"/>
              </a:spcBef>
              <a:buClrTx/>
              <a:buSzTx/>
              <a:buFontTx/>
              <a:buNone/>
            </a:pPr>
            <a:r>
              <a:rPr lang="en-US" altLang="en-US" sz="1600" dirty="0">
                <a:solidFill>
                  <a:srgbClr val="0000FF"/>
                </a:solidFill>
              </a:rPr>
              <a:t>It indicates that </a:t>
            </a:r>
            <a:r>
              <a:rPr lang="en-US" altLang="en-US" sz="1600" u="sng" dirty="0"/>
              <a:t>younger preemies take longer to develop significant ROP than do older preemies</a:t>
            </a:r>
            <a:r>
              <a:rPr lang="en-US" altLang="en-US" sz="1600" dirty="0">
                <a:solidFill>
                  <a:srgbClr val="0000FF"/>
                </a:solidFill>
              </a:rPr>
              <a:t>. Consider two infants, one born at gestational age 24 weeks, the other at 27. Neither is expected to develop ROP before postmenstrual age 31 weeks. Thus, the 24-weeker needs to be examined at chronologic age 7 weeks (24+7=31), whereas the 27-weeker should be examined at chronologic age 4 weeks (27+4=31). (We’ll have more to say later about ROP screening, and its timing.)</a:t>
            </a:r>
          </a:p>
        </p:txBody>
      </p:sp>
      <p:sp>
        <p:nvSpPr>
          <p:cNvPr id="18440" name="Slide Number Placeholder 1">
            <a:extLst>
              <a:ext uri="{FF2B5EF4-FFF2-40B4-BE49-F238E27FC236}">
                <a16:creationId xmlns:a16="http://schemas.microsoft.com/office/drawing/2014/main" id="{F180E407-3D9C-4677-85E1-CB53F7B6B6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17BE33-1D34-499E-A975-83E7FA0C665B}" type="slidenum">
              <a:rPr lang="en-US" altLang="en-US" sz="1000"/>
              <a:pPr>
                <a:spcBef>
                  <a:spcPct val="0"/>
                </a:spcBef>
                <a:buClrTx/>
                <a:buSzTx/>
                <a:buFontTx/>
                <a:buNone/>
              </a:pPr>
              <a:t>28</a:t>
            </a:fld>
            <a:endParaRPr lang="en-US" altLang="en-US" sz="1000"/>
          </a:p>
        </p:txBody>
      </p:sp>
      <p:sp>
        <p:nvSpPr>
          <p:cNvPr id="2" name="TextBox 1">
            <a:extLst>
              <a:ext uri="{FF2B5EF4-FFF2-40B4-BE49-F238E27FC236}">
                <a16:creationId xmlns:a16="http://schemas.microsoft.com/office/drawing/2014/main" id="{FA0DB6CC-8731-AE6B-DBDE-1E78DDBCCD1F}"/>
              </a:ext>
            </a:extLst>
          </p:cNvPr>
          <p:cNvSpPr txBox="1"/>
          <p:nvPr/>
        </p:nvSpPr>
        <p:spPr>
          <a:xfrm>
            <a:off x="1453490" y="993913"/>
            <a:ext cx="6271944" cy="830997"/>
          </a:xfrm>
          <a:prstGeom prst="rect">
            <a:avLst/>
          </a:prstGeom>
          <a:solidFill>
            <a:schemeClr val="accent1">
              <a:lumMod val="40000"/>
              <a:lumOff val="60000"/>
            </a:schemeClr>
          </a:solidFill>
        </p:spPr>
        <p:txBody>
          <a:bodyPr wrap="square" rtlCol="0">
            <a:spAutoFit/>
          </a:bodyPr>
          <a:lstStyle/>
          <a:p>
            <a:r>
              <a:rPr lang="en-US" sz="1600" i="1" dirty="0">
                <a:solidFill>
                  <a:schemeClr val="bg1">
                    <a:lumMod val="75000"/>
                  </a:schemeClr>
                </a:solidFill>
              </a:rPr>
              <a:t>There is another risk factor that is tied for #1 with LBW—what is it?</a:t>
            </a:r>
          </a:p>
          <a:p>
            <a:r>
              <a:rPr lang="en-US" sz="1600" b="1" dirty="0"/>
              <a:t>Infant age</a:t>
            </a:r>
            <a:r>
              <a:rPr lang="en-US" sz="1600" dirty="0">
                <a:solidFill>
                  <a:schemeClr val="bg1">
                    <a:lumMod val="75000"/>
                  </a:schemeClr>
                </a:solidFill>
              </a:rPr>
              <a:t>, </a:t>
            </a:r>
            <a:r>
              <a:rPr lang="en-US" sz="1600" dirty="0" err="1">
                <a:solidFill>
                  <a:schemeClr val="bg1">
                    <a:lumMod val="75000"/>
                  </a:schemeClr>
                </a:solidFill>
              </a:rPr>
              <a:t>ie</a:t>
            </a:r>
            <a:r>
              <a:rPr lang="en-US" sz="1600" dirty="0">
                <a:solidFill>
                  <a:schemeClr val="bg1">
                    <a:lumMod val="75000"/>
                  </a:schemeClr>
                </a:solidFill>
              </a:rPr>
              <a:t>, prematurity (probably not surprising that prematurity is a risk factor for retinopathy </a:t>
            </a:r>
            <a:r>
              <a:rPr lang="en-US" sz="1600" b="1" dirty="0">
                <a:solidFill>
                  <a:schemeClr val="bg1">
                    <a:lumMod val="75000"/>
                  </a:schemeClr>
                </a:solidFill>
              </a:rPr>
              <a:t>of prematurity</a:t>
            </a:r>
            <a:r>
              <a:rPr lang="en-US" sz="1600" dirty="0">
                <a:solidFill>
                  <a:schemeClr val="bg1">
                    <a:lumMod val="75000"/>
                  </a:schemeClr>
                </a:solidFill>
              </a:rPr>
              <a:t>)</a:t>
            </a:r>
          </a:p>
        </p:txBody>
      </p:sp>
      <p:sp>
        <p:nvSpPr>
          <p:cNvPr id="3" name="TextBox 2">
            <a:extLst>
              <a:ext uri="{FF2B5EF4-FFF2-40B4-BE49-F238E27FC236}">
                <a16:creationId xmlns:a16="http://schemas.microsoft.com/office/drawing/2014/main" id="{33F87842-1577-9D7C-0E9D-43C4F2E43FFA}"/>
              </a:ext>
            </a:extLst>
          </p:cNvPr>
          <p:cNvSpPr txBox="1"/>
          <p:nvPr/>
        </p:nvSpPr>
        <p:spPr>
          <a:xfrm>
            <a:off x="6019800" y="1958777"/>
            <a:ext cx="2912977" cy="338554"/>
          </a:xfrm>
          <a:prstGeom prst="rect">
            <a:avLst/>
          </a:prstGeom>
          <a:noFill/>
        </p:spPr>
        <p:txBody>
          <a:bodyPr wrap="none" rtlCol="0">
            <a:spAutoFit/>
          </a:bodyPr>
          <a:lstStyle/>
          <a:p>
            <a:r>
              <a:rPr lang="en-US" sz="1600" dirty="0">
                <a:solidFill>
                  <a:schemeClr val="bg1">
                    <a:lumMod val="75000"/>
                  </a:schemeClr>
                </a:solidFill>
                <a:latin typeface="Segoe Script" panose="030B0504020000000003" pitchFamily="66" charset="0"/>
              </a:rPr>
              <a:t>along with…</a:t>
            </a:r>
            <a:r>
              <a:rPr lang="en-US" sz="1600" b="1" dirty="0">
                <a:solidFill>
                  <a:schemeClr val="bg1">
                    <a:lumMod val="75000"/>
                  </a:schemeClr>
                </a:solidFill>
                <a:latin typeface="Segoe Script" panose="030B0504020000000003" pitchFamily="66" charset="0"/>
              </a:rPr>
              <a:t>Prematurity</a:t>
            </a:r>
          </a:p>
        </p:txBody>
      </p:sp>
      <p:sp>
        <p:nvSpPr>
          <p:cNvPr id="4" name="TextBox 3">
            <a:extLst>
              <a:ext uri="{FF2B5EF4-FFF2-40B4-BE49-F238E27FC236}">
                <a16:creationId xmlns:a16="http://schemas.microsoft.com/office/drawing/2014/main" id="{8AC733DD-A01F-C876-35AF-0CA07FBF882E}"/>
              </a:ext>
            </a:extLst>
          </p:cNvPr>
          <p:cNvSpPr txBox="1"/>
          <p:nvPr/>
        </p:nvSpPr>
        <p:spPr>
          <a:xfrm>
            <a:off x="2417470" y="1206481"/>
            <a:ext cx="261610"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2423380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29</a:t>
            </a:fld>
            <a:endParaRPr lang="en-US" altLang="en-US" sz="1000"/>
          </a:p>
        </p:txBody>
      </p:sp>
      <p:sp>
        <p:nvSpPr>
          <p:cNvPr id="2" name="TextBox 1">
            <a:extLst>
              <a:ext uri="{FF2B5EF4-FFF2-40B4-BE49-F238E27FC236}">
                <a16:creationId xmlns:a16="http://schemas.microsoft.com/office/drawing/2014/main" id="{81F4AE9B-7B41-9323-63B5-10EC14862E89}"/>
              </a:ext>
            </a:extLst>
          </p:cNvPr>
          <p:cNvSpPr txBox="1"/>
          <p:nvPr/>
        </p:nvSpPr>
        <p:spPr>
          <a:xfrm>
            <a:off x="1295416" y="2565618"/>
            <a:ext cx="6857968" cy="1815882"/>
          </a:xfrm>
          <a:prstGeom prst="rect">
            <a:avLst/>
          </a:prstGeom>
          <a:noFill/>
        </p:spPr>
        <p:txBody>
          <a:bodyPr wrap="none" rtlCol="0">
            <a:spAutoFit/>
          </a:bodyPr>
          <a:lstStyle/>
          <a:p>
            <a:r>
              <a:rPr lang="en-US" sz="1600" i="1" dirty="0"/>
              <a:t>Which of the following are demonstrated risk factors for developing ROP?</a:t>
            </a:r>
          </a:p>
          <a:p>
            <a:r>
              <a:rPr lang="en-US" sz="1600" dirty="0"/>
              <a:t>--Paternal age</a:t>
            </a:r>
          </a:p>
          <a:p>
            <a:r>
              <a:rPr lang="en-US" sz="1600" dirty="0"/>
              <a:t>--Sepsis</a:t>
            </a:r>
          </a:p>
          <a:p>
            <a:r>
              <a:rPr lang="en-US" sz="1600" dirty="0"/>
              <a:t>--Receiving a blood transfusion (the infant, not mother)</a:t>
            </a:r>
          </a:p>
          <a:p>
            <a:r>
              <a:rPr lang="en-US" sz="1600" dirty="0"/>
              <a:t>--Poor postnatal weight gain</a:t>
            </a:r>
          </a:p>
          <a:p>
            <a:r>
              <a:rPr lang="en-US" sz="1600" dirty="0"/>
              <a:t>--Fever (w/o sepsis)</a:t>
            </a:r>
          </a:p>
          <a:p>
            <a:r>
              <a:rPr lang="en-US" sz="1600" dirty="0"/>
              <a:t>--Intraventricular hemorrhage</a:t>
            </a:r>
          </a:p>
        </p:txBody>
      </p:sp>
    </p:spTree>
    <p:extLst>
      <p:ext uri="{BB962C8B-B14F-4D97-AF65-F5344CB8AC3E}">
        <p14:creationId xmlns:p14="http://schemas.microsoft.com/office/powerpoint/2010/main" val="218216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C6807EB-571D-4B1C-81F5-D54A4E3AE51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7" name="Rectangle 3">
            <a:extLst>
              <a:ext uri="{FF2B5EF4-FFF2-40B4-BE49-F238E27FC236}">
                <a16:creationId xmlns:a16="http://schemas.microsoft.com/office/drawing/2014/main" id="{216CB230-89A6-4B7D-AA07-17A6A932C6A1}"/>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6148" name="Rectangle 4">
            <a:extLst>
              <a:ext uri="{FF2B5EF4-FFF2-40B4-BE49-F238E27FC236}">
                <a16:creationId xmlns:a16="http://schemas.microsoft.com/office/drawing/2014/main" id="{A1B8A738-0D2C-4629-B4A5-9039CF6E3F9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a:t>
            </a:r>
            <a:r>
              <a:rPr lang="en-US" altLang="en-US" sz="2400" b="1" dirty="0">
                <a:solidFill>
                  <a:srgbClr val="0000FF"/>
                </a:solidFill>
                <a:sym typeface="Wingdings" panose="05000000000000000000" pitchFamily="2" charset="2"/>
              </a:rPr>
              <a:t>PDA</a:t>
            </a:r>
            <a:r>
              <a:rPr lang="en-US" altLang="en-US" sz="2400" dirty="0">
                <a:sym typeface="Wingdings" panose="05000000000000000000" pitchFamily="2" charset="2"/>
              </a:rPr>
              <a:t> </a:t>
            </a:r>
            <a:r>
              <a:rPr lang="en-US" altLang="en-US" sz="2400" dirty="0">
                <a:solidFill>
                  <a:schemeClr val="bg1">
                    <a:lumMod val="75000"/>
                  </a:schemeClr>
                </a:solidFill>
                <a:sym typeface="Wingdings" panose="05000000000000000000" pitchFamily="2" charset="2"/>
              </a:rPr>
              <a:t>are at increased risk of ROP True</a:t>
            </a:r>
          </a:p>
          <a:p>
            <a:pPr eaLnBrk="1" hangingPunct="1">
              <a:lnSpc>
                <a:spcPct val="90000"/>
              </a:lnSpc>
            </a:pPr>
            <a:r>
              <a:rPr lang="en-US" altLang="en-US" sz="2400" dirty="0">
                <a:solidFill>
                  <a:schemeClr val="bg1"/>
                </a:solidFill>
                <a:sym typeface="Wingdings" panose="05000000000000000000" pitchFamily="2" charset="2"/>
              </a:rPr>
              <a:t>Birth weight is a greater predictor for ROP than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6149" name="Text Box 5">
            <a:extLst>
              <a:ext uri="{FF2B5EF4-FFF2-40B4-BE49-F238E27FC236}">
                <a16:creationId xmlns:a16="http://schemas.microsoft.com/office/drawing/2014/main" id="{E327D865-AA7D-4F18-8DE8-93F3F4D366B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6150" name="Rectangle 6">
            <a:extLst>
              <a:ext uri="{FF2B5EF4-FFF2-40B4-BE49-F238E27FC236}">
                <a16:creationId xmlns:a16="http://schemas.microsoft.com/office/drawing/2014/main" id="{0EEA502D-3E29-400E-9BA9-C03042427037}"/>
              </a:ext>
            </a:extLst>
          </p:cNvPr>
          <p:cNvSpPr>
            <a:spLocks noChangeArrowheads="1"/>
          </p:cNvSpPr>
          <p:nvPr/>
        </p:nvSpPr>
        <p:spPr bwMode="auto">
          <a:xfrm>
            <a:off x="381000" y="1600200"/>
            <a:ext cx="381000" cy="434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1" name="Text Box 7">
            <a:extLst>
              <a:ext uri="{FF2B5EF4-FFF2-40B4-BE49-F238E27FC236}">
                <a16:creationId xmlns:a16="http://schemas.microsoft.com/office/drawing/2014/main" id="{A87731AB-D312-40E7-9AFE-635C183F3F53}"/>
              </a:ext>
            </a:extLst>
          </p:cNvPr>
          <p:cNvSpPr txBox="1">
            <a:spLocks noChangeArrowheads="1"/>
          </p:cNvSpPr>
          <p:nvPr/>
        </p:nvSpPr>
        <p:spPr bwMode="auto">
          <a:xfrm>
            <a:off x="1447800" y="1752600"/>
            <a:ext cx="6581995" cy="338554"/>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a:t>
            </a:r>
            <a:r>
              <a:rPr lang="en-US" altLang="en-US" sz="1400" i="1" dirty="0">
                <a:solidFill>
                  <a:srgbClr val="0000FF"/>
                </a:solidFill>
              </a:rPr>
              <a:t> would a Personal Digital Assistant* put someone at increased risk of ROP?</a:t>
            </a:r>
          </a:p>
        </p:txBody>
      </p:sp>
      <p:sp>
        <p:nvSpPr>
          <p:cNvPr id="6153" name="Slide Number Placeholder 1">
            <a:extLst>
              <a:ext uri="{FF2B5EF4-FFF2-40B4-BE49-F238E27FC236}">
                <a16:creationId xmlns:a16="http://schemas.microsoft.com/office/drawing/2014/main" id="{2BE527FA-CDB6-4026-9A68-A418D2E9FA5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83A93E-4A31-4E68-83F3-26B830D901B7}" type="slidenum">
              <a:rPr lang="en-US" altLang="en-US" sz="1000"/>
              <a:pPr>
                <a:spcBef>
                  <a:spcPct val="0"/>
                </a:spcBef>
                <a:buClrTx/>
                <a:buSzTx/>
                <a:buFontTx/>
                <a:buNone/>
              </a:pPr>
              <a:t>3</a:t>
            </a:fld>
            <a:endParaRPr lang="en-US" altLang="en-US" sz="1000"/>
          </a:p>
        </p:txBody>
      </p:sp>
      <p:sp>
        <p:nvSpPr>
          <p:cNvPr id="2" name="TextBox 1">
            <a:extLst>
              <a:ext uri="{FF2B5EF4-FFF2-40B4-BE49-F238E27FC236}">
                <a16:creationId xmlns:a16="http://schemas.microsoft.com/office/drawing/2014/main" id="{EF66E03A-DCCC-7ADC-EAF6-9D4EEA60D670}"/>
              </a:ext>
            </a:extLst>
          </p:cNvPr>
          <p:cNvSpPr txBox="1"/>
          <p:nvPr/>
        </p:nvSpPr>
        <p:spPr>
          <a:xfrm>
            <a:off x="4699897" y="6276201"/>
            <a:ext cx="3654718" cy="276999"/>
          </a:xfrm>
          <a:prstGeom prst="rect">
            <a:avLst/>
          </a:prstGeom>
          <a:noFill/>
        </p:spPr>
        <p:txBody>
          <a:bodyPr wrap="none" rtlCol="0">
            <a:spAutoFit/>
          </a:bodyPr>
          <a:lstStyle/>
          <a:p>
            <a:r>
              <a:rPr lang="en-US" sz="1200" dirty="0"/>
              <a:t>*Do y’all know what a </a:t>
            </a:r>
            <a:r>
              <a:rPr lang="en-US" sz="1200" i="1" dirty="0"/>
              <a:t>Personal Digital Assistant </a:t>
            </a:r>
            <a:r>
              <a:rPr lang="en-US" sz="1200" dirty="0"/>
              <a:t>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30</a:t>
            </a:fld>
            <a:endParaRPr lang="en-US" altLang="en-US" sz="1000"/>
          </a:p>
        </p:txBody>
      </p:sp>
      <p:sp>
        <p:nvSpPr>
          <p:cNvPr id="2" name="TextBox 1">
            <a:extLst>
              <a:ext uri="{FF2B5EF4-FFF2-40B4-BE49-F238E27FC236}">
                <a16:creationId xmlns:a16="http://schemas.microsoft.com/office/drawing/2014/main" id="{81F4AE9B-7B41-9323-63B5-10EC14862E89}"/>
              </a:ext>
            </a:extLst>
          </p:cNvPr>
          <p:cNvSpPr txBox="1"/>
          <p:nvPr/>
        </p:nvSpPr>
        <p:spPr>
          <a:xfrm>
            <a:off x="1295416" y="2565618"/>
            <a:ext cx="6857968" cy="1815882"/>
          </a:xfrm>
          <a:prstGeom prst="rect">
            <a:avLst/>
          </a:prstGeom>
          <a:noFill/>
        </p:spPr>
        <p:txBody>
          <a:bodyPr wrap="none" rtlCol="0">
            <a:spAutoFit/>
          </a:bodyPr>
          <a:lstStyle/>
          <a:p>
            <a:r>
              <a:rPr lang="en-US" sz="1600" i="1" dirty="0"/>
              <a:t>Which of the following are demonstrated risk factors for developing ROP?</a:t>
            </a:r>
          </a:p>
          <a:p>
            <a:r>
              <a:rPr lang="en-US" sz="1600" dirty="0">
                <a:solidFill>
                  <a:schemeClr val="bg1">
                    <a:lumMod val="75000"/>
                  </a:schemeClr>
                </a:solidFill>
              </a:rPr>
              <a:t>--Paternal age</a:t>
            </a:r>
          </a:p>
          <a:p>
            <a:r>
              <a:rPr lang="en-US" sz="1600" dirty="0"/>
              <a:t>--</a:t>
            </a:r>
            <a:r>
              <a:rPr lang="en-US" sz="1600" b="1" dirty="0"/>
              <a:t>Sepsis</a:t>
            </a:r>
          </a:p>
          <a:p>
            <a:r>
              <a:rPr lang="en-US" sz="1600" dirty="0"/>
              <a:t>--</a:t>
            </a:r>
            <a:r>
              <a:rPr lang="en-US" sz="1600" b="1" dirty="0"/>
              <a:t>Receiving a blood transfusion </a:t>
            </a:r>
            <a:r>
              <a:rPr lang="en-US" sz="1600" dirty="0"/>
              <a:t>(the infant, not mother)</a:t>
            </a:r>
          </a:p>
          <a:p>
            <a:r>
              <a:rPr lang="en-US" sz="1600" dirty="0"/>
              <a:t>--</a:t>
            </a:r>
            <a:r>
              <a:rPr lang="en-US" sz="1600" b="1" dirty="0"/>
              <a:t>Poor postnatal weight gain</a:t>
            </a:r>
          </a:p>
          <a:p>
            <a:r>
              <a:rPr lang="en-US" sz="1600" dirty="0">
                <a:solidFill>
                  <a:schemeClr val="bg1">
                    <a:lumMod val="75000"/>
                  </a:schemeClr>
                </a:solidFill>
              </a:rPr>
              <a:t>--Fever (w/o sepsis)</a:t>
            </a:r>
          </a:p>
          <a:p>
            <a:r>
              <a:rPr lang="en-US" sz="1600" dirty="0"/>
              <a:t>--</a:t>
            </a:r>
            <a:r>
              <a:rPr lang="en-US" sz="1600" b="1" dirty="0"/>
              <a:t>Intraventricular hemorrhage</a:t>
            </a:r>
          </a:p>
        </p:txBody>
      </p:sp>
    </p:spTree>
    <p:extLst>
      <p:ext uri="{BB962C8B-B14F-4D97-AF65-F5344CB8AC3E}">
        <p14:creationId xmlns:p14="http://schemas.microsoft.com/office/powerpoint/2010/main" val="3856260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3FC606C-2E25-4CC7-A661-A90D8F256A34}"/>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59" name="Rectangle 3">
            <a:extLst>
              <a:ext uri="{FF2B5EF4-FFF2-40B4-BE49-F238E27FC236}">
                <a16:creationId xmlns:a16="http://schemas.microsoft.com/office/drawing/2014/main" id="{8B2767A2-1460-4B24-90F2-AC699D3E32D5}"/>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19460" name="Rectangle 4">
            <a:extLst>
              <a:ext uri="{FF2B5EF4-FFF2-40B4-BE49-F238E27FC236}">
                <a16:creationId xmlns:a16="http://schemas.microsoft.com/office/drawing/2014/main" id="{241E27C9-A617-419E-9A77-9B4439C956A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chemeClr val="bg1"/>
                </a:solidFill>
                <a:sym typeface="Wingdings" panose="05000000000000000000" pitchFamily="2" charset="2"/>
              </a:rPr>
              <a:t>False; the </a:t>
            </a:r>
            <a:r>
              <a:rPr lang="en-US" altLang="en-US" sz="2400" i="1">
                <a:solidFill>
                  <a:schemeClr val="bg1"/>
                </a:solidFill>
                <a:sym typeface="Wingdings" panose="05000000000000000000" pitchFamily="2" charset="2"/>
              </a:rPr>
              <a:t>Light-ROP</a:t>
            </a:r>
            <a:r>
              <a:rPr lang="en-US" altLang="en-US" sz="2400">
                <a:solidFill>
                  <a:schemeClr val="bg1"/>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9461" name="Text Box 5">
            <a:extLst>
              <a:ext uri="{FF2B5EF4-FFF2-40B4-BE49-F238E27FC236}">
                <a16:creationId xmlns:a16="http://schemas.microsoft.com/office/drawing/2014/main" id="{22057AB1-6CA7-4921-9DE6-0B6B55977399}"/>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9462" name="Rectangle 6">
            <a:extLst>
              <a:ext uri="{FF2B5EF4-FFF2-40B4-BE49-F238E27FC236}">
                <a16:creationId xmlns:a16="http://schemas.microsoft.com/office/drawing/2014/main" id="{08F18E26-FEDC-4A70-ACF9-37E52718A627}"/>
              </a:ext>
            </a:extLst>
          </p:cNvPr>
          <p:cNvSpPr>
            <a:spLocks noChangeArrowheads="1"/>
          </p:cNvSpPr>
          <p:nvPr/>
        </p:nvSpPr>
        <p:spPr bwMode="auto">
          <a:xfrm>
            <a:off x="381000" y="3048000"/>
            <a:ext cx="3810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3" name="Slide Number Placeholder 1">
            <a:extLst>
              <a:ext uri="{FF2B5EF4-FFF2-40B4-BE49-F238E27FC236}">
                <a16:creationId xmlns:a16="http://schemas.microsoft.com/office/drawing/2014/main" id="{7A8D3472-D4AC-4915-8598-4BEF7824F11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0D2EC2-062D-47FD-83AA-557448B70938}" type="slidenum">
              <a:rPr lang="en-US" altLang="en-US" sz="1000"/>
              <a:pPr>
                <a:spcBef>
                  <a:spcPct val="0"/>
                </a:spcBef>
                <a:buClrTx/>
                <a:buSzTx/>
                <a:buFontTx/>
                <a:buNone/>
              </a:pPr>
              <a:t>31</a:t>
            </a:fld>
            <a:endParaRPr lang="en-US" altLang="en-US"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B8506E-BB75-4B50-8D9D-CC0A780BEC69}"/>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3" name="Rectangle 3">
            <a:extLst>
              <a:ext uri="{FF2B5EF4-FFF2-40B4-BE49-F238E27FC236}">
                <a16:creationId xmlns:a16="http://schemas.microsoft.com/office/drawing/2014/main" id="{91FBCB2A-EDF9-4895-A8D7-46719FF38B18}"/>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20484" name="Rectangle 4">
            <a:extLst>
              <a:ext uri="{FF2B5EF4-FFF2-40B4-BE49-F238E27FC236}">
                <a16:creationId xmlns:a16="http://schemas.microsoft.com/office/drawing/2014/main" id="{D7DA9004-F136-40F8-952D-A07CF8BF3B5A}"/>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0485" name="Text Box 5">
            <a:extLst>
              <a:ext uri="{FF2B5EF4-FFF2-40B4-BE49-F238E27FC236}">
                <a16:creationId xmlns:a16="http://schemas.microsoft.com/office/drawing/2014/main" id="{BBB0942C-9BB8-4912-AFE9-5577B5F2DBFC}"/>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0486" name="Rectangle 6">
            <a:extLst>
              <a:ext uri="{FF2B5EF4-FFF2-40B4-BE49-F238E27FC236}">
                <a16:creationId xmlns:a16="http://schemas.microsoft.com/office/drawing/2014/main" id="{B26627F3-DBB9-4CC4-9D02-DE77D1D0CDB5}"/>
              </a:ext>
            </a:extLst>
          </p:cNvPr>
          <p:cNvSpPr>
            <a:spLocks noChangeArrowheads="1"/>
          </p:cNvSpPr>
          <p:nvPr/>
        </p:nvSpPr>
        <p:spPr bwMode="auto">
          <a:xfrm>
            <a:off x="381000" y="3048000"/>
            <a:ext cx="3810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7" name="Slide Number Placeholder 1">
            <a:extLst>
              <a:ext uri="{FF2B5EF4-FFF2-40B4-BE49-F238E27FC236}">
                <a16:creationId xmlns:a16="http://schemas.microsoft.com/office/drawing/2014/main" id="{83258AAF-E659-47C7-BBE2-A7A313AFDF2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6D456E-0A20-4AE7-A7DC-638907C30B90}" type="slidenum">
              <a:rPr lang="en-US" altLang="en-US" sz="1000"/>
              <a:pPr>
                <a:spcBef>
                  <a:spcPct val="0"/>
                </a:spcBef>
                <a:buClrTx/>
                <a:buSzTx/>
                <a:buFontTx/>
                <a:buNone/>
              </a:pPr>
              <a:t>32</a:t>
            </a:fld>
            <a:endParaRPr lang="en-US" altLang="en-US" sz="1000"/>
          </a:p>
        </p:txBody>
      </p:sp>
      <p:sp>
        <p:nvSpPr>
          <p:cNvPr id="2" name="Rectangle 1">
            <a:extLst>
              <a:ext uri="{FF2B5EF4-FFF2-40B4-BE49-F238E27FC236}">
                <a16:creationId xmlns:a16="http://schemas.microsoft.com/office/drawing/2014/main" id="{C1655C4F-3F1A-4E47-97AC-D696993E64DB}"/>
              </a:ext>
            </a:extLst>
          </p:cNvPr>
          <p:cNvSpPr/>
          <p:nvPr/>
        </p:nvSpPr>
        <p:spPr>
          <a:xfrm>
            <a:off x="6096000" y="26670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study name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B8506E-BB75-4B50-8D9D-CC0A780BEC69}"/>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3" name="Rectangle 3">
            <a:extLst>
              <a:ext uri="{FF2B5EF4-FFF2-40B4-BE49-F238E27FC236}">
                <a16:creationId xmlns:a16="http://schemas.microsoft.com/office/drawing/2014/main" id="{91FBCB2A-EDF9-4895-A8D7-46719FF38B18}"/>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0484" name="Rectangle 4">
            <a:extLst>
              <a:ext uri="{FF2B5EF4-FFF2-40B4-BE49-F238E27FC236}">
                <a16:creationId xmlns:a16="http://schemas.microsoft.com/office/drawing/2014/main" id="{D7DA9004-F136-40F8-952D-A07CF8BF3B5A}"/>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0485" name="Text Box 5">
            <a:extLst>
              <a:ext uri="{FF2B5EF4-FFF2-40B4-BE49-F238E27FC236}">
                <a16:creationId xmlns:a16="http://schemas.microsoft.com/office/drawing/2014/main" id="{BBB0942C-9BB8-4912-AFE9-5577B5F2DBFC}"/>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0486" name="Rectangle 6">
            <a:extLst>
              <a:ext uri="{FF2B5EF4-FFF2-40B4-BE49-F238E27FC236}">
                <a16:creationId xmlns:a16="http://schemas.microsoft.com/office/drawing/2014/main" id="{B26627F3-DBB9-4CC4-9D02-DE77D1D0CDB5}"/>
              </a:ext>
            </a:extLst>
          </p:cNvPr>
          <p:cNvSpPr>
            <a:spLocks noChangeArrowheads="1"/>
          </p:cNvSpPr>
          <p:nvPr/>
        </p:nvSpPr>
        <p:spPr bwMode="auto">
          <a:xfrm>
            <a:off x="381000" y="3048000"/>
            <a:ext cx="3810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7" name="Slide Number Placeholder 1">
            <a:extLst>
              <a:ext uri="{FF2B5EF4-FFF2-40B4-BE49-F238E27FC236}">
                <a16:creationId xmlns:a16="http://schemas.microsoft.com/office/drawing/2014/main" id="{83258AAF-E659-47C7-BBE2-A7A313AFDF2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6D456E-0A20-4AE7-A7DC-638907C30B90}" type="slidenum">
              <a:rPr lang="en-US" altLang="en-US" sz="1000"/>
              <a:pPr>
                <a:spcBef>
                  <a:spcPct val="0"/>
                </a:spcBef>
                <a:buClrTx/>
                <a:buSzTx/>
                <a:buFontTx/>
                <a:buNone/>
              </a:pPr>
              <a:t>33</a:t>
            </a:fld>
            <a:endParaRPr lang="en-US" altLang="en-US" sz="1000"/>
          </a:p>
        </p:txBody>
      </p:sp>
    </p:spTree>
    <p:extLst>
      <p:ext uri="{BB962C8B-B14F-4D97-AF65-F5344CB8AC3E}">
        <p14:creationId xmlns:p14="http://schemas.microsoft.com/office/powerpoint/2010/main" val="278416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A2B7BEA-C951-4331-8BC9-50765D97F0A0}"/>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07" name="Rectangle 3">
            <a:extLst>
              <a:ext uri="{FF2B5EF4-FFF2-40B4-BE49-F238E27FC236}">
                <a16:creationId xmlns:a16="http://schemas.microsoft.com/office/drawing/2014/main" id="{9162DE9C-003B-4032-BB84-A31C7DD65470}"/>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1508" name="Rectangle 4">
            <a:extLst>
              <a:ext uri="{FF2B5EF4-FFF2-40B4-BE49-F238E27FC236}">
                <a16:creationId xmlns:a16="http://schemas.microsoft.com/office/drawing/2014/main" id="{A6F91C26-5F2E-471F-8526-F333C1D7A150}"/>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chemeClr val="bg1"/>
                </a:solidFill>
                <a:sym typeface="Wingdings" panose="05000000000000000000" pitchFamily="2" charset="2"/>
              </a:rPr>
              <a:t>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1509" name="Text Box 5">
            <a:extLst>
              <a:ext uri="{FF2B5EF4-FFF2-40B4-BE49-F238E27FC236}">
                <a16:creationId xmlns:a16="http://schemas.microsoft.com/office/drawing/2014/main" id="{731640FB-2F72-40CD-BB63-9EF07D3A51C5}"/>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1510" name="Rectangle 6">
            <a:extLst>
              <a:ext uri="{FF2B5EF4-FFF2-40B4-BE49-F238E27FC236}">
                <a16:creationId xmlns:a16="http://schemas.microsoft.com/office/drawing/2014/main" id="{1CA0024B-C681-46E2-BD47-C80E14F48941}"/>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11" name="Slide Number Placeholder 1">
            <a:extLst>
              <a:ext uri="{FF2B5EF4-FFF2-40B4-BE49-F238E27FC236}">
                <a16:creationId xmlns:a16="http://schemas.microsoft.com/office/drawing/2014/main" id="{62A41ED7-C1BA-444D-AA32-B271F041335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21EE1C7-E805-4E5A-8D62-682BE92D4E39}" type="slidenum">
              <a:rPr lang="en-US" altLang="en-US" sz="1000"/>
              <a:pPr>
                <a:spcBef>
                  <a:spcPct val="0"/>
                </a:spcBef>
                <a:buClrTx/>
                <a:buSzTx/>
                <a:buFontTx/>
                <a:buNone/>
              </a:pPr>
              <a:t>34</a:t>
            </a:fld>
            <a:endParaRPr lang="en-US" altLang="en-US"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A91C51F-209E-489F-AD40-C4767C914BC3}"/>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1" name="Rectangle 3">
            <a:extLst>
              <a:ext uri="{FF2B5EF4-FFF2-40B4-BE49-F238E27FC236}">
                <a16:creationId xmlns:a16="http://schemas.microsoft.com/office/drawing/2014/main" id="{01DF3F40-51A4-42F4-8374-44845F464EFA}"/>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2532" name="Rectangle 4">
            <a:extLst>
              <a:ext uri="{FF2B5EF4-FFF2-40B4-BE49-F238E27FC236}">
                <a16:creationId xmlns:a16="http://schemas.microsoft.com/office/drawing/2014/main" id="{C9FBDF34-DF0B-4786-AAEA-E13EB20D07C8}"/>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2533" name="Text Box 5">
            <a:extLst>
              <a:ext uri="{FF2B5EF4-FFF2-40B4-BE49-F238E27FC236}">
                <a16:creationId xmlns:a16="http://schemas.microsoft.com/office/drawing/2014/main" id="{482AC72D-70F3-4CFB-A1C3-42CC0EC631EE}"/>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2534" name="Rectangle 6">
            <a:extLst>
              <a:ext uri="{FF2B5EF4-FFF2-40B4-BE49-F238E27FC236}">
                <a16:creationId xmlns:a16="http://schemas.microsoft.com/office/drawing/2014/main" id="{FB8348CF-B10D-49D6-A648-2998A9AF4605}"/>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5" name="Slide Number Placeholder 1">
            <a:extLst>
              <a:ext uri="{FF2B5EF4-FFF2-40B4-BE49-F238E27FC236}">
                <a16:creationId xmlns:a16="http://schemas.microsoft.com/office/drawing/2014/main" id="{7A460E12-FA7E-4547-969C-E1CD3B892AB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E0C1C80-D6D8-4A94-91B7-0316F4E85CBA}" type="slidenum">
              <a:rPr lang="en-US" altLang="en-US" sz="1000"/>
              <a:pPr>
                <a:spcBef>
                  <a:spcPct val="0"/>
                </a:spcBef>
                <a:buClrTx/>
                <a:buSzTx/>
                <a:buFontTx/>
                <a:buNone/>
              </a:pPr>
              <a:t>35</a:t>
            </a:fld>
            <a:endParaRPr lang="en-US" altLang="en-US"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47423E4-B897-49C0-9B04-7D9170F737E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5" name="Rectangle 3">
            <a:extLst>
              <a:ext uri="{FF2B5EF4-FFF2-40B4-BE49-F238E27FC236}">
                <a16:creationId xmlns:a16="http://schemas.microsoft.com/office/drawing/2014/main" id="{1A48F5DC-5426-4609-9B9A-D3A0A5C18831}"/>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3556" name="Rectangle 4">
            <a:extLst>
              <a:ext uri="{FF2B5EF4-FFF2-40B4-BE49-F238E27FC236}">
                <a16:creationId xmlns:a16="http://schemas.microsoft.com/office/drawing/2014/main" id="{D08B66C8-A39C-4E43-B6A1-8A0CE004E794}"/>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3557" name="Text Box 5">
            <a:extLst>
              <a:ext uri="{FF2B5EF4-FFF2-40B4-BE49-F238E27FC236}">
                <a16:creationId xmlns:a16="http://schemas.microsoft.com/office/drawing/2014/main" id="{BB568FA6-E1EF-400C-9B75-E10798135B02}"/>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3558" name="Rectangle 6">
            <a:extLst>
              <a:ext uri="{FF2B5EF4-FFF2-40B4-BE49-F238E27FC236}">
                <a16:creationId xmlns:a16="http://schemas.microsoft.com/office/drawing/2014/main" id="{29873588-DD87-4012-8863-971BC568618E}"/>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0" name="Slide Number Placeholder 1">
            <a:extLst>
              <a:ext uri="{FF2B5EF4-FFF2-40B4-BE49-F238E27FC236}">
                <a16:creationId xmlns:a16="http://schemas.microsoft.com/office/drawing/2014/main" id="{30E56A91-60B0-44B9-8D74-64B429260D5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3354EA-185C-4081-8829-C43120262A5E}" type="slidenum">
              <a:rPr lang="en-US" altLang="en-US" sz="1000"/>
              <a:pPr>
                <a:spcBef>
                  <a:spcPct val="0"/>
                </a:spcBef>
                <a:buClrTx/>
                <a:buSzTx/>
                <a:buFontTx/>
                <a:buNone/>
              </a:pPr>
              <a:t>36</a:t>
            </a:fld>
            <a:endParaRPr lang="en-US" altLang="en-US" sz="1000"/>
          </a:p>
        </p:txBody>
      </p:sp>
      <p:sp>
        <p:nvSpPr>
          <p:cNvPr id="2" name="Text Box 7">
            <a:extLst>
              <a:ext uri="{FF2B5EF4-FFF2-40B4-BE49-F238E27FC236}">
                <a16:creationId xmlns:a16="http://schemas.microsoft.com/office/drawing/2014/main" id="{5934ECB0-D87D-3ADA-5271-76D8FDF14FE9}"/>
              </a:ext>
            </a:extLst>
          </p:cNvPr>
          <p:cNvSpPr txBox="1">
            <a:spLocks noChangeArrowheads="1"/>
          </p:cNvSpPr>
          <p:nvPr/>
        </p:nvSpPr>
        <p:spPr bwMode="auto">
          <a:xfrm>
            <a:off x="228600" y="4535487"/>
            <a:ext cx="4940776" cy="307777"/>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t>What does the term </a:t>
            </a:r>
            <a:r>
              <a:rPr lang="en-US" altLang="en-US" sz="1400" b="1" dirty="0"/>
              <a:t>Everest in utero</a:t>
            </a:r>
            <a:r>
              <a:rPr lang="en-US" altLang="en-US" sz="1400" i="1" dirty="0"/>
              <a:t> have to do with ROP?</a:t>
            </a:r>
            <a:endParaRPr lang="en-US" alt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9DB5684-6910-4F83-A15E-51EA754DC4FB}"/>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79" name="Rectangle 3">
            <a:extLst>
              <a:ext uri="{FF2B5EF4-FFF2-40B4-BE49-F238E27FC236}">
                <a16:creationId xmlns:a16="http://schemas.microsoft.com/office/drawing/2014/main" id="{8F6F9B33-9356-45A6-8F3F-C29EB04CF3DF}"/>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4580" name="Rectangle 4">
            <a:extLst>
              <a:ext uri="{FF2B5EF4-FFF2-40B4-BE49-F238E27FC236}">
                <a16:creationId xmlns:a16="http://schemas.microsoft.com/office/drawing/2014/main" id="{9C9B15B6-E30C-49B2-88FA-231CC011C38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4581" name="Text Box 5">
            <a:extLst>
              <a:ext uri="{FF2B5EF4-FFF2-40B4-BE49-F238E27FC236}">
                <a16:creationId xmlns:a16="http://schemas.microsoft.com/office/drawing/2014/main" id="{394C5AE4-300E-4503-B691-5943B96BE79B}"/>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4582" name="Rectangle 6">
            <a:extLst>
              <a:ext uri="{FF2B5EF4-FFF2-40B4-BE49-F238E27FC236}">
                <a16:creationId xmlns:a16="http://schemas.microsoft.com/office/drawing/2014/main" id="{694820DE-070C-4402-A3AA-F5134BD378C2}"/>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4" name="Slide Number Placeholder 1">
            <a:extLst>
              <a:ext uri="{FF2B5EF4-FFF2-40B4-BE49-F238E27FC236}">
                <a16:creationId xmlns:a16="http://schemas.microsoft.com/office/drawing/2014/main" id="{DF006B90-0B90-40A3-AD1D-A55758ABA81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99DFB3-7545-4680-811D-B68551CF51D3}" type="slidenum">
              <a:rPr lang="en-US" altLang="en-US" sz="1000"/>
              <a:pPr>
                <a:spcBef>
                  <a:spcPct val="0"/>
                </a:spcBef>
                <a:buClrTx/>
                <a:buSzTx/>
                <a:buFontTx/>
                <a:buNone/>
              </a:pPr>
              <a:t>37</a:t>
            </a:fld>
            <a:endParaRPr lang="en-US" altLang="en-US" sz="1000"/>
          </a:p>
        </p:txBody>
      </p:sp>
      <p:sp>
        <p:nvSpPr>
          <p:cNvPr id="2" name="Text Box 7">
            <a:extLst>
              <a:ext uri="{FF2B5EF4-FFF2-40B4-BE49-F238E27FC236}">
                <a16:creationId xmlns:a16="http://schemas.microsoft.com/office/drawing/2014/main" id="{6D7964DC-8030-83B8-0486-A3C26845A846}"/>
              </a:ext>
            </a:extLst>
          </p:cNvPr>
          <p:cNvSpPr txBox="1">
            <a:spLocks noChangeArrowheads="1"/>
          </p:cNvSpPr>
          <p:nvPr/>
        </p:nvSpPr>
        <p:spPr bwMode="auto">
          <a:xfrm>
            <a:off x="228600" y="4535487"/>
            <a:ext cx="8727069" cy="954107"/>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t>What does the term </a:t>
            </a:r>
            <a:r>
              <a:rPr lang="en-US" altLang="en-US" sz="1400" b="1" dirty="0"/>
              <a:t>Everest in utero</a:t>
            </a:r>
            <a:r>
              <a:rPr lang="en-US" altLang="en-US" sz="1400" i="1" dirty="0"/>
              <a:t> have to do with ROP?</a:t>
            </a:r>
          </a:p>
          <a:p>
            <a:pPr eaLnBrk="1" hangingPunct="1">
              <a:defRPr/>
            </a:pPr>
            <a:r>
              <a:rPr lang="en-US" altLang="en-US" sz="1400" dirty="0"/>
              <a:t>The term highlights the fact that the gestational environment is profoundly hypoxic compared to life ex utero.</a:t>
            </a:r>
          </a:p>
          <a:p>
            <a:pPr eaLnBrk="1" hangingPunct="1">
              <a:defRPr/>
            </a:pPr>
            <a:r>
              <a:rPr lang="en-US" altLang="en-US" sz="1400" dirty="0"/>
              <a:t>Oxygen levels in utero are about what they are at the 26,000 </a:t>
            </a:r>
            <a:r>
              <a:rPr lang="en-US" altLang="en-US" sz="1400" dirty="0" err="1"/>
              <a:t>ft</a:t>
            </a:r>
            <a:r>
              <a:rPr lang="en-US" altLang="en-US" sz="1400" dirty="0"/>
              <a:t> level on Everest—the so-called ‘death zone.’</a:t>
            </a:r>
          </a:p>
          <a:p>
            <a:pPr eaLnBrk="1" hangingPunct="1">
              <a:defRPr/>
            </a:pPr>
            <a:r>
              <a:rPr lang="en-US" altLang="en-US" sz="1400" dirty="0"/>
              <a:t>It is under these O</a:t>
            </a:r>
            <a:r>
              <a:rPr lang="en-US" altLang="en-US" sz="1400" baseline="-25000" dirty="0"/>
              <a:t>2 </a:t>
            </a:r>
            <a:r>
              <a:rPr lang="en-US" altLang="en-US" sz="1400" dirty="0"/>
              <a:t>conditions that the retinal vasculature is supposed to develop.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506984F-633C-464B-9D9D-13EC53F9AD09}"/>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3" name="Rectangle 3">
            <a:extLst>
              <a:ext uri="{FF2B5EF4-FFF2-40B4-BE49-F238E27FC236}">
                <a16:creationId xmlns:a16="http://schemas.microsoft.com/office/drawing/2014/main" id="{2513DBF1-CC41-4007-8407-A356F70D785E}"/>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5604" name="Rectangle 4">
            <a:extLst>
              <a:ext uri="{FF2B5EF4-FFF2-40B4-BE49-F238E27FC236}">
                <a16:creationId xmlns:a16="http://schemas.microsoft.com/office/drawing/2014/main" id="{A6B74A47-723A-4D98-AE92-E6328CB78524}"/>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5605" name="Text Box 5">
            <a:extLst>
              <a:ext uri="{FF2B5EF4-FFF2-40B4-BE49-F238E27FC236}">
                <a16:creationId xmlns:a16="http://schemas.microsoft.com/office/drawing/2014/main" id="{556325F0-A6BF-4646-883A-B68C8CAC2783}"/>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5606" name="Rectangle 6">
            <a:extLst>
              <a:ext uri="{FF2B5EF4-FFF2-40B4-BE49-F238E27FC236}">
                <a16:creationId xmlns:a16="http://schemas.microsoft.com/office/drawing/2014/main" id="{930DF9B3-8222-45FB-9DC6-378E85BCD11C}"/>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8" name="Slide Number Placeholder 1">
            <a:extLst>
              <a:ext uri="{FF2B5EF4-FFF2-40B4-BE49-F238E27FC236}">
                <a16:creationId xmlns:a16="http://schemas.microsoft.com/office/drawing/2014/main" id="{BC7CFAF7-3126-46D6-AEB5-2C4D501E214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7DB70A-649A-4CF4-B07A-5F6023937092}" type="slidenum">
              <a:rPr lang="en-US" altLang="en-US" sz="1000"/>
              <a:pPr>
                <a:spcBef>
                  <a:spcPct val="0"/>
                </a:spcBef>
                <a:buClrTx/>
                <a:buSzTx/>
                <a:buFontTx/>
                <a:buNone/>
              </a:pPr>
              <a:t>38</a:t>
            </a:fld>
            <a:endParaRPr lang="en-US" altLang="en-US" sz="1000"/>
          </a:p>
        </p:txBody>
      </p:sp>
      <p:sp>
        <p:nvSpPr>
          <p:cNvPr id="2" name="Text Box 7">
            <a:extLst>
              <a:ext uri="{FF2B5EF4-FFF2-40B4-BE49-F238E27FC236}">
                <a16:creationId xmlns:a16="http://schemas.microsoft.com/office/drawing/2014/main" id="{851E5B80-B3CB-0D2A-A895-599BA049B744}"/>
              </a:ext>
            </a:extLst>
          </p:cNvPr>
          <p:cNvSpPr txBox="1">
            <a:spLocks noChangeArrowheads="1"/>
          </p:cNvSpPr>
          <p:nvPr/>
        </p:nvSpPr>
        <p:spPr bwMode="auto">
          <a:xfrm>
            <a:off x="228600" y="4535487"/>
            <a:ext cx="8727069" cy="1384995"/>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t>What does the term </a:t>
            </a:r>
            <a:r>
              <a:rPr lang="en-US" altLang="en-US" sz="1400" b="1" dirty="0"/>
              <a:t>Everest in utero</a:t>
            </a:r>
            <a:r>
              <a:rPr lang="en-US" altLang="en-US" sz="1400" i="1" dirty="0"/>
              <a:t> have to do with ROP?</a:t>
            </a:r>
          </a:p>
          <a:p>
            <a:pPr eaLnBrk="1" hangingPunct="1">
              <a:defRPr/>
            </a:pPr>
            <a:r>
              <a:rPr lang="en-US" altLang="en-US" sz="1400" dirty="0"/>
              <a:t>The term highlights the fact that the gestational environment is profoundly hypoxic compared to life ex utero.</a:t>
            </a:r>
          </a:p>
          <a:p>
            <a:pPr eaLnBrk="1" hangingPunct="1">
              <a:defRPr/>
            </a:pPr>
            <a:r>
              <a:rPr lang="en-US" altLang="en-US" sz="1400" dirty="0"/>
              <a:t>Oxygen levels in utero are about what they are at the 26,000 </a:t>
            </a:r>
            <a:r>
              <a:rPr lang="en-US" altLang="en-US" sz="1400" dirty="0" err="1"/>
              <a:t>ft</a:t>
            </a:r>
            <a:r>
              <a:rPr lang="en-US" altLang="en-US" sz="1400" dirty="0"/>
              <a:t> level on Everest—the so-called ‘death zone.’</a:t>
            </a:r>
          </a:p>
          <a:p>
            <a:pPr eaLnBrk="1" hangingPunct="1">
              <a:defRPr/>
            </a:pPr>
            <a:r>
              <a:rPr lang="en-US" altLang="en-US" sz="1400" dirty="0"/>
              <a:t>It is under these O</a:t>
            </a:r>
            <a:r>
              <a:rPr lang="en-US" altLang="en-US" sz="1400" baseline="-25000" dirty="0"/>
              <a:t>2 </a:t>
            </a:r>
            <a:r>
              <a:rPr lang="en-US" altLang="en-US" sz="1400" dirty="0"/>
              <a:t>conditions that the retinal vasculature is supposed to develop.</a:t>
            </a:r>
          </a:p>
          <a:p>
            <a:pPr eaLnBrk="1" hangingPunct="1">
              <a:defRPr/>
            </a:pPr>
            <a:endParaRPr lang="en-US" altLang="en-US" sz="1400" dirty="0"/>
          </a:p>
          <a:p>
            <a:pPr eaLnBrk="1" hangingPunct="1">
              <a:defRPr/>
            </a:pPr>
            <a:r>
              <a:rPr lang="en-US" altLang="en-US" sz="1400" i="1" dirty="0"/>
              <a:t>What does this suggest about premature birth and the pathophysiology of ROP?</a:t>
            </a:r>
            <a:endParaRPr lang="en-US" alt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318BB2F-F008-46BF-ADD6-3B7D1A5EB87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27" name="Rectangle 3">
            <a:extLst>
              <a:ext uri="{FF2B5EF4-FFF2-40B4-BE49-F238E27FC236}">
                <a16:creationId xmlns:a16="http://schemas.microsoft.com/office/drawing/2014/main" id="{01311DF8-25D5-46A9-82B3-68349B3D1843}"/>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6628" name="Rectangle 4">
            <a:extLst>
              <a:ext uri="{FF2B5EF4-FFF2-40B4-BE49-F238E27FC236}">
                <a16:creationId xmlns:a16="http://schemas.microsoft.com/office/drawing/2014/main" id="{6DD4BCF9-B755-405B-8AFF-5840443A78DA}"/>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6629" name="Text Box 5">
            <a:extLst>
              <a:ext uri="{FF2B5EF4-FFF2-40B4-BE49-F238E27FC236}">
                <a16:creationId xmlns:a16="http://schemas.microsoft.com/office/drawing/2014/main" id="{E72FAEE5-9A2A-47CF-AF7A-C0963A6E955A}"/>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6630" name="Rectangle 6">
            <a:extLst>
              <a:ext uri="{FF2B5EF4-FFF2-40B4-BE49-F238E27FC236}">
                <a16:creationId xmlns:a16="http://schemas.microsoft.com/office/drawing/2014/main" id="{BAA908D0-F2ED-4E1F-B6AA-0EFC3D183115}"/>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7" name="Text Box 7">
            <a:extLst>
              <a:ext uri="{FF2B5EF4-FFF2-40B4-BE49-F238E27FC236}">
                <a16:creationId xmlns:a16="http://schemas.microsoft.com/office/drawing/2014/main" id="{8FDDDE67-40B8-4A9F-9D56-BA9B7021A4DF}"/>
              </a:ext>
            </a:extLst>
          </p:cNvPr>
          <p:cNvSpPr txBox="1">
            <a:spLocks noChangeArrowheads="1"/>
          </p:cNvSpPr>
          <p:nvPr/>
        </p:nvSpPr>
        <p:spPr bwMode="auto">
          <a:xfrm>
            <a:off x="228600" y="4535487"/>
            <a:ext cx="8727069" cy="181588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t>What does the term </a:t>
            </a:r>
            <a:r>
              <a:rPr lang="en-US" altLang="en-US" sz="1400" b="1" dirty="0"/>
              <a:t>Everest in utero</a:t>
            </a:r>
            <a:r>
              <a:rPr lang="en-US" altLang="en-US" sz="1400" i="1" dirty="0"/>
              <a:t> have to do with ROP?</a:t>
            </a:r>
          </a:p>
          <a:p>
            <a:pPr eaLnBrk="1" hangingPunct="1">
              <a:defRPr/>
            </a:pPr>
            <a:r>
              <a:rPr lang="en-US" altLang="en-US" sz="1400" dirty="0"/>
              <a:t>The term highlights the fact that the gestational environment is profoundly hypoxic compared to life ex utero.</a:t>
            </a:r>
          </a:p>
          <a:p>
            <a:pPr eaLnBrk="1" hangingPunct="1">
              <a:defRPr/>
            </a:pPr>
            <a:r>
              <a:rPr lang="en-US" altLang="en-US" sz="1400" dirty="0"/>
              <a:t>Oxygen levels in utero are about what they are at the 26,000 </a:t>
            </a:r>
            <a:r>
              <a:rPr lang="en-US" altLang="en-US" sz="1400" dirty="0" err="1"/>
              <a:t>ft</a:t>
            </a:r>
            <a:r>
              <a:rPr lang="en-US" altLang="en-US" sz="1400" dirty="0"/>
              <a:t> level on Everest—the so-called ‘death zone.’</a:t>
            </a:r>
          </a:p>
          <a:p>
            <a:pPr eaLnBrk="1" hangingPunct="1">
              <a:defRPr/>
            </a:pPr>
            <a:r>
              <a:rPr lang="en-US" altLang="en-US" sz="1400" dirty="0"/>
              <a:t>It is under these O</a:t>
            </a:r>
            <a:r>
              <a:rPr lang="en-US" altLang="en-US" sz="1400" baseline="-25000" dirty="0"/>
              <a:t>2 </a:t>
            </a:r>
            <a:r>
              <a:rPr lang="en-US" altLang="en-US" sz="1400" dirty="0"/>
              <a:t>conditions that the retinal vasculature is supposed to develop.</a:t>
            </a:r>
          </a:p>
          <a:p>
            <a:pPr eaLnBrk="1" hangingPunct="1">
              <a:defRPr/>
            </a:pPr>
            <a:endParaRPr lang="en-US" altLang="en-US" sz="1400" dirty="0"/>
          </a:p>
          <a:p>
            <a:pPr eaLnBrk="1" hangingPunct="1">
              <a:defRPr/>
            </a:pPr>
            <a:r>
              <a:rPr lang="en-US" altLang="en-US" sz="1400" i="1" dirty="0"/>
              <a:t>What does this suggest about premature birth and the pathophysiology of ROP?</a:t>
            </a:r>
          </a:p>
          <a:p>
            <a:pPr eaLnBrk="1" hangingPunct="1">
              <a:defRPr/>
            </a:pPr>
            <a:r>
              <a:rPr lang="en-US" altLang="en-US" sz="1400" dirty="0"/>
              <a:t>When the preemie experiences normal ex utero O</a:t>
            </a:r>
            <a:r>
              <a:rPr lang="en-US" altLang="en-US" sz="1400" baseline="-25000" dirty="0"/>
              <a:t>2</a:t>
            </a:r>
            <a:r>
              <a:rPr lang="en-US" altLang="en-US" sz="1400" dirty="0"/>
              <a:t> levels, further development of the retinal vasculature is</a:t>
            </a:r>
          </a:p>
          <a:p>
            <a:pPr eaLnBrk="1" hangingPunct="1">
              <a:defRPr/>
            </a:pPr>
            <a:r>
              <a:rPr lang="en-US" altLang="en-US" sz="1400" dirty="0"/>
              <a:t>suppressed. This leaves more peripheral retinal areas with inadequate oxygenation. </a:t>
            </a:r>
          </a:p>
        </p:txBody>
      </p:sp>
      <p:sp>
        <p:nvSpPr>
          <p:cNvPr id="26632" name="Slide Number Placeholder 1">
            <a:extLst>
              <a:ext uri="{FF2B5EF4-FFF2-40B4-BE49-F238E27FC236}">
                <a16:creationId xmlns:a16="http://schemas.microsoft.com/office/drawing/2014/main" id="{592A73BE-DBBC-4D82-9FD9-579E77D1EB8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8AAB07-FB19-4D4E-B96D-105E981757D5}" type="slidenum">
              <a:rPr lang="en-US" altLang="en-US" sz="1000"/>
              <a:pPr>
                <a:spcBef>
                  <a:spcPct val="0"/>
                </a:spcBef>
                <a:buClrTx/>
                <a:buSzTx/>
                <a:buFontTx/>
                <a:buNone/>
              </a:pPr>
              <a:t>39</a:t>
            </a:fld>
            <a:endParaRPr lang="en-US" alt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C6807EB-571D-4B1C-81F5-D54A4E3AE51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7" name="Rectangle 3">
            <a:extLst>
              <a:ext uri="{FF2B5EF4-FFF2-40B4-BE49-F238E27FC236}">
                <a16:creationId xmlns:a16="http://schemas.microsoft.com/office/drawing/2014/main" id="{216CB230-89A6-4B7D-AA07-17A6A932C6A1}"/>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6148" name="Rectangle 4">
            <a:extLst>
              <a:ext uri="{FF2B5EF4-FFF2-40B4-BE49-F238E27FC236}">
                <a16:creationId xmlns:a16="http://schemas.microsoft.com/office/drawing/2014/main" id="{A1B8A738-0D2C-4629-B4A5-9039CF6E3F9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a:t>
            </a:r>
            <a:r>
              <a:rPr lang="en-US" altLang="en-US" sz="2400" b="1" dirty="0">
                <a:solidFill>
                  <a:srgbClr val="0000FF"/>
                </a:solidFill>
                <a:sym typeface="Wingdings" panose="05000000000000000000" pitchFamily="2" charset="2"/>
              </a:rPr>
              <a:t>PDA</a:t>
            </a:r>
            <a:r>
              <a:rPr lang="en-US" altLang="en-US" sz="2400" dirty="0">
                <a:sym typeface="Wingdings" panose="05000000000000000000" pitchFamily="2" charset="2"/>
              </a:rPr>
              <a:t> </a:t>
            </a:r>
            <a:r>
              <a:rPr lang="en-US" altLang="en-US" sz="2400" dirty="0">
                <a:solidFill>
                  <a:schemeClr val="bg1">
                    <a:lumMod val="75000"/>
                  </a:schemeClr>
                </a:solidFill>
                <a:sym typeface="Wingdings" panose="05000000000000000000" pitchFamily="2" charset="2"/>
              </a:rPr>
              <a:t>are at increased risk of ROP True</a:t>
            </a:r>
          </a:p>
          <a:p>
            <a:pPr eaLnBrk="1" hangingPunct="1">
              <a:lnSpc>
                <a:spcPct val="90000"/>
              </a:lnSpc>
            </a:pPr>
            <a:r>
              <a:rPr lang="en-US" altLang="en-US" sz="2400" dirty="0">
                <a:solidFill>
                  <a:schemeClr val="bg1"/>
                </a:solidFill>
                <a:sym typeface="Wingdings" panose="05000000000000000000" pitchFamily="2" charset="2"/>
              </a:rPr>
              <a:t>Birth weight is a greater predictor for ROP than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6149" name="Text Box 5">
            <a:extLst>
              <a:ext uri="{FF2B5EF4-FFF2-40B4-BE49-F238E27FC236}">
                <a16:creationId xmlns:a16="http://schemas.microsoft.com/office/drawing/2014/main" id="{E327D865-AA7D-4F18-8DE8-93F3F4D366B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6150" name="Rectangle 6">
            <a:extLst>
              <a:ext uri="{FF2B5EF4-FFF2-40B4-BE49-F238E27FC236}">
                <a16:creationId xmlns:a16="http://schemas.microsoft.com/office/drawing/2014/main" id="{0EEA502D-3E29-400E-9BA9-C03042427037}"/>
              </a:ext>
            </a:extLst>
          </p:cNvPr>
          <p:cNvSpPr>
            <a:spLocks noChangeArrowheads="1"/>
          </p:cNvSpPr>
          <p:nvPr/>
        </p:nvSpPr>
        <p:spPr bwMode="auto">
          <a:xfrm>
            <a:off x="381000" y="1600200"/>
            <a:ext cx="381000" cy="434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1" name="Text Box 7">
            <a:extLst>
              <a:ext uri="{FF2B5EF4-FFF2-40B4-BE49-F238E27FC236}">
                <a16:creationId xmlns:a16="http://schemas.microsoft.com/office/drawing/2014/main" id="{A87731AB-D312-40E7-9AFE-635C183F3F53}"/>
              </a:ext>
            </a:extLst>
          </p:cNvPr>
          <p:cNvSpPr txBox="1">
            <a:spLocks noChangeArrowheads="1"/>
          </p:cNvSpPr>
          <p:nvPr/>
        </p:nvSpPr>
        <p:spPr bwMode="auto">
          <a:xfrm>
            <a:off x="1447800" y="1752600"/>
            <a:ext cx="7371313" cy="584775"/>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would a Personal Digital Assistant put someone at increased risk of ROP?</a:t>
            </a:r>
          </a:p>
          <a:p>
            <a:pPr eaLnBrk="1" hangingPunct="1">
              <a:spcBef>
                <a:spcPct val="0"/>
              </a:spcBef>
              <a:buClrTx/>
              <a:buSzTx/>
              <a:buFontTx/>
              <a:buNone/>
            </a:pPr>
            <a:r>
              <a:rPr lang="en-US" altLang="en-US" sz="1600" dirty="0">
                <a:solidFill>
                  <a:srgbClr val="0000FF"/>
                </a:solidFill>
              </a:rPr>
              <a:t>In this context, PDA stands for </a:t>
            </a:r>
            <a:r>
              <a:rPr lang="en-US" altLang="en-US" sz="1600" b="1" dirty="0">
                <a:solidFill>
                  <a:srgbClr val="0000FF"/>
                </a:solidFill>
              </a:rPr>
              <a:t>patent ductus arteriosus</a:t>
            </a:r>
          </a:p>
        </p:txBody>
      </p:sp>
      <p:sp>
        <p:nvSpPr>
          <p:cNvPr id="6152" name="Rectangle 8">
            <a:extLst>
              <a:ext uri="{FF2B5EF4-FFF2-40B4-BE49-F238E27FC236}">
                <a16:creationId xmlns:a16="http://schemas.microsoft.com/office/drawing/2014/main" id="{DABCF219-1CEB-4DED-B869-BBDB77D5D67A}"/>
              </a:ext>
            </a:extLst>
          </p:cNvPr>
          <p:cNvSpPr>
            <a:spLocks noChangeArrowheads="1"/>
          </p:cNvSpPr>
          <p:nvPr/>
        </p:nvSpPr>
        <p:spPr bwMode="auto">
          <a:xfrm>
            <a:off x="4343400" y="2057400"/>
            <a:ext cx="2438400" cy="279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quack</a:t>
            </a:r>
          </a:p>
        </p:txBody>
      </p:sp>
      <p:sp>
        <p:nvSpPr>
          <p:cNvPr id="6153" name="Slide Number Placeholder 1">
            <a:extLst>
              <a:ext uri="{FF2B5EF4-FFF2-40B4-BE49-F238E27FC236}">
                <a16:creationId xmlns:a16="http://schemas.microsoft.com/office/drawing/2014/main" id="{2BE527FA-CDB6-4026-9A68-A418D2E9FA5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83A93E-4A31-4E68-83F3-26B830D901B7}" type="slidenum">
              <a:rPr lang="en-US" altLang="en-US" sz="1000"/>
              <a:pPr>
                <a:spcBef>
                  <a:spcPct val="0"/>
                </a:spcBef>
                <a:buClrTx/>
                <a:buSzTx/>
                <a:buFontTx/>
                <a:buNone/>
              </a:pPr>
              <a:t>4</a:t>
            </a:fld>
            <a:endParaRPr lang="en-US" altLang="en-US" sz="1000"/>
          </a:p>
        </p:txBody>
      </p:sp>
    </p:spTree>
    <p:extLst>
      <p:ext uri="{BB962C8B-B14F-4D97-AF65-F5344CB8AC3E}">
        <p14:creationId xmlns:p14="http://schemas.microsoft.com/office/powerpoint/2010/main" val="527491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318BB2F-F008-46BF-ADD6-3B7D1A5EB87F}"/>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27" name="Rectangle 3">
            <a:extLst>
              <a:ext uri="{FF2B5EF4-FFF2-40B4-BE49-F238E27FC236}">
                <a16:creationId xmlns:a16="http://schemas.microsoft.com/office/drawing/2014/main" id="{01311DF8-25D5-46A9-82B3-68349B3D1843}"/>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6628" name="Rectangle 4">
            <a:extLst>
              <a:ext uri="{FF2B5EF4-FFF2-40B4-BE49-F238E27FC236}">
                <a16:creationId xmlns:a16="http://schemas.microsoft.com/office/drawing/2014/main" id="{6DD4BCF9-B755-405B-8AFF-5840443A78DA}"/>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26629" name="Text Box 5">
            <a:extLst>
              <a:ext uri="{FF2B5EF4-FFF2-40B4-BE49-F238E27FC236}">
                <a16:creationId xmlns:a16="http://schemas.microsoft.com/office/drawing/2014/main" id="{E72FAEE5-9A2A-47CF-AF7A-C0963A6E955A}"/>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6630" name="Rectangle 6">
            <a:extLst>
              <a:ext uri="{FF2B5EF4-FFF2-40B4-BE49-F238E27FC236}">
                <a16:creationId xmlns:a16="http://schemas.microsoft.com/office/drawing/2014/main" id="{BAA908D0-F2ED-4E1F-B6AA-0EFC3D183115}"/>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7" name="Text Box 7">
            <a:extLst>
              <a:ext uri="{FF2B5EF4-FFF2-40B4-BE49-F238E27FC236}">
                <a16:creationId xmlns:a16="http://schemas.microsoft.com/office/drawing/2014/main" id="{8FDDDE67-40B8-4A9F-9D56-BA9B7021A4DF}"/>
              </a:ext>
            </a:extLst>
          </p:cNvPr>
          <p:cNvSpPr txBox="1">
            <a:spLocks noChangeArrowheads="1"/>
          </p:cNvSpPr>
          <p:nvPr/>
        </p:nvSpPr>
        <p:spPr bwMode="auto">
          <a:xfrm>
            <a:off x="228600" y="4535487"/>
            <a:ext cx="8726488" cy="22463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t>What does the term </a:t>
            </a:r>
            <a:r>
              <a:rPr lang="en-US" altLang="en-US" sz="1400" b="1" dirty="0"/>
              <a:t>Everest in utero</a:t>
            </a:r>
            <a:r>
              <a:rPr lang="en-US" altLang="en-US" sz="1400" i="1" dirty="0"/>
              <a:t> have to do with ROP?</a:t>
            </a:r>
          </a:p>
          <a:p>
            <a:pPr eaLnBrk="1" hangingPunct="1">
              <a:defRPr/>
            </a:pPr>
            <a:r>
              <a:rPr lang="en-US" altLang="en-US" sz="1400" dirty="0"/>
              <a:t>The term highlights the fact that the gestational environment is profoundly hypoxic compared to life ex utero.</a:t>
            </a:r>
          </a:p>
          <a:p>
            <a:pPr eaLnBrk="1" hangingPunct="1">
              <a:defRPr/>
            </a:pPr>
            <a:r>
              <a:rPr lang="en-US" altLang="en-US" sz="1400" dirty="0"/>
              <a:t>Oxygen levels in utero are about what they are at the 26,000 </a:t>
            </a:r>
            <a:r>
              <a:rPr lang="en-US" altLang="en-US" sz="1400" dirty="0" err="1"/>
              <a:t>ft</a:t>
            </a:r>
            <a:r>
              <a:rPr lang="en-US" altLang="en-US" sz="1400" dirty="0"/>
              <a:t> level on Everest—the so-called ‘death zone.’</a:t>
            </a:r>
          </a:p>
          <a:p>
            <a:pPr eaLnBrk="1" hangingPunct="1">
              <a:defRPr/>
            </a:pPr>
            <a:r>
              <a:rPr lang="en-US" altLang="en-US" sz="1400" dirty="0"/>
              <a:t>It is under these O</a:t>
            </a:r>
            <a:r>
              <a:rPr lang="en-US" altLang="en-US" sz="1400" baseline="-25000" dirty="0"/>
              <a:t>2 </a:t>
            </a:r>
            <a:r>
              <a:rPr lang="en-US" altLang="en-US" sz="1400" dirty="0"/>
              <a:t>conditions that the retinal vasculature is supposed to develop.</a:t>
            </a:r>
          </a:p>
          <a:p>
            <a:pPr eaLnBrk="1" hangingPunct="1">
              <a:defRPr/>
            </a:pPr>
            <a:endParaRPr lang="en-US" altLang="en-US" sz="1400" dirty="0"/>
          </a:p>
          <a:p>
            <a:pPr eaLnBrk="1" hangingPunct="1">
              <a:defRPr/>
            </a:pPr>
            <a:r>
              <a:rPr lang="en-US" altLang="en-US" sz="1400" i="1" dirty="0"/>
              <a:t>What does this suggest about premature birth and the pathophysiology of ROP?</a:t>
            </a:r>
          </a:p>
          <a:p>
            <a:pPr eaLnBrk="1" hangingPunct="1">
              <a:defRPr/>
            </a:pPr>
            <a:r>
              <a:rPr lang="en-US" altLang="en-US" sz="1400" dirty="0"/>
              <a:t>When the preemie experiences normal ex utero O</a:t>
            </a:r>
            <a:r>
              <a:rPr lang="en-US" altLang="en-US" sz="1400" baseline="-25000" dirty="0"/>
              <a:t>2</a:t>
            </a:r>
            <a:r>
              <a:rPr lang="en-US" altLang="en-US" sz="1400" dirty="0"/>
              <a:t> levels, further development of the retinal vasculature is</a:t>
            </a:r>
          </a:p>
          <a:p>
            <a:pPr eaLnBrk="1" hangingPunct="1">
              <a:defRPr/>
            </a:pPr>
            <a:r>
              <a:rPr lang="en-US" altLang="en-US" sz="1400" dirty="0"/>
              <a:t>suppressed. This leaves more peripheral retinal areas with inadequate oxygenation. </a:t>
            </a:r>
            <a:r>
              <a:rPr lang="en-US" altLang="en-US" sz="1400" dirty="0">
                <a:solidFill>
                  <a:srgbClr val="0000FF"/>
                </a:solidFill>
              </a:rPr>
              <a:t>As they mature, these</a:t>
            </a:r>
          </a:p>
          <a:p>
            <a:pPr eaLnBrk="1" hangingPunct="1">
              <a:defRPr/>
            </a:pPr>
            <a:r>
              <a:rPr lang="en-US" altLang="en-US" sz="1400" dirty="0">
                <a:solidFill>
                  <a:srgbClr val="0000FF"/>
                </a:solidFill>
              </a:rPr>
              <a:t>hypoxic retinal cells do what hypoxic retinal cells tend to do—they produce VEGF. The result is the now-</a:t>
            </a:r>
          </a:p>
          <a:p>
            <a:pPr eaLnBrk="1" hangingPunct="1">
              <a:defRPr/>
            </a:pPr>
            <a:r>
              <a:rPr lang="en-US" altLang="en-US" sz="1400" dirty="0">
                <a:solidFill>
                  <a:srgbClr val="0000FF"/>
                </a:solidFill>
              </a:rPr>
              <a:t>familiar cascade of neovascularization, bleeding, and tractional retinal detachment.</a:t>
            </a:r>
          </a:p>
        </p:txBody>
      </p:sp>
      <p:sp>
        <p:nvSpPr>
          <p:cNvPr id="26632" name="Slide Number Placeholder 1">
            <a:extLst>
              <a:ext uri="{FF2B5EF4-FFF2-40B4-BE49-F238E27FC236}">
                <a16:creationId xmlns:a16="http://schemas.microsoft.com/office/drawing/2014/main" id="{592A73BE-DBBC-4D82-9FD9-579E77D1EB8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8AAB07-FB19-4D4E-B96D-105E981757D5}" type="slidenum">
              <a:rPr lang="en-US" altLang="en-US" sz="1000"/>
              <a:pPr>
                <a:spcBef>
                  <a:spcPct val="0"/>
                </a:spcBef>
                <a:buClrTx/>
                <a:buSzTx/>
                <a:buFontTx/>
                <a:buNone/>
              </a:pPr>
              <a:t>40</a:t>
            </a:fld>
            <a:endParaRPr lang="en-US" altLang="en-US" sz="1000"/>
          </a:p>
        </p:txBody>
      </p:sp>
    </p:spTree>
    <p:extLst>
      <p:ext uri="{BB962C8B-B14F-4D97-AF65-F5344CB8AC3E}">
        <p14:creationId xmlns:p14="http://schemas.microsoft.com/office/powerpoint/2010/main" val="2069991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C5D486D-7C1B-449D-9E94-B43B810201BD}"/>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1" name="Rectangle 4">
            <a:extLst>
              <a:ext uri="{FF2B5EF4-FFF2-40B4-BE49-F238E27FC236}">
                <a16:creationId xmlns:a16="http://schemas.microsoft.com/office/drawing/2014/main" id="{144232E2-4D74-4263-850C-C0577376224D}"/>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solidFill>
                  <a:schemeClr val="bg1">
                    <a:lumMod val="75000"/>
                  </a:schemeClr>
                </a:solidFill>
              </a:rPr>
              <a:t>Infants with a R</a:t>
            </a:r>
            <a:r>
              <a:rPr lang="en-US" altLang="en-US" sz="2400" dirty="0">
                <a:solidFill>
                  <a:schemeClr val="bg1">
                    <a:lumMod val="75000"/>
                  </a:schemeClr>
                </a:solidFill>
                <a:sym typeface="Wingdings" panose="05000000000000000000" pitchFamily="2" charset="2"/>
              </a:rPr>
              <a:t>L cardiac shunt (and subsequent low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sat) are protected from ROP False, and this provides strong evidence that excess P</a:t>
            </a:r>
            <a:r>
              <a:rPr lang="en-US" altLang="en-US" sz="2400" baseline="-25000" dirty="0">
                <a:solidFill>
                  <a:schemeClr val="bg1">
                    <a:lumMod val="75000"/>
                  </a:schemeClr>
                </a:solidFill>
                <a:sym typeface="Wingdings" panose="05000000000000000000" pitchFamily="2" charset="2"/>
              </a:rPr>
              <a:t>a</a:t>
            </a:r>
            <a:r>
              <a:rPr lang="en-US" altLang="en-US" sz="2400" dirty="0">
                <a:solidFill>
                  <a:schemeClr val="bg1">
                    <a:lumMod val="75000"/>
                  </a:schemeClr>
                </a:solidFill>
                <a:sym typeface="Wingdings" panose="05000000000000000000" pitchFamily="2" charset="2"/>
              </a:rPr>
              <a:t>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is not causative</a:t>
            </a:r>
          </a:p>
        </p:txBody>
      </p:sp>
      <p:sp>
        <p:nvSpPr>
          <p:cNvPr id="27652" name="Text Box 5">
            <a:extLst>
              <a:ext uri="{FF2B5EF4-FFF2-40B4-BE49-F238E27FC236}">
                <a16:creationId xmlns:a16="http://schemas.microsoft.com/office/drawing/2014/main" id="{0DAB61EC-2CDD-4323-A3B1-E537B406C7A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7653" name="Rectangle 6">
            <a:extLst>
              <a:ext uri="{FF2B5EF4-FFF2-40B4-BE49-F238E27FC236}">
                <a16:creationId xmlns:a16="http://schemas.microsoft.com/office/drawing/2014/main" id="{A33C3D21-8113-4ED8-B92B-B9FA030E770D}"/>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4" name="Slide Number Placeholder 1">
            <a:extLst>
              <a:ext uri="{FF2B5EF4-FFF2-40B4-BE49-F238E27FC236}">
                <a16:creationId xmlns:a16="http://schemas.microsoft.com/office/drawing/2014/main" id="{FA7742F3-3056-4C5F-96D3-D309B2DFF1C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C52BDC-FCA0-413E-AFB3-68DA23263040}" type="slidenum">
              <a:rPr lang="en-US" altLang="en-US" sz="1000"/>
              <a:pPr>
                <a:spcBef>
                  <a:spcPct val="0"/>
                </a:spcBef>
                <a:buClrTx/>
                <a:buSzTx/>
                <a:buFontTx/>
                <a:buNone/>
              </a:pPr>
              <a:t>41</a:t>
            </a:fld>
            <a:endParaRPr lang="en-US" altLang="en-US" sz="1000"/>
          </a:p>
        </p:txBody>
      </p:sp>
      <p:sp>
        <p:nvSpPr>
          <p:cNvPr id="27655" name="TextBox 2">
            <a:extLst>
              <a:ext uri="{FF2B5EF4-FFF2-40B4-BE49-F238E27FC236}">
                <a16:creationId xmlns:a16="http://schemas.microsoft.com/office/drawing/2014/main" id="{8BA8831D-BD94-4C47-9A57-EE1E7DD8D6DA}"/>
              </a:ext>
            </a:extLst>
          </p:cNvPr>
          <p:cNvSpPr txBox="1">
            <a:spLocks noChangeArrowheads="1"/>
          </p:cNvSpPr>
          <p:nvPr/>
        </p:nvSpPr>
        <p:spPr bwMode="auto">
          <a:xfrm>
            <a:off x="76200" y="1881188"/>
            <a:ext cx="8915400" cy="21574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2300"/>
              </a:lnSpc>
              <a:spcBef>
                <a:spcPct val="0"/>
              </a:spcBef>
              <a:buClrTx/>
              <a:buSzTx/>
              <a:buFontTx/>
              <a:buNone/>
            </a:pPr>
            <a:r>
              <a:rPr lang="en-US" altLang="en-US" sz="1800">
                <a:solidFill>
                  <a:schemeClr val="bg1"/>
                </a:solidFill>
              </a:rPr>
              <a:t>In other words, ROP is a </a:t>
            </a:r>
            <a:r>
              <a:rPr lang="en-US" altLang="en-US" sz="1800" b="1" i="1"/>
              <a:t>biphasic disease:</a:t>
            </a:r>
          </a:p>
          <a:p>
            <a:pPr eaLnBrk="1" hangingPunct="1">
              <a:lnSpc>
                <a:spcPts val="2300"/>
              </a:lnSpc>
              <a:spcBef>
                <a:spcPct val="0"/>
              </a:spcBef>
              <a:buClrTx/>
              <a:buSzTx/>
              <a:buFontTx/>
              <a:buNone/>
            </a:pPr>
            <a:r>
              <a:rPr lang="en-US" altLang="en-US" sz="1800">
                <a:solidFill>
                  <a:srgbClr val="0000FF"/>
                </a:solidFill>
              </a:rPr>
              <a:t>--First, premature birth (+/- supplemental O</a:t>
            </a:r>
            <a:r>
              <a:rPr lang="en-US" altLang="en-US" sz="1800" baseline="-25000">
                <a:solidFill>
                  <a:srgbClr val="0000FF"/>
                </a:solidFill>
              </a:rPr>
              <a:t>2</a:t>
            </a:r>
            <a:r>
              <a:rPr lang="en-US" altLang="en-US" sz="1800">
                <a:solidFill>
                  <a:srgbClr val="0000FF"/>
                </a:solidFill>
              </a:rPr>
              <a:t>) exposes the immature retina to vastly higher-than-normal O2 levels, leading to </a:t>
            </a:r>
            <a:r>
              <a:rPr lang="en-US" altLang="en-US" sz="1800" b="1">
                <a:solidFill>
                  <a:srgbClr val="0000FF"/>
                </a:solidFill>
              </a:rPr>
              <a:t>downregulation of VEGF</a:t>
            </a:r>
            <a:r>
              <a:rPr lang="en-US" altLang="en-US" sz="1800">
                <a:solidFill>
                  <a:srgbClr val="0000FF"/>
                </a:solidFill>
              </a:rPr>
              <a:t>. This causes the immature retinal vascular tree to </a:t>
            </a:r>
            <a:r>
              <a:rPr lang="en-US" altLang="en-US" sz="1800" b="1" i="1">
                <a:solidFill>
                  <a:srgbClr val="0000FF"/>
                </a:solidFill>
              </a:rPr>
              <a:t>stop proliferating.</a:t>
            </a:r>
          </a:p>
          <a:p>
            <a:pPr eaLnBrk="1" hangingPunct="1">
              <a:lnSpc>
                <a:spcPts val="2300"/>
              </a:lnSpc>
              <a:spcBef>
                <a:spcPct val="0"/>
              </a:spcBef>
              <a:buClrTx/>
              <a:buSzTx/>
              <a:buFontTx/>
              <a:buNone/>
            </a:pPr>
            <a:r>
              <a:rPr lang="en-US" altLang="en-US" sz="1800">
                <a:solidFill>
                  <a:srgbClr val="0000FF"/>
                </a:solidFill>
              </a:rPr>
              <a:t>--Later, the (unvascularized) peripheral retina becomes metabolically active. The lack of vascularization renders the peripheral retina hypoxic, leading to </a:t>
            </a:r>
            <a:r>
              <a:rPr lang="en-US" altLang="en-US" sz="1800" b="1">
                <a:solidFill>
                  <a:srgbClr val="0000FF"/>
                </a:solidFill>
              </a:rPr>
              <a:t>upregulation of VEGF</a:t>
            </a:r>
            <a:r>
              <a:rPr lang="en-US" altLang="en-US" sz="1800">
                <a:solidFill>
                  <a:srgbClr val="0000FF"/>
                </a:solidFill>
              </a:rPr>
              <a:t>. This causes the vascular tree to </a:t>
            </a:r>
            <a:r>
              <a:rPr lang="en-US" altLang="en-US" sz="1800" b="1" i="1">
                <a:solidFill>
                  <a:srgbClr val="0000FF"/>
                </a:solidFill>
              </a:rPr>
              <a:t>start proliferating again.</a:t>
            </a:r>
          </a:p>
        </p:txBody>
      </p:sp>
      <p:sp>
        <p:nvSpPr>
          <p:cNvPr id="2" name="Text Box 7">
            <a:extLst>
              <a:ext uri="{FF2B5EF4-FFF2-40B4-BE49-F238E27FC236}">
                <a16:creationId xmlns:a16="http://schemas.microsoft.com/office/drawing/2014/main" id="{D0740A81-9CA0-4FE3-D518-E73FB9A0C6B0}"/>
              </a:ext>
            </a:extLst>
          </p:cNvPr>
          <p:cNvSpPr txBox="1">
            <a:spLocks noChangeArrowheads="1"/>
          </p:cNvSpPr>
          <p:nvPr/>
        </p:nvSpPr>
        <p:spPr bwMode="auto">
          <a:xfrm>
            <a:off x="228600" y="4535487"/>
            <a:ext cx="8726488" cy="22463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solidFill>
                  <a:schemeClr val="bg1">
                    <a:lumMod val="75000"/>
                  </a:schemeClr>
                </a:solidFill>
              </a:rPr>
              <a:t>What does the term </a:t>
            </a:r>
            <a:r>
              <a:rPr lang="en-US" altLang="en-US" sz="1400" b="1" dirty="0">
                <a:solidFill>
                  <a:schemeClr val="bg1">
                    <a:lumMod val="75000"/>
                  </a:schemeClr>
                </a:solidFill>
              </a:rPr>
              <a:t>Everest in utero</a:t>
            </a:r>
            <a:r>
              <a:rPr lang="en-US" altLang="en-US" sz="1400" i="1" dirty="0">
                <a:solidFill>
                  <a:schemeClr val="bg1">
                    <a:lumMod val="75000"/>
                  </a:schemeClr>
                </a:solidFill>
              </a:rPr>
              <a:t> have to do with ROP?</a:t>
            </a:r>
          </a:p>
          <a:p>
            <a:pPr eaLnBrk="1" hangingPunct="1">
              <a:defRPr/>
            </a:pPr>
            <a:r>
              <a:rPr lang="en-US" altLang="en-US" sz="1400" dirty="0">
                <a:solidFill>
                  <a:schemeClr val="bg1">
                    <a:lumMod val="75000"/>
                  </a:schemeClr>
                </a:solidFill>
              </a:rPr>
              <a:t>The term highlights the fact that the gestational environment is profoundly hypoxic compared to life ex utero.</a:t>
            </a:r>
          </a:p>
          <a:p>
            <a:pPr eaLnBrk="1" hangingPunct="1">
              <a:defRPr/>
            </a:pPr>
            <a:r>
              <a:rPr lang="en-US" altLang="en-US" sz="1400" dirty="0">
                <a:solidFill>
                  <a:schemeClr val="bg1">
                    <a:lumMod val="75000"/>
                  </a:schemeClr>
                </a:solidFill>
              </a:rPr>
              <a:t>Oxygen levels in utero are about what they are at the 26,000 </a:t>
            </a:r>
            <a:r>
              <a:rPr lang="en-US" altLang="en-US" sz="1400" dirty="0" err="1">
                <a:solidFill>
                  <a:schemeClr val="bg1">
                    <a:lumMod val="75000"/>
                  </a:schemeClr>
                </a:solidFill>
              </a:rPr>
              <a:t>ft</a:t>
            </a:r>
            <a:r>
              <a:rPr lang="en-US" altLang="en-US" sz="1400" dirty="0">
                <a:solidFill>
                  <a:schemeClr val="bg1">
                    <a:lumMod val="75000"/>
                  </a:schemeClr>
                </a:solidFill>
              </a:rPr>
              <a:t> level on Everest—the so-called ‘death zone.’</a:t>
            </a:r>
          </a:p>
          <a:p>
            <a:pPr eaLnBrk="1" hangingPunct="1">
              <a:defRPr/>
            </a:pPr>
            <a:r>
              <a:rPr lang="en-US" altLang="en-US" sz="1400" dirty="0">
                <a:solidFill>
                  <a:schemeClr val="bg1">
                    <a:lumMod val="75000"/>
                  </a:schemeClr>
                </a:solidFill>
              </a:rPr>
              <a:t>It is under these O</a:t>
            </a:r>
            <a:r>
              <a:rPr lang="en-US" altLang="en-US" sz="1400" baseline="-25000" dirty="0">
                <a:solidFill>
                  <a:schemeClr val="bg1">
                    <a:lumMod val="75000"/>
                  </a:schemeClr>
                </a:solidFill>
              </a:rPr>
              <a:t>2 </a:t>
            </a:r>
            <a:r>
              <a:rPr lang="en-US" altLang="en-US" sz="1400" dirty="0">
                <a:solidFill>
                  <a:schemeClr val="bg1">
                    <a:lumMod val="75000"/>
                  </a:schemeClr>
                </a:solidFill>
              </a:rPr>
              <a:t>conditions that the retinal vasculature is supposed to develop.</a:t>
            </a:r>
          </a:p>
          <a:p>
            <a:pPr eaLnBrk="1" hangingPunct="1">
              <a:defRPr/>
            </a:pPr>
            <a:endParaRPr lang="en-US" altLang="en-US" sz="1400" dirty="0">
              <a:solidFill>
                <a:schemeClr val="bg1">
                  <a:lumMod val="75000"/>
                </a:schemeClr>
              </a:solidFill>
            </a:endParaRPr>
          </a:p>
          <a:p>
            <a:pPr eaLnBrk="1" hangingPunct="1">
              <a:defRPr/>
            </a:pPr>
            <a:r>
              <a:rPr lang="en-US" altLang="en-US" sz="1400" i="1" dirty="0">
                <a:solidFill>
                  <a:schemeClr val="bg1">
                    <a:lumMod val="75000"/>
                  </a:schemeClr>
                </a:solidFill>
              </a:rPr>
              <a:t>What does this suggest about premature birth and the pathophysiology of ROP?</a:t>
            </a:r>
          </a:p>
          <a:p>
            <a:pPr eaLnBrk="1" hangingPunct="1">
              <a:defRPr/>
            </a:pPr>
            <a:r>
              <a:rPr lang="en-US" altLang="en-US" sz="1400" dirty="0">
                <a:solidFill>
                  <a:schemeClr val="bg1">
                    <a:lumMod val="75000"/>
                  </a:schemeClr>
                </a:solidFill>
              </a:rPr>
              <a:t>When the preemie experiences normal ex utero O</a:t>
            </a:r>
            <a:r>
              <a:rPr lang="en-US" altLang="en-US" sz="1400" baseline="-25000" dirty="0">
                <a:solidFill>
                  <a:schemeClr val="bg1">
                    <a:lumMod val="75000"/>
                  </a:schemeClr>
                </a:solidFill>
              </a:rPr>
              <a:t>2</a:t>
            </a:r>
            <a:r>
              <a:rPr lang="en-US" altLang="en-US" sz="1400" dirty="0">
                <a:solidFill>
                  <a:schemeClr val="bg1">
                    <a:lumMod val="75000"/>
                  </a:schemeClr>
                </a:solidFill>
              </a:rPr>
              <a:t> levels, further development of the retinal vasculature is</a:t>
            </a:r>
          </a:p>
          <a:p>
            <a:pPr eaLnBrk="1" hangingPunct="1">
              <a:defRPr/>
            </a:pPr>
            <a:r>
              <a:rPr lang="en-US" altLang="en-US" sz="1400" dirty="0">
                <a:solidFill>
                  <a:schemeClr val="bg1">
                    <a:lumMod val="75000"/>
                  </a:schemeClr>
                </a:solidFill>
              </a:rPr>
              <a:t>suppressed. This leaves more peripheral retinal areas with inadequate oxygenation. As they mature, these</a:t>
            </a:r>
          </a:p>
          <a:p>
            <a:pPr eaLnBrk="1" hangingPunct="1">
              <a:defRPr/>
            </a:pPr>
            <a:r>
              <a:rPr lang="en-US" altLang="en-US" sz="1400" dirty="0">
                <a:solidFill>
                  <a:schemeClr val="bg1">
                    <a:lumMod val="75000"/>
                  </a:schemeClr>
                </a:solidFill>
              </a:rPr>
              <a:t>hypoxic retinal cells do what hypoxic retinal cells tend to do—they produce VEGF. The result is the now-</a:t>
            </a:r>
          </a:p>
          <a:p>
            <a:pPr eaLnBrk="1" hangingPunct="1">
              <a:defRPr/>
            </a:pPr>
            <a:r>
              <a:rPr lang="en-US" altLang="en-US" sz="1400" dirty="0">
                <a:solidFill>
                  <a:schemeClr val="bg1">
                    <a:lumMod val="75000"/>
                  </a:schemeClr>
                </a:solidFill>
              </a:rPr>
              <a:t>familiar cascade of neovascularization, bleeding, and tractional retinal detachment.</a:t>
            </a:r>
          </a:p>
        </p:txBody>
      </p:sp>
      <p:sp>
        <p:nvSpPr>
          <p:cNvPr id="3" name="TextBox 2">
            <a:extLst>
              <a:ext uri="{FF2B5EF4-FFF2-40B4-BE49-F238E27FC236}">
                <a16:creationId xmlns:a16="http://schemas.microsoft.com/office/drawing/2014/main" id="{91F36AB4-F35B-360C-69AB-8650A05C20D9}"/>
              </a:ext>
            </a:extLst>
          </p:cNvPr>
          <p:cNvSpPr txBox="1"/>
          <p:nvPr/>
        </p:nvSpPr>
        <p:spPr>
          <a:xfrm>
            <a:off x="3384097" y="3200400"/>
            <a:ext cx="2255747" cy="276999"/>
          </a:xfrm>
          <a:prstGeom prst="rect">
            <a:avLst/>
          </a:prstGeom>
          <a:noFill/>
        </p:spPr>
        <p:txBody>
          <a:bodyPr wrap="none" rtlCol="0">
            <a:spAutoFit/>
          </a:bodyPr>
          <a:lstStyle/>
          <a:p>
            <a:pPr algn="ctr"/>
            <a:r>
              <a:rPr lang="en-US" sz="1200" i="1" dirty="0">
                <a:solidFill>
                  <a:schemeClr val="bg1"/>
                </a:solidFill>
              </a:rPr>
              <a:t>(No question yet—keep going)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C5D486D-7C1B-449D-9E94-B43B810201BD}"/>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1" name="Rectangle 4">
            <a:extLst>
              <a:ext uri="{FF2B5EF4-FFF2-40B4-BE49-F238E27FC236}">
                <a16:creationId xmlns:a16="http://schemas.microsoft.com/office/drawing/2014/main" id="{144232E2-4D74-4263-850C-C0577376224D}"/>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solidFill>
                  <a:schemeClr val="bg1">
                    <a:lumMod val="75000"/>
                  </a:schemeClr>
                </a:solidFill>
              </a:rPr>
              <a:t>Infants with a R</a:t>
            </a:r>
            <a:r>
              <a:rPr lang="en-US" altLang="en-US" sz="2400" dirty="0">
                <a:solidFill>
                  <a:schemeClr val="bg1">
                    <a:lumMod val="75000"/>
                  </a:schemeClr>
                </a:solidFill>
                <a:sym typeface="Wingdings" panose="05000000000000000000" pitchFamily="2" charset="2"/>
              </a:rPr>
              <a:t>L cardiac shunt (and subsequent low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sat) are protected from ROP False, and this provides strong evidence that excess P</a:t>
            </a:r>
            <a:r>
              <a:rPr lang="en-US" altLang="en-US" sz="2400" baseline="-25000" dirty="0">
                <a:solidFill>
                  <a:schemeClr val="bg1">
                    <a:lumMod val="75000"/>
                  </a:schemeClr>
                </a:solidFill>
                <a:sym typeface="Wingdings" panose="05000000000000000000" pitchFamily="2" charset="2"/>
              </a:rPr>
              <a:t>a</a:t>
            </a:r>
            <a:r>
              <a:rPr lang="en-US" altLang="en-US" sz="2400" dirty="0">
                <a:solidFill>
                  <a:schemeClr val="bg1">
                    <a:lumMod val="75000"/>
                  </a:schemeClr>
                </a:solidFill>
                <a:sym typeface="Wingdings" panose="05000000000000000000" pitchFamily="2" charset="2"/>
              </a:rPr>
              <a:t>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is not causative</a:t>
            </a:r>
          </a:p>
        </p:txBody>
      </p:sp>
      <p:sp>
        <p:nvSpPr>
          <p:cNvPr id="27652" name="Text Box 5">
            <a:extLst>
              <a:ext uri="{FF2B5EF4-FFF2-40B4-BE49-F238E27FC236}">
                <a16:creationId xmlns:a16="http://schemas.microsoft.com/office/drawing/2014/main" id="{0DAB61EC-2CDD-4323-A3B1-E537B406C7A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7653" name="Rectangle 6">
            <a:extLst>
              <a:ext uri="{FF2B5EF4-FFF2-40B4-BE49-F238E27FC236}">
                <a16:creationId xmlns:a16="http://schemas.microsoft.com/office/drawing/2014/main" id="{A33C3D21-8113-4ED8-B92B-B9FA030E770D}"/>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4" name="Slide Number Placeholder 1">
            <a:extLst>
              <a:ext uri="{FF2B5EF4-FFF2-40B4-BE49-F238E27FC236}">
                <a16:creationId xmlns:a16="http://schemas.microsoft.com/office/drawing/2014/main" id="{FA7742F3-3056-4C5F-96D3-D309B2DFF1C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C52BDC-FCA0-413E-AFB3-68DA23263040}" type="slidenum">
              <a:rPr lang="en-US" altLang="en-US" sz="1000"/>
              <a:pPr>
                <a:spcBef>
                  <a:spcPct val="0"/>
                </a:spcBef>
                <a:buClrTx/>
                <a:buSzTx/>
                <a:buFontTx/>
                <a:buNone/>
              </a:pPr>
              <a:t>42</a:t>
            </a:fld>
            <a:endParaRPr lang="en-US" altLang="en-US" sz="1000"/>
          </a:p>
        </p:txBody>
      </p:sp>
      <p:sp>
        <p:nvSpPr>
          <p:cNvPr id="27655" name="TextBox 2">
            <a:extLst>
              <a:ext uri="{FF2B5EF4-FFF2-40B4-BE49-F238E27FC236}">
                <a16:creationId xmlns:a16="http://schemas.microsoft.com/office/drawing/2014/main" id="{8BA8831D-BD94-4C47-9A57-EE1E7DD8D6DA}"/>
              </a:ext>
            </a:extLst>
          </p:cNvPr>
          <p:cNvSpPr txBox="1">
            <a:spLocks noChangeArrowheads="1"/>
          </p:cNvSpPr>
          <p:nvPr/>
        </p:nvSpPr>
        <p:spPr bwMode="auto">
          <a:xfrm>
            <a:off x="76200" y="1881188"/>
            <a:ext cx="8915400" cy="21574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2300"/>
              </a:lnSpc>
              <a:spcBef>
                <a:spcPct val="0"/>
              </a:spcBef>
              <a:buClrTx/>
              <a:buSzTx/>
              <a:buFontTx/>
              <a:buNone/>
            </a:pPr>
            <a:r>
              <a:rPr lang="en-US" altLang="en-US" sz="1800">
                <a:solidFill>
                  <a:schemeClr val="bg1"/>
                </a:solidFill>
              </a:rPr>
              <a:t>In other words, ROP is a </a:t>
            </a:r>
            <a:r>
              <a:rPr lang="en-US" altLang="en-US" sz="1800" b="1" i="1"/>
              <a:t>biphasic disease:</a:t>
            </a:r>
          </a:p>
          <a:p>
            <a:pPr eaLnBrk="1" hangingPunct="1">
              <a:lnSpc>
                <a:spcPts val="2300"/>
              </a:lnSpc>
              <a:spcBef>
                <a:spcPct val="0"/>
              </a:spcBef>
              <a:buClrTx/>
              <a:buSzTx/>
              <a:buFontTx/>
              <a:buNone/>
            </a:pPr>
            <a:r>
              <a:rPr lang="en-US" altLang="en-US" sz="1800">
                <a:solidFill>
                  <a:srgbClr val="0000FF"/>
                </a:solidFill>
              </a:rPr>
              <a:t>--First, premature birth (+/- supplemental O</a:t>
            </a:r>
            <a:r>
              <a:rPr lang="en-US" altLang="en-US" sz="1800" baseline="-25000">
                <a:solidFill>
                  <a:srgbClr val="0000FF"/>
                </a:solidFill>
              </a:rPr>
              <a:t>2</a:t>
            </a:r>
            <a:r>
              <a:rPr lang="en-US" altLang="en-US" sz="1800">
                <a:solidFill>
                  <a:srgbClr val="0000FF"/>
                </a:solidFill>
              </a:rPr>
              <a:t>) exposes the immature retina to vastly higher-than-normal O2 levels, leading to </a:t>
            </a:r>
            <a:r>
              <a:rPr lang="en-US" altLang="en-US" sz="1800" b="1">
                <a:solidFill>
                  <a:srgbClr val="0000FF"/>
                </a:solidFill>
              </a:rPr>
              <a:t>downregulation of VEGF</a:t>
            </a:r>
            <a:r>
              <a:rPr lang="en-US" altLang="en-US" sz="1800">
                <a:solidFill>
                  <a:srgbClr val="0000FF"/>
                </a:solidFill>
              </a:rPr>
              <a:t>. This causes the immature retinal vascular tree to </a:t>
            </a:r>
            <a:r>
              <a:rPr lang="en-US" altLang="en-US" sz="1800" b="1" i="1">
                <a:solidFill>
                  <a:srgbClr val="0000FF"/>
                </a:solidFill>
              </a:rPr>
              <a:t>stop proliferating.</a:t>
            </a:r>
          </a:p>
          <a:p>
            <a:pPr eaLnBrk="1" hangingPunct="1">
              <a:lnSpc>
                <a:spcPts val="2300"/>
              </a:lnSpc>
              <a:spcBef>
                <a:spcPct val="0"/>
              </a:spcBef>
              <a:buClrTx/>
              <a:buSzTx/>
              <a:buFontTx/>
              <a:buNone/>
            </a:pPr>
            <a:r>
              <a:rPr lang="en-US" altLang="en-US" sz="1800">
                <a:solidFill>
                  <a:srgbClr val="0000FF"/>
                </a:solidFill>
              </a:rPr>
              <a:t>--Later, the (unvascularized) peripheral retina becomes metabolically active. The lack of vascularization renders the peripheral retina hypoxic, leading to </a:t>
            </a:r>
            <a:r>
              <a:rPr lang="en-US" altLang="en-US" sz="1800" b="1">
                <a:solidFill>
                  <a:srgbClr val="0000FF"/>
                </a:solidFill>
              </a:rPr>
              <a:t>upregulation of VEGF</a:t>
            </a:r>
            <a:r>
              <a:rPr lang="en-US" altLang="en-US" sz="1800">
                <a:solidFill>
                  <a:srgbClr val="0000FF"/>
                </a:solidFill>
              </a:rPr>
              <a:t>. This causes the vascular tree to </a:t>
            </a:r>
            <a:r>
              <a:rPr lang="en-US" altLang="en-US" sz="1800" b="1" i="1">
                <a:solidFill>
                  <a:srgbClr val="0000FF"/>
                </a:solidFill>
              </a:rPr>
              <a:t>start proliferating again.</a:t>
            </a:r>
          </a:p>
        </p:txBody>
      </p:sp>
      <p:sp>
        <p:nvSpPr>
          <p:cNvPr id="27656" name="TextBox 1">
            <a:extLst>
              <a:ext uri="{FF2B5EF4-FFF2-40B4-BE49-F238E27FC236}">
                <a16:creationId xmlns:a16="http://schemas.microsoft.com/office/drawing/2014/main" id="{91DC4C37-2F7B-475A-90CD-EC2A7905CD2C}"/>
              </a:ext>
            </a:extLst>
          </p:cNvPr>
          <p:cNvSpPr txBox="1">
            <a:spLocks noChangeArrowheads="1"/>
          </p:cNvSpPr>
          <p:nvPr/>
        </p:nvSpPr>
        <p:spPr bwMode="auto">
          <a:xfrm>
            <a:off x="381000" y="2228850"/>
            <a:ext cx="1895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chemeClr val="bg1"/>
                </a:solidFill>
              </a:rPr>
              <a:t>(What happens first?)</a:t>
            </a:r>
          </a:p>
        </p:txBody>
      </p:sp>
      <p:sp>
        <p:nvSpPr>
          <p:cNvPr id="2" name="Text Box 7">
            <a:extLst>
              <a:ext uri="{FF2B5EF4-FFF2-40B4-BE49-F238E27FC236}">
                <a16:creationId xmlns:a16="http://schemas.microsoft.com/office/drawing/2014/main" id="{D0740A81-9CA0-4FE3-D518-E73FB9A0C6B0}"/>
              </a:ext>
            </a:extLst>
          </p:cNvPr>
          <p:cNvSpPr txBox="1">
            <a:spLocks noChangeArrowheads="1"/>
          </p:cNvSpPr>
          <p:nvPr/>
        </p:nvSpPr>
        <p:spPr bwMode="auto">
          <a:xfrm>
            <a:off x="228600" y="4535487"/>
            <a:ext cx="8726488" cy="22463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solidFill>
                  <a:schemeClr val="bg1">
                    <a:lumMod val="75000"/>
                  </a:schemeClr>
                </a:solidFill>
              </a:rPr>
              <a:t>What does the term </a:t>
            </a:r>
            <a:r>
              <a:rPr lang="en-US" altLang="en-US" sz="1400" b="1" dirty="0">
                <a:solidFill>
                  <a:schemeClr val="bg1">
                    <a:lumMod val="75000"/>
                  </a:schemeClr>
                </a:solidFill>
              </a:rPr>
              <a:t>Everest in utero</a:t>
            </a:r>
            <a:r>
              <a:rPr lang="en-US" altLang="en-US" sz="1400" i="1" dirty="0">
                <a:solidFill>
                  <a:schemeClr val="bg1">
                    <a:lumMod val="75000"/>
                  </a:schemeClr>
                </a:solidFill>
              </a:rPr>
              <a:t> have to do with ROP?</a:t>
            </a:r>
          </a:p>
          <a:p>
            <a:pPr eaLnBrk="1" hangingPunct="1">
              <a:defRPr/>
            </a:pPr>
            <a:r>
              <a:rPr lang="en-US" altLang="en-US" sz="1400" dirty="0">
                <a:solidFill>
                  <a:schemeClr val="bg1">
                    <a:lumMod val="75000"/>
                  </a:schemeClr>
                </a:solidFill>
              </a:rPr>
              <a:t>The term highlights the fact that the gestational environment is profoundly hypoxic compared to life ex utero.</a:t>
            </a:r>
          </a:p>
          <a:p>
            <a:pPr eaLnBrk="1" hangingPunct="1">
              <a:defRPr/>
            </a:pPr>
            <a:r>
              <a:rPr lang="en-US" altLang="en-US" sz="1400" dirty="0">
                <a:solidFill>
                  <a:schemeClr val="bg1">
                    <a:lumMod val="75000"/>
                  </a:schemeClr>
                </a:solidFill>
              </a:rPr>
              <a:t>Oxygen levels in utero are about what they are at the 26,000 </a:t>
            </a:r>
            <a:r>
              <a:rPr lang="en-US" altLang="en-US" sz="1400" dirty="0" err="1">
                <a:solidFill>
                  <a:schemeClr val="bg1">
                    <a:lumMod val="75000"/>
                  </a:schemeClr>
                </a:solidFill>
              </a:rPr>
              <a:t>ft</a:t>
            </a:r>
            <a:r>
              <a:rPr lang="en-US" altLang="en-US" sz="1400" dirty="0">
                <a:solidFill>
                  <a:schemeClr val="bg1">
                    <a:lumMod val="75000"/>
                  </a:schemeClr>
                </a:solidFill>
              </a:rPr>
              <a:t> level on Everest—the so-called ‘death zone.’</a:t>
            </a:r>
          </a:p>
          <a:p>
            <a:pPr eaLnBrk="1" hangingPunct="1">
              <a:defRPr/>
            </a:pPr>
            <a:r>
              <a:rPr lang="en-US" altLang="en-US" sz="1400" dirty="0">
                <a:solidFill>
                  <a:schemeClr val="bg1">
                    <a:lumMod val="75000"/>
                  </a:schemeClr>
                </a:solidFill>
              </a:rPr>
              <a:t>It is under these O</a:t>
            </a:r>
            <a:r>
              <a:rPr lang="en-US" altLang="en-US" sz="1400" baseline="-25000" dirty="0">
                <a:solidFill>
                  <a:schemeClr val="bg1">
                    <a:lumMod val="75000"/>
                  </a:schemeClr>
                </a:solidFill>
              </a:rPr>
              <a:t>2 </a:t>
            </a:r>
            <a:r>
              <a:rPr lang="en-US" altLang="en-US" sz="1400" dirty="0">
                <a:solidFill>
                  <a:schemeClr val="bg1">
                    <a:lumMod val="75000"/>
                  </a:schemeClr>
                </a:solidFill>
              </a:rPr>
              <a:t>conditions that the retinal vasculature is supposed to develop.</a:t>
            </a:r>
          </a:p>
          <a:p>
            <a:pPr eaLnBrk="1" hangingPunct="1">
              <a:defRPr/>
            </a:pPr>
            <a:endParaRPr lang="en-US" altLang="en-US" sz="1400" dirty="0">
              <a:solidFill>
                <a:schemeClr val="bg1">
                  <a:lumMod val="75000"/>
                </a:schemeClr>
              </a:solidFill>
            </a:endParaRPr>
          </a:p>
          <a:p>
            <a:pPr eaLnBrk="1" hangingPunct="1">
              <a:defRPr/>
            </a:pPr>
            <a:r>
              <a:rPr lang="en-US" altLang="en-US" sz="1400" i="1" dirty="0">
                <a:solidFill>
                  <a:schemeClr val="bg1">
                    <a:lumMod val="75000"/>
                  </a:schemeClr>
                </a:solidFill>
              </a:rPr>
              <a:t>What does this suggest about premature birth and the pathophysiology of ROP?</a:t>
            </a:r>
          </a:p>
          <a:p>
            <a:pPr eaLnBrk="1" hangingPunct="1">
              <a:defRPr/>
            </a:pPr>
            <a:r>
              <a:rPr lang="en-US" altLang="en-US" sz="1400" dirty="0">
                <a:solidFill>
                  <a:schemeClr val="bg1">
                    <a:lumMod val="75000"/>
                  </a:schemeClr>
                </a:solidFill>
              </a:rPr>
              <a:t>When the preemie experiences normal ex utero O</a:t>
            </a:r>
            <a:r>
              <a:rPr lang="en-US" altLang="en-US" sz="1400" baseline="-25000" dirty="0">
                <a:solidFill>
                  <a:schemeClr val="bg1">
                    <a:lumMod val="75000"/>
                  </a:schemeClr>
                </a:solidFill>
              </a:rPr>
              <a:t>2</a:t>
            </a:r>
            <a:r>
              <a:rPr lang="en-US" altLang="en-US" sz="1400" dirty="0">
                <a:solidFill>
                  <a:schemeClr val="bg1">
                    <a:lumMod val="75000"/>
                  </a:schemeClr>
                </a:solidFill>
              </a:rPr>
              <a:t> levels, further development of the retinal vasculature is</a:t>
            </a:r>
          </a:p>
          <a:p>
            <a:pPr eaLnBrk="1" hangingPunct="1">
              <a:defRPr/>
            </a:pPr>
            <a:r>
              <a:rPr lang="en-US" altLang="en-US" sz="1400" dirty="0">
                <a:solidFill>
                  <a:schemeClr val="bg1">
                    <a:lumMod val="75000"/>
                  </a:schemeClr>
                </a:solidFill>
              </a:rPr>
              <a:t>suppressed. This leaves more peripheral retinal areas with inadequate oxygenation. As they mature, these</a:t>
            </a:r>
          </a:p>
          <a:p>
            <a:pPr eaLnBrk="1" hangingPunct="1">
              <a:defRPr/>
            </a:pPr>
            <a:r>
              <a:rPr lang="en-US" altLang="en-US" sz="1400" dirty="0">
                <a:solidFill>
                  <a:schemeClr val="bg1">
                    <a:lumMod val="75000"/>
                  </a:schemeClr>
                </a:solidFill>
              </a:rPr>
              <a:t>hypoxic retinal cells do what hypoxic retinal cells tend to do—they produce VEGF. The result is the now-</a:t>
            </a:r>
          </a:p>
          <a:p>
            <a:pPr eaLnBrk="1" hangingPunct="1">
              <a:defRPr/>
            </a:pPr>
            <a:r>
              <a:rPr lang="en-US" altLang="en-US" sz="1400" dirty="0">
                <a:solidFill>
                  <a:schemeClr val="bg1">
                    <a:lumMod val="75000"/>
                  </a:schemeClr>
                </a:solidFill>
              </a:rPr>
              <a:t>familiar cascade of neovascularization, bleeding, and tractional retinal detachment.</a:t>
            </a:r>
          </a:p>
        </p:txBody>
      </p:sp>
      <p:sp>
        <p:nvSpPr>
          <p:cNvPr id="3" name="Arrow: Up 2">
            <a:extLst>
              <a:ext uri="{FF2B5EF4-FFF2-40B4-BE49-F238E27FC236}">
                <a16:creationId xmlns:a16="http://schemas.microsoft.com/office/drawing/2014/main" id="{B3A70777-90E3-8064-BBCD-B5261D089EFB}"/>
              </a:ext>
            </a:extLst>
          </p:cNvPr>
          <p:cNvSpPr/>
          <p:nvPr/>
        </p:nvSpPr>
        <p:spPr>
          <a:xfrm>
            <a:off x="952500" y="2586590"/>
            <a:ext cx="533400" cy="1273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33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292230C-2294-4627-AA4D-081E9F080F6D}"/>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75" name="Rectangle 4">
            <a:extLst>
              <a:ext uri="{FF2B5EF4-FFF2-40B4-BE49-F238E27FC236}">
                <a16:creationId xmlns:a16="http://schemas.microsoft.com/office/drawing/2014/main" id="{2B86EA2B-A141-4E45-9169-BD73C259733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solidFill>
                  <a:schemeClr val="bg1">
                    <a:lumMod val="75000"/>
                  </a:schemeClr>
                </a:solidFill>
              </a:rPr>
              <a:t>Infants with a R</a:t>
            </a:r>
            <a:r>
              <a:rPr lang="en-US" altLang="en-US" sz="2400" dirty="0">
                <a:solidFill>
                  <a:schemeClr val="bg1">
                    <a:lumMod val="75000"/>
                  </a:schemeClr>
                </a:solidFill>
                <a:sym typeface="Wingdings" panose="05000000000000000000" pitchFamily="2" charset="2"/>
              </a:rPr>
              <a:t>L cardiac shunt (and subsequent low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sat) are protected from ROP False, and this provides strong evidence that excess P</a:t>
            </a:r>
            <a:r>
              <a:rPr lang="en-US" altLang="en-US" sz="2400" baseline="-25000" dirty="0">
                <a:solidFill>
                  <a:schemeClr val="bg1">
                    <a:lumMod val="75000"/>
                  </a:schemeClr>
                </a:solidFill>
                <a:sym typeface="Wingdings" panose="05000000000000000000" pitchFamily="2" charset="2"/>
              </a:rPr>
              <a:t>a</a:t>
            </a:r>
            <a:r>
              <a:rPr lang="en-US" altLang="en-US" sz="2400" dirty="0">
                <a:solidFill>
                  <a:schemeClr val="bg1">
                    <a:lumMod val="75000"/>
                  </a:schemeClr>
                </a:solidFill>
                <a:sym typeface="Wingdings" panose="05000000000000000000" pitchFamily="2" charset="2"/>
              </a:rPr>
              <a:t>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is not causative</a:t>
            </a:r>
          </a:p>
        </p:txBody>
      </p:sp>
      <p:sp>
        <p:nvSpPr>
          <p:cNvPr id="28676" name="Text Box 5">
            <a:extLst>
              <a:ext uri="{FF2B5EF4-FFF2-40B4-BE49-F238E27FC236}">
                <a16:creationId xmlns:a16="http://schemas.microsoft.com/office/drawing/2014/main" id="{F491BF89-4517-4AFB-82DA-DFB40AD50B5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8677" name="Rectangle 6">
            <a:extLst>
              <a:ext uri="{FF2B5EF4-FFF2-40B4-BE49-F238E27FC236}">
                <a16:creationId xmlns:a16="http://schemas.microsoft.com/office/drawing/2014/main" id="{364ED377-ECC7-4886-A16D-700670AFF279}"/>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78" name="Slide Number Placeholder 1">
            <a:extLst>
              <a:ext uri="{FF2B5EF4-FFF2-40B4-BE49-F238E27FC236}">
                <a16:creationId xmlns:a16="http://schemas.microsoft.com/office/drawing/2014/main" id="{5C0EC016-528E-45C8-9335-9A9B0E84300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A166CF-9D8F-4FCF-920A-58E1C56155C1}" type="slidenum">
              <a:rPr lang="en-US" altLang="en-US" sz="1000"/>
              <a:pPr>
                <a:spcBef>
                  <a:spcPct val="0"/>
                </a:spcBef>
                <a:buClrTx/>
                <a:buSzTx/>
                <a:buFontTx/>
                <a:buNone/>
              </a:pPr>
              <a:t>43</a:t>
            </a:fld>
            <a:endParaRPr lang="en-US" altLang="en-US" sz="1000"/>
          </a:p>
        </p:txBody>
      </p:sp>
      <p:sp>
        <p:nvSpPr>
          <p:cNvPr id="28679" name="TextBox 2">
            <a:extLst>
              <a:ext uri="{FF2B5EF4-FFF2-40B4-BE49-F238E27FC236}">
                <a16:creationId xmlns:a16="http://schemas.microsoft.com/office/drawing/2014/main" id="{A6479BD7-968A-4C55-AE4F-78A9C3F9E4A9}"/>
              </a:ext>
            </a:extLst>
          </p:cNvPr>
          <p:cNvSpPr txBox="1">
            <a:spLocks noChangeArrowheads="1"/>
          </p:cNvSpPr>
          <p:nvPr/>
        </p:nvSpPr>
        <p:spPr bwMode="auto">
          <a:xfrm>
            <a:off x="76200" y="1881188"/>
            <a:ext cx="8915400" cy="21574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2300"/>
              </a:lnSpc>
              <a:spcBef>
                <a:spcPct val="0"/>
              </a:spcBef>
              <a:buClrTx/>
              <a:buSzTx/>
              <a:buFontTx/>
              <a:buNone/>
            </a:pPr>
            <a:r>
              <a:rPr lang="en-US" altLang="en-US" sz="1800" dirty="0">
                <a:solidFill>
                  <a:schemeClr val="bg1"/>
                </a:solidFill>
              </a:rPr>
              <a:t>In other words, ROP is a </a:t>
            </a:r>
            <a:r>
              <a:rPr lang="en-US" altLang="en-US" sz="1800" b="1" i="1" dirty="0"/>
              <a:t>biphasic disease:</a:t>
            </a:r>
          </a:p>
          <a:p>
            <a:pPr eaLnBrk="1" hangingPunct="1">
              <a:lnSpc>
                <a:spcPts val="2300"/>
              </a:lnSpc>
              <a:spcBef>
                <a:spcPct val="0"/>
              </a:spcBef>
              <a:buClrTx/>
              <a:buSzTx/>
              <a:buFontTx/>
              <a:buNone/>
            </a:pPr>
            <a:r>
              <a:rPr lang="en-US" altLang="en-US" sz="1800" dirty="0">
                <a:solidFill>
                  <a:schemeClr val="bg1"/>
                </a:solidFill>
              </a:rPr>
              <a:t>--First, premature birth (+/- supplemental O</a:t>
            </a:r>
            <a:r>
              <a:rPr lang="en-US" altLang="en-US" sz="1800" baseline="-25000" dirty="0">
                <a:solidFill>
                  <a:schemeClr val="bg1"/>
                </a:solidFill>
              </a:rPr>
              <a:t>2</a:t>
            </a:r>
            <a:r>
              <a:rPr lang="en-US" altLang="en-US" sz="1800" dirty="0">
                <a:solidFill>
                  <a:schemeClr val="bg1"/>
                </a:solidFill>
              </a:rPr>
              <a:t>) exposes the immature retina to vastly higher-than-normal O2 levels, leading to </a:t>
            </a:r>
            <a:r>
              <a:rPr lang="en-US" altLang="en-US" sz="1800" b="1" dirty="0"/>
              <a:t>downregulation of VEGF</a:t>
            </a:r>
            <a:r>
              <a:rPr lang="en-US" altLang="en-US" sz="1800" dirty="0">
                <a:solidFill>
                  <a:schemeClr val="bg1"/>
                </a:solidFill>
              </a:rPr>
              <a:t>. This causes the immature retinal vascular tree to </a:t>
            </a:r>
            <a:r>
              <a:rPr lang="en-US" altLang="en-US" sz="1800" b="1" i="1" dirty="0"/>
              <a:t>stop proliferating.</a:t>
            </a:r>
          </a:p>
          <a:p>
            <a:pPr eaLnBrk="1" hangingPunct="1">
              <a:lnSpc>
                <a:spcPts val="2300"/>
              </a:lnSpc>
              <a:spcBef>
                <a:spcPct val="0"/>
              </a:spcBef>
              <a:buClrTx/>
              <a:buSzTx/>
              <a:buFontTx/>
              <a:buNone/>
            </a:pPr>
            <a:r>
              <a:rPr lang="en-US" altLang="en-US" sz="1800" dirty="0">
                <a:solidFill>
                  <a:srgbClr val="0000FF"/>
                </a:solidFill>
              </a:rPr>
              <a:t>--Later, the (</a:t>
            </a:r>
            <a:r>
              <a:rPr lang="en-US" altLang="en-US" sz="1800" dirty="0" err="1">
                <a:solidFill>
                  <a:srgbClr val="0000FF"/>
                </a:solidFill>
              </a:rPr>
              <a:t>unvascularized</a:t>
            </a:r>
            <a:r>
              <a:rPr lang="en-US" altLang="en-US" sz="1800" dirty="0">
                <a:solidFill>
                  <a:srgbClr val="0000FF"/>
                </a:solidFill>
              </a:rPr>
              <a:t>) peripheral retina becomes metabolically active. The lack of vascularization renders the peripheral retina hypoxic, leading to </a:t>
            </a:r>
            <a:r>
              <a:rPr lang="en-US" altLang="en-US" sz="1800" b="1" dirty="0">
                <a:solidFill>
                  <a:srgbClr val="0000FF"/>
                </a:solidFill>
              </a:rPr>
              <a:t>upregulation of VEGF</a:t>
            </a:r>
            <a:r>
              <a:rPr lang="en-US" altLang="en-US" sz="1800" dirty="0">
                <a:solidFill>
                  <a:srgbClr val="0000FF"/>
                </a:solidFill>
              </a:rPr>
              <a:t>. This causes the vascular tree to </a:t>
            </a:r>
            <a:r>
              <a:rPr lang="en-US" altLang="en-US" sz="1800" b="1" i="1" dirty="0">
                <a:solidFill>
                  <a:srgbClr val="0000FF"/>
                </a:solidFill>
              </a:rPr>
              <a:t>start proliferating again.</a:t>
            </a:r>
          </a:p>
        </p:txBody>
      </p:sp>
      <p:sp>
        <p:nvSpPr>
          <p:cNvPr id="2" name="Text Box 7">
            <a:extLst>
              <a:ext uri="{FF2B5EF4-FFF2-40B4-BE49-F238E27FC236}">
                <a16:creationId xmlns:a16="http://schemas.microsoft.com/office/drawing/2014/main" id="{B97E28EC-E0AC-57C0-1766-C4FB56D67AD5}"/>
              </a:ext>
            </a:extLst>
          </p:cNvPr>
          <p:cNvSpPr txBox="1">
            <a:spLocks noChangeArrowheads="1"/>
          </p:cNvSpPr>
          <p:nvPr/>
        </p:nvSpPr>
        <p:spPr bwMode="auto">
          <a:xfrm>
            <a:off x="228600" y="4535487"/>
            <a:ext cx="8726488" cy="22463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solidFill>
                  <a:schemeClr val="bg1">
                    <a:lumMod val="75000"/>
                  </a:schemeClr>
                </a:solidFill>
              </a:rPr>
              <a:t>What does the term </a:t>
            </a:r>
            <a:r>
              <a:rPr lang="en-US" altLang="en-US" sz="1400" b="1" dirty="0">
                <a:solidFill>
                  <a:schemeClr val="bg1">
                    <a:lumMod val="75000"/>
                  </a:schemeClr>
                </a:solidFill>
              </a:rPr>
              <a:t>Everest in utero</a:t>
            </a:r>
            <a:r>
              <a:rPr lang="en-US" altLang="en-US" sz="1400" i="1" dirty="0">
                <a:solidFill>
                  <a:schemeClr val="bg1">
                    <a:lumMod val="75000"/>
                  </a:schemeClr>
                </a:solidFill>
              </a:rPr>
              <a:t> have to do with ROP?</a:t>
            </a:r>
          </a:p>
          <a:p>
            <a:pPr eaLnBrk="1" hangingPunct="1">
              <a:defRPr/>
            </a:pPr>
            <a:r>
              <a:rPr lang="en-US" altLang="en-US" sz="1400" dirty="0">
                <a:solidFill>
                  <a:schemeClr val="bg1">
                    <a:lumMod val="75000"/>
                  </a:schemeClr>
                </a:solidFill>
              </a:rPr>
              <a:t>The term highlights the fact that the gestational environment is profoundly hypoxic compared to life ex utero.</a:t>
            </a:r>
          </a:p>
          <a:p>
            <a:pPr eaLnBrk="1" hangingPunct="1">
              <a:defRPr/>
            </a:pPr>
            <a:r>
              <a:rPr lang="en-US" altLang="en-US" sz="1400" dirty="0">
                <a:solidFill>
                  <a:schemeClr val="bg1">
                    <a:lumMod val="75000"/>
                  </a:schemeClr>
                </a:solidFill>
              </a:rPr>
              <a:t>Oxygen levels in utero are about what they are at the 26,000 </a:t>
            </a:r>
            <a:r>
              <a:rPr lang="en-US" altLang="en-US" sz="1400" dirty="0" err="1">
                <a:solidFill>
                  <a:schemeClr val="bg1">
                    <a:lumMod val="75000"/>
                  </a:schemeClr>
                </a:solidFill>
              </a:rPr>
              <a:t>ft</a:t>
            </a:r>
            <a:r>
              <a:rPr lang="en-US" altLang="en-US" sz="1400" dirty="0">
                <a:solidFill>
                  <a:schemeClr val="bg1">
                    <a:lumMod val="75000"/>
                  </a:schemeClr>
                </a:solidFill>
              </a:rPr>
              <a:t> level on Everest—the so-called ‘death zone.’</a:t>
            </a:r>
          </a:p>
          <a:p>
            <a:pPr eaLnBrk="1" hangingPunct="1">
              <a:defRPr/>
            </a:pPr>
            <a:r>
              <a:rPr lang="en-US" altLang="en-US" sz="1400" dirty="0">
                <a:solidFill>
                  <a:schemeClr val="bg1">
                    <a:lumMod val="75000"/>
                  </a:schemeClr>
                </a:solidFill>
              </a:rPr>
              <a:t>It is under these O</a:t>
            </a:r>
            <a:r>
              <a:rPr lang="en-US" altLang="en-US" sz="1400" baseline="-25000" dirty="0">
                <a:solidFill>
                  <a:schemeClr val="bg1">
                    <a:lumMod val="75000"/>
                  </a:schemeClr>
                </a:solidFill>
              </a:rPr>
              <a:t>2 </a:t>
            </a:r>
            <a:r>
              <a:rPr lang="en-US" altLang="en-US" sz="1400" dirty="0">
                <a:solidFill>
                  <a:schemeClr val="bg1">
                    <a:lumMod val="75000"/>
                  </a:schemeClr>
                </a:solidFill>
              </a:rPr>
              <a:t>conditions that the retinal vasculature is supposed to develop.</a:t>
            </a:r>
          </a:p>
          <a:p>
            <a:pPr eaLnBrk="1" hangingPunct="1">
              <a:defRPr/>
            </a:pPr>
            <a:endParaRPr lang="en-US" altLang="en-US" sz="1400" dirty="0">
              <a:solidFill>
                <a:schemeClr val="bg1">
                  <a:lumMod val="75000"/>
                </a:schemeClr>
              </a:solidFill>
            </a:endParaRPr>
          </a:p>
          <a:p>
            <a:pPr eaLnBrk="1" hangingPunct="1">
              <a:defRPr/>
            </a:pPr>
            <a:r>
              <a:rPr lang="en-US" altLang="en-US" sz="1400" i="1" dirty="0">
                <a:solidFill>
                  <a:schemeClr val="bg1">
                    <a:lumMod val="75000"/>
                  </a:schemeClr>
                </a:solidFill>
              </a:rPr>
              <a:t>What does this suggest about premature birth and the pathophysiology of ROP?</a:t>
            </a:r>
          </a:p>
          <a:p>
            <a:pPr eaLnBrk="1" hangingPunct="1">
              <a:defRPr/>
            </a:pPr>
            <a:r>
              <a:rPr lang="en-US" altLang="en-US" sz="1400" dirty="0">
                <a:solidFill>
                  <a:schemeClr val="bg1">
                    <a:lumMod val="75000"/>
                  </a:schemeClr>
                </a:solidFill>
              </a:rPr>
              <a:t>When the preemie experiences normal ex utero O</a:t>
            </a:r>
            <a:r>
              <a:rPr lang="en-US" altLang="en-US" sz="1400" baseline="-25000" dirty="0">
                <a:solidFill>
                  <a:schemeClr val="bg1">
                    <a:lumMod val="75000"/>
                  </a:schemeClr>
                </a:solidFill>
              </a:rPr>
              <a:t>2</a:t>
            </a:r>
            <a:r>
              <a:rPr lang="en-US" altLang="en-US" sz="1400" dirty="0">
                <a:solidFill>
                  <a:schemeClr val="bg1">
                    <a:lumMod val="75000"/>
                  </a:schemeClr>
                </a:solidFill>
              </a:rPr>
              <a:t> levels, further development of the retinal vasculature is</a:t>
            </a:r>
          </a:p>
          <a:p>
            <a:pPr eaLnBrk="1" hangingPunct="1">
              <a:defRPr/>
            </a:pPr>
            <a:r>
              <a:rPr lang="en-US" altLang="en-US" sz="1400" dirty="0">
                <a:solidFill>
                  <a:schemeClr val="bg1">
                    <a:lumMod val="75000"/>
                  </a:schemeClr>
                </a:solidFill>
              </a:rPr>
              <a:t>suppressed. This leaves more peripheral retinal areas with inadequate oxygenation. As they mature, these</a:t>
            </a:r>
          </a:p>
          <a:p>
            <a:pPr eaLnBrk="1" hangingPunct="1">
              <a:defRPr/>
            </a:pPr>
            <a:r>
              <a:rPr lang="en-US" altLang="en-US" sz="1400" dirty="0">
                <a:solidFill>
                  <a:schemeClr val="bg1">
                    <a:lumMod val="75000"/>
                  </a:schemeClr>
                </a:solidFill>
              </a:rPr>
              <a:t>hypoxic retinal cells do what hypoxic retinal cells tend to do—they produce VEGF. The result is the now-</a:t>
            </a:r>
          </a:p>
          <a:p>
            <a:pPr eaLnBrk="1" hangingPunct="1">
              <a:defRPr/>
            </a:pPr>
            <a:r>
              <a:rPr lang="en-US" altLang="en-US" sz="1400" dirty="0">
                <a:solidFill>
                  <a:schemeClr val="bg1">
                    <a:lumMod val="75000"/>
                  </a:schemeClr>
                </a:solidFill>
              </a:rPr>
              <a:t>familiar cascade of neovascularization, bleeding, and tractional retinal detachment.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292230C-2294-4627-AA4D-081E9F080F6D}"/>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75" name="Rectangle 4">
            <a:extLst>
              <a:ext uri="{FF2B5EF4-FFF2-40B4-BE49-F238E27FC236}">
                <a16:creationId xmlns:a16="http://schemas.microsoft.com/office/drawing/2014/main" id="{2B86EA2B-A141-4E45-9169-BD73C259733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solidFill>
                  <a:schemeClr val="bg1">
                    <a:lumMod val="75000"/>
                  </a:schemeClr>
                </a:solidFill>
              </a:rPr>
              <a:t>Infants with a R</a:t>
            </a:r>
            <a:r>
              <a:rPr lang="en-US" altLang="en-US" sz="2400" dirty="0">
                <a:solidFill>
                  <a:schemeClr val="bg1">
                    <a:lumMod val="75000"/>
                  </a:schemeClr>
                </a:solidFill>
                <a:sym typeface="Wingdings" panose="05000000000000000000" pitchFamily="2" charset="2"/>
              </a:rPr>
              <a:t>L cardiac shunt (and subsequent low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sat) are protected from ROP False, and this provides strong evidence that excess P</a:t>
            </a:r>
            <a:r>
              <a:rPr lang="en-US" altLang="en-US" sz="2400" baseline="-25000" dirty="0">
                <a:solidFill>
                  <a:schemeClr val="bg1">
                    <a:lumMod val="75000"/>
                  </a:schemeClr>
                </a:solidFill>
                <a:sym typeface="Wingdings" panose="05000000000000000000" pitchFamily="2" charset="2"/>
              </a:rPr>
              <a:t>a</a:t>
            </a:r>
            <a:r>
              <a:rPr lang="en-US" altLang="en-US" sz="2400" dirty="0">
                <a:solidFill>
                  <a:schemeClr val="bg1">
                    <a:lumMod val="75000"/>
                  </a:schemeClr>
                </a:solidFill>
                <a:sym typeface="Wingdings" panose="05000000000000000000" pitchFamily="2" charset="2"/>
              </a:rPr>
              <a:t>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is not causative</a:t>
            </a:r>
          </a:p>
        </p:txBody>
      </p:sp>
      <p:sp>
        <p:nvSpPr>
          <p:cNvPr id="28676" name="Text Box 5">
            <a:extLst>
              <a:ext uri="{FF2B5EF4-FFF2-40B4-BE49-F238E27FC236}">
                <a16:creationId xmlns:a16="http://schemas.microsoft.com/office/drawing/2014/main" id="{F491BF89-4517-4AFB-82DA-DFB40AD50B57}"/>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8677" name="Rectangle 6">
            <a:extLst>
              <a:ext uri="{FF2B5EF4-FFF2-40B4-BE49-F238E27FC236}">
                <a16:creationId xmlns:a16="http://schemas.microsoft.com/office/drawing/2014/main" id="{364ED377-ECC7-4886-A16D-700670AFF279}"/>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78" name="Slide Number Placeholder 1">
            <a:extLst>
              <a:ext uri="{FF2B5EF4-FFF2-40B4-BE49-F238E27FC236}">
                <a16:creationId xmlns:a16="http://schemas.microsoft.com/office/drawing/2014/main" id="{5C0EC016-528E-45C8-9335-9A9B0E843000}"/>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A166CF-9D8F-4FCF-920A-58E1C56155C1}" type="slidenum">
              <a:rPr lang="en-US" altLang="en-US" sz="1000"/>
              <a:pPr>
                <a:spcBef>
                  <a:spcPct val="0"/>
                </a:spcBef>
                <a:buClrTx/>
                <a:buSzTx/>
                <a:buFontTx/>
                <a:buNone/>
              </a:pPr>
              <a:t>44</a:t>
            </a:fld>
            <a:endParaRPr lang="en-US" altLang="en-US" sz="1000"/>
          </a:p>
        </p:txBody>
      </p:sp>
      <p:sp>
        <p:nvSpPr>
          <p:cNvPr id="28679" name="TextBox 2">
            <a:extLst>
              <a:ext uri="{FF2B5EF4-FFF2-40B4-BE49-F238E27FC236}">
                <a16:creationId xmlns:a16="http://schemas.microsoft.com/office/drawing/2014/main" id="{A6479BD7-968A-4C55-AE4F-78A9C3F9E4A9}"/>
              </a:ext>
            </a:extLst>
          </p:cNvPr>
          <p:cNvSpPr txBox="1">
            <a:spLocks noChangeArrowheads="1"/>
          </p:cNvSpPr>
          <p:nvPr/>
        </p:nvSpPr>
        <p:spPr bwMode="auto">
          <a:xfrm>
            <a:off x="76200" y="1881188"/>
            <a:ext cx="8915400" cy="21574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2300"/>
              </a:lnSpc>
              <a:spcBef>
                <a:spcPct val="0"/>
              </a:spcBef>
              <a:buClrTx/>
              <a:buSzTx/>
              <a:buFontTx/>
              <a:buNone/>
            </a:pPr>
            <a:r>
              <a:rPr lang="en-US" altLang="en-US" sz="1800" dirty="0">
                <a:solidFill>
                  <a:schemeClr val="bg1"/>
                </a:solidFill>
              </a:rPr>
              <a:t>In other words, ROP is a </a:t>
            </a:r>
            <a:r>
              <a:rPr lang="en-US" altLang="en-US" sz="1800" b="1" i="1" dirty="0"/>
              <a:t>biphasic disease:</a:t>
            </a:r>
          </a:p>
          <a:p>
            <a:pPr eaLnBrk="1" hangingPunct="1">
              <a:lnSpc>
                <a:spcPts val="2300"/>
              </a:lnSpc>
              <a:spcBef>
                <a:spcPct val="0"/>
              </a:spcBef>
              <a:buClrTx/>
              <a:buSzTx/>
              <a:buFontTx/>
              <a:buNone/>
            </a:pPr>
            <a:r>
              <a:rPr lang="en-US" altLang="en-US" sz="1800" dirty="0">
                <a:solidFill>
                  <a:schemeClr val="bg1"/>
                </a:solidFill>
              </a:rPr>
              <a:t>--First, premature birth (+/- supplemental O</a:t>
            </a:r>
            <a:r>
              <a:rPr lang="en-US" altLang="en-US" sz="1800" baseline="-25000" dirty="0">
                <a:solidFill>
                  <a:schemeClr val="bg1"/>
                </a:solidFill>
              </a:rPr>
              <a:t>2</a:t>
            </a:r>
            <a:r>
              <a:rPr lang="en-US" altLang="en-US" sz="1800" dirty="0">
                <a:solidFill>
                  <a:schemeClr val="bg1"/>
                </a:solidFill>
              </a:rPr>
              <a:t>) exposes the immature retina to vastly higher-than-normal O2 levels, leading to </a:t>
            </a:r>
            <a:r>
              <a:rPr lang="en-US" altLang="en-US" sz="1800" b="1" dirty="0"/>
              <a:t>downregulation of VEGF</a:t>
            </a:r>
            <a:r>
              <a:rPr lang="en-US" altLang="en-US" sz="1800" dirty="0">
                <a:solidFill>
                  <a:schemeClr val="bg1"/>
                </a:solidFill>
              </a:rPr>
              <a:t>. This causes the immature retinal vascular tree to </a:t>
            </a:r>
            <a:r>
              <a:rPr lang="en-US" altLang="en-US" sz="1800" b="1" i="1" dirty="0"/>
              <a:t>stop proliferating.</a:t>
            </a:r>
          </a:p>
          <a:p>
            <a:pPr eaLnBrk="1" hangingPunct="1">
              <a:lnSpc>
                <a:spcPts val="2300"/>
              </a:lnSpc>
              <a:spcBef>
                <a:spcPct val="0"/>
              </a:spcBef>
              <a:buClrTx/>
              <a:buSzTx/>
              <a:buFontTx/>
              <a:buNone/>
            </a:pPr>
            <a:r>
              <a:rPr lang="en-US" altLang="en-US" sz="1800" dirty="0">
                <a:solidFill>
                  <a:srgbClr val="0000FF"/>
                </a:solidFill>
              </a:rPr>
              <a:t>--Later, the (</a:t>
            </a:r>
            <a:r>
              <a:rPr lang="en-US" altLang="en-US" sz="1800" dirty="0" err="1">
                <a:solidFill>
                  <a:srgbClr val="0000FF"/>
                </a:solidFill>
              </a:rPr>
              <a:t>unvascularized</a:t>
            </a:r>
            <a:r>
              <a:rPr lang="en-US" altLang="en-US" sz="1800" dirty="0">
                <a:solidFill>
                  <a:srgbClr val="0000FF"/>
                </a:solidFill>
              </a:rPr>
              <a:t>) peripheral retina becomes metabolically active. The lack of vascularization renders the peripheral retina hypoxic, leading to </a:t>
            </a:r>
            <a:r>
              <a:rPr lang="en-US" altLang="en-US" sz="1800" b="1" dirty="0">
                <a:solidFill>
                  <a:srgbClr val="0000FF"/>
                </a:solidFill>
              </a:rPr>
              <a:t>upregulation of VEGF</a:t>
            </a:r>
            <a:r>
              <a:rPr lang="en-US" altLang="en-US" sz="1800" dirty="0">
                <a:solidFill>
                  <a:srgbClr val="0000FF"/>
                </a:solidFill>
              </a:rPr>
              <a:t>. This causes the vascular tree to </a:t>
            </a:r>
            <a:r>
              <a:rPr lang="en-US" altLang="en-US" sz="1800" b="1" i="1" dirty="0">
                <a:solidFill>
                  <a:srgbClr val="0000FF"/>
                </a:solidFill>
              </a:rPr>
              <a:t>start proliferating again.</a:t>
            </a:r>
          </a:p>
        </p:txBody>
      </p:sp>
      <p:sp>
        <p:nvSpPr>
          <p:cNvPr id="28680" name="TextBox 8">
            <a:extLst>
              <a:ext uri="{FF2B5EF4-FFF2-40B4-BE49-F238E27FC236}">
                <a16:creationId xmlns:a16="http://schemas.microsoft.com/office/drawing/2014/main" id="{9C602D32-8314-4624-9C13-66B499FDA87A}"/>
              </a:ext>
            </a:extLst>
          </p:cNvPr>
          <p:cNvSpPr txBox="1">
            <a:spLocks noChangeArrowheads="1"/>
          </p:cNvSpPr>
          <p:nvPr/>
        </p:nvSpPr>
        <p:spPr bwMode="auto">
          <a:xfrm>
            <a:off x="228600" y="3121025"/>
            <a:ext cx="195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chemeClr val="bg1"/>
                </a:solidFill>
              </a:rPr>
              <a:t>(What happens later?)</a:t>
            </a:r>
          </a:p>
        </p:txBody>
      </p:sp>
      <p:sp>
        <p:nvSpPr>
          <p:cNvPr id="2" name="Text Box 7">
            <a:extLst>
              <a:ext uri="{FF2B5EF4-FFF2-40B4-BE49-F238E27FC236}">
                <a16:creationId xmlns:a16="http://schemas.microsoft.com/office/drawing/2014/main" id="{B97E28EC-E0AC-57C0-1766-C4FB56D67AD5}"/>
              </a:ext>
            </a:extLst>
          </p:cNvPr>
          <p:cNvSpPr txBox="1">
            <a:spLocks noChangeArrowheads="1"/>
          </p:cNvSpPr>
          <p:nvPr/>
        </p:nvSpPr>
        <p:spPr bwMode="auto">
          <a:xfrm>
            <a:off x="228600" y="4535487"/>
            <a:ext cx="8726488" cy="22463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solidFill>
                  <a:schemeClr val="bg1">
                    <a:lumMod val="75000"/>
                  </a:schemeClr>
                </a:solidFill>
              </a:rPr>
              <a:t>What does the term </a:t>
            </a:r>
            <a:r>
              <a:rPr lang="en-US" altLang="en-US" sz="1400" b="1" dirty="0">
                <a:solidFill>
                  <a:schemeClr val="bg1">
                    <a:lumMod val="75000"/>
                  </a:schemeClr>
                </a:solidFill>
              </a:rPr>
              <a:t>Everest in utero</a:t>
            </a:r>
            <a:r>
              <a:rPr lang="en-US" altLang="en-US" sz="1400" i="1" dirty="0">
                <a:solidFill>
                  <a:schemeClr val="bg1">
                    <a:lumMod val="75000"/>
                  </a:schemeClr>
                </a:solidFill>
              </a:rPr>
              <a:t> have to do with ROP?</a:t>
            </a:r>
          </a:p>
          <a:p>
            <a:pPr eaLnBrk="1" hangingPunct="1">
              <a:defRPr/>
            </a:pPr>
            <a:r>
              <a:rPr lang="en-US" altLang="en-US" sz="1400" dirty="0">
                <a:solidFill>
                  <a:schemeClr val="bg1">
                    <a:lumMod val="75000"/>
                  </a:schemeClr>
                </a:solidFill>
              </a:rPr>
              <a:t>The term highlights the fact that the gestational environment is profoundly hypoxic compared to life ex utero.</a:t>
            </a:r>
          </a:p>
          <a:p>
            <a:pPr eaLnBrk="1" hangingPunct="1">
              <a:defRPr/>
            </a:pPr>
            <a:r>
              <a:rPr lang="en-US" altLang="en-US" sz="1400" dirty="0">
                <a:solidFill>
                  <a:schemeClr val="bg1">
                    <a:lumMod val="75000"/>
                  </a:schemeClr>
                </a:solidFill>
              </a:rPr>
              <a:t>Oxygen levels in utero are about what they are at the 26,000 </a:t>
            </a:r>
            <a:r>
              <a:rPr lang="en-US" altLang="en-US" sz="1400" dirty="0" err="1">
                <a:solidFill>
                  <a:schemeClr val="bg1">
                    <a:lumMod val="75000"/>
                  </a:schemeClr>
                </a:solidFill>
              </a:rPr>
              <a:t>ft</a:t>
            </a:r>
            <a:r>
              <a:rPr lang="en-US" altLang="en-US" sz="1400" dirty="0">
                <a:solidFill>
                  <a:schemeClr val="bg1">
                    <a:lumMod val="75000"/>
                  </a:schemeClr>
                </a:solidFill>
              </a:rPr>
              <a:t> level on Everest—the so-called ‘death zone.’</a:t>
            </a:r>
          </a:p>
          <a:p>
            <a:pPr eaLnBrk="1" hangingPunct="1">
              <a:defRPr/>
            </a:pPr>
            <a:r>
              <a:rPr lang="en-US" altLang="en-US" sz="1400" dirty="0">
                <a:solidFill>
                  <a:schemeClr val="bg1">
                    <a:lumMod val="75000"/>
                  </a:schemeClr>
                </a:solidFill>
              </a:rPr>
              <a:t>It is under these O</a:t>
            </a:r>
            <a:r>
              <a:rPr lang="en-US" altLang="en-US" sz="1400" baseline="-25000" dirty="0">
                <a:solidFill>
                  <a:schemeClr val="bg1">
                    <a:lumMod val="75000"/>
                  </a:schemeClr>
                </a:solidFill>
              </a:rPr>
              <a:t>2 </a:t>
            </a:r>
            <a:r>
              <a:rPr lang="en-US" altLang="en-US" sz="1400" dirty="0">
                <a:solidFill>
                  <a:schemeClr val="bg1">
                    <a:lumMod val="75000"/>
                  </a:schemeClr>
                </a:solidFill>
              </a:rPr>
              <a:t>conditions that the retinal vasculature is supposed to develop.</a:t>
            </a:r>
          </a:p>
          <a:p>
            <a:pPr eaLnBrk="1" hangingPunct="1">
              <a:defRPr/>
            </a:pPr>
            <a:endParaRPr lang="en-US" altLang="en-US" sz="1400" dirty="0">
              <a:solidFill>
                <a:schemeClr val="bg1">
                  <a:lumMod val="75000"/>
                </a:schemeClr>
              </a:solidFill>
            </a:endParaRPr>
          </a:p>
          <a:p>
            <a:pPr eaLnBrk="1" hangingPunct="1">
              <a:defRPr/>
            </a:pPr>
            <a:r>
              <a:rPr lang="en-US" altLang="en-US" sz="1400" i="1" dirty="0">
                <a:solidFill>
                  <a:schemeClr val="bg1">
                    <a:lumMod val="75000"/>
                  </a:schemeClr>
                </a:solidFill>
              </a:rPr>
              <a:t>What does this suggest about premature birth and the pathophysiology of ROP?</a:t>
            </a:r>
          </a:p>
          <a:p>
            <a:pPr eaLnBrk="1" hangingPunct="1">
              <a:defRPr/>
            </a:pPr>
            <a:r>
              <a:rPr lang="en-US" altLang="en-US" sz="1400" dirty="0">
                <a:solidFill>
                  <a:schemeClr val="bg1">
                    <a:lumMod val="75000"/>
                  </a:schemeClr>
                </a:solidFill>
              </a:rPr>
              <a:t>When the preemie experiences normal ex utero O</a:t>
            </a:r>
            <a:r>
              <a:rPr lang="en-US" altLang="en-US" sz="1400" baseline="-25000" dirty="0">
                <a:solidFill>
                  <a:schemeClr val="bg1">
                    <a:lumMod val="75000"/>
                  </a:schemeClr>
                </a:solidFill>
              </a:rPr>
              <a:t>2</a:t>
            </a:r>
            <a:r>
              <a:rPr lang="en-US" altLang="en-US" sz="1400" dirty="0">
                <a:solidFill>
                  <a:schemeClr val="bg1">
                    <a:lumMod val="75000"/>
                  </a:schemeClr>
                </a:solidFill>
              </a:rPr>
              <a:t> levels, further development of the retinal vasculature is</a:t>
            </a:r>
          </a:p>
          <a:p>
            <a:pPr eaLnBrk="1" hangingPunct="1">
              <a:defRPr/>
            </a:pPr>
            <a:r>
              <a:rPr lang="en-US" altLang="en-US" sz="1400" dirty="0">
                <a:solidFill>
                  <a:schemeClr val="bg1">
                    <a:lumMod val="75000"/>
                  </a:schemeClr>
                </a:solidFill>
              </a:rPr>
              <a:t>suppressed. This leaves more peripheral retinal areas with inadequate oxygenation. As they mature, these</a:t>
            </a:r>
          </a:p>
          <a:p>
            <a:pPr eaLnBrk="1" hangingPunct="1">
              <a:defRPr/>
            </a:pPr>
            <a:r>
              <a:rPr lang="en-US" altLang="en-US" sz="1400" dirty="0">
                <a:solidFill>
                  <a:schemeClr val="bg1">
                    <a:lumMod val="75000"/>
                  </a:schemeClr>
                </a:solidFill>
              </a:rPr>
              <a:t>hypoxic retinal cells do what hypoxic retinal cells tend to do—they produce VEGF. The result is the now-</a:t>
            </a:r>
          </a:p>
          <a:p>
            <a:pPr eaLnBrk="1" hangingPunct="1">
              <a:defRPr/>
            </a:pPr>
            <a:r>
              <a:rPr lang="en-US" altLang="en-US" sz="1400" dirty="0">
                <a:solidFill>
                  <a:schemeClr val="bg1">
                    <a:lumMod val="75000"/>
                  </a:schemeClr>
                </a:solidFill>
              </a:rPr>
              <a:t>familiar cascade of neovascularization, bleeding, and tractional retinal detachment.</a:t>
            </a:r>
          </a:p>
        </p:txBody>
      </p:sp>
      <p:sp>
        <p:nvSpPr>
          <p:cNvPr id="3" name="Arrow: Up 2">
            <a:extLst>
              <a:ext uri="{FF2B5EF4-FFF2-40B4-BE49-F238E27FC236}">
                <a16:creationId xmlns:a16="http://schemas.microsoft.com/office/drawing/2014/main" id="{D70FAAA2-2DBE-6C58-DD9A-866DD78C0454}"/>
              </a:ext>
            </a:extLst>
          </p:cNvPr>
          <p:cNvSpPr/>
          <p:nvPr/>
        </p:nvSpPr>
        <p:spPr>
          <a:xfrm>
            <a:off x="952500" y="3505200"/>
            <a:ext cx="533400" cy="1273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483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EB07FC-5EDC-419B-9E1A-8BD322A8B08B}"/>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699" name="Rectangle 4">
            <a:extLst>
              <a:ext uri="{FF2B5EF4-FFF2-40B4-BE49-F238E27FC236}">
                <a16:creationId xmlns:a16="http://schemas.microsoft.com/office/drawing/2014/main" id="{A606B3B7-0A2D-4435-B423-6B9224ED53A8}"/>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LBW is #1 risk factor</a:t>
            </a:r>
          </a:p>
          <a:p>
            <a:pPr eaLnBrk="1" hangingPunct="1">
              <a:lnSpc>
                <a:spcPct val="90000"/>
              </a:lnSpc>
            </a:pPr>
            <a:r>
              <a:rPr lang="en-US" altLang="en-US" sz="2400" dirty="0">
                <a:solidFill>
                  <a:schemeClr val="bg1">
                    <a:lumMod val="75000"/>
                  </a:schemeClr>
                </a:solidFill>
                <a:sym typeface="Wingdings" panose="05000000000000000000" pitchFamily="2" charset="2"/>
              </a:rPr>
              <a:t>Exposure to ambient light has a small but significant effect on ROP development False; the </a:t>
            </a:r>
            <a:r>
              <a:rPr lang="en-US" altLang="en-US" sz="2400" i="1" dirty="0">
                <a:solidFill>
                  <a:schemeClr val="bg1">
                    <a:lumMod val="75000"/>
                  </a:schemeClr>
                </a:solidFill>
                <a:sym typeface="Wingdings" panose="05000000000000000000" pitchFamily="2" charset="2"/>
              </a:rPr>
              <a:t>Light-ROP</a:t>
            </a:r>
            <a:r>
              <a:rPr lang="en-US" altLang="en-US" sz="2400" dirty="0">
                <a:solidFill>
                  <a:schemeClr val="bg1">
                    <a:lumMod val="75000"/>
                  </a:schemeClr>
                </a:solidFill>
                <a:sym typeface="Wingdings" panose="05000000000000000000" pitchFamily="2" charset="2"/>
              </a:rPr>
              <a:t> study found no relationship</a:t>
            </a:r>
          </a:p>
          <a:p>
            <a:pPr eaLnBrk="1" hangingPunct="1">
              <a:lnSpc>
                <a:spcPct val="90000"/>
              </a:lnSpc>
            </a:pPr>
            <a:r>
              <a:rPr lang="en-US" altLang="en-US" sz="2400" dirty="0">
                <a:solidFill>
                  <a:schemeClr val="bg1">
                    <a:lumMod val="75000"/>
                  </a:schemeClr>
                </a:solidFill>
              </a:rPr>
              <a:t>Infants with a R</a:t>
            </a:r>
            <a:r>
              <a:rPr lang="en-US" altLang="en-US" sz="2400" dirty="0">
                <a:solidFill>
                  <a:schemeClr val="bg1">
                    <a:lumMod val="75000"/>
                  </a:schemeClr>
                </a:solidFill>
                <a:sym typeface="Wingdings" panose="05000000000000000000" pitchFamily="2" charset="2"/>
              </a:rPr>
              <a:t>L cardiac shunt (and subsequent low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sat) are protected from ROP False, and this provides strong evidence that excess P</a:t>
            </a:r>
            <a:r>
              <a:rPr lang="en-US" altLang="en-US" sz="2400" baseline="-25000" dirty="0">
                <a:solidFill>
                  <a:schemeClr val="bg1">
                    <a:lumMod val="75000"/>
                  </a:schemeClr>
                </a:solidFill>
                <a:sym typeface="Wingdings" panose="05000000000000000000" pitchFamily="2" charset="2"/>
              </a:rPr>
              <a:t>a</a:t>
            </a:r>
            <a:r>
              <a:rPr lang="en-US" altLang="en-US" sz="2400" dirty="0">
                <a:solidFill>
                  <a:schemeClr val="bg1">
                    <a:lumMod val="75000"/>
                  </a:schemeClr>
                </a:solidFill>
                <a:sym typeface="Wingdings" panose="05000000000000000000" pitchFamily="2" charset="2"/>
              </a:rPr>
              <a:t>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is not causative</a:t>
            </a:r>
          </a:p>
        </p:txBody>
      </p:sp>
      <p:sp>
        <p:nvSpPr>
          <p:cNvPr id="29700" name="Text Box 5">
            <a:extLst>
              <a:ext uri="{FF2B5EF4-FFF2-40B4-BE49-F238E27FC236}">
                <a16:creationId xmlns:a16="http://schemas.microsoft.com/office/drawing/2014/main" id="{8F70EEED-8BE8-47E5-9939-DCE1576237B8}"/>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29701" name="Rectangle 6">
            <a:extLst>
              <a:ext uri="{FF2B5EF4-FFF2-40B4-BE49-F238E27FC236}">
                <a16:creationId xmlns:a16="http://schemas.microsoft.com/office/drawing/2014/main" id="{AD567125-C83A-46A9-9E52-09943F975473}"/>
              </a:ext>
            </a:extLst>
          </p:cNvPr>
          <p:cNvSpPr>
            <a:spLocks noChangeArrowheads="1"/>
          </p:cNvSpPr>
          <p:nvPr/>
        </p:nvSpPr>
        <p:spPr bwMode="auto">
          <a:xfrm>
            <a:off x="381000" y="4191000"/>
            <a:ext cx="381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2" name="Slide Number Placeholder 1">
            <a:extLst>
              <a:ext uri="{FF2B5EF4-FFF2-40B4-BE49-F238E27FC236}">
                <a16:creationId xmlns:a16="http://schemas.microsoft.com/office/drawing/2014/main" id="{9475CEA0-3440-434C-94F2-C33EF5D3B29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27B97D2-739D-4015-8FA0-79B7B5749A3A}" type="slidenum">
              <a:rPr lang="en-US" altLang="en-US" sz="1000"/>
              <a:pPr>
                <a:spcBef>
                  <a:spcPct val="0"/>
                </a:spcBef>
                <a:buClrTx/>
                <a:buSzTx/>
                <a:buFontTx/>
                <a:buNone/>
              </a:pPr>
              <a:t>45</a:t>
            </a:fld>
            <a:endParaRPr lang="en-US" altLang="en-US" sz="1000"/>
          </a:p>
        </p:txBody>
      </p:sp>
      <p:sp>
        <p:nvSpPr>
          <p:cNvPr id="29703" name="TextBox 2">
            <a:extLst>
              <a:ext uri="{FF2B5EF4-FFF2-40B4-BE49-F238E27FC236}">
                <a16:creationId xmlns:a16="http://schemas.microsoft.com/office/drawing/2014/main" id="{BA6BD755-3217-4DA0-9229-0CBB01BF2500}"/>
              </a:ext>
            </a:extLst>
          </p:cNvPr>
          <p:cNvSpPr txBox="1">
            <a:spLocks noChangeArrowheads="1"/>
          </p:cNvSpPr>
          <p:nvPr/>
        </p:nvSpPr>
        <p:spPr bwMode="auto">
          <a:xfrm>
            <a:off x="76200" y="1881188"/>
            <a:ext cx="8915400" cy="21574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2300"/>
              </a:lnSpc>
              <a:spcBef>
                <a:spcPct val="0"/>
              </a:spcBef>
              <a:buClrTx/>
              <a:buSzTx/>
              <a:buFontTx/>
              <a:buNone/>
            </a:pPr>
            <a:r>
              <a:rPr lang="en-US" altLang="en-US" sz="1800">
                <a:solidFill>
                  <a:schemeClr val="bg1"/>
                </a:solidFill>
              </a:rPr>
              <a:t>In other words, ROP is a </a:t>
            </a:r>
            <a:r>
              <a:rPr lang="en-US" altLang="en-US" sz="1800" b="1" i="1"/>
              <a:t>biphasic disease:</a:t>
            </a:r>
          </a:p>
          <a:p>
            <a:pPr eaLnBrk="1" hangingPunct="1">
              <a:lnSpc>
                <a:spcPts val="2300"/>
              </a:lnSpc>
              <a:spcBef>
                <a:spcPct val="0"/>
              </a:spcBef>
              <a:buClrTx/>
              <a:buSzTx/>
              <a:buFontTx/>
              <a:buNone/>
            </a:pPr>
            <a:r>
              <a:rPr lang="en-US" altLang="en-US" sz="1800">
                <a:solidFill>
                  <a:schemeClr val="bg1"/>
                </a:solidFill>
              </a:rPr>
              <a:t>--First, premature birth (+/- supplemental O</a:t>
            </a:r>
            <a:r>
              <a:rPr lang="en-US" altLang="en-US" sz="1800" baseline="-25000">
                <a:solidFill>
                  <a:schemeClr val="bg1"/>
                </a:solidFill>
              </a:rPr>
              <a:t>2</a:t>
            </a:r>
            <a:r>
              <a:rPr lang="en-US" altLang="en-US" sz="1800">
                <a:solidFill>
                  <a:schemeClr val="bg1"/>
                </a:solidFill>
              </a:rPr>
              <a:t>) exposes the immature retina to vastly higher-than-normal O2 levels, leading to </a:t>
            </a:r>
            <a:r>
              <a:rPr lang="en-US" altLang="en-US" sz="1800" b="1"/>
              <a:t>downregulation of VEGF</a:t>
            </a:r>
            <a:r>
              <a:rPr lang="en-US" altLang="en-US" sz="1800">
                <a:solidFill>
                  <a:schemeClr val="bg1"/>
                </a:solidFill>
              </a:rPr>
              <a:t>. This causes the immature retinal vascular tree to </a:t>
            </a:r>
            <a:r>
              <a:rPr lang="en-US" altLang="en-US" sz="1800" b="1" i="1"/>
              <a:t>stop proliferating.</a:t>
            </a:r>
          </a:p>
          <a:p>
            <a:pPr eaLnBrk="1" hangingPunct="1">
              <a:lnSpc>
                <a:spcPts val="2300"/>
              </a:lnSpc>
              <a:spcBef>
                <a:spcPct val="0"/>
              </a:spcBef>
              <a:buClrTx/>
              <a:buSzTx/>
              <a:buFontTx/>
              <a:buNone/>
            </a:pPr>
            <a:r>
              <a:rPr lang="en-US" altLang="en-US" sz="1800">
                <a:solidFill>
                  <a:schemeClr val="bg1"/>
                </a:solidFill>
              </a:rPr>
              <a:t>--Later, the (unvascularized) peripheral retina becomes metabolically active. The lack of vascularization renders the peripheral retina hypoxic, leading to </a:t>
            </a:r>
            <a:r>
              <a:rPr lang="en-US" altLang="en-US" sz="1800" b="1"/>
              <a:t>upregulation of VEGF</a:t>
            </a:r>
            <a:r>
              <a:rPr lang="en-US" altLang="en-US" sz="1800">
                <a:solidFill>
                  <a:schemeClr val="bg1"/>
                </a:solidFill>
              </a:rPr>
              <a:t>. This causes the vascular tree to </a:t>
            </a:r>
            <a:r>
              <a:rPr lang="en-US" altLang="en-US" sz="1800" b="1" i="1"/>
              <a:t>start proliferating again.</a:t>
            </a:r>
          </a:p>
        </p:txBody>
      </p:sp>
      <p:sp>
        <p:nvSpPr>
          <p:cNvPr id="2" name="Text Box 7">
            <a:extLst>
              <a:ext uri="{FF2B5EF4-FFF2-40B4-BE49-F238E27FC236}">
                <a16:creationId xmlns:a16="http://schemas.microsoft.com/office/drawing/2014/main" id="{4C3CB9CF-0A18-6F95-8681-AD2D2847C7D2}"/>
              </a:ext>
            </a:extLst>
          </p:cNvPr>
          <p:cNvSpPr txBox="1">
            <a:spLocks noChangeArrowheads="1"/>
          </p:cNvSpPr>
          <p:nvPr/>
        </p:nvSpPr>
        <p:spPr bwMode="auto">
          <a:xfrm>
            <a:off x="228600" y="4535487"/>
            <a:ext cx="8726488" cy="2246313"/>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i="1" dirty="0">
                <a:solidFill>
                  <a:schemeClr val="bg1">
                    <a:lumMod val="75000"/>
                  </a:schemeClr>
                </a:solidFill>
              </a:rPr>
              <a:t>What does the term </a:t>
            </a:r>
            <a:r>
              <a:rPr lang="en-US" altLang="en-US" sz="1400" b="1" dirty="0">
                <a:solidFill>
                  <a:schemeClr val="bg1">
                    <a:lumMod val="75000"/>
                  </a:schemeClr>
                </a:solidFill>
              </a:rPr>
              <a:t>Everest in utero</a:t>
            </a:r>
            <a:r>
              <a:rPr lang="en-US" altLang="en-US" sz="1400" i="1" dirty="0">
                <a:solidFill>
                  <a:schemeClr val="bg1">
                    <a:lumMod val="75000"/>
                  </a:schemeClr>
                </a:solidFill>
              </a:rPr>
              <a:t> have to do with ROP?</a:t>
            </a:r>
          </a:p>
          <a:p>
            <a:pPr eaLnBrk="1" hangingPunct="1">
              <a:defRPr/>
            </a:pPr>
            <a:r>
              <a:rPr lang="en-US" altLang="en-US" sz="1400" dirty="0">
                <a:solidFill>
                  <a:schemeClr val="bg1">
                    <a:lumMod val="75000"/>
                  </a:schemeClr>
                </a:solidFill>
              </a:rPr>
              <a:t>The term highlights the fact that the gestational environment is profoundly hypoxic compared to life ex utero.</a:t>
            </a:r>
          </a:p>
          <a:p>
            <a:pPr eaLnBrk="1" hangingPunct="1">
              <a:defRPr/>
            </a:pPr>
            <a:r>
              <a:rPr lang="en-US" altLang="en-US" sz="1400" dirty="0">
                <a:solidFill>
                  <a:schemeClr val="bg1">
                    <a:lumMod val="75000"/>
                  </a:schemeClr>
                </a:solidFill>
              </a:rPr>
              <a:t>Oxygen levels in utero are about what they are at the 26,000 </a:t>
            </a:r>
            <a:r>
              <a:rPr lang="en-US" altLang="en-US" sz="1400" dirty="0" err="1">
                <a:solidFill>
                  <a:schemeClr val="bg1">
                    <a:lumMod val="75000"/>
                  </a:schemeClr>
                </a:solidFill>
              </a:rPr>
              <a:t>ft</a:t>
            </a:r>
            <a:r>
              <a:rPr lang="en-US" altLang="en-US" sz="1400" dirty="0">
                <a:solidFill>
                  <a:schemeClr val="bg1">
                    <a:lumMod val="75000"/>
                  </a:schemeClr>
                </a:solidFill>
              </a:rPr>
              <a:t> level on Everest—the so-called ‘death zone.’</a:t>
            </a:r>
          </a:p>
          <a:p>
            <a:pPr eaLnBrk="1" hangingPunct="1">
              <a:defRPr/>
            </a:pPr>
            <a:r>
              <a:rPr lang="en-US" altLang="en-US" sz="1400" dirty="0">
                <a:solidFill>
                  <a:schemeClr val="bg1">
                    <a:lumMod val="75000"/>
                  </a:schemeClr>
                </a:solidFill>
              </a:rPr>
              <a:t>It is under these O</a:t>
            </a:r>
            <a:r>
              <a:rPr lang="en-US" altLang="en-US" sz="1400" baseline="-25000" dirty="0">
                <a:solidFill>
                  <a:schemeClr val="bg1">
                    <a:lumMod val="75000"/>
                  </a:schemeClr>
                </a:solidFill>
              </a:rPr>
              <a:t>2 </a:t>
            </a:r>
            <a:r>
              <a:rPr lang="en-US" altLang="en-US" sz="1400" dirty="0">
                <a:solidFill>
                  <a:schemeClr val="bg1">
                    <a:lumMod val="75000"/>
                  </a:schemeClr>
                </a:solidFill>
              </a:rPr>
              <a:t>conditions that the retinal vasculature is supposed to develop.</a:t>
            </a:r>
          </a:p>
          <a:p>
            <a:pPr eaLnBrk="1" hangingPunct="1">
              <a:defRPr/>
            </a:pPr>
            <a:endParaRPr lang="en-US" altLang="en-US" sz="1400" dirty="0">
              <a:solidFill>
                <a:schemeClr val="bg1">
                  <a:lumMod val="75000"/>
                </a:schemeClr>
              </a:solidFill>
            </a:endParaRPr>
          </a:p>
          <a:p>
            <a:pPr eaLnBrk="1" hangingPunct="1">
              <a:defRPr/>
            </a:pPr>
            <a:r>
              <a:rPr lang="en-US" altLang="en-US" sz="1400" i="1" dirty="0">
                <a:solidFill>
                  <a:schemeClr val="bg1">
                    <a:lumMod val="75000"/>
                  </a:schemeClr>
                </a:solidFill>
              </a:rPr>
              <a:t>What does this suggest about premature birth and the pathophysiology of ROP?</a:t>
            </a:r>
          </a:p>
          <a:p>
            <a:pPr eaLnBrk="1" hangingPunct="1">
              <a:defRPr/>
            </a:pPr>
            <a:r>
              <a:rPr lang="en-US" altLang="en-US" sz="1400" dirty="0">
                <a:solidFill>
                  <a:schemeClr val="bg1">
                    <a:lumMod val="75000"/>
                  </a:schemeClr>
                </a:solidFill>
              </a:rPr>
              <a:t>When the preemie experiences normal ex utero O</a:t>
            </a:r>
            <a:r>
              <a:rPr lang="en-US" altLang="en-US" sz="1400" baseline="-25000" dirty="0">
                <a:solidFill>
                  <a:schemeClr val="bg1">
                    <a:lumMod val="75000"/>
                  </a:schemeClr>
                </a:solidFill>
              </a:rPr>
              <a:t>2</a:t>
            </a:r>
            <a:r>
              <a:rPr lang="en-US" altLang="en-US" sz="1400" dirty="0">
                <a:solidFill>
                  <a:schemeClr val="bg1">
                    <a:lumMod val="75000"/>
                  </a:schemeClr>
                </a:solidFill>
              </a:rPr>
              <a:t> levels, further development of the retinal vasculature is</a:t>
            </a:r>
          </a:p>
          <a:p>
            <a:pPr eaLnBrk="1" hangingPunct="1">
              <a:defRPr/>
            </a:pPr>
            <a:r>
              <a:rPr lang="en-US" altLang="en-US" sz="1400" dirty="0">
                <a:solidFill>
                  <a:schemeClr val="bg1">
                    <a:lumMod val="75000"/>
                  </a:schemeClr>
                </a:solidFill>
              </a:rPr>
              <a:t>suppressed. This leaves more peripheral retinal areas with inadequate oxygenation. As they mature, these</a:t>
            </a:r>
          </a:p>
          <a:p>
            <a:pPr eaLnBrk="1" hangingPunct="1">
              <a:defRPr/>
            </a:pPr>
            <a:r>
              <a:rPr lang="en-US" altLang="en-US" sz="1400" dirty="0">
                <a:solidFill>
                  <a:schemeClr val="bg1">
                    <a:lumMod val="75000"/>
                  </a:schemeClr>
                </a:solidFill>
              </a:rPr>
              <a:t>hypoxic retinal cells do what hypoxic retinal cells tend to do—they produce VEGF. The result is the now-</a:t>
            </a:r>
          </a:p>
          <a:p>
            <a:pPr eaLnBrk="1" hangingPunct="1">
              <a:defRPr/>
            </a:pPr>
            <a:r>
              <a:rPr lang="en-US" altLang="en-US" sz="1400" dirty="0">
                <a:solidFill>
                  <a:schemeClr val="bg1">
                    <a:lumMod val="75000"/>
                  </a:schemeClr>
                </a:solidFill>
              </a:rPr>
              <a:t>familiar cascade of neovascularization, bleeding, and tractional retinal detachment.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220B69F-F75F-4EBD-9DEF-F60DAC5DA540}"/>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3" name="Rectangle 3">
            <a:extLst>
              <a:ext uri="{FF2B5EF4-FFF2-40B4-BE49-F238E27FC236}">
                <a16:creationId xmlns:a16="http://schemas.microsoft.com/office/drawing/2014/main" id="{C4B8B73B-9AAB-483A-8C5F-6FAF8FBC7C51}"/>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30724" name="Rectangle 4">
            <a:extLst>
              <a:ext uri="{FF2B5EF4-FFF2-40B4-BE49-F238E27FC236}">
                <a16:creationId xmlns:a16="http://schemas.microsoft.com/office/drawing/2014/main" id="{211BE92A-7A53-4E42-ADA9-B75A405DC84A}"/>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ym typeface="Wingdings" panose="05000000000000000000" pitchFamily="2" charset="2"/>
              </a:rPr>
              <a:t>Whites have a greater risk of ROP than blacks </a:t>
            </a:r>
            <a:r>
              <a:rPr lang="en-US" altLang="en-US" sz="2400">
                <a:solidFill>
                  <a:schemeClr val="bg1"/>
                </a:solidFill>
                <a:sym typeface="Wingdings" panose="05000000000000000000" pitchFamily="2" charset="2"/>
              </a:rPr>
              <a:t>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30725" name="Text Box 5">
            <a:extLst>
              <a:ext uri="{FF2B5EF4-FFF2-40B4-BE49-F238E27FC236}">
                <a16:creationId xmlns:a16="http://schemas.microsoft.com/office/drawing/2014/main" id="{B47F7424-A13E-4974-98DE-D9BC58120D5D}"/>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0726" name="Rectangle 6">
            <a:extLst>
              <a:ext uri="{FF2B5EF4-FFF2-40B4-BE49-F238E27FC236}">
                <a16:creationId xmlns:a16="http://schemas.microsoft.com/office/drawing/2014/main" id="{0445E0E6-178B-410E-93E2-11DAEE2B3B9B}"/>
              </a:ext>
            </a:extLst>
          </p:cNvPr>
          <p:cNvSpPr>
            <a:spLocks noChangeArrowheads="1"/>
          </p:cNvSpPr>
          <p:nvPr/>
        </p:nvSpPr>
        <p:spPr bwMode="auto">
          <a:xfrm>
            <a:off x="381000" y="48768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7" name="Slide Number Placeholder 1">
            <a:extLst>
              <a:ext uri="{FF2B5EF4-FFF2-40B4-BE49-F238E27FC236}">
                <a16:creationId xmlns:a16="http://schemas.microsoft.com/office/drawing/2014/main" id="{F6E2496D-C585-4109-976B-972013C7C26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82B029-F271-4545-8A98-EE51309DB393}" type="slidenum">
              <a:rPr lang="en-US" altLang="en-US" sz="1000"/>
              <a:pPr>
                <a:spcBef>
                  <a:spcPct val="0"/>
                </a:spcBef>
                <a:buClrTx/>
                <a:buSzTx/>
                <a:buFontTx/>
                <a:buNone/>
              </a:pPr>
              <a:t>46</a:t>
            </a:fld>
            <a:endParaRPr lang="en-US" altLang="en-US" sz="1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231AEF-D825-4637-BB46-CB8306ACF0A9}"/>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47" name="Rectangle 3">
            <a:extLst>
              <a:ext uri="{FF2B5EF4-FFF2-40B4-BE49-F238E27FC236}">
                <a16:creationId xmlns:a16="http://schemas.microsoft.com/office/drawing/2014/main" id="{627E9618-E5F2-4C43-93F9-7ACBA292009A}"/>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31748" name="Rectangle 4">
            <a:extLst>
              <a:ext uri="{FF2B5EF4-FFF2-40B4-BE49-F238E27FC236}">
                <a16:creationId xmlns:a16="http://schemas.microsoft.com/office/drawing/2014/main" id="{D098AE9C-0959-4DFD-941A-3BE23E57C776}"/>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ym typeface="Wingdings" panose="05000000000000000000" pitchFamily="2" charset="2"/>
              </a:rPr>
              <a:t>Whites have a greater risk of ROP than blacks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31749" name="Text Box 5">
            <a:extLst>
              <a:ext uri="{FF2B5EF4-FFF2-40B4-BE49-F238E27FC236}">
                <a16:creationId xmlns:a16="http://schemas.microsoft.com/office/drawing/2014/main" id="{21EF9CA8-C8A1-496A-8E1A-93C3CFA6F391}"/>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1750" name="Rectangle 6">
            <a:extLst>
              <a:ext uri="{FF2B5EF4-FFF2-40B4-BE49-F238E27FC236}">
                <a16:creationId xmlns:a16="http://schemas.microsoft.com/office/drawing/2014/main" id="{0E54FCD4-C9EE-41B1-BF3C-F99EFFEA15D0}"/>
              </a:ext>
            </a:extLst>
          </p:cNvPr>
          <p:cNvSpPr>
            <a:spLocks noChangeArrowheads="1"/>
          </p:cNvSpPr>
          <p:nvPr/>
        </p:nvSpPr>
        <p:spPr bwMode="auto">
          <a:xfrm>
            <a:off x="381000" y="48768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51" name="Slide Number Placeholder 1">
            <a:extLst>
              <a:ext uri="{FF2B5EF4-FFF2-40B4-BE49-F238E27FC236}">
                <a16:creationId xmlns:a16="http://schemas.microsoft.com/office/drawing/2014/main" id="{49C4F65B-CE22-4B78-9C5E-1E1AAE34DCB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B7B468C-4827-4429-88CD-1F00BBF7935D}" type="slidenum">
              <a:rPr lang="en-US" altLang="en-US" sz="1000"/>
              <a:pPr>
                <a:spcBef>
                  <a:spcPct val="0"/>
                </a:spcBef>
                <a:buClrTx/>
                <a:buSzTx/>
                <a:buFontTx/>
                <a:buNone/>
              </a:pPr>
              <a:t>47</a:t>
            </a:fld>
            <a:endParaRPr lang="en-US" altLang="en-US" sz="1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3AFE098-0E7D-496D-9973-95AFD774EE63}"/>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1" name="Rectangle 3">
            <a:extLst>
              <a:ext uri="{FF2B5EF4-FFF2-40B4-BE49-F238E27FC236}">
                <a16:creationId xmlns:a16="http://schemas.microsoft.com/office/drawing/2014/main" id="{CDF06861-2BBB-4CF5-A02C-8F8CEC06095A}"/>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32772" name="Rectangle 4">
            <a:extLst>
              <a:ext uri="{FF2B5EF4-FFF2-40B4-BE49-F238E27FC236}">
                <a16:creationId xmlns:a16="http://schemas.microsoft.com/office/drawing/2014/main" id="{B92F40C0-DFA5-40C0-BF97-16A929636A81}"/>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ym typeface="Wingdings" panose="05000000000000000000" pitchFamily="2" charset="2"/>
              </a:rPr>
              <a:t>Whites have a greater risk of ROP than blacks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The sexes have roughly equal ROP incidence rates </a:t>
            </a:r>
            <a:r>
              <a:rPr lang="en-US" altLang="en-US" sz="2400">
                <a:solidFill>
                  <a:schemeClr val="bg1"/>
                </a:solidFill>
                <a:sym typeface="Wingdings" panose="05000000000000000000" pitchFamily="2" charset="2"/>
              </a:rPr>
              <a:t>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32773" name="Text Box 5">
            <a:extLst>
              <a:ext uri="{FF2B5EF4-FFF2-40B4-BE49-F238E27FC236}">
                <a16:creationId xmlns:a16="http://schemas.microsoft.com/office/drawing/2014/main" id="{90EF8936-0F46-4C82-9510-02EF1B80D2A8}"/>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2774" name="Rectangle 6">
            <a:extLst>
              <a:ext uri="{FF2B5EF4-FFF2-40B4-BE49-F238E27FC236}">
                <a16:creationId xmlns:a16="http://schemas.microsoft.com/office/drawing/2014/main" id="{EC132D26-9223-4A5A-9EDF-7087A3C9B901}"/>
              </a:ext>
            </a:extLst>
          </p:cNvPr>
          <p:cNvSpPr>
            <a:spLocks noChangeArrowheads="1"/>
          </p:cNvSpPr>
          <p:nvPr/>
        </p:nvSpPr>
        <p:spPr bwMode="auto">
          <a:xfrm>
            <a:off x="381000" y="51816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5" name="Slide Number Placeholder 1">
            <a:extLst>
              <a:ext uri="{FF2B5EF4-FFF2-40B4-BE49-F238E27FC236}">
                <a16:creationId xmlns:a16="http://schemas.microsoft.com/office/drawing/2014/main" id="{CF4C4126-039A-40BF-8B48-1AA8E3930B9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EF5BE1-90D5-4726-9363-E383D0D7EB40}" type="slidenum">
              <a:rPr lang="en-US" altLang="en-US" sz="1000"/>
              <a:pPr>
                <a:spcBef>
                  <a:spcPct val="0"/>
                </a:spcBef>
                <a:buClrTx/>
                <a:buSzTx/>
                <a:buFontTx/>
                <a:buNone/>
              </a:pPr>
              <a:t>48</a:t>
            </a:fld>
            <a:endParaRPr lang="en-US" altLang="en-US" sz="1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A473D5E-6E6D-46E8-AF86-0ADEB01CD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5" name="Rectangle 3">
            <a:extLst>
              <a:ext uri="{FF2B5EF4-FFF2-40B4-BE49-F238E27FC236}">
                <a16:creationId xmlns:a16="http://schemas.microsoft.com/office/drawing/2014/main" id="{36148CBD-5C4C-4849-B231-9D8F5EF9AED8}"/>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3796" name="Rectangle 4">
            <a:extLst>
              <a:ext uri="{FF2B5EF4-FFF2-40B4-BE49-F238E27FC236}">
                <a16:creationId xmlns:a16="http://schemas.microsoft.com/office/drawing/2014/main" id="{03D3B742-A103-42BD-A852-7A379BF10E9B}"/>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ym typeface="Wingdings" panose="05000000000000000000" pitchFamily="2" charset="2"/>
              </a:rPr>
              <a:t>Whites have a greater risk of ROP than blacks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The sexes have roughly equal ROP incidence rates </a:t>
            </a:r>
            <a:r>
              <a:rPr lang="en-US" altLang="en-US" sz="2400">
                <a:solidFill>
                  <a:srgbClr val="0000FF"/>
                </a:solidFill>
                <a:sym typeface="Wingdings" panose="05000000000000000000" pitchFamily="2" charset="2"/>
              </a:rPr>
              <a:t>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33797" name="Text Box 5">
            <a:extLst>
              <a:ext uri="{FF2B5EF4-FFF2-40B4-BE49-F238E27FC236}">
                <a16:creationId xmlns:a16="http://schemas.microsoft.com/office/drawing/2014/main" id="{A39E5EC2-0F23-414C-A6FB-3B24D9F2C2D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3798" name="Rectangle 6">
            <a:extLst>
              <a:ext uri="{FF2B5EF4-FFF2-40B4-BE49-F238E27FC236}">
                <a16:creationId xmlns:a16="http://schemas.microsoft.com/office/drawing/2014/main" id="{4236F8A9-F6A1-4B6A-9842-294CBF27376C}"/>
              </a:ext>
            </a:extLst>
          </p:cNvPr>
          <p:cNvSpPr>
            <a:spLocks noChangeArrowheads="1"/>
          </p:cNvSpPr>
          <p:nvPr/>
        </p:nvSpPr>
        <p:spPr bwMode="auto">
          <a:xfrm>
            <a:off x="381000" y="51816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Slide Number Placeholder 1">
            <a:extLst>
              <a:ext uri="{FF2B5EF4-FFF2-40B4-BE49-F238E27FC236}">
                <a16:creationId xmlns:a16="http://schemas.microsoft.com/office/drawing/2014/main" id="{266E8400-ED78-46CD-AE5E-7EC9C38AAA1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EF7F0D-328B-4F66-9924-39D5CFC52B84}" type="slidenum">
              <a:rPr lang="en-US" altLang="en-US" sz="1000"/>
              <a:pPr>
                <a:spcBef>
                  <a:spcPct val="0"/>
                </a:spcBef>
                <a:buClrTx/>
                <a:buSzTx/>
                <a:buFontTx/>
                <a:buNone/>
              </a:pPr>
              <a:t>49</a:t>
            </a:fld>
            <a:endParaRPr lang="en-US" altLang="en-US" sz="1000"/>
          </a:p>
        </p:txBody>
      </p:sp>
      <p:sp>
        <p:nvSpPr>
          <p:cNvPr id="2" name="Rectangle 1">
            <a:extLst>
              <a:ext uri="{FF2B5EF4-FFF2-40B4-BE49-F238E27FC236}">
                <a16:creationId xmlns:a16="http://schemas.microsoft.com/office/drawing/2014/main" id="{53625A50-C737-4795-A051-C55FFBE67CEE}"/>
              </a:ext>
            </a:extLst>
          </p:cNvPr>
          <p:cNvSpPr/>
          <p:nvPr/>
        </p:nvSpPr>
        <p:spPr>
          <a:xfrm>
            <a:off x="6858000" y="51816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 vs 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CF4558F-7438-4012-835F-69C4723949D4}"/>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1" name="Rectangle 3">
            <a:extLst>
              <a:ext uri="{FF2B5EF4-FFF2-40B4-BE49-F238E27FC236}">
                <a16:creationId xmlns:a16="http://schemas.microsoft.com/office/drawing/2014/main" id="{A4CB065F-C274-4CC5-9BE3-B8E10DF45760}"/>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7172" name="Rectangle 4">
            <a:extLst>
              <a:ext uri="{FF2B5EF4-FFF2-40B4-BE49-F238E27FC236}">
                <a16:creationId xmlns:a16="http://schemas.microsoft.com/office/drawing/2014/main" id="{2F036843-61DC-4355-B2D6-C3BAADC7298B}"/>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a:t>
            </a:r>
            <a:r>
              <a:rPr lang="en-US" altLang="en-US" sz="2400" b="1" dirty="0">
                <a:solidFill>
                  <a:srgbClr val="0000FF"/>
                </a:solidFill>
                <a:sym typeface="Wingdings" panose="05000000000000000000" pitchFamily="2" charset="2"/>
              </a:rPr>
              <a:t>PDA</a:t>
            </a:r>
            <a:r>
              <a:rPr lang="en-US" altLang="en-US" sz="2400" dirty="0">
                <a:sym typeface="Wingdings" panose="05000000000000000000" pitchFamily="2" charset="2"/>
              </a:rPr>
              <a:t> </a:t>
            </a:r>
            <a:r>
              <a:rPr lang="en-US" altLang="en-US" sz="2400" dirty="0">
                <a:solidFill>
                  <a:schemeClr val="bg1">
                    <a:lumMod val="75000"/>
                  </a:schemeClr>
                </a:solidFill>
                <a:sym typeface="Wingdings" panose="05000000000000000000" pitchFamily="2" charset="2"/>
              </a:rPr>
              <a:t>are at increased risk of ROP True</a:t>
            </a:r>
          </a:p>
          <a:p>
            <a:pPr eaLnBrk="1" hangingPunct="1">
              <a:lnSpc>
                <a:spcPct val="90000"/>
              </a:lnSpc>
            </a:pPr>
            <a:r>
              <a:rPr lang="en-US" altLang="en-US" sz="2400" dirty="0">
                <a:solidFill>
                  <a:schemeClr val="bg1"/>
                </a:solidFill>
                <a:sym typeface="Wingdings" panose="05000000000000000000" pitchFamily="2" charset="2"/>
              </a:rPr>
              <a:t>Birth weight is a greater predictor for ROP than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exposure True; 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7173" name="Text Box 5">
            <a:extLst>
              <a:ext uri="{FF2B5EF4-FFF2-40B4-BE49-F238E27FC236}">
                <a16:creationId xmlns:a16="http://schemas.microsoft.com/office/drawing/2014/main" id="{447218CB-A323-4ED0-BDB0-C23C1C85626C}"/>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7174" name="Rectangle 6">
            <a:extLst>
              <a:ext uri="{FF2B5EF4-FFF2-40B4-BE49-F238E27FC236}">
                <a16:creationId xmlns:a16="http://schemas.microsoft.com/office/drawing/2014/main" id="{8553E798-2395-4915-B0EF-1CA8EA2A1A54}"/>
              </a:ext>
            </a:extLst>
          </p:cNvPr>
          <p:cNvSpPr>
            <a:spLocks noChangeArrowheads="1"/>
          </p:cNvSpPr>
          <p:nvPr/>
        </p:nvSpPr>
        <p:spPr bwMode="auto">
          <a:xfrm>
            <a:off x="381000" y="1600200"/>
            <a:ext cx="381000" cy="434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5" name="Text Box 7">
            <a:extLst>
              <a:ext uri="{FF2B5EF4-FFF2-40B4-BE49-F238E27FC236}">
                <a16:creationId xmlns:a16="http://schemas.microsoft.com/office/drawing/2014/main" id="{E5AC7FBD-733C-46A4-830C-D8258D495EC9}"/>
              </a:ext>
            </a:extLst>
          </p:cNvPr>
          <p:cNvSpPr txBox="1">
            <a:spLocks noChangeArrowheads="1"/>
          </p:cNvSpPr>
          <p:nvPr/>
        </p:nvSpPr>
        <p:spPr bwMode="auto">
          <a:xfrm>
            <a:off x="1447800" y="1752600"/>
            <a:ext cx="7371313" cy="584775"/>
          </a:xfrm>
          <a:prstGeom prst="rect">
            <a:avLst/>
          </a:prstGeom>
          <a:no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Why would a Personal Digital Assistant put someone at increased risk of ROP?</a:t>
            </a:r>
          </a:p>
          <a:p>
            <a:pPr eaLnBrk="1" hangingPunct="1">
              <a:spcBef>
                <a:spcPct val="0"/>
              </a:spcBef>
              <a:buClrTx/>
              <a:buSzTx/>
              <a:buFontTx/>
              <a:buNone/>
            </a:pPr>
            <a:r>
              <a:rPr lang="en-US" altLang="en-US" sz="1600" dirty="0">
                <a:solidFill>
                  <a:srgbClr val="0000FF"/>
                </a:solidFill>
              </a:rPr>
              <a:t>In this context, PDA stands for </a:t>
            </a:r>
            <a:r>
              <a:rPr lang="en-US" altLang="en-US" sz="1600" b="1" dirty="0"/>
              <a:t>patent ductus arteriosus</a:t>
            </a:r>
          </a:p>
        </p:txBody>
      </p:sp>
      <p:sp>
        <p:nvSpPr>
          <p:cNvPr id="7176" name="Slide Number Placeholder 1">
            <a:extLst>
              <a:ext uri="{FF2B5EF4-FFF2-40B4-BE49-F238E27FC236}">
                <a16:creationId xmlns:a16="http://schemas.microsoft.com/office/drawing/2014/main" id="{E5C3B1F7-1229-40A3-8B23-C4DBFE9EF44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54B6DE-F80C-4668-A3E5-6F32D051CBA7}" type="slidenum">
              <a:rPr lang="en-US" altLang="en-US" sz="1000"/>
              <a:pPr>
                <a:spcBef>
                  <a:spcPct val="0"/>
                </a:spcBef>
                <a:buClrTx/>
                <a:buSzTx/>
                <a:buFontTx/>
                <a:buNone/>
              </a:pPr>
              <a:t>5</a:t>
            </a:fld>
            <a:endParaRPr lang="en-US" altLang="en-US" sz="1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A473D5E-6E6D-46E8-AF86-0ADEB01CD16E}"/>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5" name="Rectangle 3">
            <a:extLst>
              <a:ext uri="{FF2B5EF4-FFF2-40B4-BE49-F238E27FC236}">
                <a16:creationId xmlns:a16="http://schemas.microsoft.com/office/drawing/2014/main" id="{36148CBD-5C4C-4849-B231-9D8F5EF9AED8}"/>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33796" name="Rectangle 4">
            <a:extLst>
              <a:ext uri="{FF2B5EF4-FFF2-40B4-BE49-F238E27FC236}">
                <a16:creationId xmlns:a16="http://schemas.microsoft.com/office/drawing/2014/main" id="{03D3B742-A103-42BD-A852-7A379BF10E9B}"/>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ym typeface="Wingdings" panose="05000000000000000000" pitchFamily="2" charset="2"/>
              </a:rPr>
              <a:t>Whites have a greater risk of ROP than blacks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The sexes have roughly equal ROP incidence rates </a:t>
            </a:r>
            <a:r>
              <a:rPr lang="en-US" altLang="en-US" sz="2400">
                <a:solidFill>
                  <a:srgbClr val="0000FF"/>
                </a:solidFill>
                <a:sym typeface="Wingdings" panose="05000000000000000000" pitchFamily="2" charset="2"/>
              </a:rPr>
              <a:t>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33797" name="Text Box 5">
            <a:extLst>
              <a:ext uri="{FF2B5EF4-FFF2-40B4-BE49-F238E27FC236}">
                <a16:creationId xmlns:a16="http://schemas.microsoft.com/office/drawing/2014/main" id="{A39E5EC2-0F23-414C-A6FB-3B24D9F2C2D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3798" name="Rectangle 6">
            <a:extLst>
              <a:ext uri="{FF2B5EF4-FFF2-40B4-BE49-F238E27FC236}">
                <a16:creationId xmlns:a16="http://schemas.microsoft.com/office/drawing/2014/main" id="{4236F8A9-F6A1-4B6A-9842-294CBF27376C}"/>
              </a:ext>
            </a:extLst>
          </p:cNvPr>
          <p:cNvSpPr>
            <a:spLocks noChangeArrowheads="1"/>
          </p:cNvSpPr>
          <p:nvPr/>
        </p:nvSpPr>
        <p:spPr bwMode="auto">
          <a:xfrm>
            <a:off x="381000" y="51816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9" name="Slide Number Placeholder 1">
            <a:extLst>
              <a:ext uri="{FF2B5EF4-FFF2-40B4-BE49-F238E27FC236}">
                <a16:creationId xmlns:a16="http://schemas.microsoft.com/office/drawing/2014/main" id="{266E8400-ED78-46CD-AE5E-7EC9C38AAA1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EF7F0D-328B-4F66-9924-39D5CFC52B84}" type="slidenum">
              <a:rPr lang="en-US" altLang="en-US" sz="1000"/>
              <a:pPr>
                <a:spcBef>
                  <a:spcPct val="0"/>
                </a:spcBef>
                <a:buClrTx/>
                <a:buSzTx/>
                <a:buFontTx/>
                <a:buNone/>
              </a:pPr>
              <a:t>50</a:t>
            </a:fld>
            <a:endParaRPr lang="en-US" altLang="en-US" sz="1000"/>
          </a:p>
        </p:txBody>
      </p:sp>
    </p:spTree>
    <p:extLst>
      <p:ext uri="{BB962C8B-B14F-4D97-AF65-F5344CB8AC3E}">
        <p14:creationId xmlns:p14="http://schemas.microsoft.com/office/powerpoint/2010/main" val="3922000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CE8D571-63CE-4668-8B77-D3AC936CD565}"/>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19" name="Rectangle 3">
            <a:extLst>
              <a:ext uri="{FF2B5EF4-FFF2-40B4-BE49-F238E27FC236}">
                <a16:creationId xmlns:a16="http://schemas.microsoft.com/office/drawing/2014/main" id="{08DF942F-040A-4ECB-BAEA-E09E171EBE47}"/>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34820" name="Rectangle 4">
            <a:extLst>
              <a:ext uri="{FF2B5EF4-FFF2-40B4-BE49-F238E27FC236}">
                <a16:creationId xmlns:a16="http://schemas.microsoft.com/office/drawing/2014/main" id="{F7E6AC52-C33C-4752-8944-042456B4A334}"/>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ym typeface="Wingdings" panose="05000000000000000000" pitchFamily="2" charset="2"/>
              </a:rPr>
              <a:t>Exposure to ambient light has a small but significant effect on ROP development </a:t>
            </a:r>
            <a:r>
              <a:rPr lang="en-US" altLang="en-US" sz="2400">
                <a:solidFill>
                  <a:srgbClr val="0000FF"/>
                </a:solidFill>
                <a:sym typeface="Wingdings" panose="05000000000000000000" pitchFamily="2" charset="2"/>
              </a:rPr>
              <a:t>False; the </a:t>
            </a:r>
            <a:r>
              <a:rPr lang="en-US" altLang="en-US" sz="2400" i="1">
                <a:solidFill>
                  <a:srgbClr val="0000FF"/>
                </a:solidFill>
                <a:sym typeface="Wingdings" panose="05000000000000000000" pitchFamily="2" charset="2"/>
              </a:rPr>
              <a:t>Light-ROP</a:t>
            </a:r>
            <a:r>
              <a:rPr lang="en-US" altLang="en-US" sz="2400">
                <a:solidFill>
                  <a:srgbClr val="0000FF"/>
                </a:solidFill>
                <a:sym typeface="Wingdings" panose="05000000000000000000" pitchFamily="2" charset="2"/>
              </a:rPr>
              <a:t> study found no relationship</a:t>
            </a:r>
          </a:p>
          <a:p>
            <a:pPr eaLnBrk="1" hangingPunct="1">
              <a:lnSpc>
                <a:spcPct val="90000"/>
              </a:lnSpc>
            </a:pPr>
            <a:r>
              <a:rPr lang="en-US" altLang="en-US" sz="2400"/>
              <a:t>Infants with a R</a:t>
            </a:r>
            <a:r>
              <a:rPr lang="en-US" altLang="en-US" sz="2400">
                <a:sym typeface="Wingdings" panose="05000000000000000000" pitchFamily="2" charset="2"/>
              </a:rPr>
              <a:t>L cardiac shunt (and subsequent low O</a:t>
            </a:r>
            <a:r>
              <a:rPr lang="en-US" altLang="en-US" sz="2400" baseline="-25000">
                <a:sym typeface="Wingdings" panose="05000000000000000000" pitchFamily="2" charset="2"/>
              </a:rPr>
              <a:t>2</a:t>
            </a:r>
            <a:r>
              <a:rPr lang="en-US" altLang="en-US" sz="2400">
                <a:sym typeface="Wingdings" panose="05000000000000000000" pitchFamily="2" charset="2"/>
              </a:rPr>
              <a:t> sat) are protected from ROP </a:t>
            </a:r>
            <a:r>
              <a:rPr lang="en-US" altLang="en-US" sz="2400">
                <a:solidFill>
                  <a:srgbClr val="0000FF"/>
                </a:solidFill>
                <a:sym typeface="Wingdings" panose="05000000000000000000" pitchFamily="2" charset="2"/>
              </a:rPr>
              <a:t>False, and this provides strong evidence that excess P</a:t>
            </a:r>
            <a:r>
              <a:rPr lang="en-US" altLang="en-US" sz="2400" baseline="-25000">
                <a:solidFill>
                  <a:srgbClr val="0000FF"/>
                </a:solidFill>
                <a:sym typeface="Wingdings" panose="05000000000000000000" pitchFamily="2" charset="2"/>
              </a:rPr>
              <a:t>a</a:t>
            </a:r>
            <a:r>
              <a:rPr lang="en-US" altLang="en-US" sz="2400">
                <a:solidFill>
                  <a:srgbClr val="0000FF"/>
                </a:solidFill>
                <a:sym typeface="Wingdings" panose="05000000000000000000" pitchFamily="2" charset="2"/>
              </a:rPr>
              <a:t>O</a:t>
            </a:r>
            <a:r>
              <a:rPr lang="en-US" altLang="en-US" sz="2400" baseline="-25000">
                <a:solidFill>
                  <a:srgbClr val="0000FF"/>
                </a:solidFill>
                <a:sym typeface="Wingdings" panose="05000000000000000000" pitchFamily="2" charset="2"/>
              </a:rPr>
              <a:t>2</a:t>
            </a:r>
            <a:r>
              <a:rPr lang="en-US" altLang="en-US" sz="2400">
                <a:solidFill>
                  <a:srgbClr val="0000FF"/>
                </a:solidFill>
                <a:sym typeface="Wingdings" panose="05000000000000000000" pitchFamily="2" charset="2"/>
              </a:rPr>
              <a:t> is not causative</a:t>
            </a:r>
          </a:p>
          <a:p>
            <a:pPr eaLnBrk="1" hangingPunct="1">
              <a:lnSpc>
                <a:spcPct val="90000"/>
              </a:lnSpc>
            </a:pPr>
            <a:r>
              <a:rPr lang="en-US" altLang="en-US" sz="2400">
                <a:sym typeface="Wingdings" panose="05000000000000000000" pitchFamily="2" charset="2"/>
              </a:rPr>
              <a:t>Whites have a greater risk of ROP than blacks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The sexes have roughly equal ROP incidence rates </a:t>
            </a:r>
            <a:r>
              <a:rPr lang="en-US" altLang="en-US" sz="2400">
                <a:solidFill>
                  <a:srgbClr val="0000FF"/>
                </a:solidFill>
                <a:sym typeface="Wingdings" panose="05000000000000000000" pitchFamily="2" charset="2"/>
              </a:rPr>
              <a:t>False; ROP is significantly more common in males</a:t>
            </a:r>
          </a:p>
          <a:p>
            <a:pPr eaLnBrk="1" hangingPunct="1">
              <a:lnSpc>
                <a:spcPct val="90000"/>
              </a:lnSpc>
            </a:pPr>
            <a:r>
              <a:rPr lang="en-US" altLang="en-US" sz="2400">
                <a:sym typeface="Wingdings" panose="05000000000000000000" pitchFamily="2" charset="2"/>
              </a:rPr>
              <a:t>Once the ROP process starts, it usually progresses to an advanced level  </a:t>
            </a:r>
            <a:r>
              <a:rPr lang="en-US" altLang="en-US" sz="2400">
                <a:solidFill>
                  <a:schemeClr val="bg1"/>
                </a:solidFill>
                <a:sym typeface="Wingdings" panose="05000000000000000000" pitchFamily="2" charset="2"/>
              </a:rPr>
              <a:t>False; roughly 80% of ROP arrests spontaneously, without significant sequelae</a:t>
            </a:r>
          </a:p>
        </p:txBody>
      </p:sp>
      <p:sp>
        <p:nvSpPr>
          <p:cNvPr id="34821" name="Text Box 5">
            <a:extLst>
              <a:ext uri="{FF2B5EF4-FFF2-40B4-BE49-F238E27FC236}">
                <a16:creationId xmlns:a16="http://schemas.microsoft.com/office/drawing/2014/main" id="{DB703E69-65DA-4C19-8E56-CBBDA9BD34A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4822" name="Slide Number Placeholder 1">
            <a:extLst>
              <a:ext uri="{FF2B5EF4-FFF2-40B4-BE49-F238E27FC236}">
                <a16:creationId xmlns:a16="http://schemas.microsoft.com/office/drawing/2014/main" id="{893812A8-C1DC-4C9D-ADE1-9D4286F55C4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56AF3E6-AE90-41AB-9D05-E372064F6BDC}" type="slidenum">
              <a:rPr lang="en-US" altLang="en-US" sz="1000"/>
              <a:pPr>
                <a:spcBef>
                  <a:spcPct val="0"/>
                </a:spcBef>
                <a:buClrTx/>
                <a:buSzTx/>
                <a:buFontTx/>
                <a:buNone/>
              </a:pPr>
              <a:t>51</a:t>
            </a:fld>
            <a:endParaRPr lang="en-US" altLang="en-US" sz="1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A977845-402F-48DC-AFE1-11A7CD486598}"/>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3" name="Rectangle 3">
            <a:extLst>
              <a:ext uri="{FF2B5EF4-FFF2-40B4-BE49-F238E27FC236}">
                <a16:creationId xmlns:a16="http://schemas.microsoft.com/office/drawing/2014/main" id="{2534CD57-808A-4844-BBBC-1EDFCA824AC3}"/>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5844" name="Rectangle 4">
            <a:extLst>
              <a:ext uri="{FF2B5EF4-FFF2-40B4-BE49-F238E27FC236}">
                <a16:creationId xmlns:a16="http://schemas.microsoft.com/office/drawing/2014/main" id="{632C8F9A-3904-4AE2-AA6B-E58A1EB88FA4}"/>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ym typeface="Wingdings" panose="05000000000000000000" pitchFamily="2" charset="2"/>
              </a:rPr>
              <a:t>Patients with a PDA are at increased risk of ROP </a:t>
            </a:r>
            <a:r>
              <a:rPr lang="en-US" altLang="en-US" sz="2400" dirty="0">
                <a:solidFill>
                  <a:srgbClr val="0000FF"/>
                </a:solidFill>
                <a:sym typeface="Wingdings" panose="05000000000000000000" pitchFamily="2" charset="2"/>
              </a:rPr>
              <a:t>True</a:t>
            </a:r>
          </a:p>
          <a:p>
            <a:pPr eaLnBrk="1" hangingPunct="1">
              <a:lnSpc>
                <a:spcPct val="90000"/>
              </a:lnSpc>
            </a:pPr>
            <a:r>
              <a:rPr lang="en-US" altLang="en-US" sz="2400" dirty="0">
                <a:sym typeface="Wingdings" panose="05000000000000000000" pitchFamily="2" charset="2"/>
              </a:rPr>
              <a:t>Birth weight is a greater predictor for ROP than O</a:t>
            </a:r>
            <a:r>
              <a:rPr lang="en-US" altLang="en-US" sz="2400" baseline="-25000" dirty="0">
                <a:sym typeface="Wingdings" panose="05000000000000000000" pitchFamily="2" charset="2"/>
              </a:rPr>
              <a:t>2</a:t>
            </a:r>
            <a:r>
              <a:rPr lang="en-US" altLang="en-US" sz="2400" dirty="0">
                <a:sym typeface="Wingdings" panose="05000000000000000000" pitchFamily="2" charset="2"/>
              </a:rPr>
              <a:t> exposure </a:t>
            </a:r>
            <a:r>
              <a:rPr lang="en-US" altLang="en-US" sz="2400" dirty="0">
                <a:solidFill>
                  <a:srgbClr val="0000FF"/>
                </a:solidFill>
                <a:sym typeface="Wingdings" panose="05000000000000000000" pitchFamily="2" charset="2"/>
              </a:rPr>
              <a:t>True; LBW is #1 risk factor</a:t>
            </a:r>
          </a:p>
          <a:p>
            <a:pPr eaLnBrk="1" hangingPunct="1">
              <a:lnSpc>
                <a:spcPct val="90000"/>
              </a:lnSpc>
            </a:pPr>
            <a:r>
              <a:rPr lang="en-US" altLang="en-US" sz="2400" dirty="0">
                <a:sym typeface="Wingdings" panose="05000000000000000000" pitchFamily="2" charset="2"/>
              </a:rPr>
              <a:t>Exposure to ambient light has a small but significant effect on ROP development </a:t>
            </a:r>
            <a:r>
              <a:rPr lang="en-US" altLang="en-US" sz="2400" dirty="0">
                <a:solidFill>
                  <a:srgbClr val="0000FF"/>
                </a:solidFill>
                <a:sym typeface="Wingdings" panose="05000000000000000000" pitchFamily="2" charset="2"/>
              </a:rPr>
              <a:t>False; the </a:t>
            </a:r>
            <a:r>
              <a:rPr lang="en-US" altLang="en-US" sz="2400" i="1" dirty="0">
                <a:solidFill>
                  <a:srgbClr val="0000FF"/>
                </a:solidFill>
                <a:sym typeface="Wingdings" panose="05000000000000000000" pitchFamily="2" charset="2"/>
              </a:rPr>
              <a:t>Light-ROP</a:t>
            </a:r>
            <a:r>
              <a:rPr lang="en-US" altLang="en-US" sz="2400" dirty="0">
                <a:solidFill>
                  <a:srgbClr val="0000FF"/>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ym typeface="Wingdings" panose="05000000000000000000" pitchFamily="2" charset="2"/>
              </a:rPr>
              <a:t>Whites have a greater risk of ROP than blacks </a:t>
            </a:r>
            <a:r>
              <a:rPr lang="en-US" altLang="en-US" sz="2400" dirty="0">
                <a:solidFill>
                  <a:srgbClr val="0000FF"/>
                </a:solidFill>
                <a:sym typeface="Wingdings" panose="05000000000000000000" pitchFamily="2" charset="2"/>
              </a:rPr>
              <a:t>True</a:t>
            </a:r>
          </a:p>
          <a:p>
            <a:pPr eaLnBrk="1" hangingPunct="1">
              <a:lnSpc>
                <a:spcPct val="90000"/>
              </a:lnSpc>
            </a:pPr>
            <a:r>
              <a:rPr lang="en-US" altLang="en-US" sz="2400" dirty="0">
                <a:sym typeface="Wingdings" panose="05000000000000000000" pitchFamily="2" charset="2"/>
              </a:rPr>
              <a:t>The sexes have roughly equal ROP incidence rates </a:t>
            </a:r>
            <a:r>
              <a:rPr lang="en-US" altLang="en-US" sz="2400" dirty="0">
                <a:solidFill>
                  <a:srgbClr val="0000FF"/>
                </a:solidFill>
                <a:sym typeface="Wingdings" panose="05000000000000000000" pitchFamily="2" charset="2"/>
              </a:rPr>
              <a:t>False; ROP is significantly more common in males</a:t>
            </a:r>
          </a:p>
          <a:p>
            <a:pPr eaLnBrk="1" hangingPunct="1">
              <a:lnSpc>
                <a:spcPct val="90000"/>
              </a:lnSpc>
            </a:pPr>
            <a:r>
              <a:rPr lang="en-US" altLang="en-US" sz="2400" dirty="0">
                <a:sym typeface="Wingdings" panose="05000000000000000000" pitchFamily="2" charset="2"/>
              </a:rPr>
              <a:t>Once the ROP process starts, it usually progresses to an advanced level  </a:t>
            </a:r>
            <a:r>
              <a:rPr lang="en-US" altLang="en-US" sz="2400" dirty="0">
                <a:solidFill>
                  <a:srgbClr val="0000FF"/>
                </a:solidFill>
                <a:sym typeface="Wingdings" panose="05000000000000000000" pitchFamily="2" charset="2"/>
              </a:rPr>
              <a:t>False; roughly 80% of ROP arrests spontaneously, without significant sequelae</a:t>
            </a:r>
          </a:p>
        </p:txBody>
      </p:sp>
      <p:sp>
        <p:nvSpPr>
          <p:cNvPr id="35845" name="Text Box 5">
            <a:extLst>
              <a:ext uri="{FF2B5EF4-FFF2-40B4-BE49-F238E27FC236}">
                <a16:creationId xmlns:a16="http://schemas.microsoft.com/office/drawing/2014/main" id="{0BB3C719-F590-44FA-95CF-6D920470D7BA}"/>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5846" name="Slide Number Placeholder 1">
            <a:extLst>
              <a:ext uri="{FF2B5EF4-FFF2-40B4-BE49-F238E27FC236}">
                <a16:creationId xmlns:a16="http://schemas.microsoft.com/office/drawing/2014/main" id="{DEE2C6B2-FAB9-4488-BD52-5C13F06AFD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2A73081-EB00-4AF1-84AD-9BE8EFB4FCF9}" type="slidenum">
              <a:rPr lang="en-US" altLang="en-US" sz="1000"/>
              <a:pPr>
                <a:spcBef>
                  <a:spcPct val="0"/>
                </a:spcBef>
                <a:buClrTx/>
                <a:buSzTx/>
                <a:buFontTx/>
                <a:buNone/>
              </a:pPr>
              <a:t>52</a:t>
            </a:fld>
            <a:endParaRPr lang="en-US" altLang="en-US" sz="1000"/>
          </a:p>
        </p:txBody>
      </p:sp>
      <p:sp>
        <p:nvSpPr>
          <p:cNvPr id="2" name="Rectangle 1">
            <a:extLst>
              <a:ext uri="{FF2B5EF4-FFF2-40B4-BE49-F238E27FC236}">
                <a16:creationId xmlns:a16="http://schemas.microsoft.com/office/drawing/2014/main" id="{202E6A64-C84D-4C13-ACBC-EEB267FA5225}"/>
              </a:ext>
            </a:extLst>
          </p:cNvPr>
          <p:cNvSpPr/>
          <p:nvPr/>
        </p:nvSpPr>
        <p:spPr>
          <a:xfrm>
            <a:off x="5105400" y="58674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A977845-402F-48DC-AFE1-11A7CD486598}"/>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3" name="Rectangle 3">
            <a:extLst>
              <a:ext uri="{FF2B5EF4-FFF2-40B4-BE49-F238E27FC236}">
                <a16:creationId xmlns:a16="http://schemas.microsoft.com/office/drawing/2014/main" id="{2534CD57-808A-4844-BBBC-1EDFCA824AC3}"/>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35844" name="Rectangle 4">
            <a:extLst>
              <a:ext uri="{FF2B5EF4-FFF2-40B4-BE49-F238E27FC236}">
                <a16:creationId xmlns:a16="http://schemas.microsoft.com/office/drawing/2014/main" id="{632C8F9A-3904-4AE2-AA6B-E58A1EB88FA4}"/>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ym typeface="Wingdings" panose="05000000000000000000" pitchFamily="2" charset="2"/>
              </a:rPr>
              <a:t>Patients with a PDA are at increased risk of ROP </a:t>
            </a:r>
            <a:r>
              <a:rPr lang="en-US" altLang="en-US" sz="2400" dirty="0">
                <a:solidFill>
                  <a:srgbClr val="0000FF"/>
                </a:solidFill>
                <a:sym typeface="Wingdings" panose="05000000000000000000" pitchFamily="2" charset="2"/>
              </a:rPr>
              <a:t>True</a:t>
            </a:r>
          </a:p>
          <a:p>
            <a:pPr eaLnBrk="1" hangingPunct="1">
              <a:lnSpc>
                <a:spcPct val="90000"/>
              </a:lnSpc>
            </a:pPr>
            <a:r>
              <a:rPr lang="en-US" altLang="en-US" sz="2400" dirty="0">
                <a:sym typeface="Wingdings" panose="05000000000000000000" pitchFamily="2" charset="2"/>
              </a:rPr>
              <a:t>Birth weight is a greater predictor for ROP than O</a:t>
            </a:r>
            <a:r>
              <a:rPr lang="en-US" altLang="en-US" sz="2400" baseline="-25000" dirty="0">
                <a:sym typeface="Wingdings" panose="05000000000000000000" pitchFamily="2" charset="2"/>
              </a:rPr>
              <a:t>2</a:t>
            </a:r>
            <a:r>
              <a:rPr lang="en-US" altLang="en-US" sz="2400" dirty="0">
                <a:sym typeface="Wingdings" panose="05000000000000000000" pitchFamily="2" charset="2"/>
              </a:rPr>
              <a:t> exposure </a:t>
            </a:r>
            <a:r>
              <a:rPr lang="en-US" altLang="en-US" sz="2400" dirty="0">
                <a:solidFill>
                  <a:srgbClr val="0000FF"/>
                </a:solidFill>
                <a:sym typeface="Wingdings" panose="05000000000000000000" pitchFamily="2" charset="2"/>
              </a:rPr>
              <a:t>True; LBW is #1 risk factor</a:t>
            </a:r>
          </a:p>
          <a:p>
            <a:pPr eaLnBrk="1" hangingPunct="1">
              <a:lnSpc>
                <a:spcPct val="90000"/>
              </a:lnSpc>
            </a:pPr>
            <a:r>
              <a:rPr lang="en-US" altLang="en-US" sz="2400" dirty="0">
                <a:sym typeface="Wingdings" panose="05000000000000000000" pitchFamily="2" charset="2"/>
              </a:rPr>
              <a:t>Exposure to ambient light has a small but significant effect on ROP development </a:t>
            </a:r>
            <a:r>
              <a:rPr lang="en-US" altLang="en-US" sz="2400" dirty="0">
                <a:solidFill>
                  <a:srgbClr val="0000FF"/>
                </a:solidFill>
                <a:sym typeface="Wingdings" panose="05000000000000000000" pitchFamily="2" charset="2"/>
              </a:rPr>
              <a:t>False; the </a:t>
            </a:r>
            <a:r>
              <a:rPr lang="en-US" altLang="en-US" sz="2400" i="1" dirty="0">
                <a:solidFill>
                  <a:srgbClr val="0000FF"/>
                </a:solidFill>
                <a:sym typeface="Wingdings" panose="05000000000000000000" pitchFamily="2" charset="2"/>
              </a:rPr>
              <a:t>Light-ROP</a:t>
            </a:r>
            <a:r>
              <a:rPr lang="en-US" altLang="en-US" sz="2400" dirty="0">
                <a:solidFill>
                  <a:srgbClr val="0000FF"/>
                </a:solidFill>
                <a:sym typeface="Wingdings" panose="05000000000000000000" pitchFamily="2" charset="2"/>
              </a:rPr>
              <a:t> study found no relationship</a:t>
            </a:r>
          </a:p>
          <a:p>
            <a:pPr eaLnBrk="1" hangingPunct="1">
              <a:lnSpc>
                <a:spcPct val="90000"/>
              </a:lnSpc>
            </a:pPr>
            <a:r>
              <a:rPr lang="en-US" altLang="en-US" sz="2400" dirty="0"/>
              <a:t>Infants with a R</a:t>
            </a:r>
            <a:r>
              <a:rPr lang="en-US" altLang="en-US" sz="2400" dirty="0">
                <a:sym typeface="Wingdings" panose="05000000000000000000" pitchFamily="2" charset="2"/>
              </a:rPr>
              <a:t>L cardiac shunt (and subsequent low O</a:t>
            </a:r>
            <a:r>
              <a:rPr lang="en-US" altLang="en-US" sz="2400" baseline="-25000" dirty="0">
                <a:sym typeface="Wingdings" panose="05000000000000000000" pitchFamily="2" charset="2"/>
              </a:rPr>
              <a:t>2</a:t>
            </a:r>
            <a:r>
              <a:rPr lang="en-US" altLang="en-US" sz="2400" dirty="0">
                <a:sym typeface="Wingdings" panose="05000000000000000000" pitchFamily="2" charset="2"/>
              </a:rPr>
              <a:t> sat) are protected from ROP </a:t>
            </a:r>
            <a:r>
              <a:rPr lang="en-US" altLang="en-US" sz="2400" dirty="0">
                <a:solidFill>
                  <a:srgbClr val="0000FF"/>
                </a:solidFill>
                <a:sym typeface="Wingdings" panose="05000000000000000000" pitchFamily="2" charset="2"/>
              </a:rPr>
              <a:t>False, and this provides strong evidence that excess P</a:t>
            </a:r>
            <a:r>
              <a:rPr lang="en-US" altLang="en-US" sz="2400" baseline="-25000" dirty="0">
                <a:solidFill>
                  <a:srgbClr val="0000FF"/>
                </a:solidFill>
                <a:sym typeface="Wingdings" panose="05000000000000000000" pitchFamily="2" charset="2"/>
              </a:rPr>
              <a:t>a</a:t>
            </a:r>
            <a:r>
              <a:rPr lang="en-US" altLang="en-US" sz="2400" dirty="0">
                <a:solidFill>
                  <a:srgbClr val="0000FF"/>
                </a:solidFill>
                <a:sym typeface="Wingdings" panose="05000000000000000000" pitchFamily="2" charset="2"/>
              </a:rPr>
              <a:t>O</a:t>
            </a:r>
            <a:r>
              <a:rPr lang="en-US" altLang="en-US" sz="2400" baseline="-25000" dirty="0">
                <a:solidFill>
                  <a:srgbClr val="0000FF"/>
                </a:solidFill>
                <a:sym typeface="Wingdings" panose="05000000000000000000" pitchFamily="2" charset="2"/>
              </a:rPr>
              <a:t>2</a:t>
            </a:r>
            <a:r>
              <a:rPr lang="en-US" altLang="en-US" sz="2400" dirty="0">
                <a:solidFill>
                  <a:srgbClr val="0000FF"/>
                </a:solidFill>
                <a:sym typeface="Wingdings" panose="05000000000000000000" pitchFamily="2" charset="2"/>
              </a:rPr>
              <a:t> is not causative</a:t>
            </a:r>
          </a:p>
          <a:p>
            <a:pPr eaLnBrk="1" hangingPunct="1">
              <a:lnSpc>
                <a:spcPct val="90000"/>
              </a:lnSpc>
            </a:pPr>
            <a:r>
              <a:rPr lang="en-US" altLang="en-US" sz="2400" dirty="0">
                <a:sym typeface="Wingdings" panose="05000000000000000000" pitchFamily="2" charset="2"/>
              </a:rPr>
              <a:t>Whites have a greater risk of ROP than blacks </a:t>
            </a:r>
            <a:r>
              <a:rPr lang="en-US" altLang="en-US" sz="2400" dirty="0">
                <a:solidFill>
                  <a:srgbClr val="0000FF"/>
                </a:solidFill>
                <a:sym typeface="Wingdings" panose="05000000000000000000" pitchFamily="2" charset="2"/>
              </a:rPr>
              <a:t>True</a:t>
            </a:r>
          </a:p>
          <a:p>
            <a:pPr eaLnBrk="1" hangingPunct="1">
              <a:lnSpc>
                <a:spcPct val="90000"/>
              </a:lnSpc>
            </a:pPr>
            <a:r>
              <a:rPr lang="en-US" altLang="en-US" sz="2400" dirty="0">
                <a:sym typeface="Wingdings" panose="05000000000000000000" pitchFamily="2" charset="2"/>
              </a:rPr>
              <a:t>The sexes have roughly equal ROP incidence rates </a:t>
            </a:r>
            <a:r>
              <a:rPr lang="en-US" altLang="en-US" sz="2400" dirty="0">
                <a:solidFill>
                  <a:srgbClr val="0000FF"/>
                </a:solidFill>
                <a:sym typeface="Wingdings" panose="05000000000000000000" pitchFamily="2" charset="2"/>
              </a:rPr>
              <a:t>False; ROP is significantly more common in males</a:t>
            </a:r>
          </a:p>
          <a:p>
            <a:pPr eaLnBrk="1" hangingPunct="1">
              <a:lnSpc>
                <a:spcPct val="90000"/>
              </a:lnSpc>
            </a:pPr>
            <a:r>
              <a:rPr lang="en-US" altLang="en-US" sz="2400" dirty="0">
                <a:sym typeface="Wingdings" panose="05000000000000000000" pitchFamily="2" charset="2"/>
              </a:rPr>
              <a:t>Once the ROP process starts, it usually progresses to an advanced level  </a:t>
            </a:r>
            <a:r>
              <a:rPr lang="en-US" altLang="en-US" sz="2400" dirty="0">
                <a:solidFill>
                  <a:srgbClr val="0000FF"/>
                </a:solidFill>
                <a:sym typeface="Wingdings" panose="05000000000000000000" pitchFamily="2" charset="2"/>
              </a:rPr>
              <a:t>False; roughly 80% of ROP arrests spontaneously, without significant sequelae</a:t>
            </a:r>
          </a:p>
        </p:txBody>
      </p:sp>
      <p:sp>
        <p:nvSpPr>
          <p:cNvPr id="35845" name="Text Box 5">
            <a:extLst>
              <a:ext uri="{FF2B5EF4-FFF2-40B4-BE49-F238E27FC236}">
                <a16:creationId xmlns:a16="http://schemas.microsoft.com/office/drawing/2014/main" id="{0BB3C719-F590-44FA-95CF-6D920470D7BA}"/>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35846" name="Slide Number Placeholder 1">
            <a:extLst>
              <a:ext uri="{FF2B5EF4-FFF2-40B4-BE49-F238E27FC236}">
                <a16:creationId xmlns:a16="http://schemas.microsoft.com/office/drawing/2014/main" id="{DEE2C6B2-FAB9-4488-BD52-5C13F06AFD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2A73081-EB00-4AF1-84AD-9BE8EFB4FCF9}" type="slidenum">
              <a:rPr lang="en-US" altLang="en-US" sz="1000"/>
              <a:pPr>
                <a:spcBef>
                  <a:spcPct val="0"/>
                </a:spcBef>
                <a:buClrTx/>
                <a:buSzTx/>
                <a:buFontTx/>
                <a:buNone/>
              </a:pPr>
              <a:t>53</a:t>
            </a:fld>
            <a:endParaRPr lang="en-US" altLang="en-US" sz="1000"/>
          </a:p>
        </p:txBody>
      </p:sp>
    </p:spTree>
    <p:extLst>
      <p:ext uri="{BB962C8B-B14F-4D97-AF65-F5344CB8AC3E}">
        <p14:creationId xmlns:p14="http://schemas.microsoft.com/office/powerpoint/2010/main" val="3741117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B98EFF1-1775-4FE1-8BE5-49C5E509C3EA}"/>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67" name="Rectangle 4">
            <a:extLst>
              <a:ext uri="{FF2B5EF4-FFF2-40B4-BE49-F238E27FC236}">
                <a16:creationId xmlns:a16="http://schemas.microsoft.com/office/drawing/2014/main" id="{A8C517CE-5086-4A2E-86CC-81EE7DD3A115}"/>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a:solidFill>
                  <a:srgbClr val="0000FF"/>
                </a:solidFill>
              </a:rPr>
              <a:t>ROP classification</a:t>
            </a:r>
            <a:r>
              <a:rPr lang="en-US" altLang="en-US" sz="2400"/>
              <a:t>: Based on pathology </a:t>
            </a:r>
            <a:r>
              <a:rPr lang="en-US" altLang="en-US" sz="2400" b="1"/>
              <a:t>location</a:t>
            </a:r>
            <a:r>
              <a:rPr lang="en-US" altLang="en-US" sz="2400"/>
              <a:t> (</a:t>
            </a:r>
            <a:r>
              <a:rPr lang="en-US" altLang="en-US" sz="2400" i="1"/>
              <a:t>zone</a:t>
            </a:r>
            <a:r>
              <a:rPr lang="en-US" altLang="en-US" sz="2400"/>
              <a:t>), </a:t>
            </a:r>
            <a:r>
              <a:rPr lang="en-US" altLang="en-US" sz="2400" b="1"/>
              <a:t>appearance</a:t>
            </a:r>
            <a:r>
              <a:rPr lang="en-US" altLang="en-US" sz="2400"/>
              <a:t> (</a:t>
            </a:r>
            <a:r>
              <a:rPr lang="en-US" altLang="en-US" sz="2400" i="1"/>
              <a:t>stage</a:t>
            </a:r>
            <a:r>
              <a:rPr lang="en-US" altLang="en-US" sz="2400"/>
              <a:t>), and </a:t>
            </a:r>
            <a:r>
              <a:rPr lang="en-US" altLang="en-US" sz="2400" b="1"/>
              <a:t>plus disease</a:t>
            </a:r>
            <a:r>
              <a:rPr lang="en-US" altLang="en-US" sz="2400"/>
              <a:t> status:</a:t>
            </a:r>
            <a:endParaRPr lang="en-US" altLang="en-US"/>
          </a:p>
          <a:p>
            <a:pPr lvl="2" eaLnBrk="1" hangingPunct="1"/>
            <a:r>
              <a:rPr lang="en-US" altLang="en-US" b="1">
                <a:solidFill>
                  <a:schemeClr val="bg1"/>
                </a:solidFill>
              </a:rPr>
              <a:t>Location</a:t>
            </a:r>
          </a:p>
          <a:p>
            <a:pPr lvl="3" eaLnBrk="1" hangingPunct="1"/>
            <a:r>
              <a:rPr lang="en-US" altLang="en-US" i="1">
                <a:solidFill>
                  <a:schemeClr val="bg1"/>
                </a:solidFill>
              </a:rPr>
              <a:t>Zone 1</a:t>
            </a:r>
            <a:r>
              <a:rPr lang="en-US" altLang="en-US">
                <a:solidFill>
                  <a:schemeClr val="bg1"/>
                </a:solidFill>
              </a:rPr>
              <a:t>: Circle around ONH w/ radius 2x disc-fovea distance</a:t>
            </a:r>
          </a:p>
          <a:p>
            <a:pPr lvl="3" eaLnBrk="1" hangingPunct="1"/>
            <a:r>
              <a:rPr lang="en-US" altLang="en-US" i="1">
                <a:solidFill>
                  <a:schemeClr val="bg1"/>
                </a:solidFill>
              </a:rPr>
              <a:t>Zone 2</a:t>
            </a:r>
            <a:r>
              <a:rPr lang="en-US" altLang="en-US">
                <a:solidFill>
                  <a:schemeClr val="bg1"/>
                </a:solidFill>
              </a:rPr>
              <a:t>: Edge of Zone 1 to nasal ora, and around temporally</a:t>
            </a:r>
          </a:p>
          <a:p>
            <a:pPr lvl="3" eaLnBrk="1" hangingPunct="1"/>
            <a:r>
              <a:rPr lang="en-US" altLang="en-US" i="1">
                <a:solidFill>
                  <a:schemeClr val="bg1"/>
                </a:solidFill>
              </a:rPr>
              <a:t>Zone 3</a:t>
            </a:r>
            <a:r>
              <a:rPr lang="en-US" altLang="en-US">
                <a:solidFill>
                  <a:schemeClr val="bg1"/>
                </a:solidFill>
              </a:rPr>
              <a:t>: Residual crescent anterior to Zone 2</a:t>
            </a:r>
          </a:p>
          <a:p>
            <a:pPr lvl="2" eaLnBrk="1" hangingPunct="1"/>
            <a:r>
              <a:rPr lang="en-US" altLang="en-US" b="1">
                <a:solidFill>
                  <a:schemeClr val="bg1"/>
                </a:solidFill>
              </a:rPr>
              <a:t>Appearance</a:t>
            </a:r>
          </a:p>
          <a:p>
            <a:pPr lvl="3" eaLnBrk="1" hangingPunct="1"/>
            <a:r>
              <a:rPr lang="en-US" altLang="en-US" i="1">
                <a:solidFill>
                  <a:schemeClr val="bg1"/>
                </a:solidFill>
              </a:rPr>
              <a:t>Stage 1</a:t>
            </a:r>
            <a:r>
              <a:rPr lang="en-US" altLang="en-US">
                <a:solidFill>
                  <a:schemeClr val="bg1"/>
                </a:solidFill>
              </a:rPr>
              <a:t>: Demarcation line</a:t>
            </a:r>
          </a:p>
          <a:p>
            <a:pPr lvl="3" eaLnBrk="1" hangingPunct="1"/>
            <a:r>
              <a:rPr lang="en-US" altLang="en-US" i="1">
                <a:solidFill>
                  <a:schemeClr val="bg1"/>
                </a:solidFill>
              </a:rPr>
              <a:t>Stage 2</a:t>
            </a:r>
            <a:r>
              <a:rPr lang="en-US" altLang="en-US">
                <a:solidFill>
                  <a:schemeClr val="bg1"/>
                </a:solidFill>
              </a:rPr>
              <a:t>: Elevated line (‘ridge’) +/- small tufts of neo</a:t>
            </a:r>
          </a:p>
          <a:p>
            <a:pPr lvl="3" eaLnBrk="1" hangingPunct="1"/>
            <a:r>
              <a:rPr lang="en-US" altLang="en-US" i="1">
                <a:solidFill>
                  <a:schemeClr val="bg1"/>
                </a:solidFill>
              </a:rPr>
              <a:t>Stage 3</a:t>
            </a:r>
            <a:r>
              <a:rPr lang="en-US" altLang="en-US">
                <a:solidFill>
                  <a:schemeClr val="bg1"/>
                </a:solidFill>
              </a:rPr>
              <a:t>: Ridge with extensive neo growing through ILM</a:t>
            </a:r>
          </a:p>
          <a:p>
            <a:pPr lvl="3" eaLnBrk="1" hangingPunct="1"/>
            <a:r>
              <a:rPr lang="en-US" altLang="en-US" i="1">
                <a:solidFill>
                  <a:schemeClr val="bg1"/>
                </a:solidFill>
              </a:rPr>
              <a:t>Stage 4</a:t>
            </a:r>
            <a:r>
              <a:rPr lang="en-US" altLang="en-US">
                <a:solidFill>
                  <a:schemeClr val="bg1"/>
                </a:solidFill>
              </a:rPr>
              <a:t>: Subtotal RD</a:t>
            </a:r>
          </a:p>
          <a:p>
            <a:pPr lvl="3" eaLnBrk="1" hangingPunct="1"/>
            <a:r>
              <a:rPr lang="en-US" altLang="en-US" i="1">
                <a:solidFill>
                  <a:schemeClr val="bg1"/>
                </a:solidFill>
              </a:rPr>
              <a:t>Stage 5</a:t>
            </a:r>
            <a:r>
              <a:rPr lang="en-US" altLang="en-US">
                <a:solidFill>
                  <a:schemeClr val="bg1"/>
                </a:solidFill>
              </a:rPr>
              <a:t>: Total RD</a:t>
            </a:r>
          </a:p>
        </p:txBody>
      </p:sp>
      <p:sp>
        <p:nvSpPr>
          <p:cNvPr id="36868" name="Rectangle 8">
            <a:extLst>
              <a:ext uri="{FF2B5EF4-FFF2-40B4-BE49-F238E27FC236}">
                <a16:creationId xmlns:a16="http://schemas.microsoft.com/office/drawing/2014/main" id="{DEFA9047-C9C1-4C98-8655-A2F7AA18D2CE}"/>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36869" name="Rectangle 9">
            <a:extLst>
              <a:ext uri="{FF2B5EF4-FFF2-40B4-BE49-F238E27FC236}">
                <a16:creationId xmlns:a16="http://schemas.microsoft.com/office/drawing/2014/main" id="{DE6D5BBB-E154-4DFF-912A-247D0D83FEE5}"/>
              </a:ext>
            </a:extLst>
          </p:cNvPr>
          <p:cNvSpPr>
            <a:spLocks noChangeArrowheads="1"/>
          </p:cNvSpPr>
          <p:nvPr/>
        </p:nvSpPr>
        <p:spPr bwMode="auto">
          <a:xfrm>
            <a:off x="914400" y="1143000"/>
            <a:ext cx="914400" cy="403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6" name="Rectangle 26">
            <a:extLst>
              <a:ext uri="{FF2B5EF4-FFF2-40B4-BE49-F238E27FC236}">
                <a16:creationId xmlns:a16="http://schemas.microsoft.com/office/drawing/2014/main" id="{6DC30834-35C0-470A-991E-C266D805EF06}"/>
              </a:ext>
            </a:extLst>
          </p:cNvPr>
          <p:cNvSpPr>
            <a:spLocks noChangeArrowheads="1"/>
          </p:cNvSpPr>
          <p:nvPr/>
        </p:nvSpPr>
        <p:spPr bwMode="auto">
          <a:xfrm>
            <a:off x="6705600" y="304800"/>
            <a:ext cx="1219200" cy="304800"/>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00">
                <a:solidFill>
                  <a:schemeClr val="bg1"/>
                </a:solidFill>
              </a:rPr>
              <a:t>criterion</a:t>
            </a:r>
          </a:p>
        </p:txBody>
      </p:sp>
      <p:sp>
        <p:nvSpPr>
          <p:cNvPr id="35847" name="Rectangle 27">
            <a:extLst>
              <a:ext uri="{FF2B5EF4-FFF2-40B4-BE49-F238E27FC236}">
                <a16:creationId xmlns:a16="http://schemas.microsoft.com/office/drawing/2014/main" id="{821CFCCF-7CF5-4EA7-80FE-C0355D8674B3}"/>
              </a:ext>
            </a:extLst>
          </p:cNvPr>
          <p:cNvSpPr>
            <a:spLocks noChangeArrowheads="1"/>
          </p:cNvSpPr>
          <p:nvPr/>
        </p:nvSpPr>
        <p:spPr bwMode="auto">
          <a:xfrm>
            <a:off x="1371600" y="685800"/>
            <a:ext cx="685800" cy="304800"/>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00">
                <a:solidFill>
                  <a:schemeClr val="bg1"/>
                </a:solidFill>
              </a:rPr>
              <a:t>called…</a:t>
            </a:r>
          </a:p>
        </p:txBody>
      </p:sp>
      <p:sp>
        <p:nvSpPr>
          <p:cNvPr id="35848" name="Rectangle 28">
            <a:extLst>
              <a:ext uri="{FF2B5EF4-FFF2-40B4-BE49-F238E27FC236}">
                <a16:creationId xmlns:a16="http://schemas.microsoft.com/office/drawing/2014/main" id="{763D28E5-0B5C-45B8-87B6-286681C5073A}"/>
              </a:ext>
            </a:extLst>
          </p:cNvPr>
          <p:cNvSpPr>
            <a:spLocks noChangeArrowheads="1"/>
          </p:cNvSpPr>
          <p:nvPr/>
        </p:nvSpPr>
        <p:spPr bwMode="auto">
          <a:xfrm>
            <a:off x="2362200" y="685800"/>
            <a:ext cx="1676400" cy="304800"/>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00">
                <a:solidFill>
                  <a:schemeClr val="bg1"/>
                </a:solidFill>
              </a:rPr>
              <a:t>another criterion</a:t>
            </a:r>
          </a:p>
        </p:txBody>
      </p:sp>
      <p:sp>
        <p:nvSpPr>
          <p:cNvPr id="35849" name="Rectangle 29">
            <a:extLst>
              <a:ext uri="{FF2B5EF4-FFF2-40B4-BE49-F238E27FC236}">
                <a16:creationId xmlns:a16="http://schemas.microsoft.com/office/drawing/2014/main" id="{2D39DB7A-B4D1-42F8-A22B-A9BA6FCFCF44}"/>
              </a:ext>
            </a:extLst>
          </p:cNvPr>
          <p:cNvSpPr>
            <a:spLocks noChangeArrowheads="1"/>
          </p:cNvSpPr>
          <p:nvPr/>
        </p:nvSpPr>
        <p:spPr bwMode="auto">
          <a:xfrm>
            <a:off x="4191000" y="685800"/>
            <a:ext cx="762000" cy="304800"/>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00">
                <a:solidFill>
                  <a:schemeClr val="bg1"/>
                </a:solidFill>
              </a:rPr>
              <a:t>called…</a:t>
            </a:r>
          </a:p>
        </p:txBody>
      </p:sp>
      <p:sp>
        <p:nvSpPr>
          <p:cNvPr id="35850" name="Rectangle 30">
            <a:extLst>
              <a:ext uri="{FF2B5EF4-FFF2-40B4-BE49-F238E27FC236}">
                <a16:creationId xmlns:a16="http://schemas.microsoft.com/office/drawing/2014/main" id="{4A5EAB49-FA50-46D7-AF54-66A2886CF6B5}"/>
              </a:ext>
            </a:extLst>
          </p:cNvPr>
          <p:cNvSpPr>
            <a:spLocks noChangeArrowheads="1"/>
          </p:cNvSpPr>
          <p:nvPr/>
        </p:nvSpPr>
        <p:spPr bwMode="auto">
          <a:xfrm>
            <a:off x="5791200" y="685800"/>
            <a:ext cx="1905000" cy="304800"/>
          </a:xfrm>
          <a:prstGeom prst="rect">
            <a:avLst/>
          </a:prstGeom>
          <a:solidFill>
            <a:schemeClr val="bg1">
              <a:lumMod val="75000"/>
            </a:schemeClr>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000">
                <a:solidFill>
                  <a:schemeClr val="bg1"/>
                </a:solidFill>
              </a:rPr>
              <a:t>another criterion (two words)</a:t>
            </a:r>
          </a:p>
        </p:txBody>
      </p:sp>
      <p:sp>
        <p:nvSpPr>
          <p:cNvPr id="36875" name="Slide Number Placeholder 1">
            <a:extLst>
              <a:ext uri="{FF2B5EF4-FFF2-40B4-BE49-F238E27FC236}">
                <a16:creationId xmlns:a16="http://schemas.microsoft.com/office/drawing/2014/main" id="{ADA42921-D3C3-4DB7-992B-63FD54B1C2D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A6F4F2D-9A65-46FC-92B0-90F0C4F1EC67}" type="slidenum">
              <a:rPr lang="en-US" altLang="en-US" sz="1000"/>
              <a:pPr>
                <a:spcBef>
                  <a:spcPct val="0"/>
                </a:spcBef>
                <a:buClrTx/>
                <a:buSzTx/>
                <a:buFontTx/>
                <a:buNone/>
              </a:pPr>
              <a:t>54</a:t>
            </a:fld>
            <a:endParaRPr lang="en-US" altLang="en-US" sz="1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2AF66EC-01AB-4C8E-9861-29785C88FBBB}"/>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67" name="Rectangle 3">
            <a:extLst>
              <a:ext uri="{FF2B5EF4-FFF2-40B4-BE49-F238E27FC236}">
                <a16:creationId xmlns:a16="http://schemas.microsoft.com/office/drawing/2014/main" id="{DC760FE9-47B6-4A7F-94E0-F68D020BF8B3}"/>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6868" name="Rectangle 4">
            <a:extLst>
              <a:ext uri="{FF2B5EF4-FFF2-40B4-BE49-F238E27FC236}">
                <a16:creationId xmlns:a16="http://schemas.microsoft.com/office/drawing/2014/main" id="{7BAB9777-4EA7-4E68-A3A2-1EC665963E79}"/>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6869" name="Rectangle 5">
            <a:extLst>
              <a:ext uri="{FF2B5EF4-FFF2-40B4-BE49-F238E27FC236}">
                <a16:creationId xmlns:a16="http://schemas.microsoft.com/office/drawing/2014/main" id="{B3C49094-CB39-4FAB-811D-DBBAD377330E}"/>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6870" name="Rectangle 6">
            <a:extLst>
              <a:ext uri="{FF2B5EF4-FFF2-40B4-BE49-F238E27FC236}">
                <a16:creationId xmlns:a16="http://schemas.microsoft.com/office/drawing/2014/main" id="{171E1C5A-10E1-4AFF-A33B-1B189A1F9D1B}"/>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6871" name="Rectangle 7">
            <a:extLst>
              <a:ext uri="{FF2B5EF4-FFF2-40B4-BE49-F238E27FC236}">
                <a16:creationId xmlns:a16="http://schemas.microsoft.com/office/drawing/2014/main" id="{05CAAD1C-C6C8-452B-A89D-DED21BE62C7F}"/>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7896" name="Rectangle 8">
            <a:extLst>
              <a:ext uri="{FF2B5EF4-FFF2-40B4-BE49-F238E27FC236}">
                <a16:creationId xmlns:a16="http://schemas.microsoft.com/office/drawing/2014/main" id="{4756F710-A789-4E4D-930C-5A73659B1DE4}"/>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a:solidFill>
                  <a:srgbClr val="0000FF"/>
                </a:solidFill>
              </a:rPr>
              <a:t>ROP classification</a:t>
            </a:r>
            <a:r>
              <a:rPr lang="en-US" altLang="en-US" sz="2400"/>
              <a:t>: Based on pathology </a:t>
            </a:r>
            <a:r>
              <a:rPr lang="en-US" altLang="en-US" sz="2400" b="1">
                <a:solidFill>
                  <a:srgbClr val="0000FF"/>
                </a:solidFill>
              </a:rPr>
              <a:t>location</a:t>
            </a:r>
            <a:r>
              <a:rPr lang="en-US" altLang="en-US" sz="2400"/>
              <a:t> (</a:t>
            </a:r>
            <a:r>
              <a:rPr lang="en-US" altLang="en-US" sz="2400" i="1">
                <a:solidFill>
                  <a:srgbClr val="0000FF"/>
                </a:solidFill>
              </a:rPr>
              <a:t>zone</a:t>
            </a:r>
            <a:r>
              <a:rPr lang="en-US" altLang="en-US" sz="2400"/>
              <a:t>), </a:t>
            </a:r>
            <a:r>
              <a:rPr lang="en-US" altLang="en-US" sz="2400" b="1">
                <a:solidFill>
                  <a:srgbClr val="0000FF"/>
                </a:solidFill>
              </a:rPr>
              <a:t>appearance</a:t>
            </a:r>
            <a:r>
              <a:rPr lang="en-US" altLang="en-US" sz="2400"/>
              <a:t> (</a:t>
            </a:r>
            <a:r>
              <a:rPr lang="en-US" altLang="en-US" sz="2400" i="1">
                <a:solidFill>
                  <a:srgbClr val="0000FF"/>
                </a:solidFill>
              </a:rPr>
              <a:t>stage</a:t>
            </a:r>
            <a:r>
              <a:rPr lang="en-US" altLang="en-US" sz="2400"/>
              <a:t>), and </a:t>
            </a:r>
            <a:r>
              <a:rPr lang="en-US" altLang="en-US" sz="2400" b="1">
                <a:solidFill>
                  <a:srgbClr val="0000FF"/>
                </a:solidFill>
              </a:rPr>
              <a:t>plus</a:t>
            </a:r>
            <a:r>
              <a:rPr lang="en-US" altLang="en-US" sz="2400" b="1"/>
              <a:t> </a:t>
            </a:r>
            <a:r>
              <a:rPr lang="en-US" altLang="en-US" sz="2400" b="1">
                <a:solidFill>
                  <a:srgbClr val="0000FF"/>
                </a:solidFill>
              </a:rPr>
              <a:t>disease</a:t>
            </a:r>
            <a:r>
              <a:rPr lang="en-US" altLang="en-US" sz="2400"/>
              <a:t> status:</a:t>
            </a:r>
            <a:endParaRPr lang="en-US" altLang="en-US"/>
          </a:p>
          <a:p>
            <a:pPr lvl="2" eaLnBrk="1" hangingPunct="1"/>
            <a:r>
              <a:rPr lang="en-US" altLang="en-US" b="1">
                <a:solidFill>
                  <a:schemeClr val="bg1"/>
                </a:solidFill>
              </a:rPr>
              <a:t>Location</a:t>
            </a:r>
          </a:p>
          <a:p>
            <a:pPr lvl="3" eaLnBrk="1" hangingPunct="1"/>
            <a:r>
              <a:rPr lang="en-US" altLang="en-US" i="1">
                <a:solidFill>
                  <a:schemeClr val="bg1"/>
                </a:solidFill>
              </a:rPr>
              <a:t>Zone 1</a:t>
            </a:r>
            <a:r>
              <a:rPr lang="en-US" altLang="en-US">
                <a:solidFill>
                  <a:schemeClr val="bg1"/>
                </a:solidFill>
              </a:rPr>
              <a:t>: Circle around ONH w/ radius 2x disc-fovea distance</a:t>
            </a:r>
          </a:p>
          <a:p>
            <a:pPr lvl="3" eaLnBrk="1" hangingPunct="1"/>
            <a:r>
              <a:rPr lang="en-US" altLang="en-US" i="1">
                <a:solidFill>
                  <a:schemeClr val="bg1"/>
                </a:solidFill>
              </a:rPr>
              <a:t>Zone 2</a:t>
            </a:r>
            <a:r>
              <a:rPr lang="en-US" altLang="en-US">
                <a:solidFill>
                  <a:schemeClr val="bg1"/>
                </a:solidFill>
              </a:rPr>
              <a:t>: Edge of Zone 1 to nasal ora, and around temporally</a:t>
            </a:r>
          </a:p>
          <a:p>
            <a:pPr lvl="3" eaLnBrk="1" hangingPunct="1"/>
            <a:r>
              <a:rPr lang="en-US" altLang="en-US" i="1">
                <a:solidFill>
                  <a:schemeClr val="bg1"/>
                </a:solidFill>
              </a:rPr>
              <a:t>Zone 3</a:t>
            </a:r>
            <a:r>
              <a:rPr lang="en-US" altLang="en-US">
                <a:solidFill>
                  <a:schemeClr val="bg1"/>
                </a:solidFill>
              </a:rPr>
              <a:t>: Residual crescent anterior to Zone 2</a:t>
            </a:r>
          </a:p>
          <a:p>
            <a:pPr lvl="2" eaLnBrk="1" hangingPunct="1"/>
            <a:r>
              <a:rPr lang="en-US" altLang="en-US" b="1">
                <a:solidFill>
                  <a:schemeClr val="bg1"/>
                </a:solidFill>
              </a:rPr>
              <a:t>Appearance</a:t>
            </a:r>
          </a:p>
          <a:p>
            <a:pPr lvl="3" eaLnBrk="1" hangingPunct="1"/>
            <a:r>
              <a:rPr lang="en-US" altLang="en-US" i="1">
                <a:solidFill>
                  <a:schemeClr val="bg1"/>
                </a:solidFill>
              </a:rPr>
              <a:t>Stage 1</a:t>
            </a:r>
            <a:r>
              <a:rPr lang="en-US" altLang="en-US">
                <a:solidFill>
                  <a:schemeClr val="bg1"/>
                </a:solidFill>
              </a:rPr>
              <a:t>: Demarcation line</a:t>
            </a:r>
          </a:p>
          <a:p>
            <a:pPr lvl="3" eaLnBrk="1" hangingPunct="1"/>
            <a:r>
              <a:rPr lang="en-US" altLang="en-US" i="1">
                <a:solidFill>
                  <a:schemeClr val="bg1"/>
                </a:solidFill>
              </a:rPr>
              <a:t>Stage 2</a:t>
            </a:r>
            <a:r>
              <a:rPr lang="en-US" altLang="en-US">
                <a:solidFill>
                  <a:schemeClr val="bg1"/>
                </a:solidFill>
              </a:rPr>
              <a:t>: Elevated line (‘ridge’) +/- small tufts of neo</a:t>
            </a:r>
          </a:p>
          <a:p>
            <a:pPr lvl="3" eaLnBrk="1" hangingPunct="1"/>
            <a:r>
              <a:rPr lang="en-US" altLang="en-US" i="1">
                <a:solidFill>
                  <a:schemeClr val="bg1"/>
                </a:solidFill>
              </a:rPr>
              <a:t>Stage 3</a:t>
            </a:r>
            <a:r>
              <a:rPr lang="en-US" altLang="en-US">
                <a:solidFill>
                  <a:schemeClr val="bg1"/>
                </a:solidFill>
              </a:rPr>
              <a:t>: Ridge with extensive neo growing through ILM</a:t>
            </a:r>
          </a:p>
          <a:p>
            <a:pPr lvl="3" eaLnBrk="1" hangingPunct="1"/>
            <a:r>
              <a:rPr lang="en-US" altLang="en-US" i="1">
                <a:solidFill>
                  <a:schemeClr val="bg1"/>
                </a:solidFill>
              </a:rPr>
              <a:t>Stage 4</a:t>
            </a:r>
            <a:r>
              <a:rPr lang="en-US" altLang="en-US">
                <a:solidFill>
                  <a:schemeClr val="bg1"/>
                </a:solidFill>
              </a:rPr>
              <a:t>: Subtotal RD</a:t>
            </a:r>
          </a:p>
          <a:p>
            <a:pPr lvl="3" eaLnBrk="1" hangingPunct="1"/>
            <a:r>
              <a:rPr lang="en-US" altLang="en-US" i="1">
                <a:solidFill>
                  <a:schemeClr val="bg1"/>
                </a:solidFill>
              </a:rPr>
              <a:t>Stage 5</a:t>
            </a:r>
            <a:r>
              <a:rPr lang="en-US" altLang="en-US">
                <a:solidFill>
                  <a:schemeClr val="bg1"/>
                </a:solidFill>
              </a:rPr>
              <a:t>: Total RD</a:t>
            </a:r>
          </a:p>
        </p:txBody>
      </p:sp>
      <p:sp>
        <p:nvSpPr>
          <p:cNvPr id="37897" name="Rectangle 9">
            <a:extLst>
              <a:ext uri="{FF2B5EF4-FFF2-40B4-BE49-F238E27FC236}">
                <a16:creationId xmlns:a16="http://schemas.microsoft.com/office/drawing/2014/main" id="{1B2DB34E-CACA-4D63-95B6-9BDAE09DFA3A}"/>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37898" name="Rectangle 10">
            <a:extLst>
              <a:ext uri="{FF2B5EF4-FFF2-40B4-BE49-F238E27FC236}">
                <a16:creationId xmlns:a16="http://schemas.microsoft.com/office/drawing/2014/main" id="{9A8C6FE3-C0E1-49C5-A65F-EF2D1CBD5FAC}"/>
              </a:ext>
            </a:extLst>
          </p:cNvPr>
          <p:cNvSpPr>
            <a:spLocks noChangeArrowheads="1"/>
          </p:cNvSpPr>
          <p:nvPr/>
        </p:nvSpPr>
        <p:spPr bwMode="auto">
          <a:xfrm>
            <a:off x="914400" y="1219200"/>
            <a:ext cx="914400" cy="396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9" name="Slide Number Placeholder 1">
            <a:extLst>
              <a:ext uri="{FF2B5EF4-FFF2-40B4-BE49-F238E27FC236}">
                <a16:creationId xmlns:a16="http://schemas.microsoft.com/office/drawing/2014/main" id="{2C3497A4-0D40-492E-B3B3-C745428BF8D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5DBC52A-A1F1-4B5D-9FE5-88D4BEE67B2B}" type="slidenum">
              <a:rPr lang="en-US" altLang="en-US" sz="1000"/>
              <a:pPr>
                <a:spcBef>
                  <a:spcPct val="0"/>
                </a:spcBef>
                <a:buClrTx/>
                <a:buSzTx/>
                <a:buFontTx/>
                <a:buNone/>
              </a:pPr>
              <a:t>55</a:t>
            </a:fld>
            <a:endParaRPr lang="en-US" altLang="en-US" sz="1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A8273AC-D28E-4AA7-8A45-8CCA760F6F8F}"/>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1" name="Rectangle 25">
            <a:extLst>
              <a:ext uri="{FF2B5EF4-FFF2-40B4-BE49-F238E27FC236}">
                <a16:creationId xmlns:a16="http://schemas.microsoft.com/office/drawing/2014/main" id="{2E522476-B050-4A43-9611-D143DC2D6E3E}"/>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7892" name="Rectangle 26">
            <a:extLst>
              <a:ext uri="{FF2B5EF4-FFF2-40B4-BE49-F238E27FC236}">
                <a16:creationId xmlns:a16="http://schemas.microsoft.com/office/drawing/2014/main" id="{283ED9E9-9C48-479E-A89B-DABED9A2979A}"/>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7893" name="Rectangle 27">
            <a:extLst>
              <a:ext uri="{FF2B5EF4-FFF2-40B4-BE49-F238E27FC236}">
                <a16:creationId xmlns:a16="http://schemas.microsoft.com/office/drawing/2014/main" id="{35483E0F-8A19-4557-B7C0-2790A3CD829C}"/>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7894" name="Rectangle 28">
            <a:extLst>
              <a:ext uri="{FF2B5EF4-FFF2-40B4-BE49-F238E27FC236}">
                <a16:creationId xmlns:a16="http://schemas.microsoft.com/office/drawing/2014/main" id="{7D4DEEDF-E404-4E19-A671-3D048DA98BAB}"/>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7895" name="Rectangle 29">
            <a:extLst>
              <a:ext uri="{FF2B5EF4-FFF2-40B4-BE49-F238E27FC236}">
                <a16:creationId xmlns:a16="http://schemas.microsoft.com/office/drawing/2014/main" id="{51EA88A8-3C62-4189-B4E0-9CB1E3FEA83D}"/>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8920" name="Rectangle 6">
            <a:extLst>
              <a:ext uri="{FF2B5EF4-FFF2-40B4-BE49-F238E27FC236}">
                <a16:creationId xmlns:a16="http://schemas.microsoft.com/office/drawing/2014/main" id="{3B4E318F-F550-4E4E-A627-20E12351E894}"/>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 </a:t>
            </a:r>
            <a:r>
              <a:rPr lang="en-US" altLang="en-US" sz="2400" b="1" dirty="0">
                <a:solidFill>
                  <a:srgbClr val="0000FF"/>
                </a:solidFill>
              </a:rPr>
              <a:t>location</a:t>
            </a:r>
            <a:r>
              <a:rPr lang="en-US" altLang="en-US" sz="2400" dirty="0"/>
              <a:t> (</a:t>
            </a:r>
            <a:r>
              <a:rPr lang="en-US" altLang="en-US" sz="2400" i="1" dirty="0">
                <a:solidFill>
                  <a:srgbClr val="0000FF"/>
                </a:solidFill>
              </a:rPr>
              <a:t>zone</a:t>
            </a:r>
            <a:r>
              <a:rPr lang="en-US" altLang="en-US" sz="2400" dirty="0"/>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 </a:t>
            </a:r>
            <a:r>
              <a:rPr lang="en-US" altLang="en-US" sz="2400" b="1" dirty="0">
                <a:solidFill>
                  <a:srgbClr val="B2B2B2"/>
                </a:solidFill>
              </a:rPr>
              <a:t>plus disease</a:t>
            </a:r>
            <a:r>
              <a:rPr lang="en-US" altLang="en-US" sz="2400" dirty="0">
                <a:solidFill>
                  <a:srgbClr val="B2B2B2"/>
                </a:solidFill>
              </a:rPr>
              <a:t> status</a:t>
            </a:r>
            <a:r>
              <a:rPr lang="en-US" altLang="en-US" sz="2400" dirty="0"/>
              <a:t>:</a:t>
            </a:r>
            <a:endParaRPr lang="en-US" altLang="en-US" dirty="0"/>
          </a:p>
          <a:p>
            <a:pPr lvl="2" eaLnBrk="1" hangingPunct="1"/>
            <a:r>
              <a:rPr lang="en-US" altLang="en-US" b="1" dirty="0">
                <a:solidFill>
                  <a:srgbClr val="0000FF"/>
                </a:solidFill>
              </a:rPr>
              <a:t>Location</a:t>
            </a:r>
          </a:p>
          <a:p>
            <a:pPr lvl="3" eaLnBrk="1" hangingPunct="1"/>
            <a:r>
              <a:rPr lang="en-US" altLang="en-US" i="1" dirty="0"/>
              <a:t>Zone 1</a:t>
            </a:r>
            <a:r>
              <a:rPr lang="en-US" altLang="en-US" dirty="0"/>
              <a:t>: </a:t>
            </a:r>
            <a:r>
              <a:rPr lang="en-US" altLang="en-US" dirty="0">
                <a:solidFill>
                  <a:srgbClr val="0000FF"/>
                </a:solidFill>
              </a:rPr>
              <a:t>Circle around ONH w/ radius 2x disc-fovea distance</a:t>
            </a:r>
          </a:p>
          <a:p>
            <a:pPr lvl="3" eaLnBrk="1" hangingPunct="1"/>
            <a:r>
              <a:rPr lang="en-US" altLang="en-US" i="1" dirty="0">
                <a:solidFill>
                  <a:schemeClr val="bg1">
                    <a:lumMod val="75000"/>
                  </a:schemeClr>
                </a:solidFill>
              </a:rPr>
              <a:t>Zone 2</a:t>
            </a:r>
            <a:endParaRPr lang="en-US" altLang="en-US" dirty="0">
              <a:solidFill>
                <a:schemeClr val="bg1">
                  <a:lumMod val="75000"/>
                </a:schemeClr>
              </a:solidFill>
            </a:endParaRPr>
          </a:p>
          <a:p>
            <a:pPr lvl="3" eaLnBrk="1" hangingPunct="1"/>
            <a:r>
              <a:rPr lang="en-US" altLang="en-US" i="1" dirty="0">
                <a:solidFill>
                  <a:schemeClr val="bg1">
                    <a:lumMod val="75000"/>
                  </a:schemeClr>
                </a:solidFill>
              </a:rPr>
              <a:t>Zone 3</a:t>
            </a:r>
            <a:endParaRPr lang="en-US" altLang="en-US" dirty="0">
              <a:solidFill>
                <a:schemeClr val="bg1">
                  <a:lumMod val="75000"/>
                </a:schemeClr>
              </a:solidFill>
            </a:endParaRPr>
          </a:p>
          <a:p>
            <a:pPr lvl="2" eaLnBrk="1" hangingPunct="1"/>
            <a:r>
              <a:rPr lang="en-US" altLang="en-US" b="1" dirty="0">
                <a:solidFill>
                  <a:schemeClr val="bg1"/>
                </a:solidFill>
              </a:rPr>
              <a:t>Appearance</a:t>
            </a:r>
          </a:p>
          <a:p>
            <a:pPr lvl="3" eaLnBrk="1" hangingPunct="1"/>
            <a:r>
              <a:rPr lang="en-US" altLang="en-US" i="1" dirty="0">
                <a:solidFill>
                  <a:schemeClr val="bg1"/>
                </a:solidFill>
              </a:rPr>
              <a:t>Stage 1</a:t>
            </a:r>
            <a:r>
              <a:rPr lang="en-US" altLang="en-US" dirty="0">
                <a:solidFill>
                  <a:schemeClr val="bg1"/>
                </a:solidFill>
              </a:rPr>
              <a:t>: Demarcation line</a:t>
            </a:r>
          </a:p>
          <a:p>
            <a:pPr lvl="3" eaLnBrk="1" hangingPunct="1"/>
            <a:r>
              <a:rPr lang="en-US" altLang="en-US" i="1" dirty="0">
                <a:solidFill>
                  <a:schemeClr val="bg1"/>
                </a:solidFill>
              </a:rPr>
              <a:t>Stage 2</a:t>
            </a:r>
            <a:r>
              <a:rPr lang="en-US" altLang="en-US" dirty="0">
                <a:solidFill>
                  <a:schemeClr val="bg1"/>
                </a:solidFill>
              </a:rPr>
              <a:t>: Elevated line (‘ridge’) +/- small tufts of neo</a:t>
            </a:r>
          </a:p>
          <a:p>
            <a:pPr lvl="3" eaLnBrk="1" hangingPunct="1"/>
            <a:r>
              <a:rPr lang="en-US" altLang="en-US" i="1" dirty="0">
                <a:solidFill>
                  <a:schemeClr val="bg1"/>
                </a:solidFill>
              </a:rPr>
              <a:t>Stage 3</a:t>
            </a:r>
            <a:r>
              <a:rPr lang="en-US" altLang="en-US" dirty="0">
                <a:solidFill>
                  <a:schemeClr val="bg1"/>
                </a:solidFill>
              </a:rPr>
              <a:t>: Ridge with extensive neo growing through ILM</a:t>
            </a:r>
          </a:p>
          <a:p>
            <a:pPr lvl="3" eaLnBrk="1" hangingPunct="1"/>
            <a:r>
              <a:rPr lang="en-US" altLang="en-US" i="1" dirty="0">
                <a:solidFill>
                  <a:schemeClr val="bg1"/>
                </a:solidFill>
              </a:rPr>
              <a:t>Stage 4</a:t>
            </a:r>
            <a:r>
              <a:rPr lang="en-US" altLang="en-US" dirty="0">
                <a:solidFill>
                  <a:schemeClr val="bg1"/>
                </a:solidFill>
              </a:rPr>
              <a:t>: Subtotal RD</a:t>
            </a:r>
          </a:p>
          <a:p>
            <a:pPr lvl="3" eaLnBrk="1" hangingPunct="1"/>
            <a:r>
              <a:rPr lang="en-US" altLang="en-US" i="1" dirty="0">
                <a:solidFill>
                  <a:schemeClr val="bg1"/>
                </a:solidFill>
              </a:rPr>
              <a:t>Stage 5</a:t>
            </a:r>
            <a:r>
              <a:rPr lang="en-US" altLang="en-US" dirty="0">
                <a:solidFill>
                  <a:schemeClr val="bg1"/>
                </a:solidFill>
              </a:rPr>
              <a:t>: Total RD</a:t>
            </a:r>
          </a:p>
        </p:txBody>
      </p:sp>
      <p:sp>
        <p:nvSpPr>
          <p:cNvPr id="38921" name="Rectangle 7">
            <a:extLst>
              <a:ext uri="{FF2B5EF4-FFF2-40B4-BE49-F238E27FC236}">
                <a16:creationId xmlns:a16="http://schemas.microsoft.com/office/drawing/2014/main" id="{6E6C3A2F-63D9-42E4-8482-DC2F0693190A}"/>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38922" name="Rectangle 30">
            <a:extLst>
              <a:ext uri="{FF2B5EF4-FFF2-40B4-BE49-F238E27FC236}">
                <a16:creationId xmlns:a16="http://schemas.microsoft.com/office/drawing/2014/main" id="{B2B445CB-CE60-4FEA-9719-45A9C0473979}"/>
              </a:ext>
            </a:extLst>
          </p:cNvPr>
          <p:cNvSpPr>
            <a:spLocks noChangeArrowheads="1"/>
          </p:cNvSpPr>
          <p:nvPr/>
        </p:nvSpPr>
        <p:spPr bwMode="auto">
          <a:xfrm>
            <a:off x="1219200" y="2590800"/>
            <a:ext cx="609600" cy="2209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23" name="Rectangle 3">
            <a:extLst>
              <a:ext uri="{FF2B5EF4-FFF2-40B4-BE49-F238E27FC236}">
                <a16:creationId xmlns:a16="http://schemas.microsoft.com/office/drawing/2014/main" id="{B9CFBC86-8750-4E8F-9865-ACF2DCF16680}"/>
              </a:ext>
            </a:extLst>
          </p:cNvPr>
          <p:cNvSpPr>
            <a:spLocks noChangeArrowheads="1"/>
          </p:cNvSpPr>
          <p:nvPr/>
        </p:nvSpPr>
        <p:spPr bwMode="auto">
          <a:xfrm>
            <a:off x="2819400" y="1524000"/>
            <a:ext cx="58674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24" name="Slide Number Placeholder 1">
            <a:extLst>
              <a:ext uri="{FF2B5EF4-FFF2-40B4-BE49-F238E27FC236}">
                <a16:creationId xmlns:a16="http://schemas.microsoft.com/office/drawing/2014/main" id="{96055FE2-2515-4FFC-BA3B-7E843A4475A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3A5561-3D77-445A-BEB9-1699C750BD03}" type="slidenum">
              <a:rPr lang="en-US" altLang="en-US" sz="1000"/>
              <a:pPr>
                <a:spcBef>
                  <a:spcPct val="0"/>
                </a:spcBef>
                <a:buClrTx/>
                <a:buSzTx/>
                <a:buFontTx/>
                <a:buNone/>
              </a:pPr>
              <a:t>56</a:t>
            </a:fld>
            <a:endParaRPr lang="en-US" altLang="en-US" sz="1000"/>
          </a:p>
        </p:txBody>
      </p:sp>
      <p:sp>
        <p:nvSpPr>
          <p:cNvPr id="3" name="Oval 17">
            <a:extLst>
              <a:ext uri="{FF2B5EF4-FFF2-40B4-BE49-F238E27FC236}">
                <a16:creationId xmlns:a16="http://schemas.microsoft.com/office/drawing/2014/main" id="{57C766CB-060F-417C-BB32-E1F1C89056EF}"/>
              </a:ext>
            </a:extLst>
          </p:cNvPr>
          <p:cNvSpPr>
            <a:spLocks noChangeArrowheads="1"/>
          </p:cNvSpPr>
          <p:nvPr/>
        </p:nvSpPr>
        <p:spPr bwMode="auto">
          <a:xfrm>
            <a:off x="5105400" y="4648200"/>
            <a:ext cx="152400" cy="1524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 name="Oval 18">
            <a:extLst>
              <a:ext uri="{FF2B5EF4-FFF2-40B4-BE49-F238E27FC236}">
                <a16:creationId xmlns:a16="http://schemas.microsoft.com/office/drawing/2014/main" id="{82065BC6-A8FD-4E04-4C6A-AC9DD681827B}"/>
              </a:ext>
            </a:extLst>
          </p:cNvPr>
          <p:cNvSpPr>
            <a:spLocks noChangeArrowheads="1"/>
          </p:cNvSpPr>
          <p:nvPr/>
        </p:nvSpPr>
        <p:spPr bwMode="auto">
          <a:xfrm>
            <a:off x="5181600" y="4343400"/>
            <a:ext cx="609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 name="Oval 19">
            <a:extLst>
              <a:ext uri="{FF2B5EF4-FFF2-40B4-BE49-F238E27FC236}">
                <a16:creationId xmlns:a16="http://schemas.microsoft.com/office/drawing/2014/main" id="{E2A1FE58-0271-45A8-CE31-F2C42F81CCDC}"/>
              </a:ext>
            </a:extLst>
          </p:cNvPr>
          <p:cNvSpPr>
            <a:spLocks noChangeArrowheads="1"/>
          </p:cNvSpPr>
          <p:nvPr/>
        </p:nvSpPr>
        <p:spPr bwMode="auto">
          <a:xfrm>
            <a:off x="3733800" y="4038600"/>
            <a:ext cx="1447800" cy="1371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 name="Rectangle 20">
            <a:extLst>
              <a:ext uri="{FF2B5EF4-FFF2-40B4-BE49-F238E27FC236}">
                <a16:creationId xmlns:a16="http://schemas.microsoft.com/office/drawing/2014/main" id="{6C806DEB-AFEF-803C-1E28-C19314225B50}"/>
              </a:ext>
            </a:extLst>
          </p:cNvPr>
          <p:cNvSpPr>
            <a:spLocks noChangeArrowheads="1"/>
          </p:cNvSpPr>
          <p:nvPr/>
        </p:nvSpPr>
        <p:spPr bwMode="auto">
          <a:xfrm>
            <a:off x="3733800" y="4038600"/>
            <a:ext cx="381000" cy="144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 name="Line 21">
            <a:extLst>
              <a:ext uri="{FF2B5EF4-FFF2-40B4-BE49-F238E27FC236}">
                <a16:creationId xmlns:a16="http://schemas.microsoft.com/office/drawing/2014/main" id="{F7FBB1EC-0E4C-88F2-0E1F-130E7347CE8F}"/>
              </a:ext>
            </a:extLst>
          </p:cNvPr>
          <p:cNvSpPr>
            <a:spLocks noChangeShapeType="1"/>
          </p:cNvSpPr>
          <p:nvPr/>
        </p:nvSpPr>
        <p:spPr bwMode="auto">
          <a:xfrm>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2">
            <a:extLst>
              <a:ext uri="{FF2B5EF4-FFF2-40B4-BE49-F238E27FC236}">
                <a16:creationId xmlns:a16="http://schemas.microsoft.com/office/drawing/2014/main" id="{69FDE0B9-DF32-8FA5-E0DE-A30930A94DB2}"/>
              </a:ext>
            </a:extLst>
          </p:cNvPr>
          <p:cNvSpPr>
            <a:spLocks noChangeShapeType="1"/>
          </p:cNvSpPr>
          <p:nvPr/>
        </p:nvSpPr>
        <p:spPr bwMode="auto">
          <a:xfrm flipH="1">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24">
            <a:extLst>
              <a:ext uri="{FF2B5EF4-FFF2-40B4-BE49-F238E27FC236}">
                <a16:creationId xmlns:a16="http://schemas.microsoft.com/office/drawing/2014/main" id="{8ACBA483-3DA8-E4F9-A0E1-5347947FEB69}"/>
              </a:ext>
            </a:extLst>
          </p:cNvPr>
          <p:cNvSpPr>
            <a:spLocks noChangeArrowheads="1"/>
          </p:cNvSpPr>
          <p:nvPr/>
        </p:nvSpPr>
        <p:spPr bwMode="auto">
          <a:xfrm>
            <a:off x="3657600" y="3962400"/>
            <a:ext cx="457200" cy="160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 name="Oval 25">
            <a:extLst>
              <a:ext uri="{FF2B5EF4-FFF2-40B4-BE49-F238E27FC236}">
                <a16:creationId xmlns:a16="http://schemas.microsoft.com/office/drawing/2014/main" id="{A74243A7-4EF3-226C-7D2A-1E396FA68F4D}"/>
              </a:ext>
            </a:extLst>
          </p:cNvPr>
          <p:cNvSpPr>
            <a:spLocks noChangeArrowheads="1"/>
          </p:cNvSpPr>
          <p:nvPr/>
        </p:nvSpPr>
        <p:spPr bwMode="auto">
          <a:xfrm>
            <a:off x="5486400" y="4191000"/>
            <a:ext cx="381000" cy="990600"/>
          </a:xfrm>
          <a:prstGeom prst="ellipse">
            <a:avLst/>
          </a:prstGeom>
          <a:solidFill>
            <a:schemeClr val="bg1"/>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 name="Text Box 26">
            <a:extLst>
              <a:ext uri="{FF2B5EF4-FFF2-40B4-BE49-F238E27FC236}">
                <a16:creationId xmlns:a16="http://schemas.microsoft.com/office/drawing/2014/main" id="{F5387878-CC87-C0C1-F9D0-215B5AD89467}"/>
              </a:ext>
            </a:extLst>
          </p:cNvPr>
          <p:cNvSpPr txBox="1">
            <a:spLocks noChangeArrowheads="1"/>
          </p:cNvSpPr>
          <p:nvPr/>
        </p:nvSpPr>
        <p:spPr bwMode="auto">
          <a:xfrm>
            <a:off x="6858000" y="4419600"/>
            <a:ext cx="95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t>(OD)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4441F91-F2EA-4CC9-9EC2-ABB1E4D8C222}"/>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5" name="Rectangle 3">
            <a:extLst>
              <a:ext uri="{FF2B5EF4-FFF2-40B4-BE49-F238E27FC236}">
                <a16:creationId xmlns:a16="http://schemas.microsoft.com/office/drawing/2014/main" id="{2CC9F92B-DC16-45DF-957D-2487B5830015}"/>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8916" name="Rectangle 4">
            <a:extLst>
              <a:ext uri="{FF2B5EF4-FFF2-40B4-BE49-F238E27FC236}">
                <a16:creationId xmlns:a16="http://schemas.microsoft.com/office/drawing/2014/main" id="{CA9C7839-2A54-42BB-A53F-4E5CCEEF7ABA}"/>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8917" name="Rectangle 5">
            <a:extLst>
              <a:ext uri="{FF2B5EF4-FFF2-40B4-BE49-F238E27FC236}">
                <a16:creationId xmlns:a16="http://schemas.microsoft.com/office/drawing/2014/main" id="{04C9084F-6060-4B20-AEF8-86800D10CA10}"/>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8918" name="Rectangle 6">
            <a:extLst>
              <a:ext uri="{FF2B5EF4-FFF2-40B4-BE49-F238E27FC236}">
                <a16:creationId xmlns:a16="http://schemas.microsoft.com/office/drawing/2014/main" id="{5ABA4A79-8296-4B5B-BFB3-07E5647195EC}"/>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8919" name="Rectangle 7">
            <a:extLst>
              <a:ext uri="{FF2B5EF4-FFF2-40B4-BE49-F238E27FC236}">
                <a16:creationId xmlns:a16="http://schemas.microsoft.com/office/drawing/2014/main" id="{ADAA324D-54B7-4353-8B1A-6987A0C19C4D}"/>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9944" name="Rectangle 8">
            <a:extLst>
              <a:ext uri="{FF2B5EF4-FFF2-40B4-BE49-F238E27FC236}">
                <a16:creationId xmlns:a16="http://schemas.microsoft.com/office/drawing/2014/main" id="{4BBBB1DF-149E-4B98-BE80-C21180EA6AC2}"/>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5" name="Rectangle 11">
            <a:extLst>
              <a:ext uri="{FF2B5EF4-FFF2-40B4-BE49-F238E27FC236}">
                <a16:creationId xmlns:a16="http://schemas.microsoft.com/office/drawing/2014/main" id="{5C757BB0-BA71-43A6-B8EA-5590465A543D}"/>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 </a:t>
            </a:r>
            <a:r>
              <a:rPr lang="en-US" altLang="en-US" sz="2400" b="1" dirty="0">
                <a:solidFill>
                  <a:srgbClr val="0000FF"/>
                </a:solidFill>
              </a:rPr>
              <a:t>location</a:t>
            </a:r>
            <a:r>
              <a:rPr lang="en-US" altLang="en-US" sz="2400" dirty="0"/>
              <a:t> (</a:t>
            </a:r>
            <a:r>
              <a:rPr lang="en-US" altLang="en-US" sz="2400" i="1" dirty="0">
                <a:solidFill>
                  <a:srgbClr val="0000FF"/>
                </a:solidFill>
              </a:rPr>
              <a:t>zone</a:t>
            </a:r>
            <a:r>
              <a:rPr lang="en-US" altLang="en-US" sz="2400" dirty="0"/>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 </a:t>
            </a:r>
            <a:r>
              <a:rPr lang="en-US" altLang="en-US" sz="2400" b="1" dirty="0">
                <a:solidFill>
                  <a:srgbClr val="B2B2B2"/>
                </a:solidFill>
              </a:rPr>
              <a:t>plus disease</a:t>
            </a:r>
            <a:r>
              <a:rPr lang="en-US" altLang="en-US" sz="2400" dirty="0">
                <a:solidFill>
                  <a:srgbClr val="B2B2B2"/>
                </a:solidFill>
              </a:rPr>
              <a:t> status</a:t>
            </a:r>
            <a:r>
              <a:rPr lang="en-US" altLang="en-US" sz="2400" dirty="0"/>
              <a:t>:</a:t>
            </a:r>
            <a:endParaRPr lang="en-US" altLang="en-US" dirty="0"/>
          </a:p>
          <a:p>
            <a:pPr lvl="2" eaLnBrk="1" hangingPunct="1"/>
            <a:r>
              <a:rPr lang="en-US" altLang="en-US" b="1" dirty="0">
                <a:solidFill>
                  <a:srgbClr val="0000FF"/>
                </a:solidFill>
              </a:rPr>
              <a:t>Location</a:t>
            </a:r>
          </a:p>
          <a:p>
            <a:pPr lvl="3" eaLnBrk="1" hangingPunct="1"/>
            <a:r>
              <a:rPr lang="en-US" altLang="en-US" i="1" dirty="0"/>
              <a:t>Zone 1</a:t>
            </a:r>
            <a:r>
              <a:rPr lang="en-US" altLang="en-US" dirty="0"/>
              <a:t>: </a:t>
            </a:r>
            <a:r>
              <a:rPr lang="en-US" altLang="en-US" dirty="0">
                <a:solidFill>
                  <a:srgbClr val="0000FF"/>
                </a:solidFill>
              </a:rPr>
              <a:t>Circle around ONH w/ radius 2x disc-fovea distance</a:t>
            </a:r>
          </a:p>
          <a:p>
            <a:pPr lvl="3" eaLnBrk="1" hangingPunct="1"/>
            <a:r>
              <a:rPr lang="en-US" altLang="en-US" i="1" dirty="0">
                <a:solidFill>
                  <a:schemeClr val="bg1">
                    <a:lumMod val="75000"/>
                  </a:schemeClr>
                </a:solidFill>
              </a:rPr>
              <a:t>Zone 2</a:t>
            </a:r>
            <a:endParaRPr lang="en-US" altLang="en-US" dirty="0">
              <a:solidFill>
                <a:schemeClr val="bg1">
                  <a:lumMod val="75000"/>
                </a:schemeClr>
              </a:solidFill>
            </a:endParaRPr>
          </a:p>
          <a:p>
            <a:pPr lvl="3" eaLnBrk="1" hangingPunct="1"/>
            <a:r>
              <a:rPr lang="en-US" altLang="en-US" i="1" dirty="0">
                <a:solidFill>
                  <a:schemeClr val="bg1">
                    <a:lumMod val="75000"/>
                  </a:schemeClr>
                </a:solidFill>
              </a:rPr>
              <a:t>Zone 3</a:t>
            </a:r>
            <a:endParaRPr lang="en-US" altLang="en-US" dirty="0">
              <a:solidFill>
                <a:schemeClr val="bg1">
                  <a:lumMod val="75000"/>
                </a:schemeClr>
              </a:solidFill>
            </a:endParaRPr>
          </a:p>
          <a:p>
            <a:pPr lvl="2" eaLnBrk="1" hangingPunct="1"/>
            <a:r>
              <a:rPr lang="en-US" altLang="en-US" b="1" dirty="0">
                <a:solidFill>
                  <a:schemeClr val="bg1"/>
                </a:solidFill>
              </a:rPr>
              <a:t>Appearance</a:t>
            </a:r>
          </a:p>
          <a:p>
            <a:pPr lvl="3" eaLnBrk="1" hangingPunct="1"/>
            <a:r>
              <a:rPr lang="en-US" altLang="en-US" i="1" dirty="0">
                <a:solidFill>
                  <a:schemeClr val="bg1"/>
                </a:solidFill>
              </a:rPr>
              <a:t>Stage 1</a:t>
            </a:r>
            <a:r>
              <a:rPr lang="en-US" altLang="en-US" dirty="0">
                <a:solidFill>
                  <a:schemeClr val="bg1"/>
                </a:solidFill>
              </a:rPr>
              <a:t>: Demarcation line</a:t>
            </a:r>
          </a:p>
          <a:p>
            <a:pPr lvl="3" eaLnBrk="1" hangingPunct="1"/>
            <a:r>
              <a:rPr lang="en-US" altLang="en-US" i="1" dirty="0">
                <a:solidFill>
                  <a:schemeClr val="bg1"/>
                </a:solidFill>
              </a:rPr>
              <a:t>Stage 2</a:t>
            </a:r>
            <a:r>
              <a:rPr lang="en-US" altLang="en-US" dirty="0">
                <a:solidFill>
                  <a:schemeClr val="bg1"/>
                </a:solidFill>
              </a:rPr>
              <a:t>: Elevated line (‘ridge’) +/- small tufts of neo</a:t>
            </a:r>
          </a:p>
          <a:p>
            <a:pPr lvl="3" eaLnBrk="1" hangingPunct="1"/>
            <a:r>
              <a:rPr lang="en-US" altLang="en-US" i="1" dirty="0">
                <a:solidFill>
                  <a:schemeClr val="bg1"/>
                </a:solidFill>
              </a:rPr>
              <a:t>Stage 3</a:t>
            </a:r>
            <a:r>
              <a:rPr lang="en-US" altLang="en-US" dirty="0">
                <a:solidFill>
                  <a:schemeClr val="bg1"/>
                </a:solidFill>
              </a:rPr>
              <a:t>: Ridge with extensive neo growing through ILM</a:t>
            </a:r>
          </a:p>
          <a:p>
            <a:pPr lvl="3" eaLnBrk="1" hangingPunct="1"/>
            <a:r>
              <a:rPr lang="en-US" altLang="en-US" i="1" dirty="0">
                <a:solidFill>
                  <a:schemeClr val="bg1"/>
                </a:solidFill>
              </a:rPr>
              <a:t>Stage 4</a:t>
            </a:r>
            <a:r>
              <a:rPr lang="en-US" altLang="en-US" dirty="0">
                <a:solidFill>
                  <a:schemeClr val="bg1"/>
                </a:solidFill>
              </a:rPr>
              <a:t>: Subtotal RD</a:t>
            </a:r>
          </a:p>
          <a:p>
            <a:pPr lvl="3" eaLnBrk="1" hangingPunct="1"/>
            <a:r>
              <a:rPr lang="en-US" altLang="en-US" i="1" dirty="0">
                <a:solidFill>
                  <a:schemeClr val="bg1"/>
                </a:solidFill>
              </a:rPr>
              <a:t>Stage 5</a:t>
            </a:r>
            <a:r>
              <a:rPr lang="en-US" altLang="en-US" dirty="0">
                <a:solidFill>
                  <a:schemeClr val="bg1"/>
                </a:solidFill>
              </a:rPr>
              <a:t>: Total RD</a:t>
            </a:r>
          </a:p>
        </p:txBody>
      </p:sp>
      <p:sp>
        <p:nvSpPr>
          <p:cNvPr id="39946" name="Rectangle 12">
            <a:extLst>
              <a:ext uri="{FF2B5EF4-FFF2-40B4-BE49-F238E27FC236}">
                <a16:creationId xmlns:a16="http://schemas.microsoft.com/office/drawing/2014/main" id="{B8604900-CF28-45F8-A0A3-747EE8FB3771}"/>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39947" name="Rectangle 13">
            <a:extLst>
              <a:ext uri="{FF2B5EF4-FFF2-40B4-BE49-F238E27FC236}">
                <a16:creationId xmlns:a16="http://schemas.microsoft.com/office/drawing/2014/main" id="{2C52BCE6-A0D6-4FEF-8CFD-6335CA1393A3}"/>
              </a:ext>
            </a:extLst>
          </p:cNvPr>
          <p:cNvSpPr>
            <a:spLocks noChangeArrowheads="1"/>
          </p:cNvSpPr>
          <p:nvPr/>
        </p:nvSpPr>
        <p:spPr bwMode="auto">
          <a:xfrm>
            <a:off x="914400" y="2743200"/>
            <a:ext cx="914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8" name="Oval 16">
            <a:extLst>
              <a:ext uri="{FF2B5EF4-FFF2-40B4-BE49-F238E27FC236}">
                <a16:creationId xmlns:a16="http://schemas.microsoft.com/office/drawing/2014/main" id="{D997DC11-CFB6-4752-8315-671980B2B74C}"/>
              </a:ext>
            </a:extLst>
          </p:cNvPr>
          <p:cNvSpPr>
            <a:spLocks noChangeArrowheads="1"/>
          </p:cNvSpPr>
          <p:nvPr/>
        </p:nvSpPr>
        <p:spPr bwMode="auto">
          <a:xfrm>
            <a:off x="4114800" y="3733800"/>
            <a:ext cx="2057400" cy="1981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9" name="Oval 17">
            <a:extLst>
              <a:ext uri="{FF2B5EF4-FFF2-40B4-BE49-F238E27FC236}">
                <a16:creationId xmlns:a16="http://schemas.microsoft.com/office/drawing/2014/main" id="{05F4AE13-128E-4A26-9692-419D8A45726C}"/>
              </a:ext>
            </a:extLst>
          </p:cNvPr>
          <p:cNvSpPr>
            <a:spLocks noChangeArrowheads="1"/>
          </p:cNvSpPr>
          <p:nvPr/>
        </p:nvSpPr>
        <p:spPr bwMode="auto">
          <a:xfrm>
            <a:off x="5105400" y="4648200"/>
            <a:ext cx="152400" cy="1524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50" name="Oval 18">
            <a:extLst>
              <a:ext uri="{FF2B5EF4-FFF2-40B4-BE49-F238E27FC236}">
                <a16:creationId xmlns:a16="http://schemas.microsoft.com/office/drawing/2014/main" id="{3D4EE323-7706-43A0-AFC3-0BFB1C00F445}"/>
              </a:ext>
            </a:extLst>
          </p:cNvPr>
          <p:cNvSpPr>
            <a:spLocks noChangeArrowheads="1"/>
          </p:cNvSpPr>
          <p:nvPr/>
        </p:nvSpPr>
        <p:spPr bwMode="auto">
          <a:xfrm>
            <a:off x="5181600" y="4343400"/>
            <a:ext cx="609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51" name="Oval 19">
            <a:extLst>
              <a:ext uri="{FF2B5EF4-FFF2-40B4-BE49-F238E27FC236}">
                <a16:creationId xmlns:a16="http://schemas.microsoft.com/office/drawing/2014/main" id="{96FDE39C-ECD5-42C8-93AB-915BF8CB97A3}"/>
              </a:ext>
            </a:extLst>
          </p:cNvPr>
          <p:cNvSpPr>
            <a:spLocks noChangeArrowheads="1"/>
          </p:cNvSpPr>
          <p:nvPr/>
        </p:nvSpPr>
        <p:spPr bwMode="auto">
          <a:xfrm>
            <a:off x="3733800" y="4038600"/>
            <a:ext cx="1447800" cy="1371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52" name="Rectangle 20">
            <a:extLst>
              <a:ext uri="{FF2B5EF4-FFF2-40B4-BE49-F238E27FC236}">
                <a16:creationId xmlns:a16="http://schemas.microsoft.com/office/drawing/2014/main" id="{2AF44E57-4A23-429D-8719-406C2667F77E}"/>
              </a:ext>
            </a:extLst>
          </p:cNvPr>
          <p:cNvSpPr>
            <a:spLocks noChangeArrowheads="1"/>
          </p:cNvSpPr>
          <p:nvPr/>
        </p:nvSpPr>
        <p:spPr bwMode="auto">
          <a:xfrm>
            <a:off x="3733800" y="4038600"/>
            <a:ext cx="381000" cy="144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53" name="Line 21">
            <a:extLst>
              <a:ext uri="{FF2B5EF4-FFF2-40B4-BE49-F238E27FC236}">
                <a16:creationId xmlns:a16="http://schemas.microsoft.com/office/drawing/2014/main" id="{13C41346-BE4B-4567-87B6-EFFFA75F1AA7}"/>
              </a:ext>
            </a:extLst>
          </p:cNvPr>
          <p:cNvSpPr>
            <a:spLocks noChangeShapeType="1"/>
          </p:cNvSpPr>
          <p:nvPr/>
        </p:nvSpPr>
        <p:spPr bwMode="auto">
          <a:xfrm>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Line 22">
            <a:extLst>
              <a:ext uri="{FF2B5EF4-FFF2-40B4-BE49-F238E27FC236}">
                <a16:creationId xmlns:a16="http://schemas.microsoft.com/office/drawing/2014/main" id="{65BEA403-AB7E-42C5-9A66-134529A00E22}"/>
              </a:ext>
            </a:extLst>
          </p:cNvPr>
          <p:cNvSpPr>
            <a:spLocks noChangeShapeType="1"/>
          </p:cNvSpPr>
          <p:nvPr/>
        </p:nvSpPr>
        <p:spPr bwMode="auto">
          <a:xfrm flipH="1">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5" name="Line 23">
            <a:extLst>
              <a:ext uri="{FF2B5EF4-FFF2-40B4-BE49-F238E27FC236}">
                <a16:creationId xmlns:a16="http://schemas.microsoft.com/office/drawing/2014/main" id="{EBFA4DAE-2957-4E79-8F9B-8FAC0829B346}"/>
              </a:ext>
            </a:extLst>
          </p:cNvPr>
          <p:cNvSpPr>
            <a:spLocks noChangeShapeType="1"/>
          </p:cNvSpPr>
          <p:nvPr/>
        </p:nvSpPr>
        <p:spPr bwMode="auto">
          <a:xfrm flipH="1">
            <a:off x="4114800" y="4724400"/>
            <a:ext cx="6096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6" name="Oval 24">
            <a:extLst>
              <a:ext uri="{FF2B5EF4-FFF2-40B4-BE49-F238E27FC236}">
                <a16:creationId xmlns:a16="http://schemas.microsoft.com/office/drawing/2014/main" id="{021ECCBB-476D-4570-950D-2BF40484B860}"/>
              </a:ext>
            </a:extLst>
          </p:cNvPr>
          <p:cNvSpPr>
            <a:spLocks noChangeArrowheads="1"/>
          </p:cNvSpPr>
          <p:nvPr/>
        </p:nvSpPr>
        <p:spPr bwMode="auto">
          <a:xfrm>
            <a:off x="3657600" y="3962400"/>
            <a:ext cx="457200" cy="160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57" name="Oval 25">
            <a:extLst>
              <a:ext uri="{FF2B5EF4-FFF2-40B4-BE49-F238E27FC236}">
                <a16:creationId xmlns:a16="http://schemas.microsoft.com/office/drawing/2014/main" id="{CFE54CC7-26AA-4C32-8F2F-FB33F811ECF1}"/>
              </a:ext>
            </a:extLst>
          </p:cNvPr>
          <p:cNvSpPr>
            <a:spLocks noChangeArrowheads="1"/>
          </p:cNvSpPr>
          <p:nvPr/>
        </p:nvSpPr>
        <p:spPr bwMode="auto">
          <a:xfrm>
            <a:off x="5486400" y="4191000"/>
            <a:ext cx="381000" cy="990600"/>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58" name="Text Box 26">
            <a:extLst>
              <a:ext uri="{FF2B5EF4-FFF2-40B4-BE49-F238E27FC236}">
                <a16:creationId xmlns:a16="http://schemas.microsoft.com/office/drawing/2014/main" id="{62B0C385-5033-41D6-88F9-5325C908DA56}"/>
              </a:ext>
            </a:extLst>
          </p:cNvPr>
          <p:cNvSpPr txBox="1">
            <a:spLocks noChangeArrowheads="1"/>
          </p:cNvSpPr>
          <p:nvPr/>
        </p:nvSpPr>
        <p:spPr bwMode="auto">
          <a:xfrm>
            <a:off x="6858000" y="4419600"/>
            <a:ext cx="95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t>(OD)</a:t>
            </a:r>
          </a:p>
        </p:txBody>
      </p:sp>
      <p:sp>
        <p:nvSpPr>
          <p:cNvPr id="39959" name="Text Box 27">
            <a:extLst>
              <a:ext uri="{FF2B5EF4-FFF2-40B4-BE49-F238E27FC236}">
                <a16:creationId xmlns:a16="http://schemas.microsoft.com/office/drawing/2014/main" id="{E337D2E3-9854-479E-8546-332DC3D9FBCF}"/>
              </a:ext>
            </a:extLst>
          </p:cNvPr>
          <p:cNvSpPr txBox="1">
            <a:spLocks noChangeArrowheads="1"/>
          </p:cNvSpPr>
          <p:nvPr/>
        </p:nvSpPr>
        <p:spPr bwMode="auto">
          <a:xfrm>
            <a:off x="4833938" y="3810000"/>
            <a:ext cx="88106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1</a:t>
            </a:r>
          </a:p>
        </p:txBody>
      </p:sp>
      <p:sp>
        <p:nvSpPr>
          <p:cNvPr id="39960" name="Slide Number Placeholder 1">
            <a:extLst>
              <a:ext uri="{FF2B5EF4-FFF2-40B4-BE49-F238E27FC236}">
                <a16:creationId xmlns:a16="http://schemas.microsoft.com/office/drawing/2014/main" id="{DE7303DF-F51A-4FFB-8CDD-AA106A2F9BFF}"/>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287ACB7-0C85-48F5-86A3-7DDB4CF1B916}" type="slidenum">
              <a:rPr lang="en-US" altLang="en-US" sz="1000"/>
              <a:pPr>
                <a:spcBef>
                  <a:spcPct val="0"/>
                </a:spcBef>
                <a:buClrTx/>
                <a:buSzTx/>
                <a:buFontTx/>
                <a:buNone/>
              </a:pPr>
              <a:t>57</a:t>
            </a:fld>
            <a:endParaRPr lang="en-US" altLang="en-US" sz="1000"/>
          </a:p>
        </p:txBody>
      </p:sp>
      <p:sp>
        <p:nvSpPr>
          <p:cNvPr id="39961" name="Line 23">
            <a:extLst>
              <a:ext uri="{FF2B5EF4-FFF2-40B4-BE49-F238E27FC236}">
                <a16:creationId xmlns:a16="http://schemas.microsoft.com/office/drawing/2014/main" id="{ED21B06E-F9A7-4D59-AFB4-336D24CCE480}"/>
              </a:ext>
            </a:extLst>
          </p:cNvPr>
          <p:cNvSpPr>
            <a:spLocks noChangeShapeType="1"/>
          </p:cNvSpPr>
          <p:nvPr/>
        </p:nvSpPr>
        <p:spPr bwMode="auto">
          <a:xfrm flipH="1">
            <a:off x="4648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2" name="TextBox 1">
            <a:extLst>
              <a:ext uri="{FF2B5EF4-FFF2-40B4-BE49-F238E27FC236}">
                <a16:creationId xmlns:a16="http://schemas.microsoft.com/office/drawing/2014/main" id="{975017A0-DCE3-4EE9-A94B-1F018C3E849E}"/>
              </a:ext>
            </a:extLst>
          </p:cNvPr>
          <p:cNvSpPr txBox="1">
            <a:spLocks noChangeArrowheads="1"/>
          </p:cNvSpPr>
          <p:nvPr/>
        </p:nvSpPr>
        <p:spPr bwMode="auto">
          <a:xfrm>
            <a:off x="3733800" y="1828800"/>
            <a:ext cx="1938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(ONH = optic nerve head)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A0C5334-F4E6-41FE-9E20-14FE5554F9E7}"/>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39" name="Rectangle 3">
            <a:extLst>
              <a:ext uri="{FF2B5EF4-FFF2-40B4-BE49-F238E27FC236}">
                <a16:creationId xmlns:a16="http://schemas.microsoft.com/office/drawing/2014/main" id="{CA55FAE5-E043-4594-87B7-23AE151BFEC2}"/>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9940" name="Rectangle 4">
            <a:extLst>
              <a:ext uri="{FF2B5EF4-FFF2-40B4-BE49-F238E27FC236}">
                <a16:creationId xmlns:a16="http://schemas.microsoft.com/office/drawing/2014/main" id="{46023059-BAC6-47C1-ABA9-499D501E19D5}"/>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9941" name="Rectangle 5">
            <a:extLst>
              <a:ext uri="{FF2B5EF4-FFF2-40B4-BE49-F238E27FC236}">
                <a16:creationId xmlns:a16="http://schemas.microsoft.com/office/drawing/2014/main" id="{E26574A8-4F3F-47CD-8D64-52CE7882FE23}"/>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9942" name="Rectangle 6">
            <a:extLst>
              <a:ext uri="{FF2B5EF4-FFF2-40B4-BE49-F238E27FC236}">
                <a16:creationId xmlns:a16="http://schemas.microsoft.com/office/drawing/2014/main" id="{102A9F2A-070C-4685-97B4-84EED9BA01F2}"/>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39943" name="Rectangle 7">
            <a:extLst>
              <a:ext uri="{FF2B5EF4-FFF2-40B4-BE49-F238E27FC236}">
                <a16:creationId xmlns:a16="http://schemas.microsoft.com/office/drawing/2014/main" id="{F0817BAD-67B7-487F-93C9-C0D4E69861B1}"/>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0968" name="Rectangle 8">
            <a:extLst>
              <a:ext uri="{FF2B5EF4-FFF2-40B4-BE49-F238E27FC236}">
                <a16:creationId xmlns:a16="http://schemas.microsoft.com/office/drawing/2014/main" id="{F47FAAD5-4B0E-43D3-AFD5-103BFF623918}"/>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9" name="Rectangle 11">
            <a:extLst>
              <a:ext uri="{FF2B5EF4-FFF2-40B4-BE49-F238E27FC236}">
                <a16:creationId xmlns:a16="http://schemas.microsoft.com/office/drawing/2014/main" id="{E8B314B7-4ADD-4239-9DCE-F921645ADBB9}"/>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 </a:t>
            </a:r>
            <a:r>
              <a:rPr lang="en-US" altLang="en-US" sz="2400" b="1" dirty="0">
                <a:solidFill>
                  <a:srgbClr val="0000FF"/>
                </a:solidFill>
              </a:rPr>
              <a:t>location</a:t>
            </a:r>
            <a:r>
              <a:rPr lang="en-US" altLang="en-US" sz="2400" dirty="0"/>
              <a:t> (</a:t>
            </a:r>
            <a:r>
              <a:rPr lang="en-US" altLang="en-US" sz="2400" i="1" dirty="0">
                <a:solidFill>
                  <a:srgbClr val="0000FF"/>
                </a:solidFill>
              </a:rPr>
              <a:t>zone</a:t>
            </a:r>
            <a:r>
              <a:rPr lang="en-US" altLang="en-US" sz="2400" dirty="0"/>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 </a:t>
            </a:r>
            <a:r>
              <a:rPr lang="en-US" altLang="en-US" sz="2400" b="1" dirty="0">
                <a:solidFill>
                  <a:srgbClr val="B2B2B2"/>
                </a:solidFill>
              </a:rPr>
              <a:t>plus disease</a:t>
            </a:r>
            <a:r>
              <a:rPr lang="en-US" altLang="en-US" sz="2400" dirty="0">
                <a:solidFill>
                  <a:srgbClr val="B2B2B2"/>
                </a:solidFill>
              </a:rPr>
              <a:t> status</a:t>
            </a:r>
            <a:r>
              <a:rPr lang="en-US" altLang="en-US" sz="2400" dirty="0"/>
              <a:t>:</a:t>
            </a:r>
            <a:endParaRPr lang="en-US" altLang="en-US" dirty="0"/>
          </a:p>
          <a:p>
            <a:pPr lvl="2" eaLnBrk="1" hangingPunct="1"/>
            <a:r>
              <a:rPr lang="en-US" altLang="en-US" b="1" dirty="0">
                <a:solidFill>
                  <a:srgbClr val="0000FF"/>
                </a:solidFill>
              </a:rPr>
              <a:t>Location</a:t>
            </a:r>
          </a:p>
          <a:p>
            <a:pPr lvl="3" eaLnBrk="1" hangingPunct="1"/>
            <a:r>
              <a:rPr lang="en-US" altLang="en-US" i="1" dirty="0"/>
              <a:t>Zone 1</a:t>
            </a:r>
            <a:r>
              <a:rPr lang="en-US" altLang="en-US" dirty="0"/>
              <a:t>: </a:t>
            </a:r>
            <a:r>
              <a:rPr lang="en-US" altLang="en-US" dirty="0">
                <a:solidFill>
                  <a:srgbClr val="0000FF"/>
                </a:solidFill>
              </a:rPr>
              <a:t>Circle around ONH w/ radius 2x disc-fovea distance</a:t>
            </a:r>
          </a:p>
          <a:p>
            <a:pPr lvl="3" eaLnBrk="1" hangingPunct="1"/>
            <a:r>
              <a:rPr lang="en-US" altLang="en-US" i="1" dirty="0"/>
              <a:t>Zone 2</a:t>
            </a:r>
            <a:r>
              <a:rPr lang="en-US" altLang="en-US" dirty="0"/>
              <a:t>: </a:t>
            </a:r>
            <a:r>
              <a:rPr lang="en-US" altLang="en-US" dirty="0">
                <a:solidFill>
                  <a:srgbClr val="0000FF"/>
                </a:solidFill>
              </a:rPr>
              <a:t>Edge of Zone 1 to nasal </a:t>
            </a:r>
            <a:r>
              <a:rPr lang="en-US" altLang="en-US" dirty="0" err="1">
                <a:solidFill>
                  <a:srgbClr val="0000FF"/>
                </a:solidFill>
              </a:rPr>
              <a:t>ora</a:t>
            </a:r>
            <a:r>
              <a:rPr lang="en-US" altLang="en-US" dirty="0">
                <a:solidFill>
                  <a:srgbClr val="0000FF"/>
                </a:solidFill>
              </a:rPr>
              <a:t>, and around temporally</a:t>
            </a:r>
          </a:p>
          <a:p>
            <a:pPr lvl="3" eaLnBrk="1" hangingPunct="1"/>
            <a:r>
              <a:rPr lang="en-US" altLang="en-US" i="1" dirty="0">
                <a:solidFill>
                  <a:schemeClr val="bg1">
                    <a:lumMod val="75000"/>
                  </a:schemeClr>
                </a:solidFill>
              </a:rPr>
              <a:t>Zone 3</a:t>
            </a:r>
            <a:endParaRPr lang="en-US" altLang="en-US" dirty="0">
              <a:solidFill>
                <a:schemeClr val="bg1">
                  <a:lumMod val="75000"/>
                </a:schemeClr>
              </a:solidFill>
            </a:endParaRPr>
          </a:p>
          <a:p>
            <a:pPr lvl="2" eaLnBrk="1" hangingPunct="1"/>
            <a:r>
              <a:rPr lang="en-US" altLang="en-US" b="1" dirty="0">
                <a:solidFill>
                  <a:schemeClr val="bg1"/>
                </a:solidFill>
              </a:rPr>
              <a:t>Appearance</a:t>
            </a:r>
          </a:p>
          <a:p>
            <a:pPr lvl="3" eaLnBrk="1" hangingPunct="1"/>
            <a:r>
              <a:rPr lang="en-US" altLang="en-US" i="1" dirty="0">
                <a:solidFill>
                  <a:schemeClr val="bg1"/>
                </a:solidFill>
              </a:rPr>
              <a:t>Stage 1</a:t>
            </a:r>
            <a:r>
              <a:rPr lang="en-US" altLang="en-US" dirty="0">
                <a:solidFill>
                  <a:schemeClr val="bg1"/>
                </a:solidFill>
              </a:rPr>
              <a:t>: Demarcation line</a:t>
            </a:r>
          </a:p>
          <a:p>
            <a:pPr lvl="3" eaLnBrk="1" hangingPunct="1"/>
            <a:r>
              <a:rPr lang="en-US" altLang="en-US" i="1" dirty="0">
                <a:solidFill>
                  <a:schemeClr val="bg1"/>
                </a:solidFill>
              </a:rPr>
              <a:t>Stage 2</a:t>
            </a:r>
            <a:r>
              <a:rPr lang="en-US" altLang="en-US" dirty="0">
                <a:solidFill>
                  <a:schemeClr val="bg1"/>
                </a:solidFill>
              </a:rPr>
              <a:t>: Elevated line (‘ridge’) +/- small tufts of neo</a:t>
            </a:r>
          </a:p>
          <a:p>
            <a:pPr lvl="3" eaLnBrk="1" hangingPunct="1"/>
            <a:r>
              <a:rPr lang="en-US" altLang="en-US" i="1" dirty="0">
                <a:solidFill>
                  <a:schemeClr val="bg1"/>
                </a:solidFill>
              </a:rPr>
              <a:t>Stage 3</a:t>
            </a:r>
            <a:r>
              <a:rPr lang="en-US" altLang="en-US" dirty="0">
                <a:solidFill>
                  <a:schemeClr val="bg1"/>
                </a:solidFill>
              </a:rPr>
              <a:t>: Ridge with extensive neo growing through ILM</a:t>
            </a:r>
          </a:p>
          <a:p>
            <a:pPr lvl="3" eaLnBrk="1" hangingPunct="1"/>
            <a:r>
              <a:rPr lang="en-US" altLang="en-US" i="1" dirty="0">
                <a:solidFill>
                  <a:schemeClr val="bg1"/>
                </a:solidFill>
              </a:rPr>
              <a:t>Stage 4</a:t>
            </a:r>
            <a:r>
              <a:rPr lang="en-US" altLang="en-US" dirty="0">
                <a:solidFill>
                  <a:schemeClr val="bg1"/>
                </a:solidFill>
              </a:rPr>
              <a:t>: Subtotal RD</a:t>
            </a:r>
          </a:p>
          <a:p>
            <a:pPr lvl="3" eaLnBrk="1" hangingPunct="1"/>
            <a:r>
              <a:rPr lang="en-US" altLang="en-US" i="1" dirty="0">
                <a:solidFill>
                  <a:schemeClr val="bg1"/>
                </a:solidFill>
              </a:rPr>
              <a:t>Stage 5</a:t>
            </a:r>
            <a:r>
              <a:rPr lang="en-US" altLang="en-US" dirty="0">
                <a:solidFill>
                  <a:schemeClr val="bg1"/>
                </a:solidFill>
              </a:rPr>
              <a:t>: Total RD</a:t>
            </a:r>
          </a:p>
        </p:txBody>
      </p:sp>
      <p:sp>
        <p:nvSpPr>
          <p:cNvPr id="40970" name="Rectangle 12">
            <a:extLst>
              <a:ext uri="{FF2B5EF4-FFF2-40B4-BE49-F238E27FC236}">
                <a16:creationId xmlns:a16="http://schemas.microsoft.com/office/drawing/2014/main" id="{0B1FC1B7-34B2-4AC3-9CF8-1996EBD22711}"/>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40971" name="Rectangle 13">
            <a:extLst>
              <a:ext uri="{FF2B5EF4-FFF2-40B4-BE49-F238E27FC236}">
                <a16:creationId xmlns:a16="http://schemas.microsoft.com/office/drawing/2014/main" id="{DEA4734C-0188-40D2-BAB8-0B6CBC2D12FE}"/>
              </a:ext>
            </a:extLst>
          </p:cNvPr>
          <p:cNvSpPr>
            <a:spLocks noChangeArrowheads="1"/>
          </p:cNvSpPr>
          <p:nvPr/>
        </p:nvSpPr>
        <p:spPr bwMode="auto">
          <a:xfrm>
            <a:off x="914400" y="2743200"/>
            <a:ext cx="914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72" name="Oval 16">
            <a:extLst>
              <a:ext uri="{FF2B5EF4-FFF2-40B4-BE49-F238E27FC236}">
                <a16:creationId xmlns:a16="http://schemas.microsoft.com/office/drawing/2014/main" id="{03C81DA4-E1FB-4BAC-AF43-53E93F1AE4A4}"/>
              </a:ext>
            </a:extLst>
          </p:cNvPr>
          <p:cNvSpPr>
            <a:spLocks noChangeArrowheads="1"/>
          </p:cNvSpPr>
          <p:nvPr/>
        </p:nvSpPr>
        <p:spPr bwMode="auto">
          <a:xfrm>
            <a:off x="4114800" y="3733800"/>
            <a:ext cx="2057400" cy="1981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73" name="Oval 17">
            <a:extLst>
              <a:ext uri="{FF2B5EF4-FFF2-40B4-BE49-F238E27FC236}">
                <a16:creationId xmlns:a16="http://schemas.microsoft.com/office/drawing/2014/main" id="{6B3E0227-342D-4FB4-A20F-07789B6F56D5}"/>
              </a:ext>
            </a:extLst>
          </p:cNvPr>
          <p:cNvSpPr>
            <a:spLocks noChangeArrowheads="1"/>
          </p:cNvSpPr>
          <p:nvPr/>
        </p:nvSpPr>
        <p:spPr bwMode="auto">
          <a:xfrm>
            <a:off x="5105400" y="4648200"/>
            <a:ext cx="152400" cy="1524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74" name="Oval 18">
            <a:extLst>
              <a:ext uri="{FF2B5EF4-FFF2-40B4-BE49-F238E27FC236}">
                <a16:creationId xmlns:a16="http://schemas.microsoft.com/office/drawing/2014/main" id="{89F37FD5-0094-417E-B1F9-036EA6291806}"/>
              </a:ext>
            </a:extLst>
          </p:cNvPr>
          <p:cNvSpPr>
            <a:spLocks noChangeArrowheads="1"/>
          </p:cNvSpPr>
          <p:nvPr/>
        </p:nvSpPr>
        <p:spPr bwMode="auto">
          <a:xfrm>
            <a:off x="5181600" y="4343400"/>
            <a:ext cx="609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75" name="Oval 19">
            <a:extLst>
              <a:ext uri="{FF2B5EF4-FFF2-40B4-BE49-F238E27FC236}">
                <a16:creationId xmlns:a16="http://schemas.microsoft.com/office/drawing/2014/main" id="{B0069C2F-76F2-4AEF-96F2-C33FEEEF07CF}"/>
              </a:ext>
            </a:extLst>
          </p:cNvPr>
          <p:cNvSpPr>
            <a:spLocks noChangeArrowheads="1"/>
          </p:cNvSpPr>
          <p:nvPr/>
        </p:nvSpPr>
        <p:spPr bwMode="auto">
          <a:xfrm>
            <a:off x="3733800" y="4038600"/>
            <a:ext cx="1447800" cy="1371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76" name="Rectangle 20">
            <a:extLst>
              <a:ext uri="{FF2B5EF4-FFF2-40B4-BE49-F238E27FC236}">
                <a16:creationId xmlns:a16="http://schemas.microsoft.com/office/drawing/2014/main" id="{C694DB2A-99FB-4E70-B0DC-72178EB77D83}"/>
              </a:ext>
            </a:extLst>
          </p:cNvPr>
          <p:cNvSpPr>
            <a:spLocks noChangeArrowheads="1"/>
          </p:cNvSpPr>
          <p:nvPr/>
        </p:nvSpPr>
        <p:spPr bwMode="auto">
          <a:xfrm>
            <a:off x="3733800" y="4038600"/>
            <a:ext cx="381000" cy="144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77" name="Line 21">
            <a:extLst>
              <a:ext uri="{FF2B5EF4-FFF2-40B4-BE49-F238E27FC236}">
                <a16:creationId xmlns:a16="http://schemas.microsoft.com/office/drawing/2014/main" id="{69415E40-08B3-44F1-8C25-282662DB5DB3}"/>
              </a:ext>
            </a:extLst>
          </p:cNvPr>
          <p:cNvSpPr>
            <a:spLocks noChangeShapeType="1"/>
          </p:cNvSpPr>
          <p:nvPr/>
        </p:nvSpPr>
        <p:spPr bwMode="auto">
          <a:xfrm>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8" name="Line 22">
            <a:extLst>
              <a:ext uri="{FF2B5EF4-FFF2-40B4-BE49-F238E27FC236}">
                <a16:creationId xmlns:a16="http://schemas.microsoft.com/office/drawing/2014/main" id="{0CBF990D-4758-42CA-94C3-7EE362ACAB85}"/>
              </a:ext>
            </a:extLst>
          </p:cNvPr>
          <p:cNvSpPr>
            <a:spLocks noChangeShapeType="1"/>
          </p:cNvSpPr>
          <p:nvPr/>
        </p:nvSpPr>
        <p:spPr bwMode="auto">
          <a:xfrm flipH="1">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9" name="Oval 24">
            <a:extLst>
              <a:ext uri="{FF2B5EF4-FFF2-40B4-BE49-F238E27FC236}">
                <a16:creationId xmlns:a16="http://schemas.microsoft.com/office/drawing/2014/main" id="{BFB08747-E421-4828-8810-2095E8A4112A}"/>
              </a:ext>
            </a:extLst>
          </p:cNvPr>
          <p:cNvSpPr>
            <a:spLocks noChangeArrowheads="1"/>
          </p:cNvSpPr>
          <p:nvPr/>
        </p:nvSpPr>
        <p:spPr bwMode="auto">
          <a:xfrm>
            <a:off x="3657600" y="3962400"/>
            <a:ext cx="457200" cy="160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80" name="Oval 25">
            <a:extLst>
              <a:ext uri="{FF2B5EF4-FFF2-40B4-BE49-F238E27FC236}">
                <a16:creationId xmlns:a16="http://schemas.microsoft.com/office/drawing/2014/main" id="{D1D1CC59-23C3-4157-ABC5-FEEFDA3D7318}"/>
              </a:ext>
            </a:extLst>
          </p:cNvPr>
          <p:cNvSpPr>
            <a:spLocks noChangeArrowheads="1"/>
          </p:cNvSpPr>
          <p:nvPr/>
        </p:nvSpPr>
        <p:spPr bwMode="auto">
          <a:xfrm>
            <a:off x="5486400" y="4191000"/>
            <a:ext cx="381000" cy="990600"/>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81" name="Text Box 26">
            <a:extLst>
              <a:ext uri="{FF2B5EF4-FFF2-40B4-BE49-F238E27FC236}">
                <a16:creationId xmlns:a16="http://schemas.microsoft.com/office/drawing/2014/main" id="{75DAC3FA-04A6-429A-AE1F-A39ACAC98720}"/>
              </a:ext>
            </a:extLst>
          </p:cNvPr>
          <p:cNvSpPr txBox="1">
            <a:spLocks noChangeArrowheads="1"/>
          </p:cNvSpPr>
          <p:nvPr/>
        </p:nvSpPr>
        <p:spPr bwMode="auto">
          <a:xfrm>
            <a:off x="6858000" y="4419600"/>
            <a:ext cx="95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t>(OD)</a:t>
            </a:r>
          </a:p>
        </p:txBody>
      </p:sp>
      <p:sp>
        <p:nvSpPr>
          <p:cNvPr id="40982" name="Text Box 27">
            <a:extLst>
              <a:ext uri="{FF2B5EF4-FFF2-40B4-BE49-F238E27FC236}">
                <a16:creationId xmlns:a16="http://schemas.microsoft.com/office/drawing/2014/main" id="{D0EBDF4F-5401-4670-8B65-A92D67EACA46}"/>
              </a:ext>
            </a:extLst>
          </p:cNvPr>
          <p:cNvSpPr txBox="1">
            <a:spLocks noChangeArrowheads="1"/>
          </p:cNvSpPr>
          <p:nvPr/>
        </p:nvSpPr>
        <p:spPr bwMode="auto">
          <a:xfrm>
            <a:off x="4833938" y="3810000"/>
            <a:ext cx="88106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1</a:t>
            </a:r>
          </a:p>
        </p:txBody>
      </p:sp>
      <p:sp>
        <p:nvSpPr>
          <p:cNvPr id="40983" name="Rectangle 9">
            <a:extLst>
              <a:ext uri="{FF2B5EF4-FFF2-40B4-BE49-F238E27FC236}">
                <a16:creationId xmlns:a16="http://schemas.microsoft.com/office/drawing/2014/main" id="{13BC15C2-C269-4A9D-96A1-11F881BC5F8D}"/>
              </a:ext>
            </a:extLst>
          </p:cNvPr>
          <p:cNvSpPr>
            <a:spLocks noChangeArrowheads="1"/>
          </p:cNvSpPr>
          <p:nvPr/>
        </p:nvSpPr>
        <p:spPr bwMode="auto">
          <a:xfrm>
            <a:off x="2819400" y="1905000"/>
            <a:ext cx="58674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84" name="Slide Number Placeholder 1">
            <a:extLst>
              <a:ext uri="{FF2B5EF4-FFF2-40B4-BE49-F238E27FC236}">
                <a16:creationId xmlns:a16="http://schemas.microsoft.com/office/drawing/2014/main" id="{2D339F58-FA04-4E3B-8BB4-D7695E3A4B5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AF34BC-12E8-4964-95C1-9BFF179B66B9}" type="slidenum">
              <a:rPr lang="en-US" altLang="en-US" sz="1000"/>
              <a:pPr>
                <a:spcBef>
                  <a:spcPct val="0"/>
                </a:spcBef>
                <a:buClrTx/>
                <a:buSzTx/>
                <a:buFontTx/>
                <a:buNone/>
              </a:pPr>
              <a:t>58</a:t>
            </a:fld>
            <a:endParaRPr lang="en-US" altLang="en-US" sz="1000"/>
          </a:p>
        </p:txBody>
      </p:sp>
      <p:sp>
        <p:nvSpPr>
          <p:cNvPr id="40985" name="Line 23">
            <a:extLst>
              <a:ext uri="{FF2B5EF4-FFF2-40B4-BE49-F238E27FC236}">
                <a16:creationId xmlns:a16="http://schemas.microsoft.com/office/drawing/2014/main" id="{8F104C92-1C90-4611-94BF-617D223EA718}"/>
              </a:ext>
            </a:extLst>
          </p:cNvPr>
          <p:cNvSpPr>
            <a:spLocks noChangeShapeType="1"/>
          </p:cNvSpPr>
          <p:nvPr/>
        </p:nvSpPr>
        <p:spPr bwMode="auto">
          <a:xfrm flipH="1">
            <a:off x="4114800" y="4724400"/>
            <a:ext cx="6096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6" name="Line 23">
            <a:extLst>
              <a:ext uri="{FF2B5EF4-FFF2-40B4-BE49-F238E27FC236}">
                <a16:creationId xmlns:a16="http://schemas.microsoft.com/office/drawing/2014/main" id="{B9127EDF-0A19-499E-A40A-71DEA5561DBB}"/>
              </a:ext>
            </a:extLst>
          </p:cNvPr>
          <p:cNvSpPr>
            <a:spLocks noChangeShapeType="1"/>
          </p:cNvSpPr>
          <p:nvPr/>
        </p:nvSpPr>
        <p:spPr bwMode="auto">
          <a:xfrm flipH="1">
            <a:off x="4648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CE04420-5BD8-4C13-9EC1-1F36F2331333}"/>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3" name="Rectangle 3">
            <a:extLst>
              <a:ext uri="{FF2B5EF4-FFF2-40B4-BE49-F238E27FC236}">
                <a16:creationId xmlns:a16="http://schemas.microsoft.com/office/drawing/2014/main" id="{65A8579E-658E-4729-A455-0B539D916FEE}"/>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0964" name="Rectangle 4">
            <a:extLst>
              <a:ext uri="{FF2B5EF4-FFF2-40B4-BE49-F238E27FC236}">
                <a16:creationId xmlns:a16="http://schemas.microsoft.com/office/drawing/2014/main" id="{D17E2CF6-3FA1-40C3-8D8C-0AF72C2B2115}"/>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0965" name="Rectangle 5">
            <a:extLst>
              <a:ext uri="{FF2B5EF4-FFF2-40B4-BE49-F238E27FC236}">
                <a16:creationId xmlns:a16="http://schemas.microsoft.com/office/drawing/2014/main" id="{8EFA38B3-A95A-4E7A-9E8F-FB3FECF9DF1B}"/>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0966" name="Rectangle 6">
            <a:extLst>
              <a:ext uri="{FF2B5EF4-FFF2-40B4-BE49-F238E27FC236}">
                <a16:creationId xmlns:a16="http://schemas.microsoft.com/office/drawing/2014/main" id="{96685E8E-AD2D-44F6-B114-754E63FAC5D6}"/>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0967" name="Rectangle 7">
            <a:extLst>
              <a:ext uri="{FF2B5EF4-FFF2-40B4-BE49-F238E27FC236}">
                <a16:creationId xmlns:a16="http://schemas.microsoft.com/office/drawing/2014/main" id="{B47401BA-7840-4409-AD5A-C0EAB0FC380C}"/>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1992" name="Rectangle 8">
            <a:extLst>
              <a:ext uri="{FF2B5EF4-FFF2-40B4-BE49-F238E27FC236}">
                <a16:creationId xmlns:a16="http://schemas.microsoft.com/office/drawing/2014/main" id="{43A9309B-2231-4DB7-B524-F75A9C0890EA}"/>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3" name="Rectangle 9">
            <a:extLst>
              <a:ext uri="{FF2B5EF4-FFF2-40B4-BE49-F238E27FC236}">
                <a16:creationId xmlns:a16="http://schemas.microsoft.com/office/drawing/2014/main" id="{2687A720-8022-4F2F-9EE5-7608AB601F5D}"/>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4" name="Rectangle 11">
            <a:extLst>
              <a:ext uri="{FF2B5EF4-FFF2-40B4-BE49-F238E27FC236}">
                <a16:creationId xmlns:a16="http://schemas.microsoft.com/office/drawing/2014/main" id="{B86F627E-44B7-410E-B74F-5936E229FE8B}"/>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 </a:t>
            </a:r>
            <a:r>
              <a:rPr lang="en-US" altLang="en-US" sz="2400" b="1" dirty="0">
                <a:solidFill>
                  <a:srgbClr val="0000FF"/>
                </a:solidFill>
              </a:rPr>
              <a:t>location</a:t>
            </a:r>
            <a:r>
              <a:rPr lang="en-US" altLang="en-US" sz="2400" dirty="0"/>
              <a:t> (</a:t>
            </a:r>
            <a:r>
              <a:rPr lang="en-US" altLang="en-US" sz="2400" i="1" dirty="0">
                <a:solidFill>
                  <a:srgbClr val="0000FF"/>
                </a:solidFill>
              </a:rPr>
              <a:t>zone</a:t>
            </a:r>
            <a:r>
              <a:rPr lang="en-US" altLang="en-US" sz="2400" dirty="0"/>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 </a:t>
            </a:r>
            <a:r>
              <a:rPr lang="en-US" altLang="en-US" sz="2400" b="1" dirty="0">
                <a:solidFill>
                  <a:srgbClr val="B2B2B2"/>
                </a:solidFill>
              </a:rPr>
              <a:t>plus disease</a:t>
            </a:r>
            <a:r>
              <a:rPr lang="en-US" altLang="en-US" sz="2400" dirty="0">
                <a:solidFill>
                  <a:srgbClr val="B2B2B2"/>
                </a:solidFill>
              </a:rPr>
              <a:t> status</a:t>
            </a:r>
            <a:r>
              <a:rPr lang="en-US" altLang="en-US" sz="2400" dirty="0"/>
              <a:t>:</a:t>
            </a:r>
            <a:endParaRPr lang="en-US" altLang="en-US" dirty="0"/>
          </a:p>
          <a:p>
            <a:pPr lvl="2" eaLnBrk="1" hangingPunct="1"/>
            <a:r>
              <a:rPr lang="en-US" altLang="en-US" b="1" dirty="0">
                <a:solidFill>
                  <a:srgbClr val="0000FF"/>
                </a:solidFill>
              </a:rPr>
              <a:t>Location</a:t>
            </a:r>
          </a:p>
          <a:p>
            <a:pPr lvl="3" eaLnBrk="1" hangingPunct="1"/>
            <a:r>
              <a:rPr lang="en-US" altLang="en-US" i="1" dirty="0"/>
              <a:t>Zone 1</a:t>
            </a:r>
            <a:r>
              <a:rPr lang="en-US" altLang="en-US" dirty="0"/>
              <a:t>: </a:t>
            </a:r>
            <a:r>
              <a:rPr lang="en-US" altLang="en-US" dirty="0">
                <a:solidFill>
                  <a:srgbClr val="0000FF"/>
                </a:solidFill>
              </a:rPr>
              <a:t>Circle around ONH w/ radius 2x disc-fovea distance</a:t>
            </a:r>
          </a:p>
          <a:p>
            <a:pPr lvl="3" eaLnBrk="1" hangingPunct="1"/>
            <a:r>
              <a:rPr lang="en-US" altLang="en-US" i="1" dirty="0"/>
              <a:t>Zone 2</a:t>
            </a:r>
            <a:r>
              <a:rPr lang="en-US" altLang="en-US" dirty="0"/>
              <a:t>: </a:t>
            </a:r>
            <a:r>
              <a:rPr lang="en-US" altLang="en-US" dirty="0">
                <a:solidFill>
                  <a:srgbClr val="0000FF"/>
                </a:solidFill>
              </a:rPr>
              <a:t>Edge of Zone 1 to nasal </a:t>
            </a:r>
            <a:r>
              <a:rPr lang="en-US" altLang="en-US" dirty="0" err="1">
                <a:solidFill>
                  <a:srgbClr val="0000FF"/>
                </a:solidFill>
              </a:rPr>
              <a:t>ora</a:t>
            </a:r>
            <a:r>
              <a:rPr lang="en-US" altLang="en-US" dirty="0">
                <a:solidFill>
                  <a:srgbClr val="0000FF"/>
                </a:solidFill>
              </a:rPr>
              <a:t>, and around temporally</a:t>
            </a:r>
          </a:p>
          <a:p>
            <a:pPr lvl="3" eaLnBrk="1" hangingPunct="1"/>
            <a:r>
              <a:rPr lang="en-US" altLang="en-US" i="1" dirty="0">
                <a:solidFill>
                  <a:schemeClr val="bg1">
                    <a:lumMod val="75000"/>
                  </a:schemeClr>
                </a:solidFill>
              </a:rPr>
              <a:t>Zone 3</a:t>
            </a:r>
          </a:p>
          <a:p>
            <a:pPr lvl="3" eaLnBrk="1" hangingPunct="1"/>
            <a:r>
              <a:rPr lang="en-US" altLang="en-US" b="1" dirty="0">
                <a:solidFill>
                  <a:schemeClr val="bg1"/>
                </a:solidFill>
              </a:rPr>
              <a:t>Appearance</a:t>
            </a:r>
          </a:p>
          <a:p>
            <a:pPr lvl="3" eaLnBrk="1" hangingPunct="1"/>
            <a:r>
              <a:rPr lang="en-US" altLang="en-US" i="1" dirty="0">
                <a:solidFill>
                  <a:schemeClr val="bg1"/>
                </a:solidFill>
              </a:rPr>
              <a:t>Stage 1</a:t>
            </a:r>
            <a:r>
              <a:rPr lang="en-US" altLang="en-US" dirty="0">
                <a:solidFill>
                  <a:schemeClr val="bg1"/>
                </a:solidFill>
              </a:rPr>
              <a:t>: Demarcation line</a:t>
            </a:r>
          </a:p>
          <a:p>
            <a:pPr lvl="3" eaLnBrk="1" hangingPunct="1"/>
            <a:r>
              <a:rPr lang="en-US" altLang="en-US" i="1" dirty="0">
                <a:solidFill>
                  <a:schemeClr val="bg1"/>
                </a:solidFill>
              </a:rPr>
              <a:t>Stage 2</a:t>
            </a:r>
            <a:r>
              <a:rPr lang="en-US" altLang="en-US" dirty="0">
                <a:solidFill>
                  <a:schemeClr val="bg1"/>
                </a:solidFill>
              </a:rPr>
              <a:t>: Elevated line (‘ridge’) +/- small tufts of neo</a:t>
            </a:r>
          </a:p>
          <a:p>
            <a:pPr lvl="3" eaLnBrk="1" hangingPunct="1"/>
            <a:r>
              <a:rPr lang="en-US" altLang="en-US" i="1" dirty="0">
                <a:solidFill>
                  <a:schemeClr val="bg1"/>
                </a:solidFill>
              </a:rPr>
              <a:t>Stage 3</a:t>
            </a:r>
            <a:r>
              <a:rPr lang="en-US" altLang="en-US" dirty="0">
                <a:solidFill>
                  <a:schemeClr val="bg1"/>
                </a:solidFill>
              </a:rPr>
              <a:t>: Ridge with extensive neo growing through ILM</a:t>
            </a:r>
          </a:p>
          <a:p>
            <a:pPr lvl="3" eaLnBrk="1" hangingPunct="1"/>
            <a:r>
              <a:rPr lang="en-US" altLang="en-US" i="1" dirty="0">
                <a:solidFill>
                  <a:schemeClr val="bg1"/>
                </a:solidFill>
              </a:rPr>
              <a:t>Stage 4</a:t>
            </a:r>
            <a:r>
              <a:rPr lang="en-US" altLang="en-US" dirty="0">
                <a:solidFill>
                  <a:schemeClr val="bg1"/>
                </a:solidFill>
              </a:rPr>
              <a:t>: Subtotal RD</a:t>
            </a:r>
          </a:p>
          <a:p>
            <a:pPr lvl="3" eaLnBrk="1" hangingPunct="1"/>
            <a:r>
              <a:rPr lang="en-US" altLang="en-US" i="1" dirty="0">
                <a:solidFill>
                  <a:schemeClr val="bg1"/>
                </a:solidFill>
              </a:rPr>
              <a:t>Stage 5</a:t>
            </a:r>
            <a:r>
              <a:rPr lang="en-US" altLang="en-US" dirty="0">
                <a:solidFill>
                  <a:schemeClr val="bg1"/>
                </a:solidFill>
              </a:rPr>
              <a:t>: Total RD</a:t>
            </a:r>
          </a:p>
        </p:txBody>
      </p:sp>
      <p:sp>
        <p:nvSpPr>
          <p:cNvPr id="41995" name="Rectangle 12">
            <a:extLst>
              <a:ext uri="{FF2B5EF4-FFF2-40B4-BE49-F238E27FC236}">
                <a16:creationId xmlns:a16="http://schemas.microsoft.com/office/drawing/2014/main" id="{0838C2E0-E369-459D-9D2D-FAE239B5EA52}"/>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41996" name="Rectangle 13">
            <a:extLst>
              <a:ext uri="{FF2B5EF4-FFF2-40B4-BE49-F238E27FC236}">
                <a16:creationId xmlns:a16="http://schemas.microsoft.com/office/drawing/2014/main" id="{3AAC0702-A59C-4723-B022-CF51A0E6E39B}"/>
              </a:ext>
            </a:extLst>
          </p:cNvPr>
          <p:cNvSpPr>
            <a:spLocks noChangeArrowheads="1"/>
          </p:cNvSpPr>
          <p:nvPr/>
        </p:nvSpPr>
        <p:spPr bwMode="auto">
          <a:xfrm>
            <a:off x="914400" y="2667000"/>
            <a:ext cx="914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7" name="Oval 15">
            <a:extLst>
              <a:ext uri="{FF2B5EF4-FFF2-40B4-BE49-F238E27FC236}">
                <a16:creationId xmlns:a16="http://schemas.microsoft.com/office/drawing/2014/main" id="{1173C41D-EBF1-4C72-BFB6-54460F2030BC}"/>
              </a:ext>
            </a:extLst>
          </p:cNvPr>
          <p:cNvSpPr>
            <a:spLocks noChangeArrowheads="1"/>
          </p:cNvSpPr>
          <p:nvPr/>
        </p:nvSpPr>
        <p:spPr bwMode="auto">
          <a:xfrm>
            <a:off x="3505200" y="3200400"/>
            <a:ext cx="3200400" cy="30480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8" name="Oval 16">
            <a:extLst>
              <a:ext uri="{FF2B5EF4-FFF2-40B4-BE49-F238E27FC236}">
                <a16:creationId xmlns:a16="http://schemas.microsoft.com/office/drawing/2014/main" id="{7E835038-7879-49D7-B700-088860603938}"/>
              </a:ext>
            </a:extLst>
          </p:cNvPr>
          <p:cNvSpPr>
            <a:spLocks noChangeArrowheads="1"/>
          </p:cNvSpPr>
          <p:nvPr/>
        </p:nvSpPr>
        <p:spPr bwMode="auto">
          <a:xfrm>
            <a:off x="4114800" y="3733800"/>
            <a:ext cx="2057400" cy="1981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99" name="Oval 17">
            <a:extLst>
              <a:ext uri="{FF2B5EF4-FFF2-40B4-BE49-F238E27FC236}">
                <a16:creationId xmlns:a16="http://schemas.microsoft.com/office/drawing/2014/main" id="{C5AD55AF-DA0F-4062-88DF-CA3CF798B431}"/>
              </a:ext>
            </a:extLst>
          </p:cNvPr>
          <p:cNvSpPr>
            <a:spLocks noChangeArrowheads="1"/>
          </p:cNvSpPr>
          <p:nvPr/>
        </p:nvSpPr>
        <p:spPr bwMode="auto">
          <a:xfrm>
            <a:off x="5105400" y="4648200"/>
            <a:ext cx="152400" cy="1524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000" name="Oval 18">
            <a:extLst>
              <a:ext uri="{FF2B5EF4-FFF2-40B4-BE49-F238E27FC236}">
                <a16:creationId xmlns:a16="http://schemas.microsoft.com/office/drawing/2014/main" id="{F045183D-B906-4F75-87E5-9999C971BA06}"/>
              </a:ext>
            </a:extLst>
          </p:cNvPr>
          <p:cNvSpPr>
            <a:spLocks noChangeArrowheads="1"/>
          </p:cNvSpPr>
          <p:nvPr/>
        </p:nvSpPr>
        <p:spPr bwMode="auto">
          <a:xfrm>
            <a:off x="5181600" y="4343400"/>
            <a:ext cx="609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001" name="Oval 19">
            <a:extLst>
              <a:ext uri="{FF2B5EF4-FFF2-40B4-BE49-F238E27FC236}">
                <a16:creationId xmlns:a16="http://schemas.microsoft.com/office/drawing/2014/main" id="{669948BC-1D80-4D61-8F04-F6A1CF506F1F}"/>
              </a:ext>
            </a:extLst>
          </p:cNvPr>
          <p:cNvSpPr>
            <a:spLocks noChangeArrowheads="1"/>
          </p:cNvSpPr>
          <p:nvPr/>
        </p:nvSpPr>
        <p:spPr bwMode="auto">
          <a:xfrm>
            <a:off x="3733800" y="4038600"/>
            <a:ext cx="1447800" cy="1371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002" name="Rectangle 20">
            <a:extLst>
              <a:ext uri="{FF2B5EF4-FFF2-40B4-BE49-F238E27FC236}">
                <a16:creationId xmlns:a16="http://schemas.microsoft.com/office/drawing/2014/main" id="{C87DFAD9-7823-4E7E-818F-4EDCEF8448E0}"/>
              </a:ext>
            </a:extLst>
          </p:cNvPr>
          <p:cNvSpPr>
            <a:spLocks noChangeArrowheads="1"/>
          </p:cNvSpPr>
          <p:nvPr/>
        </p:nvSpPr>
        <p:spPr bwMode="auto">
          <a:xfrm>
            <a:off x="3733800" y="4038600"/>
            <a:ext cx="381000" cy="1447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003" name="Line 21">
            <a:extLst>
              <a:ext uri="{FF2B5EF4-FFF2-40B4-BE49-F238E27FC236}">
                <a16:creationId xmlns:a16="http://schemas.microsoft.com/office/drawing/2014/main" id="{D8DB2B3C-F8F7-482F-9F7B-C60000BE1A9B}"/>
              </a:ext>
            </a:extLst>
          </p:cNvPr>
          <p:cNvSpPr>
            <a:spLocks noChangeShapeType="1"/>
          </p:cNvSpPr>
          <p:nvPr/>
        </p:nvSpPr>
        <p:spPr bwMode="auto">
          <a:xfrm>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22">
            <a:extLst>
              <a:ext uri="{FF2B5EF4-FFF2-40B4-BE49-F238E27FC236}">
                <a16:creationId xmlns:a16="http://schemas.microsoft.com/office/drawing/2014/main" id="{5E842F93-F2DD-4C7D-A805-9EB8F510E4E8}"/>
              </a:ext>
            </a:extLst>
          </p:cNvPr>
          <p:cNvSpPr>
            <a:spLocks noChangeShapeType="1"/>
          </p:cNvSpPr>
          <p:nvPr/>
        </p:nvSpPr>
        <p:spPr bwMode="auto">
          <a:xfrm flipH="1">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Oval 24">
            <a:extLst>
              <a:ext uri="{FF2B5EF4-FFF2-40B4-BE49-F238E27FC236}">
                <a16:creationId xmlns:a16="http://schemas.microsoft.com/office/drawing/2014/main" id="{BC7138FC-2CB5-45FB-A5BB-DE3815C65E79}"/>
              </a:ext>
            </a:extLst>
          </p:cNvPr>
          <p:cNvSpPr>
            <a:spLocks noChangeArrowheads="1"/>
          </p:cNvSpPr>
          <p:nvPr/>
        </p:nvSpPr>
        <p:spPr bwMode="auto">
          <a:xfrm>
            <a:off x="3657600" y="3962400"/>
            <a:ext cx="457200" cy="1600200"/>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006" name="Oval 25">
            <a:extLst>
              <a:ext uri="{FF2B5EF4-FFF2-40B4-BE49-F238E27FC236}">
                <a16:creationId xmlns:a16="http://schemas.microsoft.com/office/drawing/2014/main" id="{51DAE339-1EFA-4517-A1C4-4DD9944B0CC7}"/>
              </a:ext>
            </a:extLst>
          </p:cNvPr>
          <p:cNvSpPr>
            <a:spLocks noChangeArrowheads="1"/>
          </p:cNvSpPr>
          <p:nvPr/>
        </p:nvSpPr>
        <p:spPr bwMode="auto">
          <a:xfrm>
            <a:off x="5486400" y="4191000"/>
            <a:ext cx="381000" cy="990600"/>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2007" name="Text Box 26">
            <a:extLst>
              <a:ext uri="{FF2B5EF4-FFF2-40B4-BE49-F238E27FC236}">
                <a16:creationId xmlns:a16="http://schemas.microsoft.com/office/drawing/2014/main" id="{94182BA2-31C8-439A-862B-B7CDCC426C7C}"/>
              </a:ext>
            </a:extLst>
          </p:cNvPr>
          <p:cNvSpPr txBox="1">
            <a:spLocks noChangeArrowheads="1"/>
          </p:cNvSpPr>
          <p:nvPr/>
        </p:nvSpPr>
        <p:spPr bwMode="auto">
          <a:xfrm>
            <a:off x="6858000" y="4419600"/>
            <a:ext cx="95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t>(OD)</a:t>
            </a:r>
          </a:p>
        </p:txBody>
      </p:sp>
      <p:sp>
        <p:nvSpPr>
          <p:cNvPr id="42008" name="Text Box 27">
            <a:extLst>
              <a:ext uri="{FF2B5EF4-FFF2-40B4-BE49-F238E27FC236}">
                <a16:creationId xmlns:a16="http://schemas.microsoft.com/office/drawing/2014/main" id="{735A9E67-5D8E-4DE2-AECC-7BE5E4445A97}"/>
              </a:ext>
            </a:extLst>
          </p:cNvPr>
          <p:cNvSpPr txBox="1">
            <a:spLocks noChangeArrowheads="1"/>
          </p:cNvSpPr>
          <p:nvPr/>
        </p:nvSpPr>
        <p:spPr bwMode="auto">
          <a:xfrm>
            <a:off x="4833938" y="3810000"/>
            <a:ext cx="88106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1</a:t>
            </a:r>
          </a:p>
        </p:txBody>
      </p:sp>
      <p:sp>
        <p:nvSpPr>
          <p:cNvPr id="42009" name="Text Box 28">
            <a:extLst>
              <a:ext uri="{FF2B5EF4-FFF2-40B4-BE49-F238E27FC236}">
                <a16:creationId xmlns:a16="http://schemas.microsoft.com/office/drawing/2014/main" id="{DA083D1D-234C-41D9-B506-60DC3D8FEEAA}"/>
              </a:ext>
            </a:extLst>
          </p:cNvPr>
          <p:cNvSpPr txBox="1">
            <a:spLocks noChangeArrowheads="1"/>
          </p:cNvSpPr>
          <p:nvPr/>
        </p:nvSpPr>
        <p:spPr bwMode="auto">
          <a:xfrm>
            <a:off x="4224338" y="3382963"/>
            <a:ext cx="88106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2</a:t>
            </a:r>
          </a:p>
        </p:txBody>
      </p:sp>
      <p:sp>
        <p:nvSpPr>
          <p:cNvPr id="42010" name="Slide Number Placeholder 1">
            <a:extLst>
              <a:ext uri="{FF2B5EF4-FFF2-40B4-BE49-F238E27FC236}">
                <a16:creationId xmlns:a16="http://schemas.microsoft.com/office/drawing/2014/main" id="{39B7CCEE-E9B0-40A7-A7A2-F7BDCE79C23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F111A0-8306-4F9C-8D68-B4363A544DF8}" type="slidenum">
              <a:rPr lang="en-US" altLang="en-US" sz="1000"/>
              <a:pPr>
                <a:spcBef>
                  <a:spcPct val="0"/>
                </a:spcBef>
                <a:buClrTx/>
                <a:buSzTx/>
                <a:buFontTx/>
                <a:buNone/>
              </a:pPr>
              <a:t>59</a:t>
            </a:fld>
            <a:endParaRPr lang="en-US" altLang="en-US" sz="1000"/>
          </a:p>
        </p:txBody>
      </p:sp>
      <p:sp>
        <p:nvSpPr>
          <p:cNvPr id="42011" name="Line 23">
            <a:extLst>
              <a:ext uri="{FF2B5EF4-FFF2-40B4-BE49-F238E27FC236}">
                <a16:creationId xmlns:a16="http://schemas.microsoft.com/office/drawing/2014/main" id="{B5F32022-5A75-4BAD-98D9-CA93B2511FBA}"/>
              </a:ext>
            </a:extLst>
          </p:cNvPr>
          <p:cNvSpPr>
            <a:spLocks noChangeShapeType="1"/>
          </p:cNvSpPr>
          <p:nvPr/>
        </p:nvSpPr>
        <p:spPr bwMode="auto">
          <a:xfrm flipH="1">
            <a:off x="4114800" y="4724400"/>
            <a:ext cx="6096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2" name="Line 23">
            <a:extLst>
              <a:ext uri="{FF2B5EF4-FFF2-40B4-BE49-F238E27FC236}">
                <a16:creationId xmlns:a16="http://schemas.microsoft.com/office/drawing/2014/main" id="{33087910-ECA4-42F6-AC18-597F88A28658}"/>
              </a:ext>
            </a:extLst>
          </p:cNvPr>
          <p:cNvSpPr>
            <a:spLocks noChangeShapeType="1"/>
          </p:cNvSpPr>
          <p:nvPr/>
        </p:nvSpPr>
        <p:spPr bwMode="auto">
          <a:xfrm flipH="1">
            <a:off x="4648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Isosceles Triangle 1">
            <a:extLst>
              <a:ext uri="{FF2B5EF4-FFF2-40B4-BE49-F238E27FC236}">
                <a16:creationId xmlns:a16="http://schemas.microsoft.com/office/drawing/2014/main" id="{EC0ED65E-20C6-49CF-B847-35C51B760F4A}"/>
              </a:ext>
            </a:extLst>
          </p:cNvPr>
          <p:cNvSpPr/>
          <p:nvPr/>
        </p:nvSpPr>
        <p:spPr>
          <a:xfrm rot="16200000">
            <a:off x="6591300" y="47434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Isosceles Triangle 30">
            <a:extLst>
              <a:ext uri="{FF2B5EF4-FFF2-40B4-BE49-F238E27FC236}">
                <a16:creationId xmlns:a16="http://schemas.microsoft.com/office/drawing/2014/main" id="{E944BB10-99ED-4E62-AD52-2AC723257F60}"/>
              </a:ext>
            </a:extLst>
          </p:cNvPr>
          <p:cNvSpPr/>
          <p:nvPr/>
        </p:nvSpPr>
        <p:spPr>
          <a:xfrm rot="16200000">
            <a:off x="6572250" y="48958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Isosceles Triangle 31">
            <a:extLst>
              <a:ext uri="{FF2B5EF4-FFF2-40B4-BE49-F238E27FC236}">
                <a16:creationId xmlns:a16="http://schemas.microsoft.com/office/drawing/2014/main" id="{233763AD-F781-4993-B796-0B56F76A59F5}"/>
              </a:ext>
            </a:extLst>
          </p:cNvPr>
          <p:cNvSpPr/>
          <p:nvPr/>
        </p:nvSpPr>
        <p:spPr>
          <a:xfrm rot="16200000">
            <a:off x="6572250" y="50482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Isosceles Triangle 32">
            <a:extLst>
              <a:ext uri="{FF2B5EF4-FFF2-40B4-BE49-F238E27FC236}">
                <a16:creationId xmlns:a16="http://schemas.microsoft.com/office/drawing/2014/main" id="{84B6AADD-710F-4165-919F-15B162A64A8B}"/>
              </a:ext>
            </a:extLst>
          </p:cNvPr>
          <p:cNvSpPr/>
          <p:nvPr/>
        </p:nvSpPr>
        <p:spPr>
          <a:xfrm rot="16200000">
            <a:off x="6534150" y="52006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Isosceles Triangle 33">
            <a:extLst>
              <a:ext uri="{FF2B5EF4-FFF2-40B4-BE49-F238E27FC236}">
                <a16:creationId xmlns:a16="http://schemas.microsoft.com/office/drawing/2014/main" id="{F58DE6F6-A500-4DA8-BDB8-4B58B40765BC}"/>
              </a:ext>
            </a:extLst>
          </p:cNvPr>
          <p:cNvSpPr/>
          <p:nvPr/>
        </p:nvSpPr>
        <p:spPr>
          <a:xfrm rot="16200000">
            <a:off x="6572250" y="42291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Isosceles Triangle 34">
            <a:extLst>
              <a:ext uri="{FF2B5EF4-FFF2-40B4-BE49-F238E27FC236}">
                <a16:creationId xmlns:a16="http://schemas.microsoft.com/office/drawing/2014/main" id="{6FD367C2-B7B9-48F1-B4B6-D32C49DDDFB8}"/>
              </a:ext>
            </a:extLst>
          </p:cNvPr>
          <p:cNvSpPr/>
          <p:nvPr/>
        </p:nvSpPr>
        <p:spPr>
          <a:xfrm rot="16200000">
            <a:off x="6591300" y="43815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Isosceles Triangle 35">
            <a:extLst>
              <a:ext uri="{FF2B5EF4-FFF2-40B4-BE49-F238E27FC236}">
                <a16:creationId xmlns:a16="http://schemas.microsoft.com/office/drawing/2014/main" id="{1B46B859-98D7-4FFF-AD0E-FA146FB23769}"/>
              </a:ext>
            </a:extLst>
          </p:cNvPr>
          <p:cNvSpPr/>
          <p:nvPr/>
        </p:nvSpPr>
        <p:spPr>
          <a:xfrm rot="16200000">
            <a:off x="6591300" y="45339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Isosceles Triangle 36">
            <a:extLst>
              <a:ext uri="{FF2B5EF4-FFF2-40B4-BE49-F238E27FC236}">
                <a16:creationId xmlns:a16="http://schemas.microsoft.com/office/drawing/2014/main" id="{C68F8B47-D0D7-484D-BACD-B8482A67567B}"/>
              </a:ext>
            </a:extLst>
          </p:cNvPr>
          <p:cNvSpPr/>
          <p:nvPr/>
        </p:nvSpPr>
        <p:spPr>
          <a:xfrm rot="16200000">
            <a:off x="6534150" y="40576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021" name="Line 23">
            <a:extLst>
              <a:ext uri="{FF2B5EF4-FFF2-40B4-BE49-F238E27FC236}">
                <a16:creationId xmlns:a16="http://schemas.microsoft.com/office/drawing/2014/main" id="{15C44DB3-D9A0-40B4-9EA3-F3CB88918681}"/>
              </a:ext>
            </a:extLst>
          </p:cNvPr>
          <p:cNvSpPr>
            <a:spLocks noChangeShapeType="1"/>
          </p:cNvSpPr>
          <p:nvPr/>
        </p:nvSpPr>
        <p:spPr bwMode="auto">
          <a:xfrm>
            <a:off x="6172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2A6053D-0949-40BA-A47E-F6304C9EFDC3}"/>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3">
            <a:extLst>
              <a:ext uri="{FF2B5EF4-FFF2-40B4-BE49-F238E27FC236}">
                <a16:creationId xmlns:a16="http://schemas.microsoft.com/office/drawing/2014/main" id="{07356836-0E13-4CFE-A461-8AC4D7089EC5}"/>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8196" name="Rectangle 4">
            <a:extLst>
              <a:ext uri="{FF2B5EF4-FFF2-40B4-BE49-F238E27FC236}">
                <a16:creationId xmlns:a16="http://schemas.microsoft.com/office/drawing/2014/main" id="{E4864673-7A2E-4805-8D86-DDB98033746B}"/>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chemeClr val="bg1"/>
                </a:solidFill>
                <a:sym typeface="Wingdings" panose="05000000000000000000" pitchFamily="2" charset="2"/>
              </a:rPr>
              <a:t>True; LBW is #1 risk factor</a:t>
            </a:r>
          </a:p>
          <a:p>
            <a:pPr eaLnBrk="1" hangingPunct="1">
              <a:lnSpc>
                <a:spcPct val="90000"/>
              </a:lnSpc>
            </a:pPr>
            <a:r>
              <a:rPr lang="en-US" altLang="en-US" sz="2400">
                <a:solidFill>
                  <a:schemeClr val="bg1"/>
                </a:solidFill>
                <a:sym typeface="Wingdings" panose="05000000000000000000" pitchFamily="2" charset="2"/>
              </a:rPr>
              <a:t>Exposure to ambient light has a small but significant effect on ROP development False; the </a:t>
            </a:r>
            <a:r>
              <a:rPr lang="en-US" altLang="en-US" sz="2400" i="1">
                <a:solidFill>
                  <a:schemeClr val="bg1"/>
                </a:solidFill>
                <a:sym typeface="Wingdings" panose="05000000000000000000" pitchFamily="2" charset="2"/>
              </a:rPr>
              <a:t>Light-ROP</a:t>
            </a:r>
            <a:r>
              <a:rPr lang="en-US" altLang="en-US" sz="2400">
                <a:solidFill>
                  <a:schemeClr val="bg1"/>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8197" name="Text Box 5">
            <a:extLst>
              <a:ext uri="{FF2B5EF4-FFF2-40B4-BE49-F238E27FC236}">
                <a16:creationId xmlns:a16="http://schemas.microsoft.com/office/drawing/2014/main" id="{365FBA0E-7CC2-458A-97E9-70A7226A7E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8198" name="Rectangle 6">
            <a:extLst>
              <a:ext uri="{FF2B5EF4-FFF2-40B4-BE49-F238E27FC236}">
                <a16:creationId xmlns:a16="http://schemas.microsoft.com/office/drawing/2014/main" id="{14C268E9-207E-43C8-AC52-7B740BA3E85A}"/>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9" name="Slide Number Placeholder 1">
            <a:extLst>
              <a:ext uri="{FF2B5EF4-FFF2-40B4-BE49-F238E27FC236}">
                <a16:creationId xmlns:a16="http://schemas.microsoft.com/office/drawing/2014/main" id="{A82A4F1C-0C43-47CE-A46A-84118B2B841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0BF7B4E-75F1-47EC-BB7A-3A929C15589D}" type="slidenum">
              <a:rPr lang="en-US" altLang="en-US" sz="1000"/>
              <a:pPr>
                <a:spcBef>
                  <a:spcPct val="0"/>
                </a:spcBef>
                <a:buClrTx/>
                <a:buSzTx/>
                <a:buFontTx/>
                <a:buNone/>
              </a:pPr>
              <a:t>6</a:t>
            </a:fld>
            <a:endParaRPr lang="en-US" altLang="en-US" sz="1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BBD4505-2916-47C4-9337-FC22233414A4}"/>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987" name="Rectangle 3">
            <a:extLst>
              <a:ext uri="{FF2B5EF4-FFF2-40B4-BE49-F238E27FC236}">
                <a16:creationId xmlns:a16="http://schemas.microsoft.com/office/drawing/2014/main" id="{CA4DD1A0-097C-45D6-AC79-FCC39D921F39}"/>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1988" name="Rectangle 4">
            <a:extLst>
              <a:ext uri="{FF2B5EF4-FFF2-40B4-BE49-F238E27FC236}">
                <a16:creationId xmlns:a16="http://schemas.microsoft.com/office/drawing/2014/main" id="{E504D0E6-2A7C-47F3-B16A-E7055BA9EB56}"/>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1989" name="Rectangle 5">
            <a:extLst>
              <a:ext uri="{FF2B5EF4-FFF2-40B4-BE49-F238E27FC236}">
                <a16:creationId xmlns:a16="http://schemas.microsoft.com/office/drawing/2014/main" id="{C451F64F-12CC-4F3F-9265-3333BAD0BA63}"/>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1990" name="Rectangle 6">
            <a:extLst>
              <a:ext uri="{FF2B5EF4-FFF2-40B4-BE49-F238E27FC236}">
                <a16:creationId xmlns:a16="http://schemas.microsoft.com/office/drawing/2014/main" id="{978C4FA4-DCE1-406D-A77C-433A568A26E9}"/>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1991" name="Rectangle 7">
            <a:extLst>
              <a:ext uri="{FF2B5EF4-FFF2-40B4-BE49-F238E27FC236}">
                <a16:creationId xmlns:a16="http://schemas.microsoft.com/office/drawing/2014/main" id="{0E65113D-ED52-43B1-B010-9716417DB8EE}"/>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3016" name="Rectangle 8">
            <a:extLst>
              <a:ext uri="{FF2B5EF4-FFF2-40B4-BE49-F238E27FC236}">
                <a16:creationId xmlns:a16="http://schemas.microsoft.com/office/drawing/2014/main" id="{1DDC4341-BFA3-41F4-BD5E-24815B3CA2E8}"/>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7" name="Rectangle 9">
            <a:extLst>
              <a:ext uri="{FF2B5EF4-FFF2-40B4-BE49-F238E27FC236}">
                <a16:creationId xmlns:a16="http://schemas.microsoft.com/office/drawing/2014/main" id="{D4704EA1-A55A-417E-A1D1-2D9827B0F5CF}"/>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8" name="Rectangle 11">
            <a:extLst>
              <a:ext uri="{FF2B5EF4-FFF2-40B4-BE49-F238E27FC236}">
                <a16:creationId xmlns:a16="http://schemas.microsoft.com/office/drawing/2014/main" id="{D38192B5-C01F-4C6C-821C-83CBBA1B4B21}"/>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a:solidFill>
                  <a:srgbClr val="0000FF"/>
                </a:solidFill>
              </a:rPr>
              <a:t>ROP classification</a:t>
            </a:r>
            <a:r>
              <a:rPr lang="en-US" altLang="en-US" sz="2400"/>
              <a:t>: Based on pathology </a:t>
            </a:r>
            <a:r>
              <a:rPr lang="en-US" altLang="en-US" sz="2400" b="1">
                <a:solidFill>
                  <a:srgbClr val="0000FF"/>
                </a:solidFill>
              </a:rPr>
              <a:t>location</a:t>
            </a:r>
            <a:r>
              <a:rPr lang="en-US" altLang="en-US" sz="2400"/>
              <a:t> (</a:t>
            </a:r>
            <a:r>
              <a:rPr lang="en-US" altLang="en-US" sz="2400" i="1">
                <a:solidFill>
                  <a:srgbClr val="0000FF"/>
                </a:solidFill>
              </a:rPr>
              <a:t>zone</a:t>
            </a:r>
            <a:r>
              <a:rPr lang="en-US" altLang="en-US" sz="2400"/>
              <a:t>), </a:t>
            </a:r>
            <a:r>
              <a:rPr lang="en-US" altLang="en-US" sz="2400" b="1">
                <a:solidFill>
                  <a:srgbClr val="B2B2B2"/>
                </a:solidFill>
              </a:rPr>
              <a:t>appearance</a:t>
            </a:r>
            <a:r>
              <a:rPr lang="en-US" altLang="en-US" sz="2400">
                <a:solidFill>
                  <a:srgbClr val="B2B2B2"/>
                </a:solidFill>
              </a:rPr>
              <a:t> (</a:t>
            </a:r>
            <a:r>
              <a:rPr lang="en-US" altLang="en-US" sz="2400" i="1">
                <a:solidFill>
                  <a:srgbClr val="B2B2B2"/>
                </a:solidFill>
              </a:rPr>
              <a:t>stage</a:t>
            </a:r>
            <a:r>
              <a:rPr lang="en-US" altLang="en-US" sz="2400">
                <a:solidFill>
                  <a:srgbClr val="B2B2B2"/>
                </a:solidFill>
              </a:rPr>
              <a:t>), and </a:t>
            </a:r>
            <a:r>
              <a:rPr lang="en-US" altLang="en-US" sz="2400" b="1">
                <a:solidFill>
                  <a:srgbClr val="B2B2B2"/>
                </a:solidFill>
              </a:rPr>
              <a:t>plus disease</a:t>
            </a:r>
            <a:r>
              <a:rPr lang="en-US" altLang="en-US" sz="2400">
                <a:solidFill>
                  <a:srgbClr val="B2B2B2"/>
                </a:solidFill>
              </a:rPr>
              <a:t> status</a:t>
            </a:r>
            <a:r>
              <a:rPr lang="en-US" altLang="en-US" sz="2400"/>
              <a:t>:</a:t>
            </a:r>
            <a:endParaRPr lang="en-US" altLang="en-US"/>
          </a:p>
          <a:p>
            <a:pPr lvl="2" eaLnBrk="1" hangingPunct="1"/>
            <a:r>
              <a:rPr lang="en-US" altLang="en-US" b="1">
                <a:solidFill>
                  <a:srgbClr val="0000FF"/>
                </a:solidFill>
              </a:rPr>
              <a:t>Location</a:t>
            </a:r>
          </a:p>
          <a:p>
            <a:pPr lvl="3" eaLnBrk="1" hangingPunct="1"/>
            <a:r>
              <a:rPr lang="en-US" altLang="en-US" i="1"/>
              <a:t>Zone 1</a:t>
            </a:r>
            <a:r>
              <a:rPr lang="en-US" altLang="en-US"/>
              <a:t>: </a:t>
            </a:r>
            <a:r>
              <a:rPr lang="en-US" altLang="en-US">
                <a:solidFill>
                  <a:srgbClr val="0000FF"/>
                </a:solidFill>
              </a:rPr>
              <a:t>Circle around ONH w/ radius 2x disc-fovea distance</a:t>
            </a:r>
          </a:p>
          <a:p>
            <a:pPr lvl="3" eaLnBrk="1" hangingPunct="1"/>
            <a:r>
              <a:rPr lang="en-US" altLang="en-US" i="1"/>
              <a:t>Zone 2</a:t>
            </a:r>
            <a:r>
              <a:rPr lang="en-US" altLang="en-US"/>
              <a:t>: </a:t>
            </a:r>
            <a:r>
              <a:rPr lang="en-US" altLang="en-US">
                <a:solidFill>
                  <a:srgbClr val="0000FF"/>
                </a:solidFill>
              </a:rPr>
              <a:t>Edge of Zone 1 to nasal ora, and around temporally</a:t>
            </a:r>
          </a:p>
          <a:p>
            <a:pPr lvl="3" eaLnBrk="1" hangingPunct="1"/>
            <a:r>
              <a:rPr lang="en-US" altLang="en-US" i="1"/>
              <a:t>Zone 3</a:t>
            </a:r>
            <a:r>
              <a:rPr lang="en-US" altLang="en-US"/>
              <a:t>: </a:t>
            </a:r>
            <a:r>
              <a:rPr lang="en-US" altLang="en-US">
                <a:solidFill>
                  <a:srgbClr val="0000FF"/>
                </a:solidFill>
              </a:rPr>
              <a:t>Residual crescent anterior to Zone 2</a:t>
            </a:r>
          </a:p>
          <a:p>
            <a:pPr lvl="2" eaLnBrk="1" hangingPunct="1"/>
            <a:r>
              <a:rPr lang="en-US" altLang="en-US" b="1">
                <a:solidFill>
                  <a:schemeClr val="bg1"/>
                </a:solidFill>
              </a:rPr>
              <a:t>Appearance</a:t>
            </a:r>
          </a:p>
          <a:p>
            <a:pPr lvl="3" eaLnBrk="1" hangingPunct="1"/>
            <a:r>
              <a:rPr lang="en-US" altLang="en-US" i="1">
                <a:solidFill>
                  <a:schemeClr val="bg1"/>
                </a:solidFill>
              </a:rPr>
              <a:t>Stage 1</a:t>
            </a:r>
            <a:r>
              <a:rPr lang="en-US" altLang="en-US">
                <a:solidFill>
                  <a:schemeClr val="bg1"/>
                </a:solidFill>
              </a:rPr>
              <a:t>: Demarcation line</a:t>
            </a:r>
          </a:p>
          <a:p>
            <a:pPr lvl="3" eaLnBrk="1" hangingPunct="1"/>
            <a:r>
              <a:rPr lang="en-US" altLang="en-US" i="1">
                <a:solidFill>
                  <a:schemeClr val="bg1"/>
                </a:solidFill>
              </a:rPr>
              <a:t>Stage 2</a:t>
            </a:r>
            <a:r>
              <a:rPr lang="en-US" altLang="en-US">
                <a:solidFill>
                  <a:schemeClr val="bg1"/>
                </a:solidFill>
              </a:rPr>
              <a:t>: Elevated line (‘ridge’) +/- small tufts of neo</a:t>
            </a:r>
          </a:p>
          <a:p>
            <a:pPr lvl="3" eaLnBrk="1" hangingPunct="1"/>
            <a:r>
              <a:rPr lang="en-US" altLang="en-US" i="1">
                <a:solidFill>
                  <a:schemeClr val="bg1"/>
                </a:solidFill>
              </a:rPr>
              <a:t>Stage 3</a:t>
            </a:r>
            <a:r>
              <a:rPr lang="en-US" altLang="en-US">
                <a:solidFill>
                  <a:schemeClr val="bg1"/>
                </a:solidFill>
              </a:rPr>
              <a:t>: Ridge with extensive neo growing through ILM</a:t>
            </a:r>
          </a:p>
          <a:p>
            <a:pPr lvl="3" eaLnBrk="1" hangingPunct="1"/>
            <a:r>
              <a:rPr lang="en-US" altLang="en-US" i="1">
                <a:solidFill>
                  <a:schemeClr val="bg1"/>
                </a:solidFill>
              </a:rPr>
              <a:t>Stage 4</a:t>
            </a:r>
            <a:r>
              <a:rPr lang="en-US" altLang="en-US">
                <a:solidFill>
                  <a:schemeClr val="bg1"/>
                </a:solidFill>
              </a:rPr>
              <a:t>: Subtotal RD</a:t>
            </a:r>
          </a:p>
          <a:p>
            <a:pPr lvl="3" eaLnBrk="1" hangingPunct="1"/>
            <a:r>
              <a:rPr lang="en-US" altLang="en-US" i="1">
                <a:solidFill>
                  <a:schemeClr val="bg1"/>
                </a:solidFill>
              </a:rPr>
              <a:t>Stage 5</a:t>
            </a:r>
            <a:r>
              <a:rPr lang="en-US" altLang="en-US">
                <a:solidFill>
                  <a:schemeClr val="bg1"/>
                </a:solidFill>
              </a:rPr>
              <a:t>: Total RD</a:t>
            </a:r>
          </a:p>
        </p:txBody>
      </p:sp>
      <p:sp>
        <p:nvSpPr>
          <p:cNvPr id="43019" name="Rectangle 12">
            <a:extLst>
              <a:ext uri="{FF2B5EF4-FFF2-40B4-BE49-F238E27FC236}">
                <a16:creationId xmlns:a16="http://schemas.microsoft.com/office/drawing/2014/main" id="{CD6F1A8B-08EC-4426-947E-C1316CC2A496}"/>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43020" name="Rectangle 13">
            <a:extLst>
              <a:ext uri="{FF2B5EF4-FFF2-40B4-BE49-F238E27FC236}">
                <a16:creationId xmlns:a16="http://schemas.microsoft.com/office/drawing/2014/main" id="{22A20351-7C2D-4E51-B7CE-89DF376B5558}"/>
              </a:ext>
            </a:extLst>
          </p:cNvPr>
          <p:cNvSpPr>
            <a:spLocks noChangeArrowheads="1"/>
          </p:cNvSpPr>
          <p:nvPr/>
        </p:nvSpPr>
        <p:spPr bwMode="auto">
          <a:xfrm>
            <a:off x="914400" y="2743200"/>
            <a:ext cx="914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1" name="Oval 15">
            <a:extLst>
              <a:ext uri="{FF2B5EF4-FFF2-40B4-BE49-F238E27FC236}">
                <a16:creationId xmlns:a16="http://schemas.microsoft.com/office/drawing/2014/main" id="{F51A0927-E82B-457C-A1BB-56EB992D83DB}"/>
              </a:ext>
            </a:extLst>
          </p:cNvPr>
          <p:cNvSpPr>
            <a:spLocks noChangeArrowheads="1"/>
          </p:cNvSpPr>
          <p:nvPr/>
        </p:nvSpPr>
        <p:spPr bwMode="auto">
          <a:xfrm>
            <a:off x="3505200" y="3200400"/>
            <a:ext cx="3200400" cy="30480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2" name="Oval 16">
            <a:extLst>
              <a:ext uri="{FF2B5EF4-FFF2-40B4-BE49-F238E27FC236}">
                <a16:creationId xmlns:a16="http://schemas.microsoft.com/office/drawing/2014/main" id="{4FD2EF24-BE52-487D-A1DC-60BB1BBD14C0}"/>
              </a:ext>
            </a:extLst>
          </p:cNvPr>
          <p:cNvSpPr>
            <a:spLocks noChangeArrowheads="1"/>
          </p:cNvSpPr>
          <p:nvPr/>
        </p:nvSpPr>
        <p:spPr bwMode="auto">
          <a:xfrm>
            <a:off x="4114800" y="3733800"/>
            <a:ext cx="2057400" cy="1981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3" name="Oval 17">
            <a:extLst>
              <a:ext uri="{FF2B5EF4-FFF2-40B4-BE49-F238E27FC236}">
                <a16:creationId xmlns:a16="http://schemas.microsoft.com/office/drawing/2014/main" id="{B860FD59-CEB8-4EDE-BB2E-680E71F1B82B}"/>
              </a:ext>
            </a:extLst>
          </p:cNvPr>
          <p:cNvSpPr>
            <a:spLocks noChangeArrowheads="1"/>
          </p:cNvSpPr>
          <p:nvPr/>
        </p:nvSpPr>
        <p:spPr bwMode="auto">
          <a:xfrm>
            <a:off x="5105400" y="4648200"/>
            <a:ext cx="152400" cy="1524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4" name="Oval 18">
            <a:extLst>
              <a:ext uri="{FF2B5EF4-FFF2-40B4-BE49-F238E27FC236}">
                <a16:creationId xmlns:a16="http://schemas.microsoft.com/office/drawing/2014/main" id="{57268E90-6C43-44D9-9EC3-E9F8AAA0A97C}"/>
              </a:ext>
            </a:extLst>
          </p:cNvPr>
          <p:cNvSpPr>
            <a:spLocks noChangeArrowheads="1"/>
          </p:cNvSpPr>
          <p:nvPr/>
        </p:nvSpPr>
        <p:spPr bwMode="auto">
          <a:xfrm>
            <a:off x="5181600" y="4343400"/>
            <a:ext cx="609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5" name="Oval 19">
            <a:extLst>
              <a:ext uri="{FF2B5EF4-FFF2-40B4-BE49-F238E27FC236}">
                <a16:creationId xmlns:a16="http://schemas.microsoft.com/office/drawing/2014/main" id="{47472D26-2678-4C0F-814A-F2A3C9F5731D}"/>
              </a:ext>
            </a:extLst>
          </p:cNvPr>
          <p:cNvSpPr>
            <a:spLocks noChangeArrowheads="1"/>
          </p:cNvSpPr>
          <p:nvPr/>
        </p:nvSpPr>
        <p:spPr bwMode="auto">
          <a:xfrm>
            <a:off x="3733800" y="4038600"/>
            <a:ext cx="1447800" cy="1371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6" name="Rectangle 20">
            <a:extLst>
              <a:ext uri="{FF2B5EF4-FFF2-40B4-BE49-F238E27FC236}">
                <a16:creationId xmlns:a16="http://schemas.microsoft.com/office/drawing/2014/main" id="{CDE2CADB-C9E5-4E9F-850D-E83837BAD50C}"/>
              </a:ext>
            </a:extLst>
          </p:cNvPr>
          <p:cNvSpPr>
            <a:spLocks noChangeArrowheads="1"/>
          </p:cNvSpPr>
          <p:nvPr/>
        </p:nvSpPr>
        <p:spPr bwMode="auto">
          <a:xfrm>
            <a:off x="3733800" y="4038600"/>
            <a:ext cx="381000" cy="1447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27" name="Line 21">
            <a:extLst>
              <a:ext uri="{FF2B5EF4-FFF2-40B4-BE49-F238E27FC236}">
                <a16:creationId xmlns:a16="http://schemas.microsoft.com/office/drawing/2014/main" id="{AF9C7555-A543-4E65-8F3F-AF1C0E669088}"/>
              </a:ext>
            </a:extLst>
          </p:cNvPr>
          <p:cNvSpPr>
            <a:spLocks noChangeShapeType="1"/>
          </p:cNvSpPr>
          <p:nvPr/>
        </p:nvSpPr>
        <p:spPr bwMode="auto">
          <a:xfrm>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2">
            <a:extLst>
              <a:ext uri="{FF2B5EF4-FFF2-40B4-BE49-F238E27FC236}">
                <a16:creationId xmlns:a16="http://schemas.microsoft.com/office/drawing/2014/main" id="{BC37ECF7-A833-4F51-A399-8392A9D8F27E}"/>
              </a:ext>
            </a:extLst>
          </p:cNvPr>
          <p:cNvSpPr>
            <a:spLocks noChangeShapeType="1"/>
          </p:cNvSpPr>
          <p:nvPr/>
        </p:nvSpPr>
        <p:spPr bwMode="auto">
          <a:xfrm flipH="1">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Oval 24">
            <a:extLst>
              <a:ext uri="{FF2B5EF4-FFF2-40B4-BE49-F238E27FC236}">
                <a16:creationId xmlns:a16="http://schemas.microsoft.com/office/drawing/2014/main" id="{911971E3-1EF0-4200-B323-62E1002A88C2}"/>
              </a:ext>
            </a:extLst>
          </p:cNvPr>
          <p:cNvSpPr>
            <a:spLocks noChangeArrowheads="1"/>
          </p:cNvSpPr>
          <p:nvPr/>
        </p:nvSpPr>
        <p:spPr bwMode="auto">
          <a:xfrm>
            <a:off x="3657600" y="3962400"/>
            <a:ext cx="457200" cy="1600200"/>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0" name="Oval 25">
            <a:extLst>
              <a:ext uri="{FF2B5EF4-FFF2-40B4-BE49-F238E27FC236}">
                <a16:creationId xmlns:a16="http://schemas.microsoft.com/office/drawing/2014/main" id="{08E2D554-E8A4-499B-9A77-E0194C4795C7}"/>
              </a:ext>
            </a:extLst>
          </p:cNvPr>
          <p:cNvSpPr>
            <a:spLocks noChangeArrowheads="1"/>
          </p:cNvSpPr>
          <p:nvPr/>
        </p:nvSpPr>
        <p:spPr bwMode="auto">
          <a:xfrm>
            <a:off x="5486400" y="4191000"/>
            <a:ext cx="381000" cy="990600"/>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1" name="Text Box 26">
            <a:extLst>
              <a:ext uri="{FF2B5EF4-FFF2-40B4-BE49-F238E27FC236}">
                <a16:creationId xmlns:a16="http://schemas.microsoft.com/office/drawing/2014/main" id="{30B471BE-51BE-457F-9439-118BE68D4794}"/>
              </a:ext>
            </a:extLst>
          </p:cNvPr>
          <p:cNvSpPr txBox="1">
            <a:spLocks noChangeArrowheads="1"/>
          </p:cNvSpPr>
          <p:nvPr/>
        </p:nvSpPr>
        <p:spPr bwMode="auto">
          <a:xfrm>
            <a:off x="6858000" y="4419600"/>
            <a:ext cx="95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t>(OD)</a:t>
            </a:r>
          </a:p>
        </p:txBody>
      </p:sp>
      <p:sp>
        <p:nvSpPr>
          <p:cNvPr id="43032" name="Text Box 27">
            <a:extLst>
              <a:ext uri="{FF2B5EF4-FFF2-40B4-BE49-F238E27FC236}">
                <a16:creationId xmlns:a16="http://schemas.microsoft.com/office/drawing/2014/main" id="{E9C0FB5E-F9AF-4334-8A13-F1E2DDB4C133}"/>
              </a:ext>
            </a:extLst>
          </p:cNvPr>
          <p:cNvSpPr txBox="1">
            <a:spLocks noChangeArrowheads="1"/>
          </p:cNvSpPr>
          <p:nvPr/>
        </p:nvSpPr>
        <p:spPr bwMode="auto">
          <a:xfrm>
            <a:off x="4833938" y="3810000"/>
            <a:ext cx="88106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1</a:t>
            </a:r>
          </a:p>
        </p:txBody>
      </p:sp>
      <p:sp>
        <p:nvSpPr>
          <p:cNvPr id="43033" name="Text Box 28">
            <a:extLst>
              <a:ext uri="{FF2B5EF4-FFF2-40B4-BE49-F238E27FC236}">
                <a16:creationId xmlns:a16="http://schemas.microsoft.com/office/drawing/2014/main" id="{8375775E-5978-4F47-A161-796552128207}"/>
              </a:ext>
            </a:extLst>
          </p:cNvPr>
          <p:cNvSpPr txBox="1">
            <a:spLocks noChangeArrowheads="1"/>
          </p:cNvSpPr>
          <p:nvPr/>
        </p:nvSpPr>
        <p:spPr bwMode="auto">
          <a:xfrm>
            <a:off x="4224338" y="3382963"/>
            <a:ext cx="88106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2</a:t>
            </a:r>
          </a:p>
        </p:txBody>
      </p:sp>
      <p:sp>
        <p:nvSpPr>
          <p:cNvPr id="43034" name="Rectangle 10">
            <a:extLst>
              <a:ext uri="{FF2B5EF4-FFF2-40B4-BE49-F238E27FC236}">
                <a16:creationId xmlns:a16="http://schemas.microsoft.com/office/drawing/2014/main" id="{FFEC9121-DC6E-4EDD-B4A9-85CA7F0E02D3}"/>
              </a:ext>
            </a:extLst>
          </p:cNvPr>
          <p:cNvSpPr>
            <a:spLocks noChangeArrowheads="1"/>
          </p:cNvSpPr>
          <p:nvPr/>
        </p:nvSpPr>
        <p:spPr bwMode="auto">
          <a:xfrm>
            <a:off x="2819400" y="2286000"/>
            <a:ext cx="4191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35" name="Slide Number Placeholder 1">
            <a:extLst>
              <a:ext uri="{FF2B5EF4-FFF2-40B4-BE49-F238E27FC236}">
                <a16:creationId xmlns:a16="http://schemas.microsoft.com/office/drawing/2014/main" id="{72383DDB-4E15-48C0-8577-3B0A20BF2B4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84081A-9841-476C-A092-C3E5136C90DB}" type="slidenum">
              <a:rPr lang="en-US" altLang="en-US" sz="1000"/>
              <a:pPr>
                <a:spcBef>
                  <a:spcPct val="0"/>
                </a:spcBef>
                <a:buClrTx/>
                <a:buSzTx/>
                <a:buFontTx/>
                <a:buNone/>
              </a:pPr>
              <a:t>60</a:t>
            </a:fld>
            <a:endParaRPr lang="en-US" altLang="en-US" sz="1000"/>
          </a:p>
        </p:txBody>
      </p:sp>
      <p:sp>
        <p:nvSpPr>
          <p:cNvPr id="43036" name="Line 23">
            <a:extLst>
              <a:ext uri="{FF2B5EF4-FFF2-40B4-BE49-F238E27FC236}">
                <a16:creationId xmlns:a16="http://schemas.microsoft.com/office/drawing/2014/main" id="{69D5066B-D489-4F93-B9AF-FA9D728908E9}"/>
              </a:ext>
            </a:extLst>
          </p:cNvPr>
          <p:cNvSpPr>
            <a:spLocks noChangeShapeType="1"/>
          </p:cNvSpPr>
          <p:nvPr/>
        </p:nvSpPr>
        <p:spPr bwMode="auto">
          <a:xfrm flipH="1">
            <a:off x="4114800" y="4724400"/>
            <a:ext cx="6096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7" name="Line 23">
            <a:extLst>
              <a:ext uri="{FF2B5EF4-FFF2-40B4-BE49-F238E27FC236}">
                <a16:creationId xmlns:a16="http://schemas.microsoft.com/office/drawing/2014/main" id="{8595AF06-46AF-49EC-9287-680349C95961}"/>
              </a:ext>
            </a:extLst>
          </p:cNvPr>
          <p:cNvSpPr>
            <a:spLocks noChangeShapeType="1"/>
          </p:cNvSpPr>
          <p:nvPr/>
        </p:nvSpPr>
        <p:spPr bwMode="auto">
          <a:xfrm flipH="1">
            <a:off x="4648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Isosceles Triangle 30">
            <a:extLst>
              <a:ext uri="{FF2B5EF4-FFF2-40B4-BE49-F238E27FC236}">
                <a16:creationId xmlns:a16="http://schemas.microsoft.com/office/drawing/2014/main" id="{682D73B1-18BB-44CC-B5EE-B488DC194DE8}"/>
              </a:ext>
            </a:extLst>
          </p:cNvPr>
          <p:cNvSpPr/>
          <p:nvPr/>
        </p:nvSpPr>
        <p:spPr>
          <a:xfrm rot="16200000">
            <a:off x="6591300" y="47434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Isosceles Triangle 31">
            <a:extLst>
              <a:ext uri="{FF2B5EF4-FFF2-40B4-BE49-F238E27FC236}">
                <a16:creationId xmlns:a16="http://schemas.microsoft.com/office/drawing/2014/main" id="{CC5928D4-50E2-4F61-8AEF-9BFBEEFC4447}"/>
              </a:ext>
            </a:extLst>
          </p:cNvPr>
          <p:cNvSpPr/>
          <p:nvPr/>
        </p:nvSpPr>
        <p:spPr>
          <a:xfrm rot="16200000">
            <a:off x="6572250" y="48958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Isosceles Triangle 32">
            <a:extLst>
              <a:ext uri="{FF2B5EF4-FFF2-40B4-BE49-F238E27FC236}">
                <a16:creationId xmlns:a16="http://schemas.microsoft.com/office/drawing/2014/main" id="{BD86ACE3-02BE-4B35-AF5B-17AE693BF856}"/>
              </a:ext>
            </a:extLst>
          </p:cNvPr>
          <p:cNvSpPr/>
          <p:nvPr/>
        </p:nvSpPr>
        <p:spPr>
          <a:xfrm rot="16200000">
            <a:off x="6572250" y="50482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Isosceles Triangle 33">
            <a:extLst>
              <a:ext uri="{FF2B5EF4-FFF2-40B4-BE49-F238E27FC236}">
                <a16:creationId xmlns:a16="http://schemas.microsoft.com/office/drawing/2014/main" id="{560EA0AA-BD29-498E-8B34-1E6B79E80835}"/>
              </a:ext>
            </a:extLst>
          </p:cNvPr>
          <p:cNvSpPr/>
          <p:nvPr/>
        </p:nvSpPr>
        <p:spPr>
          <a:xfrm rot="16200000">
            <a:off x="6534150" y="52006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Isosceles Triangle 34">
            <a:extLst>
              <a:ext uri="{FF2B5EF4-FFF2-40B4-BE49-F238E27FC236}">
                <a16:creationId xmlns:a16="http://schemas.microsoft.com/office/drawing/2014/main" id="{4D5C8730-C12A-4D05-970B-77E19F680DF3}"/>
              </a:ext>
            </a:extLst>
          </p:cNvPr>
          <p:cNvSpPr/>
          <p:nvPr/>
        </p:nvSpPr>
        <p:spPr>
          <a:xfrm rot="16200000">
            <a:off x="6572250" y="42291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Isosceles Triangle 35">
            <a:extLst>
              <a:ext uri="{FF2B5EF4-FFF2-40B4-BE49-F238E27FC236}">
                <a16:creationId xmlns:a16="http://schemas.microsoft.com/office/drawing/2014/main" id="{F9899E73-DCE0-4298-89FE-10A301BA72BB}"/>
              </a:ext>
            </a:extLst>
          </p:cNvPr>
          <p:cNvSpPr/>
          <p:nvPr/>
        </p:nvSpPr>
        <p:spPr>
          <a:xfrm rot="16200000">
            <a:off x="6591300" y="43815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Isosceles Triangle 36">
            <a:extLst>
              <a:ext uri="{FF2B5EF4-FFF2-40B4-BE49-F238E27FC236}">
                <a16:creationId xmlns:a16="http://schemas.microsoft.com/office/drawing/2014/main" id="{455FA0A0-8D7E-4506-998B-54DEB3615628}"/>
              </a:ext>
            </a:extLst>
          </p:cNvPr>
          <p:cNvSpPr/>
          <p:nvPr/>
        </p:nvSpPr>
        <p:spPr>
          <a:xfrm rot="16200000">
            <a:off x="6591300" y="45339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Isosceles Triangle 37">
            <a:extLst>
              <a:ext uri="{FF2B5EF4-FFF2-40B4-BE49-F238E27FC236}">
                <a16:creationId xmlns:a16="http://schemas.microsoft.com/office/drawing/2014/main" id="{FB04F353-E98C-4709-99FC-ED833E6B5114}"/>
              </a:ext>
            </a:extLst>
          </p:cNvPr>
          <p:cNvSpPr/>
          <p:nvPr/>
        </p:nvSpPr>
        <p:spPr>
          <a:xfrm rot="16200000">
            <a:off x="6534150" y="40576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046" name="Line 23">
            <a:extLst>
              <a:ext uri="{FF2B5EF4-FFF2-40B4-BE49-F238E27FC236}">
                <a16:creationId xmlns:a16="http://schemas.microsoft.com/office/drawing/2014/main" id="{352F4A2E-A40C-4B45-836F-4D76BB3ED0A5}"/>
              </a:ext>
            </a:extLst>
          </p:cNvPr>
          <p:cNvSpPr>
            <a:spLocks noChangeShapeType="1"/>
          </p:cNvSpPr>
          <p:nvPr/>
        </p:nvSpPr>
        <p:spPr bwMode="auto">
          <a:xfrm>
            <a:off x="6172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4DA4D16-9F1A-4370-BCD1-503911F3C9C3}"/>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3011" name="Rectangle 3">
            <a:extLst>
              <a:ext uri="{FF2B5EF4-FFF2-40B4-BE49-F238E27FC236}">
                <a16:creationId xmlns:a16="http://schemas.microsoft.com/office/drawing/2014/main" id="{24E11D68-1910-431B-840C-49E0DA522CE4}"/>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3012" name="Rectangle 4">
            <a:extLst>
              <a:ext uri="{FF2B5EF4-FFF2-40B4-BE49-F238E27FC236}">
                <a16:creationId xmlns:a16="http://schemas.microsoft.com/office/drawing/2014/main" id="{6AFD1981-C3A8-4225-BE26-ED2A4D5A9892}"/>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3013" name="Rectangle 5">
            <a:extLst>
              <a:ext uri="{FF2B5EF4-FFF2-40B4-BE49-F238E27FC236}">
                <a16:creationId xmlns:a16="http://schemas.microsoft.com/office/drawing/2014/main" id="{3F1C4290-CB99-4200-9EA6-4AACC54F7D96}"/>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3014" name="Rectangle 6">
            <a:extLst>
              <a:ext uri="{FF2B5EF4-FFF2-40B4-BE49-F238E27FC236}">
                <a16:creationId xmlns:a16="http://schemas.microsoft.com/office/drawing/2014/main" id="{F34856F4-180B-467B-B1BD-DE0C5B92A24B}"/>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3015" name="Rectangle 7">
            <a:extLst>
              <a:ext uri="{FF2B5EF4-FFF2-40B4-BE49-F238E27FC236}">
                <a16:creationId xmlns:a16="http://schemas.microsoft.com/office/drawing/2014/main" id="{3F6BFAB2-2358-4AA3-A8CE-779B52F76C60}"/>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4040" name="Rectangle 8">
            <a:extLst>
              <a:ext uri="{FF2B5EF4-FFF2-40B4-BE49-F238E27FC236}">
                <a16:creationId xmlns:a16="http://schemas.microsoft.com/office/drawing/2014/main" id="{F785FFFC-BE8F-423D-B0F0-63C4957A6239}"/>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1" name="Rectangle 9">
            <a:extLst>
              <a:ext uri="{FF2B5EF4-FFF2-40B4-BE49-F238E27FC236}">
                <a16:creationId xmlns:a16="http://schemas.microsoft.com/office/drawing/2014/main" id="{66B2FB01-D6D9-4BB1-BBB1-4250F5181CCA}"/>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2" name="Rectangle 10">
            <a:extLst>
              <a:ext uri="{FF2B5EF4-FFF2-40B4-BE49-F238E27FC236}">
                <a16:creationId xmlns:a16="http://schemas.microsoft.com/office/drawing/2014/main" id="{02001CD3-013E-4918-95DA-AA02CB4FA240}"/>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3" name="Rectangle 11">
            <a:extLst>
              <a:ext uri="{FF2B5EF4-FFF2-40B4-BE49-F238E27FC236}">
                <a16:creationId xmlns:a16="http://schemas.microsoft.com/office/drawing/2014/main" id="{4D47EA5C-B2F8-48F2-ACA2-422C6A9CB7F5}"/>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a:solidFill>
                  <a:srgbClr val="0000FF"/>
                </a:solidFill>
              </a:rPr>
              <a:t>ROP classification</a:t>
            </a:r>
            <a:r>
              <a:rPr lang="en-US" altLang="en-US" sz="2400"/>
              <a:t>: Based on pathology </a:t>
            </a:r>
            <a:r>
              <a:rPr lang="en-US" altLang="en-US" sz="2400" b="1">
                <a:solidFill>
                  <a:srgbClr val="0000FF"/>
                </a:solidFill>
              </a:rPr>
              <a:t>location</a:t>
            </a:r>
            <a:r>
              <a:rPr lang="en-US" altLang="en-US" sz="2400"/>
              <a:t> (</a:t>
            </a:r>
            <a:r>
              <a:rPr lang="en-US" altLang="en-US" sz="2400" i="1">
                <a:solidFill>
                  <a:srgbClr val="0000FF"/>
                </a:solidFill>
              </a:rPr>
              <a:t>zone</a:t>
            </a:r>
            <a:r>
              <a:rPr lang="en-US" altLang="en-US" sz="2400"/>
              <a:t>), </a:t>
            </a:r>
            <a:r>
              <a:rPr lang="en-US" altLang="en-US" sz="2400" b="1">
                <a:solidFill>
                  <a:srgbClr val="B2B2B2"/>
                </a:solidFill>
              </a:rPr>
              <a:t>appearance</a:t>
            </a:r>
            <a:r>
              <a:rPr lang="en-US" altLang="en-US" sz="2400">
                <a:solidFill>
                  <a:srgbClr val="B2B2B2"/>
                </a:solidFill>
              </a:rPr>
              <a:t> (</a:t>
            </a:r>
            <a:r>
              <a:rPr lang="en-US" altLang="en-US" sz="2400" i="1">
                <a:solidFill>
                  <a:srgbClr val="B2B2B2"/>
                </a:solidFill>
              </a:rPr>
              <a:t>stage</a:t>
            </a:r>
            <a:r>
              <a:rPr lang="en-US" altLang="en-US" sz="2400">
                <a:solidFill>
                  <a:srgbClr val="B2B2B2"/>
                </a:solidFill>
              </a:rPr>
              <a:t>), and </a:t>
            </a:r>
            <a:r>
              <a:rPr lang="en-US" altLang="en-US" sz="2400" b="1">
                <a:solidFill>
                  <a:srgbClr val="B2B2B2"/>
                </a:solidFill>
              </a:rPr>
              <a:t>plus disease</a:t>
            </a:r>
            <a:r>
              <a:rPr lang="en-US" altLang="en-US" sz="2400">
                <a:solidFill>
                  <a:srgbClr val="B2B2B2"/>
                </a:solidFill>
              </a:rPr>
              <a:t> status</a:t>
            </a:r>
            <a:r>
              <a:rPr lang="en-US" altLang="en-US" sz="2400"/>
              <a:t>:</a:t>
            </a:r>
            <a:endParaRPr lang="en-US" altLang="en-US"/>
          </a:p>
          <a:p>
            <a:pPr lvl="2" eaLnBrk="1" hangingPunct="1"/>
            <a:r>
              <a:rPr lang="en-US" altLang="en-US" b="1">
                <a:solidFill>
                  <a:srgbClr val="0000FF"/>
                </a:solidFill>
              </a:rPr>
              <a:t>Location</a:t>
            </a:r>
          </a:p>
          <a:p>
            <a:pPr lvl="3" eaLnBrk="1" hangingPunct="1"/>
            <a:r>
              <a:rPr lang="en-US" altLang="en-US" i="1"/>
              <a:t>Zone 1</a:t>
            </a:r>
            <a:r>
              <a:rPr lang="en-US" altLang="en-US"/>
              <a:t>: </a:t>
            </a:r>
            <a:r>
              <a:rPr lang="en-US" altLang="en-US">
                <a:solidFill>
                  <a:srgbClr val="0000FF"/>
                </a:solidFill>
              </a:rPr>
              <a:t>Circle around ONH w/ radius 2x disc-fovea distance</a:t>
            </a:r>
          </a:p>
          <a:p>
            <a:pPr lvl="3" eaLnBrk="1" hangingPunct="1"/>
            <a:r>
              <a:rPr lang="en-US" altLang="en-US" i="1"/>
              <a:t>Zone 2</a:t>
            </a:r>
            <a:r>
              <a:rPr lang="en-US" altLang="en-US"/>
              <a:t>: </a:t>
            </a:r>
            <a:r>
              <a:rPr lang="en-US" altLang="en-US">
                <a:solidFill>
                  <a:srgbClr val="0000FF"/>
                </a:solidFill>
              </a:rPr>
              <a:t>Edge of Zone 1 to nasal ora, and around temporally</a:t>
            </a:r>
          </a:p>
          <a:p>
            <a:pPr lvl="3" eaLnBrk="1" hangingPunct="1"/>
            <a:r>
              <a:rPr lang="en-US" altLang="en-US" i="1"/>
              <a:t>Zone 3</a:t>
            </a:r>
            <a:r>
              <a:rPr lang="en-US" altLang="en-US"/>
              <a:t>: </a:t>
            </a:r>
            <a:r>
              <a:rPr lang="en-US" altLang="en-US">
                <a:solidFill>
                  <a:srgbClr val="0000FF"/>
                </a:solidFill>
              </a:rPr>
              <a:t>Residual crescent anterior to Zone 2</a:t>
            </a:r>
          </a:p>
          <a:p>
            <a:pPr lvl="2" eaLnBrk="1" hangingPunct="1"/>
            <a:r>
              <a:rPr lang="en-US" altLang="en-US" b="1">
                <a:solidFill>
                  <a:schemeClr val="bg1"/>
                </a:solidFill>
              </a:rPr>
              <a:t>Appearance</a:t>
            </a:r>
          </a:p>
          <a:p>
            <a:pPr lvl="3" eaLnBrk="1" hangingPunct="1"/>
            <a:r>
              <a:rPr lang="en-US" altLang="en-US" i="1">
                <a:solidFill>
                  <a:schemeClr val="bg1"/>
                </a:solidFill>
              </a:rPr>
              <a:t>Stage 1</a:t>
            </a:r>
            <a:r>
              <a:rPr lang="en-US" altLang="en-US">
                <a:solidFill>
                  <a:schemeClr val="bg1"/>
                </a:solidFill>
              </a:rPr>
              <a:t>: Demarcation line</a:t>
            </a:r>
          </a:p>
          <a:p>
            <a:pPr lvl="3" eaLnBrk="1" hangingPunct="1"/>
            <a:r>
              <a:rPr lang="en-US" altLang="en-US" i="1">
                <a:solidFill>
                  <a:schemeClr val="bg1"/>
                </a:solidFill>
              </a:rPr>
              <a:t>Stage 2</a:t>
            </a:r>
            <a:r>
              <a:rPr lang="en-US" altLang="en-US">
                <a:solidFill>
                  <a:schemeClr val="bg1"/>
                </a:solidFill>
              </a:rPr>
              <a:t>: Elevated line (‘ridge’) +/- small tufts of neo</a:t>
            </a:r>
          </a:p>
          <a:p>
            <a:pPr lvl="3" eaLnBrk="1" hangingPunct="1"/>
            <a:r>
              <a:rPr lang="en-US" altLang="en-US" i="1">
                <a:solidFill>
                  <a:schemeClr val="bg1"/>
                </a:solidFill>
              </a:rPr>
              <a:t>Stage 3</a:t>
            </a:r>
            <a:r>
              <a:rPr lang="en-US" altLang="en-US">
                <a:solidFill>
                  <a:schemeClr val="bg1"/>
                </a:solidFill>
              </a:rPr>
              <a:t>: Ridge with extensive neo growing through ILM</a:t>
            </a:r>
          </a:p>
          <a:p>
            <a:pPr lvl="3" eaLnBrk="1" hangingPunct="1"/>
            <a:r>
              <a:rPr lang="en-US" altLang="en-US" i="1">
                <a:solidFill>
                  <a:schemeClr val="bg1"/>
                </a:solidFill>
              </a:rPr>
              <a:t>Stage 4</a:t>
            </a:r>
            <a:r>
              <a:rPr lang="en-US" altLang="en-US">
                <a:solidFill>
                  <a:schemeClr val="bg1"/>
                </a:solidFill>
              </a:rPr>
              <a:t>: Subtotal RD</a:t>
            </a:r>
          </a:p>
          <a:p>
            <a:pPr lvl="3" eaLnBrk="1" hangingPunct="1"/>
            <a:r>
              <a:rPr lang="en-US" altLang="en-US" i="1">
                <a:solidFill>
                  <a:schemeClr val="bg1"/>
                </a:solidFill>
              </a:rPr>
              <a:t>Stage 5</a:t>
            </a:r>
            <a:r>
              <a:rPr lang="en-US" altLang="en-US">
                <a:solidFill>
                  <a:schemeClr val="bg1"/>
                </a:solidFill>
              </a:rPr>
              <a:t>: Total RD</a:t>
            </a:r>
          </a:p>
        </p:txBody>
      </p:sp>
      <p:sp>
        <p:nvSpPr>
          <p:cNvPr id="44044" name="Rectangle 12">
            <a:extLst>
              <a:ext uri="{FF2B5EF4-FFF2-40B4-BE49-F238E27FC236}">
                <a16:creationId xmlns:a16="http://schemas.microsoft.com/office/drawing/2014/main" id="{69566917-2B71-4CA9-8068-C87DF26EE3B5}"/>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44045" name="Rectangle 13">
            <a:extLst>
              <a:ext uri="{FF2B5EF4-FFF2-40B4-BE49-F238E27FC236}">
                <a16:creationId xmlns:a16="http://schemas.microsoft.com/office/drawing/2014/main" id="{BCF0B9FD-B754-41F8-AED3-CE6CC75435B7}"/>
              </a:ext>
            </a:extLst>
          </p:cNvPr>
          <p:cNvSpPr>
            <a:spLocks noChangeArrowheads="1"/>
          </p:cNvSpPr>
          <p:nvPr/>
        </p:nvSpPr>
        <p:spPr bwMode="auto">
          <a:xfrm>
            <a:off x="914400" y="2743200"/>
            <a:ext cx="914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6" name="Oval 14">
            <a:extLst>
              <a:ext uri="{FF2B5EF4-FFF2-40B4-BE49-F238E27FC236}">
                <a16:creationId xmlns:a16="http://schemas.microsoft.com/office/drawing/2014/main" id="{7249EC2E-36C6-4BE1-91DC-D1C2B6A7C683}"/>
              </a:ext>
            </a:extLst>
          </p:cNvPr>
          <p:cNvSpPr>
            <a:spLocks noChangeArrowheads="1"/>
          </p:cNvSpPr>
          <p:nvPr/>
        </p:nvSpPr>
        <p:spPr bwMode="auto">
          <a:xfrm>
            <a:off x="2470150" y="2695575"/>
            <a:ext cx="4235450" cy="4010025"/>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7" name="Oval 15">
            <a:extLst>
              <a:ext uri="{FF2B5EF4-FFF2-40B4-BE49-F238E27FC236}">
                <a16:creationId xmlns:a16="http://schemas.microsoft.com/office/drawing/2014/main" id="{284C63BF-85E0-4EEE-8E08-CC8155B89675}"/>
              </a:ext>
            </a:extLst>
          </p:cNvPr>
          <p:cNvSpPr>
            <a:spLocks noChangeArrowheads="1"/>
          </p:cNvSpPr>
          <p:nvPr/>
        </p:nvSpPr>
        <p:spPr bwMode="auto">
          <a:xfrm>
            <a:off x="3505200" y="3200400"/>
            <a:ext cx="3200400" cy="30480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8" name="Oval 16">
            <a:extLst>
              <a:ext uri="{FF2B5EF4-FFF2-40B4-BE49-F238E27FC236}">
                <a16:creationId xmlns:a16="http://schemas.microsoft.com/office/drawing/2014/main" id="{0B2D9E60-A6D8-4906-B7A3-DE8207C14995}"/>
              </a:ext>
            </a:extLst>
          </p:cNvPr>
          <p:cNvSpPr>
            <a:spLocks noChangeArrowheads="1"/>
          </p:cNvSpPr>
          <p:nvPr/>
        </p:nvSpPr>
        <p:spPr bwMode="auto">
          <a:xfrm>
            <a:off x="4114800" y="3733800"/>
            <a:ext cx="2057400" cy="19812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49" name="Oval 17">
            <a:extLst>
              <a:ext uri="{FF2B5EF4-FFF2-40B4-BE49-F238E27FC236}">
                <a16:creationId xmlns:a16="http://schemas.microsoft.com/office/drawing/2014/main" id="{E9E40379-C6F6-48B0-A8E4-C9E987957615}"/>
              </a:ext>
            </a:extLst>
          </p:cNvPr>
          <p:cNvSpPr>
            <a:spLocks noChangeArrowheads="1"/>
          </p:cNvSpPr>
          <p:nvPr/>
        </p:nvSpPr>
        <p:spPr bwMode="auto">
          <a:xfrm>
            <a:off x="5105400" y="4648200"/>
            <a:ext cx="152400" cy="152400"/>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50" name="Oval 18">
            <a:extLst>
              <a:ext uri="{FF2B5EF4-FFF2-40B4-BE49-F238E27FC236}">
                <a16:creationId xmlns:a16="http://schemas.microsoft.com/office/drawing/2014/main" id="{1D7976EC-F60D-4D37-BD24-BD37BF5B9053}"/>
              </a:ext>
            </a:extLst>
          </p:cNvPr>
          <p:cNvSpPr>
            <a:spLocks noChangeArrowheads="1"/>
          </p:cNvSpPr>
          <p:nvPr/>
        </p:nvSpPr>
        <p:spPr bwMode="auto">
          <a:xfrm>
            <a:off x="5181600" y="4343400"/>
            <a:ext cx="609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51" name="Oval 19">
            <a:extLst>
              <a:ext uri="{FF2B5EF4-FFF2-40B4-BE49-F238E27FC236}">
                <a16:creationId xmlns:a16="http://schemas.microsoft.com/office/drawing/2014/main" id="{38ACF7B5-6AC7-4C43-B11E-A85958D668CC}"/>
              </a:ext>
            </a:extLst>
          </p:cNvPr>
          <p:cNvSpPr>
            <a:spLocks noChangeArrowheads="1"/>
          </p:cNvSpPr>
          <p:nvPr/>
        </p:nvSpPr>
        <p:spPr bwMode="auto">
          <a:xfrm>
            <a:off x="3733800" y="4038600"/>
            <a:ext cx="1447800" cy="1371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52" name="Rectangle 20">
            <a:extLst>
              <a:ext uri="{FF2B5EF4-FFF2-40B4-BE49-F238E27FC236}">
                <a16:creationId xmlns:a16="http://schemas.microsoft.com/office/drawing/2014/main" id="{DC24A91E-4171-4EFC-ADF5-51EDE18B2886}"/>
              </a:ext>
            </a:extLst>
          </p:cNvPr>
          <p:cNvSpPr>
            <a:spLocks noChangeArrowheads="1"/>
          </p:cNvSpPr>
          <p:nvPr/>
        </p:nvSpPr>
        <p:spPr bwMode="auto">
          <a:xfrm>
            <a:off x="3733800" y="4038600"/>
            <a:ext cx="381000" cy="1447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53" name="Line 21">
            <a:extLst>
              <a:ext uri="{FF2B5EF4-FFF2-40B4-BE49-F238E27FC236}">
                <a16:creationId xmlns:a16="http://schemas.microsoft.com/office/drawing/2014/main" id="{93F96310-632E-463F-B671-5108DEF19D40}"/>
              </a:ext>
            </a:extLst>
          </p:cNvPr>
          <p:cNvSpPr>
            <a:spLocks noChangeShapeType="1"/>
          </p:cNvSpPr>
          <p:nvPr/>
        </p:nvSpPr>
        <p:spPr bwMode="auto">
          <a:xfrm>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4" name="Line 22">
            <a:extLst>
              <a:ext uri="{FF2B5EF4-FFF2-40B4-BE49-F238E27FC236}">
                <a16:creationId xmlns:a16="http://schemas.microsoft.com/office/drawing/2014/main" id="{649A9B13-AB28-431A-8EFE-82EF9FD2E448}"/>
              </a:ext>
            </a:extLst>
          </p:cNvPr>
          <p:cNvSpPr>
            <a:spLocks noChangeShapeType="1"/>
          </p:cNvSpPr>
          <p:nvPr/>
        </p:nvSpPr>
        <p:spPr bwMode="auto">
          <a:xfrm flipH="1">
            <a:off x="4648200" y="46482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5" name="Oval 24">
            <a:extLst>
              <a:ext uri="{FF2B5EF4-FFF2-40B4-BE49-F238E27FC236}">
                <a16:creationId xmlns:a16="http://schemas.microsoft.com/office/drawing/2014/main" id="{5A134188-3EC9-4F3D-BB15-8A6A2BB8C904}"/>
              </a:ext>
            </a:extLst>
          </p:cNvPr>
          <p:cNvSpPr>
            <a:spLocks noChangeArrowheads="1"/>
          </p:cNvSpPr>
          <p:nvPr/>
        </p:nvSpPr>
        <p:spPr bwMode="auto">
          <a:xfrm>
            <a:off x="3657600" y="3962400"/>
            <a:ext cx="457200" cy="1600200"/>
          </a:xfrm>
          <a:prstGeom prst="ellipse">
            <a:avLst/>
          </a:prstGeom>
          <a:solidFill>
            <a:srgbClr val="CC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56" name="Oval 25">
            <a:extLst>
              <a:ext uri="{FF2B5EF4-FFF2-40B4-BE49-F238E27FC236}">
                <a16:creationId xmlns:a16="http://schemas.microsoft.com/office/drawing/2014/main" id="{1C4D852E-EFA0-49CE-8571-307364EDA240}"/>
              </a:ext>
            </a:extLst>
          </p:cNvPr>
          <p:cNvSpPr>
            <a:spLocks noChangeArrowheads="1"/>
          </p:cNvSpPr>
          <p:nvPr/>
        </p:nvSpPr>
        <p:spPr bwMode="auto">
          <a:xfrm>
            <a:off x="5486400" y="4191000"/>
            <a:ext cx="381000" cy="990600"/>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57" name="Text Box 26">
            <a:extLst>
              <a:ext uri="{FF2B5EF4-FFF2-40B4-BE49-F238E27FC236}">
                <a16:creationId xmlns:a16="http://schemas.microsoft.com/office/drawing/2014/main" id="{F14385A3-03BC-4658-9CFD-C6A3C2020E41}"/>
              </a:ext>
            </a:extLst>
          </p:cNvPr>
          <p:cNvSpPr txBox="1">
            <a:spLocks noChangeArrowheads="1"/>
          </p:cNvSpPr>
          <p:nvPr/>
        </p:nvSpPr>
        <p:spPr bwMode="auto">
          <a:xfrm>
            <a:off x="6858000" y="4419600"/>
            <a:ext cx="95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t>(OD)</a:t>
            </a:r>
          </a:p>
        </p:txBody>
      </p:sp>
      <p:sp>
        <p:nvSpPr>
          <p:cNvPr id="44058" name="Text Box 27">
            <a:extLst>
              <a:ext uri="{FF2B5EF4-FFF2-40B4-BE49-F238E27FC236}">
                <a16:creationId xmlns:a16="http://schemas.microsoft.com/office/drawing/2014/main" id="{73A8B7BA-37EF-4405-B76A-62A978071B5A}"/>
              </a:ext>
            </a:extLst>
          </p:cNvPr>
          <p:cNvSpPr txBox="1">
            <a:spLocks noChangeArrowheads="1"/>
          </p:cNvSpPr>
          <p:nvPr/>
        </p:nvSpPr>
        <p:spPr bwMode="auto">
          <a:xfrm>
            <a:off x="4833938" y="3810000"/>
            <a:ext cx="88106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1</a:t>
            </a:r>
          </a:p>
        </p:txBody>
      </p:sp>
      <p:sp>
        <p:nvSpPr>
          <p:cNvPr id="44059" name="Text Box 28">
            <a:extLst>
              <a:ext uri="{FF2B5EF4-FFF2-40B4-BE49-F238E27FC236}">
                <a16:creationId xmlns:a16="http://schemas.microsoft.com/office/drawing/2014/main" id="{05B9AEC8-0656-4DFF-8213-699F0DC54A4F}"/>
              </a:ext>
            </a:extLst>
          </p:cNvPr>
          <p:cNvSpPr txBox="1">
            <a:spLocks noChangeArrowheads="1"/>
          </p:cNvSpPr>
          <p:nvPr/>
        </p:nvSpPr>
        <p:spPr bwMode="auto">
          <a:xfrm>
            <a:off x="4224338" y="3382963"/>
            <a:ext cx="88106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2</a:t>
            </a:r>
          </a:p>
        </p:txBody>
      </p:sp>
      <p:sp>
        <p:nvSpPr>
          <p:cNvPr id="44060" name="Text Box 29">
            <a:extLst>
              <a:ext uri="{FF2B5EF4-FFF2-40B4-BE49-F238E27FC236}">
                <a16:creationId xmlns:a16="http://schemas.microsoft.com/office/drawing/2014/main" id="{099BAE96-7780-432D-B049-26F23E6A3526}"/>
              </a:ext>
            </a:extLst>
          </p:cNvPr>
          <p:cNvSpPr txBox="1">
            <a:spLocks noChangeArrowheads="1"/>
          </p:cNvSpPr>
          <p:nvPr/>
        </p:nvSpPr>
        <p:spPr bwMode="auto">
          <a:xfrm>
            <a:off x="3386138" y="3078163"/>
            <a:ext cx="88106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700" b="1" i="1">
                <a:solidFill>
                  <a:srgbClr val="0000FF"/>
                </a:solidFill>
              </a:rPr>
              <a:t>Zone 3</a:t>
            </a:r>
          </a:p>
        </p:txBody>
      </p:sp>
      <p:sp>
        <p:nvSpPr>
          <p:cNvPr id="44061" name="Slide Number Placeholder 1">
            <a:extLst>
              <a:ext uri="{FF2B5EF4-FFF2-40B4-BE49-F238E27FC236}">
                <a16:creationId xmlns:a16="http://schemas.microsoft.com/office/drawing/2014/main" id="{FDFCA6E1-DD2D-48AC-8966-5925DCCC33D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179D23-B789-4CED-B2D7-287C1C5CAF36}" type="slidenum">
              <a:rPr lang="en-US" altLang="en-US" sz="1000"/>
              <a:pPr>
                <a:spcBef>
                  <a:spcPct val="0"/>
                </a:spcBef>
                <a:buClrTx/>
                <a:buSzTx/>
                <a:buFontTx/>
                <a:buNone/>
              </a:pPr>
              <a:t>61</a:t>
            </a:fld>
            <a:endParaRPr lang="en-US" altLang="en-US" sz="1000"/>
          </a:p>
        </p:txBody>
      </p:sp>
      <p:sp>
        <p:nvSpPr>
          <p:cNvPr id="44062" name="Line 23">
            <a:extLst>
              <a:ext uri="{FF2B5EF4-FFF2-40B4-BE49-F238E27FC236}">
                <a16:creationId xmlns:a16="http://schemas.microsoft.com/office/drawing/2014/main" id="{3BD1998B-312F-4EB8-B099-82EC685748AF}"/>
              </a:ext>
            </a:extLst>
          </p:cNvPr>
          <p:cNvSpPr>
            <a:spLocks noChangeShapeType="1"/>
          </p:cNvSpPr>
          <p:nvPr/>
        </p:nvSpPr>
        <p:spPr bwMode="auto">
          <a:xfrm flipH="1">
            <a:off x="4114800" y="4724400"/>
            <a:ext cx="6096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3" name="Line 23">
            <a:extLst>
              <a:ext uri="{FF2B5EF4-FFF2-40B4-BE49-F238E27FC236}">
                <a16:creationId xmlns:a16="http://schemas.microsoft.com/office/drawing/2014/main" id="{EF86A2F8-E9A0-45D9-A609-26F45D1E5FD8}"/>
              </a:ext>
            </a:extLst>
          </p:cNvPr>
          <p:cNvSpPr>
            <a:spLocks noChangeShapeType="1"/>
          </p:cNvSpPr>
          <p:nvPr/>
        </p:nvSpPr>
        <p:spPr bwMode="auto">
          <a:xfrm flipH="1">
            <a:off x="4648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Isosceles Triangle 32">
            <a:extLst>
              <a:ext uri="{FF2B5EF4-FFF2-40B4-BE49-F238E27FC236}">
                <a16:creationId xmlns:a16="http://schemas.microsoft.com/office/drawing/2014/main" id="{FCF345C0-F0DC-4192-8E40-63293E66598F}"/>
              </a:ext>
            </a:extLst>
          </p:cNvPr>
          <p:cNvSpPr/>
          <p:nvPr/>
        </p:nvSpPr>
        <p:spPr>
          <a:xfrm rot="16200000">
            <a:off x="6591300" y="47434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Isosceles Triangle 33">
            <a:extLst>
              <a:ext uri="{FF2B5EF4-FFF2-40B4-BE49-F238E27FC236}">
                <a16:creationId xmlns:a16="http://schemas.microsoft.com/office/drawing/2014/main" id="{622CC159-31B8-461B-86F6-A2FEA432F3C0}"/>
              </a:ext>
            </a:extLst>
          </p:cNvPr>
          <p:cNvSpPr/>
          <p:nvPr/>
        </p:nvSpPr>
        <p:spPr>
          <a:xfrm rot="16200000">
            <a:off x="6572250" y="48958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Isosceles Triangle 34">
            <a:extLst>
              <a:ext uri="{FF2B5EF4-FFF2-40B4-BE49-F238E27FC236}">
                <a16:creationId xmlns:a16="http://schemas.microsoft.com/office/drawing/2014/main" id="{7054CE5D-BD83-484C-88BA-9109060E5AD8}"/>
              </a:ext>
            </a:extLst>
          </p:cNvPr>
          <p:cNvSpPr/>
          <p:nvPr/>
        </p:nvSpPr>
        <p:spPr>
          <a:xfrm rot="16200000">
            <a:off x="6572250" y="50482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Isosceles Triangle 35">
            <a:extLst>
              <a:ext uri="{FF2B5EF4-FFF2-40B4-BE49-F238E27FC236}">
                <a16:creationId xmlns:a16="http://schemas.microsoft.com/office/drawing/2014/main" id="{7C0AD443-8B9E-4580-9AFD-F7FC5C2B7EC3}"/>
              </a:ext>
            </a:extLst>
          </p:cNvPr>
          <p:cNvSpPr/>
          <p:nvPr/>
        </p:nvSpPr>
        <p:spPr>
          <a:xfrm rot="16200000">
            <a:off x="6534150" y="52006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Isosceles Triangle 36">
            <a:extLst>
              <a:ext uri="{FF2B5EF4-FFF2-40B4-BE49-F238E27FC236}">
                <a16:creationId xmlns:a16="http://schemas.microsoft.com/office/drawing/2014/main" id="{2C956770-3DC5-4498-BB48-BA94CBF2209D}"/>
              </a:ext>
            </a:extLst>
          </p:cNvPr>
          <p:cNvSpPr/>
          <p:nvPr/>
        </p:nvSpPr>
        <p:spPr>
          <a:xfrm rot="16200000">
            <a:off x="6572250" y="42291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Isosceles Triangle 37">
            <a:extLst>
              <a:ext uri="{FF2B5EF4-FFF2-40B4-BE49-F238E27FC236}">
                <a16:creationId xmlns:a16="http://schemas.microsoft.com/office/drawing/2014/main" id="{8A0B7732-5895-4D06-AF01-A20E09DE4C5E}"/>
              </a:ext>
            </a:extLst>
          </p:cNvPr>
          <p:cNvSpPr/>
          <p:nvPr/>
        </p:nvSpPr>
        <p:spPr>
          <a:xfrm rot="16200000">
            <a:off x="6591300" y="43815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Isosceles Triangle 38">
            <a:extLst>
              <a:ext uri="{FF2B5EF4-FFF2-40B4-BE49-F238E27FC236}">
                <a16:creationId xmlns:a16="http://schemas.microsoft.com/office/drawing/2014/main" id="{40F01CCA-D2A9-46A0-AFED-D6BC73B2F4AF}"/>
              </a:ext>
            </a:extLst>
          </p:cNvPr>
          <p:cNvSpPr/>
          <p:nvPr/>
        </p:nvSpPr>
        <p:spPr>
          <a:xfrm rot="16200000">
            <a:off x="6591300" y="453390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Isosceles Triangle 39">
            <a:extLst>
              <a:ext uri="{FF2B5EF4-FFF2-40B4-BE49-F238E27FC236}">
                <a16:creationId xmlns:a16="http://schemas.microsoft.com/office/drawing/2014/main" id="{6F767B44-5B47-4055-80CC-9FE375869130}"/>
              </a:ext>
            </a:extLst>
          </p:cNvPr>
          <p:cNvSpPr/>
          <p:nvPr/>
        </p:nvSpPr>
        <p:spPr>
          <a:xfrm rot="16200000">
            <a:off x="6534150" y="4057650"/>
            <a:ext cx="209550"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72" name="Line 23">
            <a:extLst>
              <a:ext uri="{FF2B5EF4-FFF2-40B4-BE49-F238E27FC236}">
                <a16:creationId xmlns:a16="http://schemas.microsoft.com/office/drawing/2014/main" id="{800E94AB-2644-4058-8044-A17E2CC68B15}"/>
              </a:ext>
            </a:extLst>
          </p:cNvPr>
          <p:cNvSpPr>
            <a:spLocks noChangeShapeType="1"/>
          </p:cNvSpPr>
          <p:nvPr/>
        </p:nvSpPr>
        <p:spPr bwMode="auto">
          <a:xfrm>
            <a:off x="6172200" y="4724400"/>
            <a:ext cx="533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1BB8C96-AFD3-45E5-A475-41C2784BE176}"/>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4035" name="Rectangle 30">
            <a:extLst>
              <a:ext uri="{FF2B5EF4-FFF2-40B4-BE49-F238E27FC236}">
                <a16:creationId xmlns:a16="http://schemas.microsoft.com/office/drawing/2014/main" id="{DB14B464-64C5-40DF-9074-20522BC27DC6}"/>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4036" name="Rectangle 31">
            <a:extLst>
              <a:ext uri="{FF2B5EF4-FFF2-40B4-BE49-F238E27FC236}">
                <a16:creationId xmlns:a16="http://schemas.microsoft.com/office/drawing/2014/main" id="{3ABEE15F-7586-427F-8DB0-B4BC292F990E}"/>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4037" name="Rectangle 32">
            <a:extLst>
              <a:ext uri="{FF2B5EF4-FFF2-40B4-BE49-F238E27FC236}">
                <a16:creationId xmlns:a16="http://schemas.microsoft.com/office/drawing/2014/main" id="{B0454A37-79E2-463C-85D4-AEF9A1C1E606}"/>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4038" name="Rectangle 33">
            <a:extLst>
              <a:ext uri="{FF2B5EF4-FFF2-40B4-BE49-F238E27FC236}">
                <a16:creationId xmlns:a16="http://schemas.microsoft.com/office/drawing/2014/main" id="{F676F551-6E7A-4157-89BE-2E48621FFAFD}"/>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4039" name="Rectangle 34">
            <a:extLst>
              <a:ext uri="{FF2B5EF4-FFF2-40B4-BE49-F238E27FC236}">
                <a16:creationId xmlns:a16="http://schemas.microsoft.com/office/drawing/2014/main" id="{8A4E4ABB-5A6D-420E-B0A8-01F0412780F6}"/>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5064" name="Rectangle 3">
            <a:extLst>
              <a:ext uri="{FF2B5EF4-FFF2-40B4-BE49-F238E27FC236}">
                <a16:creationId xmlns:a16="http://schemas.microsoft.com/office/drawing/2014/main" id="{2FE1851B-F0E4-44FB-9683-26B2B8C8800E}"/>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5" name="Rectangle 4">
            <a:extLst>
              <a:ext uri="{FF2B5EF4-FFF2-40B4-BE49-F238E27FC236}">
                <a16:creationId xmlns:a16="http://schemas.microsoft.com/office/drawing/2014/main" id="{4CFF6DB3-5BE5-41AF-8801-C34004680DF5}"/>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6" name="Rectangle 5">
            <a:extLst>
              <a:ext uri="{FF2B5EF4-FFF2-40B4-BE49-F238E27FC236}">
                <a16:creationId xmlns:a16="http://schemas.microsoft.com/office/drawing/2014/main" id="{022EFFB9-ECEB-4A71-AD24-A6DCD57FB549}"/>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7" name="Rectangle 6">
            <a:extLst>
              <a:ext uri="{FF2B5EF4-FFF2-40B4-BE49-F238E27FC236}">
                <a16:creationId xmlns:a16="http://schemas.microsoft.com/office/drawing/2014/main" id="{11C018FE-2041-4BD3-A046-582917EB413E}"/>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Demarcation line</a:t>
            </a:r>
          </a:p>
          <a:p>
            <a:pPr lvl="3" eaLnBrk="1" hangingPunct="1"/>
            <a:r>
              <a:rPr lang="en-US" altLang="en-US" i="1" dirty="0">
                <a:solidFill>
                  <a:schemeClr val="bg1">
                    <a:lumMod val="75000"/>
                  </a:schemeClr>
                </a:solidFill>
              </a:rPr>
              <a:t>Stage 2</a:t>
            </a:r>
            <a:endParaRPr lang="en-US" altLang="en-US" dirty="0">
              <a:solidFill>
                <a:schemeClr val="bg1">
                  <a:lumMod val="75000"/>
                </a:schemeClr>
              </a:solidFill>
            </a:endParaRPr>
          </a:p>
          <a:p>
            <a:pPr lvl="3" eaLnBrk="1" hangingPunct="1"/>
            <a:r>
              <a:rPr lang="en-US" altLang="en-US" i="1" dirty="0">
                <a:solidFill>
                  <a:schemeClr val="bg1">
                    <a:lumMod val="75000"/>
                  </a:schemeClr>
                </a:solidFill>
              </a:rPr>
              <a:t>Stage 3</a:t>
            </a:r>
            <a:endParaRPr lang="en-US" altLang="en-US" dirty="0">
              <a:solidFill>
                <a:schemeClr val="bg1">
                  <a:lumMod val="75000"/>
                </a:schemeClr>
              </a:solidFill>
            </a:endParaRPr>
          </a:p>
          <a:p>
            <a:pPr lvl="3" eaLnBrk="1" hangingPunct="1"/>
            <a:r>
              <a:rPr lang="en-US" altLang="en-US" i="1" dirty="0">
                <a:solidFill>
                  <a:schemeClr val="bg1">
                    <a:lumMod val="75000"/>
                  </a:schemeClr>
                </a:solidFill>
              </a:rPr>
              <a:t>Stage 4</a:t>
            </a:r>
            <a:endParaRPr lang="en-US" altLang="en-US" dirty="0">
              <a:solidFill>
                <a:schemeClr val="bg1">
                  <a:lumMod val="75000"/>
                </a:schemeClr>
              </a:solidFill>
            </a:endParaRPr>
          </a:p>
          <a:p>
            <a:pPr lvl="3" eaLnBrk="1" hangingPunct="1"/>
            <a:r>
              <a:rPr lang="en-US" altLang="en-US" i="1" dirty="0">
                <a:solidFill>
                  <a:schemeClr val="bg1">
                    <a:lumMod val="75000"/>
                  </a:schemeClr>
                </a:solidFill>
              </a:rPr>
              <a:t>Stage 5</a:t>
            </a:r>
            <a:endParaRPr lang="en-US" altLang="en-US" dirty="0">
              <a:solidFill>
                <a:schemeClr val="bg1">
                  <a:lumMod val="75000"/>
                </a:schemeClr>
              </a:solidFill>
            </a:endParaRPr>
          </a:p>
        </p:txBody>
      </p:sp>
      <p:sp>
        <p:nvSpPr>
          <p:cNvPr id="45068" name="Rectangle 7">
            <a:extLst>
              <a:ext uri="{FF2B5EF4-FFF2-40B4-BE49-F238E27FC236}">
                <a16:creationId xmlns:a16="http://schemas.microsoft.com/office/drawing/2014/main" id="{7328BD69-4205-46AC-BEBF-27177CDEB8BC}"/>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45069" name="Rectangle 26">
            <a:extLst>
              <a:ext uri="{FF2B5EF4-FFF2-40B4-BE49-F238E27FC236}">
                <a16:creationId xmlns:a16="http://schemas.microsoft.com/office/drawing/2014/main" id="{18DC667C-2EB2-4A19-9731-572C6959A4A5}"/>
              </a:ext>
            </a:extLst>
          </p:cNvPr>
          <p:cNvSpPr>
            <a:spLocks noChangeArrowheads="1"/>
          </p:cNvSpPr>
          <p:nvPr/>
        </p:nvSpPr>
        <p:spPr bwMode="auto">
          <a:xfrm>
            <a:off x="2895600" y="3048000"/>
            <a:ext cx="20574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70" name="Slide Number Placeholder 1">
            <a:extLst>
              <a:ext uri="{FF2B5EF4-FFF2-40B4-BE49-F238E27FC236}">
                <a16:creationId xmlns:a16="http://schemas.microsoft.com/office/drawing/2014/main" id="{4ECD3BFF-C02F-4C39-A8AF-C0947A5B746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2576304-851B-4A70-B86F-2A9BA872F372}" type="slidenum">
              <a:rPr lang="en-US" altLang="en-US" sz="1000"/>
              <a:pPr>
                <a:spcBef>
                  <a:spcPct val="0"/>
                </a:spcBef>
                <a:buClrTx/>
                <a:buSzTx/>
                <a:buFontTx/>
                <a:buNone/>
              </a:pPr>
              <a:t>62</a:t>
            </a:fld>
            <a:endParaRPr lang="en-US" altLang="en-US" sz="1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4">
            <a:extLst>
              <a:ext uri="{FF2B5EF4-FFF2-40B4-BE49-F238E27FC236}">
                <a16:creationId xmlns:a16="http://schemas.microsoft.com/office/drawing/2014/main" id="{0F0F35D2-D90D-4B2F-95DE-61CD298C7590}"/>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3" name="Rectangle 2">
            <a:extLst>
              <a:ext uri="{FF2B5EF4-FFF2-40B4-BE49-F238E27FC236}">
                <a16:creationId xmlns:a16="http://schemas.microsoft.com/office/drawing/2014/main" id="{68D13A73-0F12-45A0-A505-82D903BB2F45}"/>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60" name="Rectangle 3">
            <a:extLst>
              <a:ext uri="{FF2B5EF4-FFF2-40B4-BE49-F238E27FC236}">
                <a16:creationId xmlns:a16="http://schemas.microsoft.com/office/drawing/2014/main" id="{D30F395D-7355-4980-BA02-7468DACB28A7}"/>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5061" name="Rectangle 4">
            <a:extLst>
              <a:ext uri="{FF2B5EF4-FFF2-40B4-BE49-F238E27FC236}">
                <a16:creationId xmlns:a16="http://schemas.microsoft.com/office/drawing/2014/main" id="{1566881D-1EE4-48D2-A27C-06FCB1500DBB}"/>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5062" name="Rectangle 5">
            <a:extLst>
              <a:ext uri="{FF2B5EF4-FFF2-40B4-BE49-F238E27FC236}">
                <a16:creationId xmlns:a16="http://schemas.microsoft.com/office/drawing/2014/main" id="{B406F853-2C7B-4A0F-970E-041902F24972}"/>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5063" name="Rectangle 6">
            <a:extLst>
              <a:ext uri="{FF2B5EF4-FFF2-40B4-BE49-F238E27FC236}">
                <a16:creationId xmlns:a16="http://schemas.microsoft.com/office/drawing/2014/main" id="{A7CD67F0-075B-4FB8-BB32-8B66E7CABC17}"/>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5064" name="Rectangle 7">
            <a:extLst>
              <a:ext uri="{FF2B5EF4-FFF2-40B4-BE49-F238E27FC236}">
                <a16:creationId xmlns:a16="http://schemas.microsoft.com/office/drawing/2014/main" id="{62589E4C-9974-484A-97D9-F89D6E75AFE0}"/>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6089" name="Rectangle 8">
            <a:extLst>
              <a:ext uri="{FF2B5EF4-FFF2-40B4-BE49-F238E27FC236}">
                <a16:creationId xmlns:a16="http://schemas.microsoft.com/office/drawing/2014/main" id="{96CA6A6D-4396-4AD3-9CEB-EE114E9DD62F}"/>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90" name="Rectangle 9">
            <a:extLst>
              <a:ext uri="{FF2B5EF4-FFF2-40B4-BE49-F238E27FC236}">
                <a16:creationId xmlns:a16="http://schemas.microsoft.com/office/drawing/2014/main" id="{173651B3-79E3-4CD9-8E55-9F214BDCF20D}"/>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91" name="Rectangle 10">
            <a:extLst>
              <a:ext uri="{FF2B5EF4-FFF2-40B4-BE49-F238E27FC236}">
                <a16:creationId xmlns:a16="http://schemas.microsoft.com/office/drawing/2014/main" id="{96BE537C-F786-4FD0-99AF-80D4A48CAE0B}"/>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92" name="Rectangle 11">
            <a:extLst>
              <a:ext uri="{FF2B5EF4-FFF2-40B4-BE49-F238E27FC236}">
                <a16:creationId xmlns:a16="http://schemas.microsoft.com/office/drawing/2014/main" id="{F0579ACB-DECD-4FC4-86BC-1097162E8157}"/>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chemeClr val="bg1">
                    <a:lumMod val="75000"/>
                  </a:schemeClr>
                </a:solidFill>
              </a:rPr>
              <a:t>and </a:t>
            </a:r>
            <a:r>
              <a:rPr lang="en-US" altLang="en-US" sz="2400" b="1" dirty="0">
                <a:solidFill>
                  <a:schemeClr val="bg1">
                    <a:lumMod val="65000"/>
                  </a:schemeClr>
                </a:solidFill>
              </a:rPr>
              <a:t>plus disease</a:t>
            </a:r>
            <a:r>
              <a:rPr lang="en-US" altLang="en-US" sz="2400" dirty="0">
                <a:solidFill>
                  <a:schemeClr val="bg1">
                    <a:lumMod val="65000"/>
                  </a:schemeClr>
                </a:solidFill>
              </a:rPr>
              <a:t> </a:t>
            </a:r>
            <a:r>
              <a:rPr lang="en-US" altLang="en-US" sz="2400" dirty="0">
                <a:solidFill>
                  <a:schemeClr val="bg1">
                    <a:lumMod val="75000"/>
                  </a:schemeClr>
                </a:solidFill>
              </a:rPr>
              <a:t>status:</a:t>
            </a:r>
            <a:endParaRPr lang="en-US" altLang="en-US" dirty="0">
              <a:solidFill>
                <a:schemeClr val="bg1">
                  <a:lumMod val="75000"/>
                </a:schemeClr>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a:t>
            </a:r>
            <a:r>
              <a:rPr lang="en-US" altLang="en-US" dirty="0">
                <a:solidFill>
                  <a:schemeClr val="bg1"/>
                </a:solidFill>
              </a:rPr>
              <a:t>RD</a:t>
            </a:r>
          </a:p>
        </p:txBody>
      </p:sp>
      <p:sp>
        <p:nvSpPr>
          <p:cNvPr id="46093" name="Rectangle 12">
            <a:extLst>
              <a:ext uri="{FF2B5EF4-FFF2-40B4-BE49-F238E27FC236}">
                <a16:creationId xmlns:a16="http://schemas.microsoft.com/office/drawing/2014/main" id="{62BA7D45-0089-4B0D-93B4-0B28B8A882EE}"/>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46094" name="Slide Number Placeholder 1">
            <a:extLst>
              <a:ext uri="{FF2B5EF4-FFF2-40B4-BE49-F238E27FC236}">
                <a16:creationId xmlns:a16="http://schemas.microsoft.com/office/drawing/2014/main" id="{8C7954A7-9C6C-4452-961F-A6B27B4E89A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80EDA0-2AB4-4B5C-94BB-9BDAE563AC00}" type="slidenum">
              <a:rPr lang="en-US" altLang="en-US" sz="1000"/>
              <a:pPr>
                <a:spcBef>
                  <a:spcPct val="0"/>
                </a:spcBef>
                <a:buClrTx/>
                <a:buSzTx/>
                <a:buFontTx/>
                <a:buNone/>
              </a:pPr>
              <a:t>63</a:t>
            </a:fld>
            <a:endParaRPr lang="en-US" altLang="en-US" sz="1000"/>
          </a:p>
        </p:txBody>
      </p:sp>
      <p:pic>
        <p:nvPicPr>
          <p:cNvPr id="15" name="Picture 1">
            <a:extLst>
              <a:ext uri="{FF2B5EF4-FFF2-40B4-BE49-F238E27FC236}">
                <a16:creationId xmlns:a16="http://schemas.microsoft.com/office/drawing/2014/main" id="{BCF0B1CD-80C2-46C0-BB9F-41D11C951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69505"/>
            <a:ext cx="4191000" cy="319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4">
            <a:extLst>
              <a:ext uri="{FF2B5EF4-FFF2-40B4-BE49-F238E27FC236}">
                <a16:creationId xmlns:a16="http://schemas.microsoft.com/office/drawing/2014/main" id="{ABF84DAA-2E64-488F-B062-20A413E15BA8}"/>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7" name="Rectangle 2">
            <a:extLst>
              <a:ext uri="{FF2B5EF4-FFF2-40B4-BE49-F238E27FC236}">
                <a16:creationId xmlns:a16="http://schemas.microsoft.com/office/drawing/2014/main" id="{2127274C-BBC9-4E44-A498-6BE690E669E8}"/>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4" name="Rectangle 3">
            <a:extLst>
              <a:ext uri="{FF2B5EF4-FFF2-40B4-BE49-F238E27FC236}">
                <a16:creationId xmlns:a16="http://schemas.microsoft.com/office/drawing/2014/main" id="{B0EFE18C-A986-42F9-9AB0-040B2EB8FF7A}"/>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6085" name="Rectangle 4">
            <a:extLst>
              <a:ext uri="{FF2B5EF4-FFF2-40B4-BE49-F238E27FC236}">
                <a16:creationId xmlns:a16="http://schemas.microsoft.com/office/drawing/2014/main" id="{BF720FB3-F0D5-45C2-A9CD-4B68E90C2D93}"/>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6086" name="Rectangle 5">
            <a:extLst>
              <a:ext uri="{FF2B5EF4-FFF2-40B4-BE49-F238E27FC236}">
                <a16:creationId xmlns:a16="http://schemas.microsoft.com/office/drawing/2014/main" id="{31D571C7-5C30-4512-8D95-3755CABA2885}"/>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6087" name="Rectangle 6">
            <a:extLst>
              <a:ext uri="{FF2B5EF4-FFF2-40B4-BE49-F238E27FC236}">
                <a16:creationId xmlns:a16="http://schemas.microsoft.com/office/drawing/2014/main" id="{753F72B7-B472-49D6-AAA1-27F62EFA936C}"/>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6088" name="Rectangle 7">
            <a:extLst>
              <a:ext uri="{FF2B5EF4-FFF2-40B4-BE49-F238E27FC236}">
                <a16:creationId xmlns:a16="http://schemas.microsoft.com/office/drawing/2014/main" id="{EFA5B785-9DF7-4564-8A86-2CD08041C204}"/>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7113" name="Rectangle 8">
            <a:extLst>
              <a:ext uri="{FF2B5EF4-FFF2-40B4-BE49-F238E27FC236}">
                <a16:creationId xmlns:a16="http://schemas.microsoft.com/office/drawing/2014/main" id="{6A2AA7D1-4006-40CC-A48E-A6DDCF1DE40E}"/>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14" name="Rectangle 9">
            <a:extLst>
              <a:ext uri="{FF2B5EF4-FFF2-40B4-BE49-F238E27FC236}">
                <a16:creationId xmlns:a16="http://schemas.microsoft.com/office/drawing/2014/main" id="{0D74BB41-055F-4CC9-899A-BAD4D1FBD789}"/>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15" name="Rectangle 10">
            <a:extLst>
              <a:ext uri="{FF2B5EF4-FFF2-40B4-BE49-F238E27FC236}">
                <a16:creationId xmlns:a16="http://schemas.microsoft.com/office/drawing/2014/main" id="{C918DDBF-F6AC-468F-B536-3A763D2DEF25}"/>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16" name="Rectangle 11">
            <a:extLst>
              <a:ext uri="{FF2B5EF4-FFF2-40B4-BE49-F238E27FC236}">
                <a16:creationId xmlns:a16="http://schemas.microsoft.com/office/drawing/2014/main" id="{1B7EE895-2910-48AA-9C96-A5BA9DFF870D}"/>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a:t>
            </a:r>
            <a:r>
              <a:rPr lang="en-US" altLang="en-US" sz="2400" dirty="0">
                <a:solidFill>
                  <a:schemeClr val="bg1">
                    <a:lumMod val="75000"/>
                  </a:schemeClr>
                </a:solidFill>
              </a:rPr>
              <a:t>status:</a:t>
            </a:r>
            <a:endParaRPr lang="en-US" altLang="en-US" dirty="0">
              <a:solidFill>
                <a:schemeClr val="bg1">
                  <a:lumMod val="75000"/>
                </a:schemeClr>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a:t>
            </a:r>
            <a:r>
              <a:rPr lang="en-US" altLang="en-US" dirty="0">
                <a:solidFill>
                  <a:schemeClr val="bg1"/>
                </a:solidFill>
              </a:rPr>
              <a:t>Total RD</a:t>
            </a:r>
          </a:p>
        </p:txBody>
      </p:sp>
      <p:sp>
        <p:nvSpPr>
          <p:cNvPr id="47117" name="Rectangle 12">
            <a:extLst>
              <a:ext uri="{FF2B5EF4-FFF2-40B4-BE49-F238E27FC236}">
                <a16:creationId xmlns:a16="http://schemas.microsoft.com/office/drawing/2014/main" id="{547C1CFB-79E0-4120-A88C-A92320A49849}"/>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47118" name="Rectangle 13">
            <a:extLst>
              <a:ext uri="{FF2B5EF4-FFF2-40B4-BE49-F238E27FC236}">
                <a16:creationId xmlns:a16="http://schemas.microsoft.com/office/drawing/2014/main" id="{395C9365-60AC-499B-9CE5-6CBF65BDF1F4}"/>
              </a:ext>
            </a:extLst>
          </p:cNvPr>
          <p:cNvSpPr>
            <a:spLocks noChangeArrowheads="1"/>
          </p:cNvSpPr>
          <p:nvPr/>
        </p:nvSpPr>
        <p:spPr bwMode="auto">
          <a:xfrm>
            <a:off x="2895600" y="3429000"/>
            <a:ext cx="48768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19" name="Slide Number Placeholder 1">
            <a:extLst>
              <a:ext uri="{FF2B5EF4-FFF2-40B4-BE49-F238E27FC236}">
                <a16:creationId xmlns:a16="http://schemas.microsoft.com/office/drawing/2014/main" id="{226E9A93-B26B-4164-82A8-0BF6D8A1CC4D}"/>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75AC3A9-7381-4248-9428-CC52CE19547A}" type="slidenum">
              <a:rPr lang="en-US" altLang="en-US" sz="1000"/>
              <a:pPr>
                <a:spcBef>
                  <a:spcPct val="0"/>
                </a:spcBef>
                <a:buClrTx/>
                <a:buSzTx/>
                <a:buFontTx/>
                <a:buNone/>
              </a:pPr>
              <a:t>64</a:t>
            </a:fld>
            <a:endParaRPr lang="en-US" altLang="en-US" sz="1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4">
            <a:extLst>
              <a:ext uri="{FF2B5EF4-FFF2-40B4-BE49-F238E27FC236}">
                <a16:creationId xmlns:a16="http://schemas.microsoft.com/office/drawing/2014/main" id="{C7914F63-A2A8-4E16-B329-A2AF479AA326}"/>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1" name="Rectangle 2">
            <a:extLst>
              <a:ext uri="{FF2B5EF4-FFF2-40B4-BE49-F238E27FC236}">
                <a16:creationId xmlns:a16="http://schemas.microsoft.com/office/drawing/2014/main" id="{E9A2AC29-3354-478B-8598-AD5C2C58BA46}"/>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2" name="Rectangle 3">
            <a:extLst>
              <a:ext uri="{FF2B5EF4-FFF2-40B4-BE49-F238E27FC236}">
                <a16:creationId xmlns:a16="http://schemas.microsoft.com/office/drawing/2014/main" id="{90C5CB5E-7AC9-404C-8965-C5A3721EF648}"/>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09" name="Rectangle 4">
            <a:extLst>
              <a:ext uri="{FF2B5EF4-FFF2-40B4-BE49-F238E27FC236}">
                <a16:creationId xmlns:a16="http://schemas.microsoft.com/office/drawing/2014/main" id="{26C44E23-520F-4E06-BD5A-F0E3D5B6992A}"/>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7110" name="Rectangle 5">
            <a:extLst>
              <a:ext uri="{FF2B5EF4-FFF2-40B4-BE49-F238E27FC236}">
                <a16:creationId xmlns:a16="http://schemas.microsoft.com/office/drawing/2014/main" id="{650F0838-2490-4371-9427-DF344362CA3D}"/>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7111" name="Rectangle 6">
            <a:extLst>
              <a:ext uri="{FF2B5EF4-FFF2-40B4-BE49-F238E27FC236}">
                <a16:creationId xmlns:a16="http://schemas.microsoft.com/office/drawing/2014/main" id="{1E2BAC9D-748A-4A0F-B0C2-108C1983492F}"/>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7112" name="Rectangle 7">
            <a:extLst>
              <a:ext uri="{FF2B5EF4-FFF2-40B4-BE49-F238E27FC236}">
                <a16:creationId xmlns:a16="http://schemas.microsoft.com/office/drawing/2014/main" id="{1AE16CC4-F313-4B7C-A4AF-B5BF893E74DF}"/>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7113" name="Rectangle 8">
            <a:extLst>
              <a:ext uri="{FF2B5EF4-FFF2-40B4-BE49-F238E27FC236}">
                <a16:creationId xmlns:a16="http://schemas.microsoft.com/office/drawing/2014/main" id="{E81936F0-3EB0-4B1C-AAA7-10664B9A98CC}"/>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8138" name="Rectangle 9">
            <a:extLst>
              <a:ext uri="{FF2B5EF4-FFF2-40B4-BE49-F238E27FC236}">
                <a16:creationId xmlns:a16="http://schemas.microsoft.com/office/drawing/2014/main" id="{4BABC0C8-899D-4F46-9F6E-A32B05146DEC}"/>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9" name="Rectangle 10">
            <a:extLst>
              <a:ext uri="{FF2B5EF4-FFF2-40B4-BE49-F238E27FC236}">
                <a16:creationId xmlns:a16="http://schemas.microsoft.com/office/drawing/2014/main" id="{8F575324-2D7A-4C19-934F-4B813F665DCF}"/>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0" name="Rectangle 11">
            <a:extLst>
              <a:ext uri="{FF2B5EF4-FFF2-40B4-BE49-F238E27FC236}">
                <a16:creationId xmlns:a16="http://schemas.microsoft.com/office/drawing/2014/main" id="{5C35CC14-9695-4FC0-93F7-E9DFBD48F175}"/>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41" name="Rectangle 12">
            <a:extLst>
              <a:ext uri="{FF2B5EF4-FFF2-40B4-BE49-F238E27FC236}">
                <a16:creationId xmlns:a16="http://schemas.microsoft.com/office/drawing/2014/main" id="{C67DD158-1C46-4723-9214-8C9EC86DED28}"/>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solidFill>
                  <a:srgbClr val="B2B2B2"/>
                </a:solidFill>
              </a:rPr>
              <a:t>Stage 3</a:t>
            </a:r>
            <a:r>
              <a:rPr lang="en-US" altLang="en-US" dirty="0">
                <a:solidFill>
                  <a:schemeClr val="bg1"/>
                </a:solidFill>
              </a:rPr>
              <a:t>: Ridge with extensive neo growing through ILM</a:t>
            </a:r>
          </a:p>
          <a:p>
            <a:pPr lvl="3" eaLnBrk="1" hangingPunct="1"/>
            <a:r>
              <a:rPr lang="en-US" altLang="en-US" i="1" dirty="0">
                <a:solidFill>
                  <a:srgbClr val="B2B2B2"/>
                </a:solidFill>
              </a:rPr>
              <a:t>Stage 4</a:t>
            </a:r>
            <a:r>
              <a:rPr lang="en-US" altLang="en-US" dirty="0">
                <a:solidFill>
                  <a:schemeClr val="bg1"/>
                </a:solidFill>
              </a:rPr>
              <a:t>: Subtotal RD</a:t>
            </a:r>
          </a:p>
          <a:p>
            <a:pPr lvl="3" eaLnBrk="1" hangingPunct="1"/>
            <a:r>
              <a:rPr lang="en-US" altLang="en-US" i="1" dirty="0">
                <a:solidFill>
                  <a:srgbClr val="B2B2B2"/>
                </a:solidFill>
              </a:rPr>
              <a:t>Stage 5</a:t>
            </a:r>
            <a:r>
              <a:rPr lang="en-US" altLang="en-US" dirty="0">
                <a:solidFill>
                  <a:schemeClr val="bg1"/>
                </a:solidFill>
              </a:rPr>
              <a:t>: Total RD</a:t>
            </a:r>
          </a:p>
        </p:txBody>
      </p:sp>
      <p:sp>
        <p:nvSpPr>
          <p:cNvPr id="48142" name="Rectangle 13">
            <a:extLst>
              <a:ext uri="{FF2B5EF4-FFF2-40B4-BE49-F238E27FC236}">
                <a16:creationId xmlns:a16="http://schemas.microsoft.com/office/drawing/2014/main" id="{8C469AAC-70DD-4248-AB1D-22127B0AC376}"/>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48143" name="Slide Number Placeholder 1">
            <a:extLst>
              <a:ext uri="{FF2B5EF4-FFF2-40B4-BE49-F238E27FC236}">
                <a16:creationId xmlns:a16="http://schemas.microsoft.com/office/drawing/2014/main" id="{BCF9ADAA-1317-41DD-8AB9-FEDE021FF75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4C2F171-6FB9-4395-8AF3-10F72F608B0F}" type="slidenum">
              <a:rPr lang="en-US" altLang="en-US" sz="1000"/>
              <a:pPr>
                <a:spcBef>
                  <a:spcPct val="0"/>
                </a:spcBef>
                <a:buClrTx/>
                <a:buSzTx/>
                <a:buFontTx/>
                <a:buNone/>
              </a:pPr>
              <a:t>65</a:t>
            </a:fld>
            <a:endParaRPr lang="en-US" altLang="en-US" sz="1000"/>
          </a:p>
        </p:txBody>
      </p:sp>
      <p:sp>
        <p:nvSpPr>
          <p:cNvPr id="48144" name="TextBox 1">
            <a:extLst>
              <a:ext uri="{FF2B5EF4-FFF2-40B4-BE49-F238E27FC236}">
                <a16:creationId xmlns:a16="http://schemas.microsoft.com/office/drawing/2014/main" id="{AA829060-C3E7-4081-A550-20D9EE070FC4}"/>
              </a:ext>
            </a:extLst>
          </p:cNvPr>
          <p:cNvSpPr txBox="1">
            <a:spLocks noChangeArrowheads="1"/>
          </p:cNvSpPr>
          <p:nvPr/>
        </p:nvSpPr>
        <p:spPr bwMode="auto">
          <a:xfrm>
            <a:off x="6096000" y="3733800"/>
            <a:ext cx="2660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(neo = short for ‘neovascularization’)</a:t>
            </a:r>
          </a:p>
        </p:txBody>
      </p:sp>
      <p:pic>
        <p:nvPicPr>
          <p:cNvPr id="17" name="Picture 1">
            <a:extLst>
              <a:ext uri="{FF2B5EF4-FFF2-40B4-BE49-F238E27FC236}">
                <a16:creationId xmlns:a16="http://schemas.microsoft.com/office/drawing/2014/main" id="{1E192D2E-7D51-4053-ABED-A6BF546AA9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412432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D5E32AF3-376F-40B7-A741-39F06D7F27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a:extLst>
              <a:ext uri="{FF2B5EF4-FFF2-40B4-BE49-F238E27FC236}">
                <a16:creationId xmlns:a16="http://schemas.microsoft.com/office/drawing/2014/main" id="{1EBF7E76-9C95-46C0-9ECC-FEE8E96ACFE6}"/>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5" name="Rectangle 14">
            <a:extLst>
              <a:ext uri="{FF2B5EF4-FFF2-40B4-BE49-F238E27FC236}">
                <a16:creationId xmlns:a16="http://schemas.microsoft.com/office/drawing/2014/main" id="{F5F7174A-43E9-4CE8-806C-AC4D66173B4F}"/>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6" name="Rectangle 2">
            <a:extLst>
              <a:ext uri="{FF2B5EF4-FFF2-40B4-BE49-F238E27FC236}">
                <a16:creationId xmlns:a16="http://schemas.microsoft.com/office/drawing/2014/main" id="{1FC5DC81-D015-4934-B83E-135596079E06}"/>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8133" name="Rectangle 3">
            <a:extLst>
              <a:ext uri="{FF2B5EF4-FFF2-40B4-BE49-F238E27FC236}">
                <a16:creationId xmlns:a16="http://schemas.microsoft.com/office/drawing/2014/main" id="{93A5B092-7668-49D0-9F77-2BBBA2EBD72D}"/>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8134" name="Rectangle 4">
            <a:extLst>
              <a:ext uri="{FF2B5EF4-FFF2-40B4-BE49-F238E27FC236}">
                <a16:creationId xmlns:a16="http://schemas.microsoft.com/office/drawing/2014/main" id="{D563C953-B1A8-40E4-AC1E-8C4740828CEC}"/>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8135" name="Rectangle 5">
            <a:extLst>
              <a:ext uri="{FF2B5EF4-FFF2-40B4-BE49-F238E27FC236}">
                <a16:creationId xmlns:a16="http://schemas.microsoft.com/office/drawing/2014/main" id="{97ED37B9-9168-4E53-9288-6694FBBC9E1F}"/>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8136" name="Rectangle 6">
            <a:extLst>
              <a:ext uri="{FF2B5EF4-FFF2-40B4-BE49-F238E27FC236}">
                <a16:creationId xmlns:a16="http://schemas.microsoft.com/office/drawing/2014/main" id="{0B1C816C-F981-465D-875E-9ADF86474EB9}"/>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8137" name="Rectangle 7">
            <a:extLst>
              <a:ext uri="{FF2B5EF4-FFF2-40B4-BE49-F238E27FC236}">
                <a16:creationId xmlns:a16="http://schemas.microsoft.com/office/drawing/2014/main" id="{73A547AD-3BE4-4AC3-9CA8-FD08BFA64863}"/>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9162" name="Rectangle 8">
            <a:extLst>
              <a:ext uri="{FF2B5EF4-FFF2-40B4-BE49-F238E27FC236}">
                <a16:creationId xmlns:a16="http://schemas.microsoft.com/office/drawing/2014/main" id="{4B4D72FB-BA44-4640-8C3C-5E82B269C42F}"/>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3" name="Rectangle 9">
            <a:extLst>
              <a:ext uri="{FF2B5EF4-FFF2-40B4-BE49-F238E27FC236}">
                <a16:creationId xmlns:a16="http://schemas.microsoft.com/office/drawing/2014/main" id="{19B2A0EA-BD43-4B69-8CB2-170A5A563910}"/>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4" name="Rectangle 10">
            <a:extLst>
              <a:ext uri="{FF2B5EF4-FFF2-40B4-BE49-F238E27FC236}">
                <a16:creationId xmlns:a16="http://schemas.microsoft.com/office/drawing/2014/main" id="{85FA197F-A6BF-4381-8907-90D5078CA3CD}"/>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5" name="Rectangle 11">
            <a:extLst>
              <a:ext uri="{FF2B5EF4-FFF2-40B4-BE49-F238E27FC236}">
                <a16:creationId xmlns:a16="http://schemas.microsoft.com/office/drawing/2014/main" id="{1B7C10A9-7A24-4E9D-9885-157DE940CE04}"/>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t>Stage 3</a:t>
            </a:r>
            <a:r>
              <a:rPr lang="en-US" altLang="en-US" dirty="0"/>
              <a:t>: </a:t>
            </a:r>
            <a:r>
              <a:rPr lang="en-US" altLang="en-US" dirty="0">
                <a:solidFill>
                  <a:srgbClr val="0000FF"/>
                </a:solidFill>
              </a:rPr>
              <a:t>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a:t>
            </a:r>
            <a:r>
              <a:rPr lang="en-US" altLang="en-US" dirty="0">
                <a:solidFill>
                  <a:schemeClr val="bg1"/>
                </a:solidFill>
              </a:rPr>
              <a:t>RD</a:t>
            </a:r>
          </a:p>
        </p:txBody>
      </p:sp>
      <p:sp>
        <p:nvSpPr>
          <p:cNvPr id="49166" name="Rectangle 12">
            <a:extLst>
              <a:ext uri="{FF2B5EF4-FFF2-40B4-BE49-F238E27FC236}">
                <a16:creationId xmlns:a16="http://schemas.microsoft.com/office/drawing/2014/main" id="{D896CB91-6703-43E7-9A59-72F30255EB0E}"/>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49167" name="Rectangle 15">
            <a:extLst>
              <a:ext uri="{FF2B5EF4-FFF2-40B4-BE49-F238E27FC236}">
                <a16:creationId xmlns:a16="http://schemas.microsoft.com/office/drawing/2014/main" id="{F172AEB8-6A01-4395-AC58-0F8B8F885786}"/>
              </a:ext>
            </a:extLst>
          </p:cNvPr>
          <p:cNvSpPr>
            <a:spLocks noChangeArrowheads="1"/>
          </p:cNvSpPr>
          <p:nvPr/>
        </p:nvSpPr>
        <p:spPr bwMode="auto">
          <a:xfrm>
            <a:off x="2895600" y="3810000"/>
            <a:ext cx="52578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68" name="Slide Number Placeholder 1">
            <a:extLst>
              <a:ext uri="{FF2B5EF4-FFF2-40B4-BE49-F238E27FC236}">
                <a16:creationId xmlns:a16="http://schemas.microsoft.com/office/drawing/2014/main" id="{6B6438C1-EAF4-444A-AC86-78397C7835D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0768CA-20C3-415B-89F3-202221958FFB}" type="slidenum">
              <a:rPr lang="en-US" altLang="en-US" sz="1000"/>
              <a:pPr>
                <a:spcBef>
                  <a:spcPct val="0"/>
                </a:spcBef>
                <a:buClrTx/>
                <a:buSzTx/>
                <a:buFontTx/>
                <a:buNone/>
              </a:pPr>
              <a:t>66</a:t>
            </a:fld>
            <a:endParaRPr lang="en-US" altLang="en-US" sz="1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5">
            <a:extLst>
              <a:ext uri="{FF2B5EF4-FFF2-40B4-BE49-F238E27FC236}">
                <a16:creationId xmlns:a16="http://schemas.microsoft.com/office/drawing/2014/main" id="{FC9E5B4F-6FB5-419A-91D4-65CEDA7CAC5E}"/>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79" name="Rectangle 2">
            <a:extLst>
              <a:ext uri="{FF2B5EF4-FFF2-40B4-BE49-F238E27FC236}">
                <a16:creationId xmlns:a16="http://schemas.microsoft.com/office/drawing/2014/main" id="{9F7165A6-9AD6-41B6-8C7F-60C031E27782}"/>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0" name="Rectangle 3">
            <a:extLst>
              <a:ext uri="{FF2B5EF4-FFF2-40B4-BE49-F238E27FC236}">
                <a16:creationId xmlns:a16="http://schemas.microsoft.com/office/drawing/2014/main" id="{C2FDC936-AAB5-4FB0-9495-B21694A47F6F}"/>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1" name="Rectangle 4">
            <a:extLst>
              <a:ext uri="{FF2B5EF4-FFF2-40B4-BE49-F238E27FC236}">
                <a16:creationId xmlns:a16="http://schemas.microsoft.com/office/drawing/2014/main" id="{572983A5-C00C-4200-BEA2-FFBA81FBF457}"/>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9158" name="Rectangle 5">
            <a:extLst>
              <a:ext uri="{FF2B5EF4-FFF2-40B4-BE49-F238E27FC236}">
                <a16:creationId xmlns:a16="http://schemas.microsoft.com/office/drawing/2014/main" id="{03732AB9-FD1F-4470-8534-2D232AABEDAF}"/>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9159" name="Rectangle 6">
            <a:extLst>
              <a:ext uri="{FF2B5EF4-FFF2-40B4-BE49-F238E27FC236}">
                <a16:creationId xmlns:a16="http://schemas.microsoft.com/office/drawing/2014/main" id="{2CEA7621-04DA-4F6A-BF94-9CB72F0BD401}"/>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9160" name="Rectangle 7">
            <a:extLst>
              <a:ext uri="{FF2B5EF4-FFF2-40B4-BE49-F238E27FC236}">
                <a16:creationId xmlns:a16="http://schemas.microsoft.com/office/drawing/2014/main" id="{2C16DD56-548F-4551-BAE7-5D0A17751D01}"/>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9161" name="Rectangle 8">
            <a:extLst>
              <a:ext uri="{FF2B5EF4-FFF2-40B4-BE49-F238E27FC236}">
                <a16:creationId xmlns:a16="http://schemas.microsoft.com/office/drawing/2014/main" id="{BD0C322C-DBB3-446D-B241-F7532014AD5A}"/>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49162" name="Rectangle 9">
            <a:extLst>
              <a:ext uri="{FF2B5EF4-FFF2-40B4-BE49-F238E27FC236}">
                <a16:creationId xmlns:a16="http://schemas.microsoft.com/office/drawing/2014/main" id="{EF759C4A-5D80-45F4-BB5F-CE2DF47DF452}"/>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0187" name="Rectangle 10">
            <a:extLst>
              <a:ext uri="{FF2B5EF4-FFF2-40B4-BE49-F238E27FC236}">
                <a16:creationId xmlns:a16="http://schemas.microsoft.com/office/drawing/2014/main" id="{3CA07C75-0094-4CBE-9C9E-1680580F3209}"/>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8" name="Rectangle 11">
            <a:extLst>
              <a:ext uri="{FF2B5EF4-FFF2-40B4-BE49-F238E27FC236}">
                <a16:creationId xmlns:a16="http://schemas.microsoft.com/office/drawing/2014/main" id="{E785FECA-7ABA-4D8A-A569-7FFE81A9C938}"/>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9" name="Rectangle 12">
            <a:extLst>
              <a:ext uri="{FF2B5EF4-FFF2-40B4-BE49-F238E27FC236}">
                <a16:creationId xmlns:a16="http://schemas.microsoft.com/office/drawing/2014/main" id="{D55B836E-760B-4773-B9B6-CBF9FB028830}"/>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90" name="Rectangle 13">
            <a:extLst>
              <a:ext uri="{FF2B5EF4-FFF2-40B4-BE49-F238E27FC236}">
                <a16:creationId xmlns:a16="http://schemas.microsoft.com/office/drawing/2014/main" id="{8D277705-F70F-403C-A03D-8F122810F691}"/>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t>Stage 3</a:t>
            </a:r>
            <a:r>
              <a:rPr lang="en-US" altLang="en-US" dirty="0"/>
              <a:t>: </a:t>
            </a:r>
            <a:r>
              <a:rPr lang="en-US" altLang="en-US" dirty="0">
                <a:solidFill>
                  <a:srgbClr val="0000FF"/>
                </a:solidFill>
              </a:rPr>
              <a:t>Ridge with extensive neo growing through ILM</a:t>
            </a:r>
          </a:p>
          <a:p>
            <a:pPr lvl="3" eaLnBrk="1" hangingPunct="1"/>
            <a:r>
              <a:rPr lang="en-US" altLang="en-US" i="1" dirty="0">
                <a:solidFill>
                  <a:srgbClr val="FF9999"/>
                </a:solidFill>
              </a:rPr>
              <a:t>Stage 4</a:t>
            </a:r>
            <a:r>
              <a:rPr lang="en-US" altLang="en-US" dirty="0">
                <a:solidFill>
                  <a:schemeClr val="bg1"/>
                </a:solidFill>
              </a:rPr>
              <a:t>: Subtotal RD</a:t>
            </a:r>
          </a:p>
          <a:p>
            <a:pPr lvl="3" eaLnBrk="1" hangingPunct="1"/>
            <a:r>
              <a:rPr lang="en-US" altLang="en-US" i="1" dirty="0">
                <a:solidFill>
                  <a:srgbClr val="FF9999"/>
                </a:solidFill>
              </a:rPr>
              <a:t>Stage 5</a:t>
            </a:r>
            <a:r>
              <a:rPr lang="en-US" altLang="en-US" dirty="0">
                <a:solidFill>
                  <a:schemeClr val="bg1"/>
                </a:solidFill>
              </a:rPr>
              <a:t>: Total RD</a:t>
            </a:r>
          </a:p>
        </p:txBody>
      </p:sp>
      <p:sp>
        <p:nvSpPr>
          <p:cNvPr id="50191" name="Rectangle 14">
            <a:extLst>
              <a:ext uri="{FF2B5EF4-FFF2-40B4-BE49-F238E27FC236}">
                <a16:creationId xmlns:a16="http://schemas.microsoft.com/office/drawing/2014/main" id="{5C8A7B97-E04B-439A-889F-DC4CA2FEFB67}"/>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50192" name="Slide Number Placeholder 1">
            <a:extLst>
              <a:ext uri="{FF2B5EF4-FFF2-40B4-BE49-F238E27FC236}">
                <a16:creationId xmlns:a16="http://schemas.microsoft.com/office/drawing/2014/main" id="{B885704F-753B-42C7-B30A-C1F2D964316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668901B-3631-4E40-94B6-95ACEE11E9E9}" type="slidenum">
              <a:rPr lang="en-US" altLang="en-US" sz="1000"/>
              <a:pPr>
                <a:spcBef>
                  <a:spcPct val="0"/>
                </a:spcBef>
                <a:buClrTx/>
                <a:buSzTx/>
                <a:buFontTx/>
                <a:buNone/>
              </a:pPr>
              <a:t>67</a:t>
            </a:fld>
            <a:endParaRPr lang="en-US" altLang="en-US" sz="1000"/>
          </a:p>
        </p:txBody>
      </p:sp>
      <p:pic>
        <p:nvPicPr>
          <p:cNvPr id="18" name="Picture 1">
            <a:extLst>
              <a:ext uri="{FF2B5EF4-FFF2-40B4-BE49-F238E27FC236}">
                <a16:creationId xmlns:a16="http://schemas.microsoft.com/office/drawing/2014/main" id="{F0C76081-5529-41A5-A76A-6361DAFC49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8600"/>
            <a:ext cx="3417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C5CD6D86-6EC3-40F2-9B69-0887DE3F5A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14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TextBox 1">
            <a:extLst>
              <a:ext uri="{FF2B5EF4-FFF2-40B4-BE49-F238E27FC236}">
                <a16:creationId xmlns:a16="http://schemas.microsoft.com/office/drawing/2014/main" id="{C893932C-20D9-4ADA-89C4-ED8D86D60782}"/>
              </a:ext>
            </a:extLst>
          </p:cNvPr>
          <p:cNvSpPr txBox="1">
            <a:spLocks noChangeArrowheads="1"/>
          </p:cNvSpPr>
          <p:nvPr/>
        </p:nvSpPr>
        <p:spPr bwMode="auto">
          <a:xfrm>
            <a:off x="6550025" y="2986087"/>
            <a:ext cx="2517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dirty="0"/>
              <a:t>(ILM = internal limiting membrane)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a:extLst>
              <a:ext uri="{FF2B5EF4-FFF2-40B4-BE49-F238E27FC236}">
                <a16:creationId xmlns:a16="http://schemas.microsoft.com/office/drawing/2014/main" id="{584C696D-EAA3-4D8E-8386-754C386002BD}"/>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3" name="Rectangle 14">
            <a:extLst>
              <a:ext uri="{FF2B5EF4-FFF2-40B4-BE49-F238E27FC236}">
                <a16:creationId xmlns:a16="http://schemas.microsoft.com/office/drawing/2014/main" id="{6096E45F-809F-48C2-9175-37645058339D}"/>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4" name="Rectangle 15">
            <a:extLst>
              <a:ext uri="{FF2B5EF4-FFF2-40B4-BE49-F238E27FC236}">
                <a16:creationId xmlns:a16="http://schemas.microsoft.com/office/drawing/2014/main" id="{F204A98E-2E93-4FEA-BE75-15B1F0188840}"/>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5" name="Rectangle 2">
            <a:extLst>
              <a:ext uri="{FF2B5EF4-FFF2-40B4-BE49-F238E27FC236}">
                <a16:creationId xmlns:a16="http://schemas.microsoft.com/office/drawing/2014/main" id="{36811BFC-E497-491F-B93F-6010E9CEFCAB}"/>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0182" name="Rectangle 3">
            <a:extLst>
              <a:ext uri="{FF2B5EF4-FFF2-40B4-BE49-F238E27FC236}">
                <a16:creationId xmlns:a16="http://schemas.microsoft.com/office/drawing/2014/main" id="{A209C349-27A7-4477-B741-468CB5BF4238}"/>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0183" name="Rectangle 4">
            <a:extLst>
              <a:ext uri="{FF2B5EF4-FFF2-40B4-BE49-F238E27FC236}">
                <a16:creationId xmlns:a16="http://schemas.microsoft.com/office/drawing/2014/main" id="{966F14F8-D4EE-41FE-8111-9317B60836B9}"/>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0184" name="Rectangle 5">
            <a:extLst>
              <a:ext uri="{FF2B5EF4-FFF2-40B4-BE49-F238E27FC236}">
                <a16:creationId xmlns:a16="http://schemas.microsoft.com/office/drawing/2014/main" id="{3FC8BACF-D501-4EFD-85BF-18BCF33A2EF1}"/>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0185" name="Rectangle 6">
            <a:extLst>
              <a:ext uri="{FF2B5EF4-FFF2-40B4-BE49-F238E27FC236}">
                <a16:creationId xmlns:a16="http://schemas.microsoft.com/office/drawing/2014/main" id="{BC75688A-0800-48EB-82A8-767FFBE17BBA}"/>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0186" name="Rectangle 7">
            <a:extLst>
              <a:ext uri="{FF2B5EF4-FFF2-40B4-BE49-F238E27FC236}">
                <a16:creationId xmlns:a16="http://schemas.microsoft.com/office/drawing/2014/main" id="{858EABCE-3768-479D-B02E-C04FACB15E92}"/>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1211" name="Rectangle 8">
            <a:extLst>
              <a:ext uri="{FF2B5EF4-FFF2-40B4-BE49-F238E27FC236}">
                <a16:creationId xmlns:a16="http://schemas.microsoft.com/office/drawing/2014/main" id="{5725E52D-B17B-4DB4-818D-93F27BCBA6C5}"/>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2" name="Rectangle 9">
            <a:extLst>
              <a:ext uri="{FF2B5EF4-FFF2-40B4-BE49-F238E27FC236}">
                <a16:creationId xmlns:a16="http://schemas.microsoft.com/office/drawing/2014/main" id="{F28BB575-3F42-4428-9E2F-A0637EDEE48D}"/>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3" name="Rectangle 10">
            <a:extLst>
              <a:ext uri="{FF2B5EF4-FFF2-40B4-BE49-F238E27FC236}">
                <a16:creationId xmlns:a16="http://schemas.microsoft.com/office/drawing/2014/main" id="{752908EB-CF72-40EF-A838-F9D74AE5202E}"/>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4" name="Rectangle 11">
            <a:extLst>
              <a:ext uri="{FF2B5EF4-FFF2-40B4-BE49-F238E27FC236}">
                <a16:creationId xmlns:a16="http://schemas.microsoft.com/office/drawing/2014/main" id="{AF20DE15-5710-44CE-941B-941A464BD673}"/>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t>Stage 3</a:t>
            </a:r>
            <a:r>
              <a:rPr lang="en-US" altLang="en-US" dirty="0"/>
              <a:t>: </a:t>
            </a:r>
            <a:r>
              <a:rPr lang="en-US" altLang="en-US" dirty="0">
                <a:solidFill>
                  <a:srgbClr val="0000FF"/>
                </a:solidFill>
              </a:rPr>
              <a:t>Ridge with extensive neo growing through ILM</a:t>
            </a:r>
          </a:p>
          <a:p>
            <a:pPr lvl="3" eaLnBrk="1" hangingPunct="1"/>
            <a:r>
              <a:rPr lang="en-US" altLang="en-US" i="1" dirty="0"/>
              <a:t>Stage 4</a:t>
            </a:r>
            <a:r>
              <a:rPr lang="en-US" altLang="en-US" dirty="0"/>
              <a:t>: </a:t>
            </a:r>
            <a:r>
              <a:rPr lang="en-US" altLang="en-US" dirty="0">
                <a:solidFill>
                  <a:srgbClr val="0000FF"/>
                </a:solidFill>
              </a:rPr>
              <a:t>Subtotal RD</a:t>
            </a:r>
          </a:p>
          <a:p>
            <a:pPr lvl="3" eaLnBrk="1" hangingPunct="1"/>
            <a:r>
              <a:rPr lang="en-US" altLang="en-US" i="1" dirty="0">
                <a:solidFill>
                  <a:schemeClr val="bg1">
                    <a:lumMod val="75000"/>
                  </a:schemeClr>
                </a:solidFill>
              </a:rPr>
              <a:t>Stage 5</a:t>
            </a:r>
            <a:endParaRPr lang="en-US" altLang="en-US" dirty="0">
              <a:solidFill>
                <a:schemeClr val="bg1">
                  <a:lumMod val="75000"/>
                </a:schemeClr>
              </a:solidFill>
            </a:endParaRPr>
          </a:p>
        </p:txBody>
      </p:sp>
      <p:sp>
        <p:nvSpPr>
          <p:cNvPr id="51215" name="Rectangle 12">
            <a:extLst>
              <a:ext uri="{FF2B5EF4-FFF2-40B4-BE49-F238E27FC236}">
                <a16:creationId xmlns:a16="http://schemas.microsoft.com/office/drawing/2014/main" id="{E8B45ACC-9094-44D1-B809-2F4FABBB1338}"/>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51216" name="Rectangle 16">
            <a:extLst>
              <a:ext uri="{FF2B5EF4-FFF2-40B4-BE49-F238E27FC236}">
                <a16:creationId xmlns:a16="http://schemas.microsoft.com/office/drawing/2014/main" id="{4A696BDF-6C13-4041-A5C7-E126058468CB}"/>
              </a:ext>
            </a:extLst>
          </p:cNvPr>
          <p:cNvSpPr>
            <a:spLocks noChangeArrowheads="1"/>
          </p:cNvSpPr>
          <p:nvPr/>
        </p:nvSpPr>
        <p:spPr bwMode="auto">
          <a:xfrm>
            <a:off x="2895600" y="4114800"/>
            <a:ext cx="15240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17" name="Slide Number Placeholder 1">
            <a:extLst>
              <a:ext uri="{FF2B5EF4-FFF2-40B4-BE49-F238E27FC236}">
                <a16:creationId xmlns:a16="http://schemas.microsoft.com/office/drawing/2014/main" id="{60CC7E87-2C80-446C-866A-8AC148EC8FB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FE5A2A-3F14-46E1-AB74-B50FABB8C214}" type="slidenum">
              <a:rPr lang="en-US" altLang="en-US" sz="1000"/>
              <a:pPr>
                <a:spcBef>
                  <a:spcPct val="0"/>
                </a:spcBef>
                <a:buClrTx/>
                <a:buSzTx/>
                <a:buFontTx/>
                <a:buNone/>
              </a:pPr>
              <a:t>68</a:t>
            </a:fld>
            <a:endParaRPr lang="en-US" altLang="en-US" sz="1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6">
            <a:extLst>
              <a:ext uri="{FF2B5EF4-FFF2-40B4-BE49-F238E27FC236}">
                <a16:creationId xmlns:a16="http://schemas.microsoft.com/office/drawing/2014/main" id="{72F79BAE-FAAA-4485-8DE8-928E7A6A0B84}"/>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27" name="Rectangle 2">
            <a:extLst>
              <a:ext uri="{FF2B5EF4-FFF2-40B4-BE49-F238E27FC236}">
                <a16:creationId xmlns:a16="http://schemas.microsoft.com/office/drawing/2014/main" id="{09C15B81-08E2-4041-A212-48CBE3C6CEB9}"/>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28" name="Rectangle 3">
            <a:extLst>
              <a:ext uri="{FF2B5EF4-FFF2-40B4-BE49-F238E27FC236}">
                <a16:creationId xmlns:a16="http://schemas.microsoft.com/office/drawing/2014/main" id="{D8F29E81-49DC-469F-97B1-50556E3A279E}"/>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29" name="Rectangle 4">
            <a:extLst>
              <a:ext uri="{FF2B5EF4-FFF2-40B4-BE49-F238E27FC236}">
                <a16:creationId xmlns:a16="http://schemas.microsoft.com/office/drawing/2014/main" id="{853560D7-16B9-4946-BFDB-08BEF82330B1}"/>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0" name="Rectangle 5">
            <a:extLst>
              <a:ext uri="{FF2B5EF4-FFF2-40B4-BE49-F238E27FC236}">
                <a16:creationId xmlns:a16="http://schemas.microsoft.com/office/drawing/2014/main" id="{66549193-333D-4C53-95F2-3C9CC623D057}"/>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07" name="Rectangle 6">
            <a:extLst>
              <a:ext uri="{FF2B5EF4-FFF2-40B4-BE49-F238E27FC236}">
                <a16:creationId xmlns:a16="http://schemas.microsoft.com/office/drawing/2014/main" id="{5BA80E9A-4620-46B4-922D-2D8DB65D612A}"/>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1208" name="Rectangle 7">
            <a:extLst>
              <a:ext uri="{FF2B5EF4-FFF2-40B4-BE49-F238E27FC236}">
                <a16:creationId xmlns:a16="http://schemas.microsoft.com/office/drawing/2014/main" id="{430FAC9E-B7FA-4DDD-A6CD-824E3C1960E3}"/>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1209" name="Rectangle 8">
            <a:extLst>
              <a:ext uri="{FF2B5EF4-FFF2-40B4-BE49-F238E27FC236}">
                <a16:creationId xmlns:a16="http://schemas.microsoft.com/office/drawing/2014/main" id="{9E38A01D-249A-48AE-8505-21147794DB34}"/>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1210" name="Rectangle 9">
            <a:extLst>
              <a:ext uri="{FF2B5EF4-FFF2-40B4-BE49-F238E27FC236}">
                <a16:creationId xmlns:a16="http://schemas.microsoft.com/office/drawing/2014/main" id="{9BB80DCF-5C4B-40BF-B34F-51D877C24B95}"/>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1211" name="Rectangle 10">
            <a:extLst>
              <a:ext uri="{FF2B5EF4-FFF2-40B4-BE49-F238E27FC236}">
                <a16:creationId xmlns:a16="http://schemas.microsoft.com/office/drawing/2014/main" id="{012CCD46-A3C1-4751-9D75-223BF9E4844F}"/>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2236" name="Rectangle 11">
            <a:extLst>
              <a:ext uri="{FF2B5EF4-FFF2-40B4-BE49-F238E27FC236}">
                <a16:creationId xmlns:a16="http://schemas.microsoft.com/office/drawing/2014/main" id="{23CEF86A-A8B0-4D98-A454-9B92FD581239}"/>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7" name="Rectangle 12">
            <a:extLst>
              <a:ext uri="{FF2B5EF4-FFF2-40B4-BE49-F238E27FC236}">
                <a16:creationId xmlns:a16="http://schemas.microsoft.com/office/drawing/2014/main" id="{ED88F291-ADF6-46B1-94EE-5E0DA46B22CC}"/>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8" name="Rectangle 13">
            <a:extLst>
              <a:ext uri="{FF2B5EF4-FFF2-40B4-BE49-F238E27FC236}">
                <a16:creationId xmlns:a16="http://schemas.microsoft.com/office/drawing/2014/main" id="{8277062C-BFD7-4F48-942F-1B693A109F6A}"/>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9" name="Rectangle 14">
            <a:extLst>
              <a:ext uri="{FF2B5EF4-FFF2-40B4-BE49-F238E27FC236}">
                <a16:creationId xmlns:a16="http://schemas.microsoft.com/office/drawing/2014/main" id="{A72E9F7A-995B-4BB3-9928-AA04673F82D5}"/>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t>Stage 3</a:t>
            </a:r>
            <a:r>
              <a:rPr lang="en-US" altLang="en-US" dirty="0"/>
              <a:t>: </a:t>
            </a:r>
            <a:r>
              <a:rPr lang="en-US" altLang="en-US" dirty="0">
                <a:solidFill>
                  <a:srgbClr val="0000FF"/>
                </a:solidFill>
              </a:rPr>
              <a:t>Ridge with extensive neo growing through ILM</a:t>
            </a:r>
          </a:p>
          <a:p>
            <a:pPr lvl="3" eaLnBrk="1" hangingPunct="1"/>
            <a:r>
              <a:rPr lang="en-US" altLang="en-US" i="1" dirty="0"/>
              <a:t>Stage 4</a:t>
            </a:r>
            <a:r>
              <a:rPr lang="en-US" altLang="en-US" dirty="0"/>
              <a:t>: </a:t>
            </a:r>
            <a:r>
              <a:rPr lang="en-US" altLang="en-US" dirty="0">
                <a:solidFill>
                  <a:srgbClr val="0000FF"/>
                </a:solidFill>
              </a:rPr>
              <a:t>Subtotal RD</a:t>
            </a:r>
          </a:p>
          <a:p>
            <a:pPr lvl="3" eaLnBrk="1" hangingPunct="1"/>
            <a:r>
              <a:rPr lang="en-US" altLang="en-US" i="1" dirty="0">
                <a:solidFill>
                  <a:schemeClr val="bg1">
                    <a:lumMod val="75000"/>
                  </a:schemeClr>
                </a:solidFill>
              </a:rPr>
              <a:t>Stage 5</a:t>
            </a:r>
            <a:endParaRPr lang="en-US" altLang="en-US" dirty="0">
              <a:solidFill>
                <a:schemeClr val="bg1">
                  <a:lumMod val="75000"/>
                </a:schemeClr>
              </a:solidFill>
            </a:endParaRPr>
          </a:p>
        </p:txBody>
      </p:sp>
      <p:sp>
        <p:nvSpPr>
          <p:cNvPr id="52240" name="Rectangle 15">
            <a:extLst>
              <a:ext uri="{FF2B5EF4-FFF2-40B4-BE49-F238E27FC236}">
                <a16:creationId xmlns:a16="http://schemas.microsoft.com/office/drawing/2014/main" id="{327E5CFD-27CF-497A-864B-B26E89E8EF95}"/>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52241" name="Slide Number Placeholder 1">
            <a:extLst>
              <a:ext uri="{FF2B5EF4-FFF2-40B4-BE49-F238E27FC236}">
                <a16:creationId xmlns:a16="http://schemas.microsoft.com/office/drawing/2014/main" id="{D41F78A6-7871-44C1-AEFF-FC7ECB11828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428EE5-D9F2-4D42-AC37-F81E728C0AB9}" type="slidenum">
              <a:rPr lang="en-US" altLang="en-US" sz="1000"/>
              <a:pPr>
                <a:spcBef>
                  <a:spcPct val="0"/>
                </a:spcBef>
                <a:buClrTx/>
                <a:buSzTx/>
                <a:buFontTx/>
                <a:buNone/>
              </a:pPr>
              <a:t>69</a:t>
            </a:fld>
            <a:endParaRPr lang="en-US" altLang="en-US" sz="1000"/>
          </a:p>
        </p:txBody>
      </p:sp>
      <p:pic>
        <p:nvPicPr>
          <p:cNvPr id="19" name="Picture 1">
            <a:extLst>
              <a:ext uri="{FF2B5EF4-FFF2-40B4-BE49-F238E27FC236}">
                <a16:creationId xmlns:a16="http://schemas.microsoft.com/office/drawing/2014/main" id="{52135F6A-4AAC-47B5-98A1-F5E1C15E73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5413" y="4114800"/>
            <a:ext cx="26431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F01CB7-F7C4-4753-AF25-55ED0AB7D8C7}"/>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3FE61162-3990-495D-90E4-4EE5C626930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220" name="Rectangle 4">
            <a:extLst>
              <a:ext uri="{FF2B5EF4-FFF2-40B4-BE49-F238E27FC236}">
                <a16:creationId xmlns:a16="http://schemas.microsoft.com/office/drawing/2014/main" id="{68A3BED3-C8CD-4B8D-9B3F-BCCF1D51A9F7}"/>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a:sym typeface="Wingdings" panose="05000000000000000000" pitchFamily="2" charset="2"/>
              </a:rPr>
              <a:t>Patients with a PDA are at increased risk of ROP </a:t>
            </a:r>
            <a:r>
              <a:rPr lang="en-US" altLang="en-US" sz="2400">
                <a:solidFill>
                  <a:srgbClr val="0000FF"/>
                </a:solidFill>
                <a:sym typeface="Wingdings" panose="05000000000000000000" pitchFamily="2" charset="2"/>
              </a:rPr>
              <a:t>True</a:t>
            </a:r>
          </a:p>
          <a:p>
            <a:pPr eaLnBrk="1" hangingPunct="1">
              <a:lnSpc>
                <a:spcPct val="90000"/>
              </a:lnSpc>
            </a:pPr>
            <a:r>
              <a:rPr lang="en-US" altLang="en-US" sz="2400">
                <a:sym typeface="Wingdings" panose="05000000000000000000" pitchFamily="2" charset="2"/>
              </a:rPr>
              <a:t>Birth weight is a greater predictor for ROP than O</a:t>
            </a:r>
            <a:r>
              <a:rPr lang="en-US" altLang="en-US" sz="2400" baseline="-25000">
                <a:sym typeface="Wingdings" panose="05000000000000000000" pitchFamily="2" charset="2"/>
              </a:rPr>
              <a:t>2</a:t>
            </a:r>
            <a:r>
              <a:rPr lang="en-US" altLang="en-US" sz="2400">
                <a:sym typeface="Wingdings" panose="05000000000000000000" pitchFamily="2" charset="2"/>
              </a:rPr>
              <a:t> exposure </a:t>
            </a:r>
            <a:r>
              <a:rPr lang="en-US" altLang="en-US" sz="2400">
                <a:solidFill>
                  <a:srgbClr val="0000FF"/>
                </a:solidFill>
                <a:sym typeface="Wingdings" panose="05000000000000000000" pitchFamily="2" charset="2"/>
              </a:rPr>
              <a:t>True; LBW is #1 risk factor</a:t>
            </a:r>
          </a:p>
          <a:p>
            <a:pPr eaLnBrk="1" hangingPunct="1">
              <a:lnSpc>
                <a:spcPct val="90000"/>
              </a:lnSpc>
            </a:pPr>
            <a:r>
              <a:rPr lang="en-US" altLang="en-US" sz="2400">
                <a:solidFill>
                  <a:schemeClr val="bg1"/>
                </a:solidFill>
                <a:sym typeface="Wingdings" panose="05000000000000000000" pitchFamily="2" charset="2"/>
              </a:rPr>
              <a:t>Exposure to ambient light has a small but significant effect on ROP development False; the </a:t>
            </a:r>
            <a:r>
              <a:rPr lang="en-US" altLang="en-US" sz="2400" i="1">
                <a:solidFill>
                  <a:schemeClr val="bg1"/>
                </a:solidFill>
                <a:sym typeface="Wingdings" panose="05000000000000000000" pitchFamily="2" charset="2"/>
              </a:rPr>
              <a:t>Light-ROP</a:t>
            </a:r>
            <a:r>
              <a:rPr lang="en-US" altLang="en-US" sz="2400">
                <a:solidFill>
                  <a:schemeClr val="bg1"/>
                </a:solidFill>
                <a:sym typeface="Wingdings" panose="05000000000000000000" pitchFamily="2" charset="2"/>
              </a:rPr>
              <a:t> study found no relationship</a:t>
            </a:r>
          </a:p>
          <a:p>
            <a:pPr eaLnBrk="1" hangingPunct="1">
              <a:lnSpc>
                <a:spcPct val="90000"/>
              </a:lnSpc>
            </a:pPr>
            <a:r>
              <a:rPr lang="en-US" altLang="en-US" sz="2400">
                <a:solidFill>
                  <a:schemeClr val="bg1"/>
                </a:solidFill>
              </a:rPr>
              <a:t>Infants with a R</a:t>
            </a:r>
            <a:r>
              <a:rPr lang="en-US" altLang="en-US" sz="2400">
                <a:solidFill>
                  <a:schemeClr val="bg1"/>
                </a:solidFill>
                <a:sym typeface="Wingdings" panose="05000000000000000000" pitchFamily="2" charset="2"/>
              </a:rPr>
              <a:t>L cardiac shunt (and subsequent low 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sat) are protected from ROP False, and this provides strong evidence that excess P</a:t>
            </a:r>
            <a:r>
              <a:rPr lang="en-US" altLang="en-US" sz="2400" baseline="-25000">
                <a:solidFill>
                  <a:schemeClr val="bg1"/>
                </a:solidFill>
                <a:sym typeface="Wingdings" panose="05000000000000000000" pitchFamily="2" charset="2"/>
              </a:rPr>
              <a:t>a</a:t>
            </a:r>
            <a:r>
              <a:rPr lang="en-US" altLang="en-US" sz="2400">
                <a:solidFill>
                  <a:schemeClr val="bg1"/>
                </a:solidFill>
                <a:sym typeface="Wingdings" panose="05000000000000000000" pitchFamily="2" charset="2"/>
              </a:rPr>
              <a:t>O</a:t>
            </a:r>
            <a:r>
              <a:rPr lang="en-US" altLang="en-US" sz="2400" baseline="-25000">
                <a:solidFill>
                  <a:schemeClr val="bg1"/>
                </a:solidFill>
                <a:sym typeface="Wingdings" panose="05000000000000000000" pitchFamily="2" charset="2"/>
              </a:rPr>
              <a:t>2</a:t>
            </a:r>
            <a:r>
              <a:rPr lang="en-US" altLang="en-US" sz="2400">
                <a:solidFill>
                  <a:schemeClr val="bg1"/>
                </a:solidFill>
                <a:sym typeface="Wingdings" panose="05000000000000000000" pitchFamily="2" charset="2"/>
              </a:rPr>
              <a:t> is not causative</a:t>
            </a:r>
          </a:p>
          <a:p>
            <a:pPr eaLnBrk="1" hangingPunct="1">
              <a:lnSpc>
                <a:spcPct val="90000"/>
              </a:lnSpc>
            </a:pPr>
            <a:r>
              <a:rPr lang="en-US" altLang="en-US" sz="240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9221" name="Text Box 5">
            <a:extLst>
              <a:ext uri="{FF2B5EF4-FFF2-40B4-BE49-F238E27FC236}">
                <a16:creationId xmlns:a16="http://schemas.microsoft.com/office/drawing/2014/main" id="{4CEE965A-5B14-4F33-A5D5-D50D5B692736}"/>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9222" name="Rectangle 6">
            <a:extLst>
              <a:ext uri="{FF2B5EF4-FFF2-40B4-BE49-F238E27FC236}">
                <a16:creationId xmlns:a16="http://schemas.microsoft.com/office/drawing/2014/main" id="{1F56A920-7080-4DD0-9B9D-47DBD8DFAE80}"/>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3" name="Slide Number Placeholder 1">
            <a:extLst>
              <a:ext uri="{FF2B5EF4-FFF2-40B4-BE49-F238E27FC236}">
                <a16:creationId xmlns:a16="http://schemas.microsoft.com/office/drawing/2014/main" id="{BE76BEA5-7272-4236-B9DF-4B1603C2FD2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15CCC9-2EC4-4F12-969B-D8E3B53C40A7}" type="slidenum">
              <a:rPr lang="en-US" altLang="en-US" sz="1000"/>
              <a:pPr>
                <a:spcBef>
                  <a:spcPct val="0"/>
                </a:spcBef>
                <a:buClrTx/>
                <a:buSzTx/>
                <a:buFontTx/>
                <a:buNone/>
              </a:pPr>
              <a:t>7</a:t>
            </a:fld>
            <a:endParaRPr lang="en-US" altLang="en-US" sz="1000"/>
          </a:p>
        </p:txBody>
      </p:sp>
      <p:sp>
        <p:nvSpPr>
          <p:cNvPr id="9224" name="TextBox 1">
            <a:extLst>
              <a:ext uri="{FF2B5EF4-FFF2-40B4-BE49-F238E27FC236}">
                <a16:creationId xmlns:a16="http://schemas.microsoft.com/office/drawing/2014/main" id="{D0114DEF-7428-480B-B88A-638A26BB8C12}"/>
              </a:ext>
            </a:extLst>
          </p:cNvPr>
          <p:cNvSpPr txBox="1">
            <a:spLocks noChangeArrowheads="1"/>
          </p:cNvSpPr>
          <p:nvPr/>
        </p:nvSpPr>
        <p:spPr bwMode="auto">
          <a:xfrm>
            <a:off x="2709862" y="2229678"/>
            <a:ext cx="1343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dirty="0"/>
              <a:t>(low birth weight)</a:t>
            </a:r>
          </a:p>
        </p:txBody>
      </p:sp>
    </p:spTree>
    <p:extLst>
      <p:ext uri="{BB962C8B-B14F-4D97-AF65-F5344CB8AC3E}">
        <p14:creationId xmlns:p14="http://schemas.microsoft.com/office/powerpoint/2010/main" val="35332538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CB6DEDE-BA63-4CF3-851C-1D259CDCADAC}"/>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1" name="Rectangle 3">
            <a:extLst>
              <a:ext uri="{FF2B5EF4-FFF2-40B4-BE49-F238E27FC236}">
                <a16:creationId xmlns:a16="http://schemas.microsoft.com/office/drawing/2014/main" id="{BB40322F-5149-48CF-93C0-5A987F569F05}"/>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2" name="Rectangle 4">
            <a:extLst>
              <a:ext uri="{FF2B5EF4-FFF2-40B4-BE49-F238E27FC236}">
                <a16:creationId xmlns:a16="http://schemas.microsoft.com/office/drawing/2014/main" id="{4AC2D830-838B-4F29-BC47-725F27445263}"/>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3" name="Rectangle 5">
            <a:extLst>
              <a:ext uri="{FF2B5EF4-FFF2-40B4-BE49-F238E27FC236}">
                <a16:creationId xmlns:a16="http://schemas.microsoft.com/office/drawing/2014/main" id="{26AF8FCD-3BA4-4455-B488-943A2DF5EB83}"/>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4" name="Rectangle 6">
            <a:extLst>
              <a:ext uri="{FF2B5EF4-FFF2-40B4-BE49-F238E27FC236}">
                <a16:creationId xmlns:a16="http://schemas.microsoft.com/office/drawing/2014/main" id="{A2415328-FBA6-4464-9EA3-2A78DD28C83D}"/>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2231" name="Rectangle 7">
            <a:extLst>
              <a:ext uri="{FF2B5EF4-FFF2-40B4-BE49-F238E27FC236}">
                <a16:creationId xmlns:a16="http://schemas.microsoft.com/office/drawing/2014/main" id="{3FED022A-E95B-43F0-8768-DB79A3DC1273}"/>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2232" name="Rectangle 8">
            <a:extLst>
              <a:ext uri="{FF2B5EF4-FFF2-40B4-BE49-F238E27FC236}">
                <a16:creationId xmlns:a16="http://schemas.microsoft.com/office/drawing/2014/main" id="{C3D60A79-3EAE-44F6-85B0-EBE6E7954367}"/>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2233" name="Rectangle 9">
            <a:extLst>
              <a:ext uri="{FF2B5EF4-FFF2-40B4-BE49-F238E27FC236}">
                <a16:creationId xmlns:a16="http://schemas.microsoft.com/office/drawing/2014/main" id="{0CDF5D93-CABF-484A-BBE0-FB8A89405AD6}"/>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2234" name="Rectangle 10">
            <a:extLst>
              <a:ext uri="{FF2B5EF4-FFF2-40B4-BE49-F238E27FC236}">
                <a16:creationId xmlns:a16="http://schemas.microsoft.com/office/drawing/2014/main" id="{511BBB5D-2755-4EBE-8BF0-C7DD54FDB7F0}"/>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2235" name="Rectangle 11">
            <a:extLst>
              <a:ext uri="{FF2B5EF4-FFF2-40B4-BE49-F238E27FC236}">
                <a16:creationId xmlns:a16="http://schemas.microsoft.com/office/drawing/2014/main" id="{0249955B-B4A1-44CD-BFA8-F0DC0B3D0D80}"/>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3260" name="Rectangle 12">
            <a:extLst>
              <a:ext uri="{FF2B5EF4-FFF2-40B4-BE49-F238E27FC236}">
                <a16:creationId xmlns:a16="http://schemas.microsoft.com/office/drawing/2014/main" id="{E71F0936-DEDD-4E38-BD9D-5CBF3AF179E7}"/>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61" name="Rectangle 13">
            <a:extLst>
              <a:ext uri="{FF2B5EF4-FFF2-40B4-BE49-F238E27FC236}">
                <a16:creationId xmlns:a16="http://schemas.microsoft.com/office/drawing/2014/main" id="{1C34D8C4-6F23-4E7E-845F-B27AE94CEFF5}"/>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62" name="Rectangle 14">
            <a:extLst>
              <a:ext uri="{FF2B5EF4-FFF2-40B4-BE49-F238E27FC236}">
                <a16:creationId xmlns:a16="http://schemas.microsoft.com/office/drawing/2014/main" id="{B3C2302A-26BC-44B3-B2D6-DB7B6C71A0F8}"/>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63" name="Rectangle 15">
            <a:extLst>
              <a:ext uri="{FF2B5EF4-FFF2-40B4-BE49-F238E27FC236}">
                <a16:creationId xmlns:a16="http://schemas.microsoft.com/office/drawing/2014/main" id="{C4E13A77-263D-4A30-A0D3-DB78B04609B5}"/>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t>Stage 4</a:t>
            </a:r>
            <a:r>
              <a:rPr lang="en-US" altLang="en-US" dirty="0"/>
              <a:t>: </a:t>
            </a:r>
            <a:r>
              <a:rPr lang="en-US" altLang="en-US" b="1" dirty="0">
                <a:solidFill>
                  <a:srgbClr val="0000FF"/>
                </a:solidFill>
              </a:rPr>
              <a:t>Subtotal RD</a:t>
            </a:r>
          </a:p>
          <a:p>
            <a:pPr lvl="3" eaLnBrk="1" hangingPunct="1"/>
            <a:r>
              <a:rPr lang="en-US" altLang="en-US" i="1" dirty="0">
                <a:solidFill>
                  <a:schemeClr val="bg1">
                    <a:lumMod val="75000"/>
                  </a:schemeClr>
                </a:solidFill>
              </a:rPr>
              <a:t>Stage 5</a:t>
            </a:r>
            <a:endParaRPr lang="en-US" altLang="en-US" dirty="0">
              <a:solidFill>
                <a:schemeClr val="bg1">
                  <a:lumMod val="75000"/>
                </a:schemeClr>
              </a:solidFill>
            </a:endParaRPr>
          </a:p>
        </p:txBody>
      </p:sp>
      <p:sp>
        <p:nvSpPr>
          <p:cNvPr id="53264" name="Rectangle 16">
            <a:extLst>
              <a:ext uri="{FF2B5EF4-FFF2-40B4-BE49-F238E27FC236}">
                <a16:creationId xmlns:a16="http://schemas.microsoft.com/office/drawing/2014/main" id="{3B5626B9-8CCC-4EA6-B6C7-9C88DFA00404}"/>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53265" name="Text Box 17">
            <a:extLst>
              <a:ext uri="{FF2B5EF4-FFF2-40B4-BE49-F238E27FC236}">
                <a16:creationId xmlns:a16="http://schemas.microsoft.com/office/drawing/2014/main" id="{07EC0E98-F130-43EE-B86E-5295160938A8}"/>
              </a:ext>
            </a:extLst>
          </p:cNvPr>
          <p:cNvSpPr txBox="1">
            <a:spLocks noChangeArrowheads="1"/>
          </p:cNvSpPr>
          <p:nvPr/>
        </p:nvSpPr>
        <p:spPr bwMode="auto">
          <a:xfrm>
            <a:off x="4556125" y="5270500"/>
            <a:ext cx="3582988" cy="825500"/>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Stage 4 is divided into two substages:</a:t>
            </a:r>
          </a:p>
          <a:p>
            <a:pPr eaLnBrk="1" hangingPunct="1">
              <a:spcBef>
                <a:spcPct val="0"/>
              </a:spcBef>
              <a:buClrTx/>
              <a:buSzTx/>
              <a:buFontTx/>
              <a:buNone/>
            </a:pPr>
            <a:r>
              <a:rPr lang="en-US" altLang="en-US" sz="1600" i="1" dirty="0"/>
              <a:t>4a:</a:t>
            </a:r>
            <a:r>
              <a:rPr lang="en-US" altLang="en-US" sz="1600" dirty="0"/>
              <a:t> RD with macula…</a:t>
            </a:r>
            <a:endParaRPr lang="en-US" altLang="en-US" sz="1600" b="1" i="1" dirty="0"/>
          </a:p>
          <a:p>
            <a:pPr eaLnBrk="1" hangingPunct="1">
              <a:spcBef>
                <a:spcPct val="0"/>
              </a:spcBef>
              <a:buClrTx/>
              <a:buSzTx/>
              <a:buFontTx/>
              <a:buNone/>
            </a:pPr>
            <a:r>
              <a:rPr lang="en-US" altLang="en-US" sz="1600" i="1" dirty="0"/>
              <a:t>4b:</a:t>
            </a:r>
            <a:r>
              <a:rPr lang="en-US" altLang="en-US" sz="1600" dirty="0"/>
              <a:t> RD with macula…</a:t>
            </a:r>
            <a:endParaRPr lang="en-US" altLang="en-US" sz="1600" b="1" i="1" dirty="0"/>
          </a:p>
        </p:txBody>
      </p:sp>
      <p:sp>
        <p:nvSpPr>
          <p:cNvPr id="53266" name="Line 18">
            <a:extLst>
              <a:ext uri="{FF2B5EF4-FFF2-40B4-BE49-F238E27FC236}">
                <a16:creationId xmlns:a16="http://schemas.microsoft.com/office/drawing/2014/main" id="{0ADF150B-9A5C-4B36-9505-6B049D499874}"/>
              </a:ext>
            </a:extLst>
          </p:cNvPr>
          <p:cNvSpPr>
            <a:spLocks noChangeShapeType="1"/>
          </p:cNvSpPr>
          <p:nvPr/>
        </p:nvSpPr>
        <p:spPr bwMode="auto">
          <a:xfrm>
            <a:off x="4419600" y="4495800"/>
            <a:ext cx="457200" cy="6096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7" name="Slide Number Placeholder 1">
            <a:extLst>
              <a:ext uri="{FF2B5EF4-FFF2-40B4-BE49-F238E27FC236}">
                <a16:creationId xmlns:a16="http://schemas.microsoft.com/office/drawing/2014/main" id="{7DE0DC17-9F75-4C46-9A8B-55DA47860EF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51650BD-7EDD-4B85-B826-F16A307A1EA8}" type="slidenum">
              <a:rPr lang="en-US" altLang="en-US" sz="1000"/>
              <a:pPr>
                <a:spcBef>
                  <a:spcPct val="0"/>
                </a:spcBef>
                <a:buClrTx/>
                <a:buSzTx/>
                <a:buFontTx/>
                <a:buNone/>
              </a:pPr>
              <a:t>70</a:t>
            </a:fld>
            <a:endParaRPr lang="en-US" altLang="en-US" sz="1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4630DAA-F6BD-4800-AE54-06A1BC4ADA62}"/>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5" name="Rectangle 3">
            <a:extLst>
              <a:ext uri="{FF2B5EF4-FFF2-40B4-BE49-F238E27FC236}">
                <a16:creationId xmlns:a16="http://schemas.microsoft.com/office/drawing/2014/main" id="{79AB63FE-B7D5-4442-81A5-87159FD2BB68}"/>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6" name="Rectangle 4">
            <a:extLst>
              <a:ext uri="{FF2B5EF4-FFF2-40B4-BE49-F238E27FC236}">
                <a16:creationId xmlns:a16="http://schemas.microsoft.com/office/drawing/2014/main" id="{F115826B-A80D-484B-85BC-E812B9223493}"/>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7" name="Rectangle 5">
            <a:extLst>
              <a:ext uri="{FF2B5EF4-FFF2-40B4-BE49-F238E27FC236}">
                <a16:creationId xmlns:a16="http://schemas.microsoft.com/office/drawing/2014/main" id="{571DDB4F-A3C6-42A4-8A12-AE0CF27827E7}"/>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8" name="Rectangle 6">
            <a:extLst>
              <a:ext uri="{FF2B5EF4-FFF2-40B4-BE49-F238E27FC236}">
                <a16:creationId xmlns:a16="http://schemas.microsoft.com/office/drawing/2014/main" id="{0BD81178-0197-405C-895B-E4358663BA26}"/>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3255" name="Rectangle 7">
            <a:extLst>
              <a:ext uri="{FF2B5EF4-FFF2-40B4-BE49-F238E27FC236}">
                <a16:creationId xmlns:a16="http://schemas.microsoft.com/office/drawing/2014/main" id="{4345E659-3BF3-4F01-96A3-C8BEBC7EBDDC}"/>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3256" name="Rectangle 8">
            <a:extLst>
              <a:ext uri="{FF2B5EF4-FFF2-40B4-BE49-F238E27FC236}">
                <a16:creationId xmlns:a16="http://schemas.microsoft.com/office/drawing/2014/main" id="{812A9524-545D-44B6-8F82-6FE5B94B816E}"/>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3257" name="Rectangle 9">
            <a:extLst>
              <a:ext uri="{FF2B5EF4-FFF2-40B4-BE49-F238E27FC236}">
                <a16:creationId xmlns:a16="http://schemas.microsoft.com/office/drawing/2014/main" id="{7A990A9F-6B9C-42F4-A76B-664B48C0C899}"/>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3258" name="Rectangle 10">
            <a:extLst>
              <a:ext uri="{FF2B5EF4-FFF2-40B4-BE49-F238E27FC236}">
                <a16:creationId xmlns:a16="http://schemas.microsoft.com/office/drawing/2014/main" id="{6593BE2C-0EE9-40AB-A3CF-33DA22BD3A69}"/>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3259" name="Rectangle 11">
            <a:extLst>
              <a:ext uri="{FF2B5EF4-FFF2-40B4-BE49-F238E27FC236}">
                <a16:creationId xmlns:a16="http://schemas.microsoft.com/office/drawing/2014/main" id="{B9509CFA-CB44-46C8-9115-D063EA80C905}"/>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4284" name="Rectangle 12">
            <a:extLst>
              <a:ext uri="{FF2B5EF4-FFF2-40B4-BE49-F238E27FC236}">
                <a16:creationId xmlns:a16="http://schemas.microsoft.com/office/drawing/2014/main" id="{3433B1F0-6A9D-47B6-916B-492418C59601}"/>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85" name="Rectangle 13">
            <a:extLst>
              <a:ext uri="{FF2B5EF4-FFF2-40B4-BE49-F238E27FC236}">
                <a16:creationId xmlns:a16="http://schemas.microsoft.com/office/drawing/2014/main" id="{80954BEA-95BC-4BAA-B4B0-420CF20FC3D8}"/>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86" name="Rectangle 14">
            <a:extLst>
              <a:ext uri="{FF2B5EF4-FFF2-40B4-BE49-F238E27FC236}">
                <a16:creationId xmlns:a16="http://schemas.microsoft.com/office/drawing/2014/main" id="{BFBE84D5-18D5-4DEA-8D82-400C5715CF0D}"/>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87" name="Rectangle 15">
            <a:extLst>
              <a:ext uri="{FF2B5EF4-FFF2-40B4-BE49-F238E27FC236}">
                <a16:creationId xmlns:a16="http://schemas.microsoft.com/office/drawing/2014/main" id="{F2AC8743-DB17-4FCB-895E-75AF0370F2D8}"/>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t>Stage 4</a:t>
            </a:r>
            <a:r>
              <a:rPr lang="en-US" altLang="en-US" dirty="0"/>
              <a:t>: </a:t>
            </a:r>
            <a:r>
              <a:rPr lang="en-US" altLang="en-US" b="1" dirty="0">
                <a:solidFill>
                  <a:srgbClr val="0000FF"/>
                </a:solidFill>
              </a:rPr>
              <a:t>Subtotal RD</a:t>
            </a:r>
          </a:p>
          <a:p>
            <a:pPr lvl="3" eaLnBrk="1" hangingPunct="1"/>
            <a:r>
              <a:rPr lang="en-US" altLang="en-US" i="1" dirty="0">
                <a:solidFill>
                  <a:schemeClr val="bg1">
                    <a:lumMod val="75000"/>
                  </a:schemeClr>
                </a:solidFill>
              </a:rPr>
              <a:t>Stage 5</a:t>
            </a:r>
            <a:endParaRPr lang="en-US" altLang="en-US" dirty="0">
              <a:solidFill>
                <a:schemeClr val="bg1">
                  <a:lumMod val="75000"/>
                </a:schemeClr>
              </a:solidFill>
            </a:endParaRPr>
          </a:p>
        </p:txBody>
      </p:sp>
      <p:sp>
        <p:nvSpPr>
          <p:cNvPr id="54288" name="Rectangle 16">
            <a:extLst>
              <a:ext uri="{FF2B5EF4-FFF2-40B4-BE49-F238E27FC236}">
                <a16:creationId xmlns:a16="http://schemas.microsoft.com/office/drawing/2014/main" id="{57C79072-95D5-427B-8E94-D40CC606A9F5}"/>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54289" name="Text Box 17">
            <a:extLst>
              <a:ext uri="{FF2B5EF4-FFF2-40B4-BE49-F238E27FC236}">
                <a16:creationId xmlns:a16="http://schemas.microsoft.com/office/drawing/2014/main" id="{3BAE6296-90ED-48B6-AB8C-3C6E31EFF125}"/>
              </a:ext>
            </a:extLst>
          </p:cNvPr>
          <p:cNvSpPr txBox="1">
            <a:spLocks noChangeArrowheads="1"/>
          </p:cNvSpPr>
          <p:nvPr/>
        </p:nvSpPr>
        <p:spPr bwMode="auto">
          <a:xfrm>
            <a:off x="4556125" y="5270500"/>
            <a:ext cx="3582988" cy="825500"/>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t>Stage 4 is divided into two substages:</a:t>
            </a:r>
          </a:p>
          <a:p>
            <a:pPr eaLnBrk="1" hangingPunct="1">
              <a:spcBef>
                <a:spcPct val="0"/>
              </a:spcBef>
              <a:buClrTx/>
              <a:buSzTx/>
              <a:buFontTx/>
              <a:buNone/>
            </a:pPr>
            <a:r>
              <a:rPr lang="en-US" altLang="en-US" sz="1600" i="1"/>
              <a:t>4a:</a:t>
            </a:r>
            <a:r>
              <a:rPr lang="en-US" altLang="en-US" sz="1600"/>
              <a:t> RD with macula…</a:t>
            </a:r>
            <a:r>
              <a:rPr lang="en-US" altLang="en-US" sz="1600" b="1" i="1"/>
              <a:t>on</a:t>
            </a:r>
          </a:p>
          <a:p>
            <a:pPr eaLnBrk="1" hangingPunct="1">
              <a:spcBef>
                <a:spcPct val="0"/>
              </a:spcBef>
              <a:buClrTx/>
              <a:buSzTx/>
              <a:buFontTx/>
              <a:buNone/>
            </a:pPr>
            <a:r>
              <a:rPr lang="en-US" altLang="en-US" sz="1600" i="1"/>
              <a:t>4b:</a:t>
            </a:r>
            <a:r>
              <a:rPr lang="en-US" altLang="en-US" sz="1600"/>
              <a:t> RD with macula…</a:t>
            </a:r>
            <a:r>
              <a:rPr lang="en-US" altLang="en-US" sz="1600" b="1" i="1"/>
              <a:t>off</a:t>
            </a:r>
          </a:p>
        </p:txBody>
      </p:sp>
      <p:sp>
        <p:nvSpPr>
          <p:cNvPr id="54290" name="Line 18">
            <a:extLst>
              <a:ext uri="{FF2B5EF4-FFF2-40B4-BE49-F238E27FC236}">
                <a16:creationId xmlns:a16="http://schemas.microsoft.com/office/drawing/2014/main" id="{1D50DEE0-A77C-403F-AC14-1D33D415DA02}"/>
              </a:ext>
            </a:extLst>
          </p:cNvPr>
          <p:cNvSpPr>
            <a:spLocks noChangeShapeType="1"/>
          </p:cNvSpPr>
          <p:nvPr/>
        </p:nvSpPr>
        <p:spPr bwMode="auto">
          <a:xfrm>
            <a:off x="4419600" y="4495800"/>
            <a:ext cx="457200" cy="6096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1" name="Slide Number Placeholder 1">
            <a:extLst>
              <a:ext uri="{FF2B5EF4-FFF2-40B4-BE49-F238E27FC236}">
                <a16:creationId xmlns:a16="http://schemas.microsoft.com/office/drawing/2014/main" id="{99295A49-5622-4A3D-91EC-293B0BECF2F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BF30121-6712-4576-94D4-E515EB4BA7EB}" type="slidenum">
              <a:rPr lang="en-US" altLang="en-US" sz="1000"/>
              <a:pPr>
                <a:spcBef>
                  <a:spcPct val="0"/>
                </a:spcBef>
                <a:buClrTx/>
                <a:buSzTx/>
                <a:buFontTx/>
                <a:buNone/>
              </a:pPr>
              <a:t>71</a:t>
            </a:fld>
            <a:endParaRPr lang="en-US" altLang="en-US" sz="1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a:extLst>
              <a:ext uri="{FF2B5EF4-FFF2-40B4-BE49-F238E27FC236}">
                <a16:creationId xmlns:a16="http://schemas.microsoft.com/office/drawing/2014/main" id="{A9392541-C31F-40A6-A231-E9E3D1FB7501}"/>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299" name="Rectangle 14">
            <a:extLst>
              <a:ext uri="{FF2B5EF4-FFF2-40B4-BE49-F238E27FC236}">
                <a16:creationId xmlns:a16="http://schemas.microsoft.com/office/drawing/2014/main" id="{5DE20AB5-1580-40FB-A911-9DA01B5575D5}"/>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0" name="Rectangle 15">
            <a:extLst>
              <a:ext uri="{FF2B5EF4-FFF2-40B4-BE49-F238E27FC236}">
                <a16:creationId xmlns:a16="http://schemas.microsoft.com/office/drawing/2014/main" id="{1065F691-D955-44C5-B52F-0724B0A8EDEA}"/>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1" name="Rectangle 16">
            <a:extLst>
              <a:ext uri="{FF2B5EF4-FFF2-40B4-BE49-F238E27FC236}">
                <a16:creationId xmlns:a16="http://schemas.microsoft.com/office/drawing/2014/main" id="{231AABA3-417C-4568-AD2F-172481E401C5}"/>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2" name="Rectangle 2">
            <a:extLst>
              <a:ext uri="{FF2B5EF4-FFF2-40B4-BE49-F238E27FC236}">
                <a16:creationId xmlns:a16="http://schemas.microsoft.com/office/drawing/2014/main" id="{F13DCFB5-73CE-4A02-A762-F357CD6B06C4}"/>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4279" name="Rectangle 3">
            <a:extLst>
              <a:ext uri="{FF2B5EF4-FFF2-40B4-BE49-F238E27FC236}">
                <a16:creationId xmlns:a16="http://schemas.microsoft.com/office/drawing/2014/main" id="{93BD48FC-0D68-4C3C-94D3-7B42FBCE785E}"/>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4280" name="Rectangle 4">
            <a:extLst>
              <a:ext uri="{FF2B5EF4-FFF2-40B4-BE49-F238E27FC236}">
                <a16:creationId xmlns:a16="http://schemas.microsoft.com/office/drawing/2014/main" id="{7559CA69-3332-4402-94B0-03DE7E74F77D}"/>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4281" name="Rectangle 5">
            <a:extLst>
              <a:ext uri="{FF2B5EF4-FFF2-40B4-BE49-F238E27FC236}">
                <a16:creationId xmlns:a16="http://schemas.microsoft.com/office/drawing/2014/main" id="{9F56ECCC-3754-4CCB-AA35-000F98E51A0B}"/>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4282" name="Rectangle 6">
            <a:extLst>
              <a:ext uri="{FF2B5EF4-FFF2-40B4-BE49-F238E27FC236}">
                <a16:creationId xmlns:a16="http://schemas.microsoft.com/office/drawing/2014/main" id="{8667BB31-10C3-4249-9618-2DB4CCEF021F}"/>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4283" name="Rectangle 7">
            <a:extLst>
              <a:ext uri="{FF2B5EF4-FFF2-40B4-BE49-F238E27FC236}">
                <a16:creationId xmlns:a16="http://schemas.microsoft.com/office/drawing/2014/main" id="{2C0316F1-9F55-49A3-B1B1-A20FCA9D3CA8}"/>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5308" name="Rectangle 8">
            <a:extLst>
              <a:ext uri="{FF2B5EF4-FFF2-40B4-BE49-F238E27FC236}">
                <a16:creationId xmlns:a16="http://schemas.microsoft.com/office/drawing/2014/main" id="{DA4F9FB9-F957-4FFF-B3DF-A1417CB35689}"/>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9" name="Rectangle 9">
            <a:extLst>
              <a:ext uri="{FF2B5EF4-FFF2-40B4-BE49-F238E27FC236}">
                <a16:creationId xmlns:a16="http://schemas.microsoft.com/office/drawing/2014/main" id="{4DE59022-7422-4EE5-A0A7-B5B0B6F2F288}"/>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10" name="Rectangle 10">
            <a:extLst>
              <a:ext uri="{FF2B5EF4-FFF2-40B4-BE49-F238E27FC236}">
                <a16:creationId xmlns:a16="http://schemas.microsoft.com/office/drawing/2014/main" id="{12294F00-4203-4F06-BBA5-E0B452CD3400}"/>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11" name="Rectangle 11">
            <a:extLst>
              <a:ext uri="{FF2B5EF4-FFF2-40B4-BE49-F238E27FC236}">
                <a16:creationId xmlns:a16="http://schemas.microsoft.com/office/drawing/2014/main" id="{D5A424C4-6445-4C45-B301-41EC9BD1CB5A}"/>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t>Stage 3</a:t>
            </a:r>
            <a:r>
              <a:rPr lang="en-US" altLang="en-US" dirty="0"/>
              <a:t>: </a:t>
            </a:r>
            <a:r>
              <a:rPr lang="en-US" altLang="en-US" dirty="0">
                <a:solidFill>
                  <a:srgbClr val="0000FF"/>
                </a:solidFill>
              </a:rPr>
              <a:t>Ridge with extensive neo growing through ILM</a:t>
            </a:r>
          </a:p>
          <a:p>
            <a:pPr lvl="3" eaLnBrk="1" hangingPunct="1"/>
            <a:r>
              <a:rPr lang="en-US" altLang="en-US" i="1" dirty="0"/>
              <a:t>Stage 4</a:t>
            </a:r>
            <a:r>
              <a:rPr lang="en-US" altLang="en-US" dirty="0"/>
              <a:t>: </a:t>
            </a:r>
            <a:r>
              <a:rPr lang="en-US" altLang="en-US" dirty="0">
                <a:solidFill>
                  <a:srgbClr val="0000FF"/>
                </a:solidFill>
              </a:rPr>
              <a:t>Subtotal RD</a:t>
            </a:r>
          </a:p>
          <a:p>
            <a:pPr lvl="3" eaLnBrk="1" hangingPunct="1"/>
            <a:r>
              <a:rPr lang="en-US" altLang="en-US" i="1" dirty="0"/>
              <a:t>Stage 5</a:t>
            </a:r>
            <a:r>
              <a:rPr lang="en-US" altLang="en-US" dirty="0"/>
              <a:t>: </a:t>
            </a:r>
            <a:r>
              <a:rPr lang="en-US" altLang="en-US" dirty="0">
                <a:solidFill>
                  <a:srgbClr val="0000FF"/>
                </a:solidFill>
              </a:rPr>
              <a:t>Total RD</a:t>
            </a:r>
          </a:p>
        </p:txBody>
      </p:sp>
      <p:sp>
        <p:nvSpPr>
          <p:cNvPr id="55312" name="Rectangle 12">
            <a:extLst>
              <a:ext uri="{FF2B5EF4-FFF2-40B4-BE49-F238E27FC236}">
                <a16:creationId xmlns:a16="http://schemas.microsoft.com/office/drawing/2014/main" id="{FE355126-ACF0-4713-96DD-552B823A689D}"/>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55313" name="Rectangle 17">
            <a:extLst>
              <a:ext uri="{FF2B5EF4-FFF2-40B4-BE49-F238E27FC236}">
                <a16:creationId xmlns:a16="http://schemas.microsoft.com/office/drawing/2014/main" id="{1B490D09-6858-4661-B8CF-95CF247E0E2C}"/>
              </a:ext>
            </a:extLst>
          </p:cNvPr>
          <p:cNvSpPr>
            <a:spLocks noChangeArrowheads="1"/>
          </p:cNvSpPr>
          <p:nvPr/>
        </p:nvSpPr>
        <p:spPr bwMode="auto">
          <a:xfrm>
            <a:off x="2895600" y="4495800"/>
            <a:ext cx="1143000" cy="304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14" name="Slide Number Placeholder 1">
            <a:extLst>
              <a:ext uri="{FF2B5EF4-FFF2-40B4-BE49-F238E27FC236}">
                <a16:creationId xmlns:a16="http://schemas.microsoft.com/office/drawing/2014/main" id="{E05E05B0-6B73-4D83-86AA-0106629DC3C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DC4DCBF-8FDA-4CCD-B263-15DC483FAF39}" type="slidenum">
              <a:rPr lang="en-US" altLang="en-US" sz="1000"/>
              <a:pPr>
                <a:spcBef>
                  <a:spcPct val="0"/>
                </a:spcBef>
                <a:buClrTx/>
                <a:buSzTx/>
                <a:buFontTx/>
                <a:buNone/>
              </a:pPr>
              <a:t>72</a:t>
            </a:fld>
            <a:endParaRPr lang="en-US" altLang="en-US" sz="1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7">
            <a:extLst>
              <a:ext uri="{FF2B5EF4-FFF2-40B4-BE49-F238E27FC236}">
                <a16:creationId xmlns:a16="http://schemas.microsoft.com/office/drawing/2014/main" id="{A17042D8-3236-4993-8A2A-980A7AE1D211}"/>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23" name="Rectangle 2">
            <a:extLst>
              <a:ext uri="{FF2B5EF4-FFF2-40B4-BE49-F238E27FC236}">
                <a16:creationId xmlns:a16="http://schemas.microsoft.com/office/drawing/2014/main" id="{3306B939-5C5E-4FE1-93D7-C61EE5F4C3AC}"/>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24" name="Rectangle 3">
            <a:extLst>
              <a:ext uri="{FF2B5EF4-FFF2-40B4-BE49-F238E27FC236}">
                <a16:creationId xmlns:a16="http://schemas.microsoft.com/office/drawing/2014/main" id="{3A9FD13C-B188-422F-BAEC-28C2DC5B036D}"/>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25" name="Rectangle 4">
            <a:extLst>
              <a:ext uri="{FF2B5EF4-FFF2-40B4-BE49-F238E27FC236}">
                <a16:creationId xmlns:a16="http://schemas.microsoft.com/office/drawing/2014/main" id="{EC0A1E9C-54AD-4BA6-A033-9C817E662AEA}"/>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26" name="Rectangle 5">
            <a:extLst>
              <a:ext uri="{FF2B5EF4-FFF2-40B4-BE49-F238E27FC236}">
                <a16:creationId xmlns:a16="http://schemas.microsoft.com/office/drawing/2014/main" id="{35981120-5C2A-4B2E-95E0-9EE5A0007633}"/>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27" name="Rectangle 6">
            <a:extLst>
              <a:ext uri="{FF2B5EF4-FFF2-40B4-BE49-F238E27FC236}">
                <a16:creationId xmlns:a16="http://schemas.microsoft.com/office/drawing/2014/main" id="{601545BC-713F-4D4E-85D2-59CAA8534B30}"/>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5304" name="Rectangle 7">
            <a:extLst>
              <a:ext uri="{FF2B5EF4-FFF2-40B4-BE49-F238E27FC236}">
                <a16:creationId xmlns:a16="http://schemas.microsoft.com/office/drawing/2014/main" id="{DA528934-1DB7-42EF-99E8-69CB636557A5}"/>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5305" name="Rectangle 8">
            <a:extLst>
              <a:ext uri="{FF2B5EF4-FFF2-40B4-BE49-F238E27FC236}">
                <a16:creationId xmlns:a16="http://schemas.microsoft.com/office/drawing/2014/main" id="{4A997125-CF18-48BE-B208-EA7F289FBE17}"/>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5306" name="Rectangle 9">
            <a:extLst>
              <a:ext uri="{FF2B5EF4-FFF2-40B4-BE49-F238E27FC236}">
                <a16:creationId xmlns:a16="http://schemas.microsoft.com/office/drawing/2014/main" id="{0D6C0351-9DDC-496F-BA3A-CA53A17C1AC9}"/>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5307" name="Rectangle 10">
            <a:extLst>
              <a:ext uri="{FF2B5EF4-FFF2-40B4-BE49-F238E27FC236}">
                <a16:creationId xmlns:a16="http://schemas.microsoft.com/office/drawing/2014/main" id="{3534E91E-8278-4EDC-AA4D-48EA4096333F}"/>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5308" name="Rectangle 11">
            <a:extLst>
              <a:ext uri="{FF2B5EF4-FFF2-40B4-BE49-F238E27FC236}">
                <a16:creationId xmlns:a16="http://schemas.microsoft.com/office/drawing/2014/main" id="{4B1A119F-D3FD-4CA7-AF7B-D76EE0A90B20}"/>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6333" name="Rectangle 12">
            <a:extLst>
              <a:ext uri="{FF2B5EF4-FFF2-40B4-BE49-F238E27FC236}">
                <a16:creationId xmlns:a16="http://schemas.microsoft.com/office/drawing/2014/main" id="{E3FF859E-020C-4324-BAEA-8E2987B2B71D}"/>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34" name="Rectangle 13">
            <a:extLst>
              <a:ext uri="{FF2B5EF4-FFF2-40B4-BE49-F238E27FC236}">
                <a16:creationId xmlns:a16="http://schemas.microsoft.com/office/drawing/2014/main" id="{F2CF207B-E23A-4DA0-B31E-059673B95506}"/>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35" name="Rectangle 14">
            <a:extLst>
              <a:ext uri="{FF2B5EF4-FFF2-40B4-BE49-F238E27FC236}">
                <a16:creationId xmlns:a16="http://schemas.microsoft.com/office/drawing/2014/main" id="{E8457BD9-FDC4-4A23-916B-879898B0E038}"/>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36" name="Rectangle 15">
            <a:extLst>
              <a:ext uri="{FF2B5EF4-FFF2-40B4-BE49-F238E27FC236}">
                <a16:creationId xmlns:a16="http://schemas.microsoft.com/office/drawing/2014/main" id="{ABAD14BF-8C7F-47BD-845C-42E11450598C}"/>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rgbClr val="0000FF"/>
                </a:solidFill>
              </a:rPr>
              <a:t>Appearance</a:t>
            </a:r>
          </a:p>
          <a:p>
            <a:pPr lvl="3" eaLnBrk="1" hangingPunct="1"/>
            <a:r>
              <a:rPr lang="en-US" altLang="en-US" i="1" dirty="0"/>
              <a:t>Stage 1</a:t>
            </a:r>
            <a:r>
              <a:rPr lang="en-US" altLang="en-US" dirty="0"/>
              <a:t>: </a:t>
            </a:r>
            <a:r>
              <a:rPr lang="en-US" altLang="en-US" dirty="0">
                <a:solidFill>
                  <a:srgbClr val="0000FF"/>
                </a:solidFill>
              </a:rPr>
              <a:t>Demarcation line</a:t>
            </a:r>
          </a:p>
          <a:p>
            <a:pPr lvl="3" eaLnBrk="1" hangingPunct="1"/>
            <a:r>
              <a:rPr lang="en-US" altLang="en-US" i="1" dirty="0"/>
              <a:t>Stage 2</a:t>
            </a:r>
            <a:r>
              <a:rPr lang="en-US" altLang="en-US" dirty="0"/>
              <a:t>: </a:t>
            </a:r>
            <a:r>
              <a:rPr lang="en-US" altLang="en-US" dirty="0">
                <a:solidFill>
                  <a:srgbClr val="0000FF"/>
                </a:solidFill>
              </a:rPr>
              <a:t>Elevated line (‘ridge’) +/- small tufts of neo</a:t>
            </a:r>
          </a:p>
          <a:p>
            <a:pPr lvl="3" eaLnBrk="1" hangingPunct="1"/>
            <a:r>
              <a:rPr lang="en-US" altLang="en-US" i="1" dirty="0"/>
              <a:t>Stage 3</a:t>
            </a:r>
            <a:r>
              <a:rPr lang="en-US" altLang="en-US" dirty="0"/>
              <a:t>: </a:t>
            </a:r>
            <a:r>
              <a:rPr lang="en-US" altLang="en-US" dirty="0">
                <a:solidFill>
                  <a:srgbClr val="0000FF"/>
                </a:solidFill>
              </a:rPr>
              <a:t>Ridge with extensive neo growing through ILM</a:t>
            </a:r>
          </a:p>
          <a:p>
            <a:pPr lvl="3" eaLnBrk="1" hangingPunct="1"/>
            <a:r>
              <a:rPr lang="en-US" altLang="en-US" i="1" dirty="0"/>
              <a:t>Stage 4</a:t>
            </a:r>
            <a:r>
              <a:rPr lang="en-US" altLang="en-US" dirty="0"/>
              <a:t>: </a:t>
            </a:r>
            <a:r>
              <a:rPr lang="en-US" altLang="en-US" dirty="0">
                <a:solidFill>
                  <a:srgbClr val="0000FF"/>
                </a:solidFill>
              </a:rPr>
              <a:t>Subtotal RD</a:t>
            </a:r>
          </a:p>
          <a:p>
            <a:pPr lvl="3" eaLnBrk="1" hangingPunct="1"/>
            <a:r>
              <a:rPr lang="en-US" altLang="en-US" i="1" dirty="0"/>
              <a:t>Stage 5</a:t>
            </a:r>
            <a:r>
              <a:rPr lang="en-US" altLang="en-US" dirty="0"/>
              <a:t>: </a:t>
            </a:r>
            <a:r>
              <a:rPr lang="en-US" altLang="en-US" dirty="0">
                <a:solidFill>
                  <a:srgbClr val="0000FF"/>
                </a:solidFill>
              </a:rPr>
              <a:t>Total RD</a:t>
            </a:r>
          </a:p>
        </p:txBody>
      </p:sp>
      <p:sp>
        <p:nvSpPr>
          <p:cNvPr id="56337" name="Rectangle 16">
            <a:extLst>
              <a:ext uri="{FF2B5EF4-FFF2-40B4-BE49-F238E27FC236}">
                <a16:creationId xmlns:a16="http://schemas.microsoft.com/office/drawing/2014/main" id="{2751E708-0DA3-4C2E-9A52-625A0DBD0765}"/>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56338" name="Slide Number Placeholder 1">
            <a:extLst>
              <a:ext uri="{FF2B5EF4-FFF2-40B4-BE49-F238E27FC236}">
                <a16:creationId xmlns:a16="http://schemas.microsoft.com/office/drawing/2014/main" id="{BF868F44-4721-4777-B126-35581C34AC1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974CCA9-163C-4546-918B-B4C2DB9CE45D}" type="slidenum">
              <a:rPr lang="en-US" altLang="en-US" sz="1000"/>
              <a:pPr>
                <a:spcBef>
                  <a:spcPct val="0"/>
                </a:spcBef>
                <a:buClrTx/>
                <a:buSzTx/>
                <a:buFontTx/>
                <a:buNone/>
              </a:pPr>
              <a:t>73</a:t>
            </a:fld>
            <a:endParaRPr lang="en-US" altLang="en-US" sz="1000"/>
          </a:p>
        </p:txBody>
      </p:sp>
      <p:pic>
        <p:nvPicPr>
          <p:cNvPr id="19" name="Picture 18">
            <a:extLst>
              <a:ext uri="{FF2B5EF4-FFF2-40B4-BE49-F238E27FC236}">
                <a16:creationId xmlns:a16="http://schemas.microsoft.com/office/drawing/2014/main" id="{7F0CFFEC-6FD3-4657-86A9-16BC6B43F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076" y="4363898"/>
            <a:ext cx="2895600" cy="2168804"/>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74F8E95-8BBC-4E63-9613-D9BAA77F876A}"/>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47" name="Rectangle 3">
            <a:extLst>
              <a:ext uri="{FF2B5EF4-FFF2-40B4-BE49-F238E27FC236}">
                <a16:creationId xmlns:a16="http://schemas.microsoft.com/office/drawing/2014/main" id="{EFF5D6D3-8901-4FB9-93D5-773DAA256705}"/>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48" name="Rectangle 4">
            <a:extLst>
              <a:ext uri="{FF2B5EF4-FFF2-40B4-BE49-F238E27FC236}">
                <a16:creationId xmlns:a16="http://schemas.microsoft.com/office/drawing/2014/main" id="{95C2CE69-4C86-48EE-BAFE-2954CEA5F31D}"/>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49" name="Rectangle 5">
            <a:extLst>
              <a:ext uri="{FF2B5EF4-FFF2-40B4-BE49-F238E27FC236}">
                <a16:creationId xmlns:a16="http://schemas.microsoft.com/office/drawing/2014/main" id="{72A1F7A5-BBB6-4473-AD00-32073BB023CB}"/>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50" name="Rectangle 6">
            <a:extLst>
              <a:ext uri="{FF2B5EF4-FFF2-40B4-BE49-F238E27FC236}">
                <a16:creationId xmlns:a16="http://schemas.microsoft.com/office/drawing/2014/main" id="{1B1CC8A9-D5ED-4B07-898C-1DA3C280B3B3}"/>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51" name="Rectangle 7">
            <a:extLst>
              <a:ext uri="{FF2B5EF4-FFF2-40B4-BE49-F238E27FC236}">
                <a16:creationId xmlns:a16="http://schemas.microsoft.com/office/drawing/2014/main" id="{FE7453C8-94CA-440B-AC1F-EC785DFC96C2}"/>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6328" name="Rectangle 8">
            <a:extLst>
              <a:ext uri="{FF2B5EF4-FFF2-40B4-BE49-F238E27FC236}">
                <a16:creationId xmlns:a16="http://schemas.microsoft.com/office/drawing/2014/main" id="{D0CA2083-53F6-4090-A7C8-A1B3B5783BDE}"/>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6329" name="Rectangle 9">
            <a:extLst>
              <a:ext uri="{FF2B5EF4-FFF2-40B4-BE49-F238E27FC236}">
                <a16:creationId xmlns:a16="http://schemas.microsoft.com/office/drawing/2014/main" id="{DD9FC3B1-B726-4235-B3CF-D0B69A3D2BA3}"/>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6330" name="Rectangle 10">
            <a:extLst>
              <a:ext uri="{FF2B5EF4-FFF2-40B4-BE49-F238E27FC236}">
                <a16:creationId xmlns:a16="http://schemas.microsoft.com/office/drawing/2014/main" id="{67D9881D-C724-422F-997A-45C2904D851E}"/>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6331" name="Rectangle 11">
            <a:extLst>
              <a:ext uri="{FF2B5EF4-FFF2-40B4-BE49-F238E27FC236}">
                <a16:creationId xmlns:a16="http://schemas.microsoft.com/office/drawing/2014/main" id="{ADD33040-7170-4976-95CC-DA59B10A1C08}"/>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6332" name="Rectangle 12">
            <a:extLst>
              <a:ext uri="{FF2B5EF4-FFF2-40B4-BE49-F238E27FC236}">
                <a16:creationId xmlns:a16="http://schemas.microsoft.com/office/drawing/2014/main" id="{33648AEA-58E8-4EC9-9549-D81E89EE1135}"/>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7357" name="Rectangle 13">
            <a:extLst>
              <a:ext uri="{FF2B5EF4-FFF2-40B4-BE49-F238E27FC236}">
                <a16:creationId xmlns:a16="http://schemas.microsoft.com/office/drawing/2014/main" id="{3F55541F-A6DF-458C-AB88-163442321E69}"/>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58" name="Rectangle 14">
            <a:extLst>
              <a:ext uri="{FF2B5EF4-FFF2-40B4-BE49-F238E27FC236}">
                <a16:creationId xmlns:a16="http://schemas.microsoft.com/office/drawing/2014/main" id="{3F20B4B1-C485-413B-9FA7-F1AD4E7113CD}"/>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59" name="Rectangle 15">
            <a:extLst>
              <a:ext uri="{FF2B5EF4-FFF2-40B4-BE49-F238E27FC236}">
                <a16:creationId xmlns:a16="http://schemas.microsoft.com/office/drawing/2014/main" id="{7CD4E496-2801-4430-B06B-B95C255C76A0}"/>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60" name="Rectangle 16">
            <a:extLst>
              <a:ext uri="{FF2B5EF4-FFF2-40B4-BE49-F238E27FC236}">
                <a16:creationId xmlns:a16="http://schemas.microsoft.com/office/drawing/2014/main" id="{4A4F5534-95AC-40E6-A12B-0396726658A4}"/>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t>Stage 5</a:t>
            </a:r>
            <a:r>
              <a:rPr lang="en-US" altLang="en-US" dirty="0"/>
              <a:t>: </a:t>
            </a:r>
            <a:r>
              <a:rPr lang="en-US" altLang="en-US" b="1" dirty="0">
                <a:solidFill>
                  <a:srgbClr val="0000FF"/>
                </a:solidFill>
              </a:rPr>
              <a:t>Total RD</a:t>
            </a:r>
          </a:p>
        </p:txBody>
      </p:sp>
      <p:sp>
        <p:nvSpPr>
          <p:cNvPr id="57361" name="Rectangle 17">
            <a:extLst>
              <a:ext uri="{FF2B5EF4-FFF2-40B4-BE49-F238E27FC236}">
                <a16:creationId xmlns:a16="http://schemas.microsoft.com/office/drawing/2014/main" id="{E4A44CCD-2C1E-4338-8490-62B393134B2C}"/>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57364" name="Slide Number Placeholder 1">
            <a:extLst>
              <a:ext uri="{FF2B5EF4-FFF2-40B4-BE49-F238E27FC236}">
                <a16:creationId xmlns:a16="http://schemas.microsoft.com/office/drawing/2014/main" id="{2868C85C-CC28-46E4-8DBA-F97A7ADBC97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0EB46B5-0D39-401F-B12A-44508BEB56EA}" type="slidenum">
              <a:rPr lang="en-US" altLang="en-US" sz="1000"/>
              <a:pPr>
                <a:spcBef>
                  <a:spcPct val="0"/>
                </a:spcBef>
                <a:buClrTx/>
                <a:buSzTx/>
                <a:buFontTx/>
                <a:buNone/>
              </a:pPr>
              <a:t>74</a:t>
            </a:fld>
            <a:endParaRPr lang="en-US" altLang="en-US" sz="1000"/>
          </a:p>
        </p:txBody>
      </p:sp>
      <p:sp>
        <p:nvSpPr>
          <p:cNvPr id="21" name="Text Box 18">
            <a:extLst>
              <a:ext uri="{FF2B5EF4-FFF2-40B4-BE49-F238E27FC236}">
                <a16:creationId xmlns:a16="http://schemas.microsoft.com/office/drawing/2014/main" id="{B25C5795-0705-4681-BB52-AFFB6A4ED478}"/>
              </a:ext>
            </a:extLst>
          </p:cNvPr>
          <p:cNvSpPr txBox="1">
            <a:spLocks noChangeArrowheads="1"/>
          </p:cNvSpPr>
          <p:nvPr/>
        </p:nvSpPr>
        <p:spPr bwMode="auto">
          <a:xfrm>
            <a:off x="757518" y="5043113"/>
            <a:ext cx="3433482" cy="584775"/>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description is usually applied to the Stage 5 total RD?</a:t>
            </a:r>
            <a:endParaRPr lang="en-US" altLang="en-US" sz="1600" b="1" dirty="0">
              <a:solidFill>
                <a:srgbClr val="99CC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DD182B6-DB1A-4B12-A8ED-8DF0D5E84B37}"/>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1" name="Rectangle 3">
            <a:extLst>
              <a:ext uri="{FF2B5EF4-FFF2-40B4-BE49-F238E27FC236}">
                <a16:creationId xmlns:a16="http://schemas.microsoft.com/office/drawing/2014/main" id="{0EDA0061-243C-4A8E-A085-930C9D67EFF5}"/>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2" name="Rectangle 4">
            <a:extLst>
              <a:ext uri="{FF2B5EF4-FFF2-40B4-BE49-F238E27FC236}">
                <a16:creationId xmlns:a16="http://schemas.microsoft.com/office/drawing/2014/main" id="{CA2E6FA0-9A70-45B9-8D67-8847E1EB98A2}"/>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3" name="Rectangle 5">
            <a:extLst>
              <a:ext uri="{FF2B5EF4-FFF2-40B4-BE49-F238E27FC236}">
                <a16:creationId xmlns:a16="http://schemas.microsoft.com/office/drawing/2014/main" id="{6FEFAE32-96FB-4349-9A20-9CD947EC913D}"/>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4" name="Rectangle 6">
            <a:extLst>
              <a:ext uri="{FF2B5EF4-FFF2-40B4-BE49-F238E27FC236}">
                <a16:creationId xmlns:a16="http://schemas.microsoft.com/office/drawing/2014/main" id="{22BAD265-0FCB-418F-8A98-157D8622F340}"/>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5" name="Rectangle 7">
            <a:extLst>
              <a:ext uri="{FF2B5EF4-FFF2-40B4-BE49-F238E27FC236}">
                <a16:creationId xmlns:a16="http://schemas.microsoft.com/office/drawing/2014/main" id="{CD78D1CF-CA6D-4FD8-97BD-16A913FE1C33}"/>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7352" name="Rectangle 8">
            <a:extLst>
              <a:ext uri="{FF2B5EF4-FFF2-40B4-BE49-F238E27FC236}">
                <a16:creationId xmlns:a16="http://schemas.microsoft.com/office/drawing/2014/main" id="{62F2C0CA-D3CA-4F3A-A700-0F9E232684A3}"/>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7353" name="Rectangle 9">
            <a:extLst>
              <a:ext uri="{FF2B5EF4-FFF2-40B4-BE49-F238E27FC236}">
                <a16:creationId xmlns:a16="http://schemas.microsoft.com/office/drawing/2014/main" id="{68D4FBCD-DDBC-41FB-AFB1-B152A2D379D0}"/>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7354" name="Rectangle 10">
            <a:extLst>
              <a:ext uri="{FF2B5EF4-FFF2-40B4-BE49-F238E27FC236}">
                <a16:creationId xmlns:a16="http://schemas.microsoft.com/office/drawing/2014/main" id="{9884EEE7-23AD-4625-85F7-38905FC408D7}"/>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7355" name="Rectangle 11">
            <a:extLst>
              <a:ext uri="{FF2B5EF4-FFF2-40B4-BE49-F238E27FC236}">
                <a16:creationId xmlns:a16="http://schemas.microsoft.com/office/drawing/2014/main" id="{4A3CB690-69B4-4C23-8614-78816CE1EB54}"/>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7356" name="Rectangle 12">
            <a:extLst>
              <a:ext uri="{FF2B5EF4-FFF2-40B4-BE49-F238E27FC236}">
                <a16:creationId xmlns:a16="http://schemas.microsoft.com/office/drawing/2014/main" id="{3ED8A431-965A-4299-83F5-0C3F8F9ED4EA}"/>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8381" name="Rectangle 13">
            <a:extLst>
              <a:ext uri="{FF2B5EF4-FFF2-40B4-BE49-F238E27FC236}">
                <a16:creationId xmlns:a16="http://schemas.microsoft.com/office/drawing/2014/main" id="{B252CF48-8DA0-47B6-8899-400C0BDFBA32}"/>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82" name="Rectangle 14">
            <a:extLst>
              <a:ext uri="{FF2B5EF4-FFF2-40B4-BE49-F238E27FC236}">
                <a16:creationId xmlns:a16="http://schemas.microsoft.com/office/drawing/2014/main" id="{BD5219D1-AEF3-48B9-A1A0-FC2D39E73433}"/>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83" name="Rectangle 15">
            <a:extLst>
              <a:ext uri="{FF2B5EF4-FFF2-40B4-BE49-F238E27FC236}">
                <a16:creationId xmlns:a16="http://schemas.microsoft.com/office/drawing/2014/main" id="{7D06DE71-D2F4-4639-89DC-61401C61A67C}"/>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84" name="Rectangle 16">
            <a:extLst>
              <a:ext uri="{FF2B5EF4-FFF2-40B4-BE49-F238E27FC236}">
                <a16:creationId xmlns:a16="http://schemas.microsoft.com/office/drawing/2014/main" id="{9504D88F-5067-496B-A311-607C05CB1362}"/>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t>Stage 5</a:t>
            </a:r>
            <a:r>
              <a:rPr lang="en-US" altLang="en-US" dirty="0"/>
              <a:t>: </a:t>
            </a:r>
            <a:r>
              <a:rPr lang="en-US" altLang="en-US" b="1" dirty="0">
                <a:solidFill>
                  <a:srgbClr val="0000FF"/>
                </a:solidFill>
              </a:rPr>
              <a:t>Total RD</a:t>
            </a:r>
          </a:p>
        </p:txBody>
      </p:sp>
      <p:sp>
        <p:nvSpPr>
          <p:cNvPr id="58385" name="Rectangle 17">
            <a:extLst>
              <a:ext uri="{FF2B5EF4-FFF2-40B4-BE49-F238E27FC236}">
                <a16:creationId xmlns:a16="http://schemas.microsoft.com/office/drawing/2014/main" id="{4E5C76E6-3265-455E-942A-1C348368E593}"/>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58386" name="Text Box 18">
            <a:extLst>
              <a:ext uri="{FF2B5EF4-FFF2-40B4-BE49-F238E27FC236}">
                <a16:creationId xmlns:a16="http://schemas.microsoft.com/office/drawing/2014/main" id="{A5409E7C-3DCB-44F3-9874-E6C41974B3A8}"/>
              </a:ext>
            </a:extLst>
          </p:cNvPr>
          <p:cNvSpPr txBox="1">
            <a:spLocks noChangeArrowheads="1"/>
          </p:cNvSpPr>
          <p:nvPr/>
        </p:nvSpPr>
        <p:spPr bwMode="auto">
          <a:xfrm>
            <a:off x="757518" y="5043113"/>
            <a:ext cx="3433482" cy="830997"/>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t>What description is usually applied to the Stage 5 total RD?</a:t>
            </a:r>
          </a:p>
          <a:p>
            <a:pPr eaLnBrk="1" hangingPunct="1">
              <a:spcBef>
                <a:spcPct val="0"/>
              </a:spcBef>
              <a:buClrTx/>
              <a:buSzTx/>
              <a:buFontTx/>
              <a:buNone/>
            </a:pPr>
            <a:r>
              <a:rPr lang="en-US" altLang="en-US" sz="1600" b="1" dirty="0"/>
              <a:t>It is described as a ‘funnel’ RD</a:t>
            </a:r>
          </a:p>
        </p:txBody>
      </p:sp>
      <p:sp>
        <p:nvSpPr>
          <p:cNvPr id="58388" name="Slide Number Placeholder 1">
            <a:extLst>
              <a:ext uri="{FF2B5EF4-FFF2-40B4-BE49-F238E27FC236}">
                <a16:creationId xmlns:a16="http://schemas.microsoft.com/office/drawing/2014/main" id="{67AA44D5-62CB-4D61-9350-67049C67C326}"/>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26B9909-2DC4-4971-806F-17A73C24C247}" type="slidenum">
              <a:rPr lang="en-US" altLang="en-US" sz="1000"/>
              <a:pPr>
                <a:spcBef>
                  <a:spcPct val="0"/>
                </a:spcBef>
                <a:buClrTx/>
                <a:buSzTx/>
                <a:buFontTx/>
                <a:buNone/>
              </a:pPr>
              <a:t>75</a:t>
            </a:fld>
            <a:endParaRPr lang="en-US" altLang="en-US" sz="1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9A9387-11AF-449D-A391-4FFB64532982}"/>
              </a:ext>
            </a:extLst>
          </p:cNvPr>
          <p:cNvSpPr>
            <a:spLocks noGrp="1"/>
          </p:cNvSpPr>
          <p:nvPr>
            <p:ph type="sldNum" sz="quarter" idx="12"/>
          </p:nvPr>
        </p:nvSpPr>
        <p:spPr/>
        <p:txBody>
          <a:bodyPr/>
          <a:lstStyle/>
          <a:p>
            <a:pPr>
              <a:defRPr/>
            </a:pPr>
            <a:fld id="{FFE7238E-C77F-4D9D-9329-8077F96826FB}" type="slidenum">
              <a:rPr lang="en-US" altLang="en-US" smtClean="0"/>
              <a:pPr>
                <a:defRPr/>
              </a:pPr>
              <a:t>76</a:t>
            </a:fld>
            <a:endParaRPr lang="en-US" altLang="en-US"/>
          </a:p>
        </p:txBody>
      </p:sp>
      <p:pic>
        <p:nvPicPr>
          <p:cNvPr id="6" name="Picture 5">
            <a:extLst>
              <a:ext uri="{FF2B5EF4-FFF2-40B4-BE49-F238E27FC236}">
                <a16:creationId xmlns:a16="http://schemas.microsoft.com/office/drawing/2014/main" id="{B7A78677-2003-4B63-AD78-786B9FEEE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762" y="685800"/>
            <a:ext cx="3800475" cy="5067300"/>
          </a:xfrm>
          <a:prstGeom prst="rect">
            <a:avLst/>
          </a:prstGeom>
        </p:spPr>
      </p:pic>
      <p:sp>
        <p:nvSpPr>
          <p:cNvPr id="7" name="TextBox 6">
            <a:extLst>
              <a:ext uri="{FF2B5EF4-FFF2-40B4-BE49-F238E27FC236}">
                <a16:creationId xmlns:a16="http://schemas.microsoft.com/office/drawing/2014/main" id="{BB00A629-E975-491F-99AD-601565AF0012}"/>
              </a:ext>
            </a:extLst>
          </p:cNvPr>
          <p:cNvSpPr txBox="1"/>
          <p:nvPr/>
        </p:nvSpPr>
        <p:spPr>
          <a:xfrm>
            <a:off x="3859784" y="5867400"/>
            <a:ext cx="1424429" cy="369332"/>
          </a:xfrm>
          <a:prstGeom prst="rect">
            <a:avLst/>
          </a:prstGeom>
          <a:noFill/>
        </p:spPr>
        <p:txBody>
          <a:bodyPr wrap="none" rtlCol="0">
            <a:spAutoFit/>
          </a:bodyPr>
          <a:lstStyle/>
          <a:p>
            <a:pPr algn="ctr"/>
            <a:r>
              <a:rPr lang="en-US" dirty="0"/>
              <a:t>ROP stages</a:t>
            </a:r>
          </a:p>
        </p:txBody>
      </p:sp>
    </p:spTree>
    <p:extLst>
      <p:ext uri="{BB962C8B-B14F-4D97-AF65-F5344CB8AC3E}">
        <p14:creationId xmlns:p14="http://schemas.microsoft.com/office/powerpoint/2010/main" val="31003338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EE4318E-3749-450D-8883-93A92552E383}"/>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5" name="Rectangle 3">
            <a:extLst>
              <a:ext uri="{FF2B5EF4-FFF2-40B4-BE49-F238E27FC236}">
                <a16:creationId xmlns:a16="http://schemas.microsoft.com/office/drawing/2014/main" id="{D17565D7-B3FE-40DE-890A-E56E28D2B608}"/>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6" name="Rectangle 4">
            <a:extLst>
              <a:ext uri="{FF2B5EF4-FFF2-40B4-BE49-F238E27FC236}">
                <a16:creationId xmlns:a16="http://schemas.microsoft.com/office/drawing/2014/main" id="{8789D4B7-D753-41EA-80DC-0853219E4983}"/>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7" name="Rectangle 5">
            <a:extLst>
              <a:ext uri="{FF2B5EF4-FFF2-40B4-BE49-F238E27FC236}">
                <a16:creationId xmlns:a16="http://schemas.microsoft.com/office/drawing/2014/main" id="{F3C698A2-5CE0-4691-A83D-2DC71BDFB224}"/>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8" name="Rectangle 6">
            <a:extLst>
              <a:ext uri="{FF2B5EF4-FFF2-40B4-BE49-F238E27FC236}">
                <a16:creationId xmlns:a16="http://schemas.microsoft.com/office/drawing/2014/main" id="{BA6724B3-764E-426C-AA54-27C4F314A288}"/>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399" name="Rectangle 7">
            <a:extLst>
              <a:ext uri="{FF2B5EF4-FFF2-40B4-BE49-F238E27FC236}">
                <a16:creationId xmlns:a16="http://schemas.microsoft.com/office/drawing/2014/main" id="{10609E1B-6BD1-46CB-BB2F-74BED42C7528}"/>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76" name="Rectangle 8">
            <a:extLst>
              <a:ext uri="{FF2B5EF4-FFF2-40B4-BE49-F238E27FC236}">
                <a16:creationId xmlns:a16="http://schemas.microsoft.com/office/drawing/2014/main" id="{E8FC0831-C5EE-465B-9F10-5DDC1444E08B}"/>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8377" name="Rectangle 9">
            <a:extLst>
              <a:ext uri="{FF2B5EF4-FFF2-40B4-BE49-F238E27FC236}">
                <a16:creationId xmlns:a16="http://schemas.microsoft.com/office/drawing/2014/main" id="{E00AB288-E937-4F60-A8C5-BDB7E51029E0}"/>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8378" name="Rectangle 10">
            <a:extLst>
              <a:ext uri="{FF2B5EF4-FFF2-40B4-BE49-F238E27FC236}">
                <a16:creationId xmlns:a16="http://schemas.microsoft.com/office/drawing/2014/main" id="{9BBD99B7-0712-4C86-9B07-B46A06468578}"/>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8379" name="Rectangle 11">
            <a:extLst>
              <a:ext uri="{FF2B5EF4-FFF2-40B4-BE49-F238E27FC236}">
                <a16:creationId xmlns:a16="http://schemas.microsoft.com/office/drawing/2014/main" id="{12FC4B94-2E09-4FD2-8ED1-A5A0A3B97FF1}"/>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8380" name="Rectangle 12">
            <a:extLst>
              <a:ext uri="{FF2B5EF4-FFF2-40B4-BE49-F238E27FC236}">
                <a16:creationId xmlns:a16="http://schemas.microsoft.com/office/drawing/2014/main" id="{C3488CBB-94B3-436F-ADB6-E732B7D41D9B}"/>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9405" name="Rectangle 13">
            <a:extLst>
              <a:ext uri="{FF2B5EF4-FFF2-40B4-BE49-F238E27FC236}">
                <a16:creationId xmlns:a16="http://schemas.microsoft.com/office/drawing/2014/main" id="{69E527C5-2FCE-4967-8BE5-F271E0E25360}"/>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406" name="Rectangle 14">
            <a:extLst>
              <a:ext uri="{FF2B5EF4-FFF2-40B4-BE49-F238E27FC236}">
                <a16:creationId xmlns:a16="http://schemas.microsoft.com/office/drawing/2014/main" id="{83A5357F-C651-4A55-8F65-19D42D468FC8}"/>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407" name="Rectangle 15">
            <a:extLst>
              <a:ext uri="{FF2B5EF4-FFF2-40B4-BE49-F238E27FC236}">
                <a16:creationId xmlns:a16="http://schemas.microsoft.com/office/drawing/2014/main" id="{EFA00950-CDE2-4DC6-9F42-54EEBF75F190}"/>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408" name="Rectangle 16">
            <a:extLst>
              <a:ext uri="{FF2B5EF4-FFF2-40B4-BE49-F238E27FC236}">
                <a16:creationId xmlns:a16="http://schemas.microsoft.com/office/drawing/2014/main" id="{385FAE83-85A7-4A41-B7D6-9E9071775BC3}"/>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rgbClr val="FF9999"/>
                </a:solidFill>
              </a:rPr>
              <a:t>Stage 4</a:t>
            </a:r>
            <a:r>
              <a:rPr lang="en-US" altLang="en-US" dirty="0">
                <a:solidFill>
                  <a:srgbClr val="FF9999"/>
                </a:solidFill>
              </a:rPr>
              <a:t>: </a:t>
            </a:r>
            <a:r>
              <a:rPr lang="en-US" altLang="en-US" dirty="0">
                <a:solidFill>
                  <a:srgbClr val="0000FF"/>
                </a:solidFill>
              </a:rPr>
              <a:t>Subtotal</a:t>
            </a:r>
            <a:r>
              <a:rPr lang="en-US" altLang="en-US" b="1" dirty="0">
                <a:solidFill>
                  <a:srgbClr val="0000FF"/>
                </a:solidFill>
              </a:rPr>
              <a:t> RD</a:t>
            </a:r>
          </a:p>
          <a:p>
            <a:pPr lvl="3" eaLnBrk="1" hangingPunct="1"/>
            <a:r>
              <a:rPr lang="en-US" altLang="en-US" i="1" dirty="0"/>
              <a:t>Stage 5</a:t>
            </a:r>
            <a:r>
              <a:rPr lang="en-US" altLang="en-US" dirty="0"/>
              <a:t>: </a:t>
            </a:r>
            <a:r>
              <a:rPr lang="en-US" altLang="en-US" dirty="0">
                <a:solidFill>
                  <a:srgbClr val="0000FF"/>
                </a:solidFill>
              </a:rPr>
              <a:t>Total</a:t>
            </a:r>
            <a:r>
              <a:rPr lang="en-US" altLang="en-US" b="1" dirty="0">
                <a:solidFill>
                  <a:srgbClr val="0000FF"/>
                </a:solidFill>
              </a:rPr>
              <a:t> RD</a:t>
            </a:r>
          </a:p>
        </p:txBody>
      </p:sp>
      <p:sp>
        <p:nvSpPr>
          <p:cNvPr id="59409" name="Rectangle 17">
            <a:extLst>
              <a:ext uri="{FF2B5EF4-FFF2-40B4-BE49-F238E27FC236}">
                <a16:creationId xmlns:a16="http://schemas.microsoft.com/office/drawing/2014/main" id="{92315BF9-F101-4708-A809-16190DDEB522}"/>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59410" name="Slide Number Placeholder 1">
            <a:extLst>
              <a:ext uri="{FF2B5EF4-FFF2-40B4-BE49-F238E27FC236}">
                <a16:creationId xmlns:a16="http://schemas.microsoft.com/office/drawing/2014/main" id="{6C66749F-5E26-4671-A579-13E80E87243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291587B-505B-4921-9A82-DA63A07348DC}" type="slidenum">
              <a:rPr lang="en-US" altLang="en-US" sz="1000"/>
              <a:pPr>
                <a:spcBef>
                  <a:spcPct val="0"/>
                </a:spcBef>
                <a:buClrTx/>
                <a:buSzTx/>
                <a:buFontTx/>
                <a:buNone/>
              </a:pPr>
              <a:t>77</a:t>
            </a:fld>
            <a:endParaRPr lang="en-US" altLang="en-US" sz="1000"/>
          </a:p>
        </p:txBody>
      </p:sp>
      <p:sp>
        <p:nvSpPr>
          <p:cNvPr id="59411" name="TextBox 1">
            <a:extLst>
              <a:ext uri="{FF2B5EF4-FFF2-40B4-BE49-F238E27FC236}">
                <a16:creationId xmlns:a16="http://schemas.microsoft.com/office/drawing/2014/main" id="{E54365B5-0832-4AC4-9C88-5D7E40FA2D2A}"/>
              </a:ext>
            </a:extLst>
          </p:cNvPr>
          <p:cNvSpPr txBox="1">
            <a:spLocks noChangeArrowheads="1"/>
          </p:cNvSpPr>
          <p:nvPr/>
        </p:nvSpPr>
        <p:spPr bwMode="auto">
          <a:xfrm>
            <a:off x="1139825" y="5029200"/>
            <a:ext cx="6937375" cy="584775"/>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are the three basic types of retinal detachment (generally speaking; not specific to ROP)?</a:t>
            </a:r>
            <a:endParaRPr lang="en-US" altLang="en-US" sz="1600" dirty="0">
              <a:solidFill>
                <a:srgbClr val="FFFF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249BFC4-6302-4BA3-884D-76B99314FB15}"/>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19" name="Rectangle 3">
            <a:extLst>
              <a:ext uri="{FF2B5EF4-FFF2-40B4-BE49-F238E27FC236}">
                <a16:creationId xmlns:a16="http://schemas.microsoft.com/office/drawing/2014/main" id="{7701BEA1-93BD-4FC9-9737-80381C5CAAF5}"/>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20" name="Rectangle 4">
            <a:extLst>
              <a:ext uri="{FF2B5EF4-FFF2-40B4-BE49-F238E27FC236}">
                <a16:creationId xmlns:a16="http://schemas.microsoft.com/office/drawing/2014/main" id="{4E13CFF6-BB89-404E-B147-47E380D2D57B}"/>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21" name="Rectangle 5">
            <a:extLst>
              <a:ext uri="{FF2B5EF4-FFF2-40B4-BE49-F238E27FC236}">
                <a16:creationId xmlns:a16="http://schemas.microsoft.com/office/drawing/2014/main" id="{13D702D7-21D9-497D-B53A-07C8AE151F11}"/>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22" name="Rectangle 6">
            <a:extLst>
              <a:ext uri="{FF2B5EF4-FFF2-40B4-BE49-F238E27FC236}">
                <a16:creationId xmlns:a16="http://schemas.microsoft.com/office/drawing/2014/main" id="{C7A1D212-AA20-4DF8-9A17-322670231727}"/>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23" name="Rectangle 7">
            <a:extLst>
              <a:ext uri="{FF2B5EF4-FFF2-40B4-BE49-F238E27FC236}">
                <a16:creationId xmlns:a16="http://schemas.microsoft.com/office/drawing/2014/main" id="{61C61DDD-143B-4084-90E2-5585683055D3}"/>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9400" name="Rectangle 8">
            <a:extLst>
              <a:ext uri="{FF2B5EF4-FFF2-40B4-BE49-F238E27FC236}">
                <a16:creationId xmlns:a16="http://schemas.microsoft.com/office/drawing/2014/main" id="{D7399252-54D7-4BA4-AACB-5270D66068C6}"/>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9401" name="Rectangle 9">
            <a:extLst>
              <a:ext uri="{FF2B5EF4-FFF2-40B4-BE49-F238E27FC236}">
                <a16:creationId xmlns:a16="http://schemas.microsoft.com/office/drawing/2014/main" id="{C63E03B4-A229-4DF3-BDC9-178A0413C406}"/>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9402" name="Rectangle 10">
            <a:extLst>
              <a:ext uri="{FF2B5EF4-FFF2-40B4-BE49-F238E27FC236}">
                <a16:creationId xmlns:a16="http://schemas.microsoft.com/office/drawing/2014/main" id="{8F3796E2-B2E8-4FAC-ABB8-8A24101D2AF6}"/>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9403" name="Rectangle 11">
            <a:extLst>
              <a:ext uri="{FF2B5EF4-FFF2-40B4-BE49-F238E27FC236}">
                <a16:creationId xmlns:a16="http://schemas.microsoft.com/office/drawing/2014/main" id="{8C0E672A-EE5F-4455-B23A-99BBDFD834E6}"/>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59404" name="Rectangle 12">
            <a:extLst>
              <a:ext uri="{FF2B5EF4-FFF2-40B4-BE49-F238E27FC236}">
                <a16:creationId xmlns:a16="http://schemas.microsoft.com/office/drawing/2014/main" id="{404063E4-5B93-4286-8A78-3F8605575A15}"/>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0429" name="Rectangle 13">
            <a:extLst>
              <a:ext uri="{FF2B5EF4-FFF2-40B4-BE49-F238E27FC236}">
                <a16:creationId xmlns:a16="http://schemas.microsoft.com/office/drawing/2014/main" id="{8AB9EB13-0ACB-4831-9FDB-449F4461CEE7}"/>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30" name="Rectangle 14">
            <a:extLst>
              <a:ext uri="{FF2B5EF4-FFF2-40B4-BE49-F238E27FC236}">
                <a16:creationId xmlns:a16="http://schemas.microsoft.com/office/drawing/2014/main" id="{7C7AF218-6B8D-47CF-BE74-D2843BAAF58B}"/>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31" name="Rectangle 15">
            <a:extLst>
              <a:ext uri="{FF2B5EF4-FFF2-40B4-BE49-F238E27FC236}">
                <a16:creationId xmlns:a16="http://schemas.microsoft.com/office/drawing/2014/main" id="{806935A9-01A2-47F3-A340-BF9DE75FC2EC}"/>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32" name="Rectangle 16">
            <a:extLst>
              <a:ext uri="{FF2B5EF4-FFF2-40B4-BE49-F238E27FC236}">
                <a16:creationId xmlns:a16="http://schemas.microsoft.com/office/drawing/2014/main" id="{A134A2B3-24CC-4DC5-8D3E-587BB261B4E2}"/>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a:t>
            </a:r>
            <a:r>
              <a:rPr lang="en-US" altLang="en-US" dirty="0">
                <a:solidFill>
                  <a:srgbClr val="0000FF"/>
                </a:solidFill>
              </a:rPr>
              <a:t>Subtotal</a:t>
            </a:r>
            <a:r>
              <a:rPr lang="en-US" altLang="en-US" b="1" dirty="0">
                <a:solidFill>
                  <a:srgbClr val="0000FF"/>
                </a:solidFill>
              </a:rPr>
              <a:t> RD</a:t>
            </a:r>
          </a:p>
          <a:p>
            <a:pPr lvl="3" eaLnBrk="1" hangingPunct="1"/>
            <a:r>
              <a:rPr lang="en-US" altLang="en-US" i="1" dirty="0"/>
              <a:t>Stage 5</a:t>
            </a:r>
            <a:r>
              <a:rPr lang="en-US" altLang="en-US" dirty="0"/>
              <a:t>: </a:t>
            </a:r>
            <a:r>
              <a:rPr lang="en-US" altLang="en-US" dirty="0">
                <a:solidFill>
                  <a:srgbClr val="0000FF"/>
                </a:solidFill>
              </a:rPr>
              <a:t>Total</a:t>
            </a:r>
            <a:r>
              <a:rPr lang="en-US" altLang="en-US" b="1" dirty="0">
                <a:solidFill>
                  <a:srgbClr val="0000FF"/>
                </a:solidFill>
              </a:rPr>
              <a:t> RD</a:t>
            </a:r>
          </a:p>
        </p:txBody>
      </p:sp>
      <p:sp>
        <p:nvSpPr>
          <p:cNvPr id="60433" name="Rectangle 17">
            <a:extLst>
              <a:ext uri="{FF2B5EF4-FFF2-40B4-BE49-F238E27FC236}">
                <a16:creationId xmlns:a16="http://schemas.microsoft.com/office/drawing/2014/main" id="{B1E09BE1-053C-4526-A52D-51F8B694B325}"/>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60434" name="Slide Number Placeholder 1">
            <a:extLst>
              <a:ext uri="{FF2B5EF4-FFF2-40B4-BE49-F238E27FC236}">
                <a16:creationId xmlns:a16="http://schemas.microsoft.com/office/drawing/2014/main" id="{E430E4B6-AFA9-41E4-BFB8-2CBDB025B6E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754A07C-37E5-431E-AEBE-B54575563B4F}" type="slidenum">
              <a:rPr lang="en-US" altLang="en-US" sz="1000"/>
              <a:pPr>
                <a:spcBef>
                  <a:spcPct val="0"/>
                </a:spcBef>
                <a:buClrTx/>
                <a:buSzTx/>
                <a:buFontTx/>
                <a:buNone/>
              </a:pPr>
              <a:t>78</a:t>
            </a:fld>
            <a:endParaRPr lang="en-US" altLang="en-US" sz="1000"/>
          </a:p>
        </p:txBody>
      </p:sp>
      <p:sp>
        <p:nvSpPr>
          <p:cNvPr id="60435" name="TextBox 1">
            <a:extLst>
              <a:ext uri="{FF2B5EF4-FFF2-40B4-BE49-F238E27FC236}">
                <a16:creationId xmlns:a16="http://schemas.microsoft.com/office/drawing/2014/main" id="{7DE59E91-2543-4547-9AE5-72298E24AF54}"/>
              </a:ext>
            </a:extLst>
          </p:cNvPr>
          <p:cNvSpPr txBox="1">
            <a:spLocks noChangeArrowheads="1"/>
          </p:cNvSpPr>
          <p:nvPr/>
        </p:nvSpPr>
        <p:spPr bwMode="auto">
          <a:xfrm>
            <a:off x="1139825" y="5029200"/>
            <a:ext cx="6937375" cy="830997"/>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are the three basic types of retinal detachment (generally speaking; not specific to ROP)?</a:t>
            </a:r>
          </a:p>
          <a:p>
            <a:pPr eaLnBrk="1" hangingPunct="1">
              <a:spcBef>
                <a:spcPct val="0"/>
              </a:spcBef>
              <a:buClrTx/>
              <a:buSzTx/>
              <a:buFontTx/>
              <a:buNone/>
            </a:pPr>
            <a:r>
              <a:rPr lang="en-US" altLang="en-US" sz="1600" dirty="0">
                <a:solidFill>
                  <a:srgbClr val="0000FF"/>
                </a:solidFill>
              </a:rPr>
              <a:t>Rhegmatogenous, exudative and tractional</a:t>
            </a:r>
            <a:endParaRPr lang="en-US" altLang="en-US" sz="1600" dirty="0">
              <a:solidFill>
                <a:srgbClr val="FFFF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7E19815-9AF0-48BC-A435-1E8EE5F8B571}"/>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3" name="Rectangle 3">
            <a:extLst>
              <a:ext uri="{FF2B5EF4-FFF2-40B4-BE49-F238E27FC236}">
                <a16:creationId xmlns:a16="http://schemas.microsoft.com/office/drawing/2014/main" id="{F253C6B4-1B65-4064-9B6A-6B1C29788492}"/>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4" name="Rectangle 4">
            <a:extLst>
              <a:ext uri="{FF2B5EF4-FFF2-40B4-BE49-F238E27FC236}">
                <a16:creationId xmlns:a16="http://schemas.microsoft.com/office/drawing/2014/main" id="{771B2CA3-4440-4EDF-8BA5-EBBDBE77F9F1}"/>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5" name="Rectangle 5">
            <a:extLst>
              <a:ext uri="{FF2B5EF4-FFF2-40B4-BE49-F238E27FC236}">
                <a16:creationId xmlns:a16="http://schemas.microsoft.com/office/drawing/2014/main" id="{064984A4-BE9C-4BA4-B30C-FFC18AB3805E}"/>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6" name="Rectangle 6">
            <a:extLst>
              <a:ext uri="{FF2B5EF4-FFF2-40B4-BE49-F238E27FC236}">
                <a16:creationId xmlns:a16="http://schemas.microsoft.com/office/drawing/2014/main" id="{F4DE5345-4D4F-4B65-B10F-F98AD66212F2}"/>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7" name="Rectangle 7">
            <a:extLst>
              <a:ext uri="{FF2B5EF4-FFF2-40B4-BE49-F238E27FC236}">
                <a16:creationId xmlns:a16="http://schemas.microsoft.com/office/drawing/2014/main" id="{C997CB43-9696-43D3-8F1A-EA7FCE63A86A}"/>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0424" name="Rectangle 8">
            <a:extLst>
              <a:ext uri="{FF2B5EF4-FFF2-40B4-BE49-F238E27FC236}">
                <a16:creationId xmlns:a16="http://schemas.microsoft.com/office/drawing/2014/main" id="{FDFB9A69-727D-4EB4-9A7D-50E08040A9A6}"/>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0425" name="Rectangle 9">
            <a:extLst>
              <a:ext uri="{FF2B5EF4-FFF2-40B4-BE49-F238E27FC236}">
                <a16:creationId xmlns:a16="http://schemas.microsoft.com/office/drawing/2014/main" id="{1EAA27F9-D19E-48AD-A999-480EE3BAABD9}"/>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0426" name="Rectangle 10">
            <a:extLst>
              <a:ext uri="{FF2B5EF4-FFF2-40B4-BE49-F238E27FC236}">
                <a16:creationId xmlns:a16="http://schemas.microsoft.com/office/drawing/2014/main" id="{BCD11626-9387-46CB-A745-A53E09C3059E}"/>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0427" name="Rectangle 11">
            <a:extLst>
              <a:ext uri="{FF2B5EF4-FFF2-40B4-BE49-F238E27FC236}">
                <a16:creationId xmlns:a16="http://schemas.microsoft.com/office/drawing/2014/main" id="{D4E3C61F-A21C-4D29-AF76-F5DA6FB634A4}"/>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0428" name="Rectangle 12">
            <a:extLst>
              <a:ext uri="{FF2B5EF4-FFF2-40B4-BE49-F238E27FC236}">
                <a16:creationId xmlns:a16="http://schemas.microsoft.com/office/drawing/2014/main" id="{FA114306-06E8-4CCB-A5F0-2005E1DA9385}"/>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1453" name="Rectangle 13">
            <a:extLst>
              <a:ext uri="{FF2B5EF4-FFF2-40B4-BE49-F238E27FC236}">
                <a16:creationId xmlns:a16="http://schemas.microsoft.com/office/drawing/2014/main" id="{37D6E309-9B7E-4286-BC5E-A9A876E26CCE}"/>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54" name="Rectangle 14">
            <a:extLst>
              <a:ext uri="{FF2B5EF4-FFF2-40B4-BE49-F238E27FC236}">
                <a16:creationId xmlns:a16="http://schemas.microsoft.com/office/drawing/2014/main" id="{2D343568-53BA-42CD-85FA-72DEB06257BA}"/>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55" name="Rectangle 15">
            <a:extLst>
              <a:ext uri="{FF2B5EF4-FFF2-40B4-BE49-F238E27FC236}">
                <a16:creationId xmlns:a16="http://schemas.microsoft.com/office/drawing/2014/main" id="{A555E792-7B50-42C0-9832-51CD0EC20D8E}"/>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56" name="Rectangle 16">
            <a:extLst>
              <a:ext uri="{FF2B5EF4-FFF2-40B4-BE49-F238E27FC236}">
                <a16:creationId xmlns:a16="http://schemas.microsoft.com/office/drawing/2014/main" id="{BC0A5C74-B047-4CBE-8681-9F1F1B517BD8}"/>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a:t>
            </a:r>
            <a:r>
              <a:rPr lang="en-US" altLang="en-US" dirty="0">
                <a:solidFill>
                  <a:srgbClr val="0000FF"/>
                </a:solidFill>
              </a:rPr>
              <a:t>Subtotal</a:t>
            </a:r>
            <a:r>
              <a:rPr lang="en-US" altLang="en-US" b="1" dirty="0">
                <a:solidFill>
                  <a:srgbClr val="0000FF"/>
                </a:solidFill>
              </a:rPr>
              <a:t> RD</a:t>
            </a:r>
          </a:p>
          <a:p>
            <a:pPr lvl="3" eaLnBrk="1" hangingPunct="1"/>
            <a:r>
              <a:rPr lang="en-US" altLang="en-US" i="1" dirty="0"/>
              <a:t>Stage 5</a:t>
            </a:r>
            <a:r>
              <a:rPr lang="en-US" altLang="en-US" dirty="0"/>
              <a:t>: </a:t>
            </a:r>
            <a:r>
              <a:rPr lang="en-US" altLang="en-US" dirty="0">
                <a:solidFill>
                  <a:srgbClr val="0000FF"/>
                </a:solidFill>
              </a:rPr>
              <a:t>Total</a:t>
            </a:r>
            <a:r>
              <a:rPr lang="en-US" altLang="en-US" b="1" dirty="0">
                <a:solidFill>
                  <a:srgbClr val="0000FF"/>
                </a:solidFill>
              </a:rPr>
              <a:t> RD</a:t>
            </a:r>
          </a:p>
        </p:txBody>
      </p:sp>
      <p:sp>
        <p:nvSpPr>
          <p:cNvPr id="61457" name="Rectangle 17">
            <a:extLst>
              <a:ext uri="{FF2B5EF4-FFF2-40B4-BE49-F238E27FC236}">
                <a16:creationId xmlns:a16="http://schemas.microsoft.com/office/drawing/2014/main" id="{89BB1B18-2493-4A76-BB0D-7A4AB944E5E6}"/>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61458" name="Slide Number Placeholder 1">
            <a:extLst>
              <a:ext uri="{FF2B5EF4-FFF2-40B4-BE49-F238E27FC236}">
                <a16:creationId xmlns:a16="http://schemas.microsoft.com/office/drawing/2014/main" id="{E6FBF062-A768-458A-B5D0-5B4414E1AE1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6ADDAF-10DA-4D1F-9D0A-6D7CD728DE7F}" type="slidenum">
              <a:rPr lang="en-US" altLang="en-US" sz="1000"/>
              <a:pPr>
                <a:spcBef>
                  <a:spcPct val="0"/>
                </a:spcBef>
                <a:buClrTx/>
                <a:buSzTx/>
                <a:buFontTx/>
                <a:buNone/>
              </a:pPr>
              <a:t>79</a:t>
            </a:fld>
            <a:endParaRPr lang="en-US" altLang="en-US" sz="1000"/>
          </a:p>
        </p:txBody>
      </p:sp>
      <p:sp>
        <p:nvSpPr>
          <p:cNvPr id="61459" name="TextBox 1">
            <a:extLst>
              <a:ext uri="{FF2B5EF4-FFF2-40B4-BE49-F238E27FC236}">
                <a16:creationId xmlns:a16="http://schemas.microsoft.com/office/drawing/2014/main" id="{DA170415-7A2D-4E04-B422-3E1BC6D1CDCA}"/>
              </a:ext>
            </a:extLst>
          </p:cNvPr>
          <p:cNvSpPr txBox="1">
            <a:spLocks noChangeArrowheads="1"/>
          </p:cNvSpPr>
          <p:nvPr/>
        </p:nvSpPr>
        <p:spPr bwMode="auto">
          <a:xfrm>
            <a:off x="1139825" y="5029200"/>
            <a:ext cx="6937375" cy="1323439"/>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are the three basic types of retinal detachment (generally speaking; not specific to ROP)?</a:t>
            </a:r>
          </a:p>
          <a:p>
            <a:pPr eaLnBrk="1" hangingPunct="1">
              <a:spcBef>
                <a:spcPct val="0"/>
              </a:spcBef>
              <a:buClrTx/>
              <a:buSzTx/>
              <a:buFontTx/>
              <a:buNone/>
            </a:pPr>
            <a:r>
              <a:rPr lang="en-US" altLang="en-US" sz="1600" dirty="0">
                <a:solidFill>
                  <a:srgbClr val="0000FF"/>
                </a:solidFill>
              </a:rPr>
              <a:t>Rhegmatogenous, exudative and tractional</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Which sort of RD occurs in ROP?</a:t>
            </a:r>
            <a:endParaRPr lang="en-US" altLang="en-US" sz="1600"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E54F545-C952-4409-AEAE-0AB17BB9EA35}"/>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3" name="Rectangle 3">
            <a:extLst>
              <a:ext uri="{FF2B5EF4-FFF2-40B4-BE49-F238E27FC236}">
                <a16:creationId xmlns:a16="http://schemas.microsoft.com/office/drawing/2014/main" id="{9174E8A2-68DC-424B-8DD1-9A8DE85F510A}"/>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0244" name="Rectangle 4">
            <a:extLst>
              <a:ext uri="{FF2B5EF4-FFF2-40B4-BE49-F238E27FC236}">
                <a16:creationId xmlns:a16="http://schemas.microsoft.com/office/drawing/2014/main" id="{95728042-25E8-45E2-B3CF-A764AE4314C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0245" name="Text Box 5">
            <a:extLst>
              <a:ext uri="{FF2B5EF4-FFF2-40B4-BE49-F238E27FC236}">
                <a16:creationId xmlns:a16="http://schemas.microsoft.com/office/drawing/2014/main" id="{89C6C025-139B-4CFD-B9F3-D24764FB5D2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0246" name="Rectangle 6">
            <a:extLst>
              <a:ext uri="{FF2B5EF4-FFF2-40B4-BE49-F238E27FC236}">
                <a16:creationId xmlns:a16="http://schemas.microsoft.com/office/drawing/2014/main" id="{4E3127D5-EC71-4D0C-B257-64F33F8AA9FE}"/>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97287" name="Group 7">
            <a:extLst>
              <a:ext uri="{FF2B5EF4-FFF2-40B4-BE49-F238E27FC236}">
                <a16:creationId xmlns:a16="http://schemas.microsoft.com/office/drawing/2014/main" id="{9FCE9641-878C-4ED1-AE6E-162CB25CC3A9}"/>
              </a:ext>
            </a:extLst>
          </p:cNvPr>
          <p:cNvGraphicFramePr>
            <a:graphicFrameLocks noGrp="1"/>
          </p:cNvGraphicFramePr>
          <p:nvPr>
            <p:extLst>
              <p:ext uri="{D42A27DB-BD31-4B8C-83A1-F6EECF244321}">
                <p14:modId xmlns:p14="http://schemas.microsoft.com/office/powerpoint/2010/main" val="1706725418"/>
              </p:ext>
            </p:extLst>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bg1">
                              <a:lumMod val="75000"/>
                            </a:schemeClr>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26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bg1">
                              <a:lumMod val="75000"/>
                            </a:schemeClr>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26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0264" name="Slide Number Placeholder 1">
            <a:extLst>
              <a:ext uri="{FF2B5EF4-FFF2-40B4-BE49-F238E27FC236}">
                <a16:creationId xmlns:a16="http://schemas.microsoft.com/office/drawing/2014/main" id="{420E0237-A823-4665-BA81-30272BA4E88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4BB2BAF-3E7E-4498-8071-E92C79285625}" type="slidenum">
              <a:rPr lang="en-US" altLang="en-US" sz="1000"/>
              <a:pPr>
                <a:spcBef>
                  <a:spcPct val="0"/>
                </a:spcBef>
                <a:buClrTx/>
                <a:buSzTx/>
                <a:buFontTx/>
                <a:buNone/>
              </a:pPr>
              <a:t>8</a:t>
            </a:fld>
            <a:endParaRPr lang="en-US" altLang="en-US" sz="1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9779FB5-647D-4324-8969-9146072DE3F6}"/>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67" name="Rectangle 3">
            <a:extLst>
              <a:ext uri="{FF2B5EF4-FFF2-40B4-BE49-F238E27FC236}">
                <a16:creationId xmlns:a16="http://schemas.microsoft.com/office/drawing/2014/main" id="{541FD8D9-2A04-4C4F-8796-7516993D1A62}"/>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68" name="Rectangle 4">
            <a:extLst>
              <a:ext uri="{FF2B5EF4-FFF2-40B4-BE49-F238E27FC236}">
                <a16:creationId xmlns:a16="http://schemas.microsoft.com/office/drawing/2014/main" id="{6165E146-D92E-408E-89BA-5C0BFA1CA541}"/>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69" name="Rectangle 5">
            <a:extLst>
              <a:ext uri="{FF2B5EF4-FFF2-40B4-BE49-F238E27FC236}">
                <a16:creationId xmlns:a16="http://schemas.microsoft.com/office/drawing/2014/main" id="{53916193-5AB2-4992-A563-521060086FDB}"/>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70" name="Rectangle 6">
            <a:extLst>
              <a:ext uri="{FF2B5EF4-FFF2-40B4-BE49-F238E27FC236}">
                <a16:creationId xmlns:a16="http://schemas.microsoft.com/office/drawing/2014/main" id="{224D4A95-2E37-4ED7-962C-24F205590785}"/>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71" name="Rectangle 7">
            <a:extLst>
              <a:ext uri="{FF2B5EF4-FFF2-40B4-BE49-F238E27FC236}">
                <a16:creationId xmlns:a16="http://schemas.microsoft.com/office/drawing/2014/main" id="{DC63DEBC-5D44-4243-9033-EA66AF849C43}"/>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48" name="Rectangle 8">
            <a:extLst>
              <a:ext uri="{FF2B5EF4-FFF2-40B4-BE49-F238E27FC236}">
                <a16:creationId xmlns:a16="http://schemas.microsoft.com/office/drawing/2014/main" id="{D353C95B-F204-4200-A133-71CB35D71D4A}"/>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1449" name="Rectangle 9">
            <a:extLst>
              <a:ext uri="{FF2B5EF4-FFF2-40B4-BE49-F238E27FC236}">
                <a16:creationId xmlns:a16="http://schemas.microsoft.com/office/drawing/2014/main" id="{E6E23461-2C2D-40FB-9023-1E0DFB51CCB1}"/>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1450" name="Rectangle 10">
            <a:extLst>
              <a:ext uri="{FF2B5EF4-FFF2-40B4-BE49-F238E27FC236}">
                <a16:creationId xmlns:a16="http://schemas.microsoft.com/office/drawing/2014/main" id="{132916D9-C9E5-4702-9BFD-DCDDE9398E6D}"/>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1451" name="Rectangle 11">
            <a:extLst>
              <a:ext uri="{FF2B5EF4-FFF2-40B4-BE49-F238E27FC236}">
                <a16:creationId xmlns:a16="http://schemas.microsoft.com/office/drawing/2014/main" id="{FDD21E9E-F64C-4037-8F29-9437776F9CCF}"/>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1452" name="Rectangle 12">
            <a:extLst>
              <a:ext uri="{FF2B5EF4-FFF2-40B4-BE49-F238E27FC236}">
                <a16:creationId xmlns:a16="http://schemas.microsoft.com/office/drawing/2014/main" id="{78745807-2495-4615-AF38-9F110CCFA465}"/>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2477" name="Rectangle 13">
            <a:extLst>
              <a:ext uri="{FF2B5EF4-FFF2-40B4-BE49-F238E27FC236}">
                <a16:creationId xmlns:a16="http://schemas.microsoft.com/office/drawing/2014/main" id="{E4D7477C-03FB-47AD-A731-D8EDAD800715}"/>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78" name="Rectangle 14">
            <a:extLst>
              <a:ext uri="{FF2B5EF4-FFF2-40B4-BE49-F238E27FC236}">
                <a16:creationId xmlns:a16="http://schemas.microsoft.com/office/drawing/2014/main" id="{2FCC6153-463D-4D0F-8BE7-09E895B4712B}"/>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79" name="Rectangle 15">
            <a:extLst>
              <a:ext uri="{FF2B5EF4-FFF2-40B4-BE49-F238E27FC236}">
                <a16:creationId xmlns:a16="http://schemas.microsoft.com/office/drawing/2014/main" id="{EFE9012F-E5D8-4486-B2F8-047BA0FB418B}"/>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80" name="Rectangle 16">
            <a:extLst>
              <a:ext uri="{FF2B5EF4-FFF2-40B4-BE49-F238E27FC236}">
                <a16:creationId xmlns:a16="http://schemas.microsoft.com/office/drawing/2014/main" id="{C30C4547-4674-42D8-BCC8-CB5DADB5F715}"/>
              </a:ext>
            </a:extLst>
          </p:cNvPr>
          <p:cNvSpPr>
            <a:spLocks noGrp="1" noChangeArrowheads="1"/>
          </p:cNvSpPr>
          <p:nvPr>
            <p:ph type="body" idx="1"/>
          </p:nvPr>
        </p:nvSpPr>
        <p:spPr>
          <a:xfrm>
            <a:off x="533400" y="228600"/>
            <a:ext cx="8229600" cy="49530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solidFill>
                  <a:srgbClr val="B2B2B2"/>
                </a:solidFill>
              </a:rPr>
              <a:t>: </a:t>
            </a:r>
            <a:r>
              <a:rPr lang="en-US" altLang="en-US" sz="2400" dirty="0"/>
              <a:t>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a:t>
            </a:r>
            <a:r>
              <a:rPr lang="en-US" altLang="en-US" sz="2400" dirty="0"/>
              <a:t> </a:t>
            </a:r>
            <a:r>
              <a:rPr lang="en-US" altLang="en-US" sz="2400" b="1" dirty="0">
                <a:solidFill>
                  <a:srgbClr val="0000FF"/>
                </a:solidFill>
              </a:rPr>
              <a:t>appearance</a:t>
            </a:r>
            <a:r>
              <a:rPr lang="en-US" altLang="en-US" sz="2400" dirty="0"/>
              <a:t> (</a:t>
            </a:r>
            <a:r>
              <a:rPr lang="en-US" altLang="en-US" sz="2400" i="1" dirty="0">
                <a:solidFill>
                  <a:srgbClr val="0000FF"/>
                </a:solidFill>
              </a:rPr>
              <a:t>stage</a:t>
            </a:r>
            <a:r>
              <a:rPr lang="en-US" altLang="en-US" sz="2400" dirty="0"/>
              <a:t>), </a:t>
            </a:r>
            <a:r>
              <a:rPr lang="en-US" altLang="en-US" sz="2400" dirty="0">
                <a:solidFill>
                  <a:srgbClr val="B2B2B2"/>
                </a:solidFill>
              </a:rPr>
              <a:t>and </a:t>
            </a:r>
            <a:r>
              <a:rPr lang="en-US" altLang="en-US" sz="2400" b="1" dirty="0">
                <a:solidFill>
                  <a:srgbClr val="B2B2B2"/>
                </a:solidFill>
              </a:rPr>
              <a:t>plus disease</a:t>
            </a:r>
            <a:r>
              <a:rPr lang="en-US" altLang="en-US" sz="2400" dirty="0">
                <a:solidFill>
                  <a:srgbClr val="B2B2B2"/>
                </a:solidFill>
              </a:rPr>
              <a:t> status:</a:t>
            </a:r>
            <a:endParaRPr lang="en-US" altLang="en-US" dirty="0">
              <a:solidFill>
                <a:srgbClr val="B2B2B2"/>
              </a:solidFill>
            </a:endParaRP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a:t>
            </a:r>
            <a:r>
              <a:rPr lang="en-US" altLang="en-US" dirty="0">
                <a:solidFill>
                  <a:srgbClr val="0000FF"/>
                </a:solidFill>
              </a:rPr>
              <a:t>Subtotal</a:t>
            </a:r>
            <a:r>
              <a:rPr lang="en-US" altLang="en-US" b="1" dirty="0">
                <a:solidFill>
                  <a:srgbClr val="0000FF"/>
                </a:solidFill>
              </a:rPr>
              <a:t> RD</a:t>
            </a:r>
          </a:p>
          <a:p>
            <a:pPr lvl="3" eaLnBrk="1" hangingPunct="1"/>
            <a:r>
              <a:rPr lang="en-US" altLang="en-US" i="1" dirty="0"/>
              <a:t>Stage 5</a:t>
            </a:r>
            <a:r>
              <a:rPr lang="en-US" altLang="en-US" dirty="0"/>
              <a:t>: </a:t>
            </a:r>
            <a:r>
              <a:rPr lang="en-US" altLang="en-US" dirty="0">
                <a:solidFill>
                  <a:srgbClr val="0000FF"/>
                </a:solidFill>
              </a:rPr>
              <a:t>Total</a:t>
            </a:r>
            <a:r>
              <a:rPr lang="en-US" altLang="en-US" b="1" dirty="0">
                <a:solidFill>
                  <a:srgbClr val="0000FF"/>
                </a:solidFill>
              </a:rPr>
              <a:t> RD</a:t>
            </a:r>
          </a:p>
        </p:txBody>
      </p:sp>
      <p:sp>
        <p:nvSpPr>
          <p:cNvPr id="62481" name="Rectangle 17">
            <a:extLst>
              <a:ext uri="{FF2B5EF4-FFF2-40B4-BE49-F238E27FC236}">
                <a16:creationId xmlns:a16="http://schemas.microsoft.com/office/drawing/2014/main" id="{A0DE9135-1650-4F69-82F5-BB8385A5F5C4}"/>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62482" name="Slide Number Placeholder 1">
            <a:extLst>
              <a:ext uri="{FF2B5EF4-FFF2-40B4-BE49-F238E27FC236}">
                <a16:creationId xmlns:a16="http://schemas.microsoft.com/office/drawing/2014/main" id="{CC0EC95C-0C4A-43B7-A5D9-68A9A68FD96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BDE4238-2FD6-4B67-860C-55BDE4EA9999}" type="slidenum">
              <a:rPr lang="en-US" altLang="en-US" sz="1000"/>
              <a:pPr>
                <a:spcBef>
                  <a:spcPct val="0"/>
                </a:spcBef>
                <a:buClrTx/>
                <a:buSzTx/>
                <a:buFontTx/>
                <a:buNone/>
              </a:pPr>
              <a:t>80</a:t>
            </a:fld>
            <a:endParaRPr lang="en-US" altLang="en-US" sz="1000"/>
          </a:p>
        </p:txBody>
      </p:sp>
      <p:sp>
        <p:nvSpPr>
          <p:cNvPr id="62483" name="TextBox 1">
            <a:extLst>
              <a:ext uri="{FF2B5EF4-FFF2-40B4-BE49-F238E27FC236}">
                <a16:creationId xmlns:a16="http://schemas.microsoft.com/office/drawing/2014/main" id="{F58A33F4-40FA-4680-B78D-F56EED22A77D}"/>
              </a:ext>
            </a:extLst>
          </p:cNvPr>
          <p:cNvSpPr txBox="1">
            <a:spLocks noChangeArrowheads="1"/>
          </p:cNvSpPr>
          <p:nvPr/>
        </p:nvSpPr>
        <p:spPr bwMode="auto">
          <a:xfrm>
            <a:off x="1139825" y="5029200"/>
            <a:ext cx="6937375" cy="1570038"/>
          </a:xfrm>
          <a:prstGeom prst="rect">
            <a:avLst/>
          </a:prstGeom>
          <a:no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What are the three basic types of retinal detachment (generally speaking; not specific to ROP)?</a:t>
            </a:r>
          </a:p>
          <a:p>
            <a:pPr eaLnBrk="1" hangingPunct="1">
              <a:spcBef>
                <a:spcPct val="0"/>
              </a:spcBef>
              <a:buClrTx/>
              <a:buSzTx/>
              <a:buFontTx/>
              <a:buNone/>
            </a:pPr>
            <a:r>
              <a:rPr lang="en-US" altLang="en-US" sz="1600" dirty="0">
                <a:solidFill>
                  <a:srgbClr val="0000FF"/>
                </a:solidFill>
              </a:rPr>
              <a:t>Rhegmatogenous, exudative and tractional</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Which sort of RD occurs in ROP?</a:t>
            </a:r>
          </a:p>
          <a:p>
            <a:pPr eaLnBrk="1" hangingPunct="1">
              <a:spcBef>
                <a:spcPct val="0"/>
              </a:spcBef>
              <a:buClrTx/>
              <a:buSzTx/>
              <a:buFontTx/>
              <a:buNone/>
            </a:pPr>
            <a:r>
              <a:rPr lang="en-US" altLang="en-US" sz="1600" dirty="0">
                <a:solidFill>
                  <a:srgbClr val="0000FF"/>
                </a:solidFill>
              </a:rPr>
              <a:t>Tractional RD (TRD)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4DA4548-FEEA-4071-863D-7F23F782B3C7}"/>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2467" name="Rectangle 15">
            <a:extLst>
              <a:ext uri="{FF2B5EF4-FFF2-40B4-BE49-F238E27FC236}">
                <a16:creationId xmlns:a16="http://schemas.microsoft.com/office/drawing/2014/main" id="{073775F6-B714-4040-8EB5-2D81C2C5C302}"/>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2468" name="Rectangle 16">
            <a:extLst>
              <a:ext uri="{FF2B5EF4-FFF2-40B4-BE49-F238E27FC236}">
                <a16:creationId xmlns:a16="http://schemas.microsoft.com/office/drawing/2014/main" id="{1AE7C8E5-36BE-472F-9F8C-F0ED6AD10930}"/>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2469" name="Rectangle 17">
            <a:extLst>
              <a:ext uri="{FF2B5EF4-FFF2-40B4-BE49-F238E27FC236}">
                <a16:creationId xmlns:a16="http://schemas.microsoft.com/office/drawing/2014/main" id="{04FE50A2-F7AF-4F52-883E-473FF78BC9B7}"/>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2470" name="Rectangle 18">
            <a:extLst>
              <a:ext uri="{FF2B5EF4-FFF2-40B4-BE49-F238E27FC236}">
                <a16:creationId xmlns:a16="http://schemas.microsoft.com/office/drawing/2014/main" id="{C77C9692-23C2-403D-82B6-CA20F7F095CC}"/>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2471" name="Rectangle 19">
            <a:extLst>
              <a:ext uri="{FF2B5EF4-FFF2-40B4-BE49-F238E27FC236}">
                <a16:creationId xmlns:a16="http://schemas.microsoft.com/office/drawing/2014/main" id="{E57CD967-1E7D-4D59-A21B-91B1A03D6698}"/>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3496" name="Rectangle 2">
            <a:extLst>
              <a:ext uri="{FF2B5EF4-FFF2-40B4-BE49-F238E27FC236}">
                <a16:creationId xmlns:a16="http://schemas.microsoft.com/office/drawing/2014/main" id="{04DC6CD4-2F37-44DE-8923-00BD66FEE3FF}"/>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7" name="Rectangle 3">
            <a:extLst>
              <a:ext uri="{FF2B5EF4-FFF2-40B4-BE49-F238E27FC236}">
                <a16:creationId xmlns:a16="http://schemas.microsoft.com/office/drawing/2014/main" id="{F72A09E5-AB35-409F-A484-4867D7CD1051}"/>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8" name="Rectangle 4">
            <a:extLst>
              <a:ext uri="{FF2B5EF4-FFF2-40B4-BE49-F238E27FC236}">
                <a16:creationId xmlns:a16="http://schemas.microsoft.com/office/drawing/2014/main" id="{A470A757-70C3-4A8C-B70A-DB6DD62A0AB1}"/>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9" name="Rectangle 5">
            <a:extLst>
              <a:ext uri="{FF2B5EF4-FFF2-40B4-BE49-F238E27FC236}">
                <a16:creationId xmlns:a16="http://schemas.microsoft.com/office/drawing/2014/main" id="{D368E06F-A170-4525-BEBF-9D87A0CCBEAD}"/>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500" name="Rectangle 6">
            <a:extLst>
              <a:ext uri="{FF2B5EF4-FFF2-40B4-BE49-F238E27FC236}">
                <a16:creationId xmlns:a16="http://schemas.microsoft.com/office/drawing/2014/main" id="{DA19C8DA-3929-4427-9227-5AF2A0CAF8BB}"/>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501" name="Rectangle 8">
            <a:extLst>
              <a:ext uri="{FF2B5EF4-FFF2-40B4-BE49-F238E27FC236}">
                <a16:creationId xmlns:a16="http://schemas.microsoft.com/office/drawing/2014/main" id="{2FEBF9BD-CF91-4FCF-96D5-A85D2AF43A2A}"/>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502" name="Rectangle 9">
            <a:extLst>
              <a:ext uri="{FF2B5EF4-FFF2-40B4-BE49-F238E27FC236}">
                <a16:creationId xmlns:a16="http://schemas.microsoft.com/office/drawing/2014/main" id="{36F6B3A9-9047-4C57-8C6B-F2ACA6800665}"/>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503" name="Rectangle 10">
            <a:extLst>
              <a:ext uri="{FF2B5EF4-FFF2-40B4-BE49-F238E27FC236}">
                <a16:creationId xmlns:a16="http://schemas.microsoft.com/office/drawing/2014/main" id="{342E7622-15D9-4A25-96FA-0DEBE2364CE9}"/>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504" name="Rectangle 11">
            <a:extLst>
              <a:ext uri="{FF2B5EF4-FFF2-40B4-BE49-F238E27FC236}">
                <a16:creationId xmlns:a16="http://schemas.microsoft.com/office/drawing/2014/main" id="{A0154B11-8ED6-4E64-970A-DBE155AD9401}"/>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solidFill>
                  <a:schemeClr val="bg1"/>
                </a:solidFill>
              </a:rPr>
              <a:t>Indicates arteriovenous shunting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3505" name="Rectangle 12">
            <a:extLst>
              <a:ext uri="{FF2B5EF4-FFF2-40B4-BE49-F238E27FC236}">
                <a16:creationId xmlns:a16="http://schemas.microsoft.com/office/drawing/2014/main" id="{0F97C31E-149A-4D05-8B04-029479FB2452}"/>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63506" name="Rectangle 20">
            <a:extLst>
              <a:ext uri="{FF2B5EF4-FFF2-40B4-BE49-F238E27FC236}">
                <a16:creationId xmlns:a16="http://schemas.microsoft.com/office/drawing/2014/main" id="{4FDE9EAF-3FA1-47BE-9133-DA3429003EC9}"/>
              </a:ext>
            </a:extLst>
          </p:cNvPr>
          <p:cNvSpPr>
            <a:spLocks noChangeArrowheads="1"/>
          </p:cNvSpPr>
          <p:nvPr/>
        </p:nvSpPr>
        <p:spPr bwMode="auto">
          <a:xfrm>
            <a:off x="3581400" y="5257800"/>
            <a:ext cx="1828800" cy="304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two/words</a:t>
            </a:r>
          </a:p>
        </p:txBody>
      </p:sp>
      <p:sp>
        <p:nvSpPr>
          <p:cNvPr id="63507" name="Rectangle 23">
            <a:extLst>
              <a:ext uri="{FF2B5EF4-FFF2-40B4-BE49-F238E27FC236}">
                <a16:creationId xmlns:a16="http://schemas.microsoft.com/office/drawing/2014/main" id="{4A08ECFC-F609-4F2C-A13D-DBB6EE96303F}"/>
              </a:ext>
            </a:extLst>
          </p:cNvPr>
          <p:cNvSpPr>
            <a:spLocks noChangeArrowheads="1"/>
          </p:cNvSpPr>
          <p:nvPr/>
        </p:nvSpPr>
        <p:spPr bwMode="auto">
          <a:xfrm>
            <a:off x="1752600" y="5562600"/>
            <a:ext cx="381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508" name="Slide Number Placeholder 1">
            <a:extLst>
              <a:ext uri="{FF2B5EF4-FFF2-40B4-BE49-F238E27FC236}">
                <a16:creationId xmlns:a16="http://schemas.microsoft.com/office/drawing/2014/main" id="{329679B8-14AE-4270-90E6-E2859DA662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B3E2E9-A60C-4868-81FF-680436A850DC}" type="slidenum">
              <a:rPr lang="en-US" altLang="en-US" sz="1000"/>
              <a:pPr>
                <a:spcBef>
                  <a:spcPct val="0"/>
                </a:spcBef>
                <a:buClrTx/>
                <a:buSzTx/>
                <a:buFontTx/>
                <a:buNone/>
              </a:pPr>
              <a:t>81</a:t>
            </a:fld>
            <a:endParaRPr lang="en-US" altLang="en-US" sz="1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8">
            <a:extLst>
              <a:ext uri="{FF2B5EF4-FFF2-40B4-BE49-F238E27FC236}">
                <a16:creationId xmlns:a16="http://schemas.microsoft.com/office/drawing/2014/main" id="{9C1CDE01-E87F-4872-BE8A-A654EB7885C7}"/>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4515" name="Rectangle 2">
            <a:extLst>
              <a:ext uri="{FF2B5EF4-FFF2-40B4-BE49-F238E27FC236}">
                <a16:creationId xmlns:a16="http://schemas.microsoft.com/office/drawing/2014/main" id="{AD332842-3EBB-4DD3-8CD9-38BF4FFB6E3A}"/>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2" name="Rectangle 3">
            <a:extLst>
              <a:ext uri="{FF2B5EF4-FFF2-40B4-BE49-F238E27FC236}">
                <a16:creationId xmlns:a16="http://schemas.microsoft.com/office/drawing/2014/main" id="{FE2CA128-DEF8-47D5-B316-AD97D1AFE7CF}"/>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3493" name="Rectangle 4">
            <a:extLst>
              <a:ext uri="{FF2B5EF4-FFF2-40B4-BE49-F238E27FC236}">
                <a16:creationId xmlns:a16="http://schemas.microsoft.com/office/drawing/2014/main" id="{9273E2E2-2183-4329-BBEC-2E9326D931AB}"/>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3494" name="Rectangle 5">
            <a:extLst>
              <a:ext uri="{FF2B5EF4-FFF2-40B4-BE49-F238E27FC236}">
                <a16:creationId xmlns:a16="http://schemas.microsoft.com/office/drawing/2014/main" id="{5DDC4FAE-A72A-4159-A382-5A1C7ABE3065}"/>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3495" name="Rectangle 6">
            <a:extLst>
              <a:ext uri="{FF2B5EF4-FFF2-40B4-BE49-F238E27FC236}">
                <a16:creationId xmlns:a16="http://schemas.microsoft.com/office/drawing/2014/main" id="{BC9D166F-91FA-4150-86EE-9EEEB54E47D9}"/>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3496" name="Rectangle 7">
            <a:extLst>
              <a:ext uri="{FF2B5EF4-FFF2-40B4-BE49-F238E27FC236}">
                <a16:creationId xmlns:a16="http://schemas.microsoft.com/office/drawing/2014/main" id="{F1CF2F8C-B4D4-4C0C-BE5C-6591ADACC064}"/>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4521" name="Rectangle 8">
            <a:extLst>
              <a:ext uri="{FF2B5EF4-FFF2-40B4-BE49-F238E27FC236}">
                <a16:creationId xmlns:a16="http://schemas.microsoft.com/office/drawing/2014/main" id="{3732326B-89A1-4A9D-9053-8FD5B2577B64}"/>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2" name="Rectangle 9">
            <a:extLst>
              <a:ext uri="{FF2B5EF4-FFF2-40B4-BE49-F238E27FC236}">
                <a16:creationId xmlns:a16="http://schemas.microsoft.com/office/drawing/2014/main" id="{4271EB5B-5BA4-46B6-A6CF-E03D470495DE}"/>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3" name="Rectangle 10">
            <a:extLst>
              <a:ext uri="{FF2B5EF4-FFF2-40B4-BE49-F238E27FC236}">
                <a16:creationId xmlns:a16="http://schemas.microsoft.com/office/drawing/2014/main" id="{21D37BE9-7AB8-4DEE-94E9-9F8E8EF113C7}"/>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4" name="Rectangle 11">
            <a:extLst>
              <a:ext uri="{FF2B5EF4-FFF2-40B4-BE49-F238E27FC236}">
                <a16:creationId xmlns:a16="http://schemas.microsoft.com/office/drawing/2014/main" id="{AB1A0D67-ABD0-4103-B624-9962CB39868C}"/>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5" name="Rectangle 12">
            <a:extLst>
              <a:ext uri="{FF2B5EF4-FFF2-40B4-BE49-F238E27FC236}">
                <a16:creationId xmlns:a16="http://schemas.microsoft.com/office/drawing/2014/main" id="{54975C23-8811-4F5C-B773-006B15AE73D5}"/>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6" name="Rectangle 13">
            <a:extLst>
              <a:ext uri="{FF2B5EF4-FFF2-40B4-BE49-F238E27FC236}">
                <a16:creationId xmlns:a16="http://schemas.microsoft.com/office/drawing/2014/main" id="{C74F8238-C54A-4360-AE5E-F6A1FC75C646}"/>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7" name="Rectangle 14">
            <a:extLst>
              <a:ext uri="{FF2B5EF4-FFF2-40B4-BE49-F238E27FC236}">
                <a16:creationId xmlns:a16="http://schemas.microsoft.com/office/drawing/2014/main" id="{B39ADF46-1FD6-4AA4-9EDD-9A533DA32542}"/>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8" name="Rectangle 15">
            <a:extLst>
              <a:ext uri="{FF2B5EF4-FFF2-40B4-BE49-F238E27FC236}">
                <a16:creationId xmlns:a16="http://schemas.microsoft.com/office/drawing/2014/main" id="{3A49F95F-257F-4DE5-8832-48847624824C}"/>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29" name="Rectangle 16">
            <a:extLst>
              <a:ext uri="{FF2B5EF4-FFF2-40B4-BE49-F238E27FC236}">
                <a16:creationId xmlns:a16="http://schemas.microsoft.com/office/drawing/2014/main" id="{884F934E-1DF7-45CD-B0EF-A987CFCD3569}"/>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solidFill>
                  <a:schemeClr val="bg1"/>
                </a:solidFill>
              </a:rPr>
              <a:t>Indicates arteriovenous shunting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4530" name="Rectangle 17">
            <a:extLst>
              <a:ext uri="{FF2B5EF4-FFF2-40B4-BE49-F238E27FC236}">
                <a16:creationId xmlns:a16="http://schemas.microsoft.com/office/drawing/2014/main" id="{87D0AB7D-3269-42AA-9C74-0E1A3DFF6672}"/>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64531" name="Rectangle 21">
            <a:extLst>
              <a:ext uri="{FF2B5EF4-FFF2-40B4-BE49-F238E27FC236}">
                <a16:creationId xmlns:a16="http://schemas.microsoft.com/office/drawing/2014/main" id="{21235F64-1E5F-4AE2-872C-94931618CA6F}"/>
              </a:ext>
            </a:extLst>
          </p:cNvPr>
          <p:cNvSpPr>
            <a:spLocks noChangeArrowheads="1"/>
          </p:cNvSpPr>
          <p:nvPr/>
        </p:nvSpPr>
        <p:spPr bwMode="auto">
          <a:xfrm>
            <a:off x="1752600" y="5562600"/>
            <a:ext cx="381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32" name="Slide Number Placeholder 1">
            <a:extLst>
              <a:ext uri="{FF2B5EF4-FFF2-40B4-BE49-F238E27FC236}">
                <a16:creationId xmlns:a16="http://schemas.microsoft.com/office/drawing/2014/main" id="{8645A80F-2C69-46BE-B731-61F8FE55E30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56C1E74-EDB8-4436-A689-031AD2C0F1BC}" type="slidenum">
              <a:rPr lang="en-US" altLang="en-US" sz="1000"/>
              <a:pPr>
                <a:spcBef>
                  <a:spcPct val="0"/>
                </a:spcBef>
                <a:buClrTx/>
                <a:buSzTx/>
                <a:buFontTx/>
                <a:buNone/>
              </a:pPr>
              <a:t>82</a:t>
            </a:fld>
            <a:endParaRPr lang="en-US" altLang="en-US" sz="10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9A9387-11AF-449D-A391-4FFB64532982}"/>
              </a:ext>
            </a:extLst>
          </p:cNvPr>
          <p:cNvSpPr>
            <a:spLocks noGrp="1"/>
          </p:cNvSpPr>
          <p:nvPr>
            <p:ph type="sldNum" sz="quarter" idx="12"/>
          </p:nvPr>
        </p:nvSpPr>
        <p:spPr/>
        <p:txBody>
          <a:bodyPr/>
          <a:lstStyle/>
          <a:p>
            <a:pPr>
              <a:defRPr/>
            </a:pPr>
            <a:fld id="{FFE7238E-C77F-4D9D-9329-8077F96826FB}" type="slidenum">
              <a:rPr lang="en-US" altLang="en-US" smtClean="0"/>
              <a:pPr>
                <a:defRPr/>
              </a:pPr>
              <a:t>83</a:t>
            </a:fld>
            <a:endParaRPr lang="en-US" altLang="en-US"/>
          </a:p>
        </p:txBody>
      </p:sp>
      <p:sp>
        <p:nvSpPr>
          <p:cNvPr id="7" name="TextBox 6">
            <a:extLst>
              <a:ext uri="{FF2B5EF4-FFF2-40B4-BE49-F238E27FC236}">
                <a16:creationId xmlns:a16="http://schemas.microsoft.com/office/drawing/2014/main" id="{BB00A629-E975-491F-99AD-601565AF0012}"/>
              </a:ext>
            </a:extLst>
          </p:cNvPr>
          <p:cNvSpPr txBox="1"/>
          <p:nvPr/>
        </p:nvSpPr>
        <p:spPr>
          <a:xfrm>
            <a:off x="3511454" y="5867400"/>
            <a:ext cx="2121093" cy="369332"/>
          </a:xfrm>
          <a:prstGeom prst="rect">
            <a:avLst/>
          </a:prstGeom>
          <a:noFill/>
        </p:spPr>
        <p:txBody>
          <a:bodyPr wrap="none" rtlCol="0">
            <a:spAutoFit/>
          </a:bodyPr>
          <a:lstStyle/>
          <a:p>
            <a:pPr algn="ctr"/>
            <a:r>
              <a:rPr lang="en-US" dirty="0"/>
              <a:t>ROP: </a:t>
            </a:r>
            <a:r>
              <a:rPr lang="en-US" i="1" dirty="0"/>
              <a:t>Plus</a:t>
            </a:r>
            <a:r>
              <a:rPr lang="en-US" dirty="0"/>
              <a:t> disease</a:t>
            </a:r>
          </a:p>
        </p:txBody>
      </p:sp>
      <p:pic>
        <p:nvPicPr>
          <p:cNvPr id="5" name="Picture 1">
            <a:extLst>
              <a:ext uri="{FF2B5EF4-FFF2-40B4-BE49-F238E27FC236}">
                <a16:creationId xmlns:a16="http://schemas.microsoft.com/office/drawing/2014/main" id="{31441586-437B-4C5B-A232-A8FFB67E96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4913"/>
            <a:ext cx="49164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D46087E7-9BD3-4F40-B91D-0494CE335B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1125538"/>
            <a:ext cx="403542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985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C475D8A-F959-4B96-B75E-63E88A4E02B4}"/>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3">
            <a:extLst>
              <a:ext uri="{FF2B5EF4-FFF2-40B4-BE49-F238E27FC236}">
                <a16:creationId xmlns:a16="http://schemas.microsoft.com/office/drawing/2014/main" id="{92284C23-A4B0-42AD-BA2C-BF911E3A79C2}"/>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4516" name="Rectangle 4">
            <a:extLst>
              <a:ext uri="{FF2B5EF4-FFF2-40B4-BE49-F238E27FC236}">
                <a16:creationId xmlns:a16="http://schemas.microsoft.com/office/drawing/2014/main" id="{77A4FF7A-384D-451F-9AA6-C39C80E2BA2A}"/>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4517" name="Rectangle 5">
            <a:extLst>
              <a:ext uri="{FF2B5EF4-FFF2-40B4-BE49-F238E27FC236}">
                <a16:creationId xmlns:a16="http://schemas.microsoft.com/office/drawing/2014/main" id="{967327F4-6E5F-4576-B418-10C7FB3B3515}"/>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4518" name="Rectangle 6">
            <a:extLst>
              <a:ext uri="{FF2B5EF4-FFF2-40B4-BE49-F238E27FC236}">
                <a16:creationId xmlns:a16="http://schemas.microsoft.com/office/drawing/2014/main" id="{2D245A5B-78C5-4D5E-B6DB-08D96E0D1FA2}"/>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4519" name="Rectangle 7">
            <a:extLst>
              <a:ext uri="{FF2B5EF4-FFF2-40B4-BE49-F238E27FC236}">
                <a16:creationId xmlns:a16="http://schemas.microsoft.com/office/drawing/2014/main" id="{C6FF0D30-F4CB-41A7-BA2B-A07F2057AFF7}"/>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4520" name="Rectangle 8">
            <a:extLst>
              <a:ext uri="{FF2B5EF4-FFF2-40B4-BE49-F238E27FC236}">
                <a16:creationId xmlns:a16="http://schemas.microsoft.com/office/drawing/2014/main" id="{745DF983-686C-40A8-B7BD-0965FE7AD35E}"/>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5545" name="Rectangle 9">
            <a:extLst>
              <a:ext uri="{FF2B5EF4-FFF2-40B4-BE49-F238E27FC236}">
                <a16:creationId xmlns:a16="http://schemas.microsoft.com/office/drawing/2014/main" id="{B0566734-494B-4807-8128-68A4C75427A4}"/>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6" name="Rectangle 10">
            <a:extLst>
              <a:ext uri="{FF2B5EF4-FFF2-40B4-BE49-F238E27FC236}">
                <a16:creationId xmlns:a16="http://schemas.microsoft.com/office/drawing/2014/main" id="{C099A335-00A6-4ED4-981B-07083648E44D}"/>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7" name="Rectangle 11">
            <a:extLst>
              <a:ext uri="{FF2B5EF4-FFF2-40B4-BE49-F238E27FC236}">
                <a16:creationId xmlns:a16="http://schemas.microsoft.com/office/drawing/2014/main" id="{AB76ECDF-FAED-4AFC-93B6-67E79719FD65}"/>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8" name="Rectangle 12">
            <a:extLst>
              <a:ext uri="{FF2B5EF4-FFF2-40B4-BE49-F238E27FC236}">
                <a16:creationId xmlns:a16="http://schemas.microsoft.com/office/drawing/2014/main" id="{926954F9-099B-4797-A267-5E7C17A5700B}"/>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9" name="Rectangle 13">
            <a:extLst>
              <a:ext uri="{FF2B5EF4-FFF2-40B4-BE49-F238E27FC236}">
                <a16:creationId xmlns:a16="http://schemas.microsoft.com/office/drawing/2014/main" id="{C359975E-BF1A-4846-A0A3-2C4795F7B740}"/>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50" name="Rectangle 14">
            <a:extLst>
              <a:ext uri="{FF2B5EF4-FFF2-40B4-BE49-F238E27FC236}">
                <a16:creationId xmlns:a16="http://schemas.microsoft.com/office/drawing/2014/main" id="{DC2BB0FE-7AC5-4389-8AD0-4C6705A3E89F}"/>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51" name="Rectangle 15">
            <a:extLst>
              <a:ext uri="{FF2B5EF4-FFF2-40B4-BE49-F238E27FC236}">
                <a16:creationId xmlns:a16="http://schemas.microsoft.com/office/drawing/2014/main" id="{E00F5841-AA04-4A1B-82CC-B9C480C4D9C5}"/>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52" name="Rectangle 16">
            <a:extLst>
              <a:ext uri="{FF2B5EF4-FFF2-40B4-BE49-F238E27FC236}">
                <a16:creationId xmlns:a16="http://schemas.microsoft.com/office/drawing/2014/main" id="{C26AD8D5-1CB3-4A16-A8EF-8C3E53A0F7D4}"/>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53" name="Rectangle 17">
            <a:extLst>
              <a:ext uri="{FF2B5EF4-FFF2-40B4-BE49-F238E27FC236}">
                <a16:creationId xmlns:a16="http://schemas.microsoft.com/office/drawing/2014/main" id="{B6C7CFB6-4301-4ADC-B83E-F8303A6601B2}"/>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solidFill>
                  <a:schemeClr val="bg1"/>
                </a:solidFill>
              </a:rPr>
              <a:t>Indicates arteriovenous shunting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5554" name="Rectangle 18">
            <a:extLst>
              <a:ext uri="{FF2B5EF4-FFF2-40B4-BE49-F238E27FC236}">
                <a16:creationId xmlns:a16="http://schemas.microsoft.com/office/drawing/2014/main" id="{61247FC0-A34B-4F47-97C9-9779939BAB95}"/>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65555" name="Rectangle 19">
            <a:extLst>
              <a:ext uri="{FF2B5EF4-FFF2-40B4-BE49-F238E27FC236}">
                <a16:creationId xmlns:a16="http://schemas.microsoft.com/office/drawing/2014/main" id="{ADAACBF8-22BD-49C6-8CF7-16459AEE206D}"/>
              </a:ext>
            </a:extLst>
          </p:cNvPr>
          <p:cNvSpPr>
            <a:spLocks noChangeArrowheads="1"/>
          </p:cNvSpPr>
          <p:nvPr/>
        </p:nvSpPr>
        <p:spPr bwMode="auto">
          <a:xfrm>
            <a:off x="1752600" y="5562600"/>
            <a:ext cx="381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56" name="Text Box 20">
            <a:extLst>
              <a:ext uri="{FF2B5EF4-FFF2-40B4-BE49-F238E27FC236}">
                <a16:creationId xmlns:a16="http://schemas.microsoft.com/office/drawing/2014/main" id="{A6B7ECED-6B44-424F-9050-48FEC0F92BED}"/>
              </a:ext>
            </a:extLst>
          </p:cNvPr>
          <p:cNvSpPr txBox="1">
            <a:spLocks noChangeArrowheads="1"/>
          </p:cNvSpPr>
          <p:nvPr/>
        </p:nvSpPr>
        <p:spPr bwMode="auto">
          <a:xfrm>
            <a:off x="1498600" y="5638800"/>
            <a:ext cx="6502101" cy="32316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dirty="0">
                <a:solidFill>
                  <a:srgbClr val="0000FF"/>
                </a:solidFill>
              </a:rPr>
              <a:t>How dilated/tortuous do the vessels need to be to qualify as plus disease?</a:t>
            </a:r>
          </a:p>
        </p:txBody>
      </p:sp>
      <p:sp>
        <p:nvSpPr>
          <p:cNvPr id="65557" name="Slide Number Placeholder 1">
            <a:extLst>
              <a:ext uri="{FF2B5EF4-FFF2-40B4-BE49-F238E27FC236}">
                <a16:creationId xmlns:a16="http://schemas.microsoft.com/office/drawing/2014/main" id="{2B5B14CC-7EC6-404A-BC6A-69D10271A82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9EEB36-DCDF-4995-85BB-F3EF50B89D8F}" type="slidenum">
              <a:rPr lang="en-US" altLang="en-US" sz="1000"/>
              <a:pPr>
                <a:spcBef>
                  <a:spcPct val="0"/>
                </a:spcBef>
                <a:buClrTx/>
                <a:buSzTx/>
                <a:buFontTx/>
                <a:buNone/>
              </a:pPr>
              <a:t>84</a:t>
            </a:fld>
            <a:endParaRPr lang="en-US" altLang="en-US" sz="1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DF9DB90-467B-4C93-A855-5BBBBD316ECB}"/>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3" name="Rectangle 3">
            <a:extLst>
              <a:ext uri="{FF2B5EF4-FFF2-40B4-BE49-F238E27FC236}">
                <a16:creationId xmlns:a16="http://schemas.microsoft.com/office/drawing/2014/main" id="{9C963132-482A-4869-9A3E-1D5886F9B43F}"/>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5540" name="Rectangle 4">
            <a:extLst>
              <a:ext uri="{FF2B5EF4-FFF2-40B4-BE49-F238E27FC236}">
                <a16:creationId xmlns:a16="http://schemas.microsoft.com/office/drawing/2014/main" id="{D406650B-C429-402D-9BEF-82352E56B7AB}"/>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5541" name="Rectangle 5">
            <a:extLst>
              <a:ext uri="{FF2B5EF4-FFF2-40B4-BE49-F238E27FC236}">
                <a16:creationId xmlns:a16="http://schemas.microsoft.com/office/drawing/2014/main" id="{DC5EC35B-2EA2-4C25-98BE-F6160DFD23A3}"/>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5542" name="Rectangle 6">
            <a:extLst>
              <a:ext uri="{FF2B5EF4-FFF2-40B4-BE49-F238E27FC236}">
                <a16:creationId xmlns:a16="http://schemas.microsoft.com/office/drawing/2014/main" id="{5908C810-1388-4200-873E-E5C61720738D}"/>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5543" name="Rectangle 7">
            <a:extLst>
              <a:ext uri="{FF2B5EF4-FFF2-40B4-BE49-F238E27FC236}">
                <a16:creationId xmlns:a16="http://schemas.microsoft.com/office/drawing/2014/main" id="{CCBCDC55-257E-459C-8287-BB72198CA777}"/>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5544" name="Rectangle 8">
            <a:extLst>
              <a:ext uri="{FF2B5EF4-FFF2-40B4-BE49-F238E27FC236}">
                <a16:creationId xmlns:a16="http://schemas.microsoft.com/office/drawing/2014/main" id="{D526871D-CEC7-4A8B-A516-29E5E94AFE37}"/>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6569" name="Rectangle 9">
            <a:extLst>
              <a:ext uri="{FF2B5EF4-FFF2-40B4-BE49-F238E27FC236}">
                <a16:creationId xmlns:a16="http://schemas.microsoft.com/office/drawing/2014/main" id="{9041985B-827F-4074-8357-4716E244A571}"/>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0" name="Rectangle 10">
            <a:extLst>
              <a:ext uri="{FF2B5EF4-FFF2-40B4-BE49-F238E27FC236}">
                <a16:creationId xmlns:a16="http://schemas.microsoft.com/office/drawing/2014/main" id="{7AE0FC2D-D44C-4B06-AA2F-150F70EFEF54}"/>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1" name="Rectangle 11">
            <a:extLst>
              <a:ext uri="{FF2B5EF4-FFF2-40B4-BE49-F238E27FC236}">
                <a16:creationId xmlns:a16="http://schemas.microsoft.com/office/drawing/2014/main" id="{AA88F1AC-8F10-4198-B60F-58CA8E0AB941}"/>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2" name="Rectangle 12">
            <a:extLst>
              <a:ext uri="{FF2B5EF4-FFF2-40B4-BE49-F238E27FC236}">
                <a16:creationId xmlns:a16="http://schemas.microsoft.com/office/drawing/2014/main" id="{BB5C75D0-848C-4E81-A5E6-9C2F834F970D}"/>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3" name="Rectangle 13">
            <a:extLst>
              <a:ext uri="{FF2B5EF4-FFF2-40B4-BE49-F238E27FC236}">
                <a16:creationId xmlns:a16="http://schemas.microsoft.com/office/drawing/2014/main" id="{78DF3B5F-4E44-4407-BF86-24F72F2E03C5}"/>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4" name="Rectangle 14">
            <a:extLst>
              <a:ext uri="{FF2B5EF4-FFF2-40B4-BE49-F238E27FC236}">
                <a16:creationId xmlns:a16="http://schemas.microsoft.com/office/drawing/2014/main" id="{BE1716C0-243A-4F67-AD64-ECBC0CA2F078}"/>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5" name="Rectangle 15">
            <a:extLst>
              <a:ext uri="{FF2B5EF4-FFF2-40B4-BE49-F238E27FC236}">
                <a16:creationId xmlns:a16="http://schemas.microsoft.com/office/drawing/2014/main" id="{867C2A52-E0BD-4566-B33F-F72B7F2E154D}"/>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6" name="Rectangle 16">
            <a:extLst>
              <a:ext uri="{FF2B5EF4-FFF2-40B4-BE49-F238E27FC236}">
                <a16:creationId xmlns:a16="http://schemas.microsoft.com/office/drawing/2014/main" id="{49DEA6D5-77F5-482C-A505-50AEB43FFF7E}"/>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77" name="Rectangle 17">
            <a:extLst>
              <a:ext uri="{FF2B5EF4-FFF2-40B4-BE49-F238E27FC236}">
                <a16:creationId xmlns:a16="http://schemas.microsoft.com/office/drawing/2014/main" id="{2967F3E3-4506-46DC-AC4A-AF6CA9327B40}"/>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solidFill>
                  <a:schemeClr val="bg1"/>
                </a:solidFill>
              </a:rPr>
              <a:t>Indicates arteriovenous shunting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6578" name="Rectangle 18">
            <a:extLst>
              <a:ext uri="{FF2B5EF4-FFF2-40B4-BE49-F238E27FC236}">
                <a16:creationId xmlns:a16="http://schemas.microsoft.com/office/drawing/2014/main" id="{9FE479F6-4038-43BD-8BFE-FD3908AF8D8F}"/>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66579" name="Rectangle 19">
            <a:extLst>
              <a:ext uri="{FF2B5EF4-FFF2-40B4-BE49-F238E27FC236}">
                <a16:creationId xmlns:a16="http://schemas.microsoft.com/office/drawing/2014/main" id="{B9314FE0-2EBA-489C-9E73-1075F6EB997A}"/>
              </a:ext>
            </a:extLst>
          </p:cNvPr>
          <p:cNvSpPr>
            <a:spLocks noChangeArrowheads="1"/>
          </p:cNvSpPr>
          <p:nvPr/>
        </p:nvSpPr>
        <p:spPr bwMode="auto">
          <a:xfrm>
            <a:off x="1752600" y="5562600"/>
            <a:ext cx="381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80" name="Text Box 20">
            <a:extLst>
              <a:ext uri="{FF2B5EF4-FFF2-40B4-BE49-F238E27FC236}">
                <a16:creationId xmlns:a16="http://schemas.microsoft.com/office/drawing/2014/main" id="{DFBE36D9-ACAA-4FCB-B54E-2413DF161755}"/>
              </a:ext>
            </a:extLst>
          </p:cNvPr>
          <p:cNvSpPr txBox="1">
            <a:spLocks noChangeArrowheads="1"/>
          </p:cNvSpPr>
          <p:nvPr/>
        </p:nvSpPr>
        <p:spPr bwMode="auto">
          <a:xfrm>
            <a:off x="1498600" y="5638800"/>
            <a:ext cx="6502400" cy="554038"/>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dirty="0">
                <a:solidFill>
                  <a:srgbClr val="0000FF"/>
                </a:solidFill>
              </a:rPr>
              <a:t>How dilated/tortuous do the vessels need to be to qualify as plus disease?</a:t>
            </a:r>
          </a:p>
          <a:p>
            <a:pPr eaLnBrk="1" hangingPunct="1">
              <a:spcBef>
                <a:spcPct val="0"/>
              </a:spcBef>
              <a:buClrTx/>
              <a:buSzTx/>
              <a:buFontTx/>
              <a:buNone/>
            </a:pPr>
            <a:r>
              <a:rPr lang="en-US" altLang="en-US" sz="1500" dirty="0">
                <a:solidFill>
                  <a:srgbClr val="0000FF"/>
                </a:solidFill>
              </a:rPr>
              <a:t>A standardized photo exists indicating the ‘official’ amount needed</a:t>
            </a:r>
          </a:p>
        </p:txBody>
      </p:sp>
      <p:sp>
        <p:nvSpPr>
          <p:cNvPr id="66581" name="Slide Number Placeholder 1">
            <a:extLst>
              <a:ext uri="{FF2B5EF4-FFF2-40B4-BE49-F238E27FC236}">
                <a16:creationId xmlns:a16="http://schemas.microsoft.com/office/drawing/2014/main" id="{05CEB688-5A75-4098-B61E-3EEC88FE792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716DDC-E0C5-4F7E-B882-B72C47A18534}" type="slidenum">
              <a:rPr lang="en-US" altLang="en-US" sz="1000"/>
              <a:pPr>
                <a:spcBef>
                  <a:spcPct val="0"/>
                </a:spcBef>
                <a:buClrTx/>
                <a:buSzTx/>
                <a:buFontTx/>
                <a:buNone/>
              </a:pPr>
              <a:t>85</a:t>
            </a:fld>
            <a:endParaRPr lang="en-US" altLang="en-US" sz="1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B46654D-3EE8-479E-857B-A049F021FC9D}"/>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7587" name="Rectangle 3">
            <a:extLst>
              <a:ext uri="{FF2B5EF4-FFF2-40B4-BE49-F238E27FC236}">
                <a16:creationId xmlns:a16="http://schemas.microsoft.com/office/drawing/2014/main" id="{582BA176-2AA1-41E7-94E7-68B9D9BAB599}"/>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6564" name="Rectangle 4">
            <a:extLst>
              <a:ext uri="{FF2B5EF4-FFF2-40B4-BE49-F238E27FC236}">
                <a16:creationId xmlns:a16="http://schemas.microsoft.com/office/drawing/2014/main" id="{84F8D815-230F-4720-AC41-511D509F24C9}"/>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6565" name="Rectangle 5">
            <a:extLst>
              <a:ext uri="{FF2B5EF4-FFF2-40B4-BE49-F238E27FC236}">
                <a16:creationId xmlns:a16="http://schemas.microsoft.com/office/drawing/2014/main" id="{716574DA-B48D-445A-BDB5-121BB675076B}"/>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6566" name="Rectangle 6">
            <a:extLst>
              <a:ext uri="{FF2B5EF4-FFF2-40B4-BE49-F238E27FC236}">
                <a16:creationId xmlns:a16="http://schemas.microsoft.com/office/drawing/2014/main" id="{6D5810EA-7E9F-4776-A351-33B3C1CABA1A}"/>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6567" name="Rectangle 7">
            <a:extLst>
              <a:ext uri="{FF2B5EF4-FFF2-40B4-BE49-F238E27FC236}">
                <a16:creationId xmlns:a16="http://schemas.microsoft.com/office/drawing/2014/main" id="{BB660DB7-10AF-4479-A2FA-4AE8C887EC40}"/>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6568" name="Rectangle 8">
            <a:extLst>
              <a:ext uri="{FF2B5EF4-FFF2-40B4-BE49-F238E27FC236}">
                <a16:creationId xmlns:a16="http://schemas.microsoft.com/office/drawing/2014/main" id="{30E7E904-6D78-404D-9F40-8EDC174DA285}"/>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7593" name="Rectangle 9">
            <a:extLst>
              <a:ext uri="{FF2B5EF4-FFF2-40B4-BE49-F238E27FC236}">
                <a16:creationId xmlns:a16="http://schemas.microsoft.com/office/drawing/2014/main" id="{BC37613C-4767-4AF6-A518-55FD16C905CA}"/>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94" name="Rectangle 10">
            <a:extLst>
              <a:ext uri="{FF2B5EF4-FFF2-40B4-BE49-F238E27FC236}">
                <a16:creationId xmlns:a16="http://schemas.microsoft.com/office/drawing/2014/main" id="{3E2757ED-A23E-422C-82EB-6CFDAF846C2B}"/>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95" name="Rectangle 11">
            <a:extLst>
              <a:ext uri="{FF2B5EF4-FFF2-40B4-BE49-F238E27FC236}">
                <a16:creationId xmlns:a16="http://schemas.microsoft.com/office/drawing/2014/main" id="{80DE947A-0109-4EB5-AA3E-811F63FD431A}"/>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96" name="Rectangle 12">
            <a:extLst>
              <a:ext uri="{FF2B5EF4-FFF2-40B4-BE49-F238E27FC236}">
                <a16:creationId xmlns:a16="http://schemas.microsoft.com/office/drawing/2014/main" id="{01B2C782-7A73-479F-BC6A-A07F1D2116FA}"/>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97" name="Rectangle 13">
            <a:extLst>
              <a:ext uri="{FF2B5EF4-FFF2-40B4-BE49-F238E27FC236}">
                <a16:creationId xmlns:a16="http://schemas.microsoft.com/office/drawing/2014/main" id="{85C358D3-760D-4A88-8810-CC1EE4240077}"/>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98" name="Rectangle 14">
            <a:extLst>
              <a:ext uri="{FF2B5EF4-FFF2-40B4-BE49-F238E27FC236}">
                <a16:creationId xmlns:a16="http://schemas.microsoft.com/office/drawing/2014/main" id="{9030A1DC-2DF0-499C-B85B-52654D5A00EC}"/>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99" name="Rectangle 15">
            <a:extLst>
              <a:ext uri="{FF2B5EF4-FFF2-40B4-BE49-F238E27FC236}">
                <a16:creationId xmlns:a16="http://schemas.microsoft.com/office/drawing/2014/main" id="{708C9DBD-527B-4192-BA9E-9AC618912BA2}"/>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600" name="Rectangle 16">
            <a:extLst>
              <a:ext uri="{FF2B5EF4-FFF2-40B4-BE49-F238E27FC236}">
                <a16:creationId xmlns:a16="http://schemas.microsoft.com/office/drawing/2014/main" id="{E2CDACCE-7F0E-4816-8E58-C0756B3C12C7}"/>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601" name="Rectangle 17">
            <a:extLst>
              <a:ext uri="{FF2B5EF4-FFF2-40B4-BE49-F238E27FC236}">
                <a16:creationId xmlns:a16="http://schemas.microsoft.com/office/drawing/2014/main" id="{581EA7BC-9920-4204-A51B-82FBE828DEA9}"/>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solidFill>
                  <a:schemeClr val="bg1"/>
                </a:solidFill>
              </a:rPr>
              <a:t>Indicates arteriovenous shunting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7602" name="Rectangle 18">
            <a:extLst>
              <a:ext uri="{FF2B5EF4-FFF2-40B4-BE49-F238E27FC236}">
                <a16:creationId xmlns:a16="http://schemas.microsoft.com/office/drawing/2014/main" id="{BCD79900-E1A2-4382-BE49-303561E7DF72}"/>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67603" name="Rectangle 19">
            <a:extLst>
              <a:ext uri="{FF2B5EF4-FFF2-40B4-BE49-F238E27FC236}">
                <a16:creationId xmlns:a16="http://schemas.microsoft.com/office/drawing/2014/main" id="{4DD24966-B50E-4432-BAEB-AF18944283D2}"/>
              </a:ext>
            </a:extLst>
          </p:cNvPr>
          <p:cNvSpPr>
            <a:spLocks noChangeArrowheads="1"/>
          </p:cNvSpPr>
          <p:nvPr/>
        </p:nvSpPr>
        <p:spPr bwMode="auto">
          <a:xfrm>
            <a:off x="1752600" y="5562600"/>
            <a:ext cx="381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88" name="Text Box 20">
            <a:extLst>
              <a:ext uri="{FF2B5EF4-FFF2-40B4-BE49-F238E27FC236}">
                <a16:creationId xmlns:a16="http://schemas.microsoft.com/office/drawing/2014/main" id="{70C33CB4-209E-4389-B8F0-DA8B3021F72D}"/>
              </a:ext>
            </a:extLst>
          </p:cNvPr>
          <p:cNvSpPr txBox="1">
            <a:spLocks noChangeArrowheads="1"/>
          </p:cNvSpPr>
          <p:nvPr/>
        </p:nvSpPr>
        <p:spPr bwMode="auto">
          <a:xfrm>
            <a:off x="1498600" y="5638800"/>
            <a:ext cx="6502400" cy="554038"/>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500" i="1" dirty="0">
                <a:solidFill>
                  <a:schemeClr val="bg1">
                    <a:lumMod val="75000"/>
                  </a:schemeClr>
                </a:solidFill>
              </a:rPr>
              <a:t>How dilated/tortuous do the vessels need to be to qualify as plus disease?</a:t>
            </a:r>
          </a:p>
          <a:p>
            <a:pPr eaLnBrk="1" hangingPunct="1">
              <a:defRPr/>
            </a:pPr>
            <a:r>
              <a:rPr lang="en-US" sz="1500" b="1" dirty="0">
                <a:solidFill>
                  <a:srgbClr val="0000FF"/>
                </a:solidFill>
              </a:rPr>
              <a:t>A standardized photo exists indicating the ‘official’ amount needed</a:t>
            </a:r>
          </a:p>
        </p:txBody>
      </p:sp>
      <p:sp>
        <p:nvSpPr>
          <p:cNvPr id="67605" name="Slide Number Placeholder 1">
            <a:extLst>
              <a:ext uri="{FF2B5EF4-FFF2-40B4-BE49-F238E27FC236}">
                <a16:creationId xmlns:a16="http://schemas.microsoft.com/office/drawing/2014/main" id="{FEDDF15A-FAC6-4ECA-B3F4-2CFA4BE12F7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6912B86-AAFC-4F6F-A2DC-F5FE55AEDBB6}" type="slidenum">
              <a:rPr lang="en-US" altLang="en-US" sz="1000"/>
              <a:pPr>
                <a:spcBef>
                  <a:spcPct val="0"/>
                </a:spcBef>
                <a:buClrTx/>
                <a:buSzTx/>
                <a:buFontTx/>
                <a:buNone/>
              </a:pPr>
              <a:t>86</a:t>
            </a:fld>
            <a:endParaRPr lang="en-US" altLang="en-US" sz="1000"/>
          </a:p>
        </p:txBody>
      </p:sp>
      <p:sp>
        <p:nvSpPr>
          <p:cNvPr id="67606" name="Text Box 20">
            <a:extLst>
              <a:ext uri="{FF2B5EF4-FFF2-40B4-BE49-F238E27FC236}">
                <a16:creationId xmlns:a16="http://schemas.microsoft.com/office/drawing/2014/main" id="{1D0498B9-6831-41B8-874F-548D60D1DB89}"/>
              </a:ext>
            </a:extLst>
          </p:cNvPr>
          <p:cNvSpPr txBox="1">
            <a:spLocks noChangeArrowheads="1"/>
          </p:cNvSpPr>
          <p:nvPr/>
        </p:nvSpPr>
        <p:spPr bwMode="auto">
          <a:xfrm>
            <a:off x="228600" y="6248400"/>
            <a:ext cx="87280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solidFill>
              </a:rPr>
              <a:t>What if the vessels are definitely dilated/tortuous, but not to the extent indicated in the standardized photo?</a:t>
            </a:r>
          </a:p>
          <a:p>
            <a:pPr eaLnBrk="1" hangingPunct="1">
              <a:spcBef>
                <a:spcPct val="0"/>
              </a:spcBef>
              <a:buClrTx/>
              <a:buSzTx/>
              <a:buFontTx/>
              <a:buNone/>
            </a:pPr>
            <a:r>
              <a:rPr lang="en-US" altLang="en-US" sz="1400" dirty="0">
                <a:solidFill>
                  <a:srgbClr val="0000FF"/>
                </a:solidFill>
              </a:rPr>
              <a:t>This is referred to as </a:t>
            </a:r>
            <a:r>
              <a:rPr lang="en-US" altLang="en-US" sz="1400" b="1" dirty="0">
                <a:solidFill>
                  <a:srgbClr val="0000FF"/>
                </a:solidFill>
              </a:rPr>
              <a:t>Pre-Plus disease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E112FE6-1BE5-4BFA-8447-344F4664588E}"/>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8611" name="Rectangle 3">
            <a:extLst>
              <a:ext uri="{FF2B5EF4-FFF2-40B4-BE49-F238E27FC236}">
                <a16:creationId xmlns:a16="http://schemas.microsoft.com/office/drawing/2014/main" id="{E03C0EC3-4EDC-4550-BF3A-56F32F3C7E5A}"/>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7588" name="Rectangle 4">
            <a:extLst>
              <a:ext uri="{FF2B5EF4-FFF2-40B4-BE49-F238E27FC236}">
                <a16:creationId xmlns:a16="http://schemas.microsoft.com/office/drawing/2014/main" id="{5DB393EE-D2E3-401F-9818-732E3E2A6553}"/>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7589" name="Rectangle 5">
            <a:extLst>
              <a:ext uri="{FF2B5EF4-FFF2-40B4-BE49-F238E27FC236}">
                <a16:creationId xmlns:a16="http://schemas.microsoft.com/office/drawing/2014/main" id="{07905C10-2093-415B-96CF-A00A7CAEAEA7}"/>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7590" name="Rectangle 6">
            <a:extLst>
              <a:ext uri="{FF2B5EF4-FFF2-40B4-BE49-F238E27FC236}">
                <a16:creationId xmlns:a16="http://schemas.microsoft.com/office/drawing/2014/main" id="{155019B5-4377-41D9-82E8-1B01A878EAC2}"/>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7591" name="Rectangle 7">
            <a:extLst>
              <a:ext uri="{FF2B5EF4-FFF2-40B4-BE49-F238E27FC236}">
                <a16:creationId xmlns:a16="http://schemas.microsoft.com/office/drawing/2014/main" id="{663A231B-92B6-4091-9BCA-7E18D509308C}"/>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7592" name="Rectangle 8">
            <a:extLst>
              <a:ext uri="{FF2B5EF4-FFF2-40B4-BE49-F238E27FC236}">
                <a16:creationId xmlns:a16="http://schemas.microsoft.com/office/drawing/2014/main" id="{23F90A92-2B39-440A-8FD5-6831E8049E3C}"/>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8617" name="Rectangle 9">
            <a:extLst>
              <a:ext uri="{FF2B5EF4-FFF2-40B4-BE49-F238E27FC236}">
                <a16:creationId xmlns:a16="http://schemas.microsoft.com/office/drawing/2014/main" id="{F7AB59EF-ADFC-4017-BAB0-288F17BB3A4E}"/>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18" name="Rectangle 10">
            <a:extLst>
              <a:ext uri="{FF2B5EF4-FFF2-40B4-BE49-F238E27FC236}">
                <a16:creationId xmlns:a16="http://schemas.microsoft.com/office/drawing/2014/main" id="{D82F8577-62A8-45BD-81A3-281415193FA2}"/>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19" name="Rectangle 11">
            <a:extLst>
              <a:ext uri="{FF2B5EF4-FFF2-40B4-BE49-F238E27FC236}">
                <a16:creationId xmlns:a16="http://schemas.microsoft.com/office/drawing/2014/main" id="{7313EC39-3359-4EDB-BA92-7A94550BD3E7}"/>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20" name="Rectangle 12">
            <a:extLst>
              <a:ext uri="{FF2B5EF4-FFF2-40B4-BE49-F238E27FC236}">
                <a16:creationId xmlns:a16="http://schemas.microsoft.com/office/drawing/2014/main" id="{6BB05D35-87A7-4723-9B5B-6BE54C173619}"/>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21" name="Rectangle 13">
            <a:extLst>
              <a:ext uri="{FF2B5EF4-FFF2-40B4-BE49-F238E27FC236}">
                <a16:creationId xmlns:a16="http://schemas.microsoft.com/office/drawing/2014/main" id="{300577F5-F562-4030-9D58-5F734BA705F6}"/>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22" name="Rectangle 14">
            <a:extLst>
              <a:ext uri="{FF2B5EF4-FFF2-40B4-BE49-F238E27FC236}">
                <a16:creationId xmlns:a16="http://schemas.microsoft.com/office/drawing/2014/main" id="{E589A65B-FDD1-48FD-A1DC-397C84496BED}"/>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23" name="Rectangle 15">
            <a:extLst>
              <a:ext uri="{FF2B5EF4-FFF2-40B4-BE49-F238E27FC236}">
                <a16:creationId xmlns:a16="http://schemas.microsoft.com/office/drawing/2014/main" id="{A632E6FF-7E03-4AF6-A747-6817320C6521}"/>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24" name="Rectangle 16">
            <a:extLst>
              <a:ext uri="{FF2B5EF4-FFF2-40B4-BE49-F238E27FC236}">
                <a16:creationId xmlns:a16="http://schemas.microsoft.com/office/drawing/2014/main" id="{8C73E256-EECD-478B-AB3B-03AB92873CBE}"/>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25" name="Rectangle 17">
            <a:extLst>
              <a:ext uri="{FF2B5EF4-FFF2-40B4-BE49-F238E27FC236}">
                <a16:creationId xmlns:a16="http://schemas.microsoft.com/office/drawing/2014/main" id="{C253A4F1-BB24-45FA-B321-DB1E46CC3DBA}"/>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solidFill>
                  <a:schemeClr val="bg1"/>
                </a:solidFill>
              </a:rPr>
              <a:t>Indicates arteriovenous shunting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8626" name="Rectangle 18">
            <a:extLst>
              <a:ext uri="{FF2B5EF4-FFF2-40B4-BE49-F238E27FC236}">
                <a16:creationId xmlns:a16="http://schemas.microsoft.com/office/drawing/2014/main" id="{293DF345-DD6C-4C4D-BFEA-82E9743CAAB8}"/>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68627" name="Rectangle 19">
            <a:extLst>
              <a:ext uri="{FF2B5EF4-FFF2-40B4-BE49-F238E27FC236}">
                <a16:creationId xmlns:a16="http://schemas.microsoft.com/office/drawing/2014/main" id="{C5BB7319-2211-4286-AE7C-833F7407113C}"/>
              </a:ext>
            </a:extLst>
          </p:cNvPr>
          <p:cNvSpPr>
            <a:spLocks noChangeArrowheads="1"/>
          </p:cNvSpPr>
          <p:nvPr/>
        </p:nvSpPr>
        <p:spPr bwMode="auto">
          <a:xfrm>
            <a:off x="1752600" y="5562600"/>
            <a:ext cx="381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8388" name="Text Box 20">
            <a:extLst>
              <a:ext uri="{FF2B5EF4-FFF2-40B4-BE49-F238E27FC236}">
                <a16:creationId xmlns:a16="http://schemas.microsoft.com/office/drawing/2014/main" id="{0A7A4333-C5CC-41F3-BF58-AADC520DD3C6}"/>
              </a:ext>
            </a:extLst>
          </p:cNvPr>
          <p:cNvSpPr txBox="1">
            <a:spLocks noChangeArrowheads="1"/>
          </p:cNvSpPr>
          <p:nvPr/>
        </p:nvSpPr>
        <p:spPr bwMode="auto">
          <a:xfrm>
            <a:off x="1498600" y="5638800"/>
            <a:ext cx="6502400" cy="554038"/>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500" i="1" dirty="0">
                <a:solidFill>
                  <a:schemeClr val="bg1">
                    <a:lumMod val="75000"/>
                  </a:schemeClr>
                </a:solidFill>
              </a:rPr>
              <a:t>How dilated/tortuous do the vessels need to be to qualify as plus disease?</a:t>
            </a:r>
          </a:p>
          <a:p>
            <a:pPr eaLnBrk="1" hangingPunct="1">
              <a:defRPr/>
            </a:pPr>
            <a:r>
              <a:rPr lang="en-US" sz="1500" b="1" dirty="0">
                <a:solidFill>
                  <a:srgbClr val="0000FF"/>
                </a:solidFill>
              </a:rPr>
              <a:t>A standardized photo exists indicating the ‘official’ amount needed</a:t>
            </a:r>
          </a:p>
        </p:txBody>
      </p:sp>
      <p:sp>
        <p:nvSpPr>
          <p:cNvPr id="68629" name="Slide Number Placeholder 1">
            <a:extLst>
              <a:ext uri="{FF2B5EF4-FFF2-40B4-BE49-F238E27FC236}">
                <a16:creationId xmlns:a16="http://schemas.microsoft.com/office/drawing/2014/main" id="{D09D90E1-71A0-47F7-97C9-06B981C1FFB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A83864D-2170-4DB6-B902-468DD6B17B6E}" type="slidenum">
              <a:rPr lang="en-US" altLang="en-US" sz="1000"/>
              <a:pPr>
                <a:spcBef>
                  <a:spcPct val="0"/>
                </a:spcBef>
                <a:buClrTx/>
                <a:buSzTx/>
                <a:buFontTx/>
                <a:buNone/>
              </a:pPr>
              <a:t>87</a:t>
            </a:fld>
            <a:endParaRPr lang="en-US" altLang="en-US" sz="1000"/>
          </a:p>
        </p:txBody>
      </p:sp>
      <p:sp>
        <p:nvSpPr>
          <p:cNvPr id="68630" name="Text Box 20">
            <a:extLst>
              <a:ext uri="{FF2B5EF4-FFF2-40B4-BE49-F238E27FC236}">
                <a16:creationId xmlns:a16="http://schemas.microsoft.com/office/drawing/2014/main" id="{598292DD-9C17-4D54-A43A-2320B574BB48}"/>
              </a:ext>
            </a:extLst>
          </p:cNvPr>
          <p:cNvSpPr txBox="1">
            <a:spLocks noChangeArrowheads="1"/>
          </p:cNvSpPr>
          <p:nvPr/>
        </p:nvSpPr>
        <p:spPr bwMode="auto">
          <a:xfrm>
            <a:off x="228600" y="6248400"/>
            <a:ext cx="87280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chemeClr val="bg1"/>
                </a:solidFill>
              </a:rPr>
              <a:t>What if the vessels are definitely dilated/tortuous, but not to the extent indicated in the standardized photo?</a:t>
            </a:r>
          </a:p>
          <a:p>
            <a:pPr eaLnBrk="1" hangingPunct="1">
              <a:spcBef>
                <a:spcPct val="0"/>
              </a:spcBef>
              <a:buClrTx/>
              <a:buSzTx/>
              <a:buFontTx/>
              <a:buNone/>
            </a:pPr>
            <a:r>
              <a:rPr lang="en-US" altLang="en-US" sz="1400">
                <a:solidFill>
                  <a:schemeClr val="bg1"/>
                </a:solidFill>
              </a:rPr>
              <a:t>This is referred to as </a:t>
            </a:r>
            <a:r>
              <a:rPr lang="en-US" altLang="en-US" sz="1400" b="1">
                <a:solidFill>
                  <a:schemeClr val="bg1"/>
                </a:solidFill>
              </a:rPr>
              <a:t>Pre-Plus disease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14502B4-B95C-4DA1-85A5-24D76BAAE5BB}"/>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9635" name="Rectangle 3">
            <a:extLst>
              <a:ext uri="{FF2B5EF4-FFF2-40B4-BE49-F238E27FC236}">
                <a16:creationId xmlns:a16="http://schemas.microsoft.com/office/drawing/2014/main" id="{2DE8B1A0-5126-4B9A-9D47-D3DF70FCC2DE}"/>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8612" name="Rectangle 4">
            <a:extLst>
              <a:ext uri="{FF2B5EF4-FFF2-40B4-BE49-F238E27FC236}">
                <a16:creationId xmlns:a16="http://schemas.microsoft.com/office/drawing/2014/main" id="{D60438F1-25B6-4D39-90E8-67A5E2D7AA5A}"/>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8613" name="Rectangle 5">
            <a:extLst>
              <a:ext uri="{FF2B5EF4-FFF2-40B4-BE49-F238E27FC236}">
                <a16:creationId xmlns:a16="http://schemas.microsoft.com/office/drawing/2014/main" id="{0DAEE870-4076-424B-91C9-F8D60844AAC1}"/>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8614" name="Rectangle 6">
            <a:extLst>
              <a:ext uri="{FF2B5EF4-FFF2-40B4-BE49-F238E27FC236}">
                <a16:creationId xmlns:a16="http://schemas.microsoft.com/office/drawing/2014/main" id="{C4673782-493D-4963-921A-AC3EE855C183}"/>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8615" name="Rectangle 7">
            <a:extLst>
              <a:ext uri="{FF2B5EF4-FFF2-40B4-BE49-F238E27FC236}">
                <a16:creationId xmlns:a16="http://schemas.microsoft.com/office/drawing/2014/main" id="{49BF51CF-F680-4E1F-973F-CFD4A318EA50}"/>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8616" name="Rectangle 8">
            <a:extLst>
              <a:ext uri="{FF2B5EF4-FFF2-40B4-BE49-F238E27FC236}">
                <a16:creationId xmlns:a16="http://schemas.microsoft.com/office/drawing/2014/main" id="{D01A7BDE-AF72-4640-B4B6-EC06A82C6174}"/>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9641" name="Rectangle 9">
            <a:extLst>
              <a:ext uri="{FF2B5EF4-FFF2-40B4-BE49-F238E27FC236}">
                <a16:creationId xmlns:a16="http://schemas.microsoft.com/office/drawing/2014/main" id="{8D8FD80D-788C-4934-BD20-28CD97C772FC}"/>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2" name="Rectangle 10">
            <a:extLst>
              <a:ext uri="{FF2B5EF4-FFF2-40B4-BE49-F238E27FC236}">
                <a16:creationId xmlns:a16="http://schemas.microsoft.com/office/drawing/2014/main" id="{D357604C-9B5B-4C60-B17F-59DA84713C44}"/>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3" name="Rectangle 11">
            <a:extLst>
              <a:ext uri="{FF2B5EF4-FFF2-40B4-BE49-F238E27FC236}">
                <a16:creationId xmlns:a16="http://schemas.microsoft.com/office/drawing/2014/main" id="{557FDA36-CD70-4DE7-BFA3-143606FA22AB}"/>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4" name="Rectangle 12">
            <a:extLst>
              <a:ext uri="{FF2B5EF4-FFF2-40B4-BE49-F238E27FC236}">
                <a16:creationId xmlns:a16="http://schemas.microsoft.com/office/drawing/2014/main" id="{E39C1067-F64A-4040-9F50-64825A0F1CF2}"/>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5" name="Rectangle 13">
            <a:extLst>
              <a:ext uri="{FF2B5EF4-FFF2-40B4-BE49-F238E27FC236}">
                <a16:creationId xmlns:a16="http://schemas.microsoft.com/office/drawing/2014/main" id="{468B73A5-4C5A-42D5-8C4B-238E66D50923}"/>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6" name="Rectangle 14">
            <a:extLst>
              <a:ext uri="{FF2B5EF4-FFF2-40B4-BE49-F238E27FC236}">
                <a16:creationId xmlns:a16="http://schemas.microsoft.com/office/drawing/2014/main" id="{E3DA07F1-8556-4063-889F-30DE654977FE}"/>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7" name="Rectangle 15">
            <a:extLst>
              <a:ext uri="{FF2B5EF4-FFF2-40B4-BE49-F238E27FC236}">
                <a16:creationId xmlns:a16="http://schemas.microsoft.com/office/drawing/2014/main" id="{785D553E-F7FD-4F19-99E0-EDC6F892259F}"/>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8" name="Rectangle 16">
            <a:extLst>
              <a:ext uri="{FF2B5EF4-FFF2-40B4-BE49-F238E27FC236}">
                <a16:creationId xmlns:a16="http://schemas.microsoft.com/office/drawing/2014/main" id="{BC870188-4479-46D3-B30E-E68FD4816ACC}"/>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49" name="Rectangle 17">
            <a:extLst>
              <a:ext uri="{FF2B5EF4-FFF2-40B4-BE49-F238E27FC236}">
                <a16:creationId xmlns:a16="http://schemas.microsoft.com/office/drawing/2014/main" id="{F4A98AD7-6B51-4E64-97AB-49D45E8FB371}"/>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t>Indicates </a:t>
            </a:r>
            <a:r>
              <a:rPr lang="en-US" altLang="en-US" dirty="0">
                <a:solidFill>
                  <a:srgbClr val="0000FF"/>
                </a:solidFill>
              </a:rPr>
              <a:t>arteriovenous shunting</a:t>
            </a:r>
            <a:r>
              <a:rPr lang="en-US" altLang="en-US" dirty="0"/>
              <a:t>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69650" name="Rectangle 18">
            <a:extLst>
              <a:ext uri="{FF2B5EF4-FFF2-40B4-BE49-F238E27FC236}">
                <a16:creationId xmlns:a16="http://schemas.microsoft.com/office/drawing/2014/main" id="{3EA788FD-FAB2-41E0-B22E-BCF5BF28770E}"/>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69651" name="Rectangle 19">
            <a:extLst>
              <a:ext uri="{FF2B5EF4-FFF2-40B4-BE49-F238E27FC236}">
                <a16:creationId xmlns:a16="http://schemas.microsoft.com/office/drawing/2014/main" id="{375D8753-705D-4091-A42D-6E8DC7A79254}"/>
              </a:ext>
            </a:extLst>
          </p:cNvPr>
          <p:cNvSpPr>
            <a:spLocks noChangeArrowheads="1"/>
          </p:cNvSpPr>
          <p:nvPr/>
        </p:nvSpPr>
        <p:spPr bwMode="auto">
          <a:xfrm>
            <a:off x="3276600" y="5638800"/>
            <a:ext cx="2590800" cy="304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dirty="0"/>
              <a:t>two words</a:t>
            </a:r>
          </a:p>
        </p:txBody>
      </p:sp>
      <p:sp>
        <p:nvSpPr>
          <p:cNvPr id="69652" name="Rectangle 21">
            <a:extLst>
              <a:ext uri="{FF2B5EF4-FFF2-40B4-BE49-F238E27FC236}">
                <a16:creationId xmlns:a16="http://schemas.microsoft.com/office/drawing/2014/main" id="{2E1A00E4-9065-4442-BA5B-181B2F2133E5}"/>
              </a:ext>
            </a:extLst>
          </p:cNvPr>
          <p:cNvSpPr>
            <a:spLocks noChangeArrowheads="1"/>
          </p:cNvSpPr>
          <p:nvPr/>
        </p:nvSpPr>
        <p:spPr bwMode="auto">
          <a:xfrm>
            <a:off x="1752600" y="5943600"/>
            <a:ext cx="381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53" name="Slide Number Placeholder 1">
            <a:extLst>
              <a:ext uri="{FF2B5EF4-FFF2-40B4-BE49-F238E27FC236}">
                <a16:creationId xmlns:a16="http://schemas.microsoft.com/office/drawing/2014/main" id="{C2F1CA46-24FB-48E0-82A2-2E0FF235D5D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3489F39-11E6-4257-BEFB-05643449D87D}" type="slidenum">
              <a:rPr lang="en-US" altLang="en-US" sz="1000"/>
              <a:pPr>
                <a:spcBef>
                  <a:spcPct val="0"/>
                </a:spcBef>
                <a:buClrTx/>
                <a:buSzTx/>
                <a:buFontTx/>
                <a:buNone/>
              </a:pPr>
              <a:t>88</a:t>
            </a:fld>
            <a:endParaRPr lang="en-US" altLang="en-US" sz="10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9">
            <a:extLst>
              <a:ext uri="{FF2B5EF4-FFF2-40B4-BE49-F238E27FC236}">
                <a16:creationId xmlns:a16="http://schemas.microsoft.com/office/drawing/2014/main" id="{04A07DE8-B392-4690-B3DF-9080AA3D3539}"/>
              </a:ext>
            </a:extLst>
          </p:cNvPr>
          <p:cNvSpPr>
            <a:spLocks noChangeArrowheads="1"/>
          </p:cNvSpPr>
          <p:nvPr/>
        </p:nvSpPr>
        <p:spPr bwMode="auto">
          <a:xfrm>
            <a:off x="3276600" y="5638800"/>
            <a:ext cx="2590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0659" name="Rectangle 2">
            <a:extLst>
              <a:ext uri="{FF2B5EF4-FFF2-40B4-BE49-F238E27FC236}">
                <a16:creationId xmlns:a16="http://schemas.microsoft.com/office/drawing/2014/main" id="{62FB024E-4372-4123-9BCA-A88863370613}"/>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0660" name="Rectangle 3">
            <a:extLst>
              <a:ext uri="{FF2B5EF4-FFF2-40B4-BE49-F238E27FC236}">
                <a16:creationId xmlns:a16="http://schemas.microsoft.com/office/drawing/2014/main" id="{53200CB9-3C8F-46A8-B693-A45297B8064B}"/>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637" name="Rectangle 4">
            <a:extLst>
              <a:ext uri="{FF2B5EF4-FFF2-40B4-BE49-F238E27FC236}">
                <a16:creationId xmlns:a16="http://schemas.microsoft.com/office/drawing/2014/main" id="{0D673F03-99CC-4813-AE3C-1E590B9DAD8E}"/>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9638" name="Rectangle 5">
            <a:extLst>
              <a:ext uri="{FF2B5EF4-FFF2-40B4-BE49-F238E27FC236}">
                <a16:creationId xmlns:a16="http://schemas.microsoft.com/office/drawing/2014/main" id="{B9927F7C-30EA-484B-A040-06DC00D2202F}"/>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9639" name="Rectangle 6">
            <a:extLst>
              <a:ext uri="{FF2B5EF4-FFF2-40B4-BE49-F238E27FC236}">
                <a16:creationId xmlns:a16="http://schemas.microsoft.com/office/drawing/2014/main" id="{5D19A004-4681-4598-9297-4EE5F9021E0E}"/>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9640" name="Rectangle 7">
            <a:extLst>
              <a:ext uri="{FF2B5EF4-FFF2-40B4-BE49-F238E27FC236}">
                <a16:creationId xmlns:a16="http://schemas.microsoft.com/office/drawing/2014/main" id="{FDFF33F4-4AE2-4276-B3EC-88AA8517ECD3}"/>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69641" name="Rectangle 8">
            <a:extLst>
              <a:ext uri="{FF2B5EF4-FFF2-40B4-BE49-F238E27FC236}">
                <a16:creationId xmlns:a16="http://schemas.microsoft.com/office/drawing/2014/main" id="{AA1BB4C6-298D-4BD3-B184-141F418BC18C}"/>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0666" name="Rectangle 9">
            <a:extLst>
              <a:ext uri="{FF2B5EF4-FFF2-40B4-BE49-F238E27FC236}">
                <a16:creationId xmlns:a16="http://schemas.microsoft.com/office/drawing/2014/main" id="{45F72D60-37CB-41CD-878F-8750DCCB7293}"/>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67" name="Rectangle 10">
            <a:extLst>
              <a:ext uri="{FF2B5EF4-FFF2-40B4-BE49-F238E27FC236}">
                <a16:creationId xmlns:a16="http://schemas.microsoft.com/office/drawing/2014/main" id="{067CDDD0-5699-4D70-99C2-656ADF04D129}"/>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68" name="Rectangle 11">
            <a:extLst>
              <a:ext uri="{FF2B5EF4-FFF2-40B4-BE49-F238E27FC236}">
                <a16:creationId xmlns:a16="http://schemas.microsoft.com/office/drawing/2014/main" id="{A4A56E5A-4593-44BB-BA5B-2F8AAE614775}"/>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69" name="Rectangle 12">
            <a:extLst>
              <a:ext uri="{FF2B5EF4-FFF2-40B4-BE49-F238E27FC236}">
                <a16:creationId xmlns:a16="http://schemas.microsoft.com/office/drawing/2014/main" id="{D7AA18C8-7369-436E-B43A-5293D8E0642A}"/>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70" name="Rectangle 13">
            <a:extLst>
              <a:ext uri="{FF2B5EF4-FFF2-40B4-BE49-F238E27FC236}">
                <a16:creationId xmlns:a16="http://schemas.microsoft.com/office/drawing/2014/main" id="{698DA98A-99A2-4379-8271-4351D07A63B2}"/>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71" name="Rectangle 14">
            <a:extLst>
              <a:ext uri="{FF2B5EF4-FFF2-40B4-BE49-F238E27FC236}">
                <a16:creationId xmlns:a16="http://schemas.microsoft.com/office/drawing/2014/main" id="{79E82960-EDEF-4475-8A88-2921811B40CF}"/>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72" name="Rectangle 15">
            <a:extLst>
              <a:ext uri="{FF2B5EF4-FFF2-40B4-BE49-F238E27FC236}">
                <a16:creationId xmlns:a16="http://schemas.microsoft.com/office/drawing/2014/main" id="{56FF39CA-ADE8-4551-B385-D03B816AD172}"/>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73" name="Rectangle 16">
            <a:extLst>
              <a:ext uri="{FF2B5EF4-FFF2-40B4-BE49-F238E27FC236}">
                <a16:creationId xmlns:a16="http://schemas.microsoft.com/office/drawing/2014/main" id="{1DC8EBA3-2057-46F0-9D9B-08B08811046D}"/>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74" name="Rectangle 17">
            <a:extLst>
              <a:ext uri="{FF2B5EF4-FFF2-40B4-BE49-F238E27FC236}">
                <a16:creationId xmlns:a16="http://schemas.microsoft.com/office/drawing/2014/main" id="{D9558335-80E4-44F5-8652-A9B706EC5E4A}"/>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t>Indicates </a:t>
            </a:r>
            <a:r>
              <a:rPr lang="en-US" altLang="en-US" dirty="0">
                <a:solidFill>
                  <a:srgbClr val="0000FF"/>
                </a:solidFill>
              </a:rPr>
              <a:t>arteriovenous shunting</a:t>
            </a:r>
            <a:r>
              <a:rPr lang="en-US" altLang="en-US" dirty="0"/>
              <a:t> is taking place</a:t>
            </a:r>
          </a:p>
          <a:p>
            <a:pPr lvl="4" eaLnBrk="1" hangingPunct="1"/>
            <a:r>
              <a:rPr lang="en-US" altLang="en-US" dirty="0">
                <a:solidFill>
                  <a:schemeClr val="bg1"/>
                </a:solidFill>
              </a:rPr>
              <a:t>Strong indicator that disease progression is occurring</a:t>
            </a:r>
          </a:p>
          <a:p>
            <a:pPr lvl="3" eaLnBrk="1" hangingPunct="1"/>
            <a:endParaRPr lang="en-US" altLang="en-US" dirty="0">
              <a:solidFill>
                <a:schemeClr val="bg1"/>
              </a:solidFill>
            </a:endParaRPr>
          </a:p>
        </p:txBody>
      </p:sp>
      <p:sp>
        <p:nvSpPr>
          <p:cNvPr id="70675" name="Rectangle 18">
            <a:extLst>
              <a:ext uri="{FF2B5EF4-FFF2-40B4-BE49-F238E27FC236}">
                <a16:creationId xmlns:a16="http://schemas.microsoft.com/office/drawing/2014/main" id="{52B522DB-B9B4-4613-9D29-5A275FA53EAD}"/>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70676" name="Rectangle 21">
            <a:extLst>
              <a:ext uri="{FF2B5EF4-FFF2-40B4-BE49-F238E27FC236}">
                <a16:creationId xmlns:a16="http://schemas.microsoft.com/office/drawing/2014/main" id="{0B07F90D-BBC9-4DB9-AB2C-AEBDC6F499E1}"/>
              </a:ext>
            </a:extLst>
          </p:cNvPr>
          <p:cNvSpPr>
            <a:spLocks noChangeArrowheads="1"/>
          </p:cNvSpPr>
          <p:nvPr/>
        </p:nvSpPr>
        <p:spPr bwMode="auto">
          <a:xfrm>
            <a:off x="1752600" y="5943600"/>
            <a:ext cx="381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77" name="Slide Number Placeholder 1">
            <a:extLst>
              <a:ext uri="{FF2B5EF4-FFF2-40B4-BE49-F238E27FC236}">
                <a16:creationId xmlns:a16="http://schemas.microsoft.com/office/drawing/2014/main" id="{EF09E21F-0240-442A-A0FA-B7942DBDE4A9}"/>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7207265-6EE5-48E4-8F2E-82ABDEECFF8B}" type="slidenum">
              <a:rPr lang="en-US" altLang="en-US" sz="1000"/>
              <a:pPr>
                <a:spcBef>
                  <a:spcPct val="0"/>
                </a:spcBef>
                <a:buClrTx/>
                <a:buSzTx/>
                <a:buFontTx/>
                <a:buNone/>
              </a:pPr>
              <a:t>89</a:t>
            </a:fld>
            <a:endParaRPr lang="en-US" altLang="en-US"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E54F545-C952-4409-AEAE-0AB17BB9EA35}"/>
              </a:ext>
            </a:extLst>
          </p:cNvPr>
          <p:cNvSpPr>
            <a:spLocks noChangeArrowheads="1"/>
          </p:cNvSpPr>
          <p:nvPr/>
        </p:nvSpPr>
        <p:spPr bwMode="auto">
          <a:xfrm>
            <a:off x="7620000" y="9906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3" name="Rectangle 3">
            <a:extLst>
              <a:ext uri="{FF2B5EF4-FFF2-40B4-BE49-F238E27FC236}">
                <a16:creationId xmlns:a16="http://schemas.microsoft.com/office/drawing/2014/main" id="{9174E8A2-68DC-424B-8DD1-9A8DE85F510A}"/>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0244" name="Rectangle 4">
            <a:extLst>
              <a:ext uri="{FF2B5EF4-FFF2-40B4-BE49-F238E27FC236}">
                <a16:creationId xmlns:a16="http://schemas.microsoft.com/office/drawing/2014/main" id="{95728042-25E8-45E2-B3CF-A764AE4314CE}"/>
              </a:ext>
            </a:extLst>
          </p:cNvPr>
          <p:cNvSpPr>
            <a:spLocks noGrp="1" noChangeArrowheads="1"/>
          </p:cNvSpPr>
          <p:nvPr>
            <p:ph type="body" idx="1"/>
          </p:nvPr>
        </p:nvSpPr>
        <p:spPr>
          <a:xfrm>
            <a:off x="457200" y="1143000"/>
            <a:ext cx="8229600" cy="5410200"/>
          </a:xfrm>
        </p:spPr>
        <p:txBody>
          <a:bodyPr/>
          <a:lstStyle/>
          <a:p>
            <a:pPr eaLnBrk="1" hangingPunct="1">
              <a:lnSpc>
                <a:spcPct val="90000"/>
              </a:lnSpc>
            </a:pPr>
            <a:r>
              <a:rPr lang="en-US" altLang="en-US" sz="2400" dirty="0">
                <a:solidFill>
                  <a:schemeClr val="bg1">
                    <a:lumMod val="75000"/>
                  </a:schemeClr>
                </a:solidFill>
                <a:sym typeface="Wingdings" panose="05000000000000000000" pitchFamily="2" charset="2"/>
              </a:rPr>
              <a:t>Patients with a PDA are at increased risk of ROP True</a:t>
            </a:r>
          </a:p>
          <a:p>
            <a:pPr eaLnBrk="1" hangingPunct="1">
              <a:lnSpc>
                <a:spcPct val="90000"/>
              </a:lnSpc>
            </a:pPr>
            <a:r>
              <a:rPr lang="en-US" altLang="en-US" sz="2400" dirty="0">
                <a:solidFill>
                  <a:schemeClr val="bg1">
                    <a:lumMod val="75000"/>
                  </a:schemeClr>
                </a:solidFill>
                <a:sym typeface="Wingdings" panose="05000000000000000000" pitchFamily="2" charset="2"/>
              </a:rPr>
              <a:t>Birth weight is a greater predictor for ROP than O</a:t>
            </a:r>
            <a:r>
              <a:rPr lang="en-US" altLang="en-US" sz="2400" baseline="-25000" dirty="0">
                <a:solidFill>
                  <a:schemeClr val="bg1">
                    <a:lumMod val="75000"/>
                  </a:schemeClr>
                </a:solidFill>
                <a:sym typeface="Wingdings" panose="05000000000000000000" pitchFamily="2" charset="2"/>
              </a:rPr>
              <a:t>2</a:t>
            </a:r>
            <a:r>
              <a:rPr lang="en-US" altLang="en-US" sz="2400" dirty="0">
                <a:solidFill>
                  <a:schemeClr val="bg1">
                    <a:lumMod val="75000"/>
                  </a:schemeClr>
                </a:solidFill>
                <a:sym typeface="Wingdings" panose="05000000000000000000" pitchFamily="2" charset="2"/>
              </a:rPr>
              <a:t> exposure True; </a:t>
            </a:r>
            <a:r>
              <a:rPr lang="en-US" altLang="en-US" sz="2400" b="1" dirty="0">
                <a:solidFill>
                  <a:srgbClr val="0000FF"/>
                </a:solidFill>
                <a:sym typeface="Wingdings" panose="05000000000000000000" pitchFamily="2" charset="2"/>
              </a:rPr>
              <a:t>LBW is #1 risk factor</a:t>
            </a:r>
          </a:p>
          <a:p>
            <a:pPr eaLnBrk="1" hangingPunct="1">
              <a:lnSpc>
                <a:spcPct val="90000"/>
              </a:lnSpc>
            </a:pPr>
            <a:r>
              <a:rPr lang="en-US" altLang="en-US" sz="2400" dirty="0">
                <a:solidFill>
                  <a:schemeClr val="bg1"/>
                </a:solidFill>
                <a:sym typeface="Wingdings" panose="05000000000000000000" pitchFamily="2" charset="2"/>
              </a:rPr>
              <a:t>Exposure to ambient light has a small but significant effect on ROP development False; the </a:t>
            </a:r>
            <a:r>
              <a:rPr lang="en-US" altLang="en-US" sz="2400" i="1" dirty="0">
                <a:solidFill>
                  <a:schemeClr val="bg1"/>
                </a:solidFill>
                <a:sym typeface="Wingdings" panose="05000000000000000000" pitchFamily="2" charset="2"/>
              </a:rPr>
              <a:t>Light-ROP</a:t>
            </a:r>
            <a:r>
              <a:rPr lang="en-US" altLang="en-US" sz="2400" dirty="0">
                <a:solidFill>
                  <a:schemeClr val="bg1"/>
                </a:solidFill>
                <a:sym typeface="Wingdings" panose="05000000000000000000" pitchFamily="2" charset="2"/>
              </a:rPr>
              <a:t> study found no relationship</a:t>
            </a:r>
          </a:p>
          <a:p>
            <a:pPr eaLnBrk="1" hangingPunct="1">
              <a:lnSpc>
                <a:spcPct val="90000"/>
              </a:lnSpc>
            </a:pPr>
            <a:r>
              <a:rPr lang="en-US" altLang="en-US" sz="2400" dirty="0">
                <a:solidFill>
                  <a:schemeClr val="bg1"/>
                </a:solidFill>
              </a:rPr>
              <a:t>Infants with a R</a:t>
            </a:r>
            <a:r>
              <a:rPr lang="en-US" altLang="en-US" sz="2400" dirty="0">
                <a:solidFill>
                  <a:schemeClr val="bg1"/>
                </a:solidFill>
                <a:sym typeface="Wingdings" panose="05000000000000000000" pitchFamily="2" charset="2"/>
              </a:rPr>
              <a:t>L cardiac shunt (and subsequent low 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sat) are protected from ROP False, and this provides strong evidence that excess P</a:t>
            </a:r>
            <a:r>
              <a:rPr lang="en-US" altLang="en-US" sz="2400" baseline="-25000" dirty="0">
                <a:solidFill>
                  <a:schemeClr val="bg1"/>
                </a:solidFill>
                <a:sym typeface="Wingdings" panose="05000000000000000000" pitchFamily="2" charset="2"/>
              </a:rPr>
              <a:t>a</a:t>
            </a:r>
            <a:r>
              <a:rPr lang="en-US" altLang="en-US" sz="2400" dirty="0">
                <a:solidFill>
                  <a:schemeClr val="bg1"/>
                </a:solidFill>
                <a:sym typeface="Wingdings" panose="05000000000000000000" pitchFamily="2" charset="2"/>
              </a:rPr>
              <a:t>O</a:t>
            </a:r>
            <a:r>
              <a:rPr lang="en-US" altLang="en-US" sz="2400" baseline="-25000" dirty="0">
                <a:solidFill>
                  <a:schemeClr val="bg1"/>
                </a:solidFill>
                <a:sym typeface="Wingdings" panose="05000000000000000000" pitchFamily="2" charset="2"/>
              </a:rPr>
              <a:t>2</a:t>
            </a:r>
            <a:r>
              <a:rPr lang="en-US" altLang="en-US" sz="2400" dirty="0">
                <a:solidFill>
                  <a:schemeClr val="bg1"/>
                </a:solidFill>
                <a:sym typeface="Wingdings" panose="05000000000000000000" pitchFamily="2" charset="2"/>
              </a:rPr>
              <a:t> is not causative</a:t>
            </a:r>
          </a:p>
          <a:p>
            <a:pPr eaLnBrk="1" hangingPunct="1">
              <a:lnSpc>
                <a:spcPct val="90000"/>
              </a:lnSpc>
            </a:pPr>
            <a:r>
              <a:rPr lang="en-US" altLang="en-US" sz="2400" dirty="0">
                <a:solidFill>
                  <a:schemeClr val="bg1"/>
                </a:solidFill>
                <a:sym typeface="Wingdings" panose="05000000000000000000" pitchFamily="2" charset="2"/>
              </a:rPr>
              <a:t>Whites have a greater risk of ROP than blacks True</a:t>
            </a:r>
          </a:p>
          <a:p>
            <a:pPr eaLnBrk="1" hangingPunct="1">
              <a:lnSpc>
                <a:spcPct val="90000"/>
              </a:lnSpc>
            </a:pPr>
            <a:r>
              <a:rPr lang="en-US" altLang="en-US" sz="2400" dirty="0">
                <a:solidFill>
                  <a:schemeClr val="bg1"/>
                </a:solidFill>
                <a:sym typeface="Wingdings" panose="05000000000000000000" pitchFamily="2" charset="2"/>
              </a:rPr>
              <a:t>The sexes have roughly equal ROP incidence rates False; ROP is significantly more common in males</a:t>
            </a:r>
          </a:p>
          <a:p>
            <a:pPr eaLnBrk="1" hangingPunct="1">
              <a:lnSpc>
                <a:spcPct val="90000"/>
              </a:lnSpc>
            </a:pPr>
            <a:r>
              <a:rPr lang="en-US" altLang="en-US" sz="2400" dirty="0">
                <a:solidFill>
                  <a:schemeClr val="bg1"/>
                </a:solidFill>
                <a:sym typeface="Wingdings" panose="05000000000000000000" pitchFamily="2" charset="2"/>
              </a:rPr>
              <a:t>Once the ROP process starts, it usually progresses to an advanced level  False; roughly 80% of ROP arrests spontaneously, without significant sequelae</a:t>
            </a:r>
          </a:p>
        </p:txBody>
      </p:sp>
      <p:sp>
        <p:nvSpPr>
          <p:cNvPr id="10245" name="Text Box 5">
            <a:extLst>
              <a:ext uri="{FF2B5EF4-FFF2-40B4-BE49-F238E27FC236}">
                <a16:creationId xmlns:a16="http://schemas.microsoft.com/office/drawing/2014/main" id="{89C6C025-139B-4CFD-B9F3-D24764FB5D2F}"/>
              </a:ext>
            </a:extLst>
          </p:cNvPr>
          <p:cNvSpPr txBox="1">
            <a:spLocks noChangeArrowheads="1"/>
          </p:cNvSpPr>
          <p:nvPr/>
        </p:nvSpPr>
        <p:spPr bwMode="auto">
          <a:xfrm>
            <a:off x="3540125" y="341313"/>
            <a:ext cx="2098675" cy="376237"/>
          </a:xfrm>
          <a:prstGeom prst="rect">
            <a:avLst/>
          </a:prstGeom>
          <a:solidFill>
            <a:srgbClr val="FFCC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ROP: True or false</a:t>
            </a:r>
          </a:p>
        </p:txBody>
      </p:sp>
      <p:sp>
        <p:nvSpPr>
          <p:cNvPr id="10246" name="Rectangle 6">
            <a:extLst>
              <a:ext uri="{FF2B5EF4-FFF2-40B4-BE49-F238E27FC236}">
                <a16:creationId xmlns:a16="http://schemas.microsoft.com/office/drawing/2014/main" id="{4E3127D5-EC71-4D0C-B257-64F33F8AA9FE}"/>
              </a:ext>
            </a:extLst>
          </p:cNvPr>
          <p:cNvSpPr>
            <a:spLocks noChangeArrowheads="1"/>
          </p:cNvSpPr>
          <p:nvPr/>
        </p:nvSpPr>
        <p:spPr bwMode="auto">
          <a:xfrm>
            <a:off x="381000" y="2286000"/>
            <a:ext cx="381000"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97287" name="Group 7">
            <a:extLst>
              <a:ext uri="{FF2B5EF4-FFF2-40B4-BE49-F238E27FC236}">
                <a16:creationId xmlns:a16="http://schemas.microsoft.com/office/drawing/2014/main" id="{9FCE9641-878C-4ED1-AE6E-162CB25CC3A9}"/>
              </a:ext>
            </a:extLst>
          </p:cNvPr>
          <p:cNvGraphicFramePr>
            <a:graphicFrameLocks noGrp="1"/>
          </p:cNvGraphicFramePr>
          <p:nvPr>
            <p:extLst>
              <p:ext uri="{D42A27DB-BD31-4B8C-83A1-F6EECF244321}">
                <p14:modId xmlns:p14="http://schemas.microsoft.com/office/powerpoint/2010/main" val="2495101096"/>
              </p:ext>
            </p:extLst>
          </p:nvPr>
        </p:nvGraphicFramePr>
        <p:xfrm>
          <a:off x="3352800" y="2590800"/>
          <a:ext cx="2819400" cy="2778126"/>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BW (</a:t>
                      </a:r>
                      <a:r>
                        <a:rPr kumimoji="0" lang="en-US" sz="1700" b="0" i="0" u="none" strike="noStrike" cap="none" normalizeH="0" baseline="0" dirty="0" err="1">
                          <a:ln>
                            <a:noFill/>
                          </a:ln>
                          <a:solidFill>
                            <a:schemeClr val="tx1"/>
                          </a:solidFill>
                          <a:effectLst/>
                          <a:latin typeface="Arial" charset="0"/>
                        </a:rPr>
                        <a:t>gm</a:t>
                      </a:r>
                      <a:r>
                        <a:rPr kumimoji="0" lang="en-US" sz="1700" b="0" i="0" u="none" strike="noStrike" cap="none" normalizeH="0" baseline="0" dirty="0">
                          <a:ln>
                            <a:noFill/>
                          </a:ln>
                          <a:solidFill>
                            <a:schemeClr val="tx1"/>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0000FF"/>
                          </a:solidFill>
                          <a:effectLst/>
                          <a:latin typeface="Arial" charset="0"/>
                        </a:rPr>
                        <a:t>Risk of</a:t>
                      </a:r>
                      <a:r>
                        <a:rPr kumimoji="0" lang="en-US" sz="1700" b="1" i="0" u="none" strike="noStrike" cap="none" normalizeH="0" baseline="0">
                          <a:ln>
                            <a:noFill/>
                          </a:ln>
                          <a:solidFill>
                            <a:srgbClr val="0000FF"/>
                          </a:solidFill>
                          <a:effectLst/>
                          <a:latin typeface="Arial" charset="0"/>
                        </a:rPr>
                        <a:t> </a:t>
                      </a:r>
                      <a:r>
                        <a:rPr kumimoji="0" lang="en-US" sz="1700" b="1" i="1" u="none" strike="noStrike" cap="none" normalizeH="0" baseline="0">
                          <a:ln>
                            <a:noFill/>
                          </a:ln>
                          <a:solidFill>
                            <a:srgbClr val="0000FF"/>
                          </a:solidFill>
                          <a:effectLst/>
                          <a:latin typeface="Arial" charset="0"/>
                        </a:rPr>
                        <a:t>severe</a:t>
                      </a:r>
                      <a:r>
                        <a:rPr kumimoji="0" lang="en-US" sz="1700" b="1" i="0" u="none" strike="noStrike" cap="none" normalizeH="0" baseline="0">
                          <a:ln>
                            <a:noFill/>
                          </a:ln>
                          <a:solidFill>
                            <a:srgbClr val="0000FF"/>
                          </a:solidFill>
                          <a:effectLst/>
                          <a:latin typeface="Arial" charset="0"/>
                        </a:rPr>
                        <a:t> </a:t>
                      </a:r>
                      <a:r>
                        <a:rPr kumimoji="0" lang="en-US" sz="1700" b="0" i="0" u="none" strike="noStrike" cap="none" normalizeH="0" baseline="0">
                          <a:ln>
                            <a:noFill/>
                          </a:ln>
                          <a:solidFill>
                            <a:srgbClr val="0000FF"/>
                          </a:solidFill>
                          <a:effectLst/>
                          <a:latin typeface="Arial" charset="0"/>
                        </a:rPr>
                        <a:t>ROP</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&lt;750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600" b="1" i="0" u="none" strike="noStrike" cap="none" normalizeH="0" baseline="0" dirty="0">
                          <a:ln>
                            <a:noFill/>
                          </a:ln>
                          <a:solidFill>
                            <a:srgbClr val="0000FF"/>
                          </a:solidFill>
                          <a:effectLst/>
                          <a:latin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53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chemeClr val="bg1">
                              <a:lumMod val="75000"/>
                            </a:schemeClr>
                          </a:solidFill>
                          <a:effectLst/>
                          <a:latin typeface="Arial" charset="0"/>
                        </a:rPr>
                        <a:t>750-999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26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chemeClr val="bg1">
                              <a:lumMod val="75000"/>
                            </a:schemeClr>
                          </a:solidFill>
                          <a:effectLst/>
                          <a:latin typeface="Arial" charset="0"/>
                        </a:rPr>
                        <a:t>1000-1250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2600" b="1" i="0" u="none" strike="noStrike" cap="none" normalizeH="0" baseline="0" dirty="0">
                        <a:ln>
                          <a:noFill/>
                        </a:ln>
                        <a:solidFill>
                          <a:srgbClr val="0000FF"/>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0264" name="Slide Number Placeholder 1">
            <a:extLst>
              <a:ext uri="{FF2B5EF4-FFF2-40B4-BE49-F238E27FC236}">
                <a16:creationId xmlns:a16="http://schemas.microsoft.com/office/drawing/2014/main" id="{420E0237-A823-4665-BA81-30272BA4E88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4BB2BAF-3E7E-4498-8071-E92C79285625}" type="slidenum">
              <a:rPr lang="en-US" altLang="en-US" sz="1000"/>
              <a:pPr>
                <a:spcBef>
                  <a:spcPct val="0"/>
                </a:spcBef>
                <a:buClrTx/>
                <a:buSzTx/>
                <a:buFontTx/>
                <a:buNone/>
              </a:pPr>
              <a:t>9</a:t>
            </a:fld>
            <a:endParaRPr lang="en-US" altLang="en-US" sz="1000"/>
          </a:p>
        </p:txBody>
      </p:sp>
    </p:spTree>
    <p:extLst>
      <p:ext uri="{BB962C8B-B14F-4D97-AF65-F5344CB8AC3E}">
        <p14:creationId xmlns:p14="http://schemas.microsoft.com/office/powerpoint/2010/main" val="37688853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BE6687D-BF05-4F9C-8025-ABFED90F6B3C}"/>
              </a:ext>
            </a:extLst>
          </p:cNvPr>
          <p:cNvSpPr>
            <a:spLocks noChangeArrowheads="1"/>
          </p:cNvSpPr>
          <p:nvPr/>
        </p:nvSpPr>
        <p:spPr bwMode="auto">
          <a:xfrm>
            <a:off x="3276600" y="5638800"/>
            <a:ext cx="2590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683" name="Rectangle 3">
            <a:extLst>
              <a:ext uri="{FF2B5EF4-FFF2-40B4-BE49-F238E27FC236}">
                <a16:creationId xmlns:a16="http://schemas.microsoft.com/office/drawing/2014/main" id="{2BC052D6-649C-4BF5-887C-04ED00722A97}"/>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684" name="Rectangle 4">
            <a:extLst>
              <a:ext uri="{FF2B5EF4-FFF2-40B4-BE49-F238E27FC236}">
                <a16:creationId xmlns:a16="http://schemas.microsoft.com/office/drawing/2014/main" id="{2EB2CD3A-25D0-4465-904B-E8042F968C52}"/>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0661" name="Rectangle 5">
            <a:extLst>
              <a:ext uri="{FF2B5EF4-FFF2-40B4-BE49-F238E27FC236}">
                <a16:creationId xmlns:a16="http://schemas.microsoft.com/office/drawing/2014/main" id="{067F8A48-CA6D-4D19-964F-897DB9D0BAC1}"/>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0662" name="Rectangle 6">
            <a:extLst>
              <a:ext uri="{FF2B5EF4-FFF2-40B4-BE49-F238E27FC236}">
                <a16:creationId xmlns:a16="http://schemas.microsoft.com/office/drawing/2014/main" id="{054A57B1-1A5A-4DE5-85FC-C638F08C7D0A}"/>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0663" name="Rectangle 7">
            <a:extLst>
              <a:ext uri="{FF2B5EF4-FFF2-40B4-BE49-F238E27FC236}">
                <a16:creationId xmlns:a16="http://schemas.microsoft.com/office/drawing/2014/main" id="{AC931E49-34E8-4044-BB80-B99E9E9EC323}"/>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0664" name="Rectangle 8">
            <a:extLst>
              <a:ext uri="{FF2B5EF4-FFF2-40B4-BE49-F238E27FC236}">
                <a16:creationId xmlns:a16="http://schemas.microsoft.com/office/drawing/2014/main" id="{29E8E788-6069-4A5F-A0CE-92C0F40A8D9C}"/>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0665" name="Rectangle 9">
            <a:extLst>
              <a:ext uri="{FF2B5EF4-FFF2-40B4-BE49-F238E27FC236}">
                <a16:creationId xmlns:a16="http://schemas.microsoft.com/office/drawing/2014/main" id="{0950F0B5-14A3-433F-A9E2-BDC8770DE3B3}"/>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1690" name="Rectangle 10">
            <a:extLst>
              <a:ext uri="{FF2B5EF4-FFF2-40B4-BE49-F238E27FC236}">
                <a16:creationId xmlns:a16="http://schemas.microsoft.com/office/drawing/2014/main" id="{86A6D991-A967-4903-A1CB-50A8714E7C42}"/>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1" name="Rectangle 11">
            <a:extLst>
              <a:ext uri="{FF2B5EF4-FFF2-40B4-BE49-F238E27FC236}">
                <a16:creationId xmlns:a16="http://schemas.microsoft.com/office/drawing/2014/main" id="{1A5B478B-DACD-40A3-96EE-3FD5EDF6A058}"/>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2" name="Rectangle 12">
            <a:extLst>
              <a:ext uri="{FF2B5EF4-FFF2-40B4-BE49-F238E27FC236}">
                <a16:creationId xmlns:a16="http://schemas.microsoft.com/office/drawing/2014/main" id="{9ACF1184-0BBF-4C24-AA88-21E109B90066}"/>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3" name="Rectangle 13">
            <a:extLst>
              <a:ext uri="{FF2B5EF4-FFF2-40B4-BE49-F238E27FC236}">
                <a16:creationId xmlns:a16="http://schemas.microsoft.com/office/drawing/2014/main" id="{C526C586-9194-4542-8DAC-9EBEDB3CF0D8}"/>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4" name="Rectangle 14">
            <a:extLst>
              <a:ext uri="{FF2B5EF4-FFF2-40B4-BE49-F238E27FC236}">
                <a16:creationId xmlns:a16="http://schemas.microsoft.com/office/drawing/2014/main" id="{895CD327-F348-4F34-A27C-B66BD6FF6004}"/>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5" name="Rectangle 15">
            <a:extLst>
              <a:ext uri="{FF2B5EF4-FFF2-40B4-BE49-F238E27FC236}">
                <a16:creationId xmlns:a16="http://schemas.microsoft.com/office/drawing/2014/main" id="{C8F22825-6073-4CD0-91D6-E6881B0995F7}"/>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6" name="Rectangle 16">
            <a:extLst>
              <a:ext uri="{FF2B5EF4-FFF2-40B4-BE49-F238E27FC236}">
                <a16:creationId xmlns:a16="http://schemas.microsoft.com/office/drawing/2014/main" id="{BD039E45-BFB3-4441-AD84-A99733D84DF8}"/>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7" name="Rectangle 17">
            <a:extLst>
              <a:ext uri="{FF2B5EF4-FFF2-40B4-BE49-F238E27FC236}">
                <a16:creationId xmlns:a16="http://schemas.microsoft.com/office/drawing/2014/main" id="{C8786B64-EF94-40B6-8735-44872EB7EE2C}"/>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98" name="Rectangle 18">
            <a:extLst>
              <a:ext uri="{FF2B5EF4-FFF2-40B4-BE49-F238E27FC236}">
                <a16:creationId xmlns:a16="http://schemas.microsoft.com/office/drawing/2014/main" id="{F60276CE-A655-4BA5-AF11-80D7CB774FC7}"/>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t>Indicates </a:t>
            </a:r>
            <a:r>
              <a:rPr lang="en-US" altLang="en-US" dirty="0">
                <a:solidFill>
                  <a:srgbClr val="0000FF"/>
                </a:solidFill>
              </a:rPr>
              <a:t>arteriovenous shunting</a:t>
            </a:r>
            <a:r>
              <a:rPr lang="en-US" altLang="en-US" dirty="0"/>
              <a:t> is taking place</a:t>
            </a:r>
          </a:p>
          <a:p>
            <a:pPr lvl="4" eaLnBrk="1" hangingPunct="1"/>
            <a:r>
              <a:rPr lang="en-US" altLang="en-US" dirty="0"/>
              <a:t>Strong indicator that disease </a:t>
            </a:r>
            <a:r>
              <a:rPr lang="en-US" altLang="en-US" dirty="0">
                <a:solidFill>
                  <a:srgbClr val="0000FF"/>
                </a:solidFill>
              </a:rPr>
              <a:t>progression</a:t>
            </a:r>
            <a:r>
              <a:rPr lang="en-US" altLang="en-US" dirty="0"/>
              <a:t> is occurring</a:t>
            </a:r>
          </a:p>
          <a:p>
            <a:pPr lvl="3" eaLnBrk="1" hangingPunct="1"/>
            <a:endParaRPr lang="en-US" altLang="en-US" dirty="0"/>
          </a:p>
        </p:txBody>
      </p:sp>
      <p:sp>
        <p:nvSpPr>
          <p:cNvPr id="71699" name="Rectangle 19">
            <a:extLst>
              <a:ext uri="{FF2B5EF4-FFF2-40B4-BE49-F238E27FC236}">
                <a16:creationId xmlns:a16="http://schemas.microsoft.com/office/drawing/2014/main" id="{1C5E2C6E-9210-4D98-BCF5-3005A23E8D2D}"/>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71700" name="Rectangle 20">
            <a:extLst>
              <a:ext uri="{FF2B5EF4-FFF2-40B4-BE49-F238E27FC236}">
                <a16:creationId xmlns:a16="http://schemas.microsoft.com/office/drawing/2014/main" id="{733437A0-4038-4F82-9EEF-A9641092EF88}"/>
              </a:ext>
            </a:extLst>
          </p:cNvPr>
          <p:cNvSpPr>
            <a:spLocks noChangeArrowheads="1"/>
          </p:cNvSpPr>
          <p:nvPr/>
        </p:nvSpPr>
        <p:spPr bwMode="auto">
          <a:xfrm>
            <a:off x="5486400" y="6019800"/>
            <a:ext cx="1371600" cy="3048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one word</a:t>
            </a:r>
          </a:p>
        </p:txBody>
      </p:sp>
      <p:sp>
        <p:nvSpPr>
          <p:cNvPr id="71701" name="Slide Number Placeholder 1">
            <a:extLst>
              <a:ext uri="{FF2B5EF4-FFF2-40B4-BE49-F238E27FC236}">
                <a16:creationId xmlns:a16="http://schemas.microsoft.com/office/drawing/2014/main" id="{33FACA65-EED6-4F3F-94D6-BEABD947BA0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4A8D03C-7E0F-456C-8C22-430349DD7F4D}" type="slidenum">
              <a:rPr lang="en-US" altLang="en-US" sz="1000"/>
              <a:pPr>
                <a:spcBef>
                  <a:spcPct val="0"/>
                </a:spcBef>
                <a:buClrTx/>
                <a:buSzTx/>
                <a:buFontTx/>
                <a:buNone/>
              </a:pPr>
              <a:t>90</a:t>
            </a:fld>
            <a:endParaRPr lang="en-US" altLang="en-US" sz="10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8">
            <a:extLst>
              <a:ext uri="{FF2B5EF4-FFF2-40B4-BE49-F238E27FC236}">
                <a16:creationId xmlns:a16="http://schemas.microsoft.com/office/drawing/2014/main" id="{12562B45-6982-45BD-9398-BCF012C0BE94}"/>
              </a:ext>
            </a:extLst>
          </p:cNvPr>
          <p:cNvSpPr>
            <a:spLocks noChangeArrowheads="1"/>
          </p:cNvSpPr>
          <p:nvPr/>
        </p:nvSpPr>
        <p:spPr bwMode="auto">
          <a:xfrm>
            <a:off x="3581400" y="5257800"/>
            <a:ext cx="1828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07" name="Rectangle 19">
            <a:extLst>
              <a:ext uri="{FF2B5EF4-FFF2-40B4-BE49-F238E27FC236}">
                <a16:creationId xmlns:a16="http://schemas.microsoft.com/office/drawing/2014/main" id="{24C5F0E9-B7D3-43D1-9DC8-A4FEEB4FAA2C}"/>
              </a:ext>
            </a:extLst>
          </p:cNvPr>
          <p:cNvSpPr>
            <a:spLocks noChangeArrowheads="1"/>
          </p:cNvSpPr>
          <p:nvPr/>
        </p:nvSpPr>
        <p:spPr bwMode="auto">
          <a:xfrm>
            <a:off x="3276600" y="5638800"/>
            <a:ext cx="25908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08" name="Rectangle 20">
            <a:extLst>
              <a:ext uri="{FF2B5EF4-FFF2-40B4-BE49-F238E27FC236}">
                <a16:creationId xmlns:a16="http://schemas.microsoft.com/office/drawing/2014/main" id="{4E1A71BB-DC7A-47BB-A5F2-4462908FD016}"/>
              </a:ext>
            </a:extLst>
          </p:cNvPr>
          <p:cNvSpPr>
            <a:spLocks noChangeArrowheads="1"/>
          </p:cNvSpPr>
          <p:nvPr/>
        </p:nvSpPr>
        <p:spPr bwMode="auto">
          <a:xfrm>
            <a:off x="5486400" y="6019800"/>
            <a:ext cx="129540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09" name="Rectangle 2">
            <a:extLst>
              <a:ext uri="{FF2B5EF4-FFF2-40B4-BE49-F238E27FC236}">
                <a16:creationId xmlns:a16="http://schemas.microsoft.com/office/drawing/2014/main" id="{4B83D46D-7A32-4D1B-ABBB-EECEAA3F7471}"/>
              </a:ext>
            </a:extLst>
          </p:cNvPr>
          <p:cNvSpPr>
            <a:spLocks noChangeArrowheads="1"/>
          </p:cNvSpPr>
          <p:nvPr/>
        </p:nvSpPr>
        <p:spPr bwMode="auto">
          <a:xfrm>
            <a:off x="7543800" y="76200"/>
            <a:ext cx="1524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686" name="Rectangle 3">
            <a:extLst>
              <a:ext uri="{FF2B5EF4-FFF2-40B4-BE49-F238E27FC236}">
                <a16:creationId xmlns:a16="http://schemas.microsoft.com/office/drawing/2014/main" id="{34350C97-0F25-4D90-8C77-B8DB54BDDCA6}"/>
              </a:ext>
            </a:extLst>
          </p:cNvPr>
          <p:cNvSpPr>
            <a:spLocks noChangeArrowheads="1"/>
          </p:cNvSpPr>
          <p:nvPr/>
        </p:nvSpPr>
        <p:spPr bwMode="auto">
          <a:xfrm>
            <a:off x="6705600" y="304800"/>
            <a:ext cx="12192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1687" name="Rectangle 4">
            <a:extLst>
              <a:ext uri="{FF2B5EF4-FFF2-40B4-BE49-F238E27FC236}">
                <a16:creationId xmlns:a16="http://schemas.microsoft.com/office/drawing/2014/main" id="{07164101-DD12-4AC8-9278-1B175C1F1C03}"/>
              </a:ext>
            </a:extLst>
          </p:cNvPr>
          <p:cNvSpPr>
            <a:spLocks noChangeArrowheads="1"/>
          </p:cNvSpPr>
          <p:nvPr/>
        </p:nvSpPr>
        <p:spPr bwMode="auto">
          <a:xfrm>
            <a:off x="1371600" y="685800"/>
            <a:ext cx="6858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1688" name="Rectangle 5">
            <a:extLst>
              <a:ext uri="{FF2B5EF4-FFF2-40B4-BE49-F238E27FC236}">
                <a16:creationId xmlns:a16="http://schemas.microsoft.com/office/drawing/2014/main" id="{916CBB96-01B0-42EA-B75B-CA0F11625E9E}"/>
              </a:ext>
            </a:extLst>
          </p:cNvPr>
          <p:cNvSpPr>
            <a:spLocks noChangeArrowheads="1"/>
          </p:cNvSpPr>
          <p:nvPr/>
        </p:nvSpPr>
        <p:spPr bwMode="auto">
          <a:xfrm>
            <a:off x="2362200" y="685800"/>
            <a:ext cx="16764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1689" name="Rectangle 6">
            <a:extLst>
              <a:ext uri="{FF2B5EF4-FFF2-40B4-BE49-F238E27FC236}">
                <a16:creationId xmlns:a16="http://schemas.microsoft.com/office/drawing/2014/main" id="{8C81D401-CC51-4127-8952-986967B7EC6F}"/>
              </a:ext>
            </a:extLst>
          </p:cNvPr>
          <p:cNvSpPr>
            <a:spLocks noChangeArrowheads="1"/>
          </p:cNvSpPr>
          <p:nvPr/>
        </p:nvSpPr>
        <p:spPr bwMode="auto">
          <a:xfrm>
            <a:off x="4191000" y="685800"/>
            <a:ext cx="762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1690" name="Rectangle 7">
            <a:extLst>
              <a:ext uri="{FF2B5EF4-FFF2-40B4-BE49-F238E27FC236}">
                <a16:creationId xmlns:a16="http://schemas.microsoft.com/office/drawing/2014/main" id="{0B26323B-0682-4C32-AB63-6784F1303B4B}"/>
              </a:ext>
            </a:extLst>
          </p:cNvPr>
          <p:cNvSpPr>
            <a:spLocks noChangeArrowheads="1"/>
          </p:cNvSpPr>
          <p:nvPr/>
        </p:nvSpPr>
        <p:spPr bwMode="auto">
          <a:xfrm>
            <a:off x="5791200" y="685800"/>
            <a:ext cx="1905000" cy="304800"/>
          </a:xfrm>
          <a:prstGeom prst="rect">
            <a:avLst/>
          </a:prstGeom>
          <a:solidFill>
            <a:schemeClr val="bg1">
              <a:lumMod val="75000"/>
            </a:schemeClr>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000">
              <a:solidFill>
                <a:schemeClr val="bg1"/>
              </a:solidFill>
            </a:endParaRPr>
          </a:p>
        </p:txBody>
      </p:sp>
      <p:sp>
        <p:nvSpPr>
          <p:cNvPr id="72715" name="Rectangle 8">
            <a:extLst>
              <a:ext uri="{FF2B5EF4-FFF2-40B4-BE49-F238E27FC236}">
                <a16:creationId xmlns:a16="http://schemas.microsoft.com/office/drawing/2014/main" id="{9E2EF3C5-464E-4AE7-945C-E4C594462D6F}"/>
              </a:ext>
            </a:extLst>
          </p:cNvPr>
          <p:cNvSpPr>
            <a:spLocks noChangeArrowheads="1"/>
          </p:cNvSpPr>
          <p:nvPr/>
        </p:nvSpPr>
        <p:spPr bwMode="auto">
          <a:xfrm>
            <a:off x="2895600" y="3429000"/>
            <a:ext cx="4876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16" name="Rectangle 9">
            <a:extLst>
              <a:ext uri="{FF2B5EF4-FFF2-40B4-BE49-F238E27FC236}">
                <a16:creationId xmlns:a16="http://schemas.microsoft.com/office/drawing/2014/main" id="{FFA502A4-E5A8-49AF-9C2F-52C2E9B84CE5}"/>
              </a:ext>
            </a:extLst>
          </p:cNvPr>
          <p:cNvSpPr>
            <a:spLocks noChangeArrowheads="1"/>
          </p:cNvSpPr>
          <p:nvPr/>
        </p:nvSpPr>
        <p:spPr bwMode="auto">
          <a:xfrm>
            <a:off x="2895600" y="3048000"/>
            <a:ext cx="20574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17" name="Rectangle 10">
            <a:extLst>
              <a:ext uri="{FF2B5EF4-FFF2-40B4-BE49-F238E27FC236}">
                <a16:creationId xmlns:a16="http://schemas.microsoft.com/office/drawing/2014/main" id="{BEDB9610-6736-4797-A6D0-5B8E59DEB2EC}"/>
              </a:ext>
            </a:extLst>
          </p:cNvPr>
          <p:cNvSpPr>
            <a:spLocks noChangeArrowheads="1"/>
          </p:cNvSpPr>
          <p:nvPr/>
        </p:nvSpPr>
        <p:spPr bwMode="auto">
          <a:xfrm>
            <a:off x="2895600" y="3810000"/>
            <a:ext cx="52578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18" name="Rectangle 11">
            <a:extLst>
              <a:ext uri="{FF2B5EF4-FFF2-40B4-BE49-F238E27FC236}">
                <a16:creationId xmlns:a16="http://schemas.microsoft.com/office/drawing/2014/main" id="{F6CC2E07-218D-4B27-B65B-AC5DAF7C864D}"/>
              </a:ext>
            </a:extLst>
          </p:cNvPr>
          <p:cNvSpPr>
            <a:spLocks noChangeArrowheads="1"/>
          </p:cNvSpPr>
          <p:nvPr/>
        </p:nvSpPr>
        <p:spPr bwMode="auto">
          <a:xfrm>
            <a:off x="2895600" y="4114800"/>
            <a:ext cx="1524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19" name="Rectangle 12">
            <a:extLst>
              <a:ext uri="{FF2B5EF4-FFF2-40B4-BE49-F238E27FC236}">
                <a16:creationId xmlns:a16="http://schemas.microsoft.com/office/drawing/2014/main" id="{033E9295-7FAE-4AB4-BD3C-312E8F784494}"/>
              </a:ext>
            </a:extLst>
          </p:cNvPr>
          <p:cNvSpPr>
            <a:spLocks noChangeArrowheads="1"/>
          </p:cNvSpPr>
          <p:nvPr/>
        </p:nvSpPr>
        <p:spPr bwMode="auto">
          <a:xfrm>
            <a:off x="2895600" y="4495800"/>
            <a:ext cx="1143000" cy="3048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20" name="Rectangle 13">
            <a:extLst>
              <a:ext uri="{FF2B5EF4-FFF2-40B4-BE49-F238E27FC236}">
                <a16:creationId xmlns:a16="http://schemas.microsoft.com/office/drawing/2014/main" id="{FA62B07B-4921-43D0-87D4-32D0C4BFEA57}"/>
              </a:ext>
            </a:extLst>
          </p:cNvPr>
          <p:cNvSpPr>
            <a:spLocks noChangeArrowheads="1"/>
          </p:cNvSpPr>
          <p:nvPr/>
        </p:nvSpPr>
        <p:spPr bwMode="auto">
          <a:xfrm>
            <a:off x="2819400" y="1524000"/>
            <a:ext cx="5867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21" name="Rectangle 14">
            <a:extLst>
              <a:ext uri="{FF2B5EF4-FFF2-40B4-BE49-F238E27FC236}">
                <a16:creationId xmlns:a16="http://schemas.microsoft.com/office/drawing/2014/main" id="{C528D554-6E59-46F4-BA65-39E2D6D13BC7}"/>
              </a:ext>
            </a:extLst>
          </p:cNvPr>
          <p:cNvSpPr>
            <a:spLocks noChangeArrowheads="1"/>
          </p:cNvSpPr>
          <p:nvPr/>
        </p:nvSpPr>
        <p:spPr bwMode="auto">
          <a:xfrm>
            <a:off x="2819400" y="1905000"/>
            <a:ext cx="5867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22" name="Rectangle 15">
            <a:extLst>
              <a:ext uri="{FF2B5EF4-FFF2-40B4-BE49-F238E27FC236}">
                <a16:creationId xmlns:a16="http://schemas.microsoft.com/office/drawing/2014/main" id="{CCC923A1-DC23-47D2-B14A-13673F915067}"/>
              </a:ext>
            </a:extLst>
          </p:cNvPr>
          <p:cNvSpPr>
            <a:spLocks noChangeArrowheads="1"/>
          </p:cNvSpPr>
          <p:nvPr/>
        </p:nvSpPr>
        <p:spPr bwMode="auto">
          <a:xfrm>
            <a:off x="2819400" y="2286000"/>
            <a:ext cx="4191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2723" name="Rectangle 16">
            <a:extLst>
              <a:ext uri="{FF2B5EF4-FFF2-40B4-BE49-F238E27FC236}">
                <a16:creationId xmlns:a16="http://schemas.microsoft.com/office/drawing/2014/main" id="{014AEFE8-8ED2-463B-B215-2BC06018885A}"/>
              </a:ext>
            </a:extLst>
          </p:cNvPr>
          <p:cNvSpPr>
            <a:spLocks noGrp="1" noChangeArrowheads="1"/>
          </p:cNvSpPr>
          <p:nvPr>
            <p:ph type="body" idx="1"/>
          </p:nvPr>
        </p:nvSpPr>
        <p:spPr>
          <a:xfrm>
            <a:off x="533400" y="228600"/>
            <a:ext cx="8382000" cy="6248400"/>
          </a:xfrm>
          <a:extLst>
            <a:ext uri="{909E8E84-426E-40DD-AFC4-6F175D3DCCD1}">
              <a14:hiddenFill xmlns:a14="http://schemas.microsoft.com/office/drawing/2010/main">
                <a:solidFill>
                  <a:schemeClr val="bg1"/>
                </a:solidFill>
              </a14:hiddenFill>
            </a:ext>
          </a:extLst>
        </p:spPr>
        <p:txBody>
          <a:bodyPr/>
          <a:lstStyle/>
          <a:p>
            <a:pPr lvl="1" eaLnBrk="1" hangingPunct="1"/>
            <a:r>
              <a:rPr lang="en-US" altLang="en-US" sz="2400" i="1" dirty="0">
                <a:solidFill>
                  <a:srgbClr val="0000FF"/>
                </a:solidFill>
              </a:rPr>
              <a:t>ROP classification</a:t>
            </a:r>
            <a:r>
              <a:rPr lang="en-US" altLang="en-US" sz="2400" dirty="0"/>
              <a:t>: Based on pathology</a:t>
            </a:r>
            <a:r>
              <a:rPr lang="en-US" altLang="en-US" sz="2400" dirty="0">
                <a:solidFill>
                  <a:srgbClr val="B2B2B2"/>
                </a:solidFill>
              </a:rPr>
              <a:t> </a:t>
            </a:r>
            <a:r>
              <a:rPr lang="en-US" altLang="en-US" sz="2400" b="1" dirty="0">
                <a:solidFill>
                  <a:srgbClr val="B2B2B2"/>
                </a:solidFill>
              </a:rPr>
              <a:t>location</a:t>
            </a:r>
            <a:r>
              <a:rPr lang="en-US" altLang="en-US" sz="2400" dirty="0">
                <a:solidFill>
                  <a:srgbClr val="B2B2B2"/>
                </a:solidFill>
              </a:rPr>
              <a:t> (</a:t>
            </a:r>
            <a:r>
              <a:rPr lang="en-US" altLang="en-US" sz="2400" i="1" dirty="0">
                <a:solidFill>
                  <a:srgbClr val="B2B2B2"/>
                </a:solidFill>
              </a:rPr>
              <a:t>zone</a:t>
            </a:r>
            <a:r>
              <a:rPr lang="en-US" altLang="en-US" sz="2400" dirty="0">
                <a:solidFill>
                  <a:srgbClr val="B2B2B2"/>
                </a:solidFill>
              </a:rPr>
              <a:t>), </a:t>
            </a:r>
            <a:r>
              <a:rPr lang="en-US" altLang="en-US" sz="2400" b="1" dirty="0">
                <a:solidFill>
                  <a:srgbClr val="B2B2B2"/>
                </a:solidFill>
              </a:rPr>
              <a:t>appearance</a:t>
            </a:r>
            <a:r>
              <a:rPr lang="en-US" altLang="en-US" sz="2400" dirty="0">
                <a:solidFill>
                  <a:srgbClr val="B2B2B2"/>
                </a:solidFill>
              </a:rPr>
              <a:t> (</a:t>
            </a:r>
            <a:r>
              <a:rPr lang="en-US" altLang="en-US" sz="2400" i="1" dirty="0">
                <a:solidFill>
                  <a:srgbClr val="B2B2B2"/>
                </a:solidFill>
              </a:rPr>
              <a:t>stage</a:t>
            </a:r>
            <a:r>
              <a:rPr lang="en-US" altLang="en-US" sz="2400" dirty="0">
                <a:solidFill>
                  <a:srgbClr val="B2B2B2"/>
                </a:solidFill>
              </a:rPr>
              <a:t>), and</a:t>
            </a:r>
            <a:r>
              <a:rPr lang="en-US" altLang="en-US" sz="2400" dirty="0"/>
              <a:t> </a:t>
            </a:r>
            <a:r>
              <a:rPr lang="en-US" altLang="en-US" sz="2400" b="1" dirty="0">
                <a:solidFill>
                  <a:srgbClr val="0000FF"/>
                </a:solidFill>
              </a:rPr>
              <a:t>plus disease</a:t>
            </a:r>
            <a:r>
              <a:rPr lang="en-US" altLang="en-US" sz="2400" dirty="0"/>
              <a:t> status:</a:t>
            </a:r>
          </a:p>
          <a:p>
            <a:pPr lvl="2" eaLnBrk="1" hangingPunct="1"/>
            <a:r>
              <a:rPr lang="en-US" altLang="en-US" b="1" dirty="0">
                <a:solidFill>
                  <a:schemeClr val="bg1">
                    <a:lumMod val="75000"/>
                  </a:schemeClr>
                </a:solidFill>
              </a:rPr>
              <a:t>Location</a:t>
            </a:r>
          </a:p>
          <a:p>
            <a:pPr lvl="3" eaLnBrk="1" hangingPunct="1"/>
            <a:r>
              <a:rPr lang="en-US" altLang="en-US" i="1" dirty="0">
                <a:solidFill>
                  <a:schemeClr val="bg1">
                    <a:lumMod val="75000"/>
                  </a:schemeClr>
                </a:solidFill>
              </a:rPr>
              <a:t>Zone 1</a:t>
            </a:r>
            <a:r>
              <a:rPr lang="en-US" altLang="en-US" dirty="0">
                <a:solidFill>
                  <a:schemeClr val="bg1">
                    <a:lumMod val="75000"/>
                  </a:schemeClr>
                </a:solidFill>
              </a:rPr>
              <a:t>: Circle around ONH w/ radius 2x disc-fovea distance</a:t>
            </a:r>
          </a:p>
          <a:p>
            <a:pPr lvl="3" eaLnBrk="1" hangingPunct="1"/>
            <a:r>
              <a:rPr lang="en-US" altLang="en-US" i="1" dirty="0">
                <a:solidFill>
                  <a:schemeClr val="bg1">
                    <a:lumMod val="75000"/>
                  </a:schemeClr>
                </a:solidFill>
              </a:rPr>
              <a:t>Zone 2</a:t>
            </a:r>
            <a:r>
              <a:rPr lang="en-US" altLang="en-US" dirty="0">
                <a:solidFill>
                  <a:schemeClr val="bg1">
                    <a:lumMod val="75000"/>
                  </a:schemeClr>
                </a:solidFill>
              </a:rPr>
              <a:t>: Edge of Zone 1 to nasal </a:t>
            </a:r>
            <a:r>
              <a:rPr lang="en-US" altLang="en-US" dirty="0" err="1">
                <a:solidFill>
                  <a:schemeClr val="bg1">
                    <a:lumMod val="75000"/>
                  </a:schemeClr>
                </a:solidFill>
              </a:rPr>
              <a:t>ora</a:t>
            </a:r>
            <a:r>
              <a:rPr lang="en-US" altLang="en-US" dirty="0">
                <a:solidFill>
                  <a:schemeClr val="bg1">
                    <a:lumMod val="75000"/>
                  </a:schemeClr>
                </a:solidFill>
              </a:rPr>
              <a:t>, and around temporally</a:t>
            </a:r>
          </a:p>
          <a:p>
            <a:pPr lvl="3" eaLnBrk="1" hangingPunct="1"/>
            <a:r>
              <a:rPr lang="en-US" altLang="en-US" i="1" dirty="0">
                <a:solidFill>
                  <a:schemeClr val="bg1">
                    <a:lumMod val="75000"/>
                  </a:schemeClr>
                </a:solidFill>
              </a:rPr>
              <a:t>Zone 3</a:t>
            </a:r>
            <a:r>
              <a:rPr lang="en-US" altLang="en-US" dirty="0">
                <a:solidFill>
                  <a:schemeClr val="bg1">
                    <a:lumMod val="75000"/>
                  </a:schemeClr>
                </a:solidFill>
              </a:rPr>
              <a:t>: Residual crescent anterior to Zone 2</a:t>
            </a:r>
          </a:p>
          <a:p>
            <a:pPr lvl="2" eaLnBrk="1" hangingPunct="1"/>
            <a:r>
              <a:rPr lang="en-US" altLang="en-US" b="1" dirty="0">
                <a:solidFill>
                  <a:schemeClr val="bg1">
                    <a:lumMod val="75000"/>
                  </a:schemeClr>
                </a:solidFill>
              </a:rPr>
              <a:t>Appearance</a:t>
            </a:r>
          </a:p>
          <a:p>
            <a:pPr lvl="3" eaLnBrk="1" hangingPunct="1"/>
            <a:r>
              <a:rPr lang="en-US" altLang="en-US" i="1" dirty="0">
                <a:solidFill>
                  <a:schemeClr val="bg1">
                    <a:lumMod val="75000"/>
                  </a:schemeClr>
                </a:solidFill>
              </a:rPr>
              <a:t>Stage 1</a:t>
            </a:r>
            <a:r>
              <a:rPr lang="en-US" altLang="en-US" dirty="0">
                <a:solidFill>
                  <a:schemeClr val="bg1">
                    <a:lumMod val="75000"/>
                  </a:schemeClr>
                </a:solidFill>
              </a:rPr>
              <a:t>: Demarcation line</a:t>
            </a:r>
          </a:p>
          <a:p>
            <a:pPr lvl="3" eaLnBrk="1" hangingPunct="1"/>
            <a:r>
              <a:rPr lang="en-US" altLang="en-US" i="1" dirty="0">
                <a:solidFill>
                  <a:schemeClr val="bg1">
                    <a:lumMod val="75000"/>
                  </a:schemeClr>
                </a:solidFill>
              </a:rPr>
              <a:t>Stage 2</a:t>
            </a:r>
            <a:r>
              <a:rPr lang="en-US" altLang="en-US" dirty="0">
                <a:solidFill>
                  <a:schemeClr val="bg1">
                    <a:lumMod val="75000"/>
                  </a:schemeClr>
                </a:solidFill>
              </a:rPr>
              <a:t>: Elevated line (‘ridge’) +/- small tufts of neo</a:t>
            </a:r>
          </a:p>
          <a:p>
            <a:pPr lvl="3" eaLnBrk="1" hangingPunct="1"/>
            <a:r>
              <a:rPr lang="en-US" altLang="en-US" i="1" dirty="0">
                <a:solidFill>
                  <a:schemeClr val="bg1">
                    <a:lumMod val="75000"/>
                  </a:schemeClr>
                </a:solidFill>
              </a:rPr>
              <a:t>Stage 3</a:t>
            </a:r>
            <a:r>
              <a:rPr lang="en-US" altLang="en-US" dirty="0">
                <a:solidFill>
                  <a:schemeClr val="bg1">
                    <a:lumMod val="75000"/>
                  </a:schemeClr>
                </a:solidFill>
              </a:rPr>
              <a:t>: Ridge with extensive neo growing through ILM</a:t>
            </a:r>
          </a:p>
          <a:p>
            <a:pPr lvl="3" eaLnBrk="1" hangingPunct="1"/>
            <a:r>
              <a:rPr lang="en-US" altLang="en-US" i="1" dirty="0">
                <a:solidFill>
                  <a:schemeClr val="bg1">
                    <a:lumMod val="75000"/>
                  </a:schemeClr>
                </a:solidFill>
              </a:rPr>
              <a:t>Stage 4</a:t>
            </a:r>
            <a:r>
              <a:rPr lang="en-US" altLang="en-US" dirty="0">
                <a:solidFill>
                  <a:schemeClr val="bg1">
                    <a:lumMod val="75000"/>
                  </a:schemeClr>
                </a:solidFill>
              </a:rPr>
              <a:t>: Subtotal RD</a:t>
            </a:r>
          </a:p>
          <a:p>
            <a:pPr lvl="3" eaLnBrk="1" hangingPunct="1"/>
            <a:r>
              <a:rPr lang="en-US" altLang="en-US" i="1" dirty="0">
                <a:solidFill>
                  <a:schemeClr val="bg1">
                    <a:lumMod val="75000"/>
                  </a:schemeClr>
                </a:solidFill>
              </a:rPr>
              <a:t>Stage 5</a:t>
            </a:r>
            <a:r>
              <a:rPr lang="en-US" altLang="en-US" dirty="0">
                <a:solidFill>
                  <a:schemeClr val="bg1">
                    <a:lumMod val="75000"/>
                  </a:schemeClr>
                </a:solidFill>
              </a:rPr>
              <a:t>: Total RD</a:t>
            </a:r>
          </a:p>
          <a:p>
            <a:pPr lvl="2" eaLnBrk="1" hangingPunct="1"/>
            <a:r>
              <a:rPr lang="en-US" altLang="en-US" b="1" dirty="0">
                <a:solidFill>
                  <a:srgbClr val="0000FF"/>
                </a:solidFill>
              </a:rPr>
              <a:t>Presence/absence of plus disease</a:t>
            </a:r>
          </a:p>
          <a:p>
            <a:pPr lvl="3" eaLnBrk="1" hangingPunct="1"/>
            <a:r>
              <a:rPr lang="en-US" altLang="en-US" i="1" dirty="0"/>
              <a:t>Plus</a:t>
            </a:r>
            <a:r>
              <a:rPr lang="en-US" altLang="en-US" dirty="0"/>
              <a:t> disease = </a:t>
            </a:r>
            <a:r>
              <a:rPr lang="en-US" altLang="en-US" dirty="0">
                <a:solidFill>
                  <a:srgbClr val="0000FF"/>
                </a:solidFill>
              </a:rPr>
              <a:t>Dilated/tortuous</a:t>
            </a:r>
            <a:r>
              <a:rPr lang="en-US" altLang="en-US" dirty="0"/>
              <a:t> retinal vessels</a:t>
            </a:r>
          </a:p>
          <a:p>
            <a:pPr lvl="4" eaLnBrk="1" hangingPunct="1"/>
            <a:r>
              <a:rPr lang="en-US" altLang="en-US" dirty="0"/>
              <a:t>Indicates </a:t>
            </a:r>
            <a:r>
              <a:rPr lang="en-US" altLang="en-US" dirty="0">
                <a:solidFill>
                  <a:srgbClr val="0000FF"/>
                </a:solidFill>
              </a:rPr>
              <a:t>arteriovenous shunting</a:t>
            </a:r>
            <a:r>
              <a:rPr lang="en-US" altLang="en-US" dirty="0"/>
              <a:t> is taking place</a:t>
            </a:r>
          </a:p>
          <a:p>
            <a:pPr lvl="4" eaLnBrk="1" hangingPunct="1"/>
            <a:r>
              <a:rPr lang="en-US" altLang="en-US" dirty="0"/>
              <a:t>Strong indicator that disease </a:t>
            </a:r>
            <a:r>
              <a:rPr lang="en-US" altLang="en-US" dirty="0">
                <a:solidFill>
                  <a:srgbClr val="0000FF"/>
                </a:solidFill>
              </a:rPr>
              <a:t>progression</a:t>
            </a:r>
            <a:r>
              <a:rPr lang="en-US" altLang="en-US" dirty="0"/>
              <a:t> is occurring</a:t>
            </a:r>
          </a:p>
          <a:p>
            <a:pPr lvl="3" eaLnBrk="1" hangingPunct="1"/>
            <a:endParaRPr lang="en-US" altLang="en-US" dirty="0"/>
          </a:p>
        </p:txBody>
      </p:sp>
      <p:sp>
        <p:nvSpPr>
          <p:cNvPr id="72724" name="Rectangle 17">
            <a:extLst>
              <a:ext uri="{FF2B5EF4-FFF2-40B4-BE49-F238E27FC236}">
                <a16:creationId xmlns:a16="http://schemas.microsoft.com/office/drawing/2014/main" id="{6B4B8382-EE74-42AB-81A5-0D82BF66278C}"/>
              </a:ext>
            </a:extLst>
          </p:cNvPr>
          <p:cNvSpPr>
            <a:spLocks noChangeArrowheads="1"/>
          </p:cNvSpPr>
          <p:nvPr/>
        </p:nvSpPr>
        <p:spPr bwMode="auto">
          <a:xfrm>
            <a:off x="152400" y="122238"/>
            <a:ext cx="7543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72725" name="Slide Number Placeholder 1">
            <a:extLst>
              <a:ext uri="{FF2B5EF4-FFF2-40B4-BE49-F238E27FC236}">
                <a16:creationId xmlns:a16="http://schemas.microsoft.com/office/drawing/2014/main" id="{CDAEE987-2C04-4F72-A516-D72DA3B14B2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B795BE1-7777-4C9E-914D-C2F7E8BE4E97}" type="slidenum">
              <a:rPr lang="en-US" altLang="en-US" sz="1000"/>
              <a:pPr>
                <a:spcBef>
                  <a:spcPct val="0"/>
                </a:spcBef>
                <a:buClrTx/>
                <a:buSzTx/>
                <a:buFontTx/>
                <a:buNone/>
              </a:pPr>
              <a:t>91</a:t>
            </a:fld>
            <a:endParaRPr lang="en-US" altLang="en-US" sz="10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498AA651-7183-4B87-B8E3-057EBC65E89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t>This is the </a:t>
            </a:r>
            <a:r>
              <a:rPr lang="en-US" altLang="en-US" sz="2500" b="1" i="1" dirty="0">
                <a:solidFill>
                  <a:srgbClr val="CC0000"/>
                </a:solidFill>
              </a:rPr>
              <a:t>outdated</a:t>
            </a:r>
            <a:r>
              <a:rPr lang="en-US" altLang="en-US" sz="2500" dirty="0"/>
              <a:t> definition of when to treat ROP             (so-called </a:t>
            </a:r>
            <a:r>
              <a:rPr lang="en-US" altLang="en-US" sz="2500" i="1" dirty="0">
                <a:solidFill>
                  <a:srgbClr val="0000FF"/>
                </a:solidFill>
              </a:rPr>
              <a:t>Threshold disease</a:t>
            </a:r>
            <a:r>
              <a:rPr lang="en-US" altLang="en-US" sz="2500" dirty="0"/>
              <a:t>):</a:t>
            </a:r>
            <a:r>
              <a:rPr lang="en-US" altLang="en-US" dirty="0"/>
              <a:t> </a:t>
            </a:r>
          </a:p>
          <a:p>
            <a:pPr lvl="1" eaLnBrk="1" hangingPunct="1"/>
            <a:r>
              <a:rPr lang="en-US" altLang="en-US" dirty="0">
                <a:solidFill>
                  <a:srgbClr val="0000FF"/>
                </a:solidFill>
              </a:rPr>
              <a:t>5 contiguous clock hours </a:t>
            </a:r>
            <a:r>
              <a:rPr lang="en-US" altLang="en-US" dirty="0"/>
              <a:t>or</a:t>
            </a:r>
            <a:r>
              <a:rPr lang="en-US" altLang="en-US" dirty="0">
                <a:solidFill>
                  <a:srgbClr val="0000FF"/>
                </a:solidFill>
              </a:rPr>
              <a:t> 8 noncontiguous hours </a:t>
            </a:r>
            <a:r>
              <a:rPr lang="en-US" altLang="en-US" dirty="0"/>
              <a:t>of</a:t>
            </a:r>
            <a:r>
              <a:rPr lang="en-US" altLang="en-US" dirty="0">
                <a:solidFill>
                  <a:srgbClr val="0000FF"/>
                </a:solidFill>
              </a:rPr>
              <a:t> Stage 3 </a:t>
            </a:r>
            <a:r>
              <a:rPr lang="en-US" altLang="en-US" dirty="0"/>
              <a:t>disease (or worse) in</a:t>
            </a:r>
            <a:r>
              <a:rPr lang="en-US" altLang="en-US" dirty="0">
                <a:solidFill>
                  <a:srgbClr val="0000FF"/>
                </a:solidFill>
              </a:rPr>
              <a:t> </a:t>
            </a:r>
            <a:r>
              <a:rPr lang="en-US" altLang="en-US" dirty="0"/>
              <a:t>Zone</a:t>
            </a:r>
            <a:r>
              <a:rPr lang="en-US" altLang="en-US" dirty="0">
                <a:solidFill>
                  <a:srgbClr val="0000FF"/>
                </a:solidFill>
              </a:rPr>
              <a:t> I or II, </a:t>
            </a:r>
            <a:r>
              <a:rPr lang="en-US" altLang="en-US" dirty="0"/>
              <a:t>associated with</a:t>
            </a:r>
            <a:r>
              <a:rPr lang="en-US" altLang="en-US" dirty="0">
                <a:solidFill>
                  <a:srgbClr val="0000FF"/>
                </a:solidFill>
              </a:rPr>
              <a:t> plus disease</a:t>
            </a:r>
          </a:p>
        </p:txBody>
      </p:sp>
      <p:sp>
        <p:nvSpPr>
          <p:cNvPr id="73731" name="Text Box 4">
            <a:extLst>
              <a:ext uri="{FF2B5EF4-FFF2-40B4-BE49-F238E27FC236}">
                <a16:creationId xmlns:a16="http://schemas.microsoft.com/office/drawing/2014/main" id="{AE050CB4-0336-4D74-ADA5-EE20808C017E}"/>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3732" name="Slide Number Placeholder 1">
            <a:extLst>
              <a:ext uri="{FF2B5EF4-FFF2-40B4-BE49-F238E27FC236}">
                <a16:creationId xmlns:a16="http://schemas.microsoft.com/office/drawing/2014/main" id="{2B92F77C-493D-4E96-AC2C-ACA0292A721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1F9F2E-3908-4FA5-B166-28A728010356}" type="slidenum">
              <a:rPr lang="en-US" altLang="en-US" sz="1000"/>
              <a:pPr>
                <a:spcBef>
                  <a:spcPct val="0"/>
                </a:spcBef>
                <a:buClrTx/>
                <a:buSzTx/>
                <a:buFontTx/>
                <a:buNone/>
              </a:pPr>
              <a:t>92</a:t>
            </a:fld>
            <a:endParaRPr lang="en-US" altLang="en-US" sz="10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482F3E58-85AA-48AC-890E-E33131BD0748}"/>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t>This is the </a:t>
            </a:r>
            <a:r>
              <a:rPr lang="en-US" altLang="en-US" sz="2500" b="1" i="1" dirty="0">
                <a:solidFill>
                  <a:srgbClr val="CC0000"/>
                </a:solidFill>
              </a:rPr>
              <a:t>outdated</a:t>
            </a:r>
            <a:r>
              <a:rPr lang="en-US" altLang="en-US" sz="2500" dirty="0"/>
              <a:t> definition of when to treat ROP             (so-called </a:t>
            </a:r>
            <a:r>
              <a:rPr lang="en-US" altLang="en-US" sz="2500" i="1" dirty="0">
                <a:solidFill>
                  <a:srgbClr val="0000FF"/>
                </a:solidFill>
              </a:rPr>
              <a:t>Threshold disease</a:t>
            </a:r>
            <a:r>
              <a:rPr lang="en-US" altLang="en-US" sz="2500" dirty="0"/>
              <a:t>):</a:t>
            </a:r>
            <a:r>
              <a:rPr lang="en-US" altLang="en-US" dirty="0"/>
              <a:t> </a:t>
            </a:r>
          </a:p>
          <a:p>
            <a:pPr lvl="1" eaLnBrk="1" hangingPunct="1"/>
            <a:r>
              <a:rPr lang="en-US" altLang="en-US" dirty="0">
                <a:solidFill>
                  <a:srgbClr val="0000FF"/>
                </a:solidFill>
              </a:rPr>
              <a:t>5 contiguous clock hours </a:t>
            </a:r>
            <a:r>
              <a:rPr lang="en-US" altLang="en-US" dirty="0"/>
              <a:t>or</a:t>
            </a:r>
            <a:r>
              <a:rPr lang="en-US" altLang="en-US" dirty="0">
                <a:solidFill>
                  <a:srgbClr val="0000FF"/>
                </a:solidFill>
              </a:rPr>
              <a:t> 8 noncontiguous hours </a:t>
            </a:r>
            <a:r>
              <a:rPr lang="en-US" altLang="en-US" dirty="0"/>
              <a:t>of</a:t>
            </a:r>
            <a:r>
              <a:rPr lang="en-US" altLang="en-US" dirty="0">
                <a:solidFill>
                  <a:srgbClr val="0000FF"/>
                </a:solidFill>
              </a:rPr>
              <a:t> Stage 3 </a:t>
            </a:r>
            <a:r>
              <a:rPr lang="en-US" altLang="en-US" dirty="0"/>
              <a:t>disease (or worse) in</a:t>
            </a:r>
            <a:r>
              <a:rPr lang="en-US" altLang="en-US" dirty="0">
                <a:solidFill>
                  <a:srgbClr val="0000FF"/>
                </a:solidFill>
              </a:rPr>
              <a:t> </a:t>
            </a:r>
            <a:r>
              <a:rPr lang="en-US" altLang="en-US" dirty="0"/>
              <a:t>Zone</a:t>
            </a:r>
            <a:r>
              <a:rPr lang="en-US" altLang="en-US" dirty="0">
                <a:solidFill>
                  <a:srgbClr val="0000FF"/>
                </a:solidFill>
              </a:rPr>
              <a:t> I or II, </a:t>
            </a:r>
            <a:r>
              <a:rPr lang="en-US" altLang="en-US" dirty="0"/>
              <a:t>associated with</a:t>
            </a:r>
            <a:r>
              <a:rPr lang="en-US" altLang="en-US" dirty="0">
                <a:solidFill>
                  <a:srgbClr val="0000FF"/>
                </a:solidFill>
              </a:rPr>
              <a:t> plus disease</a:t>
            </a:r>
          </a:p>
        </p:txBody>
      </p:sp>
      <p:sp>
        <p:nvSpPr>
          <p:cNvPr id="74755" name="Text Box 4">
            <a:extLst>
              <a:ext uri="{FF2B5EF4-FFF2-40B4-BE49-F238E27FC236}">
                <a16:creationId xmlns:a16="http://schemas.microsoft.com/office/drawing/2014/main" id="{FA95D1FD-EB6C-44F4-93DB-6E1B037620DB}"/>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4756" name="Slide Number Placeholder 1">
            <a:extLst>
              <a:ext uri="{FF2B5EF4-FFF2-40B4-BE49-F238E27FC236}">
                <a16:creationId xmlns:a16="http://schemas.microsoft.com/office/drawing/2014/main" id="{5C2B2CC8-E598-4C64-930A-2432C1038575}"/>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CE2346-607B-418D-82B6-85E046C04D2D}" type="slidenum">
              <a:rPr lang="en-US" altLang="en-US" sz="1000"/>
              <a:pPr>
                <a:spcBef>
                  <a:spcPct val="0"/>
                </a:spcBef>
                <a:buClrTx/>
                <a:buSzTx/>
                <a:buFontTx/>
                <a:buNone/>
              </a:pPr>
              <a:t>93</a:t>
            </a:fld>
            <a:endParaRPr lang="en-US" altLang="en-US" sz="1000"/>
          </a:p>
        </p:txBody>
      </p:sp>
      <p:sp>
        <p:nvSpPr>
          <p:cNvPr id="2" name="TextBox 1">
            <a:extLst>
              <a:ext uri="{FF2B5EF4-FFF2-40B4-BE49-F238E27FC236}">
                <a16:creationId xmlns:a16="http://schemas.microsoft.com/office/drawing/2014/main" id="{1AECA5AE-DFEC-4199-AAF1-9EAC47869651}"/>
              </a:ext>
            </a:extLst>
          </p:cNvPr>
          <p:cNvSpPr txBox="1"/>
          <p:nvPr/>
        </p:nvSpPr>
        <p:spPr>
          <a:xfrm>
            <a:off x="938213" y="3441700"/>
            <a:ext cx="7215437" cy="584775"/>
          </a:xfrm>
          <a:prstGeom prst="rect">
            <a:avLst/>
          </a:prstGeom>
          <a:noFill/>
        </p:spPr>
        <p:txBody>
          <a:bodyPr wrap="none">
            <a:spAutoFit/>
          </a:bodyPr>
          <a:lstStyle/>
          <a:p>
            <a:pPr eaLnBrk="1" hangingPunct="1">
              <a:defRPr/>
            </a:pPr>
            <a:r>
              <a:rPr lang="en-US" sz="1600" i="1" dirty="0">
                <a:latin typeface="Arial" charset="0"/>
              </a:rPr>
              <a:t>What was the name of the study from which these (now considered outdated)</a:t>
            </a:r>
          </a:p>
          <a:p>
            <a:pPr eaLnBrk="1" hangingPunct="1">
              <a:defRPr/>
            </a:pPr>
            <a:r>
              <a:rPr lang="en-US" sz="1600" i="1" dirty="0">
                <a:latin typeface="Arial" charset="0"/>
              </a:rPr>
              <a:t>treatment guidelines were developed?</a:t>
            </a:r>
            <a:endParaRPr lang="en-US" sz="1600" b="1" dirty="0">
              <a:latin typeface="Arial" charset="0"/>
            </a:endParaRPr>
          </a:p>
        </p:txBody>
      </p:sp>
      <p:sp>
        <p:nvSpPr>
          <p:cNvPr id="74758" name="Rectangle 8">
            <a:extLst>
              <a:ext uri="{FF2B5EF4-FFF2-40B4-BE49-F238E27FC236}">
                <a16:creationId xmlns:a16="http://schemas.microsoft.com/office/drawing/2014/main" id="{95B490FC-C436-4D9C-B5AA-00BEC0713FE0}"/>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19C2620B-378B-4903-BF8B-AD5B68074C39}"/>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t>This is the </a:t>
            </a:r>
            <a:r>
              <a:rPr lang="en-US" altLang="en-US" sz="2500" b="1" i="1" dirty="0">
                <a:solidFill>
                  <a:srgbClr val="CC0000"/>
                </a:solidFill>
              </a:rPr>
              <a:t>outdated</a:t>
            </a:r>
            <a:r>
              <a:rPr lang="en-US" altLang="en-US" sz="2500" dirty="0"/>
              <a:t> definition of when to treat ROP             (so-called </a:t>
            </a:r>
            <a:r>
              <a:rPr lang="en-US" altLang="en-US" sz="2500" i="1" dirty="0">
                <a:solidFill>
                  <a:srgbClr val="0000FF"/>
                </a:solidFill>
              </a:rPr>
              <a:t>Threshold disease</a:t>
            </a:r>
            <a:r>
              <a:rPr lang="en-US" altLang="en-US" sz="2500" dirty="0"/>
              <a:t>):</a:t>
            </a:r>
            <a:r>
              <a:rPr lang="en-US" altLang="en-US" dirty="0"/>
              <a:t> </a:t>
            </a:r>
          </a:p>
          <a:p>
            <a:pPr lvl="1" eaLnBrk="1" hangingPunct="1"/>
            <a:r>
              <a:rPr lang="en-US" altLang="en-US" dirty="0">
                <a:solidFill>
                  <a:srgbClr val="0000FF"/>
                </a:solidFill>
              </a:rPr>
              <a:t>5 contiguous clock hours </a:t>
            </a:r>
            <a:r>
              <a:rPr lang="en-US" altLang="en-US" dirty="0"/>
              <a:t>or</a:t>
            </a:r>
            <a:r>
              <a:rPr lang="en-US" altLang="en-US" dirty="0">
                <a:solidFill>
                  <a:srgbClr val="0000FF"/>
                </a:solidFill>
              </a:rPr>
              <a:t> 8 noncontiguous hours </a:t>
            </a:r>
            <a:r>
              <a:rPr lang="en-US" altLang="en-US" dirty="0"/>
              <a:t>of</a:t>
            </a:r>
            <a:r>
              <a:rPr lang="en-US" altLang="en-US" dirty="0">
                <a:solidFill>
                  <a:srgbClr val="0000FF"/>
                </a:solidFill>
              </a:rPr>
              <a:t> Stage 3 </a:t>
            </a:r>
            <a:r>
              <a:rPr lang="en-US" altLang="en-US" dirty="0"/>
              <a:t>disease (or worse) in</a:t>
            </a:r>
            <a:r>
              <a:rPr lang="en-US" altLang="en-US" dirty="0">
                <a:solidFill>
                  <a:srgbClr val="0000FF"/>
                </a:solidFill>
              </a:rPr>
              <a:t> </a:t>
            </a:r>
            <a:r>
              <a:rPr lang="en-US" altLang="en-US" dirty="0"/>
              <a:t>Zone</a:t>
            </a:r>
            <a:r>
              <a:rPr lang="en-US" altLang="en-US" dirty="0">
                <a:solidFill>
                  <a:srgbClr val="0000FF"/>
                </a:solidFill>
              </a:rPr>
              <a:t> I or II, </a:t>
            </a:r>
            <a:r>
              <a:rPr lang="en-US" altLang="en-US" dirty="0"/>
              <a:t>associated with</a:t>
            </a:r>
            <a:r>
              <a:rPr lang="en-US" altLang="en-US" dirty="0">
                <a:solidFill>
                  <a:srgbClr val="0000FF"/>
                </a:solidFill>
              </a:rPr>
              <a:t> plus disease</a:t>
            </a:r>
          </a:p>
        </p:txBody>
      </p:sp>
      <p:sp>
        <p:nvSpPr>
          <p:cNvPr id="75779" name="Text Box 4">
            <a:extLst>
              <a:ext uri="{FF2B5EF4-FFF2-40B4-BE49-F238E27FC236}">
                <a16:creationId xmlns:a16="http://schemas.microsoft.com/office/drawing/2014/main" id="{65104E06-4C73-45B2-A25F-043B077BD11E}"/>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5780" name="Slide Number Placeholder 1">
            <a:extLst>
              <a:ext uri="{FF2B5EF4-FFF2-40B4-BE49-F238E27FC236}">
                <a16:creationId xmlns:a16="http://schemas.microsoft.com/office/drawing/2014/main" id="{B765C0B7-400D-423F-AD26-2441A8727CF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591BE83-A0B8-4137-A516-9FF41059C089}" type="slidenum">
              <a:rPr lang="en-US" altLang="en-US" sz="1000"/>
              <a:pPr>
                <a:spcBef>
                  <a:spcPct val="0"/>
                </a:spcBef>
                <a:buClrTx/>
                <a:buSzTx/>
                <a:buFontTx/>
                <a:buNone/>
              </a:pPr>
              <a:t>94</a:t>
            </a:fld>
            <a:endParaRPr lang="en-US" altLang="en-US" sz="1000"/>
          </a:p>
        </p:txBody>
      </p:sp>
      <p:sp>
        <p:nvSpPr>
          <p:cNvPr id="2" name="TextBox 1">
            <a:extLst>
              <a:ext uri="{FF2B5EF4-FFF2-40B4-BE49-F238E27FC236}">
                <a16:creationId xmlns:a16="http://schemas.microsoft.com/office/drawing/2014/main" id="{09C05423-05E8-4185-BCBE-D12BFB8A7604}"/>
              </a:ext>
            </a:extLst>
          </p:cNvPr>
          <p:cNvSpPr txBox="1"/>
          <p:nvPr/>
        </p:nvSpPr>
        <p:spPr>
          <a:xfrm>
            <a:off x="938213" y="3441700"/>
            <a:ext cx="7215187" cy="830263"/>
          </a:xfrm>
          <a:prstGeom prst="rect">
            <a:avLst/>
          </a:prstGeom>
          <a:noFill/>
        </p:spPr>
        <p:txBody>
          <a:bodyPr wrap="none">
            <a:spAutoFit/>
          </a:bodyPr>
          <a:lstStyle/>
          <a:p>
            <a:pPr eaLnBrk="1" hangingPunct="1">
              <a:defRPr/>
            </a:pPr>
            <a:r>
              <a:rPr lang="en-US" sz="1600" i="1" dirty="0">
                <a:latin typeface="Arial" charset="0"/>
              </a:rPr>
              <a:t>What was the name of the study from which these (now considered outdated)</a:t>
            </a:r>
          </a:p>
          <a:p>
            <a:pPr eaLnBrk="1" hangingPunct="1">
              <a:defRPr/>
            </a:pPr>
            <a:r>
              <a:rPr lang="en-US" sz="1600" i="1" dirty="0">
                <a:latin typeface="Arial" charset="0"/>
              </a:rPr>
              <a:t>treatment guidelines were developed?</a:t>
            </a:r>
          </a:p>
          <a:p>
            <a:pPr eaLnBrk="1" hangingPunct="1">
              <a:defRPr/>
            </a:pPr>
            <a:r>
              <a:rPr lang="en-US" sz="1600" dirty="0">
                <a:latin typeface="Arial" charset="0"/>
              </a:rPr>
              <a:t>The </a:t>
            </a:r>
            <a:r>
              <a:rPr lang="en-US" sz="1600" b="1" dirty="0">
                <a:latin typeface="Arial" charset="0"/>
              </a:rPr>
              <a:t>CRYO-ROP </a:t>
            </a:r>
            <a:r>
              <a:rPr lang="en-US" sz="1600" dirty="0">
                <a:latin typeface="Arial" charset="0"/>
              </a:rPr>
              <a:t>study</a:t>
            </a:r>
          </a:p>
        </p:txBody>
      </p:sp>
      <p:sp>
        <p:nvSpPr>
          <p:cNvPr id="75782" name="Rectangle 8">
            <a:extLst>
              <a:ext uri="{FF2B5EF4-FFF2-40B4-BE49-F238E27FC236}">
                <a16:creationId xmlns:a16="http://schemas.microsoft.com/office/drawing/2014/main" id="{15F42C33-5CF6-496B-B392-26CB41C34359}"/>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7B346C70-C561-44D2-9FBA-593117C3A946}"/>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76803" name="Rectangle 9">
            <a:extLst>
              <a:ext uri="{FF2B5EF4-FFF2-40B4-BE49-F238E27FC236}">
                <a16:creationId xmlns:a16="http://schemas.microsoft.com/office/drawing/2014/main" id="{02AD14CF-AC4E-4B2A-8A11-718E18E5E52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76804" name="Text Box 10">
            <a:extLst>
              <a:ext uri="{FF2B5EF4-FFF2-40B4-BE49-F238E27FC236}">
                <a16:creationId xmlns:a16="http://schemas.microsoft.com/office/drawing/2014/main" id="{8218EC65-63DC-4FD2-A50D-F7402DB91F0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6805" name="Text Box 11">
            <a:extLst>
              <a:ext uri="{FF2B5EF4-FFF2-40B4-BE49-F238E27FC236}">
                <a16:creationId xmlns:a16="http://schemas.microsoft.com/office/drawing/2014/main" id="{AACDD16B-5023-4AF4-8E9A-6351815F4E7E}"/>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a:solidFill>
                  <a:srgbClr val="FFC000"/>
                </a:solidFill>
              </a:rPr>
              <a:t>What’s wrong with these criteria for treatment? Why don’t we use them anymore?</a:t>
            </a:r>
          </a:p>
          <a:p>
            <a:pPr eaLnBrk="1" hangingPunct="1">
              <a:lnSpc>
                <a:spcPct val="90000"/>
              </a:lnSpc>
              <a:spcBef>
                <a:spcPct val="0"/>
              </a:spcBef>
              <a:buClrTx/>
              <a:buSzTx/>
              <a:buFontTx/>
              <a:buNone/>
            </a:pPr>
            <a:r>
              <a:rPr lang="en-US" altLang="en-US" sz="1600"/>
              <a:t>Research indicated that less than 13% of children treated via these criteria went</a:t>
            </a:r>
          </a:p>
          <a:p>
            <a:pPr eaLnBrk="1" hangingPunct="1">
              <a:lnSpc>
                <a:spcPct val="90000"/>
              </a:lnSpc>
              <a:spcBef>
                <a:spcPct val="0"/>
              </a:spcBef>
              <a:buClrTx/>
              <a:buSzTx/>
              <a:buFontTx/>
              <a:buNone/>
            </a:pPr>
            <a:r>
              <a:rPr lang="en-US" altLang="en-US" sz="1600"/>
              <a:t>on to have 20/40 or better vision in treated eyes! That’s not a very good outcome,</a:t>
            </a:r>
          </a:p>
          <a:p>
            <a:pPr eaLnBrk="1" hangingPunct="1">
              <a:lnSpc>
                <a:spcPct val="90000"/>
              </a:lnSpc>
              <a:spcBef>
                <a:spcPct val="0"/>
              </a:spcBef>
              <a:buClrTx/>
              <a:buSzTx/>
              <a:buFontTx/>
              <a:buNone/>
            </a:pPr>
            <a:r>
              <a:rPr lang="en-US" altLang="en-US" sz="1600"/>
              <a:t>so these criteria have been revised.</a:t>
            </a:r>
          </a:p>
          <a:p>
            <a:pPr eaLnBrk="1" hangingPunct="1">
              <a:lnSpc>
                <a:spcPct val="90000"/>
              </a:lnSpc>
              <a:spcBef>
                <a:spcPct val="0"/>
              </a:spcBef>
              <a:buClrTx/>
              <a:buSzTx/>
              <a:buFontTx/>
              <a:buNone/>
            </a:pPr>
            <a:endParaRPr lang="en-US" altLang="en-US" sz="1600"/>
          </a:p>
          <a:p>
            <a:pPr eaLnBrk="1" hangingPunct="1">
              <a:lnSpc>
                <a:spcPct val="90000"/>
              </a:lnSpc>
              <a:spcBef>
                <a:spcPct val="0"/>
              </a:spcBef>
              <a:buClrTx/>
              <a:buSzTx/>
              <a:buFontTx/>
              <a:buNone/>
            </a:pPr>
            <a:r>
              <a:rPr lang="en-US" altLang="en-US" sz="1600" i="1"/>
              <a:t>What are the new criteria?</a:t>
            </a:r>
          </a:p>
          <a:p>
            <a:pPr eaLnBrk="1" hangingPunct="1">
              <a:lnSpc>
                <a:spcPct val="90000"/>
              </a:lnSpc>
              <a:spcBef>
                <a:spcPct val="0"/>
              </a:spcBef>
              <a:buClrTx/>
              <a:buSzTx/>
              <a:buFontTx/>
              <a:buNone/>
            </a:pPr>
            <a:r>
              <a:rPr lang="en-US" altLang="en-US" sz="1600"/>
              <a:t>Treatment is indicated if the ROP meets one of three criteria:</a:t>
            </a:r>
          </a:p>
          <a:p>
            <a:pPr eaLnBrk="1" hangingPunct="1">
              <a:lnSpc>
                <a:spcPct val="90000"/>
              </a:lnSpc>
              <a:spcBef>
                <a:spcPct val="0"/>
              </a:spcBef>
              <a:buClrTx/>
              <a:buSzTx/>
              <a:buFontTx/>
              <a:buNone/>
            </a:pPr>
            <a:endParaRPr lang="en-US" altLang="en-US" sz="1600"/>
          </a:p>
          <a:p>
            <a:pPr eaLnBrk="1" hangingPunct="1">
              <a:lnSpc>
                <a:spcPct val="90000"/>
              </a:lnSpc>
              <a:spcBef>
                <a:spcPct val="0"/>
              </a:spcBef>
              <a:buClrTx/>
              <a:buSzTx/>
              <a:buFontTx/>
              <a:buNone/>
            </a:pPr>
            <a:r>
              <a:rPr lang="en-US" altLang="en-US" sz="1600" b="1"/>
              <a:t>--Zone 1 with Plus disease</a:t>
            </a:r>
          </a:p>
          <a:p>
            <a:pPr eaLnBrk="1" hangingPunct="1">
              <a:lnSpc>
                <a:spcPct val="90000"/>
              </a:lnSpc>
              <a:spcBef>
                <a:spcPct val="0"/>
              </a:spcBef>
              <a:buClrTx/>
              <a:buSzTx/>
              <a:buFontTx/>
              <a:buNone/>
            </a:pPr>
            <a:r>
              <a:rPr lang="en-US" altLang="en-US" sz="1600" i="1"/>
              <a:t>or</a:t>
            </a:r>
          </a:p>
          <a:p>
            <a:pPr eaLnBrk="1" hangingPunct="1">
              <a:lnSpc>
                <a:spcPct val="90000"/>
              </a:lnSpc>
              <a:spcBef>
                <a:spcPct val="0"/>
              </a:spcBef>
              <a:buClrTx/>
              <a:buSzTx/>
              <a:buFontTx/>
              <a:buNone/>
            </a:pPr>
            <a:r>
              <a:rPr lang="en-US" altLang="en-US" sz="1600" b="1"/>
              <a:t>--Zone 1, Stage 3, with or without Plus disease</a:t>
            </a:r>
          </a:p>
          <a:p>
            <a:pPr eaLnBrk="1" hangingPunct="1">
              <a:lnSpc>
                <a:spcPct val="90000"/>
              </a:lnSpc>
              <a:spcBef>
                <a:spcPct val="0"/>
              </a:spcBef>
              <a:buClrTx/>
              <a:buSzTx/>
              <a:buFontTx/>
              <a:buNone/>
            </a:pPr>
            <a:r>
              <a:rPr lang="en-US" altLang="en-US" sz="1600"/>
              <a:t>or</a:t>
            </a:r>
          </a:p>
          <a:p>
            <a:pPr eaLnBrk="1" hangingPunct="1">
              <a:lnSpc>
                <a:spcPct val="90000"/>
              </a:lnSpc>
              <a:spcBef>
                <a:spcPct val="0"/>
              </a:spcBef>
              <a:buClrTx/>
              <a:buSzTx/>
              <a:buFontTx/>
              <a:buNone/>
            </a:pPr>
            <a:r>
              <a:rPr lang="en-US" altLang="en-US" sz="1600" b="1"/>
              <a:t>--Zone 2, Stage 2 or 3, with Plus disease</a:t>
            </a:r>
          </a:p>
        </p:txBody>
      </p:sp>
      <p:sp>
        <p:nvSpPr>
          <p:cNvPr id="76806" name="Line 12">
            <a:extLst>
              <a:ext uri="{FF2B5EF4-FFF2-40B4-BE49-F238E27FC236}">
                <a16:creationId xmlns:a16="http://schemas.microsoft.com/office/drawing/2014/main" id="{90FF46E6-681A-4CBA-9883-FEA8E1BA9123}"/>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Line 13">
            <a:extLst>
              <a:ext uri="{FF2B5EF4-FFF2-40B4-BE49-F238E27FC236}">
                <a16:creationId xmlns:a16="http://schemas.microsoft.com/office/drawing/2014/main" id="{4C780A86-F44C-420D-9BA0-3238DEE1903E}"/>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Slide Number Placeholder 1">
            <a:extLst>
              <a:ext uri="{FF2B5EF4-FFF2-40B4-BE49-F238E27FC236}">
                <a16:creationId xmlns:a16="http://schemas.microsoft.com/office/drawing/2014/main" id="{8B3494D3-8D1A-441C-B402-C72B96D3730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A08AE8-C2B3-4CA4-8747-DB5BF02C8846}" type="slidenum">
              <a:rPr lang="en-US" altLang="en-US" sz="1000"/>
              <a:pPr>
                <a:spcBef>
                  <a:spcPct val="0"/>
                </a:spcBef>
                <a:buClrTx/>
                <a:buSzTx/>
                <a:buFontTx/>
                <a:buNone/>
              </a:pPr>
              <a:t>95</a:t>
            </a:fld>
            <a:endParaRPr lang="en-US" altLang="en-US" sz="10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a:extLst>
              <a:ext uri="{FF2B5EF4-FFF2-40B4-BE49-F238E27FC236}">
                <a16:creationId xmlns:a16="http://schemas.microsoft.com/office/drawing/2014/main" id="{116F9D76-FB47-4F35-ACB3-66D455D63F83}"/>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77827" name="Rectangle 9">
            <a:extLst>
              <a:ext uri="{FF2B5EF4-FFF2-40B4-BE49-F238E27FC236}">
                <a16:creationId xmlns:a16="http://schemas.microsoft.com/office/drawing/2014/main" id="{75126DFE-C655-4D6D-8EFE-75A2B4CEC5FE}"/>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77828" name="Text Box 10">
            <a:extLst>
              <a:ext uri="{FF2B5EF4-FFF2-40B4-BE49-F238E27FC236}">
                <a16:creationId xmlns:a16="http://schemas.microsoft.com/office/drawing/2014/main" id="{6015BC5B-B982-4C07-A2F8-C8ED0D2012B6}"/>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7829" name="Text Box 11">
            <a:extLst>
              <a:ext uri="{FF2B5EF4-FFF2-40B4-BE49-F238E27FC236}">
                <a16:creationId xmlns:a16="http://schemas.microsoft.com/office/drawing/2014/main" id="{20C9318F-3D5D-45E1-8F3E-1B4403E6AE57}"/>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a:solidFill>
                  <a:srgbClr val="FFC000"/>
                </a:solidFill>
              </a:rPr>
              <a:t>What’s wrong with these criteria for treatment? Why don’t we use them anymore?</a:t>
            </a:r>
          </a:p>
          <a:p>
            <a:pPr eaLnBrk="1" hangingPunct="1">
              <a:lnSpc>
                <a:spcPct val="90000"/>
              </a:lnSpc>
              <a:spcBef>
                <a:spcPct val="0"/>
              </a:spcBef>
              <a:buClrTx/>
              <a:buSzTx/>
              <a:buFontTx/>
              <a:buNone/>
            </a:pPr>
            <a:r>
              <a:rPr lang="en-US" altLang="en-US" sz="1600">
                <a:solidFill>
                  <a:srgbClr val="FFC000"/>
                </a:solidFill>
              </a:rPr>
              <a:t>Research indicated that less than 13% of children treated via these criteria went</a:t>
            </a:r>
          </a:p>
          <a:p>
            <a:pPr eaLnBrk="1" hangingPunct="1">
              <a:lnSpc>
                <a:spcPct val="90000"/>
              </a:lnSpc>
              <a:spcBef>
                <a:spcPct val="0"/>
              </a:spcBef>
              <a:buClrTx/>
              <a:buSzTx/>
              <a:buFontTx/>
              <a:buNone/>
            </a:pPr>
            <a:r>
              <a:rPr lang="en-US" altLang="en-US" sz="1600">
                <a:solidFill>
                  <a:srgbClr val="FFC000"/>
                </a:solidFill>
              </a:rPr>
              <a:t>on to have 20/40 or better vision in treated eyes! That’s not a very good outcome,</a:t>
            </a:r>
          </a:p>
          <a:p>
            <a:pPr eaLnBrk="1" hangingPunct="1">
              <a:lnSpc>
                <a:spcPct val="90000"/>
              </a:lnSpc>
              <a:spcBef>
                <a:spcPct val="0"/>
              </a:spcBef>
              <a:buClrTx/>
              <a:buSzTx/>
              <a:buFontTx/>
              <a:buNone/>
            </a:pPr>
            <a:r>
              <a:rPr lang="en-US" altLang="en-US" sz="1600">
                <a:solidFill>
                  <a:srgbClr val="FFC000"/>
                </a:solidFill>
              </a:rPr>
              <a:t>so these criteria have been revised.</a:t>
            </a:r>
          </a:p>
          <a:p>
            <a:pPr eaLnBrk="1" hangingPunct="1">
              <a:lnSpc>
                <a:spcPct val="90000"/>
              </a:lnSpc>
              <a:spcBef>
                <a:spcPct val="0"/>
              </a:spcBef>
              <a:buClrTx/>
              <a:buSzTx/>
              <a:buFontTx/>
              <a:buNone/>
            </a:pPr>
            <a:endParaRPr lang="en-US" altLang="en-US" sz="1600">
              <a:solidFill>
                <a:srgbClr val="0000FF"/>
              </a:solidFill>
            </a:endParaRPr>
          </a:p>
          <a:p>
            <a:pPr eaLnBrk="1" hangingPunct="1">
              <a:lnSpc>
                <a:spcPct val="90000"/>
              </a:lnSpc>
              <a:spcBef>
                <a:spcPct val="0"/>
              </a:spcBef>
              <a:buClrTx/>
              <a:buSzTx/>
              <a:buFontTx/>
              <a:buNone/>
            </a:pPr>
            <a:r>
              <a:rPr lang="en-US" altLang="en-US" sz="1600" i="1"/>
              <a:t>What are the new criteria?</a:t>
            </a:r>
          </a:p>
          <a:p>
            <a:pPr eaLnBrk="1" hangingPunct="1">
              <a:lnSpc>
                <a:spcPct val="90000"/>
              </a:lnSpc>
              <a:spcBef>
                <a:spcPct val="0"/>
              </a:spcBef>
              <a:buClrTx/>
              <a:buSzTx/>
              <a:buFontTx/>
              <a:buNone/>
            </a:pPr>
            <a:r>
              <a:rPr lang="en-US" altLang="en-US" sz="1600"/>
              <a:t>Treatment is indicated if the ROP meets one of three criteria:</a:t>
            </a:r>
          </a:p>
          <a:p>
            <a:pPr eaLnBrk="1" hangingPunct="1">
              <a:lnSpc>
                <a:spcPct val="90000"/>
              </a:lnSpc>
              <a:spcBef>
                <a:spcPct val="0"/>
              </a:spcBef>
              <a:buClrTx/>
              <a:buSzTx/>
              <a:buFontTx/>
              <a:buNone/>
            </a:pPr>
            <a:endParaRPr lang="en-US" altLang="en-US" sz="1600"/>
          </a:p>
          <a:p>
            <a:pPr eaLnBrk="1" hangingPunct="1">
              <a:lnSpc>
                <a:spcPct val="90000"/>
              </a:lnSpc>
              <a:spcBef>
                <a:spcPct val="0"/>
              </a:spcBef>
              <a:buClrTx/>
              <a:buSzTx/>
              <a:buFontTx/>
              <a:buNone/>
            </a:pPr>
            <a:r>
              <a:rPr lang="en-US" altLang="en-US" sz="1600" b="1"/>
              <a:t>1. Zone 1 with Plus disease</a:t>
            </a:r>
          </a:p>
          <a:p>
            <a:pPr eaLnBrk="1" hangingPunct="1">
              <a:lnSpc>
                <a:spcPct val="90000"/>
              </a:lnSpc>
              <a:spcBef>
                <a:spcPct val="0"/>
              </a:spcBef>
              <a:buClrTx/>
              <a:buSzTx/>
              <a:buFontTx/>
              <a:buNone/>
            </a:pPr>
            <a:r>
              <a:rPr lang="en-US" altLang="en-US" sz="1600" i="1"/>
              <a:t>or</a:t>
            </a:r>
          </a:p>
          <a:p>
            <a:pPr eaLnBrk="1" hangingPunct="1">
              <a:lnSpc>
                <a:spcPct val="90000"/>
              </a:lnSpc>
              <a:spcBef>
                <a:spcPct val="0"/>
              </a:spcBef>
              <a:buClrTx/>
              <a:buSzTx/>
              <a:buFontTx/>
              <a:buNone/>
            </a:pPr>
            <a:r>
              <a:rPr lang="en-US" altLang="en-US" sz="1600" b="1"/>
              <a:t>2.Zone 1, Stage 3, with or without Plus disease</a:t>
            </a:r>
          </a:p>
          <a:p>
            <a:pPr eaLnBrk="1" hangingPunct="1">
              <a:lnSpc>
                <a:spcPct val="90000"/>
              </a:lnSpc>
              <a:spcBef>
                <a:spcPct val="0"/>
              </a:spcBef>
              <a:buClrTx/>
              <a:buSzTx/>
              <a:buFontTx/>
              <a:buNone/>
            </a:pPr>
            <a:r>
              <a:rPr lang="en-US" altLang="en-US" sz="1600"/>
              <a:t>or</a:t>
            </a:r>
          </a:p>
          <a:p>
            <a:pPr eaLnBrk="1" hangingPunct="1">
              <a:lnSpc>
                <a:spcPct val="90000"/>
              </a:lnSpc>
              <a:spcBef>
                <a:spcPct val="0"/>
              </a:spcBef>
              <a:buClrTx/>
              <a:buSzTx/>
              <a:buFontTx/>
              <a:buNone/>
            </a:pPr>
            <a:r>
              <a:rPr lang="en-US" altLang="en-US" sz="1600" b="1"/>
              <a:t>3.Zone 2, Stage 2 or 3, with Plus disease</a:t>
            </a:r>
          </a:p>
        </p:txBody>
      </p:sp>
      <p:sp>
        <p:nvSpPr>
          <p:cNvPr id="77830" name="Line 13">
            <a:extLst>
              <a:ext uri="{FF2B5EF4-FFF2-40B4-BE49-F238E27FC236}">
                <a16:creationId xmlns:a16="http://schemas.microsoft.com/office/drawing/2014/main" id="{890BFEF5-A615-49EA-9B2C-C2F2E0E28E2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1" name="Line 14">
            <a:extLst>
              <a:ext uri="{FF2B5EF4-FFF2-40B4-BE49-F238E27FC236}">
                <a16:creationId xmlns:a16="http://schemas.microsoft.com/office/drawing/2014/main" id="{C7F28CF6-2DEC-45E4-97C7-D0B355F43649}"/>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Slide Number Placeholder 1">
            <a:extLst>
              <a:ext uri="{FF2B5EF4-FFF2-40B4-BE49-F238E27FC236}">
                <a16:creationId xmlns:a16="http://schemas.microsoft.com/office/drawing/2014/main" id="{B74EB651-B135-43D1-A49D-E9A6913E529E}"/>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DAD22E2-41E5-4A77-B2A3-623D40E39162}" type="slidenum">
              <a:rPr lang="en-US" altLang="en-US" sz="1000"/>
              <a:pPr>
                <a:spcBef>
                  <a:spcPct val="0"/>
                </a:spcBef>
                <a:buClrTx/>
                <a:buSzTx/>
                <a:buFontTx/>
                <a:buNone/>
              </a:pPr>
              <a:t>96</a:t>
            </a:fld>
            <a:endParaRPr lang="en-US" altLang="en-US" sz="10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a:extLst>
              <a:ext uri="{FF2B5EF4-FFF2-40B4-BE49-F238E27FC236}">
                <a16:creationId xmlns:a16="http://schemas.microsoft.com/office/drawing/2014/main" id="{FE47D966-F287-4A06-98CD-68D4081F48D1}"/>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78851" name="Rectangle 9">
            <a:extLst>
              <a:ext uri="{FF2B5EF4-FFF2-40B4-BE49-F238E27FC236}">
                <a16:creationId xmlns:a16="http://schemas.microsoft.com/office/drawing/2014/main" id="{1CC1A7C0-252B-40EA-AD68-DA8F3DCF7C1B}"/>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78852" name="Text Box 10">
            <a:extLst>
              <a:ext uri="{FF2B5EF4-FFF2-40B4-BE49-F238E27FC236}">
                <a16:creationId xmlns:a16="http://schemas.microsoft.com/office/drawing/2014/main" id="{652F8BDA-5CED-49B9-9721-CAC59A050AF5}"/>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8853" name="Text Box 11">
            <a:extLst>
              <a:ext uri="{FF2B5EF4-FFF2-40B4-BE49-F238E27FC236}">
                <a16:creationId xmlns:a16="http://schemas.microsoft.com/office/drawing/2014/main" id="{6A01B1D0-3FE3-47CB-85AC-151063B17580}"/>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a:solidFill>
                  <a:srgbClr val="FFC000"/>
                </a:solidFill>
              </a:rPr>
              <a:t>What’s wrong with these criteria for treatment? Why don’t we use them anymore?</a:t>
            </a:r>
          </a:p>
          <a:p>
            <a:pPr eaLnBrk="1" hangingPunct="1">
              <a:lnSpc>
                <a:spcPct val="90000"/>
              </a:lnSpc>
              <a:spcBef>
                <a:spcPct val="0"/>
              </a:spcBef>
              <a:buClrTx/>
              <a:buSzTx/>
              <a:buFontTx/>
              <a:buNone/>
            </a:pPr>
            <a:r>
              <a:rPr lang="en-US" altLang="en-US" sz="1600">
                <a:solidFill>
                  <a:srgbClr val="FFC000"/>
                </a:solidFill>
              </a:rPr>
              <a:t>Research indicated that less than 13% of children treated via these criteria went</a:t>
            </a:r>
          </a:p>
          <a:p>
            <a:pPr eaLnBrk="1" hangingPunct="1">
              <a:lnSpc>
                <a:spcPct val="90000"/>
              </a:lnSpc>
              <a:spcBef>
                <a:spcPct val="0"/>
              </a:spcBef>
              <a:buClrTx/>
              <a:buSzTx/>
              <a:buFontTx/>
              <a:buNone/>
            </a:pPr>
            <a:r>
              <a:rPr lang="en-US" altLang="en-US" sz="1600">
                <a:solidFill>
                  <a:srgbClr val="FFC000"/>
                </a:solidFill>
              </a:rPr>
              <a:t>on to have 20/40 or better vision in treated eyes! That’s not a very good outcome,</a:t>
            </a:r>
          </a:p>
          <a:p>
            <a:pPr eaLnBrk="1" hangingPunct="1">
              <a:lnSpc>
                <a:spcPct val="90000"/>
              </a:lnSpc>
              <a:spcBef>
                <a:spcPct val="0"/>
              </a:spcBef>
              <a:buClrTx/>
              <a:buSzTx/>
              <a:buFontTx/>
              <a:buNone/>
            </a:pPr>
            <a:r>
              <a:rPr lang="en-US" altLang="en-US" sz="1600">
                <a:solidFill>
                  <a:srgbClr val="FFC000"/>
                </a:solidFill>
              </a:rPr>
              <a:t>so these criteria have been revised.</a:t>
            </a:r>
          </a:p>
          <a:p>
            <a:pPr eaLnBrk="1" hangingPunct="1">
              <a:lnSpc>
                <a:spcPct val="90000"/>
              </a:lnSpc>
              <a:spcBef>
                <a:spcPct val="0"/>
              </a:spcBef>
              <a:buClrTx/>
              <a:buSzTx/>
              <a:buFontTx/>
              <a:buNone/>
            </a:pPr>
            <a:endParaRPr lang="en-US" altLang="en-US" sz="1600">
              <a:solidFill>
                <a:srgbClr val="FFC000"/>
              </a:solidFill>
            </a:endParaRPr>
          </a:p>
          <a:p>
            <a:pPr eaLnBrk="1" hangingPunct="1">
              <a:lnSpc>
                <a:spcPct val="90000"/>
              </a:lnSpc>
              <a:spcBef>
                <a:spcPct val="0"/>
              </a:spcBef>
              <a:buClrTx/>
              <a:buSzTx/>
              <a:buFontTx/>
              <a:buNone/>
            </a:pPr>
            <a:r>
              <a:rPr lang="en-US" altLang="en-US" sz="1600" i="1">
                <a:solidFill>
                  <a:srgbClr val="FFC000"/>
                </a:solidFill>
              </a:rPr>
              <a:t>What are the new criteria?</a:t>
            </a:r>
          </a:p>
          <a:p>
            <a:pPr eaLnBrk="1" hangingPunct="1">
              <a:lnSpc>
                <a:spcPct val="90000"/>
              </a:lnSpc>
              <a:spcBef>
                <a:spcPct val="0"/>
              </a:spcBef>
              <a:buClrTx/>
              <a:buSzTx/>
              <a:buFontTx/>
              <a:buNone/>
            </a:pPr>
            <a:r>
              <a:rPr lang="en-US" altLang="en-US" sz="1600">
                <a:solidFill>
                  <a:srgbClr val="FFC000"/>
                </a:solidFill>
              </a:rPr>
              <a:t>Treatment is indicated if the ROP meets one of three criteria:</a:t>
            </a:r>
          </a:p>
          <a:p>
            <a:pPr eaLnBrk="1" hangingPunct="1">
              <a:lnSpc>
                <a:spcPct val="90000"/>
              </a:lnSpc>
              <a:spcBef>
                <a:spcPct val="0"/>
              </a:spcBef>
              <a:buClrTx/>
              <a:buSzTx/>
              <a:buFontTx/>
              <a:buNone/>
            </a:pPr>
            <a:endParaRPr lang="en-US" altLang="en-US" sz="1600">
              <a:solidFill>
                <a:srgbClr val="FFC000"/>
              </a:solidFill>
            </a:endParaRPr>
          </a:p>
          <a:p>
            <a:pPr eaLnBrk="1" hangingPunct="1">
              <a:lnSpc>
                <a:spcPct val="90000"/>
              </a:lnSpc>
              <a:spcBef>
                <a:spcPct val="0"/>
              </a:spcBef>
              <a:buClrTx/>
              <a:buSzTx/>
              <a:buFontTx/>
              <a:buNone/>
            </a:pPr>
            <a:r>
              <a:rPr lang="en-US" altLang="en-US" sz="1600" b="1">
                <a:solidFill>
                  <a:srgbClr val="FFC000"/>
                </a:solidFill>
              </a:rPr>
              <a:t>1. </a:t>
            </a:r>
            <a:r>
              <a:rPr lang="en-US" altLang="en-US" sz="1600" b="1"/>
              <a:t>Zone 1 with Plus disease</a:t>
            </a:r>
          </a:p>
          <a:p>
            <a:pPr eaLnBrk="1" hangingPunct="1">
              <a:lnSpc>
                <a:spcPct val="90000"/>
              </a:lnSpc>
              <a:spcBef>
                <a:spcPct val="0"/>
              </a:spcBef>
              <a:buClrTx/>
              <a:buSzTx/>
              <a:buFontTx/>
              <a:buNone/>
            </a:pPr>
            <a:r>
              <a:rPr lang="en-US" altLang="en-US" sz="1600" i="1">
                <a:solidFill>
                  <a:srgbClr val="FFC000"/>
                </a:solidFill>
              </a:rPr>
              <a:t>or</a:t>
            </a:r>
          </a:p>
          <a:p>
            <a:pPr eaLnBrk="1" hangingPunct="1">
              <a:lnSpc>
                <a:spcPct val="90000"/>
              </a:lnSpc>
              <a:spcBef>
                <a:spcPct val="0"/>
              </a:spcBef>
              <a:buClrTx/>
              <a:buSzTx/>
              <a:buFontTx/>
              <a:buNone/>
            </a:pPr>
            <a:r>
              <a:rPr lang="en-US" altLang="en-US" sz="1600" b="1">
                <a:solidFill>
                  <a:srgbClr val="FFC000"/>
                </a:solidFill>
              </a:rPr>
              <a:t>2. </a:t>
            </a:r>
            <a:r>
              <a:rPr lang="en-US" altLang="en-US" sz="1600" b="1"/>
              <a:t>Zone 1, Stage 3, with or without Plus disease</a:t>
            </a:r>
          </a:p>
          <a:p>
            <a:pPr eaLnBrk="1" hangingPunct="1">
              <a:lnSpc>
                <a:spcPct val="90000"/>
              </a:lnSpc>
              <a:spcBef>
                <a:spcPct val="0"/>
              </a:spcBef>
              <a:buClrTx/>
              <a:buSzTx/>
              <a:buFontTx/>
              <a:buNone/>
            </a:pPr>
            <a:r>
              <a:rPr lang="en-US" altLang="en-US" sz="1600" i="1">
                <a:solidFill>
                  <a:srgbClr val="FFC000"/>
                </a:solidFill>
              </a:rPr>
              <a:t>or</a:t>
            </a:r>
          </a:p>
          <a:p>
            <a:pPr eaLnBrk="1" hangingPunct="1">
              <a:lnSpc>
                <a:spcPct val="90000"/>
              </a:lnSpc>
              <a:spcBef>
                <a:spcPct val="0"/>
              </a:spcBef>
              <a:buClrTx/>
              <a:buSzTx/>
              <a:buFontTx/>
              <a:buNone/>
            </a:pPr>
            <a:r>
              <a:rPr lang="en-US" altLang="en-US" sz="1600" b="1">
                <a:solidFill>
                  <a:srgbClr val="FFC000"/>
                </a:solidFill>
              </a:rPr>
              <a:t>3. </a:t>
            </a:r>
            <a:r>
              <a:rPr lang="en-US" altLang="en-US" sz="1600" b="1"/>
              <a:t>Zone 2, Stage 2 or 3, with Plus disease</a:t>
            </a:r>
          </a:p>
        </p:txBody>
      </p:sp>
      <p:sp>
        <p:nvSpPr>
          <p:cNvPr id="78854" name="Line 12">
            <a:extLst>
              <a:ext uri="{FF2B5EF4-FFF2-40B4-BE49-F238E27FC236}">
                <a16:creationId xmlns:a16="http://schemas.microsoft.com/office/drawing/2014/main" id="{0F995CA0-662A-45D4-9A8E-9E7ABEDF81C2}"/>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5" name="Line 13">
            <a:extLst>
              <a:ext uri="{FF2B5EF4-FFF2-40B4-BE49-F238E27FC236}">
                <a16:creationId xmlns:a16="http://schemas.microsoft.com/office/drawing/2014/main" id="{C411078D-139B-464C-A132-9113A1ACC331}"/>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6" name="Slide Number Placeholder 1">
            <a:extLst>
              <a:ext uri="{FF2B5EF4-FFF2-40B4-BE49-F238E27FC236}">
                <a16:creationId xmlns:a16="http://schemas.microsoft.com/office/drawing/2014/main" id="{D4B4EA8F-962F-4CC7-8748-D37B1F70243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8D524AE-EDE7-40F8-B014-FC60265623CE}" type="slidenum">
              <a:rPr lang="en-US" altLang="en-US" sz="1000"/>
              <a:pPr>
                <a:spcBef>
                  <a:spcPct val="0"/>
                </a:spcBef>
                <a:buClrTx/>
                <a:buSzTx/>
                <a:buFontTx/>
                <a:buNone/>
              </a:pPr>
              <a:t>97</a:t>
            </a:fld>
            <a:endParaRPr lang="en-US" altLang="en-US" sz="10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a:extLst>
              <a:ext uri="{FF2B5EF4-FFF2-40B4-BE49-F238E27FC236}">
                <a16:creationId xmlns:a16="http://schemas.microsoft.com/office/drawing/2014/main" id="{25B21044-42A9-4A22-BDF2-BB39F64F49B5}"/>
              </a:ext>
            </a:extLst>
          </p:cNvPr>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79875" name="Rectangle 9">
            <a:extLst>
              <a:ext uri="{FF2B5EF4-FFF2-40B4-BE49-F238E27FC236}">
                <a16:creationId xmlns:a16="http://schemas.microsoft.com/office/drawing/2014/main" id="{31C0EFB6-163A-4E83-86A7-F1EC90394F05}"/>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79876" name="Text Box 10">
            <a:extLst>
              <a:ext uri="{FF2B5EF4-FFF2-40B4-BE49-F238E27FC236}">
                <a16:creationId xmlns:a16="http://schemas.microsoft.com/office/drawing/2014/main" id="{1B88A568-BCC6-4366-B9C8-462071E026A9}"/>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79877" name="Text Box 11">
            <a:extLst>
              <a:ext uri="{FF2B5EF4-FFF2-40B4-BE49-F238E27FC236}">
                <a16:creationId xmlns:a16="http://schemas.microsoft.com/office/drawing/2014/main" id="{7FB69B1A-AE11-43DB-A88D-71B95B943842}"/>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a:solidFill>
                  <a:srgbClr val="FFC000"/>
                </a:solidFill>
              </a:rPr>
              <a:t>What’s wrong with these criteria for treatment? Why don’t we use them anymore?</a:t>
            </a:r>
          </a:p>
          <a:p>
            <a:pPr eaLnBrk="1" hangingPunct="1">
              <a:lnSpc>
                <a:spcPct val="90000"/>
              </a:lnSpc>
              <a:spcBef>
                <a:spcPct val="0"/>
              </a:spcBef>
              <a:buClrTx/>
              <a:buSzTx/>
              <a:buFontTx/>
              <a:buNone/>
            </a:pPr>
            <a:r>
              <a:rPr lang="en-US" altLang="en-US" sz="1600">
                <a:solidFill>
                  <a:srgbClr val="FFC000"/>
                </a:solidFill>
              </a:rPr>
              <a:t>Research indicated that less than 13% of children treated via these criteria went</a:t>
            </a:r>
          </a:p>
          <a:p>
            <a:pPr eaLnBrk="1" hangingPunct="1">
              <a:lnSpc>
                <a:spcPct val="90000"/>
              </a:lnSpc>
              <a:spcBef>
                <a:spcPct val="0"/>
              </a:spcBef>
              <a:buClrTx/>
              <a:buSzTx/>
              <a:buFontTx/>
              <a:buNone/>
            </a:pPr>
            <a:r>
              <a:rPr lang="en-US" altLang="en-US" sz="1600">
                <a:solidFill>
                  <a:srgbClr val="FFC000"/>
                </a:solidFill>
              </a:rPr>
              <a:t>on to have 20/40 or better vision in treated eyes! That’s not a very good outcome,</a:t>
            </a:r>
          </a:p>
          <a:p>
            <a:pPr eaLnBrk="1" hangingPunct="1">
              <a:lnSpc>
                <a:spcPct val="90000"/>
              </a:lnSpc>
              <a:spcBef>
                <a:spcPct val="0"/>
              </a:spcBef>
              <a:buClrTx/>
              <a:buSzTx/>
              <a:buFontTx/>
              <a:buNone/>
            </a:pPr>
            <a:r>
              <a:rPr lang="en-US" altLang="en-US" sz="1600">
                <a:solidFill>
                  <a:srgbClr val="FFC000"/>
                </a:solidFill>
              </a:rPr>
              <a:t>so these criteria have been revised.</a:t>
            </a:r>
          </a:p>
          <a:p>
            <a:pPr eaLnBrk="1" hangingPunct="1">
              <a:lnSpc>
                <a:spcPct val="90000"/>
              </a:lnSpc>
              <a:spcBef>
                <a:spcPct val="0"/>
              </a:spcBef>
              <a:buClrTx/>
              <a:buSzTx/>
              <a:buFontTx/>
              <a:buNone/>
            </a:pPr>
            <a:endParaRPr lang="en-US" altLang="en-US" sz="1600">
              <a:solidFill>
                <a:srgbClr val="FFC000"/>
              </a:solidFill>
            </a:endParaRPr>
          </a:p>
          <a:p>
            <a:pPr eaLnBrk="1" hangingPunct="1">
              <a:lnSpc>
                <a:spcPct val="90000"/>
              </a:lnSpc>
              <a:spcBef>
                <a:spcPct val="0"/>
              </a:spcBef>
              <a:buClrTx/>
              <a:buSzTx/>
              <a:buFontTx/>
              <a:buNone/>
            </a:pPr>
            <a:r>
              <a:rPr lang="en-US" altLang="en-US" sz="1600" i="1">
                <a:solidFill>
                  <a:srgbClr val="FFC000"/>
                </a:solidFill>
              </a:rPr>
              <a:t>What are the new criteria?</a:t>
            </a:r>
          </a:p>
          <a:p>
            <a:pPr eaLnBrk="1" hangingPunct="1">
              <a:lnSpc>
                <a:spcPct val="90000"/>
              </a:lnSpc>
              <a:spcBef>
                <a:spcPct val="0"/>
              </a:spcBef>
              <a:buClrTx/>
              <a:buSzTx/>
              <a:buFontTx/>
              <a:buNone/>
            </a:pPr>
            <a:r>
              <a:rPr lang="en-US" altLang="en-US" sz="1600">
                <a:solidFill>
                  <a:srgbClr val="FFC000"/>
                </a:solidFill>
              </a:rPr>
              <a:t>Treatment is indicated if the ROP meets one of three criteria:</a:t>
            </a:r>
          </a:p>
          <a:p>
            <a:pPr eaLnBrk="1" hangingPunct="1">
              <a:lnSpc>
                <a:spcPct val="90000"/>
              </a:lnSpc>
              <a:spcBef>
                <a:spcPct val="0"/>
              </a:spcBef>
              <a:buClrTx/>
              <a:buSzTx/>
              <a:buFontTx/>
              <a:buNone/>
            </a:pPr>
            <a:endParaRPr lang="en-US" altLang="en-US" sz="1600">
              <a:solidFill>
                <a:srgbClr val="FFC000"/>
              </a:solidFill>
            </a:endParaRPr>
          </a:p>
          <a:p>
            <a:pPr eaLnBrk="1" hangingPunct="1">
              <a:lnSpc>
                <a:spcPct val="90000"/>
              </a:lnSpc>
              <a:spcBef>
                <a:spcPct val="0"/>
              </a:spcBef>
              <a:buClrTx/>
              <a:buSzTx/>
              <a:buFontTx/>
              <a:buNone/>
            </a:pPr>
            <a:r>
              <a:rPr lang="en-US" altLang="en-US" sz="1600" b="1">
                <a:solidFill>
                  <a:srgbClr val="FFC000"/>
                </a:solidFill>
              </a:rPr>
              <a:t>1. </a:t>
            </a:r>
            <a:r>
              <a:rPr lang="en-US" altLang="en-US" sz="1600" b="1">
                <a:solidFill>
                  <a:schemeClr val="bg1"/>
                </a:solidFill>
              </a:rPr>
              <a:t>Zone 1, any Stage, with Plus disease </a:t>
            </a:r>
            <a:r>
              <a:rPr lang="en-US" altLang="en-US" sz="1600" b="1"/>
              <a:t>(‘Rush disease’)</a:t>
            </a:r>
          </a:p>
          <a:p>
            <a:pPr eaLnBrk="1" hangingPunct="1">
              <a:lnSpc>
                <a:spcPct val="90000"/>
              </a:lnSpc>
              <a:spcBef>
                <a:spcPct val="0"/>
              </a:spcBef>
              <a:buClrTx/>
              <a:buSzTx/>
              <a:buFontTx/>
              <a:buNone/>
            </a:pPr>
            <a:r>
              <a:rPr lang="en-US" altLang="en-US" sz="1600" i="1">
                <a:solidFill>
                  <a:srgbClr val="FFC000"/>
                </a:solidFill>
              </a:rPr>
              <a:t>or</a:t>
            </a:r>
          </a:p>
          <a:p>
            <a:pPr eaLnBrk="1" hangingPunct="1">
              <a:lnSpc>
                <a:spcPct val="90000"/>
              </a:lnSpc>
              <a:spcBef>
                <a:spcPct val="0"/>
              </a:spcBef>
              <a:buClrTx/>
              <a:buSzTx/>
              <a:buFontTx/>
              <a:buNone/>
            </a:pPr>
            <a:r>
              <a:rPr lang="en-US" altLang="en-US" sz="1600" b="1">
                <a:solidFill>
                  <a:srgbClr val="FFC000"/>
                </a:solidFill>
              </a:rPr>
              <a:t>2. </a:t>
            </a:r>
            <a:r>
              <a:rPr lang="en-US" altLang="en-US" sz="1600" b="1">
                <a:solidFill>
                  <a:schemeClr val="bg1"/>
                </a:solidFill>
              </a:rPr>
              <a:t>Zone 1, Stage 3, with or without Plus disease</a:t>
            </a:r>
          </a:p>
          <a:p>
            <a:pPr eaLnBrk="1" hangingPunct="1">
              <a:lnSpc>
                <a:spcPct val="90000"/>
              </a:lnSpc>
              <a:spcBef>
                <a:spcPct val="0"/>
              </a:spcBef>
              <a:buClrTx/>
              <a:buSzTx/>
              <a:buFontTx/>
              <a:buNone/>
            </a:pPr>
            <a:r>
              <a:rPr lang="en-US" altLang="en-US" sz="1600" i="1">
                <a:solidFill>
                  <a:srgbClr val="FFC000"/>
                </a:solidFill>
              </a:rPr>
              <a:t>or</a:t>
            </a:r>
          </a:p>
          <a:p>
            <a:pPr eaLnBrk="1" hangingPunct="1">
              <a:lnSpc>
                <a:spcPct val="90000"/>
              </a:lnSpc>
              <a:spcBef>
                <a:spcPct val="0"/>
              </a:spcBef>
              <a:buClrTx/>
              <a:buSzTx/>
              <a:buFontTx/>
              <a:buNone/>
            </a:pPr>
            <a:r>
              <a:rPr lang="en-US" altLang="en-US" sz="1600" b="1">
                <a:solidFill>
                  <a:srgbClr val="FFC000"/>
                </a:solidFill>
              </a:rPr>
              <a:t>3. </a:t>
            </a:r>
            <a:r>
              <a:rPr lang="en-US" altLang="en-US" sz="1600" b="1">
                <a:solidFill>
                  <a:schemeClr val="bg1"/>
                </a:solidFill>
              </a:rPr>
              <a:t>Zone 2, Stage 2 or 3, with Plus disease</a:t>
            </a:r>
          </a:p>
        </p:txBody>
      </p:sp>
      <p:sp>
        <p:nvSpPr>
          <p:cNvPr id="79878" name="Line 12">
            <a:extLst>
              <a:ext uri="{FF2B5EF4-FFF2-40B4-BE49-F238E27FC236}">
                <a16:creationId xmlns:a16="http://schemas.microsoft.com/office/drawing/2014/main" id="{027BF9CE-ABE9-44B0-84A5-B8FB70914B7F}"/>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Line 13">
            <a:extLst>
              <a:ext uri="{FF2B5EF4-FFF2-40B4-BE49-F238E27FC236}">
                <a16:creationId xmlns:a16="http://schemas.microsoft.com/office/drawing/2014/main" id="{CCD7B2DB-016A-4376-A87F-2A7FE41CE54F}"/>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0" name="Slide Number Placeholder 1">
            <a:extLst>
              <a:ext uri="{FF2B5EF4-FFF2-40B4-BE49-F238E27FC236}">
                <a16:creationId xmlns:a16="http://schemas.microsoft.com/office/drawing/2014/main" id="{441E3559-C032-4DD6-B0F7-D68C14AD9C1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64E7AD7-D51F-469C-9BEC-EFE034CCAA83}" type="slidenum">
              <a:rPr lang="en-US" altLang="en-US" sz="1000"/>
              <a:pPr>
                <a:spcBef>
                  <a:spcPct val="0"/>
                </a:spcBef>
                <a:buClrTx/>
                <a:buSzTx/>
                <a:buFontTx/>
                <a:buNone/>
              </a:pPr>
              <a:t>98</a:t>
            </a:fld>
            <a:endParaRPr lang="en-US" altLang="en-US" sz="10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a:extLst>
              <a:ext uri="{FF2B5EF4-FFF2-40B4-BE49-F238E27FC236}">
                <a16:creationId xmlns:a16="http://schemas.microsoft.com/office/drawing/2014/main" id="{E0B5819A-9496-4F19-A12C-3CE1FC4EEE0D}"/>
              </a:ext>
            </a:extLst>
          </p:cNvPr>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81923" name="Rectangle 9">
            <a:extLst>
              <a:ext uri="{FF2B5EF4-FFF2-40B4-BE49-F238E27FC236}">
                <a16:creationId xmlns:a16="http://schemas.microsoft.com/office/drawing/2014/main" id="{CE8CB1B3-634F-4AD5-B40C-8724E2F653D2}"/>
              </a:ext>
            </a:extLst>
          </p:cNvPr>
          <p:cNvSpPr>
            <a:spLocks noGrp="1" noChangeArrowheads="1"/>
          </p:cNvSpPr>
          <p:nvPr>
            <p:ph type="body" idx="1"/>
          </p:nvPr>
        </p:nvSpPr>
        <p:spPr>
          <a:xfrm>
            <a:off x="228600" y="1143000"/>
            <a:ext cx="8686800" cy="5334000"/>
          </a:xfrm>
        </p:spPr>
        <p:txBody>
          <a:bodyPr/>
          <a:lstStyle/>
          <a:p>
            <a:pPr eaLnBrk="1" hangingPunct="1"/>
            <a:r>
              <a:rPr lang="en-US" altLang="en-US" sz="2500" dirty="0">
                <a:solidFill>
                  <a:srgbClr val="B2B2B2"/>
                </a:solidFill>
              </a:rPr>
              <a:t>This is the </a:t>
            </a:r>
            <a:r>
              <a:rPr lang="en-US" altLang="en-US" sz="2500" b="1" i="1" dirty="0">
                <a:solidFill>
                  <a:srgbClr val="B2B2B2"/>
                </a:solidFill>
              </a:rPr>
              <a:t>outdated</a:t>
            </a:r>
            <a:r>
              <a:rPr lang="en-US" altLang="en-US" sz="2500" dirty="0">
                <a:solidFill>
                  <a:srgbClr val="B2B2B2"/>
                </a:solidFill>
              </a:rPr>
              <a:t> definition of when to treat ROP             (so-called </a:t>
            </a:r>
            <a:r>
              <a:rPr lang="en-US" altLang="en-US" sz="2500" i="1" dirty="0">
                <a:solidFill>
                  <a:srgbClr val="B2B2B2"/>
                </a:solidFill>
              </a:rPr>
              <a:t>Threshold disease</a:t>
            </a:r>
            <a:r>
              <a:rPr lang="en-US" altLang="en-US" sz="2500" dirty="0">
                <a:solidFill>
                  <a:srgbClr val="B2B2B2"/>
                </a:solidFill>
              </a:rPr>
              <a:t>):</a:t>
            </a:r>
            <a:r>
              <a:rPr lang="en-US" altLang="en-US" dirty="0">
                <a:solidFill>
                  <a:srgbClr val="B2B2B2"/>
                </a:solidFill>
              </a:rPr>
              <a:t> </a:t>
            </a:r>
          </a:p>
          <a:p>
            <a:pPr lvl="1" eaLnBrk="1" hangingPunct="1"/>
            <a:r>
              <a:rPr lang="en-US" altLang="en-US" dirty="0">
                <a:solidFill>
                  <a:srgbClr val="B2B2B2"/>
                </a:solidFill>
              </a:rPr>
              <a:t>5 contiguous clock hours or 8 noncontiguous hours of Stage 3 disease (or worse) in Zone I or II, associated with plus disease</a:t>
            </a:r>
          </a:p>
        </p:txBody>
      </p:sp>
      <p:sp>
        <p:nvSpPr>
          <p:cNvPr id="81924" name="Text Box 10">
            <a:extLst>
              <a:ext uri="{FF2B5EF4-FFF2-40B4-BE49-F238E27FC236}">
                <a16:creationId xmlns:a16="http://schemas.microsoft.com/office/drawing/2014/main" id="{1981F12E-D3B7-4222-B022-384125061927}"/>
              </a:ext>
            </a:extLst>
          </p:cNvPr>
          <p:cNvSpPr txBox="1">
            <a:spLocks noChangeArrowheads="1"/>
          </p:cNvSpPr>
          <p:nvPr/>
        </p:nvSpPr>
        <p:spPr bwMode="auto">
          <a:xfrm>
            <a:off x="2743200" y="265113"/>
            <a:ext cx="36512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FF"/>
                </a:solidFill>
              </a:rPr>
              <a:t>ROP: Treatment Considerations</a:t>
            </a:r>
          </a:p>
        </p:txBody>
      </p:sp>
      <p:sp>
        <p:nvSpPr>
          <p:cNvPr id="67589" name="Text Box 11">
            <a:extLst>
              <a:ext uri="{FF2B5EF4-FFF2-40B4-BE49-F238E27FC236}">
                <a16:creationId xmlns:a16="http://schemas.microsoft.com/office/drawing/2014/main" id="{4858B8E5-087C-451C-8FDF-573FE258448A}"/>
              </a:ext>
            </a:extLst>
          </p:cNvPr>
          <p:cNvSpPr txBox="1">
            <a:spLocks noChangeArrowheads="1"/>
          </p:cNvSpPr>
          <p:nvPr/>
        </p:nvSpPr>
        <p:spPr bwMode="auto">
          <a:xfrm>
            <a:off x="838200" y="3600450"/>
            <a:ext cx="7508875" cy="29606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defRPr/>
            </a:pPr>
            <a:r>
              <a:rPr lang="en-US" sz="1600" i="1" dirty="0">
                <a:solidFill>
                  <a:schemeClr val="bg2">
                    <a:lumMod val="50000"/>
                  </a:schemeClr>
                </a:solidFill>
              </a:rPr>
              <a:t>What’s wrong with these criteria for treatment? Why don’t we use them anymore?</a:t>
            </a:r>
          </a:p>
          <a:p>
            <a:pPr eaLnBrk="1" hangingPunct="1">
              <a:lnSpc>
                <a:spcPct val="90000"/>
              </a:lnSpc>
              <a:defRPr/>
            </a:pPr>
            <a:r>
              <a:rPr lang="en-US" sz="1600" dirty="0">
                <a:solidFill>
                  <a:schemeClr val="bg2">
                    <a:lumMod val="50000"/>
                  </a:schemeClr>
                </a:solidFill>
              </a:rPr>
              <a:t>Research indicated that less than 13% of children treated via these criteria went</a:t>
            </a:r>
          </a:p>
          <a:p>
            <a:pPr eaLnBrk="1" hangingPunct="1">
              <a:lnSpc>
                <a:spcPct val="90000"/>
              </a:lnSpc>
              <a:defRPr/>
            </a:pPr>
            <a:r>
              <a:rPr lang="en-US" sz="1600" dirty="0">
                <a:solidFill>
                  <a:schemeClr val="bg2">
                    <a:lumMod val="50000"/>
                  </a:schemeClr>
                </a:solidFill>
              </a:rPr>
              <a:t>on to have 20/40 or better vision in treated eyes! That’s not a very good outcome,</a:t>
            </a:r>
          </a:p>
          <a:p>
            <a:pPr eaLnBrk="1" hangingPunct="1">
              <a:lnSpc>
                <a:spcPct val="90000"/>
              </a:lnSpc>
              <a:defRPr/>
            </a:pPr>
            <a:r>
              <a:rPr lang="en-US" sz="1600" dirty="0">
                <a:solidFill>
                  <a:schemeClr val="bg2">
                    <a:lumMod val="50000"/>
                  </a:schemeClr>
                </a:solidFill>
              </a:rPr>
              <a:t>so these criteria have been revised.</a:t>
            </a:r>
          </a:p>
          <a:p>
            <a:pPr eaLnBrk="1" hangingPunct="1">
              <a:lnSpc>
                <a:spcPct val="90000"/>
              </a:lnSpc>
              <a:defRPr/>
            </a:pPr>
            <a:endParaRPr lang="en-US" sz="1600" dirty="0">
              <a:solidFill>
                <a:schemeClr val="bg2">
                  <a:lumMod val="50000"/>
                </a:schemeClr>
              </a:solidFill>
            </a:endParaRPr>
          </a:p>
          <a:p>
            <a:pPr eaLnBrk="1" hangingPunct="1">
              <a:lnSpc>
                <a:spcPct val="90000"/>
              </a:lnSpc>
              <a:defRPr/>
            </a:pPr>
            <a:r>
              <a:rPr lang="en-US" sz="1600" i="1" dirty="0">
                <a:solidFill>
                  <a:schemeClr val="bg2">
                    <a:lumMod val="50000"/>
                  </a:schemeClr>
                </a:solidFill>
              </a:rPr>
              <a:t>What are the new criteria?</a:t>
            </a:r>
          </a:p>
          <a:p>
            <a:pPr eaLnBrk="1" hangingPunct="1">
              <a:lnSpc>
                <a:spcPct val="90000"/>
              </a:lnSpc>
              <a:defRPr/>
            </a:pPr>
            <a:r>
              <a:rPr lang="en-US" sz="1600" b="1" dirty="0">
                <a:solidFill>
                  <a:srgbClr val="FFC000"/>
                </a:solidFill>
              </a:rPr>
              <a:t>Treatment is indicated if the ROP meets one of three criteria:</a:t>
            </a:r>
          </a:p>
          <a:p>
            <a:pPr eaLnBrk="1" hangingPunct="1">
              <a:lnSpc>
                <a:spcPct val="90000"/>
              </a:lnSpc>
              <a:defRPr/>
            </a:pPr>
            <a:endParaRPr lang="en-US" sz="1600" dirty="0">
              <a:solidFill>
                <a:srgbClr val="FFC000"/>
              </a:solidFill>
            </a:endParaRPr>
          </a:p>
          <a:p>
            <a:pPr eaLnBrk="1" hangingPunct="1">
              <a:lnSpc>
                <a:spcPct val="90000"/>
              </a:lnSpc>
              <a:defRPr/>
            </a:pPr>
            <a:r>
              <a:rPr lang="en-US" sz="1600" b="1" dirty="0">
                <a:solidFill>
                  <a:srgbClr val="FFC000"/>
                </a:solidFill>
              </a:rPr>
              <a:t>1. </a:t>
            </a:r>
            <a:r>
              <a:rPr lang="en-US" sz="1600" b="1" dirty="0">
                <a:solidFill>
                  <a:schemeClr val="bg1"/>
                </a:solidFill>
              </a:rPr>
              <a:t>Zone 1, any Stage, with Plus disease </a:t>
            </a:r>
            <a:r>
              <a:rPr lang="en-US" sz="1600" b="1" dirty="0"/>
              <a:t>(‘Rush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2. </a:t>
            </a:r>
            <a:r>
              <a:rPr lang="en-US" sz="1600" b="1" dirty="0">
                <a:solidFill>
                  <a:schemeClr val="bg1"/>
                </a:solidFill>
              </a:rPr>
              <a:t>Zone 1, Stage 3, with or without Plus disease</a:t>
            </a:r>
          </a:p>
          <a:p>
            <a:pPr eaLnBrk="1" hangingPunct="1">
              <a:lnSpc>
                <a:spcPct val="90000"/>
              </a:lnSpc>
              <a:defRPr/>
            </a:pPr>
            <a:r>
              <a:rPr lang="en-US" sz="1600" i="1" dirty="0">
                <a:solidFill>
                  <a:srgbClr val="FFC000"/>
                </a:solidFill>
              </a:rPr>
              <a:t>or</a:t>
            </a:r>
          </a:p>
          <a:p>
            <a:pPr eaLnBrk="1" hangingPunct="1">
              <a:lnSpc>
                <a:spcPct val="90000"/>
              </a:lnSpc>
              <a:defRPr/>
            </a:pPr>
            <a:r>
              <a:rPr lang="en-US" sz="1600" b="1" dirty="0">
                <a:solidFill>
                  <a:srgbClr val="FFC000"/>
                </a:solidFill>
              </a:rPr>
              <a:t>3. </a:t>
            </a:r>
            <a:r>
              <a:rPr lang="en-US" sz="1600" b="1" dirty="0">
                <a:solidFill>
                  <a:schemeClr val="bg1"/>
                </a:solidFill>
              </a:rPr>
              <a:t>Zone 2, Stage 2 or 3, with Plus disease</a:t>
            </a:r>
          </a:p>
        </p:txBody>
      </p:sp>
      <p:sp>
        <p:nvSpPr>
          <p:cNvPr id="81926" name="Line 12">
            <a:extLst>
              <a:ext uri="{FF2B5EF4-FFF2-40B4-BE49-F238E27FC236}">
                <a16:creationId xmlns:a16="http://schemas.microsoft.com/office/drawing/2014/main" id="{9F596281-CDA4-45F8-93BA-14F83C0482B9}"/>
              </a:ext>
            </a:extLst>
          </p:cNvPr>
          <p:cNvSpPr>
            <a:spLocks noChangeShapeType="1"/>
          </p:cNvSpPr>
          <p:nvPr/>
        </p:nvSpPr>
        <p:spPr bwMode="auto">
          <a:xfrm>
            <a:off x="533400" y="1143000"/>
            <a:ext cx="7696200" cy="17526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7" name="Line 13">
            <a:extLst>
              <a:ext uri="{FF2B5EF4-FFF2-40B4-BE49-F238E27FC236}">
                <a16:creationId xmlns:a16="http://schemas.microsoft.com/office/drawing/2014/main" id="{AE6CEAB0-6F8E-4B18-BC51-609790291904}"/>
              </a:ext>
            </a:extLst>
          </p:cNvPr>
          <p:cNvSpPr>
            <a:spLocks noChangeShapeType="1"/>
          </p:cNvSpPr>
          <p:nvPr/>
        </p:nvSpPr>
        <p:spPr bwMode="auto">
          <a:xfrm flipV="1">
            <a:off x="762000" y="914400"/>
            <a:ext cx="7239000" cy="236220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8" name="Slide Number Placeholder 1">
            <a:extLst>
              <a:ext uri="{FF2B5EF4-FFF2-40B4-BE49-F238E27FC236}">
                <a16:creationId xmlns:a16="http://schemas.microsoft.com/office/drawing/2014/main" id="{DE3C191B-8C06-48A0-8343-681E94528007}"/>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0399C4E-0DF2-4BBD-80AD-2ECA215B1BD0}" type="slidenum">
              <a:rPr lang="en-US" altLang="en-US" sz="1000"/>
              <a:pPr>
                <a:spcBef>
                  <a:spcPct val="0"/>
                </a:spcBef>
                <a:buClrTx/>
                <a:buSzTx/>
                <a:buFontTx/>
                <a:buNone/>
              </a:pPr>
              <a:t>99</a:t>
            </a:fld>
            <a:endParaRPr lang="en-US" altLang="en-US" sz="1000"/>
          </a:p>
        </p:txBody>
      </p:sp>
      <p:sp>
        <p:nvSpPr>
          <p:cNvPr id="9" name="TextBox 8">
            <a:extLst>
              <a:ext uri="{FF2B5EF4-FFF2-40B4-BE49-F238E27FC236}">
                <a16:creationId xmlns:a16="http://schemas.microsoft.com/office/drawing/2014/main" id="{AA47B990-D8A5-4C7E-BC0A-A27E7B6A328C}"/>
              </a:ext>
            </a:extLst>
          </p:cNvPr>
          <p:cNvSpPr txBox="1"/>
          <p:nvPr/>
        </p:nvSpPr>
        <p:spPr>
          <a:xfrm>
            <a:off x="5870575" y="5446713"/>
            <a:ext cx="3121025" cy="1182687"/>
          </a:xfrm>
          <a:prstGeom prst="rect">
            <a:avLst/>
          </a:prstGeom>
          <a:solidFill>
            <a:schemeClr val="accent1">
              <a:lumMod val="60000"/>
              <a:lumOff val="40000"/>
            </a:schemeClr>
          </a:solidFill>
        </p:spPr>
        <p:txBody>
          <a:bodyPr>
            <a:spAutoFit/>
          </a:bodyPr>
          <a:lstStyle/>
          <a:p>
            <a:pPr eaLnBrk="1" hangingPunct="1">
              <a:lnSpc>
                <a:spcPts val="1700"/>
              </a:lnSpc>
              <a:defRPr/>
            </a:pPr>
            <a:r>
              <a:rPr lang="en-US" sz="1500" i="1" dirty="0">
                <a:solidFill>
                  <a:srgbClr val="0000FF"/>
                </a:solidFill>
                <a:latin typeface="Arial" charset="0"/>
              </a:rPr>
              <a:t>What was the name of the study from which these treatment guidelines were developed?</a:t>
            </a:r>
          </a:p>
          <a:p>
            <a:pPr eaLnBrk="1" hangingPunct="1">
              <a:lnSpc>
                <a:spcPts val="1700"/>
              </a:lnSpc>
              <a:defRPr/>
            </a:pPr>
            <a:r>
              <a:rPr lang="en-US" sz="1500" dirty="0">
                <a:solidFill>
                  <a:schemeClr val="accent1">
                    <a:lumMod val="60000"/>
                    <a:lumOff val="40000"/>
                  </a:schemeClr>
                </a:solidFill>
                <a:latin typeface="Arial" charset="0"/>
              </a:rPr>
              <a:t>The </a:t>
            </a:r>
            <a:r>
              <a:rPr lang="en-US" sz="1500" b="1" dirty="0">
                <a:solidFill>
                  <a:schemeClr val="accent1">
                    <a:lumMod val="60000"/>
                    <a:lumOff val="40000"/>
                  </a:schemeClr>
                </a:solidFill>
                <a:latin typeface="Arial" charset="0"/>
              </a:rPr>
              <a:t>ET-ROP</a:t>
            </a:r>
            <a:r>
              <a:rPr lang="en-US" sz="1500" dirty="0">
                <a:solidFill>
                  <a:schemeClr val="accent1">
                    <a:lumMod val="60000"/>
                    <a:lumOff val="40000"/>
                  </a:schemeClr>
                </a:solidFill>
                <a:latin typeface="Arial" charset="0"/>
              </a:rPr>
              <a:t> (Early Treatment of Retinopathy of Prematurity) study</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1335</TotalTime>
  <Words>56434</Words>
  <Application>Microsoft Office PowerPoint</Application>
  <PresentationFormat>On-screen Show (4:3)</PresentationFormat>
  <Paragraphs>5879</Paragraphs>
  <Slides>263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263</vt:i4>
      </vt:variant>
    </vt:vector>
  </HeadingPairs>
  <TitlesOfParts>
    <vt:vector size="268" baseType="lpstr">
      <vt:lpstr>Arial</vt:lpstr>
      <vt:lpstr>Calibri</vt:lpstr>
      <vt:lpstr>Segoe Script</vt:lpstr>
      <vt:lpstr>Wingdings</vt:lpstr>
      <vt:lpstr>Network</vt:lpstr>
      <vt:lpstr>Q</vt:lpstr>
      <vt:lpstr>A</vt:lpstr>
      <vt:lpstr>Q</vt:lpstr>
      <vt:lpstr>Q</vt:lpstr>
      <vt:lpstr>A</vt:lpstr>
      <vt:lpstr>Q</vt:lpstr>
      <vt:lpstr>A</vt:lpstr>
      <vt:lpstr>Q</vt:lpstr>
      <vt:lpstr>A</vt:lpstr>
      <vt:lpstr>Q</vt:lpstr>
      <vt:lpstr>A</vt:lpstr>
      <vt:lpstr>Q</vt:lpstr>
      <vt:lpstr>A</vt:lpstr>
      <vt:lpstr>A</vt:lpstr>
      <vt:lpstr>Q</vt:lpstr>
      <vt:lpstr>A</vt:lpstr>
      <vt:lpstr>Q</vt:lpstr>
      <vt:lpstr>A</vt:lpstr>
      <vt:lpstr>Q</vt:lpstr>
      <vt:lpstr>A</vt:lpstr>
      <vt:lpstr>Q</vt:lpstr>
      <vt:lpstr>Q/A</vt:lpstr>
      <vt:lpstr>A</vt:lpstr>
      <vt:lpstr>Q/A</vt:lpstr>
      <vt:lpstr>A</vt:lpstr>
      <vt:lpstr>Q</vt:lpstr>
      <vt:lpstr>A</vt:lpstr>
      <vt:lpstr>A</vt:lpstr>
      <vt:lpstr>Q</vt:lpstr>
      <vt:lpstr>A</vt:lpstr>
      <vt:lpstr>Q</vt:lpstr>
      <vt:lpstr>Q/A</vt:lpstr>
      <vt:lpstr>A</vt:lpstr>
      <vt:lpstr>Q</vt:lpstr>
      <vt:lpstr>A</vt:lpstr>
      <vt:lpstr>Q</vt:lpstr>
      <vt:lpstr>A</vt:lpstr>
      <vt:lpstr>Q</vt:lpstr>
      <vt:lpstr>A</vt:lpstr>
      <vt:lpstr>A</vt:lpstr>
      <vt:lpstr>PowerPoint Presentation</vt:lpstr>
      <vt:lpstr>PowerPoint Presentation</vt:lpstr>
      <vt:lpstr>PowerPoint Presentation</vt:lpstr>
      <vt:lpstr>PowerPoint Presentation</vt:lpstr>
      <vt:lpstr>PowerPoint Presentation</vt:lpstr>
      <vt:lpstr>Q</vt:lpstr>
      <vt:lpstr>A</vt:lpstr>
      <vt:lpstr>Q</vt:lpstr>
      <vt:lpstr>Q/A</vt:lpstr>
      <vt:lpstr>A</vt:lpstr>
      <vt:lpstr>Q</vt:lpstr>
      <vt:lpstr>Q/A</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A</vt:lpstr>
      <vt:lpstr>Q</vt:lpstr>
      <vt:lpstr>A</vt:lpstr>
      <vt:lpstr>Q</vt:lpstr>
      <vt:lpstr>A</vt:lpstr>
      <vt:lpstr>Q</vt:lpstr>
      <vt:lpstr>A</vt:lpstr>
      <vt:lpstr>PowerPoint Presentation</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A/Q</vt:lpstr>
      <vt:lpstr>A</vt:lpstr>
      <vt:lpstr>Q</vt:lpstr>
      <vt:lpstr>A</vt:lpstr>
      <vt:lpstr>Q</vt:lpstr>
      <vt:lpstr>A</vt:lpstr>
      <vt:lpstr>Q</vt:lpstr>
      <vt:lpstr>A</vt:lpstr>
      <vt:lpstr>Q</vt:lpstr>
      <vt:lpstr>A</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Q/A</vt:lpstr>
      <vt:lpstr>A</vt:lpstr>
      <vt:lpstr>Q</vt:lpstr>
      <vt:lpstr>A</vt:lpstr>
      <vt:lpstr>Q</vt:lpstr>
      <vt:lpstr>Q/A</vt:lpstr>
      <vt:lpstr>A</vt:lpstr>
      <vt:lpstr>Q</vt:lpstr>
      <vt:lpstr>A</vt:lpstr>
      <vt:lpstr>PowerPoint Presentation</vt:lpstr>
      <vt:lpstr>Q</vt:lpstr>
      <vt:lpstr>A</vt:lpstr>
      <vt:lpstr>A</vt:lpstr>
      <vt:lpstr>Q</vt:lpstr>
      <vt:lpstr>Q/A</vt:lpstr>
      <vt:lpstr>A</vt:lpstr>
      <vt:lpstr>A</vt:lpstr>
      <vt:lpstr>Q</vt:lpstr>
      <vt:lpstr>A</vt:lpstr>
      <vt:lpstr>Q</vt:lpstr>
      <vt:lpstr>Q/A</vt:lpstr>
      <vt:lpstr>A</vt:lpstr>
      <vt:lpstr>A</vt:lpstr>
      <vt:lpstr>Q</vt:lpstr>
      <vt:lpstr>A</vt:lpstr>
      <vt:lpstr>Q</vt:lpstr>
      <vt:lpstr>A</vt:lpstr>
      <vt:lpstr>A</vt:lpstr>
      <vt:lpstr>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PowerPoint Presentation</vt:lpstr>
      <vt:lpstr>PowerPoint Presentation</vt:lpstr>
      <vt:lpstr>Q</vt:lpstr>
      <vt:lpstr>A</vt:lpstr>
      <vt:lpstr>Q</vt:lpstr>
      <vt:lpstr>A</vt:lpstr>
      <vt:lpstr>Q</vt:lpstr>
      <vt:lpstr>A</vt:lpstr>
      <vt:lpstr>Q</vt:lpstr>
      <vt:lpstr>A</vt:lpstr>
      <vt:lpstr>PowerPoint Presentation</vt:lpstr>
      <vt:lpstr>Q</vt:lpstr>
      <vt:lpstr>A</vt:lpstr>
      <vt:lpstr>Q</vt:lpstr>
      <vt:lpstr>A</vt:lpstr>
      <vt:lpstr>PowerPoint Presentation</vt:lpstr>
      <vt:lpstr>Q</vt:lpstr>
      <vt:lpstr>A</vt:lpstr>
      <vt:lpstr>Q</vt:lpstr>
      <vt:lpstr>Q</vt:lpstr>
      <vt:lpstr>A</vt:lpstr>
      <vt:lpstr>Q</vt:lpstr>
      <vt:lpstr>A</vt:lpstr>
      <vt:lpstr>Q</vt:lpstr>
      <vt:lpstr>A</vt:lpstr>
      <vt:lpstr>Q</vt:lpstr>
      <vt:lpstr>A</vt:lpstr>
      <vt:lpstr>PowerPoint Presentation</vt:lpstr>
      <vt:lpstr>Q</vt:lpstr>
      <vt:lpstr>A</vt:lpstr>
      <vt:lpstr>Q</vt:lpstr>
      <vt:lpstr>A</vt:lpstr>
      <vt:lpstr>PowerPoint Presentation</vt:lpstr>
      <vt:lpstr>Q</vt:lpstr>
      <vt:lpstr>A</vt:lpstr>
      <vt:lpstr>A</vt:lpstr>
      <vt:lpstr>Q</vt:lpstr>
      <vt:lpstr>Q/A</vt:lpstr>
      <vt:lpstr>A</vt:lpstr>
      <vt:lpstr>PowerPoint Presentation</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A</vt:lpstr>
      <vt:lpstr>Q</vt:lpstr>
      <vt:lpstr>A</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B. Flynn</dc:creator>
  <cp:lastModifiedBy>Debra Marchi</cp:lastModifiedBy>
  <cp:revision>180</cp:revision>
  <dcterms:created xsi:type="dcterms:W3CDTF">2008-09-06T21:47:10Z</dcterms:created>
  <dcterms:modified xsi:type="dcterms:W3CDTF">2022-12-08T19:16:48Z</dcterms:modified>
</cp:coreProperties>
</file>