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9" r:id="rId2"/>
    <p:sldId id="463" r:id="rId3"/>
    <p:sldId id="464" r:id="rId4"/>
    <p:sldId id="465" r:id="rId5"/>
    <p:sldId id="471" r:id="rId6"/>
    <p:sldId id="472" r:id="rId7"/>
    <p:sldId id="473" r:id="rId8"/>
    <p:sldId id="474" r:id="rId9"/>
    <p:sldId id="703" r:id="rId10"/>
    <p:sldId id="704" r:id="rId11"/>
    <p:sldId id="705" r:id="rId12"/>
    <p:sldId id="706" r:id="rId13"/>
    <p:sldId id="707" r:id="rId14"/>
    <p:sldId id="466" r:id="rId15"/>
    <p:sldId id="467" r:id="rId16"/>
    <p:sldId id="475" r:id="rId17"/>
    <p:sldId id="476" r:id="rId18"/>
    <p:sldId id="477" r:id="rId19"/>
    <p:sldId id="478" r:id="rId20"/>
    <p:sldId id="479" r:id="rId21"/>
    <p:sldId id="480" r:id="rId22"/>
    <p:sldId id="481" r:id="rId23"/>
    <p:sldId id="482" r:id="rId24"/>
    <p:sldId id="483" r:id="rId25"/>
    <p:sldId id="484" r:id="rId26"/>
    <p:sldId id="708" r:id="rId27"/>
    <p:sldId id="709" r:id="rId28"/>
    <p:sldId id="485" r:id="rId29"/>
    <p:sldId id="486" r:id="rId30"/>
    <p:sldId id="487" r:id="rId31"/>
    <p:sldId id="488" r:id="rId32"/>
    <p:sldId id="489" r:id="rId33"/>
    <p:sldId id="468" r:id="rId34"/>
    <p:sldId id="469" r:id="rId35"/>
    <p:sldId id="470" r:id="rId36"/>
    <p:sldId id="523" r:id="rId37"/>
    <p:sldId id="524" r:id="rId38"/>
    <p:sldId id="716" r:id="rId39"/>
    <p:sldId id="701" r:id="rId40"/>
    <p:sldId id="702" r:id="rId41"/>
    <p:sldId id="710" r:id="rId42"/>
    <p:sldId id="529" r:id="rId43"/>
    <p:sldId id="530" r:id="rId44"/>
    <p:sldId id="699" r:id="rId45"/>
    <p:sldId id="670" r:id="rId46"/>
    <p:sldId id="671" r:id="rId47"/>
    <p:sldId id="672" r:id="rId48"/>
    <p:sldId id="673" r:id="rId49"/>
    <p:sldId id="570" r:id="rId50"/>
    <p:sldId id="674" r:id="rId51"/>
    <p:sldId id="675" r:id="rId52"/>
    <p:sldId id="676" r:id="rId53"/>
    <p:sldId id="677" r:id="rId54"/>
    <p:sldId id="678" r:id="rId55"/>
    <p:sldId id="679" r:id="rId56"/>
    <p:sldId id="297" r:id="rId57"/>
    <p:sldId id="711" r:id="rId58"/>
    <p:sldId id="680" r:id="rId59"/>
    <p:sldId id="298" r:id="rId60"/>
    <p:sldId id="299" r:id="rId61"/>
    <p:sldId id="300" r:id="rId62"/>
    <p:sldId id="301" r:id="rId63"/>
    <p:sldId id="302" r:id="rId64"/>
    <p:sldId id="303" r:id="rId65"/>
    <p:sldId id="304" r:id="rId66"/>
    <p:sldId id="305" r:id="rId67"/>
    <p:sldId id="306" r:id="rId68"/>
    <p:sldId id="265" r:id="rId69"/>
    <p:sldId id="681" r:id="rId70"/>
    <p:sldId id="682" r:id="rId71"/>
    <p:sldId id="715" r:id="rId72"/>
    <p:sldId id="683" r:id="rId73"/>
    <p:sldId id="684" r:id="rId74"/>
    <p:sldId id="685" r:id="rId75"/>
    <p:sldId id="686" r:id="rId76"/>
    <p:sldId id="687" r:id="rId77"/>
    <p:sldId id="554" r:id="rId78"/>
    <p:sldId id="688" r:id="rId79"/>
    <p:sldId id="713" r:id="rId80"/>
    <p:sldId id="689" r:id="rId81"/>
    <p:sldId id="690" r:id="rId82"/>
    <p:sldId id="691" r:id="rId83"/>
    <p:sldId id="714" r:id="rId84"/>
    <p:sldId id="692" r:id="rId85"/>
    <p:sldId id="693" r:id="rId86"/>
    <p:sldId id="712" r:id="rId87"/>
    <p:sldId id="694" r:id="rId88"/>
    <p:sldId id="695" r:id="rId89"/>
    <p:sldId id="696" r:id="rId90"/>
    <p:sldId id="697" r:id="rId91"/>
    <p:sldId id="698" r:id="rId92"/>
    <p:sldId id="700" r:id="rId93"/>
    <p:sldId id="257" r:id="rId94"/>
    <p:sldId id="462" r:id="rId95"/>
    <p:sldId id="527" r:id="rId96"/>
    <p:sldId id="528" r:id="rId97"/>
    <p:sldId id="531" r:id="rId98"/>
    <p:sldId id="533" r:id="rId99"/>
    <p:sldId id="539" r:id="rId100"/>
    <p:sldId id="541" r:id="rId101"/>
    <p:sldId id="540" r:id="rId102"/>
    <p:sldId id="542" r:id="rId103"/>
    <p:sldId id="543" r:id="rId104"/>
    <p:sldId id="544" r:id="rId105"/>
    <p:sldId id="534" r:id="rId106"/>
    <p:sldId id="535" r:id="rId107"/>
    <p:sldId id="536" r:id="rId108"/>
    <p:sldId id="537" r:id="rId109"/>
    <p:sldId id="538" r:id="rId110"/>
    <p:sldId id="545" r:id="rId111"/>
    <p:sldId id="546" r:id="rId112"/>
    <p:sldId id="547" r:id="rId113"/>
    <p:sldId id="548" r:id="rId114"/>
    <p:sldId id="549" r:id="rId115"/>
    <p:sldId id="550" r:id="rId116"/>
    <p:sldId id="553" r:id="rId117"/>
    <p:sldId id="551" r:id="rId118"/>
    <p:sldId id="552" r:id="rId119"/>
    <p:sldId id="526" r:id="rId120"/>
    <p:sldId id="555" r:id="rId121"/>
    <p:sldId id="556" r:id="rId122"/>
    <p:sldId id="557" r:id="rId123"/>
    <p:sldId id="559" r:id="rId124"/>
    <p:sldId id="558" r:id="rId125"/>
    <p:sldId id="525" r:id="rId126"/>
    <p:sldId id="561" r:id="rId127"/>
    <p:sldId id="560" r:id="rId128"/>
    <p:sldId id="562" r:id="rId129"/>
    <p:sldId id="564" r:id="rId130"/>
    <p:sldId id="565" r:id="rId131"/>
    <p:sldId id="563" r:id="rId132"/>
    <p:sldId id="566" r:id="rId133"/>
    <p:sldId id="568" r:id="rId134"/>
    <p:sldId id="567" r:id="rId135"/>
    <p:sldId id="569" r:id="rId136"/>
    <p:sldId id="461" r:id="rId137"/>
    <p:sldId id="258" r:id="rId138"/>
    <p:sldId id="419" r:id="rId139"/>
    <p:sldId id="423" r:id="rId140"/>
    <p:sldId id="422" r:id="rId141"/>
    <p:sldId id="424" r:id="rId142"/>
    <p:sldId id="425" r:id="rId143"/>
    <p:sldId id="426" r:id="rId144"/>
    <p:sldId id="427" r:id="rId145"/>
    <p:sldId id="340" r:id="rId146"/>
    <p:sldId id="341" r:id="rId147"/>
    <p:sldId id="342" r:id="rId148"/>
    <p:sldId id="343" r:id="rId149"/>
    <p:sldId id="456" r:id="rId150"/>
    <p:sldId id="344" r:id="rId151"/>
    <p:sldId id="345" r:id="rId152"/>
    <p:sldId id="420" r:id="rId153"/>
    <p:sldId id="421" r:id="rId154"/>
    <p:sldId id="266" r:id="rId155"/>
    <p:sldId id="267" r:id="rId156"/>
    <p:sldId id="457" r:id="rId157"/>
    <p:sldId id="268" r:id="rId158"/>
    <p:sldId id="269" r:id="rId159"/>
    <p:sldId id="455" r:id="rId160"/>
    <p:sldId id="458" r:id="rId161"/>
    <p:sldId id="459" r:id="rId162"/>
    <p:sldId id="272" r:id="rId163"/>
    <p:sldId id="273" r:id="rId164"/>
    <p:sldId id="274" r:id="rId165"/>
    <p:sldId id="275" r:id="rId166"/>
    <p:sldId id="276" r:id="rId167"/>
    <p:sldId id="277" r:id="rId168"/>
    <p:sldId id="278" r:id="rId169"/>
    <p:sldId id="577" r:id="rId170"/>
    <p:sldId id="279" r:id="rId171"/>
    <p:sldId id="280" r:id="rId172"/>
    <p:sldId id="281" r:id="rId173"/>
    <p:sldId id="282" r:id="rId174"/>
    <p:sldId id="283" r:id="rId175"/>
    <p:sldId id="284" r:id="rId176"/>
    <p:sldId id="578" r:id="rId177"/>
    <p:sldId id="418" r:id="rId178"/>
    <p:sldId id="490" r:id="rId179"/>
    <p:sldId id="495" r:id="rId180"/>
    <p:sldId id="496" r:id="rId181"/>
    <p:sldId id="505" r:id="rId182"/>
    <p:sldId id="506" r:id="rId183"/>
    <p:sldId id="497" r:id="rId184"/>
    <p:sldId id="498" r:id="rId185"/>
    <p:sldId id="499" r:id="rId186"/>
    <p:sldId id="500" r:id="rId187"/>
    <p:sldId id="507" r:id="rId188"/>
    <p:sldId id="508" r:id="rId189"/>
    <p:sldId id="509" r:id="rId190"/>
    <p:sldId id="510" r:id="rId191"/>
    <p:sldId id="511" r:id="rId192"/>
    <p:sldId id="512" r:id="rId193"/>
    <p:sldId id="513" r:id="rId194"/>
    <p:sldId id="514" r:id="rId195"/>
    <p:sldId id="493" r:id="rId196"/>
    <p:sldId id="515" r:id="rId197"/>
    <p:sldId id="516" r:id="rId198"/>
    <p:sldId id="492" r:id="rId199"/>
    <p:sldId id="501" r:id="rId200"/>
    <p:sldId id="502" r:id="rId201"/>
    <p:sldId id="503" r:id="rId202"/>
    <p:sldId id="504" r:id="rId203"/>
    <p:sldId id="494" r:id="rId204"/>
    <p:sldId id="571" r:id="rId205"/>
    <p:sldId id="572" r:id="rId206"/>
    <p:sldId id="573" r:id="rId207"/>
    <p:sldId id="574" r:id="rId208"/>
    <p:sldId id="575" r:id="rId209"/>
    <p:sldId id="576" r:id="rId210"/>
    <p:sldId id="285" r:id="rId211"/>
    <p:sldId id="286" r:id="rId212"/>
    <p:sldId id="287" r:id="rId213"/>
    <p:sldId id="288" r:id="rId214"/>
    <p:sldId id="289" r:id="rId215"/>
    <p:sldId id="290" r:id="rId216"/>
    <p:sldId id="624" r:id="rId217"/>
    <p:sldId id="625" r:id="rId218"/>
    <p:sldId id="291" r:id="rId219"/>
    <p:sldId id="292" r:id="rId220"/>
    <p:sldId id="579" r:id="rId221"/>
    <p:sldId id="580" r:id="rId222"/>
    <p:sldId id="581" r:id="rId223"/>
    <p:sldId id="582" r:id="rId224"/>
    <p:sldId id="583" r:id="rId225"/>
    <p:sldId id="584" r:id="rId226"/>
    <p:sldId id="585" r:id="rId227"/>
    <p:sldId id="596" r:id="rId228"/>
    <p:sldId id="598" r:id="rId229"/>
    <p:sldId id="599" r:id="rId230"/>
    <p:sldId id="600" r:id="rId231"/>
    <p:sldId id="601" r:id="rId232"/>
    <p:sldId id="602" r:id="rId233"/>
    <p:sldId id="616" r:id="rId234"/>
    <p:sldId id="618" r:id="rId235"/>
    <p:sldId id="619" r:id="rId236"/>
    <p:sldId id="617" r:id="rId237"/>
    <p:sldId id="620" r:id="rId238"/>
    <p:sldId id="621" r:id="rId239"/>
    <p:sldId id="622" r:id="rId240"/>
    <p:sldId id="603" r:id="rId241"/>
    <p:sldId id="604" r:id="rId242"/>
    <p:sldId id="605" r:id="rId243"/>
    <p:sldId id="606" r:id="rId244"/>
    <p:sldId id="607" r:id="rId245"/>
    <p:sldId id="608" r:id="rId246"/>
    <p:sldId id="609" r:id="rId247"/>
    <p:sldId id="610" r:id="rId248"/>
    <p:sldId id="612" r:id="rId249"/>
    <p:sldId id="613" r:id="rId250"/>
    <p:sldId id="615" r:id="rId251"/>
    <p:sldId id="623" r:id="rId252"/>
    <p:sldId id="293" r:id="rId253"/>
    <p:sldId id="294" r:id="rId254"/>
    <p:sldId id="627" r:id="rId255"/>
    <p:sldId id="632" r:id="rId256"/>
    <p:sldId id="633" r:id="rId257"/>
    <p:sldId id="635" r:id="rId258"/>
    <p:sldId id="634" r:id="rId259"/>
    <p:sldId id="636" r:id="rId260"/>
    <p:sldId id="628" r:id="rId261"/>
    <p:sldId id="629" r:id="rId262"/>
    <p:sldId id="637" r:id="rId263"/>
    <p:sldId id="638" r:id="rId264"/>
    <p:sldId id="639" r:id="rId265"/>
    <p:sldId id="630" r:id="rId266"/>
    <p:sldId id="642" r:id="rId267"/>
    <p:sldId id="641" r:id="rId268"/>
    <p:sldId id="644" r:id="rId269"/>
    <p:sldId id="643" r:id="rId270"/>
    <p:sldId id="645" r:id="rId271"/>
    <p:sldId id="646" r:id="rId272"/>
    <p:sldId id="647" r:id="rId273"/>
    <p:sldId id="648" r:id="rId274"/>
    <p:sldId id="649" r:id="rId275"/>
    <p:sldId id="650" r:id="rId276"/>
    <p:sldId id="651" r:id="rId277"/>
    <p:sldId id="652" r:id="rId278"/>
    <p:sldId id="653" r:id="rId279"/>
    <p:sldId id="654" r:id="rId280"/>
    <p:sldId id="655" r:id="rId281"/>
    <p:sldId id="631" r:id="rId282"/>
    <p:sldId id="658" r:id="rId283"/>
    <p:sldId id="659" r:id="rId284"/>
    <p:sldId id="660" r:id="rId285"/>
    <p:sldId id="661" r:id="rId286"/>
    <p:sldId id="662" r:id="rId287"/>
    <p:sldId id="656" r:id="rId288"/>
    <p:sldId id="663" r:id="rId289"/>
    <p:sldId id="664" r:id="rId290"/>
    <p:sldId id="665" r:id="rId291"/>
    <p:sldId id="666" r:id="rId292"/>
    <p:sldId id="667" r:id="rId293"/>
    <p:sldId id="668" r:id="rId294"/>
    <p:sldId id="669" r:id="rId2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3CEFF"/>
    <a:srgbClr val="99FF99"/>
    <a:srgbClr val="FF99FF"/>
    <a:srgbClr val="FFCCFF"/>
    <a:srgbClr val="888888"/>
    <a:srgbClr val="97E4FF"/>
    <a:srgbClr val="FFD85D"/>
    <a:srgbClr val="FFCC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7" autoAdjust="0"/>
    <p:restoredTop sz="94660"/>
  </p:normalViewPr>
  <p:slideViewPr>
    <p:cSldViewPr>
      <p:cViewPr>
        <p:scale>
          <a:sx n="72" d="100"/>
          <a:sy n="72" d="100"/>
        </p:scale>
        <p:origin x="13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tableStyles" Target="tableStyle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presProps" Target="pres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viewProps" Target="viewProp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theme" Target="theme/theme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61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fld id="{837324CE-1FA1-4361-8DB6-9F22D6F3A57F}" type="datetimeFigureOut">
              <a:rPr lang="en-US" smtClean="0"/>
              <a:t>11/10/2020</a:t>
            </a:fld>
            <a:endParaRPr lang="en-US"/>
          </a:p>
        </p:txBody>
      </p:sp>
      <p:sp>
        <p:nvSpPr>
          <p:cNvPr id="39" name="Rectangle 6"/>
          <p:cNvSpPr>
            <a:spLocks noGrp="1" noChangeArrowheads="1"/>
          </p:cNvSpPr>
          <p:nvPr>
            <p:ph type="ftr" sz="quarter" idx="11"/>
          </p:nvPr>
        </p:nvSpPr>
        <p:spPr/>
        <p:txBody>
          <a:bodyPr/>
          <a:lstStyle>
            <a:lvl1pPr>
              <a:defRPr/>
            </a:lvl1pPr>
          </a:lstStyle>
          <a:p>
            <a:endParaRPr lang="en-US"/>
          </a:p>
        </p:txBody>
      </p:sp>
      <p:sp>
        <p:nvSpPr>
          <p:cNvPr id="40" name="Rectangle 7"/>
          <p:cNvSpPr>
            <a:spLocks noGrp="1" noChangeArrowheads="1"/>
          </p:cNvSpPr>
          <p:nvPr>
            <p:ph type="sldNum" sz="quarter" idx="12"/>
          </p:nvPr>
        </p:nvSpPr>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101434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90130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318156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386904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235437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112826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277444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222022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2132649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41609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837324CE-1FA1-4361-8DB6-9F22D6F3A57F}" type="datetimeFigureOut">
              <a:rPr lang="en-US" smtClean="0"/>
              <a:t>11/10/2020</a:t>
            </a:fld>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EC0A5C61-1C92-4459-8BC0-67D1E1654542}" type="slidenum">
              <a:rPr lang="en-US" smtClean="0"/>
              <a:t>‹#›</a:t>
            </a:fld>
            <a:endParaRPr lang="en-US"/>
          </a:p>
        </p:txBody>
      </p:sp>
    </p:spTree>
    <p:extLst>
      <p:ext uri="{BB962C8B-B14F-4D97-AF65-F5344CB8AC3E}">
        <p14:creationId xmlns:p14="http://schemas.microsoft.com/office/powerpoint/2010/main" val="168552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fld id="{837324CE-1FA1-4361-8DB6-9F22D6F3A57F}" type="datetimeFigureOut">
              <a:rPr lang="en-US" smtClean="0"/>
              <a:t>11/10/2020</a:t>
            </a:fld>
            <a:endParaRPr lang="en-US"/>
          </a:p>
        </p:txBody>
      </p:sp>
      <p:sp>
        <p:nvSpPr>
          <p:cNvPr id="512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512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EC0A5C61-1C92-4459-8BC0-67D1E1654542}" type="slidenum">
              <a:rPr lang="en-US" smtClean="0"/>
              <a:t>‹#›</a:t>
            </a:fld>
            <a:endParaRPr 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a:t>
            </a:fld>
            <a:endParaRPr lang="en-US" altLang="en-US"/>
          </a:p>
        </p:txBody>
      </p:sp>
      <p:sp>
        <p:nvSpPr>
          <p:cNvPr id="2" name="TextBox 1"/>
          <p:cNvSpPr txBox="1"/>
          <p:nvPr/>
        </p:nvSpPr>
        <p:spPr>
          <a:xfrm>
            <a:off x="457200" y="914400"/>
            <a:ext cx="8153399" cy="338554"/>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endParaRPr lang="en-US" sz="1600" dirty="0"/>
          </a:p>
        </p:txBody>
      </p:sp>
      <p:sp>
        <p:nvSpPr>
          <p:cNvPr id="4" name="TextBox 3">
            <a:extLst>
              <a:ext uri="{FF2B5EF4-FFF2-40B4-BE49-F238E27FC236}">
                <a16:creationId xmlns:a16="http://schemas.microsoft.com/office/drawing/2014/main" id="{8D878122-A012-49C6-BA66-1CA1F57BD6C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Rectangle 2">
            <a:extLst>
              <a:ext uri="{FF2B5EF4-FFF2-40B4-BE49-F238E27FC236}">
                <a16:creationId xmlns:a16="http://schemas.microsoft.com/office/drawing/2014/main" id="{31067419-AB50-480C-A901-18E769799C13}"/>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Tree>
    <p:extLst>
      <p:ext uri="{BB962C8B-B14F-4D97-AF65-F5344CB8AC3E}">
        <p14:creationId xmlns:p14="http://schemas.microsoft.com/office/powerpoint/2010/main" val="228886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10</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chemeClr val="bg1">
                    <a:lumMod val="65000"/>
                  </a:schemeClr>
                </a:solidFill>
              </a:rPr>
              <a:t>In CRVO, where does thrombosis typically occur?</a:t>
            </a:r>
          </a:p>
          <a:p>
            <a:r>
              <a:rPr lang="en-US" sz="1400" dirty="0">
                <a:solidFill>
                  <a:schemeClr val="bg1">
                    <a:lumMod val="65000"/>
                  </a:schemeClr>
                </a:solidFill>
              </a:rPr>
              <a:t>At the lamina cribrosa, or just posterior to it</a:t>
            </a:r>
          </a:p>
          <a:p>
            <a:endParaRPr lang="en-US" sz="1400" dirty="0">
              <a:solidFill>
                <a:schemeClr val="bg1">
                  <a:lumMod val="65000"/>
                </a:schemeClr>
              </a:solidFill>
            </a:endParaRPr>
          </a:p>
          <a:p>
            <a:r>
              <a:rPr lang="en-US" sz="1400" i="1" dirty="0">
                <a:solidFill>
                  <a:schemeClr val="bg1">
                    <a:lumMod val="65000"/>
                  </a:schemeClr>
                </a:solidFill>
              </a:rPr>
              <a:t>In BRVO, at what type of location does thrombosis typically occur?</a:t>
            </a:r>
          </a:p>
          <a:p>
            <a:r>
              <a:rPr lang="en-US" sz="1400" b="1" dirty="0">
                <a:solidFill>
                  <a:srgbClr val="0000FF"/>
                </a:solidFill>
              </a:rPr>
              <a:t>At an A-V crossing point</a:t>
            </a:r>
            <a:endParaRPr lang="en-US" sz="1400" b="1" dirty="0"/>
          </a:p>
        </p:txBody>
      </p:sp>
      <p:sp>
        <p:nvSpPr>
          <p:cNvPr id="6" name="Rectangle 2">
            <a:extLst>
              <a:ext uri="{FF2B5EF4-FFF2-40B4-BE49-F238E27FC236}">
                <a16:creationId xmlns:a16="http://schemas.microsoft.com/office/drawing/2014/main" id="{93FADC01-ED40-4537-BB07-2623F985B9D0}"/>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5" name="Oval 4">
            <a:extLst>
              <a:ext uri="{FF2B5EF4-FFF2-40B4-BE49-F238E27FC236}">
                <a16:creationId xmlns:a16="http://schemas.microsoft.com/office/drawing/2014/main" id="{F17F0D93-1B3B-4F47-B1D3-FA1CB6748663}"/>
              </a:ext>
            </a:extLst>
          </p:cNvPr>
          <p:cNvSpPr/>
          <p:nvPr/>
        </p:nvSpPr>
        <p:spPr>
          <a:xfrm>
            <a:off x="1836476" y="2520881"/>
            <a:ext cx="2392624" cy="50912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C4E083-83E9-4523-9538-3E4C87517932}"/>
              </a:ext>
            </a:extLst>
          </p:cNvPr>
          <p:cNvSpPr txBox="1"/>
          <p:nvPr/>
        </p:nvSpPr>
        <p:spPr>
          <a:xfrm>
            <a:off x="1028700" y="3104415"/>
            <a:ext cx="6400800" cy="523220"/>
          </a:xfrm>
          <a:prstGeom prst="rect">
            <a:avLst/>
          </a:prstGeom>
          <a:noFill/>
        </p:spPr>
        <p:txBody>
          <a:bodyPr wrap="square" rtlCol="0">
            <a:spAutoFit/>
          </a:bodyPr>
          <a:lstStyle/>
          <a:p>
            <a:r>
              <a:rPr lang="en-US" sz="1400" i="1" dirty="0">
                <a:solidFill>
                  <a:srgbClr val="0000FF"/>
                </a:solidFill>
              </a:rPr>
              <a:t>What should you consider if a BRVO occurs at a </a:t>
            </a:r>
            <a:r>
              <a:rPr lang="en-US" sz="1400" b="1" dirty="0">
                <a:solidFill>
                  <a:srgbClr val="0000FF"/>
                </a:solidFill>
              </a:rPr>
              <a:t>non</a:t>
            </a:r>
            <a:r>
              <a:rPr lang="en-US" sz="1400" i="1" dirty="0">
                <a:solidFill>
                  <a:srgbClr val="0000FF"/>
                </a:solidFill>
              </a:rPr>
              <a:t>-crossing point?</a:t>
            </a:r>
          </a:p>
          <a:p>
            <a:r>
              <a:rPr lang="en-US" sz="1400" dirty="0">
                <a:solidFill>
                  <a:srgbClr val="0000FF"/>
                </a:solidFill>
              </a:rPr>
              <a:t>You should consider whether the </a:t>
            </a:r>
            <a:r>
              <a:rPr lang="en-US" sz="1400" dirty="0" err="1">
                <a:solidFill>
                  <a:srgbClr val="0000FF"/>
                </a:solidFill>
              </a:rPr>
              <a:t>pt</a:t>
            </a:r>
            <a:r>
              <a:rPr lang="en-US" sz="1400" dirty="0">
                <a:solidFill>
                  <a:srgbClr val="0000FF"/>
                </a:solidFill>
              </a:rPr>
              <a:t> has some form of  inflammatory  condition</a:t>
            </a:r>
            <a:endParaRPr lang="en-US" sz="1400" dirty="0"/>
          </a:p>
        </p:txBody>
      </p:sp>
      <p:sp>
        <p:nvSpPr>
          <p:cNvPr id="7" name="Rectangle 6">
            <a:extLst>
              <a:ext uri="{FF2B5EF4-FFF2-40B4-BE49-F238E27FC236}">
                <a16:creationId xmlns:a16="http://schemas.microsoft.com/office/drawing/2014/main" id="{B4601975-4214-4736-A25C-BBFFE61BAAE5}"/>
              </a:ext>
            </a:extLst>
          </p:cNvPr>
          <p:cNvSpPr/>
          <p:nvPr/>
        </p:nvSpPr>
        <p:spPr>
          <a:xfrm>
            <a:off x="5334000" y="3382765"/>
            <a:ext cx="1143000" cy="198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E73B6F-9503-4576-8670-787F4D44557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7316360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9175D96-486B-4045-B8A5-FA32D2A21186}"/>
              </a:ext>
            </a:extLst>
          </p:cNvPr>
          <p:cNvSpPr/>
          <p:nvPr/>
        </p:nvSpPr>
        <p:spPr>
          <a:xfrm>
            <a:off x="1447800" y="4706164"/>
            <a:ext cx="6040610" cy="151881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100</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562682" y="3195062"/>
            <a:ext cx="7332393" cy="1323439"/>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a:t>
            </a:r>
            <a:r>
              <a:rPr lang="en-US" sz="1600" b="1" dirty="0">
                <a:solidFill>
                  <a:srgbClr val="0000FF"/>
                </a:solidFill>
              </a:rPr>
              <a:t>signs and symptoms </a:t>
            </a:r>
            <a:r>
              <a:rPr lang="en-US" sz="1600" dirty="0">
                <a:solidFill>
                  <a:schemeClr val="bg1">
                    <a:lumMod val="75000"/>
                  </a:schemeClr>
                </a:solidFill>
              </a:rPr>
              <a:t>owing to chronic ocular hypoperfusion</a:t>
            </a:r>
          </a:p>
        </p:txBody>
      </p:sp>
      <p:sp>
        <p:nvSpPr>
          <p:cNvPr id="9" name="TextBox 8">
            <a:extLst>
              <a:ext uri="{FF2B5EF4-FFF2-40B4-BE49-F238E27FC236}">
                <a16:creationId xmlns:a16="http://schemas.microsoft.com/office/drawing/2014/main" id="{CA0A04EC-9075-4F7E-9A7F-E80F22F16A62}"/>
              </a:ext>
            </a:extLst>
          </p:cNvPr>
          <p:cNvSpPr txBox="1"/>
          <p:nvPr/>
        </p:nvSpPr>
        <p:spPr>
          <a:xfrm>
            <a:off x="2438400" y="4768487"/>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0" name="TextBox 9">
            <a:extLst>
              <a:ext uri="{FF2B5EF4-FFF2-40B4-BE49-F238E27FC236}">
                <a16:creationId xmlns:a16="http://schemas.microsoft.com/office/drawing/2014/main" id="{3B112FA7-FEEE-4855-9661-F80D5D687CDF}"/>
              </a:ext>
            </a:extLst>
          </p:cNvPr>
          <p:cNvSpPr txBox="1"/>
          <p:nvPr/>
        </p:nvSpPr>
        <p:spPr>
          <a:xfrm>
            <a:off x="1558248" y="5110352"/>
            <a:ext cx="1963999" cy="1015663"/>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--Retinal hemorrhages</a:t>
            </a:r>
          </a:p>
          <a:p>
            <a:r>
              <a:rPr lang="en-US" sz="1400" dirty="0">
                <a:solidFill>
                  <a:schemeClr val="bg1"/>
                </a:solidFill>
              </a:rPr>
              <a:t>--NVI/NVA</a:t>
            </a:r>
          </a:p>
          <a:p>
            <a:r>
              <a:rPr lang="en-US" sz="1400" dirty="0">
                <a:solidFill>
                  <a:schemeClr val="bg1"/>
                </a:solidFill>
              </a:rPr>
              <a:t>--AC cell/flare</a:t>
            </a:r>
          </a:p>
        </p:txBody>
      </p:sp>
      <p:sp>
        <p:nvSpPr>
          <p:cNvPr id="12" name="TextBox 11">
            <a:extLst>
              <a:ext uri="{FF2B5EF4-FFF2-40B4-BE49-F238E27FC236}">
                <a16:creationId xmlns:a16="http://schemas.microsoft.com/office/drawing/2014/main" id="{AECB4233-E194-41BD-89E5-398644DFA54A}"/>
              </a:ext>
            </a:extLst>
          </p:cNvPr>
          <p:cNvSpPr txBox="1"/>
          <p:nvPr/>
        </p:nvSpPr>
        <p:spPr>
          <a:xfrm>
            <a:off x="4012779" y="5107041"/>
            <a:ext cx="1441420" cy="1015663"/>
          </a:xfrm>
          <a:prstGeom prst="rect">
            <a:avLst/>
          </a:prstGeom>
          <a:noFill/>
        </p:spPr>
        <p:txBody>
          <a:bodyPr wrap="none" rtlCol="0">
            <a:spAutoFit/>
          </a:bodyPr>
          <a:lstStyle/>
          <a:p>
            <a:r>
              <a:rPr lang="en-US" b="1" dirty="0">
                <a:solidFill>
                  <a:schemeClr val="tx1">
                    <a:lumMod val="65000"/>
                    <a:lumOff val="35000"/>
                  </a:schemeClr>
                </a:solidFill>
              </a:rPr>
              <a:t>Symptoms:</a:t>
            </a:r>
          </a:p>
          <a:p>
            <a:r>
              <a:rPr lang="en-US" sz="1400" dirty="0">
                <a:solidFill>
                  <a:schemeClr val="tx1">
                    <a:lumMod val="65000"/>
                    <a:lumOff val="35000"/>
                  </a:schemeClr>
                </a:solidFill>
              </a:rPr>
              <a:t>--</a:t>
            </a:r>
          </a:p>
          <a:p>
            <a:r>
              <a:rPr lang="en-US" sz="1400" dirty="0">
                <a:solidFill>
                  <a:schemeClr val="tx1">
                    <a:lumMod val="65000"/>
                    <a:lumOff val="35000"/>
                  </a:schemeClr>
                </a:solidFill>
              </a:rPr>
              <a:t>--</a:t>
            </a:r>
          </a:p>
          <a:p>
            <a:r>
              <a:rPr lang="en-US" sz="1400" dirty="0">
                <a:solidFill>
                  <a:schemeClr val="tx1">
                    <a:lumMod val="65000"/>
                    <a:lumOff val="35000"/>
                  </a:schemeClr>
                </a:solidFill>
              </a:rPr>
              <a:t>--</a:t>
            </a:r>
          </a:p>
        </p:txBody>
      </p:sp>
      <p:sp>
        <p:nvSpPr>
          <p:cNvPr id="13" name="Oval 12">
            <a:extLst>
              <a:ext uri="{FF2B5EF4-FFF2-40B4-BE49-F238E27FC236}">
                <a16:creationId xmlns:a16="http://schemas.microsoft.com/office/drawing/2014/main" id="{7C9B8C53-4349-47CD-9439-102B5FE90C09}"/>
              </a:ext>
            </a:extLst>
          </p:cNvPr>
          <p:cNvSpPr/>
          <p:nvPr/>
        </p:nvSpPr>
        <p:spPr>
          <a:xfrm>
            <a:off x="3156401" y="4075048"/>
            <a:ext cx="2329999" cy="5514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03AF0715-E9D9-4526-A67C-4F18D1A8BDCE}"/>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1E78FD91-FB80-4A0C-8B2C-D9031A0E506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7" name="TextBox 16">
            <a:extLst>
              <a:ext uri="{FF2B5EF4-FFF2-40B4-BE49-F238E27FC236}">
                <a16:creationId xmlns:a16="http://schemas.microsoft.com/office/drawing/2014/main" id="{4418BEFF-1774-4366-B8E1-C83E08DF679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6839174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8021CB-4F51-47B4-B522-3E5D87441D9B}"/>
              </a:ext>
            </a:extLst>
          </p:cNvPr>
          <p:cNvSpPr/>
          <p:nvPr/>
        </p:nvSpPr>
        <p:spPr>
          <a:xfrm>
            <a:off x="1447800" y="4706164"/>
            <a:ext cx="6040610" cy="151881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101</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562682" y="3195062"/>
            <a:ext cx="7332393" cy="1323439"/>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a:t>
            </a:r>
            <a:r>
              <a:rPr lang="en-US" sz="1600" b="1" dirty="0">
                <a:solidFill>
                  <a:srgbClr val="0000FF"/>
                </a:solidFill>
              </a:rPr>
              <a:t>signs and symptoms </a:t>
            </a:r>
            <a:r>
              <a:rPr lang="en-US" sz="1600" dirty="0">
                <a:solidFill>
                  <a:schemeClr val="bg1">
                    <a:lumMod val="75000"/>
                  </a:schemeClr>
                </a:solidFill>
              </a:rPr>
              <a:t>owing to chronic ocular hypoperfusion</a:t>
            </a:r>
          </a:p>
        </p:txBody>
      </p:sp>
      <p:sp>
        <p:nvSpPr>
          <p:cNvPr id="9" name="TextBox 8">
            <a:extLst>
              <a:ext uri="{FF2B5EF4-FFF2-40B4-BE49-F238E27FC236}">
                <a16:creationId xmlns:a16="http://schemas.microsoft.com/office/drawing/2014/main" id="{CA0A04EC-9075-4F7E-9A7F-E80F22F16A62}"/>
              </a:ext>
            </a:extLst>
          </p:cNvPr>
          <p:cNvSpPr txBox="1"/>
          <p:nvPr/>
        </p:nvSpPr>
        <p:spPr>
          <a:xfrm>
            <a:off x="2438400" y="4768487"/>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0" name="TextBox 9">
            <a:extLst>
              <a:ext uri="{FF2B5EF4-FFF2-40B4-BE49-F238E27FC236}">
                <a16:creationId xmlns:a16="http://schemas.microsoft.com/office/drawing/2014/main" id="{3B112FA7-FEEE-4855-9661-F80D5D687CDF}"/>
              </a:ext>
            </a:extLst>
          </p:cNvPr>
          <p:cNvSpPr txBox="1"/>
          <p:nvPr/>
        </p:nvSpPr>
        <p:spPr>
          <a:xfrm>
            <a:off x="1558248" y="5110352"/>
            <a:ext cx="1963999" cy="1015663"/>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--Retinal hemorrhages</a:t>
            </a:r>
          </a:p>
          <a:p>
            <a:r>
              <a:rPr lang="en-US" sz="1400" dirty="0">
                <a:solidFill>
                  <a:schemeClr val="bg1"/>
                </a:solidFill>
              </a:rPr>
              <a:t>--NVI/NVA</a:t>
            </a:r>
          </a:p>
          <a:p>
            <a:r>
              <a:rPr lang="en-US" sz="1400" dirty="0">
                <a:solidFill>
                  <a:schemeClr val="bg1"/>
                </a:solidFill>
              </a:rPr>
              <a:t>--AC cell/flare</a:t>
            </a:r>
          </a:p>
        </p:txBody>
      </p:sp>
      <p:sp>
        <p:nvSpPr>
          <p:cNvPr id="12" name="TextBox 11">
            <a:extLst>
              <a:ext uri="{FF2B5EF4-FFF2-40B4-BE49-F238E27FC236}">
                <a16:creationId xmlns:a16="http://schemas.microsoft.com/office/drawing/2014/main" id="{AECB4233-E194-41BD-89E5-398644DFA54A}"/>
              </a:ext>
            </a:extLst>
          </p:cNvPr>
          <p:cNvSpPr txBox="1"/>
          <p:nvPr/>
        </p:nvSpPr>
        <p:spPr>
          <a:xfrm>
            <a:off x="4012779" y="5107041"/>
            <a:ext cx="1441420" cy="1015663"/>
          </a:xfrm>
          <a:prstGeom prst="rect">
            <a:avLst/>
          </a:prstGeom>
          <a:noFill/>
        </p:spPr>
        <p:txBody>
          <a:bodyPr wrap="none" rtlCol="0">
            <a:spAutoFit/>
          </a:bodyPr>
          <a:lstStyle/>
          <a:p>
            <a:r>
              <a:rPr lang="en-US" b="1" dirty="0">
                <a:solidFill>
                  <a:srgbClr val="FFFF00"/>
                </a:solidFill>
              </a:rPr>
              <a:t>Symptoms:</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a:p>
            <a:r>
              <a:rPr lang="en-US" sz="1400" dirty="0">
                <a:solidFill>
                  <a:schemeClr val="bg1"/>
                </a:solidFill>
              </a:rPr>
              <a:t>--</a:t>
            </a:r>
            <a:r>
              <a:rPr lang="en-US" sz="1400" b="1" i="1" dirty="0">
                <a:solidFill>
                  <a:schemeClr val="bg1"/>
                </a:solidFill>
              </a:rPr>
              <a:t>?</a:t>
            </a:r>
          </a:p>
        </p:txBody>
      </p:sp>
      <p:sp>
        <p:nvSpPr>
          <p:cNvPr id="13" name="Oval 12">
            <a:extLst>
              <a:ext uri="{FF2B5EF4-FFF2-40B4-BE49-F238E27FC236}">
                <a16:creationId xmlns:a16="http://schemas.microsoft.com/office/drawing/2014/main" id="{05125F8B-DE66-4898-B69C-F9BF524D160E}"/>
              </a:ext>
            </a:extLst>
          </p:cNvPr>
          <p:cNvSpPr/>
          <p:nvPr/>
        </p:nvSpPr>
        <p:spPr>
          <a:xfrm>
            <a:off x="3156401" y="4075048"/>
            <a:ext cx="2329999" cy="5514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AD49E327-C252-4C9E-8C68-8FBDFECACD73}"/>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EB8F7881-006F-4E68-BAE5-CD1800C8339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7" name="TextBox 16">
            <a:extLst>
              <a:ext uri="{FF2B5EF4-FFF2-40B4-BE49-F238E27FC236}">
                <a16:creationId xmlns:a16="http://schemas.microsoft.com/office/drawing/2014/main" id="{11701FA3-B60D-414E-B414-0B6F01674FB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5785943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1F8A11-F65A-4957-AE20-96AD50503B30}"/>
              </a:ext>
            </a:extLst>
          </p:cNvPr>
          <p:cNvSpPr/>
          <p:nvPr/>
        </p:nvSpPr>
        <p:spPr>
          <a:xfrm>
            <a:off x="1447800" y="4706164"/>
            <a:ext cx="6040610" cy="151881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102</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562682" y="3195062"/>
            <a:ext cx="7332393" cy="1323439"/>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a:t>
            </a:r>
            <a:r>
              <a:rPr lang="en-US" sz="1600" b="1" dirty="0">
                <a:solidFill>
                  <a:srgbClr val="0000FF"/>
                </a:solidFill>
              </a:rPr>
              <a:t>signs and symptoms </a:t>
            </a:r>
            <a:r>
              <a:rPr lang="en-US" sz="1600" dirty="0">
                <a:solidFill>
                  <a:schemeClr val="bg1">
                    <a:lumMod val="75000"/>
                  </a:schemeClr>
                </a:solidFill>
              </a:rPr>
              <a:t>owing to chronic ocular hypoperfusion</a:t>
            </a:r>
          </a:p>
        </p:txBody>
      </p:sp>
      <p:sp>
        <p:nvSpPr>
          <p:cNvPr id="9" name="TextBox 8">
            <a:extLst>
              <a:ext uri="{FF2B5EF4-FFF2-40B4-BE49-F238E27FC236}">
                <a16:creationId xmlns:a16="http://schemas.microsoft.com/office/drawing/2014/main" id="{CA0A04EC-9075-4F7E-9A7F-E80F22F16A62}"/>
              </a:ext>
            </a:extLst>
          </p:cNvPr>
          <p:cNvSpPr txBox="1"/>
          <p:nvPr/>
        </p:nvSpPr>
        <p:spPr>
          <a:xfrm>
            <a:off x="2438400" y="4768487"/>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0" name="TextBox 9">
            <a:extLst>
              <a:ext uri="{FF2B5EF4-FFF2-40B4-BE49-F238E27FC236}">
                <a16:creationId xmlns:a16="http://schemas.microsoft.com/office/drawing/2014/main" id="{3B112FA7-FEEE-4855-9661-F80D5D687CDF}"/>
              </a:ext>
            </a:extLst>
          </p:cNvPr>
          <p:cNvSpPr txBox="1"/>
          <p:nvPr/>
        </p:nvSpPr>
        <p:spPr>
          <a:xfrm>
            <a:off x="1558248" y="5110352"/>
            <a:ext cx="1963999" cy="1015663"/>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--Retinal hemorrhages</a:t>
            </a:r>
          </a:p>
          <a:p>
            <a:r>
              <a:rPr lang="en-US" sz="1400" dirty="0">
                <a:solidFill>
                  <a:schemeClr val="bg1"/>
                </a:solidFill>
              </a:rPr>
              <a:t>--NVI/NVA</a:t>
            </a:r>
          </a:p>
          <a:p>
            <a:r>
              <a:rPr lang="en-US" sz="1400" dirty="0">
                <a:solidFill>
                  <a:schemeClr val="bg1"/>
                </a:solidFill>
              </a:rPr>
              <a:t>--AC cell/flare</a:t>
            </a:r>
          </a:p>
        </p:txBody>
      </p:sp>
      <p:sp>
        <p:nvSpPr>
          <p:cNvPr id="12" name="TextBox 11">
            <a:extLst>
              <a:ext uri="{FF2B5EF4-FFF2-40B4-BE49-F238E27FC236}">
                <a16:creationId xmlns:a16="http://schemas.microsoft.com/office/drawing/2014/main" id="{AECB4233-E194-41BD-89E5-398644DFA54A}"/>
              </a:ext>
            </a:extLst>
          </p:cNvPr>
          <p:cNvSpPr txBox="1"/>
          <p:nvPr/>
        </p:nvSpPr>
        <p:spPr>
          <a:xfrm>
            <a:off x="4012779" y="5107041"/>
            <a:ext cx="3217547" cy="1015663"/>
          </a:xfrm>
          <a:prstGeom prst="rect">
            <a:avLst/>
          </a:prstGeom>
          <a:noFill/>
        </p:spPr>
        <p:txBody>
          <a:bodyPr wrap="none" rtlCol="0">
            <a:spAutoFit/>
          </a:bodyPr>
          <a:lstStyle/>
          <a:p>
            <a:r>
              <a:rPr lang="en-US" b="1" dirty="0">
                <a:solidFill>
                  <a:srgbClr val="FFFF00"/>
                </a:solidFill>
              </a:rPr>
              <a:t>Symptoms:</a:t>
            </a:r>
          </a:p>
          <a:p>
            <a:r>
              <a:rPr lang="en-US" sz="1400" dirty="0">
                <a:solidFill>
                  <a:schemeClr val="bg1"/>
                </a:solidFill>
              </a:rPr>
              <a:t>--Decreased vision</a:t>
            </a:r>
          </a:p>
          <a:p>
            <a:r>
              <a:rPr lang="en-US" sz="1400" dirty="0">
                <a:solidFill>
                  <a:schemeClr val="bg1"/>
                </a:solidFill>
              </a:rPr>
              <a:t>--Pain</a:t>
            </a:r>
          </a:p>
          <a:p>
            <a:r>
              <a:rPr lang="en-US" sz="1400" dirty="0">
                <a:solidFill>
                  <a:schemeClr val="bg1"/>
                </a:solidFill>
              </a:rPr>
              <a:t>--Prolonged </a:t>
            </a:r>
            <a:r>
              <a:rPr lang="en-US" sz="1400" dirty="0" err="1">
                <a:solidFill>
                  <a:schemeClr val="bg1"/>
                </a:solidFill>
              </a:rPr>
              <a:t>photostress</a:t>
            </a:r>
            <a:r>
              <a:rPr lang="en-US" sz="1400" dirty="0">
                <a:solidFill>
                  <a:schemeClr val="bg1"/>
                </a:solidFill>
              </a:rPr>
              <a:t> recovery time</a:t>
            </a:r>
          </a:p>
        </p:txBody>
      </p:sp>
      <p:sp>
        <p:nvSpPr>
          <p:cNvPr id="13" name="Oval 12">
            <a:extLst>
              <a:ext uri="{FF2B5EF4-FFF2-40B4-BE49-F238E27FC236}">
                <a16:creationId xmlns:a16="http://schemas.microsoft.com/office/drawing/2014/main" id="{3DF79109-3D6C-4141-8568-9EA678E9C44F}"/>
              </a:ext>
            </a:extLst>
          </p:cNvPr>
          <p:cNvSpPr/>
          <p:nvPr/>
        </p:nvSpPr>
        <p:spPr>
          <a:xfrm>
            <a:off x="3156401" y="4075048"/>
            <a:ext cx="2329999" cy="5514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28428D6C-E7FB-4086-9067-D598E6F0725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47E7D35B-8FE2-490D-B637-FFC2CAA57B7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7" name="TextBox 16">
            <a:extLst>
              <a:ext uri="{FF2B5EF4-FFF2-40B4-BE49-F238E27FC236}">
                <a16:creationId xmlns:a16="http://schemas.microsoft.com/office/drawing/2014/main" id="{03CC4867-FE8D-44AC-80C2-D5DABD06088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232428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5EB15F-257D-489B-B677-6C761AC59581}"/>
              </a:ext>
            </a:extLst>
          </p:cNvPr>
          <p:cNvSpPr/>
          <p:nvPr/>
        </p:nvSpPr>
        <p:spPr>
          <a:xfrm>
            <a:off x="1447800" y="4706164"/>
            <a:ext cx="6040610" cy="151881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103</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562682" y="3195062"/>
            <a:ext cx="7332393" cy="1323439"/>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a:t>
            </a:r>
            <a:r>
              <a:rPr lang="en-US" sz="1600" b="1" dirty="0">
                <a:solidFill>
                  <a:srgbClr val="0000FF"/>
                </a:solidFill>
              </a:rPr>
              <a:t>signs and symptoms </a:t>
            </a:r>
            <a:r>
              <a:rPr lang="en-US" sz="1600" dirty="0">
                <a:solidFill>
                  <a:schemeClr val="bg1">
                    <a:lumMod val="75000"/>
                  </a:schemeClr>
                </a:solidFill>
              </a:rPr>
              <a:t>owing to chronic ocular hypoperfusion</a:t>
            </a:r>
          </a:p>
        </p:txBody>
      </p:sp>
      <p:sp>
        <p:nvSpPr>
          <p:cNvPr id="9" name="TextBox 8">
            <a:extLst>
              <a:ext uri="{FF2B5EF4-FFF2-40B4-BE49-F238E27FC236}">
                <a16:creationId xmlns:a16="http://schemas.microsoft.com/office/drawing/2014/main" id="{CA0A04EC-9075-4F7E-9A7F-E80F22F16A62}"/>
              </a:ext>
            </a:extLst>
          </p:cNvPr>
          <p:cNvSpPr txBox="1"/>
          <p:nvPr/>
        </p:nvSpPr>
        <p:spPr>
          <a:xfrm>
            <a:off x="2438400" y="4768487"/>
            <a:ext cx="3882794" cy="338554"/>
          </a:xfrm>
          <a:prstGeom prst="rect">
            <a:avLst/>
          </a:prstGeom>
          <a:noFill/>
        </p:spPr>
        <p:txBody>
          <a:bodyPr wrap="none" rtlCol="0">
            <a:spAutoFit/>
          </a:bodyPr>
          <a:lstStyle/>
          <a:p>
            <a:r>
              <a:rPr lang="en-US" sz="1600" b="1" i="1" dirty="0">
                <a:solidFill>
                  <a:schemeClr val="tx1">
                    <a:lumMod val="65000"/>
                    <a:lumOff val="35000"/>
                  </a:schemeClr>
                </a:solidFill>
              </a:rPr>
              <a:t>What are the signs/symptoms of OIS?</a:t>
            </a:r>
          </a:p>
        </p:txBody>
      </p:sp>
      <p:sp>
        <p:nvSpPr>
          <p:cNvPr id="10" name="TextBox 9">
            <a:extLst>
              <a:ext uri="{FF2B5EF4-FFF2-40B4-BE49-F238E27FC236}">
                <a16:creationId xmlns:a16="http://schemas.microsoft.com/office/drawing/2014/main" id="{3B112FA7-FEEE-4855-9661-F80D5D687CDF}"/>
              </a:ext>
            </a:extLst>
          </p:cNvPr>
          <p:cNvSpPr txBox="1"/>
          <p:nvPr/>
        </p:nvSpPr>
        <p:spPr>
          <a:xfrm>
            <a:off x="1558248" y="5110352"/>
            <a:ext cx="1963999" cy="1015663"/>
          </a:xfrm>
          <a:prstGeom prst="rect">
            <a:avLst/>
          </a:prstGeom>
          <a:noFill/>
        </p:spPr>
        <p:txBody>
          <a:bodyPr wrap="none" rtlCol="0">
            <a:spAutoFit/>
          </a:bodyPr>
          <a:lstStyle/>
          <a:p>
            <a:r>
              <a:rPr lang="en-US" b="1" dirty="0">
                <a:solidFill>
                  <a:schemeClr val="tx1">
                    <a:lumMod val="65000"/>
                    <a:lumOff val="35000"/>
                  </a:schemeClr>
                </a:solidFill>
              </a:rPr>
              <a:t>Signs:</a:t>
            </a:r>
          </a:p>
          <a:p>
            <a:r>
              <a:rPr lang="en-US" sz="1400" dirty="0">
                <a:solidFill>
                  <a:schemeClr val="tx1">
                    <a:lumMod val="65000"/>
                    <a:lumOff val="35000"/>
                  </a:schemeClr>
                </a:solidFill>
              </a:rPr>
              <a:t>--Retinal hemorrhages</a:t>
            </a:r>
          </a:p>
          <a:p>
            <a:r>
              <a:rPr lang="en-US" sz="1400" dirty="0">
                <a:solidFill>
                  <a:schemeClr val="tx1">
                    <a:lumMod val="65000"/>
                    <a:lumOff val="35000"/>
                  </a:schemeClr>
                </a:solidFill>
              </a:rPr>
              <a:t>--NVI/NVA</a:t>
            </a:r>
          </a:p>
          <a:p>
            <a:r>
              <a:rPr lang="en-US" sz="1400" dirty="0">
                <a:solidFill>
                  <a:schemeClr val="tx1">
                    <a:lumMod val="65000"/>
                    <a:lumOff val="35000"/>
                  </a:schemeClr>
                </a:solidFill>
              </a:rPr>
              <a:t>--AC cell/flare</a:t>
            </a:r>
          </a:p>
        </p:txBody>
      </p:sp>
      <p:sp>
        <p:nvSpPr>
          <p:cNvPr id="12" name="TextBox 11">
            <a:extLst>
              <a:ext uri="{FF2B5EF4-FFF2-40B4-BE49-F238E27FC236}">
                <a16:creationId xmlns:a16="http://schemas.microsoft.com/office/drawing/2014/main" id="{AECB4233-E194-41BD-89E5-398644DFA54A}"/>
              </a:ext>
            </a:extLst>
          </p:cNvPr>
          <p:cNvSpPr txBox="1"/>
          <p:nvPr/>
        </p:nvSpPr>
        <p:spPr>
          <a:xfrm>
            <a:off x="4012779" y="5107041"/>
            <a:ext cx="3475631" cy="1015663"/>
          </a:xfrm>
          <a:prstGeom prst="rect">
            <a:avLst/>
          </a:prstGeom>
          <a:noFill/>
        </p:spPr>
        <p:txBody>
          <a:bodyPr wrap="none" rtlCol="0">
            <a:spAutoFit/>
          </a:bodyPr>
          <a:lstStyle/>
          <a:p>
            <a:r>
              <a:rPr lang="en-US" b="1" dirty="0">
                <a:solidFill>
                  <a:schemeClr val="tx1">
                    <a:lumMod val="65000"/>
                    <a:lumOff val="35000"/>
                  </a:schemeClr>
                </a:solidFill>
              </a:rPr>
              <a:t>Symptoms:</a:t>
            </a:r>
          </a:p>
          <a:p>
            <a:r>
              <a:rPr lang="en-US" sz="1400" dirty="0">
                <a:solidFill>
                  <a:schemeClr val="tx1">
                    <a:lumMod val="65000"/>
                    <a:lumOff val="35000"/>
                  </a:schemeClr>
                </a:solidFill>
              </a:rPr>
              <a:t>--Decreased vision</a:t>
            </a:r>
          </a:p>
          <a:p>
            <a:r>
              <a:rPr lang="en-US" sz="1400" dirty="0">
                <a:solidFill>
                  <a:schemeClr val="tx1">
                    <a:lumMod val="65000"/>
                    <a:lumOff val="35000"/>
                  </a:schemeClr>
                </a:solidFill>
              </a:rPr>
              <a:t>--Pain</a:t>
            </a:r>
          </a:p>
          <a:p>
            <a:r>
              <a:rPr lang="en-US" sz="1400" dirty="0">
                <a:solidFill>
                  <a:schemeClr val="bg1"/>
                </a:solidFill>
              </a:rPr>
              <a:t>--</a:t>
            </a:r>
            <a:r>
              <a:rPr lang="en-US" sz="1400" b="1" dirty="0">
                <a:solidFill>
                  <a:schemeClr val="bg1"/>
                </a:solidFill>
              </a:rPr>
              <a:t>Prolonged </a:t>
            </a:r>
            <a:r>
              <a:rPr lang="en-US" sz="1400" b="1" dirty="0" err="1">
                <a:solidFill>
                  <a:schemeClr val="bg1"/>
                </a:solidFill>
              </a:rPr>
              <a:t>photostress</a:t>
            </a:r>
            <a:r>
              <a:rPr lang="en-US" sz="1400" b="1" dirty="0">
                <a:solidFill>
                  <a:schemeClr val="bg1"/>
                </a:solidFill>
              </a:rPr>
              <a:t> recovery time</a:t>
            </a:r>
          </a:p>
        </p:txBody>
      </p:sp>
      <p:sp>
        <p:nvSpPr>
          <p:cNvPr id="13" name="Oval 12">
            <a:extLst>
              <a:ext uri="{FF2B5EF4-FFF2-40B4-BE49-F238E27FC236}">
                <a16:creationId xmlns:a16="http://schemas.microsoft.com/office/drawing/2014/main" id="{3DF79109-3D6C-4141-8568-9EA678E9C44F}"/>
              </a:ext>
            </a:extLst>
          </p:cNvPr>
          <p:cNvSpPr/>
          <p:nvPr/>
        </p:nvSpPr>
        <p:spPr>
          <a:xfrm>
            <a:off x="3156401" y="4075048"/>
            <a:ext cx="2329999" cy="5514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6A2E818-30F2-4109-8E70-FE4834BD9BD7}"/>
              </a:ext>
            </a:extLst>
          </p:cNvPr>
          <p:cNvSpPr/>
          <p:nvPr/>
        </p:nvSpPr>
        <p:spPr>
          <a:xfrm>
            <a:off x="4012779" y="5715000"/>
            <a:ext cx="3475631" cy="487407"/>
          </a:xfrm>
          <a:prstGeom prst="ellipse">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B3A0BBE-9BE5-4E9F-BE96-52D362542DC5}"/>
              </a:ext>
            </a:extLst>
          </p:cNvPr>
          <p:cNvSpPr txBox="1"/>
          <p:nvPr/>
        </p:nvSpPr>
        <p:spPr>
          <a:xfrm>
            <a:off x="3347618" y="4817412"/>
            <a:ext cx="4724400" cy="738664"/>
          </a:xfrm>
          <a:prstGeom prst="rect">
            <a:avLst/>
          </a:prstGeom>
          <a:solidFill>
            <a:schemeClr val="accent1">
              <a:lumMod val="75000"/>
            </a:schemeClr>
          </a:solidFill>
        </p:spPr>
        <p:txBody>
          <a:bodyPr wrap="square" rtlCol="0">
            <a:spAutoFit/>
          </a:bodyPr>
          <a:lstStyle/>
          <a:p>
            <a:r>
              <a:rPr lang="en-US" sz="1400" i="1" dirty="0">
                <a:solidFill>
                  <a:schemeClr val="bg1"/>
                </a:solidFill>
              </a:rPr>
              <a:t>What is ‘</a:t>
            </a:r>
            <a:r>
              <a:rPr lang="en-US" sz="1400" dirty="0" err="1">
                <a:solidFill>
                  <a:schemeClr val="bg1"/>
                </a:solidFill>
              </a:rPr>
              <a:t>photostress</a:t>
            </a:r>
            <a:r>
              <a:rPr lang="en-US" sz="1400" dirty="0">
                <a:solidFill>
                  <a:schemeClr val="bg1"/>
                </a:solidFill>
              </a:rPr>
              <a:t> recovery time</a:t>
            </a:r>
            <a:r>
              <a:rPr lang="en-US" sz="1400" i="1" dirty="0">
                <a:solidFill>
                  <a:schemeClr val="bg1"/>
                </a:solidFill>
              </a:rPr>
              <a:t>’?</a:t>
            </a:r>
            <a:endParaRPr lang="en-US" sz="1400" i="1" dirty="0">
              <a:solidFill>
                <a:schemeClr val="accent1">
                  <a:lumMod val="75000"/>
                </a:schemeClr>
              </a:solidFill>
            </a:endParaRPr>
          </a:p>
          <a:p>
            <a:r>
              <a:rPr lang="en-US" sz="1400" dirty="0">
                <a:solidFill>
                  <a:schemeClr val="accent1">
                    <a:lumMod val="75000"/>
                  </a:schemeClr>
                </a:solidFill>
              </a:rPr>
              <a:t>It refers to the amount of time it takes for vision to recover after the retina has been subjected to a very bright light</a:t>
            </a:r>
          </a:p>
        </p:txBody>
      </p:sp>
      <p:sp>
        <p:nvSpPr>
          <p:cNvPr id="20" name="Rectangle 2">
            <a:extLst>
              <a:ext uri="{FF2B5EF4-FFF2-40B4-BE49-F238E27FC236}">
                <a16:creationId xmlns:a16="http://schemas.microsoft.com/office/drawing/2014/main" id="{FCBD7E46-DAFB-4580-8D36-AF92917CEB0B}"/>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8D9C97C8-7EEB-408B-86CF-2FE5EDD7061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8" name="TextBox 17">
            <a:extLst>
              <a:ext uri="{FF2B5EF4-FFF2-40B4-BE49-F238E27FC236}">
                <a16:creationId xmlns:a16="http://schemas.microsoft.com/office/drawing/2014/main" id="{B1136320-5AB9-43F9-B55B-081B45F4EA5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5201988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5EB15F-257D-489B-B677-6C761AC59581}"/>
              </a:ext>
            </a:extLst>
          </p:cNvPr>
          <p:cNvSpPr/>
          <p:nvPr/>
        </p:nvSpPr>
        <p:spPr>
          <a:xfrm>
            <a:off x="1447800" y="4706164"/>
            <a:ext cx="6040610" cy="151881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104</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562682" y="3195062"/>
            <a:ext cx="7332393" cy="1323439"/>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a:t>
            </a:r>
            <a:r>
              <a:rPr lang="en-US" sz="1600" b="1" dirty="0">
                <a:solidFill>
                  <a:srgbClr val="0000FF"/>
                </a:solidFill>
              </a:rPr>
              <a:t>signs and symptoms </a:t>
            </a:r>
            <a:r>
              <a:rPr lang="en-US" sz="1600" dirty="0">
                <a:solidFill>
                  <a:schemeClr val="bg1">
                    <a:lumMod val="75000"/>
                  </a:schemeClr>
                </a:solidFill>
              </a:rPr>
              <a:t>owing to chronic ocular hypoperfusion</a:t>
            </a:r>
          </a:p>
        </p:txBody>
      </p:sp>
      <p:sp>
        <p:nvSpPr>
          <p:cNvPr id="9" name="TextBox 8">
            <a:extLst>
              <a:ext uri="{FF2B5EF4-FFF2-40B4-BE49-F238E27FC236}">
                <a16:creationId xmlns:a16="http://schemas.microsoft.com/office/drawing/2014/main" id="{CA0A04EC-9075-4F7E-9A7F-E80F22F16A62}"/>
              </a:ext>
            </a:extLst>
          </p:cNvPr>
          <p:cNvSpPr txBox="1"/>
          <p:nvPr/>
        </p:nvSpPr>
        <p:spPr>
          <a:xfrm>
            <a:off x="2438400" y="4768487"/>
            <a:ext cx="3882794" cy="338554"/>
          </a:xfrm>
          <a:prstGeom prst="rect">
            <a:avLst/>
          </a:prstGeom>
          <a:noFill/>
        </p:spPr>
        <p:txBody>
          <a:bodyPr wrap="none" rtlCol="0">
            <a:spAutoFit/>
          </a:bodyPr>
          <a:lstStyle/>
          <a:p>
            <a:r>
              <a:rPr lang="en-US" sz="1600" b="1" i="1" dirty="0">
                <a:solidFill>
                  <a:schemeClr val="tx1">
                    <a:lumMod val="65000"/>
                    <a:lumOff val="35000"/>
                  </a:schemeClr>
                </a:solidFill>
              </a:rPr>
              <a:t>What are the signs/symptoms of OIS?</a:t>
            </a:r>
          </a:p>
        </p:txBody>
      </p:sp>
      <p:sp>
        <p:nvSpPr>
          <p:cNvPr id="10" name="TextBox 9">
            <a:extLst>
              <a:ext uri="{FF2B5EF4-FFF2-40B4-BE49-F238E27FC236}">
                <a16:creationId xmlns:a16="http://schemas.microsoft.com/office/drawing/2014/main" id="{3B112FA7-FEEE-4855-9661-F80D5D687CDF}"/>
              </a:ext>
            </a:extLst>
          </p:cNvPr>
          <p:cNvSpPr txBox="1"/>
          <p:nvPr/>
        </p:nvSpPr>
        <p:spPr>
          <a:xfrm>
            <a:off x="1558248" y="5110352"/>
            <a:ext cx="1963999" cy="1015663"/>
          </a:xfrm>
          <a:prstGeom prst="rect">
            <a:avLst/>
          </a:prstGeom>
          <a:noFill/>
        </p:spPr>
        <p:txBody>
          <a:bodyPr wrap="none" rtlCol="0">
            <a:spAutoFit/>
          </a:bodyPr>
          <a:lstStyle/>
          <a:p>
            <a:r>
              <a:rPr lang="en-US" b="1" dirty="0">
                <a:solidFill>
                  <a:schemeClr val="tx1">
                    <a:lumMod val="65000"/>
                    <a:lumOff val="35000"/>
                  </a:schemeClr>
                </a:solidFill>
              </a:rPr>
              <a:t>Signs:</a:t>
            </a:r>
          </a:p>
          <a:p>
            <a:r>
              <a:rPr lang="en-US" sz="1400" dirty="0">
                <a:solidFill>
                  <a:schemeClr val="tx1">
                    <a:lumMod val="65000"/>
                    <a:lumOff val="35000"/>
                  </a:schemeClr>
                </a:solidFill>
              </a:rPr>
              <a:t>--Retinal hemorrhages</a:t>
            </a:r>
          </a:p>
          <a:p>
            <a:r>
              <a:rPr lang="en-US" sz="1400" dirty="0">
                <a:solidFill>
                  <a:schemeClr val="tx1">
                    <a:lumMod val="65000"/>
                    <a:lumOff val="35000"/>
                  </a:schemeClr>
                </a:solidFill>
              </a:rPr>
              <a:t>--NVI/NVA</a:t>
            </a:r>
          </a:p>
          <a:p>
            <a:r>
              <a:rPr lang="en-US" sz="1400" dirty="0">
                <a:solidFill>
                  <a:schemeClr val="tx1">
                    <a:lumMod val="65000"/>
                    <a:lumOff val="35000"/>
                  </a:schemeClr>
                </a:solidFill>
              </a:rPr>
              <a:t>--AC cell/flare</a:t>
            </a:r>
          </a:p>
        </p:txBody>
      </p:sp>
      <p:sp>
        <p:nvSpPr>
          <p:cNvPr id="12" name="TextBox 11">
            <a:extLst>
              <a:ext uri="{FF2B5EF4-FFF2-40B4-BE49-F238E27FC236}">
                <a16:creationId xmlns:a16="http://schemas.microsoft.com/office/drawing/2014/main" id="{AECB4233-E194-41BD-89E5-398644DFA54A}"/>
              </a:ext>
            </a:extLst>
          </p:cNvPr>
          <p:cNvSpPr txBox="1"/>
          <p:nvPr/>
        </p:nvSpPr>
        <p:spPr>
          <a:xfrm>
            <a:off x="4012779" y="5107041"/>
            <a:ext cx="3475631" cy="1015663"/>
          </a:xfrm>
          <a:prstGeom prst="rect">
            <a:avLst/>
          </a:prstGeom>
          <a:noFill/>
        </p:spPr>
        <p:txBody>
          <a:bodyPr wrap="none" rtlCol="0">
            <a:spAutoFit/>
          </a:bodyPr>
          <a:lstStyle/>
          <a:p>
            <a:r>
              <a:rPr lang="en-US" b="1" dirty="0">
                <a:solidFill>
                  <a:schemeClr val="tx1">
                    <a:lumMod val="65000"/>
                    <a:lumOff val="35000"/>
                  </a:schemeClr>
                </a:solidFill>
              </a:rPr>
              <a:t>Symptoms:</a:t>
            </a:r>
          </a:p>
          <a:p>
            <a:r>
              <a:rPr lang="en-US" sz="1400" dirty="0">
                <a:solidFill>
                  <a:schemeClr val="tx1">
                    <a:lumMod val="65000"/>
                    <a:lumOff val="35000"/>
                  </a:schemeClr>
                </a:solidFill>
              </a:rPr>
              <a:t>--Decreased vision</a:t>
            </a:r>
          </a:p>
          <a:p>
            <a:r>
              <a:rPr lang="en-US" sz="1400" dirty="0">
                <a:solidFill>
                  <a:schemeClr val="tx1">
                    <a:lumMod val="65000"/>
                    <a:lumOff val="35000"/>
                  </a:schemeClr>
                </a:solidFill>
              </a:rPr>
              <a:t>--Pain</a:t>
            </a:r>
          </a:p>
          <a:p>
            <a:r>
              <a:rPr lang="en-US" sz="1400" dirty="0">
                <a:solidFill>
                  <a:schemeClr val="bg1"/>
                </a:solidFill>
              </a:rPr>
              <a:t>--</a:t>
            </a:r>
            <a:r>
              <a:rPr lang="en-US" sz="1400" b="1" dirty="0">
                <a:solidFill>
                  <a:schemeClr val="bg1"/>
                </a:solidFill>
              </a:rPr>
              <a:t>Prolonged </a:t>
            </a:r>
            <a:r>
              <a:rPr lang="en-US" sz="1400" b="1" dirty="0" err="1">
                <a:solidFill>
                  <a:schemeClr val="bg1"/>
                </a:solidFill>
              </a:rPr>
              <a:t>photostress</a:t>
            </a:r>
            <a:r>
              <a:rPr lang="en-US" sz="1400" b="1" dirty="0">
                <a:solidFill>
                  <a:schemeClr val="bg1"/>
                </a:solidFill>
              </a:rPr>
              <a:t> recovery time</a:t>
            </a:r>
          </a:p>
        </p:txBody>
      </p:sp>
      <p:sp>
        <p:nvSpPr>
          <p:cNvPr id="13" name="Oval 12">
            <a:extLst>
              <a:ext uri="{FF2B5EF4-FFF2-40B4-BE49-F238E27FC236}">
                <a16:creationId xmlns:a16="http://schemas.microsoft.com/office/drawing/2014/main" id="{3DF79109-3D6C-4141-8568-9EA678E9C44F}"/>
              </a:ext>
            </a:extLst>
          </p:cNvPr>
          <p:cNvSpPr/>
          <p:nvPr/>
        </p:nvSpPr>
        <p:spPr>
          <a:xfrm>
            <a:off x="3156401" y="4075048"/>
            <a:ext cx="2329999" cy="5514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6A2E818-30F2-4109-8E70-FE4834BD9BD7}"/>
              </a:ext>
            </a:extLst>
          </p:cNvPr>
          <p:cNvSpPr/>
          <p:nvPr/>
        </p:nvSpPr>
        <p:spPr>
          <a:xfrm>
            <a:off x="4012779" y="5715000"/>
            <a:ext cx="3475631" cy="487407"/>
          </a:xfrm>
          <a:prstGeom prst="ellipse">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B3A0BBE-9BE5-4E9F-BE96-52D362542DC5}"/>
              </a:ext>
            </a:extLst>
          </p:cNvPr>
          <p:cNvSpPr txBox="1"/>
          <p:nvPr/>
        </p:nvSpPr>
        <p:spPr>
          <a:xfrm>
            <a:off x="3347618" y="4817412"/>
            <a:ext cx="4724400" cy="738664"/>
          </a:xfrm>
          <a:prstGeom prst="rect">
            <a:avLst/>
          </a:prstGeom>
          <a:solidFill>
            <a:schemeClr val="accent1">
              <a:lumMod val="75000"/>
            </a:schemeClr>
          </a:solidFill>
        </p:spPr>
        <p:txBody>
          <a:bodyPr wrap="square" rtlCol="0">
            <a:spAutoFit/>
          </a:bodyPr>
          <a:lstStyle/>
          <a:p>
            <a:r>
              <a:rPr lang="en-US" sz="1400" i="1" dirty="0">
                <a:solidFill>
                  <a:schemeClr val="bg1"/>
                </a:solidFill>
              </a:rPr>
              <a:t>What is ‘</a:t>
            </a:r>
            <a:r>
              <a:rPr lang="en-US" sz="1400" dirty="0" err="1">
                <a:solidFill>
                  <a:schemeClr val="bg1"/>
                </a:solidFill>
              </a:rPr>
              <a:t>photostress</a:t>
            </a:r>
            <a:r>
              <a:rPr lang="en-US" sz="1400" dirty="0">
                <a:solidFill>
                  <a:schemeClr val="bg1"/>
                </a:solidFill>
              </a:rPr>
              <a:t> recovery time</a:t>
            </a:r>
            <a:r>
              <a:rPr lang="en-US" sz="1400" i="1" dirty="0">
                <a:solidFill>
                  <a:schemeClr val="bg1"/>
                </a:solidFill>
              </a:rPr>
              <a:t>’?</a:t>
            </a:r>
          </a:p>
          <a:p>
            <a:r>
              <a:rPr lang="en-US" sz="1400" dirty="0">
                <a:solidFill>
                  <a:schemeClr val="bg1"/>
                </a:solidFill>
              </a:rPr>
              <a:t>It refers to the amount of time it takes for vision to recover after the retina has been subjected to a very bright light</a:t>
            </a:r>
          </a:p>
        </p:txBody>
      </p:sp>
      <p:sp>
        <p:nvSpPr>
          <p:cNvPr id="20" name="Rectangle 2">
            <a:extLst>
              <a:ext uri="{FF2B5EF4-FFF2-40B4-BE49-F238E27FC236}">
                <a16:creationId xmlns:a16="http://schemas.microsoft.com/office/drawing/2014/main" id="{1CCDBD9F-894B-4200-BB29-233D82EC9C36}"/>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69C31621-CC9D-4B38-BF59-59D65613DD0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8" name="TextBox 17">
            <a:extLst>
              <a:ext uri="{FF2B5EF4-FFF2-40B4-BE49-F238E27FC236}">
                <a16:creationId xmlns:a16="http://schemas.microsoft.com/office/drawing/2014/main" id="{E4F2391F-8E3C-438C-9774-CE349ED26C2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6264539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105</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732601" y="3195062"/>
            <a:ext cx="7162474" cy="1815882"/>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a:p>
            <a:pPr algn="r"/>
            <a:endParaRPr lang="en-US" sz="1600" dirty="0">
              <a:solidFill>
                <a:srgbClr val="0000FF"/>
              </a:solidFill>
            </a:endParaRPr>
          </a:p>
          <a:p>
            <a:pPr algn="r"/>
            <a:r>
              <a:rPr lang="en-US" sz="1600" i="1" dirty="0">
                <a:solidFill>
                  <a:srgbClr val="0000FF"/>
                </a:solidFill>
              </a:rPr>
              <a:t>In a nutshell, what is OIS?</a:t>
            </a:r>
          </a:p>
          <a:p>
            <a:pPr algn="r"/>
            <a:r>
              <a:rPr lang="en-US" sz="1600" dirty="0">
                <a:solidFill>
                  <a:srgbClr val="0000FF"/>
                </a:solidFill>
              </a:rPr>
              <a:t>A constellation of signs and symptoms owing to chronic ocular hypoperfusion</a:t>
            </a:r>
          </a:p>
          <a:p>
            <a:pPr algn="r"/>
            <a:endParaRPr lang="en-US" sz="1600" dirty="0">
              <a:solidFill>
                <a:srgbClr val="0000FF"/>
              </a:solidFill>
            </a:endParaRPr>
          </a:p>
          <a:p>
            <a:pPr algn="r"/>
            <a:r>
              <a:rPr lang="en-US" sz="1600" i="1" dirty="0">
                <a:solidFill>
                  <a:srgbClr val="0000FF"/>
                </a:solidFill>
              </a:rPr>
              <a:t>In what way does the DFE appearance of OIS resemble that of CRVO?</a:t>
            </a:r>
          </a:p>
        </p:txBody>
      </p:sp>
      <p:sp>
        <p:nvSpPr>
          <p:cNvPr id="13" name="Rectangle 2">
            <a:extLst>
              <a:ext uri="{FF2B5EF4-FFF2-40B4-BE49-F238E27FC236}">
                <a16:creationId xmlns:a16="http://schemas.microsoft.com/office/drawing/2014/main" id="{E4E3C266-1813-4810-9D5B-5049637A6A36}"/>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EAFA17FF-E316-4D03-AC48-D3EC820DD8C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179A3509-596A-4E92-BC13-C22CC7D550A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3354548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106</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732601" y="3195062"/>
            <a:ext cx="7162474" cy="2062103"/>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a:p>
            <a:pPr algn="r"/>
            <a:endParaRPr lang="en-US" sz="1600" dirty="0">
              <a:solidFill>
                <a:srgbClr val="0000FF"/>
              </a:solidFill>
            </a:endParaRPr>
          </a:p>
          <a:p>
            <a:pPr algn="r"/>
            <a:r>
              <a:rPr lang="en-US" sz="1600" i="1" dirty="0">
                <a:solidFill>
                  <a:srgbClr val="0000FF"/>
                </a:solidFill>
              </a:rPr>
              <a:t>In a nutshell, what is OIS?</a:t>
            </a:r>
          </a:p>
          <a:p>
            <a:pPr algn="r"/>
            <a:r>
              <a:rPr lang="en-US" sz="1600" dirty="0">
                <a:solidFill>
                  <a:srgbClr val="0000FF"/>
                </a:solidFill>
              </a:rPr>
              <a:t>A constellation of signs and symptoms owing to chronic ocular hypoperfusion</a:t>
            </a:r>
          </a:p>
          <a:p>
            <a:pPr algn="r"/>
            <a:endParaRPr lang="en-US" sz="1600" dirty="0">
              <a:solidFill>
                <a:srgbClr val="0000FF"/>
              </a:solidFill>
            </a:endParaRPr>
          </a:p>
          <a:p>
            <a:pPr algn="r"/>
            <a:r>
              <a:rPr lang="en-US" sz="1600" i="1" dirty="0">
                <a:solidFill>
                  <a:srgbClr val="0000FF"/>
                </a:solidFill>
              </a:rPr>
              <a:t>In what way does the DFE appearance of OIS resemble that of CRVO?</a:t>
            </a:r>
          </a:p>
          <a:p>
            <a:pPr algn="r"/>
            <a:r>
              <a:rPr lang="en-US" sz="1600" dirty="0">
                <a:solidFill>
                  <a:srgbClr val="0000FF"/>
                </a:solidFill>
              </a:rPr>
              <a:t>The presence of extensive intraretinal hemorrhages</a:t>
            </a:r>
          </a:p>
        </p:txBody>
      </p:sp>
      <p:sp>
        <p:nvSpPr>
          <p:cNvPr id="13" name="Rectangle 2">
            <a:extLst>
              <a:ext uri="{FF2B5EF4-FFF2-40B4-BE49-F238E27FC236}">
                <a16:creationId xmlns:a16="http://schemas.microsoft.com/office/drawing/2014/main" id="{58388E18-AA68-4E9D-B7A2-270BCBB6CCAE}"/>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3D81BED9-85ED-4580-957A-954E7CEF369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A5702320-904A-4665-B355-68DEFBA71A6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7293244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107</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732601" y="3195062"/>
            <a:ext cx="7162474" cy="2554545"/>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a:p>
            <a:pPr algn="r"/>
            <a:endParaRPr lang="en-US" sz="1600" dirty="0">
              <a:solidFill>
                <a:srgbClr val="0000FF"/>
              </a:solidFill>
            </a:endParaRPr>
          </a:p>
          <a:p>
            <a:pPr algn="r"/>
            <a:r>
              <a:rPr lang="en-US" sz="1600" i="1" dirty="0">
                <a:solidFill>
                  <a:srgbClr val="0000FF"/>
                </a:solidFill>
              </a:rPr>
              <a:t>In a nutshell, what is OIS?</a:t>
            </a:r>
          </a:p>
          <a:p>
            <a:pPr algn="r"/>
            <a:r>
              <a:rPr lang="en-US" sz="1600" dirty="0">
                <a:solidFill>
                  <a:srgbClr val="0000FF"/>
                </a:solidFill>
              </a:rPr>
              <a:t>A constellation of signs and symptoms owing to chronic ocular hypoperfusion</a:t>
            </a:r>
          </a:p>
          <a:p>
            <a:pPr algn="r"/>
            <a:endParaRPr lang="en-US" sz="1600" dirty="0">
              <a:solidFill>
                <a:srgbClr val="0000FF"/>
              </a:solidFill>
            </a:endParaRPr>
          </a:p>
          <a:p>
            <a:pPr algn="r"/>
            <a:r>
              <a:rPr lang="en-US" sz="1600" i="1" dirty="0">
                <a:solidFill>
                  <a:srgbClr val="0000FF"/>
                </a:solidFill>
              </a:rPr>
              <a:t>In what way does the DFE appearance of OIS resemble that of CRVO?</a:t>
            </a:r>
          </a:p>
          <a:p>
            <a:pPr algn="r"/>
            <a:r>
              <a:rPr lang="en-US" sz="1600" dirty="0">
                <a:solidFill>
                  <a:srgbClr val="0000FF"/>
                </a:solidFill>
              </a:rPr>
              <a:t>The presence of extensive intraretinal hemorrhages</a:t>
            </a:r>
          </a:p>
          <a:p>
            <a:pPr algn="r"/>
            <a:endParaRPr lang="en-US" sz="1600" dirty="0">
              <a:solidFill>
                <a:srgbClr val="0000FF"/>
              </a:solidFill>
            </a:endParaRPr>
          </a:p>
          <a:p>
            <a:pPr algn="r"/>
            <a:r>
              <a:rPr lang="en-US" sz="1600" i="1" dirty="0">
                <a:solidFill>
                  <a:srgbClr val="0000FF"/>
                </a:solidFill>
              </a:rPr>
              <a:t>In what way does the DFE appearance of OIS </a:t>
            </a:r>
            <a:r>
              <a:rPr lang="en-US" sz="1600" dirty="0">
                <a:solidFill>
                  <a:srgbClr val="0000FF"/>
                </a:solidFill>
              </a:rPr>
              <a:t>differ</a:t>
            </a:r>
            <a:r>
              <a:rPr lang="en-US" sz="1600" i="1" dirty="0">
                <a:solidFill>
                  <a:srgbClr val="0000FF"/>
                </a:solidFill>
              </a:rPr>
              <a:t> from that of CRVO?</a:t>
            </a:r>
          </a:p>
        </p:txBody>
      </p:sp>
      <p:sp>
        <p:nvSpPr>
          <p:cNvPr id="13" name="Rectangle 2">
            <a:extLst>
              <a:ext uri="{FF2B5EF4-FFF2-40B4-BE49-F238E27FC236}">
                <a16:creationId xmlns:a16="http://schemas.microsoft.com/office/drawing/2014/main" id="{FA81F7DE-7C52-4CAA-BF86-850C7CF11FCA}"/>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E9DDDE14-5BC5-4CB1-B50C-90A75832734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E71D35E7-1D71-427C-9124-47EBA7D36DB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7073653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108</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a:p>
            <a:pPr algn="r"/>
            <a:endParaRPr lang="en-US" sz="1600" dirty="0">
              <a:solidFill>
                <a:srgbClr val="0000FF"/>
              </a:solidFill>
            </a:endParaRPr>
          </a:p>
          <a:p>
            <a:pPr algn="r"/>
            <a:r>
              <a:rPr lang="en-US" sz="1600" i="1" dirty="0">
                <a:solidFill>
                  <a:srgbClr val="0000FF"/>
                </a:solidFill>
              </a:rPr>
              <a:t>In a nutshell, what is OIS?</a:t>
            </a:r>
          </a:p>
          <a:p>
            <a:pPr algn="r"/>
            <a:r>
              <a:rPr lang="en-US" sz="1600" dirty="0">
                <a:solidFill>
                  <a:srgbClr val="0000FF"/>
                </a:solidFill>
              </a:rPr>
              <a:t>A constellation of signs and symptoms owing to chronic ocular hypoperfusion</a:t>
            </a:r>
          </a:p>
          <a:p>
            <a:pPr algn="r"/>
            <a:endParaRPr lang="en-US" sz="1600" dirty="0">
              <a:solidFill>
                <a:srgbClr val="0000FF"/>
              </a:solidFill>
            </a:endParaRPr>
          </a:p>
          <a:p>
            <a:pPr algn="r"/>
            <a:r>
              <a:rPr lang="en-US" sz="1600" i="1" dirty="0">
                <a:solidFill>
                  <a:srgbClr val="0000FF"/>
                </a:solidFill>
              </a:rPr>
              <a:t>In what way does the DFE appearance of OIS resemble that of CRVO?</a:t>
            </a:r>
          </a:p>
          <a:p>
            <a:pPr algn="r"/>
            <a:r>
              <a:rPr lang="en-US" sz="1600" dirty="0">
                <a:solidFill>
                  <a:srgbClr val="0000FF"/>
                </a:solidFill>
              </a:rPr>
              <a:t>The presence of extensive intraretinal hemorrhages</a:t>
            </a:r>
          </a:p>
          <a:p>
            <a:pPr algn="r"/>
            <a:endParaRPr lang="en-US" sz="1600" dirty="0">
              <a:solidFill>
                <a:srgbClr val="0000FF"/>
              </a:solidFill>
            </a:endParaRPr>
          </a:p>
          <a:p>
            <a:pPr algn="r"/>
            <a:r>
              <a:rPr lang="en-US" sz="1600" i="1" dirty="0">
                <a:solidFill>
                  <a:srgbClr val="0000FF"/>
                </a:solidFill>
              </a:rPr>
              <a:t>In what way does the DFE appearance of OIS </a:t>
            </a:r>
            <a:r>
              <a:rPr lang="en-US" sz="1600" dirty="0">
                <a:solidFill>
                  <a:srgbClr val="0000FF"/>
                </a:solidFill>
              </a:rPr>
              <a:t>differ</a:t>
            </a:r>
            <a:r>
              <a:rPr lang="en-US" sz="1600" i="1" dirty="0">
                <a:solidFill>
                  <a:srgbClr val="0000FF"/>
                </a:solidFill>
              </a:rPr>
              <a:t> from that of CRVO?</a:t>
            </a:r>
          </a:p>
          <a:p>
            <a:pPr algn="r"/>
            <a:r>
              <a:rPr lang="en-US" sz="1600" dirty="0">
                <a:solidFill>
                  <a:srgbClr val="0000FF"/>
                </a:solidFill>
              </a:rPr>
              <a:t>The retinal vasculature in OIS lacks the  tortuosity  which characterizes that of CRVO</a:t>
            </a:r>
          </a:p>
        </p:txBody>
      </p:sp>
      <p:sp>
        <p:nvSpPr>
          <p:cNvPr id="7" name="Rectangle 6">
            <a:extLst>
              <a:ext uri="{FF2B5EF4-FFF2-40B4-BE49-F238E27FC236}">
                <a16:creationId xmlns:a16="http://schemas.microsoft.com/office/drawing/2014/main" id="{7DB1C52D-68CD-4639-A3F9-56F640CBE8DF}"/>
              </a:ext>
            </a:extLst>
          </p:cNvPr>
          <p:cNvSpPr/>
          <p:nvPr/>
        </p:nvSpPr>
        <p:spPr>
          <a:xfrm>
            <a:off x="4800600" y="5700871"/>
            <a:ext cx="914400" cy="280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2">
            <a:extLst>
              <a:ext uri="{FF2B5EF4-FFF2-40B4-BE49-F238E27FC236}">
                <a16:creationId xmlns:a16="http://schemas.microsoft.com/office/drawing/2014/main" id="{55EE312F-A0D3-4F20-904C-2992FE26C056}"/>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9" name="TextBox 8">
            <a:extLst>
              <a:ext uri="{FF2B5EF4-FFF2-40B4-BE49-F238E27FC236}">
                <a16:creationId xmlns:a16="http://schemas.microsoft.com/office/drawing/2014/main" id="{24589CD9-42C4-429F-B856-A145DB9E750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8059950D-4ED0-43EF-905B-4E55F34878D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9228354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109</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a:p>
            <a:pPr algn="r"/>
            <a:endParaRPr lang="en-US" sz="1600" dirty="0">
              <a:solidFill>
                <a:srgbClr val="0000FF"/>
              </a:solidFill>
            </a:endParaRPr>
          </a:p>
          <a:p>
            <a:pPr algn="r"/>
            <a:r>
              <a:rPr lang="en-US" sz="1600" i="1" dirty="0">
                <a:solidFill>
                  <a:srgbClr val="0000FF"/>
                </a:solidFill>
              </a:rPr>
              <a:t>In a nutshell, what is OIS?</a:t>
            </a:r>
          </a:p>
          <a:p>
            <a:pPr algn="r"/>
            <a:r>
              <a:rPr lang="en-US" sz="1600" dirty="0">
                <a:solidFill>
                  <a:srgbClr val="0000FF"/>
                </a:solidFill>
              </a:rPr>
              <a:t>A constellation of signs and symptoms owing to chronic ocular hypoperfusion</a:t>
            </a:r>
          </a:p>
          <a:p>
            <a:pPr algn="r"/>
            <a:endParaRPr lang="en-US" sz="1600" dirty="0">
              <a:solidFill>
                <a:srgbClr val="0000FF"/>
              </a:solidFill>
            </a:endParaRPr>
          </a:p>
          <a:p>
            <a:pPr algn="r"/>
            <a:r>
              <a:rPr lang="en-US" sz="1600" i="1" dirty="0">
                <a:solidFill>
                  <a:srgbClr val="0000FF"/>
                </a:solidFill>
              </a:rPr>
              <a:t>In what way does the DFE appearance of OIS resemble that of CRVO?</a:t>
            </a:r>
          </a:p>
          <a:p>
            <a:pPr algn="r"/>
            <a:r>
              <a:rPr lang="en-US" sz="1600" dirty="0">
                <a:solidFill>
                  <a:srgbClr val="0000FF"/>
                </a:solidFill>
              </a:rPr>
              <a:t>The presence of extensive intraretinal hemorrhages</a:t>
            </a:r>
          </a:p>
          <a:p>
            <a:pPr algn="r"/>
            <a:endParaRPr lang="en-US" sz="1600" dirty="0">
              <a:solidFill>
                <a:srgbClr val="0000FF"/>
              </a:solidFill>
            </a:endParaRPr>
          </a:p>
          <a:p>
            <a:pPr algn="r"/>
            <a:r>
              <a:rPr lang="en-US" sz="1600" i="1" dirty="0">
                <a:solidFill>
                  <a:srgbClr val="0000FF"/>
                </a:solidFill>
              </a:rPr>
              <a:t>In what way does the DFE appearance of OIS </a:t>
            </a:r>
            <a:r>
              <a:rPr lang="en-US" sz="1600" dirty="0">
                <a:solidFill>
                  <a:srgbClr val="0000FF"/>
                </a:solidFill>
              </a:rPr>
              <a:t>differ</a:t>
            </a:r>
            <a:r>
              <a:rPr lang="en-US" sz="1600" i="1" dirty="0">
                <a:solidFill>
                  <a:srgbClr val="0000FF"/>
                </a:solidFill>
              </a:rPr>
              <a:t> from that of CRVO?</a:t>
            </a:r>
          </a:p>
          <a:p>
            <a:pPr algn="r"/>
            <a:r>
              <a:rPr lang="en-US" sz="1600" dirty="0">
                <a:solidFill>
                  <a:srgbClr val="0000FF"/>
                </a:solidFill>
              </a:rPr>
              <a:t>The retinal vasculature in OIS lacks the  tortuosity  which characterizes that of CRVO</a:t>
            </a:r>
          </a:p>
        </p:txBody>
      </p:sp>
      <p:sp>
        <p:nvSpPr>
          <p:cNvPr id="13" name="Rectangle 2">
            <a:extLst>
              <a:ext uri="{FF2B5EF4-FFF2-40B4-BE49-F238E27FC236}">
                <a16:creationId xmlns:a16="http://schemas.microsoft.com/office/drawing/2014/main" id="{0D069B31-FEDD-4E2C-AE4D-DDA792110F65}"/>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D5670A0B-71B1-45D8-A62F-CBE07C81044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D570F55B-D9BD-4F5A-A538-CAA1A498D31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253151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11</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chemeClr val="bg1">
                    <a:lumMod val="65000"/>
                  </a:schemeClr>
                </a:solidFill>
              </a:rPr>
              <a:t>In CRVO, where does thrombosis typically occur?</a:t>
            </a:r>
          </a:p>
          <a:p>
            <a:r>
              <a:rPr lang="en-US" sz="1400" dirty="0">
                <a:solidFill>
                  <a:schemeClr val="bg1">
                    <a:lumMod val="65000"/>
                  </a:schemeClr>
                </a:solidFill>
              </a:rPr>
              <a:t>At the lamina cribrosa, or just posterior to it</a:t>
            </a:r>
          </a:p>
          <a:p>
            <a:endParaRPr lang="en-US" sz="1400" dirty="0">
              <a:solidFill>
                <a:schemeClr val="bg1">
                  <a:lumMod val="65000"/>
                </a:schemeClr>
              </a:solidFill>
            </a:endParaRPr>
          </a:p>
          <a:p>
            <a:r>
              <a:rPr lang="en-US" sz="1400" i="1" dirty="0">
                <a:solidFill>
                  <a:schemeClr val="bg1">
                    <a:lumMod val="65000"/>
                  </a:schemeClr>
                </a:solidFill>
              </a:rPr>
              <a:t>In BRVO, at what type of location does thrombosis typically occur?</a:t>
            </a:r>
          </a:p>
          <a:p>
            <a:r>
              <a:rPr lang="en-US" sz="1400" b="1" dirty="0">
                <a:solidFill>
                  <a:srgbClr val="0000FF"/>
                </a:solidFill>
              </a:rPr>
              <a:t>At an A-V crossing point</a:t>
            </a:r>
            <a:endParaRPr lang="en-US" sz="1400" b="1" dirty="0"/>
          </a:p>
        </p:txBody>
      </p:sp>
      <p:sp>
        <p:nvSpPr>
          <p:cNvPr id="6" name="Rectangle 2">
            <a:extLst>
              <a:ext uri="{FF2B5EF4-FFF2-40B4-BE49-F238E27FC236}">
                <a16:creationId xmlns:a16="http://schemas.microsoft.com/office/drawing/2014/main" id="{93FADC01-ED40-4537-BB07-2623F985B9D0}"/>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Oval 4">
            <a:extLst>
              <a:ext uri="{FF2B5EF4-FFF2-40B4-BE49-F238E27FC236}">
                <a16:creationId xmlns:a16="http://schemas.microsoft.com/office/drawing/2014/main" id="{F17F0D93-1B3B-4F47-B1D3-FA1CB6748663}"/>
              </a:ext>
            </a:extLst>
          </p:cNvPr>
          <p:cNvSpPr/>
          <p:nvPr/>
        </p:nvSpPr>
        <p:spPr>
          <a:xfrm>
            <a:off x="1836476" y="2520881"/>
            <a:ext cx="2392624" cy="50912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C4E083-83E9-4523-9538-3E4C87517932}"/>
              </a:ext>
            </a:extLst>
          </p:cNvPr>
          <p:cNvSpPr txBox="1"/>
          <p:nvPr/>
        </p:nvSpPr>
        <p:spPr>
          <a:xfrm>
            <a:off x="1028700" y="3104415"/>
            <a:ext cx="6400800" cy="523220"/>
          </a:xfrm>
          <a:prstGeom prst="rect">
            <a:avLst/>
          </a:prstGeom>
          <a:noFill/>
        </p:spPr>
        <p:txBody>
          <a:bodyPr wrap="square" rtlCol="0">
            <a:spAutoFit/>
          </a:bodyPr>
          <a:lstStyle/>
          <a:p>
            <a:r>
              <a:rPr lang="en-US" sz="1400" i="1" dirty="0">
                <a:solidFill>
                  <a:srgbClr val="0000FF"/>
                </a:solidFill>
              </a:rPr>
              <a:t>What should you consider if a BRVO occurs at a </a:t>
            </a:r>
            <a:r>
              <a:rPr lang="en-US" sz="1400" b="1" dirty="0">
                <a:solidFill>
                  <a:srgbClr val="0000FF"/>
                </a:solidFill>
              </a:rPr>
              <a:t>non</a:t>
            </a:r>
            <a:r>
              <a:rPr lang="en-US" sz="1400" i="1" dirty="0">
                <a:solidFill>
                  <a:srgbClr val="0000FF"/>
                </a:solidFill>
              </a:rPr>
              <a:t>-crossing point?</a:t>
            </a:r>
          </a:p>
          <a:p>
            <a:r>
              <a:rPr lang="en-US" sz="1400" dirty="0">
                <a:solidFill>
                  <a:srgbClr val="0000FF"/>
                </a:solidFill>
              </a:rPr>
              <a:t>You should consider whether the </a:t>
            </a:r>
            <a:r>
              <a:rPr lang="en-US" sz="1400" dirty="0" err="1">
                <a:solidFill>
                  <a:srgbClr val="0000FF"/>
                </a:solidFill>
              </a:rPr>
              <a:t>pt</a:t>
            </a:r>
            <a:r>
              <a:rPr lang="en-US" sz="1400" dirty="0">
                <a:solidFill>
                  <a:srgbClr val="0000FF"/>
                </a:solidFill>
              </a:rPr>
              <a:t> has some form of  inflammatory  condition</a:t>
            </a:r>
            <a:endParaRPr lang="en-US" sz="1400" dirty="0"/>
          </a:p>
        </p:txBody>
      </p:sp>
      <p:sp>
        <p:nvSpPr>
          <p:cNvPr id="7" name="TextBox 6">
            <a:extLst>
              <a:ext uri="{FF2B5EF4-FFF2-40B4-BE49-F238E27FC236}">
                <a16:creationId xmlns:a16="http://schemas.microsoft.com/office/drawing/2014/main" id="{FC4EFF84-D085-4631-999E-0EA8EA686E0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6764248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110</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CCFFCC"/>
                </a:solidFill>
              </a:rPr>
              <a:t>Ophthalmodynamometry</a:t>
            </a:r>
            <a:endParaRPr lang="en-US" sz="1400" dirty="0">
              <a:solidFill>
                <a:srgbClr val="CCFFCC"/>
              </a:solidFill>
            </a:endParaRPr>
          </a:p>
          <a:p>
            <a:endParaRPr lang="en-US" sz="1400" dirty="0">
              <a:solidFill>
                <a:srgbClr val="CCFFCC"/>
              </a:solidFill>
            </a:endParaRPr>
          </a:p>
          <a:p>
            <a:r>
              <a:rPr lang="en-US" sz="1400" i="1" dirty="0">
                <a:solidFill>
                  <a:srgbClr val="CCFFCC"/>
                </a:solidFill>
              </a:rPr>
              <a:t>What does </a:t>
            </a:r>
            <a:r>
              <a:rPr lang="en-US" sz="1400" i="1" dirty="0" err="1">
                <a:solidFill>
                  <a:srgbClr val="CCFFCC"/>
                </a:solidFill>
              </a:rPr>
              <a:t>ophthalmodynamometry</a:t>
            </a:r>
            <a:r>
              <a:rPr lang="en-US" sz="1400" i="1" dirty="0">
                <a:solidFill>
                  <a:srgbClr val="CCFFCC"/>
                </a:solidFill>
              </a:rPr>
              <a:t> measure?</a:t>
            </a:r>
          </a:p>
          <a:p>
            <a:r>
              <a:rPr lang="en-US" sz="1400" dirty="0">
                <a:solidFill>
                  <a:srgbClr val="CCFFCC"/>
                </a:solidFill>
              </a:rPr>
              <a:t>Perfusion pressure of the retinal arterial tree</a:t>
            </a:r>
          </a:p>
          <a:p>
            <a:endParaRPr lang="en-US" sz="1400" dirty="0">
              <a:solidFill>
                <a:srgbClr val="CCFFCC"/>
              </a:solidFill>
            </a:endParaRPr>
          </a:p>
          <a:p>
            <a:r>
              <a:rPr lang="en-US" sz="1400" i="1" dirty="0">
                <a:solidFill>
                  <a:srgbClr val="CCFFCC"/>
                </a:solidFill>
              </a:rPr>
              <a:t>How does </a:t>
            </a:r>
            <a:r>
              <a:rPr lang="en-US" sz="1400" i="1" dirty="0" err="1">
                <a:solidFill>
                  <a:srgbClr val="CCFFCC"/>
                </a:solidFill>
              </a:rPr>
              <a:t>ophthalmodynamometry</a:t>
            </a:r>
            <a:r>
              <a:rPr lang="en-US" sz="1400" i="1" dirty="0">
                <a:solidFill>
                  <a:srgbClr val="CCFFCC"/>
                </a:solidFill>
              </a:rPr>
              <a:t> differentiate between OIS and CRVO?</a:t>
            </a:r>
          </a:p>
          <a:p>
            <a:r>
              <a:rPr lang="en-US" sz="1400" dirty="0">
                <a:solidFill>
                  <a:srgbClr val="CCFFCC"/>
                </a:solidFill>
              </a:rPr>
              <a:t>Retinal arterial pressure will be low in OIS, but normal in CRVO</a:t>
            </a:r>
          </a:p>
          <a:p>
            <a:endParaRPr lang="en-US" sz="1400" dirty="0">
              <a:solidFill>
                <a:srgbClr val="CCFFCC"/>
              </a:solidFill>
            </a:endParaRPr>
          </a:p>
          <a:p>
            <a:r>
              <a:rPr lang="en-US" sz="1400" i="1" dirty="0">
                <a:solidFill>
                  <a:srgbClr val="CCFFCC"/>
                </a:solidFill>
              </a:rPr>
              <a:t>My ophthalmodynamometer is in the shop. Is there a way to check perfusion pressure without it?</a:t>
            </a: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09FEBDCF-7DDB-4BF5-A158-19B3982DF996}"/>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AA8C0D47-B786-436C-A94E-A24A79E916A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6A1BA6E0-C729-4FCB-845A-66B6589017E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1151465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111</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CCFFCC"/>
              </a:solidFill>
            </a:endParaRPr>
          </a:p>
          <a:p>
            <a:endParaRPr lang="en-US" sz="1400" dirty="0">
              <a:solidFill>
                <a:srgbClr val="CCFFCC"/>
              </a:solidFill>
            </a:endParaRPr>
          </a:p>
          <a:p>
            <a:r>
              <a:rPr lang="en-US" sz="1400" i="1" dirty="0">
                <a:solidFill>
                  <a:srgbClr val="CCFFCC"/>
                </a:solidFill>
              </a:rPr>
              <a:t>What does </a:t>
            </a:r>
            <a:r>
              <a:rPr lang="en-US" sz="1400" i="1" dirty="0" err="1">
                <a:solidFill>
                  <a:srgbClr val="CCFFCC"/>
                </a:solidFill>
              </a:rPr>
              <a:t>ophthalmodynamometry</a:t>
            </a:r>
            <a:r>
              <a:rPr lang="en-US" sz="1400" i="1" dirty="0">
                <a:solidFill>
                  <a:srgbClr val="CCFFCC"/>
                </a:solidFill>
              </a:rPr>
              <a:t> measure?</a:t>
            </a:r>
          </a:p>
          <a:p>
            <a:r>
              <a:rPr lang="en-US" sz="1400" dirty="0">
                <a:solidFill>
                  <a:srgbClr val="CCFFCC"/>
                </a:solidFill>
              </a:rPr>
              <a:t>Perfusion pressure of the retinal arterial tree</a:t>
            </a:r>
          </a:p>
          <a:p>
            <a:endParaRPr lang="en-US" sz="1400" dirty="0">
              <a:solidFill>
                <a:srgbClr val="CCFFCC"/>
              </a:solidFill>
            </a:endParaRPr>
          </a:p>
          <a:p>
            <a:r>
              <a:rPr lang="en-US" sz="1400" i="1" dirty="0">
                <a:solidFill>
                  <a:srgbClr val="CCFFCC"/>
                </a:solidFill>
              </a:rPr>
              <a:t>How does </a:t>
            </a:r>
            <a:r>
              <a:rPr lang="en-US" sz="1400" i="1" dirty="0" err="1">
                <a:solidFill>
                  <a:srgbClr val="CCFFCC"/>
                </a:solidFill>
              </a:rPr>
              <a:t>ophthalmodynamometry</a:t>
            </a:r>
            <a:r>
              <a:rPr lang="en-US" sz="1400" i="1" dirty="0">
                <a:solidFill>
                  <a:srgbClr val="CCFFCC"/>
                </a:solidFill>
              </a:rPr>
              <a:t> differentiate between OIS and CRVO?</a:t>
            </a:r>
          </a:p>
          <a:p>
            <a:r>
              <a:rPr lang="en-US" sz="1400" dirty="0">
                <a:solidFill>
                  <a:srgbClr val="CCFFCC"/>
                </a:solidFill>
              </a:rPr>
              <a:t>Retinal arterial pressure will be low in OIS, but normal in CRVO</a:t>
            </a:r>
          </a:p>
          <a:p>
            <a:endParaRPr lang="en-US" sz="1400" dirty="0">
              <a:solidFill>
                <a:srgbClr val="CCFFCC"/>
              </a:solidFill>
            </a:endParaRPr>
          </a:p>
          <a:p>
            <a:r>
              <a:rPr lang="en-US" sz="1400" i="1" dirty="0">
                <a:solidFill>
                  <a:srgbClr val="CCFFCC"/>
                </a:solidFill>
              </a:rPr>
              <a:t>My ophthalmodynamometer is in the shop. Is there a way to check perfusion pressure without it?</a:t>
            </a: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09E08DDD-CD31-43C2-AFF5-5520A08AC32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 name="TextBox 8">
            <a:extLst>
              <a:ext uri="{FF2B5EF4-FFF2-40B4-BE49-F238E27FC236}">
                <a16:creationId xmlns:a16="http://schemas.microsoft.com/office/drawing/2014/main" id="{77A76C9D-EC4D-45A6-AAD0-C9725A5C572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95D8E5CD-ED15-4D62-8A88-7A0A45E0B49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1201217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112</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does </a:t>
            </a:r>
            <a:r>
              <a:rPr lang="en-US" sz="1400" i="1" dirty="0" err="1">
                <a:solidFill>
                  <a:srgbClr val="0000FF"/>
                </a:solidFill>
              </a:rPr>
              <a:t>ophthalmodynamometry</a:t>
            </a:r>
            <a:r>
              <a:rPr lang="en-US" sz="1400" i="1" dirty="0">
                <a:solidFill>
                  <a:srgbClr val="0000FF"/>
                </a:solidFill>
              </a:rPr>
              <a:t> measure?</a:t>
            </a:r>
            <a:endParaRPr lang="en-US" sz="1400" i="1" dirty="0">
              <a:solidFill>
                <a:srgbClr val="CCFFCC"/>
              </a:solidFill>
            </a:endParaRPr>
          </a:p>
          <a:p>
            <a:r>
              <a:rPr lang="en-US" sz="1400" dirty="0">
                <a:solidFill>
                  <a:srgbClr val="CCFFCC"/>
                </a:solidFill>
              </a:rPr>
              <a:t>Perfusion pressure of the retinal arterial tree</a:t>
            </a:r>
          </a:p>
          <a:p>
            <a:endParaRPr lang="en-US" sz="1400" dirty="0">
              <a:solidFill>
                <a:srgbClr val="CCFFCC"/>
              </a:solidFill>
            </a:endParaRPr>
          </a:p>
          <a:p>
            <a:r>
              <a:rPr lang="en-US" sz="1400" i="1" dirty="0">
                <a:solidFill>
                  <a:srgbClr val="CCFFCC"/>
                </a:solidFill>
              </a:rPr>
              <a:t>How does </a:t>
            </a:r>
            <a:r>
              <a:rPr lang="en-US" sz="1400" i="1" dirty="0" err="1">
                <a:solidFill>
                  <a:srgbClr val="CCFFCC"/>
                </a:solidFill>
              </a:rPr>
              <a:t>ophthalmodynamometry</a:t>
            </a:r>
            <a:r>
              <a:rPr lang="en-US" sz="1400" i="1" dirty="0">
                <a:solidFill>
                  <a:srgbClr val="CCFFCC"/>
                </a:solidFill>
              </a:rPr>
              <a:t> differentiate between OIS and CRVO?</a:t>
            </a:r>
          </a:p>
          <a:p>
            <a:r>
              <a:rPr lang="en-US" sz="1400" dirty="0">
                <a:solidFill>
                  <a:srgbClr val="CCFFCC"/>
                </a:solidFill>
              </a:rPr>
              <a:t>Retinal arterial pressure will be low in OIS, but normal in CRVO</a:t>
            </a:r>
          </a:p>
          <a:p>
            <a:endParaRPr lang="en-US" sz="1400" dirty="0">
              <a:solidFill>
                <a:srgbClr val="CCFFCC"/>
              </a:solidFill>
            </a:endParaRPr>
          </a:p>
          <a:p>
            <a:r>
              <a:rPr lang="en-US" sz="1400" i="1" dirty="0">
                <a:solidFill>
                  <a:srgbClr val="CCFFCC"/>
                </a:solidFill>
              </a:rPr>
              <a:t>My ophthalmodynamometer is in the shop. Is there a way to check perfusion pressure without it?</a:t>
            </a: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A73576BD-89E6-4BB6-850D-49EE9325754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A459E9DF-6809-43A1-9EB7-D99071FC216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8E5BBC0C-8DA8-4D77-8012-625904DB023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8203409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113</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does </a:t>
            </a:r>
            <a:r>
              <a:rPr lang="en-US" sz="1400" i="1" dirty="0" err="1">
                <a:solidFill>
                  <a:srgbClr val="0000FF"/>
                </a:solidFill>
              </a:rPr>
              <a:t>ophthalmodynamometry</a:t>
            </a:r>
            <a:r>
              <a:rPr lang="en-US" sz="1400" i="1" dirty="0">
                <a:solidFill>
                  <a:srgbClr val="0000FF"/>
                </a:solidFill>
              </a:rPr>
              <a:t> measure?</a:t>
            </a:r>
          </a:p>
          <a:p>
            <a:r>
              <a:rPr lang="en-US" sz="1400" dirty="0">
                <a:solidFill>
                  <a:srgbClr val="0000FF"/>
                </a:solidFill>
              </a:rPr>
              <a:t>Perfusion pressure of the retinal arterial tree</a:t>
            </a:r>
            <a:endParaRPr lang="en-US" sz="1400" dirty="0">
              <a:solidFill>
                <a:srgbClr val="CCFFCC"/>
              </a:solidFill>
            </a:endParaRPr>
          </a:p>
          <a:p>
            <a:endParaRPr lang="en-US" sz="1400" dirty="0">
              <a:solidFill>
                <a:srgbClr val="CCFFCC"/>
              </a:solidFill>
            </a:endParaRPr>
          </a:p>
          <a:p>
            <a:r>
              <a:rPr lang="en-US" sz="1400" i="1" dirty="0">
                <a:solidFill>
                  <a:srgbClr val="CCFFCC"/>
                </a:solidFill>
              </a:rPr>
              <a:t>How does </a:t>
            </a:r>
            <a:r>
              <a:rPr lang="en-US" sz="1400" i="1" dirty="0" err="1">
                <a:solidFill>
                  <a:srgbClr val="CCFFCC"/>
                </a:solidFill>
              </a:rPr>
              <a:t>ophthalmodynamometry</a:t>
            </a:r>
            <a:r>
              <a:rPr lang="en-US" sz="1400" i="1" dirty="0">
                <a:solidFill>
                  <a:srgbClr val="CCFFCC"/>
                </a:solidFill>
              </a:rPr>
              <a:t> differentiate between OIS and CRVO?</a:t>
            </a:r>
          </a:p>
          <a:p>
            <a:r>
              <a:rPr lang="en-US" sz="1400" dirty="0">
                <a:solidFill>
                  <a:srgbClr val="CCFFCC"/>
                </a:solidFill>
              </a:rPr>
              <a:t>Retinal arterial pressure will be low in OIS, but normal in CRVO</a:t>
            </a:r>
          </a:p>
          <a:p>
            <a:endParaRPr lang="en-US" sz="1400" dirty="0">
              <a:solidFill>
                <a:srgbClr val="CCFFCC"/>
              </a:solidFill>
            </a:endParaRPr>
          </a:p>
          <a:p>
            <a:r>
              <a:rPr lang="en-US" sz="1400" i="1" dirty="0">
                <a:solidFill>
                  <a:srgbClr val="CCFFCC"/>
                </a:solidFill>
              </a:rPr>
              <a:t>My ophthalmodynamometer is in the shop. Is there a way to check perfusion pressure without it?</a:t>
            </a: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45DDAEC3-79A4-437D-8B70-52BA1D42CA3E}"/>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 name="TextBox 8">
            <a:extLst>
              <a:ext uri="{FF2B5EF4-FFF2-40B4-BE49-F238E27FC236}">
                <a16:creationId xmlns:a16="http://schemas.microsoft.com/office/drawing/2014/main" id="{E712B55D-AC84-43A2-9EA6-7E810813927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BBD3AFA0-7F33-4058-9E4A-880A98F87CC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418495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114</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does </a:t>
            </a:r>
            <a:r>
              <a:rPr lang="en-US" sz="1400" i="1" dirty="0" err="1">
                <a:solidFill>
                  <a:srgbClr val="0000FF"/>
                </a:solidFill>
              </a:rPr>
              <a:t>ophthalmodynamometry</a:t>
            </a:r>
            <a:r>
              <a:rPr lang="en-US" sz="1400" i="1" dirty="0">
                <a:solidFill>
                  <a:srgbClr val="0000FF"/>
                </a:solidFill>
              </a:rPr>
              <a:t> measure?</a:t>
            </a:r>
          </a:p>
          <a:p>
            <a:r>
              <a:rPr lang="en-US" sz="1400" dirty="0">
                <a:solidFill>
                  <a:srgbClr val="0000FF"/>
                </a:solidFill>
              </a:rPr>
              <a:t>Perfusion pressure of the retinal arterial tree</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ophthalmodynamometry</a:t>
            </a:r>
            <a:r>
              <a:rPr lang="en-US" sz="1400" i="1" dirty="0">
                <a:solidFill>
                  <a:srgbClr val="0000FF"/>
                </a:solidFill>
              </a:rPr>
              <a:t> differentiate between OIS and CRVO?</a:t>
            </a:r>
            <a:endParaRPr lang="en-US" sz="1400" i="1" dirty="0">
              <a:solidFill>
                <a:srgbClr val="CCFFCC"/>
              </a:solidFill>
            </a:endParaRPr>
          </a:p>
          <a:p>
            <a:r>
              <a:rPr lang="en-US" sz="1400" dirty="0">
                <a:solidFill>
                  <a:srgbClr val="CCFFCC"/>
                </a:solidFill>
              </a:rPr>
              <a:t>Retinal arterial pressure will be low in OIS, but normal in CRVO</a:t>
            </a:r>
          </a:p>
          <a:p>
            <a:endParaRPr lang="en-US" sz="1400" dirty="0">
              <a:solidFill>
                <a:srgbClr val="CCFFCC"/>
              </a:solidFill>
            </a:endParaRPr>
          </a:p>
          <a:p>
            <a:r>
              <a:rPr lang="en-US" sz="1400" i="1" dirty="0">
                <a:solidFill>
                  <a:srgbClr val="CCFFCC"/>
                </a:solidFill>
              </a:rPr>
              <a:t>My ophthalmodynamometer is in the shop. Is there a way to check perfusion pressure without it?</a:t>
            </a: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BBF79ACD-B96F-49C3-A91A-07723557A106}"/>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0837B096-371D-4D3F-9DD1-B706AD198F4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D5C70663-F69D-4330-A674-A381DE5E52E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7740740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115</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does </a:t>
            </a:r>
            <a:r>
              <a:rPr lang="en-US" sz="1400" i="1" dirty="0" err="1">
                <a:solidFill>
                  <a:srgbClr val="0000FF"/>
                </a:solidFill>
              </a:rPr>
              <a:t>ophthalmodynamometry</a:t>
            </a:r>
            <a:r>
              <a:rPr lang="en-US" sz="1400" i="1" dirty="0">
                <a:solidFill>
                  <a:srgbClr val="0000FF"/>
                </a:solidFill>
              </a:rPr>
              <a:t> measure?</a:t>
            </a:r>
          </a:p>
          <a:p>
            <a:r>
              <a:rPr lang="en-US" sz="1400" dirty="0">
                <a:solidFill>
                  <a:srgbClr val="0000FF"/>
                </a:solidFill>
              </a:rPr>
              <a:t>Perfusion pressure of the retinal arterial tree</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ophthalmodynamometry</a:t>
            </a:r>
            <a:r>
              <a:rPr lang="en-US" sz="1400" i="1" dirty="0">
                <a:solidFill>
                  <a:srgbClr val="0000FF"/>
                </a:solidFill>
              </a:rPr>
              <a:t> differentiate between OIS and CRVO?</a:t>
            </a:r>
          </a:p>
          <a:p>
            <a:r>
              <a:rPr lang="en-US" sz="1400" dirty="0">
                <a:solidFill>
                  <a:srgbClr val="0000FF"/>
                </a:solidFill>
              </a:rPr>
              <a:t>Perfusion pressure will be low in   OIS    but normal in  CRVO</a:t>
            </a:r>
            <a:endParaRPr lang="en-US" sz="1400" dirty="0">
              <a:solidFill>
                <a:srgbClr val="CCFFCC"/>
              </a:solidFill>
            </a:endParaRPr>
          </a:p>
          <a:p>
            <a:endParaRPr lang="en-US" sz="1400" dirty="0">
              <a:solidFill>
                <a:srgbClr val="CCFFCC"/>
              </a:solidFill>
            </a:endParaRPr>
          </a:p>
          <a:p>
            <a:r>
              <a:rPr lang="en-US" sz="1400" i="1" dirty="0">
                <a:solidFill>
                  <a:srgbClr val="CCFFCC"/>
                </a:solidFill>
              </a:rPr>
              <a:t>My ophthalmodynamometer is in the shop. Is there a way to check perfusion pressure without it?</a:t>
            </a: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0" name="Rectangle 9">
            <a:extLst>
              <a:ext uri="{FF2B5EF4-FFF2-40B4-BE49-F238E27FC236}">
                <a16:creationId xmlns:a16="http://schemas.microsoft.com/office/drawing/2014/main" id="{D0DF0671-BEF8-4470-B3B5-E64D494F5C87}"/>
              </a:ext>
            </a:extLst>
          </p:cNvPr>
          <p:cNvSpPr/>
          <p:nvPr/>
        </p:nvSpPr>
        <p:spPr>
          <a:xfrm>
            <a:off x="4876800" y="47244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the other</a:t>
            </a:r>
          </a:p>
        </p:txBody>
      </p:sp>
      <p:sp>
        <p:nvSpPr>
          <p:cNvPr id="12" name="Rectangle 11">
            <a:extLst>
              <a:ext uri="{FF2B5EF4-FFF2-40B4-BE49-F238E27FC236}">
                <a16:creationId xmlns:a16="http://schemas.microsoft.com/office/drawing/2014/main" id="{F379BF25-0760-4A8D-B9A9-28F73189AEDA}"/>
              </a:ext>
            </a:extLst>
          </p:cNvPr>
          <p:cNvSpPr/>
          <p:nvPr/>
        </p:nvSpPr>
        <p:spPr>
          <a:xfrm>
            <a:off x="3124200" y="47244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one</a:t>
            </a:r>
          </a:p>
        </p:txBody>
      </p:sp>
      <p:sp>
        <p:nvSpPr>
          <p:cNvPr id="17" name="Rectangle 2">
            <a:extLst>
              <a:ext uri="{FF2B5EF4-FFF2-40B4-BE49-F238E27FC236}">
                <a16:creationId xmlns:a16="http://schemas.microsoft.com/office/drawing/2014/main" id="{06B9C888-0F10-459A-A584-AA0716CC706C}"/>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9" name="TextBox 8">
            <a:extLst>
              <a:ext uri="{FF2B5EF4-FFF2-40B4-BE49-F238E27FC236}">
                <a16:creationId xmlns:a16="http://schemas.microsoft.com/office/drawing/2014/main" id="{2D9CD147-4EA3-48BF-ADC2-30F84C4CDBE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3" name="TextBox 12">
            <a:extLst>
              <a:ext uri="{FF2B5EF4-FFF2-40B4-BE49-F238E27FC236}">
                <a16:creationId xmlns:a16="http://schemas.microsoft.com/office/drawing/2014/main" id="{E055D8FE-4133-4430-870F-6CC67965D30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8034150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116</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does </a:t>
            </a:r>
            <a:r>
              <a:rPr lang="en-US" sz="1400" i="1" dirty="0" err="1">
                <a:solidFill>
                  <a:srgbClr val="0000FF"/>
                </a:solidFill>
              </a:rPr>
              <a:t>ophthalmodynamometry</a:t>
            </a:r>
            <a:r>
              <a:rPr lang="en-US" sz="1400" i="1" dirty="0">
                <a:solidFill>
                  <a:srgbClr val="0000FF"/>
                </a:solidFill>
              </a:rPr>
              <a:t> measure?</a:t>
            </a:r>
          </a:p>
          <a:p>
            <a:r>
              <a:rPr lang="en-US" sz="1400" dirty="0">
                <a:solidFill>
                  <a:srgbClr val="0000FF"/>
                </a:solidFill>
              </a:rPr>
              <a:t>Perfusion pressure of the retinal arterial tree</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ophthalmodynamometry</a:t>
            </a:r>
            <a:r>
              <a:rPr lang="en-US" sz="1400" i="1" dirty="0">
                <a:solidFill>
                  <a:srgbClr val="0000FF"/>
                </a:solidFill>
              </a:rPr>
              <a:t> differentiate between OIS and CRVO?</a:t>
            </a:r>
          </a:p>
          <a:p>
            <a:r>
              <a:rPr lang="en-US" sz="1400" dirty="0">
                <a:solidFill>
                  <a:srgbClr val="0000FF"/>
                </a:solidFill>
              </a:rPr>
              <a:t>Perfusion pressure will be low in   OIS    but normal in  CRVO</a:t>
            </a:r>
            <a:endParaRPr lang="en-US" sz="1400" dirty="0">
              <a:solidFill>
                <a:srgbClr val="CCFFCC"/>
              </a:solidFill>
            </a:endParaRPr>
          </a:p>
          <a:p>
            <a:endParaRPr lang="en-US" sz="1400" dirty="0">
              <a:solidFill>
                <a:srgbClr val="CCFFCC"/>
              </a:solidFill>
            </a:endParaRPr>
          </a:p>
          <a:p>
            <a:r>
              <a:rPr lang="en-US" sz="1400" i="1" dirty="0">
                <a:solidFill>
                  <a:srgbClr val="CCFFCC"/>
                </a:solidFill>
              </a:rPr>
              <a:t>My ophthalmodynamometer is in the shop. Is there a way to check perfusion pressure without it?</a:t>
            </a: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48209EDE-1008-435D-AFCF-CBC9B2439A5B}"/>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 name="TextBox 8">
            <a:extLst>
              <a:ext uri="{FF2B5EF4-FFF2-40B4-BE49-F238E27FC236}">
                <a16:creationId xmlns:a16="http://schemas.microsoft.com/office/drawing/2014/main" id="{15367843-A8F6-4E8A-85D4-8A719988C5C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0F93CB3C-7343-4A62-BB32-C646844CB1C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0679124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117</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does </a:t>
            </a:r>
            <a:r>
              <a:rPr lang="en-US" sz="1400" i="1" dirty="0" err="1">
                <a:solidFill>
                  <a:srgbClr val="0000FF"/>
                </a:solidFill>
              </a:rPr>
              <a:t>ophthalmodynamometry</a:t>
            </a:r>
            <a:r>
              <a:rPr lang="en-US" sz="1400" i="1" dirty="0">
                <a:solidFill>
                  <a:srgbClr val="0000FF"/>
                </a:solidFill>
              </a:rPr>
              <a:t> measure?</a:t>
            </a:r>
          </a:p>
          <a:p>
            <a:r>
              <a:rPr lang="en-US" sz="1400" dirty="0">
                <a:solidFill>
                  <a:srgbClr val="0000FF"/>
                </a:solidFill>
              </a:rPr>
              <a:t>Perfusion pressure of the retinal arterial tree</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ophthalmodynamometry</a:t>
            </a:r>
            <a:r>
              <a:rPr lang="en-US" sz="1400" i="1" dirty="0">
                <a:solidFill>
                  <a:srgbClr val="0000FF"/>
                </a:solidFill>
              </a:rPr>
              <a:t> differentiate between OIS and CRVO?</a:t>
            </a:r>
          </a:p>
          <a:p>
            <a:r>
              <a:rPr lang="en-US" sz="1400" dirty="0">
                <a:solidFill>
                  <a:srgbClr val="0000FF"/>
                </a:solidFill>
              </a:rPr>
              <a:t>Perfusion pressure will be low in   OIS    but normal in  CRVO</a:t>
            </a:r>
            <a:endParaRPr lang="en-US" sz="1400" dirty="0">
              <a:solidFill>
                <a:schemeClr val="accent5">
                  <a:lumMod val="75000"/>
                </a:schemeClr>
              </a:solidFill>
            </a:endParaRPr>
          </a:p>
          <a:p>
            <a:endParaRPr lang="en-US" sz="1400" dirty="0">
              <a:solidFill>
                <a:srgbClr val="0000FF"/>
              </a:solidFill>
            </a:endParaRPr>
          </a:p>
          <a:p>
            <a:r>
              <a:rPr lang="en-US" sz="1400" i="1" dirty="0">
                <a:solidFill>
                  <a:srgbClr val="0000FF"/>
                </a:solidFill>
              </a:rPr>
              <a:t>My ophthalmodynamometer is in the shop. Is there a way to check perfusion pressure without it?</a:t>
            </a:r>
            <a:endParaRPr lang="en-US" sz="1400" i="1" dirty="0">
              <a:solidFill>
                <a:schemeClr val="accent5">
                  <a:lumMod val="75000"/>
                </a:schemeClr>
              </a:solidFill>
            </a:endParaRPr>
          </a:p>
          <a:p>
            <a:r>
              <a:rPr lang="en-US" sz="1400" dirty="0">
                <a:solidFill>
                  <a:srgbClr val="CCFFCC"/>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2DD0F7C2-BC1E-4695-BBB7-BEF6B96C887F}"/>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0719E41B-5917-4B12-A874-105FC13EFFD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E81B18FB-0CCE-49DD-86A7-A67B35D43C3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323821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118</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000413" y="3195062"/>
            <a:ext cx="7894662" cy="2800767"/>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signs and symptoms owing to chronic ocular hypoperfusion</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resemble that of CRVO?</a:t>
            </a:r>
          </a:p>
          <a:p>
            <a:pPr algn="r"/>
            <a:r>
              <a:rPr lang="en-US" sz="1600" dirty="0">
                <a:solidFill>
                  <a:schemeClr val="bg1">
                    <a:lumMod val="75000"/>
                  </a:schemeClr>
                </a:solidFill>
              </a:rPr>
              <a:t>The presence of extensive intraretinal hemorrhages</a:t>
            </a:r>
          </a:p>
          <a:p>
            <a:pPr algn="r"/>
            <a:endParaRPr lang="en-US" sz="1600" dirty="0">
              <a:solidFill>
                <a:schemeClr val="bg1">
                  <a:lumMod val="75000"/>
                </a:schemeClr>
              </a:solidFill>
            </a:endParaRPr>
          </a:p>
          <a:p>
            <a:pPr algn="r"/>
            <a:r>
              <a:rPr lang="en-US" sz="1600" i="1" dirty="0">
                <a:solidFill>
                  <a:schemeClr val="bg1">
                    <a:lumMod val="75000"/>
                  </a:schemeClr>
                </a:solidFill>
              </a:rPr>
              <a:t>In what way does the DFE appearance of OIS differ from that of CRVO?</a:t>
            </a:r>
          </a:p>
          <a:p>
            <a:pPr algn="r"/>
            <a:r>
              <a:rPr lang="en-US" sz="1600" dirty="0">
                <a:solidFill>
                  <a:schemeClr val="bg1">
                    <a:lumMod val="75000"/>
                  </a:schemeClr>
                </a:solidFill>
              </a:rPr>
              <a:t>The retinal vasculature in OIS lacks the  tortuosity  which characterizes that of CRVO</a:t>
            </a:r>
          </a:p>
        </p:txBody>
      </p:sp>
      <p:sp>
        <p:nvSpPr>
          <p:cNvPr id="7" name="TextBox 6">
            <a:extLst>
              <a:ext uri="{FF2B5EF4-FFF2-40B4-BE49-F238E27FC236}">
                <a16:creationId xmlns:a16="http://schemas.microsoft.com/office/drawing/2014/main" id="{814E05F1-76C6-4912-98C4-4E6B5E869326}"/>
              </a:ext>
            </a:extLst>
          </p:cNvPr>
          <p:cNvSpPr txBox="1"/>
          <p:nvPr/>
        </p:nvSpPr>
        <p:spPr>
          <a:xfrm>
            <a:off x="497425" y="3189724"/>
            <a:ext cx="8077200" cy="2677656"/>
          </a:xfrm>
          <a:prstGeom prst="rect">
            <a:avLst/>
          </a:prstGeom>
          <a:solidFill>
            <a:srgbClr val="CCFFCC"/>
          </a:solidFill>
        </p:spPr>
        <p:txBody>
          <a:bodyPr wrap="square" rtlCol="0">
            <a:spAutoFit/>
          </a:bodyPr>
          <a:lstStyle/>
          <a:p>
            <a:r>
              <a:rPr lang="en-US" sz="1400" i="1" dirty="0">
                <a:solidFill>
                  <a:srgbClr val="0000FF"/>
                </a:solidFill>
              </a:rPr>
              <a:t>What simple, noninvasive test can be performed that reliably differentiates between OIS and CRVO?</a:t>
            </a:r>
          </a:p>
          <a:p>
            <a:r>
              <a:rPr lang="en-US" sz="1400" dirty="0" err="1">
                <a:solidFill>
                  <a:srgbClr val="0000FF"/>
                </a:solidFill>
              </a:rPr>
              <a:t>Ophthalmodynamometry</a:t>
            </a:r>
            <a:endParaRPr lang="en-US" sz="1400" dirty="0">
              <a:solidFill>
                <a:srgbClr val="0000FF"/>
              </a:solidFill>
            </a:endParaRPr>
          </a:p>
          <a:p>
            <a:endParaRPr lang="en-US" sz="1400" dirty="0">
              <a:solidFill>
                <a:srgbClr val="0000FF"/>
              </a:solidFill>
            </a:endParaRPr>
          </a:p>
          <a:p>
            <a:r>
              <a:rPr lang="en-US" sz="1400" i="1" dirty="0">
                <a:solidFill>
                  <a:srgbClr val="0000FF"/>
                </a:solidFill>
              </a:rPr>
              <a:t>What does </a:t>
            </a:r>
            <a:r>
              <a:rPr lang="en-US" sz="1400" i="1" dirty="0" err="1">
                <a:solidFill>
                  <a:srgbClr val="0000FF"/>
                </a:solidFill>
              </a:rPr>
              <a:t>ophthalmodynamometry</a:t>
            </a:r>
            <a:r>
              <a:rPr lang="en-US" sz="1400" i="1" dirty="0">
                <a:solidFill>
                  <a:srgbClr val="0000FF"/>
                </a:solidFill>
              </a:rPr>
              <a:t> measure?</a:t>
            </a:r>
          </a:p>
          <a:p>
            <a:r>
              <a:rPr lang="en-US" sz="1400" dirty="0">
                <a:solidFill>
                  <a:srgbClr val="0000FF"/>
                </a:solidFill>
              </a:rPr>
              <a:t>Perfusion pressure of the retinal arterial tree</a:t>
            </a:r>
          </a:p>
          <a:p>
            <a:endParaRPr lang="en-US" sz="1400" dirty="0">
              <a:solidFill>
                <a:srgbClr val="0000FF"/>
              </a:solidFill>
            </a:endParaRPr>
          </a:p>
          <a:p>
            <a:r>
              <a:rPr lang="en-US" sz="1400" i="1" dirty="0">
                <a:solidFill>
                  <a:srgbClr val="0000FF"/>
                </a:solidFill>
              </a:rPr>
              <a:t>How does </a:t>
            </a:r>
            <a:r>
              <a:rPr lang="en-US" sz="1400" i="1" dirty="0" err="1">
                <a:solidFill>
                  <a:srgbClr val="0000FF"/>
                </a:solidFill>
              </a:rPr>
              <a:t>ophthalmodynamometry</a:t>
            </a:r>
            <a:r>
              <a:rPr lang="en-US" sz="1400" i="1" dirty="0">
                <a:solidFill>
                  <a:srgbClr val="0000FF"/>
                </a:solidFill>
              </a:rPr>
              <a:t> differentiate between OIS and CRVO?</a:t>
            </a:r>
          </a:p>
          <a:p>
            <a:r>
              <a:rPr lang="en-US" sz="1400" dirty="0">
                <a:solidFill>
                  <a:srgbClr val="0000FF"/>
                </a:solidFill>
              </a:rPr>
              <a:t>Perfusion pressure will be low in   OIS    but normal in  CRVO</a:t>
            </a:r>
            <a:endParaRPr lang="en-US" sz="1400" dirty="0">
              <a:solidFill>
                <a:schemeClr val="accent5">
                  <a:lumMod val="75000"/>
                </a:schemeClr>
              </a:solidFill>
            </a:endParaRPr>
          </a:p>
          <a:p>
            <a:endParaRPr lang="en-US" sz="1400" dirty="0">
              <a:solidFill>
                <a:srgbClr val="0000FF"/>
              </a:solidFill>
            </a:endParaRPr>
          </a:p>
          <a:p>
            <a:r>
              <a:rPr lang="en-US" sz="1400" i="1" dirty="0">
                <a:solidFill>
                  <a:srgbClr val="0000FF"/>
                </a:solidFill>
              </a:rPr>
              <a:t>My ophthalmodynamometer is in the shop. Is there a way to check perfusion pressure without it?</a:t>
            </a:r>
          </a:p>
          <a:p>
            <a:r>
              <a:rPr lang="en-US" sz="1400" dirty="0">
                <a:solidFill>
                  <a:srgbClr val="0000FF"/>
                </a:solidFill>
              </a:rPr>
              <a:t>Push gently on the globe while observing the central retinal artery. If it collapses with minimal applied pressure, perfusion pressure is low, and OIS rises to the top of the DDx</a:t>
            </a:r>
          </a:p>
        </p:txBody>
      </p:sp>
      <p:sp>
        <p:nvSpPr>
          <p:cNvPr id="15" name="Rectangle 2">
            <a:extLst>
              <a:ext uri="{FF2B5EF4-FFF2-40B4-BE49-F238E27FC236}">
                <a16:creationId xmlns:a16="http://schemas.microsoft.com/office/drawing/2014/main" id="{AB19452B-2FF6-4929-A6D5-3859589DC5B6}"/>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 name="TextBox 8">
            <a:extLst>
              <a:ext uri="{FF2B5EF4-FFF2-40B4-BE49-F238E27FC236}">
                <a16:creationId xmlns:a16="http://schemas.microsoft.com/office/drawing/2014/main" id="{1CF60D7D-F35F-48E7-AABB-3269DDFAFA4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9F1C66BE-4DF6-44E3-B5EA-CF91837AA6F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6449575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119</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304802" y="2514600"/>
            <a:ext cx="236219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dirty="0"/>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1898186" y="3810000"/>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b="1" i="1" dirty="0"/>
              <a:t>?</a:t>
            </a:r>
          </a:p>
        </p:txBody>
      </p:sp>
      <p:sp>
        <p:nvSpPr>
          <p:cNvPr id="17" name="Text Box 18">
            <a:extLst>
              <a:ext uri="{FF2B5EF4-FFF2-40B4-BE49-F238E27FC236}">
                <a16:creationId xmlns:a16="http://schemas.microsoft.com/office/drawing/2014/main" id="{C009CF52-1586-41B0-BF3A-789FEAE42E0D}"/>
              </a:ext>
            </a:extLst>
          </p:cNvPr>
          <p:cNvSpPr txBox="1">
            <a:spLocks noChangeArrowheads="1"/>
          </p:cNvSpPr>
          <p:nvPr/>
        </p:nvSpPr>
        <p:spPr bwMode="auto">
          <a:xfrm>
            <a:off x="1918063" y="4169776"/>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b="1" i="1" dirty="0"/>
              <a:t>?</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17">
            <a:extLst>
              <a:ext uri="{FF2B5EF4-FFF2-40B4-BE49-F238E27FC236}">
                <a16:creationId xmlns:a16="http://schemas.microsoft.com/office/drawing/2014/main" id="{0E74A435-4A22-4E17-AE34-D6C04A61413F}"/>
              </a:ext>
            </a:extLst>
          </p:cNvPr>
          <p:cNvSpPr txBox="1">
            <a:spLocks noChangeArrowheads="1"/>
          </p:cNvSpPr>
          <p:nvPr/>
        </p:nvSpPr>
        <p:spPr bwMode="auto">
          <a:xfrm>
            <a:off x="1905000" y="3395246"/>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b="1" i="1" dirty="0"/>
              <a:t>?</a:t>
            </a:r>
          </a:p>
        </p:txBody>
      </p:sp>
      <p:sp>
        <p:nvSpPr>
          <p:cNvPr id="9" name="TextBox 8">
            <a:extLst>
              <a:ext uri="{FF2B5EF4-FFF2-40B4-BE49-F238E27FC236}">
                <a16:creationId xmlns:a16="http://schemas.microsoft.com/office/drawing/2014/main" id="{A3DC7622-373B-4C9C-8755-19F698BC813A}"/>
              </a:ext>
            </a:extLst>
          </p:cNvPr>
          <p:cNvSpPr txBox="1"/>
          <p:nvPr/>
        </p:nvSpPr>
        <p:spPr>
          <a:xfrm>
            <a:off x="2438400" y="3611940"/>
            <a:ext cx="6629398" cy="584775"/>
          </a:xfrm>
          <a:prstGeom prst="rect">
            <a:avLst/>
          </a:prstGeom>
          <a:noFill/>
        </p:spPr>
        <p:txBody>
          <a:bodyPr wrap="square" rtlCol="0">
            <a:spAutoFit/>
          </a:bodyPr>
          <a:lstStyle/>
          <a:p>
            <a:r>
              <a:rPr lang="en-US" sz="1600" i="1" dirty="0">
                <a:solidFill>
                  <a:srgbClr val="0000FF"/>
                </a:solidFill>
              </a:rPr>
              <a:t>The </a:t>
            </a:r>
            <a:r>
              <a:rPr lang="en-US" sz="1600" dirty="0">
                <a:solidFill>
                  <a:srgbClr val="0000FF"/>
                </a:solidFill>
              </a:rPr>
              <a:t>Retina</a:t>
            </a:r>
            <a:r>
              <a:rPr lang="en-US" sz="1600" i="1" dirty="0">
                <a:solidFill>
                  <a:srgbClr val="0000FF"/>
                </a:solidFill>
              </a:rPr>
              <a:t> book mentions three causes of hyperviscosity syndrome—what are they?</a:t>
            </a:r>
            <a:endParaRPr lang="en-US" sz="1600" dirty="0">
              <a:solidFill>
                <a:srgbClr val="0000FF"/>
              </a:solidFill>
            </a:endParaRPr>
          </a:p>
        </p:txBody>
      </p:sp>
      <p:sp>
        <p:nvSpPr>
          <p:cNvPr id="20" name="Rectangle 2">
            <a:extLst>
              <a:ext uri="{FF2B5EF4-FFF2-40B4-BE49-F238E27FC236}">
                <a16:creationId xmlns:a16="http://schemas.microsoft.com/office/drawing/2014/main" id="{F0CE1B5E-B7FD-4EC0-803B-7A6300B0C81A}"/>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5" name="TextBox 4">
            <a:extLst>
              <a:ext uri="{FF2B5EF4-FFF2-40B4-BE49-F238E27FC236}">
                <a16:creationId xmlns:a16="http://schemas.microsoft.com/office/drawing/2014/main" id="{07643618-5AA1-4749-9ADA-23D5F59BEB0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32FF25FF-CE21-403F-B48A-A3ADF819D19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74040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12</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chemeClr val="bg1">
                    <a:lumMod val="65000"/>
                  </a:schemeClr>
                </a:solidFill>
              </a:rPr>
              <a:t>In CRVO, where does thrombosis typically occur?</a:t>
            </a:r>
          </a:p>
          <a:p>
            <a:r>
              <a:rPr lang="en-US" sz="1400" dirty="0">
                <a:solidFill>
                  <a:schemeClr val="bg1">
                    <a:lumMod val="65000"/>
                  </a:schemeClr>
                </a:solidFill>
              </a:rPr>
              <a:t>At the lamina cribrosa, or just posterior to it</a:t>
            </a:r>
          </a:p>
          <a:p>
            <a:endParaRPr lang="en-US" sz="1400" dirty="0">
              <a:solidFill>
                <a:schemeClr val="bg1">
                  <a:lumMod val="65000"/>
                </a:schemeClr>
              </a:solidFill>
            </a:endParaRPr>
          </a:p>
          <a:p>
            <a:r>
              <a:rPr lang="en-US" sz="1400" i="1" dirty="0">
                <a:solidFill>
                  <a:schemeClr val="bg1">
                    <a:lumMod val="65000"/>
                  </a:schemeClr>
                </a:solidFill>
              </a:rPr>
              <a:t>In BRVO, at what type of location does thrombosis typically occur?</a:t>
            </a:r>
          </a:p>
          <a:p>
            <a:r>
              <a:rPr lang="en-US" sz="1400" b="1" dirty="0">
                <a:solidFill>
                  <a:srgbClr val="0000FF"/>
                </a:solidFill>
              </a:rPr>
              <a:t>At an A-V crossing point</a:t>
            </a:r>
            <a:endParaRPr lang="en-US" sz="1400" b="1" dirty="0"/>
          </a:p>
        </p:txBody>
      </p:sp>
      <p:sp>
        <p:nvSpPr>
          <p:cNvPr id="6" name="Rectangle 2">
            <a:extLst>
              <a:ext uri="{FF2B5EF4-FFF2-40B4-BE49-F238E27FC236}">
                <a16:creationId xmlns:a16="http://schemas.microsoft.com/office/drawing/2014/main" id="{93FADC01-ED40-4537-BB07-2623F985B9D0}"/>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5" name="Oval 4">
            <a:extLst>
              <a:ext uri="{FF2B5EF4-FFF2-40B4-BE49-F238E27FC236}">
                <a16:creationId xmlns:a16="http://schemas.microsoft.com/office/drawing/2014/main" id="{F17F0D93-1B3B-4F47-B1D3-FA1CB6748663}"/>
              </a:ext>
            </a:extLst>
          </p:cNvPr>
          <p:cNvSpPr/>
          <p:nvPr/>
        </p:nvSpPr>
        <p:spPr>
          <a:xfrm>
            <a:off x="1836476" y="2520881"/>
            <a:ext cx="2392624" cy="50912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C4E083-83E9-4523-9538-3E4C87517932}"/>
              </a:ext>
            </a:extLst>
          </p:cNvPr>
          <p:cNvSpPr txBox="1"/>
          <p:nvPr/>
        </p:nvSpPr>
        <p:spPr>
          <a:xfrm>
            <a:off x="1028700" y="3104415"/>
            <a:ext cx="6400800" cy="738664"/>
          </a:xfrm>
          <a:prstGeom prst="rect">
            <a:avLst/>
          </a:prstGeom>
          <a:noFill/>
        </p:spPr>
        <p:txBody>
          <a:bodyPr wrap="square" rtlCol="0">
            <a:spAutoFit/>
          </a:bodyPr>
          <a:lstStyle/>
          <a:p>
            <a:r>
              <a:rPr lang="en-US" sz="1400" i="1" dirty="0">
                <a:solidFill>
                  <a:srgbClr val="0000FF"/>
                </a:solidFill>
              </a:rPr>
              <a:t>What should you consider if a BRVO occurs at a </a:t>
            </a:r>
            <a:r>
              <a:rPr lang="en-US" sz="1400" b="1" dirty="0">
                <a:solidFill>
                  <a:srgbClr val="0000FF"/>
                </a:solidFill>
              </a:rPr>
              <a:t>non</a:t>
            </a:r>
            <a:r>
              <a:rPr lang="en-US" sz="1400" i="1" dirty="0">
                <a:solidFill>
                  <a:srgbClr val="0000FF"/>
                </a:solidFill>
              </a:rPr>
              <a:t>-crossing point?</a:t>
            </a:r>
          </a:p>
          <a:p>
            <a:r>
              <a:rPr lang="en-US" sz="1400" dirty="0">
                <a:solidFill>
                  <a:srgbClr val="0000FF"/>
                </a:solidFill>
              </a:rPr>
              <a:t>You should consider whether the </a:t>
            </a:r>
            <a:r>
              <a:rPr lang="en-US" sz="1400" dirty="0" err="1">
                <a:solidFill>
                  <a:srgbClr val="0000FF"/>
                </a:solidFill>
              </a:rPr>
              <a:t>pt</a:t>
            </a:r>
            <a:r>
              <a:rPr lang="en-US" sz="1400" dirty="0">
                <a:solidFill>
                  <a:srgbClr val="0000FF"/>
                </a:solidFill>
              </a:rPr>
              <a:t> has some form of  inflammatory  condition, </a:t>
            </a:r>
            <a:r>
              <a:rPr lang="en-US" sz="1400" dirty="0" err="1"/>
              <a:t>eg</a:t>
            </a:r>
            <a:r>
              <a:rPr lang="en-US" sz="1400" dirty="0"/>
              <a:t>, a  retinochoroiditis  or a  vasculitis</a:t>
            </a:r>
          </a:p>
        </p:txBody>
      </p:sp>
      <p:sp>
        <p:nvSpPr>
          <p:cNvPr id="7" name="Rectangle 6">
            <a:extLst>
              <a:ext uri="{FF2B5EF4-FFF2-40B4-BE49-F238E27FC236}">
                <a16:creationId xmlns:a16="http://schemas.microsoft.com/office/drawing/2014/main" id="{46C728E8-C8F6-4700-ACB8-85C0FBF5DF7D}"/>
              </a:ext>
            </a:extLst>
          </p:cNvPr>
          <p:cNvSpPr/>
          <p:nvPr/>
        </p:nvSpPr>
        <p:spPr>
          <a:xfrm>
            <a:off x="1600200" y="3581400"/>
            <a:ext cx="1295400" cy="20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3FD9E7-64F7-469E-B7CF-44CC26C15221}"/>
              </a:ext>
            </a:extLst>
          </p:cNvPr>
          <p:cNvSpPr/>
          <p:nvPr/>
        </p:nvSpPr>
        <p:spPr>
          <a:xfrm>
            <a:off x="3352800" y="3581400"/>
            <a:ext cx="1295400" cy="209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0F7A79-FE28-4456-954D-19745758D33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1228123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120</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a:t>Waldenstr</a:t>
            </a:r>
            <a:r>
              <a:rPr lang="en-US" altLang="en-US" sz="1600" i="1"/>
              <a:t>ö</a:t>
            </a:r>
            <a:r>
              <a:rPr lang="en-US" altLang="en-US" sz="1600"/>
              <a:t>m </a:t>
            </a:r>
          </a:p>
          <a:p>
            <a:pPr algn="r" eaLnBrk="1" hangingPunct="1">
              <a:lnSpc>
                <a:spcPct val="80000"/>
              </a:lnSpc>
            </a:pPr>
            <a:r>
              <a:rPr lang="en-US" altLang="en-US" sz="1600"/>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t>Multiple myeloma</a:t>
            </a:r>
          </a:p>
        </p:txBody>
      </p:sp>
      <p:sp>
        <p:nvSpPr>
          <p:cNvPr id="17" name="Text Box 18">
            <a:extLst>
              <a:ext uri="{FF2B5EF4-FFF2-40B4-BE49-F238E27FC236}">
                <a16:creationId xmlns:a16="http://schemas.microsoft.com/office/drawing/2014/main" id="{C009CF52-1586-41B0-BF3A-789FEAE42E0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t>Polycythemia vera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7562F69-FC0B-4D69-AEFD-10AD1923DF09}"/>
              </a:ext>
            </a:extLst>
          </p:cNvPr>
          <p:cNvSpPr txBox="1"/>
          <p:nvPr/>
        </p:nvSpPr>
        <p:spPr>
          <a:xfrm>
            <a:off x="2438400" y="3611940"/>
            <a:ext cx="6629398" cy="584775"/>
          </a:xfrm>
          <a:prstGeom prst="rect">
            <a:avLst/>
          </a:prstGeom>
          <a:noFill/>
        </p:spPr>
        <p:txBody>
          <a:bodyPr wrap="square" rtlCol="0">
            <a:spAutoFit/>
          </a:bodyPr>
          <a:lstStyle/>
          <a:p>
            <a:r>
              <a:rPr lang="en-US" sz="1600" i="1" dirty="0">
                <a:solidFill>
                  <a:srgbClr val="0000FF"/>
                </a:solidFill>
              </a:rPr>
              <a:t>The </a:t>
            </a:r>
            <a:r>
              <a:rPr lang="en-US" sz="1600" dirty="0">
                <a:solidFill>
                  <a:srgbClr val="0000FF"/>
                </a:solidFill>
              </a:rPr>
              <a:t>Retina</a:t>
            </a:r>
            <a:r>
              <a:rPr lang="en-US" sz="1600" i="1" dirty="0">
                <a:solidFill>
                  <a:srgbClr val="0000FF"/>
                </a:solidFill>
              </a:rPr>
              <a:t> book mentions three causes of hyperviscosity syndrome—what are they?</a:t>
            </a:r>
            <a:endParaRPr lang="en-US" sz="1600" dirty="0">
              <a:solidFill>
                <a:srgbClr val="0000FF"/>
              </a:solidFill>
            </a:endParaRPr>
          </a:p>
        </p:txBody>
      </p:sp>
      <p:sp>
        <p:nvSpPr>
          <p:cNvPr id="5" name="Text Box 6">
            <a:extLst>
              <a:ext uri="{FF2B5EF4-FFF2-40B4-BE49-F238E27FC236}">
                <a16:creationId xmlns:a16="http://schemas.microsoft.com/office/drawing/2014/main" id="{E9B53299-542A-41EE-B1BD-C2DCD7919DDD}"/>
              </a:ext>
            </a:extLst>
          </p:cNvPr>
          <p:cNvSpPr txBox="1">
            <a:spLocks noChangeArrowheads="1"/>
          </p:cNvSpPr>
          <p:nvPr/>
        </p:nvSpPr>
        <p:spPr bwMode="auto">
          <a:xfrm>
            <a:off x="304802" y="2514600"/>
            <a:ext cx="236219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dirty="0"/>
              <a:t>Hyperviscosity syndrome</a:t>
            </a:r>
          </a:p>
        </p:txBody>
      </p:sp>
      <p:sp>
        <p:nvSpPr>
          <p:cNvPr id="20" name="Rectangle 2">
            <a:extLst>
              <a:ext uri="{FF2B5EF4-FFF2-40B4-BE49-F238E27FC236}">
                <a16:creationId xmlns:a16="http://schemas.microsoft.com/office/drawing/2014/main" id="{A23E40FE-59A5-4969-A678-126EABFDBDDE}"/>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EB301961-0836-4687-B1EE-20FA8765B15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09BC584F-25A4-492E-B5BB-C03934EF349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46925437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121</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a:t>Waldenstr</a:t>
            </a:r>
            <a:r>
              <a:rPr lang="en-US" altLang="en-US" sz="1600" i="1"/>
              <a:t>ö</a:t>
            </a:r>
            <a:r>
              <a:rPr lang="en-US" altLang="en-US" sz="1600"/>
              <a:t>m </a:t>
            </a:r>
          </a:p>
          <a:p>
            <a:pPr algn="r" eaLnBrk="1" hangingPunct="1">
              <a:lnSpc>
                <a:spcPct val="80000"/>
              </a:lnSpc>
            </a:pPr>
            <a:r>
              <a:rPr lang="en-US" altLang="en-US" sz="1600"/>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t>Multiple myeloma</a:t>
            </a:r>
          </a:p>
        </p:txBody>
      </p:sp>
      <p:sp>
        <p:nvSpPr>
          <p:cNvPr id="17" name="Text Box 18">
            <a:extLst>
              <a:ext uri="{FF2B5EF4-FFF2-40B4-BE49-F238E27FC236}">
                <a16:creationId xmlns:a16="http://schemas.microsoft.com/office/drawing/2014/main" id="{C009CF52-1586-41B0-BF3A-789FEAE42E0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t>Polycythemia vera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9D1D9A-F984-4ADB-A82B-81C615773F7F}"/>
              </a:ext>
            </a:extLst>
          </p:cNvPr>
          <p:cNvSpPr txBox="1"/>
          <p:nvPr/>
        </p:nvSpPr>
        <p:spPr>
          <a:xfrm>
            <a:off x="2438400" y="3611940"/>
            <a:ext cx="6629398" cy="1323439"/>
          </a:xfrm>
          <a:prstGeom prst="rect">
            <a:avLst/>
          </a:prstGeom>
          <a:noFill/>
        </p:spPr>
        <p:txBody>
          <a:bodyPr wrap="square" rtlCol="0">
            <a:spAutoFit/>
          </a:bodyPr>
          <a:lstStyle/>
          <a:p>
            <a:r>
              <a:rPr lang="en-US" sz="1600" i="1" dirty="0">
                <a:solidFill>
                  <a:srgbClr val="0000FF"/>
                </a:solidFill>
              </a:rPr>
              <a:t>The </a:t>
            </a:r>
            <a:r>
              <a:rPr lang="en-US" sz="1600" dirty="0">
                <a:solidFill>
                  <a:srgbClr val="0000FF"/>
                </a:solidFill>
              </a:rPr>
              <a:t>Retina</a:t>
            </a:r>
            <a:r>
              <a:rPr lang="en-US" sz="1600" i="1" dirty="0">
                <a:solidFill>
                  <a:srgbClr val="0000FF"/>
                </a:solidFill>
              </a:rPr>
              <a:t> book mentions three causes of hyperviscosity syndrome—what are they?</a:t>
            </a:r>
          </a:p>
          <a:p>
            <a:endParaRPr lang="en-US" sz="1600" i="1" dirty="0">
              <a:solidFill>
                <a:srgbClr val="0000FF"/>
              </a:solidFill>
            </a:endParaRPr>
          </a:p>
          <a:p>
            <a:r>
              <a:rPr lang="en-US" sz="1600" i="1" dirty="0">
                <a:solidFill>
                  <a:srgbClr val="0000FF"/>
                </a:solidFill>
              </a:rPr>
              <a:t>What key finding strongly suggests a CRVO-like presentation is in fact a manifestation of a hyperviscosity syndrome?</a:t>
            </a:r>
            <a:endParaRPr lang="en-US" sz="1600" dirty="0">
              <a:solidFill>
                <a:srgbClr val="0000FF"/>
              </a:solidFill>
            </a:endParaRPr>
          </a:p>
        </p:txBody>
      </p:sp>
      <p:sp>
        <p:nvSpPr>
          <p:cNvPr id="7" name="Text Box 6">
            <a:extLst>
              <a:ext uri="{FF2B5EF4-FFF2-40B4-BE49-F238E27FC236}">
                <a16:creationId xmlns:a16="http://schemas.microsoft.com/office/drawing/2014/main" id="{6D1C77BF-D129-4C2E-A467-CACD198464AC}"/>
              </a:ext>
            </a:extLst>
          </p:cNvPr>
          <p:cNvSpPr txBox="1">
            <a:spLocks noChangeArrowheads="1"/>
          </p:cNvSpPr>
          <p:nvPr/>
        </p:nvSpPr>
        <p:spPr bwMode="auto">
          <a:xfrm>
            <a:off x="304802" y="2514600"/>
            <a:ext cx="236219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dirty="0"/>
              <a:t>Hyperviscosity syndrome</a:t>
            </a:r>
          </a:p>
        </p:txBody>
      </p:sp>
      <p:sp>
        <p:nvSpPr>
          <p:cNvPr id="20" name="Rectangle 2">
            <a:extLst>
              <a:ext uri="{FF2B5EF4-FFF2-40B4-BE49-F238E27FC236}">
                <a16:creationId xmlns:a16="http://schemas.microsoft.com/office/drawing/2014/main" id="{2EE30185-0AE0-4521-BA10-4F480851113E}"/>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2E6DF91E-02C9-46B8-A4C2-5C0FBAACA0B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241006A9-D335-4E11-A2CA-2FF6ABB6D68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1443081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122</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a:t>Waldenstr</a:t>
            </a:r>
            <a:r>
              <a:rPr lang="en-US" altLang="en-US" sz="1600" i="1"/>
              <a:t>ö</a:t>
            </a:r>
            <a:r>
              <a:rPr lang="en-US" altLang="en-US" sz="1600"/>
              <a:t>m </a:t>
            </a:r>
          </a:p>
          <a:p>
            <a:pPr algn="r" eaLnBrk="1" hangingPunct="1">
              <a:lnSpc>
                <a:spcPct val="80000"/>
              </a:lnSpc>
            </a:pPr>
            <a:r>
              <a:rPr lang="en-US" altLang="en-US" sz="1600"/>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t>Multiple myeloma</a:t>
            </a:r>
          </a:p>
        </p:txBody>
      </p:sp>
      <p:sp>
        <p:nvSpPr>
          <p:cNvPr id="17" name="Text Box 18">
            <a:extLst>
              <a:ext uri="{FF2B5EF4-FFF2-40B4-BE49-F238E27FC236}">
                <a16:creationId xmlns:a16="http://schemas.microsoft.com/office/drawing/2014/main" id="{C009CF52-1586-41B0-BF3A-789FEAE42E0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t>Polycythemia vera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9D1D9A-F984-4ADB-A82B-81C615773F7F}"/>
              </a:ext>
            </a:extLst>
          </p:cNvPr>
          <p:cNvSpPr txBox="1"/>
          <p:nvPr/>
        </p:nvSpPr>
        <p:spPr>
          <a:xfrm>
            <a:off x="2438400" y="3611940"/>
            <a:ext cx="6629398" cy="1569660"/>
          </a:xfrm>
          <a:prstGeom prst="rect">
            <a:avLst/>
          </a:prstGeom>
          <a:noFill/>
        </p:spPr>
        <p:txBody>
          <a:bodyPr wrap="square" rtlCol="0">
            <a:spAutoFit/>
          </a:bodyPr>
          <a:lstStyle/>
          <a:p>
            <a:r>
              <a:rPr lang="en-US" sz="1600" i="1" dirty="0">
                <a:solidFill>
                  <a:srgbClr val="0000FF"/>
                </a:solidFill>
              </a:rPr>
              <a:t>The </a:t>
            </a:r>
            <a:r>
              <a:rPr lang="en-US" sz="1600" dirty="0">
                <a:solidFill>
                  <a:srgbClr val="0000FF"/>
                </a:solidFill>
              </a:rPr>
              <a:t>Retina</a:t>
            </a:r>
            <a:r>
              <a:rPr lang="en-US" sz="1600" i="1" dirty="0">
                <a:solidFill>
                  <a:srgbClr val="0000FF"/>
                </a:solidFill>
              </a:rPr>
              <a:t> book mentions three causes of hyperviscosity syndrome—what are they?</a:t>
            </a:r>
          </a:p>
          <a:p>
            <a:endParaRPr lang="en-US" sz="1600" i="1" dirty="0">
              <a:solidFill>
                <a:srgbClr val="0000FF"/>
              </a:solidFill>
            </a:endParaRPr>
          </a:p>
          <a:p>
            <a:r>
              <a:rPr lang="en-US" sz="1600" i="1" dirty="0">
                <a:solidFill>
                  <a:srgbClr val="0000FF"/>
                </a:solidFill>
              </a:rPr>
              <a:t>What key finding strongly suggests a CRVO-like presentation is in fact a manifestation of a hyperviscosity syndrome?</a:t>
            </a:r>
          </a:p>
          <a:p>
            <a:r>
              <a:rPr lang="en-US" sz="1600" dirty="0">
                <a:solidFill>
                  <a:srgbClr val="0000FF"/>
                </a:solidFill>
              </a:rPr>
              <a:t>If the CRVO is </a:t>
            </a:r>
            <a:r>
              <a:rPr lang="en-US" sz="1600" b="1" dirty="0">
                <a:solidFill>
                  <a:srgbClr val="0000FF"/>
                </a:solidFill>
              </a:rPr>
              <a:t>bilateral</a:t>
            </a:r>
            <a:endParaRPr lang="en-US" sz="1600" b="1" i="1" dirty="0">
              <a:solidFill>
                <a:srgbClr val="0000FF"/>
              </a:solidFill>
            </a:endParaRPr>
          </a:p>
        </p:txBody>
      </p:sp>
      <p:sp>
        <p:nvSpPr>
          <p:cNvPr id="7" name="Text Box 6">
            <a:extLst>
              <a:ext uri="{FF2B5EF4-FFF2-40B4-BE49-F238E27FC236}">
                <a16:creationId xmlns:a16="http://schemas.microsoft.com/office/drawing/2014/main" id="{E8C34339-4072-4940-BAAC-74BD5DD79F33}"/>
              </a:ext>
            </a:extLst>
          </p:cNvPr>
          <p:cNvSpPr txBox="1">
            <a:spLocks noChangeArrowheads="1"/>
          </p:cNvSpPr>
          <p:nvPr/>
        </p:nvSpPr>
        <p:spPr bwMode="auto">
          <a:xfrm>
            <a:off x="304802" y="2514600"/>
            <a:ext cx="236219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dirty="0"/>
              <a:t>Hyperviscosity syndrome</a:t>
            </a:r>
          </a:p>
        </p:txBody>
      </p:sp>
      <p:sp>
        <p:nvSpPr>
          <p:cNvPr id="20" name="Rectangle 2">
            <a:extLst>
              <a:ext uri="{FF2B5EF4-FFF2-40B4-BE49-F238E27FC236}">
                <a16:creationId xmlns:a16="http://schemas.microsoft.com/office/drawing/2014/main" id="{E12E3E24-9C3B-4540-B812-40B31B0E8A3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CCEB9059-EC14-4EEC-A85C-60FC0851236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825C9C56-143B-467B-B7F5-356D472F40A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195770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123</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a:t>Waldenstr</a:t>
            </a:r>
            <a:r>
              <a:rPr lang="en-US" altLang="en-US" sz="1600" i="1"/>
              <a:t>ö</a:t>
            </a:r>
            <a:r>
              <a:rPr lang="en-US" altLang="en-US" sz="1600"/>
              <a:t>m </a:t>
            </a:r>
          </a:p>
          <a:p>
            <a:pPr algn="r" eaLnBrk="1" hangingPunct="1">
              <a:lnSpc>
                <a:spcPct val="80000"/>
              </a:lnSpc>
            </a:pPr>
            <a:r>
              <a:rPr lang="en-US" altLang="en-US" sz="1600"/>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t>Multiple myeloma</a:t>
            </a:r>
          </a:p>
        </p:txBody>
      </p:sp>
      <p:sp>
        <p:nvSpPr>
          <p:cNvPr id="17" name="Text Box 18">
            <a:extLst>
              <a:ext uri="{FF2B5EF4-FFF2-40B4-BE49-F238E27FC236}">
                <a16:creationId xmlns:a16="http://schemas.microsoft.com/office/drawing/2014/main" id="{C009CF52-1586-41B0-BF3A-789FEAE42E0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t>Polycythemia vera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9D1D9A-F984-4ADB-A82B-81C615773F7F}"/>
              </a:ext>
            </a:extLst>
          </p:cNvPr>
          <p:cNvSpPr txBox="1"/>
          <p:nvPr/>
        </p:nvSpPr>
        <p:spPr>
          <a:xfrm>
            <a:off x="2438400" y="3611940"/>
            <a:ext cx="6629398" cy="2800767"/>
          </a:xfrm>
          <a:prstGeom prst="rect">
            <a:avLst/>
          </a:prstGeom>
          <a:noFill/>
        </p:spPr>
        <p:txBody>
          <a:bodyPr wrap="square" rtlCol="0">
            <a:spAutoFit/>
          </a:bodyPr>
          <a:lstStyle/>
          <a:p>
            <a:r>
              <a:rPr lang="en-US" sz="1600" i="1" dirty="0">
                <a:solidFill>
                  <a:srgbClr val="0000FF"/>
                </a:solidFill>
              </a:rPr>
              <a:t>The </a:t>
            </a:r>
            <a:r>
              <a:rPr lang="en-US" sz="1600" dirty="0">
                <a:solidFill>
                  <a:srgbClr val="0000FF"/>
                </a:solidFill>
              </a:rPr>
              <a:t>Retina</a:t>
            </a:r>
            <a:r>
              <a:rPr lang="en-US" sz="1600" i="1" dirty="0">
                <a:solidFill>
                  <a:srgbClr val="0000FF"/>
                </a:solidFill>
              </a:rPr>
              <a:t> book mentions three causes of hyperviscosity syndrome—what are they?</a:t>
            </a:r>
          </a:p>
          <a:p>
            <a:endParaRPr lang="en-US" sz="1600" i="1" dirty="0">
              <a:solidFill>
                <a:srgbClr val="0000FF"/>
              </a:solidFill>
            </a:endParaRPr>
          </a:p>
          <a:p>
            <a:r>
              <a:rPr lang="en-US" sz="1600" i="1" dirty="0">
                <a:solidFill>
                  <a:srgbClr val="0000FF"/>
                </a:solidFill>
              </a:rPr>
              <a:t>What key finding strongly suggests a CRVO-like presentation is in fact a manifestation of a hyperviscosity syndrome?</a:t>
            </a:r>
          </a:p>
          <a:p>
            <a:r>
              <a:rPr lang="en-US" sz="1600" dirty="0">
                <a:solidFill>
                  <a:srgbClr val="0000FF"/>
                </a:solidFill>
              </a:rPr>
              <a:t>If the CRVO is </a:t>
            </a:r>
            <a:r>
              <a:rPr lang="en-US" sz="1600" b="1" dirty="0">
                <a:solidFill>
                  <a:srgbClr val="0000FF"/>
                </a:solidFill>
              </a:rPr>
              <a:t>bilateral</a:t>
            </a:r>
          </a:p>
          <a:p>
            <a:endParaRPr lang="en-US" sz="1600" dirty="0">
              <a:solidFill>
                <a:srgbClr val="0000FF"/>
              </a:solidFill>
            </a:endParaRPr>
          </a:p>
          <a:p>
            <a:r>
              <a:rPr lang="en-US" sz="1600" i="1" dirty="0">
                <a:solidFill>
                  <a:srgbClr val="0000FF"/>
                </a:solidFill>
              </a:rPr>
              <a:t>If hyperviscosity syndrome is suspected, what tests should be ordered?</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a:p>
            <a:r>
              <a:rPr lang="en-US" sz="1600" dirty="0">
                <a:solidFill>
                  <a:srgbClr val="0000FF"/>
                </a:solidFill>
              </a:rPr>
              <a:t>--</a:t>
            </a:r>
            <a:r>
              <a:rPr lang="en-US" sz="1600" b="1" i="1" dirty="0">
                <a:solidFill>
                  <a:srgbClr val="0000FF"/>
                </a:solidFill>
              </a:rPr>
              <a:t>?</a:t>
            </a:r>
          </a:p>
        </p:txBody>
      </p:sp>
      <p:sp>
        <p:nvSpPr>
          <p:cNvPr id="7" name="Text Box 6">
            <a:extLst>
              <a:ext uri="{FF2B5EF4-FFF2-40B4-BE49-F238E27FC236}">
                <a16:creationId xmlns:a16="http://schemas.microsoft.com/office/drawing/2014/main" id="{CAD69C6D-3FF3-4661-A70B-83B4FD0FDDDA}"/>
              </a:ext>
            </a:extLst>
          </p:cNvPr>
          <p:cNvSpPr txBox="1">
            <a:spLocks noChangeArrowheads="1"/>
          </p:cNvSpPr>
          <p:nvPr/>
        </p:nvSpPr>
        <p:spPr bwMode="auto">
          <a:xfrm>
            <a:off x="304802" y="2514600"/>
            <a:ext cx="236219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dirty="0"/>
              <a:t>Hyperviscosity syndrome</a:t>
            </a:r>
          </a:p>
        </p:txBody>
      </p:sp>
      <p:sp>
        <p:nvSpPr>
          <p:cNvPr id="20" name="Rectangle 2">
            <a:extLst>
              <a:ext uri="{FF2B5EF4-FFF2-40B4-BE49-F238E27FC236}">
                <a16:creationId xmlns:a16="http://schemas.microsoft.com/office/drawing/2014/main" id="{505F2903-D631-421F-BD45-563F46D9C83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5293E91D-1460-4FA9-A86D-0AD7BEB5D3B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D4781728-3E80-4B57-BC7B-234C57E2972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8989856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124</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lumMod val="75000"/>
                </a:schemeClr>
              </a:solidFill>
            </a:endParaRPr>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a:t>Waldenstr</a:t>
            </a:r>
            <a:r>
              <a:rPr lang="en-US" altLang="en-US" sz="1600" i="1"/>
              <a:t>ö</a:t>
            </a:r>
            <a:r>
              <a:rPr lang="en-US" altLang="en-US" sz="1600"/>
              <a:t>m </a:t>
            </a:r>
          </a:p>
          <a:p>
            <a:pPr algn="r" eaLnBrk="1" hangingPunct="1">
              <a:lnSpc>
                <a:spcPct val="80000"/>
              </a:lnSpc>
            </a:pPr>
            <a:r>
              <a:rPr lang="en-US" altLang="en-US" sz="1600"/>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t>Multiple myeloma</a:t>
            </a:r>
          </a:p>
        </p:txBody>
      </p:sp>
      <p:sp>
        <p:nvSpPr>
          <p:cNvPr id="17" name="Text Box 18">
            <a:extLst>
              <a:ext uri="{FF2B5EF4-FFF2-40B4-BE49-F238E27FC236}">
                <a16:creationId xmlns:a16="http://schemas.microsoft.com/office/drawing/2014/main" id="{C009CF52-1586-41B0-BF3A-789FEAE42E0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t>Polycythemia vera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9D1D9A-F984-4ADB-A82B-81C615773F7F}"/>
              </a:ext>
            </a:extLst>
          </p:cNvPr>
          <p:cNvSpPr txBox="1"/>
          <p:nvPr/>
        </p:nvSpPr>
        <p:spPr>
          <a:xfrm>
            <a:off x="2438400" y="3611940"/>
            <a:ext cx="6629398" cy="2800767"/>
          </a:xfrm>
          <a:prstGeom prst="rect">
            <a:avLst/>
          </a:prstGeom>
          <a:noFill/>
        </p:spPr>
        <p:txBody>
          <a:bodyPr wrap="square" rtlCol="0">
            <a:spAutoFit/>
          </a:bodyPr>
          <a:lstStyle/>
          <a:p>
            <a:r>
              <a:rPr lang="en-US" sz="1600" i="1" dirty="0">
                <a:solidFill>
                  <a:srgbClr val="0000FF"/>
                </a:solidFill>
              </a:rPr>
              <a:t>The </a:t>
            </a:r>
            <a:r>
              <a:rPr lang="en-US" sz="1600" dirty="0">
                <a:solidFill>
                  <a:srgbClr val="0000FF"/>
                </a:solidFill>
              </a:rPr>
              <a:t>Retina</a:t>
            </a:r>
            <a:r>
              <a:rPr lang="en-US" sz="1600" i="1" dirty="0">
                <a:solidFill>
                  <a:srgbClr val="0000FF"/>
                </a:solidFill>
              </a:rPr>
              <a:t> book mentions three causes of hyperviscosity syndrome—what are they?</a:t>
            </a:r>
          </a:p>
          <a:p>
            <a:endParaRPr lang="en-US" sz="1600" i="1" dirty="0">
              <a:solidFill>
                <a:srgbClr val="0000FF"/>
              </a:solidFill>
            </a:endParaRPr>
          </a:p>
          <a:p>
            <a:r>
              <a:rPr lang="en-US" sz="1600" i="1" dirty="0">
                <a:solidFill>
                  <a:srgbClr val="0000FF"/>
                </a:solidFill>
              </a:rPr>
              <a:t>What key finding strongly suggests a CRVO-like presentation is in fact a manifestation of a hyperviscosity syndrome?</a:t>
            </a:r>
          </a:p>
          <a:p>
            <a:r>
              <a:rPr lang="en-US" sz="1600" dirty="0">
                <a:solidFill>
                  <a:srgbClr val="0000FF"/>
                </a:solidFill>
              </a:rPr>
              <a:t>If the CRVO is </a:t>
            </a:r>
            <a:r>
              <a:rPr lang="en-US" sz="1600" b="1" dirty="0">
                <a:solidFill>
                  <a:srgbClr val="0000FF"/>
                </a:solidFill>
              </a:rPr>
              <a:t>bilateral</a:t>
            </a:r>
          </a:p>
          <a:p>
            <a:endParaRPr lang="en-US" sz="1600" dirty="0">
              <a:solidFill>
                <a:srgbClr val="0000FF"/>
              </a:solidFill>
            </a:endParaRPr>
          </a:p>
          <a:p>
            <a:r>
              <a:rPr lang="en-US" sz="1600" i="1" dirty="0">
                <a:solidFill>
                  <a:srgbClr val="0000FF"/>
                </a:solidFill>
              </a:rPr>
              <a:t>If hyperviscosity syndrome is suspected, what tests should be ordered?</a:t>
            </a:r>
          </a:p>
          <a:p>
            <a:r>
              <a:rPr lang="en-US" sz="1600" dirty="0">
                <a:solidFill>
                  <a:srgbClr val="0000FF"/>
                </a:solidFill>
              </a:rPr>
              <a:t>--CBC</a:t>
            </a:r>
          </a:p>
          <a:p>
            <a:r>
              <a:rPr lang="en-US" sz="1600" dirty="0">
                <a:solidFill>
                  <a:srgbClr val="0000FF"/>
                </a:solidFill>
              </a:rPr>
              <a:t>--Serum electrophoresis</a:t>
            </a:r>
          </a:p>
          <a:p>
            <a:r>
              <a:rPr lang="en-US" sz="1600" dirty="0">
                <a:solidFill>
                  <a:srgbClr val="0000FF"/>
                </a:solidFill>
              </a:rPr>
              <a:t>--Measurement of whole-blood viscosity </a:t>
            </a:r>
          </a:p>
        </p:txBody>
      </p:sp>
      <p:sp>
        <p:nvSpPr>
          <p:cNvPr id="7" name="Text Box 6">
            <a:extLst>
              <a:ext uri="{FF2B5EF4-FFF2-40B4-BE49-F238E27FC236}">
                <a16:creationId xmlns:a16="http://schemas.microsoft.com/office/drawing/2014/main" id="{865B6D82-2A6A-4174-B209-B09FF605E430}"/>
              </a:ext>
            </a:extLst>
          </p:cNvPr>
          <p:cNvSpPr txBox="1">
            <a:spLocks noChangeArrowheads="1"/>
          </p:cNvSpPr>
          <p:nvPr/>
        </p:nvSpPr>
        <p:spPr bwMode="auto">
          <a:xfrm>
            <a:off x="304802" y="2514600"/>
            <a:ext cx="236219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b="1" dirty="0"/>
              <a:t>Hyperviscosity syndrome</a:t>
            </a:r>
          </a:p>
        </p:txBody>
      </p:sp>
      <p:sp>
        <p:nvSpPr>
          <p:cNvPr id="20" name="Rectangle 2">
            <a:extLst>
              <a:ext uri="{FF2B5EF4-FFF2-40B4-BE49-F238E27FC236}">
                <a16:creationId xmlns:a16="http://schemas.microsoft.com/office/drawing/2014/main" id="{A20B0C91-FA7E-446B-9541-38AD55885F23}"/>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75ED7019-F2A3-4457-8D89-9F25C68782C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001384B0-56A4-4872-8557-B0FDD9D5A05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1482254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rgbClr val="0000FF"/>
                </a:solidFill>
              </a:rPr>
              <a:t>In addition to the H’s, the </a:t>
            </a:r>
            <a:r>
              <a:rPr lang="en-US" altLang="en-US" sz="1600" dirty="0">
                <a:solidFill>
                  <a:srgbClr val="0000FF"/>
                </a:solidFill>
              </a:rPr>
              <a:t>Retina</a:t>
            </a:r>
            <a:r>
              <a:rPr lang="en-US" altLang="en-US" sz="1600" i="1" dirty="0">
                <a:solidFill>
                  <a:srgbClr val="0000FF"/>
                </a:solidFill>
              </a:rPr>
              <a:t> book mentions two more risk factors specifically with regards to CRVO. What are they?</a:t>
            </a:r>
          </a:p>
          <a:p>
            <a:pPr eaLnBrk="1" hangingPunct="1">
              <a:spcBef>
                <a:spcPct val="0"/>
              </a:spcBef>
              <a:buClrTx/>
              <a:buSzTx/>
              <a:buFontTx/>
              <a:buNone/>
            </a:pPr>
            <a:r>
              <a:rPr lang="en-US" altLang="en-US" sz="1600" dirty="0">
                <a:solidFill>
                  <a:srgbClr val="0000FF"/>
                </a:solidFill>
              </a:rPr>
              <a:t>--Hypertension</a:t>
            </a:r>
          </a:p>
          <a:p>
            <a:pPr eaLnBrk="1" hangingPunct="1">
              <a:spcBef>
                <a:spcPct val="0"/>
              </a:spcBef>
              <a:buClrTx/>
              <a:buSzTx/>
              <a:buFontTx/>
              <a:buNone/>
            </a:pPr>
            <a:r>
              <a:rPr lang="en-US" altLang="en-US" sz="1600" dirty="0">
                <a:solidFill>
                  <a:srgbClr val="0000FF"/>
                </a:solidFill>
              </a:rPr>
              <a:t>--High IOP (</a:t>
            </a:r>
            <a:r>
              <a:rPr lang="en-US" altLang="en-US" sz="1600" dirty="0" err="1">
                <a:solidFill>
                  <a:srgbClr val="0000FF"/>
                </a:solidFill>
              </a:rPr>
              <a:t>ie</a:t>
            </a:r>
            <a:r>
              <a:rPr lang="en-US" altLang="en-US" sz="1600" dirty="0">
                <a:solidFill>
                  <a:srgbClr val="0000FF"/>
                </a:solidFill>
              </a:rPr>
              <a:t>, OAG) </a:t>
            </a:r>
          </a:p>
          <a:p>
            <a:pPr eaLnBrk="1" hangingPunct="1">
              <a:spcBef>
                <a:spcPct val="0"/>
              </a:spcBef>
              <a:buClrTx/>
              <a:buSzTx/>
              <a:buFontTx/>
              <a:buNone/>
            </a:pPr>
            <a:r>
              <a:rPr lang="en-US" altLang="en-US" sz="1600" dirty="0">
                <a:solidFill>
                  <a:srgbClr val="0000FF"/>
                </a:solidFill>
              </a:rPr>
              <a:t>--Hyperglycemia</a:t>
            </a:r>
          </a:p>
          <a:p>
            <a:pPr eaLnBrk="1" hangingPunct="1">
              <a:spcBef>
                <a:spcPct val="0"/>
              </a:spcBef>
              <a:buClrTx/>
              <a:buSzTx/>
              <a:buFontTx/>
              <a:buNone/>
            </a:pPr>
            <a:r>
              <a:rPr lang="en-US" altLang="en-US" sz="1600" dirty="0">
                <a:solidFill>
                  <a:srgbClr val="0000FF"/>
                </a:solidFill>
              </a:rPr>
              <a:t>--Hyperlipidemia</a:t>
            </a:r>
          </a:p>
          <a:p>
            <a:pPr eaLnBrk="1" hangingPunct="1">
              <a:spcBef>
                <a:spcPct val="0"/>
              </a:spcBef>
              <a:buClrTx/>
              <a:buSzTx/>
              <a:buFontTx/>
              <a:buNone/>
            </a:pPr>
            <a:r>
              <a:rPr lang="en-US" altLang="en-US" sz="1600" dirty="0">
                <a:solidFill>
                  <a:srgbClr val="0000FF"/>
                </a:solidFill>
              </a:rPr>
              <a:t>--Hypercoagulability</a:t>
            </a:r>
          </a:p>
          <a:p>
            <a:pPr eaLnBrk="1" hangingPunct="1">
              <a:spcBef>
                <a:spcPct val="0"/>
              </a:spcBef>
              <a:buClrTx/>
              <a:buSzTx/>
              <a:buFontTx/>
              <a:buNone/>
            </a:pPr>
            <a:r>
              <a:rPr lang="en-US" altLang="en-US" sz="1600" dirty="0">
                <a:solidFill>
                  <a:srgbClr val="0000FF"/>
                </a:solidFill>
              </a:rPr>
              <a:t>--</a:t>
            </a:r>
            <a:r>
              <a:rPr lang="en-US" altLang="en-US" sz="1600" b="1" i="1" dirty="0">
                <a:solidFill>
                  <a:srgbClr val="0000FF"/>
                </a:solidFill>
              </a:rPr>
              <a:t>?</a:t>
            </a:r>
          </a:p>
          <a:p>
            <a:pPr eaLnBrk="1" hangingPunct="1">
              <a:spcBef>
                <a:spcPct val="0"/>
              </a:spcBef>
              <a:buClrTx/>
              <a:buSzTx/>
              <a:buFontTx/>
              <a:buNone/>
            </a:pPr>
            <a:r>
              <a:rPr lang="en-US" altLang="en-US" sz="1600" dirty="0">
                <a:solidFill>
                  <a:srgbClr val="0000FF"/>
                </a:solidFill>
              </a:rPr>
              <a:t>--</a:t>
            </a:r>
            <a:r>
              <a:rPr lang="en-US" altLang="en-US" sz="1600" b="1" i="1" dirty="0">
                <a:solidFill>
                  <a:srgbClr val="0000FF"/>
                </a:solidFill>
              </a:rPr>
              <a:t>?</a:t>
            </a:r>
          </a:p>
        </p:txBody>
      </p:sp>
      <p:sp>
        <p:nvSpPr>
          <p:cNvPr id="5" name="TextBox 4">
            <a:extLst>
              <a:ext uri="{FF2B5EF4-FFF2-40B4-BE49-F238E27FC236}">
                <a16:creationId xmlns:a16="http://schemas.microsoft.com/office/drawing/2014/main" id="{5EE320B2-959A-4DB9-B368-EBC822C2F4E0}"/>
              </a:ext>
            </a:extLst>
          </p:cNvPr>
          <p:cNvSpPr txBox="1"/>
          <p:nvPr/>
        </p:nvSpPr>
        <p:spPr>
          <a:xfrm>
            <a:off x="5628188" y="5299500"/>
            <a:ext cx="2871107" cy="276999"/>
          </a:xfrm>
          <a:prstGeom prst="rect">
            <a:avLst/>
          </a:prstGeom>
          <a:noFill/>
        </p:spPr>
        <p:txBody>
          <a:bodyPr wrap="none" rtlCol="0">
            <a:spAutoFit/>
          </a:bodyPr>
          <a:lstStyle/>
          <a:p>
            <a:r>
              <a:rPr lang="en-US" sz="1200" i="1" dirty="0"/>
              <a:t>(Unfortunately, neither starts with a ‘H.’)</a:t>
            </a:r>
          </a:p>
        </p:txBody>
      </p:sp>
      <p:sp>
        <p:nvSpPr>
          <p:cNvPr id="7" name="Right Brace 6">
            <a:extLst>
              <a:ext uri="{FF2B5EF4-FFF2-40B4-BE49-F238E27FC236}">
                <a16:creationId xmlns:a16="http://schemas.microsoft.com/office/drawing/2014/main" id="{6DA6884D-68A4-4F7C-B184-4872D240C9B0}"/>
              </a:ext>
            </a:extLst>
          </p:cNvPr>
          <p:cNvSpPr/>
          <p:nvPr/>
        </p:nvSpPr>
        <p:spPr>
          <a:xfrm>
            <a:off x="5473616" y="5204842"/>
            <a:ext cx="165184" cy="46631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Rectangle 2">
            <a:extLst>
              <a:ext uri="{FF2B5EF4-FFF2-40B4-BE49-F238E27FC236}">
                <a16:creationId xmlns:a16="http://schemas.microsoft.com/office/drawing/2014/main" id="{72E2AD42-2B3D-4A28-93CA-89DAED5ABA0A}"/>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BBC94573-3442-4E56-BE23-BABD0CB2E00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2" name="TextBox 11">
            <a:extLst>
              <a:ext uri="{FF2B5EF4-FFF2-40B4-BE49-F238E27FC236}">
                <a16:creationId xmlns:a16="http://schemas.microsoft.com/office/drawing/2014/main" id="{BF806067-0FE8-4620-BA66-8C51FAD9178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54005440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rgbClr val="0000FF"/>
                </a:solidFill>
              </a:rPr>
              <a:t>In addition to the H’s, the </a:t>
            </a:r>
            <a:r>
              <a:rPr lang="en-US" altLang="en-US" sz="1600" dirty="0">
                <a:solidFill>
                  <a:srgbClr val="0000FF"/>
                </a:solidFill>
              </a:rPr>
              <a:t>Retina</a:t>
            </a:r>
            <a:r>
              <a:rPr lang="en-US" altLang="en-US" sz="1600" i="1" dirty="0">
                <a:solidFill>
                  <a:srgbClr val="0000FF"/>
                </a:solidFill>
              </a:rPr>
              <a:t> book mentions two more risk factors specifically with regards to CRVO. What are they?</a:t>
            </a:r>
          </a:p>
          <a:p>
            <a:pPr eaLnBrk="1" hangingPunct="1">
              <a:spcBef>
                <a:spcPct val="0"/>
              </a:spcBef>
              <a:buClrTx/>
              <a:buSzTx/>
              <a:buFontTx/>
              <a:buNone/>
            </a:pPr>
            <a:r>
              <a:rPr lang="en-US" altLang="en-US" sz="1600" dirty="0">
                <a:solidFill>
                  <a:srgbClr val="0000FF"/>
                </a:solidFill>
              </a:rPr>
              <a:t>--Hypertension</a:t>
            </a:r>
          </a:p>
          <a:p>
            <a:pPr eaLnBrk="1" hangingPunct="1">
              <a:spcBef>
                <a:spcPct val="0"/>
              </a:spcBef>
              <a:buClrTx/>
              <a:buSzTx/>
              <a:buFontTx/>
              <a:buNone/>
            </a:pPr>
            <a:r>
              <a:rPr lang="en-US" altLang="en-US" sz="1600" dirty="0">
                <a:solidFill>
                  <a:srgbClr val="0000FF"/>
                </a:solidFill>
              </a:rPr>
              <a:t>--High IOP (</a:t>
            </a:r>
            <a:r>
              <a:rPr lang="en-US" altLang="en-US" sz="1600" dirty="0" err="1">
                <a:solidFill>
                  <a:srgbClr val="0000FF"/>
                </a:solidFill>
              </a:rPr>
              <a:t>ie</a:t>
            </a:r>
            <a:r>
              <a:rPr lang="en-US" altLang="en-US" sz="1600" dirty="0">
                <a:solidFill>
                  <a:srgbClr val="0000FF"/>
                </a:solidFill>
              </a:rPr>
              <a:t>, OAG) </a:t>
            </a:r>
          </a:p>
          <a:p>
            <a:pPr eaLnBrk="1" hangingPunct="1">
              <a:spcBef>
                <a:spcPct val="0"/>
              </a:spcBef>
              <a:buClrTx/>
              <a:buSzTx/>
              <a:buFontTx/>
              <a:buNone/>
            </a:pPr>
            <a:r>
              <a:rPr lang="en-US" altLang="en-US" sz="1600" dirty="0">
                <a:solidFill>
                  <a:srgbClr val="0000FF"/>
                </a:solidFill>
              </a:rPr>
              <a:t>--Hyperglycemia</a:t>
            </a:r>
          </a:p>
          <a:p>
            <a:pPr eaLnBrk="1" hangingPunct="1">
              <a:spcBef>
                <a:spcPct val="0"/>
              </a:spcBef>
              <a:buClrTx/>
              <a:buSzTx/>
              <a:buFontTx/>
              <a:buNone/>
            </a:pPr>
            <a:r>
              <a:rPr lang="en-US" altLang="en-US" sz="1600" dirty="0">
                <a:solidFill>
                  <a:srgbClr val="0000FF"/>
                </a:solidFill>
              </a:rPr>
              <a:t>--Hyperlipidemia</a:t>
            </a:r>
          </a:p>
          <a:p>
            <a:pPr eaLnBrk="1" hangingPunct="1">
              <a:spcBef>
                <a:spcPct val="0"/>
              </a:spcBef>
              <a:buClrTx/>
              <a:buSzTx/>
              <a:buFontTx/>
              <a:buNone/>
            </a:pPr>
            <a:r>
              <a:rPr lang="en-US" altLang="en-US" sz="1600" dirty="0">
                <a:solidFill>
                  <a:srgbClr val="0000FF"/>
                </a:solidFill>
              </a:rPr>
              <a:t>--Hypercoagulability</a:t>
            </a:r>
          </a:p>
          <a:p>
            <a:pPr eaLnBrk="1" hangingPunct="1">
              <a:spcBef>
                <a:spcPct val="0"/>
              </a:spcBef>
              <a:buClrTx/>
              <a:buSzTx/>
              <a:buFontTx/>
              <a:buNone/>
            </a:pPr>
            <a:r>
              <a:rPr lang="en-US" altLang="en-US" sz="1600" dirty="0">
                <a:solidFill>
                  <a:srgbClr val="0000FF"/>
                </a:solidFill>
              </a:rPr>
              <a:t>--</a:t>
            </a:r>
            <a:r>
              <a:rPr lang="en-US" altLang="en-US" sz="1600" b="1" dirty="0">
                <a:solidFill>
                  <a:srgbClr val="0000FF"/>
                </a:solidFill>
              </a:rPr>
              <a:t>Oral contraceptive use</a:t>
            </a:r>
          </a:p>
          <a:p>
            <a:pPr eaLnBrk="1" hangingPunct="1">
              <a:spcBef>
                <a:spcPct val="0"/>
              </a:spcBef>
              <a:buClrTx/>
              <a:buSzTx/>
              <a:buFontTx/>
              <a:buNone/>
            </a:pPr>
            <a:r>
              <a:rPr lang="en-US" altLang="en-US" sz="1600" dirty="0">
                <a:solidFill>
                  <a:srgbClr val="0000FF"/>
                </a:solidFill>
              </a:rPr>
              <a:t>--</a:t>
            </a:r>
            <a:r>
              <a:rPr lang="en-US" altLang="en-US" sz="1600" b="1" dirty="0">
                <a:solidFill>
                  <a:srgbClr val="0000FF"/>
                </a:solidFill>
              </a:rPr>
              <a:t>Diuretics</a:t>
            </a:r>
          </a:p>
        </p:txBody>
      </p:sp>
      <p:sp>
        <p:nvSpPr>
          <p:cNvPr id="5" name="TextBox 4">
            <a:extLst>
              <a:ext uri="{FF2B5EF4-FFF2-40B4-BE49-F238E27FC236}">
                <a16:creationId xmlns:a16="http://schemas.microsoft.com/office/drawing/2014/main" id="{9E26934D-1709-42D5-94D7-84F8C731F134}"/>
              </a:ext>
            </a:extLst>
          </p:cNvPr>
          <p:cNvSpPr txBox="1"/>
          <p:nvPr/>
        </p:nvSpPr>
        <p:spPr>
          <a:xfrm>
            <a:off x="5628188" y="5299500"/>
            <a:ext cx="2871107" cy="276999"/>
          </a:xfrm>
          <a:prstGeom prst="rect">
            <a:avLst/>
          </a:prstGeom>
          <a:noFill/>
        </p:spPr>
        <p:txBody>
          <a:bodyPr wrap="none" rtlCol="0">
            <a:spAutoFit/>
          </a:bodyPr>
          <a:lstStyle/>
          <a:p>
            <a:r>
              <a:rPr lang="en-US" sz="1200" i="1" dirty="0"/>
              <a:t>(Unfortunately, neither starts with a ‘H.’)</a:t>
            </a:r>
          </a:p>
        </p:txBody>
      </p:sp>
      <p:sp>
        <p:nvSpPr>
          <p:cNvPr id="7" name="Right Brace 6">
            <a:extLst>
              <a:ext uri="{FF2B5EF4-FFF2-40B4-BE49-F238E27FC236}">
                <a16:creationId xmlns:a16="http://schemas.microsoft.com/office/drawing/2014/main" id="{96DDC950-BA16-4836-8FED-B7066725C2C2}"/>
              </a:ext>
            </a:extLst>
          </p:cNvPr>
          <p:cNvSpPr/>
          <p:nvPr/>
        </p:nvSpPr>
        <p:spPr>
          <a:xfrm>
            <a:off x="5473616" y="5204842"/>
            <a:ext cx="165184" cy="46631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
            <a:extLst>
              <a:ext uri="{FF2B5EF4-FFF2-40B4-BE49-F238E27FC236}">
                <a16:creationId xmlns:a16="http://schemas.microsoft.com/office/drawing/2014/main" id="{0CEB09D2-74DF-470E-85BE-550A8CAD06C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 name="TextBox 8">
            <a:extLst>
              <a:ext uri="{FF2B5EF4-FFF2-40B4-BE49-F238E27FC236}">
                <a16:creationId xmlns:a16="http://schemas.microsoft.com/office/drawing/2014/main" id="{E7251CA5-3136-4A6E-9142-5FE6F750F56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2" name="TextBox 11">
            <a:extLst>
              <a:ext uri="{FF2B5EF4-FFF2-40B4-BE49-F238E27FC236}">
                <a16:creationId xmlns:a16="http://schemas.microsoft.com/office/drawing/2014/main" id="{AA5751D0-7B38-470B-AB72-22F10545249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9326737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rgbClr val="0000FF"/>
                </a:solidFill>
              </a:rPr>
              <a:t>What systemic medical conditions may contribute to or result in a hypercoagulable state?</a:t>
            </a:r>
          </a:p>
          <a:p>
            <a:r>
              <a:rPr lang="en-US" sz="1400" dirty="0">
                <a:solidFill>
                  <a:schemeClr val="accent5">
                    <a:lumMod val="75000"/>
                  </a:schemeClr>
                </a:solidFill>
              </a:rPr>
              <a:t>Conditions that directly affect coagulation, including:</a:t>
            </a:r>
          </a:p>
          <a:p>
            <a:r>
              <a:rPr lang="en-US" sz="1400" dirty="0">
                <a:solidFill>
                  <a:schemeClr val="accent5">
                    <a:lumMod val="75000"/>
                  </a:schemeClr>
                </a:solidFill>
              </a:rPr>
              <a:t>--</a:t>
            </a:r>
            <a:r>
              <a:rPr lang="en-US" sz="1400" dirty="0" err="1">
                <a:solidFill>
                  <a:schemeClr val="accent5">
                    <a:lumMod val="75000"/>
                  </a:schemeClr>
                </a:solidFill>
              </a:rPr>
              <a:t>Hyperhomocystinemia</a:t>
            </a:r>
            <a:r>
              <a:rPr lang="en-US" sz="1400" dirty="0">
                <a:solidFill>
                  <a:schemeClr val="accent5">
                    <a:lumMod val="75000"/>
                  </a:schemeClr>
                </a:solidFill>
              </a:rPr>
              <a:t> (Note: yet another ‘H’)</a:t>
            </a:r>
          </a:p>
          <a:p>
            <a:r>
              <a:rPr lang="en-US" sz="1400" dirty="0">
                <a:solidFill>
                  <a:schemeClr val="accent5">
                    <a:lumMod val="75000"/>
                  </a:schemeClr>
                </a:solidFill>
              </a:rPr>
              <a:t>--Protein S deficiency</a:t>
            </a:r>
          </a:p>
          <a:p>
            <a:r>
              <a:rPr lang="en-US" sz="1400" dirty="0">
                <a:solidFill>
                  <a:schemeClr val="accent5">
                    <a:lumMod val="75000"/>
                  </a:schemeClr>
                </a:solidFill>
              </a:rPr>
              <a:t>--Protein C deficiency</a:t>
            </a:r>
          </a:p>
          <a:p>
            <a:endParaRPr lang="en-US" sz="1400" dirty="0">
              <a:solidFill>
                <a:schemeClr val="accent5">
                  <a:lumMod val="75000"/>
                </a:schemeClr>
              </a:solidFill>
            </a:endParaRPr>
          </a:p>
          <a:p>
            <a:r>
              <a:rPr lang="en-US" sz="1400" dirty="0">
                <a:solidFill>
                  <a:schemeClr val="accent5">
                    <a:lumMod val="75000"/>
                  </a:schemeClr>
                </a:solidFill>
              </a:rPr>
              <a:t>Conditions that can incite vasculitis, including:</a:t>
            </a:r>
          </a:p>
          <a:p>
            <a:r>
              <a:rPr lang="en-US" sz="1400" dirty="0">
                <a:solidFill>
                  <a:schemeClr val="accent5">
                    <a:lumMod val="75000"/>
                  </a:schemeClr>
                </a:solidFill>
              </a:rPr>
              <a:t>--Sarcoid</a:t>
            </a:r>
          </a:p>
          <a:p>
            <a:r>
              <a:rPr lang="en-US" sz="1400" dirty="0">
                <a:solidFill>
                  <a:schemeClr val="accent5">
                    <a:lumMod val="75000"/>
                  </a:schemeClr>
                </a:solidFill>
              </a:rPr>
              <a:t>--SLE</a:t>
            </a:r>
          </a:p>
        </p:txBody>
      </p:sp>
      <p:sp>
        <p:nvSpPr>
          <p:cNvPr id="25" name="Rectangle 2">
            <a:extLst>
              <a:ext uri="{FF2B5EF4-FFF2-40B4-BE49-F238E27FC236}">
                <a16:creationId xmlns:a16="http://schemas.microsoft.com/office/drawing/2014/main" id="{5F1769D8-39B0-46DA-A982-1D00A0DE460C}"/>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3836F84A-71AD-49EB-B22B-730F365F4BE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42309C2D-2EA1-4518-83ED-594F3145851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8337492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rgbClr val="0000FF"/>
                </a:solidFill>
              </a:rPr>
              <a:t>What systemic medical conditions may contribute to or result in a hypercoagulable state?</a:t>
            </a:r>
          </a:p>
          <a:p>
            <a:r>
              <a:rPr lang="en-US" sz="1400" dirty="0">
                <a:solidFill>
                  <a:srgbClr val="0000FF"/>
                </a:solidFill>
              </a:rPr>
              <a:t>Conditions that directly affect coagulation</a:t>
            </a:r>
            <a:r>
              <a:rPr lang="en-US" sz="1400" dirty="0">
                <a:solidFill>
                  <a:schemeClr val="accent5">
                    <a:lumMod val="75000"/>
                  </a:schemeClr>
                </a:solidFill>
              </a:rPr>
              <a:t>, including:</a:t>
            </a:r>
          </a:p>
          <a:p>
            <a:r>
              <a:rPr lang="en-US" sz="1400" dirty="0">
                <a:solidFill>
                  <a:schemeClr val="accent5">
                    <a:lumMod val="75000"/>
                  </a:schemeClr>
                </a:solidFill>
              </a:rPr>
              <a:t>--</a:t>
            </a:r>
            <a:r>
              <a:rPr lang="en-US" sz="1400" dirty="0" err="1">
                <a:solidFill>
                  <a:schemeClr val="accent5">
                    <a:lumMod val="75000"/>
                  </a:schemeClr>
                </a:solidFill>
              </a:rPr>
              <a:t>Hyperhomocystinemia</a:t>
            </a:r>
            <a:r>
              <a:rPr lang="en-US" sz="1400" dirty="0">
                <a:solidFill>
                  <a:schemeClr val="accent5">
                    <a:lumMod val="75000"/>
                  </a:schemeClr>
                </a:solidFill>
              </a:rPr>
              <a:t> (Note: yet another ‘H’)</a:t>
            </a:r>
          </a:p>
          <a:p>
            <a:r>
              <a:rPr lang="en-US" sz="1400" dirty="0">
                <a:solidFill>
                  <a:schemeClr val="accent5">
                    <a:lumMod val="75000"/>
                  </a:schemeClr>
                </a:solidFill>
              </a:rPr>
              <a:t>--Protein S deficiency</a:t>
            </a:r>
          </a:p>
          <a:p>
            <a:r>
              <a:rPr lang="en-US" sz="1400" dirty="0">
                <a:solidFill>
                  <a:schemeClr val="accent5">
                    <a:lumMod val="75000"/>
                  </a:schemeClr>
                </a:solidFill>
              </a:rPr>
              <a:t>--Protein C deficiency</a:t>
            </a:r>
          </a:p>
          <a:p>
            <a:endParaRPr lang="en-US" sz="1400" dirty="0">
              <a:solidFill>
                <a:srgbClr val="0000FF"/>
              </a:solidFill>
            </a:endParaRPr>
          </a:p>
          <a:p>
            <a:r>
              <a:rPr lang="en-US" sz="1400" dirty="0">
                <a:solidFill>
                  <a:srgbClr val="0000FF"/>
                </a:solidFill>
              </a:rPr>
              <a:t>Conditions that can incite vasculitis</a:t>
            </a:r>
            <a:r>
              <a:rPr lang="en-US" sz="1400" dirty="0">
                <a:solidFill>
                  <a:schemeClr val="accent5">
                    <a:lumMod val="75000"/>
                  </a:schemeClr>
                </a:solidFill>
              </a:rPr>
              <a:t>, including:</a:t>
            </a:r>
          </a:p>
          <a:p>
            <a:r>
              <a:rPr lang="en-US" sz="1400" dirty="0">
                <a:solidFill>
                  <a:schemeClr val="accent5">
                    <a:lumMod val="75000"/>
                  </a:schemeClr>
                </a:solidFill>
              </a:rPr>
              <a:t>--Sarcoid</a:t>
            </a:r>
          </a:p>
          <a:p>
            <a:r>
              <a:rPr lang="en-US" sz="1400" dirty="0">
                <a:solidFill>
                  <a:schemeClr val="accent5">
                    <a:lumMod val="75000"/>
                  </a:schemeClr>
                </a:solidFill>
              </a:rPr>
              <a:t>--SLE</a:t>
            </a:r>
          </a:p>
        </p:txBody>
      </p:sp>
      <p:sp>
        <p:nvSpPr>
          <p:cNvPr id="25" name="Rectangle 2">
            <a:extLst>
              <a:ext uri="{FF2B5EF4-FFF2-40B4-BE49-F238E27FC236}">
                <a16:creationId xmlns:a16="http://schemas.microsoft.com/office/drawing/2014/main" id="{45AF5461-15C7-41E3-A17B-9343865C422F}"/>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1A2B3E32-66A1-4E0C-BAD2-44693B6AFD5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1AA15308-41FD-453F-86BA-F88AF2B9EE5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6121603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rgbClr val="0000FF"/>
                </a:solidFill>
              </a:rPr>
              <a:t>What systemic medical conditions may contribute to or result in a hypercoagulable state?</a:t>
            </a:r>
          </a:p>
          <a:p>
            <a:r>
              <a:rPr lang="en-US" sz="1400" dirty="0">
                <a:solidFill>
                  <a:srgbClr val="0000FF"/>
                </a:solidFill>
              </a:rPr>
              <a:t>Conditions that directly affect coagulation</a:t>
            </a:r>
            <a:r>
              <a:rPr lang="en-US" sz="1400" dirty="0"/>
              <a:t>, including:</a:t>
            </a:r>
          </a:p>
          <a:p>
            <a:r>
              <a:rPr lang="en-US" sz="1400" dirty="0"/>
              <a:t>--</a:t>
            </a:r>
            <a:r>
              <a:rPr lang="en-US" sz="1400" b="1" i="1" dirty="0"/>
              <a:t>?</a:t>
            </a:r>
          </a:p>
          <a:p>
            <a:r>
              <a:rPr lang="en-US" sz="1400" dirty="0"/>
              <a:t>--</a:t>
            </a:r>
            <a:r>
              <a:rPr lang="en-US" sz="1400" b="1" i="1" dirty="0"/>
              <a:t>?</a:t>
            </a:r>
          </a:p>
          <a:p>
            <a:r>
              <a:rPr lang="en-US" sz="1400" dirty="0"/>
              <a:t>--</a:t>
            </a:r>
            <a:r>
              <a:rPr lang="en-US" sz="1400" b="1" i="1" dirty="0"/>
              <a:t>?</a:t>
            </a:r>
          </a:p>
          <a:p>
            <a:endParaRPr lang="en-US" sz="1400" dirty="0">
              <a:solidFill>
                <a:srgbClr val="0000FF"/>
              </a:solidFill>
            </a:endParaRPr>
          </a:p>
          <a:p>
            <a:r>
              <a:rPr lang="en-US" sz="1400" dirty="0">
                <a:solidFill>
                  <a:schemeClr val="bg1">
                    <a:lumMod val="50000"/>
                  </a:schemeClr>
                </a:solidFill>
              </a:rPr>
              <a:t>Conditions that can incite vasculitis</a:t>
            </a:r>
            <a:r>
              <a:rPr lang="en-US" sz="1400" dirty="0">
                <a:solidFill>
                  <a:schemeClr val="accent5">
                    <a:lumMod val="75000"/>
                  </a:schemeClr>
                </a:solidFill>
              </a:rPr>
              <a:t>, including:</a:t>
            </a:r>
          </a:p>
          <a:p>
            <a:r>
              <a:rPr lang="en-US" sz="1400" dirty="0">
                <a:solidFill>
                  <a:schemeClr val="accent5">
                    <a:lumMod val="75000"/>
                  </a:schemeClr>
                </a:solidFill>
              </a:rPr>
              <a:t>--Sarcoid</a:t>
            </a:r>
          </a:p>
          <a:p>
            <a:r>
              <a:rPr lang="en-US" sz="1400" dirty="0">
                <a:solidFill>
                  <a:schemeClr val="accent5">
                    <a:lumMod val="75000"/>
                  </a:schemeClr>
                </a:solidFill>
              </a:rPr>
              <a:t>--SLE</a:t>
            </a:r>
          </a:p>
        </p:txBody>
      </p:sp>
      <p:sp>
        <p:nvSpPr>
          <p:cNvPr id="25" name="Rectangle 2">
            <a:extLst>
              <a:ext uri="{FF2B5EF4-FFF2-40B4-BE49-F238E27FC236}">
                <a16:creationId xmlns:a16="http://schemas.microsoft.com/office/drawing/2014/main" id="{2045B0D0-F2CA-4D95-AB2C-870199291E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0A579576-61A2-4C85-94AF-BD7BEA2AADC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1134F47F-FD94-4BCF-96B0-9BE3A78B117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62076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13</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chemeClr val="bg1">
                    <a:lumMod val="65000"/>
                  </a:schemeClr>
                </a:solidFill>
              </a:rPr>
              <a:t>In CRVO, where does thrombosis typically occur?</a:t>
            </a:r>
          </a:p>
          <a:p>
            <a:r>
              <a:rPr lang="en-US" sz="1400" dirty="0">
                <a:solidFill>
                  <a:schemeClr val="bg1">
                    <a:lumMod val="65000"/>
                  </a:schemeClr>
                </a:solidFill>
              </a:rPr>
              <a:t>At the lamina cribrosa, or just posterior to it</a:t>
            </a:r>
          </a:p>
          <a:p>
            <a:endParaRPr lang="en-US" sz="1400" dirty="0">
              <a:solidFill>
                <a:schemeClr val="bg1">
                  <a:lumMod val="65000"/>
                </a:schemeClr>
              </a:solidFill>
            </a:endParaRPr>
          </a:p>
          <a:p>
            <a:r>
              <a:rPr lang="en-US" sz="1400" i="1" dirty="0">
                <a:solidFill>
                  <a:schemeClr val="bg1">
                    <a:lumMod val="65000"/>
                  </a:schemeClr>
                </a:solidFill>
              </a:rPr>
              <a:t>In BRVO, at what type of location does thrombosis typically occur?</a:t>
            </a:r>
          </a:p>
          <a:p>
            <a:r>
              <a:rPr lang="en-US" sz="1400" b="1" dirty="0">
                <a:solidFill>
                  <a:srgbClr val="0000FF"/>
                </a:solidFill>
              </a:rPr>
              <a:t>At an A-V crossing point</a:t>
            </a:r>
            <a:endParaRPr lang="en-US" sz="1400" b="1" dirty="0"/>
          </a:p>
        </p:txBody>
      </p:sp>
      <p:sp>
        <p:nvSpPr>
          <p:cNvPr id="6" name="Rectangle 2">
            <a:extLst>
              <a:ext uri="{FF2B5EF4-FFF2-40B4-BE49-F238E27FC236}">
                <a16:creationId xmlns:a16="http://schemas.microsoft.com/office/drawing/2014/main" id="{93FADC01-ED40-4537-BB07-2623F985B9D0}"/>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Oval 4">
            <a:extLst>
              <a:ext uri="{FF2B5EF4-FFF2-40B4-BE49-F238E27FC236}">
                <a16:creationId xmlns:a16="http://schemas.microsoft.com/office/drawing/2014/main" id="{F17F0D93-1B3B-4F47-B1D3-FA1CB6748663}"/>
              </a:ext>
            </a:extLst>
          </p:cNvPr>
          <p:cNvSpPr/>
          <p:nvPr/>
        </p:nvSpPr>
        <p:spPr>
          <a:xfrm>
            <a:off x="1836476" y="2520881"/>
            <a:ext cx="2392624" cy="50912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C4E083-83E9-4523-9538-3E4C87517932}"/>
              </a:ext>
            </a:extLst>
          </p:cNvPr>
          <p:cNvSpPr txBox="1"/>
          <p:nvPr/>
        </p:nvSpPr>
        <p:spPr>
          <a:xfrm>
            <a:off x="1028700" y="3104415"/>
            <a:ext cx="6400800" cy="738664"/>
          </a:xfrm>
          <a:prstGeom prst="rect">
            <a:avLst/>
          </a:prstGeom>
          <a:noFill/>
        </p:spPr>
        <p:txBody>
          <a:bodyPr wrap="square" rtlCol="0">
            <a:spAutoFit/>
          </a:bodyPr>
          <a:lstStyle/>
          <a:p>
            <a:r>
              <a:rPr lang="en-US" sz="1400" i="1" dirty="0">
                <a:solidFill>
                  <a:srgbClr val="0000FF"/>
                </a:solidFill>
              </a:rPr>
              <a:t>What should you consider if a BRVO occurs at a </a:t>
            </a:r>
            <a:r>
              <a:rPr lang="en-US" sz="1400" b="1" dirty="0">
                <a:solidFill>
                  <a:srgbClr val="0000FF"/>
                </a:solidFill>
              </a:rPr>
              <a:t>non</a:t>
            </a:r>
            <a:r>
              <a:rPr lang="en-US" sz="1400" i="1" dirty="0">
                <a:solidFill>
                  <a:srgbClr val="0000FF"/>
                </a:solidFill>
              </a:rPr>
              <a:t>-crossing point?</a:t>
            </a:r>
          </a:p>
          <a:p>
            <a:r>
              <a:rPr lang="en-US" sz="1400" dirty="0">
                <a:solidFill>
                  <a:srgbClr val="0000FF"/>
                </a:solidFill>
              </a:rPr>
              <a:t>You should consider whether the </a:t>
            </a:r>
            <a:r>
              <a:rPr lang="en-US" sz="1400" dirty="0" err="1">
                <a:solidFill>
                  <a:srgbClr val="0000FF"/>
                </a:solidFill>
              </a:rPr>
              <a:t>pt</a:t>
            </a:r>
            <a:r>
              <a:rPr lang="en-US" sz="1400" dirty="0">
                <a:solidFill>
                  <a:srgbClr val="0000FF"/>
                </a:solidFill>
              </a:rPr>
              <a:t> has some form of  inflammatory  condition, </a:t>
            </a:r>
            <a:r>
              <a:rPr lang="en-US" sz="1400" dirty="0" err="1"/>
              <a:t>eg</a:t>
            </a:r>
            <a:r>
              <a:rPr lang="en-US" sz="1400" dirty="0"/>
              <a:t>, a  retinochoroiditis  or a  vasculitis</a:t>
            </a:r>
          </a:p>
        </p:txBody>
      </p:sp>
      <p:sp>
        <p:nvSpPr>
          <p:cNvPr id="7" name="TextBox 6">
            <a:extLst>
              <a:ext uri="{FF2B5EF4-FFF2-40B4-BE49-F238E27FC236}">
                <a16:creationId xmlns:a16="http://schemas.microsoft.com/office/drawing/2014/main" id="{A617197C-3E53-4ABD-9B74-1B1A0057B3D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64049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rgbClr val="0000FF"/>
                </a:solidFill>
              </a:rPr>
              <a:t>What systemic medical conditions may contribute to or result in a hypercoagulable state?</a:t>
            </a:r>
          </a:p>
          <a:p>
            <a:r>
              <a:rPr lang="en-US" sz="1400" dirty="0">
                <a:solidFill>
                  <a:srgbClr val="0000FF"/>
                </a:solidFill>
              </a:rPr>
              <a:t>Conditions that directly affect coagulation</a:t>
            </a:r>
            <a:r>
              <a:rPr lang="en-US" sz="1400" dirty="0"/>
              <a:t>, including:</a:t>
            </a:r>
          </a:p>
          <a:p>
            <a:r>
              <a:rPr lang="en-US" sz="1400" dirty="0"/>
              <a:t>--</a:t>
            </a:r>
            <a:r>
              <a:rPr lang="en-US" sz="1400" dirty="0" err="1"/>
              <a:t>Hyperhomocystinemia</a:t>
            </a:r>
            <a:r>
              <a:rPr lang="en-US" sz="1400" dirty="0"/>
              <a:t> (Note: yet another ‘H’)</a:t>
            </a:r>
          </a:p>
          <a:p>
            <a:r>
              <a:rPr lang="en-US" sz="1400" dirty="0"/>
              <a:t>--Protein S deficiency</a:t>
            </a:r>
          </a:p>
          <a:p>
            <a:r>
              <a:rPr lang="en-US" sz="1400" dirty="0"/>
              <a:t>--Protein C deficiency</a:t>
            </a:r>
          </a:p>
          <a:p>
            <a:endParaRPr lang="en-US" sz="1400" dirty="0">
              <a:solidFill>
                <a:srgbClr val="0000FF"/>
              </a:solidFill>
            </a:endParaRPr>
          </a:p>
          <a:p>
            <a:r>
              <a:rPr lang="en-US" sz="1400" dirty="0">
                <a:solidFill>
                  <a:schemeClr val="bg1">
                    <a:lumMod val="50000"/>
                  </a:schemeClr>
                </a:solidFill>
              </a:rPr>
              <a:t>Conditions that can incite vasculitis</a:t>
            </a:r>
            <a:r>
              <a:rPr lang="en-US" sz="1400" dirty="0">
                <a:solidFill>
                  <a:schemeClr val="accent5">
                    <a:lumMod val="75000"/>
                  </a:schemeClr>
                </a:solidFill>
              </a:rPr>
              <a:t>, including:</a:t>
            </a:r>
          </a:p>
          <a:p>
            <a:r>
              <a:rPr lang="en-US" sz="1400" dirty="0">
                <a:solidFill>
                  <a:schemeClr val="accent5">
                    <a:lumMod val="75000"/>
                  </a:schemeClr>
                </a:solidFill>
              </a:rPr>
              <a:t>--Sarcoid</a:t>
            </a:r>
          </a:p>
          <a:p>
            <a:r>
              <a:rPr lang="en-US" sz="1400" dirty="0">
                <a:solidFill>
                  <a:schemeClr val="accent5">
                    <a:lumMod val="75000"/>
                  </a:schemeClr>
                </a:solidFill>
              </a:rPr>
              <a:t>--SLE</a:t>
            </a:r>
          </a:p>
        </p:txBody>
      </p:sp>
      <p:sp>
        <p:nvSpPr>
          <p:cNvPr id="25" name="Rectangle 2">
            <a:extLst>
              <a:ext uri="{FF2B5EF4-FFF2-40B4-BE49-F238E27FC236}">
                <a16:creationId xmlns:a16="http://schemas.microsoft.com/office/drawing/2014/main" id="{27B6A1A4-9A2D-4C38-B1E3-13BB90496236}"/>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D3458BDE-F547-42D4-AEBF-381424F48A5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CEA2F052-34FE-451F-BBC9-4EFFB213438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8143684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rgbClr val="0000FF"/>
                </a:solidFill>
              </a:rPr>
              <a:t>What systemic medical conditions may contribute to or result in a hypercoagulable state?</a:t>
            </a:r>
          </a:p>
          <a:p>
            <a:r>
              <a:rPr lang="en-US" sz="1400" dirty="0">
                <a:solidFill>
                  <a:srgbClr val="0000FF"/>
                </a:solidFill>
              </a:rPr>
              <a:t>Conditions that directly affect coagulation</a:t>
            </a:r>
            <a:r>
              <a:rPr lang="en-US" sz="1400" dirty="0"/>
              <a:t>, including:</a:t>
            </a:r>
          </a:p>
          <a:p>
            <a:r>
              <a:rPr lang="en-US" sz="1400" dirty="0"/>
              <a:t>--</a:t>
            </a:r>
            <a:r>
              <a:rPr lang="en-US" sz="1400" dirty="0" err="1"/>
              <a:t>Hyperhomocystinemia</a:t>
            </a:r>
            <a:r>
              <a:rPr lang="en-US" sz="1400" dirty="0"/>
              <a:t> (Note: yet another ‘H’)</a:t>
            </a:r>
          </a:p>
          <a:p>
            <a:r>
              <a:rPr lang="en-US" sz="1400" dirty="0"/>
              <a:t>--Protein S deficiency</a:t>
            </a:r>
          </a:p>
          <a:p>
            <a:r>
              <a:rPr lang="en-US" sz="1400" dirty="0"/>
              <a:t>--Protein C deficiency</a:t>
            </a:r>
          </a:p>
          <a:p>
            <a:endParaRPr lang="en-US" sz="1400" dirty="0">
              <a:solidFill>
                <a:srgbClr val="0000FF"/>
              </a:solidFill>
            </a:endParaRPr>
          </a:p>
          <a:p>
            <a:r>
              <a:rPr lang="en-US" sz="1400" dirty="0">
                <a:solidFill>
                  <a:srgbClr val="0000FF"/>
                </a:solidFill>
              </a:rPr>
              <a:t>Conditions that can incite vasculitis</a:t>
            </a:r>
            <a:r>
              <a:rPr lang="en-US" sz="1400" dirty="0"/>
              <a:t>, including:</a:t>
            </a:r>
          </a:p>
          <a:p>
            <a:r>
              <a:rPr lang="en-US" sz="1400" dirty="0"/>
              <a:t>--</a:t>
            </a:r>
            <a:r>
              <a:rPr lang="en-US" sz="1400" b="1" i="1" dirty="0"/>
              <a:t>?</a:t>
            </a:r>
          </a:p>
          <a:p>
            <a:r>
              <a:rPr lang="en-US" sz="1400" dirty="0"/>
              <a:t>--</a:t>
            </a:r>
            <a:r>
              <a:rPr lang="en-US" sz="1400" b="1" i="1" dirty="0"/>
              <a:t>?</a:t>
            </a:r>
          </a:p>
        </p:txBody>
      </p:sp>
      <p:sp>
        <p:nvSpPr>
          <p:cNvPr id="25" name="Rectangle 2">
            <a:extLst>
              <a:ext uri="{FF2B5EF4-FFF2-40B4-BE49-F238E27FC236}">
                <a16:creationId xmlns:a16="http://schemas.microsoft.com/office/drawing/2014/main" id="{F87B137C-098D-464B-862C-FBED6BA27E76}"/>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CFF86F24-00B9-4C65-AF34-46BB41FC5DB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1E034EFF-183E-41CE-9434-4C4BDB408BB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5621927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rgbClr val="0000FF"/>
                </a:solidFill>
              </a:rPr>
              <a:t>What systemic medical conditions may contribute to or result in a hypercoagulable state?</a:t>
            </a:r>
          </a:p>
          <a:p>
            <a:r>
              <a:rPr lang="en-US" sz="1400" dirty="0">
                <a:solidFill>
                  <a:srgbClr val="0000FF"/>
                </a:solidFill>
              </a:rPr>
              <a:t>Conditions that directly affect coagulation</a:t>
            </a:r>
            <a:r>
              <a:rPr lang="en-US" sz="1400" dirty="0"/>
              <a:t>, including:</a:t>
            </a:r>
          </a:p>
          <a:p>
            <a:r>
              <a:rPr lang="en-US" sz="1400" dirty="0"/>
              <a:t>--</a:t>
            </a:r>
            <a:r>
              <a:rPr lang="en-US" sz="1400" dirty="0" err="1"/>
              <a:t>Hyperhomocystinemia</a:t>
            </a:r>
            <a:r>
              <a:rPr lang="en-US" sz="1400" dirty="0"/>
              <a:t> (Note: yet another ‘H’)</a:t>
            </a:r>
          </a:p>
          <a:p>
            <a:r>
              <a:rPr lang="en-US" sz="1400" dirty="0"/>
              <a:t>--Protein S deficiency</a:t>
            </a:r>
          </a:p>
          <a:p>
            <a:r>
              <a:rPr lang="en-US" sz="1400" dirty="0"/>
              <a:t>--Protein C deficiency</a:t>
            </a:r>
          </a:p>
          <a:p>
            <a:endParaRPr lang="en-US" sz="1400" dirty="0">
              <a:solidFill>
                <a:srgbClr val="0000FF"/>
              </a:solidFill>
            </a:endParaRPr>
          </a:p>
          <a:p>
            <a:r>
              <a:rPr lang="en-US" sz="1400" dirty="0">
                <a:solidFill>
                  <a:srgbClr val="0000FF"/>
                </a:solidFill>
              </a:rPr>
              <a:t>Conditions that can incite vasculitis</a:t>
            </a:r>
            <a:r>
              <a:rPr lang="en-US" sz="1400" dirty="0"/>
              <a:t>, including:</a:t>
            </a:r>
          </a:p>
          <a:p>
            <a:r>
              <a:rPr lang="en-US" sz="1400" dirty="0"/>
              <a:t>--Sarcoid</a:t>
            </a:r>
          </a:p>
          <a:p>
            <a:r>
              <a:rPr lang="en-US" sz="1400" dirty="0"/>
              <a:t>--SLE</a:t>
            </a:r>
          </a:p>
        </p:txBody>
      </p:sp>
      <p:sp>
        <p:nvSpPr>
          <p:cNvPr id="25" name="Rectangle 2">
            <a:extLst>
              <a:ext uri="{FF2B5EF4-FFF2-40B4-BE49-F238E27FC236}">
                <a16:creationId xmlns:a16="http://schemas.microsoft.com/office/drawing/2014/main" id="{92C28AA9-A047-4C25-9E22-795144E8E17C}"/>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CFB4E848-28DD-4FBD-9DA9-887B2294B4A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2ECFB555-B54F-4AF9-AB37-FD721AB8D2B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2030279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systemic medical conditions may contribute to or result in a hypercoagulable state?</a:t>
            </a:r>
          </a:p>
          <a:p>
            <a:r>
              <a:rPr lang="en-US" sz="1400" dirty="0">
                <a:solidFill>
                  <a:schemeClr val="bg1">
                    <a:lumMod val="50000"/>
                  </a:schemeClr>
                </a:solidFill>
              </a:rPr>
              <a:t>Conditions that directly affect coagulation, including:</a:t>
            </a:r>
          </a:p>
          <a:p>
            <a:r>
              <a:rPr lang="en-US" sz="1400" dirty="0">
                <a:solidFill>
                  <a:schemeClr val="bg1">
                    <a:lumMod val="50000"/>
                  </a:schemeClr>
                </a:solidFill>
              </a:rPr>
              <a:t>--</a:t>
            </a:r>
            <a:r>
              <a:rPr lang="en-US" sz="1400" dirty="0" err="1">
                <a:solidFill>
                  <a:schemeClr val="bg1">
                    <a:lumMod val="50000"/>
                  </a:schemeClr>
                </a:solidFill>
              </a:rPr>
              <a:t>Hyperhomocystinemia</a:t>
            </a:r>
            <a:r>
              <a:rPr lang="en-US" sz="1400" dirty="0">
                <a:solidFill>
                  <a:schemeClr val="bg1">
                    <a:lumMod val="50000"/>
                  </a:schemeClr>
                </a:solidFill>
              </a:rPr>
              <a:t> (Note: yet another ‘H’)</a:t>
            </a:r>
          </a:p>
          <a:p>
            <a:r>
              <a:rPr lang="en-US" sz="1400" dirty="0">
                <a:solidFill>
                  <a:schemeClr val="bg1">
                    <a:lumMod val="50000"/>
                  </a:schemeClr>
                </a:solidFill>
              </a:rPr>
              <a:t>--Protein S deficiency</a:t>
            </a:r>
          </a:p>
          <a:p>
            <a:r>
              <a:rPr lang="en-US" sz="1400" dirty="0">
                <a:solidFill>
                  <a:schemeClr val="bg1">
                    <a:lumMod val="50000"/>
                  </a:schemeClr>
                </a:solidFill>
              </a:rPr>
              <a:t>--Protein C deficiency</a:t>
            </a:r>
          </a:p>
          <a:p>
            <a:endParaRPr lang="en-US" sz="1400" dirty="0">
              <a:solidFill>
                <a:schemeClr val="bg1">
                  <a:lumMod val="50000"/>
                </a:schemeClr>
              </a:solidFill>
            </a:endParaRPr>
          </a:p>
          <a:p>
            <a:r>
              <a:rPr lang="en-US" sz="1400" dirty="0">
                <a:solidFill>
                  <a:schemeClr val="bg1">
                    <a:lumMod val="50000"/>
                  </a:schemeClr>
                </a:solidFill>
              </a:rPr>
              <a:t>Conditions that can incite vasculitis, including:</a:t>
            </a:r>
          </a:p>
          <a:p>
            <a:r>
              <a:rPr lang="en-US" sz="1400" dirty="0">
                <a:solidFill>
                  <a:schemeClr val="bg1">
                    <a:lumMod val="50000"/>
                  </a:schemeClr>
                </a:solidFill>
              </a:rPr>
              <a:t>--Sarcoid</a:t>
            </a:r>
          </a:p>
          <a:p>
            <a:r>
              <a:rPr lang="en-US" sz="1400" dirty="0">
                <a:solidFill>
                  <a:schemeClr val="bg1">
                    <a:lumMod val="50000"/>
                  </a:schemeClr>
                </a:solidFill>
              </a:rPr>
              <a:t>--SLE</a:t>
            </a:r>
          </a:p>
        </p:txBody>
      </p:sp>
      <p:sp>
        <p:nvSpPr>
          <p:cNvPr id="7" name="TextBox 6">
            <a:extLst>
              <a:ext uri="{FF2B5EF4-FFF2-40B4-BE49-F238E27FC236}">
                <a16:creationId xmlns:a16="http://schemas.microsoft.com/office/drawing/2014/main" id="{3557EE23-D7A9-43C4-ABBE-6BD5DB780E72}"/>
              </a:ext>
            </a:extLst>
          </p:cNvPr>
          <p:cNvSpPr txBox="1"/>
          <p:nvPr/>
        </p:nvSpPr>
        <p:spPr>
          <a:xfrm>
            <a:off x="1806927" y="5571292"/>
            <a:ext cx="5583067" cy="1077218"/>
          </a:xfrm>
          <a:prstGeom prst="rect">
            <a:avLst/>
          </a:prstGeom>
          <a:solidFill>
            <a:srgbClr val="0070C0"/>
          </a:solidFill>
        </p:spPr>
        <p:txBody>
          <a:bodyPr wrap="none" rtlCol="0">
            <a:spAutoFit/>
          </a:bodyPr>
          <a:lstStyle/>
          <a:p>
            <a:r>
              <a:rPr lang="en-US" sz="1600" i="1" dirty="0">
                <a:solidFill>
                  <a:schemeClr val="bg1"/>
                </a:solidFill>
              </a:rPr>
              <a:t>So does every CRVO </a:t>
            </a:r>
            <a:r>
              <a:rPr lang="en-US" sz="1600" i="1" dirty="0" err="1">
                <a:solidFill>
                  <a:schemeClr val="bg1"/>
                </a:solidFill>
              </a:rPr>
              <a:t>pt</a:t>
            </a:r>
            <a:r>
              <a:rPr lang="en-US" sz="1600" i="1" dirty="0">
                <a:solidFill>
                  <a:schemeClr val="bg1"/>
                </a:solidFill>
              </a:rPr>
              <a:t> need a hypercoagulability workup?</a:t>
            </a:r>
          </a:p>
          <a:p>
            <a:r>
              <a:rPr lang="en-US" sz="1600" dirty="0">
                <a:solidFill>
                  <a:srgbClr val="0070C0"/>
                </a:solidFill>
              </a:rPr>
              <a:t>No, only those who:</a:t>
            </a:r>
          </a:p>
          <a:p>
            <a:r>
              <a:rPr lang="en-US" sz="1600" dirty="0">
                <a:solidFill>
                  <a:srgbClr val="0070C0"/>
                </a:solidFill>
              </a:rPr>
              <a:t>--are younger than  50 , and/or</a:t>
            </a:r>
          </a:p>
          <a:p>
            <a:r>
              <a:rPr lang="en-US" sz="1600" dirty="0">
                <a:solidFill>
                  <a:srgbClr val="0070C0"/>
                </a:solidFill>
              </a:rPr>
              <a:t>--have none of the common risk factors</a:t>
            </a:r>
          </a:p>
        </p:txBody>
      </p:sp>
      <p:sp>
        <p:nvSpPr>
          <p:cNvPr id="25" name="Rectangle 2">
            <a:extLst>
              <a:ext uri="{FF2B5EF4-FFF2-40B4-BE49-F238E27FC236}">
                <a16:creationId xmlns:a16="http://schemas.microsoft.com/office/drawing/2014/main" id="{58209795-12DA-4EF4-A0D3-E97D139E2795}"/>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4291C484-85E8-4C16-AF5C-3D1D60C577A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2" name="TextBox 11">
            <a:extLst>
              <a:ext uri="{FF2B5EF4-FFF2-40B4-BE49-F238E27FC236}">
                <a16:creationId xmlns:a16="http://schemas.microsoft.com/office/drawing/2014/main" id="{F1383947-581F-4E9E-B7E7-32EFBE6A740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301199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systemic medical conditions may contribute to or result in a hypercoagulable state?</a:t>
            </a:r>
          </a:p>
          <a:p>
            <a:r>
              <a:rPr lang="en-US" sz="1400" dirty="0">
                <a:solidFill>
                  <a:schemeClr val="bg1">
                    <a:lumMod val="50000"/>
                  </a:schemeClr>
                </a:solidFill>
              </a:rPr>
              <a:t>Conditions that directly affect coagulation, including:</a:t>
            </a:r>
          </a:p>
          <a:p>
            <a:r>
              <a:rPr lang="en-US" sz="1400" dirty="0">
                <a:solidFill>
                  <a:schemeClr val="bg1">
                    <a:lumMod val="50000"/>
                  </a:schemeClr>
                </a:solidFill>
              </a:rPr>
              <a:t>--</a:t>
            </a:r>
            <a:r>
              <a:rPr lang="en-US" sz="1400" dirty="0" err="1">
                <a:solidFill>
                  <a:schemeClr val="bg1">
                    <a:lumMod val="50000"/>
                  </a:schemeClr>
                </a:solidFill>
              </a:rPr>
              <a:t>Hyperhomocystinemia</a:t>
            </a:r>
            <a:r>
              <a:rPr lang="en-US" sz="1400" dirty="0">
                <a:solidFill>
                  <a:schemeClr val="bg1">
                    <a:lumMod val="50000"/>
                  </a:schemeClr>
                </a:solidFill>
              </a:rPr>
              <a:t> (Note: yet another ‘H’)</a:t>
            </a:r>
          </a:p>
          <a:p>
            <a:r>
              <a:rPr lang="en-US" sz="1400" dirty="0">
                <a:solidFill>
                  <a:schemeClr val="bg1">
                    <a:lumMod val="50000"/>
                  </a:schemeClr>
                </a:solidFill>
              </a:rPr>
              <a:t>--Protein S deficiency</a:t>
            </a:r>
          </a:p>
          <a:p>
            <a:r>
              <a:rPr lang="en-US" sz="1400" dirty="0">
                <a:solidFill>
                  <a:schemeClr val="bg1">
                    <a:lumMod val="50000"/>
                  </a:schemeClr>
                </a:solidFill>
              </a:rPr>
              <a:t>--Protein C deficiency</a:t>
            </a:r>
          </a:p>
          <a:p>
            <a:endParaRPr lang="en-US" sz="1400" dirty="0">
              <a:solidFill>
                <a:schemeClr val="bg1">
                  <a:lumMod val="50000"/>
                </a:schemeClr>
              </a:solidFill>
            </a:endParaRPr>
          </a:p>
          <a:p>
            <a:r>
              <a:rPr lang="en-US" sz="1400" dirty="0">
                <a:solidFill>
                  <a:schemeClr val="bg1">
                    <a:lumMod val="50000"/>
                  </a:schemeClr>
                </a:solidFill>
              </a:rPr>
              <a:t>Conditions that can incite vasculitis, including:</a:t>
            </a:r>
          </a:p>
          <a:p>
            <a:r>
              <a:rPr lang="en-US" sz="1400" dirty="0">
                <a:solidFill>
                  <a:schemeClr val="bg1">
                    <a:lumMod val="50000"/>
                  </a:schemeClr>
                </a:solidFill>
              </a:rPr>
              <a:t>--Sarcoid</a:t>
            </a:r>
          </a:p>
          <a:p>
            <a:r>
              <a:rPr lang="en-US" sz="1400" dirty="0">
                <a:solidFill>
                  <a:schemeClr val="bg1">
                    <a:lumMod val="50000"/>
                  </a:schemeClr>
                </a:solidFill>
              </a:rPr>
              <a:t>--SLE</a:t>
            </a:r>
          </a:p>
        </p:txBody>
      </p:sp>
      <p:sp>
        <p:nvSpPr>
          <p:cNvPr id="7" name="TextBox 6">
            <a:extLst>
              <a:ext uri="{FF2B5EF4-FFF2-40B4-BE49-F238E27FC236}">
                <a16:creationId xmlns:a16="http://schemas.microsoft.com/office/drawing/2014/main" id="{3557EE23-D7A9-43C4-ABBE-6BD5DB780E72}"/>
              </a:ext>
            </a:extLst>
          </p:cNvPr>
          <p:cNvSpPr txBox="1"/>
          <p:nvPr/>
        </p:nvSpPr>
        <p:spPr>
          <a:xfrm>
            <a:off x="1806927" y="5571292"/>
            <a:ext cx="5583067" cy="1077218"/>
          </a:xfrm>
          <a:prstGeom prst="rect">
            <a:avLst/>
          </a:prstGeom>
          <a:solidFill>
            <a:srgbClr val="0070C0"/>
          </a:solidFill>
        </p:spPr>
        <p:txBody>
          <a:bodyPr wrap="none" rtlCol="0">
            <a:spAutoFit/>
          </a:bodyPr>
          <a:lstStyle/>
          <a:p>
            <a:r>
              <a:rPr lang="en-US" sz="1600" i="1" dirty="0">
                <a:solidFill>
                  <a:schemeClr val="bg1"/>
                </a:solidFill>
              </a:rPr>
              <a:t>So does every CRVO </a:t>
            </a:r>
            <a:r>
              <a:rPr lang="en-US" sz="1600" i="1" dirty="0" err="1">
                <a:solidFill>
                  <a:schemeClr val="bg1"/>
                </a:solidFill>
              </a:rPr>
              <a:t>pt</a:t>
            </a:r>
            <a:r>
              <a:rPr lang="en-US" sz="1600" i="1" dirty="0">
                <a:solidFill>
                  <a:schemeClr val="bg1"/>
                </a:solidFill>
              </a:rPr>
              <a:t> need a hypercoagulability workup?</a:t>
            </a:r>
          </a:p>
          <a:p>
            <a:r>
              <a:rPr lang="en-US" sz="1600" dirty="0">
                <a:solidFill>
                  <a:schemeClr val="bg1"/>
                </a:solidFill>
              </a:rPr>
              <a:t>No, only those who:</a:t>
            </a:r>
          </a:p>
          <a:p>
            <a:r>
              <a:rPr lang="en-US" sz="1600" dirty="0">
                <a:solidFill>
                  <a:schemeClr val="bg1"/>
                </a:solidFill>
              </a:rPr>
              <a:t>--are younger than  50 , and/or</a:t>
            </a:r>
          </a:p>
          <a:p>
            <a:r>
              <a:rPr lang="en-US" sz="1600" dirty="0">
                <a:solidFill>
                  <a:schemeClr val="bg1"/>
                </a:solidFill>
              </a:rPr>
              <a:t>--have none of the common risk factors</a:t>
            </a:r>
          </a:p>
        </p:txBody>
      </p:sp>
      <p:sp>
        <p:nvSpPr>
          <p:cNvPr id="9" name="Rectangle 8">
            <a:extLst>
              <a:ext uri="{FF2B5EF4-FFF2-40B4-BE49-F238E27FC236}">
                <a16:creationId xmlns:a16="http://schemas.microsoft.com/office/drawing/2014/main" id="{870826CE-4FAF-4F57-8740-34FE544C638E}"/>
              </a:ext>
            </a:extLst>
          </p:cNvPr>
          <p:cNvSpPr/>
          <p:nvPr/>
        </p:nvSpPr>
        <p:spPr>
          <a:xfrm>
            <a:off x="3657600" y="6108346"/>
            <a:ext cx="317500" cy="233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78D8FB88-1D3F-4A4D-B9CE-CA08B9ACB81A}"/>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12" name="TextBox 11">
            <a:extLst>
              <a:ext uri="{FF2B5EF4-FFF2-40B4-BE49-F238E27FC236}">
                <a16:creationId xmlns:a16="http://schemas.microsoft.com/office/drawing/2014/main" id="{1351E7ED-7601-4A82-B6EC-9DFAAE69CF7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7" name="TextBox 16">
            <a:extLst>
              <a:ext uri="{FF2B5EF4-FFF2-40B4-BE49-F238E27FC236}">
                <a16:creationId xmlns:a16="http://schemas.microsoft.com/office/drawing/2014/main" id="{AFC55E1C-D82E-432F-A1FC-C0B0BF26088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46862354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t>CRVO</a:t>
            </a:r>
          </a:p>
        </p:txBody>
      </p:sp>
      <p:sp>
        <p:nvSpPr>
          <p:cNvPr id="13" name="Text Box 16">
            <a:extLst>
              <a:ext uri="{FF2B5EF4-FFF2-40B4-BE49-F238E27FC236}">
                <a16:creationId xmlns:a16="http://schemas.microsoft.com/office/drawing/2014/main" id="{513DA09B-B83F-4073-B216-284C68301E60}"/>
              </a:ext>
            </a:extLst>
          </p:cNvPr>
          <p:cNvSpPr txBox="1">
            <a:spLocks noChangeArrowheads="1"/>
          </p:cNvSpPr>
          <p:nvPr/>
        </p:nvSpPr>
        <p:spPr bwMode="auto">
          <a:xfrm>
            <a:off x="304801" y="3352800"/>
            <a:ext cx="1903085"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err="1">
                <a:solidFill>
                  <a:schemeClr val="bg1">
                    <a:lumMod val="75000"/>
                  </a:schemeClr>
                </a:solidFill>
              </a:rPr>
              <a:t>Waldenstr</a:t>
            </a:r>
            <a:r>
              <a:rPr lang="en-US" altLang="en-US" sz="1600" i="1" dirty="0" err="1">
                <a:solidFill>
                  <a:schemeClr val="bg1">
                    <a:lumMod val="75000"/>
                  </a:schemeClr>
                </a:solidFill>
              </a:rPr>
              <a:t>ö</a:t>
            </a:r>
            <a:r>
              <a:rPr lang="en-US" altLang="en-US" sz="1600" dirty="0" err="1">
                <a:solidFill>
                  <a:schemeClr val="bg1">
                    <a:lumMod val="75000"/>
                  </a:schemeClr>
                </a:solidFill>
              </a:rPr>
              <a:t>m</a:t>
            </a:r>
            <a:r>
              <a:rPr lang="en-US" altLang="en-US" sz="1600" dirty="0">
                <a:solidFill>
                  <a:schemeClr val="bg1">
                    <a:lumMod val="75000"/>
                  </a:schemeClr>
                </a:solidFill>
              </a:rPr>
              <a:t> </a:t>
            </a:r>
          </a:p>
          <a:p>
            <a:pPr algn="r" eaLnBrk="1" hangingPunct="1">
              <a:lnSpc>
                <a:spcPct val="80000"/>
              </a:lnSpc>
            </a:pPr>
            <a:r>
              <a:rPr lang="en-US" altLang="en-US" sz="1600" dirty="0">
                <a:solidFill>
                  <a:schemeClr val="bg1">
                    <a:lumMod val="75000"/>
                  </a:schemeClr>
                </a:solidFill>
              </a:rPr>
              <a:t>macroglobulinemia</a:t>
            </a:r>
          </a:p>
        </p:txBody>
      </p:sp>
      <p:sp>
        <p:nvSpPr>
          <p:cNvPr id="15" name="Text Box 17">
            <a:extLst>
              <a:ext uri="{FF2B5EF4-FFF2-40B4-BE49-F238E27FC236}">
                <a16:creationId xmlns:a16="http://schemas.microsoft.com/office/drawing/2014/main" id="{95825A5B-AFE4-4A50-B84B-4DA0EC33A517}"/>
              </a:ext>
            </a:extLst>
          </p:cNvPr>
          <p:cNvSpPr txBox="1">
            <a:spLocks noChangeArrowheads="1"/>
          </p:cNvSpPr>
          <p:nvPr/>
        </p:nvSpPr>
        <p:spPr bwMode="auto">
          <a:xfrm>
            <a:off x="428232" y="3810000"/>
            <a:ext cx="17796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a:solidFill>
                  <a:schemeClr val="bg1">
                    <a:lumMod val="75000"/>
                  </a:schemeClr>
                </a:solidFill>
              </a:rPr>
              <a:t>Multiple myeloma</a:t>
            </a:r>
          </a:p>
        </p:txBody>
      </p:sp>
      <p:sp>
        <p:nvSpPr>
          <p:cNvPr id="18" name="Line 20">
            <a:extLst>
              <a:ext uri="{FF2B5EF4-FFF2-40B4-BE49-F238E27FC236}">
                <a16:creationId xmlns:a16="http://schemas.microsoft.com/office/drawing/2014/main" id="{C5582C89-0EF2-492B-9CEE-D64B006DF1EC}"/>
              </a:ext>
            </a:extLst>
          </p:cNvPr>
          <p:cNvSpPr>
            <a:spLocks noChangeShapeType="1"/>
          </p:cNvSpPr>
          <p:nvPr/>
        </p:nvSpPr>
        <p:spPr bwMode="auto">
          <a:xfrm>
            <a:off x="2207886" y="3962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19" name="Line 21">
            <a:extLst>
              <a:ext uri="{FF2B5EF4-FFF2-40B4-BE49-F238E27FC236}">
                <a16:creationId xmlns:a16="http://schemas.microsoft.com/office/drawing/2014/main" id="{5C3BD102-DC11-45AD-B80C-9EC259BA9541}"/>
              </a:ext>
            </a:extLst>
          </p:cNvPr>
          <p:cNvSpPr>
            <a:spLocks noChangeShapeType="1"/>
          </p:cNvSpPr>
          <p:nvPr/>
        </p:nvSpPr>
        <p:spPr bwMode="auto">
          <a:xfrm>
            <a:off x="2207886" y="3581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sp>
        <p:nvSpPr>
          <p:cNvPr id="21" name="Line 20">
            <a:extLst>
              <a:ext uri="{FF2B5EF4-FFF2-40B4-BE49-F238E27FC236}">
                <a16:creationId xmlns:a16="http://schemas.microsoft.com/office/drawing/2014/main" id="{2B874554-D822-4EDD-97F1-03C3DBAE8E93}"/>
              </a:ext>
            </a:extLst>
          </p:cNvPr>
          <p:cNvSpPr>
            <a:spLocks noChangeShapeType="1"/>
          </p:cNvSpPr>
          <p:nvPr/>
        </p:nvSpPr>
        <p:spPr bwMode="auto">
          <a:xfrm>
            <a:off x="2207886" y="4343400"/>
            <a:ext cx="152400" cy="0"/>
          </a:xfrm>
          <a:prstGeom prst="line">
            <a:avLst/>
          </a:prstGeom>
          <a:noFill/>
          <a:ln w="9525">
            <a:solidFill>
              <a:schemeClr val="bg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solidFill>
                <a:schemeClr val="bg1">
                  <a:lumMod val="75000"/>
                </a:schemeClr>
              </a:solidFill>
            </a:endParaRPr>
          </a:p>
        </p:txBody>
      </p:sp>
      <p:cxnSp>
        <p:nvCxnSpPr>
          <p:cNvPr id="22" name="Straight Connector 21">
            <a:extLst>
              <a:ext uri="{FF2B5EF4-FFF2-40B4-BE49-F238E27FC236}">
                <a16:creationId xmlns:a16="http://schemas.microsoft.com/office/drawing/2014/main" id="{FEE07A73-BE3E-4CC3-973A-F42FDCC4355D}"/>
              </a:ext>
            </a:extLst>
          </p:cNvPr>
          <p:cNvCxnSpPr>
            <a:cxnSpLocks/>
            <a:endCxn id="21" idx="1"/>
          </p:cNvCxnSpPr>
          <p:nvPr/>
        </p:nvCxnSpPr>
        <p:spPr>
          <a:xfrm>
            <a:off x="2360286" y="3389313"/>
            <a:ext cx="0" cy="9540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Box 18">
            <a:extLst>
              <a:ext uri="{FF2B5EF4-FFF2-40B4-BE49-F238E27FC236}">
                <a16:creationId xmlns:a16="http://schemas.microsoft.com/office/drawing/2014/main" id="{A745AA6E-8AD8-4506-818D-DB168A99A2BD}"/>
              </a:ext>
            </a:extLst>
          </p:cNvPr>
          <p:cNvSpPr txBox="1">
            <a:spLocks noChangeArrowheads="1"/>
          </p:cNvSpPr>
          <p:nvPr/>
        </p:nvSpPr>
        <p:spPr bwMode="auto">
          <a:xfrm>
            <a:off x="367958" y="4169776"/>
            <a:ext cx="18598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1600" dirty="0">
                <a:solidFill>
                  <a:schemeClr val="bg1">
                    <a:lumMod val="75000"/>
                  </a:schemeClr>
                </a:solidFill>
              </a:rPr>
              <a:t>Polycythemia vera</a:t>
            </a:r>
          </a:p>
        </p:txBody>
      </p:sp>
      <p:sp>
        <p:nvSpPr>
          <p:cNvPr id="23" name="TextBox 1">
            <a:extLst>
              <a:ext uri="{FF2B5EF4-FFF2-40B4-BE49-F238E27FC236}">
                <a16:creationId xmlns:a16="http://schemas.microsoft.com/office/drawing/2014/main" id="{9BA919EA-A557-4B2D-AC88-A2AF6A8B2F21}"/>
              </a:ext>
            </a:extLst>
          </p:cNvPr>
          <p:cNvSpPr txBox="1">
            <a:spLocks noChangeArrowheads="1"/>
          </p:cNvSpPr>
          <p:nvPr/>
        </p:nvSpPr>
        <p:spPr bwMode="auto">
          <a:xfrm>
            <a:off x="2998259" y="3181810"/>
            <a:ext cx="5181600" cy="2646878"/>
          </a:xfrm>
          <a:prstGeom prst="rect">
            <a:avLst/>
          </a:prstGeom>
          <a:no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lumMod val="75000"/>
                  </a:schemeClr>
                </a:solidFill>
              </a:rPr>
              <a:t>In addition to the H’s, the </a:t>
            </a:r>
            <a:r>
              <a:rPr lang="en-US" altLang="en-US" sz="1600" dirty="0">
                <a:solidFill>
                  <a:schemeClr val="bg1">
                    <a:lumMod val="75000"/>
                  </a:schemeClr>
                </a:solidFill>
              </a:rPr>
              <a:t>Retina</a:t>
            </a:r>
            <a:r>
              <a:rPr lang="en-US" altLang="en-US" sz="1600" i="1" dirty="0">
                <a:solidFill>
                  <a:schemeClr val="bg1">
                    <a:lumMod val="75000"/>
                  </a:schemeClr>
                </a:solidFill>
              </a:rPr>
              <a:t> book mentions two more risk factors specifically with regards to CRVO. What are they?</a:t>
            </a:r>
          </a:p>
          <a:p>
            <a:pPr eaLnBrk="1" hangingPunct="1">
              <a:spcBef>
                <a:spcPct val="0"/>
              </a:spcBef>
              <a:buClrTx/>
              <a:buSzTx/>
              <a:buFontTx/>
              <a:buNone/>
            </a:pPr>
            <a:r>
              <a:rPr lang="en-US" altLang="en-US" sz="1600" dirty="0">
                <a:solidFill>
                  <a:schemeClr val="bg1">
                    <a:lumMod val="75000"/>
                  </a:schemeClr>
                </a:solidFill>
              </a:rPr>
              <a:t>--Hypertension</a:t>
            </a:r>
          </a:p>
          <a:p>
            <a:pPr eaLnBrk="1" hangingPunct="1">
              <a:spcBef>
                <a:spcPct val="0"/>
              </a:spcBef>
              <a:buClrTx/>
              <a:buSzTx/>
              <a:buFontTx/>
              <a:buNone/>
            </a:pPr>
            <a:r>
              <a:rPr lang="en-US" altLang="en-US" sz="1600" dirty="0">
                <a:solidFill>
                  <a:schemeClr val="bg1">
                    <a:lumMod val="75000"/>
                  </a:schemeClr>
                </a:solidFill>
              </a:rPr>
              <a:t>--High IOP (</a:t>
            </a:r>
            <a:r>
              <a:rPr lang="en-US" altLang="en-US" sz="1600" dirty="0" err="1">
                <a:solidFill>
                  <a:schemeClr val="bg1">
                    <a:lumMod val="75000"/>
                  </a:schemeClr>
                </a:solidFill>
              </a:rPr>
              <a:t>ie</a:t>
            </a:r>
            <a:r>
              <a:rPr lang="en-US" altLang="en-US" sz="1600" dirty="0">
                <a:solidFill>
                  <a:schemeClr val="bg1">
                    <a:lumMod val="75000"/>
                  </a:schemeClr>
                </a:solidFill>
              </a:rPr>
              <a:t>, OAG) </a:t>
            </a:r>
          </a:p>
          <a:p>
            <a:pPr eaLnBrk="1" hangingPunct="1">
              <a:spcBef>
                <a:spcPct val="0"/>
              </a:spcBef>
              <a:buClrTx/>
              <a:buSzTx/>
              <a:buFontTx/>
              <a:buNone/>
            </a:pPr>
            <a:r>
              <a:rPr lang="en-US" altLang="en-US" sz="1600" dirty="0">
                <a:solidFill>
                  <a:schemeClr val="bg1">
                    <a:lumMod val="75000"/>
                  </a:schemeClr>
                </a:solidFill>
              </a:rPr>
              <a:t>--Hyperglycemia</a:t>
            </a:r>
          </a:p>
          <a:p>
            <a:pPr eaLnBrk="1" hangingPunct="1">
              <a:spcBef>
                <a:spcPct val="0"/>
              </a:spcBef>
              <a:buClrTx/>
              <a:buSzTx/>
              <a:buFontTx/>
              <a:buNone/>
            </a:pPr>
            <a:r>
              <a:rPr lang="en-US" altLang="en-US" sz="1600" dirty="0">
                <a:solidFill>
                  <a:schemeClr val="bg1">
                    <a:lumMod val="75000"/>
                  </a:schemeClr>
                </a:solidFill>
              </a:rPr>
              <a:t>--Hyperlipidemia</a:t>
            </a:r>
          </a:p>
          <a:p>
            <a:pPr eaLnBrk="1" hangingPunct="1">
              <a:spcBef>
                <a:spcPct val="0"/>
              </a:spcBef>
              <a:buClrTx/>
              <a:buSzTx/>
              <a:buFontTx/>
              <a:buNone/>
            </a:pPr>
            <a:r>
              <a:rPr lang="en-US" altLang="en-US" sz="1600" dirty="0">
                <a:solidFill>
                  <a:schemeClr val="bg1">
                    <a:lumMod val="75000"/>
                  </a:schemeClr>
                </a:solidFill>
              </a:rPr>
              <a:t>--</a:t>
            </a:r>
            <a:r>
              <a:rPr lang="en-US" altLang="en-US" sz="1600" b="1" dirty="0">
                <a:solidFill>
                  <a:srgbClr val="0000FF"/>
                </a:solidFill>
              </a:rPr>
              <a:t>Hypercoagulability</a:t>
            </a:r>
          </a:p>
          <a:p>
            <a:pPr eaLnBrk="1" hangingPunct="1">
              <a:spcBef>
                <a:spcPct val="0"/>
              </a:spcBef>
              <a:buClrTx/>
              <a:buSzTx/>
              <a:buFontTx/>
              <a:buNone/>
            </a:pPr>
            <a:r>
              <a:rPr lang="en-US" altLang="en-US" sz="1600" dirty="0">
                <a:solidFill>
                  <a:schemeClr val="bg1">
                    <a:lumMod val="75000"/>
                  </a:schemeClr>
                </a:solidFill>
              </a:rPr>
              <a:t>--Oral contraceptive use</a:t>
            </a:r>
          </a:p>
          <a:p>
            <a:pPr eaLnBrk="1" hangingPunct="1">
              <a:spcBef>
                <a:spcPct val="0"/>
              </a:spcBef>
              <a:buClrTx/>
              <a:buSzTx/>
              <a:buFontTx/>
              <a:buNone/>
            </a:pPr>
            <a:r>
              <a:rPr lang="en-US" altLang="en-US" sz="1600" dirty="0">
                <a:solidFill>
                  <a:schemeClr val="bg1">
                    <a:lumMod val="75000"/>
                  </a:schemeClr>
                </a:solidFill>
              </a:rPr>
              <a:t>--Diuretics</a:t>
            </a:r>
          </a:p>
        </p:txBody>
      </p:sp>
      <p:sp>
        <p:nvSpPr>
          <p:cNvPr id="5" name="Oval 4">
            <a:extLst>
              <a:ext uri="{FF2B5EF4-FFF2-40B4-BE49-F238E27FC236}">
                <a16:creationId xmlns:a16="http://schemas.microsoft.com/office/drawing/2014/main" id="{6D6EF4AB-8CEC-4F87-93BA-8611FAC97805}"/>
              </a:ext>
            </a:extLst>
          </p:cNvPr>
          <p:cNvSpPr/>
          <p:nvPr/>
        </p:nvSpPr>
        <p:spPr>
          <a:xfrm>
            <a:off x="2992261" y="4800600"/>
            <a:ext cx="2237238" cy="59303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F1FEECB-AD07-4B03-8C92-260A707A46BB}"/>
              </a:ext>
            </a:extLst>
          </p:cNvPr>
          <p:cNvSpPr txBox="1"/>
          <p:nvPr/>
        </p:nvSpPr>
        <p:spPr>
          <a:xfrm>
            <a:off x="1882086" y="2389019"/>
            <a:ext cx="5054028" cy="2246769"/>
          </a:xfrm>
          <a:prstGeom prst="rect">
            <a:avLst/>
          </a:prstGeom>
          <a:solidFill>
            <a:schemeClr val="accent5">
              <a:lumMod val="75000"/>
            </a:schemeClr>
          </a:solidFill>
        </p:spPr>
        <p:txBody>
          <a:bodyPr wrap="square" rtlCol="0">
            <a:spAutoFit/>
          </a:bodyPr>
          <a:lstStyle/>
          <a:p>
            <a:r>
              <a:rPr lang="en-US" sz="1400" i="1" dirty="0">
                <a:solidFill>
                  <a:schemeClr val="bg1">
                    <a:lumMod val="50000"/>
                  </a:schemeClr>
                </a:solidFill>
              </a:rPr>
              <a:t>What systemic medical conditions may contribute to or result in a hypercoagulable state?</a:t>
            </a:r>
          </a:p>
          <a:p>
            <a:r>
              <a:rPr lang="en-US" sz="1400" dirty="0">
                <a:solidFill>
                  <a:schemeClr val="bg1">
                    <a:lumMod val="50000"/>
                  </a:schemeClr>
                </a:solidFill>
              </a:rPr>
              <a:t>Conditions that directly affect coagulation, including:</a:t>
            </a:r>
          </a:p>
          <a:p>
            <a:r>
              <a:rPr lang="en-US" sz="1400" dirty="0">
                <a:solidFill>
                  <a:schemeClr val="bg1">
                    <a:lumMod val="50000"/>
                  </a:schemeClr>
                </a:solidFill>
              </a:rPr>
              <a:t>--</a:t>
            </a:r>
            <a:r>
              <a:rPr lang="en-US" sz="1400" dirty="0" err="1">
                <a:solidFill>
                  <a:schemeClr val="bg1">
                    <a:lumMod val="50000"/>
                  </a:schemeClr>
                </a:solidFill>
              </a:rPr>
              <a:t>Hyperhomocystinemia</a:t>
            </a:r>
            <a:r>
              <a:rPr lang="en-US" sz="1400" dirty="0">
                <a:solidFill>
                  <a:schemeClr val="bg1">
                    <a:lumMod val="50000"/>
                  </a:schemeClr>
                </a:solidFill>
              </a:rPr>
              <a:t> (Note: yet another ‘H’)</a:t>
            </a:r>
          </a:p>
          <a:p>
            <a:r>
              <a:rPr lang="en-US" sz="1400" dirty="0">
                <a:solidFill>
                  <a:schemeClr val="bg1">
                    <a:lumMod val="50000"/>
                  </a:schemeClr>
                </a:solidFill>
              </a:rPr>
              <a:t>--Protein S deficiency</a:t>
            </a:r>
          </a:p>
          <a:p>
            <a:r>
              <a:rPr lang="en-US" sz="1400" dirty="0">
                <a:solidFill>
                  <a:schemeClr val="bg1">
                    <a:lumMod val="50000"/>
                  </a:schemeClr>
                </a:solidFill>
              </a:rPr>
              <a:t>--Protein C deficiency</a:t>
            </a:r>
          </a:p>
          <a:p>
            <a:endParaRPr lang="en-US" sz="1400" dirty="0">
              <a:solidFill>
                <a:schemeClr val="bg1">
                  <a:lumMod val="50000"/>
                </a:schemeClr>
              </a:solidFill>
            </a:endParaRPr>
          </a:p>
          <a:p>
            <a:r>
              <a:rPr lang="en-US" sz="1400" dirty="0">
                <a:solidFill>
                  <a:schemeClr val="bg1">
                    <a:lumMod val="50000"/>
                  </a:schemeClr>
                </a:solidFill>
              </a:rPr>
              <a:t>Conditions that can incite vasculitis, including:</a:t>
            </a:r>
          </a:p>
          <a:p>
            <a:r>
              <a:rPr lang="en-US" sz="1400" dirty="0">
                <a:solidFill>
                  <a:schemeClr val="bg1">
                    <a:lumMod val="50000"/>
                  </a:schemeClr>
                </a:solidFill>
              </a:rPr>
              <a:t>--Sarcoid</a:t>
            </a:r>
          </a:p>
          <a:p>
            <a:r>
              <a:rPr lang="en-US" sz="1400" dirty="0">
                <a:solidFill>
                  <a:schemeClr val="bg1">
                    <a:lumMod val="50000"/>
                  </a:schemeClr>
                </a:solidFill>
              </a:rPr>
              <a:t>--SLE</a:t>
            </a:r>
          </a:p>
        </p:txBody>
      </p:sp>
      <p:sp>
        <p:nvSpPr>
          <p:cNvPr id="7" name="TextBox 6">
            <a:extLst>
              <a:ext uri="{FF2B5EF4-FFF2-40B4-BE49-F238E27FC236}">
                <a16:creationId xmlns:a16="http://schemas.microsoft.com/office/drawing/2014/main" id="{3557EE23-D7A9-43C4-ABBE-6BD5DB780E72}"/>
              </a:ext>
            </a:extLst>
          </p:cNvPr>
          <p:cNvSpPr txBox="1"/>
          <p:nvPr/>
        </p:nvSpPr>
        <p:spPr>
          <a:xfrm>
            <a:off x="1806927" y="5571292"/>
            <a:ext cx="5583067" cy="1077218"/>
          </a:xfrm>
          <a:prstGeom prst="rect">
            <a:avLst/>
          </a:prstGeom>
          <a:solidFill>
            <a:srgbClr val="0070C0"/>
          </a:solidFill>
        </p:spPr>
        <p:txBody>
          <a:bodyPr wrap="none" rtlCol="0">
            <a:spAutoFit/>
          </a:bodyPr>
          <a:lstStyle/>
          <a:p>
            <a:r>
              <a:rPr lang="en-US" sz="1600" i="1" dirty="0">
                <a:solidFill>
                  <a:schemeClr val="bg1"/>
                </a:solidFill>
              </a:rPr>
              <a:t>So does every CRVO </a:t>
            </a:r>
            <a:r>
              <a:rPr lang="en-US" sz="1600" i="1" dirty="0" err="1">
                <a:solidFill>
                  <a:schemeClr val="bg1"/>
                </a:solidFill>
              </a:rPr>
              <a:t>pt</a:t>
            </a:r>
            <a:r>
              <a:rPr lang="en-US" sz="1600" i="1" dirty="0">
                <a:solidFill>
                  <a:schemeClr val="bg1"/>
                </a:solidFill>
              </a:rPr>
              <a:t> need a hypercoagulability workup?</a:t>
            </a:r>
          </a:p>
          <a:p>
            <a:r>
              <a:rPr lang="en-US" sz="1600" dirty="0">
                <a:solidFill>
                  <a:schemeClr val="bg1"/>
                </a:solidFill>
              </a:rPr>
              <a:t>No, only those who:</a:t>
            </a:r>
          </a:p>
          <a:p>
            <a:r>
              <a:rPr lang="en-US" sz="1600" dirty="0">
                <a:solidFill>
                  <a:schemeClr val="bg1"/>
                </a:solidFill>
              </a:rPr>
              <a:t>--are younger than  50 , and/or</a:t>
            </a:r>
          </a:p>
          <a:p>
            <a:r>
              <a:rPr lang="en-US" sz="1600" dirty="0">
                <a:solidFill>
                  <a:schemeClr val="bg1"/>
                </a:solidFill>
              </a:rPr>
              <a:t>--have none of the common risk factors</a:t>
            </a:r>
          </a:p>
        </p:txBody>
      </p:sp>
      <p:sp>
        <p:nvSpPr>
          <p:cNvPr id="25" name="Rectangle 2">
            <a:extLst>
              <a:ext uri="{FF2B5EF4-FFF2-40B4-BE49-F238E27FC236}">
                <a16:creationId xmlns:a16="http://schemas.microsoft.com/office/drawing/2014/main" id="{2FF94C3F-42BB-4738-880A-702D11696A4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 name="TextBox 8">
            <a:extLst>
              <a:ext uri="{FF2B5EF4-FFF2-40B4-BE49-F238E27FC236}">
                <a16:creationId xmlns:a16="http://schemas.microsoft.com/office/drawing/2014/main" id="{B806A184-CD0A-4363-AA6A-20B612F9B70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2" name="TextBox 11">
            <a:extLst>
              <a:ext uri="{FF2B5EF4-FFF2-40B4-BE49-F238E27FC236}">
                <a16:creationId xmlns:a16="http://schemas.microsoft.com/office/drawing/2014/main" id="{140004AD-8A47-4050-A6ED-5C4022B691D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0450133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136</a:t>
            </a:fld>
            <a:endParaRPr lang="en-US" altLang="en-US"/>
          </a:p>
        </p:txBody>
      </p:sp>
      <p:sp>
        <p:nvSpPr>
          <p:cNvPr id="375811"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5812" name="Line 21"/>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13" name="Line 22"/>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20"/>
          <p:cNvSpPr txBox="1">
            <a:spLocks noChangeArrowheads="1"/>
          </p:cNvSpPr>
          <p:nvPr/>
        </p:nvSpPr>
        <p:spPr bwMode="auto">
          <a:xfrm>
            <a:off x="4021948" y="1854199"/>
            <a:ext cx="11128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n-US" altLang="en-US" sz="1000" i="1" dirty="0">
                <a:solidFill>
                  <a:srgbClr val="0000FF"/>
                </a:solidFill>
              </a:rPr>
              <a:t>The</a:t>
            </a:r>
          </a:p>
          <a:p>
            <a:pPr algn="ctr" eaLnBrk="1" hangingPunct="1">
              <a:lnSpc>
                <a:spcPct val="85000"/>
              </a:lnSpc>
            </a:pPr>
            <a:r>
              <a:rPr lang="en-US" altLang="en-US" sz="1000" i="1" dirty="0">
                <a:solidFill>
                  <a:srgbClr val="0000FF"/>
                </a:solidFill>
              </a:rPr>
              <a:t>traditional way</a:t>
            </a:r>
          </a:p>
          <a:p>
            <a:pPr algn="ctr" eaLnBrk="1" hangingPunct="1">
              <a:lnSpc>
                <a:spcPct val="85000"/>
              </a:lnSpc>
            </a:pPr>
            <a:r>
              <a:rPr lang="en-US" altLang="en-US" sz="1000" i="1" dirty="0">
                <a:solidFill>
                  <a:srgbClr val="0000FF"/>
                </a:solidFill>
              </a:rPr>
              <a:t>to divvy them up</a:t>
            </a:r>
          </a:p>
        </p:txBody>
      </p:sp>
      <p:sp>
        <p:nvSpPr>
          <p:cNvPr id="9" name="Text Box 6">
            <a:extLst>
              <a:ext uri="{FF2B5EF4-FFF2-40B4-BE49-F238E27FC236}">
                <a16:creationId xmlns:a16="http://schemas.microsoft.com/office/drawing/2014/main" id="{18C91B16-58BA-48C1-A1A0-447B6695C8B9}"/>
              </a:ext>
            </a:extLst>
          </p:cNvPr>
          <p:cNvSpPr txBox="1">
            <a:spLocks noChangeArrowheads="1"/>
          </p:cNvSpPr>
          <p:nvPr/>
        </p:nvSpPr>
        <p:spPr bwMode="auto">
          <a:xfrm>
            <a:off x="2488435" y="2514600"/>
            <a:ext cx="404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a:t>?</a:t>
            </a:r>
          </a:p>
        </p:txBody>
      </p:sp>
      <p:sp>
        <p:nvSpPr>
          <p:cNvPr id="10" name="Text Box 7">
            <a:extLst>
              <a:ext uri="{FF2B5EF4-FFF2-40B4-BE49-F238E27FC236}">
                <a16:creationId xmlns:a16="http://schemas.microsoft.com/office/drawing/2014/main" id="{2703FE56-02F9-46BB-8FD8-A8A85063302B}"/>
              </a:ext>
            </a:extLst>
          </p:cNvPr>
          <p:cNvSpPr txBox="1">
            <a:spLocks noChangeArrowheads="1"/>
          </p:cNvSpPr>
          <p:nvPr/>
        </p:nvSpPr>
        <p:spPr bwMode="auto">
          <a:xfrm>
            <a:off x="6248400" y="2514600"/>
            <a:ext cx="404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a:t>?</a:t>
            </a:r>
          </a:p>
        </p:txBody>
      </p:sp>
      <p:sp>
        <p:nvSpPr>
          <p:cNvPr id="11" name="Rectangle 2">
            <a:extLst>
              <a:ext uri="{FF2B5EF4-FFF2-40B4-BE49-F238E27FC236}">
                <a16:creationId xmlns:a16="http://schemas.microsoft.com/office/drawing/2014/main" id="{7E936D5F-8ABE-4D2D-9A3A-095AC161B4BD}"/>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39D8B8AD-0F45-46C3-8608-7B08AB683B8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A1C31E55-EEF4-4F24-A0F3-4B17CE993D8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831853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137</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6838" name="Text Box 6"/>
          <p:cNvSpPr txBox="1">
            <a:spLocks noChangeArrowheads="1"/>
          </p:cNvSpPr>
          <p:nvPr/>
        </p:nvSpPr>
        <p:spPr bwMode="auto">
          <a:xfrm>
            <a:off x="1828800" y="2514600"/>
            <a:ext cx="1589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Ischemic</a:t>
            </a:r>
          </a:p>
        </p:txBody>
      </p:sp>
      <p:sp>
        <p:nvSpPr>
          <p:cNvPr id="376839" name="Text Box 7"/>
          <p:cNvSpPr txBox="1">
            <a:spLocks noChangeArrowheads="1"/>
          </p:cNvSpPr>
          <p:nvPr/>
        </p:nvSpPr>
        <p:spPr bwMode="auto">
          <a:xfrm>
            <a:off x="5410200" y="2514600"/>
            <a:ext cx="2224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a:t>Nonischemic</a:t>
            </a:r>
          </a:p>
        </p:txBody>
      </p:sp>
      <p:sp>
        <p:nvSpPr>
          <p:cNvPr id="9" name="Text Box 20"/>
          <p:cNvSpPr txBox="1">
            <a:spLocks noChangeArrowheads="1"/>
          </p:cNvSpPr>
          <p:nvPr/>
        </p:nvSpPr>
        <p:spPr bwMode="auto">
          <a:xfrm>
            <a:off x="4021948" y="1854199"/>
            <a:ext cx="111280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5000"/>
              </a:lnSpc>
            </a:pPr>
            <a:r>
              <a:rPr lang="en-US" altLang="en-US" sz="1000" i="1" dirty="0">
                <a:solidFill>
                  <a:srgbClr val="0000FF"/>
                </a:solidFill>
              </a:rPr>
              <a:t>The</a:t>
            </a:r>
          </a:p>
          <a:p>
            <a:pPr algn="ctr" eaLnBrk="1" hangingPunct="1">
              <a:lnSpc>
                <a:spcPct val="85000"/>
              </a:lnSpc>
            </a:pPr>
            <a:r>
              <a:rPr lang="en-US" altLang="en-US" sz="1000" i="1" dirty="0">
                <a:solidFill>
                  <a:srgbClr val="0000FF"/>
                </a:solidFill>
              </a:rPr>
              <a:t>traditional way</a:t>
            </a:r>
          </a:p>
          <a:p>
            <a:pPr algn="ctr" eaLnBrk="1" hangingPunct="1">
              <a:lnSpc>
                <a:spcPct val="85000"/>
              </a:lnSpc>
            </a:pPr>
            <a:r>
              <a:rPr lang="en-US" altLang="en-US" sz="1000" i="1" dirty="0">
                <a:solidFill>
                  <a:srgbClr val="0000FF"/>
                </a:solidFill>
              </a:rPr>
              <a:t>to divvy them up</a:t>
            </a:r>
          </a:p>
        </p:txBody>
      </p:sp>
      <p:sp>
        <p:nvSpPr>
          <p:cNvPr id="10" name="Line 22">
            <a:extLst>
              <a:ext uri="{FF2B5EF4-FFF2-40B4-BE49-F238E27FC236}">
                <a16:creationId xmlns:a16="http://schemas.microsoft.com/office/drawing/2014/main" id="{BD74F87B-D0FE-4AB5-A16F-702D57AC31E9}"/>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a:extLst>
              <a:ext uri="{FF2B5EF4-FFF2-40B4-BE49-F238E27FC236}">
                <a16:creationId xmlns:a16="http://schemas.microsoft.com/office/drawing/2014/main" id="{0EF3635A-4D22-4A89-B04F-EC78DB40BB59}"/>
              </a:ext>
            </a:extLst>
          </p:cNvPr>
          <p:cNvSpPr txBox="1"/>
          <p:nvPr/>
        </p:nvSpPr>
        <p:spPr>
          <a:xfrm>
            <a:off x="2134821" y="3276600"/>
            <a:ext cx="5027979" cy="369332"/>
          </a:xfrm>
          <a:prstGeom prst="rect">
            <a:avLst/>
          </a:prstGeom>
          <a:noFill/>
        </p:spPr>
        <p:txBody>
          <a:bodyPr wrap="none" rtlCol="0">
            <a:spAutoFit/>
          </a:bodyPr>
          <a:lstStyle/>
          <a:p>
            <a:r>
              <a:rPr lang="en-US" dirty="0"/>
              <a:t>(We’ll define </a:t>
            </a:r>
            <a:r>
              <a:rPr lang="en-US" i="1" dirty="0"/>
              <a:t>ischemic</a:t>
            </a:r>
            <a:r>
              <a:rPr lang="en-US" dirty="0"/>
              <a:t> and </a:t>
            </a:r>
            <a:r>
              <a:rPr lang="en-US" i="1" dirty="0"/>
              <a:t>nonischemic</a:t>
            </a:r>
            <a:r>
              <a:rPr lang="en-US" dirty="0"/>
              <a:t> shortly)</a:t>
            </a:r>
          </a:p>
        </p:txBody>
      </p:sp>
      <p:sp>
        <p:nvSpPr>
          <p:cNvPr id="12" name="Rectangle 2">
            <a:extLst>
              <a:ext uri="{FF2B5EF4-FFF2-40B4-BE49-F238E27FC236}">
                <a16:creationId xmlns:a16="http://schemas.microsoft.com/office/drawing/2014/main" id="{560EFED1-6191-40DB-84F4-7C57F7E5D07A}"/>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F81C2899-09E3-42E7-A0CE-23259939EDE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1F0BB6DD-0559-4E6C-9412-4943623FA4B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50331149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138</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2">
            <a:extLst>
              <a:ext uri="{FF2B5EF4-FFF2-40B4-BE49-F238E27FC236}">
                <a16:creationId xmlns:a16="http://schemas.microsoft.com/office/drawing/2014/main" id="{316B9610-C34C-47F3-B1E4-11FF117FA054}"/>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6">
            <a:extLst>
              <a:ext uri="{FF2B5EF4-FFF2-40B4-BE49-F238E27FC236}">
                <a16:creationId xmlns:a16="http://schemas.microsoft.com/office/drawing/2014/main" id="{5B66D096-8CBB-4ADC-9DF5-C91855D8FEF1}"/>
              </a:ext>
            </a:extLst>
          </p:cNvPr>
          <p:cNvSpPr txBox="1">
            <a:spLocks noChangeArrowheads="1"/>
          </p:cNvSpPr>
          <p:nvPr/>
        </p:nvSpPr>
        <p:spPr bwMode="auto">
          <a:xfrm>
            <a:off x="1828800" y="2514600"/>
            <a:ext cx="18036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i="1" dirty="0"/>
              <a:t>Ischemic?</a:t>
            </a:r>
          </a:p>
        </p:txBody>
      </p:sp>
      <p:sp>
        <p:nvSpPr>
          <p:cNvPr id="12" name="Text Box 7">
            <a:extLst>
              <a:ext uri="{FF2B5EF4-FFF2-40B4-BE49-F238E27FC236}">
                <a16:creationId xmlns:a16="http://schemas.microsoft.com/office/drawing/2014/main" id="{4FCB0FBB-C5A1-432C-A75A-4E85F18B22DA}"/>
              </a:ext>
            </a:extLst>
          </p:cNvPr>
          <p:cNvSpPr txBox="1">
            <a:spLocks noChangeArrowheads="1"/>
          </p:cNvSpPr>
          <p:nvPr/>
        </p:nvSpPr>
        <p:spPr bwMode="auto">
          <a:xfrm>
            <a:off x="5410200" y="2514600"/>
            <a:ext cx="2444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i="1" dirty="0"/>
              <a:t>Nonischemic?</a:t>
            </a:r>
          </a:p>
        </p:txBody>
      </p:sp>
      <p:sp>
        <p:nvSpPr>
          <p:cNvPr id="4" name="TextBox 3">
            <a:extLst>
              <a:ext uri="{FF2B5EF4-FFF2-40B4-BE49-F238E27FC236}">
                <a16:creationId xmlns:a16="http://schemas.microsoft.com/office/drawing/2014/main" id="{0ABAD911-3558-4E64-BB35-4A52B5222F28}"/>
              </a:ext>
            </a:extLst>
          </p:cNvPr>
          <p:cNvSpPr txBox="1"/>
          <p:nvPr/>
        </p:nvSpPr>
        <p:spPr>
          <a:xfrm>
            <a:off x="427854" y="3810000"/>
            <a:ext cx="8306761" cy="369332"/>
          </a:xfrm>
          <a:prstGeom prst="rect">
            <a:avLst/>
          </a:prstGeom>
          <a:noFill/>
        </p:spPr>
        <p:txBody>
          <a:bodyPr wrap="none" rtlCol="0">
            <a:spAutoFit/>
          </a:bodyPr>
          <a:lstStyle/>
          <a:p>
            <a:r>
              <a:rPr lang="en-US" i="1" dirty="0">
                <a:solidFill>
                  <a:srgbClr val="0000FF"/>
                </a:solidFill>
              </a:rPr>
              <a:t>What if, for whatever reason, a CRVO’s ischemia-status cannot be determined?</a:t>
            </a:r>
          </a:p>
        </p:txBody>
      </p:sp>
      <p:sp>
        <p:nvSpPr>
          <p:cNvPr id="16" name="Text Box 6">
            <a:extLst>
              <a:ext uri="{FF2B5EF4-FFF2-40B4-BE49-F238E27FC236}">
                <a16:creationId xmlns:a16="http://schemas.microsoft.com/office/drawing/2014/main" id="{21A02F6F-9687-4FA6-B738-3A289B754021}"/>
              </a:ext>
            </a:extLst>
          </p:cNvPr>
          <p:cNvSpPr txBox="1">
            <a:spLocks noChangeArrowheads="1"/>
          </p:cNvSpPr>
          <p:nvPr/>
        </p:nvSpPr>
        <p:spPr bwMode="auto">
          <a:xfrm>
            <a:off x="4393846" y="3210580"/>
            <a:ext cx="3690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Segoe Script" panose="020B0504020000000003" pitchFamily="34" charset="0"/>
              </a:rPr>
              <a:t>?</a:t>
            </a:r>
          </a:p>
        </p:txBody>
      </p:sp>
      <p:cxnSp>
        <p:nvCxnSpPr>
          <p:cNvPr id="6" name="Straight Arrow Connector 5">
            <a:extLst>
              <a:ext uri="{FF2B5EF4-FFF2-40B4-BE49-F238E27FC236}">
                <a16:creationId xmlns:a16="http://schemas.microsoft.com/office/drawing/2014/main" id="{CC623B8E-8CF7-4179-A8D9-23683379AE5A}"/>
              </a:ext>
            </a:extLst>
          </p:cNvPr>
          <p:cNvCxnSpPr>
            <a:stCxn id="376836" idx="0"/>
            <a:endCxn id="16" idx="0"/>
          </p:cNvCxnSpPr>
          <p:nvPr/>
        </p:nvCxnSpPr>
        <p:spPr>
          <a:xfrm>
            <a:off x="4572000" y="1752600"/>
            <a:ext cx="6352" cy="14579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Rectangle 2">
            <a:extLst>
              <a:ext uri="{FF2B5EF4-FFF2-40B4-BE49-F238E27FC236}">
                <a16:creationId xmlns:a16="http://schemas.microsoft.com/office/drawing/2014/main" id="{389FED89-93C5-46D3-8A70-C26F212382A4}"/>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07A13151-B366-4506-98A7-7307E537714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BFB76BFB-672A-40A4-8C38-0770FC8BF8E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731276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139</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2">
            <a:extLst>
              <a:ext uri="{FF2B5EF4-FFF2-40B4-BE49-F238E27FC236}">
                <a16:creationId xmlns:a16="http://schemas.microsoft.com/office/drawing/2014/main" id="{316B9610-C34C-47F3-B1E4-11FF117FA054}"/>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6">
            <a:extLst>
              <a:ext uri="{FF2B5EF4-FFF2-40B4-BE49-F238E27FC236}">
                <a16:creationId xmlns:a16="http://schemas.microsoft.com/office/drawing/2014/main" id="{5B66D096-8CBB-4ADC-9DF5-C91855D8FEF1}"/>
              </a:ext>
            </a:extLst>
          </p:cNvPr>
          <p:cNvSpPr txBox="1">
            <a:spLocks noChangeArrowheads="1"/>
          </p:cNvSpPr>
          <p:nvPr/>
        </p:nvSpPr>
        <p:spPr bwMode="auto">
          <a:xfrm>
            <a:off x="1828800" y="2514600"/>
            <a:ext cx="1603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Ischemic</a:t>
            </a:r>
          </a:p>
        </p:txBody>
      </p:sp>
      <p:sp>
        <p:nvSpPr>
          <p:cNvPr id="12" name="Text Box 7">
            <a:extLst>
              <a:ext uri="{FF2B5EF4-FFF2-40B4-BE49-F238E27FC236}">
                <a16:creationId xmlns:a16="http://schemas.microsoft.com/office/drawing/2014/main" id="{4FCB0FBB-C5A1-432C-A75A-4E85F18B22DA}"/>
              </a:ext>
            </a:extLst>
          </p:cNvPr>
          <p:cNvSpPr txBox="1">
            <a:spLocks noChangeArrowheads="1"/>
          </p:cNvSpPr>
          <p:nvPr/>
        </p:nvSpPr>
        <p:spPr bwMode="auto">
          <a:xfrm>
            <a:off x="5410200" y="2514600"/>
            <a:ext cx="2244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Nonischemic</a:t>
            </a:r>
          </a:p>
        </p:txBody>
      </p:sp>
      <p:sp>
        <p:nvSpPr>
          <p:cNvPr id="4" name="TextBox 3">
            <a:extLst>
              <a:ext uri="{FF2B5EF4-FFF2-40B4-BE49-F238E27FC236}">
                <a16:creationId xmlns:a16="http://schemas.microsoft.com/office/drawing/2014/main" id="{0ABAD911-3558-4E64-BB35-4A52B5222F28}"/>
              </a:ext>
            </a:extLst>
          </p:cNvPr>
          <p:cNvSpPr txBox="1"/>
          <p:nvPr/>
        </p:nvSpPr>
        <p:spPr>
          <a:xfrm>
            <a:off x="427854" y="3810000"/>
            <a:ext cx="8306761" cy="646331"/>
          </a:xfrm>
          <a:prstGeom prst="rect">
            <a:avLst/>
          </a:prstGeom>
          <a:noFill/>
        </p:spPr>
        <p:txBody>
          <a:bodyPr wrap="none" rtlCol="0">
            <a:spAutoFit/>
          </a:bodyPr>
          <a:lstStyle/>
          <a:p>
            <a:r>
              <a:rPr lang="en-US" i="1" dirty="0">
                <a:solidFill>
                  <a:srgbClr val="0000FF"/>
                </a:solidFill>
              </a:rPr>
              <a:t>What if, for whatever reason, a CRVO’s ischemia-status cannot be determined?</a:t>
            </a:r>
          </a:p>
          <a:p>
            <a:r>
              <a:rPr lang="en-US" dirty="0">
                <a:solidFill>
                  <a:srgbClr val="0000FF"/>
                </a:solidFill>
              </a:rPr>
              <a:t>Such a CRVO is classified as </a:t>
            </a:r>
            <a:r>
              <a:rPr lang="en-US" i="1" dirty="0">
                <a:solidFill>
                  <a:srgbClr val="0000FF"/>
                </a:solidFill>
              </a:rPr>
              <a:t>indeterminate</a:t>
            </a:r>
            <a:endParaRPr lang="en-US" dirty="0">
              <a:solidFill>
                <a:srgbClr val="0000FF"/>
              </a:solidFill>
            </a:endParaRPr>
          </a:p>
        </p:txBody>
      </p:sp>
      <p:cxnSp>
        <p:nvCxnSpPr>
          <p:cNvPr id="6" name="Straight Arrow Connector 5">
            <a:extLst>
              <a:ext uri="{FF2B5EF4-FFF2-40B4-BE49-F238E27FC236}">
                <a16:creationId xmlns:a16="http://schemas.microsoft.com/office/drawing/2014/main" id="{CC623B8E-8CF7-4179-A8D9-23683379AE5A}"/>
              </a:ext>
            </a:extLst>
          </p:cNvPr>
          <p:cNvCxnSpPr>
            <a:cxnSpLocks/>
            <a:stCxn id="376836" idx="0"/>
          </p:cNvCxnSpPr>
          <p:nvPr/>
        </p:nvCxnSpPr>
        <p:spPr>
          <a:xfrm>
            <a:off x="4572000" y="1752600"/>
            <a:ext cx="6352" cy="14579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 Box 6">
            <a:extLst>
              <a:ext uri="{FF2B5EF4-FFF2-40B4-BE49-F238E27FC236}">
                <a16:creationId xmlns:a16="http://schemas.microsoft.com/office/drawing/2014/main" id="{B7210D0B-C9AD-4D6D-B0FA-86533000CBB0}"/>
              </a:ext>
            </a:extLst>
          </p:cNvPr>
          <p:cNvSpPr txBox="1">
            <a:spLocks noChangeArrowheads="1"/>
          </p:cNvSpPr>
          <p:nvPr/>
        </p:nvSpPr>
        <p:spPr bwMode="auto">
          <a:xfrm>
            <a:off x="3136290" y="3210580"/>
            <a:ext cx="28841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Segoe Script" panose="020B0504020000000003" pitchFamily="34" charset="0"/>
              </a:rPr>
              <a:t>Indeterminate</a:t>
            </a:r>
          </a:p>
        </p:txBody>
      </p:sp>
      <p:sp>
        <p:nvSpPr>
          <p:cNvPr id="14" name="Rectangle 2">
            <a:extLst>
              <a:ext uri="{FF2B5EF4-FFF2-40B4-BE49-F238E27FC236}">
                <a16:creationId xmlns:a16="http://schemas.microsoft.com/office/drawing/2014/main" id="{3BD9C53D-CC77-467F-815D-1874D620A57E}"/>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1ABEECE2-6EDB-4207-BFF5-30F7D1224E2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A6D3B649-3256-4938-9D3A-A74B6AEE726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599226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14</a:t>
            </a:fld>
            <a:endParaRPr lang="en-US" altLang="en-US"/>
          </a:p>
        </p:txBody>
      </p:sp>
      <p:sp>
        <p:nvSpPr>
          <p:cNvPr id="2" name="TextBox 1"/>
          <p:cNvSpPr txBox="1"/>
          <p:nvPr/>
        </p:nvSpPr>
        <p:spPr>
          <a:xfrm>
            <a:off x="457200" y="914400"/>
            <a:ext cx="8153399" cy="1815882"/>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endParaRPr lang="en-US" sz="1600" dirty="0"/>
          </a:p>
        </p:txBody>
      </p:sp>
      <p:sp>
        <p:nvSpPr>
          <p:cNvPr id="5" name="Rectangle 2">
            <a:extLst>
              <a:ext uri="{FF2B5EF4-FFF2-40B4-BE49-F238E27FC236}">
                <a16:creationId xmlns:a16="http://schemas.microsoft.com/office/drawing/2014/main" id="{B51BABA9-02A2-468E-AF7D-379B29932710}"/>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A007DC95-377A-47E1-8881-858D385A4B2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8270505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140</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2">
            <a:extLst>
              <a:ext uri="{FF2B5EF4-FFF2-40B4-BE49-F238E27FC236}">
                <a16:creationId xmlns:a16="http://schemas.microsoft.com/office/drawing/2014/main" id="{316B9610-C34C-47F3-B1E4-11FF117FA054}"/>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ABAD911-3558-4E64-BB35-4A52B5222F28}"/>
              </a:ext>
            </a:extLst>
          </p:cNvPr>
          <p:cNvSpPr txBox="1"/>
          <p:nvPr/>
        </p:nvSpPr>
        <p:spPr>
          <a:xfrm>
            <a:off x="427854" y="3810000"/>
            <a:ext cx="8306761" cy="1200329"/>
          </a:xfrm>
          <a:prstGeom prst="rect">
            <a:avLst/>
          </a:prstGeom>
          <a:noFill/>
        </p:spPr>
        <p:txBody>
          <a:bodyPr wrap="none" rtlCol="0">
            <a:spAutoFit/>
          </a:bodyPr>
          <a:lstStyle/>
          <a:p>
            <a:r>
              <a:rPr lang="en-US" i="1" dirty="0">
                <a:solidFill>
                  <a:srgbClr val="0000FF"/>
                </a:solidFill>
              </a:rPr>
              <a:t>What if, for whatever reason, a CRVO’s ischemia-status cannot be determined?</a:t>
            </a:r>
          </a:p>
          <a:p>
            <a:r>
              <a:rPr lang="en-US" dirty="0">
                <a:solidFill>
                  <a:srgbClr val="0000FF"/>
                </a:solidFill>
              </a:rPr>
              <a:t>Such a CRVO is classified as </a:t>
            </a:r>
            <a:r>
              <a:rPr lang="en-US" i="1" dirty="0">
                <a:solidFill>
                  <a:srgbClr val="0000FF"/>
                </a:solidFill>
              </a:rPr>
              <a:t>indeterminate</a:t>
            </a:r>
          </a:p>
          <a:p>
            <a:endParaRPr lang="en-US" i="1" dirty="0">
              <a:solidFill>
                <a:srgbClr val="0000FF"/>
              </a:solidFill>
            </a:endParaRPr>
          </a:p>
          <a:p>
            <a:r>
              <a:rPr lang="en-US" i="1" dirty="0">
                <a:solidFill>
                  <a:srgbClr val="0000FF"/>
                </a:solidFill>
              </a:rPr>
              <a:t>What is the natural history of indeterminate CRVOs?</a:t>
            </a:r>
            <a:endParaRPr lang="en-US" dirty="0">
              <a:solidFill>
                <a:srgbClr val="0000FF"/>
              </a:solidFill>
            </a:endParaRPr>
          </a:p>
        </p:txBody>
      </p:sp>
      <p:sp>
        <p:nvSpPr>
          <p:cNvPr id="16" name="Text Box 6">
            <a:extLst>
              <a:ext uri="{FF2B5EF4-FFF2-40B4-BE49-F238E27FC236}">
                <a16:creationId xmlns:a16="http://schemas.microsoft.com/office/drawing/2014/main" id="{21A02F6F-9687-4FA6-B738-3A289B754021}"/>
              </a:ext>
            </a:extLst>
          </p:cNvPr>
          <p:cNvSpPr txBox="1">
            <a:spLocks noChangeArrowheads="1"/>
          </p:cNvSpPr>
          <p:nvPr/>
        </p:nvSpPr>
        <p:spPr bwMode="auto">
          <a:xfrm>
            <a:off x="3136290" y="3210580"/>
            <a:ext cx="28841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Segoe Script" panose="020B0504020000000003" pitchFamily="34" charset="0"/>
              </a:rPr>
              <a:t>Indeterminate</a:t>
            </a:r>
          </a:p>
        </p:txBody>
      </p:sp>
      <p:cxnSp>
        <p:nvCxnSpPr>
          <p:cNvPr id="6" name="Straight Arrow Connector 5">
            <a:extLst>
              <a:ext uri="{FF2B5EF4-FFF2-40B4-BE49-F238E27FC236}">
                <a16:creationId xmlns:a16="http://schemas.microsoft.com/office/drawing/2014/main" id="{CC623B8E-8CF7-4179-A8D9-23683379AE5A}"/>
              </a:ext>
            </a:extLst>
          </p:cNvPr>
          <p:cNvCxnSpPr>
            <a:stCxn id="376836" idx="0"/>
            <a:endCxn id="16" idx="0"/>
          </p:cNvCxnSpPr>
          <p:nvPr/>
        </p:nvCxnSpPr>
        <p:spPr>
          <a:xfrm>
            <a:off x="4572000" y="1752600"/>
            <a:ext cx="6352" cy="14579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 Box 6">
            <a:extLst>
              <a:ext uri="{FF2B5EF4-FFF2-40B4-BE49-F238E27FC236}">
                <a16:creationId xmlns:a16="http://schemas.microsoft.com/office/drawing/2014/main" id="{6A23BF71-3ED9-4593-BB67-3689126C8CB1}"/>
              </a:ext>
            </a:extLst>
          </p:cNvPr>
          <p:cNvSpPr txBox="1">
            <a:spLocks noChangeArrowheads="1"/>
          </p:cNvSpPr>
          <p:nvPr/>
        </p:nvSpPr>
        <p:spPr bwMode="auto">
          <a:xfrm>
            <a:off x="1828800" y="2514600"/>
            <a:ext cx="1603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Ischemic</a:t>
            </a:r>
          </a:p>
        </p:txBody>
      </p:sp>
      <p:sp>
        <p:nvSpPr>
          <p:cNvPr id="15" name="Text Box 7">
            <a:extLst>
              <a:ext uri="{FF2B5EF4-FFF2-40B4-BE49-F238E27FC236}">
                <a16:creationId xmlns:a16="http://schemas.microsoft.com/office/drawing/2014/main" id="{1308BD65-0BF1-42B5-AAB5-C6A2867C137E}"/>
              </a:ext>
            </a:extLst>
          </p:cNvPr>
          <p:cNvSpPr txBox="1">
            <a:spLocks noChangeArrowheads="1"/>
          </p:cNvSpPr>
          <p:nvPr/>
        </p:nvSpPr>
        <p:spPr bwMode="auto">
          <a:xfrm>
            <a:off x="5410200" y="2514600"/>
            <a:ext cx="2244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Nonischemic</a:t>
            </a:r>
          </a:p>
        </p:txBody>
      </p:sp>
      <p:sp>
        <p:nvSpPr>
          <p:cNvPr id="13" name="Rectangle 2">
            <a:extLst>
              <a:ext uri="{FF2B5EF4-FFF2-40B4-BE49-F238E27FC236}">
                <a16:creationId xmlns:a16="http://schemas.microsoft.com/office/drawing/2014/main" id="{3F36C19C-BC34-40E8-8B1D-7C71D9D2CB4E}"/>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E60BBE9D-283C-44E4-93B5-D86415423AC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9D8DA39D-822C-4888-ACEC-1D6DA9C4E61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4379306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141</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2">
            <a:extLst>
              <a:ext uri="{FF2B5EF4-FFF2-40B4-BE49-F238E27FC236}">
                <a16:creationId xmlns:a16="http://schemas.microsoft.com/office/drawing/2014/main" id="{316B9610-C34C-47F3-B1E4-11FF117FA054}"/>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ABAD911-3558-4E64-BB35-4A52B5222F28}"/>
              </a:ext>
            </a:extLst>
          </p:cNvPr>
          <p:cNvSpPr txBox="1"/>
          <p:nvPr/>
        </p:nvSpPr>
        <p:spPr>
          <a:xfrm>
            <a:off x="427854" y="3810000"/>
            <a:ext cx="8306761" cy="1477328"/>
          </a:xfrm>
          <a:prstGeom prst="rect">
            <a:avLst/>
          </a:prstGeom>
          <a:noFill/>
        </p:spPr>
        <p:txBody>
          <a:bodyPr wrap="none" rtlCol="0">
            <a:spAutoFit/>
          </a:bodyPr>
          <a:lstStyle/>
          <a:p>
            <a:r>
              <a:rPr lang="en-US" i="1" dirty="0">
                <a:solidFill>
                  <a:srgbClr val="0000FF"/>
                </a:solidFill>
              </a:rPr>
              <a:t>What if, for whatever reason, a CRVO’s ischemia-status cannot be determined?</a:t>
            </a:r>
          </a:p>
          <a:p>
            <a:r>
              <a:rPr lang="en-US" dirty="0">
                <a:solidFill>
                  <a:srgbClr val="0000FF"/>
                </a:solidFill>
              </a:rPr>
              <a:t>Such a CRVO is classified as </a:t>
            </a:r>
            <a:r>
              <a:rPr lang="en-US" i="1" dirty="0">
                <a:solidFill>
                  <a:srgbClr val="0000FF"/>
                </a:solidFill>
              </a:rPr>
              <a:t>indeterminate</a:t>
            </a:r>
          </a:p>
          <a:p>
            <a:endParaRPr lang="en-US" i="1" dirty="0">
              <a:solidFill>
                <a:srgbClr val="0000FF"/>
              </a:solidFill>
            </a:endParaRPr>
          </a:p>
          <a:p>
            <a:r>
              <a:rPr lang="en-US" i="1" dirty="0">
                <a:solidFill>
                  <a:srgbClr val="0000FF"/>
                </a:solidFill>
              </a:rPr>
              <a:t>What is the natural history of indeterminate CRVOs?</a:t>
            </a:r>
          </a:p>
          <a:p>
            <a:r>
              <a:rPr lang="en-US" dirty="0">
                <a:solidFill>
                  <a:srgbClr val="0000FF"/>
                </a:solidFill>
              </a:rPr>
              <a:t>~80  of them turn out to be  ischemic</a:t>
            </a:r>
          </a:p>
        </p:txBody>
      </p:sp>
      <p:sp>
        <p:nvSpPr>
          <p:cNvPr id="16" name="Text Box 6">
            <a:extLst>
              <a:ext uri="{FF2B5EF4-FFF2-40B4-BE49-F238E27FC236}">
                <a16:creationId xmlns:a16="http://schemas.microsoft.com/office/drawing/2014/main" id="{21A02F6F-9687-4FA6-B738-3A289B754021}"/>
              </a:ext>
            </a:extLst>
          </p:cNvPr>
          <p:cNvSpPr txBox="1">
            <a:spLocks noChangeArrowheads="1"/>
          </p:cNvSpPr>
          <p:nvPr/>
        </p:nvSpPr>
        <p:spPr bwMode="auto">
          <a:xfrm>
            <a:off x="3136290" y="3210580"/>
            <a:ext cx="28841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Segoe Script" panose="020B0504020000000003" pitchFamily="34" charset="0"/>
              </a:rPr>
              <a:t>Indeterminate</a:t>
            </a:r>
          </a:p>
        </p:txBody>
      </p:sp>
      <p:cxnSp>
        <p:nvCxnSpPr>
          <p:cNvPr id="6" name="Straight Arrow Connector 5">
            <a:extLst>
              <a:ext uri="{FF2B5EF4-FFF2-40B4-BE49-F238E27FC236}">
                <a16:creationId xmlns:a16="http://schemas.microsoft.com/office/drawing/2014/main" id="{CC623B8E-8CF7-4179-A8D9-23683379AE5A}"/>
              </a:ext>
            </a:extLst>
          </p:cNvPr>
          <p:cNvCxnSpPr>
            <a:stCxn id="376836" idx="0"/>
            <a:endCxn id="16" idx="0"/>
          </p:cNvCxnSpPr>
          <p:nvPr/>
        </p:nvCxnSpPr>
        <p:spPr>
          <a:xfrm>
            <a:off x="4572000" y="1752600"/>
            <a:ext cx="6352" cy="14579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B05A883-D80D-4780-8DC0-7ADCC7930FB2}"/>
              </a:ext>
            </a:extLst>
          </p:cNvPr>
          <p:cNvSpPr/>
          <p:nvPr/>
        </p:nvSpPr>
        <p:spPr>
          <a:xfrm>
            <a:off x="381000" y="4953000"/>
            <a:ext cx="562746" cy="33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big %</a:t>
            </a:r>
          </a:p>
        </p:txBody>
      </p:sp>
      <p:sp>
        <p:nvSpPr>
          <p:cNvPr id="20" name="Rectangle 19">
            <a:extLst>
              <a:ext uri="{FF2B5EF4-FFF2-40B4-BE49-F238E27FC236}">
                <a16:creationId xmlns:a16="http://schemas.microsoft.com/office/drawing/2014/main" id="{BE79EF06-F613-4191-9B11-218DC5E1EF67}"/>
              </a:ext>
            </a:extLst>
          </p:cNvPr>
          <p:cNvSpPr/>
          <p:nvPr/>
        </p:nvSpPr>
        <p:spPr>
          <a:xfrm>
            <a:off x="3238500" y="4953000"/>
            <a:ext cx="1339852" cy="334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you got a 50:50 shot…</a:t>
            </a:r>
          </a:p>
        </p:txBody>
      </p:sp>
      <p:sp>
        <p:nvSpPr>
          <p:cNvPr id="14" name="Text Box 6">
            <a:extLst>
              <a:ext uri="{FF2B5EF4-FFF2-40B4-BE49-F238E27FC236}">
                <a16:creationId xmlns:a16="http://schemas.microsoft.com/office/drawing/2014/main" id="{92FBFA5F-679D-4DA8-A803-5F4243369A28}"/>
              </a:ext>
            </a:extLst>
          </p:cNvPr>
          <p:cNvSpPr txBox="1">
            <a:spLocks noChangeArrowheads="1"/>
          </p:cNvSpPr>
          <p:nvPr/>
        </p:nvSpPr>
        <p:spPr bwMode="auto">
          <a:xfrm>
            <a:off x="1828800" y="2514600"/>
            <a:ext cx="1603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Ischemic</a:t>
            </a:r>
          </a:p>
        </p:txBody>
      </p:sp>
      <p:sp>
        <p:nvSpPr>
          <p:cNvPr id="15" name="Text Box 7">
            <a:extLst>
              <a:ext uri="{FF2B5EF4-FFF2-40B4-BE49-F238E27FC236}">
                <a16:creationId xmlns:a16="http://schemas.microsoft.com/office/drawing/2014/main" id="{0BB5C093-D338-4532-9130-36CCD66228B4}"/>
              </a:ext>
            </a:extLst>
          </p:cNvPr>
          <p:cNvSpPr txBox="1">
            <a:spLocks noChangeArrowheads="1"/>
          </p:cNvSpPr>
          <p:nvPr/>
        </p:nvSpPr>
        <p:spPr bwMode="auto">
          <a:xfrm>
            <a:off x="5410200" y="2514600"/>
            <a:ext cx="2244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Nonischemic</a:t>
            </a:r>
          </a:p>
        </p:txBody>
      </p:sp>
      <p:sp>
        <p:nvSpPr>
          <p:cNvPr id="17" name="Rectangle 2">
            <a:extLst>
              <a:ext uri="{FF2B5EF4-FFF2-40B4-BE49-F238E27FC236}">
                <a16:creationId xmlns:a16="http://schemas.microsoft.com/office/drawing/2014/main" id="{3F9B4D30-F1DB-468C-BF7E-601EA33CBAB8}"/>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TextBox 2">
            <a:extLst>
              <a:ext uri="{FF2B5EF4-FFF2-40B4-BE49-F238E27FC236}">
                <a16:creationId xmlns:a16="http://schemas.microsoft.com/office/drawing/2014/main" id="{9EECD951-85A2-48AF-98DA-FAF15454198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8834BA3E-5C27-47DE-A08F-285BE432A65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2543254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142</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2">
            <a:extLst>
              <a:ext uri="{FF2B5EF4-FFF2-40B4-BE49-F238E27FC236}">
                <a16:creationId xmlns:a16="http://schemas.microsoft.com/office/drawing/2014/main" id="{316B9610-C34C-47F3-B1E4-11FF117FA054}"/>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ABAD911-3558-4E64-BB35-4A52B5222F28}"/>
              </a:ext>
            </a:extLst>
          </p:cNvPr>
          <p:cNvSpPr txBox="1"/>
          <p:nvPr/>
        </p:nvSpPr>
        <p:spPr>
          <a:xfrm>
            <a:off x="427854" y="3810000"/>
            <a:ext cx="8306761" cy="1477328"/>
          </a:xfrm>
          <a:prstGeom prst="rect">
            <a:avLst/>
          </a:prstGeom>
          <a:noFill/>
        </p:spPr>
        <p:txBody>
          <a:bodyPr wrap="none" rtlCol="0">
            <a:spAutoFit/>
          </a:bodyPr>
          <a:lstStyle/>
          <a:p>
            <a:r>
              <a:rPr lang="en-US" i="1" dirty="0">
                <a:solidFill>
                  <a:srgbClr val="0000FF"/>
                </a:solidFill>
              </a:rPr>
              <a:t>What if, for whatever reason, a CRVO’s ischemia-status cannot be determined?</a:t>
            </a:r>
          </a:p>
          <a:p>
            <a:r>
              <a:rPr lang="en-US" dirty="0">
                <a:solidFill>
                  <a:srgbClr val="0000FF"/>
                </a:solidFill>
              </a:rPr>
              <a:t>Such a CRVO is classified as </a:t>
            </a:r>
            <a:r>
              <a:rPr lang="en-US" i="1" dirty="0">
                <a:solidFill>
                  <a:srgbClr val="0000FF"/>
                </a:solidFill>
              </a:rPr>
              <a:t>indeterminate</a:t>
            </a:r>
          </a:p>
          <a:p>
            <a:endParaRPr lang="en-US" i="1" dirty="0">
              <a:solidFill>
                <a:srgbClr val="0000FF"/>
              </a:solidFill>
            </a:endParaRPr>
          </a:p>
          <a:p>
            <a:r>
              <a:rPr lang="en-US" i="1" dirty="0">
                <a:solidFill>
                  <a:srgbClr val="0000FF"/>
                </a:solidFill>
              </a:rPr>
              <a:t>What is the natural history of indeterminate CRVOs?</a:t>
            </a:r>
          </a:p>
          <a:p>
            <a:r>
              <a:rPr lang="en-US" dirty="0">
                <a:solidFill>
                  <a:srgbClr val="0000FF"/>
                </a:solidFill>
              </a:rPr>
              <a:t>~80  of them turn out to be  ischemic</a:t>
            </a:r>
          </a:p>
        </p:txBody>
      </p:sp>
      <p:sp>
        <p:nvSpPr>
          <p:cNvPr id="16" name="Text Box 6">
            <a:extLst>
              <a:ext uri="{FF2B5EF4-FFF2-40B4-BE49-F238E27FC236}">
                <a16:creationId xmlns:a16="http://schemas.microsoft.com/office/drawing/2014/main" id="{21A02F6F-9687-4FA6-B738-3A289B754021}"/>
              </a:ext>
            </a:extLst>
          </p:cNvPr>
          <p:cNvSpPr txBox="1">
            <a:spLocks noChangeArrowheads="1"/>
          </p:cNvSpPr>
          <p:nvPr/>
        </p:nvSpPr>
        <p:spPr bwMode="auto">
          <a:xfrm>
            <a:off x="382414" y="2925562"/>
            <a:ext cx="30812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Segoe Script" panose="020B0504020000000003" pitchFamily="34" charset="0"/>
              </a:rPr>
              <a:t>‘Indeterminate’</a:t>
            </a:r>
          </a:p>
        </p:txBody>
      </p:sp>
      <p:sp>
        <p:nvSpPr>
          <p:cNvPr id="14" name="Text Box 6">
            <a:extLst>
              <a:ext uri="{FF2B5EF4-FFF2-40B4-BE49-F238E27FC236}">
                <a16:creationId xmlns:a16="http://schemas.microsoft.com/office/drawing/2014/main" id="{8B075B3C-7D0C-426E-A255-447986500ED3}"/>
              </a:ext>
            </a:extLst>
          </p:cNvPr>
          <p:cNvSpPr txBox="1">
            <a:spLocks noChangeArrowheads="1"/>
          </p:cNvSpPr>
          <p:nvPr/>
        </p:nvSpPr>
        <p:spPr bwMode="auto">
          <a:xfrm>
            <a:off x="1828800" y="2514600"/>
            <a:ext cx="1603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Ischemic</a:t>
            </a:r>
          </a:p>
        </p:txBody>
      </p:sp>
      <p:sp>
        <p:nvSpPr>
          <p:cNvPr id="15" name="Text Box 7">
            <a:extLst>
              <a:ext uri="{FF2B5EF4-FFF2-40B4-BE49-F238E27FC236}">
                <a16:creationId xmlns:a16="http://schemas.microsoft.com/office/drawing/2014/main" id="{73054EEE-199E-4F56-A660-5393A35DB5CB}"/>
              </a:ext>
            </a:extLst>
          </p:cNvPr>
          <p:cNvSpPr txBox="1">
            <a:spLocks noChangeArrowheads="1"/>
          </p:cNvSpPr>
          <p:nvPr/>
        </p:nvSpPr>
        <p:spPr bwMode="auto">
          <a:xfrm>
            <a:off x="5410200" y="2514600"/>
            <a:ext cx="2244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Nonischemic</a:t>
            </a:r>
          </a:p>
        </p:txBody>
      </p:sp>
      <p:sp>
        <p:nvSpPr>
          <p:cNvPr id="17" name="Text Box 6">
            <a:extLst>
              <a:ext uri="{FF2B5EF4-FFF2-40B4-BE49-F238E27FC236}">
                <a16:creationId xmlns:a16="http://schemas.microsoft.com/office/drawing/2014/main" id="{A84804EF-0DE3-4320-9647-DA11A84C68E5}"/>
              </a:ext>
            </a:extLst>
          </p:cNvPr>
          <p:cNvSpPr txBox="1">
            <a:spLocks noChangeArrowheads="1"/>
          </p:cNvSpPr>
          <p:nvPr/>
        </p:nvSpPr>
        <p:spPr bwMode="auto">
          <a:xfrm>
            <a:off x="5262191" y="2894737"/>
            <a:ext cx="18389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Segoe Script" panose="020B0504020000000003" pitchFamily="34" charset="0"/>
              </a:rPr>
              <a:t>‘Indeterminate’</a:t>
            </a:r>
          </a:p>
        </p:txBody>
      </p:sp>
      <p:cxnSp>
        <p:nvCxnSpPr>
          <p:cNvPr id="18" name="Straight Arrow Connector 17">
            <a:extLst>
              <a:ext uri="{FF2B5EF4-FFF2-40B4-BE49-F238E27FC236}">
                <a16:creationId xmlns:a16="http://schemas.microsoft.com/office/drawing/2014/main" id="{FB48058D-CB8C-44EF-8012-5ABAA3E1AF16}"/>
              </a:ext>
            </a:extLst>
          </p:cNvPr>
          <p:cNvCxnSpPr>
            <a:cxnSpLocks/>
            <a:stCxn id="376836" idx="0"/>
          </p:cNvCxnSpPr>
          <p:nvPr/>
        </p:nvCxnSpPr>
        <p:spPr>
          <a:xfrm>
            <a:off x="4572000" y="1752600"/>
            <a:ext cx="838200" cy="114213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9026F0E-81E8-4F18-8E4D-BF582C055FB0}"/>
              </a:ext>
            </a:extLst>
          </p:cNvPr>
          <p:cNvCxnSpPr>
            <a:cxnSpLocks/>
            <a:stCxn id="376835" idx="2"/>
          </p:cNvCxnSpPr>
          <p:nvPr/>
        </p:nvCxnSpPr>
        <p:spPr>
          <a:xfrm flipH="1">
            <a:off x="3432124" y="1828800"/>
            <a:ext cx="1146226" cy="109676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3E70C3FC-E2B1-4BB2-B149-D150742FBAF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DCF58A2F-E97E-4156-908A-000743F3673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7AAA361A-92B0-4CC3-88D8-6A08680FB1E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6237456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143</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2">
            <a:extLst>
              <a:ext uri="{FF2B5EF4-FFF2-40B4-BE49-F238E27FC236}">
                <a16:creationId xmlns:a16="http://schemas.microsoft.com/office/drawing/2014/main" id="{316B9610-C34C-47F3-B1E4-11FF117FA054}"/>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ABAD911-3558-4E64-BB35-4A52B5222F28}"/>
              </a:ext>
            </a:extLst>
          </p:cNvPr>
          <p:cNvSpPr txBox="1"/>
          <p:nvPr/>
        </p:nvSpPr>
        <p:spPr>
          <a:xfrm>
            <a:off x="427854" y="3810000"/>
            <a:ext cx="8306761" cy="1477328"/>
          </a:xfrm>
          <a:prstGeom prst="rect">
            <a:avLst/>
          </a:prstGeom>
          <a:noFill/>
        </p:spPr>
        <p:txBody>
          <a:bodyPr wrap="none" rtlCol="0">
            <a:spAutoFit/>
          </a:bodyPr>
          <a:lstStyle/>
          <a:p>
            <a:r>
              <a:rPr lang="en-US" i="1" dirty="0">
                <a:solidFill>
                  <a:schemeClr val="bg1">
                    <a:lumMod val="75000"/>
                  </a:schemeClr>
                </a:solidFill>
              </a:rPr>
              <a:t>What if, for whatever reason, a CRVO’s ischemia-status cannot be determined?</a:t>
            </a:r>
          </a:p>
          <a:p>
            <a:r>
              <a:rPr lang="en-US" dirty="0">
                <a:solidFill>
                  <a:schemeClr val="bg1">
                    <a:lumMod val="75000"/>
                  </a:schemeClr>
                </a:solidFill>
              </a:rPr>
              <a:t>Such a CRVO is classified as </a:t>
            </a:r>
            <a:r>
              <a:rPr lang="en-US" i="1" dirty="0">
                <a:solidFill>
                  <a:schemeClr val="bg1">
                    <a:lumMod val="75000"/>
                  </a:schemeClr>
                </a:solidFill>
              </a:rPr>
              <a:t>indeterminate</a:t>
            </a:r>
          </a:p>
          <a:p>
            <a:endParaRPr lang="en-US" i="1" dirty="0">
              <a:solidFill>
                <a:schemeClr val="bg1">
                  <a:lumMod val="75000"/>
                </a:schemeClr>
              </a:solidFill>
            </a:endParaRPr>
          </a:p>
          <a:p>
            <a:r>
              <a:rPr lang="en-US" i="1" dirty="0">
                <a:solidFill>
                  <a:schemeClr val="bg1">
                    <a:lumMod val="75000"/>
                  </a:schemeClr>
                </a:solidFill>
              </a:rPr>
              <a:t>What is the natural history of indeterminate CRVOs?</a:t>
            </a:r>
          </a:p>
          <a:p>
            <a:r>
              <a:rPr lang="en-US" b="1" dirty="0">
                <a:solidFill>
                  <a:srgbClr val="0000FF"/>
                </a:solidFill>
              </a:rPr>
              <a:t>~80  of them turn out to be  ischemic</a:t>
            </a:r>
          </a:p>
        </p:txBody>
      </p:sp>
      <p:sp>
        <p:nvSpPr>
          <p:cNvPr id="16" name="Text Box 6">
            <a:extLst>
              <a:ext uri="{FF2B5EF4-FFF2-40B4-BE49-F238E27FC236}">
                <a16:creationId xmlns:a16="http://schemas.microsoft.com/office/drawing/2014/main" id="{21A02F6F-9687-4FA6-B738-3A289B754021}"/>
              </a:ext>
            </a:extLst>
          </p:cNvPr>
          <p:cNvSpPr txBox="1">
            <a:spLocks noChangeArrowheads="1"/>
          </p:cNvSpPr>
          <p:nvPr/>
        </p:nvSpPr>
        <p:spPr bwMode="auto">
          <a:xfrm>
            <a:off x="382414" y="2925562"/>
            <a:ext cx="30812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Segoe Script" panose="020B0504020000000003" pitchFamily="34" charset="0"/>
              </a:rPr>
              <a:t>‘Indeterminate’</a:t>
            </a:r>
          </a:p>
        </p:txBody>
      </p:sp>
      <p:sp>
        <p:nvSpPr>
          <p:cNvPr id="14" name="Text Box 6">
            <a:extLst>
              <a:ext uri="{FF2B5EF4-FFF2-40B4-BE49-F238E27FC236}">
                <a16:creationId xmlns:a16="http://schemas.microsoft.com/office/drawing/2014/main" id="{8B075B3C-7D0C-426E-A255-447986500ED3}"/>
              </a:ext>
            </a:extLst>
          </p:cNvPr>
          <p:cNvSpPr txBox="1">
            <a:spLocks noChangeArrowheads="1"/>
          </p:cNvSpPr>
          <p:nvPr/>
        </p:nvSpPr>
        <p:spPr bwMode="auto">
          <a:xfrm>
            <a:off x="1828800" y="2514600"/>
            <a:ext cx="1603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Ischemic</a:t>
            </a:r>
          </a:p>
        </p:txBody>
      </p:sp>
      <p:sp>
        <p:nvSpPr>
          <p:cNvPr id="15" name="Text Box 7">
            <a:extLst>
              <a:ext uri="{FF2B5EF4-FFF2-40B4-BE49-F238E27FC236}">
                <a16:creationId xmlns:a16="http://schemas.microsoft.com/office/drawing/2014/main" id="{73054EEE-199E-4F56-A660-5393A35DB5CB}"/>
              </a:ext>
            </a:extLst>
          </p:cNvPr>
          <p:cNvSpPr txBox="1">
            <a:spLocks noChangeArrowheads="1"/>
          </p:cNvSpPr>
          <p:nvPr/>
        </p:nvSpPr>
        <p:spPr bwMode="auto">
          <a:xfrm>
            <a:off x="5410200" y="2514600"/>
            <a:ext cx="1949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Nonischemic</a:t>
            </a:r>
          </a:p>
        </p:txBody>
      </p:sp>
      <p:sp>
        <p:nvSpPr>
          <p:cNvPr id="17" name="Text Box 6">
            <a:extLst>
              <a:ext uri="{FF2B5EF4-FFF2-40B4-BE49-F238E27FC236}">
                <a16:creationId xmlns:a16="http://schemas.microsoft.com/office/drawing/2014/main" id="{A84804EF-0DE3-4320-9647-DA11A84C68E5}"/>
              </a:ext>
            </a:extLst>
          </p:cNvPr>
          <p:cNvSpPr txBox="1">
            <a:spLocks noChangeArrowheads="1"/>
          </p:cNvSpPr>
          <p:nvPr/>
        </p:nvSpPr>
        <p:spPr bwMode="auto">
          <a:xfrm>
            <a:off x="5262191" y="2894737"/>
            <a:ext cx="18389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Segoe Script" panose="020B0504020000000003" pitchFamily="34" charset="0"/>
              </a:rPr>
              <a:t>‘Indeterminate’</a:t>
            </a:r>
          </a:p>
        </p:txBody>
      </p:sp>
      <p:cxnSp>
        <p:nvCxnSpPr>
          <p:cNvPr id="18" name="Straight Arrow Connector 17">
            <a:extLst>
              <a:ext uri="{FF2B5EF4-FFF2-40B4-BE49-F238E27FC236}">
                <a16:creationId xmlns:a16="http://schemas.microsoft.com/office/drawing/2014/main" id="{FB48058D-CB8C-44EF-8012-5ABAA3E1AF16}"/>
              </a:ext>
            </a:extLst>
          </p:cNvPr>
          <p:cNvCxnSpPr>
            <a:cxnSpLocks/>
            <a:stCxn id="376836" idx="0"/>
          </p:cNvCxnSpPr>
          <p:nvPr/>
        </p:nvCxnSpPr>
        <p:spPr>
          <a:xfrm>
            <a:off x="4572000" y="1752600"/>
            <a:ext cx="838200" cy="114213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9026F0E-81E8-4F18-8E4D-BF582C055FB0}"/>
              </a:ext>
            </a:extLst>
          </p:cNvPr>
          <p:cNvCxnSpPr>
            <a:cxnSpLocks/>
            <a:stCxn id="376835" idx="2"/>
          </p:cNvCxnSpPr>
          <p:nvPr/>
        </p:nvCxnSpPr>
        <p:spPr>
          <a:xfrm flipH="1">
            <a:off x="3432124" y="1828800"/>
            <a:ext cx="1146226" cy="109676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60D3EB47-6B84-4AAD-B174-647D1A1E9CCF}"/>
              </a:ext>
            </a:extLst>
          </p:cNvPr>
          <p:cNvSpPr/>
          <p:nvPr/>
        </p:nvSpPr>
        <p:spPr>
          <a:xfrm>
            <a:off x="437793" y="4758427"/>
            <a:ext cx="4195936" cy="7191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2C78C5F-335C-462E-A66D-C66CA3B94D5E}"/>
              </a:ext>
            </a:extLst>
          </p:cNvPr>
          <p:cNvSpPr txBox="1"/>
          <p:nvPr/>
        </p:nvSpPr>
        <p:spPr>
          <a:xfrm>
            <a:off x="201629" y="3851382"/>
            <a:ext cx="8532986" cy="830997"/>
          </a:xfrm>
          <a:prstGeom prst="rect">
            <a:avLst/>
          </a:prstGeom>
          <a:solidFill>
            <a:srgbClr val="FFFF00"/>
          </a:solidFill>
        </p:spPr>
        <p:txBody>
          <a:bodyPr wrap="square" rtlCol="0">
            <a:spAutoFit/>
          </a:bodyPr>
          <a:lstStyle/>
          <a:p>
            <a:r>
              <a:rPr lang="en-US" sz="1600" i="1" dirty="0">
                <a:solidFill>
                  <a:srgbClr val="0000FF"/>
                </a:solidFill>
              </a:rPr>
              <a:t>As an (important) aside: A number of CRVOs initially classified as nonischemic will ‘convert’ to ischemic. What depressingly-high percentage will do so by 36 months post-event?</a:t>
            </a:r>
          </a:p>
          <a:p>
            <a:r>
              <a:rPr lang="en-US" sz="1600" dirty="0">
                <a:solidFill>
                  <a:srgbClr val="FFFF00"/>
                </a:solidFill>
              </a:rPr>
              <a:t>About a third</a:t>
            </a:r>
          </a:p>
        </p:txBody>
      </p:sp>
      <p:sp>
        <p:nvSpPr>
          <p:cNvPr id="19" name="Text Box 6">
            <a:extLst>
              <a:ext uri="{FF2B5EF4-FFF2-40B4-BE49-F238E27FC236}">
                <a16:creationId xmlns:a16="http://schemas.microsoft.com/office/drawing/2014/main" id="{14E60AE2-19F1-4EA1-A3EB-A06A011EB778}"/>
              </a:ext>
            </a:extLst>
          </p:cNvPr>
          <p:cNvSpPr txBox="1">
            <a:spLocks noChangeArrowheads="1"/>
          </p:cNvSpPr>
          <p:nvPr/>
        </p:nvSpPr>
        <p:spPr bwMode="auto">
          <a:xfrm>
            <a:off x="968353" y="3331370"/>
            <a:ext cx="3081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FF"/>
                </a:solidFill>
                <a:latin typeface="Segoe Script" panose="020B0504020000000003" pitchFamily="34" charset="0"/>
              </a:rPr>
              <a:t>‘Nonischemic’</a:t>
            </a:r>
          </a:p>
        </p:txBody>
      </p:sp>
      <p:cxnSp>
        <p:nvCxnSpPr>
          <p:cNvPr id="20" name="Straight Arrow Connector 19">
            <a:extLst>
              <a:ext uri="{FF2B5EF4-FFF2-40B4-BE49-F238E27FC236}">
                <a16:creationId xmlns:a16="http://schemas.microsoft.com/office/drawing/2014/main" id="{97A65CB2-0EAF-4C01-8A2E-089E0FCA7D42}"/>
              </a:ext>
            </a:extLst>
          </p:cNvPr>
          <p:cNvCxnSpPr>
            <a:cxnSpLocks/>
            <a:stCxn id="10" idx="0"/>
          </p:cNvCxnSpPr>
          <p:nvPr/>
        </p:nvCxnSpPr>
        <p:spPr>
          <a:xfrm flipH="1">
            <a:off x="3405069" y="1752600"/>
            <a:ext cx="1166931" cy="1578770"/>
          </a:xfrm>
          <a:prstGeom prst="straightConnector1">
            <a:avLst/>
          </a:prstGeom>
          <a:ln>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Rectangle 2">
            <a:extLst>
              <a:ext uri="{FF2B5EF4-FFF2-40B4-BE49-F238E27FC236}">
                <a16:creationId xmlns:a16="http://schemas.microsoft.com/office/drawing/2014/main" id="{AEFD33A4-7707-4424-B2AF-24B290CC4EDC}"/>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3F2BDDD7-A7FC-4658-AFA7-CA45C893B80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A4CDE00E-3BCB-44B7-8EB2-E385052C128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3087289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91D4D1-6CF7-401A-AE79-0E5F663866E5}" type="slidenum">
              <a:rPr lang="en-US" altLang="en-US" smtClean="0"/>
              <a:pPr eaLnBrk="1" hangingPunct="1"/>
              <a:t>144</a:t>
            </a:fld>
            <a:endParaRPr lang="en-US" altLang="en-US"/>
          </a:p>
        </p:txBody>
      </p:sp>
      <p:sp>
        <p:nvSpPr>
          <p:cNvPr id="376835" name="Text Box 3"/>
          <p:cNvSpPr txBox="1">
            <a:spLocks noChangeArrowheads="1"/>
          </p:cNvSpPr>
          <p:nvPr/>
        </p:nvSpPr>
        <p:spPr bwMode="auto">
          <a:xfrm>
            <a:off x="3898900" y="1249363"/>
            <a:ext cx="135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CRVO</a:t>
            </a:r>
          </a:p>
        </p:txBody>
      </p:sp>
      <p:sp>
        <p:nvSpPr>
          <p:cNvPr id="376836" name="Line 4"/>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2">
            <a:extLst>
              <a:ext uri="{FF2B5EF4-FFF2-40B4-BE49-F238E27FC236}">
                <a16:creationId xmlns:a16="http://schemas.microsoft.com/office/drawing/2014/main" id="{316B9610-C34C-47F3-B1E4-11FF117FA054}"/>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a:extLst>
              <a:ext uri="{FF2B5EF4-FFF2-40B4-BE49-F238E27FC236}">
                <a16:creationId xmlns:a16="http://schemas.microsoft.com/office/drawing/2014/main" id="{0ABAD911-3558-4E64-BB35-4A52B5222F28}"/>
              </a:ext>
            </a:extLst>
          </p:cNvPr>
          <p:cNvSpPr txBox="1"/>
          <p:nvPr/>
        </p:nvSpPr>
        <p:spPr>
          <a:xfrm>
            <a:off x="427854" y="3810000"/>
            <a:ext cx="8306761" cy="1477328"/>
          </a:xfrm>
          <a:prstGeom prst="rect">
            <a:avLst/>
          </a:prstGeom>
          <a:noFill/>
        </p:spPr>
        <p:txBody>
          <a:bodyPr wrap="none" rtlCol="0">
            <a:spAutoFit/>
          </a:bodyPr>
          <a:lstStyle/>
          <a:p>
            <a:r>
              <a:rPr lang="en-US" i="1" dirty="0">
                <a:solidFill>
                  <a:schemeClr val="bg1">
                    <a:lumMod val="75000"/>
                  </a:schemeClr>
                </a:solidFill>
              </a:rPr>
              <a:t>What if, for whatever reason, a CRVO’s ischemia-status cannot be determined?</a:t>
            </a:r>
          </a:p>
          <a:p>
            <a:r>
              <a:rPr lang="en-US" dirty="0">
                <a:solidFill>
                  <a:schemeClr val="bg1">
                    <a:lumMod val="75000"/>
                  </a:schemeClr>
                </a:solidFill>
              </a:rPr>
              <a:t>Such a CRVO is classified as </a:t>
            </a:r>
            <a:r>
              <a:rPr lang="en-US" i="1" dirty="0">
                <a:solidFill>
                  <a:schemeClr val="bg1">
                    <a:lumMod val="75000"/>
                  </a:schemeClr>
                </a:solidFill>
              </a:rPr>
              <a:t>indeterminate</a:t>
            </a:r>
          </a:p>
          <a:p>
            <a:endParaRPr lang="en-US" i="1" dirty="0">
              <a:solidFill>
                <a:schemeClr val="bg1">
                  <a:lumMod val="75000"/>
                </a:schemeClr>
              </a:solidFill>
            </a:endParaRPr>
          </a:p>
          <a:p>
            <a:r>
              <a:rPr lang="en-US" i="1" dirty="0">
                <a:solidFill>
                  <a:schemeClr val="bg1">
                    <a:lumMod val="75000"/>
                  </a:schemeClr>
                </a:solidFill>
              </a:rPr>
              <a:t>What is the natural history of indeterminate CRVOs?</a:t>
            </a:r>
          </a:p>
          <a:p>
            <a:r>
              <a:rPr lang="en-US" b="1" dirty="0">
                <a:solidFill>
                  <a:srgbClr val="0000FF"/>
                </a:solidFill>
              </a:rPr>
              <a:t>~80  of them turn out to be  ischemic</a:t>
            </a:r>
          </a:p>
        </p:txBody>
      </p:sp>
      <p:sp>
        <p:nvSpPr>
          <p:cNvPr id="16" name="Text Box 6">
            <a:extLst>
              <a:ext uri="{FF2B5EF4-FFF2-40B4-BE49-F238E27FC236}">
                <a16:creationId xmlns:a16="http://schemas.microsoft.com/office/drawing/2014/main" id="{21A02F6F-9687-4FA6-B738-3A289B754021}"/>
              </a:ext>
            </a:extLst>
          </p:cNvPr>
          <p:cNvSpPr txBox="1">
            <a:spLocks noChangeArrowheads="1"/>
          </p:cNvSpPr>
          <p:nvPr/>
        </p:nvSpPr>
        <p:spPr bwMode="auto">
          <a:xfrm>
            <a:off x="382414" y="2925562"/>
            <a:ext cx="30812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latin typeface="Segoe Script" panose="020B0504020000000003" pitchFamily="34" charset="0"/>
              </a:rPr>
              <a:t>‘Indeterminate’</a:t>
            </a:r>
          </a:p>
        </p:txBody>
      </p:sp>
      <p:sp>
        <p:nvSpPr>
          <p:cNvPr id="14" name="Text Box 6">
            <a:extLst>
              <a:ext uri="{FF2B5EF4-FFF2-40B4-BE49-F238E27FC236}">
                <a16:creationId xmlns:a16="http://schemas.microsoft.com/office/drawing/2014/main" id="{8B075B3C-7D0C-426E-A255-447986500ED3}"/>
              </a:ext>
            </a:extLst>
          </p:cNvPr>
          <p:cNvSpPr txBox="1">
            <a:spLocks noChangeArrowheads="1"/>
          </p:cNvSpPr>
          <p:nvPr/>
        </p:nvSpPr>
        <p:spPr bwMode="auto">
          <a:xfrm>
            <a:off x="1828800" y="2514600"/>
            <a:ext cx="16033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dirty="0"/>
              <a:t>Ischemic</a:t>
            </a:r>
          </a:p>
        </p:txBody>
      </p:sp>
      <p:sp>
        <p:nvSpPr>
          <p:cNvPr id="15" name="Text Box 7">
            <a:extLst>
              <a:ext uri="{FF2B5EF4-FFF2-40B4-BE49-F238E27FC236}">
                <a16:creationId xmlns:a16="http://schemas.microsoft.com/office/drawing/2014/main" id="{73054EEE-199E-4F56-A660-5393A35DB5CB}"/>
              </a:ext>
            </a:extLst>
          </p:cNvPr>
          <p:cNvSpPr txBox="1">
            <a:spLocks noChangeArrowheads="1"/>
          </p:cNvSpPr>
          <p:nvPr/>
        </p:nvSpPr>
        <p:spPr bwMode="auto">
          <a:xfrm>
            <a:off x="5410200" y="2514600"/>
            <a:ext cx="19495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Nonischemic</a:t>
            </a:r>
          </a:p>
        </p:txBody>
      </p:sp>
      <p:sp>
        <p:nvSpPr>
          <p:cNvPr id="17" name="Text Box 6">
            <a:extLst>
              <a:ext uri="{FF2B5EF4-FFF2-40B4-BE49-F238E27FC236}">
                <a16:creationId xmlns:a16="http://schemas.microsoft.com/office/drawing/2014/main" id="{A84804EF-0DE3-4320-9647-DA11A84C68E5}"/>
              </a:ext>
            </a:extLst>
          </p:cNvPr>
          <p:cNvSpPr txBox="1">
            <a:spLocks noChangeArrowheads="1"/>
          </p:cNvSpPr>
          <p:nvPr/>
        </p:nvSpPr>
        <p:spPr bwMode="auto">
          <a:xfrm>
            <a:off x="5262191" y="2894737"/>
            <a:ext cx="18389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latin typeface="Segoe Script" panose="020B0504020000000003" pitchFamily="34" charset="0"/>
              </a:rPr>
              <a:t>‘Indeterminate’</a:t>
            </a:r>
          </a:p>
        </p:txBody>
      </p:sp>
      <p:cxnSp>
        <p:nvCxnSpPr>
          <p:cNvPr id="18" name="Straight Arrow Connector 17">
            <a:extLst>
              <a:ext uri="{FF2B5EF4-FFF2-40B4-BE49-F238E27FC236}">
                <a16:creationId xmlns:a16="http://schemas.microsoft.com/office/drawing/2014/main" id="{FB48058D-CB8C-44EF-8012-5ABAA3E1AF16}"/>
              </a:ext>
            </a:extLst>
          </p:cNvPr>
          <p:cNvCxnSpPr>
            <a:cxnSpLocks/>
            <a:stCxn id="376836" idx="0"/>
          </p:cNvCxnSpPr>
          <p:nvPr/>
        </p:nvCxnSpPr>
        <p:spPr>
          <a:xfrm>
            <a:off x="4572000" y="1752600"/>
            <a:ext cx="838200" cy="114213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9026F0E-81E8-4F18-8E4D-BF582C055FB0}"/>
              </a:ext>
            </a:extLst>
          </p:cNvPr>
          <p:cNvCxnSpPr>
            <a:cxnSpLocks/>
            <a:stCxn id="376835" idx="2"/>
          </p:cNvCxnSpPr>
          <p:nvPr/>
        </p:nvCxnSpPr>
        <p:spPr>
          <a:xfrm flipH="1">
            <a:off x="3432124" y="1828800"/>
            <a:ext cx="1146226" cy="109676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60D3EB47-6B84-4AAD-B174-647D1A1E9CCF}"/>
              </a:ext>
            </a:extLst>
          </p:cNvPr>
          <p:cNvSpPr/>
          <p:nvPr/>
        </p:nvSpPr>
        <p:spPr>
          <a:xfrm>
            <a:off x="437793" y="4758427"/>
            <a:ext cx="4195936" cy="7191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2C78C5F-335C-462E-A66D-C66CA3B94D5E}"/>
              </a:ext>
            </a:extLst>
          </p:cNvPr>
          <p:cNvSpPr txBox="1"/>
          <p:nvPr/>
        </p:nvSpPr>
        <p:spPr>
          <a:xfrm>
            <a:off x="201629" y="3851382"/>
            <a:ext cx="8532986" cy="830997"/>
          </a:xfrm>
          <a:prstGeom prst="rect">
            <a:avLst/>
          </a:prstGeom>
          <a:solidFill>
            <a:srgbClr val="FFFF00"/>
          </a:solidFill>
        </p:spPr>
        <p:txBody>
          <a:bodyPr wrap="square" rtlCol="0">
            <a:spAutoFit/>
          </a:bodyPr>
          <a:lstStyle/>
          <a:p>
            <a:r>
              <a:rPr lang="en-US" sz="1600" i="1" dirty="0">
                <a:solidFill>
                  <a:srgbClr val="0000FF"/>
                </a:solidFill>
              </a:rPr>
              <a:t>As an (important) aside: A number of CRVOs initially classified as nonischemic will ‘convert’ to ischemic. What depressingly-high percentage will do so by 36 months post-event?</a:t>
            </a:r>
          </a:p>
          <a:p>
            <a:r>
              <a:rPr lang="en-US" sz="1600" b="1" dirty="0">
                <a:solidFill>
                  <a:srgbClr val="0000FF"/>
                </a:solidFill>
              </a:rPr>
              <a:t>About a third</a:t>
            </a:r>
          </a:p>
        </p:txBody>
      </p:sp>
      <p:sp>
        <p:nvSpPr>
          <p:cNvPr id="21" name="Text Box 6">
            <a:extLst>
              <a:ext uri="{FF2B5EF4-FFF2-40B4-BE49-F238E27FC236}">
                <a16:creationId xmlns:a16="http://schemas.microsoft.com/office/drawing/2014/main" id="{49811EEC-07EB-43CD-A526-32D2A2DDF21F}"/>
              </a:ext>
            </a:extLst>
          </p:cNvPr>
          <p:cNvSpPr txBox="1">
            <a:spLocks noChangeArrowheads="1"/>
          </p:cNvSpPr>
          <p:nvPr/>
        </p:nvSpPr>
        <p:spPr bwMode="auto">
          <a:xfrm>
            <a:off x="968353" y="3331370"/>
            <a:ext cx="3081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FF"/>
                </a:solidFill>
                <a:latin typeface="Segoe Script" panose="020B0504020000000003" pitchFamily="34" charset="0"/>
              </a:rPr>
              <a:t>‘Nonischemic’</a:t>
            </a:r>
          </a:p>
        </p:txBody>
      </p:sp>
      <p:cxnSp>
        <p:nvCxnSpPr>
          <p:cNvPr id="22" name="Straight Arrow Connector 21">
            <a:extLst>
              <a:ext uri="{FF2B5EF4-FFF2-40B4-BE49-F238E27FC236}">
                <a16:creationId xmlns:a16="http://schemas.microsoft.com/office/drawing/2014/main" id="{2479227F-E04C-489B-B81C-DF3D742FFB9D}"/>
              </a:ext>
            </a:extLst>
          </p:cNvPr>
          <p:cNvCxnSpPr>
            <a:cxnSpLocks/>
          </p:cNvCxnSpPr>
          <p:nvPr/>
        </p:nvCxnSpPr>
        <p:spPr>
          <a:xfrm flipH="1">
            <a:off x="3405069" y="1752600"/>
            <a:ext cx="1166931" cy="1578770"/>
          </a:xfrm>
          <a:prstGeom prst="straightConnector1">
            <a:avLst/>
          </a:prstGeom>
          <a:ln>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le 2">
            <a:extLst>
              <a:ext uri="{FF2B5EF4-FFF2-40B4-BE49-F238E27FC236}">
                <a16:creationId xmlns:a16="http://schemas.microsoft.com/office/drawing/2014/main" id="{486C2F78-FD13-4C8F-B5C7-59AC441045A6}"/>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059D019A-FF2D-4BD0-8662-1310B57BF83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1A9CDA58-02FC-4F6F-B1BF-B440F46EA09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1611797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22238"/>
            <a:ext cx="7543800" cy="868362"/>
          </a:xfrm>
        </p:spPr>
        <p:txBody>
          <a:bodyPr/>
          <a:lstStyle/>
          <a:p>
            <a:pPr eaLnBrk="1" hangingPunct="1"/>
            <a:r>
              <a:rPr lang="en-US" altLang="en-US"/>
              <a:t>Q</a:t>
            </a:r>
          </a:p>
        </p:txBody>
      </p:sp>
      <p:graphicFrame>
        <p:nvGraphicFramePr>
          <p:cNvPr id="82993" name="Group 49"/>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but NO capillary nonperfusion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4606" name="Text Box 51"/>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FFFF66"/>
                </a:solidFill>
              </a:rPr>
              <a:t>Fluorescein angiography</a:t>
            </a:r>
          </a:p>
          <a:p>
            <a:pPr eaLnBrk="1" hangingPunct="1"/>
            <a:endParaRPr lang="en-US" altLang="en-US" sz="1600" i="1" dirty="0">
              <a:solidFill>
                <a:srgbClr val="FFFF66"/>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460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91372D-435D-43D1-82C2-EAACE405DDD4}" type="slidenum">
              <a:rPr lang="en-US" altLang="en-US" smtClean="0"/>
              <a:pPr eaLnBrk="1" hangingPunct="1"/>
              <a:t>145</a:t>
            </a:fld>
            <a:endParaRPr lang="en-US" altLang="en-US"/>
          </a:p>
        </p:txBody>
      </p:sp>
      <p:sp>
        <p:nvSpPr>
          <p:cNvPr id="3" name="TextBox 2">
            <a:extLst>
              <a:ext uri="{FF2B5EF4-FFF2-40B4-BE49-F238E27FC236}">
                <a16:creationId xmlns:a16="http://schemas.microsoft.com/office/drawing/2014/main" id="{F5785975-50F4-4572-BBBE-9C54E5A0A03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8760090A-0CED-498C-9162-980A75B6AA55}"/>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1929347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22238"/>
            <a:ext cx="7543800" cy="868362"/>
          </a:xfrm>
        </p:spPr>
        <p:txBody>
          <a:bodyPr/>
          <a:lstStyle/>
          <a:p>
            <a:pPr eaLnBrk="1" hangingPunct="1"/>
            <a:r>
              <a:rPr lang="en-US" altLang="en-US"/>
              <a:t>A</a:t>
            </a:r>
          </a:p>
        </p:txBody>
      </p:sp>
      <p:graphicFrame>
        <p:nvGraphicFramePr>
          <p:cNvPr id="101379"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FF"/>
                          </a:solidFill>
                          <a:effectLst/>
                          <a:latin typeface="Arial" pitchFamily="34" charset="0"/>
                        </a:rPr>
                        <a:t>FA </a:t>
                      </a:r>
                      <a:r>
                        <a:rPr kumimoji="0" lang="en-US" sz="2200" b="1" i="0" u="none" strike="noStrike" cap="none" normalizeH="0" baseline="0" dirty="0">
                          <a:ln>
                            <a:noFill/>
                          </a:ln>
                          <a:solidFill>
                            <a:srgbClr val="FFCCCC"/>
                          </a:solidFill>
                          <a:effectLst/>
                          <a:latin typeface="Arial" pitchFamily="34" charset="0"/>
                        </a:rPr>
                        <a:t>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but NO capillary nonperfusion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5630" name="Text Box 31"/>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0000FF"/>
                </a:solidFill>
              </a:rPr>
              <a:t>Fluorescein angiography</a:t>
            </a:r>
          </a:p>
          <a:p>
            <a:pPr eaLnBrk="1" hangingPunct="1"/>
            <a:endParaRPr lang="en-US" altLang="en-US" sz="1600" i="1" dirty="0">
              <a:solidFill>
                <a:srgbClr val="0000FF"/>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563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61C60B-2763-49D0-B9F0-992AF7B950AD}" type="slidenum">
              <a:rPr lang="en-US" altLang="en-US" smtClean="0"/>
              <a:pPr eaLnBrk="1" hangingPunct="1"/>
              <a:t>146</a:t>
            </a:fld>
            <a:endParaRPr lang="en-US" altLang="en-US"/>
          </a:p>
        </p:txBody>
      </p:sp>
      <p:sp>
        <p:nvSpPr>
          <p:cNvPr id="3" name="TextBox 2">
            <a:extLst>
              <a:ext uri="{FF2B5EF4-FFF2-40B4-BE49-F238E27FC236}">
                <a16:creationId xmlns:a16="http://schemas.microsoft.com/office/drawing/2014/main" id="{2EFF0CEA-6139-4766-B25A-6C9BCF3705F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CAC0F2FB-F89B-4809-866E-359B1FD6CAA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532545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22238"/>
            <a:ext cx="7543800" cy="868362"/>
          </a:xfrm>
        </p:spPr>
        <p:txBody>
          <a:bodyPr/>
          <a:lstStyle/>
          <a:p>
            <a:pPr eaLnBrk="1" hangingPunct="1"/>
            <a:r>
              <a:rPr lang="en-US" altLang="en-US"/>
              <a:t>Q</a:t>
            </a:r>
          </a:p>
        </p:txBody>
      </p:sp>
      <p:graphicFrame>
        <p:nvGraphicFramePr>
          <p:cNvPr id="107523"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FF"/>
                          </a:solidFill>
                          <a:effectLst/>
                          <a:latin typeface="Arial" pitchFamily="34" charset="0"/>
                        </a:rPr>
                        <a:t>FA </a:t>
                      </a:r>
                      <a:r>
                        <a:rPr kumimoji="0" lang="en-US" sz="2200" b="1" i="0" u="none" strike="noStrike" cap="none" normalizeH="0" baseline="0" dirty="0">
                          <a:ln>
                            <a:noFill/>
                          </a:ln>
                          <a:solidFill>
                            <a:srgbClr val="FFCCCC"/>
                          </a:solidFill>
                          <a:effectLst/>
                          <a:latin typeface="Arial" pitchFamily="34" charset="0"/>
                        </a:rPr>
                        <a:t>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a:t>
                      </a:r>
                      <a:r>
                        <a:rPr kumimoji="0" lang="en-US" sz="2400" b="0" i="1" u="none" strike="noStrike" cap="none" normalizeH="0" baseline="0">
                          <a:ln>
                            <a:noFill/>
                          </a:ln>
                          <a:solidFill>
                            <a:srgbClr val="0000FF"/>
                          </a:solidFill>
                          <a:effectLst/>
                          <a:latin typeface="Arial" pitchFamily="34" charset="0"/>
                        </a:rPr>
                        <a:t>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a:t>
                      </a:r>
                      <a:r>
                        <a:rPr kumimoji="0" lang="en-US" sz="2400" b="0" i="1" u="none" strike="noStrike" cap="none" normalizeH="0" baseline="0">
                          <a:ln>
                            <a:noFill/>
                          </a:ln>
                          <a:solidFill>
                            <a:srgbClr val="0000FF"/>
                          </a:solidFill>
                          <a:effectLst/>
                          <a:latin typeface="Arial" pitchFamily="34" charset="0"/>
                        </a:rPr>
                        <a:t>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but NO capillary nonperfusion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6654"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0000FF"/>
                </a:solidFill>
              </a:rPr>
              <a:t>Fluorescein angiography</a:t>
            </a:r>
          </a:p>
          <a:p>
            <a:pPr eaLnBrk="1" hangingPunct="1"/>
            <a:endParaRPr lang="en-US" altLang="en-US" sz="1600" i="1" dirty="0">
              <a:solidFill>
                <a:srgbClr val="0000FF"/>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665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10F25C-E468-4399-B4A1-B68E462AFE72}" type="slidenum">
              <a:rPr lang="en-US" altLang="en-US" smtClean="0"/>
              <a:pPr eaLnBrk="1" hangingPunct="1"/>
              <a:t>147</a:t>
            </a:fld>
            <a:endParaRPr lang="en-US" altLang="en-US"/>
          </a:p>
        </p:txBody>
      </p:sp>
      <p:sp>
        <p:nvSpPr>
          <p:cNvPr id="26656" name="Text Box 31"/>
          <p:cNvSpPr txBox="1">
            <a:spLocks noChangeArrowheads="1"/>
          </p:cNvSpPr>
          <p:nvPr/>
        </p:nvSpPr>
        <p:spPr bwMode="auto">
          <a:xfrm>
            <a:off x="2641600" y="2057400"/>
            <a:ext cx="5969000" cy="181588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solidFill>
                  <a:srgbClr val="FFFF00"/>
                </a:solidFill>
              </a:rPr>
              <a:t>What is the classic description of the fundus in CRVO?</a:t>
            </a:r>
          </a:p>
          <a:p>
            <a:pPr eaLnBrk="1" hangingPunct="1"/>
            <a:r>
              <a:rPr lang="en-US" altLang="en-US" sz="1600" b="1">
                <a:solidFill>
                  <a:srgbClr val="0000FF"/>
                </a:solidFill>
              </a:rPr>
              <a:t>Blood and thunder</a:t>
            </a:r>
          </a:p>
          <a:p>
            <a:pPr eaLnBrk="1" hangingPunct="1"/>
            <a:endParaRPr lang="en-US" altLang="en-US" sz="1600">
              <a:solidFill>
                <a:srgbClr val="0000FF"/>
              </a:solidFill>
            </a:endParaRPr>
          </a:p>
          <a:p>
            <a:pPr eaLnBrk="1" hangingPunct="1"/>
            <a:r>
              <a:rPr lang="en-US" altLang="en-US" sz="1600" i="1">
                <a:solidFill>
                  <a:srgbClr val="0000FF"/>
                </a:solidFill>
              </a:rPr>
              <a:t>What impact does this frequently have on attempts to determine whether a CRVO is ischemic or not?</a:t>
            </a:r>
          </a:p>
          <a:p>
            <a:pPr eaLnBrk="1" hangingPunct="1"/>
            <a:r>
              <a:rPr lang="en-US" altLang="en-US" sz="1600" b="1">
                <a:solidFill>
                  <a:srgbClr val="0000FF"/>
                </a:solidFill>
              </a:rPr>
              <a:t>Heme</a:t>
            </a:r>
            <a:r>
              <a:rPr lang="en-US" altLang="en-US" sz="1600">
                <a:solidFill>
                  <a:srgbClr val="0000FF"/>
                </a:solidFill>
              </a:rPr>
              <a:t> and cotton-wool spots (</a:t>
            </a:r>
            <a:r>
              <a:rPr lang="en-US" altLang="en-US" sz="1600" b="1">
                <a:solidFill>
                  <a:srgbClr val="0000FF"/>
                </a:solidFill>
              </a:rPr>
              <a:t>CWS)</a:t>
            </a:r>
            <a:r>
              <a:rPr lang="en-US" altLang="en-US" sz="1600">
                <a:solidFill>
                  <a:srgbClr val="0000FF"/>
                </a:solidFill>
              </a:rPr>
              <a:t> may obscure FA hyperfluorescence, rendering the FA results uninterpretable</a:t>
            </a:r>
          </a:p>
        </p:txBody>
      </p:sp>
      <p:sp>
        <p:nvSpPr>
          <p:cNvPr id="3" name="TextBox 2">
            <a:extLst>
              <a:ext uri="{FF2B5EF4-FFF2-40B4-BE49-F238E27FC236}">
                <a16:creationId xmlns:a16="http://schemas.microsoft.com/office/drawing/2014/main" id="{51165C58-2A73-413A-B487-CFB20E27A92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D60AD965-5CFA-41D0-B348-E159126D4A8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136063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2238"/>
            <a:ext cx="7543800" cy="868362"/>
          </a:xfrm>
        </p:spPr>
        <p:txBody>
          <a:bodyPr/>
          <a:lstStyle/>
          <a:p>
            <a:pPr eaLnBrk="1" hangingPunct="1"/>
            <a:r>
              <a:rPr lang="en-US" altLang="en-US"/>
              <a:t>A</a:t>
            </a:r>
          </a:p>
        </p:txBody>
      </p:sp>
      <p:graphicFrame>
        <p:nvGraphicFramePr>
          <p:cNvPr id="109571"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FF"/>
                          </a:solidFill>
                          <a:effectLst/>
                          <a:latin typeface="Arial" pitchFamily="34" charset="0"/>
                        </a:rPr>
                        <a:t>FA </a:t>
                      </a:r>
                      <a:r>
                        <a:rPr kumimoji="0" lang="en-US" sz="2200" b="1" i="0" u="none" strike="noStrike" cap="none" normalizeH="0" baseline="0" dirty="0">
                          <a:ln>
                            <a:noFill/>
                          </a:ln>
                          <a:solidFill>
                            <a:srgbClr val="FFCCCC"/>
                          </a:solidFill>
                          <a:effectLst/>
                          <a:latin typeface="Arial" pitchFamily="34" charset="0"/>
                        </a:rPr>
                        <a:t>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a:t>
                      </a:r>
                      <a:r>
                        <a:rPr kumimoji="0" lang="en-US" sz="2400" b="1" i="1" u="none" strike="noStrike" cap="none" normalizeH="0" baseline="0">
                          <a:ln>
                            <a:noFill/>
                          </a:ln>
                          <a:solidFill>
                            <a:srgbClr val="FF0000"/>
                          </a:solidFill>
                          <a:effectLst/>
                          <a:latin typeface="Arial" pitchFamily="34" charset="0"/>
                        </a:rPr>
                        <a:t>C</a:t>
                      </a:r>
                      <a:r>
                        <a:rPr kumimoji="0" lang="en-US" sz="2400" b="1" i="1" u="none" strike="noStrike" cap="none" normalizeH="0" baseline="0">
                          <a:ln>
                            <a:noFill/>
                          </a:ln>
                          <a:solidFill>
                            <a:schemeClr val="bg1"/>
                          </a:solidFill>
                          <a:effectLst/>
                          <a:latin typeface="Arial" pitchFamily="34" charset="0"/>
                        </a:rPr>
                        <a:t>R</a:t>
                      </a:r>
                      <a:r>
                        <a:rPr kumimoji="0" lang="en-US" sz="2400" b="1" i="1" u="none" strike="noStrike" cap="none" normalizeH="0" baseline="0">
                          <a:ln>
                            <a:noFill/>
                          </a:ln>
                          <a:solidFill>
                            <a:srgbClr val="FF0000"/>
                          </a:solidFill>
                          <a:effectLst/>
                          <a:latin typeface="Arial" pitchFamily="34" charset="0"/>
                        </a:rPr>
                        <a:t>V</a:t>
                      </a:r>
                      <a:r>
                        <a:rPr kumimoji="0" lang="en-US" sz="2400" b="1" i="1" u="none" strike="noStrike" cap="none" normalizeH="0" baseline="0">
                          <a:ln>
                            <a:noFill/>
                          </a:ln>
                          <a:solidFill>
                            <a:schemeClr val="bg1"/>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a:t>
                      </a:r>
                      <a:r>
                        <a:rPr kumimoji="0" lang="en-US" sz="2400" b="1" i="1" u="none" strike="noStrike" cap="none" normalizeH="0" baseline="0">
                          <a:ln>
                            <a:noFill/>
                          </a:ln>
                          <a:solidFill>
                            <a:schemeClr val="bg1"/>
                          </a:solidFill>
                          <a:effectLst/>
                          <a:latin typeface="Arial" pitchFamily="34" charset="0"/>
                        </a:rPr>
                        <a:t>C</a:t>
                      </a:r>
                      <a:r>
                        <a:rPr kumimoji="0" lang="en-US" sz="2400" b="1" i="1" u="none" strike="noStrike" cap="none" normalizeH="0" baseline="0">
                          <a:ln>
                            <a:noFill/>
                          </a:ln>
                          <a:solidFill>
                            <a:srgbClr val="FF0000"/>
                          </a:solidFill>
                          <a:effectLst/>
                          <a:latin typeface="Arial" pitchFamily="34" charset="0"/>
                        </a:rPr>
                        <a:t>R</a:t>
                      </a:r>
                      <a:r>
                        <a:rPr kumimoji="0" lang="en-US" sz="2400" b="1" i="1" u="none" strike="noStrike" cap="none" normalizeH="0" baseline="0">
                          <a:ln>
                            <a:noFill/>
                          </a:ln>
                          <a:solidFill>
                            <a:schemeClr val="bg1"/>
                          </a:solidFill>
                          <a:effectLst/>
                          <a:latin typeface="Arial" pitchFamily="34" charset="0"/>
                        </a:rPr>
                        <a:t>V</a:t>
                      </a:r>
                      <a:r>
                        <a:rPr kumimoji="0" lang="en-US" sz="2400" b="1" i="1" u="none" strike="noStrike" cap="none" normalizeH="0" baseline="0">
                          <a:ln>
                            <a:noFill/>
                          </a:ln>
                          <a:solidFill>
                            <a:srgbClr val="FF0000"/>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but NO capillary nonperfusion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7678"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0000FF"/>
                </a:solidFill>
              </a:rPr>
              <a:t>Fluorescein angiography</a:t>
            </a:r>
          </a:p>
          <a:p>
            <a:pPr eaLnBrk="1" hangingPunct="1"/>
            <a:endParaRPr lang="en-US" altLang="en-US" sz="1600" i="1" dirty="0">
              <a:solidFill>
                <a:srgbClr val="0000FF"/>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76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0BFBF8-E615-4CBA-B380-D2389FADE401}" type="slidenum">
              <a:rPr lang="en-US" altLang="en-US" smtClean="0"/>
              <a:pPr eaLnBrk="1" hangingPunct="1"/>
              <a:t>148</a:t>
            </a:fld>
            <a:endParaRPr lang="en-US" altLang="en-US"/>
          </a:p>
        </p:txBody>
      </p:sp>
      <p:sp>
        <p:nvSpPr>
          <p:cNvPr id="27680" name="Text Box 31"/>
          <p:cNvSpPr txBox="1">
            <a:spLocks noChangeArrowheads="1"/>
          </p:cNvSpPr>
          <p:nvPr/>
        </p:nvSpPr>
        <p:spPr bwMode="auto">
          <a:xfrm>
            <a:off x="2641600" y="2057400"/>
            <a:ext cx="5969000" cy="181588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FF00"/>
                </a:solidFill>
              </a:rPr>
              <a:t>What is the classic description of the fundus in CRVO?</a:t>
            </a:r>
          </a:p>
          <a:p>
            <a:pPr eaLnBrk="1" hangingPunct="1"/>
            <a:r>
              <a:rPr lang="en-US" altLang="en-US" sz="1600" b="1" dirty="0">
                <a:solidFill>
                  <a:srgbClr val="FF0000"/>
                </a:solidFill>
              </a:rPr>
              <a:t>Blood </a:t>
            </a:r>
            <a:r>
              <a:rPr lang="en-US" altLang="en-US" sz="1600" b="1" dirty="0">
                <a:solidFill>
                  <a:srgbClr val="FFFF00"/>
                </a:solidFill>
              </a:rPr>
              <a:t>and </a:t>
            </a:r>
            <a:r>
              <a:rPr lang="en-US" altLang="en-US" sz="1600" b="1" dirty="0">
                <a:solidFill>
                  <a:schemeClr val="bg1"/>
                </a:solidFill>
              </a:rPr>
              <a:t>thunder</a:t>
            </a:r>
          </a:p>
          <a:p>
            <a:pPr eaLnBrk="1" hangingPunct="1"/>
            <a:endParaRPr lang="en-US" altLang="en-US" sz="1600" dirty="0">
              <a:solidFill>
                <a:srgbClr val="0000FF"/>
              </a:solidFill>
            </a:endParaRPr>
          </a:p>
          <a:p>
            <a:pPr eaLnBrk="1" hangingPunct="1"/>
            <a:r>
              <a:rPr lang="en-US" altLang="en-US" sz="1600" i="1" dirty="0">
                <a:solidFill>
                  <a:srgbClr val="0000FF"/>
                </a:solidFill>
              </a:rPr>
              <a:t>What impact does this frequently have on attempts to determine whether a CRVO is ischemic or not?</a:t>
            </a:r>
          </a:p>
          <a:p>
            <a:pPr eaLnBrk="1" hangingPunct="1"/>
            <a:r>
              <a:rPr lang="en-US" altLang="en-US" sz="1600" b="1" dirty="0" err="1">
                <a:solidFill>
                  <a:srgbClr val="0000FF"/>
                </a:solidFill>
              </a:rPr>
              <a:t>Heme</a:t>
            </a:r>
            <a:r>
              <a:rPr lang="en-US" altLang="en-US" sz="1600" dirty="0">
                <a:solidFill>
                  <a:srgbClr val="0000FF"/>
                </a:solidFill>
              </a:rPr>
              <a:t> and cotton-wool spots (</a:t>
            </a:r>
            <a:r>
              <a:rPr lang="en-US" altLang="en-US" sz="1600" b="1" dirty="0">
                <a:solidFill>
                  <a:srgbClr val="0000FF"/>
                </a:solidFill>
              </a:rPr>
              <a:t>CWS)</a:t>
            </a:r>
            <a:r>
              <a:rPr lang="en-US" altLang="en-US" sz="1600" dirty="0">
                <a:solidFill>
                  <a:srgbClr val="0000FF"/>
                </a:solidFill>
              </a:rPr>
              <a:t> may obscure FA </a:t>
            </a:r>
            <a:r>
              <a:rPr lang="en-US" altLang="en-US" sz="1600" dirty="0" err="1">
                <a:solidFill>
                  <a:srgbClr val="0000FF"/>
                </a:solidFill>
              </a:rPr>
              <a:t>hyperfluorescence</a:t>
            </a:r>
            <a:r>
              <a:rPr lang="en-US" altLang="en-US" sz="1600" dirty="0">
                <a:solidFill>
                  <a:srgbClr val="0000FF"/>
                </a:solidFill>
              </a:rPr>
              <a:t>, rendering the FA results uninterpretable</a:t>
            </a:r>
          </a:p>
        </p:txBody>
      </p:sp>
      <p:sp>
        <p:nvSpPr>
          <p:cNvPr id="3" name="TextBox 2">
            <a:extLst>
              <a:ext uri="{FF2B5EF4-FFF2-40B4-BE49-F238E27FC236}">
                <a16:creationId xmlns:a16="http://schemas.microsoft.com/office/drawing/2014/main" id="{C13D4D1B-F67A-4FCB-9C28-E39948584A2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5C8F9DAC-DEE3-453F-AD0D-75BE24C2291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979020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BED5D-F6E7-4F60-AD1B-10AFA07F67A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pic>
        <p:nvPicPr>
          <p:cNvPr id="5" name="Picture 4">
            <a:extLst>
              <a:ext uri="{FF2B5EF4-FFF2-40B4-BE49-F238E27FC236}">
                <a16:creationId xmlns:a16="http://schemas.microsoft.com/office/drawing/2014/main" id="{02A09120-A828-4570-8EF7-C47CF578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
            <a:ext cx="3416717" cy="2701590"/>
          </a:xfrm>
          <a:prstGeom prst="rect">
            <a:avLst/>
          </a:prstGeom>
        </p:spPr>
      </p:pic>
      <p:pic>
        <p:nvPicPr>
          <p:cNvPr id="7" name="Picture 6">
            <a:extLst>
              <a:ext uri="{FF2B5EF4-FFF2-40B4-BE49-F238E27FC236}">
                <a16:creationId xmlns:a16="http://schemas.microsoft.com/office/drawing/2014/main" id="{9296B17D-BF33-4E06-902B-D50729C26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28600"/>
            <a:ext cx="3576174" cy="2682131"/>
          </a:xfrm>
          <a:prstGeom prst="rect">
            <a:avLst/>
          </a:prstGeom>
        </p:spPr>
      </p:pic>
      <p:pic>
        <p:nvPicPr>
          <p:cNvPr id="9" name="Picture 8">
            <a:extLst>
              <a:ext uri="{FF2B5EF4-FFF2-40B4-BE49-F238E27FC236}">
                <a16:creationId xmlns:a16="http://schemas.microsoft.com/office/drawing/2014/main" id="{5411584F-FEDB-4F04-B4ED-B1C982ADE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55" y="3200400"/>
            <a:ext cx="3324805" cy="2659844"/>
          </a:xfrm>
          <a:prstGeom prst="rect">
            <a:avLst/>
          </a:prstGeom>
        </p:spPr>
      </p:pic>
      <p:pic>
        <p:nvPicPr>
          <p:cNvPr id="13" name="Picture 12">
            <a:extLst>
              <a:ext uri="{FF2B5EF4-FFF2-40B4-BE49-F238E27FC236}">
                <a16:creationId xmlns:a16="http://schemas.microsoft.com/office/drawing/2014/main" id="{C72AE90A-3767-4FE7-A886-D8462FE3CC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0084" y="3200400"/>
            <a:ext cx="3324806" cy="2680464"/>
          </a:xfrm>
          <a:prstGeom prst="rect">
            <a:avLst/>
          </a:prstGeom>
        </p:spPr>
      </p:pic>
      <p:sp>
        <p:nvSpPr>
          <p:cNvPr id="14" name="TextBox 13">
            <a:extLst>
              <a:ext uri="{FF2B5EF4-FFF2-40B4-BE49-F238E27FC236}">
                <a16:creationId xmlns:a16="http://schemas.microsoft.com/office/drawing/2014/main" id="{6337E8FE-F6A9-4227-BEC4-4A653F4DB327}"/>
              </a:ext>
            </a:extLst>
          </p:cNvPr>
          <p:cNvSpPr txBox="1"/>
          <p:nvPr/>
        </p:nvSpPr>
        <p:spPr>
          <a:xfrm>
            <a:off x="3141640" y="6096000"/>
            <a:ext cx="2860720" cy="369332"/>
          </a:xfrm>
          <a:prstGeom prst="rect">
            <a:avLst/>
          </a:prstGeom>
          <a:noFill/>
        </p:spPr>
        <p:txBody>
          <a:bodyPr wrap="none" rtlCol="0">
            <a:spAutoFit/>
          </a:bodyPr>
          <a:lstStyle/>
          <a:p>
            <a:pPr algn="ctr"/>
            <a:r>
              <a:rPr lang="en-US" dirty="0"/>
              <a:t>CRVO: Blood and thunder</a:t>
            </a:r>
          </a:p>
        </p:txBody>
      </p:sp>
      <p:sp>
        <p:nvSpPr>
          <p:cNvPr id="4" name="TextBox 3">
            <a:extLst>
              <a:ext uri="{FF2B5EF4-FFF2-40B4-BE49-F238E27FC236}">
                <a16:creationId xmlns:a16="http://schemas.microsoft.com/office/drawing/2014/main" id="{FDCA0399-7E51-46AD-9EA9-26245F567CB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436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15</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endParaRPr lang="en-US" sz="1600" dirty="0"/>
          </a:p>
        </p:txBody>
      </p:sp>
      <p:sp>
        <p:nvSpPr>
          <p:cNvPr id="5" name="Rectangle 2">
            <a:extLst>
              <a:ext uri="{FF2B5EF4-FFF2-40B4-BE49-F238E27FC236}">
                <a16:creationId xmlns:a16="http://schemas.microsoft.com/office/drawing/2014/main" id="{ED624B6E-DD2C-475A-888C-B351A5B94BF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3B778E65-BE3C-4AC9-843F-213C3491D0D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70836250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22238"/>
            <a:ext cx="7543800" cy="868362"/>
          </a:xfrm>
        </p:spPr>
        <p:txBody>
          <a:bodyPr/>
          <a:lstStyle/>
          <a:p>
            <a:pPr eaLnBrk="1" hangingPunct="1"/>
            <a:r>
              <a:rPr lang="en-US" altLang="en-US"/>
              <a:t>Q</a:t>
            </a:r>
          </a:p>
        </p:txBody>
      </p:sp>
      <p:graphicFrame>
        <p:nvGraphicFramePr>
          <p:cNvPr id="11059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FF"/>
                          </a:solidFill>
                          <a:effectLst/>
                          <a:latin typeface="Arial" pitchFamily="34" charset="0"/>
                        </a:rPr>
                        <a:t>FA </a:t>
                      </a:r>
                      <a:r>
                        <a:rPr kumimoji="0" lang="en-US" sz="2200" b="1" i="0" u="none" strike="noStrike" cap="none" normalizeH="0" baseline="0" dirty="0">
                          <a:ln>
                            <a:noFill/>
                          </a:ln>
                          <a:solidFill>
                            <a:srgbClr val="FFCCCC"/>
                          </a:solidFill>
                          <a:effectLst/>
                          <a:latin typeface="Arial" pitchFamily="34" charset="0"/>
                        </a:rPr>
                        <a:t>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a:t>
                      </a:r>
                      <a:r>
                        <a:rPr kumimoji="0" lang="en-US" sz="2400" b="1" i="1" u="none" strike="noStrike" cap="none" normalizeH="0" baseline="0">
                          <a:ln>
                            <a:noFill/>
                          </a:ln>
                          <a:solidFill>
                            <a:srgbClr val="FF0000"/>
                          </a:solidFill>
                          <a:effectLst/>
                          <a:latin typeface="Arial" pitchFamily="34" charset="0"/>
                        </a:rPr>
                        <a:t>C</a:t>
                      </a:r>
                      <a:r>
                        <a:rPr kumimoji="0" lang="en-US" sz="2400" b="1" i="1" u="none" strike="noStrike" cap="none" normalizeH="0" baseline="0">
                          <a:ln>
                            <a:noFill/>
                          </a:ln>
                          <a:solidFill>
                            <a:schemeClr val="bg1"/>
                          </a:solidFill>
                          <a:effectLst/>
                          <a:latin typeface="Arial" pitchFamily="34" charset="0"/>
                        </a:rPr>
                        <a:t>R</a:t>
                      </a:r>
                      <a:r>
                        <a:rPr kumimoji="0" lang="en-US" sz="2400" b="1" i="1" u="none" strike="noStrike" cap="none" normalizeH="0" baseline="0">
                          <a:ln>
                            <a:noFill/>
                          </a:ln>
                          <a:solidFill>
                            <a:srgbClr val="FF0000"/>
                          </a:solidFill>
                          <a:effectLst/>
                          <a:latin typeface="Arial" pitchFamily="34" charset="0"/>
                        </a:rPr>
                        <a:t>V</a:t>
                      </a:r>
                      <a:r>
                        <a:rPr kumimoji="0" lang="en-US" sz="2400" b="1" i="1" u="none" strike="noStrike" cap="none" normalizeH="0" baseline="0">
                          <a:ln>
                            <a:noFill/>
                          </a:ln>
                          <a:solidFill>
                            <a:schemeClr val="bg1"/>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a:t>
                      </a:r>
                      <a:r>
                        <a:rPr kumimoji="0" lang="en-US" sz="2400" b="1" i="1" u="none" strike="noStrike" cap="none" normalizeH="0" baseline="0">
                          <a:ln>
                            <a:noFill/>
                          </a:ln>
                          <a:solidFill>
                            <a:schemeClr val="bg1"/>
                          </a:solidFill>
                          <a:effectLst/>
                          <a:latin typeface="Arial" pitchFamily="34" charset="0"/>
                        </a:rPr>
                        <a:t>C</a:t>
                      </a:r>
                      <a:r>
                        <a:rPr kumimoji="0" lang="en-US" sz="2400" b="1" i="1" u="none" strike="noStrike" cap="none" normalizeH="0" baseline="0">
                          <a:ln>
                            <a:noFill/>
                          </a:ln>
                          <a:solidFill>
                            <a:srgbClr val="FF0000"/>
                          </a:solidFill>
                          <a:effectLst/>
                          <a:latin typeface="Arial" pitchFamily="34" charset="0"/>
                        </a:rPr>
                        <a:t>R</a:t>
                      </a:r>
                      <a:r>
                        <a:rPr kumimoji="0" lang="en-US" sz="2400" b="1" i="1" u="none" strike="noStrike" cap="none" normalizeH="0" baseline="0">
                          <a:ln>
                            <a:noFill/>
                          </a:ln>
                          <a:solidFill>
                            <a:schemeClr val="bg1"/>
                          </a:solidFill>
                          <a:effectLst/>
                          <a:latin typeface="Arial" pitchFamily="34" charset="0"/>
                        </a:rPr>
                        <a:t>V</a:t>
                      </a:r>
                      <a:r>
                        <a:rPr kumimoji="0" lang="en-US" sz="2400" b="1" i="1" u="none" strike="noStrike" cap="none" normalizeH="0" baseline="0">
                          <a:ln>
                            <a:noFill/>
                          </a:ln>
                          <a:solidFill>
                            <a:srgbClr val="FF0000"/>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but NO capillary nonperfusion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8702"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0000FF"/>
                </a:solidFill>
              </a:rPr>
              <a:t>Fluorescein angiography</a:t>
            </a:r>
          </a:p>
          <a:p>
            <a:pPr eaLnBrk="1" hangingPunct="1"/>
            <a:endParaRPr lang="en-US" altLang="en-US" sz="1600" i="1" dirty="0">
              <a:solidFill>
                <a:srgbClr val="0000FF"/>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870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EE9F8C-B529-4C71-8D05-D08BB8C0F476}" type="slidenum">
              <a:rPr lang="en-US" altLang="en-US" smtClean="0"/>
              <a:pPr eaLnBrk="1" hangingPunct="1"/>
              <a:t>150</a:t>
            </a:fld>
            <a:endParaRPr lang="en-US" altLang="en-US"/>
          </a:p>
        </p:txBody>
      </p:sp>
      <p:sp>
        <p:nvSpPr>
          <p:cNvPr id="28704" name="Text Box 31"/>
          <p:cNvSpPr txBox="1">
            <a:spLocks noChangeArrowheads="1"/>
          </p:cNvSpPr>
          <p:nvPr/>
        </p:nvSpPr>
        <p:spPr bwMode="auto">
          <a:xfrm>
            <a:off x="2641600" y="2057400"/>
            <a:ext cx="5969000" cy="181588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FF00"/>
                </a:solidFill>
              </a:rPr>
              <a:t>What is the classic description of the fundus in CRVO?</a:t>
            </a:r>
          </a:p>
          <a:p>
            <a:pPr eaLnBrk="1" hangingPunct="1"/>
            <a:r>
              <a:rPr lang="en-US" altLang="en-US" sz="1600" b="1" dirty="0">
                <a:solidFill>
                  <a:srgbClr val="FF0000"/>
                </a:solidFill>
              </a:rPr>
              <a:t>Blood </a:t>
            </a:r>
            <a:r>
              <a:rPr lang="en-US" altLang="en-US" sz="1600" b="1" dirty="0">
                <a:solidFill>
                  <a:srgbClr val="FFFF00"/>
                </a:solidFill>
              </a:rPr>
              <a:t>and </a:t>
            </a:r>
            <a:r>
              <a:rPr lang="en-US" altLang="en-US" sz="1600" b="1" dirty="0">
                <a:solidFill>
                  <a:schemeClr val="bg1"/>
                </a:solidFill>
              </a:rPr>
              <a:t>thunder</a:t>
            </a:r>
          </a:p>
          <a:p>
            <a:pPr eaLnBrk="1" hangingPunct="1"/>
            <a:endParaRPr lang="en-US" altLang="en-US" sz="1600" dirty="0">
              <a:solidFill>
                <a:srgbClr val="0000FF"/>
              </a:solidFill>
            </a:endParaRPr>
          </a:p>
          <a:p>
            <a:pPr eaLnBrk="1" hangingPunct="1"/>
            <a:r>
              <a:rPr lang="en-US" altLang="en-US" sz="1600" i="1" dirty="0">
                <a:solidFill>
                  <a:srgbClr val="FFFF00"/>
                </a:solidFill>
              </a:rPr>
              <a:t>What impact does this frequently have on attempts to determine whether a CRVO is ischemic or not?</a:t>
            </a:r>
          </a:p>
          <a:p>
            <a:pPr eaLnBrk="1" hangingPunct="1"/>
            <a:r>
              <a:rPr lang="en-US" altLang="en-US" sz="1600" b="1" dirty="0" err="1">
                <a:solidFill>
                  <a:srgbClr val="0000FF"/>
                </a:solidFill>
              </a:rPr>
              <a:t>Heme</a:t>
            </a:r>
            <a:r>
              <a:rPr lang="en-US" altLang="en-US" sz="1600" dirty="0">
                <a:solidFill>
                  <a:srgbClr val="0000FF"/>
                </a:solidFill>
              </a:rPr>
              <a:t> and cotton-wool spots (</a:t>
            </a:r>
            <a:r>
              <a:rPr lang="en-US" altLang="en-US" sz="1600" b="1" dirty="0">
                <a:solidFill>
                  <a:srgbClr val="0000FF"/>
                </a:solidFill>
              </a:rPr>
              <a:t>CWS)</a:t>
            </a:r>
            <a:r>
              <a:rPr lang="en-US" altLang="en-US" sz="1600" dirty="0">
                <a:solidFill>
                  <a:srgbClr val="0000FF"/>
                </a:solidFill>
              </a:rPr>
              <a:t> may obscure FA </a:t>
            </a:r>
            <a:r>
              <a:rPr lang="en-US" altLang="en-US" sz="1600" dirty="0" err="1">
                <a:solidFill>
                  <a:srgbClr val="0000FF"/>
                </a:solidFill>
              </a:rPr>
              <a:t>hyperfluorescence</a:t>
            </a:r>
            <a:r>
              <a:rPr lang="en-US" altLang="en-US" sz="1600" dirty="0">
                <a:solidFill>
                  <a:srgbClr val="0000FF"/>
                </a:solidFill>
              </a:rPr>
              <a:t>, rendering the FA results uninterpretable</a:t>
            </a:r>
          </a:p>
        </p:txBody>
      </p:sp>
      <p:sp>
        <p:nvSpPr>
          <p:cNvPr id="3" name="TextBox 2">
            <a:extLst>
              <a:ext uri="{FF2B5EF4-FFF2-40B4-BE49-F238E27FC236}">
                <a16:creationId xmlns:a16="http://schemas.microsoft.com/office/drawing/2014/main" id="{1A4DB943-A547-43B5-A82A-6ADB0516555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00057E5C-43EA-49DD-AB9B-342FDB20447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8912191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22238"/>
            <a:ext cx="7543800" cy="868362"/>
          </a:xfrm>
        </p:spPr>
        <p:txBody>
          <a:bodyPr/>
          <a:lstStyle/>
          <a:p>
            <a:pPr eaLnBrk="1" hangingPunct="1"/>
            <a:r>
              <a:rPr lang="en-US" altLang="en-US"/>
              <a:t>A</a:t>
            </a:r>
          </a:p>
        </p:txBody>
      </p:sp>
      <p:graphicFrame>
        <p:nvGraphicFramePr>
          <p:cNvPr id="111619"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FF"/>
                          </a:solidFill>
                          <a:effectLst/>
                          <a:latin typeface="Arial" pitchFamily="34" charset="0"/>
                        </a:rPr>
                        <a:t>FA </a:t>
                      </a:r>
                      <a:r>
                        <a:rPr kumimoji="0" lang="en-US" sz="2200" b="1" i="0" u="none" strike="noStrike" cap="none" normalizeH="0" baseline="0" dirty="0">
                          <a:ln>
                            <a:noFill/>
                          </a:ln>
                          <a:solidFill>
                            <a:srgbClr val="FFCCCC"/>
                          </a:solidFill>
                          <a:effectLst/>
                          <a:latin typeface="Arial" pitchFamily="34" charset="0"/>
                        </a:rPr>
                        <a:t>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a:t>
                      </a:r>
                      <a:r>
                        <a:rPr kumimoji="0" lang="en-US" sz="2400" b="1" i="1" u="none" strike="noStrike" cap="none" normalizeH="0" baseline="0">
                          <a:ln>
                            <a:noFill/>
                          </a:ln>
                          <a:solidFill>
                            <a:srgbClr val="FF0000"/>
                          </a:solidFill>
                          <a:effectLst/>
                          <a:latin typeface="Arial" pitchFamily="34" charset="0"/>
                        </a:rPr>
                        <a:t>C</a:t>
                      </a:r>
                      <a:r>
                        <a:rPr kumimoji="0" lang="en-US" sz="2400" b="1" i="1" u="none" strike="noStrike" cap="none" normalizeH="0" baseline="0">
                          <a:ln>
                            <a:noFill/>
                          </a:ln>
                          <a:solidFill>
                            <a:schemeClr val="bg1"/>
                          </a:solidFill>
                          <a:effectLst/>
                          <a:latin typeface="Arial" pitchFamily="34" charset="0"/>
                        </a:rPr>
                        <a:t>R</a:t>
                      </a:r>
                      <a:r>
                        <a:rPr kumimoji="0" lang="en-US" sz="2400" b="1" i="1" u="none" strike="noStrike" cap="none" normalizeH="0" baseline="0">
                          <a:ln>
                            <a:noFill/>
                          </a:ln>
                          <a:solidFill>
                            <a:srgbClr val="FF0000"/>
                          </a:solidFill>
                          <a:effectLst/>
                          <a:latin typeface="Arial" pitchFamily="34" charset="0"/>
                        </a:rPr>
                        <a:t>V</a:t>
                      </a:r>
                      <a:r>
                        <a:rPr kumimoji="0" lang="en-US" sz="2400" b="1" i="1" u="none" strike="noStrike" cap="none" normalizeH="0" baseline="0">
                          <a:ln>
                            <a:noFill/>
                          </a:ln>
                          <a:solidFill>
                            <a:schemeClr val="bg1"/>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a:t>
                      </a:r>
                      <a:r>
                        <a:rPr kumimoji="0" lang="en-US" sz="2400" b="1" i="1" u="none" strike="noStrike" cap="none" normalizeH="0" baseline="0">
                          <a:ln>
                            <a:noFill/>
                          </a:ln>
                          <a:solidFill>
                            <a:schemeClr val="bg1"/>
                          </a:solidFill>
                          <a:effectLst/>
                          <a:latin typeface="Arial" pitchFamily="34" charset="0"/>
                        </a:rPr>
                        <a:t>C</a:t>
                      </a:r>
                      <a:r>
                        <a:rPr kumimoji="0" lang="en-US" sz="2400" b="1" i="1" u="none" strike="noStrike" cap="none" normalizeH="0" baseline="0">
                          <a:ln>
                            <a:noFill/>
                          </a:ln>
                          <a:solidFill>
                            <a:srgbClr val="FF0000"/>
                          </a:solidFill>
                          <a:effectLst/>
                          <a:latin typeface="Arial" pitchFamily="34" charset="0"/>
                        </a:rPr>
                        <a:t>R</a:t>
                      </a:r>
                      <a:r>
                        <a:rPr kumimoji="0" lang="en-US" sz="2400" b="1" i="1" u="none" strike="noStrike" cap="none" normalizeH="0" baseline="0">
                          <a:ln>
                            <a:noFill/>
                          </a:ln>
                          <a:solidFill>
                            <a:schemeClr val="bg1"/>
                          </a:solidFill>
                          <a:effectLst/>
                          <a:latin typeface="Arial" pitchFamily="34" charset="0"/>
                        </a:rPr>
                        <a:t>V</a:t>
                      </a:r>
                      <a:r>
                        <a:rPr kumimoji="0" lang="en-US" sz="2400" b="1" i="1" u="none" strike="noStrike" cap="none" normalizeH="0" baseline="0">
                          <a:ln>
                            <a:noFill/>
                          </a:ln>
                          <a:solidFill>
                            <a:srgbClr val="FF0000"/>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EAEAEA"/>
                          </a:solidFill>
                          <a:effectLst/>
                          <a:latin typeface="Arial" pitchFamily="34" charset="0"/>
                        </a:rPr>
                        <a:t>Prolonged retinal circulation time, but NO capillary </a:t>
                      </a:r>
                      <a:r>
                        <a:rPr kumimoji="0" lang="en-US" sz="1700" b="0" i="0" u="none" strike="noStrike" cap="none" normalizeH="0" baseline="0" dirty="0" err="1">
                          <a:ln>
                            <a:noFill/>
                          </a:ln>
                          <a:solidFill>
                            <a:srgbClr val="EAEAEA"/>
                          </a:solidFill>
                          <a:effectLst/>
                          <a:latin typeface="Arial" pitchFamily="34" charset="0"/>
                        </a:rPr>
                        <a:t>nonperfusion</a:t>
                      </a:r>
                      <a:endParaRPr kumimoji="0" lang="en-US" sz="1700" b="0" i="0" u="none" strike="noStrike" cap="none" normalizeH="0" baseline="0" dirty="0">
                        <a:ln>
                          <a:noFill/>
                        </a:ln>
                        <a:solidFill>
                          <a:srgbClr val="EAEAEA"/>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9726"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0000FF"/>
                </a:solidFill>
              </a:rPr>
              <a:t>Fluorescein angiography</a:t>
            </a:r>
          </a:p>
          <a:p>
            <a:pPr eaLnBrk="1" hangingPunct="1"/>
            <a:endParaRPr lang="en-US" altLang="en-US" sz="1600" i="1" dirty="0">
              <a:solidFill>
                <a:srgbClr val="0000FF"/>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9727" name="Text Box 31"/>
          <p:cNvSpPr txBox="1">
            <a:spLocks noChangeArrowheads="1"/>
          </p:cNvSpPr>
          <p:nvPr/>
        </p:nvSpPr>
        <p:spPr bwMode="auto">
          <a:xfrm>
            <a:off x="2641600" y="2057400"/>
            <a:ext cx="5969000" cy="181588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rgbClr val="FFFF00"/>
                </a:solidFill>
              </a:rPr>
              <a:t>What is the classic description of the fundus in CRVO?</a:t>
            </a:r>
          </a:p>
          <a:p>
            <a:pPr eaLnBrk="1" hangingPunct="1"/>
            <a:r>
              <a:rPr lang="en-US" altLang="en-US" sz="1600" b="1" dirty="0">
                <a:solidFill>
                  <a:srgbClr val="FF0000"/>
                </a:solidFill>
              </a:rPr>
              <a:t>Blood </a:t>
            </a:r>
            <a:r>
              <a:rPr lang="en-US" altLang="en-US" sz="1600" b="1" dirty="0">
                <a:solidFill>
                  <a:srgbClr val="FFFF00"/>
                </a:solidFill>
              </a:rPr>
              <a:t>and </a:t>
            </a:r>
            <a:r>
              <a:rPr lang="en-US" altLang="en-US" sz="1600" b="1" dirty="0">
                <a:solidFill>
                  <a:schemeClr val="bg1"/>
                </a:solidFill>
              </a:rPr>
              <a:t>thunder</a:t>
            </a:r>
          </a:p>
          <a:p>
            <a:pPr eaLnBrk="1" hangingPunct="1"/>
            <a:endParaRPr lang="en-US" altLang="en-US" sz="1600" dirty="0">
              <a:solidFill>
                <a:srgbClr val="0000FF"/>
              </a:solidFill>
            </a:endParaRPr>
          </a:p>
          <a:p>
            <a:pPr eaLnBrk="1" hangingPunct="1"/>
            <a:r>
              <a:rPr lang="en-US" altLang="en-US" sz="1600" i="1" dirty="0">
                <a:solidFill>
                  <a:srgbClr val="FFFF00"/>
                </a:solidFill>
              </a:rPr>
              <a:t>What impact does this frequently have on attempts to determine whether a CRVO is ischemic or not?</a:t>
            </a:r>
          </a:p>
          <a:p>
            <a:pPr eaLnBrk="1" hangingPunct="1"/>
            <a:r>
              <a:rPr lang="en-US" altLang="en-US" sz="1600" b="1" dirty="0">
                <a:solidFill>
                  <a:srgbClr val="FF0000"/>
                </a:solidFill>
              </a:rPr>
              <a:t>Heme</a:t>
            </a:r>
            <a:r>
              <a:rPr lang="en-US" altLang="en-US" sz="1600" dirty="0"/>
              <a:t> </a:t>
            </a:r>
            <a:r>
              <a:rPr lang="en-US" altLang="en-US" sz="1600" dirty="0">
                <a:solidFill>
                  <a:srgbClr val="FFFF00"/>
                </a:solidFill>
              </a:rPr>
              <a:t>and</a:t>
            </a:r>
            <a:r>
              <a:rPr lang="en-US" altLang="en-US" sz="1600" dirty="0"/>
              <a:t> </a:t>
            </a:r>
            <a:r>
              <a:rPr lang="en-US" altLang="en-US" sz="1600" dirty="0">
                <a:solidFill>
                  <a:schemeClr val="bg1"/>
                </a:solidFill>
              </a:rPr>
              <a:t>cotton-wool spots (</a:t>
            </a:r>
            <a:r>
              <a:rPr lang="en-US" altLang="en-US" sz="1600" b="1" dirty="0">
                <a:solidFill>
                  <a:schemeClr val="bg1"/>
                </a:solidFill>
              </a:rPr>
              <a:t>CWS)</a:t>
            </a:r>
            <a:r>
              <a:rPr lang="en-US" altLang="en-US" sz="1600" dirty="0"/>
              <a:t> </a:t>
            </a:r>
            <a:r>
              <a:rPr lang="en-US" altLang="en-US" sz="1600" dirty="0">
                <a:solidFill>
                  <a:srgbClr val="FFFF00"/>
                </a:solidFill>
              </a:rPr>
              <a:t>may obscure FA </a:t>
            </a:r>
            <a:r>
              <a:rPr lang="en-US" altLang="en-US" sz="1600" dirty="0" err="1">
                <a:solidFill>
                  <a:srgbClr val="FFFF00"/>
                </a:solidFill>
              </a:rPr>
              <a:t>hyperfluorescence</a:t>
            </a:r>
            <a:r>
              <a:rPr lang="en-US" altLang="en-US" sz="1600" dirty="0">
                <a:solidFill>
                  <a:srgbClr val="FFFF00"/>
                </a:solidFill>
              </a:rPr>
              <a:t>, rendering FA interpretation problematic</a:t>
            </a:r>
          </a:p>
        </p:txBody>
      </p:sp>
      <p:grpSp>
        <p:nvGrpSpPr>
          <p:cNvPr id="29728" name="Group 51"/>
          <p:cNvGrpSpPr>
            <a:grpSpLocks/>
          </p:cNvGrpSpPr>
          <p:nvPr/>
        </p:nvGrpSpPr>
        <p:grpSpPr bwMode="auto">
          <a:xfrm>
            <a:off x="838200" y="4267200"/>
            <a:ext cx="2514600" cy="228600"/>
            <a:chOff x="528" y="2688"/>
            <a:chExt cx="1680" cy="192"/>
          </a:xfrm>
        </p:grpSpPr>
        <p:grpSp>
          <p:nvGrpSpPr>
            <p:cNvPr id="29740" name="Group 33"/>
            <p:cNvGrpSpPr>
              <a:grpSpLocks/>
            </p:cNvGrpSpPr>
            <p:nvPr/>
          </p:nvGrpSpPr>
          <p:grpSpPr bwMode="auto">
            <a:xfrm>
              <a:off x="528" y="2688"/>
              <a:ext cx="1680" cy="192"/>
              <a:chOff x="1680" y="1344"/>
              <a:chExt cx="1680" cy="192"/>
            </a:xfrm>
          </p:grpSpPr>
          <p:sp>
            <p:nvSpPr>
              <p:cNvPr id="29747" name="Line 34"/>
              <p:cNvSpPr>
                <a:spLocks noChangeShapeType="1"/>
              </p:cNvSpPr>
              <p:nvPr/>
            </p:nvSpPr>
            <p:spPr bwMode="auto">
              <a:xfrm>
                <a:off x="168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8" name="Line 35"/>
              <p:cNvSpPr>
                <a:spLocks noChangeShapeType="1"/>
              </p:cNvSpPr>
              <p:nvPr/>
            </p:nvSpPr>
            <p:spPr bwMode="auto">
              <a:xfrm>
                <a:off x="182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9" name="Line 36"/>
              <p:cNvSpPr>
                <a:spLocks noChangeShapeType="1"/>
              </p:cNvSpPr>
              <p:nvPr/>
            </p:nvSpPr>
            <p:spPr bwMode="auto">
              <a:xfrm>
                <a:off x="196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0" name="Line 37"/>
              <p:cNvSpPr>
                <a:spLocks noChangeShapeType="1"/>
              </p:cNvSpPr>
              <p:nvPr/>
            </p:nvSpPr>
            <p:spPr bwMode="auto">
              <a:xfrm>
                <a:off x="211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1" name="Line 38"/>
              <p:cNvSpPr>
                <a:spLocks noChangeShapeType="1"/>
              </p:cNvSpPr>
              <p:nvPr/>
            </p:nvSpPr>
            <p:spPr bwMode="auto">
              <a:xfrm>
                <a:off x="225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2" name="Line 39"/>
              <p:cNvSpPr>
                <a:spLocks noChangeShapeType="1"/>
              </p:cNvSpPr>
              <p:nvPr/>
            </p:nvSpPr>
            <p:spPr bwMode="auto">
              <a:xfrm>
                <a:off x="240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3" name="Line 40"/>
              <p:cNvSpPr>
                <a:spLocks noChangeShapeType="1"/>
              </p:cNvSpPr>
              <p:nvPr/>
            </p:nvSpPr>
            <p:spPr bwMode="auto">
              <a:xfrm>
                <a:off x="254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4" name="Line 41"/>
              <p:cNvSpPr>
                <a:spLocks noChangeShapeType="1"/>
              </p:cNvSpPr>
              <p:nvPr/>
            </p:nvSpPr>
            <p:spPr bwMode="auto">
              <a:xfrm>
                <a:off x="268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5" name="Line 42"/>
              <p:cNvSpPr>
                <a:spLocks noChangeShapeType="1"/>
              </p:cNvSpPr>
              <p:nvPr/>
            </p:nvSpPr>
            <p:spPr bwMode="auto">
              <a:xfrm>
                <a:off x="283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6" name="Line 43"/>
              <p:cNvSpPr>
                <a:spLocks noChangeShapeType="1"/>
              </p:cNvSpPr>
              <p:nvPr/>
            </p:nvSpPr>
            <p:spPr bwMode="auto">
              <a:xfrm>
                <a:off x="297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7" name="Line 44"/>
              <p:cNvSpPr>
                <a:spLocks noChangeShapeType="1"/>
              </p:cNvSpPr>
              <p:nvPr/>
            </p:nvSpPr>
            <p:spPr bwMode="auto">
              <a:xfrm>
                <a:off x="312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41" name="Oval 45"/>
            <p:cNvSpPr>
              <a:spLocks noChangeArrowheads="1"/>
            </p:cNvSpPr>
            <p:nvPr/>
          </p:nvSpPr>
          <p:spPr bwMode="auto">
            <a:xfrm>
              <a:off x="72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2" name="Oval 46"/>
            <p:cNvSpPr>
              <a:spLocks noChangeArrowheads="1"/>
            </p:cNvSpPr>
            <p:nvPr/>
          </p:nvSpPr>
          <p:spPr bwMode="auto">
            <a:xfrm>
              <a:off x="96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3" name="Oval 47"/>
            <p:cNvSpPr>
              <a:spLocks noChangeArrowheads="1"/>
            </p:cNvSpPr>
            <p:nvPr/>
          </p:nvSpPr>
          <p:spPr bwMode="auto">
            <a:xfrm>
              <a:off x="120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4" name="Oval 48"/>
            <p:cNvSpPr>
              <a:spLocks noChangeArrowheads="1"/>
            </p:cNvSpPr>
            <p:nvPr/>
          </p:nvSpPr>
          <p:spPr bwMode="auto">
            <a:xfrm>
              <a:off x="144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5" name="Oval 49"/>
            <p:cNvSpPr>
              <a:spLocks noChangeArrowheads="1"/>
            </p:cNvSpPr>
            <p:nvPr/>
          </p:nvSpPr>
          <p:spPr bwMode="auto">
            <a:xfrm>
              <a:off x="1632"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6" name="Oval 50"/>
            <p:cNvSpPr>
              <a:spLocks noChangeArrowheads="1"/>
            </p:cNvSpPr>
            <p:nvPr/>
          </p:nvSpPr>
          <p:spPr bwMode="auto">
            <a:xfrm>
              <a:off x="1872"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2972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182B9D-2A2E-443B-9F0E-CB966B9CAA3A}" type="slidenum">
              <a:rPr lang="en-US" altLang="en-US" smtClean="0"/>
              <a:pPr eaLnBrk="1" hangingPunct="1"/>
              <a:t>151</a:t>
            </a:fld>
            <a:endParaRPr lang="en-US" altLang="en-US"/>
          </a:p>
        </p:txBody>
      </p:sp>
      <p:grpSp>
        <p:nvGrpSpPr>
          <p:cNvPr id="29730" name="Group 52"/>
          <p:cNvGrpSpPr>
            <a:grpSpLocks/>
          </p:cNvGrpSpPr>
          <p:nvPr/>
        </p:nvGrpSpPr>
        <p:grpSpPr bwMode="auto">
          <a:xfrm>
            <a:off x="6096000" y="1600200"/>
            <a:ext cx="1220788" cy="228600"/>
            <a:chOff x="528" y="2688"/>
            <a:chExt cx="816" cy="192"/>
          </a:xfrm>
        </p:grpSpPr>
        <p:grpSp>
          <p:nvGrpSpPr>
            <p:cNvPr id="29731" name="Group 53"/>
            <p:cNvGrpSpPr>
              <a:grpSpLocks/>
            </p:cNvGrpSpPr>
            <p:nvPr/>
          </p:nvGrpSpPr>
          <p:grpSpPr bwMode="auto">
            <a:xfrm>
              <a:off x="528" y="2688"/>
              <a:ext cx="816" cy="192"/>
              <a:chOff x="1680" y="1344"/>
              <a:chExt cx="816" cy="192"/>
            </a:xfrm>
          </p:grpSpPr>
          <p:sp>
            <p:nvSpPr>
              <p:cNvPr id="29735" name="Line 54"/>
              <p:cNvSpPr>
                <a:spLocks noChangeShapeType="1"/>
              </p:cNvSpPr>
              <p:nvPr/>
            </p:nvSpPr>
            <p:spPr bwMode="auto">
              <a:xfrm>
                <a:off x="168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6" name="Line 55"/>
              <p:cNvSpPr>
                <a:spLocks noChangeShapeType="1"/>
              </p:cNvSpPr>
              <p:nvPr/>
            </p:nvSpPr>
            <p:spPr bwMode="auto">
              <a:xfrm>
                <a:off x="182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7" name="Line 56"/>
              <p:cNvSpPr>
                <a:spLocks noChangeShapeType="1"/>
              </p:cNvSpPr>
              <p:nvPr/>
            </p:nvSpPr>
            <p:spPr bwMode="auto">
              <a:xfrm>
                <a:off x="196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8" name="Line 57"/>
              <p:cNvSpPr>
                <a:spLocks noChangeShapeType="1"/>
              </p:cNvSpPr>
              <p:nvPr/>
            </p:nvSpPr>
            <p:spPr bwMode="auto">
              <a:xfrm>
                <a:off x="211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9" name="Line 58"/>
              <p:cNvSpPr>
                <a:spLocks noChangeShapeType="1"/>
              </p:cNvSpPr>
              <p:nvPr/>
            </p:nvSpPr>
            <p:spPr bwMode="auto">
              <a:xfrm>
                <a:off x="225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32" name="Oval 65"/>
            <p:cNvSpPr>
              <a:spLocks noChangeArrowheads="1"/>
            </p:cNvSpPr>
            <p:nvPr/>
          </p:nvSpPr>
          <p:spPr bwMode="auto">
            <a:xfrm>
              <a:off x="72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33" name="Oval 66"/>
            <p:cNvSpPr>
              <a:spLocks noChangeArrowheads="1"/>
            </p:cNvSpPr>
            <p:nvPr/>
          </p:nvSpPr>
          <p:spPr bwMode="auto">
            <a:xfrm>
              <a:off x="96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34" name="Oval 67"/>
            <p:cNvSpPr>
              <a:spLocks noChangeArrowheads="1"/>
            </p:cNvSpPr>
            <p:nvPr/>
          </p:nvSpPr>
          <p:spPr bwMode="auto">
            <a:xfrm>
              <a:off x="120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3" name="TextBox 2">
            <a:extLst>
              <a:ext uri="{FF2B5EF4-FFF2-40B4-BE49-F238E27FC236}">
                <a16:creationId xmlns:a16="http://schemas.microsoft.com/office/drawing/2014/main" id="{2F0623B3-B7BC-48CC-87EE-51C8CBCA518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7E34DDA6-0E42-4B7D-B63E-1A3E9C7F9D3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1321261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22238"/>
            <a:ext cx="7543800" cy="868362"/>
          </a:xfrm>
        </p:spPr>
        <p:txBody>
          <a:bodyPr/>
          <a:lstStyle/>
          <a:p>
            <a:pPr eaLnBrk="1" hangingPunct="1"/>
            <a:r>
              <a:rPr lang="en-US" altLang="en-US" dirty="0"/>
              <a:t>Q</a:t>
            </a:r>
          </a:p>
        </p:txBody>
      </p:sp>
      <p:graphicFrame>
        <p:nvGraphicFramePr>
          <p:cNvPr id="111619"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FF"/>
                          </a:solidFill>
                          <a:effectLst/>
                          <a:latin typeface="Arial" pitchFamily="34" charset="0"/>
                        </a:rPr>
                        <a:t>FA </a:t>
                      </a:r>
                      <a:r>
                        <a:rPr kumimoji="0" lang="en-US" sz="2200" b="1" i="0" u="none" strike="noStrike" cap="none" normalizeH="0" baseline="0" dirty="0">
                          <a:ln>
                            <a:noFill/>
                          </a:ln>
                          <a:solidFill>
                            <a:srgbClr val="FFCCCC"/>
                          </a:solidFill>
                          <a:effectLst/>
                          <a:latin typeface="Arial" pitchFamily="34" charset="0"/>
                        </a:rPr>
                        <a:t>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dirty="0">
                          <a:ln>
                            <a:noFill/>
                          </a:ln>
                          <a:solidFill>
                            <a:srgbClr val="B2B2B2"/>
                          </a:solidFill>
                          <a:effectLst/>
                          <a:latin typeface="Arial" pitchFamily="34" charset="0"/>
                        </a:rPr>
                        <a:t>Ischemic</a:t>
                      </a:r>
                      <a:r>
                        <a:rPr kumimoji="0" lang="en-US" sz="2400" b="0" i="1" u="none" strike="noStrike" cap="none" normalizeH="0" baseline="0" dirty="0">
                          <a:ln>
                            <a:noFill/>
                          </a:ln>
                          <a:solidFill>
                            <a:srgbClr val="B2B2B2"/>
                          </a:solidFill>
                          <a:effectLst/>
                          <a:latin typeface="Arial" pitchFamily="34" charset="0"/>
                        </a:rPr>
                        <a:t>  </a:t>
                      </a:r>
                      <a:r>
                        <a:rPr kumimoji="0" lang="en-US" sz="2400" b="1" i="1" u="none" strike="noStrike" cap="none" normalizeH="0" baseline="0" dirty="0">
                          <a:ln>
                            <a:noFill/>
                          </a:ln>
                          <a:solidFill>
                            <a:srgbClr val="FF0000"/>
                          </a:solidFill>
                          <a:effectLst/>
                          <a:latin typeface="Arial" pitchFamily="34" charset="0"/>
                        </a:rPr>
                        <a:t>C</a:t>
                      </a:r>
                      <a:r>
                        <a:rPr kumimoji="0" lang="en-US" sz="2400" b="1" i="1" u="none" strike="noStrike" cap="none" normalizeH="0" baseline="0" dirty="0">
                          <a:ln>
                            <a:noFill/>
                          </a:ln>
                          <a:solidFill>
                            <a:schemeClr val="bg1"/>
                          </a:solidFill>
                          <a:effectLst/>
                          <a:latin typeface="Arial" pitchFamily="34" charset="0"/>
                        </a:rPr>
                        <a:t>R</a:t>
                      </a:r>
                      <a:r>
                        <a:rPr kumimoji="0" lang="en-US" sz="2400" b="1" i="1" u="none" strike="noStrike" cap="none" normalizeH="0" baseline="0" dirty="0">
                          <a:ln>
                            <a:noFill/>
                          </a:ln>
                          <a:solidFill>
                            <a:srgbClr val="FF0000"/>
                          </a:solidFill>
                          <a:effectLst/>
                          <a:latin typeface="Arial" pitchFamily="34" charset="0"/>
                        </a:rPr>
                        <a:t>V</a:t>
                      </a:r>
                      <a:r>
                        <a:rPr kumimoji="0" lang="en-US" sz="2400" b="1" i="1" u="none" strike="noStrike" cap="none" normalizeH="0" baseline="0" dirty="0">
                          <a:ln>
                            <a:noFill/>
                          </a:ln>
                          <a:solidFill>
                            <a:schemeClr val="bg1"/>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a:t>
                      </a:r>
                      <a:r>
                        <a:rPr kumimoji="0" lang="en-US" sz="2400" b="1" i="1" u="none" strike="noStrike" cap="none" normalizeH="0" baseline="0">
                          <a:ln>
                            <a:noFill/>
                          </a:ln>
                          <a:solidFill>
                            <a:schemeClr val="bg1"/>
                          </a:solidFill>
                          <a:effectLst/>
                          <a:latin typeface="Arial" pitchFamily="34" charset="0"/>
                        </a:rPr>
                        <a:t>C</a:t>
                      </a:r>
                      <a:r>
                        <a:rPr kumimoji="0" lang="en-US" sz="2400" b="1" i="1" u="none" strike="noStrike" cap="none" normalizeH="0" baseline="0">
                          <a:ln>
                            <a:noFill/>
                          </a:ln>
                          <a:solidFill>
                            <a:srgbClr val="FF0000"/>
                          </a:solidFill>
                          <a:effectLst/>
                          <a:latin typeface="Arial" pitchFamily="34" charset="0"/>
                        </a:rPr>
                        <a:t>R</a:t>
                      </a:r>
                      <a:r>
                        <a:rPr kumimoji="0" lang="en-US" sz="2400" b="1" i="1" u="none" strike="noStrike" cap="none" normalizeH="0" baseline="0">
                          <a:ln>
                            <a:noFill/>
                          </a:ln>
                          <a:solidFill>
                            <a:schemeClr val="bg1"/>
                          </a:solidFill>
                          <a:effectLst/>
                          <a:latin typeface="Arial" pitchFamily="34" charset="0"/>
                        </a:rPr>
                        <a:t>V</a:t>
                      </a:r>
                      <a:r>
                        <a:rPr kumimoji="0" lang="en-US" sz="2400" b="1" i="1" u="none" strike="noStrike" cap="none" normalizeH="0" baseline="0">
                          <a:ln>
                            <a:noFill/>
                          </a:ln>
                          <a:solidFill>
                            <a:srgbClr val="FF0000"/>
                          </a:solidFill>
                          <a:effectLst/>
                          <a:latin typeface="Arial" pitchFamily="34" charset="0"/>
                        </a:rPr>
                        <a:t>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EAEAEA"/>
                          </a:solidFill>
                          <a:effectLst/>
                          <a:latin typeface="Arial" pitchFamily="34" charset="0"/>
                        </a:rPr>
                        <a:t>Prolonged retinal circulation time, but NO capillary </a:t>
                      </a:r>
                      <a:r>
                        <a:rPr kumimoji="0" lang="en-US" sz="1700" b="0" i="0" u="none" strike="noStrike" cap="none" normalizeH="0" baseline="0" dirty="0" err="1">
                          <a:ln>
                            <a:noFill/>
                          </a:ln>
                          <a:solidFill>
                            <a:srgbClr val="EAEAEA"/>
                          </a:solidFill>
                          <a:effectLst/>
                          <a:latin typeface="Arial" pitchFamily="34" charset="0"/>
                        </a:rPr>
                        <a:t>nonperfusion</a:t>
                      </a:r>
                      <a:endParaRPr kumimoji="0" lang="en-US" sz="1700" b="0" i="0" u="none" strike="noStrike" cap="none" normalizeH="0" baseline="0" dirty="0">
                        <a:ln>
                          <a:noFill/>
                        </a:ln>
                        <a:solidFill>
                          <a:srgbClr val="EAEAEA"/>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9726"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0000FF"/>
                </a:solidFill>
              </a:rPr>
              <a:t>Fluorescein angiography</a:t>
            </a:r>
          </a:p>
          <a:p>
            <a:pPr eaLnBrk="1" hangingPunct="1"/>
            <a:endParaRPr lang="en-US" altLang="en-US" sz="1600" i="1" dirty="0">
              <a:solidFill>
                <a:srgbClr val="0000FF"/>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9727" name="Text Box 31"/>
          <p:cNvSpPr txBox="1">
            <a:spLocks noChangeArrowheads="1"/>
          </p:cNvSpPr>
          <p:nvPr/>
        </p:nvSpPr>
        <p:spPr bwMode="auto">
          <a:xfrm>
            <a:off x="2641600" y="2057400"/>
            <a:ext cx="5969000" cy="181588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chemeClr val="bg1">
                    <a:lumMod val="75000"/>
                  </a:schemeClr>
                </a:solidFill>
              </a:rPr>
              <a:t>What is the classic description of the fundus in CRVO?</a:t>
            </a:r>
          </a:p>
          <a:p>
            <a:pPr eaLnBrk="1" hangingPunct="1"/>
            <a:r>
              <a:rPr lang="en-US" altLang="en-US" sz="1600" b="1" dirty="0">
                <a:solidFill>
                  <a:schemeClr val="bg1">
                    <a:lumMod val="75000"/>
                  </a:schemeClr>
                </a:solidFill>
              </a:rPr>
              <a:t>Blood and thunder</a:t>
            </a:r>
          </a:p>
          <a:p>
            <a:pPr eaLnBrk="1" hangingPunct="1"/>
            <a:endParaRPr lang="en-US" altLang="en-US" sz="1600" dirty="0">
              <a:solidFill>
                <a:schemeClr val="bg1">
                  <a:lumMod val="75000"/>
                </a:schemeClr>
              </a:solidFill>
            </a:endParaRPr>
          </a:p>
          <a:p>
            <a:pPr eaLnBrk="1" hangingPunct="1"/>
            <a:r>
              <a:rPr lang="en-US" altLang="en-US" sz="1600" i="1" dirty="0">
                <a:solidFill>
                  <a:schemeClr val="bg1">
                    <a:lumMod val="75000"/>
                  </a:schemeClr>
                </a:solidFill>
              </a:rPr>
              <a:t>What impact does this frequently have on attempts to determine whether a CRVO is ischemic or not?</a:t>
            </a:r>
          </a:p>
          <a:p>
            <a:pPr eaLnBrk="1" hangingPunct="1"/>
            <a:r>
              <a:rPr lang="en-US" altLang="en-US" sz="1600" b="1" dirty="0">
                <a:solidFill>
                  <a:srgbClr val="FF0000"/>
                </a:solidFill>
              </a:rPr>
              <a:t>Heme</a:t>
            </a:r>
            <a:r>
              <a:rPr lang="en-US" altLang="en-US" sz="1600" b="1" dirty="0"/>
              <a:t> </a:t>
            </a:r>
            <a:r>
              <a:rPr lang="en-US" altLang="en-US" sz="1600" b="1" dirty="0">
                <a:solidFill>
                  <a:srgbClr val="FFFF00"/>
                </a:solidFill>
              </a:rPr>
              <a:t>and</a:t>
            </a:r>
            <a:r>
              <a:rPr lang="en-US" altLang="en-US" sz="1600" b="1" dirty="0"/>
              <a:t> </a:t>
            </a:r>
            <a:r>
              <a:rPr lang="en-US" altLang="en-US" sz="1600" b="1" dirty="0">
                <a:solidFill>
                  <a:schemeClr val="bg1"/>
                </a:solidFill>
              </a:rPr>
              <a:t>cotton-wool spots (CWS)</a:t>
            </a:r>
            <a:r>
              <a:rPr lang="en-US" altLang="en-US" sz="1600" b="1" dirty="0"/>
              <a:t> </a:t>
            </a:r>
            <a:r>
              <a:rPr lang="en-US" altLang="en-US" sz="1600" b="1" dirty="0">
                <a:solidFill>
                  <a:srgbClr val="FFFF00"/>
                </a:solidFill>
              </a:rPr>
              <a:t>may obscure FA </a:t>
            </a:r>
            <a:r>
              <a:rPr lang="en-US" altLang="en-US" sz="1600" b="1" dirty="0" err="1">
                <a:solidFill>
                  <a:srgbClr val="FFFF00"/>
                </a:solidFill>
              </a:rPr>
              <a:t>hyperfluorescence</a:t>
            </a:r>
            <a:r>
              <a:rPr lang="en-US" altLang="en-US" sz="1600" b="1" dirty="0">
                <a:solidFill>
                  <a:srgbClr val="FFFF00"/>
                </a:solidFill>
              </a:rPr>
              <a:t>, rendering FA interpretation problematic</a:t>
            </a:r>
          </a:p>
        </p:txBody>
      </p:sp>
      <p:grpSp>
        <p:nvGrpSpPr>
          <p:cNvPr id="29728" name="Group 51"/>
          <p:cNvGrpSpPr>
            <a:grpSpLocks/>
          </p:cNvGrpSpPr>
          <p:nvPr/>
        </p:nvGrpSpPr>
        <p:grpSpPr bwMode="auto">
          <a:xfrm>
            <a:off x="838200" y="4267200"/>
            <a:ext cx="2514600" cy="228600"/>
            <a:chOff x="528" y="2688"/>
            <a:chExt cx="1680" cy="192"/>
          </a:xfrm>
        </p:grpSpPr>
        <p:grpSp>
          <p:nvGrpSpPr>
            <p:cNvPr id="29740" name="Group 33"/>
            <p:cNvGrpSpPr>
              <a:grpSpLocks/>
            </p:cNvGrpSpPr>
            <p:nvPr/>
          </p:nvGrpSpPr>
          <p:grpSpPr bwMode="auto">
            <a:xfrm>
              <a:off x="528" y="2688"/>
              <a:ext cx="1680" cy="192"/>
              <a:chOff x="1680" y="1344"/>
              <a:chExt cx="1680" cy="192"/>
            </a:xfrm>
          </p:grpSpPr>
          <p:sp>
            <p:nvSpPr>
              <p:cNvPr id="29747" name="Line 34"/>
              <p:cNvSpPr>
                <a:spLocks noChangeShapeType="1"/>
              </p:cNvSpPr>
              <p:nvPr/>
            </p:nvSpPr>
            <p:spPr bwMode="auto">
              <a:xfrm>
                <a:off x="168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8" name="Line 35"/>
              <p:cNvSpPr>
                <a:spLocks noChangeShapeType="1"/>
              </p:cNvSpPr>
              <p:nvPr/>
            </p:nvSpPr>
            <p:spPr bwMode="auto">
              <a:xfrm>
                <a:off x="182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9" name="Line 36"/>
              <p:cNvSpPr>
                <a:spLocks noChangeShapeType="1"/>
              </p:cNvSpPr>
              <p:nvPr/>
            </p:nvSpPr>
            <p:spPr bwMode="auto">
              <a:xfrm>
                <a:off x="196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0" name="Line 37"/>
              <p:cNvSpPr>
                <a:spLocks noChangeShapeType="1"/>
              </p:cNvSpPr>
              <p:nvPr/>
            </p:nvSpPr>
            <p:spPr bwMode="auto">
              <a:xfrm>
                <a:off x="211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1" name="Line 38"/>
              <p:cNvSpPr>
                <a:spLocks noChangeShapeType="1"/>
              </p:cNvSpPr>
              <p:nvPr/>
            </p:nvSpPr>
            <p:spPr bwMode="auto">
              <a:xfrm>
                <a:off x="225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2" name="Line 39"/>
              <p:cNvSpPr>
                <a:spLocks noChangeShapeType="1"/>
              </p:cNvSpPr>
              <p:nvPr/>
            </p:nvSpPr>
            <p:spPr bwMode="auto">
              <a:xfrm>
                <a:off x="240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3" name="Line 40"/>
              <p:cNvSpPr>
                <a:spLocks noChangeShapeType="1"/>
              </p:cNvSpPr>
              <p:nvPr/>
            </p:nvSpPr>
            <p:spPr bwMode="auto">
              <a:xfrm>
                <a:off x="254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4" name="Line 41"/>
              <p:cNvSpPr>
                <a:spLocks noChangeShapeType="1"/>
              </p:cNvSpPr>
              <p:nvPr/>
            </p:nvSpPr>
            <p:spPr bwMode="auto">
              <a:xfrm>
                <a:off x="268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5" name="Line 42"/>
              <p:cNvSpPr>
                <a:spLocks noChangeShapeType="1"/>
              </p:cNvSpPr>
              <p:nvPr/>
            </p:nvSpPr>
            <p:spPr bwMode="auto">
              <a:xfrm>
                <a:off x="283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6" name="Line 43"/>
              <p:cNvSpPr>
                <a:spLocks noChangeShapeType="1"/>
              </p:cNvSpPr>
              <p:nvPr/>
            </p:nvSpPr>
            <p:spPr bwMode="auto">
              <a:xfrm>
                <a:off x="297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7" name="Line 44"/>
              <p:cNvSpPr>
                <a:spLocks noChangeShapeType="1"/>
              </p:cNvSpPr>
              <p:nvPr/>
            </p:nvSpPr>
            <p:spPr bwMode="auto">
              <a:xfrm>
                <a:off x="312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41" name="Oval 45"/>
            <p:cNvSpPr>
              <a:spLocks noChangeArrowheads="1"/>
            </p:cNvSpPr>
            <p:nvPr/>
          </p:nvSpPr>
          <p:spPr bwMode="auto">
            <a:xfrm>
              <a:off x="72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2" name="Oval 46"/>
            <p:cNvSpPr>
              <a:spLocks noChangeArrowheads="1"/>
            </p:cNvSpPr>
            <p:nvPr/>
          </p:nvSpPr>
          <p:spPr bwMode="auto">
            <a:xfrm>
              <a:off x="96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3" name="Oval 47"/>
            <p:cNvSpPr>
              <a:spLocks noChangeArrowheads="1"/>
            </p:cNvSpPr>
            <p:nvPr/>
          </p:nvSpPr>
          <p:spPr bwMode="auto">
            <a:xfrm>
              <a:off x="120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4" name="Oval 48"/>
            <p:cNvSpPr>
              <a:spLocks noChangeArrowheads="1"/>
            </p:cNvSpPr>
            <p:nvPr/>
          </p:nvSpPr>
          <p:spPr bwMode="auto">
            <a:xfrm>
              <a:off x="144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5" name="Oval 49"/>
            <p:cNvSpPr>
              <a:spLocks noChangeArrowheads="1"/>
            </p:cNvSpPr>
            <p:nvPr/>
          </p:nvSpPr>
          <p:spPr bwMode="auto">
            <a:xfrm>
              <a:off x="1632"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6" name="Oval 50"/>
            <p:cNvSpPr>
              <a:spLocks noChangeArrowheads="1"/>
            </p:cNvSpPr>
            <p:nvPr/>
          </p:nvSpPr>
          <p:spPr bwMode="auto">
            <a:xfrm>
              <a:off x="1872"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2972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182B9D-2A2E-443B-9F0E-CB966B9CAA3A}" type="slidenum">
              <a:rPr lang="en-US" altLang="en-US" smtClean="0"/>
              <a:pPr eaLnBrk="1" hangingPunct="1"/>
              <a:t>152</a:t>
            </a:fld>
            <a:endParaRPr lang="en-US" altLang="en-US"/>
          </a:p>
        </p:txBody>
      </p:sp>
      <p:grpSp>
        <p:nvGrpSpPr>
          <p:cNvPr id="29730" name="Group 52"/>
          <p:cNvGrpSpPr>
            <a:grpSpLocks/>
          </p:cNvGrpSpPr>
          <p:nvPr/>
        </p:nvGrpSpPr>
        <p:grpSpPr bwMode="auto">
          <a:xfrm>
            <a:off x="6096000" y="1600200"/>
            <a:ext cx="1220788" cy="228600"/>
            <a:chOff x="528" y="2688"/>
            <a:chExt cx="816" cy="192"/>
          </a:xfrm>
        </p:grpSpPr>
        <p:grpSp>
          <p:nvGrpSpPr>
            <p:cNvPr id="29731" name="Group 53"/>
            <p:cNvGrpSpPr>
              <a:grpSpLocks/>
            </p:cNvGrpSpPr>
            <p:nvPr/>
          </p:nvGrpSpPr>
          <p:grpSpPr bwMode="auto">
            <a:xfrm>
              <a:off x="528" y="2688"/>
              <a:ext cx="816" cy="192"/>
              <a:chOff x="1680" y="1344"/>
              <a:chExt cx="816" cy="192"/>
            </a:xfrm>
          </p:grpSpPr>
          <p:sp>
            <p:nvSpPr>
              <p:cNvPr id="29735" name="Line 54"/>
              <p:cNvSpPr>
                <a:spLocks noChangeShapeType="1"/>
              </p:cNvSpPr>
              <p:nvPr/>
            </p:nvSpPr>
            <p:spPr bwMode="auto">
              <a:xfrm>
                <a:off x="168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6" name="Line 55"/>
              <p:cNvSpPr>
                <a:spLocks noChangeShapeType="1"/>
              </p:cNvSpPr>
              <p:nvPr/>
            </p:nvSpPr>
            <p:spPr bwMode="auto">
              <a:xfrm>
                <a:off x="182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7" name="Line 56"/>
              <p:cNvSpPr>
                <a:spLocks noChangeShapeType="1"/>
              </p:cNvSpPr>
              <p:nvPr/>
            </p:nvSpPr>
            <p:spPr bwMode="auto">
              <a:xfrm>
                <a:off x="196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8" name="Line 57"/>
              <p:cNvSpPr>
                <a:spLocks noChangeShapeType="1"/>
              </p:cNvSpPr>
              <p:nvPr/>
            </p:nvSpPr>
            <p:spPr bwMode="auto">
              <a:xfrm>
                <a:off x="211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9" name="Line 58"/>
              <p:cNvSpPr>
                <a:spLocks noChangeShapeType="1"/>
              </p:cNvSpPr>
              <p:nvPr/>
            </p:nvSpPr>
            <p:spPr bwMode="auto">
              <a:xfrm>
                <a:off x="225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32" name="Oval 65"/>
            <p:cNvSpPr>
              <a:spLocks noChangeArrowheads="1"/>
            </p:cNvSpPr>
            <p:nvPr/>
          </p:nvSpPr>
          <p:spPr bwMode="auto">
            <a:xfrm>
              <a:off x="72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33" name="Oval 66"/>
            <p:cNvSpPr>
              <a:spLocks noChangeArrowheads="1"/>
            </p:cNvSpPr>
            <p:nvPr/>
          </p:nvSpPr>
          <p:spPr bwMode="auto">
            <a:xfrm>
              <a:off x="96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34" name="Oval 67"/>
            <p:cNvSpPr>
              <a:spLocks noChangeArrowheads="1"/>
            </p:cNvSpPr>
            <p:nvPr/>
          </p:nvSpPr>
          <p:spPr bwMode="auto">
            <a:xfrm>
              <a:off x="120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3" name="Oval 2">
            <a:extLst>
              <a:ext uri="{FF2B5EF4-FFF2-40B4-BE49-F238E27FC236}">
                <a16:creationId xmlns:a16="http://schemas.microsoft.com/office/drawing/2014/main" id="{3C29CEF8-07A2-48DD-A971-B8C65123E709}"/>
              </a:ext>
            </a:extLst>
          </p:cNvPr>
          <p:cNvSpPr/>
          <p:nvPr/>
        </p:nvSpPr>
        <p:spPr>
          <a:xfrm>
            <a:off x="2203269" y="3022164"/>
            <a:ext cx="6568440" cy="11559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982FA1F-4275-4B76-8D19-1A97E5758EB1}"/>
              </a:ext>
            </a:extLst>
          </p:cNvPr>
          <p:cNvSpPr txBox="1"/>
          <p:nvPr/>
        </p:nvSpPr>
        <p:spPr>
          <a:xfrm>
            <a:off x="1933407" y="3241427"/>
            <a:ext cx="343364" cy="461665"/>
          </a:xfrm>
          <a:prstGeom prst="rect">
            <a:avLst/>
          </a:prstGeom>
          <a:noFill/>
        </p:spPr>
        <p:txBody>
          <a:bodyPr wrap="none" rtlCol="0">
            <a:spAutoFit/>
          </a:bodyPr>
          <a:lstStyle/>
          <a:p>
            <a:r>
              <a:rPr lang="en-US" sz="2400" b="1" dirty="0">
                <a:latin typeface="Segoe Script" panose="020B0504020000000003" pitchFamily="34" charset="0"/>
              </a:rPr>
              <a:t>?</a:t>
            </a:r>
          </a:p>
        </p:txBody>
      </p:sp>
      <p:sp>
        <p:nvSpPr>
          <p:cNvPr id="2" name="TextBox 1">
            <a:extLst>
              <a:ext uri="{FF2B5EF4-FFF2-40B4-BE49-F238E27FC236}">
                <a16:creationId xmlns:a16="http://schemas.microsoft.com/office/drawing/2014/main" id="{4E7E8903-E099-4FEC-9179-FC3EFC4443CE}"/>
              </a:ext>
            </a:extLst>
          </p:cNvPr>
          <p:cNvSpPr txBox="1"/>
          <p:nvPr/>
        </p:nvSpPr>
        <p:spPr>
          <a:xfrm>
            <a:off x="2654950" y="2540793"/>
            <a:ext cx="4660250" cy="646331"/>
          </a:xfrm>
          <a:prstGeom prst="rect">
            <a:avLst/>
          </a:prstGeom>
          <a:solidFill>
            <a:srgbClr val="CCFFCC"/>
          </a:solidFill>
        </p:spPr>
        <p:txBody>
          <a:bodyPr wrap="none" rtlCol="0">
            <a:spAutoFit/>
          </a:bodyPr>
          <a:lstStyle/>
          <a:p>
            <a:r>
              <a:rPr lang="en-US" i="1" dirty="0">
                <a:solidFill>
                  <a:srgbClr val="0000FF"/>
                </a:solidFill>
              </a:rPr>
              <a:t>How are such CRVOs classified?</a:t>
            </a:r>
            <a:endParaRPr lang="en-US" i="1" dirty="0">
              <a:solidFill>
                <a:srgbClr val="CCFFCC"/>
              </a:solidFill>
            </a:endParaRPr>
          </a:p>
          <a:p>
            <a:r>
              <a:rPr lang="en-US" dirty="0">
                <a:solidFill>
                  <a:srgbClr val="CCFFCC"/>
                </a:solidFill>
              </a:rPr>
              <a:t>As </a:t>
            </a:r>
            <a:r>
              <a:rPr lang="en-US" i="1" dirty="0">
                <a:solidFill>
                  <a:srgbClr val="CCFFCC"/>
                </a:solidFill>
              </a:rPr>
              <a:t>indeterminate</a:t>
            </a:r>
            <a:r>
              <a:rPr lang="en-US" dirty="0">
                <a:solidFill>
                  <a:srgbClr val="CCFFCC"/>
                </a:solidFill>
              </a:rPr>
              <a:t>, as mentioned previously</a:t>
            </a:r>
          </a:p>
        </p:txBody>
      </p:sp>
      <p:sp>
        <p:nvSpPr>
          <p:cNvPr id="4" name="TextBox 3">
            <a:extLst>
              <a:ext uri="{FF2B5EF4-FFF2-40B4-BE49-F238E27FC236}">
                <a16:creationId xmlns:a16="http://schemas.microsoft.com/office/drawing/2014/main" id="{D5AE8193-1767-47B8-9FE1-7709811741D8}"/>
              </a:ext>
            </a:extLst>
          </p:cNvPr>
          <p:cNvSpPr txBox="1"/>
          <p:nvPr/>
        </p:nvSpPr>
        <p:spPr>
          <a:xfrm>
            <a:off x="1932082" y="2375446"/>
            <a:ext cx="343364" cy="461665"/>
          </a:xfrm>
          <a:prstGeom prst="rect">
            <a:avLst/>
          </a:prstGeom>
          <a:noFill/>
        </p:spPr>
        <p:txBody>
          <a:bodyPr wrap="none" rtlCol="0">
            <a:spAutoFit/>
          </a:bodyPr>
          <a:lstStyle/>
          <a:p>
            <a:r>
              <a:rPr lang="en-US" sz="2400" b="1" dirty="0">
                <a:latin typeface="Segoe Script" panose="020B0504020000000003" pitchFamily="34" charset="0"/>
              </a:rPr>
              <a:t>?</a:t>
            </a:r>
          </a:p>
        </p:txBody>
      </p:sp>
      <p:sp>
        <p:nvSpPr>
          <p:cNvPr id="6" name="TextBox 5">
            <a:extLst>
              <a:ext uri="{FF2B5EF4-FFF2-40B4-BE49-F238E27FC236}">
                <a16:creationId xmlns:a16="http://schemas.microsoft.com/office/drawing/2014/main" id="{0A07819B-11AF-4052-8472-F8FF41CC3F5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0E679136-EAFD-4C68-8647-6B78F44EA70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7980293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22238"/>
            <a:ext cx="7543800" cy="868362"/>
          </a:xfrm>
        </p:spPr>
        <p:txBody>
          <a:bodyPr/>
          <a:lstStyle/>
          <a:p>
            <a:pPr eaLnBrk="1" hangingPunct="1"/>
            <a:r>
              <a:rPr lang="en-US" altLang="en-US" dirty="0"/>
              <a:t>A</a:t>
            </a:r>
          </a:p>
        </p:txBody>
      </p:sp>
      <p:graphicFrame>
        <p:nvGraphicFramePr>
          <p:cNvPr id="111619" name="Group 3"/>
          <p:cNvGraphicFramePr>
            <a:graphicFrameLocks noGrp="1"/>
          </p:cNvGraphicFramePr>
          <p:nvPr>
            <p:extLst>
              <p:ext uri="{D42A27DB-BD31-4B8C-83A1-F6EECF244321}">
                <p14:modId xmlns:p14="http://schemas.microsoft.com/office/powerpoint/2010/main" val="3227118782"/>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0000FF"/>
                          </a:solidFill>
                          <a:effectLst/>
                          <a:latin typeface="Arial" pitchFamily="34" charset="0"/>
                        </a:rPr>
                        <a:t>FA </a:t>
                      </a:r>
                      <a:r>
                        <a:rPr kumimoji="0" lang="en-US" sz="2200" b="1" i="0" u="none" strike="noStrike" cap="none" normalizeH="0" baseline="0" dirty="0">
                          <a:ln>
                            <a:noFill/>
                          </a:ln>
                          <a:solidFill>
                            <a:srgbClr val="FFCCCC"/>
                          </a:solidFill>
                          <a:effectLst/>
                          <a:latin typeface="Arial" pitchFamily="34" charset="0"/>
                        </a:rPr>
                        <a:t>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dirty="0">
                          <a:ln>
                            <a:noFill/>
                          </a:ln>
                          <a:solidFill>
                            <a:srgbClr val="B2B2B2"/>
                          </a:solidFill>
                          <a:effectLst/>
                          <a:latin typeface="Arial" pitchFamily="34" charset="0"/>
                        </a:rPr>
                        <a:t>Ischemic</a:t>
                      </a:r>
                      <a:r>
                        <a:rPr kumimoji="0" lang="en-US" sz="2400" b="0" i="1" u="none" strike="noStrike" cap="none" normalizeH="0" baseline="0" dirty="0">
                          <a:ln>
                            <a:noFill/>
                          </a:ln>
                          <a:solidFill>
                            <a:srgbClr val="B2B2B2"/>
                          </a:solidFill>
                          <a:effectLst/>
                          <a:latin typeface="Arial" pitchFamily="34" charset="0"/>
                        </a:rPr>
                        <a:t>  </a:t>
                      </a:r>
                      <a:r>
                        <a:rPr kumimoji="0" lang="en-US" sz="2400" b="1" i="1" u="none" strike="noStrike" cap="none" normalizeH="0" baseline="0" dirty="0">
                          <a:ln>
                            <a:noFill/>
                          </a:ln>
                          <a:solidFill>
                            <a:srgbClr val="B2B2B2"/>
                          </a:solidFill>
                          <a:effectLst/>
                          <a:latin typeface="Arial" pitchFamily="34" charset="0"/>
                        </a:rPr>
                        <a:t>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dirty="0">
                          <a:ln>
                            <a:noFill/>
                          </a:ln>
                          <a:solidFill>
                            <a:srgbClr val="B2B2B2"/>
                          </a:solidFill>
                          <a:effectLst/>
                          <a:latin typeface="Arial" pitchFamily="34" charset="0"/>
                        </a:rPr>
                        <a:t>Nonischemic</a:t>
                      </a:r>
                      <a:r>
                        <a:rPr kumimoji="0" lang="en-US" sz="2400" b="0" i="1" u="none" strike="noStrike" cap="none" normalizeH="0" baseline="0" dirty="0">
                          <a:ln>
                            <a:noFill/>
                          </a:ln>
                          <a:solidFill>
                            <a:srgbClr val="B2B2B2"/>
                          </a:solidFill>
                          <a:effectLst/>
                          <a:latin typeface="Arial" pitchFamily="34" charset="0"/>
                        </a:rPr>
                        <a:t> </a:t>
                      </a:r>
                      <a:r>
                        <a:rPr kumimoji="0" lang="en-US" sz="2400" b="1" i="1" u="none" strike="noStrike" cap="none" normalizeH="0" baseline="0" dirty="0">
                          <a:ln>
                            <a:noFill/>
                          </a:ln>
                          <a:solidFill>
                            <a:srgbClr val="B2B2B2"/>
                          </a:solidFill>
                          <a:effectLst/>
                          <a:latin typeface="Arial" pitchFamily="34" charset="0"/>
                        </a:rPr>
                        <a:t>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EAEAEA"/>
                          </a:solidFill>
                          <a:effectLst/>
                          <a:latin typeface="Arial" pitchFamily="34" charset="0"/>
                        </a:rPr>
                        <a:t>Prolonged retinal circulation time, but NO capillary </a:t>
                      </a:r>
                      <a:r>
                        <a:rPr kumimoji="0" lang="en-US" sz="1700" b="0" i="0" u="none" strike="noStrike" cap="none" normalizeH="0" baseline="0" dirty="0" err="1">
                          <a:ln>
                            <a:noFill/>
                          </a:ln>
                          <a:solidFill>
                            <a:srgbClr val="EAEAEA"/>
                          </a:solidFill>
                          <a:effectLst/>
                          <a:latin typeface="Arial" pitchFamily="34" charset="0"/>
                        </a:rPr>
                        <a:t>nonperfusion</a:t>
                      </a:r>
                      <a:endParaRPr kumimoji="0" lang="en-US" sz="1700" b="0" i="0" u="none" strike="noStrike" cap="none" normalizeH="0" baseline="0" dirty="0">
                        <a:ln>
                          <a:noFill/>
                        </a:ln>
                        <a:solidFill>
                          <a:srgbClr val="EAEAEA"/>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29726"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i="1" dirty="0">
                <a:solidFill>
                  <a:srgbClr val="0000FF"/>
                </a:solidFill>
              </a:rPr>
              <a:t>What test must be run to determine whether a CRVO is ischemic or nonischemic?</a:t>
            </a:r>
          </a:p>
          <a:p>
            <a:pPr eaLnBrk="1" hangingPunct="1"/>
            <a:r>
              <a:rPr lang="en-US" altLang="en-US" sz="1600" dirty="0">
                <a:solidFill>
                  <a:srgbClr val="0000FF"/>
                </a:solidFill>
              </a:rPr>
              <a:t>Fluorescein angiography</a:t>
            </a:r>
          </a:p>
          <a:p>
            <a:pPr eaLnBrk="1" hangingPunct="1"/>
            <a:endParaRPr lang="en-US" altLang="en-US" sz="1600" i="1" dirty="0">
              <a:solidFill>
                <a:srgbClr val="0000FF"/>
              </a:solidFill>
            </a:endParaRPr>
          </a:p>
          <a:p>
            <a:pPr eaLnBrk="1" hangingPunct="1"/>
            <a:r>
              <a:rPr lang="en-US" altLang="en-US" sz="1600" i="1" dirty="0">
                <a:solidFill>
                  <a:srgbClr val="FFFF66"/>
                </a:solidFill>
              </a:rPr>
              <a:t>What FA finding is common to both ischemic and nonischemic subtypes?</a:t>
            </a:r>
          </a:p>
          <a:p>
            <a:pPr eaLnBrk="1" hangingPunct="1"/>
            <a:r>
              <a:rPr lang="en-US" altLang="en-US" sz="1600" dirty="0">
                <a:solidFill>
                  <a:srgbClr val="FFFF66"/>
                </a:solidFill>
              </a:rPr>
              <a:t>Prolonged retinal circulation time</a:t>
            </a:r>
          </a:p>
          <a:p>
            <a:pPr eaLnBrk="1" hangingPunct="1"/>
            <a:endParaRPr lang="en-US" altLang="en-US" sz="1600" dirty="0">
              <a:solidFill>
                <a:srgbClr val="FFFF66"/>
              </a:solidFill>
            </a:endParaRPr>
          </a:p>
          <a:p>
            <a:pPr eaLnBrk="1" hangingPunct="1"/>
            <a:r>
              <a:rPr lang="en-US" altLang="en-US" sz="1600" i="1" dirty="0">
                <a:solidFill>
                  <a:srgbClr val="FFFF66"/>
                </a:solidFill>
              </a:rPr>
              <a:t>What FA finding defines an ischemic CR</a:t>
            </a:r>
          </a:p>
          <a:p>
            <a:pPr eaLnBrk="1" hangingPunct="1"/>
            <a:endParaRPr lang="en-US" altLang="en-US" sz="1600" i="1" dirty="0">
              <a:solidFill>
                <a:srgbClr val="FFFF66"/>
              </a:solidFill>
            </a:endParaRPr>
          </a:p>
          <a:p>
            <a:pPr eaLnBrk="1" hangingPunct="1"/>
            <a:r>
              <a:rPr lang="en-US" altLang="en-US" sz="1600" i="1" dirty="0">
                <a:solidFill>
                  <a:srgbClr val="FFFF66"/>
                </a:solidFill>
              </a:rPr>
              <a:t>VO?</a:t>
            </a:r>
          </a:p>
          <a:p>
            <a:pPr eaLnBrk="1" hangingPunct="1"/>
            <a:r>
              <a:rPr lang="en-US" altLang="en-US" sz="1600" dirty="0">
                <a:solidFill>
                  <a:srgbClr val="FFFF66"/>
                </a:solidFill>
              </a:rPr>
              <a:t>10+ disc diameters of capillary nonperfusion</a:t>
            </a:r>
          </a:p>
        </p:txBody>
      </p:sp>
      <p:sp>
        <p:nvSpPr>
          <p:cNvPr id="29727" name="Text Box 31"/>
          <p:cNvSpPr txBox="1">
            <a:spLocks noChangeArrowheads="1"/>
          </p:cNvSpPr>
          <p:nvPr/>
        </p:nvSpPr>
        <p:spPr bwMode="auto">
          <a:xfrm>
            <a:off x="2641600" y="2057400"/>
            <a:ext cx="5969000" cy="1815882"/>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solidFill>
                  <a:schemeClr val="bg1">
                    <a:lumMod val="75000"/>
                  </a:schemeClr>
                </a:solidFill>
              </a:rPr>
              <a:t>What is the classic description of the fundus in CRVO?</a:t>
            </a:r>
          </a:p>
          <a:p>
            <a:pPr eaLnBrk="1" hangingPunct="1"/>
            <a:r>
              <a:rPr lang="en-US" altLang="en-US" sz="1600" b="1" dirty="0">
                <a:solidFill>
                  <a:schemeClr val="bg1">
                    <a:lumMod val="75000"/>
                  </a:schemeClr>
                </a:solidFill>
              </a:rPr>
              <a:t>Blood and thunder</a:t>
            </a:r>
          </a:p>
          <a:p>
            <a:pPr eaLnBrk="1" hangingPunct="1"/>
            <a:endParaRPr lang="en-US" altLang="en-US" sz="1600" dirty="0">
              <a:solidFill>
                <a:schemeClr val="bg1">
                  <a:lumMod val="75000"/>
                </a:schemeClr>
              </a:solidFill>
            </a:endParaRPr>
          </a:p>
          <a:p>
            <a:pPr eaLnBrk="1" hangingPunct="1"/>
            <a:r>
              <a:rPr lang="en-US" altLang="en-US" sz="1600" i="1" dirty="0">
                <a:solidFill>
                  <a:schemeClr val="bg1">
                    <a:lumMod val="75000"/>
                  </a:schemeClr>
                </a:solidFill>
              </a:rPr>
              <a:t>What impact does this frequently have on attempts to determine whether a CRVO is ischemic or not?</a:t>
            </a:r>
          </a:p>
          <a:p>
            <a:pPr eaLnBrk="1" hangingPunct="1"/>
            <a:r>
              <a:rPr lang="en-US" altLang="en-US" sz="1600" b="1" dirty="0">
                <a:solidFill>
                  <a:srgbClr val="FF0000"/>
                </a:solidFill>
              </a:rPr>
              <a:t>Heme</a:t>
            </a:r>
            <a:r>
              <a:rPr lang="en-US" altLang="en-US" sz="1600" b="1" dirty="0"/>
              <a:t> </a:t>
            </a:r>
            <a:r>
              <a:rPr lang="en-US" altLang="en-US" sz="1600" b="1" dirty="0">
                <a:solidFill>
                  <a:srgbClr val="FFFF00"/>
                </a:solidFill>
              </a:rPr>
              <a:t>and</a:t>
            </a:r>
            <a:r>
              <a:rPr lang="en-US" altLang="en-US" sz="1600" b="1" dirty="0"/>
              <a:t> </a:t>
            </a:r>
            <a:r>
              <a:rPr lang="en-US" altLang="en-US" sz="1600" b="1" dirty="0">
                <a:solidFill>
                  <a:schemeClr val="bg1"/>
                </a:solidFill>
              </a:rPr>
              <a:t>cotton-wool spots (CWS)</a:t>
            </a:r>
            <a:r>
              <a:rPr lang="en-US" altLang="en-US" sz="1600" b="1" dirty="0"/>
              <a:t> </a:t>
            </a:r>
            <a:r>
              <a:rPr lang="en-US" altLang="en-US" sz="1600" b="1" dirty="0">
                <a:solidFill>
                  <a:srgbClr val="FFFF00"/>
                </a:solidFill>
              </a:rPr>
              <a:t>may obscure FA </a:t>
            </a:r>
            <a:r>
              <a:rPr lang="en-US" altLang="en-US" sz="1600" b="1" dirty="0" err="1">
                <a:solidFill>
                  <a:srgbClr val="FFFF00"/>
                </a:solidFill>
              </a:rPr>
              <a:t>hyperfluorescence</a:t>
            </a:r>
            <a:r>
              <a:rPr lang="en-US" altLang="en-US" sz="1600" b="1" dirty="0">
                <a:solidFill>
                  <a:srgbClr val="FFFF00"/>
                </a:solidFill>
              </a:rPr>
              <a:t>, rendering FA interpretation problematic</a:t>
            </a:r>
          </a:p>
        </p:txBody>
      </p:sp>
      <p:grpSp>
        <p:nvGrpSpPr>
          <p:cNvPr id="29728" name="Group 51"/>
          <p:cNvGrpSpPr>
            <a:grpSpLocks/>
          </p:cNvGrpSpPr>
          <p:nvPr/>
        </p:nvGrpSpPr>
        <p:grpSpPr bwMode="auto">
          <a:xfrm>
            <a:off x="838200" y="4267200"/>
            <a:ext cx="2514600" cy="228600"/>
            <a:chOff x="528" y="2688"/>
            <a:chExt cx="1680" cy="192"/>
          </a:xfrm>
        </p:grpSpPr>
        <p:grpSp>
          <p:nvGrpSpPr>
            <p:cNvPr id="29740" name="Group 33"/>
            <p:cNvGrpSpPr>
              <a:grpSpLocks/>
            </p:cNvGrpSpPr>
            <p:nvPr/>
          </p:nvGrpSpPr>
          <p:grpSpPr bwMode="auto">
            <a:xfrm>
              <a:off x="528" y="2688"/>
              <a:ext cx="1680" cy="192"/>
              <a:chOff x="1680" y="1344"/>
              <a:chExt cx="1680" cy="192"/>
            </a:xfrm>
          </p:grpSpPr>
          <p:sp>
            <p:nvSpPr>
              <p:cNvPr id="29747" name="Line 34"/>
              <p:cNvSpPr>
                <a:spLocks noChangeShapeType="1"/>
              </p:cNvSpPr>
              <p:nvPr/>
            </p:nvSpPr>
            <p:spPr bwMode="auto">
              <a:xfrm>
                <a:off x="168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8" name="Line 35"/>
              <p:cNvSpPr>
                <a:spLocks noChangeShapeType="1"/>
              </p:cNvSpPr>
              <p:nvPr/>
            </p:nvSpPr>
            <p:spPr bwMode="auto">
              <a:xfrm>
                <a:off x="182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9" name="Line 36"/>
              <p:cNvSpPr>
                <a:spLocks noChangeShapeType="1"/>
              </p:cNvSpPr>
              <p:nvPr/>
            </p:nvSpPr>
            <p:spPr bwMode="auto">
              <a:xfrm>
                <a:off x="196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0" name="Line 37"/>
              <p:cNvSpPr>
                <a:spLocks noChangeShapeType="1"/>
              </p:cNvSpPr>
              <p:nvPr/>
            </p:nvSpPr>
            <p:spPr bwMode="auto">
              <a:xfrm>
                <a:off x="211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1" name="Line 38"/>
              <p:cNvSpPr>
                <a:spLocks noChangeShapeType="1"/>
              </p:cNvSpPr>
              <p:nvPr/>
            </p:nvSpPr>
            <p:spPr bwMode="auto">
              <a:xfrm>
                <a:off x="225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2" name="Line 39"/>
              <p:cNvSpPr>
                <a:spLocks noChangeShapeType="1"/>
              </p:cNvSpPr>
              <p:nvPr/>
            </p:nvSpPr>
            <p:spPr bwMode="auto">
              <a:xfrm>
                <a:off x="240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3" name="Line 40"/>
              <p:cNvSpPr>
                <a:spLocks noChangeShapeType="1"/>
              </p:cNvSpPr>
              <p:nvPr/>
            </p:nvSpPr>
            <p:spPr bwMode="auto">
              <a:xfrm>
                <a:off x="254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4" name="Line 41"/>
              <p:cNvSpPr>
                <a:spLocks noChangeShapeType="1"/>
              </p:cNvSpPr>
              <p:nvPr/>
            </p:nvSpPr>
            <p:spPr bwMode="auto">
              <a:xfrm>
                <a:off x="268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5" name="Line 42"/>
              <p:cNvSpPr>
                <a:spLocks noChangeShapeType="1"/>
              </p:cNvSpPr>
              <p:nvPr/>
            </p:nvSpPr>
            <p:spPr bwMode="auto">
              <a:xfrm>
                <a:off x="283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6" name="Line 43"/>
              <p:cNvSpPr>
                <a:spLocks noChangeShapeType="1"/>
              </p:cNvSpPr>
              <p:nvPr/>
            </p:nvSpPr>
            <p:spPr bwMode="auto">
              <a:xfrm>
                <a:off x="297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7" name="Line 44"/>
              <p:cNvSpPr>
                <a:spLocks noChangeShapeType="1"/>
              </p:cNvSpPr>
              <p:nvPr/>
            </p:nvSpPr>
            <p:spPr bwMode="auto">
              <a:xfrm>
                <a:off x="312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41" name="Oval 45"/>
            <p:cNvSpPr>
              <a:spLocks noChangeArrowheads="1"/>
            </p:cNvSpPr>
            <p:nvPr/>
          </p:nvSpPr>
          <p:spPr bwMode="auto">
            <a:xfrm>
              <a:off x="72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2" name="Oval 46"/>
            <p:cNvSpPr>
              <a:spLocks noChangeArrowheads="1"/>
            </p:cNvSpPr>
            <p:nvPr/>
          </p:nvSpPr>
          <p:spPr bwMode="auto">
            <a:xfrm>
              <a:off x="96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3" name="Oval 47"/>
            <p:cNvSpPr>
              <a:spLocks noChangeArrowheads="1"/>
            </p:cNvSpPr>
            <p:nvPr/>
          </p:nvSpPr>
          <p:spPr bwMode="auto">
            <a:xfrm>
              <a:off x="120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4" name="Oval 48"/>
            <p:cNvSpPr>
              <a:spLocks noChangeArrowheads="1"/>
            </p:cNvSpPr>
            <p:nvPr/>
          </p:nvSpPr>
          <p:spPr bwMode="auto">
            <a:xfrm>
              <a:off x="144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5" name="Oval 49"/>
            <p:cNvSpPr>
              <a:spLocks noChangeArrowheads="1"/>
            </p:cNvSpPr>
            <p:nvPr/>
          </p:nvSpPr>
          <p:spPr bwMode="auto">
            <a:xfrm>
              <a:off x="1632"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46" name="Oval 50"/>
            <p:cNvSpPr>
              <a:spLocks noChangeArrowheads="1"/>
            </p:cNvSpPr>
            <p:nvPr/>
          </p:nvSpPr>
          <p:spPr bwMode="auto">
            <a:xfrm>
              <a:off x="1872"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2972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182B9D-2A2E-443B-9F0E-CB966B9CAA3A}" type="slidenum">
              <a:rPr lang="en-US" altLang="en-US" smtClean="0"/>
              <a:pPr eaLnBrk="1" hangingPunct="1"/>
              <a:t>153</a:t>
            </a:fld>
            <a:endParaRPr lang="en-US" altLang="en-US"/>
          </a:p>
        </p:txBody>
      </p:sp>
      <p:grpSp>
        <p:nvGrpSpPr>
          <p:cNvPr id="29730" name="Group 52"/>
          <p:cNvGrpSpPr>
            <a:grpSpLocks/>
          </p:cNvGrpSpPr>
          <p:nvPr/>
        </p:nvGrpSpPr>
        <p:grpSpPr bwMode="auto">
          <a:xfrm>
            <a:off x="6096000" y="1600200"/>
            <a:ext cx="1220788" cy="228600"/>
            <a:chOff x="528" y="2688"/>
            <a:chExt cx="816" cy="192"/>
          </a:xfrm>
        </p:grpSpPr>
        <p:grpSp>
          <p:nvGrpSpPr>
            <p:cNvPr id="29731" name="Group 53"/>
            <p:cNvGrpSpPr>
              <a:grpSpLocks/>
            </p:cNvGrpSpPr>
            <p:nvPr/>
          </p:nvGrpSpPr>
          <p:grpSpPr bwMode="auto">
            <a:xfrm>
              <a:off x="528" y="2688"/>
              <a:ext cx="816" cy="192"/>
              <a:chOff x="1680" y="1344"/>
              <a:chExt cx="816" cy="192"/>
            </a:xfrm>
          </p:grpSpPr>
          <p:sp>
            <p:nvSpPr>
              <p:cNvPr id="29735" name="Line 54"/>
              <p:cNvSpPr>
                <a:spLocks noChangeShapeType="1"/>
              </p:cNvSpPr>
              <p:nvPr/>
            </p:nvSpPr>
            <p:spPr bwMode="auto">
              <a:xfrm>
                <a:off x="1680"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6" name="Line 55"/>
              <p:cNvSpPr>
                <a:spLocks noChangeShapeType="1"/>
              </p:cNvSpPr>
              <p:nvPr/>
            </p:nvSpPr>
            <p:spPr bwMode="auto">
              <a:xfrm>
                <a:off x="1824"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7" name="Line 56"/>
              <p:cNvSpPr>
                <a:spLocks noChangeShapeType="1"/>
              </p:cNvSpPr>
              <p:nvPr/>
            </p:nvSpPr>
            <p:spPr bwMode="auto">
              <a:xfrm>
                <a:off x="1968"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8" name="Line 57"/>
              <p:cNvSpPr>
                <a:spLocks noChangeShapeType="1"/>
              </p:cNvSpPr>
              <p:nvPr/>
            </p:nvSpPr>
            <p:spPr bwMode="auto">
              <a:xfrm>
                <a:off x="2112"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39" name="Line 58"/>
              <p:cNvSpPr>
                <a:spLocks noChangeShapeType="1"/>
              </p:cNvSpPr>
              <p:nvPr/>
            </p:nvSpPr>
            <p:spPr bwMode="auto">
              <a:xfrm>
                <a:off x="2256" y="1344"/>
                <a:ext cx="240" cy="1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32" name="Oval 65"/>
            <p:cNvSpPr>
              <a:spLocks noChangeArrowheads="1"/>
            </p:cNvSpPr>
            <p:nvPr/>
          </p:nvSpPr>
          <p:spPr bwMode="auto">
            <a:xfrm>
              <a:off x="72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33" name="Oval 66"/>
            <p:cNvSpPr>
              <a:spLocks noChangeArrowheads="1"/>
            </p:cNvSpPr>
            <p:nvPr/>
          </p:nvSpPr>
          <p:spPr bwMode="auto">
            <a:xfrm>
              <a:off x="960" y="2784"/>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34" name="Oval 67"/>
            <p:cNvSpPr>
              <a:spLocks noChangeArrowheads="1"/>
            </p:cNvSpPr>
            <p:nvPr/>
          </p:nvSpPr>
          <p:spPr bwMode="auto">
            <a:xfrm>
              <a:off x="1200" y="2688"/>
              <a:ext cx="96" cy="96"/>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3" name="Oval 2">
            <a:extLst>
              <a:ext uri="{FF2B5EF4-FFF2-40B4-BE49-F238E27FC236}">
                <a16:creationId xmlns:a16="http://schemas.microsoft.com/office/drawing/2014/main" id="{3C29CEF8-07A2-48DD-A971-B8C65123E709}"/>
              </a:ext>
            </a:extLst>
          </p:cNvPr>
          <p:cNvSpPr/>
          <p:nvPr/>
        </p:nvSpPr>
        <p:spPr>
          <a:xfrm>
            <a:off x="2203269" y="3022164"/>
            <a:ext cx="6568440" cy="115591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7E8903-E099-4FEC-9179-FC3EFC4443CE}"/>
              </a:ext>
            </a:extLst>
          </p:cNvPr>
          <p:cNvSpPr txBox="1"/>
          <p:nvPr/>
        </p:nvSpPr>
        <p:spPr>
          <a:xfrm>
            <a:off x="2654950" y="2540793"/>
            <a:ext cx="4660250" cy="646331"/>
          </a:xfrm>
          <a:prstGeom prst="rect">
            <a:avLst/>
          </a:prstGeom>
          <a:solidFill>
            <a:srgbClr val="CCFFCC"/>
          </a:solidFill>
        </p:spPr>
        <p:txBody>
          <a:bodyPr wrap="none" rtlCol="0">
            <a:spAutoFit/>
          </a:bodyPr>
          <a:lstStyle/>
          <a:p>
            <a:r>
              <a:rPr lang="en-US" i="1" dirty="0">
                <a:solidFill>
                  <a:srgbClr val="0000FF"/>
                </a:solidFill>
              </a:rPr>
              <a:t>How are such CRVOs classified?</a:t>
            </a:r>
          </a:p>
          <a:p>
            <a:r>
              <a:rPr lang="en-US" dirty="0">
                <a:solidFill>
                  <a:srgbClr val="0000FF"/>
                </a:solidFill>
              </a:rPr>
              <a:t>As </a:t>
            </a:r>
            <a:r>
              <a:rPr lang="en-US" i="1" dirty="0">
                <a:solidFill>
                  <a:srgbClr val="0000FF"/>
                </a:solidFill>
              </a:rPr>
              <a:t>indeterminate</a:t>
            </a:r>
            <a:r>
              <a:rPr lang="en-US" dirty="0">
                <a:solidFill>
                  <a:srgbClr val="0000FF"/>
                </a:solidFill>
              </a:rPr>
              <a:t>, as mentioned previously</a:t>
            </a:r>
          </a:p>
        </p:txBody>
      </p:sp>
      <p:sp>
        <p:nvSpPr>
          <p:cNvPr id="5" name="TextBox 4">
            <a:extLst>
              <a:ext uri="{FF2B5EF4-FFF2-40B4-BE49-F238E27FC236}">
                <a16:creationId xmlns:a16="http://schemas.microsoft.com/office/drawing/2014/main" id="{F785D3EF-CBEB-4034-9EF7-F21947C115CB}"/>
              </a:ext>
            </a:extLst>
          </p:cNvPr>
          <p:cNvSpPr txBox="1"/>
          <p:nvPr/>
        </p:nvSpPr>
        <p:spPr>
          <a:xfrm>
            <a:off x="501235" y="2514600"/>
            <a:ext cx="2111475" cy="707886"/>
          </a:xfrm>
          <a:prstGeom prst="rect">
            <a:avLst/>
          </a:prstGeom>
          <a:solidFill>
            <a:schemeClr val="tx1"/>
          </a:solidFill>
        </p:spPr>
        <p:txBody>
          <a:bodyPr wrap="none" rtlCol="0">
            <a:spAutoFit/>
          </a:bodyPr>
          <a:lstStyle/>
          <a:p>
            <a:pPr algn="ctr"/>
            <a:r>
              <a:rPr lang="en-US" sz="2000" dirty="0">
                <a:solidFill>
                  <a:schemeClr val="bg1"/>
                </a:solidFill>
                <a:latin typeface="Segoe Script" panose="020B0504020000000003" pitchFamily="34" charset="0"/>
              </a:rPr>
              <a:t>Indeterminate</a:t>
            </a:r>
          </a:p>
          <a:p>
            <a:pPr algn="ctr"/>
            <a:r>
              <a:rPr lang="en-US" sz="2000" b="1" dirty="0">
                <a:solidFill>
                  <a:schemeClr val="bg1"/>
                </a:solidFill>
                <a:latin typeface="Segoe Script" panose="020B0504020000000003" pitchFamily="34" charset="0"/>
              </a:rPr>
              <a:t>C</a:t>
            </a:r>
            <a:r>
              <a:rPr lang="en-US" sz="2000" b="1" dirty="0">
                <a:solidFill>
                  <a:srgbClr val="FF0000"/>
                </a:solidFill>
                <a:latin typeface="Segoe Script" panose="020B0504020000000003" pitchFamily="34" charset="0"/>
              </a:rPr>
              <a:t>R</a:t>
            </a:r>
            <a:r>
              <a:rPr lang="en-US" sz="2000" b="1" dirty="0">
                <a:solidFill>
                  <a:schemeClr val="bg1"/>
                </a:solidFill>
                <a:latin typeface="Segoe Script" panose="020B0504020000000003" pitchFamily="34" charset="0"/>
              </a:rPr>
              <a:t>V</a:t>
            </a:r>
            <a:r>
              <a:rPr lang="en-US" sz="2000" b="1" dirty="0">
                <a:solidFill>
                  <a:srgbClr val="FF0000"/>
                </a:solidFill>
                <a:latin typeface="Segoe Script" panose="020B0504020000000003" pitchFamily="34" charset="0"/>
              </a:rPr>
              <a:t>O</a:t>
            </a:r>
          </a:p>
        </p:txBody>
      </p:sp>
      <p:sp>
        <p:nvSpPr>
          <p:cNvPr id="6" name="TextBox 5">
            <a:extLst>
              <a:ext uri="{FF2B5EF4-FFF2-40B4-BE49-F238E27FC236}">
                <a16:creationId xmlns:a16="http://schemas.microsoft.com/office/drawing/2014/main" id="{5913C5E6-F133-4010-B411-BCA88F3EB75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224AA767-5D6D-464E-9BDD-1409F8A17FA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633594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8403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7683B8-CA69-4746-9D4F-F596A8AF909A}" type="slidenum">
              <a:rPr lang="en-US" altLang="en-US" smtClean="0"/>
              <a:pPr eaLnBrk="1" hangingPunct="1"/>
              <a:t>154</a:t>
            </a:fld>
            <a:endParaRPr lang="en-US" altLang="en-US"/>
          </a:p>
        </p:txBody>
      </p:sp>
      <p:graphicFrame>
        <p:nvGraphicFramePr>
          <p:cNvPr id="102403"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FF"/>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with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Nonischemic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a:ln>
                            <a:noFill/>
                          </a:ln>
                          <a:solidFill>
                            <a:srgbClr val="EAEAEA"/>
                          </a:solidFill>
                          <a:effectLst/>
                          <a:latin typeface="Arial" pitchFamily="34" charset="0"/>
                        </a:rPr>
                        <a:t>Prolonged retinal circulation time, but NO capillary nonperfusion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84030" name="Text Box 31"/>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What test must be run to determine whether a CRVO is ischemic or nonischemic?</a:t>
            </a:r>
          </a:p>
          <a:p>
            <a:pPr eaLnBrk="1" hangingPunct="1"/>
            <a:r>
              <a:rPr lang="en-US" sz="1600" dirty="0">
                <a:solidFill>
                  <a:srgbClr val="0000FF"/>
                </a:solidFill>
              </a:rPr>
              <a:t>Fluorescein angiography</a:t>
            </a:r>
          </a:p>
          <a:p>
            <a:pPr eaLnBrk="1" hangingPunct="1"/>
            <a:endParaRPr lang="en-US" sz="1600" i="1" dirty="0">
              <a:solidFill>
                <a:srgbClr val="0000FF"/>
              </a:solidFill>
            </a:endParaRPr>
          </a:p>
          <a:p>
            <a:pPr eaLnBrk="1" hangingPunct="1"/>
            <a:r>
              <a:rPr lang="en-US" sz="1600" i="1" dirty="0">
                <a:solidFill>
                  <a:srgbClr val="0000FF"/>
                </a:solidFill>
              </a:rPr>
              <a:t>What FA finding is common to both ischemic and nonischemic subtypes?</a:t>
            </a:r>
          </a:p>
          <a:p>
            <a:pPr eaLnBrk="1" hangingPunct="1"/>
            <a:r>
              <a:rPr lang="en-US" sz="1600" dirty="0">
                <a:solidFill>
                  <a:srgbClr val="FFFF66"/>
                </a:solidFill>
              </a:rPr>
              <a:t>Prolonged retinal circulation time</a:t>
            </a:r>
          </a:p>
          <a:p>
            <a:pPr eaLnBrk="1" hangingPunct="1"/>
            <a:endParaRPr lang="en-US" sz="1600" dirty="0">
              <a:solidFill>
                <a:srgbClr val="FFFF66"/>
              </a:solidFill>
            </a:endParaRPr>
          </a:p>
          <a:p>
            <a:pPr eaLnBrk="1" hangingPunct="1"/>
            <a:r>
              <a:rPr lang="en-US" sz="1600" i="1" dirty="0">
                <a:solidFill>
                  <a:srgbClr val="FFFF66"/>
                </a:solidFill>
              </a:rPr>
              <a:t>What FA finding defines an ischemic CR</a:t>
            </a:r>
          </a:p>
          <a:p>
            <a:pPr eaLnBrk="1" hangingPunct="1"/>
            <a:endParaRPr lang="en-US" sz="1600" i="1" dirty="0">
              <a:solidFill>
                <a:srgbClr val="FFFF66"/>
              </a:solidFill>
            </a:endParaRPr>
          </a:p>
          <a:p>
            <a:pPr eaLnBrk="1" hangingPunct="1"/>
            <a:r>
              <a:rPr lang="en-US" sz="1600" i="1" dirty="0">
                <a:solidFill>
                  <a:srgbClr val="FFFF66"/>
                </a:solidFill>
              </a:rPr>
              <a:t>VO?</a:t>
            </a:r>
          </a:p>
          <a:p>
            <a:pPr eaLnBrk="1" hangingPunct="1"/>
            <a:r>
              <a:rPr lang="en-US" sz="1600" dirty="0">
                <a:solidFill>
                  <a:srgbClr val="FFFF66"/>
                </a:solidFill>
              </a:rPr>
              <a:t>10+ disc diameters of capillary nonperfusion</a:t>
            </a:r>
          </a:p>
        </p:txBody>
      </p:sp>
      <p:sp>
        <p:nvSpPr>
          <p:cNvPr id="3" name="TextBox 2">
            <a:extLst>
              <a:ext uri="{FF2B5EF4-FFF2-40B4-BE49-F238E27FC236}">
                <a16:creationId xmlns:a16="http://schemas.microsoft.com/office/drawing/2014/main" id="{E2B6C5C1-03A6-4751-AAFC-3B2B23E144A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0A0F516F-CFE7-4D97-908F-147AF43FD5C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21213105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8505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459A18-F021-4140-A5B5-7680FDA669CE}" type="slidenum">
              <a:rPr lang="en-US" altLang="en-US" smtClean="0"/>
              <a:pPr eaLnBrk="1" hangingPunct="1"/>
              <a:t>155</a:t>
            </a:fld>
            <a:endParaRPr lang="en-US" altLang="en-US"/>
          </a:p>
        </p:txBody>
      </p:sp>
      <p:graphicFrame>
        <p:nvGraphicFramePr>
          <p:cNvPr id="104451" name="Group 3"/>
          <p:cNvGraphicFramePr>
            <a:graphicFrameLocks noGrp="1"/>
          </p:cNvGraphicFramePr>
          <p:nvPr>
            <p:extLst>
              <p:ext uri="{D42A27DB-BD31-4B8C-83A1-F6EECF244321}">
                <p14:modId xmlns:p14="http://schemas.microsoft.com/office/powerpoint/2010/main" val="326956492"/>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FF"/>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a:t>
                      </a:r>
                      <a:r>
                        <a:rPr kumimoji="0" lang="en-US" sz="1700" b="0" i="0" u="none" strike="noStrike" cap="none" normalizeH="0" baseline="0" dirty="0">
                          <a:ln>
                            <a:noFill/>
                          </a:ln>
                          <a:solidFill>
                            <a:srgbClr val="EAEAEA"/>
                          </a:solidFill>
                          <a:effectLst/>
                          <a:latin typeface="Arial" pitchFamily="34" charset="0"/>
                        </a:rPr>
                        <a:t>with…</a:t>
                      </a:r>
                      <a:r>
                        <a:rPr kumimoji="0" lang="en-US" sz="1700" b="1" i="0" u="none" strike="noStrike" cap="none" normalizeH="0" baseline="0" dirty="0">
                          <a:ln>
                            <a:noFill/>
                          </a:ln>
                          <a:solidFill>
                            <a:srgbClr val="EAEAEA"/>
                          </a:solidFill>
                          <a:effectLst/>
                          <a:latin typeface="Arial" pitchFamily="34" charset="0"/>
                        </a:rPr>
                        <a:t>10+ DD </a:t>
                      </a:r>
                      <a:r>
                        <a:rPr kumimoji="0" lang="en-US" sz="1700" b="0" i="0" u="none" strike="noStrike" cap="none" normalizeH="0" baseline="0" dirty="0">
                          <a:ln>
                            <a:noFill/>
                          </a:ln>
                          <a:solidFill>
                            <a:srgbClr val="EAEAEA"/>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Nonischemic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a:t>
                      </a:r>
                      <a:r>
                        <a:rPr kumimoji="0" lang="en-US" sz="1700" b="0" i="0" u="none" strike="noStrike" cap="none" normalizeH="0" baseline="0" dirty="0">
                          <a:ln>
                            <a:noFill/>
                          </a:ln>
                          <a:solidFill>
                            <a:srgbClr val="EAEAEA"/>
                          </a:solidFill>
                          <a:effectLst/>
                          <a:latin typeface="Arial" pitchFamily="34" charset="0"/>
                        </a:rPr>
                        <a:t>with…</a:t>
                      </a:r>
                      <a:r>
                        <a:rPr kumimoji="0" lang="en-US" sz="1700" b="1" i="0" u="none" strike="noStrike" cap="none" normalizeH="0" baseline="0" dirty="0">
                          <a:ln>
                            <a:noFill/>
                          </a:ln>
                          <a:solidFill>
                            <a:srgbClr val="EAEAEA"/>
                          </a:solidFill>
                          <a:effectLst/>
                          <a:latin typeface="Arial" pitchFamily="34" charset="0"/>
                        </a:rPr>
                        <a:t>minimal</a:t>
                      </a:r>
                      <a:r>
                        <a:rPr kumimoji="0" lang="en-US" sz="1700" b="0" i="0" u="none" strike="noStrike" cap="none" normalizeH="0" baseline="0" dirty="0">
                          <a:ln>
                            <a:noFill/>
                          </a:ln>
                          <a:solidFill>
                            <a:srgbClr val="EAEAEA"/>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85054"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What test must be run to determine whether a CRVO is ischemic or nonischemic?</a:t>
            </a:r>
          </a:p>
          <a:p>
            <a:pPr eaLnBrk="1" hangingPunct="1"/>
            <a:r>
              <a:rPr lang="en-US" sz="1600" dirty="0">
                <a:solidFill>
                  <a:srgbClr val="0000FF"/>
                </a:solidFill>
              </a:rPr>
              <a:t>Fluorescein angiography</a:t>
            </a:r>
          </a:p>
          <a:p>
            <a:pPr eaLnBrk="1" hangingPunct="1"/>
            <a:endParaRPr lang="en-US" sz="1600" i="1" dirty="0">
              <a:solidFill>
                <a:srgbClr val="0000FF"/>
              </a:solidFill>
            </a:endParaRPr>
          </a:p>
          <a:p>
            <a:pPr eaLnBrk="1" hangingPunct="1"/>
            <a:r>
              <a:rPr lang="en-US" sz="1600" i="1" dirty="0">
                <a:solidFill>
                  <a:srgbClr val="0000FF"/>
                </a:solidFill>
              </a:rPr>
              <a:t>What FA finding is common to both ischemic and nonischemic subtypes?</a:t>
            </a:r>
          </a:p>
          <a:p>
            <a:pPr eaLnBrk="1" hangingPunct="1"/>
            <a:r>
              <a:rPr lang="en-US" sz="1600" dirty="0">
                <a:solidFill>
                  <a:srgbClr val="0000FF"/>
                </a:solidFill>
              </a:rPr>
              <a:t>Prolonged retinal circulation time</a:t>
            </a:r>
          </a:p>
          <a:p>
            <a:pPr eaLnBrk="1" hangingPunct="1"/>
            <a:endParaRPr lang="en-US" sz="1600" dirty="0">
              <a:solidFill>
                <a:srgbClr val="0000FF"/>
              </a:solidFill>
            </a:endParaRPr>
          </a:p>
          <a:p>
            <a:pPr eaLnBrk="1" hangingPunct="1"/>
            <a:r>
              <a:rPr lang="en-US" sz="1600" i="1" dirty="0">
                <a:solidFill>
                  <a:srgbClr val="FFFF66"/>
                </a:solidFill>
              </a:rPr>
              <a:t>What FA finding defines an ischemic CR</a:t>
            </a:r>
          </a:p>
          <a:p>
            <a:pPr eaLnBrk="1" hangingPunct="1"/>
            <a:endParaRPr lang="en-US" sz="1600" i="1" dirty="0">
              <a:solidFill>
                <a:srgbClr val="FFFF66"/>
              </a:solidFill>
            </a:endParaRPr>
          </a:p>
          <a:p>
            <a:pPr eaLnBrk="1" hangingPunct="1"/>
            <a:r>
              <a:rPr lang="en-US" sz="1600" i="1" dirty="0">
                <a:solidFill>
                  <a:srgbClr val="FFFF66"/>
                </a:solidFill>
              </a:rPr>
              <a:t>VO?</a:t>
            </a:r>
          </a:p>
          <a:p>
            <a:pPr eaLnBrk="1" hangingPunct="1"/>
            <a:r>
              <a:rPr lang="en-US" sz="1600" dirty="0">
                <a:solidFill>
                  <a:srgbClr val="FFFF66"/>
                </a:solidFill>
              </a:rPr>
              <a:t>10+ disc diameters of capillary nonperfusion</a:t>
            </a:r>
          </a:p>
        </p:txBody>
      </p:sp>
      <p:sp>
        <p:nvSpPr>
          <p:cNvPr id="3" name="TextBox 2">
            <a:extLst>
              <a:ext uri="{FF2B5EF4-FFF2-40B4-BE49-F238E27FC236}">
                <a16:creationId xmlns:a16="http://schemas.microsoft.com/office/drawing/2014/main" id="{9523B63C-B968-4179-A116-EAE7D579BBB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2D2FC343-BE4C-4335-9468-A9756840997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5560412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45B36A-5E50-4D86-96B2-CD5B0BAE0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818" y="1812076"/>
            <a:ext cx="7300363" cy="3233848"/>
          </a:xfrm>
          <a:prstGeom prst="rect">
            <a:avLst/>
          </a:prstGeom>
        </p:spPr>
      </p:pic>
      <p:sp>
        <p:nvSpPr>
          <p:cNvPr id="13" name="TextBox 12">
            <a:extLst>
              <a:ext uri="{FF2B5EF4-FFF2-40B4-BE49-F238E27FC236}">
                <a16:creationId xmlns:a16="http://schemas.microsoft.com/office/drawing/2014/main" id="{F67D0A04-E28C-4201-BBBE-050ECF508616}"/>
              </a:ext>
            </a:extLst>
          </p:cNvPr>
          <p:cNvSpPr txBox="1"/>
          <p:nvPr/>
        </p:nvSpPr>
        <p:spPr>
          <a:xfrm>
            <a:off x="2282434" y="6096000"/>
            <a:ext cx="4579139" cy="369332"/>
          </a:xfrm>
          <a:prstGeom prst="rect">
            <a:avLst/>
          </a:prstGeom>
          <a:noFill/>
        </p:spPr>
        <p:txBody>
          <a:bodyPr wrap="none" rtlCol="0">
            <a:spAutoFit/>
          </a:bodyPr>
          <a:lstStyle/>
          <a:p>
            <a:pPr algn="ctr"/>
            <a:r>
              <a:rPr lang="en-US" dirty="0"/>
              <a:t>CRVO: Prolonged circ time (note the timer)</a:t>
            </a:r>
          </a:p>
        </p:txBody>
      </p:sp>
      <p:sp>
        <p:nvSpPr>
          <p:cNvPr id="3" name="TextBox 2">
            <a:extLst>
              <a:ext uri="{FF2B5EF4-FFF2-40B4-BE49-F238E27FC236}">
                <a16:creationId xmlns:a16="http://schemas.microsoft.com/office/drawing/2014/main" id="{19917A75-29DF-45A9-8996-5A7ACFEBC4D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6FCFD2DF-8622-4100-8E6D-0AD891D1A44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11997672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86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FB2D69-D20F-424F-97FE-37D55FA19C44}" type="slidenum">
              <a:rPr lang="en-US" altLang="en-US" smtClean="0"/>
              <a:pPr eaLnBrk="1" hangingPunct="1"/>
              <a:t>157</a:t>
            </a:fld>
            <a:endParaRPr lang="en-US" altLang="en-US"/>
          </a:p>
        </p:txBody>
      </p:sp>
      <p:graphicFrame>
        <p:nvGraphicFramePr>
          <p:cNvPr id="105475" name="Group 3"/>
          <p:cNvGraphicFramePr>
            <a:graphicFrameLocks noGrp="1"/>
          </p:cNvGraphicFramePr>
          <p:nvPr>
            <p:extLst>
              <p:ext uri="{D42A27DB-BD31-4B8C-83A1-F6EECF244321}">
                <p14:modId xmlns:p14="http://schemas.microsoft.com/office/powerpoint/2010/main" val="3465715718"/>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FF"/>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rgbClr val="EAEAEA"/>
                          </a:solidFill>
                          <a:effectLst/>
                          <a:latin typeface="Arial" pitchFamily="34" charset="0"/>
                        </a:rPr>
                        <a:t>10+ DD </a:t>
                      </a:r>
                      <a:r>
                        <a:rPr kumimoji="0" lang="en-US" sz="1700" b="0" i="0" u="none" strike="noStrike" cap="none" normalizeH="0" baseline="0" dirty="0">
                          <a:ln>
                            <a:noFill/>
                          </a:ln>
                          <a:solidFill>
                            <a:srgbClr val="EAEAEA"/>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dirty="0" err="1">
                          <a:ln>
                            <a:noFill/>
                          </a:ln>
                          <a:solidFill>
                            <a:srgbClr val="0000FF"/>
                          </a:solidFill>
                          <a:effectLst/>
                          <a:latin typeface="Arial" pitchFamily="34" charset="0"/>
                        </a:rPr>
                        <a:t>Nonischemic</a:t>
                      </a:r>
                      <a:r>
                        <a:rPr kumimoji="0" lang="en-US" sz="2400" b="0" i="1" u="none" strike="noStrike" cap="none" normalizeH="0" baseline="0" dirty="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rgbClr val="EAEAEA"/>
                          </a:solidFill>
                          <a:effectLst/>
                          <a:latin typeface="Arial" pitchFamily="34" charset="0"/>
                        </a:rPr>
                        <a:t>minimal</a:t>
                      </a:r>
                      <a:r>
                        <a:rPr kumimoji="0" lang="en-US" sz="1700" b="0" i="0" u="none" strike="noStrike" cap="none" normalizeH="0" baseline="0" dirty="0">
                          <a:ln>
                            <a:noFill/>
                          </a:ln>
                          <a:solidFill>
                            <a:srgbClr val="EAEAEA"/>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86078" name="Text Box 30"/>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What test must be run to determine whether a CRVO is ischemic or nonischemic?</a:t>
            </a:r>
          </a:p>
          <a:p>
            <a:pPr eaLnBrk="1" hangingPunct="1"/>
            <a:r>
              <a:rPr lang="en-US" sz="1600" dirty="0">
                <a:solidFill>
                  <a:srgbClr val="0000FF"/>
                </a:solidFill>
              </a:rPr>
              <a:t>Fluorescein angiography</a:t>
            </a:r>
          </a:p>
          <a:p>
            <a:pPr eaLnBrk="1" hangingPunct="1"/>
            <a:endParaRPr lang="en-US" sz="1600" i="1" dirty="0">
              <a:solidFill>
                <a:srgbClr val="0000FF"/>
              </a:solidFill>
            </a:endParaRPr>
          </a:p>
          <a:p>
            <a:pPr eaLnBrk="1" hangingPunct="1"/>
            <a:r>
              <a:rPr lang="en-US" sz="1600" i="1" dirty="0">
                <a:solidFill>
                  <a:srgbClr val="0000FF"/>
                </a:solidFill>
              </a:rPr>
              <a:t>What FA finding is common to both ischemic and nonischemic subtypes?</a:t>
            </a:r>
          </a:p>
          <a:p>
            <a:pPr eaLnBrk="1" hangingPunct="1"/>
            <a:r>
              <a:rPr lang="en-US" sz="1600" dirty="0">
                <a:solidFill>
                  <a:srgbClr val="0000FF"/>
                </a:solidFill>
              </a:rPr>
              <a:t>Prolonged retinal circulation time</a:t>
            </a:r>
          </a:p>
          <a:p>
            <a:pPr eaLnBrk="1" hangingPunct="1"/>
            <a:endParaRPr lang="en-US" sz="1600" dirty="0">
              <a:solidFill>
                <a:srgbClr val="0000FF"/>
              </a:solidFill>
            </a:endParaRPr>
          </a:p>
          <a:p>
            <a:pPr eaLnBrk="1" hangingPunct="1"/>
            <a:r>
              <a:rPr lang="en-US" sz="1600" i="1" dirty="0">
                <a:solidFill>
                  <a:srgbClr val="0000FF"/>
                </a:solidFill>
              </a:rPr>
              <a:t>What FA finding differentiates ischemic from nonischemic CRVO?</a:t>
            </a:r>
          </a:p>
          <a:p>
            <a:pPr eaLnBrk="1" hangingPunct="1"/>
            <a:r>
              <a:rPr lang="en-US" sz="1600" dirty="0">
                <a:solidFill>
                  <a:srgbClr val="FFFF66"/>
                </a:solidFill>
              </a:rPr>
              <a:t>10+ disc diameters of capillary</a:t>
            </a:r>
          </a:p>
          <a:p>
            <a:pPr eaLnBrk="1" hangingPunct="1"/>
            <a:endParaRPr lang="en-US" sz="1600" dirty="0">
              <a:solidFill>
                <a:srgbClr val="FFFF66"/>
              </a:solidFill>
            </a:endParaRPr>
          </a:p>
          <a:p>
            <a:pPr eaLnBrk="1" hangingPunct="1"/>
            <a:r>
              <a:rPr lang="en-US" sz="1600" dirty="0">
                <a:solidFill>
                  <a:srgbClr val="FFFF66"/>
                </a:solidFill>
              </a:rPr>
              <a:t>y nonperfusion</a:t>
            </a:r>
          </a:p>
        </p:txBody>
      </p:sp>
      <p:sp>
        <p:nvSpPr>
          <p:cNvPr id="3" name="TextBox 2">
            <a:extLst>
              <a:ext uri="{FF2B5EF4-FFF2-40B4-BE49-F238E27FC236}">
                <a16:creationId xmlns:a16="http://schemas.microsoft.com/office/drawing/2014/main" id="{A61BBA56-456A-426C-AF4B-D2B47BE02AE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AD9D968B-DF0A-4B7B-A6C6-40C473909CE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94699827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8710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68CF1-9218-4093-8540-17ABF4BC3ADD}" type="slidenum">
              <a:rPr lang="en-US" altLang="en-US" smtClean="0"/>
              <a:pPr eaLnBrk="1" hangingPunct="1"/>
              <a:t>158</a:t>
            </a:fld>
            <a:endParaRPr lang="en-US" altLang="en-US"/>
          </a:p>
        </p:txBody>
      </p:sp>
      <p:graphicFrame>
        <p:nvGraphicFramePr>
          <p:cNvPr id="106499" name="Group 3"/>
          <p:cNvGraphicFramePr>
            <a:graphicFrameLocks noGrp="1"/>
          </p:cNvGraphicFramePr>
          <p:nvPr>
            <p:extLst>
              <p:ext uri="{D42A27DB-BD31-4B8C-83A1-F6EECF244321}">
                <p14:modId xmlns:p14="http://schemas.microsoft.com/office/powerpoint/2010/main" val="27658837"/>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FF"/>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rgbClr val="EAEAEA"/>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Nonischemic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rgbClr val="EAEAEA"/>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7" name="Text Box 30">
            <a:extLst>
              <a:ext uri="{FF2B5EF4-FFF2-40B4-BE49-F238E27FC236}">
                <a16:creationId xmlns:a16="http://schemas.microsoft.com/office/drawing/2014/main" id="{4E285E94-1739-45DC-86AD-625D692C8FAB}"/>
              </a:ext>
            </a:extLst>
          </p:cNvPr>
          <p:cNvSpPr txBox="1">
            <a:spLocks noChangeArrowheads="1"/>
          </p:cNvSpPr>
          <p:nvPr/>
        </p:nvSpPr>
        <p:spPr bwMode="auto">
          <a:xfrm>
            <a:off x="838200" y="3962400"/>
            <a:ext cx="7609263" cy="2554545"/>
          </a:xfrm>
          <a:prstGeom prst="rect">
            <a:avLst/>
          </a:prstGeom>
          <a:solidFill>
            <a:srgbClr val="FFFF66"/>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What test must be run to determine whether a CRVO is ischemic or nonischemic?</a:t>
            </a:r>
          </a:p>
          <a:p>
            <a:pPr eaLnBrk="1" hangingPunct="1"/>
            <a:r>
              <a:rPr lang="en-US" sz="1600" dirty="0">
                <a:solidFill>
                  <a:srgbClr val="0000FF"/>
                </a:solidFill>
              </a:rPr>
              <a:t>Fluorescein angiography</a:t>
            </a:r>
          </a:p>
          <a:p>
            <a:pPr eaLnBrk="1" hangingPunct="1"/>
            <a:endParaRPr lang="en-US" sz="1600" i="1" dirty="0">
              <a:solidFill>
                <a:srgbClr val="0000FF"/>
              </a:solidFill>
            </a:endParaRPr>
          </a:p>
          <a:p>
            <a:pPr eaLnBrk="1" hangingPunct="1"/>
            <a:r>
              <a:rPr lang="en-US" sz="1600" i="1" dirty="0">
                <a:solidFill>
                  <a:srgbClr val="0000FF"/>
                </a:solidFill>
              </a:rPr>
              <a:t>What FA finding is common to both ischemic and nonischemic subtypes?</a:t>
            </a:r>
          </a:p>
          <a:p>
            <a:pPr eaLnBrk="1" hangingPunct="1"/>
            <a:r>
              <a:rPr lang="en-US" sz="1600" dirty="0">
                <a:solidFill>
                  <a:srgbClr val="0000FF"/>
                </a:solidFill>
              </a:rPr>
              <a:t>Prolonged retinal circulation time</a:t>
            </a:r>
          </a:p>
          <a:p>
            <a:pPr eaLnBrk="1" hangingPunct="1"/>
            <a:endParaRPr lang="en-US" sz="1600" dirty="0">
              <a:solidFill>
                <a:srgbClr val="0000FF"/>
              </a:solidFill>
            </a:endParaRPr>
          </a:p>
          <a:p>
            <a:pPr eaLnBrk="1" hangingPunct="1"/>
            <a:r>
              <a:rPr lang="en-US" sz="1600" i="1" dirty="0">
                <a:solidFill>
                  <a:srgbClr val="0000FF"/>
                </a:solidFill>
              </a:rPr>
              <a:t>What FA finding differentiates ischemic from nonischemic CRVO?</a:t>
            </a:r>
          </a:p>
          <a:p>
            <a:pPr eaLnBrk="1" hangingPunct="1"/>
            <a:r>
              <a:rPr lang="en-US" sz="1600" dirty="0">
                <a:solidFill>
                  <a:srgbClr val="0000FF"/>
                </a:solidFill>
              </a:rPr>
              <a:t>The extent of capillary nonperfusion. </a:t>
            </a:r>
            <a:r>
              <a:rPr lang="en-US" sz="1600" dirty="0">
                <a:solidFill>
                  <a:srgbClr val="FFFF66"/>
                </a:solidFill>
              </a:rPr>
              <a:t>In ischemic CRVO, ten or more disc diameters of capillary nonperfusion are present, whereas in nonischemic, only a minimal amount is present.</a:t>
            </a:r>
          </a:p>
        </p:txBody>
      </p:sp>
      <p:sp>
        <p:nvSpPr>
          <p:cNvPr id="3" name="TextBox 2">
            <a:extLst>
              <a:ext uri="{FF2B5EF4-FFF2-40B4-BE49-F238E27FC236}">
                <a16:creationId xmlns:a16="http://schemas.microsoft.com/office/drawing/2014/main" id="{4EA7A054-E2A4-49B0-A885-F9936CF2686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01B162EA-F47D-4AF5-9902-E6BF031D8F0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610908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8710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668CF1-9218-4093-8540-17ABF4BC3ADD}" type="slidenum">
              <a:rPr lang="en-US" altLang="en-US" smtClean="0"/>
              <a:pPr eaLnBrk="1" hangingPunct="1"/>
              <a:t>159</a:t>
            </a:fld>
            <a:endParaRPr lang="en-US" altLang="en-US"/>
          </a:p>
        </p:txBody>
      </p:sp>
      <p:graphicFrame>
        <p:nvGraphicFramePr>
          <p:cNvPr id="106499" name="Group 3"/>
          <p:cNvGraphicFramePr>
            <a:graphicFrameLocks noGrp="1"/>
          </p:cNvGraphicFramePr>
          <p:nvPr>
            <p:extLst>
              <p:ext uri="{D42A27DB-BD31-4B8C-83A1-F6EECF244321}">
                <p14:modId xmlns:p14="http://schemas.microsoft.com/office/powerpoint/2010/main" val="2795754975"/>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FFCCCC"/>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rgbClr val="0000FF"/>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0000FF"/>
                          </a:solidFill>
                          <a:effectLst/>
                          <a:latin typeface="Arial" pitchFamily="34" charset="0"/>
                        </a:rPr>
                        <a:t>Nonischemic</a:t>
                      </a:r>
                      <a:r>
                        <a:rPr kumimoji="0" lang="en-US" sz="2400" b="0" i="1" u="none" strike="noStrike" cap="none" normalizeH="0" baseline="0">
                          <a:ln>
                            <a:noFill/>
                          </a:ln>
                          <a:solidFill>
                            <a:srgbClr val="0000FF"/>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7" name="Text Box 30">
            <a:extLst>
              <a:ext uri="{FF2B5EF4-FFF2-40B4-BE49-F238E27FC236}">
                <a16:creationId xmlns:a16="http://schemas.microsoft.com/office/drawing/2014/main" id="{4E285E94-1739-45DC-86AD-625D692C8FAB}"/>
              </a:ext>
            </a:extLst>
          </p:cNvPr>
          <p:cNvSpPr txBox="1">
            <a:spLocks noChangeArrowheads="1"/>
          </p:cNvSpPr>
          <p:nvPr/>
        </p:nvSpPr>
        <p:spPr bwMode="auto">
          <a:xfrm>
            <a:off x="838200" y="3962400"/>
            <a:ext cx="7609263" cy="255454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solidFill>
                  <a:srgbClr val="0000FF"/>
                </a:solidFill>
              </a:rPr>
              <a:t>What test must be run to determine whether a CRVO is ischemic or nonischemic?</a:t>
            </a:r>
          </a:p>
          <a:p>
            <a:pPr eaLnBrk="1" hangingPunct="1"/>
            <a:r>
              <a:rPr lang="en-US" sz="1600" dirty="0">
                <a:solidFill>
                  <a:srgbClr val="0000FF"/>
                </a:solidFill>
              </a:rPr>
              <a:t>Fluorescein angiography</a:t>
            </a:r>
          </a:p>
          <a:p>
            <a:pPr eaLnBrk="1" hangingPunct="1"/>
            <a:endParaRPr lang="en-US" sz="1600" i="1" dirty="0">
              <a:solidFill>
                <a:srgbClr val="0000FF"/>
              </a:solidFill>
            </a:endParaRPr>
          </a:p>
          <a:p>
            <a:pPr eaLnBrk="1" hangingPunct="1"/>
            <a:r>
              <a:rPr lang="en-US" sz="1600" i="1" dirty="0">
                <a:solidFill>
                  <a:srgbClr val="0000FF"/>
                </a:solidFill>
              </a:rPr>
              <a:t>What FA finding is common to both ischemic and nonischemic subtypes?</a:t>
            </a:r>
          </a:p>
          <a:p>
            <a:pPr eaLnBrk="1" hangingPunct="1"/>
            <a:r>
              <a:rPr lang="en-US" sz="1600" dirty="0">
                <a:solidFill>
                  <a:srgbClr val="0000FF"/>
                </a:solidFill>
              </a:rPr>
              <a:t>Prolonged retinal circulation time</a:t>
            </a:r>
          </a:p>
          <a:p>
            <a:pPr eaLnBrk="1" hangingPunct="1"/>
            <a:endParaRPr lang="en-US" sz="1600" dirty="0">
              <a:solidFill>
                <a:srgbClr val="0000FF"/>
              </a:solidFill>
            </a:endParaRPr>
          </a:p>
          <a:p>
            <a:pPr eaLnBrk="1" hangingPunct="1"/>
            <a:r>
              <a:rPr lang="en-US" sz="1600" i="1" dirty="0">
                <a:solidFill>
                  <a:srgbClr val="0000FF"/>
                </a:solidFill>
              </a:rPr>
              <a:t>What FA finding differentiates ischemic from nonischemic CRVO?</a:t>
            </a:r>
          </a:p>
          <a:p>
            <a:pPr eaLnBrk="1" hangingPunct="1"/>
            <a:r>
              <a:rPr lang="en-US" sz="1600" dirty="0">
                <a:solidFill>
                  <a:srgbClr val="0000FF"/>
                </a:solidFill>
              </a:rPr>
              <a:t>The extent of capillary nonperfusion. </a:t>
            </a:r>
            <a:r>
              <a:rPr lang="en-US" sz="1600" dirty="0"/>
              <a:t>In ischemic CRVO, at least 10 disc diameters of capillary nonperfusion are present, whereas in nonischemic, only a minimal amount (if any) is present.</a:t>
            </a:r>
          </a:p>
        </p:txBody>
      </p:sp>
      <p:sp>
        <p:nvSpPr>
          <p:cNvPr id="3" name="TextBox 2">
            <a:extLst>
              <a:ext uri="{FF2B5EF4-FFF2-40B4-BE49-F238E27FC236}">
                <a16:creationId xmlns:a16="http://schemas.microsoft.com/office/drawing/2014/main" id="{61F000F8-178C-475B-BC71-518A329E62E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6539E3B3-2FC9-424B-8017-6C7CB9A61C1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80355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16</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rgbClr val="0000FF"/>
                </a:solidFill>
              </a:rPr>
              <a:t>HTN is </a:t>
            </a:r>
            <a:r>
              <a:rPr lang="en-US" sz="1600" b="1" dirty="0" err="1">
                <a:solidFill>
                  <a:srgbClr val="0000FF"/>
                </a:solidFill>
              </a:rPr>
              <a:t>mos</a:t>
            </a:r>
            <a:r>
              <a:rPr lang="en-US" sz="1600" b="1" dirty="0">
                <a:solidFill>
                  <a:srgbClr val="0000FF"/>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rgbClr val="0000FF"/>
                </a:solidFill>
              </a:rPr>
              <a:t>In a sense, HTN is a ‘double risk factor.’ What sense is being referred to here?</a:t>
            </a:r>
          </a:p>
          <a:p>
            <a:r>
              <a:rPr lang="en-US" sz="1400" dirty="0">
                <a:solidFill>
                  <a:srgbClr val="CCFFCC"/>
                </a:solidFill>
              </a:rPr>
              <a:t>In the sense that not only is HTN itself a risk factor, but the </a:t>
            </a:r>
            <a:r>
              <a:rPr lang="en-US" sz="1400" b="1" dirty="0">
                <a:solidFill>
                  <a:srgbClr val="CCFFCC"/>
                </a:solidFill>
              </a:rPr>
              <a:t>treatment</a:t>
            </a:r>
            <a:r>
              <a:rPr lang="en-US" sz="1400" dirty="0">
                <a:solidFill>
                  <a:srgbClr val="CCFFCC"/>
                </a:solidFill>
              </a:rPr>
              <a:t> of HTN can also increase the risk of a RVO event</a:t>
            </a:r>
          </a:p>
          <a:p>
            <a:endParaRPr lang="en-US" sz="1400" dirty="0">
              <a:solidFill>
                <a:srgbClr val="CCFFCC"/>
              </a:solidFill>
            </a:endParaRPr>
          </a:p>
          <a:p>
            <a:r>
              <a:rPr lang="en-US" sz="1400" i="1" dirty="0">
                <a:solidFill>
                  <a:srgbClr val="CCFFCC"/>
                </a:solidFill>
              </a:rPr>
              <a:t>How might the </a:t>
            </a:r>
            <a:r>
              <a:rPr lang="en-US" sz="1400" i="1" dirty="0" err="1">
                <a:solidFill>
                  <a:srgbClr val="CCFFCC"/>
                </a:solidFill>
              </a:rPr>
              <a:t>tx</a:t>
            </a:r>
            <a:r>
              <a:rPr lang="en-US" sz="1400" i="1" dirty="0">
                <a:solidFill>
                  <a:srgbClr val="CCFFCC"/>
                </a:solidFill>
              </a:rPr>
              <a:t> of HTN be causative vis a vis an RVO?</a:t>
            </a:r>
          </a:p>
          <a:p>
            <a:r>
              <a:rPr lang="en-US" sz="1400" dirty="0">
                <a:solidFill>
                  <a:srgbClr val="CCFFCC"/>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6" name="Rectangle 2">
            <a:extLst>
              <a:ext uri="{FF2B5EF4-FFF2-40B4-BE49-F238E27FC236}">
                <a16:creationId xmlns:a16="http://schemas.microsoft.com/office/drawing/2014/main" id="{2AB838A8-0FB7-4E1E-A9A6-92C5435314F1}"/>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5" name="TextBox 4">
            <a:extLst>
              <a:ext uri="{FF2B5EF4-FFF2-40B4-BE49-F238E27FC236}">
                <a16:creationId xmlns:a16="http://schemas.microsoft.com/office/drawing/2014/main" id="{36C6862C-C1A0-49EA-AAC6-BA5B04471BD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58536243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7D0A04-E28C-4201-BBBE-050ECF508616}"/>
              </a:ext>
            </a:extLst>
          </p:cNvPr>
          <p:cNvSpPr txBox="1"/>
          <p:nvPr/>
        </p:nvSpPr>
        <p:spPr>
          <a:xfrm>
            <a:off x="3423773" y="6096000"/>
            <a:ext cx="2296463" cy="369332"/>
          </a:xfrm>
          <a:prstGeom prst="rect">
            <a:avLst/>
          </a:prstGeom>
          <a:noFill/>
        </p:spPr>
        <p:txBody>
          <a:bodyPr wrap="none" rtlCol="0">
            <a:spAutoFit/>
          </a:bodyPr>
          <a:lstStyle/>
          <a:p>
            <a:pPr algn="ctr"/>
            <a:r>
              <a:rPr lang="en-US" dirty="0"/>
              <a:t>CRVO: Nonischemic</a:t>
            </a:r>
          </a:p>
        </p:txBody>
      </p:sp>
      <p:pic>
        <p:nvPicPr>
          <p:cNvPr id="5" name="Picture 4">
            <a:extLst>
              <a:ext uri="{FF2B5EF4-FFF2-40B4-BE49-F238E27FC236}">
                <a16:creationId xmlns:a16="http://schemas.microsoft.com/office/drawing/2014/main" id="{5D3947CD-94FB-48C6-822A-E0306E8E9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5" y="1219200"/>
            <a:ext cx="7934993" cy="3235036"/>
          </a:xfrm>
          <a:prstGeom prst="rect">
            <a:avLst/>
          </a:prstGeom>
        </p:spPr>
      </p:pic>
      <p:sp>
        <p:nvSpPr>
          <p:cNvPr id="6" name="TextBox 5">
            <a:extLst>
              <a:ext uri="{FF2B5EF4-FFF2-40B4-BE49-F238E27FC236}">
                <a16:creationId xmlns:a16="http://schemas.microsoft.com/office/drawing/2014/main" id="{DAF4F50B-A6F3-4D8E-8638-585843B7A60C}"/>
              </a:ext>
            </a:extLst>
          </p:cNvPr>
          <p:cNvSpPr txBox="1"/>
          <p:nvPr/>
        </p:nvSpPr>
        <p:spPr>
          <a:xfrm>
            <a:off x="685800" y="4456093"/>
            <a:ext cx="7772400" cy="954107"/>
          </a:xfrm>
          <a:prstGeom prst="rect">
            <a:avLst/>
          </a:prstGeom>
          <a:noFill/>
        </p:spPr>
        <p:txBody>
          <a:bodyPr wrap="square" rtlCol="0">
            <a:spAutoFit/>
          </a:bodyPr>
          <a:lstStyle/>
          <a:p>
            <a:r>
              <a:rPr lang="en-US" sz="1400" dirty="0"/>
              <a:t>(A) Fundus photograph of a central retinal vein occlusion demonstrating typical features of venous tortuosity, macular thickening, and intraretinal hemorrhage in all four quadrants of the fundus. (B) Early-phase angiogram of the fundus depicted in A, demonstrating an intact parafoveal capillary network in this perfused central retinal vein occlusion</a:t>
            </a:r>
          </a:p>
        </p:txBody>
      </p:sp>
      <p:sp>
        <p:nvSpPr>
          <p:cNvPr id="3" name="TextBox 2">
            <a:extLst>
              <a:ext uri="{FF2B5EF4-FFF2-40B4-BE49-F238E27FC236}">
                <a16:creationId xmlns:a16="http://schemas.microsoft.com/office/drawing/2014/main" id="{23908D5F-C70F-4214-8421-A4B005A487B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606FEAE5-4D13-4D3B-BD43-777AC353330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8679302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7D0A04-E28C-4201-BBBE-050ECF508616}"/>
              </a:ext>
            </a:extLst>
          </p:cNvPr>
          <p:cNvSpPr txBox="1"/>
          <p:nvPr/>
        </p:nvSpPr>
        <p:spPr>
          <a:xfrm>
            <a:off x="3628957" y="6096000"/>
            <a:ext cx="1886094" cy="369332"/>
          </a:xfrm>
          <a:prstGeom prst="rect">
            <a:avLst/>
          </a:prstGeom>
          <a:noFill/>
        </p:spPr>
        <p:txBody>
          <a:bodyPr wrap="none" rtlCol="0">
            <a:spAutoFit/>
          </a:bodyPr>
          <a:lstStyle/>
          <a:p>
            <a:pPr algn="ctr"/>
            <a:r>
              <a:rPr lang="en-US" dirty="0"/>
              <a:t>CRVO: Ischemic</a:t>
            </a:r>
          </a:p>
        </p:txBody>
      </p:sp>
      <p:sp>
        <p:nvSpPr>
          <p:cNvPr id="6" name="TextBox 5">
            <a:extLst>
              <a:ext uri="{FF2B5EF4-FFF2-40B4-BE49-F238E27FC236}">
                <a16:creationId xmlns:a16="http://schemas.microsoft.com/office/drawing/2014/main" id="{DAF4F50B-A6F3-4D8E-8638-585843B7A60C}"/>
              </a:ext>
            </a:extLst>
          </p:cNvPr>
          <p:cNvSpPr txBox="1"/>
          <p:nvPr/>
        </p:nvSpPr>
        <p:spPr>
          <a:xfrm>
            <a:off x="685800" y="4456093"/>
            <a:ext cx="7772400" cy="1169551"/>
          </a:xfrm>
          <a:prstGeom prst="rect">
            <a:avLst/>
          </a:prstGeom>
          <a:noFill/>
        </p:spPr>
        <p:txBody>
          <a:bodyPr wrap="square" rtlCol="0">
            <a:spAutoFit/>
          </a:bodyPr>
          <a:lstStyle/>
          <a:p>
            <a:r>
              <a:rPr lang="en-US" sz="1400" dirty="0"/>
              <a:t>(A) Fundus photograph of an eye with central retinal vein occlusion demonstrating scattered retinal hemorrhages, venous engorgement, and cotton-wool spots. (B) </a:t>
            </a:r>
            <a:r>
              <a:rPr lang="en-US" sz="1400" dirty="0" err="1"/>
              <a:t>Midphase</a:t>
            </a:r>
            <a:r>
              <a:rPr lang="en-US" sz="1400" dirty="0"/>
              <a:t> fluorescein angiogram of the eye shown in A, demonstrating capillary nonperfusion involving the foveal center. This eye also had extensive peripheral nonperfusion and is an example of the nonperfused form of central retinal vein occlusion.</a:t>
            </a:r>
          </a:p>
        </p:txBody>
      </p:sp>
      <p:pic>
        <p:nvPicPr>
          <p:cNvPr id="7" name="Picture 6">
            <a:extLst>
              <a:ext uri="{FF2B5EF4-FFF2-40B4-BE49-F238E27FC236}">
                <a16:creationId xmlns:a16="http://schemas.microsoft.com/office/drawing/2014/main" id="{93B8D147-1A8E-4578-A09F-B326AC0C82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05" y="1206268"/>
            <a:ext cx="7958590" cy="3244656"/>
          </a:xfrm>
          <a:prstGeom prst="rect">
            <a:avLst/>
          </a:prstGeom>
        </p:spPr>
      </p:pic>
      <p:sp>
        <p:nvSpPr>
          <p:cNvPr id="3" name="TextBox 2">
            <a:extLst>
              <a:ext uri="{FF2B5EF4-FFF2-40B4-BE49-F238E27FC236}">
                <a16:creationId xmlns:a16="http://schemas.microsoft.com/office/drawing/2014/main" id="{E72995E5-7BF4-442C-A535-1749992B5A9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98ECF460-F74F-49B6-8D5C-845A69F3752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88513293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8812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761AD2-08A4-4CD1-9264-45BA641C5E7C}" type="slidenum">
              <a:rPr lang="en-US" altLang="en-US" smtClean="0"/>
              <a:pPr eaLnBrk="1" hangingPunct="1"/>
              <a:t>162</a:t>
            </a:fld>
            <a:endParaRPr lang="en-US" altLang="en-US"/>
          </a:p>
        </p:txBody>
      </p:sp>
      <p:graphicFrame>
        <p:nvGraphicFramePr>
          <p:cNvPr id="100382" name="Group 30"/>
          <p:cNvGraphicFramePr>
            <a:graphicFrameLocks noGrp="1"/>
          </p:cNvGraphicFramePr>
          <p:nvPr>
            <p:extLst>
              <p:ext uri="{D42A27DB-BD31-4B8C-83A1-F6EECF244321}">
                <p14:modId xmlns:p14="http://schemas.microsoft.com/office/powerpoint/2010/main" val="2088389069"/>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FF"/>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lumMod val="75000"/>
                            </a:schemeClr>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lumMod val="75000"/>
                            </a:schemeClr>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Nonischemic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88127" name="TextBox 1"/>
          <p:cNvSpPr txBox="1">
            <a:spLocks noChangeArrowheads="1"/>
          </p:cNvSpPr>
          <p:nvPr/>
        </p:nvSpPr>
        <p:spPr bwMode="auto">
          <a:xfrm>
            <a:off x="2636623" y="2286000"/>
            <a:ext cx="11212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i="1" dirty="0">
                <a:solidFill>
                  <a:srgbClr val="0000FF"/>
                </a:solidFill>
              </a:rPr>
              <a:t>Yes? No?</a:t>
            </a:r>
          </a:p>
        </p:txBody>
      </p:sp>
      <p:sp>
        <p:nvSpPr>
          <p:cNvPr id="388128" name="TextBox 6"/>
          <p:cNvSpPr txBox="1">
            <a:spLocks noChangeArrowheads="1"/>
          </p:cNvSpPr>
          <p:nvPr/>
        </p:nvSpPr>
        <p:spPr bwMode="auto">
          <a:xfrm>
            <a:off x="2642973" y="3167063"/>
            <a:ext cx="11212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i="1" dirty="0">
                <a:solidFill>
                  <a:srgbClr val="0000FF"/>
                </a:solidFill>
              </a:rPr>
              <a:t>Yes? No?</a:t>
            </a:r>
          </a:p>
        </p:txBody>
      </p:sp>
      <p:sp>
        <p:nvSpPr>
          <p:cNvPr id="2" name="Arrow: Down 1">
            <a:extLst>
              <a:ext uri="{FF2B5EF4-FFF2-40B4-BE49-F238E27FC236}">
                <a16:creationId xmlns:a16="http://schemas.microsoft.com/office/drawing/2014/main" id="{24EE3234-4AA2-4B92-8DDE-B29DA985032A}"/>
              </a:ext>
            </a:extLst>
          </p:cNvPr>
          <p:cNvSpPr/>
          <p:nvPr/>
        </p:nvSpPr>
        <p:spPr>
          <a:xfrm flipV="1">
            <a:off x="2924861" y="3858419"/>
            <a:ext cx="557427"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i="1" dirty="0">
                <a:solidFill>
                  <a:schemeClr val="tx1"/>
                </a:solidFill>
              </a:rPr>
              <a:t>Next Q</a:t>
            </a:r>
          </a:p>
        </p:txBody>
      </p:sp>
      <p:sp>
        <p:nvSpPr>
          <p:cNvPr id="4" name="TextBox 3">
            <a:extLst>
              <a:ext uri="{FF2B5EF4-FFF2-40B4-BE49-F238E27FC236}">
                <a16:creationId xmlns:a16="http://schemas.microsoft.com/office/drawing/2014/main" id="{5305120E-59A9-4BFB-9060-98807BE2BE9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9ABD2A4E-D3AC-4450-9807-0088457F196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4254537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8915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1C9B40-2DAA-46FA-B2A9-2F3A1EF3B7AF}" type="slidenum">
              <a:rPr lang="en-US" altLang="en-US" smtClean="0"/>
              <a:pPr eaLnBrk="1" hangingPunct="1"/>
              <a:t>163</a:t>
            </a:fld>
            <a:endParaRPr lang="en-US" altLang="en-US"/>
          </a:p>
        </p:txBody>
      </p:sp>
      <p:graphicFrame>
        <p:nvGraphicFramePr>
          <p:cNvPr id="83998" name="Group 30"/>
          <p:cNvGraphicFramePr>
            <a:graphicFrameLocks noGrp="1"/>
          </p:cNvGraphicFramePr>
          <p:nvPr>
            <p:extLst>
              <p:ext uri="{D42A27DB-BD31-4B8C-83A1-F6EECF244321}">
                <p14:modId xmlns:p14="http://schemas.microsoft.com/office/powerpoint/2010/main" val="3199544090"/>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FF"/>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lumMod val="75000"/>
                            </a:schemeClr>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lumMod val="75000"/>
                            </a:schemeClr>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Nonischemic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351463C9-A5C2-4759-B46F-FC148CB3849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3275F869-4895-4B0E-B295-EEBBD4D9990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17634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9017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370837-167C-4268-AAA2-D29B509E65D6}" type="slidenum">
              <a:rPr lang="en-US" altLang="en-US" smtClean="0"/>
              <a:pPr eaLnBrk="1" hangingPunct="1"/>
              <a:t>164</a:t>
            </a:fld>
            <a:endParaRPr lang="en-US" altLang="en-US"/>
          </a:p>
        </p:txBody>
      </p:sp>
      <p:graphicFrame>
        <p:nvGraphicFramePr>
          <p:cNvPr id="87070" name="Group 30"/>
          <p:cNvGraphicFramePr>
            <a:graphicFrameLocks noGrp="1"/>
          </p:cNvGraphicFramePr>
          <p:nvPr>
            <p:extLst>
              <p:ext uri="{D42A27DB-BD31-4B8C-83A1-F6EECF244321}">
                <p14:modId xmlns:p14="http://schemas.microsoft.com/office/powerpoint/2010/main" val="2559087359"/>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FF"/>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lumMod val="75000"/>
                            </a:schemeClr>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Nonischemic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90175" name="TextBox 1"/>
          <p:cNvSpPr txBox="1">
            <a:spLocks noChangeArrowheads="1"/>
          </p:cNvSpPr>
          <p:nvPr/>
        </p:nvSpPr>
        <p:spPr bwMode="auto">
          <a:xfrm>
            <a:off x="3875222" y="2209800"/>
            <a:ext cx="7601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500"/>
              </a:lnSpc>
            </a:pPr>
            <a:r>
              <a:rPr lang="en-US" sz="1400" b="1" i="1" dirty="0">
                <a:solidFill>
                  <a:srgbClr val="0000FF"/>
                </a:solidFill>
              </a:rPr>
              <a:t>Good?</a:t>
            </a:r>
          </a:p>
          <a:p>
            <a:pPr algn="ctr" eaLnBrk="1" hangingPunct="1">
              <a:lnSpc>
                <a:spcPts val="1500"/>
              </a:lnSpc>
            </a:pPr>
            <a:r>
              <a:rPr lang="en-US" sz="1400" b="1" i="1" dirty="0">
                <a:solidFill>
                  <a:srgbClr val="0000FF"/>
                </a:solidFill>
              </a:rPr>
              <a:t>Bad?</a:t>
            </a:r>
          </a:p>
        </p:txBody>
      </p:sp>
      <p:sp>
        <p:nvSpPr>
          <p:cNvPr id="390176" name="TextBox 1"/>
          <p:cNvSpPr txBox="1">
            <a:spLocks noChangeArrowheads="1"/>
          </p:cNvSpPr>
          <p:nvPr/>
        </p:nvSpPr>
        <p:spPr bwMode="auto">
          <a:xfrm>
            <a:off x="3867285" y="3048000"/>
            <a:ext cx="7601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1500"/>
              </a:lnSpc>
            </a:pPr>
            <a:r>
              <a:rPr lang="en-US" sz="1400" b="1" i="1">
                <a:solidFill>
                  <a:srgbClr val="0000FF"/>
                </a:solidFill>
              </a:rPr>
              <a:t>Good?</a:t>
            </a:r>
          </a:p>
          <a:p>
            <a:pPr algn="ctr" eaLnBrk="1" hangingPunct="1">
              <a:lnSpc>
                <a:spcPts val="1500"/>
              </a:lnSpc>
            </a:pPr>
            <a:r>
              <a:rPr lang="en-US" sz="1400" b="1" i="1">
                <a:solidFill>
                  <a:srgbClr val="0000FF"/>
                </a:solidFill>
              </a:rPr>
              <a:t>Bad?</a:t>
            </a:r>
          </a:p>
        </p:txBody>
      </p:sp>
      <p:sp>
        <p:nvSpPr>
          <p:cNvPr id="3" name="TextBox 2">
            <a:extLst>
              <a:ext uri="{FF2B5EF4-FFF2-40B4-BE49-F238E27FC236}">
                <a16:creationId xmlns:a16="http://schemas.microsoft.com/office/drawing/2014/main" id="{0A612871-06A9-4CB9-9DDC-136F16FD425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FE0772AC-15A8-47B2-B293-3391F2EC396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24708433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9119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872F3D-D4B7-4030-9038-39CDDA4931F5}" type="slidenum">
              <a:rPr lang="en-US" altLang="en-US" smtClean="0"/>
              <a:pPr eaLnBrk="1" hangingPunct="1"/>
              <a:t>165</a:t>
            </a:fld>
            <a:endParaRPr lang="en-US" altLang="en-US"/>
          </a:p>
        </p:txBody>
      </p:sp>
      <p:graphicFrame>
        <p:nvGraphicFramePr>
          <p:cNvPr id="87070" name="Group 30"/>
          <p:cNvGraphicFramePr>
            <a:graphicFrameLocks noGrp="1"/>
          </p:cNvGraphicFramePr>
          <p:nvPr>
            <p:extLst>
              <p:ext uri="{D42A27DB-BD31-4B8C-83A1-F6EECF244321}">
                <p14:modId xmlns:p14="http://schemas.microsoft.com/office/powerpoint/2010/main" val="4084613984"/>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rgbClr val="0000FF"/>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a:ln>
                            <a:noFill/>
                          </a:ln>
                          <a:solidFill>
                            <a:schemeClr val="bg1">
                              <a:lumMod val="75000"/>
                            </a:schemeClr>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Nonischemic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EAEAEA"/>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94D7D144-1377-42CB-8BDB-DE5C0E6548C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17C708B0-7F52-435A-B7B0-23EF606F83F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27683967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9222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1F0301-97B0-4185-9316-2ABCD2C94084}" type="slidenum">
              <a:rPr lang="en-US" altLang="en-US" smtClean="0"/>
              <a:pPr eaLnBrk="1" hangingPunct="1"/>
              <a:t>166</a:t>
            </a:fld>
            <a:endParaRPr lang="en-US" altLang="en-US"/>
          </a:p>
        </p:txBody>
      </p:sp>
      <p:graphicFrame>
        <p:nvGraphicFramePr>
          <p:cNvPr id="88094" name="Group 30"/>
          <p:cNvGraphicFramePr>
            <a:graphicFrameLocks noGrp="1"/>
          </p:cNvGraphicFramePr>
          <p:nvPr>
            <p:extLst>
              <p:ext uri="{D42A27DB-BD31-4B8C-83A1-F6EECF244321}">
                <p14:modId xmlns:p14="http://schemas.microsoft.com/office/powerpoint/2010/main" val="4186528742"/>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FF"/>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Nonischemic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endParaRPr lang="en-US" dirty="0"/>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92223" name="TextBox 5"/>
          <p:cNvSpPr txBox="1">
            <a:spLocks noChangeArrowheads="1"/>
          </p:cNvSpPr>
          <p:nvPr/>
        </p:nvSpPr>
        <p:spPr bwMode="auto">
          <a:xfrm>
            <a:off x="4922623" y="2286000"/>
            <a:ext cx="11212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i="1">
                <a:solidFill>
                  <a:srgbClr val="0000FF"/>
                </a:solidFill>
              </a:rPr>
              <a:t>Yes? No?</a:t>
            </a:r>
          </a:p>
        </p:txBody>
      </p:sp>
      <p:sp>
        <p:nvSpPr>
          <p:cNvPr id="392224" name="TextBox 6"/>
          <p:cNvSpPr txBox="1">
            <a:spLocks noChangeArrowheads="1"/>
          </p:cNvSpPr>
          <p:nvPr/>
        </p:nvSpPr>
        <p:spPr bwMode="auto">
          <a:xfrm>
            <a:off x="4928973" y="3124200"/>
            <a:ext cx="11212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i="1">
                <a:solidFill>
                  <a:srgbClr val="0000FF"/>
                </a:solidFill>
              </a:rPr>
              <a:t>Yes? No?</a:t>
            </a:r>
          </a:p>
        </p:txBody>
      </p:sp>
      <p:sp>
        <p:nvSpPr>
          <p:cNvPr id="3" name="TextBox 2">
            <a:extLst>
              <a:ext uri="{FF2B5EF4-FFF2-40B4-BE49-F238E27FC236}">
                <a16:creationId xmlns:a16="http://schemas.microsoft.com/office/drawing/2014/main" id="{4FC59CF6-105A-44D0-A17D-5BD82D33048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0B8A8B3D-A3CF-49C7-98F7-899F3CD6867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09978321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9324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F21FA0-0805-4D96-ABFD-10EDF2EABB12}" type="slidenum">
              <a:rPr lang="en-US" altLang="en-US" smtClean="0"/>
              <a:pPr eaLnBrk="1" hangingPunct="1"/>
              <a:t>167</a:t>
            </a:fld>
            <a:endParaRPr lang="en-US" altLang="en-US"/>
          </a:p>
        </p:txBody>
      </p:sp>
      <p:graphicFrame>
        <p:nvGraphicFramePr>
          <p:cNvPr id="88094" name="Group 30"/>
          <p:cNvGraphicFramePr>
            <a:graphicFrameLocks noGrp="1"/>
          </p:cNvGraphicFramePr>
          <p:nvPr>
            <p:extLst>
              <p:ext uri="{D42A27DB-BD31-4B8C-83A1-F6EECF244321}">
                <p14:modId xmlns:p14="http://schemas.microsoft.com/office/powerpoint/2010/main" val="1994164997"/>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0000FF"/>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10+ DD </a:t>
                      </a:r>
                      <a:r>
                        <a:rPr kumimoji="0" lang="en-US" sz="1700" b="0" i="0" u="none" strike="noStrike" cap="none" normalizeH="0" baseline="0" dirty="0">
                          <a:ln>
                            <a:noFill/>
                          </a:ln>
                          <a:solidFill>
                            <a:srgbClr val="0000FF"/>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chemeClr val="tx1"/>
                          </a:solidFill>
                          <a:effectLst/>
                          <a:latin typeface="Arial" pitchFamily="34" charset="0"/>
                        </a:rPr>
                        <a:t>Nonischemic</a:t>
                      </a:r>
                      <a:r>
                        <a:rPr kumimoji="0" lang="en-US" sz="2400" b="0" i="1" u="none" strike="noStrike" cap="none" normalizeH="0" baseline="0">
                          <a:ln>
                            <a:noFill/>
                          </a:ln>
                          <a:solidFill>
                            <a:schemeClr val="tx1"/>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0000FF"/>
                          </a:solidFill>
                          <a:effectLst/>
                          <a:latin typeface="Arial" pitchFamily="34" charset="0"/>
                        </a:rPr>
                        <a:t>Prolonged retinal circ time with…</a:t>
                      </a:r>
                      <a:r>
                        <a:rPr kumimoji="0" lang="en-US" sz="1700" b="1" i="0" u="none" strike="noStrike" cap="none" normalizeH="0" baseline="0" dirty="0">
                          <a:ln>
                            <a:noFill/>
                          </a:ln>
                          <a:solidFill>
                            <a:schemeClr val="tx1"/>
                          </a:solidFill>
                          <a:effectLst/>
                          <a:latin typeface="Arial" pitchFamily="34" charset="0"/>
                        </a:rPr>
                        <a:t>minimal</a:t>
                      </a:r>
                      <a:r>
                        <a:rPr kumimoji="0" lang="en-US" sz="1700" b="0" i="0" u="none" strike="noStrike" cap="none" normalizeH="0" baseline="0" dirty="0">
                          <a:ln>
                            <a:noFill/>
                          </a:ln>
                          <a:solidFill>
                            <a:srgbClr val="0000FF"/>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25AC4436-3E7C-46A2-BCFB-95B9928788C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F8AA9944-9418-4E22-A57F-53AB3B050F1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39643413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9428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5CC5D5-756E-4725-A22B-EA97A843E7A6}" type="slidenum">
              <a:rPr lang="en-US" altLang="en-US" smtClean="0"/>
              <a:pPr eaLnBrk="1" hangingPunct="1"/>
              <a:t>168</a:t>
            </a:fld>
            <a:endParaRPr lang="en-US" altLang="en-US"/>
          </a:p>
        </p:txBody>
      </p:sp>
      <p:graphicFrame>
        <p:nvGraphicFramePr>
          <p:cNvPr id="93235" name="Group 51"/>
          <p:cNvGraphicFramePr>
            <a:graphicFrameLocks noGrp="1"/>
          </p:cNvGraphicFramePr>
          <p:nvPr>
            <p:extLst>
              <p:ext uri="{D42A27DB-BD31-4B8C-83A1-F6EECF244321}">
                <p14:modId xmlns:p14="http://schemas.microsoft.com/office/powerpoint/2010/main" val="1539174112"/>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93234" name="Group 50"/>
          <p:cNvGraphicFramePr>
            <a:graphicFrameLocks noGrp="1"/>
          </p:cNvGraphicFramePr>
          <p:nvPr>
            <p:extLst>
              <p:ext uri="{D42A27DB-BD31-4B8C-83A1-F6EECF244321}">
                <p14:modId xmlns:p14="http://schemas.microsoft.com/office/powerpoint/2010/main" val="3155988800"/>
              </p:ext>
            </p:extLst>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Arial" pitchFamily="34" charset="0"/>
                        </a:rPr>
                        <a:t>≥</a:t>
                      </a:r>
                      <a:r>
                        <a:rPr kumimoji="0" lang="en-US" sz="2200" b="1" i="0" u="none" strike="noStrike" cap="none" normalizeH="0" baseline="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rPr>
                        <a:t>20/50-20/200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cs typeface="Arial" pitchFamily="34" charset="0"/>
                        </a:rPr>
                        <a:t>≤</a:t>
                      </a:r>
                      <a:r>
                        <a:rPr kumimoji="0" lang="en-US" sz="2200" b="0" i="0" u="none" strike="noStrike" cap="none" normalizeH="0" baseline="0">
                          <a:ln>
                            <a:noFill/>
                          </a:ln>
                          <a:solidFill>
                            <a:srgbClr val="CCFFFF"/>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800" b="0" i="0" u="none" strike="noStrike" cap="none" normalizeH="0" baseline="0" dirty="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CCFFCC"/>
                          </a:solidFill>
                          <a:effectLst/>
                          <a:latin typeface="Arial" pitchFamily="34" charset="0"/>
                        </a:rPr>
                        <a:t>Vision is likely to remain 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CCFFCC"/>
                          </a:solidFill>
                          <a:effectLst/>
                          <a:latin typeface="Arial" pitchFamily="34" charset="0"/>
                        </a:rPr>
                        <a:t>80% remain or get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94287" name="Oval 48"/>
          <p:cNvSpPr>
            <a:spLocks noChangeArrowheads="1"/>
          </p:cNvSpPr>
          <p:nvPr/>
        </p:nvSpPr>
        <p:spPr bwMode="auto">
          <a:xfrm>
            <a:off x="3505200" y="1143000"/>
            <a:ext cx="1524000" cy="2895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TextBox 3">
            <a:extLst>
              <a:ext uri="{FF2B5EF4-FFF2-40B4-BE49-F238E27FC236}">
                <a16:creationId xmlns:a16="http://schemas.microsoft.com/office/drawing/2014/main" id="{D29E2A70-523E-48F1-912D-C59B828BC9E2}"/>
              </a:ext>
            </a:extLst>
          </p:cNvPr>
          <p:cNvSpPr txBox="1"/>
          <p:nvPr/>
        </p:nvSpPr>
        <p:spPr>
          <a:xfrm>
            <a:off x="2395763" y="6321623"/>
            <a:ext cx="4352474" cy="307777"/>
          </a:xfrm>
          <a:prstGeom prst="rect">
            <a:avLst/>
          </a:prstGeom>
          <a:noFill/>
        </p:spPr>
        <p:txBody>
          <a:bodyPr wrap="none" rtlCol="0">
            <a:spAutoFit/>
          </a:bodyPr>
          <a:lstStyle/>
          <a:p>
            <a:r>
              <a:rPr lang="en-US" sz="1400" i="1" dirty="0"/>
              <a:t>(Question is on the next slide—proceed when ready)</a:t>
            </a:r>
          </a:p>
        </p:txBody>
      </p:sp>
      <p:sp>
        <p:nvSpPr>
          <p:cNvPr id="5" name="Arrow: Right 4">
            <a:extLst>
              <a:ext uri="{FF2B5EF4-FFF2-40B4-BE49-F238E27FC236}">
                <a16:creationId xmlns:a16="http://schemas.microsoft.com/office/drawing/2014/main" id="{FB262D4D-F45D-487D-B155-E5F565E532AC}"/>
              </a:ext>
            </a:extLst>
          </p:cNvPr>
          <p:cNvSpPr/>
          <p:nvPr/>
        </p:nvSpPr>
        <p:spPr>
          <a:xfrm>
            <a:off x="2209800" y="4495800"/>
            <a:ext cx="762000" cy="400110"/>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EC43387-7139-4E45-8939-8998DDC2A5F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F428829B-7DA8-4253-A7FD-0E3A399C663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6415559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9428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5CC5D5-756E-4725-A22B-EA97A843E7A6}" type="slidenum">
              <a:rPr lang="en-US" altLang="en-US" smtClean="0"/>
              <a:pPr eaLnBrk="1" hangingPunct="1"/>
              <a:t>169</a:t>
            </a:fld>
            <a:endParaRPr lang="en-US" altLang="en-US"/>
          </a:p>
        </p:txBody>
      </p:sp>
      <p:graphicFrame>
        <p:nvGraphicFramePr>
          <p:cNvPr id="93235" name="Group 51"/>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93234" name="Group 5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Arial" pitchFamily="34" charset="0"/>
                        </a:rPr>
                        <a:t>≥</a:t>
                      </a:r>
                      <a:r>
                        <a:rPr kumimoji="0" lang="en-US" sz="2200" b="1" i="0" u="none" strike="noStrike" cap="none" normalizeH="0" baseline="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rPr>
                        <a:t>20/50-20/200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cs typeface="Arial" pitchFamily="34" charset="0"/>
                        </a:rPr>
                        <a:t>≤</a:t>
                      </a:r>
                      <a:r>
                        <a:rPr kumimoji="0" lang="en-US" sz="2200" b="0" i="0" u="none" strike="noStrike" cap="none" normalizeH="0" baseline="0">
                          <a:ln>
                            <a:noFill/>
                          </a:ln>
                          <a:solidFill>
                            <a:srgbClr val="CCFFFF"/>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Vision is likely to remain 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80% remain or get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94287" name="Oval 48"/>
          <p:cNvSpPr>
            <a:spLocks noChangeArrowheads="1"/>
          </p:cNvSpPr>
          <p:nvPr/>
        </p:nvSpPr>
        <p:spPr bwMode="auto">
          <a:xfrm>
            <a:off x="3505200" y="1143000"/>
            <a:ext cx="1524000" cy="2895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Box 1"/>
          <p:cNvSpPr txBox="1">
            <a:spLocks noChangeArrowheads="1"/>
          </p:cNvSpPr>
          <p:nvPr/>
        </p:nvSpPr>
        <p:spPr bwMode="auto">
          <a:xfrm>
            <a:off x="2816104" y="5453062"/>
            <a:ext cx="14141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i="1" dirty="0">
                <a:solidFill>
                  <a:srgbClr val="0000FF"/>
                </a:solidFill>
              </a:rPr>
              <a:t>Good? Bad?</a:t>
            </a:r>
          </a:p>
        </p:txBody>
      </p:sp>
      <p:sp>
        <p:nvSpPr>
          <p:cNvPr id="4" name="Arrow: Right 3">
            <a:extLst>
              <a:ext uri="{FF2B5EF4-FFF2-40B4-BE49-F238E27FC236}">
                <a16:creationId xmlns:a16="http://schemas.microsoft.com/office/drawing/2014/main" id="{20A16A47-3FDA-43F9-88B9-7220761FE8EF}"/>
              </a:ext>
            </a:extLst>
          </p:cNvPr>
          <p:cNvSpPr/>
          <p:nvPr/>
        </p:nvSpPr>
        <p:spPr>
          <a:xfrm>
            <a:off x="2209800" y="4495800"/>
            <a:ext cx="762000" cy="400110"/>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2DFB5EB0-2DFC-40DB-81CE-370CA1884ED0}"/>
              </a:ext>
            </a:extLst>
          </p:cNvPr>
          <p:cNvSpPr/>
          <p:nvPr/>
        </p:nvSpPr>
        <p:spPr>
          <a:xfrm>
            <a:off x="4305300" y="5422284"/>
            <a:ext cx="1447800" cy="400110"/>
          </a:xfrm>
          <a:prstGeom prst="leftArrow">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a:solidFill>
                  <a:srgbClr val="0000FF"/>
                </a:solidFill>
              </a:rPr>
              <a:t>The question</a:t>
            </a:r>
          </a:p>
        </p:txBody>
      </p:sp>
      <p:sp>
        <p:nvSpPr>
          <p:cNvPr id="6" name="TextBox 5">
            <a:extLst>
              <a:ext uri="{FF2B5EF4-FFF2-40B4-BE49-F238E27FC236}">
                <a16:creationId xmlns:a16="http://schemas.microsoft.com/office/drawing/2014/main" id="{86A64F1A-B335-4936-8776-EFF3BB08BC4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25300D56-252A-4113-B094-3523231358A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29289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17</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rgbClr val="0000FF"/>
                </a:solidFill>
              </a:rPr>
              <a:t>HTN is </a:t>
            </a:r>
            <a:r>
              <a:rPr lang="en-US" sz="1600" b="1" dirty="0" err="1">
                <a:solidFill>
                  <a:srgbClr val="0000FF"/>
                </a:solidFill>
              </a:rPr>
              <a:t>mos</a:t>
            </a:r>
            <a:r>
              <a:rPr lang="en-US" sz="1600" b="1" dirty="0">
                <a:solidFill>
                  <a:srgbClr val="0000FF"/>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rgbClr val="0000FF"/>
                </a:solidFill>
              </a:rPr>
              <a:t>In a sense, HTN is a ‘double risk factor.’ What sense is being referred to here?</a:t>
            </a:r>
          </a:p>
          <a:p>
            <a:r>
              <a:rPr lang="en-US" sz="1400" dirty="0">
                <a:solidFill>
                  <a:srgbClr val="0000FF"/>
                </a:solidFill>
              </a:rPr>
              <a:t>In the sense that not only is HTN itself a risk factor, but the </a:t>
            </a:r>
            <a:r>
              <a:rPr lang="en-US" sz="1400" b="1" dirty="0">
                <a:solidFill>
                  <a:srgbClr val="0000FF"/>
                </a:solidFill>
              </a:rPr>
              <a:t>treatment</a:t>
            </a:r>
            <a:r>
              <a:rPr lang="en-US" sz="1400" dirty="0">
                <a:solidFill>
                  <a:srgbClr val="0000FF"/>
                </a:solidFill>
              </a:rPr>
              <a:t> of HTN can also increase the risk of a RVO event</a:t>
            </a:r>
            <a:endParaRPr lang="en-US" sz="1400" dirty="0">
              <a:solidFill>
                <a:srgbClr val="CCFFCC"/>
              </a:solidFill>
            </a:endParaRPr>
          </a:p>
          <a:p>
            <a:endParaRPr lang="en-US" sz="1400" dirty="0">
              <a:solidFill>
                <a:srgbClr val="CCFFCC"/>
              </a:solidFill>
            </a:endParaRPr>
          </a:p>
          <a:p>
            <a:r>
              <a:rPr lang="en-US" sz="1400" i="1" dirty="0">
                <a:solidFill>
                  <a:srgbClr val="CCFFCC"/>
                </a:solidFill>
              </a:rPr>
              <a:t>How might the </a:t>
            </a:r>
            <a:r>
              <a:rPr lang="en-US" sz="1400" i="1" dirty="0" err="1">
                <a:solidFill>
                  <a:srgbClr val="CCFFCC"/>
                </a:solidFill>
              </a:rPr>
              <a:t>tx</a:t>
            </a:r>
            <a:r>
              <a:rPr lang="en-US" sz="1400" i="1" dirty="0">
                <a:solidFill>
                  <a:srgbClr val="CCFFCC"/>
                </a:solidFill>
              </a:rPr>
              <a:t> of HTN be causative vis a vis an RVO?</a:t>
            </a:r>
          </a:p>
          <a:p>
            <a:r>
              <a:rPr lang="en-US" sz="1400" dirty="0">
                <a:solidFill>
                  <a:srgbClr val="CCFFCC"/>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6" name="Rectangle 2">
            <a:extLst>
              <a:ext uri="{FF2B5EF4-FFF2-40B4-BE49-F238E27FC236}">
                <a16:creationId xmlns:a16="http://schemas.microsoft.com/office/drawing/2014/main" id="{78D891A6-8961-4DBE-A789-2184FA627D4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TextBox 4">
            <a:extLst>
              <a:ext uri="{FF2B5EF4-FFF2-40B4-BE49-F238E27FC236}">
                <a16:creationId xmlns:a16="http://schemas.microsoft.com/office/drawing/2014/main" id="{36E880C1-D394-4F55-BF45-B58361ADA41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35474109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9531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39D919-223F-4D00-A9D5-F5DB3B5988DA}" type="slidenum">
              <a:rPr lang="en-US" altLang="en-US" smtClean="0"/>
              <a:pPr eaLnBrk="1" hangingPunct="1"/>
              <a:t>170</a:t>
            </a:fld>
            <a:endParaRPr lang="en-US" altLang="en-US"/>
          </a:p>
        </p:txBody>
      </p:sp>
      <p:graphicFrame>
        <p:nvGraphicFramePr>
          <p:cNvPr id="94256" name="Group 48"/>
          <p:cNvGraphicFramePr>
            <a:graphicFrameLocks noGrp="1"/>
          </p:cNvGraphicFramePr>
          <p:nvPr>
            <p:extLst>
              <p:ext uri="{D42A27DB-BD31-4B8C-83A1-F6EECF244321}">
                <p14:modId xmlns:p14="http://schemas.microsoft.com/office/powerpoint/2010/main" val="1128018878"/>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94238"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Arial" pitchFamily="34" charset="0"/>
                        </a:rPr>
                        <a:t>≥</a:t>
                      </a:r>
                      <a:r>
                        <a:rPr kumimoji="0" lang="en-US" sz="2200" b="1" i="0" u="none" strike="noStrike" cap="none" normalizeH="0" baseline="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rPr>
                        <a:t>20/50-20/200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cs typeface="Arial" pitchFamily="34" charset="0"/>
                        </a:rPr>
                        <a:t>≤</a:t>
                      </a:r>
                      <a:r>
                        <a:rPr kumimoji="0" lang="en-US" sz="2200" b="0" i="0" u="none" strike="noStrike" cap="none" normalizeH="0" baseline="0">
                          <a:ln>
                            <a:noFill/>
                          </a:ln>
                          <a:solidFill>
                            <a:srgbClr val="CCFFFF"/>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80% remain or get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95311" name="Oval 47"/>
          <p:cNvSpPr>
            <a:spLocks noChangeArrowheads="1"/>
          </p:cNvSpPr>
          <p:nvPr/>
        </p:nvSpPr>
        <p:spPr bwMode="auto">
          <a:xfrm>
            <a:off x="3505200" y="1143000"/>
            <a:ext cx="1524000" cy="2895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Arrow: Right 2">
            <a:extLst>
              <a:ext uri="{FF2B5EF4-FFF2-40B4-BE49-F238E27FC236}">
                <a16:creationId xmlns:a16="http://schemas.microsoft.com/office/drawing/2014/main" id="{9F7F01C7-0EDF-41FF-B38A-7FEE8A68E720}"/>
              </a:ext>
            </a:extLst>
          </p:cNvPr>
          <p:cNvSpPr/>
          <p:nvPr/>
        </p:nvSpPr>
        <p:spPr>
          <a:xfrm>
            <a:off x="2209800" y="4495800"/>
            <a:ext cx="762000" cy="400110"/>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30F5B3-66D4-4F56-99B6-C3806CD05AF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3AED3343-8E62-4407-9A7A-FDD3655671B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8618927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96337"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B8A468-1100-4C0A-9FF4-84C9D491C01B}" type="slidenum">
              <a:rPr lang="en-US" altLang="en-US" smtClean="0"/>
              <a:pPr eaLnBrk="1" hangingPunct="1"/>
              <a:t>171</a:t>
            </a:fld>
            <a:endParaRPr lang="en-US" altLang="en-US"/>
          </a:p>
        </p:txBody>
      </p:sp>
      <p:graphicFrame>
        <p:nvGraphicFramePr>
          <p:cNvPr id="112643" name="Group 3"/>
          <p:cNvGraphicFramePr>
            <a:graphicFrameLocks noGrp="1"/>
          </p:cNvGraphicFramePr>
          <p:nvPr>
            <p:extLst>
              <p:ext uri="{D42A27DB-BD31-4B8C-83A1-F6EECF244321}">
                <p14:modId xmlns:p14="http://schemas.microsoft.com/office/powerpoint/2010/main" val="825232115"/>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2670"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cs typeface="Arial" pitchFamily="34" charset="0"/>
                        </a:rPr>
                        <a:t>≥</a:t>
                      </a:r>
                      <a:r>
                        <a:rPr kumimoji="0" lang="en-US" sz="2200" b="0" i="0" u="none" strike="noStrike" cap="none" normalizeH="0" baseline="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rPr>
                        <a:t>20/50-20/200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Arial" pitchFamily="34" charset="0"/>
                        </a:rPr>
                        <a:t>≤</a:t>
                      </a:r>
                      <a:r>
                        <a:rPr kumimoji="0" lang="en-US" sz="2200" b="1" i="0" u="none" strike="noStrike" cap="none" normalizeH="0" baseline="0">
                          <a:ln>
                            <a:noFill/>
                          </a:ln>
                          <a:solidFill>
                            <a:schemeClr val="tx1"/>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80% remain or get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96335" name="Oval 47"/>
          <p:cNvSpPr>
            <a:spLocks noChangeArrowheads="1"/>
          </p:cNvSpPr>
          <p:nvPr/>
        </p:nvSpPr>
        <p:spPr bwMode="auto">
          <a:xfrm>
            <a:off x="3505200" y="1143000"/>
            <a:ext cx="1524000" cy="2895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Box 1"/>
          <p:cNvSpPr txBox="1">
            <a:spLocks noChangeArrowheads="1"/>
          </p:cNvSpPr>
          <p:nvPr/>
        </p:nvSpPr>
        <p:spPr bwMode="auto">
          <a:xfrm>
            <a:off x="6894926" y="5453062"/>
            <a:ext cx="14141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i="1" dirty="0">
                <a:solidFill>
                  <a:srgbClr val="0000FF"/>
                </a:solidFill>
              </a:rPr>
              <a:t>Good? Bad?</a:t>
            </a:r>
          </a:p>
        </p:txBody>
      </p:sp>
      <p:sp>
        <p:nvSpPr>
          <p:cNvPr id="3" name="Arrow: Right 2">
            <a:extLst>
              <a:ext uri="{FF2B5EF4-FFF2-40B4-BE49-F238E27FC236}">
                <a16:creationId xmlns:a16="http://schemas.microsoft.com/office/drawing/2014/main" id="{BC08B3EC-1795-4E17-A189-37876C050FA7}"/>
              </a:ext>
            </a:extLst>
          </p:cNvPr>
          <p:cNvSpPr/>
          <p:nvPr/>
        </p:nvSpPr>
        <p:spPr>
          <a:xfrm>
            <a:off x="2209800" y="4495800"/>
            <a:ext cx="4685126" cy="419100"/>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BF9386-B3AD-4DFD-B8C2-9B2A9E9A63D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C0C7A260-83D3-4DAA-95CB-D70DDDCD6ED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79300752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9736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C6803B-423E-4B71-806B-0B07E2C9B04B}" type="slidenum">
              <a:rPr lang="en-US" altLang="en-US" smtClean="0"/>
              <a:pPr eaLnBrk="1" hangingPunct="1"/>
              <a:t>172</a:t>
            </a:fld>
            <a:endParaRPr lang="en-US" altLang="en-US"/>
          </a:p>
        </p:txBody>
      </p:sp>
      <p:graphicFrame>
        <p:nvGraphicFramePr>
          <p:cNvPr id="97328" name="Group 48"/>
          <p:cNvGraphicFramePr>
            <a:graphicFrameLocks noGrp="1"/>
          </p:cNvGraphicFramePr>
          <p:nvPr>
            <p:extLst>
              <p:ext uri="{D42A27DB-BD31-4B8C-83A1-F6EECF244321}">
                <p14:modId xmlns:p14="http://schemas.microsoft.com/office/powerpoint/2010/main" val="2576828674"/>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97310"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cs typeface="Arial" pitchFamily="34" charset="0"/>
                        </a:rPr>
                        <a:t>≥</a:t>
                      </a:r>
                      <a:r>
                        <a:rPr kumimoji="0" lang="en-US" sz="2200" b="0" i="0" u="none" strike="noStrike" cap="none" normalizeH="0" baseline="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rgbClr val="CCFFFF"/>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cs typeface="Arial" pitchFamily="34" charset="0"/>
                        </a:rPr>
                        <a:t>≤</a:t>
                      </a:r>
                      <a:r>
                        <a:rPr kumimoji="0" lang="en-US" sz="2200" b="1" i="0" u="none" strike="noStrike" cap="none" normalizeH="0" baseline="0">
                          <a:ln>
                            <a:noFill/>
                          </a:ln>
                          <a:solidFill>
                            <a:schemeClr val="tx1"/>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97359" name="Oval 47"/>
          <p:cNvSpPr>
            <a:spLocks noChangeArrowheads="1"/>
          </p:cNvSpPr>
          <p:nvPr/>
        </p:nvSpPr>
        <p:spPr bwMode="auto">
          <a:xfrm>
            <a:off x="3505200" y="1143000"/>
            <a:ext cx="1524000" cy="2895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rrow: Right 3">
            <a:extLst>
              <a:ext uri="{FF2B5EF4-FFF2-40B4-BE49-F238E27FC236}">
                <a16:creationId xmlns:a16="http://schemas.microsoft.com/office/drawing/2014/main" id="{B97A37EB-BB69-4AFA-B21A-0A5FE4460A26}"/>
              </a:ext>
            </a:extLst>
          </p:cNvPr>
          <p:cNvSpPr/>
          <p:nvPr/>
        </p:nvSpPr>
        <p:spPr>
          <a:xfrm>
            <a:off x="2209800" y="4495800"/>
            <a:ext cx="4685126" cy="419100"/>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196FE3A-2B62-4143-AA50-489DABB1703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446839BA-0718-44BA-82D9-115636CED6F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7650318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457200" y="122238"/>
            <a:ext cx="7543800" cy="868362"/>
          </a:xfrm>
        </p:spPr>
        <p:txBody>
          <a:bodyPr/>
          <a:lstStyle/>
          <a:p>
            <a:pPr eaLnBrk="1" hangingPunct="1"/>
            <a:r>
              <a:rPr lang="en-US"/>
              <a:t>Q</a:t>
            </a:r>
          </a:p>
        </p:txBody>
      </p:sp>
      <p:sp>
        <p:nvSpPr>
          <p:cNvPr id="39838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FCFB23-4436-42E5-8402-D9B7F4FA3C86}" type="slidenum">
              <a:rPr lang="en-US" altLang="en-US" smtClean="0"/>
              <a:pPr eaLnBrk="1" hangingPunct="1"/>
              <a:t>173</a:t>
            </a:fld>
            <a:endParaRPr lang="en-US" altLang="en-US"/>
          </a:p>
        </p:txBody>
      </p:sp>
      <p:graphicFrame>
        <p:nvGraphicFramePr>
          <p:cNvPr id="113667" name="Group 3"/>
          <p:cNvGraphicFramePr>
            <a:graphicFrameLocks noGrp="1"/>
          </p:cNvGraphicFramePr>
          <p:nvPr>
            <p:extLst>
              <p:ext uri="{D42A27DB-BD31-4B8C-83A1-F6EECF244321}">
                <p14:modId xmlns:p14="http://schemas.microsoft.com/office/powerpoint/2010/main" val="44380167"/>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3694"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cs typeface="Arial" pitchFamily="34" charset="0"/>
                        </a:rPr>
                        <a:t>≥</a:t>
                      </a:r>
                      <a:r>
                        <a:rPr kumimoji="0" lang="en-US" sz="2200" b="0" i="0" u="none" strike="noStrike" cap="none" normalizeH="0" baseline="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cs typeface="Arial" pitchFamily="34" charset="0"/>
                        </a:rPr>
                        <a:t>≤</a:t>
                      </a:r>
                      <a:r>
                        <a:rPr kumimoji="0" lang="en-US" sz="2200" b="0" i="0" u="none" strike="noStrike" cap="none" normalizeH="0" baseline="0">
                          <a:ln>
                            <a:noFill/>
                          </a:ln>
                          <a:solidFill>
                            <a:schemeClr val="tx1"/>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CCFFCC"/>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98383" name="Oval 47"/>
          <p:cNvSpPr>
            <a:spLocks noChangeArrowheads="1"/>
          </p:cNvSpPr>
          <p:nvPr/>
        </p:nvSpPr>
        <p:spPr bwMode="auto">
          <a:xfrm>
            <a:off x="3505200" y="1143000"/>
            <a:ext cx="1524000" cy="2895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Box 1"/>
          <p:cNvSpPr txBox="1">
            <a:spLocks noChangeArrowheads="1"/>
          </p:cNvSpPr>
          <p:nvPr/>
        </p:nvSpPr>
        <p:spPr bwMode="auto">
          <a:xfrm>
            <a:off x="4837526" y="5453062"/>
            <a:ext cx="14141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i="1" dirty="0">
                <a:solidFill>
                  <a:srgbClr val="0000FF"/>
                </a:solidFill>
              </a:rPr>
              <a:t>Good? Bad?</a:t>
            </a:r>
          </a:p>
        </p:txBody>
      </p:sp>
      <p:sp>
        <p:nvSpPr>
          <p:cNvPr id="3" name="Arrow: Right 2">
            <a:extLst>
              <a:ext uri="{FF2B5EF4-FFF2-40B4-BE49-F238E27FC236}">
                <a16:creationId xmlns:a16="http://schemas.microsoft.com/office/drawing/2014/main" id="{86C3713A-737E-41A5-BAED-9E71A7704250}"/>
              </a:ext>
            </a:extLst>
          </p:cNvPr>
          <p:cNvSpPr/>
          <p:nvPr/>
        </p:nvSpPr>
        <p:spPr>
          <a:xfrm>
            <a:off x="2209800" y="4495800"/>
            <a:ext cx="2362200" cy="419100"/>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A1DC991-BCB5-4177-8EC4-43089AF6087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360E7288-E52B-4C23-8198-918EA2FF33E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85956625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457200" y="122238"/>
            <a:ext cx="7543800" cy="868362"/>
          </a:xfrm>
        </p:spPr>
        <p:txBody>
          <a:bodyPr/>
          <a:lstStyle/>
          <a:p>
            <a:pPr eaLnBrk="1" hangingPunct="1"/>
            <a:r>
              <a:rPr lang="en-US"/>
              <a:t>A</a:t>
            </a:r>
          </a:p>
        </p:txBody>
      </p:sp>
      <p:sp>
        <p:nvSpPr>
          <p:cNvPr id="39940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58B575-2135-4987-9F55-E3DF8E7A5DBE}" type="slidenum">
              <a:rPr lang="en-US" altLang="en-US" smtClean="0"/>
              <a:pPr eaLnBrk="1" hangingPunct="1"/>
              <a:t>174</a:t>
            </a:fld>
            <a:endParaRPr lang="en-US" altLang="en-US"/>
          </a:p>
        </p:txBody>
      </p:sp>
      <p:graphicFrame>
        <p:nvGraphicFramePr>
          <p:cNvPr id="114691" name="Group 3"/>
          <p:cNvGraphicFramePr>
            <a:graphicFrameLocks noGrp="1"/>
          </p:cNvGraphicFramePr>
          <p:nvPr>
            <p:extLst>
              <p:ext uri="{D42A27DB-BD31-4B8C-83A1-F6EECF244321}">
                <p14:modId xmlns:p14="http://schemas.microsoft.com/office/powerpoint/2010/main" val="1939228602"/>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4718"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cs typeface="Arial" pitchFamily="34" charset="0"/>
                        </a:rPr>
                        <a:t>≥</a:t>
                      </a:r>
                      <a:r>
                        <a:rPr kumimoji="0" lang="en-US" sz="2200" b="0" i="0" u="none" strike="noStrike" cap="none" normalizeH="0" baseline="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a:ln>
                            <a:noFill/>
                          </a:ln>
                          <a:solidFill>
                            <a:schemeClr val="tx1"/>
                          </a:solidFill>
                          <a:effectLst/>
                          <a:latin typeface="Arial" pitchFamily="34" charset="0"/>
                          <a:cs typeface="Arial" pitchFamily="34" charset="0"/>
                        </a:rPr>
                        <a:t>≤</a:t>
                      </a:r>
                      <a:r>
                        <a:rPr kumimoji="0" lang="en-US" sz="2200" b="0" i="0" u="none" strike="noStrike" cap="none" normalizeH="0" baseline="0">
                          <a:ln>
                            <a:noFill/>
                          </a:ln>
                          <a:solidFill>
                            <a:schemeClr val="tx1"/>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a:ln>
                            <a:noFill/>
                          </a:ln>
                          <a:solidFill>
                            <a:srgbClr val="0000FF"/>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a:ln>
                            <a:noFill/>
                          </a:ln>
                          <a:solidFill>
                            <a:srgbClr val="0000FF"/>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399407" name="Oval 47"/>
          <p:cNvSpPr>
            <a:spLocks noChangeArrowheads="1"/>
          </p:cNvSpPr>
          <p:nvPr/>
        </p:nvSpPr>
        <p:spPr bwMode="auto">
          <a:xfrm>
            <a:off x="3505200" y="1143000"/>
            <a:ext cx="1524000" cy="2895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Arrow: Right 2">
            <a:extLst>
              <a:ext uri="{FF2B5EF4-FFF2-40B4-BE49-F238E27FC236}">
                <a16:creationId xmlns:a16="http://schemas.microsoft.com/office/drawing/2014/main" id="{DC1EEEB9-E8E2-4678-87E6-F44E05C9B349}"/>
              </a:ext>
            </a:extLst>
          </p:cNvPr>
          <p:cNvSpPr/>
          <p:nvPr/>
        </p:nvSpPr>
        <p:spPr>
          <a:xfrm>
            <a:off x="2209800" y="4495800"/>
            <a:ext cx="2362200" cy="419100"/>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C1CD6D-C65F-4D9D-B5B0-0B66246B0E7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E0923349-DD0D-47B7-98EA-27B62B92F3D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7705635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extLst>
              <p:ext uri="{D42A27DB-BD31-4B8C-83A1-F6EECF244321}">
                <p14:modId xmlns:p14="http://schemas.microsoft.com/office/powerpoint/2010/main" val="3737881468"/>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extLst>
              <p:ext uri="{D42A27DB-BD31-4B8C-83A1-F6EECF244321}">
                <p14:modId xmlns:p14="http://schemas.microsoft.com/office/powerpoint/2010/main" val="1121400102"/>
              </p:ext>
            </p:extLst>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4" name="Slide Number Placeholder 1"/>
          <p:cNvSpPr>
            <a:spLocks noGrp="1"/>
          </p:cNvSpPr>
          <p:nvPr>
            <p:ph type="sldNum" sz="quarter" idx="12"/>
          </p:nvPr>
        </p:nvSpPr>
        <p:spPr>
          <a:xfrm>
            <a:off x="6400800" y="2590800"/>
            <a:ext cx="2133600" cy="4572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0CCB7-A92D-4E6B-A1BE-E03D75827765}" type="slidenum">
              <a:rPr lang="en-US" altLang="en-US" smtClean="0"/>
              <a:pPr eaLnBrk="1" hangingPunct="1"/>
              <a:t>175</a:t>
            </a:fld>
            <a:endParaRPr lang="en-US" altLang="en-US"/>
          </a:p>
        </p:txBody>
      </p:sp>
      <p:sp>
        <p:nvSpPr>
          <p:cNvPr id="11" name="AutoShape 50">
            <a:extLst>
              <a:ext uri="{FF2B5EF4-FFF2-40B4-BE49-F238E27FC236}">
                <a16:creationId xmlns:a16="http://schemas.microsoft.com/office/drawing/2014/main" id="{250D464C-7C43-4B00-A9A9-778314583BB9}"/>
              </a:ext>
            </a:extLst>
          </p:cNvPr>
          <p:cNvSpPr>
            <a:spLocks noChangeArrowheads="1"/>
          </p:cNvSpPr>
          <p:nvPr/>
        </p:nvSpPr>
        <p:spPr bwMode="auto">
          <a:xfrm>
            <a:off x="8564217" y="2514600"/>
            <a:ext cx="533400" cy="533400"/>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FF"/>
              </a:solidFill>
            </a:endParaRPr>
          </a:p>
        </p:txBody>
      </p:sp>
      <p:sp>
        <p:nvSpPr>
          <p:cNvPr id="14" name="Text Box 49">
            <a:extLst>
              <a:ext uri="{FF2B5EF4-FFF2-40B4-BE49-F238E27FC236}">
                <a16:creationId xmlns:a16="http://schemas.microsoft.com/office/drawing/2014/main" id="{D5D376AB-E76E-4DD8-82F4-E61B5014B821}"/>
              </a:ext>
            </a:extLst>
          </p:cNvPr>
          <p:cNvSpPr txBox="1">
            <a:spLocks noChangeArrowheads="1"/>
          </p:cNvSpPr>
          <p:nvPr/>
        </p:nvSpPr>
        <p:spPr bwMode="auto">
          <a:xfrm>
            <a:off x="457200" y="2605088"/>
            <a:ext cx="8071377" cy="369332"/>
          </a:xfrm>
          <a:prstGeom prst="rect">
            <a:avLst/>
          </a:prstGeom>
          <a:solidFill>
            <a:srgbClr val="FFFF00"/>
          </a:solidFill>
          <a:ln>
            <a:solidFill>
              <a:schemeClr val="tx1"/>
            </a:solid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err="1"/>
              <a:t>tl;dr</a:t>
            </a:r>
            <a:r>
              <a:rPr lang="en-US" b="1" i="1" dirty="0"/>
              <a:t> for </a:t>
            </a:r>
            <a:r>
              <a:rPr lang="en-US" b="1" i="1" dirty="0">
                <a:solidFill>
                  <a:srgbClr val="0000FF"/>
                </a:solidFill>
              </a:rPr>
              <a:t>Final VA after CRVO</a:t>
            </a:r>
            <a:r>
              <a:rPr lang="en-US" i="1" dirty="0">
                <a:solidFill>
                  <a:srgbClr val="0000FF"/>
                </a:solidFill>
              </a:rPr>
              <a:t>: </a:t>
            </a:r>
            <a:r>
              <a:rPr lang="en-US" i="1" u="sng" dirty="0">
                <a:solidFill>
                  <a:srgbClr val="FFFF00"/>
                </a:solidFill>
              </a:rPr>
              <a:t>Good vision stays good</a:t>
            </a:r>
            <a:r>
              <a:rPr lang="en-US" i="1" dirty="0">
                <a:solidFill>
                  <a:srgbClr val="FFFF00"/>
                </a:solidFill>
              </a:rPr>
              <a:t>…</a:t>
            </a:r>
            <a:r>
              <a:rPr lang="en-US" i="1" u="sng" dirty="0">
                <a:solidFill>
                  <a:srgbClr val="FFFF00"/>
                </a:solidFill>
              </a:rPr>
              <a:t>Bad vision stays bad</a:t>
            </a:r>
          </a:p>
        </p:txBody>
      </p:sp>
      <p:sp>
        <p:nvSpPr>
          <p:cNvPr id="5" name="TextBox 4">
            <a:extLst>
              <a:ext uri="{FF2B5EF4-FFF2-40B4-BE49-F238E27FC236}">
                <a16:creationId xmlns:a16="http://schemas.microsoft.com/office/drawing/2014/main" id="{8FD8D9AD-6560-484C-AD2F-E403C362D767}"/>
              </a:ext>
            </a:extLst>
          </p:cNvPr>
          <p:cNvSpPr txBox="1"/>
          <p:nvPr/>
        </p:nvSpPr>
        <p:spPr>
          <a:xfrm>
            <a:off x="2992880" y="6397823"/>
            <a:ext cx="3158237" cy="307777"/>
          </a:xfrm>
          <a:prstGeom prst="rect">
            <a:avLst/>
          </a:prstGeom>
          <a:noFill/>
        </p:spPr>
        <p:txBody>
          <a:bodyPr wrap="none" rtlCol="0">
            <a:spAutoFit/>
          </a:bodyPr>
          <a:lstStyle/>
          <a:p>
            <a:pPr algn="ctr"/>
            <a:r>
              <a:rPr lang="en-US" sz="1400" i="1" dirty="0"/>
              <a:t>(No question—proceed when ready)</a:t>
            </a:r>
          </a:p>
        </p:txBody>
      </p:sp>
      <p:sp>
        <p:nvSpPr>
          <p:cNvPr id="400433" name="AutoShape 50"/>
          <p:cNvSpPr>
            <a:spLocks noChangeArrowheads="1"/>
          </p:cNvSpPr>
          <p:nvPr/>
        </p:nvSpPr>
        <p:spPr bwMode="auto">
          <a:xfrm>
            <a:off x="0" y="2514600"/>
            <a:ext cx="533400" cy="533400"/>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FF"/>
              </a:solidFill>
            </a:endParaRPr>
          </a:p>
        </p:txBody>
      </p:sp>
      <p:sp>
        <p:nvSpPr>
          <p:cNvPr id="2" name="TextBox 1">
            <a:extLst>
              <a:ext uri="{FF2B5EF4-FFF2-40B4-BE49-F238E27FC236}">
                <a16:creationId xmlns:a16="http://schemas.microsoft.com/office/drawing/2014/main" id="{746F0571-6D87-40CC-A7EA-808E60E312F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13848CD2-171A-4FA2-9FDD-5FC41E2857A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99554645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extLst>
              <p:ext uri="{D42A27DB-BD31-4B8C-83A1-F6EECF244321}">
                <p14:modId xmlns:p14="http://schemas.microsoft.com/office/powerpoint/2010/main" val="2047399523"/>
              </p:ext>
            </p:extLst>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Arial" pitchFamily="34" charset="0"/>
                        </a:rPr>
                        <a:t>≥</a:t>
                      </a:r>
                      <a:r>
                        <a:rPr kumimoji="0" lang="en-US" sz="2200" b="1" i="0" u="none" strike="noStrike" cap="none" normalizeH="0" baseline="0" dirty="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4" name="Slide Number Placeholder 1"/>
          <p:cNvSpPr>
            <a:spLocks noGrp="1"/>
          </p:cNvSpPr>
          <p:nvPr>
            <p:ph type="sldNum" sz="quarter" idx="12"/>
          </p:nvPr>
        </p:nvSpPr>
        <p:spPr>
          <a:xfrm>
            <a:off x="6400800" y="2590800"/>
            <a:ext cx="2133600" cy="4572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0CCB7-A92D-4E6B-A1BE-E03D75827765}" type="slidenum">
              <a:rPr lang="en-US" altLang="en-US" smtClean="0"/>
              <a:pPr eaLnBrk="1" hangingPunct="1"/>
              <a:t>176</a:t>
            </a:fld>
            <a:endParaRPr lang="en-US" altLang="en-US"/>
          </a:p>
        </p:txBody>
      </p:sp>
      <p:sp>
        <p:nvSpPr>
          <p:cNvPr id="11" name="AutoShape 50">
            <a:extLst>
              <a:ext uri="{FF2B5EF4-FFF2-40B4-BE49-F238E27FC236}">
                <a16:creationId xmlns:a16="http://schemas.microsoft.com/office/drawing/2014/main" id="{250D464C-7C43-4B00-A9A9-778314583BB9}"/>
              </a:ext>
            </a:extLst>
          </p:cNvPr>
          <p:cNvSpPr>
            <a:spLocks noChangeArrowheads="1"/>
          </p:cNvSpPr>
          <p:nvPr/>
        </p:nvSpPr>
        <p:spPr bwMode="auto">
          <a:xfrm>
            <a:off x="8564217" y="2514600"/>
            <a:ext cx="533400" cy="533400"/>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FF"/>
              </a:solidFill>
            </a:endParaRPr>
          </a:p>
        </p:txBody>
      </p:sp>
      <p:cxnSp>
        <p:nvCxnSpPr>
          <p:cNvPr id="4" name="Straight Arrow Connector 3">
            <a:extLst>
              <a:ext uri="{FF2B5EF4-FFF2-40B4-BE49-F238E27FC236}">
                <a16:creationId xmlns:a16="http://schemas.microsoft.com/office/drawing/2014/main" id="{B0937943-5CB5-487D-850C-09F1C5736B95}"/>
              </a:ext>
            </a:extLst>
          </p:cNvPr>
          <p:cNvCxnSpPr>
            <a:cxnSpLocks/>
          </p:cNvCxnSpPr>
          <p:nvPr/>
        </p:nvCxnSpPr>
        <p:spPr>
          <a:xfrm flipH="1">
            <a:off x="4068418" y="2974420"/>
            <a:ext cx="884582" cy="115466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47751C14-646A-48E4-8B0C-281F39773444}"/>
              </a:ext>
            </a:extLst>
          </p:cNvPr>
          <p:cNvSpPr/>
          <p:nvPr/>
        </p:nvSpPr>
        <p:spPr>
          <a:xfrm>
            <a:off x="2286000" y="4052889"/>
            <a:ext cx="2438400" cy="227171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49">
            <a:extLst>
              <a:ext uri="{FF2B5EF4-FFF2-40B4-BE49-F238E27FC236}">
                <a16:creationId xmlns:a16="http://schemas.microsoft.com/office/drawing/2014/main" id="{D5D376AB-E76E-4DD8-82F4-E61B5014B821}"/>
              </a:ext>
            </a:extLst>
          </p:cNvPr>
          <p:cNvSpPr txBox="1">
            <a:spLocks noChangeArrowheads="1"/>
          </p:cNvSpPr>
          <p:nvPr/>
        </p:nvSpPr>
        <p:spPr bwMode="auto">
          <a:xfrm>
            <a:off x="457200" y="2605088"/>
            <a:ext cx="8071377" cy="369332"/>
          </a:xfrm>
          <a:prstGeom prst="rect">
            <a:avLst/>
          </a:prstGeom>
          <a:solidFill>
            <a:srgbClr val="FFFF00"/>
          </a:solidFill>
          <a:ln>
            <a:solidFill>
              <a:schemeClr val="tx1"/>
            </a:solid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err="1"/>
              <a:t>tl;dr</a:t>
            </a:r>
            <a:r>
              <a:rPr lang="en-US" b="1" i="1" dirty="0"/>
              <a:t> for </a:t>
            </a:r>
            <a:r>
              <a:rPr lang="en-US" b="1" i="1" dirty="0">
                <a:solidFill>
                  <a:srgbClr val="0000FF"/>
                </a:solidFill>
              </a:rPr>
              <a:t>Final VA after CRVO</a:t>
            </a:r>
            <a:r>
              <a:rPr lang="en-US" i="1" dirty="0">
                <a:solidFill>
                  <a:srgbClr val="0000FF"/>
                </a:solidFill>
              </a:rPr>
              <a:t>: </a:t>
            </a:r>
            <a:r>
              <a:rPr lang="en-US" i="1" u="sng" dirty="0">
                <a:solidFill>
                  <a:srgbClr val="0000FF"/>
                </a:solidFill>
              </a:rPr>
              <a:t>Good vision stays good</a:t>
            </a:r>
            <a:r>
              <a:rPr lang="en-US" i="1" dirty="0">
                <a:solidFill>
                  <a:srgbClr val="0000FF"/>
                </a:solidFill>
              </a:rPr>
              <a:t>…</a:t>
            </a:r>
            <a:r>
              <a:rPr lang="en-US" i="1" u="sng" dirty="0">
                <a:solidFill>
                  <a:srgbClr val="FFFF00"/>
                </a:solidFill>
              </a:rPr>
              <a:t>Bad vision stays bad</a:t>
            </a:r>
          </a:p>
        </p:txBody>
      </p:sp>
      <p:sp>
        <p:nvSpPr>
          <p:cNvPr id="5" name="TextBox 4">
            <a:extLst>
              <a:ext uri="{FF2B5EF4-FFF2-40B4-BE49-F238E27FC236}">
                <a16:creationId xmlns:a16="http://schemas.microsoft.com/office/drawing/2014/main" id="{8FD8D9AD-6560-484C-AD2F-E403C362D767}"/>
              </a:ext>
            </a:extLst>
          </p:cNvPr>
          <p:cNvSpPr txBox="1"/>
          <p:nvPr/>
        </p:nvSpPr>
        <p:spPr>
          <a:xfrm>
            <a:off x="2992880" y="6397823"/>
            <a:ext cx="3158237" cy="307777"/>
          </a:xfrm>
          <a:prstGeom prst="rect">
            <a:avLst/>
          </a:prstGeom>
          <a:noFill/>
        </p:spPr>
        <p:txBody>
          <a:bodyPr wrap="none" rtlCol="0">
            <a:spAutoFit/>
          </a:bodyPr>
          <a:lstStyle/>
          <a:p>
            <a:pPr algn="ctr"/>
            <a:r>
              <a:rPr lang="en-US" sz="1400" i="1" dirty="0"/>
              <a:t>(No question—proceed when ready)</a:t>
            </a:r>
          </a:p>
        </p:txBody>
      </p:sp>
      <p:sp>
        <p:nvSpPr>
          <p:cNvPr id="400433" name="AutoShape 50"/>
          <p:cNvSpPr>
            <a:spLocks noChangeArrowheads="1"/>
          </p:cNvSpPr>
          <p:nvPr/>
        </p:nvSpPr>
        <p:spPr bwMode="auto">
          <a:xfrm>
            <a:off x="0" y="2514600"/>
            <a:ext cx="533400" cy="533400"/>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FF"/>
              </a:solidFill>
            </a:endParaRPr>
          </a:p>
        </p:txBody>
      </p:sp>
      <p:sp>
        <p:nvSpPr>
          <p:cNvPr id="6" name="TextBox 5">
            <a:extLst>
              <a:ext uri="{FF2B5EF4-FFF2-40B4-BE49-F238E27FC236}">
                <a16:creationId xmlns:a16="http://schemas.microsoft.com/office/drawing/2014/main" id="{F3938CA7-B294-48CD-A8A8-0EAAF7BCDA1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2B383222-2E9B-4157-ABDB-0962BF6187D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0739889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extLst>
              <p:ext uri="{D42A27DB-BD31-4B8C-83A1-F6EECF244321}">
                <p14:modId xmlns:p14="http://schemas.microsoft.com/office/powerpoint/2010/main" val="669616601"/>
              </p:ext>
            </p:extLst>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chemeClr val="tx1"/>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Arial" pitchFamily="34" charset="0"/>
                        </a:rPr>
                        <a:t>≥</a:t>
                      </a:r>
                      <a:r>
                        <a:rPr kumimoji="0" lang="en-US" sz="2200" b="1" i="0" u="none" strike="noStrike" cap="none" normalizeH="0" baseline="0" dirty="0">
                          <a:ln>
                            <a:noFill/>
                          </a:ln>
                          <a:solidFill>
                            <a:schemeClr val="tx1"/>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pitchFamily="34" charset="0"/>
                          <a:cs typeface="Arial" pitchFamily="34" charset="0"/>
                        </a:rPr>
                        <a:t>≤</a:t>
                      </a:r>
                      <a:r>
                        <a:rPr kumimoji="0" lang="en-US" sz="2200" b="1" i="0" u="none" strike="noStrike" cap="none" normalizeH="0" baseline="0" dirty="0">
                          <a:ln>
                            <a:noFill/>
                          </a:ln>
                          <a:solidFill>
                            <a:schemeClr val="tx1"/>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a:ln>
                            <a:noFill/>
                          </a:ln>
                          <a:solidFill>
                            <a:srgbClr val="0000FF"/>
                          </a:solidFill>
                          <a:effectLst/>
                          <a:latin typeface="Arial" pitchFamily="34" charset="0"/>
                        </a:rPr>
                        <a:t>likely to be…</a:t>
                      </a:r>
                      <a:endParaRPr kumimoji="0" lang="en-US" sz="1800" b="0" i="0" u="none" strike="noStrike" cap="none" normalizeH="0" baseline="0">
                        <a:ln>
                          <a:noFill/>
                        </a:ln>
                        <a:solidFill>
                          <a:srgbClr val="0000FF"/>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4" name="Slide Number Placeholder 1"/>
          <p:cNvSpPr>
            <a:spLocks noGrp="1"/>
          </p:cNvSpPr>
          <p:nvPr>
            <p:ph type="sldNum" sz="quarter" idx="12"/>
          </p:nvPr>
        </p:nvSpPr>
        <p:spPr>
          <a:xfrm>
            <a:off x="6400800" y="2590800"/>
            <a:ext cx="2133600" cy="4572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A0CCB7-A92D-4E6B-A1BE-E03D75827765}" type="slidenum">
              <a:rPr lang="en-US" altLang="en-US" smtClean="0"/>
              <a:pPr eaLnBrk="1" hangingPunct="1"/>
              <a:t>177</a:t>
            </a:fld>
            <a:endParaRPr lang="en-US" altLang="en-US"/>
          </a:p>
        </p:txBody>
      </p:sp>
      <p:sp>
        <p:nvSpPr>
          <p:cNvPr id="400432" name="Text Box 49"/>
          <p:cNvSpPr txBox="1">
            <a:spLocks noChangeArrowheads="1"/>
          </p:cNvSpPr>
          <p:nvPr/>
        </p:nvSpPr>
        <p:spPr bwMode="auto">
          <a:xfrm>
            <a:off x="457200" y="2605088"/>
            <a:ext cx="8071377" cy="369332"/>
          </a:xfrm>
          <a:prstGeom prst="rect">
            <a:avLst/>
          </a:prstGeom>
          <a:solidFill>
            <a:srgbClr val="FFFF00"/>
          </a:solidFill>
          <a:ln>
            <a:solidFill>
              <a:schemeClr val="tx1"/>
            </a:solid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i="1" dirty="0" err="1"/>
              <a:t>tl;dr</a:t>
            </a:r>
            <a:r>
              <a:rPr lang="en-US" b="1" i="1" dirty="0"/>
              <a:t> for </a:t>
            </a:r>
            <a:r>
              <a:rPr lang="en-US" b="1" i="1" dirty="0">
                <a:solidFill>
                  <a:srgbClr val="0000FF"/>
                </a:solidFill>
              </a:rPr>
              <a:t>Final VA after CRVO</a:t>
            </a:r>
            <a:r>
              <a:rPr lang="en-US" i="1" dirty="0">
                <a:solidFill>
                  <a:srgbClr val="0000FF"/>
                </a:solidFill>
              </a:rPr>
              <a:t>: </a:t>
            </a:r>
            <a:r>
              <a:rPr lang="en-US" i="1" u="sng" dirty="0">
                <a:solidFill>
                  <a:srgbClr val="0000FF"/>
                </a:solidFill>
              </a:rPr>
              <a:t>Good vision stays good</a:t>
            </a:r>
            <a:r>
              <a:rPr lang="en-US" i="1" dirty="0">
                <a:solidFill>
                  <a:srgbClr val="0000FF"/>
                </a:solidFill>
              </a:rPr>
              <a:t>…</a:t>
            </a:r>
            <a:r>
              <a:rPr lang="en-US" i="1" u="sng" dirty="0">
                <a:solidFill>
                  <a:srgbClr val="0000FF"/>
                </a:solidFill>
              </a:rPr>
              <a:t>Bad vision stays bad</a:t>
            </a:r>
          </a:p>
        </p:txBody>
      </p:sp>
      <p:sp>
        <p:nvSpPr>
          <p:cNvPr id="400433" name="AutoShape 50"/>
          <p:cNvSpPr>
            <a:spLocks noChangeArrowheads="1"/>
          </p:cNvSpPr>
          <p:nvPr/>
        </p:nvSpPr>
        <p:spPr bwMode="auto">
          <a:xfrm>
            <a:off x="0" y="2514600"/>
            <a:ext cx="533400" cy="533400"/>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FF"/>
              </a:solidFill>
            </a:endParaRPr>
          </a:p>
        </p:txBody>
      </p:sp>
      <p:sp>
        <p:nvSpPr>
          <p:cNvPr id="11" name="AutoShape 50">
            <a:extLst>
              <a:ext uri="{FF2B5EF4-FFF2-40B4-BE49-F238E27FC236}">
                <a16:creationId xmlns:a16="http://schemas.microsoft.com/office/drawing/2014/main" id="{250D464C-7C43-4B00-A9A9-778314583BB9}"/>
              </a:ext>
            </a:extLst>
          </p:cNvPr>
          <p:cNvSpPr>
            <a:spLocks noChangeArrowheads="1"/>
          </p:cNvSpPr>
          <p:nvPr/>
        </p:nvSpPr>
        <p:spPr bwMode="auto">
          <a:xfrm>
            <a:off x="8564217" y="2514600"/>
            <a:ext cx="533400" cy="533400"/>
          </a:xfrm>
          <a:prstGeom prst="sun">
            <a:avLst>
              <a:gd name="adj" fmla="val 2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0000FF"/>
              </a:solidFill>
            </a:endParaRPr>
          </a:p>
        </p:txBody>
      </p:sp>
      <p:sp>
        <p:nvSpPr>
          <p:cNvPr id="12" name="Oval 11">
            <a:extLst>
              <a:ext uri="{FF2B5EF4-FFF2-40B4-BE49-F238E27FC236}">
                <a16:creationId xmlns:a16="http://schemas.microsoft.com/office/drawing/2014/main" id="{E0B79052-8C77-4111-975A-DC6A5B9DCB82}"/>
              </a:ext>
            </a:extLst>
          </p:cNvPr>
          <p:cNvSpPr/>
          <p:nvPr/>
        </p:nvSpPr>
        <p:spPr>
          <a:xfrm>
            <a:off x="6344477" y="4052889"/>
            <a:ext cx="2507719" cy="227171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B0937943-5CB5-487D-850C-09F1C5736B95}"/>
              </a:ext>
            </a:extLst>
          </p:cNvPr>
          <p:cNvCxnSpPr>
            <a:cxnSpLocks/>
          </p:cNvCxnSpPr>
          <p:nvPr/>
        </p:nvCxnSpPr>
        <p:spPr>
          <a:xfrm flipH="1">
            <a:off x="4068418" y="2974420"/>
            <a:ext cx="884582" cy="1154668"/>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0D07E5-3812-458B-9A2D-C96332BAB8AC}"/>
              </a:ext>
            </a:extLst>
          </p:cNvPr>
          <p:cNvCxnSpPr>
            <a:cxnSpLocks/>
          </p:cNvCxnSpPr>
          <p:nvPr/>
        </p:nvCxnSpPr>
        <p:spPr>
          <a:xfrm>
            <a:off x="7262191" y="2974420"/>
            <a:ext cx="163997" cy="1064180"/>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47751C14-646A-48E4-8B0C-281F39773444}"/>
              </a:ext>
            </a:extLst>
          </p:cNvPr>
          <p:cNvSpPr/>
          <p:nvPr/>
        </p:nvSpPr>
        <p:spPr>
          <a:xfrm>
            <a:off x="2286000" y="4052889"/>
            <a:ext cx="2438400" cy="227171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AD7A8BC-DC51-4054-B23A-2FC16851633C}"/>
              </a:ext>
            </a:extLst>
          </p:cNvPr>
          <p:cNvSpPr txBox="1"/>
          <p:nvPr/>
        </p:nvSpPr>
        <p:spPr>
          <a:xfrm>
            <a:off x="2992880" y="6397823"/>
            <a:ext cx="3158237" cy="307777"/>
          </a:xfrm>
          <a:prstGeom prst="rect">
            <a:avLst/>
          </a:prstGeom>
          <a:noFill/>
        </p:spPr>
        <p:txBody>
          <a:bodyPr wrap="none" rtlCol="0">
            <a:spAutoFit/>
          </a:bodyPr>
          <a:lstStyle/>
          <a:p>
            <a:pPr algn="ctr"/>
            <a:r>
              <a:rPr lang="en-US" sz="1400" i="1" dirty="0"/>
              <a:t>(No question—proceed when ready)</a:t>
            </a:r>
          </a:p>
        </p:txBody>
      </p:sp>
      <p:sp>
        <p:nvSpPr>
          <p:cNvPr id="6" name="TextBox 5">
            <a:extLst>
              <a:ext uri="{FF2B5EF4-FFF2-40B4-BE49-F238E27FC236}">
                <a16:creationId xmlns:a16="http://schemas.microsoft.com/office/drawing/2014/main" id="{17743B0C-4655-4E0F-BB79-6B43D6FC8BD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132002E4-CF1F-43AE-844A-2A4DA7BAF10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2128577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extLst>
              <p:ext uri="{D42A27DB-BD31-4B8C-83A1-F6EECF244321}">
                <p14:modId xmlns:p14="http://schemas.microsoft.com/office/powerpoint/2010/main" val="1170795211"/>
              </p:ext>
            </p:extLst>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66CCFF"/>
                </a:solidFill>
              </a:rPr>
              <a:t>The development of collaterals (aka  </a:t>
            </a:r>
            <a:r>
              <a:rPr lang="en-US" sz="1600" i="1" dirty="0">
                <a:solidFill>
                  <a:srgbClr val="66CCFF"/>
                </a:solidFill>
              </a:rPr>
              <a:t>shunt vessels </a:t>
            </a:r>
            <a:r>
              <a:rPr lang="en-US" sz="1600" dirty="0">
                <a:solidFill>
                  <a:srgbClr val="66CCFF"/>
                </a:solidFill>
              </a:rPr>
              <a:t>)</a:t>
            </a:r>
          </a:p>
          <a:p>
            <a:endParaRPr lang="en-US" sz="1600" dirty="0">
              <a:solidFill>
                <a:srgbClr val="66CCFF"/>
              </a:solidFill>
            </a:endParaRPr>
          </a:p>
          <a:p>
            <a:r>
              <a:rPr lang="en-US" sz="1600" i="1" dirty="0">
                <a:solidFill>
                  <a:srgbClr val="66CCFF"/>
                </a:solidFill>
              </a:rPr>
              <a:t>What does it mean to say the blood is </a:t>
            </a:r>
            <a:r>
              <a:rPr lang="en-US" sz="1600" dirty="0">
                <a:solidFill>
                  <a:srgbClr val="66CCFF"/>
                </a:solidFill>
              </a:rPr>
              <a:t>shunted</a:t>
            </a:r>
            <a:r>
              <a:rPr lang="en-US" sz="1600" i="1" dirty="0">
                <a:solidFill>
                  <a:srgbClr val="66CCFF"/>
                </a:solidFill>
              </a:rPr>
              <a:t>?</a:t>
            </a:r>
          </a:p>
          <a:p>
            <a:r>
              <a:rPr lang="en-US" sz="1600" dirty="0">
                <a:solidFill>
                  <a:srgbClr val="66CCFF"/>
                </a:solidFill>
              </a:rPr>
              <a:t>It means blood entering the retinal circulation finds an anatomic pathway by which to bypass the occluded CRV and leave the eye</a:t>
            </a:r>
          </a:p>
          <a:p>
            <a:endParaRPr lang="en-US" sz="1600" i="1" dirty="0">
              <a:solidFill>
                <a:srgbClr val="66CCFF"/>
              </a:solidFill>
            </a:endParaRPr>
          </a:p>
          <a:p>
            <a:r>
              <a:rPr lang="en-US" sz="1600" i="1" dirty="0">
                <a:solidFill>
                  <a:srgbClr val="66CCFF"/>
                </a:solidFill>
              </a:rPr>
              <a:t>Where does the blood go instead of into the CRV?</a:t>
            </a: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34605589-14AE-48B2-AAB7-FF7C958A370B}"/>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E6BFCCE3-FFC2-4624-8532-74D444BD7A5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605ACE31-6C48-4AFE-8039-F9BAB31E8E5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2353946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endParaRPr lang="en-US" sz="1600" dirty="0">
              <a:solidFill>
                <a:srgbClr val="66CCFF"/>
              </a:solidFill>
            </a:endParaRPr>
          </a:p>
          <a:p>
            <a:endParaRPr lang="en-US" sz="1600" dirty="0">
              <a:solidFill>
                <a:srgbClr val="66CCFF"/>
              </a:solidFill>
            </a:endParaRPr>
          </a:p>
          <a:p>
            <a:r>
              <a:rPr lang="en-US" sz="1600" i="1" dirty="0">
                <a:solidFill>
                  <a:srgbClr val="66CCFF"/>
                </a:solidFill>
              </a:rPr>
              <a:t>What does it mean to say the blood is </a:t>
            </a:r>
            <a:r>
              <a:rPr lang="en-US" sz="1600" dirty="0">
                <a:solidFill>
                  <a:srgbClr val="66CCFF"/>
                </a:solidFill>
              </a:rPr>
              <a:t>shunted</a:t>
            </a:r>
            <a:r>
              <a:rPr lang="en-US" sz="1600" i="1" dirty="0">
                <a:solidFill>
                  <a:srgbClr val="66CCFF"/>
                </a:solidFill>
              </a:rPr>
              <a:t>?</a:t>
            </a:r>
          </a:p>
          <a:p>
            <a:r>
              <a:rPr lang="en-US" sz="1600" dirty="0">
                <a:solidFill>
                  <a:srgbClr val="66CCFF"/>
                </a:solidFill>
              </a:rPr>
              <a:t>It means blood entering the retinal circulation finds an anatomic pathway by which to bypass the occluded CRV and leave the eye</a:t>
            </a:r>
          </a:p>
          <a:p>
            <a:endParaRPr lang="en-US" sz="1600" i="1" dirty="0">
              <a:solidFill>
                <a:srgbClr val="66CCFF"/>
              </a:solidFill>
            </a:endParaRPr>
          </a:p>
          <a:p>
            <a:r>
              <a:rPr lang="en-US" sz="1600" i="1" dirty="0">
                <a:solidFill>
                  <a:srgbClr val="66CCFF"/>
                </a:solidFill>
              </a:rPr>
              <a:t>Where does the blood go instead of into the CRV?</a:t>
            </a: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5BF460B1-9504-49E5-B04F-A2A46097F891}"/>
              </a:ext>
            </a:extLst>
          </p:cNvPr>
          <p:cNvSpPr/>
          <p:nvPr/>
        </p:nvSpPr>
        <p:spPr>
          <a:xfrm>
            <a:off x="3505200" y="1591365"/>
            <a:ext cx="137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12" name="Rectangle 2">
            <a:extLst>
              <a:ext uri="{FF2B5EF4-FFF2-40B4-BE49-F238E27FC236}">
                <a16:creationId xmlns:a16="http://schemas.microsoft.com/office/drawing/2014/main" id="{9EEEBF11-9334-4E43-86FC-27A02B08FA3E}"/>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7" name="TextBox 6">
            <a:extLst>
              <a:ext uri="{FF2B5EF4-FFF2-40B4-BE49-F238E27FC236}">
                <a16:creationId xmlns:a16="http://schemas.microsoft.com/office/drawing/2014/main" id="{E80D589A-244C-48F3-9D6D-AE262949384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A18662E2-DB9B-4AB0-9806-31A4FC202A7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52266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18</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rgbClr val="0000FF"/>
                </a:solidFill>
              </a:rPr>
              <a:t>HTN is </a:t>
            </a:r>
            <a:r>
              <a:rPr lang="en-US" sz="1600" b="1" dirty="0" err="1">
                <a:solidFill>
                  <a:srgbClr val="0000FF"/>
                </a:solidFill>
              </a:rPr>
              <a:t>mos</a:t>
            </a:r>
            <a:r>
              <a:rPr lang="en-US" sz="1600" b="1" dirty="0">
                <a:solidFill>
                  <a:srgbClr val="0000FF"/>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rgbClr val="0000FF"/>
                </a:solidFill>
              </a:rPr>
              <a:t>In a sense, HTN is a ‘double risk factor.’ What sense is being referred to here?</a:t>
            </a:r>
          </a:p>
          <a:p>
            <a:r>
              <a:rPr lang="en-US" sz="1400" dirty="0">
                <a:solidFill>
                  <a:srgbClr val="0000FF"/>
                </a:solidFill>
              </a:rPr>
              <a:t>In the sense that not only is HTN itself a risk factor, but the </a:t>
            </a:r>
            <a:r>
              <a:rPr lang="en-US" sz="1400" b="1" dirty="0">
                <a:solidFill>
                  <a:srgbClr val="0000FF"/>
                </a:solidFill>
              </a:rPr>
              <a:t>treatment</a:t>
            </a:r>
            <a:r>
              <a:rPr lang="en-US" sz="1400" dirty="0">
                <a:solidFill>
                  <a:srgbClr val="0000FF"/>
                </a:solidFill>
              </a:rPr>
              <a:t> of HTN can also increase the risk of a RVO event</a:t>
            </a:r>
          </a:p>
          <a:p>
            <a:endParaRPr lang="en-US" sz="1400" dirty="0">
              <a:solidFill>
                <a:srgbClr val="0000FF"/>
              </a:solidFill>
            </a:endParaRPr>
          </a:p>
          <a:p>
            <a:r>
              <a:rPr lang="en-US" sz="1400" i="1" dirty="0">
                <a:solidFill>
                  <a:srgbClr val="0000FF"/>
                </a:solidFill>
              </a:rPr>
              <a:t>How might the </a:t>
            </a:r>
            <a:r>
              <a:rPr lang="en-US" sz="1400" i="1" dirty="0" err="1">
                <a:solidFill>
                  <a:srgbClr val="0000FF"/>
                </a:solidFill>
              </a:rPr>
              <a:t>tx</a:t>
            </a:r>
            <a:r>
              <a:rPr lang="en-US" sz="1400" i="1" dirty="0">
                <a:solidFill>
                  <a:srgbClr val="0000FF"/>
                </a:solidFill>
              </a:rPr>
              <a:t> of HTN be causative vis a vis an RVO?</a:t>
            </a:r>
            <a:endParaRPr lang="en-US" sz="1400" i="1" dirty="0">
              <a:solidFill>
                <a:srgbClr val="CCFFCC"/>
              </a:solidFill>
            </a:endParaRPr>
          </a:p>
          <a:p>
            <a:r>
              <a:rPr lang="en-US" sz="1400" dirty="0">
                <a:solidFill>
                  <a:srgbClr val="CCFFCC"/>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6" name="Rectangle 2">
            <a:extLst>
              <a:ext uri="{FF2B5EF4-FFF2-40B4-BE49-F238E27FC236}">
                <a16:creationId xmlns:a16="http://schemas.microsoft.com/office/drawing/2014/main" id="{2910ABCE-B559-4D1E-B529-80F27D8F57C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5" name="TextBox 4">
            <a:extLst>
              <a:ext uri="{FF2B5EF4-FFF2-40B4-BE49-F238E27FC236}">
                <a16:creationId xmlns:a16="http://schemas.microsoft.com/office/drawing/2014/main" id="{B7A25EE1-7A8B-4123-9D3A-E686ACCBE2C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8456485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endParaRPr lang="en-US" sz="1600" dirty="0">
              <a:solidFill>
                <a:srgbClr val="66CCFF"/>
              </a:solidFill>
            </a:endParaRPr>
          </a:p>
          <a:p>
            <a:endParaRPr lang="en-US" sz="1600" dirty="0">
              <a:solidFill>
                <a:srgbClr val="66CCFF"/>
              </a:solidFill>
            </a:endParaRPr>
          </a:p>
          <a:p>
            <a:r>
              <a:rPr lang="en-US" sz="1600" i="1" dirty="0">
                <a:solidFill>
                  <a:srgbClr val="66CCFF"/>
                </a:solidFill>
              </a:rPr>
              <a:t>What does it mean to say the blood is </a:t>
            </a:r>
            <a:r>
              <a:rPr lang="en-US" sz="1600" dirty="0">
                <a:solidFill>
                  <a:srgbClr val="66CCFF"/>
                </a:solidFill>
              </a:rPr>
              <a:t>shunted</a:t>
            </a:r>
            <a:r>
              <a:rPr lang="en-US" sz="1600" i="1" dirty="0">
                <a:solidFill>
                  <a:srgbClr val="66CCFF"/>
                </a:solidFill>
              </a:rPr>
              <a:t>?</a:t>
            </a:r>
          </a:p>
          <a:p>
            <a:r>
              <a:rPr lang="en-US" sz="1600" dirty="0">
                <a:solidFill>
                  <a:srgbClr val="66CCFF"/>
                </a:solidFill>
              </a:rPr>
              <a:t>It means blood entering the retinal circulation finds an anatomic pathway by which to bypass the occluded CRV and leave the eye</a:t>
            </a:r>
          </a:p>
          <a:p>
            <a:endParaRPr lang="en-US" sz="1600" i="1" dirty="0">
              <a:solidFill>
                <a:srgbClr val="66CCFF"/>
              </a:solidFill>
            </a:endParaRPr>
          </a:p>
          <a:p>
            <a:r>
              <a:rPr lang="en-US" sz="1600" i="1" dirty="0">
                <a:solidFill>
                  <a:srgbClr val="66CCFF"/>
                </a:solidFill>
              </a:rPr>
              <a:t>Where does the blood go instead of into the CRV?</a:t>
            </a: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89668FD2-66E6-4F23-BC74-B4C47810087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018B66A5-287C-4935-B8B4-F236F9E6C73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22FB1B84-0F36-4F37-84DE-4F06F59E2A0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85050725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a:t>
            </a:r>
            <a:r>
              <a:rPr lang="en-US" sz="1600" b="1" dirty="0">
                <a:solidFill>
                  <a:srgbClr val="0000FF"/>
                </a:solidFill>
              </a:rPr>
              <a:t>development</a:t>
            </a:r>
            <a:r>
              <a:rPr lang="en-US" sz="1600" dirty="0">
                <a:solidFill>
                  <a:srgbClr val="0000FF"/>
                </a:solidFill>
              </a:rPr>
              <a:t> of collaterals </a:t>
            </a:r>
            <a:r>
              <a:rPr lang="en-US" sz="1600" dirty="0">
                <a:solidFill>
                  <a:schemeClr val="bg1">
                    <a:lumMod val="65000"/>
                  </a:schemeClr>
                </a:solidFill>
              </a:rPr>
              <a:t>(aka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rgbClr val="66CCFF"/>
              </a:solidFill>
            </a:endParaRPr>
          </a:p>
          <a:p>
            <a:r>
              <a:rPr lang="en-US" sz="1600" i="1" dirty="0">
                <a:solidFill>
                  <a:srgbClr val="66CCFF"/>
                </a:solidFill>
              </a:rPr>
              <a:t>What does it mean to say the blood is </a:t>
            </a:r>
            <a:r>
              <a:rPr lang="en-US" sz="1600" dirty="0">
                <a:solidFill>
                  <a:srgbClr val="66CCFF"/>
                </a:solidFill>
              </a:rPr>
              <a:t>shunted</a:t>
            </a:r>
            <a:r>
              <a:rPr lang="en-US" sz="1600" i="1" dirty="0">
                <a:solidFill>
                  <a:srgbClr val="66CCFF"/>
                </a:solidFill>
              </a:rPr>
              <a:t>?</a:t>
            </a:r>
          </a:p>
          <a:p>
            <a:r>
              <a:rPr lang="en-US" sz="1600" dirty="0">
                <a:solidFill>
                  <a:srgbClr val="66CCFF"/>
                </a:solidFill>
              </a:rPr>
              <a:t>It means blood entering the retinal circulation finds an anatomic pathway by which to bypass the occluded CRV and leave the eye</a:t>
            </a:r>
          </a:p>
          <a:p>
            <a:endParaRPr lang="en-US" sz="1600" i="1" dirty="0">
              <a:solidFill>
                <a:srgbClr val="66CCFF"/>
              </a:solidFill>
            </a:endParaRPr>
          </a:p>
          <a:p>
            <a:r>
              <a:rPr lang="en-US" sz="1600" i="1" dirty="0">
                <a:solidFill>
                  <a:srgbClr val="66CCFF"/>
                </a:solidFill>
              </a:rPr>
              <a:t>Where does the blood go instead of into the CRV?</a:t>
            </a: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37A70267-018E-41E2-BFC8-894E5EA8D00E}"/>
              </a:ext>
            </a:extLst>
          </p:cNvPr>
          <p:cNvSpPr txBox="1"/>
          <p:nvPr/>
        </p:nvSpPr>
        <p:spPr>
          <a:xfrm>
            <a:off x="152400" y="2010538"/>
            <a:ext cx="6858000" cy="738664"/>
          </a:xfrm>
          <a:prstGeom prst="rect">
            <a:avLst/>
          </a:prstGeom>
          <a:solidFill>
            <a:srgbClr val="002060"/>
          </a:solidFill>
        </p:spPr>
        <p:txBody>
          <a:bodyPr wrap="square" rtlCol="0">
            <a:spAutoFit/>
          </a:bodyPr>
          <a:lstStyle/>
          <a:p>
            <a:r>
              <a:rPr lang="en-US" sz="1400" i="1" dirty="0">
                <a:solidFill>
                  <a:schemeClr val="bg1"/>
                </a:solidFill>
              </a:rPr>
              <a:t>Does ‘development’ here refer to the creation of new vessels, </a:t>
            </a:r>
            <a:r>
              <a:rPr lang="en-US" sz="1400" i="1" dirty="0" err="1">
                <a:solidFill>
                  <a:schemeClr val="bg1"/>
                </a:solidFill>
              </a:rPr>
              <a:t>ie</a:t>
            </a:r>
            <a:r>
              <a:rPr lang="en-US" sz="1400" i="1" dirty="0">
                <a:solidFill>
                  <a:schemeClr val="bg1"/>
                </a:solidFill>
              </a:rPr>
              <a:t>, neovascularization?</a:t>
            </a:r>
          </a:p>
          <a:p>
            <a:r>
              <a:rPr lang="en-US" sz="1400" dirty="0">
                <a:solidFill>
                  <a:srgbClr val="002060"/>
                </a:solidFill>
              </a:rPr>
              <a:t>No, it refers to small, native vessels expanding enough to allow the timely egress of normal retinal inflow</a:t>
            </a:r>
          </a:p>
        </p:txBody>
      </p:sp>
      <p:sp>
        <p:nvSpPr>
          <p:cNvPr id="12" name="Rectangle 2">
            <a:extLst>
              <a:ext uri="{FF2B5EF4-FFF2-40B4-BE49-F238E27FC236}">
                <a16:creationId xmlns:a16="http://schemas.microsoft.com/office/drawing/2014/main" id="{0F94096E-6114-4987-A931-A37C8400E580}"/>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5E14CC11-82F5-4130-A305-6F66B43FFF5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3609F250-A9B5-46BD-9A1B-D19D895F6C1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22458779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a:t>
            </a:r>
            <a:r>
              <a:rPr lang="en-US" sz="1600" b="1" dirty="0">
                <a:solidFill>
                  <a:srgbClr val="0000FF"/>
                </a:solidFill>
              </a:rPr>
              <a:t>development</a:t>
            </a:r>
            <a:r>
              <a:rPr lang="en-US" sz="1600" dirty="0">
                <a:solidFill>
                  <a:srgbClr val="0000FF"/>
                </a:solidFill>
              </a:rPr>
              <a:t> of collaterals </a:t>
            </a:r>
            <a:r>
              <a:rPr lang="en-US" sz="1600" dirty="0">
                <a:solidFill>
                  <a:schemeClr val="bg1">
                    <a:lumMod val="65000"/>
                  </a:schemeClr>
                </a:solidFill>
              </a:rPr>
              <a:t>(aka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rgbClr val="66CCFF"/>
              </a:solidFill>
            </a:endParaRPr>
          </a:p>
          <a:p>
            <a:r>
              <a:rPr lang="en-US" sz="1600" i="1" dirty="0">
                <a:solidFill>
                  <a:srgbClr val="66CCFF"/>
                </a:solidFill>
              </a:rPr>
              <a:t>What does it mean to say the blood is </a:t>
            </a:r>
            <a:r>
              <a:rPr lang="en-US" sz="1600" dirty="0">
                <a:solidFill>
                  <a:srgbClr val="66CCFF"/>
                </a:solidFill>
              </a:rPr>
              <a:t>shunted</a:t>
            </a:r>
            <a:r>
              <a:rPr lang="en-US" sz="1600" i="1" dirty="0">
                <a:solidFill>
                  <a:srgbClr val="66CCFF"/>
                </a:solidFill>
              </a:rPr>
              <a:t>?</a:t>
            </a:r>
          </a:p>
          <a:p>
            <a:r>
              <a:rPr lang="en-US" sz="1600" dirty="0">
                <a:solidFill>
                  <a:srgbClr val="66CCFF"/>
                </a:solidFill>
              </a:rPr>
              <a:t>It means blood entering the retinal circulation finds an anatomic pathway by which to bypass the occluded CRV and leave the eye</a:t>
            </a:r>
          </a:p>
          <a:p>
            <a:endParaRPr lang="en-US" sz="1600" i="1" dirty="0">
              <a:solidFill>
                <a:srgbClr val="66CCFF"/>
              </a:solidFill>
            </a:endParaRPr>
          </a:p>
          <a:p>
            <a:r>
              <a:rPr lang="en-US" sz="1600" i="1" dirty="0">
                <a:solidFill>
                  <a:srgbClr val="66CCFF"/>
                </a:solidFill>
              </a:rPr>
              <a:t>Where does the blood go instead of into the CRV?</a:t>
            </a: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37A70267-018E-41E2-BFC8-894E5EA8D00E}"/>
              </a:ext>
            </a:extLst>
          </p:cNvPr>
          <p:cNvSpPr txBox="1"/>
          <p:nvPr/>
        </p:nvSpPr>
        <p:spPr>
          <a:xfrm>
            <a:off x="152400" y="2010538"/>
            <a:ext cx="6858000" cy="738664"/>
          </a:xfrm>
          <a:prstGeom prst="rect">
            <a:avLst/>
          </a:prstGeom>
          <a:solidFill>
            <a:srgbClr val="002060"/>
          </a:solidFill>
        </p:spPr>
        <p:txBody>
          <a:bodyPr wrap="square" rtlCol="0">
            <a:spAutoFit/>
          </a:bodyPr>
          <a:lstStyle/>
          <a:p>
            <a:r>
              <a:rPr lang="en-US" sz="1400" i="1" dirty="0">
                <a:solidFill>
                  <a:schemeClr val="bg1"/>
                </a:solidFill>
              </a:rPr>
              <a:t>Does ‘development’ here refer to the creation of new vessels, </a:t>
            </a:r>
            <a:r>
              <a:rPr lang="en-US" sz="1400" i="1" dirty="0" err="1">
                <a:solidFill>
                  <a:schemeClr val="bg1"/>
                </a:solidFill>
              </a:rPr>
              <a:t>ie</a:t>
            </a:r>
            <a:r>
              <a:rPr lang="en-US" sz="1400" i="1" dirty="0">
                <a:solidFill>
                  <a:schemeClr val="bg1"/>
                </a:solidFill>
              </a:rPr>
              <a:t>, neovascularization?</a:t>
            </a:r>
          </a:p>
          <a:p>
            <a:r>
              <a:rPr lang="en-US" sz="1400" dirty="0">
                <a:solidFill>
                  <a:schemeClr val="bg1"/>
                </a:solidFill>
              </a:rPr>
              <a:t>No, it refers to small, native vessels expanding enough to allow the timely egress of normal retinal inflow</a:t>
            </a:r>
          </a:p>
        </p:txBody>
      </p:sp>
      <p:sp>
        <p:nvSpPr>
          <p:cNvPr id="12" name="Rectangle 2">
            <a:extLst>
              <a:ext uri="{FF2B5EF4-FFF2-40B4-BE49-F238E27FC236}">
                <a16:creationId xmlns:a16="http://schemas.microsoft.com/office/drawing/2014/main" id="{1FC6573A-B8D1-4BAB-A178-2F39DB264CC8}"/>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F97DFA57-B003-4361-BF59-5E977532143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7785ECCB-7919-48CE-AFF3-3065E5A7AD3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2939692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endParaRPr lang="en-US" sz="1600" i="1" dirty="0">
              <a:solidFill>
                <a:srgbClr val="66CCFF"/>
              </a:solidFill>
            </a:endParaRPr>
          </a:p>
          <a:p>
            <a:r>
              <a:rPr lang="en-US" sz="1600" dirty="0">
                <a:solidFill>
                  <a:srgbClr val="66CCFF"/>
                </a:solidFill>
              </a:rPr>
              <a:t>It means blood entering the retinal circulation finds an anatomic pathway by which to bypass the occluded CRV and leave the eye</a:t>
            </a:r>
          </a:p>
          <a:p>
            <a:endParaRPr lang="en-US" sz="1600" i="1" dirty="0">
              <a:solidFill>
                <a:srgbClr val="66CCFF"/>
              </a:solidFill>
            </a:endParaRPr>
          </a:p>
          <a:p>
            <a:r>
              <a:rPr lang="en-US" sz="1600" i="1" dirty="0">
                <a:solidFill>
                  <a:srgbClr val="66CCFF"/>
                </a:solidFill>
              </a:rPr>
              <a:t>Where does the blood go instead of into the CRV?</a:t>
            </a: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67AB6A62-139C-4B85-9D21-2AA0C2A4294D}"/>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8E074FDC-1C86-42A5-95C8-58C8DA88B89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D3A9E4ED-A5EB-4394-9E5D-C9E35E91873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6185715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p>
          <a:p>
            <a:r>
              <a:rPr lang="en-US" sz="1600" dirty="0">
                <a:solidFill>
                  <a:srgbClr val="0000FF"/>
                </a:solidFill>
              </a:rPr>
              <a:t>It means blood entering the retinal circulation finds an anatomic pathway by which to bypass the occluded CRV and leave the eye</a:t>
            </a:r>
          </a:p>
          <a:p>
            <a:endParaRPr lang="en-US" sz="1600" i="1" dirty="0">
              <a:solidFill>
                <a:srgbClr val="66CCFF"/>
              </a:solidFill>
            </a:endParaRPr>
          </a:p>
          <a:p>
            <a:r>
              <a:rPr lang="en-US" sz="1600" i="1" dirty="0">
                <a:solidFill>
                  <a:srgbClr val="66CCFF"/>
                </a:solidFill>
              </a:rPr>
              <a:t>Where does the blood go instead of into the CRV?</a:t>
            </a: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9BB0814B-339C-4391-90A0-5F1E803693B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C4F1F748-FAC2-41A3-BBA6-5F70EE43366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31E4F6F9-A671-4241-935A-F0A3F8360BD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432240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p>
          <a:p>
            <a:r>
              <a:rPr lang="en-US" sz="1600" dirty="0">
                <a:solidFill>
                  <a:srgbClr val="0000FF"/>
                </a:solidFill>
              </a:rPr>
              <a:t>It means blood entering the retinal circulation finds an anatomic pathway by which to bypass the occluded CRV and leave the eye</a:t>
            </a:r>
          </a:p>
          <a:p>
            <a:endParaRPr lang="en-US" sz="1600" i="1" dirty="0">
              <a:solidFill>
                <a:srgbClr val="0000FF"/>
              </a:solidFill>
            </a:endParaRPr>
          </a:p>
          <a:p>
            <a:r>
              <a:rPr lang="en-US" sz="1600" i="1" dirty="0">
                <a:solidFill>
                  <a:srgbClr val="0000FF"/>
                </a:solidFill>
              </a:rPr>
              <a:t>Where does the blood go instead of into the CRV?</a:t>
            </a:r>
            <a:endParaRPr lang="en-US" sz="1600" i="1" dirty="0">
              <a:solidFill>
                <a:srgbClr val="66CCFF"/>
              </a:solidFill>
            </a:endParaRPr>
          </a:p>
          <a:p>
            <a:r>
              <a:rPr lang="en-US" sz="1600" dirty="0">
                <a:solidFill>
                  <a:srgbClr val="66CCFF"/>
                </a:solidFill>
              </a:rPr>
              <a:t>Into the 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BEDFD39A-1764-4FC1-B1BE-31A5B67FC550}"/>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11EF7EBE-6DED-46A8-9F30-A9611F2C084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C58BF682-F25F-4322-B343-604F7995F42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651762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p>
          <a:p>
            <a:r>
              <a:rPr lang="en-US" sz="1600" dirty="0">
                <a:solidFill>
                  <a:srgbClr val="0000FF"/>
                </a:solidFill>
              </a:rPr>
              <a:t>It means blood entering the retinal circulation finds an anatomic pathway by which to bypass the occluded CRV and leave the eye</a:t>
            </a:r>
          </a:p>
          <a:p>
            <a:endParaRPr lang="en-US" sz="1600" i="1" dirty="0">
              <a:solidFill>
                <a:srgbClr val="0000FF"/>
              </a:solidFill>
            </a:endParaRPr>
          </a:p>
          <a:p>
            <a:r>
              <a:rPr lang="en-US" sz="1600" i="1" dirty="0">
                <a:solidFill>
                  <a:srgbClr val="0000FF"/>
                </a:solidFill>
              </a:rPr>
              <a:t>Where does the blood go instead of into the CRV?</a:t>
            </a:r>
          </a:p>
          <a:p>
            <a:r>
              <a:rPr lang="en-US" sz="1600" dirty="0">
                <a:solidFill>
                  <a:srgbClr val="0000FF"/>
                </a:solidFill>
              </a:rPr>
              <a:t>Into the choroidal circulation</a:t>
            </a:r>
            <a:endParaRPr lang="en-US" sz="1600" dirty="0">
              <a:solidFill>
                <a:srgbClr val="66CCFF"/>
              </a:solidFill>
            </a:endParaRP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B366C99B-8070-49AD-91B6-C50E2B5DD5C6}"/>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28AE01A0-9F4C-4BD0-ABC5-0CA2BE68EF4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E3D8A5C2-62F2-4931-A717-BC2CF94CF19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5762908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rgbClr val="0000FF"/>
                </a:solidFill>
              </a:rPr>
              <a:t>choroidal circulation</a:t>
            </a:r>
            <a:endParaRPr lang="en-US" sz="1600" b="1" dirty="0">
              <a:solidFill>
                <a:srgbClr val="66CCFF"/>
              </a:solidFill>
            </a:endParaRP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rgbClr val="0000FF"/>
                </a:solidFill>
              </a:rPr>
              <a:t>But the choroid is still ‘in the eye.’ Where does the blood go from there?</a:t>
            </a:r>
          </a:p>
          <a:p>
            <a:r>
              <a:rPr lang="en-US" sz="1400" dirty="0">
                <a:solidFill>
                  <a:schemeClr val="accent5">
                    <a:lumMod val="60000"/>
                    <a:lumOff val="40000"/>
                  </a:schemeClr>
                </a:solidFill>
              </a:rPr>
              <a:t>The choroidal circulation drains into the  vortex veins ,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C0ECAD84-1356-413C-9706-FC13736063DF}"/>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8" name="TextBox 7">
            <a:extLst>
              <a:ext uri="{FF2B5EF4-FFF2-40B4-BE49-F238E27FC236}">
                <a16:creationId xmlns:a16="http://schemas.microsoft.com/office/drawing/2014/main" id="{6229921B-D241-4380-9AD8-0CE09DEC17B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EA320894-271C-4F72-83DF-FB023F3D49B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4270680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rgbClr val="0000FF"/>
                </a:solidFill>
              </a:rPr>
              <a:t>choroidal circulation</a:t>
            </a:r>
            <a:endParaRPr lang="en-US" sz="1600" b="1" dirty="0">
              <a:solidFill>
                <a:srgbClr val="66CCFF"/>
              </a:solidFill>
            </a:endParaRP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rgbClr val="0000FF"/>
                </a:solidFill>
              </a:rPr>
              <a:t>But the choroid is still ‘in the eye.’ Where does the blood go from there?</a:t>
            </a:r>
          </a:p>
          <a:p>
            <a:r>
              <a:rPr lang="en-US" sz="1400" dirty="0">
                <a:solidFill>
                  <a:srgbClr val="0000FF"/>
                </a:solidFill>
              </a:rPr>
              <a:t>The choroidal circulation drains into the  vortex veins ,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7E3AE5-1C0B-4220-9AFC-31F584BA0BB7}"/>
              </a:ext>
            </a:extLst>
          </p:cNvPr>
          <p:cNvSpPr/>
          <p:nvPr/>
        </p:nvSpPr>
        <p:spPr>
          <a:xfrm>
            <a:off x="3733800" y="4079307"/>
            <a:ext cx="1028700" cy="188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words</a:t>
            </a:r>
          </a:p>
        </p:txBody>
      </p:sp>
      <p:sp>
        <p:nvSpPr>
          <p:cNvPr id="8" name="Rectangle 7">
            <a:extLst>
              <a:ext uri="{FF2B5EF4-FFF2-40B4-BE49-F238E27FC236}">
                <a16:creationId xmlns:a16="http://schemas.microsoft.com/office/drawing/2014/main" id="{31367EAE-A0DC-49DD-AA7F-BBB24D0C9040}"/>
              </a:ext>
            </a:extLst>
          </p:cNvPr>
          <p:cNvSpPr/>
          <p:nvPr/>
        </p:nvSpPr>
        <p:spPr>
          <a:xfrm>
            <a:off x="2895600" y="4282090"/>
            <a:ext cx="1371600" cy="188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two diff words</a:t>
            </a:r>
          </a:p>
        </p:txBody>
      </p:sp>
      <p:sp>
        <p:nvSpPr>
          <p:cNvPr id="16" name="Rectangle 2">
            <a:extLst>
              <a:ext uri="{FF2B5EF4-FFF2-40B4-BE49-F238E27FC236}">
                <a16:creationId xmlns:a16="http://schemas.microsoft.com/office/drawing/2014/main" id="{C4524334-2E22-4902-9432-B0F6A9EE5892}"/>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10" name="TextBox 9">
            <a:extLst>
              <a:ext uri="{FF2B5EF4-FFF2-40B4-BE49-F238E27FC236}">
                <a16:creationId xmlns:a16="http://schemas.microsoft.com/office/drawing/2014/main" id="{32537EF7-7EA8-484F-9E5E-175AD80C950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D0A43985-CDA0-4FE6-A527-5A0059D1E19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65841139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rgbClr val="0000FF"/>
                </a:solidFill>
              </a:rPr>
              <a:t>choroidal circulation</a:t>
            </a:r>
            <a:endParaRPr lang="en-US" sz="1600" b="1" dirty="0">
              <a:solidFill>
                <a:srgbClr val="66CCFF"/>
              </a:solidFill>
            </a:endParaRP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rgbClr val="0000FF"/>
                </a:solidFill>
              </a:rPr>
              <a:t>But the choroid is still ‘in the eye.’ Where does the blood go from there?</a:t>
            </a:r>
          </a:p>
          <a:p>
            <a:r>
              <a:rPr lang="en-US" sz="1400" dirty="0">
                <a:solidFill>
                  <a:srgbClr val="0000FF"/>
                </a:solidFill>
              </a:rPr>
              <a:t>The choroidal circulation drains into the  vortex veins ,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E839F5BA-429B-414E-8C37-BC114605F20E}"/>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7">
            <a:extLst>
              <a:ext uri="{FF2B5EF4-FFF2-40B4-BE49-F238E27FC236}">
                <a16:creationId xmlns:a16="http://schemas.microsoft.com/office/drawing/2014/main" id="{60AED77C-5AD5-4B87-9880-A6927F858A2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63C3782B-97ED-409F-BDC8-5B8A9EAB2C7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81203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19</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rgbClr val="0000FF"/>
                </a:solidFill>
              </a:rPr>
              <a:t>HTN is </a:t>
            </a:r>
            <a:r>
              <a:rPr lang="en-US" sz="1600" b="1" dirty="0" err="1">
                <a:solidFill>
                  <a:srgbClr val="0000FF"/>
                </a:solidFill>
              </a:rPr>
              <a:t>mos</a:t>
            </a:r>
            <a:r>
              <a:rPr lang="en-US" sz="1600" b="1" dirty="0">
                <a:solidFill>
                  <a:srgbClr val="0000FF"/>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rgbClr val="0000FF"/>
                </a:solidFill>
              </a:rPr>
              <a:t>In a sense, HTN is a ‘double risk factor.’ What sense is being referred to here?</a:t>
            </a:r>
          </a:p>
          <a:p>
            <a:r>
              <a:rPr lang="en-US" sz="1400" dirty="0">
                <a:solidFill>
                  <a:srgbClr val="0000FF"/>
                </a:solidFill>
              </a:rPr>
              <a:t>In the sense that not only is HTN itself a risk factor, but the </a:t>
            </a:r>
            <a:r>
              <a:rPr lang="en-US" sz="1400" b="1" dirty="0">
                <a:solidFill>
                  <a:srgbClr val="0000FF"/>
                </a:solidFill>
              </a:rPr>
              <a:t>treatment</a:t>
            </a:r>
            <a:r>
              <a:rPr lang="en-US" sz="1400" dirty="0">
                <a:solidFill>
                  <a:srgbClr val="0000FF"/>
                </a:solidFill>
              </a:rPr>
              <a:t> of HTN can also increase the risk of a RVO event</a:t>
            </a:r>
          </a:p>
          <a:p>
            <a:endParaRPr lang="en-US" sz="1400" dirty="0">
              <a:solidFill>
                <a:srgbClr val="0000FF"/>
              </a:solidFill>
            </a:endParaRPr>
          </a:p>
          <a:p>
            <a:r>
              <a:rPr lang="en-US" sz="1400" i="1" dirty="0">
                <a:solidFill>
                  <a:srgbClr val="0000FF"/>
                </a:solidFill>
              </a:rPr>
              <a:t>How might the </a:t>
            </a:r>
            <a:r>
              <a:rPr lang="en-US" sz="1400" i="1" dirty="0" err="1">
                <a:solidFill>
                  <a:srgbClr val="0000FF"/>
                </a:solidFill>
              </a:rPr>
              <a:t>tx</a:t>
            </a:r>
            <a:r>
              <a:rPr lang="en-US" sz="1400" i="1" dirty="0">
                <a:solidFill>
                  <a:srgbClr val="0000FF"/>
                </a:solidFill>
              </a:rPr>
              <a:t> of HTN be causative vis a vis an RVO?</a:t>
            </a:r>
          </a:p>
          <a:p>
            <a:r>
              <a:rPr lang="en-US" sz="1400" dirty="0">
                <a:solidFill>
                  <a:srgbClr val="0000FF"/>
                </a:solidFill>
              </a:rPr>
              <a:t>Recumbent positioning during sleep increases retinal venous pressure. If this increased pressure is accompanied by a decrease in perfusion pressure,       the resulting venous stasis can lead to thrombus formation. </a:t>
            </a:r>
            <a:r>
              <a:rPr lang="en-US" sz="1400" dirty="0">
                <a:solidFill>
                  <a:srgbClr val="CCFFCC"/>
                </a:solidFill>
              </a:rPr>
              <a:t>For this reason,   BP management in RVO pts should be adjusted to avoid nocturnal hypotension.</a:t>
            </a:r>
          </a:p>
        </p:txBody>
      </p:sp>
      <p:sp>
        <p:nvSpPr>
          <p:cNvPr id="6" name="Rectangle 2">
            <a:extLst>
              <a:ext uri="{FF2B5EF4-FFF2-40B4-BE49-F238E27FC236}">
                <a16:creationId xmlns:a16="http://schemas.microsoft.com/office/drawing/2014/main" id="{6616F3D4-229F-4706-BCAE-408D2D8C80ED}"/>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TextBox 4">
            <a:extLst>
              <a:ext uri="{FF2B5EF4-FFF2-40B4-BE49-F238E27FC236}">
                <a16:creationId xmlns:a16="http://schemas.microsoft.com/office/drawing/2014/main" id="{ADF4993A-FEEA-4219-87BB-195D14AB9BA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270745140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chemeClr val="bg1">
                    <a:lumMod val="65000"/>
                  </a:schemeClr>
                </a:solidFill>
              </a:rPr>
              <a:t>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But the choroid is still ‘in the eye.’ Where does the blood go from there?</a:t>
            </a:r>
          </a:p>
          <a:p>
            <a:r>
              <a:rPr lang="en-US" sz="1400" dirty="0">
                <a:solidFill>
                  <a:schemeClr val="bg1">
                    <a:lumMod val="75000"/>
                  </a:schemeClr>
                </a:solidFill>
              </a:rPr>
              <a:t>The choroidal circulation drains into the  </a:t>
            </a:r>
            <a:r>
              <a:rPr lang="en-US" sz="1400" b="1" dirty="0">
                <a:solidFill>
                  <a:srgbClr val="0000FF"/>
                </a:solidFill>
              </a:rPr>
              <a:t>vortex veins </a:t>
            </a:r>
            <a:r>
              <a:rPr lang="en-US" sz="1400" dirty="0">
                <a:solidFill>
                  <a:schemeClr val="bg1">
                    <a:lumMod val="75000"/>
                  </a:schemeClr>
                </a:solidFill>
              </a:rPr>
              <a:t>,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D03CE-8E01-4280-BF94-318FF7CA693E}"/>
              </a:ext>
            </a:extLst>
          </p:cNvPr>
          <p:cNvSpPr txBox="1"/>
          <p:nvPr/>
        </p:nvSpPr>
        <p:spPr>
          <a:xfrm>
            <a:off x="381000" y="2189588"/>
            <a:ext cx="5135830" cy="1815882"/>
          </a:xfrm>
          <a:prstGeom prst="rect">
            <a:avLst/>
          </a:prstGeom>
          <a:solidFill>
            <a:srgbClr val="0070C0"/>
          </a:solidFill>
        </p:spPr>
        <p:txBody>
          <a:bodyPr wrap="none" rtlCol="0">
            <a:spAutoFit/>
          </a:bodyPr>
          <a:lstStyle/>
          <a:p>
            <a:r>
              <a:rPr lang="en-US" sz="1400" i="1" dirty="0">
                <a:solidFill>
                  <a:schemeClr val="bg1"/>
                </a:solidFill>
              </a:rPr>
              <a:t>How many vortex veins are there?</a:t>
            </a:r>
            <a:endParaRPr lang="en-US" sz="1400" i="1" dirty="0">
              <a:solidFill>
                <a:srgbClr val="0070C0"/>
              </a:solidFill>
            </a:endParaRPr>
          </a:p>
          <a:p>
            <a:r>
              <a:rPr lang="en-US" sz="1400" dirty="0">
                <a:solidFill>
                  <a:srgbClr val="0070C0"/>
                </a:solidFill>
              </a:rPr>
              <a:t>Usually four, occasionally five</a:t>
            </a:r>
          </a:p>
          <a:p>
            <a:endParaRPr lang="en-US" sz="1400" i="1" dirty="0">
              <a:solidFill>
                <a:srgbClr val="0070C0"/>
              </a:solidFill>
            </a:endParaRPr>
          </a:p>
          <a:p>
            <a:r>
              <a:rPr lang="en-US" sz="1400" i="1" dirty="0">
                <a:solidFill>
                  <a:srgbClr val="0070C0"/>
                </a:solidFill>
              </a:rPr>
              <a:t>One aspect of the vortex veins is visible on DFE. What is it?</a:t>
            </a:r>
          </a:p>
          <a:p>
            <a:r>
              <a:rPr lang="en-US" sz="1400" dirty="0">
                <a:solidFill>
                  <a:srgbClr val="0070C0"/>
                </a:solidFill>
              </a:rPr>
              <a:t>Their collecting channels (aka  ampullae )</a:t>
            </a:r>
          </a:p>
          <a:p>
            <a:endParaRPr lang="en-US" sz="1400" dirty="0">
              <a:solidFill>
                <a:srgbClr val="0070C0"/>
              </a:solidFill>
            </a:endParaRPr>
          </a:p>
          <a:p>
            <a:r>
              <a:rPr lang="en-US" sz="1400" i="1" dirty="0">
                <a:solidFill>
                  <a:srgbClr val="0070C0"/>
                </a:solidFill>
              </a:rPr>
              <a:t>Where (as in </a:t>
            </a:r>
            <a:r>
              <a:rPr lang="en-US" sz="1400" dirty="0">
                <a:solidFill>
                  <a:srgbClr val="0070C0"/>
                </a:solidFill>
              </a:rPr>
              <a:t>anterior</a:t>
            </a:r>
            <a:r>
              <a:rPr lang="en-US" sz="1400" i="1" dirty="0">
                <a:solidFill>
                  <a:srgbClr val="0070C0"/>
                </a:solidFill>
              </a:rPr>
              <a:t>, </a:t>
            </a:r>
            <a:r>
              <a:rPr lang="en-US" sz="1400" dirty="0">
                <a:solidFill>
                  <a:srgbClr val="0070C0"/>
                </a:solidFill>
              </a:rPr>
              <a:t>posterior</a:t>
            </a:r>
            <a:r>
              <a:rPr lang="en-US" sz="1400" i="1" dirty="0">
                <a:solidFill>
                  <a:srgbClr val="0070C0"/>
                </a:solidFill>
              </a:rPr>
              <a:t>, </a:t>
            </a:r>
            <a:r>
              <a:rPr lang="en-US" sz="1400" i="1" dirty="0" err="1">
                <a:solidFill>
                  <a:srgbClr val="0070C0"/>
                </a:solidFill>
              </a:rPr>
              <a:t>etc</a:t>
            </a:r>
            <a:r>
              <a:rPr lang="en-US" sz="1400" i="1" dirty="0">
                <a:solidFill>
                  <a:srgbClr val="0070C0"/>
                </a:solidFill>
              </a:rPr>
              <a:t>) are the ampullae located?</a:t>
            </a:r>
          </a:p>
          <a:p>
            <a:r>
              <a:rPr lang="en-US" sz="1400" dirty="0">
                <a:solidFill>
                  <a:srgbClr val="0070C0"/>
                </a:solidFill>
              </a:rPr>
              <a:t>Usually right at the retina’s equator</a:t>
            </a:r>
          </a:p>
        </p:txBody>
      </p:sp>
      <p:sp>
        <p:nvSpPr>
          <p:cNvPr id="7" name="Oval 6">
            <a:extLst>
              <a:ext uri="{FF2B5EF4-FFF2-40B4-BE49-F238E27FC236}">
                <a16:creationId xmlns:a16="http://schemas.microsoft.com/office/drawing/2014/main" id="{1DF05CA8-5842-4753-B16F-13FD8CABFA98}"/>
              </a:ext>
            </a:extLst>
          </p:cNvPr>
          <p:cNvSpPr/>
          <p:nvPr/>
        </p:nvSpPr>
        <p:spPr>
          <a:xfrm>
            <a:off x="3619500" y="3952323"/>
            <a:ext cx="12954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CEA55A24-9173-46B6-A538-62B4B7B78EF3}"/>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0" name="TextBox 9">
            <a:extLst>
              <a:ext uri="{FF2B5EF4-FFF2-40B4-BE49-F238E27FC236}">
                <a16:creationId xmlns:a16="http://schemas.microsoft.com/office/drawing/2014/main" id="{F2F7B169-DAC2-453F-84EA-318CB9976D6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3A2AF325-F641-40E1-95C6-E36FD8FCAB0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718985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chemeClr val="bg1">
                    <a:lumMod val="65000"/>
                  </a:schemeClr>
                </a:solidFill>
              </a:rPr>
              <a:t>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But the choroid is still ‘in the eye.’ Where does the blood go from there?</a:t>
            </a:r>
          </a:p>
          <a:p>
            <a:r>
              <a:rPr lang="en-US" sz="1400" dirty="0">
                <a:solidFill>
                  <a:schemeClr val="bg1">
                    <a:lumMod val="75000"/>
                  </a:schemeClr>
                </a:solidFill>
              </a:rPr>
              <a:t>The choroidal circulation drains into the  </a:t>
            </a:r>
            <a:r>
              <a:rPr lang="en-US" sz="1400" b="1" dirty="0">
                <a:solidFill>
                  <a:srgbClr val="0000FF"/>
                </a:solidFill>
              </a:rPr>
              <a:t>vortex veins </a:t>
            </a:r>
            <a:r>
              <a:rPr lang="en-US" sz="1400" dirty="0">
                <a:solidFill>
                  <a:schemeClr val="bg1">
                    <a:lumMod val="75000"/>
                  </a:schemeClr>
                </a:solidFill>
              </a:rPr>
              <a:t>,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D03CE-8E01-4280-BF94-318FF7CA693E}"/>
              </a:ext>
            </a:extLst>
          </p:cNvPr>
          <p:cNvSpPr txBox="1"/>
          <p:nvPr/>
        </p:nvSpPr>
        <p:spPr>
          <a:xfrm>
            <a:off x="381000" y="2189588"/>
            <a:ext cx="5135830" cy="1815882"/>
          </a:xfrm>
          <a:prstGeom prst="rect">
            <a:avLst/>
          </a:prstGeom>
          <a:solidFill>
            <a:srgbClr val="0070C0"/>
          </a:solidFill>
        </p:spPr>
        <p:txBody>
          <a:bodyPr wrap="none" rtlCol="0">
            <a:spAutoFit/>
          </a:bodyPr>
          <a:lstStyle/>
          <a:p>
            <a:r>
              <a:rPr lang="en-US" sz="1400" i="1" dirty="0">
                <a:solidFill>
                  <a:schemeClr val="bg1"/>
                </a:solidFill>
              </a:rPr>
              <a:t>How many vortex veins are there?</a:t>
            </a:r>
          </a:p>
          <a:p>
            <a:r>
              <a:rPr lang="en-US" sz="1400" dirty="0">
                <a:solidFill>
                  <a:schemeClr val="bg1"/>
                </a:solidFill>
              </a:rPr>
              <a:t>Usually four, occasionally five</a:t>
            </a:r>
            <a:endParaRPr lang="en-US" sz="1400" dirty="0">
              <a:solidFill>
                <a:srgbClr val="0070C0"/>
              </a:solidFill>
            </a:endParaRPr>
          </a:p>
          <a:p>
            <a:endParaRPr lang="en-US" sz="1400" i="1" dirty="0">
              <a:solidFill>
                <a:srgbClr val="0070C0"/>
              </a:solidFill>
            </a:endParaRPr>
          </a:p>
          <a:p>
            <a:r>
              <a:rPr lang="en-US" sz="1400" i="1" dirty="0">
                <a:solidFill>
                  <a:srgbClr val="0070C0"/>
                </a:solidFill>
              </a:rPr>
              <a:t>One aspect of the vortex veins is visible on DFE. What is it?</a:t>
            </a:r>
          </a:p>
          <a:p>
            <a:r>
              <a:rPr lang="en-US" sz="1400" dirty="0">
                <a:solidFill>
                  <a:srgbClr val="0070C0"/>
                </a:solidFill>
              </a:rPr>
              <a:t>Their collecting channels (aka  ampullae )</a:t>
            </a:r>
          </a:p>
          <a:p>
            <a:endParaRPr lang="en-US" sz="1400" dirty="0">
              <a:solidFill>
                <a:srgbClr val="0070C0"/>
              </a:solidFill>
            </a:endParaRPr>
          </a:p>
          <a:p>
            <a:r>
              <a:rPr lang="en-US" sz="1400" i="1" dirty="0">
                <a:solidFill>
                  <a:srgbClr val="0070C0"/>
                </a:solidFill>
              </a:rPr>
              <a:t>Where (as in </a:t>
            </a:r>
            <a:r>
              <a:rPr lang="en-US" sz="1400" dirty="0">
                <a:solidFill>
                  <a:srgbClr val="0070C0"/>
                </a:solidFill>
              </a:rPr>
              <a:t>anterior</a:t>
            </a:r>
            <a:r>
              <a:rPr lang="en-US" sz="1400" i="1" dirty="0">
                <a:solidFill>
                  <a:srgbClr val="0070C0"/>
                </a:solidFill>
              </a:rPr>
              <a:t>, </a:t>
            </a:r>
            <a:r>
              <a:rPr lang="en-US" sz="1400" dirty="0">
                <a:solidFill>
                  <a:srgbClr val="0070C0"/>
                </a:solidFill>
              </a:rPr>
              <a:t>posterior</a:t>
            </a:r>
            <a:r>
              <a:rPr lang="en-US" sz="1400" i="1" dirty="0">
                <a:solidFill>
                  <a:srgbClr val="0070C0"/>
                </a:solidFill>
              </a:rPr>
              <a:t>, </a:t>
            </a:r>
            <a:r>
              <a:rPr lang="en-US" sz="1400" i="1" dirty="0" err="1">
                <a:solidFill>
                  <a:srgbClr val="0070C0"/>
                </a:solidFill>
              </a:rPr>
              <a:t>etc</a:t>
            </a:r>
            <a:r>
              <a:rPr lang="en-US" sz="1400" i="1" dirty="0">
                <a:solidFill>
                  <a:srgbClr val="0070C0"/>
                </a:solidFill>
              </a:rPr>
              <a:t>) are the ampullae located?</a:t>
            </a:r>
          </a:p>
          <a:p>
            <a:r>
              <a:rPr lang="en-US" sz="1400" dirty="0">
                <a:solidFill>
                  <a:srgbClr val="0070C0"/>
                </a:solidFill>
              </a:rPr>
              <a:t>Usually right at the retina’s equator</a:t>
            </a:r>
          </a:p>
        </p:txBody>
      </p:sp>
      <p:sp>
        <p:nvSpPr>
          <p:cNvPr id="7" name="Oval 6">
            <a:extLst>
              <a:ext uri="{FF2B5EF4-FFF2-40B4-BE49-F238E27FC236}">
                <a16:creationId xmlns:a16="http://schemas.microsoft.com/office/drawing/2014/main" id="{1DF05CA8-5842-4753-B16F-13FD8CABFA98}"/>
              </a:ext>
            </a:extLst>
          </p:cNvPr>
          <p:cNvSpPr/>
          <p:nvPr/>
        </p:nvSpPr>
        <p:spPr>
          <a:xfrm>
            <a:off x="3619500" y="3952323"/>
            <a:ext cx="12954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7AC797C9-95BC-49F0-B28A-28900934AB0F}"/>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0" name="TextBox 9">
            <a:extLst>
              <a:ext uri="{FF2B5EF4-FFF2-40B4-BE49-F238E27FC236}">
                <a16:creationId xmlns:a16="http://schemas.microsoft.com/office/drawing/2014/main" id="{409FB247-2013-45BA-A616-5BDCC52C539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B8D6A609-1C5B-4A47-BBF4-9B0BAB81C5E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1304758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chemeClr val="bg1">
                    <a:lumMod val="65000"/>
                  </a:schemeClr>
                </a:solidFill>
              </a:rPr>
              <a:t>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But the choroid is still ‘in the eye.’ Where does the blood go from there?</a:t>
            </a:r>
          </a:p>
          <a:p>
            <a:r>
              <a:rPr lang="en-US" sz="1400" dirty="0">
                <a:solidFill>
                  <a:schemeClr val="bg1">
                    <a:lumMod val="75000"/>
                  </a:schemeClr>
                </a:solidFill>
              </a:rPr>
              <a:t>The choroidal circulation drains into the  </a:t>
            </a:r>
            <a:r>
              <a:rPr lang="en-US" sz="1400" b="1" dirty="0">
                <a:solidFill>
                  <a:srgbClr val="0000FF"/>
                </a:solidFill>
              </a:rPr>
              <a:t>vortex veins </a:t>
            </a:r>
            <a:r>
              <a:rPr lang="en-US" sz="1400" dirty="0">
                <a:solidFill>
                  <a:schemeClr val="bg1">
                    <a:lumMod val="75000"/>
                  </a:schemeClr>
                </a:solidFill>
              </a:rPr>
              <a:t>,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D03CE-8E01-4280-BF94-318FF7CA693E}"/>
              </a:ext>
            </a:extLst>
          </p:cNvPr>
          <p:cNvSpPr txBox="1"/>
          <p:nvPr/>
        </p:nvSpPr>
        <p:spPr>
          <a:xfrm>
            <a:off x="381000" y="2189588"/>
            <a:ext cx="5135830" cy="1815882"/>
          </a:xfrm>
          <a:prstGeom prst="rect">
            <a:avLst/>
          </a:prstGeom>
          <a:solidFill>
            <a:srgbClr val="0070C0"/>
          </a:solidFill>
        </p:spPr>
        <p:txBody>
          <a:bodyPr wrap="none" rtlCol="0">
            <a:spAutoFit/>
          </a:bodyPr>
          <a:lstStyle/>
          <a:p>
            <a:r>
              <a:rPr lang="en-US" sz="1400" i="1" dirty="0">
                <a:solidFill>
                  <a:schemeClr val="bg1"/>
                </a:solidFill>
              </a:rPr>
              <a:t>How many vortex veins are there?</a:t>
            </a:r>
          </a:p>
          <a:p>
            <a:r>
              <a:rPr lang="en-US" sz="1400" dirty="0">
                <a:solidFill>
                  <a:schemeClr val="bg1"/>
                </a:solidFill>
              </a:rPr>
              <a:t>Usually four, occasionally five</a:t>
            </a:r>
          </a:p>
          <a:p>
            <a:endParaRPr lang="en-US" sz="1400" i="1" dirty="0">
              <a:solidFill>
                <a:schemeClr val="bg1"/>
              </a:solidFill>
            </a:endParaRPr>
          </a:p>
          <a:p>
            <a:r>
              <a:rPr lang="en-US" sz="1400" i="1" dirty="0">
                <a:solidFill>
                  <a:schemeClr val="bg1"/>
                </a:solidFill>
              </a:rPr>
              <a:t>One aspect of the vortex veins is visible on DFE. What is it?</a:t>
            </a:r>
          </a:p>
          <a:p>
            <a:r>
              <a:rPr lang="en-US" sz="1400" dirty="0">
                <a:solidFill>
                  <a:srgbClr val="0070C0"/>
                </a:solidFill>
              </a:rPr>
              <a:t>Their collecting channels (aka  ampullae )</a:t>
            </a:r>
          </a:p>
          <a:p>
            <a:endParaRPr lang="en-US" sz="1400" dirty="0">
              <a:solidFill>
                <a:srgbClr val="0070C0"/>
              </a:solidFill>
            </a:endParaRPr>
          </a:p>
          <a:p>
            <a:r>
              <a:rPr lang="en-US" sz="1400" i="1" dirty="0">
                <a:solidFill>
                  <a:srgbClr val="0070C0"/>
                </a:solidFill>
              </a:rPr>
              <a:t>Where (as in </a:t>
            </a:r>
            <a:r>
              <a:rPr lang="en-US" sz="1400" dirty="0">
                <a:solidFill>
                  <a:srgbClr val="0070C0"/>
                </a:solidFill>
              </a:rPr>
              <a:t>anterior</a:t>
            </a:r>
            <a:r>
              <a:rPr lang="en-US" sz="1400" i="1" dirty="0">
                <a:solidFill>
                  <a:srgbClr val="0070C0"/>
                </a:solidFill>
              </a:rPr>
              <a:t>, </a:t>
            </a:r>
            <a:r>
              <a:rPr lang="en-US" sz="1400" dirty="0">
                <a:solidFill>
                  <a:srgbClr val="0070C0"/>
                </a:solidFill>
              </a:rPr>
              <a:t>posterior</a:t>
            </a:r>
            <a:r>
              <a:rPr lang="en-US" sz="1400" i="1" dirty="0">
                <a:solidFill>
                  <a:srgbClr val="0070C0"/>
                </a:solidFill>
              </a:rPr>
              <a:t>, </a:t>
            </a:r>
            <a:r>
              <a:rPr lang="en-US" sz="1400" i="1" dirty="0" err="1">
                <a:solidFill>
                  <a:srgbClr val="0070C0"/>
                </a:solidFill>
              </a:rPr>
              <a:t>etc</a:t>
            </a:r>
            <a:r>
              <a:rPr lang="en-US" sz="1400" i="1" dirty="0">
                <a:solidFill>
                  <a:srgbClr val="0070C0"/>
                </a:solidFill>
              </a:rPr>
              <a:t>) are the ampullae located?</a:t>
            </a:r>
          </a:p>
          <a:p>
            <a:r>
              <a:rPr lang="en-US" sz="1400" dirty="0">
                <a:solidFill>
                  <a:srgbClr val="0070C0"/>
                </a:solidFill>
              </a:rPr>
              <a:t>Usually right at the retina’s equator</a:t>
            </a:r>
          </a:p>
        </p:txBody>
      </p:sp>
      <p:sp>
        <p:nvSpPr>
          <p:cNvPr id="7" name="Oval 6">
            <a:extLst>
              <a:ext uri="{FF2B5EF4-FFF2-40B4-BE49-F238E27FC236}">
                <a16:creationId xmlns:a16="http://schemas.microsoft.com/office/drawing/2014/main" id="{1DF05CA8-5842-4753-B16F-13FD8CABFA98}"/>
              </a:ext>
            </a:extLst>
          </p:cNvPr>
          <p:cNvSpPr/>
          <p:nvPr/>
        </p:nvSpPr>
        <p:spPr>
          <a:xfrm>
            <a:off x="3619500" y="3952323"/>
            <a:ext cx="12954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8EADC120-3330-45DD-A607-701A25FEA21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0" name="TextBox 9">
            <a:extLst>
              <a:ext uri="{FF2B5EF4-FFF2-40B4-BE49-F238E27FC236}">
                <a16:creationId xmlns:a16="http://schemas.microsoft.com/office/drawing/2014/main" id="{0B93DD40-F469-4633-BE58-C0668AEA049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32E9FB16-88F6-4C28-B23B-2611E8FEE9C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08185655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chemeClr val="bg1">
                    <a:lumMod val="65000"/>
                  </a:schemeClr>
                </a:solidFill>
              </a:rPr>
              <a:t>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But the choroid is still ‘in the eye.’ Where does the blood go from there?</a:t>
            </a:r>
          </a:p>
          <a:p>
            <a:r>
              <a:rPr lang="en-US" sz="1400" dirty="0">
                <a:solidFill>
                  <a:schemeClr val="bg1">
                    <a:lumMod val="75000"/>
                  </a:schemeClr>
                </a:solidFill>
              </a:rPr>
              <a:t>The choroidal circulation drains into the  </a:t>
            </a:r>
            <a:r>
              <a:rPr lang="en-US" sz="1400" b="1" dirty="0">
                <a:solidFill>
                  <a:srgbClr val="0000FF"/>
                </a:solidFill>
              </a:rPr>
              <a:t>vortex veins </a:t>
            </a:r>
            <a:r>
              <a:rPr lang="en-US" sz="1400" dirty="0">
                <a:solidFill>
                  <a:schemeClr val="bg1">
                    <a:lumMod val="75000"/>
                  </a:schemeClr>
                </a:solidFill>
              </a:rPr>
              <a:t>,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D03CE-8E01-4280-BF94-318FF7CA693E}"/>
              </a:ext>
            </a:extLst>
          </p:cNvPr>
          <p:cNvSpPr txBox="1"/>
          <p:nvPr/>
        </p:nvSpPr>
        <p:spPr>
          <a:xfrm>
            <a:off x="381000" y="2189588"/>
            <a:ext cx="5135830" cy="1815882"/>
          </a:xfrm>
          <a:prstGeom prst="rect">
            <a:avLst/>
          </a:prstGeom>
          <a:solidFill>
            <a:srgbClr val="0070C0"/>
          </a:solidFill>
        </p:spPr>
        <p:txBody>
          <a:bodyPr wrap="none" rtlCol="0">
            <a:spAutoFit/>
          </a:bodyPr>
          <a:lstStyle/>
          <a:p>
            <a:r>
              <a:rPr lang="en-US" sz="1400" i="1" dirty="0">
                <a:solidFill>
                  <a:schemeClr val="bg1"/>
                </a:solidFill>
              </a:rPr>
              <a:t>How many vortex veins are there?</a:t>
            </a:r>
          </a:p>
          <a:p>
            <a:r>
              <a:rPr lang="en-US" sz="1400" dirty="0">
                <a:solidFill>
                  <a:schemeClr val="bg1"/>
                </a:solidFill>
              </a:rPr>
              <a:t>Usually four, occasionally five</a:t>
            </a:r>
          </a:p>
          <a:p>
            <a:endParaRPr lang="en-US" sz="1400" i="1" dirty="0">
              <a:solidFill>
                <a:schemeClr val="bg1"/>
              </a:solidFill>
            </a:endParaRPr>
          </a:p>
          <a:p>
            <a:r>
              <a:rPr lang="en-US" sz="1400" i="1" dirty="0">
                <a:solidFill>
                  <a:schemeClr val="bg1"/>
                </a:solidFill>
              </a:rPr>
              <a:t>One aspect of the vortex veins is visible on DFE. What is it?</a:t>
            </a:r>
          </a:p>
          <a:p>
            <a:r>
              <a:rPr lang="en-US" sz="1400" dirty="0">
                <a:solidFill>
                  <a:schemeClr val="bg1"/>
                </a:solidFill>
              </a:rPr>
              <a:t>Their collecting channels (aka  ampullae )</a:t>
            </a:r>
            <a:endParaRPr lang="en-US" sz="1400" dirty="0">
              <a:solidFill>
                <a:srgbClr val="0070C0"/>
              </a:solidFill>
            </a:endParaRPr>
          </a:p>
          <a:p>
            <a:endParaRPr lang="en-US" sz="1400" dirty="0">
              <a:solidFill>
                <a:srgbClr val="0070C0"/>
              </a:solidFill>
            </a:endParaRPr>
          </a:p>
          <a:p>
            <a:r>
              <a:rPr lang="en-US" sz="1400" i="1" dirty="0">
                <a:solidFill>
                  <a:srgbClr val="0070C0"/>
                </a:solidFill>
              </a:rPr>
              <a:t>Where (as in </a:t>
            </a:r>
            <a:r>
              <a:rPr lang="en-US" sz="1400" dirty="0">
                <a:solidFill>
                  <a:srgbClr val="0070C0"/>
                </a:solidFill>
              </a:rPr>
              <a:t>anterior</a:t>
            </a:r>
            <a:r>
              <a:rPr lang="en-US" sz="1400" i="1" dirty="0">
                <a:solidFill>
                  <a:srgbClr val="0070C0"/>
                </a:solidFill>
              </a:rPr>
              <a:t>, </a:t>
            </a:r>
            <a:r>
              <a:rPr lang="en-US" sz="1400" dirty="0">
                <a:solidFill>
                  <a:srgbClr val="0070C0"/>
                </a:solidFill>
              </a:rPr>
              <a:t>posterior</a:t>
            </a:r>
            <a:r>
              <a:rPr lang="en-US" sz="1400" i="1" dirty="0">
                <a:solidFill>
                  <a:srgbClr val="0070C0"/>
                </a:solidFill>
              </a:rPr>
              <a:t>, </a:t>
            </a:r>
            <a:r>
              <a:rPr lang="en-US" sz="1400" i="1" dirty="0" err="1">
                <a:solidFill>
                  <a:srgbClr val="0070C0"/>
                </a:solidFill>
              </a:rPr>
              <a:t>etc</a:t>
            </a:r>
            <a:r>
              <a:rPr lang="en-US" sz="1400" i="1" dirty="0">
                <a:solidFill>
                  <a:srgbClr val="0070C0"/>
                </a:solidFill>
              </a:rPr>
              <a:t>) are the ampullae located?</a:t>
            </a:r>
          </a:p>
          <a:p>
            <a:r>
              <a:rPr lang="en-US" sz="1400" dirty="0">
                <a:solidFill>
                  <a:srgbClr val="0070C0"/>
                </a:solidFill>
              </a:rPr>
              <a:t>Usually right at the retina’s equator</a:t>
            </a:r>
          </a:p>
        </p:txBody>
      </p:sp>
      <p:sp>
        <p:nvSpPr>
          <p:cNvPr id="7" name="Oval 6">
            <a:extLst>
              <a:ext uri="{FF2B5EF4-FFF2-40B4-BE49-F238E27FC236}">
                <a16:creationId xmlns:a16="http://schemas.microsoft.com/office/drawing/2014/main" id="{1DF05CA8-5842-4753-B16F-13FD8CABFA98}"/>
              </a:ext>
            </a:extLst>
          </p:cNvPr>
          <p:cNvSpPr/>
          <p:nvPr/>
        </p:nvSpPr>
        <p:spPr>
          <a:xfrm>
            <a:off x="3619500" y="3952323"/>
            <a:ext cx="12954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F22CF2-D0C5-4EF1-98C7-16079ED20E29}"/>
              </a:ext>
            </a:extLst>
          </p:cNvPr>
          <p:cNvSpPr/>
          <p:nvPr/>
        </p:nvSpPr>
        <p:spPr>
          <a:xfrm>
            <a:off x="2844248" y="3090174"/>
            <a:ext cx="838200" cy="212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5D0B8A6-4718-463E-A9D7-FB765411E1D9}"/>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11" name="TextBox 10">
            <a:extLst>
              <a:ext uri="{FF2B5EF4-FFF2-40B4-BE49-F238E27FC236}">
                <a16:creationId xmlns:a16="http://schemas.microsoft.com/office/drawing/2014/main" id="{9F8FA496-F380-4E12-AFCD-1178AA22A56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2" name="TextBox 11">
            <a:extLst>
              <a:ext uri="{FF2B5EF4-FFF2-40B4-BE49-F238E27FC236}">
                <a16:creationId xmlns:a16="http://schemas.microsoft.com/office/drawing/2014/main" id="{25873D41-7C1D-4A28-BABA-9F6D5490F49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63423441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chemeClr val="bg1">
                    <a:lumMod val="65000"/>
                  </a:schemeClr>
                </a:solidFill>
              </a:rPr>
              <a:t>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But the choroid is still ‘in the eye.’ Where does the blood go from there?</a:t>
            </a:r>
          </a:p>
          <a:p>
            <a:r>
              <a:rPr lang="en-US" sz="1400" dirty="0">
                <a:solidFill>
                  <a:schemeClr val="bg1">
                    <a:lumMod val="75000"/>
                  </a:schemeClr>
                </a:solidFill>
              </a:rPr>
              <a:t>The choroidal circulation drains into the  </a:t>
            </a:r>
            <a:r>
              <a:rPr lang="en-US" sz="1400" b="1" dirty="0">
                <a:solidFill>
                  <a:srgbClr val="0000FF"/>
                </a:solidFill>
              </a:rPr>
              <a:t>vortex veins </a:t>
            </a:r>
            <a:r>
              <a:rPr lang="en-US" sz="1400" dirty="0">
                <a:solidFill>
                  <a:schemeClr val="bg1">
                    <a:lumMod val="75000"/>
                  </a:schemeClr>
                </a:solidFill>
              </a:rPr>
              <a:t>,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D03CE-8E01-4280-BF94-318FF7CA693E}"/>
              </a:ext>
            </a:extLst>
          </p:cNvPr>
          <p:cNvSpPr txBox="1"/>
          <p:nvPr/>
        </p:nvSpPr>
        <p:spPr>
          <a:xfrm>
            <a:off x="381000" y="2189588"/>
            <a:ext cx="5135830" cy="1815882"/>
          </a:xfrm>
          <a:prstGeom prst="rect">
            <a:avLst/>
          </a:prstGeom>
          <a:solidFill>
            <a:srgbClr val="0070C0"/>
          </a:solidFill>
        </p:spPr>
        <p:txBody>
          <a:bodyPr wrap="none" rtlCol="0">
            <a:spAutoFit/>
          </a:bodyPr>
          <a:lstStyle/>
          <a:p>
            <a:r>
              <a:rPr lang="en-US" sz="1400" i="1" dirty="0">
                <a:solidFill>
                  <a:schemeClr val="bg1"/>
                </a:solidFill>
              </a:rPr>
              <a:t>How many vortex veins are there?</a:t>
            </a:r>
          </a:p>
          <a:p>
            <a:r>
              <a:rPr lang="en-US" sz="1400" dirty="0">
                <a:solidFill>
                  <a:schemeClr val="bg1"/>
                </a:solidFill>
              </a:rPr>
              <a:t>Usually four, occasionally five</a:t>
            </a:r>
          </a:p>
          <a:p>
            <a:endParaRPr lang="en-US" sz="1400" i="1" dirty="0">
              <a:solidFill>
                <a:schemeClr val="bg1"/>
              </a:solidFill>
            </a:endParaRPr>
          </a:p>
          <a:p>
            <a:r>
              <a:rPr lang="en-US" sz="1400" i="1" dirty="0">
                <a:solidFill>
                  <a:schemeClr val="bg1"/>
                </a:solidFill>
              </a:rPr>
              <a:t>One aspect of the vortex veins is visible on DFE. What is it?</a:t>
            </a:r>
          </a:p>
          <a:p>
            <a:r>
              <a:rPr lang="en-US" sz="1400" dirty="0">
                <a:solidFill>
                  <a:schemeClr val="bg1"/>
                </a:solidFill>
              </a:rPr>
              <a:t>Their collecting channels (aka  </a:t>
            </a:r>
            <a:r>
              <a:rPr lang="en-US" sz="1400" i="1" dirty="0">
                <a:solidFill>
                  <a:schemeClr val="bg1"/>
                </a:solidFill>
              </a:rPr>
              <a:t>ampullae</a:t>
            </a:r>
            <a:r>
              <a:rPr lang="en-US" sz="1400" dirty="0">
                <a:solidFill>
                  <a:schemeClr val="bg1"/>
                </a:solidFill>
              </a:rPr>
              <a:t> )</a:t>
            </a:r>
            <a:endParaRPr lang="en-US" sz="1400" dirty="0">
              <a:solidFill>
                <a:srgbClr val="0070C0"/>
              </a:solidFill>
            </a:endParaRPr>
          </a:p>
          <a:p>
            <a:endParaRPr lang="en-US" sz="1400" dirty="0">
              <a:solidFill>
                <a:srgbClr val="0070C0"/>
              </a:solidFill>
            </a:endParaRPr>
          </a:p>
          <a:p>
            <a:r>
              <a:rPr lang="en-US" sz="1400" i="1" dirty="0">
                <a:solidFill>
                  <a:srgbClr val="0070C0"/>
                </a:solidFill>
              </a:rPr>
              <a:t>Where (as in </a:t>
            </a:r>
            <a:r>
              <a:rPr lang="en-US" sz="1400" dirty="0">
                <a:solidFill>
                  <a:srgbClr val="0070C0"/>
                </a:solidFill>
              </a:rPr>
              <a:t>anterior</a:t>
            </a:r>
            <a:r>
              <a:rPr lang="en-US" sz="1400" i="1" dirty="0">
                <a:solidFill>
                  <a:srgbClr val="0070C0"/>
                </a:solidFill>
              </a:rPr>
              <a:t>, </a:t>
            </a:r>
            <a:r>
              <a:rPr lang="en-US" sz="1400" dirty="0">
                <a:solidFill>
                  <a:srgbClr val="0070C0"/>
                </a:solidFill>
              </a:rPr>
              <a:t>posterior</a:t>
            </a:r>
            <a:r>
              <a:rPr lang="en-US" sz="1400" i="1" dirty="0">
                <a:solidFill>
                  <a:srgbClr val="0070C0"/>
                </a:solidFill>
              </a:rPr>
              <a:t>, </a:t>
            </a:r>
            <a:r>
              <a:rPr lang="en-US" sz="1400" i="1" dirty="0" err="1">
                <a:solidFill>
                  <a:srgbClr val="0070C0"/>
                </a:solidFill>
              </a:rPr>
              <a:t>etc</a:t>
            </a:r>
            <a:r>
              <a:rPr lang="en-US" sz="1400" i="1" dirty="0">
                <a:solidFill>
                  <a:srgbClr val="0070C0"/>
                </a:solidFill>
              </a:rPr>
              <a:t>) are the ampullae located?</a:t>
            </a:r>
          </a:p>
          <a:p>
            <a:r>
              <a:rPr lang="en-US" sz="1400" dirty="0">
                <a:solidFill>
                  <a:srgbClr val="0070C0"/>
                </a:solidFill>
              </a:rPr>
              <a:t>Usually right at the retina’s equator</a:t>
            </a:r>
          </a:p>
        </p:txBody>
      </p:sp>
      <p:sp>
        <p:nvSpPr>
          <p:cNvPr id="7" name="Oval 6">
            <a:extLst>
              <a:ext uri="{FF2B5EF4-FFF2-40B4-BE49-F238E27FC236}">
                <a16:creationId xmlns:a16="http://schemas.microsoft.com/office/drawing/2014/main" id="{1DF05CA8-5842-4753-B16F-13FD8CABFA98}"/>
              </a:ext>
            </a:extLst>
          </p:cNvPr>
          <p:cNvSpPr/>
          <p:nvPr/>
        </p:nvSpPr>
        <p:spPr>
          <a:xfrm>
            <a:off x="3619500" y="3952323"/>
            <a:ext cx="12954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F282C2CE-AAB2-4B91-930A-4EF22F66AB9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0" name="TextBox 9">
            <a:extLst>
              <a:ext uri="{FF2B5EF4-FFF2-40B4-BE49-F238E27FC236}">
                <a16:creationId xmlns:a16="http://schemas.microsoft.com/office/drawing/2014/main" id="{18519F64-4948-4493-BB28-3E0524E975F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0FC43BE8-D68E-47DF-B63E-81E1B1B27E0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8605151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205D091-890A-4B34-AB39-CF88B894B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27" y="1295401"/>
            <a:ext cx="3883006" cy="3871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rtex Vein In A Patient With A Blond Fundus - Retina Image Bank">
            <a:extLst>
              <a:ext uri="{FF2B5EF4-FFF2-40B4-BE49-F238E27FC236}">
                <a16:creationId xmlns:a16="http://schemas.microsoft.com/office/drawing/2014/main" id="{5C37ACBE-DE9B-49BC-89F0-8176F88AB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1"/>
            <a:ext cx="3983423" cy="38719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0EF32F-A253-440F-AEEF-7F0814C3172A}"/>
              </a:ext>
            </a:extLst>
          </p:cNvPr>
          <p:cNvSpPr txBox="1"/>
          <p:nvPr/>
        </p:nvSpPr>
        <p:spPr>
          <a:xfrm>
            <a:off x="3408829" y="6096000"/>
            <a:ext cx="2326342" cy="369332"/>
          </a:xfrm>
          <a:prstGeom prst="rect">
            <a:avLst/>
          </a:prstGeom>
          <a:noFill/>
        </p:spPr>
        <p:txBody>
          <a:bodyPr wrap="none" rtlCol="0">
            <a:spAutoFit/>
          </a:bodyPr>
          <a:lstStyle/>
          <a:p>
            <a:pPr algn="ctr"/>
            <a:r>
              <a:rPr lang="en-US" dirty="0"/>
              <a:t>Vortex vein ampullae</a:t>
            </a:r>
          </a:p>
        </p:txBody>
      </p:sp>
      <p:sp>
        <p:nvSpPr>
          <p:cNvPr id="4" name="TextBox 3">
            <a:extLst>
              <a:ext uri="{FF2B5EF4-FFF2-40B4-BE49-F238E27FC236}">
                <a16:creationId xmlns:a16="http://schemas.microsoft.com/office/drawing/2014/main" id="{504FF0D0-A4C1-4D7E-94B7-64602C3D97B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E878A357-F8F6-43E0-BA11-9AC846B2905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27390631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chemeClr val="bg1">
                    <a:lumMod val="65000"/>
                  </a:schemeClr>
                </a:solidFill>
              </a:rPr>
              <a:t>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But the choroid is still ‘in the eye.’ Where does the blood go from there?</a:t>
            </a:r>
          </a:p>
          <a:p>
            <a:r>
              <a:rPr lang="en-US" sz="1400" dirty="0">
                <a:solidFill>
                  <a:schemeClr val="bg1">
                    <a:lumMod val="75000"/>
                  </a:schemeClr>
                </a:solidFill>
              </a:rPr>
              <a:t>The choroidal circulation drains into the  </a:t>
            </a:r>
            <a:r>
              <a:rPr lang="en-US" sz="1400" b="1" dirty="0">
                <a:solidFill>
                  <a:srgbClr val="0000FF"/>
                </a:solidFill>
              </a:rPr>
              <a:t>vortex veins </a:t>
            </a:r>
            <a:r>
              <a:rPr lang="en-US" sz="1400" dirty="0">
                <a:solidFill>
                  <a:schemeClr val="bg1">
                    <a:lumMod val="75000"/>
                  </a:schemeClr>
                </a:solidFill>
              </a:rPr>
              <a:t>,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D03CE-8E01-4280-BF94-318FF7CA693E}"/>
              </a:ext>
            </a:extLst>
          </p:cNvPr>
          <p:cNvSpPr txBox="1"/>
          <p:nvPr/>
        </p:nvSpPr>
        <p:spPr>
          <a:xfrm>
            <a:off x="381000" y="2189588"/>
            <a:ext cx="5135830" cy="1815882"/>
          </a:xfrm>
          <a:prstGeom prst="rect">
            <a:avLst/>
          </a:prstGeom>
          <a:solidFill>
            <a:srgbClr val="0070C0"/>
          </a:solidFill>
        </p:spPr>
        <p:txBody>
          <a:bodyPr wrap="none" rtlCol="0">
            <a:spAutoFit/>
          </a:bodyPr>
          <a:lstStyle/>
          <a:p>
            <a:r>
              <a:rPr lang="en-US" sz="1400" i="1" dirty="0">
                <a:solidFill>
                  <a:schemeClr val="bg1"/>
                </a:solidFill>
              </a:rPr>
              <a:t>How many vortex veins are there?</a:t>
            </a:r>
          </a:p>
          <a:p>
            <a:r>
              <a:rPr lang="en-US" sz="1400" dirty="0">
                <a:solidFill>
                  <a:schemeClr val="bg1"/>
                </a:solidFill>
              </a:rPr>
              <a:t>Usually four, occasionally five</a:t>
            </a:r>
          </a:p>
          <a:p>
            <a:endParaRPr lang="en-US" sz="1400" i="1" dirty="0">
              <a:solidFill>
                <a:schemeClr val="bg1"/>
              </a:solidFill>
            </a:endParaRPr>
          </a:p>
          <a:p>
            <a:r>
              <a:rPr lang="en-US" sz="1400" i="1" dirty="0">
                <a:solidFill>
                  <a:schemeClr val="bg1"/>
                </a:solidFill>
              </a:rPr>
              <a:t>One aspect of the vortex veins is visible on DFE. What is it?</a:t>
            </a:r>
          </a:p>
          <a:p>
            <a:r>
              <a:rPr lang="en-US" sz="1400" dirty="0">
                <a:solidFill>
                  <a:schemeClr val="bg1"/>
                </a:solidFill>
              </a:rPr>
              <a:t>Their collecting channels (aka  </a:t>
            </a:r>
            <a:r>
              <a:rPr lang="en-US" sz="1400" i="1" dirty="0">
                <a:solidFill>
                  <a:schemeClr val="bg1"/>
                </a:solidFill>
              </a:rPr>
              <a:t>ampullae</a:t>
            </a:r>
            <a:r>
              <a:rPr lang="en-US" sz="1400" dirty="0">
                <a:solidFill>
                  <a:schemeClr val="bg1"/>
                </a:solidFill>
              </a:rPr>
              <a:t> )</a:t>
            </a:r>
          </a:p>
          <a:p>
            <a:endParaRPr lang="en-US" sz="1400" dirty="0">
              <a:solidFill>
                <a:schemeClr val="bg1"/>
              </a:solidFill>
            </a:endParaRPr>
          </a:p>
          <a:p>
            <a:r>
              <a:rPr lang="en-US" sz="1400" i="1" dirty="0">
                <a:solidFill>
                  <a:schemeClr val="bg1"/>
                </a:solidFill>
              </a:rPr>
              <a:t>Where (as in </a:t>
            </a:r>
            <a:r>
              <a:rPr lang="en-US" sz="1400" dirty="0">
                <a:solidFill>
                  <a:schemeClr val="bg1"/>
                </a:solidFill>
              </a:rPr>
              <a:t>anterior</a:t>
            </a:r>
            <a:r>
              <a:rPr lang="en-US" sz="1400" i="1" dirty="0">
                <a:solidFill>
                  <a:schemeClr val="bg1"/>
                </a:solidFill>
              </a:rPr>
              <a:t>, </a:t>
            </a:r>
            <a:r>
              <a:rPr lang="en-US" sz="1400" dirty="0">
                <a:solidFill>
                  <a:schemeClr val="bg1"/>
                </a:solidFill>
              </a:rPr>
              <a:t>posterior</a:t>
            </a:r>
            <a:r>
              <a:rPr lang="en-US" sz="1400" i="1" dirty="0">
                <a:solidFill>
                  <a:schemeClr val="bg1"/>
                </a:solidFill>
              </a:rPr>
              <a:t>, </a:t>
            </a:r>
            <a:r>
              <a:rPr lang="en-US" sz="1400" i="1" dirty="0" err="1">
                <a:solidFill>
                  <a:schemeClr val="bg1"/>
                </a:solidFill>
              </a:rPr>
              <a:t>etc</a:t>
            </a:r>
            <a:r>
              <a:rPr lang="en-US" sz="1400" i="1" dirty="0">
                <a:solidFill>
                  <a:schemeClr val="bg1"/>
                </a:solidFill>
              </a:rPr>
              <a:t>) are the ampullae located?</a:t>
            </a:r>
          </a:p>
          <a:p>
            <a:r>
              <a:rPr lang="en-US" sz="1400" dirty="0">
                <a:solidFill>
                  <a:srgbClr val="0070C0"/>
                </a:solidFill>
              </a:rPr>
              <a:t>Usually right at the retina’s equator</a:t>
            </a:r>
          </a:p>
        </p:txBody>
      </p:sp>
      <p:sp>
        <p:nvSpPr>
          <p:cNvPr id="7" name="Oval 6">
            <a:extLst>
              <a:ext uri="{FF2B5EF4-FFF2-40B4-BE49-F238E27FC236}">
                <a16:creationId xmlns:a16="http://schemas.microsoft.com/office/drawing/2014/main" id="{1DF05CA8-5842-4753-B16F-13FD8CABFA98}"/>
              </a:ext>
            </a:extLst>
          </p:cNvPr>
          <p:cNvSpPr/>
          <p:nvPr/>
        </p:nvSpPr>
        <p:spPr>
          <a:xfrm>
            <a:off x="3619500" y="3952323"/>
            <a:ext cx="12954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D351C2D4-24F4-467B-A81D-12745C8E7FD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10" name="TextBox 9">
            <a:extLst>
              <a:ext uri="{FF2B5EF4-FFF2-40B4-BE49-F238E27FC236}">
                <a16:creationId xmlns:a16="http://schemas.microsoft.com/office/drawing/2014/main" id="{8CE130C0-4903-409B-9211-A70ED5A34B2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8D85FC4C-A938-46BB-B05D-D2CAE614DED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93279686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chemeClr val="bg1">
                    <a:lumMod val="65000"/>
                  </a:schemeClr>
                </a:solidFill>
              </a:rPr>
              <a:t>What physiological process accounts for improvement in such cases?</a:t>
            </a:r>
          </a:p>
          <a:p>
            <a:r>
              <a:rPr lang="en-US" sz="1600" dirty="0">
                <a:solidFill>
                  <a:schemeClr val="bg1">
                    <a:lumMod val="65000"/>
                  </a:schemeClr>
                </a:solidFill>
              </a:rPr>
              <a:t>The development of collaterals (aka  </a:t>
            </a:r>
            <a:r>
              <a:rPr lang="en-US" sz="1600" i="1" dirty="0">
                <a:solidFill>
                  <a:schemeClr val="bg1">
                    <a:lumMod val="65000"/>
                  </a:schemeClr>
                </a:solidFill>
              </a:rPr>
              <a:t>shunt vessels </a:t>
            </a:r>
            <a:r>
              <a:rPr lang="en-US" sz="1600" dirty="0">
                <a:solidFill>
                  <a:schemeClr val="bg1">
                    <a:lumMod val="65000"/>
                  </a:schemeClr>
                </a:solidFill>
              </a:rPr>
              <a:t>)</a:t>
            </a:r>
          </a:p>
          <a:p>
            <a:endParaRPr lang="en-US" sz="1600" dirty="0">
              <a:solidFill>
                <a:schemeClr val="bg1">
                  <a:lumMod val="65000"/>
                </a:schemeClr>
              </a:solidFill>
            </a:endParaRPr>
          </a:p>
          <a:p>
            <a:r>
              <a:rPr lang="en-US" sz="1600" i="1" dirty="0">
                <a:solidFill>
                  <a:schemeClr val="bg1">
                    <a:lumMod val="65000"/>
                  </a:schemeClr>
                </a:solidFill>
              </a:rPr>
              <a:t>What does it mean to say the blood is </a:t>
            </a:r>
            <a:r>
              <a:rPr lang="en-US" sz="1600" dirty="0">
                <a:solidFill>
                  <a:schemeClr val="bg1">
                    <a:lumMod val="65000"/>
                  </a:schemeClr>
                </a:solidFill>
              </a:rPr>
              <a:t>shunted</a:t>
            </a:r>
            <a:r>
              <a:rPr lang="en-US" sz="1600" i="1" dirty="0">
                <a:solidFill>
                  <a:schemeClr val="bg1">
                    <a:lumMod val="65000"/>
                  </a:schemeClr>
                </a:solidFill>
              </a:rPr>
              <a:t>?</a:t>
            </a:r>
          </a:p>
          <a:p>
            <a:r>
              <a:rPr lang="en-US" sz="1600" dirty="0">
                <a:solidFill>
                  <a:schemeClr val="bg1">
                    <a:lumMod val="65000"/>
                  </a:schemeClr>
                </a:solidFill>
              </a:rPr>
              <a:t>It means blood entering the retinal circulation finds an anatomic pathway by which to bypass the occluded CRV and leave the eye</a:t>
            </a:r>
          </a:p>
          <a:p>
            <a:endParaRPr lang="en-US" sz="1600" i="1" dirty="0">
              <a:solidFill>
                <a:schemeClr val="bg1">
                  <a:lumMod val="65000"/>
                </a:schemeClr>
              </a:solidFill>
            </a:endParaRPr>
          </a:p>
          <a:p>
            <a:r>
              <a:rPr lang="en-US" sz="1600" i="1" dirty="0">
                <a:solidFill>
                  <a:schemeClr val="bg1">
                    <a:lumMod val="65000"/>
                  </a:schemeClr>
                </a:solidFill>
              </a:rPr>
              <a:t>Where does the blood go instead of into the CRV?</a:t>
            </a:r>
          </a:p>
          <a:p>
            <a:r>
              <a:rPr lang="en-US" sz="1600" dirty="0">
                <a:solidFill>
                  <a:schemeClr val="bg1">
                    <a:lumMod val="65000"/>
                  </a:schemeClr>
                </a:solidFill>
              </a:rPr>
              <a:t>Into the </a:t>
            </a:r>
            <a:r>
              <a:rPr lang="en-US" sz="1600" b="1" dirty="0">
                <a:solidFill>
                  <a:schemeClr val="bg1">
                    <a:lumMod val="65000"/>
                  </a:schemeClr>
                </a:solidFill>
              </a:rPr>
              <a:t>choroidal circulation</a:t>
            </a:r>
          </a:p>
          <a:p>
            <a:endParaRPr lang="en-US" sz="1600" dirty="0">
              <a:solidFill>
                <a:srgbClr val="66CCFF"/>
              </a:solidFill>
            </a:endParaRPr>
          </a:p>
          <a:p>
            <a:r>
              <a:rPr lang="en-US" sz="1600" i="1" dirty="0">
                <a:solidFill>
                  <a:srgbClr val="66CCFF"/>
                </a:solidFill>
              </a:rPr>
              <a:t>Where are these vessels typically located?</a:t>
            </a: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F07C8543-8EEC-4A81-9733-233E05E773A8}"/>
              </a:ext>
            </a:extLst>
          </p:cNvPr>
          <p:cNvSpPr txBox="1"/>
          <p:nvPr/>
        </p:nvSpPr>
        <p:spPr>
          <a:xfrm>
            <a:off x="514350" y="3799510"/>
            <a:ext cx="6019800" cy="738664"/>
          </a:xfrm>
          <a:prstGeom prst="rect">
            <a:avLst/>
          </a:prstGeom>
          <a:solidFill>
            <a:schemeClr val="accent5">
              <a:lumMod val="60000"/>
              <a:lumOff val="40000"/>
            </a:schemeClr>
          </a:solidFill>
        </p:spPr>
        <p:txBody>
          <a:bodyPr wrap="square" rtlCol="0">
            <a:spAutoFit/>
          </a:bodyPr>
          <a:lstStyle/>
          <a:p>
            <a:r>
              <a:rPr lang="en-US" sz="1400" i="1" dirty="0">
                <a:solidFill>
                  <a:schemeClr val="bg1">
                    <a:lumMod val="75000"/>
                  </a:schemeClr>
                </a:solidFill>
              </a:rPr>
              <a:t>But the choroid is still ‘in the eye.’ Where does the blood go from there?</a:t>
            </a:r>
          </a:p>
          <a:p>
            <a:r>
              <a:rPr lang="en-US" sz="1400" dirty="0">
                <a:solidFill>
                  <a:schemeClr val="bg1">
                    <a:lumMod val="75000"/>
                  </a:schemeClr>
                </a:solidFill>
              </a:rPr>
              <a:t>The choroidal circulation drains into the  </a:t>
            </a:r>
            <a:r>
              <a:rPr lang="en-US" sz="1400" b="1" dirty="0">
                <a:solidFill>
                  <a:srgbClr val="0000FF"/>
                </a:solidFill>
              </a:rPr>
              <a:t>vortex veins </a:t>
            </a:r>
            <a:r>
              <a:rPr lang="en-US" sz="1400" dirty="0">
                <a:solidFill>
                  <a:schemeClr val="bg1">
                    <a:lumMod val="75000"/>
                  </a:schemeClr>
                </a:solidFill>
              </a:rPr>
              <a:t>, which in turn drain into the inferior and superior  ophthalmic veins</a:t>
            </a:r>
          </a:p>
        </p:txBody>
      </p:sp>
      <p:sp>
        <p:nvSpPr>
          <p:cNvPr id="6" name="Oval 5">
            <a:extLst>
              <a:ext uri="{FF2B5EF4-FFF2-40B4-BE49-F238E27FC236}">
                <a16:creationId xmlns:a16="http://schemas.microsoft.com/office/drawing/2014/main" id="{26996C61-1817-4141-8C80-012D7EAC82DC}"/>
              </a:ext>
            </a:extLst>
          </p:cNvPr>
          <p:cNvSpPr/>
          <p:nvPr/>
        </p:nvSpPr>
        <p:spPr>
          <a:xfrm>
            <a:off x="838200" y="3141870"/>
            <a:ext cx="2286000" cy="538162"/>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D03CE-8E01-4280-BF94-318FF7CA693E}"/>
              </a:ext>
            </a:extLst>
          </p:cNvPr>
          <p:cNvSpPr txBox="1"/>
          <p:nvPr/>
        </p:nvSpPr>
        <p:spPr>
          <a:xfrm>
            <a:off x="381000" y="2189588"/>
            <a:ext cx="5135830" cy="1815882"/>
          </a:xfrm>
          <a:prstGeom prst="rect">
            <a:avLst/>
          </a:prstGeom>
          <a:solidFill>
            <a:srgbClr val="0070C0"/>
          </a:solidFill>
        </p:spPr>
        <p:txBody>
          <a:bodyPr wrap="none" rtlCol="0">
            <a:spAutoFit/>
          </a:bodyPr>
          <a:lstStyle/>
          <a:p>
            <a:r>
              <a:rPr lang="en-US" sz="1400" i="1" dirty="0">
                <a:solidFill>
                  <a:schemeClr val="bg1"/>
                </a:solidFill>
              </a:rPr>
              <a:t>How many vortex veins are there?</a:t>
            </a:r>
          </a:p>
          <a:p>
            <a:r>
              <a:rPr lang="en-US" sz="1400" dirty="0">
                <a:solidFill>
                  <a:schemeClr val="bg1"/>
                </a:solidFill>
              </a:rPr>
              <a:t>Usually four, occasionally five</a:t>
            </a:r>
          </a:p>
          <a:p>
            <a:endParaRPr lang="en-US" sz="1400" i="1" dirty="0">
              <a:solidFill>
                <a:schemeClr val="bg1"/>
              </a:solidFill>
            </a:endParaRPr>
          </a:p>
          <a:p>
            <a:r>
              <a:rPr lang="en-US" sz="1400" i="1" dirty="0">
                <a:solidFill>
                  <a:schemeClr val="bg1"/>
                </a:solidFill>
              </a:rPr>
              <a:t>One aspect of the vortex veins is visible on DFE. What is it?</a:t>
            </a:r>
          </a:p>
          <a:p>
            <a:r>
              <a:rPr lang="en-US" sz="1400" dirty="0">
                <a:solidFill>
                  <a:schemeClr val="bg1"/>
                </a:solidFill>
              </a:rPr>
              <a:t>Their collecting channels (aka  </a:t>
            </a:r>
            <a:r>
              <a:rPr lang="en-US" sz="1400" i="1" dirty="0">
                <a:solidFill>
                  <a:schemeClr val="bg1"/>
                </a:solidFill>
              </a:rPr>
              <a:t>ampullae</a:t>
            </a:r>
            <a:r>
              <a:rPr lang="en-US" sz="1400" dirty="0">
                <a:solidFill>
                  <a:schemeClr val="bg1"/>
                </a:solidFill>
              </a:rPr>
              <a:t> )</a:t>
            </a:r>
          </a:p>
          <a:p>
            <a:endParaRPr lang="en-US" sz="1400" dirty="0">
              <a:solidFill>
                <a:schemeClr val="bg1"/>
              </a:solidFill>
            </a:endParaRPr>
          </a:p>
          <a:p>
            <a:r>
              <a:rPr lang="en-US" sz="1400" i="1" dirty="0">
                <a:solidFill>
                  <a:schemeClr val="bg1"/>
                </a:solidFill>
              </a:rPr>
              <a:t>Where (as in </a:t>
            </a:r>
            <a:r>
              <a:rPr lang="en-US" sz="1400" dirty="0">
                <a:solidFill>
                  <a:schemeClr val="bg1"/>
                </a:solidFill>
              </a:rPr>
              <a:t>anterior</a:t>
            </a:r>
            <a:r>
              <a:rPr lang="en-US" sz="1400" i="1" dirty="0">
                <a:solidFill>
                  <a:schemeClr val="bg1"/>
                </a:solidFill>
              </a:rPr>
              <a:t>, </a:t>
            </a:r>
            <a:r>
              <a:rPr lang="en-US" sz="1400" dirty="0">
                <a:solidFill>
                  <a:schemeClr val="bg1"/>
                </a:solidFill>
              </a:rPr>
              <a:t>posterior</a:t>
            </a:r>
            <a:r>
              <a:rPr lang="en-US" sz="1400" i="1" dirty="0">
                <a:solidFill>
                  <a:schemeClr val="bg1"/>
                </a:solidFill>
              </a:rPr>
              <a:t>, </a:t>
            </a:r>
            <a:r>
              <a:rPr lang="en-US" sz="1400" i="1" dirty="0" err="1">
                <a:solidFill>
                  <a:schemeClr val="bg1"/>
                </a:solidFill>
              </a:rPr>
              <a:t>etc</a:t>
            </a:r>
            <a:r>
              <a:rPr lang="en-US" sz="1400" i="1" dirty="0">
                <a:solidFill>
                  <a:schemeClr val="bg1"/>
                </a:solidFill>
              </a:rPr>
              <a:t>) are the ampullae located?</a:t>
            </a:r>
          </a:p>
          <a:p>
            <a:r>
              <a:rPr lang="en-US" sz="1400" dirty="0">
                <a:solidFill>
                  <a:schemeClr val="bg1"/>
                </a:solidFill>
              </a:rPr>
              <a:t>Usually right at the retina’s equator</a:t>
            </a:r>
          </a:p>
        </p:txBody>
      </p:sp>
      <p:sp>
        <p:nvSpPr>
          <p:cNvPr id="7" name="Oval 6">
            <a:extLst>
              <a:ext uri="{FF2B5EF4-FFF2-40B4-BE49-F238E27FC236}">
                <a16:creationId xmlns:a16="http://schemas.microsoft.com/office/drawing/2014/main" id="{1DF05CA8-5842-4753-B16F-13FD8CABFA98}"/>
              </a:ext>
            </a:extLst>
          </p:cNvPr>
          <p:cNvSpPr/>
          <p:nvPr/>
        </p:nvSpPr>
        <p:spPr>
          <a:xfrm>
            <a:off x="3619500" y="3952323"/>
            <a:ext cx="1295400" cy="4508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A9326984-F3C1-4865-8768-C243585BDBB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10" name="TextBox 9">
            <a:extLst>
              <a:ext uri="{FF2B5EF4-FFF2-40B4-BE49-F238E27FC236}">
                <a16:creationId xmlns:a16="http://schemas.microsoft.com/office/drawing/2014/main" id="{6E69994C-63AC-4CBD-873A-9D4F56FE5CE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0BE81429-206B-4465-8BED-775E944E62A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1973313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83663A-E4BC-43DE-87C1-E1425A332712}"/>
              </a:ext>
            </a:extLst>
          </p:cNvPr>
          <p:cNvSpPr txBox="1"/>
          <p:nvPr/>
        </p:nvSpPr>
        <p:spPr>
          <a:xfrm>
            <a:off x="1677588" y="6096000"/>
            <a:ext cx="5788829" cy="369332"/>
          </a:xfrm>
          <a:prstGeom prst="rect">
            <a:avLst/>
          </a:prstGeom>
          <a:noFill/>
        </p:spPr>
        <p:txBody>
          <a:bodyPr wrap="none" rtlCol="0">
            <a:spAutoFit/>
          </a:bodyPr>
          <a:lstStyle/>
          <a:p>
            <a:pPr algn="ctr"/>
            <a:r>
              <a:rPr lang="en-US" dirty="0"/>
              <a:t>Vortex vein ampullae (</a:t>
            </a:r>
            <a:r>
              <a:rPr lang="en-US" dirty="0">
                <a:solidFill>
                  <a:srgbClr val="33CCCC"/>
                </a:solidFill>
              </a:rPr>
              <a:t>blue circle </a:t>
            </a:r>
            <a:r>
              <a:rPr lang="en-US" dirty="0"/>
              <a:t>indicates the equator)</a:t>
            </a:r>
          </a:p>
        </p:txBody>
      </p:sp>
      <p:pic>
        <p:nvPicPr>
          <p:cNvPr id="1026" name="Picture 2" descr="Ophthalmology Management - Widefield fundus photography as a screening test">
            <a:extLst>
              <a:ext uri="{FF2B5EF4-FFF2-40B4-BE49-F238E27FC236}">
                <a16:creationId xmlns:a16="http://schemas.microsoft.com/office/drawing/2014/main" id="{B0021BB2-E4C8-4DD3-BA29-73D3312F9E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612" y="1107281"/>
            <a:ext cx="6304775" cy="46434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6F5D02-B5E8-4671-87C7-85552416BB0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40B398F5-80FD-4224-9127-4DC9302DCD4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94227816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p>
          <a:p>
            <a:r>
              <a:rPr lang="en-US" sz="1600" dirty="0">
                <a:solidFill>
                  <a:srgbClr val="0000FF"/>
                </a:solidFill>
              </a:rPr>
              <a:t>It means blood entering the retinal circulation finds an anatomic pathway by which to bypass the occluded CRV and leave the eye</a:t>
            </a:r>
          </a:p>
          <a:p>
            <a:endParaRPr lang="en-US" sz="1600" i="1" dirty="0">
              <a:solidFill>
                <a:srgbClr val="0000FF"/>
              </a:solidFill>
            </a:endParaRPr>
          </a:p>
          <a:p>
            <a:r>
              <a:rPr lang="en-US" sz="1600" i="1" dirty="0">
                <a:solidFill>
                  <a:srgbClr val="0000FF"/>
                </a:solidFill>
              </a:rPr>
              <a:t>Where does the blood go instead of into the CRV?</a:t>
            </a:r>
          </a:p>
          <a:p>
            <a:r>
              <a:rPr lang="en-US" sz="1600" dirty="0">
                <a:solidFill>
                  <a:srgbClr val="0000FF"/>
                </a:solidFill>
              </a:rPr>
              <a:t>Into the choroidal circulation</a:t>
            </a:r>
          </a:p>
          <a:p>
            <a:endParaRPr lang="en-US" sz="1600" dirty="0">
              <a:solidFill>
                <a:srgbClr val="0000FF"/>
              </a:solidFill>
            </a:endParaRPr>
          </a:p>
          <a:p>
            <a:r>
              <a:rPr lang="en-US" sz="1600" i="1" dirty="0">
                <a:solidFill>
                  <a:srgbClr val="0000FF"/>
                </a:solidFill>
              </a:rPr>
              <a:t>Where are the shunt vessels typically located?</a:t>
            </a:r>
            <a:endParaRPr lang="en-US" sz="1600" i="1" dirty="0">
              <a:solidFill>
                <a:srgbClr val="66CCFF"/>
              </a:solidFill>
            </a:endParaRPr>
          </a:p>
          <a:p>
            <a:r>
              <a:rPr lang="en-US" sz="1600" dirty="0">
                <a:solidFill>
                  <a:srgbClr val="66CCFF"/>
                </a:solidFill>
              </a:rPr>
              <a:t>In the peripapillary region</a:t>
            </a: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CE92431D-D995-4735-A3C8-07C4ADE3CC1D}"/>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B076119E-468B-4D3C-A7E1-2057503C41B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9EB37BE9-DCD1-4CB8-A68B-2BF3C7F577D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4138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a:t>
            </a:fld>
            <a:endParaRPr lang="en-US" altLang="en-US"/>
          </a:p>
        </p:txBody>
      </p:sp>
      <p:sp>
        <p:nvSpPr>
          <p:cNvPr id="2" name="TextBox 1"/>
          <p:cNvSpPr txBox="1"/>
          <p:nvPr/>
        </p:nvSpPr>
        <p:spPr>
          <a:xfrm>
            <a:off x="457200" y="914400"/>
            <a:ext cx="8153399" cy="584775"/>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p:txBody>
      </p:sp>
      <p:sp>
        <p:nvSpPr>
          <p:cNvPr id="5" name="Rectangle 2">
            <a:extLst>
              <a:ext uri="{FF2B5EF4-FFF2-40B4-BE49-F238E27FC236}">
                <a16:creationId xmlns:a16="http://schemas.microsoft.com/office/drawing/2014/main" id="{5111A11E-CF13-45E2-B4BF-AE299D56902D}"/>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DB7183F2-BD2C-4E31-8577-D54EF884809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47562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20</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rgbClr val="0000FF"/>
                </a:solidFill>
              </a:rPr>
              <a:t>HTN is </a:t>
            </a:r>
            <a:r>
              <a:rPr lang="en-US" sz="1600" b="1" dirty="0" err="1">
                <a:solidFill>
                  <a:srgbClr val="0000FF"/>
                </a:solidFill>
              </a:rPr>
              <a:t>mos</a:t>
            </a:r>
            <a:r>
              <a:rPr lang="en-US" sz="1600" b="1" dirty="0">
                <a:solidFill>
                  <a:srgbClr val="0000FF"/>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rgbClr val="0000FF"/>
                </a:solidFill>
              </a:rPr>
              <a:t>In a sense, HTN is a ‘double risk factor.’ What sense is being referred to here?</a:t>
            </a:r>
          </a:p>
          <a:p>
            <a:r>
              <a:rPr lang="en-US" sz="1400" dirty="0">
                <a:solidFill>
                  <a:srgbClr val="0000FF"/>
                </a:solidFill>
              </a:rPr>
              <a:t>In the sense that not only is HTN itself a risk factor, but the </a:t>
            </a:r>
            <a:r>
              <a:rPr lang="en-US" sz="1400" b="1" dirty="0">
                <a:solidFill>
                  <a:srgbClr val="0000FF"/>
                </a:solidFill>
              </a:rPr>
              <a:t>treatment</a:t>
            </a:r>
            <a:r>
              <a:rPr lang="en-US" sz="1400" dirty="0">
                <a:solidFill>
                  <a:srgbClr val="0000FF"/>
                </a:solidFill>
              </a:rPr>
              <a:t> of HTN can also increase the risk of a RVO event</a:t>
            </a:r>
          </a:p>
          <a:p>
            <a:endParaRPr lang="en-US" sz="1400" dirty="0">
              <a:solidFill>
                <a:srgbClr val="0000FF"/>
              </a:solidFill>
            </a:endParaRPr>
          </a:p>
          <a:p>
            <a:r>
              <a:rPr lang="en-US" sz="1400" i="1" dirty="0">
                <a:solidFill>
                  <a:srgbClr val="0000FF"/>
                </a:solidFill>
              </a:rPr>
              <a:t>How might the </a:t>
            </a:r>
            <a:r>
              <a:rPr lang="en-US" sz="1400" i="1" dirty="0" err="1">
                <a:solidFill>
                  <a:srgbClr val="0000FF"/>
                </a:solidFill>
              </a:rPr>
              <a:t>tx</a:t>
            </a:r>
            <a:r>
              <a:rPr lang="en-US" sz="1400" i="1" dirty="0">
                <a:solidFill>
                  <a:srgbClr val="0000FF"/>
                </a:solidFill>
              </a:rPr>
              <a:t> of HTN be causative vis a vis an RVO?</a:t>
            </a:r>
          </a:p>
          <a:p>
            <a:r>
              <a:rPr lang="en-US" sz="1400" dirty="0">
                <a:solidFill>
                  <a:srgbClr val="0000FF"/>
                </a:solidFill>
              </a:rPr>
              <a:t>Recumbent positioning during sleep increases retinal venous pressure. If this increased pressure is accompanied by a decrease in perfusion pressure,       the resulting venous stasis can lead to thrombus formation. </a:t>
            </a:r>
            <a:r>
              <a:rPr lang="en-US" sz="1400" dirty="0"/>
              <a:t>For this reason,   BP management in RVO pts should be adjusted to avoid nocturnal hypotension.</a:t>
            </a:r>
          </a:p>
        </p:txBody>
      </p:sp>
      <p:sp>
        <p:nvSpPr>
          <p:cNvPr id="6" name="Rectangle 2">
            <a:extLst>
              <a:ext uri="{FF2B5EF4-FFF2-40B4-BE49-F238E27FC236}">
                <a16:creationId xmlns:a16="http://schemas.microsoft.com/office/drawing/2014/main" id="{9A072E1E-9217-49E0-8495-C26543BA3B6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TextBox 4">
            <a:extLst>
              <a:ext uri="{FF2B5EF4-FFF2-40B4-BE49-F238E27FC236}">
                <a16:creationId xmlns:a16="http://schemas.microsoft.com/office/drawing/2014/main" id="{D0E58F69-3A8A-4F77-B848-132EB587CD1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77899041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p>
          <a:p>
            <a:r>
              <a:rPr lang="en-US" sz="1600" dirty="0">
                <a:solidFill>
                  <a:srgbClr val="0000FF"/>
                </a:solidFill>
              </a:rPr>
              <a:t>It means blood entering the retinal circulation finds an anatomic pathway by which to bypass the occluded CRV and leave the eye</a:t>
            </a:r>
          </a:p>
          <a:p>
            <a:endParaRPr lang="en-US" sz="1600" i="1" dirty="0">
              <a:solidFill>
                <a:srgbClr val="0000FF"/>
              </a:solidFill>
            </a:endParaRPr>
          </a:p>
          <a:p>
            <a:r>
              <a:rPr lang="en-US" sz="1600" i="1" dirty="0">
                <a:solidFill>
                  <a:srgbClr val="0000FF"/>
                </a:solidFill>
              </a:rPr>
              <a:t>Where does the blood go instead of into the CRV?</a:t>
            </a:r>
          </a:p>
          <a:p>
            <a:r>
              <a:rPr lang="en-US" sz="1600" dirty="0">
                <a:solidFill>
                  <a:srgbClr val="0000FF"/>
                </a:solidFill>
              </a:rPr>
              <a:t>Into the choroidal circulation</a:t>
            </a:r>
          </a:p>
          <a:p>
            <a:endParaRPr lang="en-US" sz="1600" dirty="0">
              <a:solidFill>
                <a:srgbClr val="0000FF"/>
              </a:solidFill>
            </a:endParaRPr>
          </a:p>
          <a:p>
            <a:r>
              <a:rPr lang="en-US" sz="1600" i="1" dirty="0">
                <a:solidFill>
                  <a:srgbClr val="0000FF"/>
                </a:solidFill>
              </a:rPr>
              <a:t>Where are the shunt vessels typically located?</a:t>
            </a:r>
          </a:p>
          <a:p>
            <a:r>
              <a:rPr lang="en-US" sz="1600" dirty="0">
                <a:solidFill>
                  <a:srgbClr val="0000FF"/>
                </a:solidFill>
              </a:rPr>
              <a:t>In the peripapillary region</a:t>
            </a:r>
            <a:endParaRPr lang="en-US" sz="1600" dirty="0">
              <a:solidFill>
                <a:srgbClr val="66CCFF"/>
              </a:solidFill>
            </a:endParaRPr>
          </a:p>
          <a:p>
            <a:endParaRPr lang="en-US" sz="1600" i="1" dirty="0">
              <a:solidFill>
                <a:srgbClr val="66CCFF"/>
              </a:solidFill>
            </a:endParaRPr>
          </a:p>
          <a:p>
            <a:r>
              <a:rPr lang="en-US" sz="1600" i="1" dirty="0">
                <a:solidFill>
                  <a:srgbClr val="66CCFF"/>
                </a:solidFill>
              </a:rPr>
              <a:t>By what name are these collaterals known?</a:t>
            </a: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176A8C94-F314-4302-ADC2-112B26A16740}"/>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2A6EE04B-BDA7-48B3-9B37-2A3660BFBF4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2D990015-EE04-4BCD-BCE1-83888F51BCD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66749489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p>
          <a:p>
            <a:r>
              <a:rPr lang="en-US" sz="1600" dirty="0">
                <a:solidFill>
                  <a:srgbClr val="0000FF"/>
                </a:solidFill>
              </a:rPr>
              <a:t>It means blood entering the retinal circulation finds an anatomic pathway by which to bypass the occluded CRV and leave the eye</a:t>
            </a:r>
          </a:p>
          <a:p>
            <a:endParaRPr lang="en-US" sz="1600" i="1" dirty="0">
              <a:solidFill>
                <a:srgbClr val="0000FF"/>
              </a:solidFill>
            </a:endParaRPr>
          </a:p>
          <a:p>
            <a:r>
              <a:rPr lang="en-US" sz="1600" i="1" dirty="0">
                <a:solidFill>
                  <a:srgbClr val="0000FF"/>
                </a:solidFill>
              </a:rPr>
              <a:t>Where does the blood go instead of into the CRV?</a:t>
            </a:r>
          </a:p>
          <a:p>
            <a:r>
              <a:rPr lang="en-US" sz="1600" dirty="0">
                <a:solidFill>
                  <a:srgbClr val="0000FF"/>
                </a:solidFill>
              </a:rPr>
              <a:t>Into the choroidal circulation</a:t>
            </a:r>
          </a:p>
          <a:p>
            <a:endParaRPr lang="en-US" sz="1600" dirty="0">
              <a:solidFill>
                <a:srgbClr val="0000FF"/>
              </a:solidFill>
            </a:endParaRPr>
          </a:p>
          <a:p>
            <a:r>
              <a:rPr lang="en-US" sz="1600" i="1" dirty="0">
                <a:solidFill>
                  <a:srgbClr val="0000FF"/>
                </a:solidFill>
              </a:rPr>
              <a:t>Where are the shunt vessels typically located?</a:t>
            </a:r>
          </a:p>
          <a:p>
            <a:r>
              <a:rPr lang="en-US" sz="1600" dirty="0">
                <a:solidFill>
                  <a:srgbClr val="0000FF"/>
                </a:solidFill>
              </a:rPr>
              <a:t>In the peripapillary region</a:t>
            </a:r>
          </a:p>
          <a:p>
            <a:endParaRPr lang="en-US" sz="1600" i="1" dirty="0">
              <a:solidFill>
                <a:srgbClr val="0000FF"/>
              </a:solidFill>
            </a:endParaRPr>
          </a:p>
          <a:p>
            <a:r>
              <a:rPr lang="en-US" sz="1600" i="1" dirty="0">
                <a:solidFill>
                  <a:srgbClr val="0000FF"/>
                </a:solidFill>
              </a:rPr>
              <a:t>By what name are these collaterals known?</a:t>
            </a:r>
            <a:endParaRPr lang="en-US" sz="1600" i="1" dirty="0">
              <a:solidFill>
                <a:srgbClr val="66CCFF"/>
              </a:solidFill>
            </a:endParaRPr>
          </a:p>
          <a:p>
            <a:r>
              <a:rPr lang="en-US" sz="1600" dirty="0">
                <a:solidFill>
                  <a:srgbClr val="66CC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73BE0519-ECAE-4595-9E3C-E73C0DE6935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EF445531-07EA-4211-A214-80C7C3360D8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E75D0391-1BF9-4449-89FC-1D2DC0368E6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78988729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Group 3"/>
          <p:cNvGraphicFramePr>
            <a:graphicFrameLocks noGrp="1"/>
          </p:cNvGraphicFramePr>
          <p:nvPr/>
        </p:nvGraphicFramePr>
        <p:xfrm>
          <a:off x="457200" y="1371600"/>
          <a:ext cx="8153400" cy="2382838"/>
        </p:xfrm>
        <a:graphic>
          <a:graphicData uri="http://schemas.openxmlformats.org/drawingml/2006/table">
            <a:tbl>
              <a:tblPr/>
              <a:tblGrid>
                <a:gridCol w="2174875">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7438">
                  <a:extLst>
                    <a:ext uri="{9D8B030D-6E8A-4147-A177-3AD203B41FA5}">
                      <a16:colId xmlns:a16="http://schemas.microsoft.com/office/drawing/2014/main" val="20002"/>
                    </a:ext>
                  </a:extLst>
                </a:gridCol>
                <a:gridCol w="1358900">
                  <a:extLst>
                    <a:ext uri="{9D8B030D-6E8A-4147-A177-3AD203B41FA5}">
                      <a16:colId xmlns:a16="http://schemas.microsoft.com/office/drawing/2014/main" val="20003"/>
                    </a:ext>
                  </a:extLst>
                </a:gridCol>
                <a:gridCol w="2446337">
                  <a:extLst>
                    <a:ext uri="{9D8B030D-6E8A-4147-A177-3AD203B41FA5}">
                      <a16:colId xmlns:a16="http://schemas.microsoft.com/office/drawing/2014/main" val="20004"/>
                    </a:ext>
                  </a:extLst>
                </a:gridCol>
              </a:tblGrid>
              <a:tr h="620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APD?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B2B2B2"/>
                          </a:solidFill>
                          <a:effectLst/>
                          <a:latin typeface="Arial" pitchFamily="34" charset="0"/>
                        </a:rPr>
                        <a:t>VA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CWS?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a:ln>
                            <a:noFill/>
                          </a:ln>
                          <a:solidFill>
                            <a:srgbClr val="B2B2B2"/>
                          </a:solidFill>
                          <a:effectLst/>
                          <a:latin typeface="Arial" pitchFamily="34" charset="0"/>
                        </a:rPr>
                        <a:t>FA findings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88265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Bad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Yes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10+ DD </a:t>
                      </a:r>
                      <a:r>
                        <a:rPr kumimoji="0" lang="en-US" sz="1700" b="0" i="0" u="none" strike="noStrike" cap="none" normalizeH="0" baseline="0" dirty="0">
                          <a:ln>
                            <a:noFill/>
                          </a:ln>
                          <a:solidFill>
                            <a:srgbClr val="B2B2B2"/>
                          </a:solidFill>
                          <a:effectLst/>
                          <a:latin typeface="Arial" pitchFamily="34" charset="0"/>
                        </a:rPr>
                        <a:t>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87947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400" b="1" i="1" u="none" strike="noStrike" cap="none" normalizeH="0" baseline="0">
                          <a:ln>
                            <a:noFill/>
                          </a:ln>
                          <a:solidFill>
                            <a:srgbClr val="B2B2B2"/>
                          </a:solidFill>
                          <a:effectLst/>
                          <a:latin typeface="Arial" pitchFamily="34" charset="0"/>
                        </a:rPr>
                        <a:t>Nonischemic</a:t>
                      </a:r>
                      <a:r>
                        <a:rPr kumimoji="0" lang="en-US" sz="2400" b="0" i="1" u="none" strike="noStrike" cap="none" normalizeH="0" baseline="0">
                          <a:ln>
                            <a:noFill/>
                          </a:ln>
                          <a:solidFill>
                            <a:srgbClr val="B2B2B2"/>
                          </a:solidFill>
                          <a:effectLst/>
                          <a:latin typeface="Arial" pitchFamily="34" charset="0"/>
                        </a:rPr>
                        <a:t> CRVO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B2B2B2"/>
                          </a:solidFill>
                          <a:effectLst/>
                          <a:latin typeface="Arial" pitchFamily="34" charset="0"/>
                        </a:rPr>
                        <a:t>No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700" b="0" i="0" u="none" strike="noStrike" cap="none" normalizeH="0" baseline="0" dirty="0">
                          <a:ln>
                            <a:noFill/>
                          </a:ln>
                          <a:solidFill>
                            <a:srgbClr val="B2B2B2"/>
                          </a:solidFill>
                          <a:effectLst/>
                          <a:latin typeface="Arial" pitchFamily="34" charset="0"/>
                        </a:rPr>
                        <a:t>Prolonged retinal circ time with…</a:t>
                      </a:r>
                      <a:r>
                        <a:rPr kumimoji="0" lang="en-US" sz="1700" b="1" i="0" u="none" strike="noStrike" cap="none" normalizeH="0" baseline="0" dirty="0">
                          <a:ln>
                            <a:noFill/>
                          </a:ln>
                          <a:solidFill>
                            <a:srgbClr val="B2B2B2"/>
                          </a:solidFill>
                          <a:effectLst/>
                          <a:latin typeface="Arial" pitchFamily="34" charset="0"/>
                        </a:rPr>
                        <a:t>minimal</a:t>
                      </a:r>
                      <a:r>
                        <a:rPr kumimoji="0" lang="en-US" sz="1700" b="0" i="0" u="none" strike="noStrike" cap="none" normalizeH="0" baseline="0" dirty="0">
                          <a:ln>
                            <a:noFill/>
                          </a:ln>
                          <a:solidFill>
                            <a:srgbClr val="B2B2B2"/>
                          </a:solidFill>
                          <a:effectLst/>
                          <a:latin typeface="Arial" pitchFamily="34" charset="0"/>
                        </a:rPr>
                        <a:t> capillary nonperfusion </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bl>
          </a:graphicData>
        </a:graphic>
      </p:graphicFrame>
      <p:graphicFrame>
        <p:nvGraphicFramePr>
          <p:cNvPr id="115742" name="Group 30"/>
          <p:cNvGraphicFramePr>
            <a:graphicFrameLocks noGrp="1"/>
          </p:cNvGraphicFramePr>
          <p:nvPr/>
        </p:nvGraphicFramePr>
        <p:xfrm>
          <a:off x="457200" y="4292600"/>
          <a:ext cx="8153400" cy="1803400"/>
        </p:xfrm>
        <a:graphic>
          <a:graphicData uri="http://schemas.openxmlformats.org/drawingml/2006/table">
            <a:tbl>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When initial </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VA is…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20/40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rPr>
                        <a:t>20/50 - 20/200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2200" b="0" i="0" u="none" strike="noStrike" cap="none" normalizeH="0" baseline="0" dirty="0">
                          <a:ln>
                            <a:noFill/>
                          </a:ln>
                          <a:solidFill>
                            <a:srgbClr val="B2B2B2"/>
                          </a:solidFill>
                          <a:effectLst/>
                          <a:latin typeface="Arial" pitchFamily="34" charset="0"/>
                          <a:cs typeface="Arial" pitchFamily="34" charset="0"/>
                        </a:rPr>
                        <a:t>≤</a:t>
                      </a:r>
                      <a:r>
                        <a:rPr kumimoji="0" lang="en-US" sz="2200" b="0" i="0" u="none" strike="noStrike" cap="none" normalizeH="0" baseline="0" dirty="0">
                          <a:ln>
                            <a:noFill/>
                          </a:ln>
                          <a:solidFill>
                            <a:srgbClr val="B2B2B2"/>
                          </a:solidFill>
                          <a:effectLst/>
                          <a:latin typeface="Arial" pitchFamily="34" charset="0"/>
                        </a:rPr>
                        <a:t>20/200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901700">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…final VA is</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a:ln>
                            <a:noFill/>
                          </a:ln>
                          <a:solidFill>
                            <a:srgbClr val="B2B2B2"/>
                          </a:solidFill>
                          <a:effectLst/>
                          <a:latin typeface="Arial" pitchFamily="34" charset="0"/>
                        </a:rPr>
                        <a:t>likely to be…</a:t>
                      </a:r>
                      <a:endParaRPr kumimoji="0" lang="en-US" sz="1800" b="0" i="0" u="none" strike="noStrike" cap="none" normalizeH="0" baseline="0" dirty="0">
                        <a:ln>
                          <a:noFill/>
                        </a:ln>
                        <a:solidFill>
                          <a:srgbClr val="B2B2B2"/>
                        </a:solidFill>
                        <a:effectLst/>
                        <a:latin typeface="Arial" pitchFamily="34"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Good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50% stabilize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a:ln>
                            <a:noFill/>
                          </a:ln>
                          <a:solidFill>
                            <a:srgbClr val="0000FF"/>
                          </a:solidFill>
                          <a:effectLst/>
                          <a:latin typeface="Arial" pitchFamily="34" charset="0"/>
                        </a:rPr>
                        <a:t>20% improve</a:t>
                      </a:r>
                    </a:p>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30% worsen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0" u="none" strike="noStrike" cap="none" normalizeH="0" baseline="0" dirty="0">
                          <a:ln>
                            <a:noFill/>
                          </a:ln>
                          <a:solidFill>
                            <a:srgbClr val="B2B2B2"/>
                          </a:solidFill>
                          <a:effectLst/>
                          <a:latin typeface="Arial" pitchFamily="34" charset="0"/>
                        </a:rPr>
                        <a:t>As bad, or even worse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00430" name="Oval 47"/>
          <p:cNvSpPr>
            <a:spLocks noChangeArrowheads="1"/>
          </p:cNvSpPr>
          <p:nvPr/>
        </p:nvSpPr>
        <p:spPr bwMode="auto">
          <a:xfrm>
            <a:off x="3505200" y="1143000"/>
            <a:ext cx="1524000" cy="2895600"/>
          </a:xfrm>
          <a:prstGeom prst="ellipse">
            <a:avLst/>
          </a:prstGeom>
          <a:noFill/>
          <a:ln w="28575">
            <a:solidFill>
              <a:schemeClr val="bg1">
                <a:lumMod val="8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0431" name="Line 48"/>
          <p:cNvSpPr>
            <a:spLocks noChangeShapeType="1"/>
          </p:cNvSpPr>
          <p:nvPr/>
        </p:nvSpPr>
        <p:spPr bwMode="auto">
          <a:xfrm flipV="1">
            <a:off x="2209800" y="3429000"/>
            <a:ext cx="1371600" cy="1066800"/>
          </a:xfrm>
          <a:prstGeom prst="line">
            <a:avLst/>
          </a:prstGeom>
          <a:noFill/>
          <a:ln w="28575">
            <a:solidFill>
              <a:schemeClr val="bg1">
                <a:lumMod val="8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Oval 2">
            <a:extLst>
              <a:ext uri="{FF2B5EF4-FFF2-40B4-BE49-F238E27FC236}">
                <a16:creationId xmlns:a16="http://schemas.microsoft.com/office/drawing/2014/main" id="{B0AD7930-2C13-4D8C-989A-4E4EAB819D45}"/>
              </a:ext>
            </a:extLst>
          </p:cNvPr>
          <p:cNvSpPr/>
          <p:nvPr/>
        </p:nvSpPr>
        <p:spPr>
          <a:xfrm>
            <a:off x="4572000" y="5334000"/>
            <a:ext cx="1981200" cy="60960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8FE1AA-7B9C-4DC4-B261-5743A870AB45}"/>
              </a:ext>
            </a:extLst>
          </p:cNvPr>
          <p:cNvSpPr txBox="1"/>
          <p:nvPr/>
        </p:nvSpPr>
        <p:spPr>
          <a:xfrm>
            <a:off x="152400" y="1261218"/>
            <a:ext cx="6629400" cy="3785652"/>
          </a:xfrm>
          <a:prstGeom prst="rect">
            <a:avLst/>
          </a:prstGeom>
          <a:solidFill>
            <a:srgbClr val="66CCFF"/>
          </a:solidFill>
        </p:spPr>
        <p:txBody>
          <a:bodyPr wrap="square" rtlCol="0">
            <a:spAutoFit/>
          </a:bodyPr>
          <a:lstStyle/>
          <a:p>
            <a:r>
              <a:rPr lang="en-US" sz="1600" i="1" dirty="0">
                <a:solidFill>
                  <a:srgbClr val="0000FF"/>
                </a:solidFill>
              </a:rPr>
              <a:t>What physiological process accounts for improvement in such cases?</a:t>
            </a:r>
          </a:p>
          <a:p>
            <a:r>
              <a:rPr lang="en-US" sz="1600" dirty="0">
                <a:solidFill>
                  <a:srgbClr val="0000FF"/>
                </a:solidFill>
              </a:rPr>
              <a:t>The development of collaterals (aka  </a:t>
            </a:r>
            <a:r>
              <a:rPr lang="en-US" sz="1600" i="1" dirty="0">
                <a:solidFill>
                  <a:srgbClr val="0000FF"/>
                </a:solidFill>
              </a:rPr>
              <a:t>shunt vessels </a:t>
            </a:r>
            <a:r>
              <a:rPr lang="en-US" sz="1600" dirty="0">
                <a:solidFill>
                  <a:srgbClr val="0000FF"/>
                </a:solidFill>
              </a:rPr>
              <a:t>)</a:t>
            </a:r>
          </a:p>
          <a:p>
            <a:endParaRPr lang="en-US" sz="1600" dirty="0">
              <a:solidFill>
                <a:srgbClr val="0000FF"/>
              </a:solidFill>
            </a:endParaRPr>
          </a:p>
          <a:p>
            <a:r>
              <a:rPr lang="en-US" sz="1600" i="1" dirty="0">
                <a:solidFill>
                  <a:srgbClr val="0000FF"/>
                </a:solidFill>
              </a:rPr>
              <a:t>What does it mean to say the blood is </a:t>
            </a:r>
            <a:r>
              <a:rPr lang="en-US" sz="1600" dirty="0">
                <a:solidFill>
                  <a:srgbClr val="0000FF"/>
                </a:solidFill>
              </a:rPr>
              <a:t>shunted</a:t>
            </a:r>
            <a:r>
              <a:rPr lang="en-US" sz="1600" i="1" dirty="0">
                <a:solidFill>
                  <a:srgbClr val="0000FF"/>
                </a:solidFill>
              </a:rPr>
              <a:t>?</a:t>
            </a:r>
          </a:p>
          <a:p>
            <a:r>
              <a:rPr lang="en-US" sz="1600" dirty="0">
                <a:solidFill>
                  <a:srgbClr val="0000FF"/>
                </a:solidFill>
              </a:rPr>
              <a:t>It means blood entering the retinal circulation finds an anatomic pathway by which to bypass the occluded CRV and leave the eye</a:t>
            </a:r>
          </a:p>
          <a:p>
            <a:endParaRPr lang="en-US" sz="1600" i="1" dirty="0">
              <a:solidFill>
                <a:srgbClr val="0000FF"/>
              </a:solidFill>
            </a:endParaRPr>
          </a:p>
          <a:p>
            <a:r>
              <a:rPr lang="en-US" sz="1600" i="1" dirty="0">
                <a:solidFill>
                  <a:srgbClr val="0000FF"/>
                </a:solidFill>
              </a:rPr>
              <a:t>Where does the blood go instead of into the CRV?</a:t>
            </a:r>
          </a:p>
          <a:p>
            <a:r>
              <a:rPr lang="en-US" sz="1600" dirty="0">
                <a:solidFill>
                  <a:srgbClr val="0000FF"/>
                </a:solidFill>
              </a:rPr>
              <a:t>Into the choroidal circulation</a:t>
            </a:r>
          </a:p>
          <a:p>
            <a:endParaRPr lang="en-US" sz="1600" dirty="0">
              <a:solidFill>
                <a:srgbClr val="0000FF"/>
              </a:solidFill>
            </a:endParaRPr>
          </a:p>
          <a:p>
            <a:r>
              <a:rPr lang="en-US" sz="1600" i="1" dirty="0">
                <a:solidFill>
                  <a:srgbClr val="0000FF"/>
                </a:solidFill>
              </a:rPr>
              <a:t>Where are the shunt vessels typically located?</a:t>
            </a:r>
          </a:p>
          <a:p>
            <a:r>
              <a:rPr lang="en-US" sz="1600" dirty="0">
                <a:solidFill>
                  <a:srgbClr val="0000FF"/>
                </a:solidFill>
              </a:rPr>
              <a:t>In the peripapillary region</a:t>
            </a:r>
          </a:p>
          <a:p>
            <a:endParaRPr lang="en-US" sz="1600" i="1" dirty="0">
              <a:solidFill>
                <a:srgbClr val="0000FF"/>
              </a:solidFill>
            </a:endParaRPr>
          </a:p>
          <a:p>
            <a:r>
              <a:rPr lang="en-US" sz="1600" i="1" dirty="0">
                <a:solidFill>
                  <a:srgbClr val="0000FF"/>
                </a:solidFill>
              </a:rPr>
              <a:t>By what name are these collaterals known?</a:t>
            </a:r>
          </a:p>
          <a:p>
            <a:r>
              <a:rPr lang="en-US" sz="1600" dirty="0">
                <a:solidFill>
                  <a:srgbClr val="0000FF"/>
                </a:solidFill>
              </a:rPr>
              <a:t>‘Optociliary shunt vessels’</a:t>
            </a:r>
          </a:p>
        </p:txBody>
      </p:sp>
      <p:sp>
        <p:nvSpPr>
          <p:cNvPr id="2" name="Arrow: Curved Left 1">
            <a:extLst>
              <a:ext uri="{FF2B5EF4-FFF2-40B4-BE49-F238E27FC236}">
                <a16:creationId xmlns:a16="http://schemas.microsoft.com/office/drawing/2014/main" id="{E0E0216F-7F2A-4BE8-95DD-39E7F75BAAC1}"/>
              </a:ext>
            </a:extLst>
          </p:cNvPr>
          <p:cNvSpPr/>
          <p:nvPr/>
        </p:nvSpPr>
        <p:spPr>
          <a:xfrm>
            <a:off x="6591300" y="1371600"/>
            <a:ext cx="1143000" cy="4572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2">
            <a:extLst>
              <a:ext uri="{FF2B5EF4-FFF2-40B4-BE49-F238E27FC236}">
                <a16:creationId xmlns:a16="http://schemas.microsoft.com/office/drawing/2014/main" id="{C12F993C-FF2E-4E94-86C7-696002C2D31F}"/>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1A3039D9-2F30-415B-B610-C4DD3BA73E7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78A71E4D-1F81-4553-BB8F-8832E43BF41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52581320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83663A-E4BC-43DE-87C1-E1425A332712}"/>
              </a:ext>
            </a:extLst>
          </p:cNvPr>
          <p:cNvSpPr txBox="1"/>
          <p:nvPr/>
        </p:nvSpPr>
        <p:spPr>
          <a:xfrm>
            <a:off x="3203676" y="6107668"/>
            <a:ext cx="2736647" cy="369332"/>
          </a:xfrm>
          <a:prstGeom prst="rect">
            <a:avLst/>
          </a:prstGeom>
          <a:noFill/>
        </p:spPr>
        <p:txBody>
          <a:bodyPr wrap="none" rtlCol="0">
            <a:spAutoFit/>
          </a:bodyPr>
          <a:lstStyle/>
          <a:p>
            <a:pPr algn="ctr"/>
            <a:r>
              <a:rPr lang="en-US" dirty="0"/>
              <a:t>Optociliary shunt vessels</a:t>
            </a:r>
          </a:p>
        </p:txBody>
      </p:sp>
      <p:pic>
        <p:nvPicPr>
          <p:cNvPr id="3074" name="Picture 2" descr="Optociliary Shunt | Columbia Ophthalmology">
            <a:extLst>
              <a:ext uri="{FF2B5EF4-FFF2-40B4-BE49-F238E27FC236}">
                <a16:creationId xmlns:a16="http://schemas.microsoft.com/office/drawing/2014/main" id="{B6A5B7DF-ACCD-4368-8C12-99E1C211A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7313"/>
            <a:ext cx="4491145" cy="35720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ptociliary shunt vessels in chronic CRVO.  Image credit:  Medscape .">
            <a:extLst>
              <a:ext uri="{FF2B5EF4-FFF2-40B4-BE49-F238E27FC236}">
                <a16:creationId xmlns:a16="http://schemas.microsoft.com/office/drawing/2014/main" id="{14669200-3796-4D34-AC9C-ABDE8533A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7313"/>
            <a:ext cx="3867151" cy="35720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E4015A-284B-4047-A45C-7A69F5B6FBD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18E5114C-3DE5-48F2-BB67-3844D7C7472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99287927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12F993C-FF2E-4E94-86C7-696002C2D31F}"/>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4" name="TextBox 3">
            <a:extLst>
              <a:ext uri="{FF2B5EF4-FFF2-40B4-BE49-F238E27FC236}">
                <a16:creationId xmlns:a16="http://schemas.microsoft.com/office/drawing/2014/main" id="{9CDE38D6-6516-441B-8E8D-F292E2F11216}"/>
              </a:ext>
            </a:extLst>
          </p:cNvPr>
          <p:cNvSpPr txBox="1"/>
          <p:nvPr/>
        </p:nvSpPr>
        <p:spPr>
          <a:xfrm>
            <a:off x="3203676" y="6107668"/>
            <a:ext cx="2736647" cy="369332"/>
          </a:xfrm>
          <a:prstGeom prst="rect">
            <a:avLst/>
          </a:prstGeom>
          <a:noFill/>
        </p:spPr>
        <p:txBody>
          <a:bodyPr wrap="none" rtlCol="0">
            <a:spAutoFit/>
          </a:bodyPr>
          <a:lstStyle/>
          <a:p>
            <a:pPr algn="ctr"/>
            <a:r>
              <a:rPr lang="en-US" dirty="0">
                <a:solidFill>
                  <a:schemeClr val="bg1">
                    <a:lumMod val="75000"/>
                  </a:schemeClr>
                </a:solidFill>
              </a:rPr>
              <a:t>Optociliary shunt vessels</a:t>
            </a:r>
          </a:p>
        </p:txBody>
      </p:sp>
      <p:pic>
        <p:nvPicPr>
          <p:cNvPr id="6" name="Picture 2" descr="Optociliary Shunt | Columbia Ophthalmology">
            <a:extLst>
              <a:ext uri="{FF2B5EF4-FFF2-40B4-BE49-F238E27FC236}">
                <a16:creationId xmlns:a16="http://schemas.microsoft.com/office/drawing/2014/main" id="{35C5E807-A8B0-47EE-8D17-700812746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7313"/>
            <a:ext cx="4491145" cy="3572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Optociliary shunt vessels in chronic CRVO.  Image credit:  Medscape .">
            <a:extLst>
              <a:ext uri="{FF2B5EF4-FFF2-40B4-BE49-F238E27FC236}">
                <a16:creationId xmlns:a16="http://schemas.microsoft.com/office/drawing/2014/main" id="{9D56BDC9-62F1-4D56-8FCD-D919F8A9C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7313"/>
            <a:ext cx="3867151" cy="3572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009500-A3FE-480A-A5B4-887943D3BB5E}"/>
              </a:ext>
            </a:extLst>
          </p:cNvPr>
          <p:cNvSpPr txBox="1"/>
          <p:nvPr/>
        </p:nvSpPr>
        <p:spPr>
          <a:xfrm>
            <a:off x="1142999" y="584497"/>
            <a:ext cx="6742043" cy="1569660"/>
          </a:xfrm>
          <a:prstGeom prst="rect">
            <a:avLst/>
          </a:prstGeom>
          <a:solidFill>
            <a:srgbClr val="CCFFCC"/>
          </a:solidFill>
        </p:spPr>
        <p:txBody>
          <a:bodyPr wrap="square" rtlCol="0">
            <a:spAutoFit/>
          </a:bodyPr>
          <a:lstStyle/>
          <a:p>
            <a:r>
              <a:rPr lang="en-US" sz="1600" i="1" dirty="0" err="1">
                <a:solidFill>
                  <a:srgbClr val="0000FF"/>
                </a:solidFill>
              </a:rPr>
              <a:t>Bruh</a:t>
            </a:r>
            <a:r>
              <a:rPr lang="en-US" sz="1600" i="1" dirty="0">
                <a:solidFill>
                  <a:srgbClr val="0000FF"/>
                </a:solidFill>
              </a:rPr>
              <a:t>, that sure looks like NVD to me. How could you distinguish between optociliary shunt vessels and NVD?</a:t>
            </a:r>
            <a:endParaRPr lang="en-US" sz="1600" i="1" dirty="0">
              <a:solidFill>
                <a:srgbClr val="CCFFCC"/>
              </a:solidFill>
            </a:endParaRPr>
          </a:p>
          <a:p>
            <a:r>
              <a:rPr lang="en-US" sz="1600" dirty="0">
                <a:solidFill>
                  <a:srgbClr val="CCFFCC"/>
                </a:solidFill>
              </a:rPr>
              <a:t>You could perform  FA </a:t>
            </a:r>
          </a:p>
          <a:p>
            <a:endParaRPr lang="en-US" sz="1600" dirty="0">
              <a:solidFill>
                <a:srgbClr val="CCFFCC"/>
              </a:solidFill>
            </a:endParaRPr>
          </a:p>
          <a:p>
            <a:r>
              <a:rPr lang="en-US" sz="1600" i="1" dirty="0">
                <a:solidFill>
                  <a:srgbClr val="CCFFCC"/>
                </a:solidFill>
              </a:rPr>
              <a:t>How does FA differentiate between NVD and shunt vessels?</a:t>
            </a:r>
          </a:p>
          <a:p>
            <a:r>
              <a:rPr lang="en-US" sz="1600" dirty="0">
                <a:solidFill>
                  <a:srgbClr val="CCFFCC"/>
                </a:solidFill>
              </a:rPr>
              <a:t>Whereas NVD vessels don’t  leak on FA, optociliary shunt vessels don’t </a:t>
            </a:r>
          </a:p>
        </p:txBody>
      </p:sp>
      <p:sp>
        <p:nvSpPr>
          <p:cNvPr id="9" name="Arrow: Right 8">
            <a:extLst>
              <a:ext uri="{FF2B5EF4-FFF2-40B4-BE49-F238E27FC236}">
                <a16:creationId xmlns:a16="http://schemas.microsoft.com/office/drawing/2014/main" id="{B516DB4D-6F7A-48A1-9AC6-7A3F7A87CA5C}"/>
              </a:ext>
            </a:extLst>
          </p:cNvPr>
          <p:cNvSpPr/>
          <p:nvPr/>
        </p:nvSpPr>
        <p:spPr>
          <a:xfrm>
            <a:off x="2133600" y="2750109"/>
            <a:ext cx="4187724" cy="533400"/>
          </a:xfrm>
          <a:prstGeom prst="rightArrow">
            <a:avLst/>
          </a:prstGeom>
          <a:solidFill>
            <a:srgbClr val="CC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E1FB07-6E4D-42BB-BC01-4B7B2C06DC1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04BF5009-02D2-4922-A961-F4D546DDD25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63473930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12F993C-FF2E-4E94-86C7-696002C2D31F}"/>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2" name="TextBox 1">
            <a:extLst>
              <a:ext uri="{FF2B5EF4-FFF2-40B4-BE49-F238E27FC236}">
                <a16:creationId xmlns:a16="http://schemas.microsoft.com/office/drawing/2014/main" id="{41C8DD78-C094-40DB-A852-AE483FE27558}"/>
              </a:ext>
            </a:extLst>
          </p:cNvPr>
          <p:cNvSpPr txBox="1"/>
          <p:nvPr/>
        </p:nvSpPr>
        <p:spPr>
          <a:xfrm>
            <a:off x="3203676" y="6107668"/>
            <a:ext cx="2736647" cy="369332"/>
          </a:xfrm>
          <a:prstGeom prst="rect">
            <a:avLst/>
          </a:prstGeom>
          <a:noFill/>
        </p:spPr>
        <p:txBody>
          <a:bodyPr wrap="none" rtlCol="0">
            <a:spAutoFit/>
          </a:bodyPr>
          <a:lstStyle/>
          <a:p>
            <a:pPr algn="ctr"/>
            <a:r>
              <a:rPr lang="en-US" dirty="0">
                <a:solidFill>
                  <a:schemeClr val="bg1">
                    <a:lumMod val="75000"/>
                  </a:schemeClr>
                </a:solidFill>
              </a:rPr>
              <a:t>Optociliary shunt vessels</a:t>
            </a:r>
          </a:p>
        </p:txBody>
      </p:sp>
      <p:pic>
        <p:nvPicPr>
          <p:cNvPr id="4" name="Picture 2" descr="Optociliary Shunt | Columbia Ophthalmology">
            <a:extLst>
              <a:ext uri="{FF2B5EF4-FFF2-40B4-BE49-F238E27FC236}">
                <a16:creationId xmlns:a16="http://schemas.microsoft.com/office/drawing/2014/main" id="{A096B8D7-CDA0-4208-9BFD-009DCC63B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7313"/>
            <a:ext cx="4491145" cy="357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ptociliary shunt vessels in chronic CRVO.  Image credit:  Medscape .">
            <a:extLst>
              <a:ext uri="{FF2B5EF4-FFF2-40B4-BE49-F238E27FC236}">
                <a16:creationId xmlns:a16="http://schemas.microsoft.com/office/drawing/2014/main" id="{3B6DA2C3-29C2-4032-8F9E-E0629B751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7313"/>
            <a:ext cx="3867151" cy="3572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52BDE1-E1B4-4B64-803D-99C33BEF41C3}"/>
              </a:ext>
            </a:extLst>
          </p:cNvPr>
          <p:cNvSpPr txBox="1"/>
          <p:nvPr/>
        </p:nvSpPr>
        <p:spPr>
          <a:xfrm>
            <a:off x="1142999" y="584497"/>
            <a:ext cx="6742043" cy="1569660"/>
          </a:xfrm>
          <a:prstGeom prst="rect">
            <a:avLst/>
          </a:prstGeom>
          <a:solidFill>
            <a:srgbClr val="CCFFCC"/>
          </a:solidFill>
        </p:spPr>
        <p:txBody>
          <a:bodyPr wrap="square" rtlCol="0">
            <a:spAutoFit/>
          </a:bodyPr>
          <a:lstStyle/>
          <a:p>
            <a:r>
              <a:rPr lang="en-US" sz="1600" i="1" dirty="0" err="1">
                <a:solidFill>
                  <a:srgbClr val="0000FF"/>
                </a:solidFill>
              </a:rPr>
              <a:t>Bruh</a:t>
            </a:r>
            <a:r>
              <a:rPr lang="en-US" sz="1600" i="1" dirty="0">
                <a:solidFill>
                  <a:srgbClr val="0000FF"/>
                </a:solidFill>
              </a:rPr>
              <a:t>, that sure looks like NVD to me. How could you distinguish between optociliary shunt vessels and NVD?</a:t>
            </a:r>
          </a:p>
          <a:p>
            <a:r>
              <a:rPr lang="en-US" sz="1600" dirty="0">
                <a:solidFill>
                  <a:srgbClr val="0000FF"/>
                </a:solidFill>
              </a:rPr>
              <a:t>You could perform  FA </a:t>
            </a:r>
            <a:endParaRPr lang="en-US" sz="1600" dirty="0">
              <a:solidFill>
                <a:srgbClr val="CCFFCC"/>
              </a:solidFill>
            </a:endParaRPr>
          </a:p>
          <a:p>
            <a:endParaRPr lang="en-US" sz="1600" dirty="0">
              <a:solidFill>
                <a:srgbClr val="CCFFCC"/>
              </a:solidFill>
            </a:endParaRPr>
          </a:p>
          <a:p>
            <a:r>
              <a:rPr lang="en-US" sz="1600" i="1" dirty="0">
                <a:solidFill>
                  <a:srgbClr val="CCFFCC"/>
                </a:solidFill>
              </a:rPr>
              <a:t>How does FA differentiate between NVD and shunt vessels?</a:t>
            </a:r>
          </a:p>
          <a:p>
            <a:r>
              <a:rPr lang="en-US" sz="1600" dirty="0">
                <a:solidFill>
                  <a:srgbClr val="CCFFCC"/>
                </a:solidFill>
              </a:rPr>
              <a:t>Whereas NVD vessels don’t  leak on FA, optociliary shunt vessels don’t </a:t>
            </a:r>
          </a:p>
        </p:txBody>
      </p:sp>
      <p:sp>
        <p:nvSpPr>
          <p:cNvPr id="10" name="Arrow: Right 9">
            <a:extLst>
              <a:ext uri="{FF2B5EF4-FFF2-40B4-BE49-F238E27FC236}">
                <a16:creationId xmlns:a16="http://schemas.microsoft.com/office/drawing/2014/main" id="{C3726EA4-2882-4A98-95C6-87574155F7C9}"/>
              </a:ext>
            </a:extLst>
          </p:cNvPr>
          <p:cNvSpPr/>
          <p:nvPr/>
        </p:nvSpPr>
        <p:spPr>
          <a:xfrm>
            <a:off x="2133600" y="2750109"/>
            <a:ext cx="4187724" cy="533400"/>
          </a:xfrm>
          <a:prstGeom prst="rightArrow">
            <a:avLst/>
          </a:prstGeom>
          <a:solidFill>
            <a:srgbClr val="CC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3770D9-D0E2-471A-89E4-20ED3F0F0CFC}"/>
              </a:ext>
            </a:extLst>
          </p:cNvPr>
          <p:cNvSpPr/>
          <p:nvPr/>
        </p:nvSpPr>
        <p:spPr>
          <a:xfrm>
            <a:off x="2971800" y="1143000"/>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test (abb.)</a:t>
            </a:r>
          </a:p>
        </p:txBody>
      </p:sp>
      <p:sp>
        <p:nvSpPr>
          <p:cNvPr id="5" name="TextBox 4">
            <a:extLst>
              <a:ext uri="{FF2B5EF4-FFF2-40B4-BE49-F238E27FC236}">
                <a16:creationId xmlns:a16="http://schemas.microsoft.com/office/drawing/2014/main" id="{0454BA24-4C36-4A27-997C-AFF47D4F6E6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3DF7199D-76FD-4424-84F6-17D65976D19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2445328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12F993C-FF2E-4E94-86C7-696002C2D31F}"/>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2" name="TextBox 1">
            <a:extLst>
              <a:ext uri="{FF2B5EF4-FFF2-40B4-BE49-F238E27FC236}">
                <a16:creationId xmlns:a16="http://schemas.microsoft.com/office/drawing/2014/main" id="{06AD0389-7371-4DE7-83DC-0A8A2F3B760A}"/>
              </a:ext>
            </a:extLst>
          </p:cNvPr>
          <p:cNvSpPr txBox="1"/>
          <p:nvPr/>
        </p:nvSpPr>
        <p:spPr>
          <a:xfrm>
            <a:off x="3203676" y="6107668"/>
            <a:ext cx="2736647" cy="369332"/>
          </a:xfrm>
          <a:prstGeom prst="rect">
            <a:avLst/>
          </a:prstGeom>
          <a:noFill/>
        </p:spPr>
        <p:txBody>
          <a:bodyPr wrap="none" rtlCol="0">
            <a:spAutoFit/>
          </a:bodyPr>
          <a:lstStyle/>
          <a:p>
            <a:pPr algn="ctr"/>
            <a:r>
              <a:rPr lang="en-US" dirty="0">
                <a:solidFill>
                  <a:schemeClr val="bg1">
                    <a:lumMod val="75000"/>
                  </a:schemeClr>
                </a:solidFill>
              </a:rPr>
              <a:t>Optociliary shunt vessels</a:t>
            </a:r>
          </a:p>
        </p:txBody>
      </p:sp>
      <p:pic>
        <p:nvPicPr>
          <p:cNvPr id="4" name="Picture 2" descr="Optociliary Shunt | Columbia Ophthalmology">
            <a:extLst>
              <a:ext uri="{FF2B5EF4-FFF2-40B4-BE49-F238E27FC236}">
                <a16:creationId xmlns:a16="http://schemas.microsoft.com/office/drawing/2014/main" id="{574CD1F3-029F-419D-9B3F-BE342E4E4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7313"/>
            <a:ext cx="4491145" cy="357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ptociliary shunt vessels in chronic CRVO.  Image credit:  Medscape .">
            <a:extLst>
              <a:ext uri="{FF2B5EF4-FFF2-40B4-BE49-F238E27FC236}">
                <a16:creationId xmlns:a16="http://schemas.microsoft.com/office/drawing/2014/main" id="{D3FD4C20-4EB9-468F-B632-36A0530B6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7313"/>
            <a:ext cx="3867151" cy="3572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D1B12EB-A3AA-44F7-B58D-40E4974F8499}"/>
              </a:ext>
            </a:extLst>
          </p:cNvPr>
          <p:cNvSpPr txBox="1"/>
          <p:nvPr/>
        </p:nvSpPr>
        <p:spPr>
          <a:xfrm>
            <a:off x="1142999" y="584497"/>
            <a:ext cx="6742043" cy="1569660"/>
          </a:xfrm>
          <a:prstGeom prst="rect">
            <a:avLst/>
          </a:prstGeom>
          <a:solidFill>
            <a:srgbClr val="CCFFCC"/>
          </a:solidFill>
        </p:spPr>
        <p:txBody>
          <a:bodyPr wrap="square" rtlCol="0">
            <a:spAutoFit/>
          </a:bodyPr>
          <a:lstStyle/>
          <a:p>
            <a:r>
              <a:rPr lang="en-US" sz="1600" i="1" dirty="0" err="1">
                <a:solidFill>
                  <a:srgbClr val="0000FF"/>
                </a:solidFill>
              </a:rPr>
              <a:t>Bruh</a:t>
            </a:r>
            <a:r>
              <a:rPr lang="en-US" sz="1600" i="1" dirty="0">
                <a:solidFill>
                  <a:srgbClr val="0000FF"/>
                </a:solidFill>
              </a:rPr>
              <a:t>, that sure looks like NVD to me. How could you distinguish between optociliary shunt vessels and NVD?</a:t>
            </a:r>
          </a:p>
          <a:p>
            <a:r>
              <a:rPr lang="en-US" sz="1600" dirty="0">
                <a:solidFill>
                  <a:srgbClr val="0000FF"/>
                </a:solidFill>
              </a:rPr>
              <a:t>You could perform  FA </a:t>
            </a:r>
            <a:endParaRPr lang="en-US" sz="1600" dirty="0">
              <a:solidFill>
                <a:srgbClr val="CCFFCC"/>
              </a:solidFill>
            </a:endParaRPr>
          </a:p>
          <a:p>
            <a:endParaRPr lang="en-US" sz="1600" dirty="0">
              <a:solidFill>
                <a:srgbClr val="CCFFCC"/>
              </a:solidFill>
            </a:endParaRPr>
          </a:p>
          <a:p>
            <a:r>
              <a:rPr lang="en-US" sz="1600" i="1" dirty="0">
                <a:solidFill>
                  <a:srgbClr val="CCFFCC"/>
                </a:solidFill>
              </a:rPr>
              <a:t>How does FA differentiate between NVD and shunt vessels?</a:t>
            </a:r>
          </a:p>
          <a:p>
            <a:r>
              <a:rPr lang="en-US" sz="1600" dirty="0">
                <a:solidFill>
                  <a:srgbClr val="CCFFCC"/>
                </a:solidFill>
              </a:rPr>
              <a:t>Whereas NVD vessels don’t  leak on FA, optociliary shunt vessels don’t </a:t>
            </a:r>
          </a:p>
        </p:txBody>
      </p:sp>
      <p:sp>
        <p:nvSpPr>
          <p:cNvPr id="10" name="Arrow: Right 9">
            <a:extLst>
              <a:ext uri="{FF2B5EF4-FFF2-40B4-BE49-F238E27FC236}">
                <a16:creationId xmlns:a16="http://schemas.microsoft.com/office/drawing/2014/main" id="{5B73CB34-066B-4EC9-A46C-F1B7F685658C}"/>
              </a:ext>
            </a:extLst>
          </p:cNvPr>
          <p:cNvSpPr/>
          <p:nvPr/>
        </p:nvSpPr>
        <p:spPr>
          <a:xfrm>
            <a:off x="2133600" y="2750109"/>
            <a:ext cx="4187724" cy="533400"/>
          </a:xfrm>
          <a:prstGeom prst="rightArrow">
            <a:avLst/>
          </a:prstGeom>
          <a:solidFill>
            <a:srgbClr val="CC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4E51B5-8D7B-4822-A44C-4FBDB0E0F3F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6469CE53-F5DB-4D8D-9E42-E78F2F252FB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07246559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12F993C-FF2E-4E94-86C7-696002C2D31F}"/>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2" name="TextBox 1">
            <a:extLst>
              <a:ext uri="{FF2B5EF4-FFF2-40B4-BE49-F238E27FC236}">
                <a16:creationId xmlns:a16="http://schemas.microsoft.com/office/drawing/2014/main" id="{6AA91312-BB70-4886-BFD4-9EC4871524F8}"/>
              </a:ext>
            </a:extLst>
          </p:cNvPr>
          <p:cNvSpPr txBox="1"/>
          <p:nvPr/>
        </p:nvSpPr>
        <p:spPr>
          <a:xfrm>
            <a:off x="3203676" y="6107668"/>
            <a:ext cx="2736647" cy="369332"/>
          </a:xfrm>
          <a:prstGeom prst="rect">
            <a:avLst/>
          </a:prstGeom>
          <a:noFill/>
        </p:spPr>
        <p:txBody>
          <a:bodyPr wrap="none" rtlCol="0">
            <a:spAutoFit/>
          </a:bodyPr>
          <a:lstStyle/>
          <a:p>
            <a:pPr algn="ctr"/>
            <a:r>
              <a:rPr lang="en-US" dirty="0">
                <a:solidFill>
                  <a:schemeClr val="bg1">
                    <a:lumMod val="75000"/>
                  </a:schemeClr>
                </a:solidFill>
              </a:rPr>
              <a:t>Optociliary shunt vessels</a:t>
            </a:r>
          </a:p>
        </p:txBody>
      </p:sp>
      <p:pic>
        <p:nvPicPr>
          <p:cNvPr id="4" name="Picture 2" descr="Optociliary Shunt | Columbia Ophthalmology">
            <a:extLst>
              <a:ext uri="{FF2B5EF4-FFF2-40B4-BE49-F238E27FC236}">
                <a16:creationId xmlns:a16="http://schemas.microsoft.com/office/drawing/2014/main" id="{ADC2D1F4-22F0-42BF-8792-6584086AC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7313"/>
            <a:ext cx="4491145" cy="357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ptociliary shunt vessels in chronic CRVO.  Image credit:  Medscape .">
            <a:extLst>
              <a:ext uri="{FF2B5EF4-FFF2-40B4-BE49-F238E27FC236}">
                <a16:creationId xmlns:a16="http://schemas.microsoft.com/office/drawing/2014/main" id="{B7B1C3B1-2393-4C49-9D05-29E382C87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7313"/>
            <a:ext cx="3867151" cy="3572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748383-6D30-4704-9B24-25E2D00D1977}"/>
              </a:ext>
            </a:extLst>
          </p:cNvPr>
          <p:cNvSpPr txBox="1"/>
          <p:nvPr/>
        </p:nvSpPr>
        <p:spPr>
          <a:xfrm>
            <a:off x="1142999" y="584497"/>
            <a:ext cx="6742043" cy="1569660"/>
          </a:xfrm>
          <a:prstGeom prst="rect">
            <a:avLst/>
          </a:prstGeom>
          <a:solidFill>
            <a:srgbClr val="CCFFCC"/>
          </a:solidFill>
        </p:spPr>
        <p:txBody>
          <a:bodyPr wrap="square" rtlCol="0">
            <a:spAutoFit/>
          </a:bodyPr>
          <a:lstStyle/>
          <a:p>
            <a:r>
              <a:rPr lang="en-US" sz="1600" i="1" dirty="0" err="1">
                <a:solidFill>
                  <a:srgbClr val="0000FF"/>
                </a:solidFill>
              </a:rPr>
              <a:t>Bruh</a:t>
            </a:r>
            <a:r>
              <a:rPr lang="en-US" sz="1600" i="1" dirty="0">
                <a:solidFill>
                  <a:srgbClr val="0000FF"/>
                </a:solidFill>
              </a:rPr>
              <a:t>, that sure looks like NVD to me. How could you distinguish between optociliary shunt vessels and NVD?</a:t>
            </a:r>
          </a:p>
          <a:p>
            <a:r>
              <a:rPr lang="en-US" sz="1600" dirty="0">
                <a:solidFill>
                  <a:srgbClr val="0000FF"/>
                </a:solidFill>
              </a:rPr>
              <a:t>You could perform  FA </a:t>
            </a:r>
          </a:p>
          <a:p>
            <a:endParaRPr lang="en-US" sz="1600" dirty="0">
              <a:solidFill>
                <a:srgbClr val="0000FF"/>
              </a:solidFill>
            </a:endParaRPr>
          </a:p>
          <a:p>
            <a:r>
              <a:rPr lang="en-US" sz="1600" i="1" dirty="0">
                <a:solidFill>
                  <a:srgbClr val="0000FF"/>
                </a:solidFill>
              </a:rPr>
              <a:t>How does FA differentiate between NVD and shunt vessels?</a:t>
            </a:r>
            <a:endParaRPr lang="en-US" sz="1600" i="1" dirty="0">
              <a:solidFill>
                <a:srgbClr val="CCFFCC"/>
              </a:solidFill>
            </a:endParaRPr>
          </a:p>
          <a:p>
            <a:r>
              <a:rPr lang="en-US" sz="1600" dirty="0">
                <a:solidFill>
                  <a:srgbClr val="CCFFCC"/>
                </a:solidFill>
              </a:rPr>
              <a:t>Whereas NVD vessels don’t  leak on FA, optociliary shunt vessels don’t </a:t>
            </a:r>
          </a:p>
        </p:txBody>
      </p:sp>
      <p:sp>
        <p:nvSpPr>
          <p:cNvPr id="10" name="Arrow: Right 9">
            <a:extLst>
              <a:ext uri="{FF2B5EF4-FFF2-40B4-BE49-F238E27FC236}">
                <a16:creationId xmlns:a16="http://schemas.microsoft.com/office/drawing/2014/main" id="{89F05181-BBAB-4387-A9B0-41B422D210DC}"/>
              </a:ext>
            </a:extLst>
          </p:cNvPr>
          <p:cNvSpPr/>
          <p:nvPr/>
        </p:nvSpPr>
        <p:spPr>
          <a:xfrm>
            <a:off x="2133600" y="2750109"/>
            <a:ext cx="4187724" cy="533400"/>
          </a:xfrm>
          <a:prstGeom prst="rightArrow">
            <a:avLst/>
          </a:prstGeom>
          <a:solidFill>
            <a:srgbClr val="CC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64556B-3B0F-468A-8868-AB624D07DED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4162574E-254B-4D31-91AD-9C5024C8613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40857874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12F993C-FF2E-4E94-86C7-696002C2D31F}"/>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2" name="TextBox 1">
            <a:extLst>
              <a:ext uri="{FF2B5EF4-FFF2-40B4-BE49-F238E27FC236}">
                <a16:creationId xmlns:a16="http://schemas.microsoft.com/office/drawing/2014/main" id="{EEEDE798-4F0C-42D7-979A-0BF98671D63B}"/>
              </a:ext>
            </a:extLst>
          </p:cNvPr>
          <p:cNvSpPr txBox="1"/>
          <p:nvPr/>
        </p:nvSpPr>
        <p:spPr>
          <a:xfrm>
            <a:off x="3203676" y="6107668"/>
            <a:ext cx="2736647" cy="369332"/>
          </a:xfrm>
          <a:prstGeom prst="rect">
            <a:avLst/>
          </a:prstGeom>
          <a:noFill/>
        </p:spPr>
        <p:txBody>
          <a:bodyPr wrap="none" rtlCol="0">
            <a:spAutoFit/>
          </a:bodyPr>
          <a:lstStyle/>
          <a:p>
            <a:pPr algn="ctr"/>
            <a:r>
              <a:rPr lang="en-US" dirty="0">
                <a:solidFill>
                  <a:schemeClr val="bg1">
                    <a:lumMod val="75000"/>
                  </a:schemeClr>
                </a:solidFill>
              </a:rPr>
              <a:t>Optociliary shunt vessels</a:t>
            </a:r>
          </a:p>
        </p:txBody>
      </p:sp>
      <p:pic>
        <p:nvPicPr>
          <p:cNvPr id="4" name="Picture 2" descr="Optociliary Shunt | Columbia Ophthalmology">
            <a:extLst>
              <a:ext uri="{FF2B5EF4-FFF2-40B4-BE49-F238E27FC236}">
                <a16:creationId xmlns:a16="http://schemas.microsoft.com/office/drawing/2014/main" id="{81D7FC5F-0450-4818-8B71-D97DA7B02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7313"/>
            <a:ext cx="4491145" cy="357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ptociliary shunt vessels in chronic CRVO.  Image credit:  Medscape .">
            <a:extLst>
              <a:ext uri="{FF2B5EF4-FFF2-40B4-BE49-F238E27FC236}">
                <a16:creationId xmlns:a16="http://schemas.microsoft.com/office/drawing/2014/main" id="{918524D8-C710-4E51-BB1A-177839EA1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7313"/>
            <a:ext cx="3867151" cy="3572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2D62DC-11D8-4032-86FB-3D905BE09CBF}"/>
              </a:ext>
            </a:extLst>
          </p:cNvPr>
          <p:cNvSpPr txBox="1"/>
          <p:nvPr/>
        </p:nvSpPr>
        <p:spPr>
          <a:xfrm>
            <a:off x="1142999" y="584497"/>
            <a:ext cx="6742043" cy="1569660"/>
          </a:xfrm>
          <a:prstGeom prst="rect">
            <a:avLst/>
          </a:prstGeom>
          <a:solidFill>
            <a:srgbClr val="CCFFCC"/>
          </a:solidFill>
        </p:spPr>
        <p:txBody>
          <a:bodyPr wrap="square" rtlCol="0">
            <a:spAutoFit/>
          </a:bodyPr>
          <a:lstStyle/>
          <a:p>
            <a:r>
              <a:rPr lang="en-US" sz="1600" i="1" dirty="0" err="1">
                <a:solidFill>
                  <a:srgbClr val="0000FF"/>
                </a:solidFill>
              </a:rPr>
              <a:t>Bruh</a:t>
            </a:r>
            <a:r>
              <a:rPr lang="en-US" sz="1600" i="1" dirty="0">
                <a:solidFill>
                  <a:srgbClr val="0000FF"/>
                </a:solidFill>
              </a:rPr>
              <a:t>, that sure looks like NVD to me. How could you distinguish between optociliary shunt vessels and NVD?</a:t>
            </a:r>
          </a:p>
          <a:p>
            <a:r>
              <a:rPr lang="en-US" sz="1600" dirty="0">
                <a:solidFill>
                  <a:srgbClr val="0000FF"/>
                </a:solidFill>
              </a:rPr>
              <a:t>You could perform  FA </a:t>
            </a:r>
          </a:p>
          <a:p>
            <a:endParaRPr lang="en-US" sz="1600" dirty="0">
              <a:solidFill>
                <a:srgbClr val="0000FF"/>
              </a:solidFill>
            </a:endParaRPr>
          </a:p>
          <a:p>
            <a:r>
              <a:rPr lang="en-US" sz="1600" i="1" dirty="0">
                <a:solidFill>
                  <a:srgbClr val="0000FF"/>
                </a:solidFill>
              </a:rPr>
              <a:t>How does FA differentiate between NVD and shunt vessels?</a:t>
            </a:r>
          </a:p>
          <a:p>
            <a:r>
              <a:rPr lang="en-US" sz="1600" dirty="0">
                <a:solidFill>
                  <a:srgbClr val="0000FF"/>
                </a:solidFill>
              </a:rPr>
              <a:t>Whereas NVD vessels </a:t>
            </a:r>
            <a:r>
              <a:rPr lang="en-US" sz="1600" dirty="0">
                <a:solidFill>
                  <a:srgbClr val="66CCFF"/>
                </a:solidFill>
              </a:rPr>
              <a:t>don’t</a:t>
            </a:r>
            <a:r>
              <a:rPr lang="en-US" sz="1600" dirty="0">
                <a:solidFill>
                  <a:srgbClr val="0000FF"/>
                </a:solidFill>
              </a:rPr>
              <a:t>  leak on FA, optociliary shunt vessels don’t </a:t>
            </a:r>
          </a:p>
        </p:txBody>
      </p:sp>
      <p:sp>
        <p:nvSpPr>
          <p:cNvPr id="10" name="Arrow: Right 9">
            <a:extLst>
              <a:ext uri="{FF2B5EF4-FFF2-40B4-BE49-F238E27FC236}">
                <a16:creationId xmlns:a16="http://schemas.microsoft.com/office/drawing/2014/main" id="{8CE039DE-DE97-4453-88DF-F93994702F69}"/>
              </a:ext>
            </a:extLst>
          </p:cNvPr>
          <p:cNvSpPr/>
          <p:nvPr/>
        </p:nvSpPr>
        <p:spPr>
          <a:xfrm>
            <a:off x="2133600" y="2750109"/>
            <a:ext cx="4187724" cy="533400"/>
          </a:xfrm>
          <a:prstGeom prst="rightArrow">
            <a:avLst/>
          </a:prstGeom>
          <a:solidFill>
            <a:srgbClr val="CC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F520ACE-00AB-4ADA-9E23-0AA03AD141F7}"/>
              </a:ext>
            </a:extLst>
          </p:cNvPr>
          <p:cNvSpPr/>
          <p:nvPr/>
        </p:nvSpPr>
        <p:spPr>
          <a:xfrm>
            <a:off x="3322983" y="1853350"/>
            <a:ext cx="487017" cy="26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do v don’t</a:t>
            </a:r>
          </a:p>
        </p:txBody>
      </p:sp>
      <p:sp>
        <p:nvSpPr>
          <p:cNvPr id="16" name="Rectangle 15">
            <a:extLst>
              <a:ext uri="{FF2B5EF4-FFF2-40B4-BE49-F238E27FC236}">
                <a16:creationId xmlns:a16="http://schemas.microsoft.com/office/drawing/2014/main" id="{4744AFA2-2B98-4FA1-8321-658C88169780}"/>
              </a:ext>
            </a:extLst>
          </p:cNvPr>
          <p:cNvSpPr/>
          <p:nvPr/>
        </p:nvSpPr>
        <p:spPr>
          <a:xfrm>
            <a:off x="7209183" y="1865923"/>
            <a:ext cx="487017" cy="267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700"/>
              </a:lnSpc>
            </a:pPr>
            <a:r>
              <a:rPr lang="en-US" sz="800" dirty="0">
                <a:solidFill>
                  <a:schemeClr val="tx1"/>
                </a:solidFill>
              </a:rPr>
              <a:t>do v don’t</a:t>
            </a:r>
          </a:p>
        </p:txBody>
      </p:sp>
      <p:sp>
        <p:nvSpPr>
          <p:cNvPr id="5" name="TextBox 4">
            <a:extLst>
              <a:ext uri="{FF2B5EF4-FFF2-40B4-BE49-F238E27FC236}">
                <a16:creationId xmlns:a16="http://schemas.microsoft.com/office/drawing/2014/main" id="{9991AA0E-2183-42B5-8349-B67FF08D233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FE63C38E-E271-4A29-A096-456DB78BC1A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8167407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12F993C-FF2E-4E94-86C7-696002C2D31F}"/>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2" name="TextBox 1">
            <a:extLst>
              <a:ext uri="{FF2B5EF4-FFF2-40B4-BE49-F238E27FC236}">
                <a16:creationId xmlns:a16="http://schemas.microsoft.com/office/drawing/2014/main" id="{EEEDE798-4F0C-42D7-979A-0BF98671D63B}"/>
              </a:ext>
            </a:extLst>
          </p:cNvPr>
          <p:cNvSpPr txBox="1"/>
          <p:nvPr/>
        </p:nvSpPr>
        <p:spPr>
          <a:xfrm>
            <a:off x="3203676" y="6107668"/>
            <a:ext cx="2736647" cy="369332"/>
          </a:xfrm>
          <a:prstGeom prst="rect">
            <a:avLst/>
          </a:prstGeom>
          <a:noFill/>
        </p:spPr>
        <p:txBody>
          <a:bodyPr wrap="none" rtlCol="0">
            <a:spAutoFit/>
          </a:bodyPr>
          <a:lstStyle/>
          <a:p>
            <a:pPr algn="ctr"/>
            <a:r>
              <a:rPr lang="en-US" dirty="0">
                <a:solidFill>
                  <a:schemeClr val="bg1">
                    <a:lumMod val="75000"/>
                  </a:schemeClr>
                </a:solidFill>
              </a:rPr>
              <a:t>Optociliary shunt vessels</a:t>
            </a:r>
          </a:p>
        </p:txBody>
      </p:sp>
      <p:pic>
        <p:nvPicPr>
          <p:cNvPr id="4" name="Picture 2" descr="Optociliary Shunt | Columbia Ophthalmology">
            <a:extLst>
              <a:ext uri="{FF2B5EF4-FFF2-40B4-BE49-F238E27FC236}">
                <a16:creationId xmlns:a16="http://schemas.microsoft.com/office/drawing/2014/main" id="{81D7FC5F-0450-4818-8B71-D97DA7B02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7313"/>
            <a:ext cx="4491145" cy="35720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ptociliary shunt vessels in chronic CRVO.  Image credit:  Medscape .">
            <a:extLst>
              <a:ext uri="{FF2B5EF4-FFF2-40B4-BE49-F238E27FC236}">
                <a16:creationId xmlns:a16="http://schemas.microsoft.com/office/drawing/2014/main" id="{918524D8-C710-4E51-BB1A-177839EA1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7313"/>
            <a:ext cx="3867151" cy="35720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E2D62DC-11D8-4032-86FB-3D905BE09CBF}"/>
              </a:ext>
            </a:extLst>
          </p:cNvPr>
          <p:cNvSpPr txBox="1"/>
          <p:nvPr/>
        </p:nvSpPr>
        <p:spPr>
          <a:xfrm>
            <a:off x="1142999" y="584497"/>
            <a:ext cx="6742043" cy="1569660"/>
          </a:xfrm>
          <a:prstGeom prst="rect">
            <a:avLst/>
          </a:prstGeom>
          <a:solidFill>
            <a:srgbClr val="CCFFCC"/>
          </a:solidFill>
        </p:spPr>
        <p:txBody>
          <a:bodyPr wrap="square" rtlCol="0">
            <a:spAutoFit/>
          </a:bodyPr>
          <a:lstStyle/>
          <a:p>
            <a:r>
              <a:rPr lang="en-US" sz="1600" i="1" dirty="0" err="1">
                <a:solidFill>
                  <a:srgbClr val="0000FF"/>
                </a:solidFill>
              </a:rPr>
              <a:t>Bruh</a:t>
            </a:r>
            <a:r>
              <a:rPr lang="en-US" sz="1600" i="1" dirty="0">
                <a:solidFill>
                  <a:srgbClr val="0000FF"/>
                </a:solidFill>
              </a:rPr>
              <a:t>, that sure looks like NVD to me. How could you distinguish between optociliary shunt vessels and NVD?</a:t>
            </a:r>
          </a:p>
          <a:p>
            <a:r>
              <a:rPr lang="en-US" sz="1600" dirty="0">
                <a:solidFill>
                  <a:srgbClr val="0000FF"/>
                </a:solidFill>
              </a:rPr>
              <a:t>You could perform  FA </a:t>
            </a:r>
          </a:p>
          <a:p>
            <a:endParaRPr lang="en-US" sz="1600" dirty="0">
              <a:solidFill>
                <a:srgbClr val="0000FF"/>
              </a:solidFill>
            </a:endParaRPr>
          </a:p>
          <a:p>
            <a:r>
              <a:rPr lang="en-US" sz="1600" i="1" dirty="0">
                <a:solidFill>
                  <a:srgbClr val="0000FF"/>
                </a:solidFill>
              </a:rPr>
              <a:t>How does FA differentiate between NVD and shunt vessels?</a:t>
            </a:r>
          </a:p>
          <a:p>
            <a:r>
              <a:rPr lang="en-US" sz="1600" dirty="0">
                <a:solidFill>
                  <a:srgbClr val="0000FF"/>
                </a:solidFill>
              </a:rPr>
              <a:t>Whereas NVD vessels do</a:t>
            </a:r>
            <a:r>
              <a:rPr lang="en-US" sz="1600" dirty="0">
                <a:solidFill>
                  <a:srgbClr val="CCFFCC"/>
                </a:solidFill>
              </a:rPr>
              <a:t>n’t</a:t>
            </a:r>
            <a:r>
              <a:rPr lang="en-US" sz="1600" dirty="0">
                <a:solidFill>
                  <a:srgbClr val="0000FF"/>
                </a:solidFill>
              </a:rPr>
              <a:t>  leak on FA, optociliary shunt vessels don’t </a:t>
            </a:r>
          </a:p>
        </p:txBody>
      </p:sp>
      <p:sp>
        <p:nvSpPr>
          <p:cNvPr id="10" name="Arrow: Right 9">
            <a:extLst>
              <a:ext uri="{FF2B5EF4-FFF2-40B4-BE49-F238E27FC236}">
                <a16:creationId xmlns:a16="http://schemas.microsoft.com/office/drawing/2014/main" id="{8CE039DE-DE97-4453-88DF-F93994702F69}"/>
              </a:ext>
            </a:extLst>
          </p:cNvPr>
          <p:cNvSpPr/>
          <p:nvPr/>
        </p:nvSpPr>
        <p:spPr>
          <a:xfrm>
            <a:off x="2133600" y="2750109"/>
            <a:ext cx="4187724" cy="533400"/>
          </a:xfrm>
          <a:prstGeom prst="rightArrow">
            <a:avLst/>
          </a:prstGeom>
          <a:solidFill>
            <a:srgbClr val="CCFFC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BACD54-94D5-47FA-82FA-25668D774D1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9681D329-D63F-4F7F-A66C-B8D5F9386B3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231390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21</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bg1"/>
                </a:solidFill>
              </a:rPr>
              <a:t>What about diabetes—is it a risk factor for RVO?</a:t>
            </a:r>
          </a:p>
          <a:p>
            <a:r>
              <a:rPr lang="en-US" sz="1600" dirty="0">
                <a:solidFill>
                  <a:srgbClr val="002060"/>
                </a:solidFill>
              </a:rPr>
              <a:t>The data are split on this, suggesting it is a risk factor for  </a:t>
            </a:r>
            <a:r>
              <a:rPr lang="en-US" sz="1600" b="1" dirty="0">
                <a:solidFill>
                  <a:srgbClr val="002060"/>
                </a:solidFill>
              </a:rPr>
              <a:t>central</a:t>
            </a:r>
            <a:r>
              <a:rPr lang="en-US" sz="1600" dirty="0">
                <a:solidFill>
                  <a:srgbClr val="002060"/>
                </a:solidFill>
              </a:rPr>
              <a:t>  RVO, but not for  </a:t>
            </a:r>
            <a:r>
              <a:rPr lang="en-US" sz="1600" b="1" dirty="0">
                <a:solidFill>
                  <a:srgbClr val="002060"/>
                </a:solidFill>
              </a:rPr>
              <a:t>branch </a:t>
            </a:r>
            <a:r>
              <a:rPr lang="en-US" sz="1600" dirty="0">
                <a:solidFill>
                  <a:srgbClr val="002060"/>
                </a:solidFill>
              </a:rPr>
              <a:t> RVO</a:t>
            </a:r>
          </a:p>
        </p:txBody>
      </p:sp>
      <p:sp>
        <p:nvSpPr>
          <p:cNvPr id="7" name="Rectangle 2">
            <a:extLst>
              <a:ext uri="{FF2B5EF4-FFF2-40B4-BE49-F238E27FC236}">
                <a16:creationId xmlns:a16="http://schemas.microsoft.com/office/drawing/2014/main" id="{6AAA6068-8666-4175-A4A7-07E5025E054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6" name="TextBox 5">
            <a:extLst>
              <a:ext uri="{FF2B5EF4-FFF2-40B4-BE49-F238E27FC236}">
                <a16:creationId xmlns:a16="http://schemas.microsoft.com/office/drawing/2014/main" id="{E13AB807-CEA4-4F55-ACAD-E38D0BB72FA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2044134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Oval 5"/>
          <p:cNvSpPr>
            <a:spLocks noChangeArrowheads="1"/>
          </p:cNvSpPr>
          <p:nvPr/>
        </p:nvSpPr>
        <p:spPr bwMode="auto">
          <a:xfrm>
            <a:off x="7162800" y="1447800"/>
            <a:ext cx="1295400" cy="8382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1412" name="Rectangle 3"/>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dirty="0">
                <a:solidFill>
                  <a:schemeClr val="bg1"/>
                </a:solidFill>
              </a:rPr>
              <a:t>What is the #1 predictor for neo? </a:t>
            </a:r>
          </a:p>
          <a:p>
            <a:pPr lvl="1" eaLnBrk="1" hangingPunct="1"/>
            <a:r>
              <a:rPr lang="en-US" dirty="0">
                <a:solidFill>
                  <a:schemeClr val="bg1"/>
                </a:solidFill>
              </a:rPr>
              <a:t>If a CRVO is demonstrably ischemic, should PRP be performed in anticipation of the development of NVI, in order to prevent its occurrence? No. The CVOS demonstrated that prophylactic PRP did not prevent the development of NVI, and it seemed to reduce the effectiveness of subsequent PRP that was placed when NVI showed up</a:t>
            </a:r>
          </a:p>
          <a:p>
            <a:pPr lvl="1" eaLnBrk="1" hangingPunct="1"/>
            <a:r>
              <a:rPr lang="en-US" dirty="0">
                <a:solidFill>
                  <a:schemeClr val="bg1"/>
                </a:solidFill>
              </a:rPr>
              <a:t>When is the follow-up visit after PRP? One week; check IOP and assess response; retreat if needed</a:t>
            </a:r>
          </a:p>
        </p:txBody>
      </p:sp>
      <p:sp>
        <p:nvSpPr>
          <p:cNvPr id="4014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E39EFB-B5EF-41C1-82A9-60CDAC06671F}" type="slidenum">
              <a:rPr lang="en-US" altLang="en-US" smtClean="0"/>
              <a:pPr eaLnBrk="1" hangingPunct="1"/>
              <a:t>210</a:t>
            </a:fld>
            <a:endParaRPr lang="en-US" altLang="en-US"/>
          </a:p>
        </p:txBody>
      </p:sp>
      <p:sp>
        <p:nvSpPr>
          <p:cNvPr id="401414" name="Line 6"/>
          <p:cNvSpPr>
            <a:spLocks noChangeShapeType="1"/>
          </p:cNvSpPr>
          <p:nvPr/>
        </p:nvSpPr>
        <p:spPr bwMode="auto">
          <a:xfrm flipV="1">
            <a:off x="6248400" y="2133600"/>
            <a:ext cx="9906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1415" name="Rectangle 7"/>
          <p:cNvSpPr>
            <a:spLocks noChangeArrowheads="1"/>
          </p:cNvSpPr>
          <p:nvPr/>
        </p:nvSpPr>
        <p:spPr bwMode="auto">
          <a:xfrm>
            <a:off x="685800" y="2133600"/>
            <a:ext cx="457200" cy="388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
            <a:extLst>
              <a:ext uri="{FF2B5EF4-FFF2-40B4-BE49-F238E27FC236}">
                <a16:creationId xmlns:a16="http://schemas.microsoft.com/office/drawing/2014/main" id="{2DECF88E-5C27-4E76-8597-88D038B1FCC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 Box 5">
            <a:extLst>
              <a:ext uri="{FF2B5EF4-FFF2-40B4-BE49-F238E27FC236}">
                <a16:creationId xmlns:a16="http://schemas.microsoft.com/office/drawing/2014/main" id="{DA44AE8E-297A-45CF-904B-3B2AB5DD385E}"/>
              </a:ext>
            </a:extLst>
          </p:cNvPr>
          <p:cNvSpPr txBox="1">
            <a:spLocks noChangeArrowheads="1"/>
          </p:cNvSpPr>
          <p:nvPr/>
        </p:nvSpPr>
        <p:spPr bwMode="auto">
          <a:xfrm>
            <a:off x="1633467" y="2743200"/>
            <a:ext cx="4570483" cy="646331"/>
          </a:xfrm>
          <a:prstGeom prst="rect">
            <a:avLst/>
          </a:prstGeom>
          <a:solidFill>
            <a:srgbClr val="FFCCCC"/>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i="1" dirty="0">
                <a:solidFill>
                  <a:srgbClr val="0000FF"/>
                </a:solidFill>
              </a:rPr>
              <a:t>What does </a:t>
            </a:r>
            <a:r>
              <a:rPr lang="en-US" dirty="0">
                <a:solidFill>
                  <a:srgbClr val="0000FF"/>
                </a:solidFill>
              </a:rPr>
              <a:t>CVOS</a:t>
            </a:r>
            <a:r>
              <a:rPr lang="en-US" i="1" dirty="0">
                <a:solidFill>
                  <a:srgbClr val="0000FF"/>
                </a:solidFill>
              </a:rPr>
              <a:t> stand for in this context?</a:t>
            </a:r>
          </a:p>
          <a:p>
            <a:pPr algn="r" eaLnBrk="1" hangingPunct="1"/>
            <a:r>
              <a:rPr lang="en-US" dirty="0">
                <a:solidFill>
                  <a:srgbClr val="FFCCCC"/>
                </a:solidFill>
              </a:rPr>
              <a:t>Central Vein Occlusion Study</a:t>
            </a:r>
          </a:p>
        </p:txBody>
      </p:sp>
      <p:sp>
        <p:nvSpPr>
          <p:cNvPr id="4" name="TextBox 3">
            <a:extLst>
              <a:ext uri="{FF2B5EF4-FFF2-40B4-BE49-F238E27FC236}">
                <a16:creationId xmlns:a16="http://schemas.microsoft.com/office/drawing/2014/main" id="{98828E51-2FDB-4662-9B58-8DC994543AB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B4BC84D2-98B0-44B7-83E3-0965EDEE9E6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77353749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Oval 2"/>
          <p:cNvSpPr>
            <a:spLocks noChangeArrowheads="1"/>
          </p:cNvSpPr>
          <p:nvPr/>
        </p:nvSpPr>
        <p:spPr bwMode="auto">
          <a:xfrm>
            <a:off x="7162800" y="1447800"/>
            <a:ext cx="1295400" cy="8382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2436" name="Rectangle 4"/>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dirty="0">
                <a:solidFill>
                  <a:schemeClr val="bg1"/>
                </a:solidFill>
              </a:rPr>
              <a:t>What is the #1 predictor for neo? </a:t>
            </a:r>
          </a:p>
          <a:p>
            <a:pPr lvl="1" eaLnBrk="1" hangingPunct="1"/>
            <a:r>
              <a:rPr lang="en-US" dirty="0">
                <a:solidFill>
                  <a:schemeClr val="bg1"/>
                </a:solidFill>
              </a:rPr>
              <a:t>If a CRVO is demonstrably ischemic, should PRP be performed in anticipation of the development of NVI, in order to prevent its occurrence? No. The CVOS demonstrated that prophylactic PRP did not prevent the development of NVI, and it seemed to reduce the effectiveness of subsequent PRP that was placed when NVI showed up</a:t>
            </a:r>
          </a:p>
          <a:p>
            <a:pPr lvl="1" eaLnBrk="1" hangingPunct="1"/>
            <a:r>
              <a:rPr lang="en-US" dirty="0">
                <a:solidFill>
                  <a:schemeClr val="bg1"/>
                </a:solidFill>
              </a:rPr>
              <a:t>When is the follow-up visit after PRP? One week; check IOP and assess response; retreat if needed</a:t>
            </a:r>
          </a:p>
        </p:txBody>
      </p:sp>
      <p:sp>
        <p:nvSpPr>
          <p:cNvPr id="4024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91E6F7-72DE-4C19-98C0-4BBD3B4032E0}" type="slidenum">
              <a:rPr lang="en-US" altLang="en-US" smtClean="0"/>
              <a:pPr eaLnBrk="1" hangingPunct="1"/>
              <a:t>211</a:t>
            </a:fld>
            <a:endParaRPr lang="en-US" altLang="en-US"/>
          </a:p>
        </p:txBody>
      </p:sp>
      <p:sp>
        <p:nvSpPr>
          <p:cNvPr id="402437" name="Text Box 5"/>
          <p:cNvSpPr txBox="1">
            <a:spLocks noChangeArrowheads="1"/>
          </p:cNvSpPr>
          <p:nvPr/>
        </p:nvSpPr>
        <p:spPr bwMode="auto">
          <a:xfrm>
            <a:off x="1633467" y="2743200"/>
            <a:ext cx="4570483" cy="646331"/>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i="1" dirty="0">
                <a:solidFill>
                  <a:srgbClr val="0000FF"/>
                </a:solidFill>
              </a:rPr>
              <a:t>What does </a:t>
            </a:r>
            <a:r>
              <a:rPr lang="en-US" dirty="0">
                <a:solidFill>
                  <a:srgbClr val="0000FF"/>
                </a:solidFill>
              </a:rPr>
              <a:t>CVOS</a:t>
            </a:r>
            <a:r>
              <a:rPr lang="en-US" i="1" dirty="0">
                <a:solidFill>
                  <a:srgbClr val="0000FF"/>
                </a:solidFill>
              </a:rPr>
              <a:t> stand for in this context?</a:t>
            </a:r>
          </a:p>
          <a:p>
            <a:pPr algn="r" eaLnBrk="1" hangingPunct="1"/>
            <a:r>
              <a:rPr lang="en-US" dirty="0">
                <a:solidFill>
                  <a:srgbClr val="0000FF"/>
                </a:solidFill>
              </a:rPr>
              <a:t>Central Vein Occlusion Study</a:t>
            </a:r>
          </a:p>
        </p:txBody>
      </p:sp>
      <p:sp>
        <p:nvSpPr>
          <p:cNvPr id="402438" name="Line 6"/>
          <p:cNvSpPr>
            <a:spLocks noChangeShapeType="1"/>
          </p:cNvSpPr>
          <p:nvPr/>
        </p:nvSpPr>
        <p:spPr bwMode="auto">
          <a:xfrm flipV="1">
            <a:off x="6248400" y="2133600"/>
            <a:ext cx="9906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2439" name="Rectangle 7"/>
          <p:cNvSpPr>
            <a:spLocks noChangeArrowheads="1"/>
          </p:cNvSpPr>
          <p:nvPr/>
        </p:nvSpPr>
        <p:spPr bwMode="auto">
          <a:xfrm>
            <a:off x="685800" y="2133600"/>
            <a:ext cx="457200" cy="3886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
            <a:extLst>
              <a:ext uri="{FF2B5EF4-FFF2-40B4-BE49-F238E27FC236}">
                <a16:creationId xmlns:a16="http://schemas.microsoft.com/office/drawing/2014/main" id="{1F679339-84BB-4A04-838F-D72B0DEF5D07}"/>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B9B90BD4-261C-46BB-8810-A6FBF413E5A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E1390AFC-CA7A-4E47-8916-2EFC302FAC0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79408170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Rectangle 3"/>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i="1" dirty="0"/>
              <a:t>What is the #1 predictor for neo? </a:t>
            </a:r>
            <a:endParaRPr lang="en-US" dirty="0">
              <a:solidFill>
                <a:schemeClr val="bg1"/>
              </a:solidFill>
            </a:endParaRPr>
          </a:p>
        </p:txBody>
      </p:sp>
      <p:sp>
        <p:nvSpPr>
          <p:cNvPr id="403461"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9A1575-CEB1-4B3E-9A5A-AFBF9D408CD9}" type="slidenum">
              <a:rPr lang="en-US" altLang="en-US" smtClean="0"/>
              <a:pPr eaLnBrk="1" hangingPunct="1"/>
              <a:t>212</a:t>
            </a:fld>
            <a:endParaRPr lang="en-US" altLang="en-US"/>
          </a:p>
        </p:txBody>
      </p:sp>
      <p:sp>
        <p:nvSpPr>
          <p:cNvPr id="7" name="Rectangle 2">
            <a:extLst>
              <a:ext uri="{FF2B5EF4-FFF2-40B4-BE49-F238E27FC236}">
                <a16:creationId xmlns:a16="http://schemas.microsoft.com/office/drawing/2014/main" id="{99233AAE-555E-4F55-89FA-C063D3C2A8B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288FB01F-BC46-4B3B-B2A8-9649F7AD444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E74F345E-262D-4965-87F1-C933C046F99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04439088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i="1" dirty="0"/>
              <a:t>What is the #1 predictor for neo? </a:t>
            </a:r>
            <a:r>
              <a:rPr lang="en-US" dirty="0">
                <a:solidFill>
                  <a:srgbClr val="0000FF"/>
                </a:solidFill>
              </a:rPr>
              <a:t>Poor </a:t>
            </a:r>
            <a:r>
              <a:rPr lang="en-US" dirty="0" err="1">
                <a:solidFill>
                  <a:srgbClr val="0000FF"/>
                </a:solidFill>
              </a:rPr>
              <a:t>VA</a:t>
            </a:r>
            <a:r>
              <a:rPr lang="en-US" i="1" dirty="0" err="1">
                <a:solidFill>
                  <a:schemeClr val="bg1"/>
                </a:solidFill>
              </a:rPr>
              <a:t>d</a:t>
            </a:r>
            <a:endParaRPr lang="en-US" i="1" dirty="0">
              <a:solidFill>
                <a:schemeClr val="bg1"/>
              </a:solidFill>
            </a:endParaRPr>
          </a:p>
        </p:txBody>
      </p:sp>
      <p:sp>
        <p:nvSpPr>
          <p:cNvPr id="404485"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5F230F-376A-40FB-8F73-3D1F758AA734}" type="slidenum">
              <a:rPr lang="en-US" altLang="en-US" smtClean="0"/>
              <a:pPr eaLnBrk="1" hangingPunct="1"/>
              <a:t>213</a:t>
            </a:fld>
            <a:endParaRPr lang="en-US" altLang="en-US"/>
          </a:p>
        </p:txBody>
      </p:sp>
      <p:sp>
        <p:nvSpPr>
          <p:cNvPr id="7" name="Rectangle 2">
            <a:extLst>
              <a:ext uri="{FF2B5EF4-FFF2-40B4-BE49-F238E27FC236}">
                <a16:creationId xmlns:a16="http://schemas.microsoft.com/office/drawing/2014/main" id="{E6EDD3CD-7B31-4E69-89D5-565C0C918F5C}"/>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2995791E-B1CB-4EC2-8A81-4162B465CBA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991A6CC4-BF83-4C60-BE84-A2C54161CA3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95592261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7" name="Rectangle 3"/>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i="1" dirty="0"/>
              <a:t>What is the #1 predictor for neo? </a:t>
            </a:r>
            <a:r>
              <a:rPr lang="en-US" dirty="0">
                <a:solidFill>
                  <a:srgbClr val="0000FF"/>
                </a:solidFill>
              </a:rPr>
              <a:t>Poor VA</a:t>
            </a:r>
          </a:p>
          <a:p>
            <a:pPr lvl="1" eaLnBrk="1" hangingPunct="1"/>
            <a:r>
              <a:rPr lang="en-US" i="1" dirty="0"/>
              <a:t>If a CRVO is demonstrably ischemic, should PRP be performed in anticipation of the development of NVI, in order to prevent its occurrence? </a:t>
            </a:r>
            <a:r>
              <a:rPr lang="en-US" i="1" dirty="0">
                <a:solidFill>
                  <a:schemeClr val="bg1"/>
                </a:solidFill>
              </a:rPr>
              <a:t>No</a:t>
            </a:r>
          </a:p>
        </p:txBody>
      </p:sp>
      <p:sp>
        <p:nvSpPr>
          <p:cNvPr id="40550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EB3623-B392-4DAE-A179-678F3AEE1069}" type="slidenum">
              <a:rPr lang="en-US" altLang="en-US" smtClean="0"/>
              <a:pPr eaLnBrk="1" hangingPunct="1"/>
              <a:t>214</a:t>
            </a:fld>
            <a:endParaRPr lang="en-US" altLang="en-US"/>
          </a:p>
        </p:txBody>
      </p:sp>
      <p:sp>
        <p:nvSpPr>
          <p:cNvPr id="7" name="Rectangle 2">
            <a:extLst>
              <a:ext uri="{FF2B5EF4-FFF2-40B4-BE49-F238E27FC236}">
                <a16:creationId xmlns:a16="http://schemas.microsoft.com/office/drawing/2014/main" id="{C32C6BD6-AD2B-4127-A02A-C4C84FF745C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B8859305-F433-493E-8EC2-EAEBE5D2A17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9E6014F6-B078-4EFE-82AC-D18EDE9C465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3727411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i="1" dirty="0"/>
              <a:t>What is the #1 predictor for neo? </a:t>
            </a:r>
            <a:r>
              <a:rPr lang="en-US" dirty="0">
                <a:solidFill>
                  <a:srgbClr val="0000FF"/>
                </a:solidFill>
              </a:rPr>
              <a:t>Poor VA</a:t>
            </a:r>
          </a:p>
          <a:p>
            <a:pPr lvl="1" eaLnBrk="1" hangingPunct="1"/>
            <a:r>
              <a:rPr lang="en-US" i="1" dirty="0"/>
              <a:t>If a CRVO is demonstrably ischemic, should PRP be performed in anticipation of the development of NVI, in order to prevent its occurrence? </a:t>
            </a:r>
            <a:r>
              <a:rPr lang="en-US" dirty="0">
                <a:solidFill>
                  <a:srgbClr val="0000FF"/>
                </a:solidFill>
              </a:rPr>
              <a:t>No.       The CVOS demonstrated that prophylactic PRP did </a:t>
            </a:r>
            <a:r>
              <a:rPr lang="en-US" b="1" dirty="0">
                <a:solidFill>
                  <a:srgbClr val="0000FF"/>
                </a:solidFill>
              </a:rPr>
              <a:t>not</a:t>
            </a:r>
            <a:r>
              <a:rPr lang="en-US" dirty="0">
                <a:solidFill>
                  <a:srgbClr val="0000FF"/>
                </a:solidFill>
              </a:rPr>
              <a:t> prevent the development of NVI, and in fact seemed to reduce the effectiveness of subsequent PRP that was placed when NVI developed.</a:t>
            </a:r>
            <a:endParaRPr lang="en-US" dirty="0">
              <a:solidFill>
                <a:schemeClr val="bg1"/>
              </a:solidFill>
            </a:endParaRPr>
          </a:p>
        </p:txBody>
      </p:sp>
      <p:sp>
        <p:nvSpPr>
          <p:cNvPr id="40653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E144BD-D48A-4953-854F-EFD79E5B3778}" type="slidenum">
              <a:rPr lang="en-US" altLang="en-US" smtClean="0"/>
              <a:pPr eaLnBrk="1" hangingPunct="1"/>
              <a:t>215</a:t>
            </a:fld>
            <a:endParaRPr lang="en-US" altLang="en-US"/>
          </a:p>
        </p:txBody>
      </p:sp>
      <p:sp>
        <p:nvSpPr>
          <p:cNvPr id="7" name="Rectangle 2">
            <a:extLst>
              <a:ext uri="{FF2B5EF4-FFF2-40B4-BE49-F238E27FC236}">
                <a16:creationId xmlns:a16="http://schemas.microsoft.com/office/drawing/2014/main" id="{A8BA8868-DA2A-45AF-8387-502740CA0F18}"/>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B5B30726-4FC3-4FCC-BFC4-6DF3BAE5E4C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5128344F-BEDD-42DD-9B5A-A37A74814F4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47453610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457200" y="1600200"/>
            <a:ext cx="83820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a:t>
            </a:r>
            <a:r>
              <a:rPr lang="en-US" dirty="0">
                <a:solidFill>
                  <a:srgbClr val="0000FF"/>
                </a:solidFill>
              </a:rPr>
              <a:t>The CVOS demonstrated that prophylactic PRP did </a:t>
            </a:r>
            <a:r>
              <a:rPr lang="en-US" b="1" dirty="0">
                <a:solidFill>
                  <a:srgbClr val="0000FF"/>
                </a:solidFill>
              </a:rPr>
              <a:t>not</a:t>
            </a:r>
            <a:r>
              <a:rPr lang="en-US" dirty="0">
                <a:solidFill>
                  <a:srgbClr val="0000FF"/>
                </a:solidFill>
              </a:rPr>
              <a:t> prevent the development of NVI, and in fact seemed to reduce the effectiveness of subsequent PRP that was placed when NVI developed.</a:t>
            </a:r>
            <a:endParaRPr lang="en-US" dirty="0">
              <a:solidFill>
                <a:schemeClr val="bg1"/>
              </a:solidFill>
            </a:endParaRPr>
          </a:p>
        </p:txBody>
      </p:sp>
      <p:sp>
        <p:nvSpPr>
          <p:cNvPr id="40653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E144BD-D48A-4953-854F-EFD79E5B3778}" type="slidenum">
              <a:rPr lang="en-US" altLang="en-US" smtClean="0"/>
              <a:pPr eaLnBrk="1" hangingPunct="1"/>
              <a:t>216</a:t>
            </a:fld>
            <a:endParaRPr lang="en-US" altLang="en-US"/>
          </a:p>
        </p:txBody>
      </p:sp>
      <p:sp>
        <p:nvSpPr>
          <p:cNvPr id="7" name="Rectangle 2">
            <a:extLst>
              <a:ext uri="{FF2B5EF4-FFF2-40B4-BE49-F238E27FC236}">
                <a16:creationId xmlns:a16="http://schemas.microsoft.com/office/drawing/2014/main" id="{A8BA8868-DA2A-45AF-8387-502740CA0F18}"/>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104C5C61-72CC-4197-819C-9DAF909A7B9A}"/>
              </a:ext>
            </a:extLst>
          </p:cNvPr>
          <p:cNvSpPr txBox="1"/>
          <p:nvPr/>
        </p:nvSpPr>
        <p:spPr>
          <a:xfrm>
            <a:off x="1600200" y="2954804"/>
            <a:ext cx="6244198" cy="646331"/>
          </a:xfrm>
          <a:prstGeom prst="rect">
            <a:avLst/>
          </a:prstGeom>
          <a:solidFill>
            <a:srgbClr val="99FF99"/>
          </a:solidFill>
          <a:ln>
            <a:solidFill>
              <a:schemeClr val="tx1"/>
            </a:solidFill>
          </a:ln>
        </p:spPr>
        <p:txBody>
          <a:bodyPr wrap="square" rtlCol="0">
            <a:spAutoFit/>
          </a:bodyPr>
          <a:lstStyle/>
          <a:p>
            <a:r>
              <a:rPr lang="en-US" i="1" dirty="0">
                <a:solidFill>
                  <a:srgbClr val="0000FF"/>
                </a:solidFill>
              </a:rPr>
              <a:t>If not prophylactically, at what point should PRP be applied?</a:t>
            </a:r>
          </a:p>
          <a:p>
            <a:r>
              <a:rPr lang="en-US" dirty="0">
                <a:solidFill>
                  <a:srgbClr val="99FF99"/>
                </a:solidFill>
              </a:rPr>
              <a:t>Most clinicians perform PRP at the first sign of NVI</a:t>
            </a:r>
          </a:p>
        </p:txBody>
      </p:sp>
      <p:sp>
        <p:nvSpPr>
          <p:cNvPr id="4" name="TextBox 3">
            <a:extLst>
              <a:ext uri="{FF2B5EF4-FFF2-40B4-BE49-F238E27FC236}">
                <a16:creationId xmlns:a16="http://schemas.microsoft.com/office/drawing/2014/main" id="{E2F97569-A4E0-4943-8A79-56A794E7B29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A28510DE-00CB-4A6F-85BC-2598E6E3ECF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3027614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457200" y="1600200"/>
            <a:ext cx="83820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a:t>
            </a:r>
            <a:r>
              <a:rPr lang="en-US" dirty="0">
                <a:solidFill>
                  <a:srgbClr val="0000FF"/>
                </a:solidFill>
              </a:rPr>
              <a:t>The CVOS demonstrated that prophylactic PRP did </a:t>
            </a:r>
            <a:r>
              <a:rPr lang="en-US" b="1" dirty="0">
                <a:solidFill>
                  <a:srgbClr val="0000FF"/>
                </a:solidFill>
              </a:rPr>
              <a:t>not</a:t>
            </a:r>
            <a:r>
              <a:rPr lang="en-US" dirty="0">
                <a:solidFill>
                  <a:srgbClr val="0000FF"/>
                </a:solidFill>
              </a:rPr>
              <a:t> prevent the development of NVI, and in fact seemed to reduce the effectiveness of subsequent PRP that was placed when NVI developed.</a:t>
            </a:r>
            <a:endParaRPr lang="en-US" dirty="0">
              <a:solidFill>
                <a:schemeClr val="bg1"/>
              </a:solidFill>
            </a:endParaRPr>
          </a:p>
        </p:txBody>
      </p:sp>
      <p:sp>
        <p:nvSpPr>
          <p:cNvPr id="40653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E144BD-D48A-4953-854F-EFD79E5B3778}" type="slidenum">
              <a:rPr lang="en-US" altLang="en-US" smtClean="0"/>
              <a:pPr eaLnBrk="1" hangingPunct="1"/>
              <a:t>217</a:t>
            </a:fld>
            <a:endParaRPr lang="en-US" altLang="en-US"/>
          </a:p>
        </p:txBody>
      </p:sp>
      <p:sp>
        <p:nvSpPr>
          <p:cNvPr id="7" name="Rectangle 2">
            <a:extLst>
              <a:ext uri="{FF2B5EF4-FFF2-40B4-BE49-F238E27FC236}">
                <a16:creationId xmlns:a16="http://schemas.microsoft.com/office/drawing/2014/main" id="{A8BA8868-DA2A-45AF-8387-502740CA0F18}"/>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104C5C61-72CC-4197-819C-9DAF909A7B9A}"/>
              </a:ext>
            </a:extLst>
          </p:cNvPr>
          <p:cNvSpPr txBox="1"/>
          <p:nvPr/>
        </p:nvSpPr>
        <p:spPr>
          <a:xfrm>
            <a:off x="1600200" y="2954804"/>
            <a:ext cx="6244198" cy="646331"/>
          </a:xfrm>
          <a:prstGeom prst="rect">
            <a:avLst/>
          </a:prstGeom>
          <a:solidFill>
            <a:srgbClr val="99FF99"/>
          </a:solidFill>
          <a:ln>
            <a:solidFill>
              <a:schemeClr val="tx1"/>
            </a:solidFill>
          </a:ln>
        </p:spPr>
        <p:txBody>
          <a:bodyPr wrap="square" rtlCol="0">
            <a:spAutoFit/>
          </a:bodyPr>
          <a:lstStyle/>
          <a:p>
            <a:r>
              <a:rPr lang="en-US" i="1" dirty="0">
                <a:solidFill>
                  <a:srgbClr val="0000FF"/>
                </a:solidFill>
              </a:rPr>
              <a:t>If not prophylactically, at what point should PRP be applied?</a:t>
            </a:r>
          </a:p>
          <a:p>
            <a:r>
              <a:rPr lang="en-US" dirty="0">
                <a:solidFill>
                  <a:srgbClr val="0000FF"/>
                </a:solidFill>
              </a:rPr>
              <a:t>Most clinicians perform PRP at the first sign of NVI</a:t>
            </a:r>
          </a:p>
        </p:txBody>
      </p:sp>
      <p:sp>
        <p:nvSpPr>
          <p:cNvPr id="4" name="TextBox 3">
            <a:extLst>
              <a:ext uri="{FF2B5EF4-FFF2-40B4-BE49-F238E27FC236}">
                <a16:creationId xmlns:a16="http://schemas.microsoft.com/office/drawing/2014/main" id="{370D35ED-ACFF-428D-8150-BD76BCA4A2D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826E002A-4500-440E-98D8-11988A403EA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0902707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5" name="Rectangle 3"/>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i="1" dirty="0"/>
              <a:t>What is the #1 predictor for neo? </a:t>
            </a:r>
            <a:r>
              <a:rPr lang="en-US" dirty="0">
                <a:solidFill>
                  <a:srgbClr val="0000FF"/>
                </a:solidFill>
              </a:rPr>
              <a:t>Poor VA</a:t>
            </a:r>
          </a:p>
          <a:p>
            <a:pPr lvl="1" eaLnBrk="1" hangingPunct="1"/>
            <a:r>
              <a:rPr lang="en-US" i="1" dirty="0"/>
              <a:t>If a CRVO is demonstrably ischemic, should PRP be performed in anticipation of the development of NVI, in order to prevent its occurrence? </a:t>
            </a:r>
            <a:r>
              <a:rPr lang="en-US" dirty="0">
                <a:solidFill>
                  <a:srgbClr val="0000FF"/>
                </a:solidFill>
              </a:rPr>
              <a:t>No.       The CVOS demonstrated that prophylactic PRP did </a:t>
            </a:r>
            <a:r>
              <a:rPr lang="en-US" b="1" dirty="0">
                <a:solidFill>
                  <a:srgbClr val="0000FF"/>
                </a:solidFill>
              </a:rPr>
              <a:t>not</a:t>
            </a:r>
            <a:r>
              <a:rPr lang="en-US" dirty="0">
                <a:solidFill>
                  <a:srgbClr val="0000FF"/>
                </a:solidFill>
              </a:rPr>
              <a:t> prevent the development of NVI, and in fact seemed to reduce the effectiveness of subsequent PRP that was placed when NVI developed.</a:t>
            </a:r>
          </a:p>
          <a:p>
            <a:pPr lvl="1" eaLnBrk="1" hangingPunct="1"/>
            <a:r>
              <a:rPr lang="en-US" i="1" dirty="0"/>
              <a:t>When is the follow-up visit after PRP?</a:t>
            </a:r>
            <a:endParaRPr lang="en-US" i="1" dirty="0">
              <a:solidFill>
                <a:schemeClr val="bg1"/>
              </a:solidFill>
            </a:endParaRPr>
          </a:p>
        </p:txBody>
      </p:sp>
      <p:sp>
        <p:nvSpPr>
          <p:cNvPr id="40755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8D5B1C-7ABC-4CEA-9E57-38D3DE1D0133}" type="slidenum">
              <a:rPr lang="en-US" altLang="en-US" smtClean="0"/>
              <a:pPr eaLnBrk="1" hangingPunct="1"/>
              <a:t>218</a:t>
            </a:fld>
            <a:endParaRPr lang="en-US" altLang="en-US"/>
          </a:p>
        </p:txBody>
      </p:sp>
      <p:sp>
        <p:nvSpPr>
          <p:cNvPr id="6" name="Rectangle 2">
            <a:extLst>
              <a:ext uri="{FF2B5EF4-FFF2-40B4-BE49-F238E27FC236}">
                <a16:creationId xmlns:a16="http://schemas.microsoft.com/office/drawing/2014/main" id="{D7EDF66B-5675-4A5F-97B4-8F43D77F78DC}"/>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92EBBE80-A1F7-4F69-AF40-20A6D5A7F20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3C031BB9-E70C-4A8E-8C0C-67D81FD6C665}"/>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16735386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382000" cy="5138738"/>
          </a:xfrm>
        </p:spPr>
        <p:txBody>
          <a:bodyPr/>
          <a:lstStyle/>
          <a:p>
            <a:pPr eaLnBrk="1" hangingPunct="1"/>
            <a:r>
              <a:rPr lang="en-US" dirty="0"/>
              <a:t>Re NVI after CRVO: According to the CVOS…</a:t>
            </a:r>
          </a:p>
          <a:p>
            <a:pPr lvl="1" eaLnBrk="1" hangingPunct="1"/>
            <a:r>
              <a:rPr lang="en-US" i="1" dirty="0"/>
              <a:t>What is the #1 predictor for neo? </a:t>
            </a:r>
            <a:r>
              <a:rPr lang="en-US" dirty="0">
                <a:solidFill>
                  <a:srgbClr val="0000FF"/>
                </a:solidFill>
              </a:rPr>
              <a:t>Poor VA</a:t>
            </a:r>
          </a:p>
          <a:p>
            <a:pPr lvl="1" eaLnBrk="1" hangingPunct="1"/>
            <a:r>
              <a:rPr lang="en-US" i="1" dirty="0"/>
              <a:t>If a CRVO is demonstrably ischemic, should PRP be performed in anticipation of the development of NVI, in order to prevent its occurrence? </a:t>
            </a:r>
            <a:r>
              <a:rPr lang="en-US" dirty="0">
                <a:solidFill>
                  <a:srgbClr val="0000FF"/>
                </a:solidFill>
              </a:rPr>
              <a:t>No.       The CVOS demonstrated that prophylactic PRP did </a:t>
            </a:r>
            <a:r>
              <a:rPr lang="en-US" b="1" dirty="0">
                <a:solidFill>
                  <a:srgbClr val="0000FF"/>
                </a:solidFill>
              </a:rPr>
              <a:t>not</a:t>
            </a:r>
            <a:r>
              <a:rPr lang="en-US" dirty="0">
                <a:solidFill>
                  <a:srgbClr val="0000FF"/>
                </a:solidFill>
              </a:rPr>
              <a:t> prevent the development of NVI, and in fact seemed to reduce the effectiveness of subsequent PRP that was placed when NVI developed.</a:t>
            </a:r>
          </a:p>
          <a:p>
            <a:pPr lvl="1" eaLnBrk="1" hangingPunct="1"/>
            <a:r>
              <a:rPr lang="en-US" i="1" dirty="0"/>
              <a:t>When is the follow-up visit after PRP? </a:t>
            </a:r>
            <a:r>
              <a:rPr lang="en-US" dirty="0">
                <a:solidFill>
                  <a:srgbClr val="0000FF"/>
                </a:solidFill>
              </a:rPr>
              <a:t>One week; check IOP 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219</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BA182D47-8D47-4055-A39D-AA42FC9968B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CD140F15-42F5-45F7-869D-9884CEBCEFE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5360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22</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bg1"/>
                </a:solidFill>
              </a:rPr>
              <a:t>What about diabetes—is it a risk factor for RVO?</a:t>
            </a:r>
          </a:p>
          <a:p>
            <a:r>
              <a:rPr lang="en-US" sz="1600" dirty="0">
                <a:solidFill>
                  <a:schemeClr val="bg1"/>
                </a:solidFill>
              </a:rPr>
              <a:t>The data are split on this, suggesting it is a risk factor for  </a:t>
            </a:r>
            <a:r>
              <a:rPr lang="en-US" sz="1600" b="1" dirty="0">
                <a:solidFill>
                  <a:schemeClr val="bg1"/>
                </a:solidFill>
              </a:rPr>
              <a:t>central</a:t>
            </a:r>
            <a:r>
              <a:rPr lang="en-US" sz="1600" dirty="0">
                <a:solidFill>
                  <a:schemeClr val="bg1"/>
                </a:solidFill>
              </a:rPr>
              <a:t>  RVO, but not for  </a:t>
            </a:r>
            <a:r>
              <a:rPr lang="en-US" sz="1600" b="1" dirty="0">
                <a:solidFill>
                  <a:schemeClr val="bg1"/>
                </a:solidFill>
              </a:rPr>
              <a:t>branch </a:t>
            </a:r>
            <a:r>
              <a:rPr lang="en-US" sz="1600" dirty="0">
                <a:solidFill>
                  <a:schemeClr val="bg1"/>
                </a:solidFill>
              </a:rPr>
              <a:t> RVO</a:t>
            </a:r>
          </a:p>
        </p:txBody>
      </p:sp>
      <p:sp>
        <p:nvSpPr>
          <p:cNvPr id="6" name="Rectangle 5">
            <a:extLst>
              <a:ext uri="{FF2B5EF4-FFF2-40B4-BE49-F238E27FC236}">
                <a16:creationId xmlns:a16="http://schemas.microsoft.com/office/drawing/2014/main" id="{C5391BA6-8679-4488-BFA5-89FEBE469B8F}"/>
              </a:ext>
            </a:extLst>
          </p:cNvPr>
          <p:cNvSpPr/>
          <p:nvPr/>
        </p:nvSpPr>
        <p:spPr>
          <a:xfrm>
            <a:off x="2667000" y="3059906"/>
            <a:ext cx="685800" cy="369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central vs branch</a:t>
            </a:r>
          </a:p>
        </p:txBody>
      </p:sp>
      <p:sp>
        <p:nvSpPr>
          <p:cNvPr id="7" name="Rectangle 6">
            <a:extLst>
              <a:ext uri="{FF2B5EF4-FFF2-40B4-BE49-F238E27FC236}">
                <a16:creationId xmlns:a16="http://schemas.microsoft.com/office/drawing/2014/main" id="{49D54F12-C3FF-425F-879D-179842008D16}"/>
              </a:ext>
            </a:extLst>
          </p:cNvPr>
          <p:cNvSpPr/>
          <p:nvPr/>
        </p:nvSpPr>
        <p:spPr>
          <a:xfrm>
            <a:off x="5029200" y="3048000"/>
            <a:ext cx="685800" cy="369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central vs branch</a:t>
            </a:r>
          </a:p>
        </p:txBody>
      </p:sp>
      <p:sp>
        <p:nvSpPr>
          <p:cNvPr id="9" name="Rectangle 2">
            <a:extLst>
              <a:ext uri="{FF2B5EF4-FFF2-40B4-BE49-F238E27FC236}">
                <a16:creationId xmlns:a16="http://schemas.microsoft.com/office/drawing/2014/main" id="{20C0A845-85B7-416B-86E3-F8F9453CB194}"/>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8" name="TextBox 7">
            <a:extLst>
              <a:ext uri="{FF2B5EF4-FFF2-40B4-BE49-F238E27FC236}">
                <a16:creationId xmlns:a16="http://schemas.microsoft.com/office/drawing/2014/main" id="{B2C313FE-9E8F-43EE-B764-8D3E99CEDEF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284398944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rgbClr val="0000FF"/>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220</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rgbClr val="0000FF"/>
                </a:solidFill>
              </a:rPr>
              <a:t>Why is this important?</a:t>
            </a:r>
            <a:endParaRPr lang="en-US" sz="1400" i="1" dirty="0">
              <a:solidFill>
                <a:srgbClr val="99FF99"/>
              </a:solidFill>
            </a:endParaRPr>
          </a:p>
          <a:p>
            <a:r>
              <a:rPr lang="en-US" sz="1400" dirty="0">
                <a:solidFill>
                  <a:srgbClr val="99FF99"/>
                </a:solidFill>
              </a:rPr>
              <a:t>For many reasons, not least of which is the fact that so many CRVO pts have glaucoma</a:t>
            </a:r>
          </a:p>
          <a:p>
            <a:endParaRPr lang="en-US" sz="1400" dirty="0">
              <a:solidFill>
                <a:srgbClr val="99FF99"/>
              </a:solidFill>
            </a:endParaRPr>
          </a:p>
          <a:p>
            <a:r>
              <a:rPr lang="en-US" sz="1400" i="1" dirty="0">
                <a:solidFill>
                  <a:srgbClr val="99FF99"/>
                </a:solidFill>
              </a:rPr>
              <a:t>In addition to checking IOP, what other glaucoma-related exam maneuver should be performed?</a:t>
            </a:r>
          </a:p>
          <a:p>
            <a:r>
              <a:rPr lang="en-US" sz="1400" dirty="0">
                <a:solidFill>
                  <a:srgbClr val="99FF99"/>
                </a:solidFill>
              </a:rPr>
              <a:t>Gonioscopy</a:t>
            </a:r>
          </a:p>
          <a:p>
            <a:endParaRPr lang="en-US" sz="1400" i="1" dirty="0">
              <a:solidFill>
                <a:srgbClr val="99FF99"/>
              </a:solidFill>
            </a:endParaRPr>
          </a:p>
          <a:p>
            <a:r>
              <a:rPr lang="en-US" sz="1400" i="1" dirty="0">
                <a:solidFill>
                  <a:srgbClr val="99FF99"/>
                </a:solidFill>
              </a:rPr>
              <a:t>What are you checking for via gonioscopy?</a:t>
            </a:r>
          </a:p>
          <a:p>
            <a:r>
              <a:rPr lang="en-US" sz="1400" dirty="0">
                <a:solidFill>
                  <a:srgbClr val="99FF99"/>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5F4D892C-96EE-4F3B-A39B-036F3F04D7A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5771BAC8-E52C-4230-94E9-F0D952BE5B6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62715291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rgbClr val="0000FF"/>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221</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rgbClr val="0000FF"/>
                </a:solidFill>
              </a:rPr>
              <a:t>Why is this important?</a:t>
            </a:r>
          </a:p>
          <a:p>
            <a:r>
              <a:rPr lang="en-US" sz="1400" dirty="0">
                <a:solidFill>
                  <a:srgbClr val="0000FF"/>
                </a:solidFill>
              </a:rPr>
              <a:t>For many reasons, not least of which is the fact that so many CRVO pts have glaucoma</a:t>
            </a:r>
            <a:endParaRPr lang="en-US" sz="1400" dirty="0">
              <a:solidFill>
                <a:srgbClr val="99FF99"/>
              </a:solidFill>
            </a:endParaRPr>
          </a:p>
          <a:p>
            <a:endParaRPr lang="en-US" sz="1400" dirty="0">
              <a:solidFill>
                <a:srgbClr val="99FF99"/>
              </a:solidFill>
            </a:endParaRPr>
          </a:p>
          <a:p>
            <a:r>
              <a:rPr lang="en-US" sz="1400" i="1" dirty="0">
                <a:solidFill>
                  <a:srgbClr val="99FF99"/>
                </a:solidFill>
              </a:rPr>
              <a:t>In addition to checking IOP, what other glaucoma-related exam maneuver should be performed?</a:t>
            </a:r>
          </a:p>
          <a:p>
            <a:r>
              <a:rPr lang="en-US" sz="1400" dirty="0">
                <a:solidFill>
                  <a:srgbClr val="99FF99"/>
                </a:solidFill>
              </a:rPr>
              <a:t>Gonioscopy</a:t>
            </a:r>
          </a:p>
          <a:p>
            <a:endParaRPr lang="en-US" sz="1400" i="1" dirty="0">
              <a:solidFill>
                <a:srgbClr val="99FF99"/>
              </a:solidFill>
            </a:endParaRPr>
          </a:p>
          <a:p>
            <a:r>
              <a:rPr lang="en-US" sz="1400" i="1" dirty="0">
                <a:solidFill>
                  <a:srgbClr val="99FF99"/>
                </a:solidFill>
              </a:rPr>
              <a:t>What are you checking for via gonioscopy?</a:t>
            </a:r>
          </a:p>
          <a:p>
            <a:r>
              <a:rPr lang="en-US" sz="1400" dirty="0">
                <a:solidFill>
                  <a:srgbClr val="99FF99"/>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1E175818-EC6C-4066-A5EB-0D856EEA01B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2BD48E43-6B9D-48A1-82A3-9FD4E12C96D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51535170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rgbClr val="0000FF"/>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222</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rgbClr val="0000FF"/>
                </a:solidFill>
              </a:rPr>
              <a:t>Why is this important?</a:t>
            </a:r>
          </a:p>
          <a:p>
            <a:r>
              <a:rPr lang="en-US" sz="1400" dirty="0">
                <a:solidFill>
                  <a:srgbClr val="0000FF"/>
                </a:solidFill>
              </a:rPr>
              <a:t>For many reasons, not least of which is the fact that so many CRVO pts have glaucoma</a:t>
            </a:r>
          </a:p>
          <a:p>
            <a:endParaRPr lang="en-US" sz="1400" dirty="0">
              <a:solidFill>
                <a:srgbClr val="0000FF"/>
              </a:solidFill>
            </a:endParaRPr>
          </a:p>
          <a:p>
            <a:r>
              <a:rPr lang="en-US" sz="1400" i="1" dirty="0">
                <a:solidFill>
                  <a:srgbClr val="0000FF"/>
                </a:solidFill>
              </a:rPr>
              <a:t>In addition to checking IOP, what other glaucoma-related exam maneuver should be performed?</a:t>
            </a:r>
          </a:p>
          <a:p>
            <a:r>
              <a:rPr lang="en-US" sz="1400" dirty="0">
                <a:solidFill>
                  <a:srgbClr val="99FF99"/>
                </a:solidFill>
              </a:rPr>
              <a:t>Gonioscopy</a:t>
            </a:r>
          </a:p>
          <a:p>
            <a:endParaRPr lang="en-US" sz="1400" i="1" dirty="0">
              <a:solidFill>
                <a:srgbClr val="99FF99"/>
              </a:solidFill>
            </a:endParaRPr>
          </a:p>
          <a:p>
            <a:r>
              <a:rPr lang="en-US" sz="1400" i="1" dirty="0">
                <a:solidFill>
                  <a:srgbClr val="99FF99"/>
                </a:solidFill>
              </a:rPr>
              <a:t>What are you checking for via gonioscopy?</a:t>
            </a:r>
          </a:p>
          <a:p>
            <a:r>
              <a:rPr lang="en-US" sz="1400" dirty="0">
                <a:solidFill>
                  <a:srgbClr val="99FF99"/>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123D154E-7023-4285-B9AD-712676FA38D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D329B166-DA92-4251-AAC2-6A15D69698C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34628371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rgbClr val="0000FF"/>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223</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rgbClr val="0000FF"/>
                </a:solidFill>
              </a:rPr>
              <a:t>Why is this important?</a:t>
            </a:r>
          </a:p>
          <a:p>
            <a:r>
              <a:rPr lang="en-US" sz="1400" dirty="0">
                <a:solidFill>
                  <a:srgbClr val="0000FF"/>
                </a:solidFill>
              </a:rPr>
              <a:t>For many reasons, not least of which is the fact that so many CRVO pts have glaucoma</a:t>
            </a:r>
          </a:p>
          <a:p>
            <a:endParaRPr lang="en-US" sz="1400" dirty="0">
              <a:solidFill>
                <a:srgbClr val="0000FF"/>
              </a:solidFill>
            </a:endParaRPr>
          </a:p>
          <a:p>
            <a:r>
              <a:rPr lang="en-US" sz="1400" i="1" dirty="0">
                <a:solidFill>
                  <a:srgbClr val="0000FF"/>
                </a:solidFill>
              </a:rPr>
              <a:t>In addition to checking IOP, what other glaucoma-related exam maneuver should be performed?</a:t>
            </a:r>
          </a:p>
          <a:p>
            <a:r>
              <a:rPr lang="en-US" sz="1400" dirty="0">
                <a:solidFill>
                  <a:srgbClr val="0000FF"/>
                </a:solidFill>
              </a:rPr>
              <a:t>Gonioscopy</a:t>
            </a:r>
          </a:p>
          <a:p>
            <a:endParaRPr lang="en-US" sz="1400" i="1" dirty="0">
              <a:solidFill>
                <a:srgbClr val="99FF99"/>
              </a:solidFill>
            </a:endParaRPr>
          </a:p>
          <a:p>
            <a:r>
              <a:rPr lang="en-US" sz="1400" i="1" dirty="0">
                <a:solidFill>
                  <a:srgbClr val="99FF99"/>
                </a:solidFill>
              </a:rPr>
              <a:t>What are you checking for via gonioscopy?</a:t>
            </a:r>
          </a:p>
          <a:p>
            <a:r>
              <a:rPr lang="en-US" sz="1400" dirty="0">
                <a:solidFill>
                  <a:srgbClr val="99FF99"/>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670FA5D0-0610-47E2-A687-9990F1CB9BC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8DD4A340-5CB6-4D63-9A81-FCF2756A5DE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1159366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rgbClr val="0000FF"/>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224</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rgbClr val="0000FF"/>
                </a:solidFill>
              </a:rPr>
              <a:t>Why is this important?</a:t>
            </a:r>
          </a:p>
          <a:p>
            <a:r>
              <a:rPr lang="en-US" sz="1400" dirty="0">
                <a:solidFill>
                  <a:srgbClr val="0000FF"/>
                </a:solidFill>
              </a:rPr>
              <a:t>For many reasons, not least of which is the fact that so many CRVO pts have glaucoma</a:t>
            </a:r>
          </a:p>
          <a:p>
            <a:endParaRPr lang="en-US" sz="1400" dirty="0">
              <a:solidFill>
                <a:srgbClr val="0000FF"/>
              </a:solidFill>
            </a:endParaRPr>
          </a:p>
          <a:p>
            <a:r>
              <a:rPr lang="en-US" sz="1400" i="1" dirty="0">
                <a:solidFill>
                  <a:srgbClr val="0000FF"/>
                </a:solidFill>
              </a:rPr>
              <a:t>In addition to checking IOP, what other glaucoma-related exam maneuver should be performed?</a:t>
            </a:r>
          </a:p>
          <a:p>
            <a:r>
              <a:rPr lang="en-US" sz="1400" dirty="0">
                <a:solidFill>
                  <a:srgbClr val="0000FF"/>
                </a:solidFill>
              </a:rPr>
              <a:t>Gonioscopy</a:t>
            </a:r>
          </a:p>
          <a:p>
            <a:endParaRPr lang="en-US" sz="1400" i="1" dirty="0">
              <a:solidFill>
                <a:srgbClr val="0000FF"/>
              </a:solidFill>
            </a:endParaRPr>
          </a:p>
          <a:p>
            <a:r>
              <a:rPr lang="en-US" sz="1400" i="1" dirty="0">
                <a:solidFill>
                  <a:srgbClr val="0000FF"/>
                </a:solidFill>
              </a:rPr>
              <a:t>What are you checking for via gonioscopy?</a:t>
            </a:r>
            <a:endParaRPr lang="en-US" sz="1400" i="1" dirty="0">
              <a:solidFill>
                <a:srgbClr val="99FF99"/>
              </a:solidFill>
            </a:endParaRPr>
          </a:p>
          <a:p>
            <a:r>
              <a:rPr lang="en-US" sz="1400" dirty="0">
                <a:solidFill>
                  <a:srgbClr val="99FF99"/>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286223F0-F250-468E-B1C8-65F88884166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00DB3ED6-1E27-4AC2-8D1F-10BF4A98DFC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96083252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rgbClr val="0000FF"/>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225</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rgbClr val="0000FF"/>
                </a:solidFill>
              </a:rPr>
              <a:t>Why is this important?</a:t>
            </a:r>
          </a:p>
          <a:p>
            <a:r>
              <a:rPr lang="en-US" sz="1400" dirty="0">
                <a:solidFill>
                  <a:srgbClr val="0000FF"/>
                </a:solidFill>
              </a:rPr>
              <a:t>For many reasons, not least of which is the fact that so many CRVO pts have glaucoma</a:t>
            </a:r>
          </a:p>
          <a:p>
            <a:endParaRPr lang="en-US" sz="1400" dirty="0">
              <a:solidFill>
                <a:srgbClr val="0000FF"/>
              </a:solidFill>
            </a:endParaRPr>
          </a:p>
          <a:p>
            <a:r>
              <a:rPr lang="en-US" sz="1400" i="1" dirty="0">
                <a:solidFill>
                  <a:srgbClr val="0000FF"/>
                </a:solidFill>
              </a:rPr>
              <a:t>In addition to checking IOP, what other glaucoma-related exam maneuver should be performed?</a:t>
            </a:r>
          </a:p>
          <a:p>
            <a:r>
              <a:rPr lang="en-US" sz="1400" dirty="0">
                <a:solidFill>
                  <a:srgbClr val="0000FF"/>
                </a:solidFill>
              </a:rPr>
              <a:t>Gonioscopy</a:t>
            </a:r>
          </a:p>
          <a:p>
            <a:endParaRPr lang="en-US" sz="1400" i="1" dirty="0">
              <a:solidFill>
                <a:srgbClr val="0000FF"/>
              </a:solidFill>
            </a:endParaRPr>
          </a:p>
          <a:p>
            <a:r>
              <a:rPr lang="en-US" sz="1400" i="1" dirty="0">
                <a:solidFill>
                  <a:srgbClr val="0000FF"/>
                </a:solidFill>
              </a:rPr>
              <a:t>What are you checking for via gonioscopy?</a:t>
            </a:r>
          </a:p>
          <a:p>
            <a:r>
              <a:rPr lang="en-US" sz="1400" dirty="0">
                <a:solidFill>
                  <a:srgbClr val="0000FF"/>
                </a:solidFill>
              </a:rPr>
              <a:t>First is a basic assessment of the status of the angle. After that is an ongoing evaluation for the development of  NVA .</a:t>
            </a:r>
          </a:p>
        </p:txBody>
      </p:sp>
      <p:sp>
        <p:nvSpPr>
          <p:cNvPr id="5" name="Rectangle 4">
            <a:extLst>
              <a:ext uri="{FF2B5EF4-FFF2-40B4-BE49-F238E27FC236}">
                <a16:creationId xmlns:a16="http://schemas.microsoft.com/office/drawing/2014/main" id="{4200527D-2868-4A72-B6B7-393FF76BF340}"/>
              </a:ext>
            </a:extLst>
          </p:cNvPr>
          <p:cNvSpPr/>
          <p:nvPr/>
        </p:nvSpPr>
        <p:spPr>
          <a:xfrm>
            <a:off x="1676400" y="5247861"/>
            <a:ext cx="457200" cy="237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7" name="TextBox 6">
            <a:extLst>
              <a:ext uri="{FF2B5EF4-FFF2-40B4-BE49-F238E27FC236}">
                <a16:creationId xmlns:a16="http://schemas.microsoft.com/office/drawing/2014/main" id="{8314FF61-CC67-44BC-B467-D291931AE41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3D009A4B-913C-4A12-BBF5-779A11D9D97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4043339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rgbClr val="0000FF"/>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226</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rgbClr val="0000FF"/>
                </a:solidFill>
              </a:rPr>
              <a:t>Why is this important?</a:t>
            </a:r>
          </a:p>
          <a:p>
            <a:r>
              <a:rPr lang="en-US" sz="1400" dirty="0">
                <a:solidFill>
                  <a:srgbClr val="0000FF"/>
                </a:solidFill>
              </a:rPr>
              <a:t>For many reasons, not least of which is the fact that so many CRVO pts have glaucoma</a:t>
            </a:r>
          </a:p>
          <a:p>
            <a:endParaRPr lang="en-US" sz="1400" dirty="0">
              <a:solidFill>
                <a:srgbClr val="0000FF"/>
              </a:solidFill>
            </a:endParaRPr>
          </a:p>
          <a:p>
            <a:r>
              <a:rPr lang="en-US" sz="1400" i="1" dirty="0">
                <a:solidFill>
                  <a:srgbClr val="0000FF"/>
                </a:solidFill>
              </a:rPr>
              <a:t>In addition to checking IOP, what other glaucoma-related exam maneuver should be performed?</a:t>
            </a:r>
          </a:p>
          <a:p>
            <a:r>
              <a:rPr lang="en-US" sz="1400" dirty="0">
                <a:solidFill>
                  <a:srgbClr val="0000FF"/>
                </a:solidFill>
              </a:rPr>
              <a:t>Gonioscopy</a:t>
            </a:r>
          </a:p>
          <a:p>
            <a:endParaRPr lang="en-US" sz="1400" i="1" dirty="0">
              <a:solidFill>
                <a:srgbClr val="0000FF"/>
              </a:solidFill>
            </a:endParaRPr>
          </a:p>
          <a:p>
            <a:r>
              <a:rPr lang="en-US" sz="1400" i="1" dirty="0">
                <a:solidFill>
                  <a:srgbClr val="0000FF"/>
                </a:solidFill>
              </a:rPr>
              <a:t>What are you checking for via gonioscopy?</a:t>
            </a:r>
          </a:p>
          <a:p>
            <a:r>
              <a:rPr lang="en-US" sz="1400" dirty="0">
                <a:solidFill>
                  <a:srgbClr val="0000FF"/>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90BD65D9-28F0-400F-AAC9-49D58A4A686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982F458A-6A53-42D2-896D-2C07B2F6DD2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32883346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227</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Assuming no PRP or other treatment (a subject we’ll get to shortly), how frequently should a CRVO </a:t>
            </a:r>
            <a:r>
              <a:rPr lang="en-US" sz="1400" i="1" dirty="0" err="1">
                <a:solidFill>
                  <a:srgbClr val="0000FF"/>
                </a:solidFill>
              </a:rPr>
              <a:t>pt</a:t>
            </a:r>
            <a:r>
              <a:rPr lang="en-US" sz="1400" i="1" dirty="0">
                <a:solidFill>
                  <a:srgbClr val="0000FF"/>
                </a:solidFill>
              </a:rPr>
              <a:t> be re-evaluated, and for how long?</a:t>
            </a:r>
            <a:endParaRPr lang="en-US" sz="1400" i="1" dirty="0">
              <a:solidFill>
                <a:schemeClr val="accent6">
                  <a:lumMod val="60000"/>
                  <a:lumOff val="40000"/>
                </a:schemeClr>
              </a:solidFill>
            </a:endParaRPr>
          </a:p>
          <a:p>
            <a:r>
              <a:rPr lang="en-US" sz="1400" dirty="0">
                <a:solidFill>
                  <a:schemeClr val="accent6">
                    <a:lumMod val="60000"/>
                    <a:lumOff val="40000"/>
                  </a:schemeClr>
                </a:solidFill>
              </a:rPr>
              <a:t>Every  month  for at least  6 months</a:t>
            </a: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is the main thing you’re looking to catch at these visits?</a:t>
            </a:r>
          </a:p>
          <a:p>
            <a:r>
              <a:rPr lang="en-US" sz="1400" dirty="0">
                <a:solidFill>
                  <a:schemeClr val="accent6">
                    <a:lumMod val="60000"/>
                    <a:lumOff val="40000"/>
                  </a:schemeClr>
                </a:solidFill>
              </a:rPr>
              <a:t>The development of anterior-segment neovascularization</a:t>
            </a:r>
          </a:p>
        </p:txBody>
      </p:sp>
      <p:sp>
        <p:nvSpPr>
          <p:cNvPr id="7" name="TextBox 6">
            <a:extLst>
              <a:ext uri="{FF2B5EF4-FFF2-40B4-BE49-F238E27FC236}">
                <a16:creationId xmlns:a16="http://schemas.microsoft.com/office/drawing/2014/main" id="{44F48D95-FF08-427E-B02D-96CC37CE729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E1B04DB7-82D5-4D8E-9F63-927DA25B4B3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9126311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228</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Assuming no PRP or other treatment (a subject we’ll get to shortly), how frequently should a CRVO </a:t>
            </a:r>
            <a:r>
              <a:rPr lang="en-US" sz="1400" i="1" dirty="0" err="1">
                <a:solidFill>
                  <a:srgbClr val="0000FF"/>
                </a:solidFill>
              </a:rPr>
              <a:t>pt</a:t>
            </a:r>
            <a:r>
              <a:rPr lang="en-US" sz="1400" i="1" dirty="0">
                <a:solidFill>
                  <a:srgbClr val="0000FF"/>
                </a:solidFill>
              </a:rPr>
              <a:t> be re-evaluated, and for how long?</a:t>
            </a:r>
          </a:p>
          <a:p>
            <a:r>
              <a:rPr lang="en-US" sz="1400" dirty="0">
                <a:solidFill>
                  <a:srgbClr val="0000FF"/>
                </a:solidFill>
              </a:rPr>
              <a:t>Every  </a:t>
            </a:r>
            <a:r>
              <a:rPr lang="en-US" sz="1400" dirty="0"/>
              <a:t>month</a:t>
            </a:r>
            <a:r>
              <a:rPr lang="en-US" sz="1400" dirty="0">
                <a:solidFill>
                  <a:srgbClr val="0000FF"/>
                </a:solidFill>
              </a:rPr>
              <a:t>  for at least  </a:t>
            </a:r>
            <a:r>
              <a:rPr lang="en-US" sz="1400" dirty="0"/>
              <a:t>6 months</a:t>
            </a:r>
            <a:endParaRPr lang="en-US" sz="1400" dirty="0">
              <a:solidFill>
                <a:schemeClr val="accent6">
                  <a:lumMod val="60000"/>
                  <a:lumOff val="40000"/>
                </a:schemeClr>
              </a:solidFill>
            </a:endParaRP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is the main thing you’re looking to catch at these visits?</a:t>
            </a:r>
          </a:p>
          <a:p>
            <a:r>
              <a:rPr lang="en-US" sz="1400" dirty="0">
                <a:solidFill>
                  <a:schemeClr val="accent6">
                    <a:lumMod val="60000"/>
                    <a:lumOff val="40000"/>
                  </a:schemeClr>
                </a:solidFill>
              </a:rPr>
              <a:t>The development of anterior-segment neovascularization</a:t>
            </a:r>
          </a:p>
        </p:txBody>
      </p:sp>
      <p:sp>
        <p:nvSpPr>
          <p:cNvPr id="7" name="Rectangle 6">
            <a:extLst>
              <a:ext uri="{FF2B5EF4-FFF2-40B4-BE49-F238E27FC236}">
                <a16:creationId xmlns:a16="http://schemas.microsoft.com/office/drawing/2014/main" id="{0D657771-0B69-49A4-9642-A4F9592204CA}"/>
              </a:ext>
            </a:extLst>
          </p:cNvPr>
          <p:cNvSpPr/>
          <p:nvPr/>
        </p:nvSpPr>
        <p:spPr>
          <a:xfrm>
            <a:off x="1329580" y="4026424"/>
            <a:ext cx="609600" cy="22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AD5FEB-5768-4CD1-8D1E-D10AC0B1DC3E}"/>
              </a:ext>
            </a:extLst>
          </p:cNvPr>
          <p:cNvSpPr/>
          <p:nvPr/>
        </p:nvSpPr>
        <p:spPr>
          <a:xfrm>
            <a:off x="2929780" y="4026423"/>
            <a:ext cx="762000" cy="228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AD1141-618D-4DC1-9731-3D7BB20ACA5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C657DB16-B7B3-4EA9-934C-829220402FF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43852111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229</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Assuming no PRP or other treatment (a subject we’ll get to shortly), how frequently should a CRVO </a:t>
            </a:r>
            <a:r>
              <a:rPr lang="en-US" sz="1400" i="1" dirty="0" err="1">
                <a:solidFill>
                  <a:srgbClr val="0000FF"/>
                </a:solidFill>
              </a:rPr>
              <a:t>pt</a:t>
            </a:r>
            <a:r>
              <a:rPr lang="en-US" sz="1400" i="1" dirty="0">
                <a:solidFill>
                  <a:srgbClr val="0000FF"/>
                </a:solidFill>
              </a:rPr>
              <a:t> be re-evaluated, and for how long?</a:t>
            </a:r>
          </a:p>
          <a:p>
            <a:r>
              <a:rPr lang="en-US" sz="1400" dirty="0">
                <a:solidFill>
                  <a:srgbClr val="0000FF"/>
                </a:solidFill>
              </a:rPr>
              <a:t>Every  </a:t>
            </a:r>
            <a:r>
              <a:rPr lang="en-US" sz="1400" dirty="0"/>
              <a:t>month</a:t>
            </a:r>
            <a:r>
              <a:rPr lang="en-US" sz="1400" dirty="0">
                <a:solidFill>
                  <a:srgbClr val="0000FF"/>
                </a:solidFill>
              </a:rPr>
              <a:t>  for at least  </a:t>
            </a:r>
            <a:r>
              <a:rPr lang="en-US" sz="1400" dirty="0"/>
              <a:t>6 months</a:t>
            </a:r>
            <a:endParaRPr lang="en-US" sz="1400" dirty="0">
              <a:solidFill>
                <a:schemeClr val="accent6">
                  <a:lumMod val="60000"/>
                  <a:lumOff val="40000"/>
                </a:schemeClr>
              </a:solidFill>
            </a:endParaRPr>
          </a:p>
          <a:p>
            <a:endParaRPr lang="en-US" sz="1400" dirty="0">
              <a:solidFill>
                <a:schemeClr val="accent6">
                  <a:lumMod val="60000"/>
                  <a:lumOff val="40000"/>
                </a:schemeClr>
              </a:solidFill>
            </a:endParaRPr>
          </a:p>
          <a:p>
            <a:r>
              <a:rPr lang="en-US" sz="1400" i="1" dirty="0">
                <a:solidFill>
                  <a:schemeClr val="accent6">
                    <a:lumMod val="60000"/>
                    <a:lumOff val="40000"/>
                  </a:schemeClr>
                </a:solidFill>
              </a:rPr>
              <a:t>What is the main thing you’re looking to catch at these visits?</a:t>
            </a:r>
          </a:p>
          <a:p>
            <a:r>
              <a:rPr lang="en-US" sz="1400" dirty="0">
                <a:solidFill>
                  <a:schemeClr val="accent6">
                    <a:lumMod val="60000"/>
                    <a:lumOff val="40000"/>
                  </a:schemeClr>
                </a:solidFill>
              </a:rPr>
              <a:t>The development of anterior-segment neovascularization</a:t>
            </a:r>
          </a:p>
        </p:txBody>
      </p:sp>
      <p:sp>
        <p:nvSpPr>
          <p:cNvPr id="7" name="TextBox 6">
            <a:extLst>
              <a:ext uri="{FF2B5EF4-FFF2-40B4-BE49-F238E27FC236}">
                <a16:creationId xmlns:a16="http://schemas.microsoft.com/office/drawing/2014/main" id="{7AFCB6DE-D918-4DEC-A72A-F4C59C899A1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6ED5497A-1631-4C03-88A5-DEB564D3CA6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557756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23</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bg1"/>
                </a:solidFill>
              </a:rPr>
              <a:t>What about diabetes—is it a risk factor for RVO?</a:t>
            </a:r>
          </a:p>
          <a:p>
            <a:r>
              <a:rPr lang="en-US" sz="1600" dirty="0">
                <a:solidFill>
                  <a:schemeClr val="bg1"/>
                </a:solidFill>
              </a:rPr>
              <a:t>The data are split on this, suggesting it is a risk factor for  </a:t>
            </a:r>
            <a:r>
              <a:rPr lang="en-US" sz="1600" b="1" dirty="0">
                <a:solidFill>
                  <a:schemeClr val="bg1"/>
                </a:solidFill>
              </a:rPr>
              <a:t>central</a:t>
            </a:r>
            <a:r>
              <a:rPr lang="en-US" sz="1600" dirty="0">
                <a:solidFill>
                  <a:schemeClr val="bg1"/>
                </a:solidFill>
              </a:rPr>
              <a:t>  RVO, but not for  </a:t>
            </a:r>
            <a:r>
              <a:rPr lang="en-US" sz="1600" b="1" dirty="0">
                <a:solidFill>
                  <a:schemeClr val="bg1"/>
                </a:solidFill>
              </a:rPr>
              <a:t>branch </a:t>
            </a:r>
            <a:r>
              <a:rPr lang="en-US" sz="1600" dirty="0">
                <a:solidFill>
                  <a:schemeClr val="bg1"/>
                </a:solidFill>
              </a:rPr>
              <a:t> RVO</a:t>
            </a:r>
          </a:p>
        </p:txBody>
      </p:sp>
      <p:sp>
        <p:nvSpPr>
          <p:cNvPr id="7" name="Rectangle 2">
            <a:extLst>
              <a:ext uri="{FF2B5EF4-FFF2-40B4-BE49-F238E27FC236}">
                <a16:creationId xmlns:a16="http://schemas.microsoft.com/office/drawing/2014/main" id="{810649D8-646B-44A2-9BD7-2BA060B81C3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6" name="TextBox 5">
            <a:extLst>
              <a:ext uri="{FF2B5EF4-FFF2-40B4-BE49-F238E27FC236}">
                <a16:creationId xmlns:a16="http://schemas.microsoft.com/office/drawing/2014/main" id="{550DAF1B-4338-49A7-8A3D-983CEED4F6B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405670331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230</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ongoing evaluation for the development of  NVA .</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Assuming no PRP or other treatment (a subject we’ll get to shortly), how frequently should a CRVO </a:t>
            </a:r>
            <a:r>
              <a:rPr lang="en-US" sz="1400" i="1" dirty="0" err="1">
                <a:solidFill>
                  <a:srgbClr val="0000FF"/>
                </a:solidFill>
              </a:rPr>
              <a:t>pt</a:t>
            </a:r>
            <a:r>
              <a:rPr lang="en-US" sz="1400" i="1" dirty="0">
                <a:solidFill>
                  <a:srgbClr val="0000FF"/>
                </a:solidFill>
              </a:rPr>
              <a:t> be re-evaluated, and for how long?</a:t>
            </a:r>
          </a:p>
          <a:p>
            <a:r>
              <a:rPr lang="en-US" sz="1400" dirty="0">
                <a:solidFill>
                  <a:srgbClr val="0000FF"/>
                </a:solidFill>
              </a:rPr>
              <a:t>Every  </a:t>
            </a:r>
            <a:r>
              <a:rPr lang="en-US" sz="1400" dirty="0"/>
              <a:t>month</a:t>
            </a:r>
            <a:r>
              <a:rPr lang="en-US" sz="1400" dirty="0">
                <a:solidFill>
                  <a:srgbClr val="0000FF"/>
                </a:solidFill>
              </a:rPr>
              <a:t>  for at least  </a:t>
            </a:r>
            <a:r>
              <a:rPr lang="en-US" sz="1400" dirty="0"/>
              <a:t>6 months</a:t>
            </a:r>
          </a:p>
          <a:p>
            <a:endParaRPr lang="en-US" sz="1400" dirty="0">
              <a:solidFill>
                <a:srgbClr val="0000FF"/>
              </a:solidFill>
            </a:endParaRPr>
          </a:p>
          <a:p>
            <a:r>
              <a:rPr lang="en-US" sz="1400" i="1" dirty="0">
                <a:solidFill>
                  <a:srgbClr val="0000FF"/>
                </a:solidFill>
              </a:rPr>
              <a:t>What is the main thing you’re looking to catch at these visits?</a:t>
            </a:r>
            <a:endParaRPr lang="en-US" sz="1400" i="1" dirty="0">
              <a:solidFill>
                <a:schemeClr val="accent6">
                  <a:lumMod val="60000"/>
                  <a:lumOff val="40000"/>
                </a:schemeClr>
              </a:solidFill>
            </a:endParaRPr>
          </a:p>
          <a:p>
            <a:r>
              <a:rPr lang="en-US" sz="1400" dirty="0">
                <a:solidFill>
                  <a:schemeClr val="accent6">
                    <a:lumMod val="60000"/>
                    <a:lumOff val="40000"/>
                  </a:schemeClr>
                </a:solidFill>
              </a:rPr>
              <a:t>The development of anterior-segment neovascularization</a:t>
            </a:r>
          </a:p>
        </p:txBody>
      </p:sp>
      <p:sp>
        <p:nvSpPr>
          <p:cNvPr id="7" name="TextBox 6">
            <a:extLst>
              <a:ext uri="{FF2B5EF4-FFF2-40B4-BE49-F238E27FC236}">
                <a16:creationId xmlns:a16="http://schemas.microsoft.com/office/drawing/2014/main" id="{53958794-E7CA-4CEB-AAB9-DF59C20351C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E0C80EFC-AFFD-4CE6-8F37-A34D40F8D56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46603290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231</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Assuming no PRP or other treatment (a subject we’ll get to shortly), how frequently should a CRVO </a:t>
            </a:r>
            <a:r>
              <a:rPr lang="en-US" sz="1400" i="1" dirty="0" err="1">
                <a:solidFill>
                  <a:srgbClr val="0000FF"/>
                </a:solidFill>
              </a:rPr>
              <a:t>pt</a:t>
            </a:r>
            <a:r>
              <a:rPr lang="en-US" sz="1400" i="1" dirty="0">
                <a:solidFill>
                  <a:srgbClr val="0000FF"/>
                </a:solidFill>
              </a:rPr>
              <a:t> be re-evaluated, and for how long?</a:t>
            </a:r>
          </a:p>
          <a:p>
            <a:r>
              <a:rPr lang="en-US" sz="1400" dirty="0">
                <a:solidFill>
                  <a:srgbClr val="0000FF"/>
                </a:solidFill>
              </a:rPr>
              <a:t>Every  </a:t>
            </a:r>
            <a:r>
              <a:rPr lang="en-US" sz="1400" dirty="0"/>
              <a:t>month</a:t>
            </a:r>
            <a:r>
              <a:rPr lang="en-US" sz="1400" dirty="0">
                <a:solidFill>
                  <a:srgbClr val="0000FF"/>
                </a:solidFill>
              </a:rPr>
              <a:t>  for at least  </a:t>
            </a:r>
            <a:r>
              <a:rPr lang="en-US" sz="1400" dirty="0"/>
              <a:t>6 months</a:t>
            </a:r>
          </a:p>
          <a:p>
            <a:endParaRPr lang="en-US" sz="1400" dirty="0">
              <a:solidFill>
                <a:srgbClr val="0000FF"/>
              </a:solidFill>
            </a:endParaRPr>
          </a:p>
          <a:p>
            <a:r>
              <a:rPr lang="en-US" sz="1400" i="1" dirty="0">
                <a:solidFill>
                  <a:srgbClr val="0000FF"/>
                </a:solidFill>
              </a:rPr>
              <a:t>What is the main thing you’re looking to catch at these visits?</a:t>
            </a:r>
          </a:p>
          <a:p>
            <a:r>
              <a:rPr lang="en-US" sz="1400" dirty="0">
                <a:solidFill>
                  <a:srgbClr val="0000FF"/>
                </a:solidFill>
              </a:rPr>
              <a:t>The development of NVA (which could result in  NVG , a disastrous sequelae)</a:t>
            </a:r>
          </a:p>
        </p:txBody>
      </p:sp>
      <p:sp>
        <p:nvSpPr>
          <p:cNvPr id="7" name="Rectangle 6">
            <a:extLst>
              <a:ext uri="{FF2B5EF4-FFF2-40B4-BE49-F238E27FC236}">
                <a16:creationId xmlns:a16="http://schemas.microsoft.com/office/drawing/2014/main" id="{6C0C6EF6-CC92-42F6-8C98-6449B9045807}"/>
              </a:ext>
            </a:extLst>
          </p:cNvPr>
          <p:cNvSpPr/>
          <p:nvPr/>
        </p:nvSpPr>
        <p:spPr>
          <a:xfrm>
            <a:off x="4572000" y="4648200"/>
            <a:ext cx="461120" cy="265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abb.</a:t>
            </a:r>
          </a:p>
        </p:txBody>
      </p:sp>
      <p:sp>
        <p:nvSpPr>
          <p:cNvPr id="8" name="TextBox 7">
            <a:extLst>
              <a:ext uri="{FF2B5EF4-FFF2-40B4-BE49-F238E27FC236}">
                <a16:creationId xmlns:a16="http://schemas.microsoft.com/office/drawing/2014/main" id="{85CE9307-B1AF-48D9-B0AB-B4BC9B2ADA0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9CD32E66-98D9-4BDA-A598-48E07AA92F1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103998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232</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0000FF"/>
                </a:solidFill>
              </a:rPr>
              <a:t>Assuming no PRP or other treatment (a subject we’ll get to shortly), how frequently should a CRVO </a:t>
            </a:r>
            <a:r>
              <a:rPr lang="en-US" sz="1400" i="1" dirty="0" err="1">
                <a:solidFill>
                  <a:srgbClr val="0000FF"/>
                </a:solidFill>
              </a:rPr>
              <a:t>pt</a:t>
            </a:r>
            <a:r>
              <a:rPr lang="en-US" sz="1400" i="1" dirty="0">
                <a:solidFill>
                  <a:srgbClr val="0000FF"/>
                </a:solidFill>
              </a:rPr>
              <a:t> be re-evaluated, and for how long?</a:t>
            </a:r>
          </a:p>
          <a:p>
            <a:r>
              <a:rPr lang="en-US" sz="1400" dirty="0">
                <a:solidFill>
                  <a:srgbClr val="0000FF"/>
                </a:solidFill>
              </a:rPr>
              <a:t>Every  </a:t>
            </a:r>
            <a:r>
              <a:rPr lang="en-US" sz="1400" dirty="0"/>
              <a:t>month</a:t>
            </a:r>
            <a:r>
              <a:rPr lang="en-US" sz="1400" dirty="0">
                <a:solidFill>
                  <a:srgbClr val="0000FF"/>
                </a:solidFill>
              </a:rPr>
              <a:t>  for at least  </a:t>
            </a:r>
            <a:r>
              <a:rPr lang="en-US" sz="1400" dirty="0"/>
              <a:t>6 months</a:t>
            </a:r>
          </a:p>
          <a:p>
            <a:endParaRPr lang="en-US" sz="1400" dirty="0">
              <a:solidFill>
                <a:srgbClr val="0000FF"/>
              </a:solidFill>
            </a:endParaRPr>
          </a:p>
          <a:p>
            <a:r>
              <a:rPr lang="en-US" sz="1400" i="1" dirty="0">
                <a:solidFill>
                  <a:srgbClr val="0000FF"/>
                </a:solidFill>
              </a:rPr>
              <a:t>What is the main thing you’re looking to catch at these visits?</a:t>
            </a:r>
          </a:p>
          <a:p>
            <a:r>
              <a:rPr lang="en-US" sz="1400" dirty="0">
                <a:solidFill>
                  <a:srgbClr val="0000FF"/>
                </a:solidFill>
              </a:rPr>
              <a:t>The development of NVA (which could result in  NVG , a disastrous sequelae)</a:t>
            </a:r>
          </a:p>
        </p:txBody>
      </p:sp>
      <p:sp>
        <p:nvSpPr>
          <p:cNvPr id="7" name="TextBox 6">
            <a:extLst>
              <a:ext uri="{FF2B5EF4-FFF2-40B4-BE49-F238E27FC236}">
                <a16:creationId xmlns:a16="http://schemas.microsoft.com/office/drawing/2014/main" id="{AEC3ADF3-67F7-4B24-83E1-FD41C9D1909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EA4A39CE-A49E-4C2A-94B4-44C188304C4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20819349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233</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could result in  NVG , a disastrous sequelae)</a:t>
            </a:r>
          </a:p>
        </p:txBody>
      </p:sp>
      <p:sp>
        <p:nvSpPr>
          <p:cNvPr id="8" name="TextBox 7">
            <a:extLst>
              <a:ext uri="{FF2B5EF4-FFF2-40B4-BE49-F238E27FC236}">
                <a16:creationId xmlns:a16="http://schemas.microsoft.com/office/drawing/2014/main" id="{F900303E-64D8-4A98-B5B4-1EF16EB29779}"/>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rgbClr val="0000FF"/>
                </a:solidFill>
              </a:rPr>
              <a:t>Is anterior-segment neovascularization common after ischemic CRVO?</a:t>
            </a:r>
          </a:p>
          <a:p>
            <a:r>
              <a:rPr lang="en-US" sz="1400" dirty="0">
                <a:solidFill>
                  <a:schemeClr val="accent1">
                    <a:lumMod val="40000"/>
                    <a:lumOff val="60000"/>
                  </a:schemeClr>
                </a:solidFill>
              </a:rPr>
              <a:t>Very—over  50%  of cases will develop it</a:t>
            </a: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Typically, how much time passes after an ischemic CRVO until NVG appears?</a:t>
            </a:r>
          </a:p>
          <a:p>
            <a:r>
              <a:rPr lang="en-US" sz="1400" dirty="0">
                <a:solidFill>
                  <a:schemeClr val="accent1">
                    <a:lumMod val="40000"/>
                    <a:lumOff val="60000"/>
                  </a:schemeClr>
                </a:solidFill>
              </a:rPr>
              <a:t>Somewhere in the 3-5 month range</a:t>
            </a:r>
          </a:p>
        </p:txBody>
      </p:sp>
      <p:sp>
        <p:nvSpPr>
          <p:cNvPr id="7" name="TextBox 6">
            <a:extLst>
              <a:ext uri="{FF2B5EF4-FFF2-40B4-BE49-F238E27FC236}">
                <a16:creationId xmlns:a16="http://schemas.microsoft.com/office/drawing/2014/main" id="{2B788C7A-2A24-464E-8BB2-9CF72164123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C286BD0E-DBDC-4029-B628-DA262214418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65132456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234</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could result in  NVG , a disastrous sequelae)</a:t>
            </a:r>
          </a:p>
        </p:txBody>
      </p:sp>
      <p:sp>
        <p:nvSpPr>
          <p:cNvPr id="8" name="TextBox 7">
            <a:extLst>
              <a:ext uri="{FF2B5EF4-FFF2-40B4-BE49-F238E27FC236}">
                <a16:creationId xmlns:a16="http://schemas.microsoft.com/office/drawing/2014/main" id="{F900303E-64D8-4A98-B5B4-1EF16EB29779}"/>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rgbClr val="0000FF"/>
                </a:solidFill>
              </a:rPr>
              <a:t>Is anterior-segment neovascularization common after ischemic CRVO?</a:t>
            </a:r>
          </a:p>
          <a:p>
            <a:r>
              <a:rPr lang="en-US" sz="1400" dirty="0">
                <a:solidFill>
                  <a:srgbClr val="0000FF"/>
                </a:solidFill>
              </a:rPr>
              <a:t>Very—over  50%  of cases will develop it</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Typically, how much time passes after an ischemic CRVO until NVG appears?</a:t>
            </a:r>
          </a:p>
          <a:p>
            <a:r>
              <a:rPr lang="en-US" sz="1400" dirty="0">
                <a:solidFill>
                  <a:schemeClr val="accent1">
                    <a:lumMod val="40000"/>
                    <a:lumOff val="60000"/>
                  </a:schemeClr>
                </a:solidFill>
              </a:rPr>
              <a:t>Somewhere in the 3-5 month range</a:t>
            </a:r>
          </a:p>
        </p:txBody>
      </p:sp>
      <p:sp>
        <p:nvSpPr>
          <p:cNvPr id="7" name="Rectangle 6">
            <a:extLst>
              <a:ext uri="{FF2B5EF4-FFF2-40B4-BE49-F238E27FC236}">
                <a16:creationId xmlns:a16="http://schemas.microsoft.com/office/drawing/2014/main" id="{7A6D3725-945B-49C2-8F13-42CBEACF437D}"/>
              </a:ext>
            </a:extLst>
          </p:cNvPr>
          <p:cNvSpPr/>
          <p:nvPr/>
        </p:nvSpPr>
        <p:spPr>
          <a:xfrm>
            <a:off x="3200400" y="3540512"/>
            <a:ext cx="381000" cy="269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9" name="TextBox 8">
            <a:extLst>
              <a:ext uri="{FF2B5EF4-FFF2-40B4-BE49-F238E27FC236}">
                <a16:creationId xmlns:a16="http://schemas.microsoft.com/office/drawing/2014/main" id="{6DC908D5-160E-4C7C-AE76-131835F1ECF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0161068A-1E9D-4C2F-9863-3DD7ED08759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60940713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235</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could result in  NVG , a disastrous sequelae)</a:t>
            </a:r>
          </a:p>
        </p:txBody>
      </p:sp>
      <p:sp>
        <p:nvSpPr>
          <p:cNvPr id="8" name="TextBox 7">
            <a:extLst>
              <a:ext uri="{FF2B5EF4-FFF2-40B4-BE49-F238E27FC236}">
                <a16:creationId xmlns:a16="http://schemas.microsoft.com/office/drawing/2014/main" id="{F900303E-64D8-4A98-B5B4-1EF16EB29779}"/>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rgbClr val="0000FF"/>
                </a:solidFill>
              </a:rPr>
              <a:t>Is anterior-segment neovascularization common after ischemic CRVO?</a:t>
            </a:r>
          </a:p>
          <a:p>
            <a:r>
              <a:rPr lang="en-US" sz="1400" dirty="0">
                <a:solidFill>
                  <a:srgbClr val="0000FF"/>
                </a:solidFill>
              </a:rPr>
              <a:t>Very—over  50%  of cases will develop it</a:t>
            </a:r>
            <a:endParaRPr lang="en-US" sz="1400" dirty="0">
              <a:solidFill>
                <a:schemeClr val="accent1">
                  <a:lumMod val="40000"/>
                  <a:lumOff val="60000"/>
                </a:schemeClr>
              </a:solidFill>
            </a:endParaRPr>
          </a:p>
          <a:p>
            <a:endParaRPr lang="en-US" sz="1400" i="1" dirty="0">
              <a:solidFill>
                <a:schemeClr val="accent1">
                  <a:lumMod val="40000"/>
                  <a:lumOff val="60000"/>
                </a:schemeClr>
              </a:solidFill>
            </a:endParaRPr>
          </a:p>
          <a:p>
            <a:r>
              <a:rPr lang="en-US" sz="1400" i="1" dirty="0">
                <a:solidFill>
                  <a:schemeClr val="accent1">
                    <a:lumMod val="40000"/>
                    <a:lumOff val="60000"/>
                  </a:schemeClr>
                </a:solidFill>
              </a:rPr>
              <a:t>Typically, how much time passes after an ischemic CRVO until NVG appears?</a:t>
            </a:r>
          </a:p>
          <a:p>
            <a:r>
              <a:rPr lang="en-US" sz="1400" dirty="0">
                <a:solidFill>
                  <a:schemeClr val="accent1">
                    <a:lumMod val="40000"/>
                    <a:lumOff val="60000"/>
                  </a:schemeClr>
                </a:solidFill>
              </a:rPr>
              <a:t>Somewhere in the 3-5 month range</a:t>
            </a:r>
          </a:p>
        </p:txBody>
      </p:sp>
      <p:sp>
        <p:nvSpPr>
          <p:cNvPr id="7" name="TextBox 6">
            <a:extLst>
              <a:ext uri="{FF2B5EF4-FFF2-40B4-BE49-F238E27FC236}">
                <a16:creationId xmlns:a16="http://schemas.microsoft.com/office/drawing/2014/main" id="{BD439E70-3BB8-4DDF-A53D-F243553178D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40599CB9-421F-472A-8FC8-FC4D15F8CB2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96083502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236</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could result in  </a:t>
            </a:r>
            <a:r>
              <a:rPr lang="en-US" sz="1400" b="1" dirty="0">
                <a:solidFill>
                  <a:srgbClr val="0000FF"/>
                </a:solidFill>
              </a:rPr>
              <a:t>NVG</a:t>
            </a:r>
            <a:r>
              <a:rPr lang="en-US" sz="1400" dirty="0">
                <a:solidFill>
                  <a:srgbClr val="888888"/>
                </a:solidFill>
              </a:rPr>
              <a:t> , a disastrous sequelae)</a:t>
            </a:r>
          </a:p>
        </p:txBody>
      </p:sp>
      <p:sp>
        <p:nvSpPr>
          <p:cNvPr id="7" name="Oval 6">
            <a:extLst>
              <a:ext uri="{FF2B5EF4-FFF2-40B4-BE49-F238E27FC236}">
                <a16:creationId xmlns:a16="http://schemas.microsoft.com/office/drawing/2014/main" id="{A7B84D03-0363-4838-9D56-AD344AD4084F}"/>
              </a:ext>
            </a:extLst>
          </p:cNvPr>
          <p:cNvSpPr/>
          <p:nvPr/>
        </p:nvSpPr>
        <p:spPr>
          <a:xfrm>
            <a:off x="4495800" y="4562843"/>
            <a:ext cx="609600" cy="3717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25524A-AE10-4425-838C-DCF4C615CF2A}"/>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rgbClr val="0000FF"/>
                </a:solidFill>
              </a:rPr>
              <a:t>Is anterior-segment neovascularization common after ischemic CRVO?</a:t>
            </a:r>
          </a:p>
          <a:p>
            <a:r>
              <a:rPr lang="en-US" sz="1400" dirty="0">
                <a:solidFill>
                  <a:srgbClr val="0000FF"/>
                </a:solidFill>
              </a:rPr>
              <a:t>Very—over  50%  of cases will develop it</a:t>
            </a:r>
          </a:p>
          <a:p>
            <a:endParaRPr lang="en-US" sz="1400" i="1" dirty="0">
              <a:solidFill>
                <a:srgbClr val="0000FF"/>
              </a:solidFill>
            </a:endParaRPr>
          </a:p>
          <a:p>
            <a:r>
              <a:rPr lang="en-US" sz="1400" i="1" dirty="0">
                <a:solidFill>
                  <a:srgbClr val="0000FF"/>
                </a:solidFill>
              </a:rPr>
              <a:t>Typically, how much time passes after an ischemic CRVO until NVG appears?</a:t>
            </a:r>
          </a:p>
          <a:p>
            <a:r>
              <a:rPr lang="en-US" sz="1400" dirty="0">
                <a:solidFill>
                  <a:schemeClr val="accent1">
                    <a:lumMod val="40000"/>
                    <a:lumOff val="60000"/>
                  </a:schemeClr>
                </a:solidFill>
              </a:rPr>
              <a:t>Somewhere in the 3-5 month range</a:t>
            </a:r>
          </a:p>
        </p:txBody>
      </p:sp>
      <p:sp>
        <p:nvSpPr>
          <p:cNvPr id="9" name="TextBox 8">
            <a:extLst>
              <a:ext uri="{FF2B5EF4-FFF2-40B4-BE49-F238E27FC236}">
                <a16:creationId xmlns:a16="http://schemas.microsoft.com/office/drawing/2014/main" id="{17D17024-627C-4719-851F-74C25A16BF6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1684DA5B-05B0-4D39-83CD-7A05850D80C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90026723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237</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could result in  </a:t>
            </a:r>
            <a:r>
              <a:rPr lang="en-US" sz="1400" b="1" dirty="0">
                <a:solidFill>
                  <a:srgbClr val="0000FF"/>
                </a:solidFill>
              </a:rPr>
              <a:t>NVG</a:t>
            </a:r>
            <a:r>
              <a:rPr lang="en-US" sz="1400" dirty="0">
                <a:solidFill>
                  <a:srgbClr val="888888"/>
                </a:solidFill>
              </a:rPr>
              <a:t> , a disastrous sequelae)</a:t>
            </a:r>
          </a:p>
        </p:txBody>
      </p:sp>
      <p:sp>
        <p:nvSpPr>
          <p:cNvPr id="7" name="Oval 6">
            <a:extLst>
              <a:ext uri="{FF2B5EF4-FFF2-40B4-BE49-F238E27FC236}">
                <a16:creationId xmlns:a16="http://schemas.microsoft.com/office/drawing/2014/main" id="{A7B84D03-0363-4838-9D56-AD344AD4084F}"/>
              </a:ext>
            </a:extLst>
          </p:cNvPr>
          <p:cNvSpPr/>
          <p:nvPr/>
        </p:nvSpPr>
        <p:spPr>
          <a:xfrm>
            <a:off x="4495800" y="4562843"/>
            <a:ext cx="609600" cy="3717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25524A-AE10-4425-838C-DCF4C615CF2A}"/>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rgbClr val="0000FF"/>
                </a:solidFill>
              </a:rPr>
              <a:t>Is anterior-segment neovascularization common after ischemic CRVO?</a:t>
            </a:r>
          </a:p>
          <a:p>
            <a:r>
              <a:rPr lang="en-US" sz="1400" dirty="0">
                <a:solidFill>
                  <a:srgbClr val="0000FF"/>
                </a:solidFill>
              </a:rPr>
              <a:t>Very—over  50%  of cases will develop it</a:t>
            </a:r>
          </a:p>
          <a:p>
            <a:endParaRPr lang="en-US" sz="1400" i="1" dirty="0">
              <a:solidFill>
                <a:srgbClr val="0000FF"/>
              </a:solidFill>
            </a:endParaRPr>
          </a:p>
          <a:p>
            <a:r>
              <a:rPr lang="en-US" sz="1400" i="1" dirty="0">
                <a:solidFill>
                  <a:srgbClr val="0000FF"/>
                </a:solidFill>
              </a:rPr>
              <a:t>Typically, how much time passes after an ischemic CRVO until NVG appears?</a:t>
            </a:r>
          </a:p>
          <a:p>
            <a:r>
              <a:rPr lang="en-US" sz="1400" dirty="0">
                <a:solidFill>
                  <a:srgbClr val="0000FF"/>
                </a:solidFill>
              </a:rPr>
              <a:t>Somewhere in the 3-5 month range</a:t>
            </a:r>
          </a:p>
        </p:txBody>
      </p:sp>
      <p:sp>
        <p:nvSpPr>
          <p:cNvPr id="9" name="TextBox 8">
            <a:extLst>
              <a:ext uri="{FF2B5EF4-FFF2-40B4-BE49-F238E27FC236}">
                <a16:creationId xmlns:a16="http://schemas.microsoft.com/office/drawing/2014/main" id="{36D48511-E25F-440C-A7C2-6AE9211B64F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C60F8780-7C9D-44BD-B09C-3CBD50AA818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54944582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238</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could result in  </a:t>
            </a:r>
            <a:r>
              <a:rPr lang="en-US" sz="1400" b="1" dirty="0">
                <a:solidFill>
                  <a:srgbClr val="0000FF"/>
                </a:solidFill>
              </a:rPr>
              <a:t>NVG</a:t>
            </a:r>
            <a:r>
              <a:rPr lang="en-US" sz="1400" dirty="0">
                <a:solidFill>
                  <a:srgbClr val="888888"/>
                </a:solidFill>
              </a:rPr>
              <a:t> , a disastrous sequelae)</a:t>
            </a:r>
          </a:p>
        </p:txBody>
      </p:sp>
      <p:sp>
        <p:nvSpPr>
          <p:cNvPr id="7" name="Oval 6">
            <a:extLst>
              <a:ext uri="{FF2B5EF4-FFF2-40B4-BE49-F238E27FC236}">
                <a16:creationId xmlns:a16="http://schemas.microsoft.com/office/drawing/2014/main" id="{A7B84D03-0363-4838-9D56-AD344AD4084F}"/>
              </a:ext>
            </a:extLst>
          </p:cNvPr>
          <p:cNvSpPr/>
          <p:nvPr/>
        </p:nvSpPr>
        <p:spPr>
          <a:xfrm>
            <a:off x="4495800" y="4562843"/>
            <a:ext cx="609600" cy="3717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25524A-AE10-4425-838C-DCF4C615CF2A}"/>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11" name="TextBox 10">
            <a:extLst>
              <a:ext uri="{FF2B5EF4-FFF2-40B4-BE49-F238E27FC236}">
                <a16:creationId xmlns:a16="http://schemas.microsoft.com/office/drawing/2014/main" id="{715A223A-CE9B-4455-B6C1-AEA47F418771}"/>
              </a:ext>
            </a:extLst>
          </p:cNvPr>
          <p:cNvSpPr txBox="1"/>
          <p:nvPr/>
        </p:nvSpPr>
        <p:spPr>
          <a:xfrm>
            <a:off x="2590090" y="3166283"/>
            <a:ext cx="4267200" cy="738664"/>
          </a:xfrm>
          <a:prstGeom prst="rect">
            <a:avLst/>
          </a:prstGeom>
          <a:solidFill>
            <a:srgbClr val="FF99FF"/>
          </a:solidFill>
        </p:spPr>
        <p:txBody>
          <a:bodyPr wrap="square" rtlCol="0">
            <a:spAutoFit/>
          </a:bodyPr>
          <a:lstStyle/>
          <a:p>
            <a:r>
              <a:rPr lang="en-US" sz="1400" i="1" dirty="0">
                <a:solidFill>
                  <a:srgbClr val="0000FF"/>
                </a:solidFill>
              </a:rPr>
              <a:t>3-5 months later…This explains the name by which post-CRVO NVG is known. What is that name?</a:t>
            </a:r>
          </a:p>
          <a:p>
            <a:r>
              <a:rPr lang="en-US" sz="1400" b="1" dirty="0">
                <a:solidFill>
                  <a:srgbClr val="FF99FF"/>
                </a:solidFill>
              </a:rPr>
              <a:t>‘One-hundred-day glaucoma’</a:t>
            </a:r>
          </a:p>
        </p:txBody>
      </p:sp>
      <p:sp>
        <p:nvSpPr>
          <p:cNvPr id="9" name="TextBox 8">
            <a:extLst>
              <a:ext uri="{FF2B5EF4-FFF2-40B4-BE49-F238E27FC236}">
                <a16:creationId xmlns:a16="http://schemas.microsoft.com/office/drawing/2014/main" id="{55DD8E67-0A85-44C9-AA8B-1C7265839F0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57BD208F-3FEA-4041-8C9E-7FEB2D70FD5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62815345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239</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could result in  </a:t>
            </a:r>
            <a:r>
              <a:rPr lang="en-US" sz="1400" b="1" dirty="0">
                <a:solidFill>
                  <a:srgbClr val="0000FF"/>
                </a:solidFill>
              </a:rPr>
              <a:t>NVG</a:t>
            </a:r>
            <a:r>
              <a:rPr lang="en-US" sz="1400" dirty="0">
                <a:solidFill>
                  <a:srgbClr val="888888"/>
                </a:solidFill>
              </a:rPr>
              <a:t> , a disastrous sequelae)</a:t>
            </a:r>
          </a:p>
        </p:txBody>
      </p:sp>
      <p:sp>
        <p:nvSpPr>
          <p:cNvPr id="7" name="Oval 6">
            <a:extLst>
              <a:ext uri="{FF2B5EF4-FFF2-40B4-BE49-F238E27FC236}">
                <a16:creationId xmlns:a16="http://schemas.microsoft.com/office/drawing/2014/main" id="{A7B84D03-0363-4838-9D56-AD344AD4084F}"/>
              </a:ext>
            </a:extLst>
          </p:cNvPr>
          <p:cNvSpPr/>
          <p:nvPr/>
        </p:nvSpPr>
        <p:spPr>
          <a:xfrm>
            <a:off x="4495800" y="4562843"/>
            <a:ext cx="609600" cy="37176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25524A-AE10-4425-838C-DCF4C615CF2A}"/>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11" name="TextBox 10">
            <a:extLst>
              <a:ext uri="{FF2B5EF4-FFF2-40B4-BE49-F238E27FC236}">
                <a16:creationId xmlns:a16="http://schemas.microsoft.com/office/drawing/2014/main" id="{715A223A-CE9B-4455-B6C1-AEA47F418771}"/>
              </a:ext>
            </a:extLst>
          </p:cNvPr>
          <p:cNvSpPr txBox="1"/>
          <p:nvPr/>
        </p:nvSpPr>
        <p:spPr>
          <a:xfrm>
            <a:off x="2590090" y="3166283"/>
            <a:ext cx="4267200" cy="738664"/>
          </a:xfrm>
          <a:prstGeom prst="rect">
            <a:avLst/>
          </a:prstGeom>
          <a:solidFill>
            <a:srgbClr val="FF99FF"/>
          </a:solidFill>
        </p:spPr>
        <p:txBody>
          <a:bodyPr wrap="square" rtlCol="0">
            <a:spAutoFit/>
          </a:bodyPr>
          <a:lstStyle/>
          <a:p>
            <a:r>
              <a:rPr lang="en-US" sz="1400" i="1" dirty="0">
                <a:solidFill>
                  <a:srgbClr val="0000FF"/>
                </a:solidFill>
              </a:rPr>
              <a:t>3-5 months later…This explains the name by which post-CRVO NVG is known. What is that name?</a:t>
            </a:r>
          </a:p>
          <a:p>
            <a:r>
              <a:rPr lang="en-US" sz="1400" b="1" dirty="0">
                <a:solidFill>
                  <a:srgbClr val="0000FF"/>
                </a:solidFill>
              </a:rPr>
              <a:t>‘One-hundred-day glaucoma’</a:t>
            </a:r>
          </a:p>
        </p:txBody>
      </p:sp>
      <p:sp>
        <p:nvSpPr>
          <p:cNvPr id="12" name="TextBox 11">
            <a:extLst>
              <a:ext uri="{FF2B5EF4-FFF2-40B4-BE49-F238E27FC236}">
                <a16:creationId xmlns:a16="http://schemas.microsoft.com/office/drawing/2014/main" id="{024E6E21-4D32-403C-B1B9-6822574CB07A}"/>
              </a:ext>
            </a:extLst>
          </p:cNvPr>
          <p:cNvSpPr txBox="1"/>
          <p:nvPr/>
        </p:nvSpPr>
        <p:spPr>
          <a:xfrm>
            <a:off x="4078578" y="3973217"/>
            <a:ext cx="1050288" cy="307777"/>
          </a:xfrm>
          <a:prstGeom prst="rect">
            <a:avLst/>
          </a:prstGeom>
          <a:noFill/>
        </p:spPr>
        <p:txBody>
          <a:bodyPr wrap="none" rtlCol="0">
            <a:spAutoFit/>
          </a:bodyPr>
          <a:lstStyle/>
          <a:p>
            <a:r>
              <a:rPr lang="en-US" sz="1400" b="1" dirty="0">
                <a:solidFill>
                  <a:srgbClr val="0000FF"/>
                </a:solidFill>
                <a:latin typeface="Segoe Script" panose="020B0504020000000003" pitchFamily="34" charset="0"/>
              </a:rPr>
              <a:t>100-day</a:t>
            </a:r>
          </a:p>
        </p:txBody>
      </p:sp>
      <p:cxnSp>
        <p:nvCxnSpPr>
          <p:cNvPr id="13" name="Straight Connector 12">
            <a:extLst>
              <a:ext uri="{FF2B5EF4-FFF2-40B4-BE49-F238E27FC236}">
                <a16:creationId xmlns:a16="http://schemas.microsoft.com/office/drawing/2014/main" id="{93743779-5C0B-40B3-83E1-4BF7DB890323}"/>
              </a:ext>
            </a:extLst>
          </p:cNvPr>
          <p:cNvCxnSpPr>
            <a:cxnSpLocks/>
          </p:cNvCxnSpPr>
          <p:nvPr/>
        </p:nvCxnSpPr>
        <p:spPr>
          <a:xfrm flipV="1">
            <a:off x="3718181" y="4270558"/>
            <a:ext cx="796995" cy="1043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CCB50C9-C748-44E2-8501-4008F8FC74D4}"/>
              </a:ext>
            </a:extLst>
          </p:cNvPr>
          <p:cNvSpPr txBox="1"/>
          <p:nvPr/>
        </p:nvSpPr>
        <p:spPr>
          <a:xfrm>
            <a:off x="4430020" y="4209747"/>
            <a:ext cx="293670" cy="369332"/>
          </a:xfrm>
          <a:prstGeom prst="rect">
            <a:avLst/>
          </a:prstGeom>
          <a:noFill/>
        </p:spPr>
        <p:txBody>
          <a:bodyPr wrap="none" rtlCol="0">
            <a:spAutoFit/>
          </a:bodyPr>
          <a:lstStyle/>
          <a:p>
            <a:r>
              <a:rPr lang="en-US" dirty="0">
                <a:solidFill>
                  <a:srgbClr val="0000FF"/>
                </a:solidFill>
              </a:rPr>
              <a:t>^</a:t>
            </a:r>
          </a:p>
        </p:txBody>
      </p:sp>
      <p:sp>
        <p:nvSpPr>
          <p:cNvPr id="9" name="TextBox 8">
            <a:extLst>
              <a:ext uri="{FF2B5EF4-FFF2-40B4-BE49-F238E27FC236}">
                <a16:creationId xmlns:a16="http://schemas.microsoft.com/office/drawing/2014/main" id="{73121012-B189-44A3-8091-FA5F72964B7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FD31EBFD-B484-407C-B3BD-15DAC0A04A3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5262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24</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solidFill>
              </a:rPr>
              <a:t>Regarding RVO risk factors—may I introduce ‘</a:t>
            </a:r>
            <a:r>
              <a:rPr lang="en-US" altLang="en-US" sz="1600" b="1" i="1" dirty="0">
                <a:solidFill>
                  <a:schemeClr val="bg1"/>
                </a:solidFill>
              </a:rPr>
              <a:t>the</a:t>
            </a:r>
            <a:r>
              <a:rPr lang="en-US" altLang="en-US" sz="1600" i="1" dirty="0">
                <a:solidFill>
                  <a:schemeClr val="bg1"/>
                </a:solidFill>
              </a:rPr>
              <a:t> </a:t>
            </a:r>
            <a:r>
              <a:rPr lang="en-US" altLang="en-US" sz="1600" b="1" i="1" dirty="0">
                <a:solidFill>
                  <a:schemeClr val="bg1"/>
                </a:solidFill>
              </a:rPr>
              <a:t>H’</a:t>
            </a:r>
            <a:r>
              <a:rPr lang="en-US" altLang="en-US" sz="1600" i="1" dirty="0">
                <a:solidFill>
                  <a:schemeClr val="bg1"/>
                </a:solidFill>
              </a:rPr>
              <a:t>s.’ You know three already; what are the others?</a:t>
            </a:r>
          </a:p>
          <a:p>
            <a:pPr eaLnBrk="1" hangingPunct="1">
              <a:spcBef>
                <a:spcPct val="0"/>
              </a:spcBef>
              <a:buClrTx/>
              <a:buSzTx/>
              <a:buFontTx/>
              <a:buNone/>
            </a:pPr>
            <a:r>
              <a:rPr lang="en-US" altLang="en-US" sz="1600" dirty="0">
                <a:solidFill>
                  <a:schemeClr val="bg1"/>
                </a:solidFill>
              </a:rPr>
              <a:t>--</a:t>
            </a:r>
            <a:r>
              <a:rPr lang="en-US" altLang="en-US" b="1" dirty="0">
                <a:solidFill>
                  <a:schemeClr val="bg1"/>
                </a:solidFill>
              </a:rPr>
              <a:t>H</a:t>
            </a:r>
            <a:r>
              <a:rPr lang="en-US" altLang="en-US" sz="1600" dirty="0">
                <a:solidFill>
                  <a:schemeClr val="bg1"/>
                </a:solidFill>
              </a:rPr>
              <a:t>ypertension</a:t>
            </a:r>
          </a:p>
          <a:p>
            <a:pPr eaLnBrk="1" hangingPunct="1">
              <a:spcBef>
                <a:spcPct val="0"/>
              </a:spcBef>
              <a:buClrTx/>
              <a:buSzTx/>
              <a:buFontTx/>
              <a:buNone/>
            </a:pPr>
            <a:r>
              <a:rPr lang="en-US" altLang="en-US" sz="1600" dirty="0">
                <a:solidFill>
                  <a:schemeClr val="bg1"/>
                </a:solidFill>
              </a:rPr>
              <a:t>--</a:t>
            </a:r>
            <a:r>
              <a:rPr lang="en-US" altLang="en-US" b="1" dirty="0">
                <a:solidFill>
                  <a:schemeClr val="bg1"/>
                </a:solidFill>
              </a:rPr>
              <a:t>H</a:t>
            </a:r>
            <a:r>
              <a:rPr lang="en-US" altLang="en-US" dirty="0">
                <a:solidFill>
                  <a:schemeClr val="bg1"/>
                </a:solidFill>
              </a:rPr>
              <a:t>i</a:t>
            </a:r>
            <a:r>
              <a:rPr lang="en-US" altLang="en-US" sz="1600" dirty="0">
                <a:solidFill>
                  <a:schemeClr val="bg1"/>
                </a:solidFill>
              </a:rPr>
              <a:t>gh IOP (</a:t>
            </a:r>
            <a:r>
              <a:rPr lang="en-US" altLang="en-US" sz="1600" dirty="0" err="1">
                <a:solidFill>
                  <a:schemeClr val="bg1"/>
                </a:solidFill>
              </a:rPr>
              <a:t>ie</a:t>
            </a:r>
            <a:r>
              <a:rPr lang="en-US" altLang="en-US" sz="1600" dirty="0">
                <a:solidFill>
                  <a:schemeClr val="bg1"/>
                </a:solidFill>
              </a:rPr>
              <a:t>, OAG) </a:t>
            </a:r>
          </a:p>
          <a:p>
            <a:pPr eaLnBrk="1" hangingPunct="1">
              <a:spcBef>
                <a:spcPct val="0"/>
              </a:spcBef>
              <a:buClrTx/>
              <a:buSzTx/>
              <a:buFontTx/>
              <a:buNone/>
            </a:pPr>
            <a:r>
              <a:rPr lang="en-US" altLang="en-US" sz="1600" dirty="0">
                <a:solidFill>
                  <a:schemeClr val="bg1"/>
                </a:solidFill>
              </a:rPr>
              <a:t>--</a:t>
            </a:r>
            <a:r>
              <a:rPr lang="en-US" altLang="en-US" b="1" dirty="0">
                <a:solidFill>
                  <a:schemeClr val="bg1"/>
                </a:solidFill>
              </a:rPr>
              <a:t>H</a:t>
            </a:r>
            <a:r>
              <a:rPr lang="en-US" altLang="en-US" sz="1600" dirty="0">
                <a:solidFill>
                  <a:schemeClr val="bg1"/>
                </a:solidFill>
              </a:rPr>
              <a:t>yperglycemia (in CRVO fer </a:t>
            </a:r>
            <a:r>
              <a:rPr lang="en-US" altLang="en-US" sz="1600" dirty="0" err="1">
                <a:solidFill>
                  <a:schemeClr val="bg1"/>
                </a:solidFill>
              </a:rPr>
              <a:t>shur</a:t>
            </a:r>
            <a:r>
              <a:rPr lang="en-US" altLang="en-US" sz="1600" dirty="0">
                <a:solidFill>
                  <a:schemeClr val="bg1"/>
                </a:solidFill>
              </a:rPr>
              <a:t>; not clear re BRVO)</a:t>
            </a:r>
          </a:p>
          <a:p>
            <a:pPr eaLnBrk="1" hangingPunct="1"/>
            <a:r>
              <a:rPr lang="en-US" altLang="en-US" sz="1600" dirty="0">
                <a:solidFill>
                  <a:schemeClr val="bg1"/>
                </a:solidFill>
              </a:rPr>
              <a:t>--</a:t>
            </a:r>
            <a:r>
              <a:rPr lang="en-US" altLang="en-US" sz="1600" b="1" dirty="0">
                <a:solidFill>
                  <a:schemeClr val="bg1"/>
                </a:solidFill>
              </a:rPr>
              <a:t>H</a:t>
            </a:r>
            <a:endParaRPr lang="en-US" altLang="en-US" sz="1600" dirty="0">
              <a:solidFill>
                <a:schemeClr val="bg1"/>
              </a:solidFill>
            </a:endParaRP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H</a:t>
            </a:r>
            <a:endParaRPr lang="en-US" altLang="en-US" sz="1600" dirty="0">
              <a:solidFill>
                <a:schemeClr val="bg1"/>
              </a:solidFill>
            </a:endParaRPr>
          </a:p>
        </p:txBody>
      </p:sp>
      <p:sp>
        <p:nvSpPr>
          <p:cNvPr id="8" name="Rectangle 2">
            <a:extLst>
              <a:ext uri="{FF2B5EF4-FFF2-40B4-BE49-F238E27FC236}">
                <a16:creationId xmlns:a16="http://schemas.microsoft.com/office/drawing/2014/main" id="{77DF98A6-5B54-462F-85E1-C58299D00055}"/>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44D79B41-3B4E-4D2B-A53B-A004CA6C226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58712589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240</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 </a:t>
            </a:r>
            <a:r>
              <a:rPr lang="en-US" sz="1400" dirty="0">
                <a:solidFill>
                  <a:srgbClr val="888888"/>
                </a:solidFill>
              </a:rPr>
              <a:t>, a disastrous sequelae)</a:t>
            </a:r>
          </a:p>
        </p:txBody>
      </p:sp>
      <p:sp>
        <p:nvSpPr>
          <p:cNvPr id="9" name="TextBox 8">
            <a:extLst>
              <a:ext uri="{FF2B5EF4-FFF2-40B4-BE49-F238E27FC236}">
                <a16:creationId xmlns:a16="http://schemas.microsoft.com/office/drawing/2014/main" id="{F6193309-1940-431E-9B4F-AECEE29B31BB}"/>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rgbClr val="0000FF"/>
                </a:solidFill>
              </a:rPr>
              <a:t>OK, it makes sense that we want to preclude development of NVG. But wouldn’t it be better to do this via DFE, looking for the onset of NVD or NVE?</a:t>
            </a:r>
            <a:endParaRPr lang="en-US" sz="1400" i="1" dirty="0">
              <a:solidFill>
                <a:srgbClr val="FFD85D"/>
              </a:solidFill>
            </a:endParaRPr>
          </a:p>
          <a:p>
            <a:r>
              <a:rPr lang="en-US" sz="1400" dirty="0">
                <a:solidFill>
                  <a:srgbClr val="FFD85D"/>
                </a:solidFill>
              </a:rPr>
              <a:t>No, that would be a distinctly inadequate strategy</a:t>
            </a:r>
          </a:p>
          <a:p>
            <a:endParaRPr lang="en-US" sz="1400" i="1" dirty="0">
              <a:solidFill>
                <a:srgbClr val="FFD85D"/>
              </a:solidFill>
            </a:endParaRPr>
          </a:p>
          <a:p>
            <a:r>
              <a:rPr lang="en-US" sz="1400" i="1" dirty="0">
                <a:solidFill>
                  <a:srgbClr val="FFD85D"/>
                </a:solidFill>
              </a:rPr>
              <a:t>Why is DFE inadequate as a surveillance method in CRVO?</a:t>
            </a:r>
          </a:p>
          <a:p>
            <a:r>
              <a:rPr lang="en-US" sz="1400" dirty="0">
                <a:solidFill>
                  <a:srgbClr val="FFD85D"/>
                </a:solidFill>
              </a:rPr>
              <a:t>Because very frequently, anterior-seg neo in CRVO occurs without neovascularization of the posterior segment</a:t>
            </a:r>
          </a:p>
        </p:txBody>
      </p:sp>
      <p:sp>
        <p:nvSpPr>
          <p:cNvPr id="8" name="TextBox 7">
            <a:extLst>
              <a:ext uri="{FF2B5EF4-FFF2-40B4-BE49-F238E27FC236}">
                <a16:creationId xmlns:a16="http://schemas.microsoft.com/office/drawing/2014/main" id="{6559B65B-E1B1-4FE7-B9A4-7E5B35AB6CC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C5E32836-7CCE-46CB-9759-A7742373EC6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46939306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241</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 </a:t>
            </a:r>
            <a:r>
              <a:rPr lang="en-US" sz="1400" dirty="0">
                <a:solidFill>
                  <a:srgbClr val="888888"/>
                </a:solidFill>
              </a:rPr>
              <a:t>, a disastrous sequelae)</a:t>
            </a:r>
          </a:p>
        </p:txBody>
      </p:sp>
      <p:sp>
        <p:nvSpPr>
          <p:cNvPr id="8" name="TextBox 7">
            <a:extLst>
              <a:ext uri="{FF2B5EF4-FFF2-40B4-BE49-F238E27FC236}">
                <a16:creationId xmlns:a16="http://schemas.microsoft.com/office/drawing/2014/main" id="{180A6800-CD2B-44D5-8579-231BA533FF5E}"/>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rgbClr val="0000FF"/>
                </a:solidFill>
              </a:rPr>
              <a:t>OK, it makes sense that we want to preclude development of NVG. But wouldn’t it be better to do this via DFE, looking for the onset of NVD or NVE?</a:t>
            </a:r>
          </a:p>
          <a:p>
            <a:r>
              <a:rPr lang="en-US" sz="1400" dirty="0">
                <a:solidFill>
                  <a:srgbClr val="0000FF"/>
                </a:solidFill>
              </a:rPr>
              <a:t>No, that would be a distinctly inadequate strategy</a:t>
            </a:r>
          </a:p>
          <a:p>
            <a:endParaRPr lang="en-US" sz="1400" i="1" dirty="0">
              <a:solidFill>
                <a:srgbClr val="FFD85D"/>
              </a:solidFill>
            </a:endParaRPr>
          </a:p>
          <a:p>
            <a:r>
              <a:rPr lang="en-US" sz="1400" i="1" dirty="0">
                <a:solidFill>
                  <a:srgbClr val="FFD85D"/>
                </a:solidFill>
              </a:rPr>
              <a:t>Why is DFE inadequate as a surveillance method in CRVO?</a:t>
            </a:r>
          </a:p>
          <a:p>
            <a:r>
              <a:rPr lang="en-US" sz="1400" dirty="0">
                <a:solidFill>
                  <a:srgbClr val="FFD85D"/>
                </a:solidFill>
              </a:rPr>
              <a:t>Because very frequently, anterior-seg neo in CRVO occurs without neovascularization of the posterior segment</a:t>
            </a:r>
          </a:p>
        </p:txBody>
      </p:sp>
      <p:sp>
        <p:nvSpPr>
          <p:cNvPr id="9" name="TextBox 8">
            <a:extLst>
              <a:ext uri="{FF2B5EF4-FFF2-40B4-BE49-F238E27FC236}">
                <a16:creationId xmlns:a16="http://schemas.microsoft.com/office/drawing/2014/main" id="{210EC6CC-981F-4304-B05B-4577B8690B2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23704525-788B-4FDD-BB35-C461FDFA218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2916591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242</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a:t>
            </a:r>
            <a:r>
              <a:rPr lang="en-US" sz="1400" b="1" dirty="0">
                <a:solidFill>
                  <a:srgbClr val="0000FF"/>
                </a:solidFill>
              </a:rPr>
              <a:t> </a:t>
            </a:r>
            <a:r>
              <a:rPr lang="en-US" sz="1400" dirty="0">
                <a:solidFill>
                  <a:srgbClr val="888888"/>
                </a:solidFill>
              </a:rPr>
              <a:t>, a disastrous sequelae)</a:t>
            </a:r>
          </a:p>
        </p:txBody>
      </p:sp>
      <p:sp>
        <p:nvSpPr>
          <p:cNvPr id="8" name="TextBox 7">
            <a:extLst>
              <a:ext uri="{FF2B5EF4-FFF2-40B4-BE49-F238E27FC236}">
                <a16:creationId xmlns:a16="http://schemas.microsoft.com/office/drawing/2014/main" id="{5B038D27-9131-4E25-AAA3-1116375CA45F}"/>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rgbClr val="0000FF"/>
                </a:solidFill>
              </a:rPr>
              <a:t>OK, it makes sense that we want to preclude development of NVG. But wouldn’t it be better to do this via DFE, looking for the onset of NVD or NVE?</a:t>
            </a:r>
          </a:p>
          <a:p>
            <a:r>
              <a:rPr lang="en-US" sz="1400" dirty="0">
                <a:solidFill>
                  <a:srgbClr val="0000FF"/>
                </a:solidFill>
              </a:rPr>
              <a:t>No, that would be a distinctly inadequate strategy</a:t>
            </a:r>
          </a:p>
          <a:p>
            <a:endParaRPr lang="en-US" sz="1400" i="1" dirty="0">
              <a:solidFill>
                <a:srgbClr val="0000FF"/>
              </a:solidFill>
            </a:endParaRPr>
          </a:p>
          <a:p>
            <a:r>
              <a:rPr lang="en-US" sz="1400" i="1" dirty="0">
                <a:solidFill>
                  <a:srgbClr val="0000FF"/>
                </a:solidFill>
              </a:rPr>
              <a:t>Why is DFE inadequate as a surveillance method in CRVO?</a:t>
            </a:r>
            <a:endParaRPr lang="en-US" sz="1400" i="1" dirty="0">
              <a:solidFill>
                <a:srgbClr val="FFD85D"/>
              </a:solidFill>
            </a:endParaRPr>
          </a:p>
          <a:p>
            <a:r>
              <a:rPr lang="en-US" sz="1400" dirty="0">
                <a:solidFill>
                  <a:srgbClr val="FFD85D"/>
                </a:solidFill>
              </a:rPr>
              <a:t>Because very frequently, anterior-seg neo in CRVO occurs without neovascularization of the posterior segment</a:t>
            </a:r>
          </a:p>
        </p:txBody>
      </p:sp>
      <p:sp>
        <p:nvSpPr>
          <p:cNvPr id="9" name="TextBox 8">
            <a:extLst>
              <a:ext uri="{FF2B5EF4-FFF2-40B4-BE49-F238E27FC236}">
                <a16:creationId xmlns:a16="http://schemas.microsoft.com/office/drawing/2014/main" id="{6512231C-4BB7-4456-BF46-7050D28EE71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62FA6B9E-D139-47D8-9BB4-E40EFB8D548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50299402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243</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 </a:t>
            </a:r>
            <a:r>
              <a:rPr lang="en-US" sz="1400" dirty="0">
                <a:solidFill>
                  <a:srgbClr val="888888"/>
                </a:solidFill>
              </a:rPr>
              <a:t>, a disastrous sequelae)</a:t>
            </a:r>
          </a:p>
        </p:txBody>
      </p:sp>
      <p:sp>
        <p:nvSpPr>
          <p:cNvPr id="8" name="TextBox 7">
            <a:extLst>
              <a:ext uri="{FF2B5EF4-FFF2-40B4-BE49-F238E27FC236}">
                <a16:creationId xmlns:a16="http://schemas.microsoft.com/office/drawing/2014/main" id="{2C3F2C5A-03B0-4A90-B413-4232CC2ED3BA}"/>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rgbClr val="0000FF"/>
                </a:solidFill>
              </a:rPr>
              <a:t>OK, it makes sense that we want to preclude development of NVG. But wouldn’t it be better to do this via DFE, looking for the onset of NVD or NVE?</a:t>
            </a:r>
          </a:p>
          <a:p>
            <a:r>
              <a:rPr lang="en-US" sz="1400" dirty="0">
                <a:solidFill>
                  <a:srgbClr val="0000FF"/>
                </a:solidFill>
              </a:rPr>
              <a:t>No, that would be a distinctly inadequate strategy</a:t>
            </a:r>
          </a:p>
          <a:p>
            <a:endParaRPr lang="en-US" sz="1400" i="1" dirty="0">
              <a:solidFill>
                <a:srgbClr val="0000FF"/>
              </a:solidFill>
            </a:endParaRPr>
          </a:p>
          <a:p>
            <a:r>
              <a:rPr lang="en-US" sz="1400" i="1" dirty="0">
                <a:solidFill>
                  <a:srgbClr val="0000FF"/>
                </a:solidFill>
              </a:rPr>
              <a:t>Why is DFE inadequate as a surveillance method in CRVO?</a:t>
            </a:r>
          </a:p>
          <a:p>
            <a:r>
              <a:rPr lang="en-US" sz="1400" dirty="0">
                <a:solidFill>
                  <a:srgbClr val="0000FF"/>
                </a:solidFill>
              </a:rPr>
              <a:t>Because very frequently, anterior-seg neo in CRVO occurs </a:t>
            </a:r>
            <a:r>
              <a:rPr lang="en-US" sz="1400" b="1" dirty="0">
                <a:solidFill>
                  <a:srgbClr val="0000FF"/>
                </a:solidFill>
              </a:rPr>
              <a:t>without</a:t>
            </a:r>
            <a:r>
              <a:rPr lang="en-US" sz="1400" dirty="0">
                <a:solidFill>
                  <a:srgbClr val="0000FF"/>
                </a:solidFill>
              </a:rPr>
              <a:t> neovascularization of the posterior segment</a:t>
            </a:r>
          </a:p>
        </p:txBody>
      </p:sp>
      <p:sp>
        <p:nvSpPr>
          <p:cNvPr id="9" name="TextBox 8">
            <a:extLst>
              <a:ext uri="{FF2B5EF4-FFF2-40B4-BE49-F238E27FC236}">
                <a16:creationId xmlns:a16="http://schemas.microsoft.com/office/drawing/2014/main" id="{23C057F4-B6DB-4AAF-9E2C-9480E819235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9D16CE4E-5465-4A80-A024-484585162E1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1677374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244</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 </a:t>
            </a:r>
            <a:r>
              <a:rPr lang="en-US" sz="1400" dirty="0">
                <a:solidFill>
                  <a:srgbClr val="888888"/>
                </a:solidFill>
              </a:rPr>
              <a:t>, a disastrous sequelae)</a:t>
            </a:r>
          </a:p>
        </p:txBody>
      </p:sp>
      <p:sp>
        <p:nvSpPr>
          <p:cNvPr id="9" name="TextBox 8">
            <a:extLst>
              <a:ext uri="{FF2B5EF4-FFF2-40B4-BE49-F238E27FC236}">
                <a16:creationId xmlns:a16="http://schemas.microsoft.com/office/drawing/2014/main" id="{65D3E1C9-3569-4A33-A0AB-B7527B0EBF7C}"/>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rgbClr val="0000FF"/>
                </a:solidFill>
              </a:rPr>
              <a:t>anterior-seg neo in CRVO occurs </a:t>
            </a:r>
            <a:r>
              <a:rPr lang="en-US" sz="1400" b="1" u="sng" dirty="0">
                <a:solidFill>
                  <a:srgbClr val="0000FF"/>
                </a:solidFill>
              </a:rPr>
              <a:t>without</a:t>
            </a:r>
            <a:r>
              <a:rPr lang="en-US" sz="1400" u="sng" dirty="0">
                <a:solidFill>
                  <a:srgbClr val="0000FF"/>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rgbClr val="0000FF"/>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endParaRPr lang="en-US" sz="1400" i="1" dirty="0">
              <a:solidFill>
                <a:srgbClr val="97E4FF"/>
              </a:solidFill>
            </a:endParaRPr>
          </a:p>
          <a:p>
            <a:r>
              <a:rPr lang="en-US" sz="1400" dirty="0">
                <a:solidFill>
                  <a:srgbClr val="97E4FF"/>
                </a:solidFill>
              </a:rPr>
              <a:t>No, that would be a distinctly inadequate strategy. Gonio must be performed at every visit.</a:t>
            </a:r>
          </a:p>
          <a:p>
            <a:endParaRPr lang="en-US" sz="1400" i="1" dirty="0">
              <a:solidFill>
                <a:srgbClr val="97E4FF"/>
              </a:solidFill>
            </a:endParaRPr>
          </a:p>
          <a:p>
            <a:r>
              <a:rPr lang="en-US" sz="1400" i="1" dirty="0">
                <a:solidFill>
                  <a:srgbClr val="97E4FF"/>
                </a:solidFill>
              </a:rPr>
              <a:t>Why is iris surveillance inadequate?</a:t>
            </a:r>
          </a:p>
          <a:p>
            <a:r>
              <a:rPr lang="en-US" sz="1400" dirty="0">
                <a:solidFill>
                  <a:srgbClr val="97E4FF"/>
                </a:solidFill>
              </a:rPr>
              <a:t>Because in some cases, NVA in CRVO occurs without neovascularization of the iris</a:t>
            </a:r>
          </a:p>
        </p:txBody>
      </p:sp>
      <p:sp>
        <p:nvSpPr>
          <p:cNvPr id="10" name="TextBox 9">
            <a:extLst>
              <a:ext uri="{FF2B5EF4-FFF2-40B4-BE49-F238E27FC236}">
                <a16:creationId xmlns:a16="http://schemas.microsoft.com/office/drawing/2014/main" id="{8111A647-B415-4712-90CA-F71E9015E3F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D6767D03-DA0F-4BCD-AD22-208C0C3CAEC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78929422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245</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 </a:t>
            </a:r>
            <a:r>
              <a:rPr lang="en-US" sz="1400" dirty="0">
                <a:solidFill>
                  <a:srgbClr val="888888"/>
                </a:solidFill>
              </a:rPr>
              <a:t>, a disastrous sequelae)</a:t>
            </a:r>
          </a:p>
        </p:txBody>
      </p:sp>
      <p:sp>
        <p:nvSpPr>
          <p:cNvPr id="9" name="TextBox 8">
            <a:extLst>
              <a:ext uri="{FF2B5EF4-FFF2-40B4-BE49-F238E27FC236}">
                <a16:creationId xmlns:a16="http://schemas.microsoft.com/office/drawing/2014/main" id="{9504EDF5-C98F-476E-9C88-B4DA25FC4483}"/>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rgbClr val="0000FF"/>
                </a:solidFill>
              </a:rPr>
              <a:t>anterior-seg neo in CRVO occurs </a:t>
            </a:r>
            <a:r>
              <a:rPr lang="en-US" sz="1400" b="1" u="sng" dirty="0">
                <a:solidFill>
                  <a:srgbClr val="0000FF"/>
                </a:solidFill>
              </a:rPr>
              <a:t>without</a:t>
            </a:r>
            <a:r>
              <a:rPr lang="en-US" sz="1400" u="sng" dirty="0">
                <a:solidFill>
                  <a:srgbClr val="0000FF"/>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rgbClr val="0000FF"/>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p>
          <a:p>
            <a:r>
              <a:rPr lang="en-US" sz="1400" dirty="0">
                <a:solidFill>
                  <a:srgbClr val="0000FF"/>
                </a:solidFill>
              </a:rPr>
              <a:t>No, that would be a distinctly inadequate strategy. Gonio must be performed at every visit.</a:t>
            </a:r>
          </a:p>
          <a:p>
            <a:endParaRPr lang="en-US" sz="1400" i="1" dirty="0">
              <a:solidFill>
                <a:srgbClr val="97E4FF"/>
              </a:solidFill>
            </a:endParaRPr>
          </a:p>
          <a:p>
            <a:r>
              <a:rPr lang="en-US" sz="1400" i="1" dirty="0">
                <a:solidFill>
                  <a:srgbClr val="97E4FF"/>
                </a:solidFill>
              </a:rPr>
              <a:t>Why is iris surveillance inadequate?</a:t>
            </a:r>
          </a:p>
          <a:p>
            <a:r>
              <a:rPr lang="en-US" sz="1400" dirty="0">
                <a:solidFill>
                  <a:srgbClr val="97E4FF"/>
                </a:solidFill>
              </a:rPr>
              <a:t>Because in some cases, NVA in CRVO occurs without neovascularization of the iris</a:t>
            </a:r>
          </a:p>
        </p:txBody>
      </p:sp>
      <p:sp>
        <p:nvSpPr>
          <p:cNvPr id="10" name="TextBox 9">
            <a:extLst>
              <a:ext uri="{FF2B5EF4-FFF2-40B4-BE49-F238E27FC236}">
                <a16:creationId xmlns:a16="http://schemas.microsoft.com/office/drawing/2014/main" id="{8AF03A2D-1A84-43C8-942F-F7E60323737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2AFA2142-D791-401E-AD03-78E17B67389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74460232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246</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 </a:t>
            </a:r>
            <a:r>
              <a:rPr lang="en-US" sz="1400" dirty="0">
                <a:solidFill>
                  <a:srgbClr val="888888"/>
                </a:solidFill>
              </a:rPr>
              <a:t>, a disastrous sequelae)</a:t>
            </a:r>
          </a:p>
        </p:txBody>
      </p:sp>
      <p:sp>
        <p:nvSpPr>
          <p:cNvPr id="9" name="TextBox 8">
            <a:extLst>
              <a:ext uri="{FF2B5EF4-FFF2-40B4-BE49-F238E27FC236}">
                <a16:creationId xmlns:a16="http://schemas.microsoft.com/office/drawing/2014/main" id="{C17DCB56-0311-45DE-8E2F-F50AFE9634F0}"/>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rgbClr val="0000FF"/>
                </a:solidFill>
              </a:rPr>
              <a:t>anterior-seg neo in CRVO occurs </a:t>
            </a:r>
            <a:r>
              <a:rPr lang="en-US" sz="1400" b="1" u="sng" dirty="0">
                <a:solidFill>
                  <a:srgbClr val="0000FF"/>
                </a:solidFill>
              </a:rPr>
              <a:t>without</a:t>
            </a:r>
            <a:r>
              <a:rPr lang="en-US" sz="1400" u="sng" dirty="0">
                <a:solidFill>
                  <a:srgbClr val="0000FF"/>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rgbClr val="0000FF"/>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p>
          <a:p>
            <a:r>
              <a:rPr lang="en-US" sz="1400" dirty="0">
                <a:solidFill>
                  <a:srgbClr val="0000FF"/>
                </a:solidFill>
              </a:rPr>
              <a:t>No, that would be a distinctly inadequate strategy. Gonio must be performed at every visit.</a:t>
            </a:r>
          </a:p>
          <a:p>
            <a:endParaRPr lang="en-US" sz="1400" i="1" dirty="0">
              <a:solidFill>
                <a:srgbClr val="0000FF"/>
              </a:solidFill>
            </a:endParaRPr>
          </a:p>
          <a:p>
            <a:r>
              <a:rPr lang="en-US" sz="1400" i="1" dirty="0">
                <a:solidFill>
                  <a:srgbClr val="0000FF"/>
                </a:solidFill>
              </a:rPr>
              <a:t>Why is iris surveillance inadequate?</a:t>
            </a:r>
            <a:endParaRPr lang="en-US" sz="1400" i="1" dirty="0">
              <a:solidFill>
                <a:srgbClr val="97E4FF"/>
              </a:solidFill>
            </a:endParaRPr>
          </a:p>
          <a:p>
            <a:r>
              <a:rPr lang="en-US" sz="1400" dirty="0">
                <a:solidFill>
                  <a:srgbClr val="97E4FF"/>
                </a:solidFill>
              </a:rPr>
              <a:t>Because in some cases, NVA in CRVO occurs without neovascularization of the iris</a:t>
            </a:r>
          </a:p>
        </p:txBody>
      </p:sp>
      <p:sp>
        <p:nvSpPr>
          <p:cNvPr id="10" name="TextBox 9">
            <a:extLst>
              <a:ext uri="{FF2B5EF4-FFF2-40B4-BE49-F238E27FC236}">
                <a16:creationId xmlns:a16="http://schemas.microsoft.com/office/drawing/2014/main" id="{5C0461DF-9FDC-4774-8A14-D25205A66A1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479CEA76-C4E2-4972-AEDA-15B28BF1B6B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43096242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247</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rgbClr val="0000FF"/>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0000FF"/>
                </a:solidFill>
              </a:rPr>
              <a:t>could result in  NVG</a:t>
            </a:r>
            <a:r>
              <a:rPr lang="en-US" sz="1400" b="1" u="sng" dirty="0">
                <a:solidFill>
                  <a:srgbClr val="0000FF"/>
                </a:solidFill>
              </a:rPr>
              <a:t> </a:t>
            </a:r>
            <a:r>
              <a:rPr lang="en-US" sz="1400" dirty="0">
                <a:solidFill>
                  <a:srgbClr val="888888"/>
                </a:solidFill>
              </a:rPr>
              <a:t>, a disastrous sequelae)</a:t>
            </a:r>
          </a:p>
        </p:txBody>
      </p:sp>
      <p:sp>
        <p:nvSpPr>
          <p:cNvPr id="9" name="TextBox 8">
            <a:extLst>
              <a:ext uri="{FF2B5EF4-FFF2-40B4-BE49-F238E27FC236}">
                <a16:creationId xmlns:a16="http://schemas.microsoft.com/office/drawing/2014/main" id="{47FD18E8-3C8E-4F09-9F22-B4076EE0B540}"/>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rgbClr val="0000FF"/>
                </a:solidFill>
              </a:rPr>
              <a:t>anterior-seg neo in CRVO occurs </a:t>
            </a:r>
            <a:r>
              <a:rPr lang="en-US" sz="1400" b="1" u="sng" dirty="0">
                <a:solidFill>
                  <a:srgbClr val="0000FF"/>
                </a:solidFill>
              </a:rPr>
              <a:t>without</a:t>
            </a:r>
            <a:r>
              <a:rPr lang="en-US" sz="1400" u="sng" dirty="0">
                <a:solidFill>
                  <a:srgbClr val="0000FF"/>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rgbClr val="0000FF"/>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p>
          <a:p>
            <a:r>
              <a:rPr lang="en-US" sz="1400" dirty="0">
                <a:solidFill>
                  <a:srgbClr val="0000FF"/>
                </a:solidFill>
              </a:rPr>
              <a:t>No, that would be a distinctly inadequate strategy. Gonio must be performed at every visit.</a:t>
            </a:r>
          </a:p>
          <a:p>
            <a:endParaRPr lang="en-US" sz="1400" i="1" dirty="0">
              <a:solidFill>
                <a:srgbClr val="0000FF"/>
              </a:solidFill>
            </a:endParaRPr>
          </a:p>
          <a:p>
            <a:r>
              <a:rPr lang="en-US" sz="1400" i="1" dirty="0">
                <a:solidFill>
                  <a:srgbClr val="0000FF"/>
                </a:solidFill>
              </a:rPr>
              <a:t>Why is iris surveillance inadequate?</a:t>
            </a:r>
          </a:p>
          <a:p>
            <a:r>
              <a:rPr lang="en-US" sz="1400" dirty="0">
                <a:solidFill>
                  <a:srgbClr val="0000FF"/>
                </a:solidFill>
              </a:rPr>
              <a:t>Because in some cases, NVA in CRVO occurs without neovascularization of the iris</a:t>
            </a:r>
          </a:p>
        </p:txBody>
      </p:sp>
      <p:sp>
        <p:nvSpPr>
          <p:cNvPr id="10" name="TextBox 9">
            <a:extLst>
              <a:ext uri="{FF2B5EF4-FFF2-40B4-BE49-F238E27FC236}">
                <a16:creationId xmlns:a16="http://schemas.microsoft.com/office/drawing/2014/main" id="{34951C2F-FFF9-4324-A03A-B472B9CB768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E7A8EBC4-3358-42C4-88C6-3A95EF386EB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563245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248</a:t>
            </a:fld>
            <a:endParaRPr lang="en-US" altLang="en-US"/>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888888"/>
                </a:solidFill>
              </a:rPr>
              <a:t>could result in  NVG </a:t>
            </a:r>
            <a:r>
              <a:rPr lang="en-US" sz="1400" dirty="0">
                <a:solidFill>
                  <a:srgbClr val="888888"/>
                </a:solidFill>
              </a:rPr>
              <a:t>, a disastrous sequelae)</a:t>
            </a:r>
          </a:p>
        </p:txBody>
      </p:sp>
      <p:sp>
        <p:nvSpPr>
          <p:cNvPr id="14" name="TextBox 13">
            <a:extLst>
              <a:ext uri="{FF2B5EF4-FFF2-40B4-BE49-F238E27FC236}">
                <a16:creationId xmlns:a16="http://schemas.microsoft.com/office/drawing/2014/main" id="{3A864B22-965B-463D-ADBD-C7EA55D05D96}"/>
              </a:ext>
            </a:extLst>
          </p:cNvPr>
          <p:cNvSpPr txBox="1"/>
          <p:nvPr/>
        </p:nvSpPr>
        <p:spPr>
          <a:xfrm>
            <a:off x="3248561" y="6422817"/>
            <a:ext cx="2646878" cy="276999"/>
          </a:xfrm>
          <a:prstGeom prst="rect">
            <a:avLst/>
          </a:prstGeom>
          <a:noFill/>
        </p:spPr>
        <p:txBody>
          <a:bodyPr wrap="none" rtlCol="0">
            <a:spAutoFit/>
          </a:bodyPr>
          <a:lstStyle/>
          <a:p>
            <a:pPr algn="ctr"/>
            <a:r>
              <a:rPr lang="en-US" sz="1200" i="1" dirty="0"/>
              <a:t>(No question—proceed when ready)</a:t>
            </a:r>
          </a:p>
        </p:txBody>
      </p:sp>
      <p:sp>
        <p:nvSpPr>
          <p:cNvPr id="16" name="TextBox 15">
            <a:extLst>
              <a:ext uri="{FF2B5EF4-FFF2-40B4-BE49-F238E27FC236}">
                <a16:creationId xmlns:a16="http://schemas.microsoft.com/office/drawing/2014/main" id="{1230C4D1-41EF-4ECE-A8CD-90A4DA3FE8C4}"/>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rgbClr val="0000FF"/>
                </a:solidFill>
              </a:rPr>
              <a:t>anterior-seg neo in CRVO occurs </a:t>
            </a:r>
            <a:r>
              <a:rPr lang="en-US" sz="1400" b="1" u="sng" dirty="0">
                <a:solidFill>
                  <a:srgbClr val="0000FF"/>
                </a:solidFill>
              </a:rPr>
              <a:t>without</a:t>
            </a:r>
            <a:r>
              <a:rPr lang="en-US" sz="1400" u="sng" dirty="0">
                <a:solidFill>
                  <a:srgbClr val="0000FF"/>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chemeClr val="bg1">
                    <a:lumMod val="65000"/>
                  </a:schemeClr>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p>
          <a:p>
            <a:r>
              <a:rPr lang="en-US" sz="1400" dirty="0">
                <a:solidFill>
                  <a:schemeClr val="bg1">
                    <a:lumMod val="65000"/>
                  </a:schemeClr>
                </a:solidFill>
              </a:rPr>
              <a:t>No, that would be a distinctly inadequate strategy. Gonio must be performed at every visit.</a:t>
            </a:r>
          </a:p>
          <a:p>
            <a:endParaRPr lang="en-US" sz="1400" i="1" dirty="0">
              <a:solidFill>
                <a:schemeClr val="bg1">
                  <a:lumMod val="65000"/>
                </a:schemeClr>
              </a:solidFill>
            </a:endParaRPr>
          </a:p>
          <a:p>
            <a:r>
              <a:rPr lang="en-US" sz="1400" i="1" dirty="0">
                <a:solidFill>
                  <a:schemeClr val="bg1">
                    <a:lumMod val="65000"/>
                  </a:schemeClr>
                </a:solidFill>
              </a:rPr>
              <a:t>Why is iris surveillance inadequate?</a:t>
            </a:r>
          </a:p>
          <a:p>
            <a:r>
              <a:rPr lang="en-US" sz="1400" dirty="0">
                <a:solidFill>
                  <a:schemeClr val="bg1">
                    <a:lumMod val="65000"/>
                  </a:schemeClr>
                </a:solidFill>
              </a:rPr>
              <a:t>Because in some cases, NVA in CRVO occurs without neovascularization of the iris</a:t>
            </a:r>
          </a:p>
        </p:txBody>
      </p:sp>
      <p:sp>
        <p:nvSpPr>
          <p:cNvPr id="12" name="TextBox 11">
            <a:extLst>
              <a:ext uri="{FF2B5EF4-FFF2-40B4-BE49-F238E27FC236}">
                <a16:creationId xmlns:a16="http://schemas.microsoft.com/office/drawing/2014/main" id="{EFC00A26-1977-43CE-84CF-0A303A814EAF}"/>
              </a:ext>
            </a:extLst>
          </p:cNvPr>
          <p:cNvSpPr txBox="1"/>
          <p:nvPr/>
        </p:nvSpPr>
        <p:spPr>
          <a:xfrm>
            <a:off x="1693878" y="2557671"/>
            <a:ext cx="6033796" cy="707886"/>
          </a:xfrm>
          <a:prstGeom prst="rect">
            <a:avLst/>
          </a:prstGeom>
          <a:solidFill>
            <a:srgbClr val="7030A0"/>
          </a:solidFill>
          <a:ln>
            <a:solidFill>
              <a:srgbClr val="0000FF"/>
            </a:solidFill>
          </a:ln>
        </p:spPr>
        <p:txBody>
          <a:bodyPr wrap="square" rtlCol="0">
            <a:spAutoFit/>
          </a:bodyPr>
          <a:lstStyle/>
          <a:p>
            <a:pPr algn="ctr"/>
            <a:r>
              <a:rPr lang="en-US" sz="2000" i="1" dirty="0">
                <a:solidFill>
                  <a:schemeClr val="bg1"/>
                </a:solidFill>
              </a:rPr>
              <a:t>So, in CRVO NVI occurs in the absence of NVD/NVE, </a:t>
            </a:r>
            <a:r>
              <a:rPr lang="en-US" sz="2000" dirty="0">
                <a:solidFill>
                  <a:schemeClr val="bg1"/>
                </a:solidFill>
              </a:rPr>
              <a:t>and</a:t>
            </a:r>
            <a:r>
              <a:rPr lang="en-US" sz="2000" i="1" dirty="0">
                <a:solidFill>
                  <a:schemeClr val="bg1"/>
                </a:solidFill>
              </a:rPr>
              <a:t> </a:t>
            </a:r>
            <a:r>
              <a:rPr lang="en-US" sz="2000" i="1" dirty="0">
                <a:solidFill>
                  <a:srgbClr val="7030A0"/>
                </a:solidFill>
              </a:rPr>
              <a:t>NVA occurs in the absence of NVI  </a:t>
            </a:r>
          </a:p>
        </p:txBody>
      </p:sp>
      <p:sp>
        <p:nvSpPr>
          <p:cNvPr id="10" name="Oval 9">
            <a:extLst>
              <a:ext uri="{FF2B5EF4-FFF2-40B4-BE49-F238E27FC236}">
                <a16:creationId xmlns:a16="http://schemas.microsoft.com/office/drawing/2014/main" id="{27AAA9E6-E119-43DC-A8A5-889FE5A6DE5C}"/>
              </a:ext>
            </a:extLst>
          </p:cNvPr>
          <p:cNvSpPr/>
          <p:nvPr/>
        </p:nvSpPr>
        <p:spPr>
          <a:xfrm>
            <a:off x="609600" y="3872884"/>
            <a:ext cx="7543800" cy="9353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4854C9F-9225-4478-B26C-84C0D724678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AF299C9A-DDA6-4362-9BAE-025ACEE84B9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11544451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249</a:t>
            </a:fld>
            <a:endParaRPr lang="en-US" altLang="en-US"/>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888888"/>
                </a:solidFill>
              </a:rPr>
              <a:t>could result in  NVG </a:t>
            </a:r>
            <a:r>
              <a:rPr lang="en-US" sz="1400" dirty="0">
                <a:solidFill>
                  <a:srgbClr val="888888"/>
                </a:solidFill>
              </a:rPr>
              <a:t>, a disastrous sequelae)</a:t>
            </a:r>
          </a:p>
        </p:txBody>
      </p:sp>
      <p:sp>
        <p:nvSpPr>
          <p:cNvPr id="13" name="TextBox 12">
            <a:extLst>
              <a:ext uri="{FF2B5EF4-FFF2-40B4-BE49-F238E27FC236}">
                <a16:creationId xmlns:a16="http://schemas.microsoft.com/office/drawing/2014/main" id="{ADFE867E-C566-438B-8024-3BCEC3967C8A}"/>
              </a:ext>
            </a:extLst>
          </p:cNvPr>
          <p:cNvSpPr txBox="1"/>
          <p:nvPr/>
        </p:nvSpPr>
        <p:spPr>
          <a:xfrm>
            <a:off x="3248561" y="6422817"/>
            <a:ext cx="2646878" cy="276999"/>
          </a:xfrm>
          <a:prstGeom prst="rect">
            <a:avLst/>
          </a:prstGeom>
          <a:noFill/>
        </p:spPr>
        <p:txBody>
          <a:bodyPr wrap="none" rtlCol="0">
            <a:spAutoFit/>
          </a:bodyPr>
          <a:lstStyle/>
          <a:p>
            <a:pPr algn="ctr"/>
            <a:r>
              <a:rPr lang="en-US" sz="1200" i="1" dirty="0"/>
              <a:t>(No question—proceed when ready)</a:t>
            </a:r>
          </a:p>
        </p:txBody>
      </p:sp>
      <p:sp>
        <p:nvSpPr>
          <p:cNvPr id="15" name="TextBox 14">
            <a:extLst>
              <a:ext uri="{FF2B5EF4-FFF2-40B4-BE49-F238E27FC236}">
                <a16:creationId xmlns:a16="http://schemas.microsoft.com/office/drawing/2014/main" id="{B39C90B0-0269-4D21-B431-C84648AEDE04}"/>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rgbClr val="0000FF"/>
                </a:solidFill>
              </a:rPr>
              <a:t>anterior-seg neo in CRVO occurs </a:t>
            </a:r>
            <a:r>
              <a:rPr lang="en-US" sz="1400" b="1" u="sng" dirty="0">
                <a:solidFill>
                  <a:srgbClr val="0000FF"/>
                </a:solidFill>
              </a:rPr>
              <a:t>without</a:t>
            </a:r>
            <a:r>
              <a:rPr lang="en-US" sz="1400" u="sng" dirty="0">
                <a:solidFill>
                  <a:srgbClr val="0000FF"/>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chemeClr val="bg1">
                    <a:lumMod val="65000"/>
                  </a:schemeClr>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p>
          <a:p>
            <a:r>
              <a:rPr lang="en-US" sz="1400" dirty="0">
                <a:solidFill>
                  <a:schemeClr val="bg1">
                    <a:lumMod val="65000"/>
                  </a:schemeClr>
                </a:solidFill>
              </a:rPr>
              <a:t>No, that would be a distinctly inadequate strategy. Gonio must be performed at every visit.</a:t>
            </a:r>
          </a:p>
          <a:p>
            <a:endParaRPr lang="en-US" sz="1400" i="1" dirty="0">
              <a:solidFill>
                <a:schemeClr val="bg1">
                  <a:lumMod val="65000"/>
                </a:schemeClr>
              </a:solidFill>
            </a:endParaRPr>
          </a:p>
          <a:p>
            <a:r>
              <a:rPr lang="en-US" sz="1400" i="1" dirty="0">
                <a:solidFill>
                  <a:schemeClr val="bg1">
                    <a:lumMod val="65000"/>
                  </a:schemeClr>
                </a:solidFill>
              </a:rPr>
              <a:t>Why is iris surveillance inadequate?</a:t>
            </a:r>
          </a:p>
          <a:p>
            <a:r>
              <a:rPr lang="en-US" sz="1400" dirty="0">
                <a:solidFill>
                  <a:schemeClr val="bg1">
                    <a:lumMod val="65000"/>
                  </a:schemeClr>
                </a:solidFill>
              </a:rPr>
              <a:t>Because in some cases, </a:t>
            </a:r>
            <a:r>
              <a:rPr lang="en-US" sz="1400" u="sng" dirty="0">
                <a:solidFill>
                  <a:srgbClr val="0000FF"/>
                </a:solidFill>
              </a:rPr>
              <a:t>NVA in CRVO occurs without neovascularization of the iris</a:t>
            </a:r>
          </a:p>
        </p:txBody>
      </p:sp>
      <p:sp>
        <p:nvSpPr>
          <p:cNvPr id="11" name="Oval 10">
            <a:extLst>
              <a:ext uri="{FF2B5EF4-FFF2-40B4-BE49-F238E27FC236}">
                <a16:creationId xmlns:a16="http://schemas.microsoft.com/office/drawing/2014/main" id="{446E6708-01EE-4243-A781-2C5B0E6E2BDE}"/>
              </a:ext>
            </a:extLst>
          </p:cNvPr>
          <p:cNvSpPr/>
          <p:nvPr/>
        </p:nvSpPr>
        <p:spPr>
          <a:xfrm>
            <a:off x="3124200" y="3428999"/>
            <a:ext cx="5297860" cy="589321"/>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858CA7-F0C1-47A2-86DD-3AD3DF9DAF21}"/>
              </a:ext>
            </a:extLst>
          </p:cNvPr>
          <p:cNvSpPr txBox="1"/>
          <p:nvPr/>
        </p:nvSpPr>
        <p:spPr>
          <a:xfrm>
            <a:off x="1693878" y="2557671"/>
            <a:ext cx="6033796" cy="707886"/>
          </a:xfrm>
          <a:prstGeom prst="rect">
            <a:avLst/>
          </a:prstGeom>
          <a:solidFill>
            <a:srgbClr val="7030A0"/>
          </a:solidFill>
          <a:ln>
            <a:solidFill>
              <a:srgbClr val="0000FF"/>
            </a:solidFill>
          </a:ln>
        </p:spPr>
        <p:txBody>
          <a:bodyPr wrap="square" rtlCol="0">
            <a:spAutoFit/>
          </a:bodyPr>
          <a:lstStyle/>
          <a:p>
            <a:pPr algn="ctr"/>
            <a:r>
              <a:rPr lang="en-US" sz="2000" i="1" dirty="0">
                <a:solidFill>
                  <a:schemeClr val="bg1"/>
                </a:solidFill>
              </a:rPr>
              <a:t>So, in CRVO NVI occurs in the absence of NVD/NVE, </a:t>
            </a:r>
            <a:r>
              <a:rPr lang="en-US" sz="2000" dirty="0">
                <a:solidFill>
                  <a:schemeClr val="bg1"/>
                </a:solidFill>
              </a:rPr>
              <a:t>and</a:t>
            </a:r>
            <a:r>
              <a:rPr lang="en-US" sz="2000" i="1" dirty="0">
                <a:solidFill>
                  <a:schemeClr val="bg1"/>
                </a:solidFill>
              </a:rPr>
              <a:t> </a:t>
            </a:r>
            <a:r>
              <a:rPr lang="en-US" sz="2000" i="1" dirty="0">
                <a:solidFill>
                  <a:srgbClr val="FFFF00"/>
                </a:solidFill>
              </a:rPr>
              <a:t>NVA occurs in the absence of NVI  </a:t>
            </a:r>
          </a:p>
        </p:txBody>
      </p:sp>
      <p:sp>
        <p:nvSpPr>
          <p:cNvPr id="10" name="Oval 9">
            <a:extLst>
              <a:ext uri="{FF2B5EF4-FFF2-40B4-BE49-F238E27FC236}">
                <a16:creationId xmlns:a16="http://schemas.microsoft.com/office/drawing/2014/main" id="{27AAA9E6-E119-43DC-A8A5-889FE5A6DE5C}"/>
              </a:ext>
            </a:extLst>
          </p:cNvPr>
          <p:cNvSpPr/>
          <p:nvPr/>
        </p:nvSpPr>
        <p:spPr>
          <a:xfrm>
            <a:off x="609600" y="3872884"/>
            <a:ext cx="7543800" cy="935378"/>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EFCE65-05B9-469C-9B35-14998C0A993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6799BC5A-30B1-4205-9B8C-0C4EDD06E07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803248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25</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bg1"/>
                </a:solidFill>
              </a:rPr>
              <a:t>Regarding RVO risk factors—may I introduce ‘</a:t>
            </a:r>
            <a:r>
              <a:rPr lang="en-US" altLang="en-US" sz="1600" b="1" i="1" dirty="0">
                <a:solidFill>
                  <a:schemeClr val="bg1"/>
                </a:solidFill>
              </a:rPr>
              <a:t>the</a:t>
            </a:r>
            <a:r>
              <a:rPr lang="en-US" altLang="en-US" sz="1600" i="1" dirty="0">
                <a:solidFill>
                  <a:schemeClr val="bg1"/>
                </a:solidFill>
              </a:rPr>
              <a:t> </a:t>
            </a:r>
            <a:r>
              <a:rPr lang="en-US" altLang="en-US" sz="1600" b="1" i="1" dirty="0">
                <a:solidFill>
                  <a:schemeClr val="bg1"/>
                </a:solidFill>
              </a:rPr>
              <a:t>H’</a:t>
            </a:r>
            <a:r>
              <a:rPr lang="en-US" altLang="en-US" sz="1600" i="1" dirty="0">
                <a:solidFill>
                  <a:schemeClr val="bg1"/>
                </a:solidFill>
              </a:rPr>
              <a:t>s.’ You know three already; what are the others?</a:t>
            </a:r>
          </a:p>
          <a:p>
            <a:pPr eaLnBrk="1" hangingPunct="1">
              <a:spcBef>
                <a:spcPct val="0"/>
              </a:spcBef>
              <a:buClrTx/>
              <a:buSzTx/>
              <a:buFontTx/>
              <a:buNone/>
            </a:pPr>
            <a:r>
              <a:rPr lang="en-US" altLang="en-US" sz="1600" dirty="0">
                <a:solidFill>
                  <a:schemeClr val="bg1"/>
                </a:solidFill>
              </a:rPr>
              <a:t>--</a:t>
            </a:r>
            <a:r>
              <a:rPr lang="en-US" altLang="en-US" b="1" dirty="0">
                <a:solidFill>
                  <a:schemeClr val="bg1"/>
                </a:solidFill>
              </a:rPr>
              <a:t>H</a:t>
            </a:r>
            <a:r>
              <a:rPr lang="en-US" altLang="en-US" sz="1600" dirty="0">
                <a:solidFill>
                  <a:schemeClr val="bg1"/>
                </a:solidFill>
              </a:rPr>
              <a:t>ypertension</a:t>
            </a:r>
          </a:p>
          <a:p>
            <a:pPr eaLnBrk="1" hangingPunct="1">
              <a:spcBef>
                <a:spcPct val="0"/>
              </a:spcBef>
              <a:buClrTx/>
              <a:buSzTx/>
              <a:buFontTx/>
              <a:buNone/>
            </a:pPr>
            <a:r>
              <a:rPr lang="en-US" altLang="en-US" sz="1600" dirty="0">
                <a:solidFill>
                  <a:schemeClr val="bg1"/>
                </a:solidFill>
              </a:rPr>
              <a:t>--</a:t>
            </a:r>
            <a:r>
              <a:rPr lang="en-US" altLang="en-US" b="1" dirty="0">
                <a:solidFill>
                  <a:schemeClr val="bg1"/>
                </a:solidFill>
              </a:rPr>
              <a:t>H</a:t>
            </a:r>
            <a:r>
              <a:rPr lang="en-US" altLang="en-US" dirty="0">
                <a:solidFill>
                  <a:schemeClr val="bg1"/>
                </a:solidFill>
              </a:rPr>
              <a:t>i</a:t>
            </a:r>
            <a:r>
              <a:rPr lang="en-US" altLang="en-US" sz="1600" dirty="0">
                <a:solidFill>
                  <a:schemeClr val="bg1"/>
                </a:solidFill>
              </a:rPr>
              <a:t>gh IOP (</a:t>
            </a:r>
            <a:r>
              <a:rPr lang="en-US" altLang="en-US" sz="1600" dirty="0" err="1">
                <a:solidFill>
                  <a:schemeClr val="bg1"/>
                </a:solidFill>
              </a:rPr>
              <a:t>ie</a:t>
            </a:r>
            <a:r>
              <a:rPr lang="en-US" altLang="en-US" sz="1600" dirty="0">
                <a:solidFill>
                  <a:schemeClr val="bg1"/>
                </a:solidFill>
              </a:rPr>
              <a:t>, OAG) </a:t>
            </a:r>
          </a:p>
          <a:p>
            <a:pPr eaLnBrk="1" hangingPunct="1">
              <a:spcBef>
                <a:spcPct val="0"/>
              </a:spcBef>
              <a:buClrTx/>
              <a:buSzTx/>
              <a:buFontTx/>
              <a:buNone/>
            </a:pPr>
            <a:r>
              <a:rPr lang="en-US" altLang="en-US" sz="1600" dirty="0">
                <a:solidFill>
                  <a:schemeClr val="bg1"/>
                </a:solidFill>
              </a:rPr>
              <a:t>--</a:t>
            </a:r>
            <a:r>
              <a:rPr lang="en-US" altLang="en-US" b="1" dirty="0">
                <a:solidFill>
                  <a:schemeClr val="bg1"/>
                </a:solidFill>
              </a:rPr>
              <a:t>H</a:t>
            </a:r>
            <a:r>
              <a:rPr lang="en-US" altLang="en-US" sz="1600" dirty="0">
                <a:solidFill>
                  <a:schemeClr val="bg1"/>
                </a:solidFill>
              </a:rPr>
              <a:t>yperglycemia (in CRVO fer </a:t>
            </a:r>
            <a:r>
              <a:rPr lang="en-US" altLang="en-US" sz="1600" dirty="0" err="1">
                <a:solidFill>
                  <a:schemeClr val="bg1"/>
                </a:solidFill>
              </a:rPr>
              <a:t>shur</a:t>
            </a:r>
            <a:r>
              <a:rPr lang="en-US" altLang="en-US" sz="1600" dirty="0">
                <a:solidFill>
                  <a:schemeClr val="bg1"/>
                </a:solidFill>
              </a:rPr>
              <a:t>; not clear re BRVO)</a:t>
            </a:r>
          </a:p>
          <a:p>
            <a:pPr eaLnBrk="1" hangingPunct="1"/>
            <a:r>
              <a:rPr lang="en-US" altLang="en-US" sz="1600" dirty="0">
                <a:solidFill>
                  <a:schemeClr val="bg1"/>
                </a:solidFill>
              </a:rPr>
              <a:t>--</a:t>
            </a:r>
            <a:r>
              <a:rPr lang="en-US" altLang="en-US" sz="1600" b="1" dirty="0">
                <a:solidFill>
                  <a:schemeClr val="bg1"/>
                </a:solidFill>
              </a:rPr>
              <a:t>H</a:t>
            </a:r>
            <a:r>
              <a:rPr lang="en-US" altLang="en-US" sz="1600" dirty="0">
                <a:solidFill>
                  <a:schemeClr val="bg1"/>
                </a:solidFill>
              </a:rPr>
              <a:t>yperlipidemia</a:t>
            </a:r>
          </a:p>
          <a:p>
            <a:pPr eaLnBrk="1" hangingPunct="1">
              <a:spcBef>
                <a:spcPct val="0"/>
              </a:spcBef>
              <a:buClrTx/>
              <a:buSzTx/>
              <a:buFontTx/>
              <a:buNone/>
            </a:pPr>
            <a:r>
              <a:rPr lang="en-US" altLang="en-US" sz="1600" dirty="0">
                <a:solidFill>
                  <a:schemeClr val="bg1"/>
                </a:solidFill>
              </a:rPr>
              <a:t>--</a:t>
            </a:r>
            <a:r>
              <a:rPr lang="en-US" altLang="en-US" sz="1600" b="1" dirty="0">
                <a:solidFill>
                  <a:schemeClr val="bg1"/>
                </a:solidFill>
              </a:rPr>
              <a:t>H</a:t>
            </a:r>
            <a:r>
              <a:rPr lang="en-US" altLang="en-US" sz="1600" dirty="0">
                <a:solidFill>
                  <a:schemeClr val="bg1"/>
                </a:solidFill>
              </a:rPr>
              <a:t>ypercoagulability</a:t>
            </a:r>
          </a:p>
        </p:txBody>
      </p:sp>
      <p:sp>
        <p:nvSpPr>
          <p:cNvPr id="8" name="Rectangle 2">
            <a:extLst>
              <a:ext uri="{FF2B5EF4-FFF2-40B4-BE49-F238E27FC236}">
                <a16:creationId xmlns:a16="http://schemas.microsoft.com/office/drawing/2014/main" id="{7918799A-BFDB-4B03-827F-1DE9347EA1E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5161EF35-436E-437D-8E1A-FB9C48665D7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2582894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250</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888888"/>
                </a:solidFill>
              </a:rPr>
              <a:t>could result in  NVG </a:t>
            </a:r>
            <a:r>
              <a:rPr lang="en-US" sz="1400" dirty="0">
                <a:solidFill>
                  <a:srgbClr val="888888"/>
                </a:solidFill>
              </a:rPr>
              <a:t>, a disastrous sequelae)</a:t>
            </a:r>
          </a:p>
        </p:txBody>
      </p:sp>
      <p:sp>
        <p:nvSpPr>
          <p:cNvPr id="16" name="TextBox 15">
            <a:extLst>
              <a:ext uri="{FF2B5EF4-FFF2-40B4-BE49-F238E27FC236}">
                <a16:creationId xmlns:a16="http://schemas.microsoft.com/office/drawing/2014/main" id="{80405820-5243-4943-BF3A-A5F4A7122CD7}"/>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chemeClr val="bg1">
                    <a:lumMod val="65000"/>
                  </a:schemeClr>
                </a:solidFill>
              </a:rPr>
              <a:t>anterior-seg neo in CRVO occurs </a:t>
            </a:r>
            <a:r>
              <a:rPr lang="en-US" sz="1400" b="1" u="sng" dirty="0">
                <a:solidFill>
                  <a:schemeClr val="bg1">
                    <a:lumMod val="65000"/>
                  </a:schemeClr>
                </a:solidFill>
              </a:rPr>
              <a:t>without</a:t>
            </a:r>
            <a:r>
              <a:rPr lang="en-US" sz="1400" u="sng" dirty="0">
                <a:solidFill>
                  <a:schemeClr val="bg1">
                    <a:lumMod val="65000"/>
                  </a:schemeClr>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chemeClr val="bg1">
                    <a:lumMod val="65000"/>
                  </a:schemeClr>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p>
          <a:p>
            <a:r>
              <a:rPr lang="en-US" sz="1400" dirty="0">
                <a:solidFill>
                  <a:schemeClr val="bg1">
                    <a:lumMod val="65000"/>
                  </a:schemeClr>
                </a:solidFill>
              </a:rPr>
              <a:t>No, that would be a distinctly inadequate strategy. Gonio must be performed at every visit.</a:t>
            </a:r>
          </a:p>
          <a:p>
            <a:endParaRPr lang="en-US" sz="1400" i="1" dirty="0">
              <a:solidFill>
                <a:schemeClr val="bg1">
                  <a:lumMod val="65000"/>
                </a:schemeClr>
              </a:solidFill>
            </a:endParaRPr>
          </a:p>
          <a:p>
            <a:r>
              <a:rPr lang="en-US" sz="1400" i="1" dirty="0">
                <a:solidFill>
                  <a:schemeClr val="bg1">
                    <a:lumMod val="65000"/>
                  </a:schemeClr>
                </a:solidFill>
              </a:rPr>
              <a:t>Why is iris surveillance inadequate?</a:t>
            </a:r>
          </a:p>
          <a:p>
            <a:r>
              <a:rPr lang="en-US" sz="1400" dirty="0">
                <a:solidFill>
                  <a:schemeClr val="bg1">
                    <a:lumMod val="65000"/>
                  </a:schemeClr>
                </a:solidFill>
              </a:rPr>
              <a:t>Because in some cases, </a:t>
            </a:r>
            <a:r>
              <a:rPr lang="en-US" sz="1400" u="sng" dirty="0">
                <a:solidFill>
                  <a:schemeClr val="bg1">
                    <a:lumMod val="65000"/>
                  </a:schemeClr>
                </a:solidFill>
              </a:rPr>
              <a:t>NVA in CRVO occurs without neovascularization of the iris</a:t>
            </a:r>
          </a:p>
        </p:txBody>
      </p:sp>
      <p:sp>
        <p:nvSpPr>
          <p:cNvPr id="9" name="TextBox 8">
            <a:extLst>
              <a:ext uri="{FF2B5EF4-FFF2-40B4-BE49-F238E27FC236}">
                <a16:creationId xmlns:a16="http://schemas.microsoft.com/office/drawing/2014/main" id="{8BA329BB-B338-4AE3-B3E3-125F4B769377}"/>
              </a:ext>
            </a:extLst>
          </p:cNvPr>
          <p:cNvSpPr txBox="1"/>
          <p:nvPr/>
        </p:nvSpPr>
        <p:spPr>
          <a:xfrm>
            <a:off x="1693878" y="2557671"/>
            <a:ext cx="6033796" cy="707886"/>
          </a:xfrm>
          <a:prstGeom prst="rect">
            <a:avLst/>
          </a:prstGeom>
          <a:solidFill>
            <a:srgbClr val="7030A0"/>
          </a:solidFill>
          <a:ln>
            <a:solidFill>
              <a:srgbClr val="0000FF"/>
            </a:solidFill>
          </a:ln>
        </p:spPr>
        <p:txBody>
          <a:bodyPr wrap="square" rtlCol="0">
            <a:spAutoFit/>
          </a:bodyPr>
          <a:lstStyle/>
          <a:p>
            <a:pPr algn="ctr"/>
            <a:r>
              <a:rPr lang="en-US" sz="2000" i="1" dirty="0">
                <a:solidFill>
                  <a:schemeClr val="bg1"/>
                </a:solidFill>
              </a:rPr>
              <a:t>So, in CRVO NVI occurs in the absence of NVD/NVE, </a:t>
            </a:r>
            <a:r>
              <a:rPr lang="en-US" sz="2000" dirty="0">
                <a:solidFill>
                  <a:schemeClr val="bg1"/>
                </a:solidFill>
              </a:rPr>
              <a:t>and</a:t>
            </a:r>
            <a:r>
              <a:rPr lang="en-US" sz="2000" i="1" dirty="0">
                <a:solidFill>
                  <a:schemeClr val="bg1"/>
                </a:solidFill>
              </a:rPr>
              <a:t> </a:t>
            </a:r>
            <a:r>
              <a:rPr lang="en-US" sz="2000" i="1" dirty="0">
                <a:solidFill>
                  <a:srgbClr val="FFFF00"/>
                </a:solidFill>
              </a:rPr>
              <a:t>NVA occurs in the absence of NVI  </a:t>
            </a:r>
          </a:p>
        </p:txBody>
      </p:sp>
      <p:sp>
        <p:nvSpPr>
          <p:cNvPr id="13" name="Star: 5 Points 12">
            <a:extLst>
              <a:ext uri="{FF2B5EF4-FFF2-40B4-BE49-F238E27FC236}">
                <a16:creationId xmlns:a16="http://schemas.microsoft.com/office/drawing/2014/main" id="{713D25E5-3419-4886-A84A-5CDFB49E9514}"/>
              </a:ext>
            </a:extLst>
          </p:cNvPr>
          <p:cNvSpPr/>
          <p:nvPr/>
        </p:nvSpPr>
        <p:spPr>
          <a:xfrm>
            <a:off x="568090" y="2463566"/>
            <a:ext cx="685800" cy="546556"/>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A888FCE-800D-4063-9D5B-A8D3EDD7C0C8}"/>
              </a:ext>
            </a:extLst>
          </p:cNvPr>
          <p:cNvSpPr/>
          <p:nvPr/>
        </p:nvSpPr>
        <p:spPr>
          <a:xfrm>
            <a:off x="8153400" y="2463566"/>
            <a:ext cx="685800" cy="546556"/>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AAA9E6-E119-43DC-A8A5-889FE5A6DE5C}"/>
              </a:ext>
            </a:extLst>
          </p:cNvPr>
          <p:cNvSpPr/>
          <p:nvPr/>
        </p:nvSpPr>
        <p:spPr>
          <a:xfrm>
            <a:off x="609600" y="3872884"/>
            <a:ext cx="7543800" cy="935378"/>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46E6708-01EE-4243-A781-2C5B0E6E2BDE}"/>
              </a:ext>
            </a:extLst>
          </p:cNvPr>
          <p:cNvSpPr/>
          <p:nvPr/>
        </p:nvSpPr>
        <p:spPr>
          <a:xfrm>
            <a:off x="3124200" y="3428999"/>
            <a:ext cx="5297860" cy="589321"/>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DB8736-E986-4419-B89F-698112260AC3}"/>
              </a:ext>
            </a:extLst>
          </p:cNvPr>
          <p:cNvSpPr txBox="1"/>
          <p:nvPr/>
        </p:nvSpPr>
        <p:spPr>
          <a:xfrm>
            <a:off x="1299320" y="3641513"/>
            <a:ext cx="6929673" cy="830997"/>
          </a:xfrm>
          <a:prstGeom prst="rect">
            <a:avLst/>
          </a:prstGeom>
          <a:solidFill>
            <a:schemeClr val="accent1">
              <a:lumMod val="50000"/>
            </a:schemeClr>
          </a:solidFill>
        </p:spPr>
        <p:txBody>
          <a:bodyPr wrap="square" rtlCol="0">
            <a:spAutoFit/>
          </a:bodyPr>
          <a:lstStyle/>
          <a:p>
            <a:r>
              <a:rPr lang="en-US" sz="1600" i="1" dirty="0">
                <a:solidFill>
                  <a:schemeClr val="bg1"/>
                </a:solidFill>
              </a:rPr>
              <a:t>How does this compare with neovascularization following a </a:t>
            </a:r>
            <a:r>
              <a:rPr lang="en-US" sz="1600" b="1" dirty="0">
                <a:solidFill>
                  <a:schemeClr val="bg1"/>
                </a:solidFill>
              </a:rPr>
              <a:t>branch</a:t>
            </a:r>
            <a:r>
              <a:rPr lang="en-US" sz="1600" i="1" dirty="0">
                <a:solidFill>
                  <a:schemeClr val="bg1"/>
                </a:solidFill>
              </a:rPr>
              <a:t> RVO?</a:t>
            </a:r>
          </a:p>
          <a:p>
            <a:r>
              <a:rPr lang="en-US" sz="1600" dirty="0">
                <a:solidFill>
                  <a:schemeClr val="accent1">
                    <a:lumMod val="50000"/>
                  </a:schemeClr>
                </a:solidFill>
              </a:rPr>
              <a:t>In BRVO the pattern is the </a:t>
            </a:r>
            <a:r>
              <a:rPr lang="en-US" sz="1600" b="1" dirty="0">
                <a:solidFill>
                  <a:schemeClr val="accent1">
                    <a:lumMod val="50000"/>
                  </a:schemeClr>
                </a:solidFill>
              </a:rPr>
              <a:t>opposite</a:t>
            </a:r>
            <a:r>
              <a:rPr lang="en-US" sz="1600" dirty="0">
                <a:solidFill>
                  <a:schemeClr val="accent1">
                    <a:lumMod val="50000"/>
                  </a:schemeClr>
                </a:solidFill>
              </a:rPr>
              <a:t> of what it is in CRVO—that is, neo will develop in the posterior segment, but only rarely in the anterior segment</a:t>
            </a:r>
          </a:p>
        </p:txBody>
      </p:sp>
      <p:sp>
        <p:nvSpPr>
          <p:cNvPr id="12" name="Oval 11">
            <a:extLst>
              <a:ext uri="{FF2B5EF4-FFF2-40B4-BE49-F238E27FC236}">
                <a16:creationId xmlns:a16="http://schemas.microsoft.com/office/drawing/2014/main" id="{B80F62D4-1F1D-4A81-AFB2-208995F136CB}"/>
              </a:ext>
            </a:extLst>
          </p:cNvPr>
          <p:cNvSpPr/>
          <p:nvPr/>
        </p:nvSpPr>
        <p:spPr>
          <a:xfrm>
            <a:off x="1218592" y="2274019"/>
            <a:ext cx="6934807" cy="11732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9F149B2-D64B-4832-A17D-E00BCFC481E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8" name="TextBox 17">
            <a:extLst>
              <a:ext uri="{FF2B5EF4-FFF2-40B4-BE49-F238E27FC236}">
                <a16:creationId xmlns:a16="http://schemas.microsoft.com/office/drawing/2014/main" id="{68517A52-EAEE-41F2-B2BC-CBB4268D654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24385268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p:cNvSpPr>
            <a:spLocks noGrp="1" noChangeArrowheads="1"/>
          </p:cNvSpPr>
          <p:nvPr>
            <p:ph idx="1"/>
          </p:nvPr>
        </p:nvSpPr>
        <p:spPr>
          <a:xfrm>
            <a:off x="457200" y="1600200"/>
            <a:ext cx="8458200" cy="5138738"/>
          </a:xfrm>
        </p:spPr>
        <p:txBody>
          <a:bodyPr/>
          <a:lstStyle/>
          <a:p>
            <a:pPr eaLnBrk="1" hangingPunct="1"/>
            <a:r>
              <a:rPr lang="en-US" dirty="0">
                <a:solidFill>
                  <a:schemeClr val="bg1">
                    <a:lumMod val="75000"/>
                  </a:schemeClr>
                </a:solidFill>
              </a:rPr>
              <a:t>Re NVI after CRVO: According to the CVOS…</a:t>
            </a:r>
          </a:p>
          <a:p>
            <a:pPr lvl="1" eaLnBrk="1" hangingPunct="1"/>
            <a:r>
              <a:rPr lang="en-US" i="1" dirty="0">
                <a:solidFill>
                  <a:schemeClr val="bg1">
                    <a:lumMod val="75000"/>
                  </a:schemeClr>
                </a:solidFill>
              </a:rPr>
              <a:t>What is the #1 predictor for neo? </a:t>
            </a:r>
            <a:r>
              <a:rPr lang="en-US" dirty="0">
                <a:solidFill>
                  <a:schemeClr val="bg1">
                    <a:lumMod val="75000"/>
                  </a:schemeClr>
                </a:solidFill>
              </a:rPr>
              <a:t>Poor VA</a:t>
            </a:r>
          </a:p>
          <a:p>
            <a:pPr lvl="1" eaLnBrk="1" hangingPunct="1"/>
            <a:r>
              <a:rPr lang="en-US" i="1" dirty="0">
                <a:solidFill>
                  <a:schemeClr val="bg1">
                    <a:lumMod val="75000"/>
                  </a:schemeClr>
                </a:solidFill>
              </a:rPr>
              <a:t>If a CRVO is demonstrably ischemic, should PRP be performed in anticipation of the development of NVI, in order to prevent its occurrence? </a:t>
            </a:r>
            <a:r>
              <a:rPr lang="en-US" dirty="0">
                <a:solidFill>
                  <a:schemeClr val="bg1">
                    <a:lumMod val="75000"/>
                  </a:schemeClr>
                </a:solidFill>
              </a:rPr>
              <a:t>No. The CVOS demonstrated that prophylactic PRP did </a:t>
            </a:r>
            <a:r>
              <a:rPr lang="en-US" b="1" dirty="0">
                <a:solidFill>
                  <a:schemeClr val="bg1">
                    <a:lumMod val="75000"/>
                  </a:schemeClr>
                </a:solidFill>
              </a:rPr>
              <a:t>not</a:t>
            </a:r>
            <a:r>
              <a:rPr lang="en-US" dirty="0">
                <a:solidFill>
                  <a:schemeClr val="bg1">
                    <a:lumMod val="75000"/>
                  </a:schemeClr>
                </a:solidFill>
              </a:rPr>
              <a:t> prevent the development of NVI, and in fact seemed to reduce the effectiveness of subsequent PRP that was placed when NVI developed.</a:t>
            </a:r>
          </a:p>
          <a:p>
            <a:pPr lvl="1" eaLnBrk="1" hangingPunct="1"/>
            <a:r>
              <a:rPr lang="en-US" i="1" dirty="0">
                <a:solidFill>
                  <a:schemeClr val="bg1">
                    <a:lumMod val="75000"/>
                  </a:schemeClr>
                </a:solidFill>
              </a:rPr>
              <a:t>When is the follow-up visit after PRP? </a:t>
            </a:r>
            <a:r>
              <a:rPr lang="en-US" dirty="0">
                <a:solidFill>
                  <a:schemeClr val="bg1">
                    <a:lumMod val="75000"/>
                  </a:schemeClr>
                </a:solidFill>
              </a:rPr>
              <a:t>One week; </a:t>
            </a:r>
            <a:r>
              <a:rPr lang="en-US" b="1" dirty="0">
                <a:solidFill>
                  <a:schemeClr val="bg1">
                    <a:lumMod val="75000"/>
                  </a:schemeClr>
                </a:solidFill>
              </a:rPr>
              <a:t>check IOP </a:t>
            </a:r>
            <a:r>
              <a:rPr lang="en-US" dirty="0">
                <a:solidFill>
                  <a:schemeClr val="bg1">
                    <a:lumMod val="75000"/>
                  </a:schemeClr>
                </a:solidFill>
              </a:rPr>
              <a:t>and assess response; re-treat if needed</a:t>
            </a:r>
          </a:p>
        </p:txBody>
      </p:sp>
      <p:sp>
        <p:nvSpPr>
          <p:cNvPr id="408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B22DE02-50A0-491C-81FB-5547F7A3D6A0}" type="slidenum">
              <a:rPr lang="en-US" altLang="en-US" smtClean="0"/>
              <a:pPr eaLnBrk="1" hangingPunct="1"/>
              <a:t>251</a:t>
            </a:fld>
            <a:endParaRPr lang="en-US" altLang="en-US"/>
          </a:p>
        </p:txBody>
      </p:sp>
      <p:sp>
        <p:nvSpPr>
          <p:cNvPr id="6" name="Rectangle 2">
            <a:extLst>
              <a:ext uri="{FF2B5EF4-FFF2-40B4-BE49-F238E27FC236}">
                <a16:creationId xmlns:a16="http://schemas.microsoft.com/office/drawing/2014/main" id="{46FDC4A6-F7B2-4748-B6F1-E7D361B4CC4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Oval 2">
            <a:extLst>
              <a:ext uri="{FF2B5EF4-FFF2-40B4-BE49-F238E27FC236}">
                <a16:creationId xmlns:a16="http://schemas.microsoft.com/office/drawing/2014/main" id="{020F8B11-9650-4C11-8D9C-1C5498C0104F}"/>
              </a:ext>
            </a:extLst>
          </p:cNvPr>
          <p:cNvSpPr/>
          <p:nvPr/>
        </p:nvSpPr>
        <p:spPr>
          <a:xfrm>
            <a:off x="1066800" y="5769418"/>
            <a:ext cx="1981200" cy="6858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F14770-1CFF-4FA4-BD1F-4764E637E1EE}"/>
              </a:ext>
            </a:extLst>
          </p:cNvPr>
          <p:cNvSpPr txBox="1"/>
          <p:nvPr/>
        </p:nvSpPr>
        <p:spPr>
          <a:xfrm>
            <a:off x="304800" y="3464312"/>
            <a:ext cx="7848600" cy="2031325"/>
          </a:xfrm>
          <a:prstGeom prst="rect">
            <a:avLst/>
          </a:prstGeom>
          <a:solidFill>
            <a:srgbClr val="99FF99"/>
          </a:solidFill>
          <a:ln>
            <a:noFill/>
          </a:ln>
        </p:spPr>
        <p:txBody>
          <a:bodyPr wrap="square" rtlCol="0">
            <a:spAutoFit/>
          </a:bodyPr>
          <a:lstStyle/>
          <a:p>
            <a:r>
              <a:rPr lang="en-US" sz="1400" i="1" dirty="0">
                <a:solidFill>
                  <a:schemeClr val="bg1">
                    <a:lumMod val="65000"/>
                  </a:schemeClr>
                </a:solidFill>
              </a:rPr>
              <a:t>Why is this important?</a:t>
            </a:r>
          </a:p>
          <a:p>
            <a:r>
              <a:rPr lang="en-US" sz="1400" dirty="0">
                <a:solidFill>
                  <a:schemeClr val="bg1">
                    <a:lumMod val="65000"/>
                  </a:schemeClr>
                </a:solidFill>
              </a:rPr>
              <a:t>For many reasons, not least of which is the fact that so many CRVO pts have glaucoma</a:t>
            </a:r>
          </a:p>
          <a:p>
            <a:endParaRPr lang="en-US" sz="1400" dirty="0">
              <a:solidFill>
                <a:schemeClr val="bg1">
                  <a:lumMod val="65000"/>
                </a:schemeClr>
              </a:solidFill>
            </a:endParaRPr>
          </a:p>
          <a:p>
            <a:r>
              <a:rPr lang="en-US" sz="1400" i="1" dirty="0">
                <a:solidFill>
                  <a:schemeClr val="bg1">
                    <a:lumMod val="65000"/>
                  </a:schemeClr>
                </a:solidFill>
              </a:rPr>
              <a:t>In addition to checking IOP, what other glaucoma-related exam maneuver should be performed?</a:t>
            </a:r>
          </a:p>
          <a:p>
            <a:r>
              <a:rPr lang="en-US" sz="1400" dirty="0">
                <a:solidFill>
                  <a:schemeClr val="bg1">
                    <a:lumMod val="65000"/>
                  </a:schemeClr>
                </a:solidFill>
              </a:rPr>
              <a:t>Gonioscopy</a:t>
            </a:r>
          </a:p>
          <a:p>
            <a:endParaRPr lang="en-US" sz="1400" i="1" dirty="0">
              <a:solidFill>
                <a:schemeClr val="bg1">
                  <a:lumMod val="65000"/>
                </a:schemeClr>
              </a:solidFill>
            </a:endParaRPr>
          </a:p>
          <a:p>
            <a:r>
              <a:rPr lang="en-US" sz="1400" i="1" dirty="0">
                <a:solidFill>
                  <a:schemeClr val="bg1">
                    <a:lumMod val="65000"/>
                  </a:schemeClr>
                </a:solidFill>
              </a:rPr>
              <a:t>What are you checking for via gonioscopy?</a:t>
            </a:r>
          </a:p>
          <a:p>
            <a:r>
              <a:rPr lang="en-US" sz="1400" dirty="0">
                <a:solidFill>
                  <a:schemeClr val="bg1">
                    <a:lumMod val="65000"/>
                  </a:schemeClr>
                </a:solidFill>
              </a:rPr>
              <a:t>First is a basic assessment of the status of the angle. After that is an </a:t>
            </a:r>
            <a:r>
              <a:rPr lang="en-US" sz="1400" b="1" dirty="0">
                <a:solidFill>
                  <a:schemeClr val="bg1">
                    <a:lumMod val="65000"/>
                  </a:schemeClr>
                </a:solidFill>
              </a:rPr>
              <a:t>ongoing evaluation for the development of  NVA </a:t>
            </a:r>
            <a:r>
              <a:rPr lang="en-US" sz="1400" dirty="0">
                <a:solidFill>
                  <a:schemeClr val="bg1">
                    <a:lumMod val="65000"/>
                  </a:schemeClr>
                </a:solidFill>
              </a:rPr>
              <a:t>.</a:t>
            </a:r>
          </a:p>
        </p:txBody>
      </p:sp>
      <p:sp>
        <p:nvSpPr>
          <p:cNvPr id="5" name="TextBox 4">
            <a:extLst>
              <a:ext uri="{FF2B5EF4-FFF2-40B4-BE49-F238E27FC236}">
                <a16:creationId xmlns:a16="http://schemas.microsoft.com/office/drawing/2014/main" id="{27D8B122-5655-45AD-84C4-5107D88F9347}"/>
              </a:ext>
            </a:extLst>
          </p:cNvPr>
          <p:cNvSpPr txBox="1"/>
          <p:nvPr/>
        </p:nvSpPr>
        <p:spPr>
          <a:xfrm>
            <a:off x="758080" y="3528531"/>
            <a:ext cx="6705600" cy="1384995"/>
          </a:xfrm>
          <a:prstGeom prst="rect">
            <a:avLst/>
          </a:prstGeom>
          <a:solidFill>
            <a:schemeClr val="accent6">
              <a:lumMod val="60000"/>
              <a:lumOff val="40000"/>
            </a:schemeClr>
          </a:solidFill>
        </p:spPr>
        <p:txBody>
          <a:bodyPr wrap="square" rtlCol="0">
            <a:spAutoFit/>
          </a:bodyPr>
          <a:lstStyle/>
          <a:p>
            <a:r>
              <a:rPr lang="en-US" sz="1400" i="1" dirty="0">
                <a:solidFill>
                  <a:srgbClr val="888888"/>
                </a:solidFill>
              </a:rPr>
              <a:t>Assuming no PRP or other treatment (a subject we’ll get to shortly), how frequently should a CRVO </a:t>
            </a:r>
            <a:r>
              <a:rPr lang="en-US" sz="1400" i="1" dirty="0" err="1">
                <a:solidFill>
                  <a:srgbClr val="888888"/>
                </a:solidFill>
              </a:rPr>
              <a:t>pt</a:t>
            </a:r>
            <a:r>
              <a:rPr lang="en-US" sz="1400" i="1" dirty="0">
                <a:solidFill>
                  <a:srgbClr val="888888"/>
                </a:solidFill>
              </a:rPr>
              <a:t> be re-evaluated, and for how long?</a:t>
            </a:r>
          </a:p>
          <a:p>
            <a:r>
              <a:rPr lang="en-US" sz="1400" dirty="0">
                <a:solidFill>
                  <a:srgbClr val="888888"/>
                </a:solidFill>
              </a:rPr>
              <a:t>Every  month  for at least  6 months</a:t>
            </a:r>
          </a:p>
          <a:p>
            <a:endParaRPr lang="en-US" sz="1400" dirty="0">
              <a:solidFill>
                <a:srgbClr val="888888"/>
              </a:solidFill>
            </a:endParaRPr>
          </a:p>
          <a:p>
            <a:r>
              <a:rPr lang="en-US" sz="1400" i="1" dirty="0">
                <a:solidFill>
                  <a:srgbClr val="888888"/>
                </a:solidFill>
              </a:rPr>
              <a:t>What is the main thing you’re looking to catch at these visits?</a:t>
            </a:r>
          </a:p>
          <a:p>
            <a:r>
              <a:rPr lang="en-US" sz="1400" dirty="0">
                <a:solidFill>
                  <a:srgbClr val="888888"/>
                </a:solidFill>
              </a:rPr>
              <a:t>The development of NVA (which </a:t>
            </a:r>
            <a:r>
              <a:rPr lang="en-US" sz="1400" u="sng" dirty="0">
                <a:solidFill>
                  <a:srgbClr val="888888"/>
                </a:solidFill>
              </a:rPr>
              <a:t>could result in  NVG </a:t>
            </a:r>
            <a:r>
              <a:rPr lang="en-US" sz="1400" dirty="0">
                <a:solidFill>
                  <a:srgbClr val="888888"/>
                </a:solidFill>
              </a:rPr>
              <a:t>, a disastrous sequelae)</a:t>
            </a:r>
          </a:p>
        </p:txBody>
      </p:sp>
      <p:sp>
        <p:nvSpPr>
          <p:cNvPr id="16" name="TextBox 15">
            <a:extLst>
              <a:ext uri="{FF2B5EF4-FFF2-40B4-BE49-F238E27FC236}">
                <a16:creationId xmlns:a16="http://schemas.microsoft.com/office/drawing/2014/main" id="{80405820-5243-4943-BF3A-A5F4A7122CD7}"/>
              </a:ext>
            </a:extLst>
          </p:cNvPr>
          <p:cNvSpPr txBox="1"/>
          <p:nvPr/>
        </p:nvSpPr>
        <p:spPr>
          <a:xfrm>
            <a:off x="2128382" y="3244811"/>
            <a:ext cx="6356740" cy="1169551"/>
          </a:xfrm>
          <a:prstGeom prst="rect">
            <a:avLst/>
          </a:prstGeom>
          <a:solidFill>
            <a:schemeClr val="accent1">
              <a:lumMod val="40000"/>
              <a:lumOff val="60000"/>
            </a:schemeClr>
          </a:solidFill>
        </p:spPr>
        <p:txBody>
          <a:bodyPr wrap="none" rtlCol="0">
            <a:spAutoFit/>
          </a:bodyPr>
          <a:lstStyle/>
          <a:p>
            <a:r>
              <a:rPr lang="en-US" sz="1400" i="1" dirty="0">
                <a:solidFill>
                  <a:schemeClr val="bg1">
                    <a:lumMod val="75000"/>
                  </a:schemeClr>
                </a:solidFill>
              </a:rPr>
              <a:t>Is anterior-segment neovascularization common after ischemic CRVO?</a:t>
            </a:r>
          </a:p>
          <a:p>
            <a:r>
              <a:rPr lang="en-US" sz="1400" dirty="0">
                <a:solidFill>
                  <a:schemeClr val="bg1">
                    <a:lumMod val="75000"/>
                  </a:schemeClr>
                </a:solidFill>
              </a:rPr>
              <a:t>Very—over  50%  of cases will develop it</a:t>
            </a:r>
          </a:p>
          <a:p>
            <a:endParaRPr lang="en-US" sz="1400" i="1" dirty="0">
              <a:solidFill>
                <a:schemeClr val="bg1">
                  <a:lumMod val="75000"/>
                </a:schemeClr>
              </a:solidFill>
            </a:endParaRPr>
          </a:p>
          <a:p>
            <a:r>
              <a:rPr lang="en-US" sz="1400" i="1" dirty="0">
                <a:solidFill>
                  <a:schemeClr val="bg1">
                    <a:lumMod val="75000"/>
                  </a:schemeClr>
                </a:solidFill>
              </a:rPr>
              <a:t>Typically, how much time passes after an ischemic CRVO until NVG appears?</a:t>
            </a:r>
          </a:p>
          <a:p>
            <a:r>
              <a:rPr lang="en-US" sz="1400" dirty="0">
                <a:solidFill>
                  <a:schemeClr val="bg1">
                    <a:lumMod val="75000"/>
                  </a:schemeClr>
                </a:solidFill>
              </a:rPr>
              <a:t>Somewhere in the </a:t>
            </a:r>
            <a:r>
              <a:rPr lang="en-US" sz="1400" b="1" dirty="0">
                <a:solidFill>
                  <a:srgbClr val="0000FF"/>
                </a:solidFill>
              </a:rPr>
              <a:t>3-5 month range</a:t>
            </a:r>
          </a:p>
        </p:txBody>
      </p:sp>
      <p:sp>
        <p:nvSpPr>
          <p:cNvPr id="7" name="TextBox 6">
            <a:extLst>
              <a:ext uri="{FF2B5EF4-FFF2-40B4-BE49-F238E27FC236}">
                <a16:creationId xmlns:a16="http://schemas.microsoft.com/office/drawing/2014/main" id="{09B3216E-CDCB-4FF3-8D42-0373539E7317}"/>
              </a:ext>
            </a:extLst>
          </p:cNvPr>
          <p:cNvSpPr txBox="1"/>
          <p:nvPr/>
        </p:nvSpPr>
        <p:spPr>
          <a:xfrm>
            <a:off x="833673" y="2992380"/>
            <a:ext cx="7011007" cy="1600438"/>
          </a:xfrm>
          <a:prstGeom prst="rect">
            <a:avLst/>
          </a:prstGeom>
          <a:solidFill>
            <a:srgbClr val="FFD85D"/>
          </a:solidFill>
        </p:spPr>
        <p:txBody>
          <a:bodyPr wrap="square" rtlCol="0">
            <a:spAutoFit/>
          </a:bodyPr>
          <a:lstStyle/>
          <a:p>
            <a:r>
              <a:rPr lang="en-US" sz="1400" i="1" dirty="0">
                <a:solidFill>
                  <a:schemeClr val="bg1">
                    <a:lumMod val="65000"/>
                  </a:schemeClr>
                </a:solidFill>
              </a:rPr>
              <a:t>OK, it makes sense that we want to preclude development of NVG. But wouldn’t it be better to do this via DFE, looking for the onset of NVD or NVE?</a:t>
            </a:r>
          </a:p>
          <a:p>
            <a:r>
              <a:rPr lang="en-US" sz="1400" dirty="0">
                <a:solidFill>
                  <a:schemeClr val="bg1">
                    <a:lumMod val="65000"/>
                  </a:schemeClr>
                </a:solidFill>
              </a:rPr>
              <a:t>No, that would be a distinctly inadequate strategy</a:t>
            </a:r>
          </a:p>
          <a:p>
            <a:endParaRPr lang="en-US" sz="1400" i="1" dirty="0">
              <a:solidFill>
                <a:schemeClr val="bg1">
                  <a:lumMod val="65000"/>
                </a:schemeClr>
              </a:solidFill>
            </a:endParaRPr>
          </a:p>
          <a:p>
            <a:r>
              <a:rPr lang="en-US" sz="1400" i="1" dirty="0">
                <a:solidFill>
                  <a:schemeClr val="bg1">
                    <a:lumMod val="65000"/>
                  </a:schemeClr>
                </a:solidFill>
              </a:rPr>
              <a:t>Why is DFE inadequate as a surveillance method in CRVO?</a:t>
            </a:r>
          </a:p>
          <a:p>
            <a:r>
              <a:rPr lang="en-US" sz="1400" dirty="0">
                <a:solidFill>
                  <a:schemeClr val="bg1">
                    <a:lumMod val="65000"/>
                  </a:schemeClr>
                </a:solidFill>
              </a:rPr>
              <a:t>Because very frequently, </a:t>
            </a:r>
            <a:r>
              <a:rPr lang="en-US" sz="1400" u="sng" dirty="0">
                <a:solidFill>
                  <a:schemeClr val="bg1">
                    <a:lumMod val="65000"/>
                  </a:schemeClr>
                </a:solidFill>
              </a:rPr>
              <a:t>anterior-seg neo in CRVO occurs </a:t>
            </a:r>
            <a:r>
              <a:rPr lang="en-US" sz="1400" b="1" u="sng" dirty="0">
                <a:solidFill>
                  <a:schemeClr val="bg1">
                    <a:lumMod val="65000"/>
                  </a:schemeClr>
                </a:solidFill>
              </a:rPr>
              <a:t>without</a:t>
            </a:r>
            <a:r>
              <a:rPr lang="en-US" sz="1400" u="sng" dirty="0">
                <a:solidFill>
                  <a:schemeClr val="bg1">
                    <a:lumMod val="65000"/>
                  </a:schemeClr>
                </a:solidFill>
              </a:rPr>
              <a:t> neovascularization of the posterior segment</a:t>
            </a:r>
          </a:p>
        </p:txBody>
      </p:sp>
      <p:sp>
        <p:nvSpPr>
          <p:cNvPr id="8" name="TextBox 7">
            <a:extLst>
              <a:ext uri="{FF2B5EF4-FFF2-40B4-BE49-F238E27FC236}">
                <a16:creationId xmlns:a16="http://schemas.microsoft.com/office/drawing/2014/main" id="{B5B0F18E-BBC4-4E00-A96B-A6B5456C5885}"/>
              </a:ext>
            </a:extLst>
          </p:cNvPr>
          <p:cNvSpPr txBox="1"/>
          <p:nvPr/>
        </p:nvSpPr>
        <p:spPr>
          <a:xfrm>
            <a:off x="1415580" y="2057002"/>
            <a:ext cx="7235080" cy="1815882"/>
          </a:xfrm>
          <a:prstGeom prst="rect">
            <a:avLst/>
          </a:prstGeom>
          <a:solidFill>
            <a:srgbClr val="97E4FF"/>
          </a:solidFill>
        </p:spPr>
        <p:txBody>
          <a:bodyPr wrap="square" rtlCol="0">
            <a:spAutoFit/>
          </a:bodyPr>
          <a:lstStyle/>
          <a:p>
            <a:r>
              <a:rPr lang="en-US" sz="1400" i="1" dirty="0">
                <a:solidFill>
                  <a:schemeClr val="bg1">
                    <a:lumMod val="65000"/>
                  </a:schemeClr>
                </a:solidFill>
              </a:rPr>
              <a:t>OK then, it makes sense that to preclude NVG in CRVO, we need to monitor the anterior segment directly for signs of neo. That being said (and assuming gonioscopy at the initial visit reveals no NVA), is it adequate to simply surveil the iris for evidence of NVI at subsequent visits?</a:t>
            </a:r>
          </a:p>
          <a:p>
            <a:r>
              <a:rPr lang="en-US" sz="1400" dirty="0">
                <a:solidFill>
                  <a:schemeClr val="bg1">
                    <a:lumMod val="65000"/>
                  </a:schemeClr>
                </a:solidFill>
              </a:rPr>
              <a:t>No, that would be a distinctly inadequate strategy. Gonio must be performed at every visit.</a:t>
            </a:r>
          </a:p>
          <a:p>
            <a:endParaRPr lang="en-US" sz="1400" i="1" dirty="0">
              <a:solidFill>
                <a:schemeClr val="bg1">
                  <a:lumMod val="65000"/>
                </a:schemeClr>
              </a:solidFill>
            </a:endParaRPr>
          </a:p>
          <a:p>
            <a:r>
              <a:rPr lang="en-US" sz="1400" i="1" dirty="0">
                <a:solidFill>
                  <a:schemeClr val="bg1">
                    <a:lumMod val="65000"/>
                  </a:schemeClr>
                </a:solidFill>
              </a:rPr>
              <a:t>Why is iris surveillance inadequate?</a:t>
            </a:r>
          </a:p>
          <a:p>
            <a:r>
              <a:rPr lang="en-US" sz="1400" dirty="0">
                <a:solidFill>
                  <a:schemeClr val="bg1">
                    <a:lumMod val="65000"/>
                  </a:schemeClr>
                </a:solidFill>
              </a:rPr>
              <a:t>Because in some cases, </a:t>
            </a:r>
            <a:r>
              <a:rPr lang="en-US" sz="1400" u="sng" dirty="0">
                <a:solidFill>
                  <a:schemeClr val="bg1">
                    <a:lumMod val="65000"/>
                  </a:schemeClr>
                </a:solidFill>
              </a:rPr>
              <a:t>NVA in CRVO occurs without neovascularization of the iris</a:t>
            </a:r>
          </a:p>
        </p:txBody>
      </p:sp>
      <p:sp>
        <p:nvSpPr>
          <p:cNvPr id="9" name="TextBox 8">
            <a:extLst>
              <a:ext uri="{FF2B5EF4-FFF2-40B4-BE49-F238E27FC236}">
                <a16:creationId xmlns:a16="http://schemas.microsoft.com/office/drawing/2014/main" id="{8BA329BB-B338-4AE3-B3E3-125F4B769377}"/>
              </a:ext>
            </a:extLst>
          </p:cNvPr>
          <p:cNvSpPr txBox="1"/>
          <p:nvPr/>
        </p:nvSpPr>
        <p:spPr>
          <a:xfrm>
            <a:off x="1693878" y="2557671"/>
            <a:ext cx="6033796" cy="707886"/>
          </a:xfrm>
          <a:prstGeom prst="rect">
            <a:avLst/>
          </a:prstGeom>
          <a:solidFill>
            <a:srgbClr val="7030A0"/>
          </a:solidFill>
          <a:ln>
            <a:solidFill>
              <a:srgbClr val="0000FF"/>
            </a:solidFill>
          </a:ln>
        </p:spPr>
        <p:txBody>
          <a:bodyPr wrap="square" rtlCol="0">
            <a:spAutoFit/>
          </a:bodyPr>
          <a:lstStyle/>
          <a:p>
            <a:pPr algn="ctr"/>
            <a:r>
              <a:rPr lang="en-US" sz="2000" i="1" dirty="0">
                <a:solidFill>
                  <a:schemeClr val="bg1"/>
                </a:solidFill>
              </a:rPr>
              <a:t>So, in CRVO NVI occurs in the absence of NVD/NVE, </a:t>
            </a:r>
            <a:r>
              <a:rPr lang="en-US" sz="2000" dirty="0">
                <a:solidFill>
                  <a:schemeClr val="bg1"/>
                </a:solidFill>
              </a:rPr>
              <a:t>and</a:t>
            </a:r>
            <a:r>
              <a:rPr lang="en-US" sz="2000" i="1" dirty="0">
                <a:solidFill>
                  <a:schemeClr val="bg1"/>
                </a:solidFill>
              </a:rPr>
              <a:t> </a:t>
            </a:r>
            <a:r>
              <a:rPr lang="en-US" sz="2000" i="1" dirty="0">
                <a:solidFill>
                  <a:srgbClr val="FFFF00"/>
                </a:solidFill>
              </a:rPr>
              <a:t>NVA occurs in the absence of NVI  </a:t>
            </a:r>
          </a:p>
        </p:txBody>
      </p:sp>
      <p:sp>
        <p:nvSpPr>
          <p:cNvPr id="13" name="Star: 5 Points 12">
            <a:extLst>
              <a:ext uri="{FF2B5EF4-FFF2-40B4-BE49-F238E27FC236}">
                <a16:creationId xmlns:a16="http://schemas.microsoft.com/office/drawing/2014/main" id="{713D25E5-3419-4886-A84A-5CDFB49E9514}"/>
              </a:ext>
            </a:extLst>
          </p:cNvPr>
          <p:cNvSpPr/>
          <p:nvPr/>
        </p:nvSpPr>
        <p:spPr>
          <a:xfrm>
            <a:off x="568090" y="2463566"/>
            <a:ext cx="685800" cy="546556"/>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2A888FCE-800D-4063-9D5B-A8D3EDD7C0C8}"/>
              </a:ext>
            </a:extLst>
          </p:cNvPr>
          <p:cNvSpPr/>
          <p:nvPr/>
        </p:nvSpPr>
        <p:spPr>
          <a:xfrm>
            <a:off x="8153400" y="2463566"/>
            <a:ext cx="685800" cy="546556"/>
          </a:xfrm>
          <a:prstGeom prst="star5">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AAA9E6-E119-43DC-A8A5-889FE5A6DE5C}"/>
              </a:ext>
            </a:extLst>
          </p:cNvPr>
          <p:cNvSpPr/>
          <p:nvPr/>
        </p:nvSpPr>
        <p:spPr>
          <a:xfrm>
            <a:off x="609600" y="3872884"/>
            <a:ext cx="7543800" cy="935378"/>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46E6708-01EE-4243-A781-2C5B0E6E2BDE}"/>
              </a:ext>
            </a:extLst>
          </p:cNvPr>
          <p:cNvSpPr/>
          <p:nvPr/>
        </p:nvSpPr>
        <p:spPr>
          <a:xfrm>
            <a:off x="3124200" y="3428999"/>
            <a:ext cx="5297860" cy="589321"/>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DB8736-E986-4419-B89F-698112260AC3}"/>
              </a:ext>
            </a:extLst>
          </p:cNvPr>
          <p:cNvSpPr txBox="1"/>
          <p:nvPr/>
        </p:nvSpPr>
        <p:spPr>
          <a:xfrm>
            <a:off x="1299320" y="3641513"/>
            <a:ext cx="6929673" cy="830997"/>
          </a:xfrm>
          <a:prstGeom prst="rect">
            <a:avLst/>
          </a:prstGeom>
          <a:solidFill>
            <a:schemeClr val="accent1">
              <a:lumMod val="50000"/>
            </a:schemeClr>
          </a:solidFill>
        </p:spPr>
        <p:txBody>
          <a:bodyPr wrap="square" rtlCol="0">
            <a:spAutoFit/>
          </a:bodyPr>
          <a:lstStyle/>
          <a:p>
            <a:r>
              <a:rPr lang="en-US" sz="1600" i="1" dirty="0">
                <a:solidFill>
                  <a:schemeClr val="bg1"/>
                </a:solidFill>
              </a:rPr>
              <a:t>How does this compare with neovascularization following a </a:t>
            </a:r>
            <a:r>
              <a:rPr lang="en-US" sz="1600" b="1" dirty="0">
                <a:solidFill>
                  <a:schemeClr val="bg1"/>
                </a:solidFill>
              </a:rPr>
              <a:t>branch</a:t>
            </a:r>
            <a:r>
              <a:rPr lang="en-US" sz="1600" i="1" dirty="0">
                <a:solidFill>
                  <a:schemeClr val="bg1"/>
                </a:solidFill>
              </a:rPr>
              <a:t> RVO?</a:t>
            </a:r>
          </a:p>
          <a:p>
            <a:r>
              <a:rPr lang="en-US" sz="1600" dirty="0">
                <a:solidFill>
                  <a:schemeClr val="bg1"/>
                </a:solidFill>
              </a:rPr>
              <a:t>In BRVO the pattern is the </a:t>
            </a:r>
            <a:r>
              <a:rPr lang="en-US" sz="1600" b="1" dirty="0">
                <a:solidFill>
                  <a:schemeClr val="bg1"/>
                </a:solidFill>
              </a:rPr>
              <a:t>opposite</a:t>
            </a:r>
            <a:r>
              <a:rPr lang="en-US" sz="1600" dirty="0">
                <a:solidFill>
                  <a:schemeClr val="bg1"/>
                </a:solidFill>
              </a:rPr>
              <a:t> of what it is in CRVO—that is, neo will develop in the posterior segment, but only rarely in the anterior segment</a:t>
            </a:r>
          </a:p>
        </p:txBody>
      </p:sp>
      <p:sp>
        <p:nvSpPr>
          <p:cNvPr id="12" name="Oval 11">
            <a:extLst>
              <a:ext uri="{FF2B5EF4-FFF2-40B4-BE49-F238E27FC236}">
                <a16:creationId xmlns:a16="http://schemas.microsoft.com/office/drawing/2014/main" id="{B80F62D4-1F1D-4A81-AFB2-208995F136CB}"/>
              </a:ext>
            </a:extLst>
          </p:cNvPr>
          <p:cNvSpPr/>
          <p:nvPr/>
        </p:nvSpPr>
        <p:spPr>
          <a:xfrm>
            <a:off x="1218592" y="2274019"/>
            <a:ext cx="6934807" cy="117329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67818C1-F9C6-4F15-BB9D-00F95AF40A9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8" name="TextBox 17">
            <a:extLst>
              <a:ext uri="{FF2B5EF4-FFF2-40B4-BE49-F238E27FC236}">
                <a16:creationId xmlns:a16="http://schemas.microsoft.com/office/drawing/2014/main" id="{B0390566-BA07-47B2-98CA-47DC2AC9278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06472563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696200" cy="6524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604" name="Rectangle 3"/>
          <p:cNvSpPr>
            <a:spLocks noGrp="1" noChangeArrowheads="1"/>
          </p:cNvSpPr>
          <p:nvPr>
            <p:ph idx="1"/>
          </p:nvPr>
        </p:nvSpPr>
        <p:spPr>
          <a:xfrm>
            <a:off x="457200" y="1643063"/>
            <a:ext cx="8458200" cy="4605337"/>
          </a:xfrm>
        </p:spPr>
        <p:txBody>
          <a:bodyPr/>
          <a:lstStyle/>
          <a:p>
            <a:pPr eaLnBrk="1" hangingPunct="1"/>
            <a:r>
              <a:rPr lang="en-US"/>
              <a:t>CVOS recs re macular edema after CRVO…</a:t>
            </a:r>
          </a:p>
          <a:p>
            <a:pPr lvl="1" eaLnBrk="1" hangingPunct="1"/>
            <a:r>
              <a:rPr lang="en-US"/>
              <a:t>Wait 3 months for spontaneous resolution</a:t>
            </a:r>
          </a:p>
          <a:p>
            <a:pPr lvl="1" eaLnBrk="1" hangingPunct="1"/>
            <a:r>
              <a:rPr lang="en-US"/>
              <a:t>Perform grid macular laser (GML) if:</a:t>
            </a:r>
          </a:p>
          <a:p>
            <a:pPr lvl="2" eaLnBrk="1" hangingPunct="1"/>
            <a:r>
              <a:rPr lang="en-US"/>
              <a:t>VA is 20/40 to 20/200, and</a:t>
            </a:r>
          </a:p>
          <a:p>
            <a:pPr lvl="2" eaLnBrk="1" hangingPunct="1"/>
            <a:r>
              <a:rPr lang="en-US"/>
              <a:t>FA reveals no foveal ischemia</a:t>
            </a:r>
          </a:p>
          <a:p>
            <a:pPr lvl="1" eaLnBrk="1" hangingPunct="1"/>
            <a:r>
              <a:rPr lang="en-US"/>
              <a:t>Per CVOS, patients treated with GML are:</a:t>
            </a:r>
          </a:p>
          <a:p>
            <a:pPr lvl="2" eaLnBrk="1" hangingPunct="1"/>
            <a:r>
              <a:rPr lang="en-US"/>
              <a:t>twice as likely to gain 2 lines of VA, and</a:t>
            </a:r>
          </a:p>
          <a:p>
            <a:pPr lvl="2" eaLnBrk="1" hangingPunct="1"/>
            <a:r>
              <a:rPr lang="en-US"/>
              <a:t>twice as likely to end up 20/40+</a:t>
            </a:r>
          </a:p>
        </p:txBody>
      </p:sp>
      <p:sp>
        <p:nvSpPr>
          <p:cNvPr id="409611" name="Slide Number Placeholder 2"/>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5830B2-C5D6-4961-AF11-CCB78DBEB535}" type="slidenum">
              <a:rPr lang="en-US" altLang="en-US" smtClean="0"/>
              <a:pPr eaLnBrk="1" hangingPunct="1"/>
              <a:t>252</a:t>
            </a:fld>
            <a:endParaRPr lang="en-US" altLang="en-US"/>
          </a:p>
        </p:txBody>
      </p:sp>
      <p:sp>
        <p:nvSpPr>
          <p:cNvPr id="409605" name="Rectangle 4"/>
          <p:cNvSpPr>
            <a:spLocks noChangeArrowheads="1"/>
          </p:cNvSpPr>
          <p:nvPr/>
        </p:nvSpPr>
        <p:spPr bwMode="auto">
          <a:xfrm>
            <a:off x="1981200" y="2252663"/>
            <a:ext cx="13716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6" name="Rectangle 5"/>
          <p:cNvSpPr>
            <a:spLocks noChangeArrowheads="1"/>
          </p:cNvSpPr>
          <p:nvPr/>
        </p:nvSpPr>
        <p:spPr bwMode="auto">
          <a:xfrm>
            <a:off x="2286000" y="3167063"/>
            <a:ext cx="762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7" name="Rectangle 6"/>
          <p:cNvSpPr>
            <a:spLocks noChangeArrowheads="1"/>
          </p:cNvSpPr>
          <p:nvPr/>
        </p:nvSpPr>
        <p:spPr bwMode="auto">
          <a:xfrm>
            <a:off x="3429000" y="3167063"/>
            <a:ext cx="9144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8" name="Rectangle 7"/>
          <p:cNvSpPr>
            <a:spLocks noChangeArrowheads="1"/>
          </p:cNvSpPr>
          <p:nvPr/>
        </p:nvSpPr>
        <p:spPr bwMode="auto">
          <a:xfrm>
            <a:off x="2971800" y="3624263"/>
            <a:ext cx="25908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09" name="Rectangle 8"/>
          <p:cNvSpPr>
            <a:spLocks noChangeArrowheads="1"/>
          </p:cNvSpPr>
          <p:nvPr/>
        </p:nvSpPr>
        <p:spPr bwMode="auto">
          <a:xfrm>
            <a:off x="3733800" y="4538663"/>
            <a:ext cx="22098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10" name="Rectangle 9"/>
          <p:cNvSpPr>
            <a:spLocks noChangeArrowheads="1"/>
          </p:cNvSpPr>
          <p:nvPr/>
        </p:nvSpPr>
        <p:spPr bwMode="auto">
          <a:xfrm>
            <a:off x="3733800" y="4919663"/>
            <a:ext cx="22098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
            <a:extLst>
              <a:ext uri="{FF2B5EF4-FFF2-40B4-BE49-F238E27FC236}">
                <a16:creationId xmlns:a16="http://schemas.microsoft.com/office/drawing/2014/main" id="{B9B8BB2E-8BC8-4566-A6A9-1B960DD8443E}"/>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4" name="TextBox 3">
            <a:extLst>
              <a:ext uri="{FF2B5EF4-FFF2-40B4-BE49-F238E27FC236}">
                <a16:creationId xmlns:a16="http://schemas.microsoft.com/office/drawing/2014/main" id="{E1606217-4F2C-46B4-8433-240CE53C4FE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9F0289B1-FF4C-4DB1-8D75-87C9D436DD5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91893487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8200" y="1600200"/>
            <a:ext cx="7696200" cy="652463"/>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628" name="Rectangle 3"/>
          <p:cNvSpPr>
            <a:spLocks noGrp="1" noChangeArrowheads="1"/>
          </p:cNvSpPr>
          <p:nvPr>
            <p:ph idx="1"/>
          </p:nvPr>
        </p:nvSpPr>
        <p:spPr>
          <a:xfrm>
            <a:off x="457200" y="1643063"/>
            <a:ext cx="8458200" cy="4605337"/>
          </a:xfrm>
        </p:spPr>
        <p:txBody>
          <a:bodyPr/>
          <a:lstStyle/>
          <a:p>
            <a:pPr eaLnBrk="1" hangingPunct="1"/>
            <a:r>
              <a:rPr lang="en-US"/>
              <a:t>CVOS recs re macular edema after CRVO…</a:t>
            </a:r>
          </a:p>
          <a:p>
            <a:pPr lvl="1" eaLnBrk="1" hangingPunct="1"/>
            <a:r>
              <a:rPr lang="en-US"/>
              <a:t>Wait 3 months for spontaneous resolution</a:t>
            </a:r>
          </a:p>
          <a:p>
            <a:pPr lvl="1" eaLnBrk="1" hangingPunct="1"/>
            <a:r>
              <a:rPr lang="en-US"/>
              <a:t>Perform grid macular laser (GML) if:</a:t>
            </a:r>
          </a:p>
          <a:p>
            <a:pPr lvl="2" eaLnBrk="1" hangingPunct="1"/>
            <a:r>
              <a:rPr lang="en-US"/>
              <a:t>VA is 20/40 to 20/200, and</a:t>
            </a:r>
          </a:p>
          <a:p>
            <a:pPr lvl="2" eaLnBrk="1" hangingPunct="1"/>
            <a:r>
              <a:rPr lang="en-US"/>
              <a:t>FA reveals no foveal ischemia</a:t>
            </a:r>
          </a:p>
          <a:p>
            <a:pPr lvl="1" eaLnBrk="1" hangingPunct="1"/>
            <a:r>
              <a:rPr lang="en-US"/>
              <a:t>Per CVOS, patients treated with GML are:</a:t>
            </a:r>
          </a:p>
          <a:p>
            <a:pPr lvl="2" eaLnBrk="1" hangingPunct="1"/>
            <a:r>
              <a:rPr lang="en-US"/>
              <a:t>twice as likely to gain 2 lines of VA, and</a:t>
            </a:r>
          </a:p>
          <a:p>
            <a:pPr lvl="2" eaLnBrk="1" hangingPunct="1"/>
            <a:r>
              <a:rPr lang="en-US"/>
              <a:t>twice as likely to end up 20/40+</a:t>
            </a:r>
          </a:p>
        </p:txBody>
      </p:sp>
      <p:sp>
        <p:nvSpPr>
          <p:cNvPr id="41063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118115-0401-48E0-9533-B999B298ACEE}" type="slidenum">
              <a:rPr lang="en-US" altLang="en-US" smtClean="0"/>
              <a:pPr eaLnBrk="1" hangingPunct="1"/>
              <a:t>253</a:t>
            </a:fld>
            <a:endParaRPr lang="en-US" altLang="en-US"/>
          </a:p>
        </p:txBody>
      </p:sp>
      <p:sp>
        <p:nvSpPr>
          <p:cNvPr id="410629" name="Rectangle 4"/>
          <p:cNvSpPr>
            <a:spLocks noChangeArrowheads="1"/>
          </p:cNvSpPr>
          <p:nvPr/>
        </p:nvSpPr>
        <p:spPr bwMode="auto">
          <a:xfrm>
            <a:off x="1981200" y="2252663"/>
            <a:ext cx="1371600" cy="3810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0" name="Rectangle 5"/>
          <p:cNvSpPr>
            <a:spLocks noChangeArrowheads="1"/>
          </p:cNvSpPr>
          <p:nvPr/>
        </p:nvSpPr>
        <p:spPr bwMode="auto">
          <a:xfrm>
            <a:off x="2286000" y="3167063"/>
            <a:ext cx="762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1" name="Rectangle 6"/>
          <p:cNvSpPr>
            <a:spLocks noChangeArrowheads="1"/>
          </p:cNvSpPr>
          <p:nvPr/>
        </p:nvSpPr>
        <p:spPr bwMode="auto">
          <a:xfrm>
            <a:off x="3429000" y="3167063"/>
            <a:ext cx="9144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2" name="Rectangle 7"/>
          <p:cNvSpPr>
            <a:spLocks noChangeArrowheads="1"/>
          </p:cNvSpPr>
          <p:nvPr/>
        </p:nvSpPr>
        <p:spPr bwMode="auto">
          <a:xfrm>
            <a:off x="2971800" y="3624263"/>
            <a:ext cx="25908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3" name="Rectangle 8"/>
          <p:cNvSpPr>
            <a:spLocks noChangeArrowheads="1"/>
          </p:cNvSpPr>
          <p:nvPr/>
        </p:nvSpPr>
        <p:spPr bwMode="auto">
          <a:xfrm>
            <a:off x="3733800" y="4538663"/>
            <a:ext cx="22098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4" name="Rectangle 9"/>
          <p:cNvSpPr>
            <a:spLocks noChangeArrowheads="1"/>
          </p:cNvSpPr>
          <p:nvPr/>
        </p:nvSpPr>
        <p:spPr bwMode="auto">
          <a:xfrm>
            <a:off x="3733800" y="4919663"/>
            <a:ext cx="22098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35" name="Line 10"/>
          <p:cNvSpPr>
            <a:spLocks noChangeShapeType="1"/>
          </p:cNvSpPr>
          <p:nvPr/>
        </p:nvSpPr>
        <p:spPr bwMode="auto">
          <a:xfrm flipH="1">
            <a:off x="990600" y="1522413"/>
            <a:ext cx="6324600" cy="3733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36" name="Line 11"/>
          <p:cNvSpPr>
            <a:spLocks noChangeShapeType="1"/>
          </p:cNvSpPr>
          <p:nvPr/>
        </p:nvSpPr>
        <p:spPr bwMode="auto">
          <a:xfrm>
            <a:off x="914400" y="1598613"/>
            <a:ext cx="5562600" cy="3657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37" name="Text Box 12"/>
          <p:cNvSpPr txBox="1">
            <a:spLocks noChangeArrowheads="1"/>
          </p:cNvSpPr>
          <p:nvPr/>
        </p:nvSpPr>
        <p:spPr bwMode="auto">
          <a:xfrm>
            <a:off x="1062831" y="5629870"/>
            <a:ext cx="7018337" cy="1015663"/>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i="1" dirty="0">
                <a:solidFill>
                  <a:srgbClr val="0000FF"/>
                </a:solidFill>
              </a:rPr>
              <a:t>Trick question! </a:t>
            </a:r>
            <a:r>
              <a:rPr lang="en-US" sz="2000" dirty="0">
                <a:solidFill>
                  <a:srgbClr val="0000FF"/>
                </a:solidFill>
              </a:rPr>
              <a:t>The CVOS demonstrated that GML improved macular edema </a:t>
            </a:r>
            <a:r>
              <a:rPr lang="en-US" sz="2000" i="1" dirty="0">
                <a:solidFill>
                  <a:srgbClr val="0000FF"/>
                </a:solidFill>
              </a:rPr>
              <a:t>angiographically</a:t>
            </a:r>
            <a:r>
              <a:rPr lang="en-US" sz="2000" dirty="0">
                <a:solidFill>
                  <a:srgbClr val="0000FF"/>
                </a:solidFill>
              </a:rPr>
              <a:t>, but did </a:t>
            </a:r>
            <a:r>
              <a:rPr lang="en-US" sz="2000" b="1" dirty="0">
                <a:solidFill>
                  <a:srgbClr val="0000FF"/>
                </a:solidFill>
              </a:rPr>
              <a:t>not</a:t>
            </a:r>
            <a:r>
              <a:rPr lang="en-US" sz="2000" dirty="0">
                <a:solidFill>
                  <a:srgbClr val="0000FF"/>
                </a:solidFill>
              </a:rPr>
              <a:t> improve vision. For this reason, </a:t>
            </a:r>
            <a:r>
              <a:rPr lang="en-US" sz="2000" b="1" i="1" dirty="0"/>
              <a:t>GML is contraindicated in CRVO!</a:t>
            </a:r>
          </a:p>
        </p:txBody>
      </p:sp>
      <p:sp>
        <p:nvSpPr>
          <p:cNvPr id="17" name="Rectangle 2">
            <a:extLst>
              <a:ext uri="{FF2B5EF4-FFF2-40B4-BE49-F238E27FC236}">
                <a16:creationId xmlns:a16="http://schemas.microsoft.com/office/drawing/2014/main" id="{E5278679-A050-498E-9E5D-E253594707F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15101FDB-EC9D-4EAD-B97F-ED28BA3106B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B1C8AE3A-2021-47FA-864F-1B95A71331D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723393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2023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r>
              <a:rPr lang="en-US" sz="3200" dirty="0"/>
              <a:t>?</a:t>
            </a:r>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2421206" y="2514600"/>
            <a:ext cx="4042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a:t>?</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6320108" y="2514600"/>
            <a:ext cx="4042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a:t>?</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31A39B70-0298-41FD-88A3-3FFC9EC173E8}"/>
              </a:ext>
            </a:extLst>
          </p:cNvPr>
          <p:cNvSpPr txBox="1"/>
          <p:nvPr/>
        </p:nvSpPr>
        <p:spPr>
          <a:xfrm>
            <a:off x="1066800" y="752326"/>
            <a:ext cx="2665387" cy="1077218"/>
          </a:xfrm>
          <a:prstGeom prst="rect">
            <a:avLst/>
          </a:prstGeom>
          <a:noFill/>
        </p:spPr>
        <p:txBody>
          <a:bodyPr wrap="square" rtlCol="0">
            <a:spAutoFit/>
          </a:bodyPr>
          <a:lstStyle/>
          <a:p>
            <a:pPr algn="r"/>
            <a:r>
              <a:rPr lang="en-US" sz="3200" dirty="0"/>
              <a:t>What are the options for </a:t>
            </a:r>
          </a:p>
        </p:txBody>
      </p:sp>
      <p:sp>
        <p:nvSpPr>
          <p:cNvPr id="3" name="Rectangle 2">
            <a:extLst>
              <a:ext uri="{FF2B5EF4-FFF2-40B4-BE49-F238E27FC236}">
                <a16:creationId xmlns:a16="http://schemas.microsoft.com/office/drawing/2014/main" id="{702A4162-859C-4EE9-A1C8-76FAFC82CE70}"/>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TextBox 3">
            <a:extLst>
              <a:ext uri="{FF2B5EF4-FFF2-40B4-BE49-F238E27FC236}">
                <a16:creationId xmlns:a16="http://schemas.microsoft.com/office/drawing/2014/main" id="{AA308F3D-F134-4FDE-974C-859A25AB17B6}"/>
              </a:ext>
            </a:extLst>
          </p:cNvPr>
          <p:cNvSpPr txBox="1"/>
          <p:nvPr/>
        </p:nvSpPr>
        <p:spPr>
          <a:xfrm>
            <a:off x="4062874" y="1814303"/>
            <a:ext cx="1063869" cy="553998"/>
          </a:xfrm>
          <a:prstGeom prst="rect">
            <a:avLst/>
          </a:prstGeom>
          <a:noFill/>
        </p:spPr>
        <p:txBody>
          <a:bodyPr wrap="square" rtlCol="0">
            <a:spAutoFit/>
          </a:bodyPr>
          <a:lstStyle/>
          <a:p>
            <a:pPr algn="ctr">
              <a:lnSpc>
                <a:spcPts val="1200"/>
              </a:lnSpc>
            </a:pPr>
            <a:r>
              <a:rPr lang="en-US" sz="1200" i="1" dirty="0"/>
              <a:t>Two categories  of treatment</a:t>
            </a:r>
          </a:p>
        </p:txBody>
      </p:sp>
      <p:sp>
        <p:nvSpPr>
          <p:cNvPr id="6" name="TextBox 5">
            <a:extLst>
              <a:ext uri="{FF2B5EF4-FFF2-40B4-BE49-F238E27FC236}">
                <a16:creationId xmlns:a16="http://schemas.microsoft.com/office/drawing/2014/main" id="{A74E479F-8518-4FA1-9175-BBD12634A9C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E6440525-A199-4997-8A47-61F4252C45D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0667126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2023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r>
              <a:rPr lang="en-US" sz="3200" dirty="0"/>
              <a:t>?</a:t>
            </a:r>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31A39B70-0298-41FD-88A3-3FFC9EC173E8}"/>
              </a:ext>
            </a:extLst>
          </p:cNvPr>
          <p:cNvSpPr txBox="1"/>
          <p:nvPr/>
        </p:nvSpPr>
        <p:spPr>
          <a:xfrm>
            <a:off x="1066800" y="752326"/>
            <a:ext cx="2665387" cy="1077218"/>
          </a:xfrm>
          <a:prstGeom prst="rect">
            <a:avLst/>
          </a:prstGeom>
          <a:noFill/>
        </p:spPr>
        <p:txBody>
          <a:bodyPr wrap="square" rtlCol="0">
            <a:spAutoFit/>
          </a:bodyPr>
          <a:lstStyle/>
          <a:p>
            <a:pPr algn="r"/>
            <a:r>
              <a:rPr lang="en-US" sz="3200" dirty="0"/>
              <a:t>What are the options for </a:t>
            </a:r>
          </a:p>
        </p:txBody>
      </p:sp>
      <p:sp>
        <p:nvSpPr>
          <p:cNvPr id="3" name="Rectangle 2">
            <a:extLst>
              <a:ext uri="{FF2B5EF4-FFF2-40B4-BE49-F238E27FC236}">
                <a16:creationId xmlns:a16="http://schemas.microsoft.com/office/drawing/2014/main" id="{702A4162-859C-4EE9-A1C8-76FAFC82CE70}"/>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C53143FE-04A0-4829-9179-52F5D0D2E9FD}"/>
              </a:ext>
            </a:extLst>
          </p:cNvPr>
          <p:cNvSpPr txBox="1"/>
          <p:nvPr/>
        </p:nvSpPr>
        <p:spPr>
          <a:xfrm>
            <a:off x="4062874" y="1814303"/>
            <a:ext cx="1063869" cy="553998"/>
          </a:xfrm>
          <a:prstGeom prst="rect">
            <a:avLst/>
          </a:prstGeom>
          <a:noFill/>
        </p:spPr>
        <p:txBody>
          <a:bodyPr wrap="square" rtlCol="0">
            <a:spAutoFit/>
          </a:bodyPr>
          <a:lstStyle/>
          <a:p>
            <a:pPr algn="ctr">
              <a:lnSpc>
                <a:spcPts val="1200"/>
              </a:lnSpc>
            </a:pPr>
            <a:r>
              <a:rPr lang="en-US" sz="1200" i="1" dirty="0"/>
              <a:t>Two categories  of treatment</a:t>
            </a:r>
          </a:p>
        </p:txBody>
      </p:sp>
      <p:sp>
        <p:nvSpPr>
          <p:cNvPr id="6" name="TextBox 5">
            <a:extLst>
              <a:ext uri="{FF2B5EF4-FFF2-40B4-BE49-F238E27FC236}">
                <a16:creationId xmlns:a16="http://schemas.microsoft.com/office/drawing/2014/main" id="{C7E987E3-FEC9-4332-BF12-1EA6F4F5ABB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42638BC1-176D-4BF0-BABB-DC8CAFF1625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5922780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2023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r>
              <a:rPr lang="en-US" sz="3200" dirty="0"/>
              <a:t>?</a:t>
            </a:r>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468240" y="3486090"/>
            <a:ext cx="341760" cy="400110"/>
          </a:xfrm>
          <a:prstGeom prst="rect">
            <a:avLst/>
          </a:prstGeom>
          <a:noFill/>
          <a:ln>
            <a:noFill/>
          </a:ln>
        </p:spPr>
        <p:txBody>
          <a:bodyPr wrap="none" rtlCol="0">
            <a:spAutoFit/>
          </a:bodyPr>
          <a:lstStyle/>
          <a:p>
            <a:pPr algn="ctr"/>
            <a:r>
              <a:rPr lang="en-US" sz="2000" b="1" i="1" dirty="0"/>
              <a:t>?</a:t>
            </a:r>
          </a:p>
        </p:txBody>
      </p:sp>
      <p:sp>
        <p:nvSpPr>
          <p:cNvPr id="33" name="TextBox 32">
            <a:extLst>
              <a:ext uri="{FF2B5EF4-FFF2-40B4-BE49-F238E27FC236}">
                <a16:creationId xmlns:a16="http://schemas.microsoft.com/office/drawing/2014/main" id="{85202164-84B7-445A-93DB-5546998F35AE}"/>
              </a:ext>
            </a:extLst>
          </p:cNvPr>
          <p:cNvSpPr txBox="1"/>
          <p:nvPr/>
        </p:nvSpPr>
        <p:spPr>
          <a:xfrm>
            <a:off x="1524000" y="3459056"/>
            <a:ext cx="341760" cy="400110"/>
          </a:xfrm>
          <a:prstGeom prst="rect">
            <a:avLst/>
          </a:prstGeom>
          <a:noFill/>
          <a:ln>
            <a:noFill/>
          </a:ln>
        </p:spPr>
        <p:txBody>
          <a:bodyPr wrap="none" rtlCol="0">
            <a:spAutoFit/>
          </a:bodyPr>
          <a:lstStyle/>
          <a:p>
            <a:pPr algn="ctr"/>
            <a:r>
              <a:rPr lang="en-US" sz="2000" b="1" i="1" dirty="0"/>
              <a:t>?</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31A39B70-0298-41FD-88A3-3FFC9EC173E8}"/>
              </a:ext>
            </a:extLst>
          </p:cNvPr>
          <p:cNvSpPr txBox="1"/>
          <p:nvPr/>
        </p:nvSpPr>
        <p:spPr>
          <a:xfrm>
            <a:off x="1066800" y="752326"/>
            <a:ext cx="2665387" cy="1077218"/>
          </a:xfrm>
          <a:prstGeom prst="rect">
            <a:avLst/>
          </a:prstGeom>
          <a:noFill/>
        </p:spPr>
        <p:txBody>
          <a:bodyPr wrap="square" rtlCol="0">
            <a:spAutoFit/>
          </a:bodyPr>
          <a:lstStyle/>
          <a:p>
            <a:pPr algn="r"/>
            <a:r>
              <a:rPr lang="en-US" sz="3200" dirty="0"/>
              <a:t>What are the options for </a:t>
            </a:r>
          </a:p>
        </p:txBody>
      </p:sp>
      <p:sp>
        <p:nvSpPr>
          <p:cNvPr id="3" name="Rectangle 2">
            <a:extLst>
              <a:ext uri="{FF2B5EF4-FFF2-40B4-BE49-F238E27FC236}">
                <a16:creationId xmlns:a16="http://schemas.microsoft.com/office/drawing/2014/main" id="{702A4162-859C-4EE9-A1C8-76FAFC82CE70}"/>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TextBox 3">
            <a:extLst>
              <a:ext uri="{FF2B5EF4-FFF2-40B4-BE49-F238E27FC236}">
                <a16:creationId xmlns:a16="http://schemas.microsoft.com/office/drawing/2014/main" id="{DE81871C-CD01-453B-9E3E-9CC7BF750F22}"/>
              </a:ext>
            </a:extLst>
          </p:cNvPr>
          <p:cNvSpPr txBox="1"/>
          <p:nvPr/>
        </p:nvSpPr>
        <p:spPr>
          <a:xfrm>
            <a:off x="2127685" y="3103602"/>
            <a:ext cx="1063869" cy="553998"/>
          </a:xfrm>
          <a:prstGeom prst="rect">
            <a:avLst/>
          </a:prstGeom>
          <a:noFill/>
        </p:spPr>
        <p:txBody>
          <a:bodyPr wrap="square" rtlCol="0">
            <a:spAutoFit/>
          </a:bodyPr>
          <a:lstStyle/>
          <a:p>
            <a:pPr algn="ctr">
              <a:lnSpc>
                <a:spcPts val="1200"/>
              </a:lnSpc>
            </a:pPr>
            <a:r>
              <a:rPr lang="en-US" sz="1200" i="1" dirty="0"/>
              <a:t>Two   specific  treatments</a:t>
            </a:r>
          </a:p>
        </p:txBody>
      </p:sp>
      <p:sp>
        <p:nvSpPr>
          <p:cNvPr id="6" name="TextBox 5">
            <a:extLst>
              <a:ext uri="{FF2B5EF4-FFF2-40B4-BE49-F238E27FC236}">
                <a16:creationId xmlns:a16="http://schemas.microsoft.com/office/drawing/2014/main" id="{1CA98AE0-70CF-4784-A1E9-753BB943201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7553E939-4003-42FC-9385-94DCF1483A6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04717504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2023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r>
              <a:rPr lang="en-US" sz="3200" dirty="0"/>
              <a:t>?</a:t>
            </a:r>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t>Vitrectomy</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31A39B70-0298-41FD-88A3-3FFC9EC173E8}"/>
              </a:ext>
            </a:extLst>
          </p:cNvPr>
          <p:cNvSpPr txBox="1"/>
          <p:nvPr/>
        </p:nvSpPr>
        <p:spPr>
          <a:xfrm>
            <a:off x="1066800" y="752326"/>
            <a:ext cx="2665387" cy="1077218"/>
          </a:xfrm>
          <a:prstGeom prst="rect">
            <a:avLst/>
          </a:prstGeom>
          <a:noFill/>
        </p:spPr>
        <p:txBody>
          <a:bodyPr wrap="square" rtlCol="0">
            <a:spAutoFit/>
          </a:bodyPr>
          <a:lstStyle/>
          <a:p>
            <a:pPr algn="r"/>
            <a:r>
              <a:rPr lang="en-US" sz="3200" dirty="0"/>
              <a:t>What are the options for </a:t>
            </a:r>
          </a:p>
        </p:txBody>
      </p:sp>
      <p:sp>
        <p:nvSpPr>
          <p:cNvPr id="3" name="Rectangle 2">
            <a:extLst>
              <a:ext uri="{FF2B5EF4-FFF2-40B4-BE49-F238E27FC236}">
                <a16:creationId xmlns:a16="http://schemas.microsoft.com/office/drawing/2014/main" id="{702A4162-859C-4EE9-A1C8-76FAFC82CE70}"/>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DE81871C-CD01-453B-9E3E-9CC7BF750F22}"/>
              </a:ext>
            </a:extLst>
          </p:cNvPr>
          <p:cNvSpPr txBox="1"/>
          <p:nvPr/>
        </p:nvSpPr>
        <p:spPr>
          <a:xfrm>
            <a:off x="2127685" y="3103602"/>
            <a:ext cx="1063869" cy="553998"/>
          </a:xfrm>
          <a:prstGeom prst="rect">
            <a:avLst/>
          </a:prstGeom>
          <a:noFill/>
        </p:spPr>
        <p:txBody>
          <a:bodyPr wrap="square" rtlCol="0">
            <a:spAutoFit/>
          </a:bodyPr>
          <a:lstStyle/>
          <a:p>
            <a:pPr algn="ctr">
              <a:lnSpc>
                <a:spcPts val="1200"/>
              </a:lnSpc>
            </a:pPr>
            <a:r>
              <a:rPr lang="en-US" sz="1200" i="1" dirty="0"/>
              <a:t>Two   specific  treatments</a:t>
            </a:r>
          </a:p>
        </p:txBody>
      </p:sp>
      <p:sp>
        <p:nvSpPr>
          <p:cNvPr id="6" name="TextBox 5">
            <a:extLst>
              <a:ext uri="{FF2B5EF4-FFF2-40B4-BE49-F238E27FC236}">
                <a16:creationId xmlns:a16="http://schemas.microsoft.com/office/drawing/2014/main" id="{13881C5E-EE39-448B-940B-3FA83955E2E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2C6D6C03-D288-4484-846A-0E367BF04BD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1182757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2023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r>
              <a:rPr lang="en-US" sz="3200" dirty="0"/>
              <a:t>?</a:t>
            </a:r>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5373240" y="3486090"/>
            <a:ext cx="341760" cy="400110"/>
          </a:xfrm>
          <a:prstGeom prst="rect">
            <a:avLst/>
          </a:prstGeom>
          <a:noFill/>
          <a:ln>
            <a:noFill/>
          </a:ln>
        </p:spPr>
        <p:txBody>
          <a:bodyPr wrap="none" rtlCol="0">
            <a:spAutoFit/>
          </a:bodyPr>
          <a:lstStyle/>
          <a:p>
            <a:pPr algn="ctr"/>
            <a:r>
              <a:rPr lang="en-US" sz="2000" b="1" i="1" dirty="0"/>
              <a:t>?</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354440" y="3481496"/>
            <a:ext cx="341760" cy="400110"/>
          </a:xfrm>
          <a:prstGeom prst="rect">
            <a:avLst/>
          </a:prstGeom>
          <a:noFill/>
          <a:ln>
            <a:noFill/>
          </a:ln>
        </p:spPr>
        <p:txBody>
          <a:bodyPr wrap="none" rtlCol="0">
            <a:spAutoFit/>
          </a:bodyPr>
          <a:lstStyle/>
          <a:p>
            <a:pPr algn="ctr"/>
            <a:r>
              <a:rPr lang="en-US" sz="2000" b="1" i="1" dirty="0"/>
              <a:t>?</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31A39B70-0298-41FD-88A3-3FFC9EC173E8}"/>
              </a:ext>
            </a:extLst>
          </p:cNvPr>
          <p:cNvSpPr txBox="1"/>
          <p:nvPr/>
        </p:nvSpPr>
        <p:spPr>
          <a:xfrm>
            <a:off x="1066800" y="752326"/>
            <a:ext cx="2665387" cy="1077218"/>
          </a:xfrm>
          <a:prstGeom prst="rect">
            <a:avLst/>
          </a:prstGeom>
          <a:noFill/>
        </p:spPr>
        <p:txBody>
          <a:bodyPr wrap="square" rtlCol="0">
            <a:spAutoFit/>
          </a:bodyPr>
          <a:lstStyle/>
          <a:p>
            <a:pPr algn="r"/>
            <a:r>
              <a:rPr lang="en-US" sz="3200" dirty="0"/>
              <a:t>What are the options for </a:t>
            </a:r>
          </a:p>
        </p:txBody>
      </p:sp>
      <p:sp>
        <p:nvSpPr>
          <p:cNvPr id="3" name="Rectangle 2">
            <a:extLst>
              <a:ext uri="{FF2B5EF4-FFF2-40B4-BE49-F238E27FC236}">
                <a16:creationId xmlns:a16="http://schemas.microsoft.com/office/drawing/2014/main" id="{702A4162-859C-4EE9-A1C8-76FAFC82CE70}"/>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TextBox 3">
            <a:extLst>
              <a:ext uri="{FF2B5EF4-FFF2-40B4-BE49-F238E27FC236}">
                <a16:creationId xmlns:a16="http://schemas.microsoft.com/office/drawing/2014/main" id="{E6FA5186-B12C-445C-86D5-25A6F186C11A}"/>
              </a:ext>
            </a:extLst>
          </p:cNvPr>
          <p:cNvSpPr txBox="1"/>
          <p:nvPr/>
        </p:nvSpPr>
        <p:spPr>
          <a:xfrm>
            <a:off x="5997404" y="3105113"/>
            <a:ext cx="1063869" cy="553998"/>
          </a:xfrm>
          <a:prstGeom prst="rect">
            <a:avLst/>
          </a:prstGeom>
          <a:noFill/>
        </p:spPr>
        <p:txBody>
          <a:bodyPr wrap="square" rtlCol="0">
            <a:spAutoFit/>
          </a:bodyPr>
          <a:lstStyle/>
          <a:p>
            <a:pPr algn="ctr">
              <a:lnSpc>
                <a:spcPts val="1200"/>
              </a:lnSpc>
            </a:pPr>
            <a:r>
              <a:rPr lang="en-US" sz="1200" i="1" dirty="0"/>
              <a:t>Two   specific  treatments</a:t>
            </a:r>
          </a:p>
        </p:txBody>
      </p:sp>
      <p:sp>
        <p:nvSpPr>
          <p:cNvPr id="6" name="TextBox 5">
            <a:extLst>
              <a:ext uri="{FF2B5EF4-FFF2-40B4-BE49-F238E27FC236}">
                <a16:creationId xmlns:a16="http://schemas.microsoft.com/office/drawing/2014/main" id="{FE6E521E-B642-4550-A585-C605171D297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D2954509-BC54-4D6E-8F7F-E0EC9E68A78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90757760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20238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r>
              <a:rPr lang="en-US" sz="3200" dirty="0"/>
              <a:t>?</a:t>
            </a:r>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31A39B70-0298-41FD-88A3-3FFC9EC173E8}"/>
              </a:ext>
            </a:extLst>
          </p:cNvPr>
          <p:cNvSpPr txBox="1"/>
          <p:nvPr/>
        </p:nvSpPr>
        <p:spPr>
          <a:xfrm>
            <a:off x="1066800" y="752326"/>
            <a:ext cx="2665387" cy="1077218"/>
          </a:xfrm>
          <a:prstGeom prst="rect">
            <a:avLst/>
          </a:prstGeom>
          <a:noFill/>
        </p:spPr>
        <p:txBody>
          <a:bodyPr wrap="square" rtlCol="0">
            <a:spAutoFit/>
          </a:bodyPr>
          <a:lstStyle/>
          <a:p>
            <a:pPr algn="r"/>
            <a:r>
              <a:rPr lang="en-US" sz="3200" dirty="0"/>
              <a:t>What are the options for </a:t>
            </a:r>
          </a:p>
        </p:txBody>
      </p:sp>
      <p:sp>
        <p:nvSpPr>
          <p:cNvPr id="3" name="Rectangle 2">
            <a:extLst>
              <a:ext uri="{FF2B5EF4-FFF2-40B4-BE49-F238E27FC236}">
                <a16:creationId xmlns:a16="http://schemas.microsoft.com/office/drawing/2014/main" id="{702A4162-859C-4EE9-A1C8-76FAFC82CE70}"/>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E6FA5186-B12C-445C-86D5-25A6F186C11A}"/>
              </a:ext>
            </a:extLst>
          </p:cNvPr>
          <p:cNvSpPr txBox="1"/>
          <p:nvPr/>
        </p:nvSpPr>
        <p:spPr>
          <a:xfrm>
            <a:off x="5997404" y="3105113"/>
            <a:ext cx="1063869" cy="553998"/>
          </a:xfrm>
          <a:prstGeom prst="rect">
            <a:avLst/>
          </a:prstGeom>
          <a:noFill/>
        </p:spPr>
        <p:txBody>
          <a:bodyPr wrap="square" rtlCol="0">
            <a:spAutoFit/>
          </a:bodyPr>
          <a:lstStyle/>
          <a:p>
            <a:pPr algn="ctr">
              <a:lnSpc>
                <a:spcPts val="1200"/>
              </a:lnSpc>
            </a:pPr>
            <a:r>
              <a:rPr lang="en-US" sz="1200" i="1" dirty="0"/>
              <a:t>Two   specific  treatments</a:t>
            </a:r>
          </a:p>
        </p:txBody>
      </p:sp>
      <p:sp>
        <p:nvSpPr>
          <p:cNvPr id="6" name="TextBox 5">
            <a:extLst>
              <a:ext uri="{FF2B5EF4-FFF2-40B4-BE49-F238E27FC236}">
                <a16:creationId xmlns:a16="http://schemas.microsoft.com/office/drawing/2014/main" id="{0CE0CA85-AB37-4099-B05B-B115BA55AE5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810268C6-1A8F-4CAF-9397-E9C357C4E10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6705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26</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tx1">
                    <a:lumMod val="50000"/>
                    <a:lumOff val="50000"/>
                  </a:schemeClr>
                </a:solidFill>
              </a:rPr>
              <a:t>Regarding RVO risk factors—may I introduce ‘</a:t>
            </a:r>
            <a:r>
              <a:rPr lang="en-US" altLang="en-US" sz="1600" b="1" i="1" dirty="0">
                <a:solidFill>
                  <a:schemeClr val="tx1">
                    <a:lumMod val="50000"/>
                    <a:lumOff val="50000"/>
                  </a:schemeClr>
                </a:solidFill>
              </a:rPr>
              <a:t>the</a:t>
            </a:r>
            <a:r>
              <a:rPr lang="en-US" altLang="en-US" sz="1600" i="1" dirty="0">
                <a:solidFill>
                  <a:schemeClr val="tx1">
                    <a:lumMod val="50000"/>
                    <a:lumOff val="50000"/>
                  </a:schemeClr>
                </a:solidFill>
              </a:rPr>
              <a:t> </a:t>
            </a:r>
            <a:r>
              <a:rPr lang="en-US" altLang="en-US" sz="1600" b="1" i="1" dirty="0">
                <a:solidFill>
                  <a:schemeClr val="tx1">
                    <a:lumMod val="50000"/>
                    <a:lumOff val="50000"/>
                  </a:schemeClr>
                </a:solidFill>
              </a:rPr>
              <a:t>H’</a:t>
            </a:r>
            <a:r>
              <a:rPr lang="en-US" altLang="en-US" sz="1600" i="1" dirty="0">
                <a:solidFill>
                  <a:schemeClr val="tx1">
                    <a:lumMod val="50000"/>
                    <a:lumOff val="50000"/>
                  </a:schemeClr>
                </a:solidFill>
              </a:rPr>
              <a:t>s.’ You know three already; what are the others?</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ypertension</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dirty="0">
                <a:solidFill>
                  <a:schemeClr val="tx1">
                    <a:lumMod val="50000"/>
                    <a:lumOff val="50000"/>
                  </a:schemeClr>
                </a:solidFill>
              </a:rPr>
              <a:t>i</a:t>
            </a:r>
            <a:r>
              <a:rPr lang="en-US" altLang="en-US" sz="1600" dirty="0">
                <a:solidFill>
                  <a:schemeClr val="tx1">
                    <a:lumMod val="50000"/>
                    <a:lumOff val="50000"/>
                  </a:schemeClr>
                </a:solidFill>
              </a:rPr>
              <a:t>gh IOP (</a:t>
            </a:r>
            <a:r>
              <a:rPr lang="en-US" altLang="en-US" sz="1600" dirty="0" err="1">
                <a:solidFill>
                  <a:schemeClr val="tx1">
                    <a:lumMod val="50000"/>
                    <a:lumOff val="50000"/>
                  </a:schemeClr>
                </a:solidFill>
              </a:rPr>
              <a:t>ie</a:t>
            </a:r>
            <a:r>
              <a:rPr lang="en-US" altLang="en-US" sz="1600" dirty="0">
                <a:solidFill>
                  <a:schemeClr val="tx1">
                    <a:lumMod val="50000"/>
                    <a:lumOff val="50000"/>
                  </a:schemeClr>
                </a:solidFill>
              </a:rPr>
              <a:t>, OAG)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yperglycemia (in CRVO fer </a:t>
            </a:r>
            <a:r>
              <a:rPr lang="en-US" altLang="en-US" sz="1600" dirty="0" err="1">
                <a:solidFill>
                  <a:schemeClr val="tx1">
                    <a:lumMod val="50000"/>
                    <a:lumOff val="50000"/>
                  </a:schemeClr>
                </a:solidFill>
              </a:rPr>
              <a:t>shur</a:t>
            </a:r>
            <a:r>
              <a:rPr lang="en-US" altLang="en-US" sz="1600" dirty="0">
                <a:solidFill>
                  <a:schemeClr val="tx1">
                    <a:lumMod val="50000"/>
                    <a:lumOff val="50000"/>
                  </a:schemeClr>
                </a:solidFill>
              </a:rPr>
              <a:t>; not clear re BRVO)</a:t>
            </a:r>
          </a:p>
          <a:p>
            <a:pPr eaLnBrk="1" hangingPunct="1"/>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yperlipidemia</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ypercoagulability</a:t>
            </a:r>
          </a:p>
        </p:txBody>
      </p:sp>
      <p:sp>
        <p:nvSpPr>
          <p:cNvPr id="8" name="Rectangle 2">
            <a:extLst>
              <a:ext uri="{FF2B5EF4-FFF2-40B4-BE49-F238E27FC236}">
                <a16:creationId xmlns:a16="http://schemas.microsoft.com/office/drawing/2014/main" id="{7918799A-BFDB-4B03-827F-1DE9347EA1E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2A138D89-7B57-4C30-8F76-4053918C0F25}"/>
              </a:ext>
            </a:extLst>
          </p:cNvPr>
          <p:cNvSpPr txBox="1"/>
          <p:nvPr/>
        </p:nvSpPr>
        <p:spPr>
          <a:xfrm>
            <a:off x="1475361" y="2385536"/>
            <a:ext cx="4713403" cy="738664"/>
          </a:xfrm>
          <a:prstGeom prst="rect">
            <a:avLst/>
          </a:prstGeom>
          <a:solidFill>
            <a:srgbClr val="00B0F0"/>
          </a:solidFill>
        </p:spPr>
        <p:txBody>
          <a:bodyPr wrap="square" rtlCol="0">
            <a:spAutoFit/>
          </a:bodyPr>
          <a:lstStyle/>
          <a:p>
            <a:r>
              <a:rPr lang="en-US" sz="1400" i="1" dirty="0">
                <a:solidFill>
                  <a:schemeClr val="bg1"/>
                </a:solidFill>
              </a:rPr>
              <a:t>There’s another risk factor for BRVO that isn’t on this list. What is it?</a:t>
            </a:r>
            <a:endParaRPr lang="en-US" sz="1400" i="1" dirty="0">
              <a:solidFill>
                <a:srgbClr val="00B0F0"/>
              </a:solidFill>
            </a:endParaRPr>
          </a:p>
          <a:p>
            <a:r>
              <a:rPr lang="en-US" sz="1400" dirty="0">
                <a:solidFill>
                  <a:srgbClr val="00B0F0"/>
                </a:solidFill>
              </a:rPr>
              <a:t>Smoking</a:t>
            </a:r>
          </a:p>
        </p:txBody>
      </p:sp>
      <p:sp>
        <p:nvSpPr>
          <p:cNvPr id="9" name="TextBox 8">
            <a:extLst>
              <a:ext uri="{FF2B5EF4-FFF2-40B4-BE49-F238E27FC236}">
                <a16:creationId xmlns:a16="http://schemas.microsoft.com/office/drawing/2014/main" id="{AD725F89-7DED-464C-A718-C34E83EDBB5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8394955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b="1" dirty="0"/>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CD995164-9F8C-4FF8-8593-758E9BF80B07}"/>
              </a:ext>
            </a:extLst>
          </p:cNvPr>
          <p:cNvSpPr txBox="1"/>
          <p:nvPr/>
        </p:nvSpPr>
        <p:spPr>
          <a:xfrm>
            <a:off x="2163807" y="4038600"/>
            <a:ext cx="3627393" cy="646331"/>
          </a:xfrm>
          <a:prstGeom prst="rect">
            <a:avLst/>
          </a:prstGeom>
          <a:noFill/>
        </p:spPr>
        <p:txBody>
          <a:bodyPr wrap="square" rtlCol="0">
            <a:spAutoFit/>
          </a:bodyPr>
          <a:lstStyle/>
          <a:p>
            <a:r>
              <a:rPr lang="en-US" dirty="0"/>
              <a:t>We’ve already addressed PRP (</a:t>
            </a:r>
            <a:r>
              <a:rPr lang="en-US" dirty="0" err="1"/>
              <a:t>tl;dr</a:t>
            </a:r>
            <a:r>
              <a:rPr lang="en-US" dirty="0"/>
              <a:t>  </a:t>
            </a:r>
            <a:r>
              <a:rPr lang="en-US" dirty="0">
                <a:solidFill>
                  <a:srgbClr val="0000FF"/>
                </a:solidFill>
              </a:rPr>
              <a:t>Do it at the first sign of NVI</a:t>
            </a:r>
            <a:r>
              <a:rPr lang="en-US" dirty="0"/>
              <a:t>)</a:t>
            </a:r>
          </a:p>
        </p:txBody>
      </p:sp>
      <p:sp>
        <p:nvSpPr>
          <p:cNvPr id="2" name="TextBox 1">
            <a:extLst>
              <a:ext uri="{FF2B5EF4-FFF2-40B4-BE49-F238E27FC236}">
                <a16:creationId xmlns:a16="http://schemas.microsoft.com/office/drawing/2014/main" id="{4CED5264-675C-41B8-9784-7229F19C9AE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EFC11118-A112-4353-8A53-BFC4C332F66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7839509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665558" y="3459056"/>
            <a:ext cx="1504130" cy="400110"/>
          </a:xfrm>
          <a:prstGeom prst="rect">
            <a:avLst/>
          </a:prstGeom>
          <a:noFill/>
          <a:ln>
            <a:noFill/>
          </a:ln>
        </p:spPr>
        <p:txBody>
          <a:bodyPr wrap="none" rtlCol="0">
            <a:spAutoFit/>
          </a:bodyPr>
          <a:lstStyle/>
          <a:p>
            <a:pPr algn="r"/>
            <a:r>
              <a:rPr lang="en-US" sz="2000" b="1" dirty="0"/>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CFB2B023-A899-47BB-BEC6-7F1A7BC2EADA}"/>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TextBox 3">
            <a:extLst>
              <a:ext uri="{FF2B5EF4-FFF2-40B4-BE49-F238E27FC236}">
                <a16:creationId xmlns:a16="http://schemas.microsoft.com/office/drawing/2014/main" id="{361A04E0-49EA-45BD-8FC7-B7B1359F0117}"/>
              </a:ext>
            </a:extLst>
          </p:cNvPr>
          <p:cNvSpPr txBox="1"/>
          <p:nvPr/>
        </p:nvSpPr>
        <p:spPr>
          <a:xfrm>
            <a:off x="295469" y="4165266"/>
            <a:ext cx="6040042" cy="338554"/>
          </a:xfrm>
          <a:prstGeom prst="rect">
            <a:avLst/>
          </a:prstGeom>
          <a:noFill/>
        </p:spPr>
        <p:txBody>
          <a:bodyPr wrap="square" rtlCol="0">
            <a:spAutoFit/>
          </a:bodyPr>
          <a:lstStyle/>
          <a:p>
            <a:r>
              <a:rPr lang="en-US" sz="1600" i="1" dirty="0">
                <a:solidFill>
                  <a:srgbClr val="0000FF"/>
                </a:solidFill>
              </a:rPr>
              <a:t>What is the most common indication for vitrectomy after CRVO?</a:t>
            </a:r>
          </a:p>
        </p:txBody>
      </p:sp>
      <p:sp>
        <p:nvSpPr>
          <p:cNvPr id="6" name="Oval 5">
            <a:extLst>
              <a:ext uri="{FF2B5EF4-FFF2-40B4-BE49-F238E27FC236}">
                <a16:creationId xmlns:a16="http://schemas.microsoft.com/office/drawing/2014/main" id="{3A80C172-8B09-40E2-A59C-8EE6B9395D25}"/>
              </a:ext>
            </a:extLst>
          </p:cNvPr>
          <p:cNvSpPr/>
          <p:nvPr/>
        </p:nvSpPr>
        <p:spPr>
          <a:xfrm>
            <a:off x="665558" y="3343920"/>
            <a:ext cx="1504130" cy="63856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80F1180-B719-4BF7-A170-00D4E98938A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A301359C-06CA-4FA9-8165-6FEA51C546E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65447114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665558" y="3459056"/>
            <a:ext cx="1504130" cy="400110"/>
          </a:xfrm>
          <a:prstGeom prst="rect">
            <a:avLst/>
          </a:prstGeom>
          <a:noFill/>
          <a:ln>
            <a:noFill/>
          </a:ln>
        </p:spPr>
        <p:txBody>
          <a:bodyPr wrap="none" rtlCol="0">
            <a:spAutoFit/>
          </a:bodyPr>
          <a:lstStyle/>
          <a:p>
            <a:pPr algn="r"/>
            <a:r>
              <a:rPr lang="en-US" sz="2000" b="1" dirty="0"/>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CFB2B023-A899-47BB-BEC6-7F1A7BC2EADA}"/>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361A04E0-49EA-45BD-8FC7-B7B1359F0117}"/>
              </a:ext>
            </a:extLst>
          </p:cNvPr>
          <p:cNvSpPr txBox="1"/>
          <p:nvPr/>
        </p:nvSpPr>
        <p:spPr>
          <a:xfrm>
            <a:off x="295469" y="4165266"/>
            <a:ext cx="6040042" cy="830997"/>
          </a:xfrm>
          <a:prstGeom prst="rect">
            <a:avLst/>
          </a:prstGeom>
          <a:noFill/>
        </p:spPr>
        <p:txBody>
          <a:bodyPr wrap="square" rtlCol="0">
            <a:spAutoFit/>
          </a:bodyPr>
          <a:lstStyle/>
          <a:p>
            <a:r>
              <a:rPr lang="en-US" sz="1600" i="1" dirty="0">
                <a:solidFill>
                  <a:srgbClr val="0000FF"/>
                </a:solidFill>
              </a:rPr>
              <a:t>What is the most common indication for vitrectomy after CRVO?</a:t>
            </a:r>
          </a:p>
          <a:p>
            <a:r>
              <a:rPr lang="en-US" sz="1600" dirty="0">
                <a:solidFill>
                  <a:srgbClr val="0000FF"/>
                </a:solidFill>
              </a:rPr>
              <a:t>Vitreous hemorrhage interfering with either vision, or treatment (</a:t>
            </a:r>
            <a:r>
              <a:rPr lang="en-US" sz="1600" dirty="0" err="1">
                <a:solidFill>
                  <a:srgbClr val="0000FF"/>
                </a:solidFill>
              </a:rPr>
              <a:t>eg</a:t>
            </a:r>
            <a:r>
              <a:rPr lang="en-US" sz="1600" dirty="0">
                <a:solidFill>
                  <a:srgbClr val="0000FF"/>
                </a:solidFill>
              </a:rPr>
              <a:t>, preventing PRP in the setting of NVI)</a:t>
            </a:r>
          </a:p>
        </p:txBody>
      </p:sp>
      <p:sp>
        <p:nvSpPr>
          <p:cNvPr id="2" name="Oval 1">
            <a:extLst>
              <a:ext uri="{FF2B5EF4-FFF2-40B4-BE49-F238E27FC236}">
                <a16:creationId xmlns:a16="http://schemas.microsoft.com/office/drawing/2014/main" id="{87381A55-69B3-47A9-9810-3AA9F239C809}"/>
              </a:ext>
            </a:extLst>
          </p:cNvPr>
          <p:cNvSpPr/>
          <p:nvPr/>
        </p:nvSpPr>
        <p:spPr>
          <a:xfrm>
            <a:off x="665558" y="3343920"/>
            <a:ext cx="1504130" cy="63856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675BE9-094B-4A34-9F16-C8983D588A9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20D80B87-8F44-4752-8867-15CE7862A14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00716829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665558" y="3459056"/>
            <a:ext cx="1504130" cy="400110"/>
          </a:xfrm>
          <a:prstGeom prst="rect">
            <a:avLst/>
          </a:prstGeom>
          <a:noFill/>
          <a:ln>
            <a:noFill/>
          </a:ln>
        </p:spPr>
        <p:txBody>
          <a:bodyPr wrap="none" rtlCol="0">
            <a:spAutoFit/>
          </a:bodyPr>
          <a:lstStyle/>
          <a:p>
            <a:pPr algn="r"/>
            <a:r>
              <a:rPr lang="en-US" sz="2000" b="1" dirty="0"/>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CFB2B023-A899-47BB-BEC6-7F1A7BC2EADA}"/>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TextBox 3">
            <a:extLst>
              <a:ext uri="{FF2B5EF4-FFF2-40B4-BE49-F238E27FC236}">
                <a16:creationId xmlns:a16="http://schemas.microsoft.com/office/drawing/2014/main" id="{361A04E0-49EA-45BD-8FC7-B7B1359F0117}"/>
              </a:ext>
            </a:extLst>
          </p:cNvPr>
          <p:cNvSpPr txBox="1"/>
          <p:nvPr/>
        </p:nvSpPr>
        <p:spPr>
          <a:xfrm>
            <a:off x="295469" y="4165266"/>
            <a:ext cx="6040042" cy="1569660"/>
          </a:xfrm>
          <a:prstGeom prst="rect">
            <a:avLst/>
          </a:prstGeom>
          <a:noFill/>
        </p:spPr>
        <p:txBody>
          <a:bodyPr wrap="square" rtlCol="0">
            <a:spAutoFit/>
          </a:bodyPr>
          <a:lstStyle/>
          <a:p>
            <a:r>
              <a:rPr lang="en-US" sz="1600" i="1" dirty="0">
                <a:solidFill>
                  <a:srgbClr val="0000FF"/>
                </a:solidFill>
              </a:rPr>
              <a:t>What is the most common indication for vitrectomy after CRVO?</a:t>
            </a:r>
          </a:p>
          <a:p>
            <a:r>
              <a:rPr lang="en-US" sz="1600" dirty="0">
                <a:solidFill>
                  <a:srgbClr val="0000FF"/>
                </a:solidFill>
              </a:rPr>
              <a:t>Vitreous hemorrhage interfering with either vision, or treatment (</a:t>
            </a:r>
            <a:r>
              <a:rPr lang="en-US" sz="1600" dirty="0" err="1">
                <a:solidFill>
                  <a:srgbClr val="0000FF"/>
                </a:solidFill>
              </a:rPr>
              <a:t>eg</a:t>
            </a:r>
            <a:r>
              <a:rPr lang="en-US" sz="1600" dirty="0">
                <a:solidFill>
                  <a:srgbClr val="0000FF"/>
                </a:solidFill>
              </a:rPr>
              <a:t>, preventing PRP in the setting of NVI)</a:t>
            </a:r>
          </a:p>
          <a:p>
            <a:endParaRPr lang="en-US" sz="1600" i="1" dirty="0">
              <a:solidFill>
                <a:srgbClr val="0000FF"/>
              </a:solidFill>
            </a:endParaRPr>
          </a:p>
          <a:p>
            <a:r>
              <a:rPr lang="en-US" sz="1600" i="1" dirty="0">
                <a:solidFill>
                  <a:srgbClr val="0000FF"/>
                </a:solidFill>
              </a:rPr>
              <a:t>Can vitreous hemorrhage occur even in the absence of clinically apparent posterior segment neo?</a:t>
            </a:r>
            <a:endParaRPr lang="en-US" sz="1600" dirty="0">
              <a:solidFill>
                <a:srgbClr val="0000FF"/>
              </a:solidFill>
            </a:endParaRPr>
          </a:p>
        </p:txBody>
      </p:sp>
      <p:sp>
        <p:nvSpPr>
          <p:cNvPr id="2" name="Oval 1">
            <a:extLst>
              <a:ext uri="{FF2B5EF4-FFF2-40B4-BE49-F238E27FC236}">
                <a16:creationId xmlns:a16="http://schemas.microsoft.com/office/drawing/2014/main" id="{E277C31F-6FEF-45B5-91D4-C207AC7E671E}"/>
              </a:ext>
            </a:extLst>
          </p:cNvPr>
          <p:cNvSpPr/>
          <p:nvPr/>
        </p:nvSpPr>
        <p:spPr>
          <a:xfrm>
            <a:off x="665558" y="3343920"/>
            <a:ext cx="1504130" cy="63856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71EDE5E-9550-4FDB-BFF7-39DDB23D8BE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BA83E3EC-AE2E-473E-964D-A7FB3F15550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51589078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665558" y="3459056"/>
            <a:ext cx="1504130" cy="400110"/>
          </a:xfrm>
          <a:prstGeom prst="rect">
            <a:avLst/>
          </a:prstGeom>
          <a:noFill/>
          <a:ln>
            <a:noFill/>
          </a:ln>
        </p:spPr>
        <p:txBody>
          <a:bodyPr wrap="none" rtlCol="0">
            <a:spAutoFit/>
          </a:bodyPr>
          <a:lstStyle/>
          <a:p>
            <a:pPr algn="r"/>
            <a:r>
              <a:rPr lang="en-US" sz="2000" b="1" dirty="0"/>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CFB2B023-A899-47BB-BEC6-7F1A7BC2EADA}"/>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361A04E0-49EA-45BD-8FC7-B7B1359F0117}"/>
              </a:ext>
            </a:extLst>
          </p:cNvPr>
          <p:cNvSpPr txBox="1"/>
          <p:nvPr/>
        </p:nvSpPr>
        <p:spPr>
          <a:xfrm>
            <a:off x="295469" y="4165266"/>
            <a:ext cx="6040042" cy="1815882"/>
          </a:xfrm>
          <a:prstGeom prst="rect">
            <a:avLst/>
          </a:prstGeom>
          <a:noFill/>
        </p:spPr>
        <p:txBody>
          <a:bodyPr wrap="square" rtlCol="0">
            <a:spAutoFit/>
          </a:bodyPr>
          <a:lstStyle/>
          <a:p>
            <a:r>
              <a:rPr lang="en-US" sz="1600" i="1" dirty="0">
                <a:solidFill>
                  <a:srgbClr val="0000FF"/>
                </a:solidFill>
              </a:rPr>
              <a:t>What is the most common indication for vitrectomy after CRVO?</a:t>
            </a:r>
          </a:p>
          <a:p>
            <a:r>
              <a:rPr lang="en-US" sz="1600" dirty="0">
                <a:solidFill>
                  <a:srgbClr val="0000FF"/>
                </a:solidFill>
              </a:rPr>
              <a:t>Vitreous hemorrhage interfering with either vision, or treatment (</a:t>
            </a:r>
            <a:r>
              <a:rPr lang="en-US" sz="1600" dirty="0" err="1">
                <a:solidFill>
                  <a:srgbClr val="0000FF"/>
                </a:solidFill>
              </a:rPr>
              <a:t>eg</a:t>
            </a:r>
            <a:r>
              <a:rPr lang="en-US" sz="1600" dirty="0">
                <a:solidFill>
                  <a:srgbClr val="0000FF"/>
                </a:solidFill>
              </a:rPr>
              <a:t>, preventing PRP in the setting of NVI)</a:t>
            </a:r>
          </a:p>
          <a:p>
            <a:endParaRPr lang="en-US" sz="1600" i="1" dirty="0">
              <a:solidFill>
                <a:srgbClr val="0000FF"/>
              </a:solidFill>
            </a:endParaRPr>
          </a:p>
          <a:p>
            <a:r>
              <a:rPr lang="en-US" sz="1600" i="1" dirty="0">
                <a:solidFill>
                  <a:srgbClr val="0000FF"/>
                </a:solidFill>
              </a:rPr>
              <a:t>Can vitreous hemorrhage occur even in the absence of clinically apparent posterior segment neo?</a:t>
            </a:r>
          </a:p>
          <a:p>
            <a:r>
              <a:rPr lang="en-US" sz="1600" dirty="0">
                <a:solidFill>
                  <a:srgbClr val="0000FF"/>
                </a:solidFill>
              </a:rPr>
              <a:t>Indeed it can</a:t>
            </a:r>
          </a:p>
        </p:txBody>
      </p:sp>
      <p:sp>
        <p:nvSpPr>
          <p:cNvPr id="2" name="Oval 1">
            <a:extLst>
              <a:ext uri="{FF2B5EF4-FFF2-40B4-BE49-F238E27FC236}">
                <a16:creationId xmlns:a16="http://schemas.microsoft.com/office/drawing/2014/main" id="{AABC8E7A-B4C1-4002-AE6D-41A18CE93E50}"/>
              </a:ext>
            </a:extLst>
          </p:cNvPr>
          <p:cNvSpPr/>
          <p:nvPr/>
        </p:nvSpPr>
        <p:spPr>
          <a:xfrm>
            <a:off x="665558" y="3343920"/>
            <a:ext cx="1504130" cy="63856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1152352-9C82-41B9-B482-FC77FAA7728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4530122C-53A7-4FB9-A4F4-BFA37F53141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02151854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584775"/>
          </a:xfrm>
          <a:prstGeom prst="rect">
            <a:avLst/>
          </a:prstGeom>
          <a:noFill/>
        </p:spPr>
        <p:txBody>
          <a:bodyPr wrap="square" rtlCol="0">
            <a:spAutoFit/>
          </a:bodyPr>
          <a:lstStyle/>
          <a:p>
            <a:r>
              <a:rPr lang="en-US" sz="1600" i="1" dirty="0">
                <a:solidFill>
                  <a:srgbClr val="0000FF"/>
                </a:solidFill>
              </a:rPr>
              <a:t>What is the indication for intravitreal anti-VEGF therapy                                       in CRVO?</a:t>
            </a:r>
            <a:endParaRPr lang="en-US" sz="1600" dirty="0">
              <a:solidFill>
                <a:srgbClr val="0000FF"/>
              </a:solidFill>
            </a:endParaRP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Oval 3">
            <a:extLst>
              <a:ext uri="{FF2B5EF4-FFF2-40B4-BE49-F238E27FC236}">
                <a16:creationId xmlns:a16="http://schemas.microsoft.com/office/drawing/2014/main" id="{EDF30AEA-9506-4EDD-9138-6214203F51A6}"/>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7CE4930-7C92-475F-863B-9CF38AA87DE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6707F66D-FA60-447F-A538-767FFC671F0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596589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830997"/>
          </a:xfrm>
          <a:prstGeom prst="rect">
            <a:avLst/>
          </a:prstGeom>
          <a:noFill/>
        </p:spPr>
        <p:txBody>
          <a:bodyPr wrap="square" rtlCol="0">
            <a:spAutoFit/>
          </a:bodyPr>
          <a:lstStyle/>
          <a:p>
            <a:r>
              <a:rPr lang="en-US" sz="1600" i="1" dirty="0">
                <a:solidFill>
                  <a:srgbClr val="0000FF"/>
                </a:solidFill>
              </a:rPr>
              <a:t>What is the indication for intravitreal anti-VEGF therapy                                       in CRVO?</a:t>
            </a:r>
          </a:p>
          <a:p>
            <a:r>
              <a:rPr lang="en-US" sz="1600" dirty="0">
                <a:solidFill>
                  <a:srgbClr val="0000FF"/>
                </a:solidFill>
              </a:rPr>
              <a:t>Cystoid macular edema (CME)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Oval 3">
            <a:extLst>
              <a:ext uri="{FF2B5EF4-FFF2-40B4-BE49-F238E27FC236}">
                <a16:creationId xmlns:a16="http://schemas.microsoft.com/office/drawing/2014/main" id="{EDF30AEA-9506-4EDD-9138-6214203F51A6}"/>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75A9B08-4B44-4CA5-A28A-6067F96DBFC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70FA520F-E680-434D-BDA5-EA5B7CEBBBF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27383850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830997"/>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i="1" dirty="0"/>
              <a:t>?</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i="1" dirty="0"/>
              <a: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309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i="1" dirty="0"/>
              <a:t>?</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10FD4D6-EF30-4A2A-950B-3933BA6C29FC}"/>
              </a:ext>
            </a:extLst>
          </p:cNvPr>
          <p:cNvSpPr txBox="1"/>
          <p:nvPr/>
        </p:nvSpPr>
        <p:spPr>
          <a:xfrm>
            <a:off x="4191001" y="5141639"/>
            <a:ext cx="4419600" cy="584775"/>
          </a:xfrm>
          <a:prstGeom prst="rect">
            <a:avLst/>
          </a:prstGeom>
          <a:noFill/>
        </p:spPr>
        <p:txBody>
          <a:bodyPr wrap="square" rtlCol="0">
            <a:spAutoFit/>
          </a:bodyPr>
          <a:lstStyle/>
          <a:p>
            <a:pPr algn="r"/>
            <a:r>
              <a:rPr lang="en-US" sz="1600" i="1" dirty="0"/>
              <a:t>What are the three anti-VEGF meds that have been used in clinical trials for the </a:t>
            </a:r>
            <a:r>
              <a:rPr lang="en-US" sz="1600" i="1" dirty="0" err="1"/>
              <a:t>tx</a:t>
            </a:r>
            <a:r>
              <a:rPr lang="en-US" sz="1600" i="1" dirty="0"/>
              <a:t> of CRVO?</a:t>
            </a:r>
            <a:endParaRPr lang="en-US" sz="1600" dirty="0"/>
          </a:p>
        </p:txBody>
      </p:sp>
      <p:sp>
        <p:nvSpPr>
          <p:cNvPr id="4" name="TextBox 3">
            <a:extLst>
              <a:ext uri="{FF2B5EF4-FFF2-40B4-BE49-F238E27FC236}">
                <a16:creationId xmlns:a16="http://schemas.microsoft.com/office/drawing/2014/main" id="{E46035D0-7FE8-4319-94EA-C8EA20C7144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6CDF31F9-CF5B-4D55-87D1-977C47D8C66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34709458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830997"/>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77B4F4-D27C-45C1-A71F-5C79B0D6EFB9}"/>
              </a:ext>
            </a:extLst>
          </p:cNvPr>
          <p:cNvSpPr txBox="1"/>
          <p:nvPr/>
        </p:nvSpPr>
        <p:spPr>
          <a:xfrm>
            <a:off x="4191001" y="5141639"/>
            <a:ext cx="4419600" cy="584775"/>
          </a:xfrm>
          <a:prstGeom prst="rect">
            <a:avLst/>
          </a:prstGeom>
          <a:noFill/>
        </p:spPr>
        <p:txBody>
          <a:bodyPr wrap="square" rtlCol="0">
            <a:spAutoFit/>
          </a:bodyPr>
          <a:lstStyle/>
          <a:p>
            <a:pPr algn="r"/>
            <a:r>
              <a:rPr lang="en-US" sz="1600" i="1" dirty="0"/>
              <a:t>What are the three anti-VEGF meds that have been used in clinical trials for the </a:t>
            </a:r>
            <a:r>
              <a:rPr lang="en-US" sz="1600" i="1" dirty="0" err="1"/>
              <a:t>tx</a:t>
            </a:r>
            <a:r>
              <a:rPr lang="en-US" sz="1600" i="1" dirty="0"/>
              <a:t> of CRVO?</a:t>
            </a:r>
            <a:endParaRPr lang="en-US" sz="1600" dirty="0"/>
          </a:p>
        </p:txBody>
      </p:sp>
      <p:sp>
        <p:nvSpPr>
          <p:cNvPr id="10" name="TextBox 9">
            <a:extLst>
              <a:ext uri="{FF2B5EF4-FFF2-40B4-BE49-F238E27FC236}">
                <a16:creationId xmlns:a16="http://schemas.microsoft.com/office/drawing/2014/main" id="{DDBADEC2-DC2A-45A3-AF1C-C4C7752D6E1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08CAEDAE-A806-4144-9199-E5621E5F697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46168200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1323439"/>
          </a:xfrm>
          <a:prstGeom prst="rect">
            <a:avLst/>
          </a:prstGeom>
          <a:noFill/>
        </p:spPr>
        <p:txBody>
          <a:bodyPr wrap="square" rtlCol="0">
            <a:spAutoFit/>
          </a:bodyPr>
          <a:lstStyle/>
          <a:p>
            <a:r>
              <a:rPr lang="en-US" sz="1600" i="1" dirty="0">
                <a:solidFill>
                  <a:srgbClr val="0000FF"/>
                </a:solidFill>
              </a:rPr>
              <a:t>What is the indication for intravitreal anti-VEGF therapy                                       in CRVO?</a:t>
            </a:r>
          </a:p>
          <a:p>
            <a:r>
              <a:rPr lang="en-US" sz="1600" dirty="0">
                <a:solidFill>
                  <a:srgbClr val="0000FF"/>
                </a:solidFill>
              </a:rPr>
              <a:t>Cystoid macular edema (CME)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anti-VEGF meds effective?</a:t>
            </a:r>
            <a:endParaRPr lang="en-US" sz="1600" dirty="0">
              <a:solidFill>
                <a:srgbClr val="0000FF"/>
              </a:solidFill>
            </a:endParaRP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F86CEC0-0410-4F99-B0DB-9D6329948C5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D04DB162-19F3-4D49-A120-0D24B91A267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67550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27</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tx1">
                    <a:lumMod val="50000"/>
                    <a:lumOff val="50000"/>
                  </a:schemeClr>
                </a:solidFill>
              </a:rPr>
              <a:t>Regarding RVO risk factors—may I introduce ‘</a:t>
            </a:r>
            <a:r>
              <a:rPr lang="en-US" altLang="en-US" sz="1600" b="1" i="1" dirty="0">
                <a:solidFill>
                  <a:schemeClr val="tx1">
                    <a:lumMod val="50000"/>
                    <a:lumOff val="50000"/>
                  </a:schemeClr>
                </a:solidFill>
              </a:rPr>
              <a:t>the</a:t>
            </a:r>
            <a:r>
              <a:rPr lang="en-US" altLang="en-US" sz="1600" i="1" dirty="0">
                <a:solidFill>
                  <a:schemeClr val="tx1">
                    <a:lumMod val="50000"/>
                    <a:lumOff val="50000"/>
                  </a:schemeClr>
                </a:solidFill>
              </a:rPr>
              <a:t> </a:t>
            </a:r>
            <a:r>
              <a:rPr lang="en-US" altLang="en-US" sz="1600" b="1" i="1" dirty="0">
                <a:solidFill>
                  <a:schemeClr val="tx1">
                    <a:lumMod val="50000"/>
                    <a:lumOff val="50000"/>
                  </a:schemeClr>
                </a:solidFill>
              </a:rPr>
              <a:t>H’</a:t>
            </a:r>
            <a:r>
              <a:rPr lang="en-US" altLang="en-US" sz="1600" i="1" dirty="0">
                <a:solidFill>
                  <a:schemeClr val="tx1">
                    <a:lumMod val="50000"/>
                    <a:lumOff val="50000"/>
                  </a:schemeClr>
                </a:solidFill>
              </a:rPr>
              <a:t>s.’ You know three already; what are the others?</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ypertension</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dirty="0">
                <a:solidFill>
                  <a:schemeClr val="tx1">
                    <a:lumMod val="50000"/>
                    <a:lumOff val="50000"/>
                  </a:schemeClr>
                </a:solidFill>
              </a:rPr>
              <a:t>i</a:t>
            </a:r>
            <a:r>
              <a:rPr lang="en-US" altLang="en-US" sz="1600" dirty="0">
                <a:solidFill>
                  <a:schemeClr val="tx1">
                    <a:lumMod val="50000"/>
                    <a:lumOff val="50000"/>
                  </a:schemeClr>
                </a:solidFill>
              </a:rPr>
              <a:t>gh IOP (</a:t>
            </a:r>
            <a:r>
              <a:rPr lang="en-US" altLang="en-US" sz="1600" dirty="0" err="1">
                <a:solidFill>
                  <a:schemeClr val="tx1">
                    <a:lumMod val="50000"/>
                    <a:lumOff val="50000"/>
                  </a:schemeClr>
                </a:solidFill>
              </a:rPr>
              <a:t>ie</a:t>
            </a:r>
            <a:r>
              <a:rPr lang="en-US" altLang="en-US" sz="1600" dirty="0">
                <a:solidFill>
                  <a:schemeClr val="tx1">
                    <a:lumMod val="50000"/>
                    <a:lumOff val="50000"/>
                  </a:schemeClr>
                </a:solidFill>
              </a:rPr>
              <a:t>, OAG)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yperglycemia (in CRVO fer </a:t>
            </a:r>
            <a:r>
              <a:rPr lang="en-US" altLang="en-US" sz="1600" dirty="0" err="1">
                <a:solidFill>
                  <a:schemeClr val="tx1">
                    <a:lumMod val="50000"/>
                    <a:lumOff val="50000"/>
                  </a:schemeClr>
                </a:solidFill>
              </a:rPr>
              <a:t>shur</a:t>
            </a:r>
            <a:r>
              <a:rPr lang="en-US" altLang="en-US" sz="1600" dirty="0">
                <a:solidFill>
                  <a:schemeClr val="tx1">
                    <a:lumMod val="50000"/>
                    <a:lumOff val="50000"/>
                  </a:schemeClr>
                </a:solidFill>
              </a:rPr>
              <a:t>; not clear re BRVO)</a:t>
            </a:r>
          </a:p>
          <a:p>
            <a:pPr eaLnBrk="1" hangingPunct="1"/>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yperlipidemia</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ypercoagulability</a:t>
            </a:r>
          </a:p>
        </p:txBody>
      </p:sp>
      <p:sp>
        <p:nvSpPr>
          <p:cNvPr id="8" name="Rectangle 2">
            <a:extLst>
              <a:ext uri="{FF2B5EF4-FFF2-40B4-BE49-F238E27FC236}">
                <a16:creationId xmlns:a16="http://schemas.microsoft.com/office/drawing/2014/main" id="{7918799A-BFDB-4B03-827F-1DE9347EA1E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2A138D89-7B57-4C30-8F76-4053918C0F25}"/>
              </a:ext>
            </a:extLst>
          </p:cNvPr>
          <p:cNvSpPr txBox="1"/>
          <p:nvPr/>
        </p:nvSpPr>
        <p:spPr>
          <a:xfrm>
            <a:off x="1475361" y="2385536"/>
            <a:ext cx="4713403" cy="738664"/>
          </a:xfrm>
          <a:prstGeom prst="rect">
            <a:avLst/>
          </a:prstGeom>
          <a:solidFill>
            <a:srgbClr val="00B0F0"/>
          </a:solidFill>
        </p:spPr>
        <p:txBody>
          <a:bodyPr wrap="square" rtlCol="0">
            <a:spAutoFit/>
          </a:bodyPr>
          <a:lstStyle/>
          <a:p>
            <a:r>
              <a:rPr lang="en-US" sz="1400" i="1" dirty="0">
                <a:solidFill>
                  <a:schemeClr val="bg1"/>
                </a:solidFill>
              </a:rPr>
              <a:t>There’s another risk factor for BRVO that isn’t on this list. What is it?</a:t>
            </a:r>
          </a:p>
          <a:p>
            <a:r>
              <a:rPr lang="en-US" sz="1400" dirty="0">
                <a:solidFill>
                  <a:schemeClr val="bg1"/>
                </a:solidFill>
              </a:rPr>
              <a:t>Smoking</a:t>
            </a:r>
          </a:p>
        </p:txBody>
      </p:sp>
      <p:sp>
        <p:nvSpPr>
          <p:cNvPr id="9" name="TextBox 8">
            <a:extLst>
              <a:ext uri="{FF2B5EF4-FFF2-40B4-BE49-F238E27FC236}">
                <a16:creationId xmlns:a16="http://schemas.microsoft.com/office/drawing/2014/main" id="{6E420B56-4FE4-4853-8D9F-515CB5E4D35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84134750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1815882"/>
          </a:xfrm>
          <a:prstGeom prst="rect">
            <a:avLst/>
          </a:prstGeom>
          <a:noFill/>
        </p:spPr>
        <p:txBody>
          <a:bodyPr wrap="square" rtlCol="0">
            <a:spAutoFit/>
          </a:bodyPr>
          <a:lstStyle/>
          <a:p>
            <a:r>
              <a:rPr lang="en-US" sz="1600" i="1" dirty="0">
                <a:solidFill>
                  <a:srgbClr val="0000FF"/>
                </a:solidFill>
              </a:rPr>
              <a:t>What is the indication for intravitreal anti-VEGF therapy                                       in CRVO?</a:t>
            </a:r>
          </a:p>
          <a:p>
            <a:r>
              <a:rPr lang="en-US" sz="1600" dirty="0">
                <a:solidFill>
                  <a:srgbClr val="0000FF"/>
                </a:solidFill>
              </a:rPr>
              <a:t>Cystoid macular edema (CME)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anti-VEGF meds effective?</a:t>
            </a:r>
          </a:p>
          <a:p>
            <a:r>
              <a:rPr lang="en-US" sz="1600" dirty="0">
                <a:solidFill>
                  <a:srgbClr val="0000FF"/>
                </a:solidFill>
              </a:rPr>
              <a:t>Indeed they are—at 6 months post-event, about  50%  of CRVO pts will gain  15 or more ETDRS letters above baseline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9ADBD5-A1C2-4215-9BCC-ED7C20210153}"/>
              </a:ext>
            </a:extLst>
          </p:cNvPr>
          <p:cNvSpPr/>
          <p:nvPr/>
        </p:nvSpPr>
        <p:spPr>
          <a:xfrm>
            <a:off x="4742516" y="5450145"/>
            <a:ext cx="515284" cy="26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0" name="Rectangle 9">
            <a:extLst>
              <a:ext uri="{FF2B5EF4-FFF2-40B4-BE49-F238E27FC236}">
                <a16:creationId xmlns:a16="http://schemas.microsoft.com/office/drawing/2014/main" id="{0F7D2DA9-A094-441F-B135-50DEA265A458}"/>
              </a:ext>
            </a:extLst>
          </p:cNvPr>
          <p:cNvSpPr/>
          <p:nvPr/>
        </p:nvSpPr>
        <p:spPr>
          <a:xfrm>
            <a:off x="7333316" y="5450145"/>
            <a:ext cx="515284" cy="264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1" name="TextBox 10">
            <a:extLst>
              <a:ext uri="{FF2B5EF4-FFF2-40B4-BE49-F238E27FC236}">
                <a16:creationId xmlns:a16="http://schemas.microsoft.com/office/drawing/2014/main" id="{880F1385-E930-4D82-ABF3-56976253B9B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2" name="TextBox 11">
            <a:extLst>
              <a:ext uri="{FF2B5EF4-FFF2-40B4-BE49-F238E27FC236}">
                <a16:creationId xmlns:a16="http://schemas.microsoft.com/office/drawing/2014/main" id="{47F3B3B1-5820-489F-9299-FDA712F3DCF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3692593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1815882"/>
          </a:xfrm>
          <a:prstGeom prst="rect">
            <a:avLst/>
          </a:prstGeom>
          <a:noFill/>
        </p:spPr>
        <p:txBody>
          <a:bodyPr wrap="square" rtlCol="0">
            <a:spAutoFit/>
          </a:bodyPr>
          <a:lstStyle/>
          <a:p>
            <a:r>
              <a:rPr lang="en-US" sz="1600" i="1" dirty="0">
                <a:solidFill>
                  <a:srgbClr val="0000FF"/>
                </a:solidFill>
              </a:rPr>
              <a:t>What is the indication for intravitreal anti-VEGF therapy                                       in CRVO?</a:t>
            </a:r>
          </a:p>
          <a:p>
            <a:r>
              <a:rPr lang="en-US" sz="1600" dirty="0">
                <a:solidFill>
                  <a:srgbClr val="0000FF"/>
                </a:solidFill>
              </a:rPr>
              <a:t>Cystoid macular edema (CME)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anti-VEGF meds effective?</a:t>
            </a:r>
          </a:p>
          <a:p>
            <a:r>
              <a:rPr lang="en-US" sz="1600" dirty="0">
                <a:solidFill>
                  <a:srgbClr val="0000FF"/>
                </a:solidFill>
              </a:rPr>
              <a:t>Indeed they are—at 6 months post-event, about  50%  of CRVO pts will gain  15 or more ETDRS letters above baseline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902AE8-A8C0-4C08-9EA1-A88556AAB15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39D43ADD-47A3-45EE-B111-AB33C6600B7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574624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308324"/>
          </a:xfrm>
          <a:prstGeom prst="rect">
            <a:avLst/>
          </a:prstGeom>
          <a:noFill/>
        </p:spPr>
        <p:txBody>
          <a:bodyPr wrap="square" rtlCol="0">
            <a:spAutoFit/>
          </a:bodyPr>
          <a:lstStyle/>
          <a:p>
            <a:r>
              <a:rPr lang="en-US" sz="1600" i="1" dirty="0">
                <a:solidFill>
                  <a:srgbClr val="0000FF"/>
                </a:solidFill>
              </a:rPr>
              <a:t>What is the indication for intravitreal anti-VEGF therapy                                       in CRVO?</a:t>
            </a:r>
          </a:p>
          <a:p>
            <a:r>
              <a:rPr lang="en-US" sz="1600" dirty="0">
                <a:solidFill>
                  <a:srgbClr val="0000FF"/>
                </a:solidFill>
              </a:rPr>
              <a:t>Cystoid macular edema (CME)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anti-VEGF meds effective?</a:t>
            </a:r>
          </a:p>
          <a:p>
            <a:r>
              <a:rPr lang="en-US" sz="1600" dirty="0">
                <a:solidFill>
                  <a:srgbClr val="0000FF"/>
                </a:solidFill>
              </a:rPr>
              <a:t>Indeed they are—at 6 months post-event, about  50%  of CRVO pts will gain  15 or more ETDRS letters above baseline</a:t>
            </a:r>
          </a:p>
          <a:p>
            <a:endParaRPr lang="en-US" sz="1600" dirty="0">
              <a:solidFill>
                <a:srgbClr val="0000FF"/>
              </a:solidFill>
            </a:endParaRPr>
          </a:p>
          <a:p>
            <a:r>
              <a:rPr lang="en-US" sz="1600" i="1" dirty="0">
                <a:solidFill>
                  <a:srgbClr val="0000FF"/>
                </a:solidFill>
              </a:rPr>
              <a:t>What complications/side effects were revealed in the anti-VEGF clinical trials?</a:t>
            </a:r>
            <a:endParaRPr lang="en-US" sz="1600" dirty="0">
              <a:solidFill>
                <a:srgbClr val="0000FF"/>
              </a:solidFill>
            </a:endParaRP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C6C4A3-B1FB-4B2E-AA63-647A1111F73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509CF891-EC62-4F46-9AB2-A55841C1BC7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4488034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rgbClr val="0000FF"/>
                </a:solidFill>
              </a:rPr>
              <a:t>What is the indication for intravitreal anti-VEGF therapy                                       in CRVO?</a:t>
            </a:r>
          </a:p>
          <a:p>
            <a:r>
              <a:rPr lang="en-US" sz="1600" dirty="0">
                <a:solidFill>
                  <a:srgbClr val="0000FF"/>
                </a:solidFill>
              </a:rPr>
              <a:t>Cystoid macular edema (CME)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anti-VEGF meds effective?</a:t>
            </a:r>
          </a:p>
          <a:p>
            <a:r>
              <a:rPr lang="en-US" sz="1600" dirty="0">
                <a:solidFill>
                  <a:srgbClr val="0000FF"/>
                </a:solidFill>
              </a:rPr>
              <a:t>Indeed they are—at 6 months post-event, about  50%  of CRVO pts will gain  15 or more ETDRS letters above baseline</a:t>
            </a:r>
          </a:p>
          <a:p>
            <a:endParaRPr lang="en-US" sz="1600" dirty="0">
              <a:solidFill>
                <a:srgbClr val="0000FF"/>
              </a:solidFill>
            </a:endParaRPr>
          </a:p>
          <a:p>
            <a:r>
              <a:rPr lang="en-US" sz="1600" i="1" dirty="0">
                <a:solidFill>
                  <a:srgbClr val="0000FF"/>
                </a:solidFill>
              </a:rPr>
              <a:t>What complications/side effects were revealed in the anti-VEGF clinical trials?</a:t>
            </a:r>
          </a:p>
          <a:p>
            <a:r>
              <a:rPr lang="en-US" sz="1600" dirty="0">
                <a:solidFill>
                  <a:srgbClr val="0000FF"/>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42920A-905A-42B8-B264-8784E6C9FA0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9C9CC73D-4657-4941-BECD-6ED0D9E193A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2342201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a:p>
            <a:endParaRPr lang="en-US" sz="1600" i="1" dirty="0">
              <a:solidFill>
                <a:schemeClr val="bg1">
                  <a:lumMod val="75000"/>
                </a:schemeClr>
              </a:solidFill>
            </a:endParaRPr>
          </a:p>
          <a:p>
            <a:r>
              <a:rPr lang="en-US" sz="1600" i="1" dirty="0">
                <a:solidFill>
                  <a:schemeClr val="bg1">
                    <a:lumMod val="75000"/>
                  </a:schemeClr>
                </a:solidFill>
              </a:rPr>
              <a:t>Are </a:t>
            </a:r>
            <a:r>
              <a:rPr lang="en-US" sz="1600" i="1" dirty="0" err="1">
                <a:solidFill>
                  <a:schemeClr val="bg1">
                    <a:lumMod val="75000"/>
                  </a:schemeClr>
                </a:solidFill>
              </a:rPr>
              <a:t>IVit</a:t>
            </a:r>
            <a:r>
              <a:rPr lang="en-US" sz="1600" i="1" dirty="0">
                <a:solidFill>
                  <a:schemeClr val="bg1">
                    <a:lumMod val="75000"/>
                  </a:schemeClr>
                </a:solidFill>
              </a:rPr>
              <a:t> anti-VEGF meds effective?</a:t>
            </a:r>
          </a:p>
          <a:p>
            <a:r>
              <a:rPr lang="en-US" sz="1600" dirty="0">
                <a:solidFill>
                  <a:schemeClr val="bg1">
                    <a:lumMod val="75000"/>
                  </a:schemeClr>
                </a:solidFill>
              </a:rPr>
              <a:t>Indeed they are—</a:t>
            </a:r>
            <a:r>
              <a:rPr lang="en-US" sz="1600" b="1" dirty="0">
                <a:solidFill>
                  <a:srgbClr val="0000FF"/>
                </a:solidFill>
              </a:rPr>
              <a:t>at 6 months post-event, about  50%  of CRVO pts will gain  15 or more ETDRS letters above baseline</a:t>
            </a:r>
            <a:endParaRPr lang="en-US" sz="1600" b="1"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What complications/side effects were revealed in the anti-VEGF clinical trials?</a:t>
            </a:r>
          </a:p>
          <a:p>
            <a:r>
              <a:rPr lang="en-US" sz="1600" dirty="0">
                <a:solidFill>
                  <a:schemeClr val="bg1">
                    <a:lumMod val="75000"/>
                  </a:schemeClr>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TextBox 3">
            <a:extLst>
              <a:ext uri="{FF2B5EF4-FFF2-40B4-BE49-F238E27FC236}">
                <a16:creationId xmlns:a16="http://schemas.microsoft.com/office/drawing/2014/main" id="{4D0973B0-4EA3-4904-B2E6-6F993BFB6694}"/>
              </a:ext>
            </a:extLst>
          </p:cNvPr>
          <p:cNvSpPr txBox="1"/>
          <p:nvPr/>
        </p:nvSpPr>
        <p:spPr>
          <a:xfrm>
            <a:off x="203760" y="3119881"/>
            <a:ext cx="5291266" cy="2031325"/>
          </a:xfrm>
          <a:prstGeom prst="rect">
            <a:avLst/>
          </a:prstGeom>
          <a:solidFill>
            <a:srgbClr val="99FF99"/>
          </a:solidFill>
        </p:spPr>
        <p:txBody>
          <a:bodyPr wrap="square" rtlCol="0">
            <a:spAutoFit/>
          </a:bodyPr>
          <a:lstStyle/>
          <a:p>
            <a:r>
              <a:rPr lang="en-US" sz="1400" i="1" dirty="0">
                <a:solidFill>
                  <a:srgbClr val="0000FF"/>
                </a:solidFill>
              </a:rPr>
              <a:t>The clinical trials that had these results—what injection schedule did they use?</a:t>
            </a:r>
            <a:endParaRPr lang="en-US" sz="1400" i="1" dirty="0">
              <a:solidFill>
                <a:srgbClr val="99FF99"/>
              </a:solidFill>
            </a:endParaRPr>
          </a:p>
          <a:p>
            <a:r>
              <a:rPr lang="en-US" sz="1400" dirty="0">
                <a:solidFill>
                  <a:srgbClr val="99FF99"/>
                </a:solidFill>
              </a:rPr>
              <a:t>Monthly</a:t>
            </a:r>
          </a:p>
          <a:p>
            <a:endParaRPr lang="en-US" sz="1400" dirty="0">
              <a:solidFill>
                <a:srgbClr val="99FF99"/>
              </a:solidFill>
            </a:endParaRPr>
          </a:p>
          <a:p>
            <a:r>
              <a:rPr lang="en-US" sz="1400" i="1" dirty="0">
                <a:solidFill>
                  <a:srgbClr val="99FF99"/>
                </a:solidFill>
              </a:rPr>
              <a:t>Does that mean CRVO pts receiving anti-VEGF therapy must be </a:t>
            </a:r>
            <a:r>
              <a:rPr lang="en-US" sz="1400" i="1" dirty="0" err="1">
                <a:solidFill>
                  <a:srgbClr val="99FF99"/>
                </a:solidFill>
              </a:rPr>
              <a:t>tx’d</a:t>
            </a:r>
            <a:r>
              <a:rPr lang="en-US" sz="1400" i="1" dirty="0">
                <a:solidFill>
                  <a:srgbClr val="99FF99"/>
                </a:solidFill>
              </a:rPr>
              <a:t> monthly?</a:t>
            </a:r>
          </a:p>
          <a:p>
            <a:r>
              <a:rPr lang="en-US" sz="1400" dirty="0">
                <a:solidFill>
                  <a:srgbClr val="99FF99"/>
                </a:solidFill>
              </a:rPr>
              <a:t>No. In common clinical practice, monthly, </a:t>
            </a:r>
            <a:r>
              <a:rPr lang="en-US" sz="1400" dirty="0" err="1">
                <a:solidFill>
                  <a:srgbClr val="99FF99"/>
                </a:solidFill>
              </a:rPr>
              <a:t>tx</a:t>
            </a:r>
            <a:r>
              <a:rPr lang="en-US" sz="1400" dirty="0">
                <a:solidFill>
                  <a:srgbClr val="99FF99"/>
                </a:solidFill>
              </a:rPr>
              <a:t>-and-extend, and   as-needed schedules are all employed successfully. As of this writing, no schedule has been proven superior to the others.</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258107-9556-4D21-8AEF-481B955E580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C8E42A08-A2E7-462C-9FEA-7AD80F102FC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19686080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a:p>
            <a:endParaRPr lang="en-US" sz="1600" i="1" dirty="0">
              <a:solidFill>
                <a:schemeClr val="bg1">
                  <a:lumMod val="75000"/>
                </a:schemeClr>
              </a:solidFill>
            </a:endParaRPr>
          </a:p>
          <a:p>
            <a:r>
              <a:rPr lang="en-US" sz="1600" i="1" dirty="0">
                <a:solidFill>
                  <a:schemeClr val="bg1">
                    <a:lumMod val="75000"/>
                  </a:schemeClr>
                </a:solidFill>
              </a:rPr>
              <a:t>Are </a:t>
            </a:r>
            <a:r>
              <a:rPr lang="en-US" sz="1600" i="1" dirty="0" err="1">
                <a:solidFill>
                  <a:schemeClr val="bg1">
                    <a:lumMod val="75000"/>
                  </a:schemeClr>
                </a:solidFill>
              </a:rPr>
              <a:t>IVit</a:t>
            </a:r>
            <a:r>
              <a:rPr lang="en-US" sz="1600" i="1" dirty="0">
                <a:solidFill>
                  <a:schemeClr val="bg1">
                    <a:lumMod val="75000"/>
                  </a:schemeClr>
                </a:solidFill>
              </a:rPr>
              <a:t> anti-VEGF meds effective?</a:t>
            </a:r>
          </a:p>
          <a:p>
            <a:r>
              <a:rPr lang="en-US" sz="1600" dirty="0">
                <a:solidFill>
                  <a:schemeClr val="bg1">
                    <a:lumMod val="75000"/>
                  </a:schemeClr>
                </a:solidFill>
              </a:rPr>
              <a:t>Indeed they are—</a:t>
            </a:r>
            <a:r>
              <a:rPr lang="en-US" sz="1600" b="1" dirty="0">
                <a:solidFill>
                  <a:srgbClr val="0000FF"/>
                </a:solidFill>
              </a:rPr>
              <a:t>at 6 months post-event, about  50%  of CRVO pts will gain  15 or more ETDRS letters above baseline</a:t>
            </a:r>
            <a:endParaRPr lang="en-US" sz="1600" b="1"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What complications/side effects were revealed in the anti-VEGF clinical trials?</a:t>
            </a:r>
          </a:p>
          <a:p>
            <a:r>
              <a:rPr lang="en-US" sz="1600" dirty="0">
                <a:solidFill>
                  <a:schemeClr val="bg1">
                    <a:lumMod val="75000"/>
                  </a:schemeClr>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4D0973B0-4EA3-4904-B2E6-6F993BFB6694}"/>
              </a:ext>
            </a:extLst>
          </p:cNvPr>
          <p:cNvSpPr txBox="1"/>
          <p:nvPr/>
        </p:nvSpPr>
        <p:spPr>
          <a:xfrm>
            <a:off x="203760" y="3119881"/>
            <a:ext cx="5291266" cy="2031325"/>
          </a:xfrm>
          <a:prstGeom prst="rect">
            <a:avLst/>
          </a:prstGeom>
          <a:solidFill>
            <a:srgbClr val="99FF99"/>
          </a:solidFill>
        </p:spPr>
        <p:txBody>
          <a:bodyPr wrap="square" rtlCol="0">
            <a:spAutoFit/>
          </a:bodyPr>
          <a:lstStyle/>
          <a:p>
            <a:r>
              <a:rPr lang="en-US" sz="1400" i="1" dirty="0">
                <a:solidFill>
                  <a:srgbClr val="0000FF"/>
                </a:solidFill>
              </a:rPr>
              <a:t>The clinical trials that had these results—what injection schedule did they use?</a:t>
            </a:r>
          </a:p>
          <a:p>
            <a:r>
              <a:rPr lang="en-US" sz="1400" dirty="0">
                <a:solidFill>
                  <a:srgbClr val="0000FF"/>
                </a:solidFill>
              </a:rPr>
              <a:t>Monthly</a:t>
            </a:r>
            <a:endParaRPr lang="en-US" sz="1400" dirty="0">
              <a:solidFill>
                <a:srgbClr val="99FF99"/>
              </a:solidFill>
            </a:endParaRPr>
          </a:p>
          <a:p>
            <a:endParaRPr lang="en-US" sz="1400" dirty="0">
              <a:solidFill>
                <a:srgbClr val="99FF99"/>
              </a:solidFill>
            </a:endParaRPr>
          </a:p>
          <a:p>
            <a:r>
              <a:rPr lang="en-US" sz="1400" i="1" dirty="0">
                <a:solidFill>
                  <a:srgbClr val="99FF99"/>
                </a:solidFill>
              </a:rPr>
              <a:t>Does that mean CRVO pts receiving anti-VEGF therapy must be </a:t>
            </a:r>
            <a:r>
              <a:rPr lang="en-US" sz="1400" i="1" dirty="0" err="1">
                <a:solidFill>
                  <a:srgbClr val="99FF99"/>
                </a:solidFill>
              </a:rPr>
              <a:t>tx’d</a:t>
            </a:r>
            <a:r>
              <a:rPr lang="en-US" sz="1400" i="1" dirty="0">
                <a:solidFill>
                  <a:srgbClr val="99FF99"/>
                </a:solidFill>
              </a:rPr>
              <a:t> monthly?</a:t>
            </a:r>
          </a:p>
          <a:p>
            <a:r>
              <a:rPr lang="en-US" sz="1400" dirty="0">
                <a:solidFill>
                  <a:srgbClr val="99FF99"/>
                </a:solidFill>
              </a:rPr>
              <a:t>No. In common clinical practice, monthly, </a:t>
            </a:r>
            <a:r>
              <a:rPr lang="en-US" sz="1400" dirty="0" err="1">
                <a:solidFill>
                  <a:srgbClr val="99FF99"/>
                </a:solidFill>
              </a:rPr>
              <a:t>tx</a:t>
            </a:r>
            <a:r>
              <a:rPr lang="en-US" sz="1400" dirty="0">
                <a:solidFill>
                  <a:srgbClr val="99FF99"/>
                </a:solidFill>
              </a:rPr>
              <a:t>-and-extend, and   as-needed schedules are all employed successfully. As of this writing, no schedule has been proven superior to the others.</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7FF17E8-F478-451E-A0AC-A935084D70B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D03267F4-6E1D-43F0-8147-0403BFDEDA4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54035396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a:p>
            <a:endParaRPr lang="en-US" sz="1600" i="1" dirty="0">
              <a:solidFill>
                <a:schemeClr val="bg1">
                  <a:lumMod val="75000"/>
                </a:schemeClr>
              </a:solidFill>
            </a:endParaRPr>
          </a:p>
          <a:p>
            <a:r>
              <a:rPr lang="en-US" sz="1600" i="1" dirty="0">
                <a:solidFill>
                  <a:schemeClr val="bg1">
                    <a:lumMod val="75000"/>
                  </a:schemeClr>
                </a:solidFill>
              </a:rPr>
              <a:t>Are </a:t>
            </a:r>
            <a:r>
              <a:rPr lang="en-US" sz="1600" i="1" dirty="0" err="1">
                <a:solidFill>
                  <a:schemeClr val="bg1">
                    <a:lumMod val="75000"/>
                  </a:schemeClr>
                </a:solidFill>
              </a:rPr>
              <a:t>IVit</a:t>
            </a:r>
            <a:r>
              <a:rPr lang="en-US" sz="1600" i="1" dirty="0">
                <a:solidFill>
                  <a:schemeClr val="bg1">
                    <a:lumMod val="75000"/>
                  </a:schemeClr>
                </a:solidFill>
              </a:rPr>
              <a:t> anti-VEGF meds effective?</a:t>
            </a:r>
          </a:p>
          <a:p>
            <a:r>
              <a:rPr lang="en-US" sz="1600" dirty="0">
                <a:solidFill>
                  <a:schemeClr val="bg1">
                    <a:lumMod val="75000"/>
                  </a:schemeClr>
                </a:solidFill>
              </a:rPr>
              <a:t>Indeed they are—</a:t>
            </a:r>
            <a:r>
              <a:rPr lang="en-US" sz="1600" b="1" dirty="0">
                <a:solidFill>
                  <a:srgbClr val="0000FF"/>
                </a:solidFill>
              </a:rPr>
              <a:t>at 6 months post-event, about  50%  of CRVO pts will gain  15 or more ETDRS letters above baseline</a:t>
            </a:r>
            <a:endParaRPr lang="en-US" sz="1600" b="1"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What complications/side effects were revealed in the anti-VEGF clinical trials?</a:t>
            </a:r>
          </a:p>
          <a:p>
            <a:r>
              <a:rPr lang="en-US" sz="1600" dirty="0">
                <a:solidFill>
                  <a:schemeClr val="bg1">
                    <a:lumMod val="75000"/>
                  </a:schemeClr>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4" name="TextBox 3">
            <a:extLst>
              <a:ext uri="{FF2B5EF4-FFF2-40B4-BE49-F238E27FC236}">
                <a16:creationId xmlns:a16="http://schemas.microsoft.com/office/drawing/2014/main" id="{4D0973B0-4EA3-4904-B2E6-6F993BFB6694}"/>
              </a:ext>
            </a:extLst>
          </p:cNvPr>
          <p:cNvSpPr txBox="1"/>
          <p:nvPr/>
        </p:nvSpPr>
        <p:spPr>
          <a:xfrm>
            <a:off x="203760" y="3119881"/>
            <a:ext cx="5291266" cy="2031325"/>
          </a:xfrm>
          <a:prstGeom prst="rect">
            <a:avLst/>
          </a:prstGeom>
          <a:solidFill>
            <a:srgbClr val="99FF99"/>
          </a:solidFill>
        </p:spPr>
        <p:txBody>
          <a:bodyPr wrap="square" rtlCol="0">
            <a:spAutoFit/>
          </a:bodyPr>
          <a:lstStyle/>
          <a:p>
            <a:r>
              <a:rPr lang="en-US" sz="1400" i="1" dirty="0">
                <a:solidFill>
                  <a:srgbClr val="0000FF"/>
                </a:solidFill>
              </a:rPr>
              <a:t>The clinical trials that had these results—what injection schedule did they use?</a:t>
            </a:r>
          </a:p>
          <a:p>
            <a:r>
              <a:rPr lang="en-US" sz="1400" dirty="0">
                <a:solidFill>
                  <a:srgbClr val="0000FF"/>
                </a:solidFill>
              </a:rPr>
              <a:t>Monthly</a:t>
            </a:r>
          </a:p>
          <a:p>
            <a:endParaRPr lang="en-US" sz="1400" dirty="0">
              <a:solidFill>
                <a:srgbClr val="0000FF"/>
              </a:solidFill>
            </a:endParaRPr>
          </a:p>
          <a:p>
            <a:r>
              <a:rPr lang="en-US" sz="1400" i="1" dirty="0">
                <a:solidFill>
                  <a:srgbClr val="0000FF"/>
                </a:solidFill>
              </a:rPr>
              <a:t>Does that mean CRVO pts receiving anti-VEGF therapy must be </a:t>
            </a:r>
            <a:r>
              <a:rPr lang="en-US" sz="1400" i="1" dirty="0" err="1">
                <a:solidFill>
                  <a:srgbClr val="0000FF"/>
                </a:solidFill>
              </a:rPr>
              <a:t>tx’d</a:t>
            </a:r>
            <a:r>
              <a:rPr lang="en-US" sz="1400" i="1" dirty="0">
                <a:solidFill>
                  <a:srgbClr val="0000FF"/>
                </a:solidFill>
              </a:rPr>
              <a:t> monthly?</a:t>
            </a:r>
            <a:endParaRPr lang="en-US" sz="1400" i="1" dirty="0">
              <a:solidFill>
                <a:srgbClr val="99FF99"/>
              </a:solidFill>
            </a:endParaRPr>
          </a:p>
          <a:p>
            <a:r>
              <a:rPr lang="en-US" sz="1400" dirty="0">
                <a:solidFill>
                  <a:srgbClr val="99FF99"/>
                </a:solidFill>
              </a:rPr>
              <a:t>No. In common clinical practice, monthly, </a:t>
            </a:r>
            <a:r>
              <a:rPr lang="en-US" sz="1400" dirty="0" err="1">
                <a:solidFill>
                  <a:srgbClr val="99FF99"/>
                </a:solidFill>
              </a:rPr>
              <a:t>tx</a:t>
            </a:r>
            <a:r>
              <a:rPr lang="en-US" sz="1400" dirty="0">
                <a:solidFill>
                  <a:srgbClr val="99FF99"/>
                </a:solidFill>
              </a:rPr>
              <a:t>-and-extend, and   as-needed schedules are all employed successfully. As of this writing, no schedule has been proven superior to the others.</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AD3F1FD-F438-45D2-BABD-D3AF0298473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0BB2EED9-E34C-4C6B-94E4-325F45767B7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421557822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a:p>
            <a:endParaRPr lang="en-US" sz="1600" i="1" dirty="0">
              <a:solidFill>
                <a:schemeClr val="bg1">
                  <a:lumMod val="75000"/>
                </a:schemeClr>
              </a:solidFill>
            </a:endParaRPr>
          </a:p>
          <a:p>
            <a:r>
              <a:rPr lang="en-US" sz="1600" i="1" dirty="0">
                <a:solidFill>
                  <a:schemeClr val="bg1">
                    <a:lumMod val="75000"/>
                  </a:schemeClr>
                </a:solidFill>
              </a:rPr>
              <a:t>Are </a:t>
            </a:r>
            <a:r>
              <a:rPr lang="en-US" sz="1600" i="1" dirty="0" err="1">
                <a:solidFill>
                  <a:schemeClr val="bg1">
                    <a:lumMod val="75000"/>
                  </a:schemeClr>
                </a:solidFill>
              </a:rPr>
              <a:t>IVit</a:t>
            </a:r>
            <a:r>
              <a:rPr lang="en-US" sz="1600" i="1" dirty="0">
                <a:solidFill>
                  <a:schemeClr val="bg1">
                    <a:lumMod val="75000"/>
                  </a:schemeClr>
                </a:solidFill>
              </a:rPr>
              <a:t> anti-VEGF meds effective?</a:t>
            </a:r>
          </a:p>
          <a:p>
            <a:r>
              <a:rPr lang="en-US" sz="1600" dirty="0">
                <a:solidFill>
                  <a:schemeClr val="bg1">
                    <a:lumMod val="75000"/>
                  </a:schemeClr>
                </a:solidFill>
              </a:rPr>
              <a:t>Indeed they are—</a:t>
            </a:r>
            <a:r>
              <a:rPr lang="en-US" sz="1600" b="1" dirty="0">
                <a:solidFill>
                  <a:srgbClr val="0000FF"/>
                </a:solidFill>
              </a:rPr>
              <a:t>at 6 months post-event, about  50%  of CRVO pts will gain  15 or more ETDRS letters above baseline</a:t>
            </a:r>
            <a:endParaRPr lang="en-US" sz="1600" b="1"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What complications/side effects were revealed in the anti-VEGF clinical trials?</a:t>
            </a:r>
          </a:p>
          <a:p>
            <a:r>
              <a:rPr lang="en-US" sz="1600" dirty="0">
                <a:solidFill>
                  <a:schemeClr val="bg1">
                    <a:lumMod val="75000"/>
                  </a:schemeClr>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4D0973B0-4EA3-4904-B2E6-6F993BFB6694}"/>
              </a:ext>
            </a:extLst>
          </p:cNvPr>
          <p:cNvSpPr txBox="1"/>
          <p:nvPr/>
        </p:nvSpPr>
        <p:spPr>
          <a:xfrm>
            <a:off x="203760" y="3119881"/>
            <a:ext cx="5291266" cy="2031325"/>
          </a:xfrm>
          <a:prstGeom prst="rect">
            <a:avLst/>
          </a:prstGeom>
          <a:solidFill>
            <a:srgbClr val="99FF99"/>
          </a:solidFill>
        </p:spPr>
        <p:txBody>
          <a:bodyPr wrap="square" rtlCol="0">
            <a:spAutoFit/>
          </a:bodyPr>
          <a:lstStyle/>
          <a:p>
            <a:r>
              <a:rPr lang="en-US" sz="1400" i="1" dirty="0">
                <a:solidFill>
                  <a:srgbClr val="0000FF"/>
                </a:solidFill>
              </a:rPr>
              <a:t>The clinical trials that had these results—what injection schedule did they use?</a:t>
            </a:r>
          </a:p>
          <a:p>
            <a:r>
              <a:rPr lang="en-US" sz="1400" dirty="0">
                <a:solidFill>
                  <a:srgbClr val="0000FF"/>
                </a:solidFill>
              </a:rPr>
              <a:t>Monthly</a:t>
            </a:r>
          </a:p>
          <a:p>
            <a:endParaRPr lang="en-US" sz="1400" dirty="0">
              <a:solidFill>
                <a:srgbClr val="0000FF"/>
              </a:solidFill>
            </a:endParaRPr>
          </a:p>
          <a:p>
            <a:r>
              <a:rPr lang="en-US" sz="1400" i="1" dirty="0">
                <a:solidFill>
                  <a:srgbClr val="0000FF"/>
                </a:solidFill>
              </a:rPr>
              <a:t>Does that mean CRVO pts receiving anti-VEGF therapy must be </a:t>
            </a:r>
            <a:r>
              <a:rPr lang="en-US" sz="1400" i="1" dirty="0" err="1">
                <a:solidFill>
                  <a:srgbClr val="0000FF"/>
                </a:solidFill>
              </a:rPr>
              <a:t>tx’d</a:t>
            </a:r>
            <a:r>
              <a:rPr lang="en-US" sz="1400" i="1" dirty="0">
                <a:solidFill>
                  <a:srgbClr val="0000FF"/>
                </a:solidFill>
              </a:rPr>
              <a:t> monthly?</a:t>
            </a:r>
          </a:p>
          <a:p>
            <a:r>
              <a:rPr lang="en-US" sz="1400" dirty="0">
                <a:solidFill>
                  <a:srgbClr val="0000FF"/>
                </a:solidFill>
              </a:rPr>
              <a:t>No. In common clinical practice, monthly, </a:t>
            </a:r>
            <a:r>
              <a:rPr lang="en-US" sz="1400" dirty="0" err="1">
                <a:solidFill>
                  <a:srgbClr val="0000FF"/>
                </a:solidFill>
              </a:rPr>
              <a:t>tx</a:t>
            </a:r>
            <a:r>
              <a:rPr lang="en-US" sz="1400" dirty="0">
                <a:solidFill>
                  <a:srgbClr val="0000FF"/>
                </a:solidFill>
              </a:rPr>
              <a:t>-and-extend, and   as-needed schedules are all employed successfully. </a:t>
            </a:r>
            <a:r>
              <a:rPr lang="en-US" sz="1400" dirty="0">
                <a:solidFill>
                  <a:srgbClr val="99FF99"/>
                </a:solidFill>
              </a:rPr>
              <a:t>As of this writing, no schedule has been proven superior to the others.</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81167B-760B-4A71-A3DB-693C83EC8A1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9E1CD16D-A155-4408-B064-8197C543B5A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1783369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a:p>
            <a:endParaRPr lang="en-US" sz="1600" i="1" dirty="0">
              <a:solidFill>
                <a:schemeClr val="bg1">
                  <a:lumMod val="75000"/>
                </a:schemeClr>
              </a:solidFill>
            </a:endParaRPr>
          </a:p>
          <a:p>
            <a:r>
              <a:rPr lang="en-US" sz="1600" i="1" dirty="0">
                <a:solidFill>
                  <a:schemeClr val="bg1">
                    <a:lumMod val="75000"/>
                  </a:schemeClr>
                </a:solidFill>
              </a:rPr>
              <a:t>Are </a:t>
            </a:r>
            <a:r>
              <a:rPr lang="en-US" sz="1600" i="1" dirty="0" err="1">
                <a:solidFill>
                  <a:schemeClr val="bg1">
                    <a:lumMod val="75000"/>
                  </a:schemeClr>
                </a:solidFill>
              </a:rPr>
              <a:t>IVit</a:t>
            </a:r>
            <a:r>
              <a:rPr lang="en-US" sz="1600" i="1" dirty="0">
                <a:solidFill>
                  <a:schemeClr val="bg1">
                    <a:lumMod val="75000"/>
                  </a:schemeClr>
                </a:solidFill>
              </a:rPr>
              <a:t> anti-VEGF meds effective?</a:t>
            </a:r>
          </a:p>
          <a:p>
            <a:r>
              <a:rPr lang="en-US" sz="1600" dirty="0">
                <a:solidFill>
                  <a:schemeClr val="bg1">
                    <a:lumMod val="75000"/>
                  </a:schemeClr>
                </a:solidFill>
              </a:rPr>
              <a:t>Indeed they are—</a:t>
            </a:r>
            <a:r>
              <a:rPr lang="en-US" sz="1600" b="1" dirty="0">
                <a:solidFill>
                  <a:srgbClr val="0000FF"/>
                </a:solidFill>
              </a:rPr>
              <a:t>at 6 months post-event, about  50%  of CRVO pts will gain  15 or more ETDRS letters above baseline</a:t>
            </a:r>
            <a:endParaRPr lang="en-US" sz="1600" b="1" dirty="0">
              <a:solidFill>
                <a:schemeClr val="bg1">
                  <a:lumMod val="75000"/>
                </a:schemeClr>
              </a:solidFill>
            </a:endParaRPr>
          </a:p>
          <a:p>
            <a:endParaRPr lang="en-US" sz="1600" dirty="0">
              <a:solidFill>
                <a:schemeClr val="bg1">
                  <a:lumMod val="75000"/>
                </a:schemeClr>
              </a:solidFill>
            </a:endParaRPr>
          </a:p>
          <a:p>
            <a:r>
              <a:rPr lang="en-US" sz="1600" i="1" dirty="0">
                <a:solidFill>
                  <a:schemeClr val="bg1">
                    <a:lumMod val="75000"/>
                  </a:schemeClr>
                </a:solidFill>
              </a:rPr>
              <a:t>What complications/side effects were revealed in the anti-VEGF clinical trials?</a:t>
            </a:r>
          </a:p>
          <a:p>
            <a:r>
              <a:rPr lang="en-US" sz="1600" dirty="0">
                <a:solidFill>
                  <a:schemeClr val="bg1">
                    <a:lumMod val="75000"/>
                  </a:schemeClr>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4141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1528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3789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4" name="TextBox 3">
            <a:extLst>
              <a:ext uri="{FF2B5EF4-FFF2-40B4-BE49-F238E27FC236}">
                <a16:creationId xmlns:a16="http://schemas.microsoft.com/office/drawing/2014/main" id="{4D0973B0-4EA3-4904-B2E6-6F993BFB6694}"/>
              </a:ext>
            </a:extLst>
          </p:cNvPr>
          <p:cNvSpPr txBox="1"/>
          <p:nvPr/>
        </p:nvSpPr>
        <p:spPr>
          <a:xfrm>
            <a:off x="203760" y="3119881"/>
            <a:ext cx="5291266" cy="2031325"/>
          </a:xfrm>
          <a:prstGeom prst="rect">
            <a:avLst/>
          </a:prstGeom>
          <a:solidFill>
            <a:srgbClr val="99FF99"/>
          </a:solidFill>
        </p:spPr>
        <p:txBody>
          <a:bodyPr wrap="square" rtlCol="0">
            <a:spAutoFit/>
          </a:bodyPr>
          <a:lstStyle/>
          <a:p>
            <a:r>
              <a:rPr lang="en-US" sz="1400" i="1" dirty="0">
                <a:solidFill>
                  <a:srgbClr val="0000FF"/>
                </a:solidFill>
              </a:rPr>
              <a:t>The clinical trials that had these results—what injection schedule did they use?</a:t>
            </a:r>
          </a:p>
          <a:p>
            <a:r>
              <a:rPr lang="en-US" sz="1400" dirty="0">
                <a:solidFill>
                  <a:srgbClr val="0000FF"/>
                </a:solidFill>
              </a:rPr>
              <a:t>Monthly</a:t>
            </a:r>
          </a:p>
          <a:p>
            <a:endParaRPr lang="en-US" sz="1400" dirty="0">
              <a:solidFill>
                <a:srgbClr val="0000FF"/>
              </a:solidFill>
            </a:endParaRPr>
          </a:p>
          <a:p>
            <a:r>
              <a:rPr lang="en-US" sz="1400" i="1" dirty="0">
                <a:solidFill>
                  <a:srgbClr val="0000FF"/>
                </a:solidFill>
              </a:rPr>
              <a:t>Does that mean CRVO pts receiving anti-VEGF therapy must be </a:t>
            </a:r>
            <a:r>
              <a:rPr lang="en-US" sz="1400" i="1" dirty="0" err="1">
                <a:solidFill>
                  <a:srgbClr val="0000FF"/>
                </a:solidFill>
              </a:rPr>
              <a:t>tx’d</a:t>
            </a:r>
            <a:r>
              <a:rPr lang="en-US" sz="1400" i="1" dirty="0">
                <a:solidFill>
                  <a:srgbClr val="0000FF"/>
                </a:solidFill>
              </a:rPr>
              <a:t> monthly?</a:t>
            </a:r>
          </a:p>
          <a:p>
            <a:r>
              <a:rPr lang="en-US" sz="1400" dirty="0">
                <a:solidFill>
                  <a:srgbClr val="0000FF"/>
                </a:solidFill>
              </a:rPr>
              <a:t>No. In common clinical practice, monthly, </a:t>
            </a:r>
            <a:r>
              <a:rPr lang="en-US" sz="1400" dirty="0" err="1">
                <a:solidFill>
                  <a:srgbClr val="0000FF"/>
                </a:solidFill>
              </a:rPr>
              <a:t>tx</a:t>
            </a:r>
            <a:r>
              <a:rPr lang="en-US" sz="1400" dirty="0">
                <a:solidFill>
                  <a:srgbClr val="0000FF"/>
                </a:solidFill>
              </a:rPr>
              <a:t>-and-extend, and   as-needed schedules are all employed successfully. </a:t>
            </a:r>
            <a:r>
              <a:rPr lang="en-US" sz="1400" dirty="0"/>
              <a:t>As of this writing, no schedule has been proven superior to the others.</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403F3AC-0567-4FF4-BC02-7BBC1936579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4266D1FE-5F20-4A8D-96C1-DC8AE2DFC90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234498403"/>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a:p>
            <a:endParaRPr lang="en-US" sz="1600" i="1" dirty="0">
              <a:solidFill>
                <a:schemeClr val="bg1">
                  <a:lumMod val="75000"/>
                </a:schemeClr>
              </a:solidFill>
            </a:endParaRPr>
          </a:p>
          <a:p>
            <a:r>
              <a:rPr lang="en-US" sz="1600" i="1" dirty="0">
                <a:solidFill>
                  <a:schemeClr val="bg1">
                    <a:lumMod val="75000"/>
                  </a:schemeClr>
                </a:solidFill>
              </a:rPr>
              <a:t>Are </a:t>
            </a:r>
            <a:r>
              <a:rPr lang="en-US" sz="1600" i="1" dirty="0" err="1">
                <a:solidFill>
                  <a:schemeClr val="bg1">
                    <a:lumMod val="75000"/>
                  </a:schemeClr>
                </a:solidFill>
              </a:rPr>
              <a:t>IVit</a:t>
            </a:r>
            <a:r>
              <a:rPr lang="en-US" sz="1600" i="1" dirty="0">
                <a:solidFill>
                  <a:schemeClr val="bg1">
                    <a:lumMod val="75000"/>
                  </a:schemeClr>
                </a:solidFill>
              </a:rPr>
              <a:t> anti-VEGF meds effective?</a:t>
            </a:r>
          </a:p>
          <a:p>
            <a:r>
              <a:rPr lang="en-US" sz="1600" dirty="0">
                <a:solidFill>
                  <a:schemeClr val="bg1">
                    <a:lumMod val="75000"/>
                  </a:schemeClr>
                </a:solidFill>
              </a:rPr>
              <a:t>Indeed they are—at 6 months post-event, about  50%  of CRVO pts will gain  15 or more ETDRS letters above baseline</a:t>
            </a:r>
          </a:p>
          <a:p>
            <a:endParaRPr lang="en-US" sz="1600" dirty="0">
              <a:solidFill>
                <a:schemeClr val="bg1">
                  <a:lumMod val="75000"/>
                </a:schemeClr>
              </a:solidFill>
            </a:endParaRPr>
          </a:p>
          <a:p>
            <a:r>
              <a:rPr lang="en-US" sz="1600" i="1" dirty="0">
                <a:solidFill>
                  <a:schemeClr val="bg1">
                    <a:lumMod val="75000"/>
                  </a:schemeClr>
                </a:solidFill>
              </a:rPr>
              <a:t>What complications/side effects were revealed in the anti-VEGF clinical trials?</a:t>
            </a:r>
          </a:p>
          <a:p>
            <a:r>
              <a:rPr lang="en-US" sz="1600" dirty="0">
                <a:solidFill>
                  <a:schemeClr val="bg1">
                    <a:lumMod val="75000"/>
                  </a:schemeClr>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6193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i="1"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3821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i="1"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58569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i="1"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3DC5D8A-0AE1-4661-8ECF-D0955D96AF20}"/>
              </a:ext>
            </a:extLst>
          </p:cNvPr>
          <p:cNvSpPr txBox="1"/>
          <p:nvPr/>
        </p:nvSpPr>
        <p:spPr>
          <a:xfrm>
            <a:off x="2424509" y="4243099"/>
            <a:ext cx="3237874" cy="584775"/>
          </a:xfrm>
          <a:prstGeom prst="rect">
            <a:avLst/>
          </a:prstGeom>
          <a:solidFill>
            <a:srgbClr val="43CEFF"/>
          </a:solidFill>
        </p:spPr>
        <p:txBody>
          <a:bodyPr wrap="none" rtlCol="0">
            <a:spAutoFit/>
          </a:bodyPr>
          <a:lstStyle/>
          <a:p>
            <a:r>
              <a:rPr lang="en-US" sz="1600" i="1" dirty="0">
                <a:solidFill>
                  <a:srgbClr val="0000FF"/>
                </a:solidFill>
              </a:rPr>
              <a:t>Of the three, which works best?</a:t>
            </a:r>
          </a:p>
          <a:p>
            <a:r>
              <a:rPr lang="en-US" sz="1600" dirty="0">
                <a:solidFill>
                  <a:srgbClr val="43CEFF"/>
                </a:solidFill>
              </a:rPr>
              <a:t>None (</a:t>
            </a:r>
            <a:r>
              <a:rPr lang="en-US" sz="1600" dirty="0" err="1">
                <a:solidFill>
                  <a:srgbClr val="43CEFF"/>
                </a:solidFill>
              </a:rPr>
              <a:t>ie</a:t>
            </a:r>
            <a:r>
              <a:rPr lang="en-US" sz="1600" dirty="0">
                <a:solidFill>
                  <a:srgbClr val="43CEFF"/>
                </a:solidFill>
              </a:rPr>
              <a:t>, all are of equal efficacy)</a:t>
            </a:r>
          </a:p>
        </p:txBody>
      </p:sp>
      <p:sp>
        <p:nvSpPr>
          <p:cNvPr id="4" name="TextBox 3">
            <a:extLst>
              <a:ext uri="{FF2B5EF4-FFF2-40B4-BE49-F238E27FC236}">
                <a16:creationId xmlns:a16="http://schemas.microsoft.com/office/drawing/2014/main" id="{B2FF359B-F3F0-467C-8730-6AF718B7E96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FC166656-8813-4830-B01B-0E338C82554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4797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28</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tx1">
                    <a:lumMod val="50000"/>
                    <a:lumOff val="50000"/>
                  </a:schemeClr>
                </a:solidFill>
              </a:rPr>
              <a:t>Regarding RVO risk factors—may I introduce ‘</a:t>
            </a:r>
            <a:r>
              <a:rPr lang="en-US" altLang="en-US" sz="1600" b="1" i="1" dirty="0">
                <a:solidFill>
                  <a:schemeClr val="tx1">
                    <a:lumMod val="50000"/>
                    <a:lumOff val="50000"/>
                  </a:schemeClr>
                </a:solidFill>
              </a:rPr>
              <a:t>the</a:t>
            </a:r>
            <a:r>
              <a:rPr lang="en-US" altLang="en-US" sz="1600" i="1" dirty="0">
                <a:solidFill>
                  <a:schemeClr val="tx1">
                    <a:lumMod val="50000"/>
                    <a:lumOff val="50000"/>
                  </a:schemeClr>
                </a:solidFill>
              </a:rPr>
              <a:t> </a:t>
            </a:r>
            <a:r>
              <a:rPr lang="en-US" altLang="en-US" sz="1600" b="1" i="1" dirty="0">
                <a:solidFill>
                  <a:schemeClr val="tx1">
                    <a:lumMod val="50000"/>
                    <a:lumOff val="50000"/>
                  </a:schemeClr>
                </a:solidFill>
              </a:rPr>
              <a:t>H’</a:t>
            </a:r>
            <a:r>
              <a:rPr lang="en-US" altLang="en-US" sz="1600" i="1" dirty="0">
                <a:solidFill>
                  <a:schemeClr val="tx1">
                    <a:lumMod val="50000"/>
                    <a:lumOff val="50000"/>
                  </a:schemeClr>
                </a:solidFill>
              </a:rPr>
              <a:t>s.’ You know three already; what are the others?</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ypertension</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dirty="0">
                <a:solidFill>
                  <a:schemeClr val="tx1">
                    <a:lumMod val="50000"/>
                    <a:lumOff val="50000"/>
                  </a:schemeClr>
                </a:solidFill>
              </a:rPr>
              <a:t>i</a:t>
            </a:r>
            <a:r>
              <a:rPr lang="en-US" altLang="en-US" sz="1600" dirty="0">
                <a:solidFill>
                  <a:schemeClr val="tx1">
                    <a:lumMod val="50000"/>
                    <a:lumOff val="50000"/>
                  </a:schemeClr>
                </a:solidFill>
              </a:rPr>
              <a:t>gh IOP (</a:t>
            </a:r>
            <a:r>
              <a:rPr lang="en-US" altLang="en-US" sz="1600" dirty="0" err="1">
                <a:solidFill>
                  <a:schemeClr val="tx1">
                    <a:lumMod val="50000"/>
                    <a:lumOff val="50000"/>
                  </a:schemeClr>
                </a:solidFill>
              </a:rPr>
              <a:t>ie</a:t>
            </a:r>
            <a:r>
              <a:rPr lang="en-US" altLang="en-US" sz="1600" dirty="0">
                <a:solidFill>
                  <a:schemeClr val="tx1">
                    <a:lumMod val="50000"/>
                    <a:lumOff val="50000"/>
                  </a:schemeClr>
                </a:solidFill>
              </a:rPr>
              <a:t>, OAG)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yperglycemia (in CRVO fer </a:t>
            </a:r>
            <a:r>
              <a:rPr lang="en-US" altLang="en-US" sz="1600" dirty="0" err="1">
                <a:solidFill>
                  <a:schemeClr val="tx1">
                    <a:lumMod val="50000"/>
                    <a:lumOff val="50000"/>
                  </a:schemeClr>
                </a:solidFill>
              </a:rPr>
              <a:t>shur</a:t>
            </a:r>
            <a:r>
              <a:rPr lang="en-US" altLang="en-US" sz="1600" dirty="0">
                <a:solidFill>
                  <a:schemeClr val="tx1">
                    <a:lumMod val="50000"/>
                    <a:lumOff val="50000"/>
                  </a:schemeClr>
                </a:solidFill>
              </a:rPr>
              <a:t>; not clear re BRVO)</a:t>
            </a:r>
          </a:p>
          <a:p>
            <a:pPr eaLnBrk="1" hangingPunct="1"/>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yperlipidemia</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ypercoagulability</a:t>
            </a:r>
          </a:p>
        </p:txBody>
      </p:sp>
      <p:sp>
        <p:nvSpPr>
          <p:cNvPr id="7" name="TextBox 6">
            <a:extLst>
              <a:ext uri="{FF2B5EF4-FFF2-40B4-BE49-F238E27FC236}">
                <a16:creationId xmlns:a16="http://schemas.microsoft.com/office/drawing/2014/main" id="{FB0B5E29-74B3-45F0-BF19-54DCE26A8D17}"/>
              </a:ext>
            </a:extLst>
          </p:cNvPr>
          <p:cNvSpPr txBox="1"/>
          <p:nvPr/>
        </p:nvSpPr>
        <p:spPr>
          <a:xfrm>
            <a:off x="855224" y="3951981"/>
            <a:ext cx="6764776" cy="830997"/>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All that being said, the </a:t>
            </a:r>
            <a:r>
              <a:rPr lang="en-US" sz="1600" dirty="0">
                <a:solidFill>
                  <a:srgbClr val="0000FF"/>
                </a:solidFill>
              </a:rPr>
              <a:t>Retina</a:t>
            </a:r>
            <a:r>
              <a:rPr lang="en-US" sz="1600" i="1" dirty="0">
                <a:solidFill>
                  <a:srgbClr val="0000FF"/>
                </a:solidFill>
              </a:rPr>
              <a:t> book emphasizes two risk factors for RVO. Which two? (Note: One of them is not on the list above.)</a:t>
            </a:r>
          </a:p>
          <a:p>
            <a:r>
              <a:rPr lang="en-US" sz="1600" b="1" dirty="0">
                <a:solidFill>
                  <a:schemeClr val="accent6">
                    <a:lumMod val="40000"/>
                    <a:lumOff val="60000"/>
                  </a:schemeClr>
                </a:solidFill>
              </a:rPr>
              <a:t>HTN</a:t>
            </a:r>
            <a:r>
              <a:rPr lang="en-US" sz="1600" dirty="0">
                <a:solidFill>
                  <a:schemeClr val="accent6">
                    <a:lumMod val="40000"/>
                    <a:lumOff val="60000"/>
                  </a:schemeClr>
                </a:solidFill>
              </a:rPr>
              <a:t> and </a:t>
            </a:r>
            <a:r>
              <a:rPr lang="en-US" sz="1600" b="1" dirty="0">
                <a:solidFill>
                  <a:schemeClr val="accent6">
                    <a:lumMod val="40000"/>
                    <a:lumOff val="60000"/>
                  </a:schemeClr>
                </a:solidFill>
              </a:rPr>
              <a:t>advancing age</a:t>
            </a:r>
          </a:p>
        </p:txBody>
      </p:sp>
      <p:sp>
        <p:nvSpPr>
          <p:cNvPr id="9" name="Rectangle 2">
            <a:extLst>
              <a:ext uri="{FF2B5EF4-FFF2-40B4-BE49-F238E27FC236}">
                <a16:creationId xmlns:a16="http://schemas.microsoft.com/office/drawing/2014/main" id="{189FF933-947A-420B-ADDD-AC270D58888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8" name="TextBox 7">
            <a:extLst>
              <a:ext uri="{FF2B5EF4-FFF2-40B4-BE49-F238E27FC236}">
                <a16:creationId xmlns:a16="http://schemas.microsoft.com/office/drawing/2014/main" id="{B135E9C2-8634-495C-86DE-931CBB85D5B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74634057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45EE17A-3CC1-416F-A898-5B22FD3DC734}"/>
              </a:ext>
            </a:extLst>
          </p:cNvPr>
          <p:cNvSpPr txBox="1"/>
          <p:nvPr/>
        </p:nvSpPr>
        <p:spPr>
          <a:xfrm>
            <a:off x="304799" y="4151055"/>
            <a:ext cx="7500001" cy="2554545"/>
          </a:xfrm>
          <a:prstGeom prst="rect">
            <a:avLst/>
          </a:prstGeom>
          <a:noFill/>
        </p:spPr>
        <p:txBody>
          <a:bodyPr wrap="square" rtlCol="0">
            <a:spAutoFit/>
          </a:bodyPr>
          <a:lstStyle/>
          <a:p>
            <a:r>
              <a:rPr lang="en-US" sz="1600" i="1" dirty="0">
                <a:solidFill>
                  <a:schemeClr val="bg1">
                    <a:lumMod val="75000"/>
                  </a:schemeClr>
                </a:solidFill>
              </a:rPr>
              <a:t>What is the indication for intravitreal anti-VEGF therapy                                       in CRVO?</a:t>
            </a:r>
          </a:p>
          <a:p>
            <a:r>
              <a:rPr lang="en-US" sz="1600" dirty="0">
                <a:solidFill>
                  <a:schemeClr val="bg1">
                    <a:lumMod val="75000"/>
                  </a:schemeClr>
                </a:solidFill>
              </a:rPr>
              <a:t>Cystoid macular edema (CME)</a:t>
            </a:r>
          </a:p>
          <a:p>
            <a:endParaRPr lang="en-US" sz="1600" i="1" dirty="0">
              <a:solidFill>
                <a:schemeClr val="bg1">
                  <a:lumMod val="75000"/>
                </a:schemeClr>
              </a:solidFill>
            </a:endParaRPr>
          </a:p>
          <a:p>
            <a:r>
              <a:rPr lang="en-US" sz="1600" i="1" dirty="0">
                <a:solidFill>
                  <a:schemeClr val="bg1">
                    <a:lumMod val="75000"/>
                  </a:schemeClr>
                </a:solidFill>
              </a:rPr>
              <a:t>Are </a:t>
            </a:r>
            <a:r>
              <a:rPr lang="en-US" sz="1600" i="1" dirty="0" err="1">
                <a:solidFill>
                  <a:schemeClr val="bg1">
                    <a:lumMod val="75000"/>
                  </a:schemeClr>
                </a:solidFill>
              </a:rPr>
              <a:t>IVit</a:t>
            </a:r>
            <a:r>
              <a:rPr lang="en-US" sz="1600" i="1" dirty="0">
                <a:solidFill>
                  <a:schemeClr val="bg1">
                    <a:lumMod val="75000"/>
                  </a:schemeClr>
                </a:solidFill>
              </a:rPr>
              <a:t> anti-VEGF meds effective?</a:t>
            </a:r>
          </a:p>
          <a:p>
            <a:r>
              <a:rPr lang="en-US" sz="1600" dirty="0">
                <a:solidFill>
                  <a:schemeClr val="bg1">
                    <a:lumMod val="75000"/>
                  </a:schemeClr>
                </a:solidFill>
              </a:rPr>
              <a:t>Indeed they are—at 6 months post-event, about  50%  of CRVO pts will gain  15 or more ETDRS letters above baseline</a:t>
            </a:r>
          </a:p>
          <a:p>
            <a:endParaRPr lang="en-US" sz="1600" dirty="0">
              <a:solidFill>
                <a:schemeClr val="bg1">
                  <a:lumMod val="75000"/>
                </a:schemeClr>
              </a:solidFill>
            </a:endParaRPr>
          </a:p>
          <a:p>
            <a:r>
              <a:rPr lang="en-US" sz="1600" i="1" dirty="0">
                <a:solidFill>
                  <a:schemeClr val="bg1">
                    <a:lumMod val="75000"/>
                  </a:schemeClr>
                </a:solidFill>
              </a:rPr>
              <a:t>What complications/side effects were revealed in the anti-VEGF clinical trials?</a:t>
            </a:r>
          </a:p>
          <a:p>
            <a:r>
              <a:rPr lang="en-US" sz="1600" dirty="0">
                <a:solidFill>
                  <a:schemeClr val="bg1">
                    <a:lumMod val="75000"/>
                  </a:schemeClr>
                </a:solidFill>
              </a:rPr>
              <a:t>None to speak of</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7" name="Text Box 17">
            <a:extLst>
              <a:ext uri="{FF2B5EF4-FFF2-40B4-BE49-F238E27FC236}">
                <a16:creationId xmlns:a16="http://schemas.microsoft.com/office/drawing/2014/main" id="{07B4319F-8F73-4685-833D-240D72DED6D6}"/>
              </a:ext>
            </a:extLst>
          </p:cNvPr>
          <p:cNvSpPr txBox="1">
            <a:spLocks noChangeArrowheads="1"/>
          </p:cNvSpPr>
          <p:nvPr/>
        </p:nvSpPr>
        <p:spPr bwMode="auto">
          <a:xfrm>
            <a:off x="5905860" y="4352783"/>
            <a:ext cx="15632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dirty="0"/>
              <a:t>Bevacizumab!</a:t>
            </a:r>
          </a:p>
        </p:txBody>
      </p:sp>
      <p:sp>
        <p:nvSpPr>
          <p:cNvPr id="18" name="Text Box 18">
            <a:extLst>
              <a:ext uri="{FF2B5EF4-FFF2-40B4-BE49-F238E27FC236}">
                <a16:creationId xmlns:a16="http://schemas.microsoft.com/office/drawing/2014/main" id="{6DC53C84-8873-4622-BFCB-BCC0547A03F3}"/>
              </a:ext>
            </a:extLst>
          </p:cNvPr>
          <p:cNvSpPr txBox="1">
            <a:spLocks noChangeArrowheads="1"/>
          </p:cNvSpPr>
          <p:nvPr/>
        </p:nvSpPr>
        <p:spPr bwMode="auto">
          <a:xfrm>
            <a:off x="5917096" y="4747211"/>
            <a:ext cx="13260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dirty="0"/>
              <a:t>Aflibercept!</a:t>
            </a:r>
          </a:p>
        </p:txBody>
      </p:sp>
      <p:sp>
        <p:nvSpPr>
          <p:cNvPr id="19" name="Line 20">
            <a:extLst>
              <a:ext uri="{FF2B5EF4-FFF2-40B4-BE49-F238E27FC236}">
                <a16:creationId xmlns:a16="http://schemas.microsoft.com/office/drawing/2014/main" id="{D749C74A-E2DD-4B44-AF64-1058DB5AA80E}"/>
              </a:ext>
            </a:extLst>
          </p:cNvPr>
          <p:cNvSpPr>
            <a:spLocks noChangeShapeType="1"/>
          </p:cNvSpPr>
          <p:nvPr/>
        </p:nvSpPr>
        <p:spPr bwMode="auto">
          <a:xfrm>
            <a:off x="5791200" y="4535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0" name="Line 21">
            <a:extLst>
              <a:ext uri="{FF2B5EF4-FFF2-40B4-BE49-F238E27FC236}">
                <a16:creationId xmlns:a16="http://schemas.microsoft.com/office/drawing/2014/main" id="{EE108DCE-767A-485F-965E-6A54CFFB7665}"/>
              </a:ext>
            </a:extLst>
          </p:cNvPr>
          <p:cNvSpPr>
            <a:spLocks noChangeShapeType="1"/>
          </p:cNvSpPr>
          <p:nvPr/>
        </p:nvSpPr>
        <p:spPr bwMode="auto">
          <a:xfrm>
            <a:off x="5791200" y="4154487"/>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2" name="Straight Connector 21">
            <a:extLst>
              <a:ext uri="{FF2B5EF4-FFF2-40B4-BE49-F238E27FC236}">
                <a16:creationId xmlns:a16="http://schemas.microsoft.com/office/drawing/2014/main" id="{22B25069-34B4-4635-88BF-37FCA3AC4C52}"/>
              </a:ext>
            </a:extLst>
          </p:cNvPr>
          <p:cNvCxnSpPr>
            <a:cxnSpLocks/>
          </p:cNvCxnSpPr>
          <p:nvPr/>
        </p:nvCxnSpPr>
        <p:spPr>
          <a:xfrm>
            <a:off x="5791200" y="3962400"/>
            <a:ext cx="0" cy="954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Box 17">
            <a:extLst>
              <a:ext uri="{FF2B5EF4-FFF2-40B4-BE49-F238E27FC236}">
                <a16:creationId xmlns:a16="http://schemas.microsoft.com/office/drawing/2014/main" id="{574F188F-1C0A-4981-84BA-5E2A1BC0D146}"/>
              </a:ext>
            </a:extLst>
          </p:cNvPr>
          <p:cNvSpPr txBox="1">
            <a:spLocks noChangeArrowheads="1"/>
          </p:cNvSpPr>
          <p:nvPr/>
        </p:nvSpPr>
        <p:spPr bwMode="auto">
          <a:xfrm>
            <a:off x="5905343" y="3966267"/>
            <a:ext cx="15295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dirty="0"/>
              <a:t>Ranibizumab!</a:t>
            </a:r>
          </a:p>
        </p:txBody>
      </p:sp>
      <p:sp>
        <p:nvSpPr>
          <p:cNvPr id="6" name="Line 20">
            <a:extLst>
              <a:ext uri="{FF2B5EF4-FFF2-40B4-BE49-F238E27FC236}">
                <a16:creationId xmlns:a16="http://schemas.microsoft.com/office/drawing/2014/main" id="{ECEBD89D-0803-4052-8D5E-511075A0833D}"/>
              </a:ext>
            </a:extLst>
          </p:cNvPr>
          <p:cNvSpPr>
            <a:spLocks noChangeShapeType="1"/>
          </p:cNvSpPr>
          <p:nvPr/>
        </p:nvSpPr>
        <p:spPr bwMode="auto">
          <a:xfrm>
            <a:off x="5791200" y="491648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b="1" dirty="0"/>
              <a:t>Anti-VEGF</a:t>
            </a:r>
          </a:p>
        </p:txBody>
      </p:sp>
      <p:sp>
        <p:nvSpPr>
          <p:cNvPr id="2" name="Oval 1">
            <a:extLst>
              <a:ext uri="{FF2B5EF4-FFF2-40B4-BE49-F238E27FC236}">
                <a16:creationId xmlns:a16="http://schemas.microsoft.com/office/drawing/2014/main" id="{3CC5A8C8-2588-4150-AA89-93E24FC1F623}"/>
              </a:ext>
            </a:extLst>
          </p:cNvPr>
          <p:cNvSpPr/>
          <p:nvPr/>
        </p:nvSpPr>
        <p:spPr>
          <a:xfrm>
            <a:off x="4572000" y="3429000"/>
            <a:ext cx="1622120"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3DC5D8A-0AE1-4661-8ECF-D0955D96AF20}"/>
              </a:ext>
            </a:extLst>
          </p:cNvPr>
          <p:cNvSpPr txBox="1"/>
          <p:nvPr/>
        </p:nvSpPr>
        <p:spPr>
          <a:xfrm>
            <a:off x="2424509" y="4243099"/>
            <a:ext cx="3237874" cy="584775"/>
          </a:xfrm>
          <a:prstGeom prst="rect">
            <a:avLst/>
          </a:prstGeom>
          <a:solidFill>
            <a:srgbClr val="43CEFF"/>
          </a:solidFill>
        </p:spPr>
        <p:txBody>
          <a:bodyPr wrap="none" rtlCol="0">
            <a:spAutoFit/>
          </a:bodyPr>
          <a:lstStyle/>
          <a:p>
            <a:r>
              <a:rPr lang="en-US" sz="1600" i="1" dirty="0">
                <a:solidFill>
                  <a:srgbClr val="0000FF"/>
                </a:solidFill>
              </a:rPr>
              <a:t>Of the three, which works best?</a:t>
            </a:r>
          </a:p>
          <a:p>
            <a:r>
              <a:rPr lang="en-US" sz="1600" dirty="0">
                <a:solidFill>
                  <a:srgbClr val="0000FF"/>
                </a:solidFill>
              </a:rPr>
              <a:t>None (</a:t>
            </a:r>
            <a:r>
              <a:rPr lang="en-US" sz="1600" dirty="0" err="1">
                <a:solidFill>
                  <a:srgbClr val="0000FF"/>
                </a:solidFill>
              </a:rPr>
              <a:t>ie</a:t>
            </a:r>
            <a:r>
              <a:rPr lang="en-US" sz="1600" dirty="0">
                <a:solidFill>
                  <a:srgbClr val="0000FF"/>
                </a:solidFill>
              </a:rPr>
              <a:t>, all are of equal efficacy)</a:t>
            </a:r>
          </a:p>
        </p:txBody>
      </p:sp>
      <p:sp>
        <p:nvSpPr>
          <p:cNvPr id="4" name="TextBox 3">
            <a:extLst>
              <a:ext uri="{FF2B5EF4-FFF2-40B4-BE49-F238E27FC236}">
                <a16:creationId xmlns:a16="http://schemas.microsoft.com/office/drawing/2014/main" id="{15E0F633-3BBA-4D7C-A631-8B30D4F1912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1" name="TextBox 10">
            <a:extLst>
              <a:ext uri="{FF2B5EF4-FFF2-40B4-BE49-F238E27FC236}">
                <a16:creationId xmlns:a16="http://schemas.microsoft.com/office/drawing/2014/main" id="{49E98805-9562-45DC-88E1-4763182AE04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71562926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338554"/>
          </a:xfrm>
          <a:prstGeom prst="rect">
            <a:avLst/>
          </a:prstGeom>
          <a:noFill/>
        </p:spPr>
        <p:txBody>
          <a:bodyPr wrap="square" rtlCol="0">
            <a:spAutoFit/>
          </a:bodyPr>
          <a:lstStyle/>
          <a:p>
            <a:r>
              <a:rPr lang="en-US" sz="1600" i="1" dirty="0">
                <a:solidFill>
                  <a:srgbClr val="0000FF"/>
                </a:solidFill>
              </a:rPr>
              <a:t>What is the indication for intravitreal steroids in CRVO?</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8ED9BB0-D6B2-4B2C-BC57-1AE00EDF909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774B6FA3-9723-4E1B-8921-1632D0B3C3A5}"/>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55478148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584775"/>
          </a:xfrm>
          <a:prstGeom prst="rect">
            <a:avLst/>
          </a:prstGeom>
          <a:noFill/>
        </p:spPr>
        <p:txBody>
          <a:bodyPr wrap="square" rtlCol="0">
            <a:spAutoFit/>
          </a:bodyPr>
          <a:lstStyle/>
          <a:p>
            <a:r>
              <a:rPr lang="en-US" sz="1600" i="1" dirty="0">
                <a:solidFill>
                  <a:srgbClr val="0000FF"/>
                </a:solidFill>
              </a:rPr>
              <a:t>What is the indication for intravitreal steroids in CRVO?</a:t>
            </a:r>
          </a:p>
          <a:p>
            <a:r>
              <a:rPr lang="en-US" sz="1600" dirty="0">
                <a:solidFill>
                  <a:srgbClr val="0000FF"/>
                </a:solidFill>
              </a:rPr>
              <a:t>The same thing—CME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027729B-F448-4D05-9E80-E1C6F173963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BF13A5C5-2D28-477B-AB91-36885DD28B8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05799178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584775"/>
          </a:xfrm>
          <a:prstGeom prst="rect">
            <a:avLst/>
          </a:prstGeom>
          <a:noFill/>
        </p:spPr>
        <p:txBody>
          <a:bodyPr wrap="square" rtlCol="0">
            <a:spAutoFit/>
          </a:bodyPr>
          <a:lstStyle/>
          <a:p>
            <a:r>
              <a:rPr lang="en-US" sz="1600" i="1" dirty="0">
                <a:solidFill>
                  <a:schemeClr val="bg1">
                    <a:lumMod val="75000"/>
                  </a:schemeClr>
                </a:solidFill>
              </a:rPr>
              <a:t>What is the indication for intravitreal steroids in CRVO?</a:t>
            </a:r>
          </a:p>
          <a:p>
            <a:r>
              <a:rPr lang="en-US" sz="1600" dirty="0">
                <a:solidFill>
                  <a:schemeClr val="bg1">
                    <a:lumMod val="75000"/>
                  </a:schemeClr>
                </a:solidFill>
              </a:rPr>
              <a:t>The same thing—CME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552210" y="3962400"/>
            <a:ext cx="1540806"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b="1" i="1" dirty="0"/>
              <a:t>?</a:t>
            </a:r>
          </a:p>
          <a:p>
            <a:pPr algn="r" eaLnBrk="1" hangingPunct="1">
              <a:lnSpc>
                <a:spcPct val="80000"/>
              </a:lnSpc>
            </a:pPr>
            <a:r>
              <a:rPr lang="en-US" altLang="en-US" sz="1600" dirty="0">
                <a:solidFill>
                  <a:schemeClr val="bg1"/>
                </a:solidFill>
              </a:rPr>
              <a:t>(triamcinolone)</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331636" y="4466133"/>
            <a:ext cx="178125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b="1" i="1" dirty="0"/>
              <a:t>?</a:t>
            </a:r>
          </a:p>
          <a:p>
            <a:pPr algn="r" eaLnBrk="1" hangingPunct="1">
              <a:lnSpc>
                <a:spcPts val="1600"/>
              </a:lnSpc>
            </a:pPr>
            <a:r>
              <a:rPr lang="en-US" altLang="en-US" sz="1600" dirty="0">
                <a:solidFill>
                  <a:schemeClr val="bg1"/>
                </a:solidFill>
              </a:rPr>
              <a:t>(dexamethasone)</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D9C005-63BD-4070-93EA-8F4453EE45C3}"/>
              </a:ext>
            </a:extLst>
          </p:cNvPr>
          <p:cNvSpPr txBox="1"/>
          <p:nvPr/>
        </p:nvSpPr>
        <p:spPr>
          <a:xfrm>
            <a:off x="4372986" y="5016049"/>
            <a:ext cx="4541115" cy="338554"/>
          </a:xfrm>
          <a:prstGeom prst="rect">
            <a:avLst/>
          </a:prstGeom>
          <a:noFill/>
        </p:spPr>
        <p:txBody>
          <a:bodyPr wrap="none" rtlCol="0">
            <a:spAutoFit/>
          </a:bodyPr>
          <a:lstStyle/>
          <a:p>
            <a:pPr algn="r"/>
            <a:r>
              <a:rPr lang="en-US" sz="1600" i="1" dirty="0"/>
              <a:t>What are the two means of </a:t>
            </a:r>
            <a:r>
              <a:rPr lang="en-US" sz="1600" i="1" dirty="0" err="1"/>
              <a:t>IVit</a:t>
            </a:r>
            <a:r>
              <a:rPr lang="en-US" sz="1600" i="1" dirty="0"/>
              <a:t> steroid delivery?</a:t>
            </a:r>
            <a:endParaRPr lang="en-US" sz="1600" dirty="0"/>
          </a:p>
        </p:txBody>
      </p:sp>
      <p:sp>
        <p:nvSpPr>
          <p:cNvPr id="6" name="TextBox 5">
            <a:extLst>
              <a:ext uri="{FF2B5EF4-FFF2-40B4-BE49-F238E27FC236}">
                <a16:creationId xmlns:a16="http://schemas.microsoft.com/office/drawing/2014/main" id="{10890BAA-8451-4C8B-8EEF-BBB41B3E4BF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09EF228A-1104-4FCA-A4DB-E36FA1505ED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73041045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584775"/>
          </a:xfrm>
          <a:prstGeom prst="rect">
            <a:avLst/>
          </a:prstGeom>
          <a:noFill/>
        </p:spPr>
        <p:txBody>
          <a:bodyPr wrap="square" rtlCol="0">
            <a:spAutoFit/>
          </a:bodyPr>
          <a:lstStyle/>
          <a:p>
            <a:r>
              <a:rPr lang="en-US" sz="1600" i="1" dirty="0">
                <a:solidFill>
                  <a:schemeClr val="bg1">
                    <a:lumMod val="75000"/>
                  </a:schemeClr>
                </a:solidFill>
              </a:rPr>
              <a:t>What is the indication for intravitreal steroids in CRVO?</a:t>
            </a:r>
          </a:p>
          <a:p>
            <a:r>
              <a:rPr lang="en-US" sz="1600" dirty="0">
                <a:solidFill>
                  <a:schemeClr val="bg1">
                    <a:lumMod val="75000"/>
                  </a:schemeClr>
                </a:solidFill>
              </a:rPr>
              <a:t>The same thing—CME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solidFill>
                  <a:schemeClr val="bg1"/>
                </a:solidFill>
              </a:rPr>
              <a:t>(triamcinolone)</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solidFill>
                  <a:schemeClr val="bg1"/>
                </a:solidFill>
              </a:rPr>
              <a:t>(dexamethasone)</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D9C005-63BD-4070-93EA-8F4453EE45C3}"/>
              </a:ext>
            </a:extLst>
          </p:cNvPr>
          <p:cNvSpPr txBox="1"/>
          <p:nvPr/>
        </p:nvSpPr>
        <p:spPr>
          <a:xfrm>
            <a:off x="4372986" y="5016049"/>
            <a:ext cx="4541115" cy="338554"/>
          </a:xfrm>
          <a:prstGeom prst="rect">
            <a:avLst/>
          </a:prstGeom>
          <a:noFill/>
        </p:spPr>
        <p:txBody>
          <a:bodyPr wrap="none" rtlCol="0">
            <a:spAutoFit/>
          </a:bodyPr>
          <a:lstStyle/>
          <a:p>
            <a:pPr algn="r"/>
            <a:r>
              <a:rPr lang="en-US" sz="1600" i="1" dirty="0"/>
              <a:t>What are the two means of </a:t>
            </a:r>
            <a:r>
              <a:rPr lang="en-US" sz="1600" i="1" dirty="0" err="1"/>
              <a:t>IVit</a:t>
            </a:r>
            <a:r>
              <a:rPr lang="en-US" sz="1600" i="1" dirty="0"/>
              <a:t> steroid delivery?</a:t>
            </a:r>
            <a:endParaRPr lang="en-US" sz="1600" dirty="0"/>
          </a:p>
        </p:txBody>
      </p:sp>
      <p:sp>
        <p:nvSpPr>
          <p:cNvPr id="6" name="TextBox 5">
            <a:extLst>
              <a:ext uri="{FF2B5EF4-FFF2-40B4-BE49-F238E27FC236}">
                <a16:creationId xmlns:a16="http://schemas.microsoft.com/office/drawing/2014/main" id="{B6CDC3AB-5D6A-4F9C-AF41-E2376821622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6E2F84C1-8B52-409C-81B8-8A1A1672250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0283159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584775"/>
          </a:xfrm>
          <a:prstGeom prst="rect">
            <a:avLst/>
          </a:prstGeom>
          <a:noFill/>
        </p:spPr>
        <p:txBody>
          <a:bodyPr wrap="square" rtlCol="0">
            <a:spAutoFit/>
          </a:bodyPr>
          <a:lstStyle/>
          <a:p>
            <a:r>
              <a:rPr lang="en-US" sz="1600" i="1" dirty="0">
                <a:solidFill>
                  <a:schemeClr val="bg1">
                    <a:lumMod val="75000"/>
                  </a:schemeClr>
                </a:solidFill>
              </a:rPr>
              <a:t>What is the indication for intravitreal steroids in CRVO?</a:t>
            </a:r>
          </a:p>
          <a:p>
            <a:r>
              <a:rPr lang="en-US" sz="1600" dirty="0">
                <a:solidFill>
                  <a:schemeClr val="bg1">
                    <a:lumMod val="75000"/>
                  </a:schemeClr>
                </a:solidFill>
              </a:rPr>
              <a:t>The same thing—CME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solidFill>
                  <a:srgbClr val="0000FF"/>
                </a:solidFill>
              </a:rPr>
              <a:t>(</a:t>
            </a:r>
            <a:r>
              <a:rPr lang="en-US" altLang="en-US" sz="1600" b="1" i="1" dirty="0">
                <a:solidFill>
                  <a:srgbClr val="0000FF"/>
                </a:solidFill>
              </a:rPr>
              <a:t>?</a:t>
            </a:r>
            <a:r>
              <a:rPr lang="en-US" altLang="en-US" sz="1600" dirty="0">
                <a:solidFill>
                  <a:srgbClr val="0000FF"/>
                </a:solidFill>
              </a:rPr>
              <a:t>)</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solidFill>
                  <a:srgbClr val="0000FF"/>
                </a:solidFill>
              </a:rPr>
              <a:t>(</a:t>
            </a:r>
            <a:r>
              <a:rPr lang="en-US" altLang="en-US" sz="1600" b="1" i="1" dirty="0">
                <a:solidFill>
                  <a:srgbClr val="0000FF"/>
                </a:solidFill>
              </a:rPr>
              <a:t>?</a:t>
            </a:r>
            <a:r>
              <a:rPr lang="en-US" altLang="en-US" sz="1600" dirty="0">
                <a:solidFill>
                  <a:srgbClr val="0000FF"/>
                </a:solidFill>
              </a:rPr>
              <a:t>)</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D9C005-63BD-4070-93EA-8F4453EE45C3}"/>
              </a:ext>
            </a:extLst>
          </p:cNvPr>
          <p:cNvSpPr txBox="1"/>
          <p:nvPr/>
        </p:nvSpPr>
        <p:spPr>
          <a:xfrm>
            <a:off x="4372985" y="5016049"/>
            <a:ext cx="4541116" cy="584775"/>
          </a:xfrm>
          <a:prstGeom prst="rect">
            <a:avLst/>
          </a:prstGeom>
          <a:noFill/>
        </p:spPr>
        <p:txBody>
          <a:bodyPr wrap="none" rtlCol="0">
            <a:spAutoFit/>
          </a:bodyPr>
          <a:lstStyle/>
          <a:p>
            <a:pPr algn="r"/>
            <a:r>
              <a:rPr lang="en-US" sz="1600" i="1" dirty="0"/>
              <a:t>What are the two means of </a:t>
            </a:r>
            <a:r>
              <a:rPr lang="en-US" sz="1600" i="1" dirty="0" err="1"/>
              <a:t>IVit</a:t>
            </a:r>
            <a:r>
              <a:rPr lang="en-US" sz="1600" i="1" dirty="0"/>
              <a:t> steroid delivery?</a:t>
            </a:r>
            <a:endParaRPr lang="en-US" sz="1600" dirty="0"/>
          </a:p>
          <a:p>
            <a:pPr algn="r"/>
            <a:r>
              <a:rPr lang="en-US" sz="1600" i="1" dirty="0">
                <a:solidFill>
                  <a:srgbClr val="0000FF"/>
                </a:solidFill>
              </a:rPr>
              <a:t>What steroid is used for each? </a:t>
            </a:r>
            <a:endParaRPr lang="en-US" sz="1600" dirty="0">
              <a:solidFill>
                <a:srgbClr val="0000FF"/>
              </a:solidFill>
            </a:endParaRPr>
          </a:p>
        </p:txBody>
      </p:sp>
      <p:sp>
        <p:nvSpPr>
          <p:cNvPr id="6" name="TextBox 5">
            <a:extLst>
              <a:ext uri="{FF2B5EF4-FFF2-40B4-BE49-F238E27FC236}">
                <a16:creationId xmlns:a16="http://schemas.microsoft.com/office/drawing/2014/main" id="{212810A4-E475-4709-B553-452043584CD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B5E92ED8-55A3-40DD-BCE1-560ACBAA9FE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24095467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584775"/>
          </a:xfrm>
          <a:prstGeom prst="rect">
            <a:avLst/>
          </a:prstGeom>
          <a:noFill/>
        </p:spPr>
        <p:txBody>
          <a:bodyPr wrap="square" rtlCol="0">
            <a:spAutoFit/>
          </a:bodyPr>
          <a:lstStyle/>
          <a:p>
            <a:r>
              <a:rPr lang="en-US" sz="1600" i="1" dirty="0">
                <a:solidFill>
                  <a:schemeClr val="bg1">
                    <a:lumMod val="75000"/>
                  </a:schemeClr>
                </a:solidFill>
              </a:rPr>
              <a:t>What is the indication for intravitreal steroids in CRVO?</a:t>
            </a:r>
          </a:p>
          <a:p>
            <a:r>
              <a:rPr lang="en-US" sz="1600" dirty="0">
                <a:solidFill>
                  <a:schemeClr val="bg1">
                    <a:lumMod val="75000"/>
                  </a:schemeClr>
                </a:solidFill>
              </a:rPr>
              <a:t>The same thing—CME</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solidFill>
                  <a:srgbClr val="0000FF"/>
                </a:solidFill>
              </a:rPr>
              <a:t>(triamcinolone)</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solidFill>
                  <a:srgbClr val="0000FF"/>
                </a:solidFill>
              </a:rPr>
              <a:t>(dexamethasone)</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ED9C005-63BD-4070-93EA-8F4453EE45C3}"/>
              </a:ext>
            </a:extLst>
          </p:cNvPr>
          <p:cNvSpPr txBox="1"/>
          <p:nvPr/>
        </p:nvSpPr>
        <p:spPr>
          <a:xfrm>
            <a:off x="4372985" y="5016049"/>
            <a:ext cx="4541116" cy="584775"/>
          </a:xfrm>
          <a:prstGeom prst="rect">
            <a:avLst/>
          </a:prstGeom>
          <a:noFill/>
        </p:spPr>
        <p:txBody>
          <a:bodyPr wrap="none" rtlCol="0">
            <a:spAutoFit/>
          </a:bodyPr>
          <a:lstStyle/>
          <a:p>
            <a:pPr algn="r"/>
            <a:r>
              <a:rPr lang="en-US" sz="1600" i="1" dirty="0"/>
              <a:t>What are the two means of </a:t>
            </a:r>
            <a:r>
              <a:rPr lang="en-US" sz="1600" i="1" dirty="0" err="1"/>
              <a:t>IVit</a:t>
            </a:r>
            <a:r>
              <a:rPr lang="en-US" sz="1600" i="1" dirty="0"/>
              <a:t> steroid delivery?</a:t>
            </a:r>
            <a:endParaRPr lang="en-US" sz="1600" dirty="0"/>
          </a:p>
          <a:p>
            <a:pPr algn="r"/>
            <a:r>
              <a:rPr lang="en-US" sz="1600" i="1" dirty="0">
                <a:solidFill>
                  <a:srgbClr val="0000FF"/>
                </a:solidFill>
              </a:rPr>
              <a:t>What steroid is used for each? </a:t>
            </a:r>
            <a:endParaRPr lang="en-US" sz="1600" dirty="0">
              <a:solidFill>
                <a:srgbClr val="0000FF"/>
              </a:solidFill>
            </a:endParaRPr>
          </a:p>
        </p:txBody>
      </p:sp>
      <p:sp>
        <p:nvSpPr>
          <p:cNvPr id="6" name="TextBox 5">
            <a:extLst>
              <a:ext uri="{FF2B5EF4-FFF2-40B4-BE49-F238E27FC236}">
                <a16:creationId xmlns:a16="http://schemas.microsoft.com/office/drawing/2014/main" id="{95CEA6AE-86EF-4A8F-AF1E-0B224DA0B67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3AAED396-8CD9-49AD-8EAE-64B9E59B2EF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6786091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1077218"/>
          </a:xfrm>
          <a:prstGeom prst="rect">
            <a:avLst/>
          </a:prstGeom>
          <a:noFill/>
        </p:spPr>
        <p:txBody>
          <a:bodyPr wrap="square" rtlCol="0">
            <a:spAutoFit/>
          </a:bodyPr>
          <a:lstStyle/>
          <a:p>
            <a:r>
              <a:rPr lang="en-US" sz="1600" i="1" dirty="0">
                <a:solidFill>
                  <a:srgbClr val="0000FF"/>
                </a:solidFill>
              </a:rPr>
              <a:t>What is the indication for intravitreal steroids in CRVO?</a:t>
            </a:r>
          </a:p>
          <a:p>
            <a:r>
              <a:rPr lang="en-US" sz="1600" dirty="0">
                <a:solidFill>
                  <a:srgbClr val="0000FF"/>
                </a:solidFill>
              </a:rPr>
              <a:t>The same thing—CME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steroids effective?</a:t>
            </a:r>
            <a:endParaRPr lang="en-US" sz="1600" dirty="0">
              <a:solidFill>
                <a:srgbClr val="0000FF"/>
              </a:solidFill>
            </a:endParaRP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t>(</a:t>
            </a:r>
            <a:r>
              <a:rPr lang="en-US" altLang="en-US" sz="1600" dirty="0">
                <a:solidFill>
                  <a:srgbClr val="0000FF"/>
                </a:solidFill>
              </a:rPr>
              <a:t>triamcinolone</a:t>
            </a:r>
            <a:r>
              <a:rPr lang="en-US" altLang="en-US" sz="1600" dirty="0"/>
              <a:t>)</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t>(</a:t>
            </a:r>
            <a:r>
              <a:rPr lang="en-US" altLang="en-US" sz="1600" dirty="0">
                <a:solidFill>
                  <a:srgbClr val="0000FF"/>
                </a:solidFill>
              </a:rPr>
              <a:t>dexamethasone</a:t>
            </a:r>
            <a:r>
              <a:rPr lang="en-US" altLang="en-US" sz="1600" dirty="0"/>
              <a:t>)</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AA4EE4-C60A-4C8D-AD5C-32CCE04B744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66278451-F648-4619-A70D-83E05617AD1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00748820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1569660"/>
          </a:xfrm>
          <a:prstGeom prst="rect">
            <a:avLst/>
          </a:prstGeom>
          <a:noFill/>
        </p:spPr>
        <p:txBody>
          <a:bodyPr wrap="square" rtlCol="0">
            <a:spAutoFit/>
          </a:bodyPr>
          <a:lstStyle/>
          <a:p>
            <a:r>
              <a:rPr lang="en-US" sz="1600" i="1" dirty="0">
                <a:solidFill>
                  <a:srgbClr val="0000FF"/>
                </a:solidFill>
              </a:rPr>
              <a:t>What is the indication for intravitreal steroids in CRVO?</a:t>
            </a:r>
          </a:p>
          <a:p>
            <a:r>
              <a:rPr lang="en-US" sz="1600" dirty="0">
                <a:solidFill>
                  <a:srgbClr val="0000FF"/>
                </a:solidFill>
              </a:rPr>
              <a:t>The same thing—CME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steroids effective?</a:t>
            </a:r>
          </a:p>
          <a:p>
            <a:r>
              <a:rPr lang="en-US" sz="1600" dirty="0">
                <a:solidFill>
                  <a:srgbClr val="0000FF"/>
                </a:solidFill>
              </a:rPr>
              <a:t>Meh. </a:t>
            </a:r>
            <a:r>
              <a:rPr lang="en-US" sz="1600" dirty="0" err="1">
                <a:solidFill>
                  <a:srgbClr val="0000FF"/>
                </a:solidFill>
              </a:rPr>
              <a:t>IVit</a:t>
            </a:r>
            <a:r>
              <a:rPr lang="en-US" sz="1600" dirty="0">
                <a:solidFill>
                  <a:srgbClr val="0000FF"/>
                </a:solidFill>
              </a:rPr>
              <a:t> triamcinolone is about  half  as good as </a:t>
            </a:r>
            <a:r>
              <a:rPr lang="en-US" sz="1600" dirty="0" err="1">
                <a:solidFill>
                  <a:srgbClr val="0000FF"/>
                </a:solidFill>
              </a:rPr>
              <a:t>IVit</a:t>
            </a:r>
            <a:r>
              <a:rPr lang="en-US" sz="1600" dirty="0">
                <a:solidFill>
                  <a:srgbClr val="0000FF"/>
                </a:solidFill>
              </a:rPr>
              <a:t> anti-VEGF </a:t>
            </a:r>
            <a:r>
              <a:rPr lang="en-US" sz="1600" dirty="0" err="1">
                <a:solidFill>
                  <a:srgbClr val="0000FF"/>
                </a:solidFill>
              </a:rPr>
              <a:t>tx</a:t>
            </a:r>
            <a:r>
              <a:rPr lang="en-US" sz="1600" dirty="0">
                <a:solidFill>
                  <a:srgbClr val="0000FF"/>
                </a:solidFill>
              </a:rPr>
              <a:t>, with about  25%  of pts picking up 15+ ETDRS letters. </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t>(</a:t>
            </a:r>
            <a:r>
              <a:rPr lang="en-US" altLang="en-US" sz="1600" dirty="0">
                <a:solidFill>
                  <a:srgbClr val="0000FF"/>
                </a:solidFill>
              </a:rPr>
              <a:t>triamcinolone</a:t>
            </a:r>
            <a:r>
              <a:rPr lang="en-US" altLang="en-US" sz="1600" dirty="0"/>
              <a:t>)</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t>(</a:t>
            </a:r>
            <a:r>
              <a:rPr lang="en-US" altLang="en-US" sz="1600" dirty="0">
                <a:solidFill>
                  <a:srgbClr val="0000FF"/>
                </a:solidFill>
              </a:rPr>
              <a:t>dexamethasone</a:t>
            </a:r>
            <a:r>
              <a:rPr lang="en-US" altLang="en-US" sz="1600" dirty="0"/>
              <a:t>)</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44417A-F7DB-487F-B896-ECC7DF4638A5}"/>
              </a:ext>
            </a:extLst>
          </p:cNvPr>
          <p:cNvSpPr/>
          <p:nvPr/>
        </p:nvSpPr>
        <p:spPr>
          <a:xfrm>
            <a:off x="3317376" y="5181600"/>
            <a:ext cx="39160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6" name="Rectangle 5">
            <a:extLst>
              <a:ext uri="{FF2B5EF4-FFF2-40B4-BE49-F238E27FC236}">
                <a16:creationId xmlns:a16="http://schemas.microsoft.com/office/drawing/2014/main" id="{030C81B2-95E5-43D1-A5C0-AFB66C662EE4}"/>
              </a:ext>
            </a:extLst>
          </p:cNvPr>
          <p:cNvSpPr/>
          <p:nvPr/>
        </p:nvSpPr>
        <p:spPr>
          <a:xfrm>
            <a:off x="7467600" y="5181600"/>
            <a:ext cx="391606"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8" name="TextBox 7">
            <a:extLst>
              <a:ext uri="{FF2B5EF4-FFF2-40B4-BE49-F238E27FC236}">
                <a16:creationId xmlns:a16="http://schemas.microsoft.com/office/drawing/2014/main" id="{D3344989-BE8C-40EB-8DDB-F9D8CB59BD6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853E89AB-4EFB-4D48-964A-5CF430101C0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6547332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1569660"/>
          </a:xfrm>
          <a:prstGeom prst="rect">
            <a:avLst/>
          </a:prstGeom>
          <a:noFill/>
        </p:spPr>
        <p:txBody>
          <a:bodyPr wrap="square" rtlCol="0">
            <a:spAutoFit/>
          </a:bodyPr>
          <a:lstStyle/>
          <a:p>
            <a:r>
              <a:rPr lang="en-US" sz="1600" i="1" dirty="0">
                <a:solidFill>
                  <a:srgbClr val="0000FF"/>
                </a:solidFill>
              </a:rPr>
              <a:t>What is the indication for intravitreal steroids in CRVO?</a:t>
            </a:r>
          </a:p>
          <a:p>
            <a:r>
              <a:rPr lang="en-US" sz="1600" dirty="0">
                <a:solidFill>
                  <a:srgbClr val="0000FF"/>
                </a:solidFill>
              </a:rPr>
              <a:t>The same thing—CME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steroids effective?</a:t>
            </a:r>
          </a:p>
          <a:p>
            <a:r>
              <a:rPr lang="en-US" sz="1600" dirty="0">
                <a:solidFill>
                  <a:srgbClr val="0000FF"/>
                </a:solidFill>
              </a:rPr>
              <a:t>Meh. </a:t>
            </a:r>
            <a:r>
              <a:rPr lang="en-US" sz="1600" dirty="0" err="1">
                <a:solidFill>
                  <a:srgbClr val="0000FF"/>
                </a:solidFill>
              </a:rPr>
              <a:t>IVit</a:t>
            </a:r>
            <a:r>
              <a:rPr lang="en-US" sz="1600" dirty="0">
                <a:solidFill>
                  <a:srgbClr val="0000FF"/>
                </a:solidFill>
              </a:rPr>
              <a:t> triamcinolone is about  half  as good as </a:t>
            </a:r>
            <a:r>
              <a:rPr lang="en-US" sz="1600" dirty="0" err="1">
                <a:solidFill>
                  <a:srgbClr val="0000FF"/>
                </a:solidFill>
              </a:rPr>
              <a:t>IVit</a:t>
            </a:r>
            <a:r>
              <a:rPr lang="en-US" sz="1600" dirty="0">
                <a:solidFill>
                  <a:srgbClr val="0000FF"/>
                </a:solidFill>
              </a:rPr>
              <a:t> anti-VEGF </a:t>
            </a:r>
            <a:r>
              <a:rPr lang="en-US" sz="1600" dirty="0" err="1">
                <a:solidFill>
                  <a:srgbClr val="0000FF"/>
                </a:solidFill>
              </a:rPr>
              <a:t>tx</a:t>
            </a:r>
            <a:r>
              <a:rPr lang="en-US" sz="1600" dirty="0">
                <a:solidFill>
                  <a:srgbClr val="0000FF"/>
                </a:solidFill>
              </a:rPr>
              <a:t>, with about  25%  of pts picking up 15+ ETDRS letters. </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t>(</a:t>
            </a:r>
            <a:r>
              <a:rPr lang="en-US" altLang="en-US" sz="1600" dirty="0">
                <a:solidFill>
                  <a:srgbClr val="0000FF"/>
                </a:solidFill>
              </a:rPr>
              <a:t>triamcinolone</a:t>
            </a:r>
            <a:r>
              <a:rPr lang="en-US" altLang="en-US" sz="1600" dirty="0"/>
              <a:t>)</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t>(</a:t>
            </a:r>
            <a:r>
              <a:rPr lang="en-US" altLang="en-US" sz="1600" dirty="0">
                <a:solidFill>
                  <a:srgbClr val="0000FF"/>
                </a:solidFill>
              </a:rPr>
              <a:t>dexamethasone</a:t>
            </a:r>
            <a:r>
              <a:rPr lang="en-US" altLang="en-US" sz="1600" dirty="0"/>
              <a:t>)</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D5B31A-7EC4-4DCE-B941-C805B22B9B5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11FDBF3D-6C4F-43F2-BBD4-30DE284C8F6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505878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29</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tx1">
                    <a:lumMod val="50000"/>
                    <a:lumOff val="50000"/>
                  </a:schemeClr>
                </a:solidFill>
              </a:rPr>
              <a:t>Regarding RVO risk factors—may I introduce ‘</a:t>
            </a:r>
            <a:r>
              <a:rPr lang="en-US" altLang="en-US" sz="1600" b="1" i="1" dirty="0">
                <a:solidFill>
                  <a:schemeClr val="tx1">
                    <a:lumMod val="50000"/>
                    <a:lumOff val="50000"/>
                  </a:schemeClr>
                </a:solidFill>
              </a:rPr>
              <a:t>the</a:t>
            </a:r>
            <a:r>
              <a:rPr lang="en-US" altLang="en-US" sz="1600" i="1" dirty="0">
                <a:solidFill>
                  <a:schemeClr val="tx1">
                    <a:lumMod val="50000"/>
                    <a:lumOff val="50000"/>
                  </a:schemeClr>
                </a:solidFill>
              </a:rPr>
              <a:t> </a:t>
            </a:r>
            <a:r>
              <a:rPr lang="en-US" altLang="en-US" sz="1600" b="1" i="1" dirty="0">
                <a:solidFill>
                  <a:schemeClr val="tx1">
                    <a:lumMod val="50000"/>
                    <a:lumOff val="50000"/>
                  </a:schemeClr>
                </a:solidFill>
              </a:rPr>
              <a:t>H’</a:t>
            </a:r>
            <a:r>
              <a:rPr lang="en-US" altLang="en-US" sz="1600" i="1" dirty="0">
                <a:solidFill>
                  <a:schemeClr val="tx1">
                    <a:lumMod val="50000"/>
                    <a:lumOff val="50000"/>
                  </a:schemeClr>
                </a:solidFill>
              </a:rPr>
              <a:t>s.’ You know three already; what are the others?</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ypertension</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dirty="0">
                <a:solidFill>
                  <a:schemeClr val="tx1">
                    <a:lumMod val="50000"/>
                    <a:lumOff val="50000"/>
                  </a:schemeClr>
                </a:solidFill>
              </a:rPr>
              <a:t>i</a:t>
            </a:r>
            <a:r>
              <a:rPr lang="en-US" altLang="en-US" sz="1600" dirty="0">
                <a:solidFill>
                  <a:schemeClr val="tx1">
                    <a:lumMod val="50000"/>
                    <a:lumOff val="50000"/>
                  </a:schemeClr>
                </a:solidFill>
              </a:rPr>
              <a:t>gh IOP (</a:t>
            </a:r>
            <a:r>
              <a:rPr lang="en-US" altLang="en-US" sz="1600" dirty="0" err="1">
                <a:solidFill>
                  <a:schemeClr val="tx1">
                    <a:lumMod val="50000"/>
                    <a:lumOff val="50000"/>
                  </a:schemeClr>
                </a:solidFill>
              </a:rPr>
              <a:t>ie</a:t>
            </a:r>
            <a:r>
              <a:rPr lang="en-US" altLang="en-US" sz="1600" dirty="0">
                <a:solidFill>
                  <a:schemeClr val="tx1">
                    <a:lumMod val="50000"/>
                    <a:lumOff val="50000"/>
                  </a:schemeClr>
                </a:solidFill>
              </a:rPr>
              <a:t>, OAG)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yperglycemia (in CRVO fer </a:t>
            </a:r>
            <a:r>
              <a:rPr lang="en-US" altLang="en-US" sz="1600" dirty="0" err="1">
                <a:solidFill>
                  <a:schemeClr val="tx1">
                    <a:lumMod val="50000"/>
                    <a:lumOff val="50000"/>
                  </a:schemeClr>
                </a:solidFill>
              </a:rPr>
              <a:t>shur</a:t>
            </a:r>
            <a:r>
              <a:rPr lang="en-US" altLang="en-US" sz="1600" dirty="0">
                <a:solidFill>
                  <a:schemeClr val="tx1">
                    <a:lumMod val="50000"/>
                    <a:lumOff val="50000"/>
                  </a:schemeClr>
                </a:solidFill>
              </a:rPr>
              <a:t>; not clear re BRVO)</a:t>
            </a:r>
          </a:p>
          <a:p>
            <a:pPr eaLnBrk="1" hangingPunct="1"/>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yperlipidemia</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ypercoagulability</a:t>
            </a:r>
          </a:p>
        </p:txBody>
      </p:sp>
      <p:sp>
        <p:nvSpPr>
          <p:cNvPr id="7" name="TextBox 6">
            <a:extLst>
              <a:ext uri="{FF2B5EF4-FFF2-40B4-BE49-F238E27FC236}">
                <a16:creationId xmlns:a16="http://schemas.microsoft.com/office/drawing/2014/main" id="{FB0B5E29-74B3-45F0-BF19-54DCE26A8D17}"/>
              </a:ext>
            </a:extLst>
          </p:cNvPr>
          <p:cNvSpPr txBox="1"/>
          <p:nvPr/>
        </p:nvSpPr>
        <p:spPr>
          <a:xfrm>
            <a:off x="855224" y="3951981"/>
            <a:ext cx="6764776" cy="830997"/>
          </a:xfrm>
          <a:prstGeom prst="rect">
            <a:avLst/>
          </a:prstGeom>
          <a:solidFill>
            <a:schemeClr val="accent6">
              <a:lumMod val="40000"/>
              <a:lumOff val="60000"/>
            </a:schemeClr>
          </a:solidFill>
        </p:spPr>
        <p:txBody>
          <a:bodyPr wrap="square" rtlCol="0">
            <a:spAutoFit/>
          </a:bodyPr>
          <a:lstStyle/>
          <a:p>
            <a:r>
              <a:rPr lang="en-US" sz="1600" i="1" dirty="0">
                <a:solidFill>
                  <a:srgbClr val="0000FF"/>
                </a:solidFill>
              </a:rPr>
              <a:t>All that being said, the </a:t>
            </a:r>
            <a:r>
              <a:rPr lang="en-US" sz="1600" dirty="0">
                <a:solidFill>
                  <a:srgbClr val="0000FF"/>
                </a:solidFill>
              </a:rPr>
              <a:t>Retina</a:t>
            </a:r>
            <a:r>
              <a:rPr lang="en-US" sz="1600" i="1" dirty="0">
                <a:solidFill>
                  <a:srgbClr val="0000FF"/>
                </a:solidFill>
              </a:rPr>
              <a:t> book emphasizes two risk factors for RVO. Which two? (Note: One of them is not on the list above.)</a:t>
            </a:r>
          </a:p>
          <a:p>
            <a:r>
              <a:rPr lang="en-US" sz="1600" dirty="0">
                <a:solidFill>
                  <a:srgbClr val="0000FF"/>
                </a:solidFill>
              </a:rPr>
              <a:t>HTN and advancing age</a:t>
            </a:r>
            <a:endParaRPr lang="en-US" sz="1600" dirty="0"/>
          </a:p>
        </p:txBody>
      </p:sp>
      <p:sp>
        <p:nvSpPr>
          <p:cNvPr id="9" name="Rectangle 2">
            <a:extLst>
              <a:ext uri="{FF2B5EF4-FFF2-40B4-BE49-F238E27FC236}">
                <a16:creationId xmlns:a16="http://schemas.microsoft.com/office/drawing/2014/main" id="{FB53C012-E284-476E-BAC7-3D6FA9BB0C8B}"/>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8" name="TextBox 7">
            <a:extLst>
              <a:ext uri="{FF2B5EF4-FFF2-40B4-BE49-F238E27FC236}">
                <a16:creationId xmlns:a16="http://schemas.microsoft.com/office/drawing/2014/main" id="{BA478B05-1D74-48D3-8727-EDB4E78ACFA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60801971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1815882"/>
          </a:xfrm>
          <a:prstGeom prst="rect">
            <a:avLst/>
          </a:prstGeom>
          <a:noFill/>
        </p:spPr>
        <p:txBody>
          <a:bodyPr wrap="square" rtlCol="0">
            <a:spAutoFit/>
          </a:bodyPr>
          <a:lstStyle/>
          <a:p>
            <a:r>
              <a:rPr lang="en-US" sz="1600" i="1" dirty="0">
                <a:solidFill>
                  <a:srgbClr val="0000FF"/>
                </a:solidFill>
              </a:rPr>
              <a:t>What is the indication for intravitreal steroids in CRVO?</a:t>
            </a:r>
          </a:p>
          <a:p>
            <a:r>
              <a:rPr lang="en-US" sz="1600" dirty="0">
                <a:solidFill>
                  <a:srgbClr val="0000FF"/>
                </a:solidFill>
              </a:rPr>
              <a:t>The same thing—CME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steroids effective?</a:t>
            </a:r>
          </a:p>
          <a:p>
            <a:r>
              <a:rPr lang="en-US" sz="1600" dirty="0">
                <a:solidFill>
                  <a:srgbClr val="0000FF"/>
                </a:solidFill>
              </a:rPr>
              <a:t>Meh. </a:t>
            </a:r>
            <a:r>
              <a:rPr lang="en-US" sz="1600" dirty="0" err="1">
                <a:solidFill>
                  <a:srgbClr val="0000FF"/>
                </a:solidFill>
              </a:rPr>
              <a:t>IVit</a:t>
            </a:r>
            <a:r>
              <a:rPr lang="en-US" sz="1600" dirty="0">
                <a:solidFill>
                  <a:srgbClr val="0000FF"/>
                </a:solidFill>
              </a:rPr>
              <a:t> triamcinolone is about  half  as good as </a:t>
            </a:r>
            <a:r>
              <a:rPr lang="en-US" sz="1600" dirty="0" err="1">
                <a:solidFill>
                  <a:srgbClr val="0000FF"/>
                </a:solidFill>
              </a:rPr>
              <a:t>IVit</a:t>
            </a:r>
            <a:r>
              <a:rPr lang="en-US" sz="1600" dirty="0">
                <a:solidFill>
                  <a:srgbClr val="0000FF"/>
                </a:solidFill>
              </a:rPr>
              <a:t> anti-VEGF </a:t>
            </a:r>
            <a:r>
              <a:rPr lang="en-US" sz="1600" dirty="0" err="1">
                <a:solidFill>
                  <a:srgbClr val="0000FF"/>
                </a:solidFill>
              </a:rPr>
              <a:t>tx</a:t>
            </a:r>
            <a:r>
              <a:rPr lang="en-US" sz="1600" dirty="0">
                <a:solidFill>
                  <a:srgbClr val="0000FF"/>
                </a:solidFill>
              </a:rPr>
              <a:t>, with about  25%  of pts picking up 15+ ETDRS letters. </a:t>
            </a:r>
            <a:r>
              <a:rPr lang="en-US" sz="1600" dirty="0"/>
              <a:t>The </a:t>
            </a:r>
            <a:r>
              <a:rPr lang="en-US" sz="1600" dirty="0" err="1"/>
              <a:t>IVit</a:t>
            </a:r>
            <a:r>
              <a:rPr lang="en-US" sz="1600" dirty="0"/>
              <a:t> implant fared even worse—while pts picked up ETDRS letters initially, after 3 months or so they lost most of their </a:t>
            </a:r>
            <a:r>
              <a:rPr lang="en-US" sz="1600" dirty="0" err="1"/>
              <a:t>gainz</a:t>
            </a:r>
            <a:r>
              <a:rPr lang="en-US" sz="1600" dirty="0"/>
              <a:t>, </a:t>
            </a:r>
            <a:r>
              <a:rPr lang="en-US" sz="1600" dirty="0" err="1"/>
              <a:t>brah</a:t>
            </a:r>
            <a:r>
              <a:rPr lang="en-US" sz="1600" dirty="0"/>
              <a:t>.</a:t>
            </a:r>
            <a:endParaRPr lang="en-US" sz="1600" dirty="0">
              <a:solidFill>
                <a:srgbClr val="0000FF"/>
              </a:solidFill>
            </a:endParaRP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t>(</a:t>
            </a:r>
            <a:r>
              <a:rPr lang="en-US" altLang="en-US" sz="1600" dirty="0">
                <a:solidFill>
                  <a:srgbClr val="0000FF"/>
                </a:solidFill>
              </a:rPr>
              <a:t>triamcinolone</a:t>
            </a:r>
            <a:r>
              <a:rPr lang="en-US" altLang="en-US" sz="1600" dirty="0"/>
              <a:t>)</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t>(</a:t>
            </a:r>
            <a:r>
              <a:rPr lang="en-US" altLang="en-US" sz="1600" dirty="0">
                <a:solidFill>
                  <a:srgbClr val="0000FF"/>
                </a:solidFill>
              </a:rPr>
              <a:t>dexamethasone</a:t>
            </a:r>
            <a:r>
              <a:rPr lang="en-US" altLang="en-US" sz="1600" dirty="0"/>
              <a:t>)</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EAF0459-53F5-4B2E-99E5-6D927C22DC7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AC896390-5C92-448E-97F0-1610E625EFA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1048722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2308324"/>
          </a:xfrm>
          <a:prstGeom prst="rect">
            <a:avLst/>
          </a:prstGeom>
          <a:noFill/>
        </p:spPr>
        <p:txBody>
          <a:bodyPr wrap="square" rtlCol="0">
            <a:spAutoFit/>
          </a:bodyPr>
          <a:lstStyle/>
          <a:p>
            <a:r>
              <a:rPr lang="en-US" sz="1600" i="1" dirty="0">
                <a:solidFill>
                  <a:srgbClr val="0000FF"/>
                </a:solidFill>
              </a:rPr>
              <a:t>What is the indication for intravitreal steroids in CRVO?</a:t>
            </a:r>
          </a:p>
          <a:p>
            <a:r>
              <a:rPr lang="en-US" sz="1600" dirty="0">
                <a:solidFill>
                  <a:srgbClr val="0000FF"/>
                </a:solidFill>
              </a:rPr>
              <a:t>The same thing—CME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steroids effective?</a:t>
            </a:r>
          </a:p>
          <a:p>
            <a:r>
              <a:rPr lang="en-US" sz="1600" dirty="0">
                <a:solidFill>
                  <a:srgbClr val="0000FF"/>
                </a:solidFill>
              </a:rPr>
              <a:t>Meh. </a:t>
            </a:r>
            <a:r>
              <a:rPr lang="en-US" sz="1600" dirty="0" err="1">
                <a:solidFill>
                  <a:srgbClr val="0000FF"/>
                </a:solidFill>
              </a:rPr>
              <a:t>IVit</a:t>
            </a:r>
            <a:r>
              <a:rPr lang="en-US" sz="1600" dirty="0">
                <a:solidFill>
                  <a:srgbClr val="0000FF"/>
                </a:solidFill>
              </a:rPr>
              <a:t> triamcinolone is about  half  as good as </a:t>
            </a:r>
            <a:r>
              <a:rPr lang="en-US" sz="1600" dirty="0" err="1">
                <a:solidFill>
                  <a:srgbClr val="0000FF"/>
                </a:solidFill>
              </a:rPr>
              <a:t>IVit</a:t>
            </a:r>
            <a:r>
              <a:rPr lang="en-US" sz="1600" dirty="0">
                <a:solidFill>
                  <a:srgbClr val="0000FF"/>
                </a:solidFill>
              </a:rPr>
              <a:t> anti-VEGF </a:t>
            </a:r>
            <a:r>
              <a:rPr lang="en-US" sz="1600" dirty="0" err="1">
                <a:solidFill>
                  <a:srgbClr val="0000FF"/>
                </a:solidFill>
              </a:rPr>
              <a:t>tx</a:t>
            </a:r>
            <a:r>
              <a:rPr lang="en-US" sz="1600" dirty="0">
                <a:solidFill>
                  <a:srgbClr val="0000FF"/>
                </a:solidFill>
              </a:rPr>
              <a:t>, with about  25%  of pts picking up 15+ ETDRS letters. </a:t>
            </a:r>
            <a:r>
              <a:rPr lang="en-US" sz="1600" dirty="0"/>
              <a:t>The </a:t>
            </a:r>
            <a:r>
              <a:rPr lang="en-US" sz="1600" dirty="0" err="1"/>
              <a:t>IVit</a:t>
            </a:r>
            <a:r>
              <a:rPr lang="en-US" sz="1600" dirty="0"/>
              <a:t> implant fared even worse—while pts picked up ETDRS letters initially, after 3 months or so they lost most of their </a:t>
            </a:r>
            <a:r>
              <a:rPr lang="en-US" sz="1600" dirty="0" err="1"/>
              <a:t>gainz</a:t>
            </a:r>
            <a:r>
              <a:rPr lang="en-US" sz="1600" dirty="0"/>
              <a:t>, </a:t>
            </a:r>
            <a:r>
              <a:rPr lang="en-US" sz="1600" dirty="0" err="1"/>
              <a:t>brah</a:t>
            </a:r>
            <a:r>
              <a:rPr lang="en-US" sz="1600" dirty="0"/>
              <a:t>.</a:t>
            </a:r>
          </a:p>
          <a:p>
            <a:endParaRPr lang="en-US" sz="1600" dirty="0">
              <a:solidFill>
                <a:srgbClr val="0000FF"/>
              </a:solidFill>
            </a:endParaRPr>
          </a:p>
          <a:p>
            <a:r>
              <a:rPr lang="en-US" sz="1600" i="1" dirty="0">
                <a:solidFill>
                  <a:srgbClr val="0000FF"/>
                </a:solidFill>
              </a:rPr>
              <a:t>What complications/side effects were revealed in </a:t>
            </a:r>
            <a:r>
              <a:rPr lang="en-US" sz="1600" i="1" dirty="0" err="1">
                <a:solidFill>
                  <a:srgbClr val="0000FF"/>
                </a:solidFill>
              </a:rPr>
              <a:t>IVit</a:t>
            </a:r>
            <a:r>
              <a:rPr lang="en-US" sz="1600" i="1" dirty="0">
                <a:solidFill>
                  <a:srgbClr val="0000FF"/>
                </a:solidFill>
              </a:rPr>
              <a:t> steroid clinical trials?</a:t>
            </a:r>
            <a:endParaRPr lang="en-US" sz="1600" dirty="0">
              <a:solidFill>
                <a:srgbClr val="0000FF"/>
              </a:solidFill>
            </a:endParaRP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t>(</a:t>
            </a:r>
            <a:r>
              <a:rPr lang="en-US" altLang="en-US" sz="1600" dirty="0">
                <a:solidFill>
                  <a:srgbClr val="0000FF"/>
                </a:solidFill>
              </a:rPr>
              <a:t>triamcinolone</a:t>
            </a:r>
            <a:r>
              <a:rPr lang="en-US" altLang="en-US" sz="1600" dirty="0"/>
              <a:t>)</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t>(</a:t>
            </a:r>
            <a:r>
              <a:rPr lang="en-US" altLang="en-US" sz="1600" dirty="0">
                <a:solidFill>
                  <a:srgbClr val="0000FF"/>
                </a:solidFill>
              </a:rPr>
              <a:t>dexamethasone</a:t>
            </a:r>
            <a:r>
              <a:rPr lang="en-US" altLang="en-US" sz="1600" dirty="0"/>
              <a:t>)</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CE2EEF3-A29A-4B44-B771-EF00F1C0AA5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D1FAEAC7-A250-4647-B798-FCEC465591B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49764832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AA17FD-26BC-49D2-96E0-C0ADD5C9EF25}"/>
              </a:ext>
            </a:extLst>
          </p:cNvPr>
          <p:cNvSpPr txBox="1"/>
          <p:nvPr/>
        </p:nvSpPr>
        <p:spPr>
          <a:xfrm>
            <a:off x="304798" y="4168676"/>
            <a:ext cx="8458199" cy="2554545"/>
          </a:xfrm>
          <a:prstGeom prst="rect">
            <a:avLst/>
          </a:prstGeom>
          <a:noFill/>
        </p:spPr>
        <p:txBody>
          <a:bodyPr wrap="square" rtlCol="0">
            <a:spAutoFit/>
          </a:bodyPr>
          <a:lstStyle/>
          <a:p>
            <a:r>
              <a:rPr lang="en-US" sz="1600" i="1" dirty="0">
                <a:solidFill>
                  <a:srgbClr val="0000FF"/>
                </a:solidFill>
              </a:rPr>
              <a:t>What is the indication for intravitreal steroids in CRVO?</a:t>
            </a:r>
          </a:p>
          <a:p>
            <a:r>
              <a:rPr lang="en-US" sz="1600" dirty="0">
                <a:solidFill>
                  <a:srgbClr val="0000FF"/>
                </a:solidFill>
              </a:rPr>
              <a:t>The same thing—CME</a:t>
            </a:r>
          </a:p>
          <a:p>
            <a:endParaRPr lang="en-US" sz="1600" i="1" dirty="0">
              <a:solidFill>
                <a:srgbClr val="0000FF"/>
              </a:solidFill>
            </a:endParaRPr>
          </a:p>
          <a:p>
            <a:r>
              <a:rPr lang="en-US" sz="1600" i="1" dirty="0">
                <a:solidFill>
                  <a:srgbClr val="0000FF"/>
                </a:solidFill>
              </a:rPr>
              <a:t>Are </a:t>
            </a:r>
            <a:r>
              <a:rPr lang="en-US" sz="1600" i="1" dirty="0" err="1">
                <a:solidFill>
                  <a:srgbClr val="0000FF"/>
                </a:solidFill>
              </a:rPr>
              <a:t>IVit</a:t>
            </a:r>
            <a:r>
              <a:rPr lang="en-US" sz="1600" i="1" dirty="0">
                <a:solidFill>
                  <a:srgbClr val="0000FF"/>
                </a:solidFill>
              </a:rPr>
              <a:t> steroids effective?</a:t>
            </a:r>
          </a:p>
          <a:p>
            <a:r>
              <a:rPr lang="en-US" sz="1600" dirty="0">
                <a:solidFill>
                  <a:srgbClr val="0000FF"/>
                </a:solidFill>
              </a:rPr>
              <a:t>Meh. </a:t>
            </a:r>
            <a:r>
              <a:rPr lang="en-US" sz="1600" dirty="0" err="1">
                <a:solidFill>
                  <a:srgbClr val="0000FF"/>
                </a:solidFill>
              </a:rPr>
              <a:t>IVit</a:t>
            </a:r>
            <a:r>
              <a:rPr lang="en-US" sz="1600" dirty="0">
                <a:solidFill>
                  <a:srgbClr val="0000FF"/>
                </a:solidFill>
              </a:rPr>
              <a:t> triamcinolone is about  half  as good as </a:t>
            </a:r>
            <a:r>
              <a:rPr lang="en-US" sz="1600" dirty="0" err="1">
                <a:solidFill>
                  <a:srgbClr val="0000FF"/>
                </a:solidFill>
              </a:rPr>
              <a:t>IVit</a:t>
            </a:r>
            <a:r>
              <a:rPr lang="en-US" sz="1600" dirty="0">
                <a:solidFill>
                  <a:srgbClr val="0000FF"/>
                </a:solidFill>
              </a:rPr>
              <a:t> anti-VEGF </a:t>
            </a:r>
            <a:r>
              <a:rPr lang="en-US" sz="1600" dirty="0" err="1">
                <a:solidFill>
                  <a:srgbClr val="0000FF"/>
                </a:solidFill>
              </a:rPr>
              <a:t>tx</a:t>
            </a:r>
            <a:r>
              <a:rPr lang="en-US" sz="1600" dirty="0">
                <a:solidFill>
                  <a:srgbClr val="0000FF"/>
                </a:solidFill>
              </a:rPr>
              <a:t>, with about  25%  of pts picking up 15+ ETDRS letters. </a:t>
            </a:r>
            <a:r>
              <a:rPr lang="en-US" sz="1600" dirty="0"/>
              <a:t>The </a:t>
            </a:r>
            <a:r>
              <a:rPr lang="en-US" sz="1600" dirty="0" err="1"/>
              <a:t>IVit</a:t>
            </a:r>
            <a:r>
              <a:rPr lang="en-US" sz="1600" dirty="0"/>
              <a:t> implant fared even worse—while pts picked up ETDRS letters initially, after 3 months or so they lost most of their </a:t>
            </a:r>
            <a:r>
              <a:rPr lang="en-US" sz="1600" dirty="0" err="1"/>
              <a:t>gainz</a:t>
            </a:r>
            <a:r>
              <a:rPr lang="en-US" sz="1600" dirty="0"/>
              <a:t>, </a:t>
            </a:r>
            <a:r>
              <a:rPr lang="en-US" sz="1600" dirty="0" err="1"/>
              <a:t>brah</a:t>
            </a:r>
            <a:r>
              <a:rPr lang="en-US" sz="1600" dirty="0"/>
              <a:t>.</a:t>
            </a:r>
          </a:p>
          <a:p>
            <a:endParaRPr lang="en-US" sz="1600" dirty="0">
              <a:solidFill>
                <a:srgbClr val="0000FF"/>
              </a:solidFill>
            </a:endParaRPr>
          </a:p>
          <a:p>
            <a:r>
              <a:rPr lang="en-US" sz="1600" i="1" dirty="0">
                <a:solidFill>
                  <a:srgbClr val="0000FF"/>
                </a:solidFill>
              </a:rPr>
              <a:t>What complications/side effects were revealed in </a:t>
            </a:r>
            <a:r>
              <a:rPr lang="en-US" sz="1600" i="1" dirty="0" err="1">
                <a:solidFill>
                  <a:srgbClr val="0000FF"/>
                </a:solidFill>
              </a:rPr>
              <a:t>IVit</a:t>
            </a:r>
            <a:r>
              <a:rPr lang="en-US" sz="1600" i="1" dirty="0">
                <a:solidFill>
                  <a:srgbClr val="0000FF"/>
                </a:solidFill>
              </a:rPr>
              <a:t> steroid clinical trials?</a:t>
            </a:r>
          </a:p>
          <a:p>
            <a:r>
              <a:rPr lang="en-US" sz="1600" dirty="0">
                <a:solidFill>
                  <a:srgbClr val="0000FF"/>
                </a:solidFill>
              </a:rPr>
              <a:t>The same two that dog all chronic ocular steroid use—cataract formation and IOP elevation</a:t>
            </a:r>
          </a:p>
        </p:txBody>
      </p:sp>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85036" y="3486090"/>
            <a:ext cx="1410964" cy="400110"/>
          </a:xfrm>
          <a:prstGeom prst="rect">
            <a:avLst/>
          </a:prstGeom>
          <a:noFill/>
          <a:ln>
            <a:noFill/>
          </a:ln>
        </p:spPr>
        <p:txBody>
          <a:bodyPr wrap="none" rtlCol="0">
            <a:spAutoFit/>
          </a:bodyPr>
          <a:lstStyle/>
          <a:p>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210588" cy="400110"/>
          </a:xfrm>
          <a:prstGeom prst="rect">
            <a:avLst/>
          </a:prstGeom>
          <a:noFill/>
          <a:ln>
            <a:noFill/>
          </a:ln>
        </p:spPr>
        <p:txBody>
          <a:bodyPr wrap="none" rtlCol="0">
            <a:spAutoFit/>
          </a:bodyPr>
          <a:lstStyle/>
          <a:p>
            <a:r>
              <a:rPr lang="en-US" sz="2000" b="1" dirty="0"/>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 Box 16">
            <a:extLst>
              <a:ext uri="{FF2B5EF4-FFF2-40B4-BE49-F238E27FC236}">
                <a16:creationId xmlns:a16="http://schemas.microsoft.com/office/drawing/2014/main" id="{800662B1-C379-4617-A979-40E494DCDDC9}"/>
              </a:ext>
            </a:extLst>
          </p:cNvPr>
          <p:cNvSpPr txBox="1">
            <a:spLocks noChangeArrowheads="1"/>
          </p:cNvSpPr>
          <p:nvPr/>
        </p:nvSpPr>
        <p:spPr bwMode="auto">
          <a:xfrm>
            <a:off x="6141777" y="3962400"/>
            <a:ext cx="1951239"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en-US" altLang="en-US" sz="1600" dirty="0"/>
              <a:t>Intravitreal injection</a:t>
            </a:r>
          </a:p>
          <a:p>
            <a:pPr algn="r" eaLnBrk="1" hangingPunct="1">
              <a:lnSpc>
                <a:spcPct val="80000"/>
              </a:lnSpc>
            </a:pPr>
            <a:r>
              <a:rPr lang="en-US" altLang="en-US" sz="1600" dirty="0"/>
              <a:t>(</a:t>
            </a:r>
            <a:r>
              <a:rPr lang="en-US" altLang="en-US" sz="1600" dirty="0">
                <a:solidFill>
                  <a:srgbClr val="0000FF"/>
                </a:solidFill>
              </a:rPr>
              <a:t>triamcinolone</a:t>
            </a:r>
            <a:r>
              <a:rPr lang="en-US" altLang="en-US" sz="1600" dirty="0"/>
              <a:t>)</a:t>
            </a:r>
          </a:p>
        </p:txBody>
      </p:sp>
      <p:sp>
        <p:nvSpPr>
          <p:cNvPr id="19" name="Text Box 18">
            <a:extLst>
              <a:ext uri="{FF2B5EF4-FFF2-40B4-BE49-F238E27FC236}">
                <a16:creationId xmlns:a16="http://schemas.microsoft.com/office/drawing/2014/main" id="{A525883A-A53D-46A0-B87A-124B71A339F8}"/>
              </a:ext>
            </a:extLst>
          </p:cNvPr>
          <p:cNvSpPr txBox="1">
            <a:spLocks noChangeArrowheads="1"/>
          </p:cNvSpPr>
          <p:nvPr/>
        </p:nvSpPr>
        <p:spPr bwMode="auto">
          <a:xfrm>
            <a:off x="6251486" y="4466133"/>
            <a:ext cx="1861407"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ts val="1600"/>
              </a:lnSpc>
            </a:pPr>
            <a:r>
              <a:rPr lang="en-US" altLang="en-US" sz="1600" dirty="0"/>
              <a:t>Intravitreal implant</a:t>
            </a:r>
          </a:p>
          <a:p>
            <a:pPr algn="r" eaLnBrk="1" hangingPunct="1">
              <a:lnSpc>
                <a:spcPts val="1600"/>
              </a:lnSpc>
            </a:pPr>
            <a:r>
              <a:rPr lang="en-US" altLang="en-US" sz="1600" dirty="0"/>
              <a:t>(</a:t>
            </a:r>
            <a:r>
              <a:rPr lang="en-US" altLang="en-US" sz="1600" dirty="0">
                <a:solidFill>
                  <a:srgbClr val="0000FF"/>
                </a:solidFill>
              </a:rPr>
              <a:t>dexamethasone</a:t>
            </a:r>
            <a:r>
              <a:rPr lang="en-US" altLang="en-US" sz="1600" dirty="0"/>
              <a:t>)</a:t>
            </a:r>
          </a:p>
        </p:txBody>
      </p:sp>
      <p:sp>
        <p:nvSpPr>
          <p:cNvPr id="21" name="Line 21">
            <a:extLst>
              <a:ext uri="{FF2B5EF4-FFF2-40B4-BE49-F238E27FC236}">
                <a16:creationId xmlns:a16="http://schemas.microsoft.com/office/drawing/2014/main" id="{3F431CFE-3A39-4DDA-90E8-E53F9567C104}"/>
              </a:ext>
            </a:extLst>
          </p:cNvPr>
          <p:cNvSpPr>
            <a:spLocks noChangeShapeType="1"/>
          </p:cNvSpPr>
          <p:nvPr/>
        </p:nvSpPr>
        <p:spPr bwMode="auto">
          <a:xfrm>
            <a:off x="8093016" y="4086058"/>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sp>
        <p:nvSpPr>
          <p:cNvPr id="22" name="Line 20">
            <a:extLst>
              <a:ext uri="{FF2B5EF4-FFF2-40B4-BE49-F238E27FC236}">
                <a16:creationId xmlns:a16="http://schemas.microsoft.com/office/drawing/2014/main" id="{787D0227-C9D6-4028-B4CC-6FB5517F1E29}"/>
              </a:ext>
            </a:extLst>
          </p:cNvPr>
          <p:cNvSpPr>
            <a:spLocks noChangeShapeType="1"/>
          </p:cNvSpPr>
          <p:nvPr/>
        </p:nvSpPr>
        <p:spPr bwMode="auto">
          <a:xfrm>
            <a:off x="8093016" y="4583471"/>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p>
        </p:txBody>
      </p:sp>
      <p:cxnSp>
        <p:nvCxnSpPr>
          <p:cNvPr id="24" name="Straight Connector 23">
            <a:extLst>
              <a:ext uri="{FF2B5EF4-FFF2-40B4-BE49-F238E27FC236}">
                <a16:creationId xmlns:a16="http://schemas.microsoft.com/office/drawing/2014/main" id="{4B2BC313-C510-4769-9160-75B1FE374732}"/>
              </a:ext>
            </a:extLst>
          </p:cNvPr>
          <p:cNvCxnSpPr>
            <a:cxnSpLocks/>
            <a:endCxn id="22" idx="1"/>
          </p:cNvCxnSpPr>
          <p:nvPr/>
        </p:nvCxnSpPr>
        <p:spPr>
          <a:xfrm>
            <a:off x="8245416" y="3881606"/>
            <a:ext cx="0" cy="70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4D9EE9-FCE0-4C68-A25D-9C643213E9B6}"/>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A</a:t>
            </a:r>
          </a:p>
        </p:txBody>
      </p:sp>
      <p:sp>
        <p:nvSpPr>
          <p:cNvPr id="9" name="Oval 8">
            <a:extLst>
              <a:ext uri="{FF2B5EF4-FFF2-40B4-BE49-F238E27FC236}">
                <a16:creationId xmlns:a16="http://schemas.microsoft.com/office/drawing/2014/main" id="{050E9782-63E2-4812-AA07-64B8B0333EAC}"/>
              </a:ext>
            </a:extLst>
          </p:cNvPr>
          <p:cNvSpPr/>
          <p:nvPr/>
        </p:nvSpPr>
        <p:spPr>
          <a:xfrm>
            <a:off x="7144083" y="3429000"/>
            <a:ext cx="1390317" cy="51527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FF8CE1-A613-4B2B-8E7E-42101400781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C9849D29-BAB8-4206-A013-D2F54C6A2B4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23967766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dirty="0"/>
              <a:t>Q</a:t>
            </a:r>
          </a:p>
        </p:txBody>
      </p:sp>
      <p:cxnSp>
        <p:nvCxnSpPr>
          <p:cNvPr id="3" name="Straight Arrow Connector 2">
            <a:extLst>
              <a:ext uri="{FF2B5EF4-FFF2-40B4-BE49-F238E27FC236}">
                <a16:creationId xmlns:a16="http://schemas.microsoft.com/office/drawing/2014/main" id="{03C3BBEE-FD75-4887-8DF1-37492788F0C0}"/>
              </a:ext>
            </a:extLst>
          </p:cNvPr>
          <p:cNvCxnSpPr>
            <a:cxnSpLocks/>
            <a:stCxn id="27" idx="2"/>
          </p:cNvCxnSpPr>
          <p:nvPr/>
        </p:nvCxnSpPr>
        <p:spPr>
          <a:xfrm>
            <a:off x="6522247" y="3037820"/>
            <a:ext cx="746" cy="843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AB0EA9C-827F-4220-889C-7560D7EBEA30}"/>
              </a:ext>
            </a:extLst>
          </p:cNvPr>
          <p:cNvSpPr txBox="1"/>
          <p:nvPr/>
        </p:nvSpPr>
        <p:spPr>
          <a:xfrm>
            <a:off x="5292794" y="3929077"/>
            <a:ext cx="2509020" cy="338554"/>
          </a:xfrm>
          <a:prstGeom prst="rect">
            <a:avLst/>
          </a:prstGeom>
          <a:noFill/>
        </p:spPr>
        <p:txBody>
          <a:bodyPr wrap="none" rtlCol="0">
            <a:spAutoFit/>
          </a:bodyPr>
          <a:lstStyle/>
          <a:p>
            <a:r>
              <a:rPr lang="en-US" sz="1600" i="1" dirty="0"/>
              <a:t>Anti-coagulation therapy?</a:t>
            </a:r>
          </a:p>
        </p:txBody>
      </p:sp>
      <p:sp>
        <p:nvSpPr>
          <p:cNvPr id="12" name="TextBox 11">
            <a:extLst>
              <a:ext uri="{FF2B5EF4-FFF2-40B4-BE49-F238E27FC236}">
                <a16:creationId xmlns:a16="http://schemas.microsoft.com/office/drawing/2014/main" id="{4183F706-E50A-490D-B091-040C7FF9062C}"/>
              </a:ext>
            </a:extLst>
          </p:cNvPr>
          <p:cNvSpPr txBox="1"/>
          <p:nvPr/>
        </p:nvSpPr>
        <p:spPr>
          <a:xfrm>
            <a:off x="4771559" y="4448889"/>
            <a:ext cx="4067641" cy="584775"/>
          </a:xfrm>
          <a:prstGeom prst="rect">
            <a:avLst/>
          </a:prstGeom>
          <a:noFill/>
        </p:spPr>
        <p:txBody>
          <a:bodyPr wrap="square" rtlCol="0">
            <a:spAutoFit/>
          </a:bodyPr>
          <a:lstStyle/>
          <a:p>
            <a:r>
              <a:rPr lang="en-US" sz="1600" i="1" dirty="0"/>
              <a:t>Finally: Is anti-coagulation therapy indicated in the management of CRVO?</a:t>
            </a:r>
          </a:p>
        </p:txBody>
      </p:sp>
      <p:sp>
        <p:nvSpPr>
          <p:cNvPr id="2" name="TextBox 1">
            <a:extLst>
              <a:ext uri="{FF2B5EF4-FFF2-40B4-BE49-F238E27FC236}">
                <a16:creationId xmlns:a16="http://schemas.microsoft.com/office/drawing/2014/main" id="{D41AD045-1C99-4EA4-A766-C4BF14592E1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986F564F-53E4-4AFB-953B-E99FBEB48D6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59403527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D1E5322F-EAFD-48EC-B365-49DD86E0F28D}"/>
              </a:ext>
            </a:extLst>
          </p:cNvPr>
          <p:cNvSpPr txBox="1">
            <a:spLocks noChangeArrowheads="1"/>
          </p:cNvSpPr>
          <p:nvPr/>
        </p:nvSpPr>
        <p:spPr bwMode="auto">
          <a:xfrm>
            <a:off x="3657600" y="1249363"/>
            <a:ext cx="17962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 </a:t>
            </a:r>
            <a:r>
              <a:rPr lang="en-US" sz="3200" dirty="0" err="1"/>
              <a:t>tx</a:t>
            </a:r>
            <a:endParaRPr lang="en-US" sz="3200" dirty="0"/>
          </a:p>
        </p:txBody>
      </p:sp>
      <p:sp>
        <p:nvSpPr>
          <p:cNvPr id="23" name="Line 4">
            <a:extLst>
              <a:ext uri="{FF2B5EF4-FFF2-40B4-BE49-F238E27FC236}">
                <a16:creationId xmlns:a16="http://schemas.microsoft.com/office/drawing/2014/main" id="{0CB974EC-1B5C-4783-80D3-5B413016FA3B}"/>
              </a:ext>
            </a:extLst>
          </p:cNvPr>
          <p:cNvSpPr>
            <a:spLocks noChangeShapeType="1"/>
          </p:cNvSpPr>
          <p:nvPr/>
        </p:nvSpPr>
        <p:spPr bwMode="auto">
          <a:xfrm flipH="1">
            <a:off x="2971800" y="1752600"/>
            <a:ext cx="160020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6">
            <a:extLst>
              <a:ext uri="{FF2B5EF4-FFF2-40B4-BE49-F238E27FC236}">
                <a16:creationId xmlns:a16="http://schemas.microsoft.com/office/drawing/2014/main" id="{837B23FF-EB37-454D-AB1F-456D15E4A594}"/>
              </a:ext>
            </a:extLst>
          </p:cNvPr>
          <p:cNvSpPr txBox="1">
            <a:spLocks noChangeArrowheads="1"/>
          </p:cNvSpPr>
          <p:nvPr/>
        </p:nvSpPr>
        <p:spPr bwMode="auto">
          <a:xfrm>
            <a:off x="1880994" y="2514600"/>
            <a:ext cx="14847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solidFill>
                  <a:schemeClr val="bg1">
                    <a:lumMod val="75000"/>
                  </a:schemeClr>
                </a:solidFill>
              </a:rPr>
              <a:t>Surgical</a:t>
            </a:r>
          </a:p>
        </p:txBody>
      </p:sp>
      <p:sp>
        <p:nvSpPr>
          <p:cNvPr id="27" name="Text Box 7">
            <a:extLst>
              <a:ext uri="{FF2B5EF4-FFF2-40B4-BE49-F238E27FC236}">
                <a16:creationId xmlns:a16="http://schemas.microsoft.com/office/drawing/2014/main" id="{ABAFA8A4-4BBA-4FF1-8518-44020A0031FD}"/>
              </a:ext>
            </a:extLst>
          </p:cNvPr>
          <p:cNvSpPr txBox="1">
            <a:spLocks noChangeArrowheads="1"/>
          </p:cNvSpPr>
          <p:nvPr/>
        </p:nvSpPr>
        <p:spPr bwMode="auto">
          <a:xfrm>
            <a:off x="5239684" y="2514600"/>
            <a:ext cx="25651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Pharmacologic</a:t>
            </a:r>
          </a:p>
        </p:txBody>
      </p:sp>
      <p:sp>
        <p:nvSpPr>
          <p:cNvPr id="31" name="Line 22">
            <a:extLst>
              <a:ext uri="{FF2B5EF4-FFF2-40B4-BE49-F238E27FC236}">
                <a16:creationId xmlns:a16="http://schemas.microsoft.com/office/drawing/2014/main" id="{73720E5D-5E28-45CE-85FA-24111A378AA1}"/>
              </a:ext>
            </a:extLst>
          </p:cNvPr>
          <p:cNvSpPr>
            <a:spLocks noChangeShapeType="1"/>
          </p:cNvSpPr>
          <p:nvPr/>
        </p:nvSpPr>
        <p:spPr bwMode="auto">
          <a:xfrm>
            <a:off x="4572000" y="1752600"/>
            <a:ext cx="1676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Box 31">
            <a:extLst>
              <a:ext uri="{FF2B5EF4-FFF2-40B4-BE49-F238E27FC236}">
                <a16:creationId xmlns:a16="http://schemas.microsoft.com/office/drawing/2014/main" id="{D156FDAD-20BC-4F35-8ED3-39756385B8BA}"/>
              </a:ext>
            </a:extLst>
          </p:cNvPr>
          <p:cNvSpPr txBox="1"/>
          <p:nvPr/>
        </p:nvSpPr>
        <p:spPr>
          <a:xfrm>
            <a:off x="3265994" y="3486090"/>
            <a:ext cx="713657" cy="400110"/>
          </a:xfrm>
          <a:prstGeom prst="rect">
            <a:avLst/>
          </a:prstGeom>
          <a:noFill/>
          <a:ln>
            <a:noFill/>
          </a:ln>
        </p:spPr>
        <p:txBody>
          <a:bodyPr wrap="none" rtlCol="0">
            <a:spAutoFit/>
          </a:bodyPr>
          <a:lstStyle/>
          <a:p>
            <a:r>
              <a:rPr lang="en-US" sz="2000" dirty="0">
                <a:solidFill>
                  <a:schemeClr val="bg1">
                    <a:lumMod val="75000"/>
                  </a:schemeClr>
                </a:solidFill>
              </a:rPr>
              <a:t>PRP</a:t>
            </a:r>
          </a:p>
        </p:txBody>
      </p:sp>
      <p:sp>
        <p:nvSpPr>
          <p:cNvPr id="33" name="TextBox 32">
            <a:extLst>
              <a:ext uri="{FF2B5EF4-FFF2-40B4-BE49-F238E27FC236}">
                <a16:creationId xmlns:a16="http://schemas.microsoft.com/office/drawing/2014/main" id="{85202164-84B7-445A-93DB-5546998F35AE}"/>
              </a:ext>
            </a:extLst>
          </p:cNvPr>
          <p:cNvSpPr txBox="1"/>
          <p:nvPr/>
        </p:nvSpPr>
        <p:spPr>
          <a:xfrm>
            <a:off x="779371" y="3459056"/>
            <a:ext cx="1390317" cy="400110"/>
          </a:xfrm>
          <a:prstGeom prst="rect">
            <a:avLst/>
          </a:prstGeom>
          <a:noFill/>
          <a:ln>
            <a:noFill/>
          </a:ln>
        </p:spPr>
        <p:txBody>
          <a:bodyPr wrap="none" rtlCol="0">
            <a:spAutoFit/>
          </a:bodyPr>
          <a:lstStyle/>
          <a:p>
            <a:r>
              <a:rPr lang="en-US" sz="2000" dirty="0">
                <a:solidFill>
                  <a:schemeClr val="bg1">
                    <a:lumMod val="75000"/>
                  </a:schemeClr>
                </a:solidFill>
              </a:rPr>
              <a:t>Vitrectomy</a:t>
            </a:r>
          </a:p>
        </p:txBody>
      </p:sp>
      <p:sp>
        <p:nvSpPr>
          <p:cNvPr id="34" name="TextBox 33">
            <a:extLst>
              <a:ext uri="{FF2B5EF4-FFF2-40B4-BE49-F238E27FC236}">
                <a16:creationId xmlns:a16="http://schemas.microsoft.com/office/drawing/2014/main" id="{CAAE9A18-C866-4A41-A399-A7A10DC8A5F5}"/>
              </a:ext>
            </a:extLst>
          </p:cNvPr>
          <p:cNvSpPr txBox="1"/>
          <p:nvPr/>
        </p:nvSpPr>
        <p:spPr>
          <a:xfrm>
            <a:off x="4628931" y="3486090"/>
            <a:ext cx="1467069" cy="400110"/>
          </a:xfrm>
          <a:prstGeom prst="rect">
            <a:avLst/>
          </a:prstGeom>
          <a:noFill/>
          <a:ln>
            <a:noFill/>
          </a:ln>
        </p:spPr>
        <p:txBody>
          <a:bodyPr wrap="none" rtlCol="0">
            <a:spAutoFit/>
          </a:bodyPr>
          <a:lstStyle/>
          <a:p>
            <a:pPr algn="r"/>
            <a:r>
              <a:rPr lang="en-US" sz="2000" dirty="0">
                <a:solidFill>
                  <a:schemeClr val="bg1">
                    <a:lumMod val="75000"/>
                  </a:schemeClr>
                </a:solidFill>
              </a:rPr>
              <a:t>Anti-VEGF</a:t>
            </a:r>
          </a:p>
        </p:txBody>
      </p:sp>
      <p:sp>
        <p:nvSpPr>
          <p:cNvPr id="36" name="TextBox 35">
            <a:extLst>
              <a:ext uri="{FF2B5EF4-FFF2-40B4-BE49-F238E27FC236}">
                <a16:creationId xmlns:a16="http://schemas.microsoft.com/office/drawing/2014/main" id="{C507405F-C115-4500-94DD-A0872874D32E}"/>
              </a:ext>
            </a:extLst>
          </p:cNvPr>
          <p:cNvSpPr txBox="1"/>
          <p:nvPr/>
        </p:nvSpPr>
        <p:spPr>
          <a:xfrm>
            <a:off x="7239000" y="3481496"/>
            <a:ext cx="1125629" cy="400110"/>
          </a:xfrm>
          <a:prstGeom prst="rect">
            <a:avLst/>
          </a:prstGeom>
          <a:noFill/>
          <a:ln>
            <a:noFill/>
          </a:ln>
        </p:spPr>
        <p:txBody>
          <a:bodyPr wrap="none" rtlCol="0">
            <a:spAutoFit/>
          </a:bodyPr>
          <a:lstStyle/>
          <a:p>
            <a:r>
              <a:rPr lang="en-US" sz="2000" dirty="0">
                <a:solidFill>
                  <a:schemeClr val="bg1">
                    <a:lumMod val="75000"/>
                  </a:schemeClr>
                </a:solidFill>
              </a:rPr>
              <a:t>Steroids</a:t>
            </a:r>
          </a:p>
        </p:txBody>
      </p:sp>
      <p:cxnSp>
        <p:nvCxnSpPr>
          <p:cNvPr id="41" name="Straight Arrow Connector 40">
            <a:extLst>
              <a:ext uri="{FF2B5EF4-FFF2-40B4-BE49-F238E27FC236}">
                <a16:creationId xmlns:a16="http://schemas.microsoft.com/office/drawing/2014/main" id="{BBD7BC5E-9CF1-4AD8-8154-DD8406669906}"/>
              </a:ext>
            </a:extLst>
          </p:cNvPr>
          <p:cNvCxnSpPr>
            <a:cxnSpLocks/>
          </p:cNvCxnSpPr>
          <p:nvPr/>
        </p:nvCxnSpPr>
        <p:spPr>
          <a:xfrm flipH="1">
            <a:off x="1840815" y="303782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88AE755C-D2E2-4A4C-BB46-8F9FB5ABF4BE}"/>
              </a:ext>
            </a:extLst>
          </p:cNvPr>
          <p:cNvCxnSpPr>
            <a:cxnSpLocks/>
          </p:cNvCxnSpPr>
          <p:nvPr/>
        </p:nvCxnSpPr>
        <p:spPr>
          <a:xfrm>
            <a:off x="2648808" y="303782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E62DF34D-3F71-4724-B1D4-A5D2639B5508}"/>
              </a:ext>
            </a:extLst>
          </p:cNvPr>
          <p:cNvCxnSpPr>
            <a:cxnSpLocks/>
          </p:cNvCxnSpPr>
          <p:nvPr/>
        </p:nvCxnSpPr>
        <p:spPr>
          <a:xfrm flipH="1">
            <a:off x="5715000" y="3048000"/>
            <a:ext cx="807993" cy="429399"/>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E5EE21E1-50D5-4ADF-BFD1-F86D28447B9A}"/>
              </a:ext>
            </a:extLst>
          </p:cNvPr>
          <p:cNvCxnSpPr>
            <a:cxnSpLocks/>
          </p:cNvCxnSpPr>
          <p:nvPr/>
        </p:nvCxnSpPr>
        <p:spPr>
          <a:xfrm>
            <a:off x="6522993" y="3048000"/>
            <a:ext cx="800100" cy="400110"/>
          </a:xfrm>
          <a:prstGeom prst="straightConnector1">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8" name="Rectangle 2">
            <a:extLst>
              <a:ext uri="{FF2B5EF4-FFF2-40B4-BE49-F238E27FC236}">
                <a16:creationId xmlns:a16="http://schemas.microsoft.com/office/drawing/2014/main" id="{98106E27-D8A4-434B-8245-69D020AB9977}"/>
              </a:ext>
            </a:extLst>
          </p:cNvPr>
          <p:cNvSpPr txBox="1">
            <a:spLocks noChangeArrowheads="1"/>
          </p:cNvSpPr>
          <p:nvPr/>
        </p:nvSpPr>
        <p:spPr>
          <a:xfrm>
            <a:off x="457200" y="284711"/>
            <a:ext cx="7543800" cy="705889"/>
          </a:xfrm>
          <a:prstGeom prst="rect">
            <a:avLst/>
          </a:prstGeom>
        </p:spPr>
        <p:txBody>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altLang="en-US" kern="0"/>
              <a:t>A</a:t>
            </a:r>
            <a:endParaRPr lang="en-US" altLang="en-US" kern="0" dirty="0"/>
          </a:p>
        </p:txBody>
      </p:sp>
      <p:cxnSp>
        <p:nvCxnSpPr>
          <p:cNvPr id="3" name="Straight Arrow Connector 2">
            <a:extLst>
              <a:ext uri="{FF2B5EF4-FFF2-40B4-BE49-F238E27FC236}">
                <a16:creationId xmlns:a16="http://schemas.microsoft.com/office/drawing/2014/main" id="{03C3BBEE-FD75-4887-8DF1-37492788F0C0}"/>
              </a:ext>
            </a:extLst>
          </p:cNvPr>
          <p:cNvCxnSpPr>
            <a:cxnSpLocks/>
            <a:stCxn id="27" idx="2"/>
          </p:cNvCxnSpPr>
          <p:nvPr/>
        </p:nvCxnSpPr>
        <p:spPr>
          <a:xfrm>
            <a:off x="6522247" y="3037820"/>
            <a:ext cx="746" cy="843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41AA4893-11A2-4B88-ACF8-DE662E44B0EA}"/>
              </a:ext>
            </a:extLst>
          </p:cNvPr>
          <p:cNvSpPr txBox="1"/>
          <p:nvPr/>
        </p:nvSpPr>
        <p:spPr>
          <a:xfrm>
            <a:off x="4771559" y="4448889"/>
            <a:ext cx="4067641" cy="1323439"/>
          </a:xfrm>
          <a:prstGeom prst="rect">
            <a:avLst/>
          </a:prstGeom>
          <a:noFill/>
        </p:spPr>
        <p:txBody>
          <a:bodyPr wrap="square" rtlCol="0">
            <a:spAutoFit/>
          </a:bodyPr>
          <a:lstStyle/>
          <a:p>
            <a:r>
              <a:rPr lang="en-US" sz="1600" i="1" dirty="0"/>
              <a:t>Finally: Is anti-coagulation therapy indicated in the management of CRVO?</a:t>
            </a:r>
          </a:p>
          <a:p>
            <a:r>
              <a:rPr lang="en-US" sz="1600" b="1" dirty="0"/>
              <a:t>No</a:t>
            </a:r>
            <a:r>
              <a:rPr lang="en-US" sz="1600" dirty="0"/>
              <a:t>. Not only has it failed to demonstrate efficacy, it has been shown to </a:t>
            </a:r>
            <a:r>
              <a:rPr lang="en-US" sz="1600" i="1" dirty="0"/>
              <a:t>worsen</a:t>
            </a:r>
            <a:r>
              <a:rPr lang="en-US" sz="1600" dirty="0"/>
              <a:t> the intraretinal hemorrhages.</a:t>
            </a:r>
          </a:p>
        </p:txBody>
      </p:sp>
      <p:sp>
        <p:nvSpPr>
          <p:cNvPr id="11" name="TextBox 10">
            <a:extLst>
              <a:ext uri="{FF2B5EF4-FFF2-40B4-BE49-F238E27FC236}">
                <a16:creationId xmlns:a16="http://schemas.microsoft.com/office/drawing/2014/main" id="{1AB0EA9C-827F-4220-889C-7560D7EBEA30}"/>
              </a:ext>
            </a:extLst>
          </p:cNvPr>
          <p:cNvSpPr txBox="1"/>
          <p:nvPr/>
        </p:nvSpPr>
        <p:spPr>
          <a:xfrm>
            <a:off x="5292794" y="3929077"/>
            <a:ext cx="2885726" cy="338554"/>
          </a:xfrm>
          <a:prstGeom prst="rect">
            <a:avLst/>
          </a:prstGeom>
          <a:noFill/>
        </p:spPr>
        <p:txBody>
          <a:bodyPr wrap="none" rtlCol="0">
            <a:spAutoFit/>
          </a:bodyPr>
          <a:lstStyle/>
          <a:p>
            <a:r>
              <a:rPr lang="en-US" sz="1600" i="1" dirty="0"/>
              <a:t>Anti-coagulation therapy? </a:t>
            </a:r>
            <a:r>
              <a:rPr lang="en-US" sz="1600" b="1" dirty="0"/>
              <a:t>No!</a:t>
            </a:r>
          </a:p>
        </p:txBody>
      </p:sp>
      <p:sp>
        <p:nvSpPr>
          <p:cNvPr id="2" name="TextBox 1">
            <a:extLst>
              <a:ext uri="{FF2B5EF4-FFF2-40B4-BE49-F238E27FC236}">
                <a16:creationId xmlns:a16="http://schemas.microsoft.com/office/drawing/2014/main" id="{592167C9-6420-4CB8-8CBA-22B5AEDD8BE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37551250-167F-4A76-A976-604E1BA5116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05688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a:t>
            </a:fld>
            <a:endParaRPr lang="en-US" altLang="en-US"/>
          </a:p>
        </p:txBody>
      </p:sp>
      <p:sp>
        <p:nvSpPr>
          <p:cNvPr id="2" name="TextBox 1"/>
          <p:cNvSpPr txBox="1"/>
          <p:nvPr/>
        </p:nvSpPr>
        <p:spPr>
          <a:xfrm>
            <a:off x="457200" y="914400"/>
            <a:ext cx="8153399" cy="1077218"/>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endParaRPr lang="en-US" sz="1600" dirty="0"/>
          </a:p>
        </p:txBody>
      </p:sp>
      <p:sp>
        <p:nvSpPr>
          <p:cNvPr id="5" name="Rectangle 2">
            <a:extLst>
              <a:ext uri="{FF2B5EF4-FFF2-40B4-BE49-F238E27FC236}">
                <a16:creationId xmlns:a16="http://schemas.microsoft.com/office/drawing/2014/main" id="{2540311F-2391-4967-B8B1-634E1E724957}"/>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CDB2AD32-C55B-4DA0-BEBA-5F6E544B1EE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81771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30</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tx1">
                    <a:lumMod val="50000"/>
                    <a:lumOff val="50000"/>
                  </a:schemeClr>
                </a:solidFill>
              </a:rPr>
              <a:t>Regarding RVO risk factors—may I introduce ‘</a:t>
            </a:r>
            <a:r>
              <a:rPr lang="en-US" altLang="en-US" sz="1600" b="1" i="1" dirty="0">
                <a:solidFill>
                  <a:schemeClr val="tx1">
                    <a:lumMod val="50000"/>
                    <a:lumOff val="50000"/>
                  </a:schemeClr>
                </a:solidFill>
              </a:rPr>
              <a:t>the</a:t>
            </a:r>
            <a:r>
              <a:rPr lang="en-US" altLang="en-US" sz="1600" i="1" dirty="0">
                <a:solidFill>
                  <a:schemeClr val="tx1">
                    <a:lumMod val="50000"/>
                    <a:lumOff val="50000"/>
                  </a:schemeClr>
                </a:solidFill>
              </a:rPr>
              <a:t> </a:t>
            </a:r>
            <a:r>
              <a:rPr lang="en-US" altLang="en-US" sz="1600" b="1" i="1" dirty="0">
                <a:solidFill>
                  <a:schemeClr val="tx1">
                    <a:lumMod val="50000"/>
                    <a:lumOff val="50000"/>
                  </a:schemeClr>
                </a:solidFill>
              </a:rPr>
              <a:t>H’</a:t>
            </a:r>
            <a:r>
              <a:rPr lang="en-US" altLang="en-US" sz="1600" i="1" dirty="0">
                <a:solidFill>
                  <a:schemeClr val="tx1">
                    <a:lumMod val="50000"/>
                    <a:lumOff val="50000"/>
                  </a:schemeClr>
                </a:solidFill>
              </a:rPr>
              <a:t>s.’ You know three already; what are the others?</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ypertension</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dirty="0">
                <a:solidFill>
                  <a:schemeClr val="tx1">
                    <a:lumMod val="50000"/>
                    <a:lumOff val="50000"/>
                  </a:schemeClr>
                </a:solidFill>
              </a:rPr>
              <a:t>i</a:t>
            </a:r>
            <a:r>
              <a:rPr lang="en-US" altLang="en-US" sz="1600" dirty="0">
                <a:solidFill>
                  <a:schemeClr val="tx1">
                    <a:lumMod val="50000"/>
                    <a:lumOff val="50000"/>
                  </a:schemeClr>
                </a:solidFill>
              </a:rPr>
              <a:t>gh IOP (</a:t>
            </a:r>
            <a:r>
              <a:rPr lang="en-US" altLang="en-US" sz="1600" dirty="0" err="1">
                <a:solidFill>
                  <a:schemeClr val="tx1">
                    <a:lumMod val="50000"/>
                    <a:lumOff val="50000"/>
                  </a:schemeClr>
                </a:solidFill>
              </a:rPr>
              <a:t>ie</a:t>
            </a:r>
            <a:r>
              <a:rPr lang="en-US" altLang="en-US" sz="1600" dirty="0">
                <a:solidFill>
                  <a:schemeClr val="tx1">
                    <a:lumMod val="50000"/>
                    <a:lumOff val="50000"/>
                  </a:schemeClr>
                </a:solidFill>
              </a:rPr>
              <a:t>, OAG)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yperglycemia (in CRVO fer </a:t>
            </a:r>
            <a:r>
              <a:rPr lang="en-US" altLang="en-US" sz="1600" dirty="0" err="1">
                <a:solidFill>
                  <a:schemeClr val="tx1">
                    <a:lumMod val="50000"/>
                    <a:lumOff val="50000"/>
                  </a:schemeClr>
                </a:solidFill>
              </a:rPr>
              <a:t>shur</a:t>
            </a:r>
            <a:r>
              <a:rPr lang="en-US" altLang="en-US" sz="1600" dirty="0">
                <a:solidFill>
                  <a:schemeClr val="tx1">
                    <a:lumMod val="50000"/>
                    <a:lumOff val="50000"/>
                  </a:schemeClr>
                </a:solidFill>
              </a:rPr>
              <a:t>; not clear re BRVO)</a:t>
            </a:r>
          </a:p>
          <a:p>
            <a:pPr eaLnBrk="1" hangingPunct="1"/>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yperlipidemia</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ypercoagulability</a:t>
            </a:r>
          </a:p>
        </p:txBody>
      </p:sp>
      <p:sp>
        <p:nvSpPr>
          <p:cNvPr id="7" name="TextBox 6">
            <a:extLst>
              <a:ext uri="{FF2B5EF4-FFF2-40B4-BE49-F238E27FC236}">
                <a16:creationId xmlns:a16="http://schemas.microsoft.com/office/drawing/2014/main" id="{FB0B5E29-74B3-45F0-BF19-54DCE26A8D17}"/>
              </a:ext>
            </a:extLst>
          </p:cNvPr>
          <p:cNvSpPr txBox="1"/>
          <p:nvPr/>
        </p:nvSpPr>
        <p:spPr>
          <a:xfrm>
            <a:off x="855224" y="3951981"/>
            <a:ext cx="6764776" cy="830997"/>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All that being said, the </a:t>
            </a:r>
            <a:r>
              <a:rPr lang="en-US" sz="1600" dirty="0">
                <a:solidFill>
                  <a:schemeClr val="bg1">
                    <a:lumMod val="65000"/>
                  </a:schemeClr>
                </a:solidFill>
              </a:rPr>
              <a:t>Retina</a:t>
            </a:r>
            <a:r>
              <a:rPr lang="en-US" sz="1600" i="1" dirty="0">
                <a:solidFill>
                  <a:schemeClr val="bg1">
                    <a:lumMod val="65000"/>
                  </a:schemeClr>
                </a:solidFill>
              </a:rPr>
              <a:t> book emphasizes two risk factors for RVO. Which two? (Note: One of them is not on the list above.)</a:t>
            </a:r>
          </a:p>
          <a:p>
            <a:r>
              <a:rPr lang="en-US" sz="1600" b="1" dirty="0">
                <a:solidFill>
                  <a:srgbClr val="0000FF"/>
                </a:solidFill>
              </a:rPr>
              <a:t>HTN</a:t>
            </a:r>
            <a:r>
              <a:rPr lang="en-US" sz="1600" dirty="0">
                <a:solidFill>
                  <a:srgbClr val="0000FF"/>
                </a:solidFill>
              </a:rPr>
              <a:t> and </a:t>
            </a:r>
            <a:r>
              <a:rPr lang="en-US" sz="1600" b="1" dirty="0">
                <a:solidFill>
                  <a:srgbClr val="0000FF"/>
                </a:solidFill>
              </a:rPr>
              <a:t>advancing age</a:t>
            </a:r>
          </a:p>
        </p:txBody>
      </p:sp>
      <p:sp>
        <p:nvSpPr>
          <p:cNvPr id="8" name="TextBox 7">
            <a:extLst>
              <a:ext uri="{FF2B5EF4-FFF2-40B4-BE49-F238E27FC236}">
                <a16:creationId xmlns:a16="http://schemas.microsoft.com/office/drawing/2014/main" id="{3B912A88-9173-4FD3-87A3-84645C41D697}"/>
              </a:ext>
            </a:extLst>
          </p:cNvPr>
          <p:cNvSpPr txBox="1"/>
          <p:nvPr/>
        </p:nvSpPr>
        <p:spPr>
          <a:xfrm>
            <a:off x="228600" y="4876800"/>
            <a:ext cx="4646913" cy="584775"/>
          </a:xfrm>
          <a:prstGeom prst="rect">
            <a:avLst/>
          </a:prstGeom>
          <a:solidFill>
            <a:schemeClr val="accent5">
              <a:lumMod val="75000"/>
            </a:schemeClr>
          </a:solidFill>
        </p:spPr>
        <p:txBody>
          <a:bodyPr wrap="none" rtlCol="0">
            <a:spAutoFit/>
          </a:bodyPr>
          <a:lstStyle/>
          <a:p>
            <a:r>
              <a:rPr lang="en-US" sz="1600" i="1" dirty="0">
                <a:solidFill>
                  <a:srgbClr val="0000FF"/>
                </a:solidFill>
              </a:rPr>
              <a:t>Which </a:t>
            </a:r>
            <a:r>
              <a:rPr lang="en-US" sz="1600" b="1" dirty="0">
                <a:solidFill>
                  <a:srgbClr val="0000FF"/>
                </a:solidFill>
              </a:rPr>
              <a:t>one</a:t>
            </a:r>
            <a:r>
              <a:rPr lang="en-US" sz="1600" i="1" dirty="0">
                <a:solidFill>
                  <a:srgbClr val="0000FF"/>
                </a:solidFill>
              </a:rPr>
              <a:t> factor is the </a:t>
            </a:r>
            <a:r>
              <a:rPr lang="en-US" sz="1600" dirty="0">
                <a:solidFill>
                  <a:srgbClr val="0000FF"/>
                </a:solidFill>
              </a:rPr>
              <a:t>strongest</a:t>
            </a:r>
            <a:r>
              <a:rPr lang="en-US" sz="1600" i="1" dirty="0">
                <a:solidFill>
                  <a:srgbClr val="0000FF"/>
                </a:solidFill>
              </a:rPr>
              <a:t> for CRVO?</a:t>
            </a:r>
            <a:endParaRPr lang="en-US" sz="1600" i="1" dirty="0">
              <a:solidFill>
                <a:schemeClr val="accent5">
                  <a:lumMod val="75000"/>
                </a:schemeClr>
              </a:solidFill>
            </a:endParaRPr>
          </a:p>
          <a:p>
            <a:r>
              <a:rPr lang="en-US" sz="1600" b="1" dirty="0">
                <a:solidFill>
                  <a:schemeClr val="accent5">
                    <a:lumMod val="75000"/>
                  </a:schemeClr>
                </a:solidFill>
              </a:rPr>
              <a:t>Age</a:t>
            </a:r>
            <a:r>
              <a:rPr lang="en-US" sz="1600" dirty="0">
                <a:solidFill>
                  <a:schemeClr val="accent5">
                    <a:lumMod val="75000"/>
                  </a:schemeClr>
                </a:solidFill>
              </a:rPr>
              <a:t>. Over  90%  of CRVO pts are older than  50.</a:t>
            </a:r>
          </a:p>
        </p:txBody>
      </p:sp>
      <p:sp>
        <p:nvSpPr>
          <p:cNvPr id="10" name="Rectangle 2">
            <a:extLst>
              <a:ext uri="{FF2B5EF4-FFF2-40B4-BE49-F238E27FC236}">
                <a16:creationId xmlns:a16="http://schemas.microsoft.com/office/drawing/2014/main" id="{E1D88BD8-D4D9-49CF-BBC7-38DD555C1D83}"/>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BE873B2B-41F0-40A0-B911-5DF5F533DDF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422048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31</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tx1">
                    <a:lumMod val="50000"/>
                    <a:lumOff val="50000"/>
                  </a:schemeClr>
                </a:solidFill>
              </a:rPr>
              <a:t>Regarding RVO risk factors—may I introduce ‘</a:t>
            </a:r>
            <a:r>
              <a:rPr lang="en-US" altLang="en-US" sz="1600" b="1" i="1" dirty="0">
                <a:solidFill>
                  <a:schemeClr val="tx1">
                    <a:lumMod val="50000"/>
                    <a:lumOff val="50000"/>
                  </a:schemeClr>
                </a:solidFill>
              </a:rPr>
              <a:t>the</a:t>
            </a:r>
            <a:r>
              <a:rPr lang="en-US" altLang="en-US" sz="1600" i="1" dirty="0">
                <a:solidFill>
                  <a:schemeClr val="tx1">
                    <a:lumMod val="50000"/>
                    <a:lumOff val="50000"/>
                  </a:schemeClr>
                </a:solidFill>
              </a:rPr>
              <a:t> </a:t>
            </a:r>
            <a:r>
              <a:rPr lang="en-US" altLang="en-US" sz="1600" b="1" i="1" dirty="0">
                <a:solidFill>
                  <a:schemeClr val="tx1">
                    <a:lumMod val="50000"/>
                    <a:lumOff val="50000"/>
                  </a:schemeClr>
                </a:solidFill>
              </a:rPr>
              <a:t>H’</a:t>
            </a:r>
            <a:r>
              <a:rPr lang="en-US" altLang="en-US" sz="1600" i="1" dirty="0">
                <a:solidFill>
                  <a:schemeClr val="tx1">
                    <a:lumMod val="50000"/>
                    <a:lumOff val="50000"/>
                  </a:schemeClr>
                </a:solidFill>
              </a:rPr>
              <a:t>s.’ You know three already; what are the others?</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ypertension</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dirty="0">
                <a:solidFill>
                  <a:schemeClr val="tx1">
                    <a:lumMod val="50000"/>
                    <a:lumOff val="50000"/>
                  </a:schemeClr>
                </a:solidFill>
              </a:rPr>
              <a:t>i</a:t>
            </a:r>
            <a:r>
              <a:rPr lang="en-US" altLang="en-US" sz="1600" dirty="0">
                <a:solidFill>
                  <a:schemeClr val="tx1">
                    <a:lumMod val="50000"/>
                    <a:lumOff val="50000"/>
                  </a:schemeClr>
                </a:solidFill>
              </a:rPr>
              <a:t>gh IOP (</a:t>
            </a:r>
            <a:r>
              <a:rPr lang="en-US" altLang="en-US" sz="1600" dirty="0" err="1">
                <a:solidFill>
                  <a:schemeClr val="tx1">
                    <a:lumMod val="50000"/>
                    <a:lumOff val="50000"/>
                  </a:schemeClr>
                </a:solidFill>
              </a:rPr>
              <a:t>ie</a:t>
            </a:r>
            <a:r>
              <a:rPr lang="en-US" altLang="en-US" sz="1600" dirty="0">
                <a:solidFill>
                  <a:schemeClr val="tx1">
                    <a:lumMod val="50000"/>
                    <a:lumOff val="50000"/>
                  </a:schemeClr>
                </a:solidFill>
              </a:rPr>
              <a:t>, OAG)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yperglycemia (in CRVO fer </a:t>
            </a:r>
            <a:r>
              <a:rPr lang="en-US" altLang="en-US" sz="1600" dirty="0" err="1">
                <a:solidFill>
                  <a:schemeClr val="tx1">
                    <a:lumMod val="50000"/>
                    <a:lumOff val="50000"/>
                  </a:schemeClr>
                </a:solidFill>
              </a:rPr>
              <a:t>shur</a:t>
            </a:r>
            <a:r>
              <a:rPr lang="en-US" altLang="en-US" sz="1600" dirty="0">
                <a:solidFill>
                  <a:schemeClr val="tx1">
                    <a:lumMod val="50000"/>
                    <a:lumOff val="50000"/>
                  </a:schemeClr>
                </a:solidFill>
              </a:rPr>
              <a:t>; not clear re BRVO)</a:t>
            </a:r>
          </a:p>
          <a:p>
            <a:pPr eaLnBrk="1" hangingPunct="1"/>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yperlipidemia</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ypercoagulability</a:t>
            </a:r>
          </a:p>
        </p:txBody>
      </p:sp>
      <p:sp>
        <p:nvSpPr>
          <p:cNvPr id="7" name="TextBox 6">
            <a:extLst>
              <a:ext uri="{FF2B5EF4-FFF2-40B4-BE49-F238E27FC236}">
                <a16:creationId xmlns:a16="http://schemas.microsoft.com/office/drawing/2014/main" id="{FB0B5E29-74B3-45F0-BF19-54DCE26A8D17}"/>
              </a:ext>
            </a:extLst>
          </p:cNvPr>
          <p:cNvSpPr txBox="1"/>
          <p:nvPr/>
        </p:nvSpPr>
        <p:spPr>
          <a:xfrm>
            <a:off x="855224" y="3951981"/>
            <a:ext cx="6764776" cy="830997"/>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All that being said, the </a:t>
            </a:r>
            <a:r>
              <a:rPr lang="en-US" sz="1600" dirty="0">
                <a:solidFill>
                  <a:schemeClr val="bg1">
                    <a:lumMod val="65000"/>
                  </a:schemeClr>
                </a:solidFill>
              </a:rPr>
              <a:t>Retina</a:t>
            </a:r>
            <a:r>
              <a:rPr lang="en-US" sz="1600" i="1" dirty="0">
                <a:solidFill>
                  <a:schemeClr val="bg1">
                    <a:lumMod val="65000"/>
                  </a:schemeClr>
                </a:solidFill>
              </a:rPr>
              <a:t> book emphasizes two risk factors for RVO. Which two? (Note: One of them is not on the list above.)</a:t>
            </a:r>
          </a:p>
          <a:p>
            <a:r>
              <a:rPr lang="en-US" sz="1600" b="1" dirty="0">
                <a:solidFill>
                  <a:schemeClr val="bg1">
                    <a:lumMod val="65000"/>
                  </a:schemeClr>
                </a:solidFill>
              </a:rPr>
              <a:t>HTN</a:t>
            </a:r>
            <a:r>
              <a:rPr lang="en-US" sz="1600" dirty="0">
                <a:solidFill>
                  <a:schemeClr val="bg1">
                    <a:lumMod val="65000"/>
                  </a:schemeClr>
                </a:solidFill>
              </a:rPr>
              <a:t> and </a:t>
            </a:r>
            <a:r>
              <a:rPr lang="en-US" sz="1600" b="1" dirty="0">
                <a:solidFill>
                  <a:srgbClr val="0000FF"/>
                </a:solidFill>
              </a:rPr>
              <a:t>advancing age</a:t>
            </a:r>
          </a:p>
        </p:txBody>
      </p:sp>
      <p:sp>
        <p:nvSpPr>
          <p:cNvPr id="8" name="TextBox 7">
            <a:extLst>
              <a:ext uri="{FF2B5EF4-FFF2-40B4-BE49-F238E27FC236}">
                <a16:creationId xmlns:a16="http://schemas.microsoft.com/office/drawing/2014/main" id="{3B912A88-9173-4FD3-87A3-84645C41D697}"/>
              </a:ext>
            </a:extLst>
          </p:cNvPr>
          <p:cNvSpPr txBox="1"/>
          <p:nvPr/>
        </p:nvSpPr>
        <p:spPr>
          <a:xfrm>
            <a:off x="228600" y="4876800"/>
            <a:ext cx="4646913" cy="584775"/>
          </a:xfrm>
          <a:prstGeom prst="rect">
            <a:avLst/>
          </a:prstGeom>
          <a:solidFill>
            <a:schemeClr val="accent5">
              <a:lumMod val="75000"/>
            </a:schemeClr>
          </a:solidFill>
        </p:spPr>
        <p:txBody>
          <a:bodyPr wrap="none" rtlCol="0">
            <a:spAutoFit/>
          </a:bodyPr>
          <a:lstStyle/>
          <a:p>
            <a:r>
              <a:rPr lang="en-US" sz="1600" i="1" dirty="0">
                <a:solidFill>
                  <a:srgbClr val="0000FF"/>
                </a:solidFill>
              </a:rPr>
              <a:t>Which </a:t>
            </a:r>
            <a:r>
              <a:rPr lang="en-US" sz="1600" b="1" dirty="0">
                <a:solidFill>
                  <a:srgbClr val="0000FF"/>
                </a:solidFill>
              </a:rPr>
              <a:t>one</a:t>
            </a:r>
            <a:r>
              <a:rPr lang="en-US" sz="1600" i="1" dirty="0">
                <a:solidFill>
                  <a:srgbClr val="0000FF"/>
                </a:solidFill>
              </a:rPr>
              <a:t> factor is the </a:t>
            </a:r>
            <a:r>
              <a:rPr lang="en-US" sz="1600" dirty="0">
                <a:solidFill>
                  <a:srgbClr val="0000FF"/>
                </a:solidFill>
              </a:rPr>
              <a:t>strongest</a:t>
            </a:r>
            <a:r>
              <a:rPr lang="en-US" sz="1600" i="1" dirty="0">
                <a:solidFill>
                  <a:srgbClr val="0000FF"/>
                </a:solidFill>
              </a:rPr>
              <a:t> for CRVO?</a:t>
            </a:r>
          </a:p>
          <a:p>
            <a:r>
              <a:rPr lang="en-US" sz="1600" b="1" dirty="0">
                <a:solidFill>
                  <a:srgbClr val="0000FF"/>
                </a:solidFill>
              </a:rPr>
              <a:t>Age</a:t>
            </a:r>
            <a:r>
              <a:rPr lang="en-US" sz="1600" dirty="0">
                <a:solidFill>
                  <a:srgbClr val="0000FF"/>
                </a:solidFill>
              </a:rPr>
              <a:t>. Over  90%  of CRVO pts are older than  50.</a:t>
            </a:r>
          </a:p>
        </p:txBody>
      </p:sp>
      <p:sp>
        <p:nvSpPr>
          <p:cNvPr id="10" name="Rectangle 9">
            <a:extLst>
              <a:ext uri="{FF2B5EF4-FFF2-40B4-BE49-F238E27FC236}">
                <a16:creationId xmlns:a16="http://schemas.microsoft.com/office/drawing/2014/main" id="{0A10F764-FD95-459F-BAF2-CC2FEA999D64}"/>
              </a:ext>
            </a:extLst>
          </p:cNvPr>
          <p:cNvSpPr/>
          <p:nvPr/>
        </p:nvSpPr>
        <p:spPr>
          <a:xfrm>
            <a:off x="1354576" y="5169187"/>
            <a:ext cx="457200"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2" name="Rectangle 11">
            <a:extLst>
              <a:ext uri="{FF2B5EF4-FFF2-40B4-BE49-F238E27FC236}">
                <a16:creationId xmlns:a16="http://schemas.microsoft.com/office/drawing/2014/main" id="{BF2B45EB-F4C6-4BE1-BD0B-DAD090E03010}"/>
              </a:ext>
            </a:extLst>
          </p:cNvPr>
          <p:cNvSpPr/>
          <p:nvPr/>
        </p:nvSpPr>
        <p:spPr>
          <a:xfrm>
            <a:off x="4402576" y="5143166"/>
            <a:ext cx="381000" cy="261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13" name="Rectangle 2">
            <a:extLst>
              <a:ext uri="{FF2B5EF4-FFF2-40B4-BE49-F238E27FC236}">
                <a16:creationId xmlns:a16="http://schemas.microsoft.com/office/drawing/2014/main" id="{3B0BEF83-A741-4141-BDCE-D71FB02978D2}"/>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9" name="TextBox 8">
            <a:extLst>
              <a:ext uri="{FF2B5EF4-FFF2-40B4-BE49-F238E27FC236}">
                <a16:creationId xmlns:a16="http://schemas.microsoft.com/office/drawing/2014/main" id="{40BE9E4C-A72D-490E-ADAE-8ACAC375FCE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525373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32</a:t>
            </a:fld>
            <a:endParaRPr lang="en-US" altLang="en-US"/>
          </a:p>
        </p:txBody>
      </p:sp>
      <p:sp>
        <p:nvSpPr>
          <p:cNvPr id="2" name="TextBox 1"/>
          <p:cNvSpPr txBox="1"/>
          <p:nvPr/>
        </p:nvSpPr>
        <p:spPr>
          <a:xfrm>
            <a:off x="457200" y="914400"/>
            <a:ext cx="8153399" cy="2062103"/>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a:t>
            </a:r>
            <a:r>
              <a:rPr lang="en-US" sz="1600" b="1" dirty="0">
                <a:solidFill>
                  <a:schemeClr val="bg1">
                    <a:lumMod val="75000"/>
                  </a:schemeClr>
                </a:solidFill>
              </a:rPr>
              <a:t>HTN is </a:t>
            </a:r>
            <a:r>
              <a:rPr lang="en-US" sz="1600" b="1" dirty="0" err="1">
                <a:solidFill>
                  <a:schemeClr val="bg1">
                    <a:lumMod val="75000"/>
                  </a:schemeClr>
                </a:solidFill>
              </a:rPr>
              <a:t>mos</a:t>
            </a:r>
            <a:r>
              <a:rPr lang="en-US" sz="1600" b="1" dirty="0">
                <a:solidFill>
                  <a:schemeClr val="bg1">
                    <a:lumMod val="75000"/>
                  </a:schemeClr>
                </a:solidFill>
              </a:rPr>
              <a:t> def a risk factor for all forms of RVO</a:t>
            </a:r>
          </a:p>
        </p:txBody>
      </p:sp>
      <p:sp>
        <p:nvSpPr>
          <p:cNvPr id="3" name="TextBox 2">
            <a:extLst>
              <a:ext uri="{FF2B5EF4-FFF2-40B4-BE49-F238E27FC236}">
                <a16:creationId xmlns:a16="http://schemas.microsoft.com/office/drawing/2014/main" id="{49DB9BC2-019E-42A8-9C4F-C91E87626B57}"/>
              </a:ext>
            </a:extLst>
          </p:cNvPr>
          <p:cNvSpPr txBox="1"/>
          <p:nvPr/>
        </p:nvSpPr>
        <p:spPr>
          <a:xfrm>
            <a:off x="556591" y="3124200"/>
            <a:ext cx="6453809" cy="2031325"/>
          </a:xfrm>
          <a:prstGeom prst="rect">
            <a:avLst/>
          </a:prstGeom>
          <a:solidFill>
            <a:srgbClr val="CCFFCC"/>
          </a:solidFill>
        </p:spPr>
        <p:txBody>
          <a:bodyPr wrap="square" rtlCol="0">
            <a:spAutoFit/>
          </a:bodyPr>
          <a:lstStyle/>
          <a:p>
            <a:r>
              <a:rPr lang="en-US" sz="1400" i="1" dirty="0">
                <a:solidFill>
                  <a:schemeClr val="bg1">
                    <a:lumMod val="75000"/>
                  </a:schemeClr>
                </a:solidFill>
              </a:rPr>
              <a:t>In a sense, HTN is a ‘double risk factor.’ What sense is being referred to here?</a:t>
            </a:r>
          </a:p>
          <a:p>
            <a:r>
              <a:rPr lang="en-US" sz="1400" dirty="0">
                <a:solidFill>
                  <a:schemeClr val="bg1">
                    <a:lumMod val="75000"/>
                  </a:schemeClr>
                </a:solidFill>
              </a:rPr>
              <a:t>In the sense that not only is HTN itself a risk factor, but the </a:t>
            </a:r>
            <a:r>
              <a:rPr lang="en-US" sz="1400" b="1" dirty="0">
                <a:solidFill>
                  <a:schemeClr val="bg1">
                    <a:lumMod val="75000"/>
                  </a:schemeClr>
                </a:solidFill>
              </a:rPr>
              <a:t>treatment</a:t>
            </a:r>
            <a:r>
              <a:rPr lang="en-US" sz="1400" dirty="0">
                <a:solidFill>
                  <a:schemeClr val="bg1">
                    <a:lumMod val="75000"/>
                  </a:schemeClr>
                </a:solidFill>
              </a:rPr>
              <a:t> of HTN can also increase the risk of a RVO event</a:t>
            </a:r>
          </a:p>
          <a:p>
            <a:endParaRPr lang="en-US" sz="1400" dirty="0">
              <a:solidFill>
                <a:schemeClr val="bg1">
                  <a:lumMod val="75000"/>
                </a:schemeClr>
              </a:solidFill>
            </a:endParaRPr>
          </a:p>
          <a:p>
            <a:r>
              <a:rPr lang="en-US" sz="1400" i="1" dirty="0">
                <a:solidFill>
                  <a:schemeClr val="bg1">
                    <a:lumMod val="75000"/>
                  </a:schemeClr>
                </a:solidFill>
              </a:rPr>
              <a:t>How might the </a:t>
            </a:r>
            <a:r>
              <a:rPr lang="en-US" sz="1400" i="1" dirty="0" err="1">
                <a:solidFill>
                  <a:schemeClr val="bg1">
                    <a:lumMod val="75000"/>
                  </a:schemeClr>
                </a:solidFill>
              </a:rPr>
              <a:t>tx</a:t>
            </a:r>
            <a:r>
              <a:rPr lang="en-US" sz="1400" i="1" dirty="0">
                <a:solidFill>
                  <a:schemeClr val="bg1">
                    <a:lumMod val="75000"/>
                  </a:schemeClr>
                </a:solidFill>
              </a:rPr>
              <a:t> of HTN be causative vis a vis an RVO?</a:t>
            </a:r>
          </a:p>
          <a:p>
            <a:r>
              <a:rPr lang="en-US" sz="1400" dirty="0">
                <a:solidFill>
                  <a:schemeClr val="bg1">
                    <a:lumMod val="75000"/>
                  </a:schemeClr>
                </a:solidFill>
              </a:rPr>
              <a:t>Recumbent positioning during sleep increases retinal venous pressure. If this increased pressure is accompanied by a decrease in perfusion pressure,       the resulting venous stasis can lead to thrombus formation. For this reason,   BP management in RVO pts should be adjusted to avoid nocturnal hypotension.</a:t>
            </a:r>
          </a:p>
        </p:txBody>
      </p:sp>
      <p:sp>
        <p:nvSpPr>
          <p:cNvPr id="5" name="TextBox 4">
            <a:extLst>
              <a:ext uri="{FF2B5EF4-FFF2-40B4-BE49-F238E27FC236}">
                <a16:creationId xmlns:a16="http://schemas.microsoft.com/office/drawing/2014/main" id="{3BA2C360-1A6F-403D-A213-27A1CBCC579E}"/>
              </a:ext>
            </a:extLst>
          </p:cNvPr>
          <p:cNvSpPr txBox="1"/>
          <p:nvPr/>
        </p:nvSpPr>
        <p:spPr>
          <a:xfrm>
            <a:off x="1698393" y="2514600"/>
            <a:ext cx="4702407" cy="830997"/>
          </a:xfrm>
          <a:prstGeom prst="rect">
            <a:avLst/>
          </a:prstGeom>
          <a:solidFill>
            <a:srgbClr val="002060"/>
          </a:solidFill>
        </p:spPr>
        <p:txBody>
          <a:bodyPr wrap="square" rtlCol="0">
            <a:spAutoFit/>
          </a:bodyPr>
          <a:lstStyle/>
          <a:p>
            <a:r>
              <a:rPr lang="en-US" sz="1600" i="1" dirty="0">
                <a:solidFill>
                  <a:schemeClr val="tx1">
                    <a:lumMod val="50000"/>
                    <a:lumOff val="50000"/>
                  </a:schemeClr>
                </a:solidFill>
              </a:rPr>
              <a:t>What about diabetes—is it a risk factor for RVO?</a:t>
            </a:r>
          </a:p>
          <a:p>
            <a:r>
              <a:rPr lang="en-US" sz="1600" dirty="0">
                <a:solidFill>
                  <a:schemeClr val="tx1">
                    <a:lumMod val="50000"/>
                    <a:lumOff val="50000"/>
                  </a:schemeClr>
                </a:solidFill>
              </a:rPr>
              <a:t>The data are split on this, suggesting it is a risk factor for  </a:t>
            </a:r>
            <a:r>
              <a:rPr lang="en-US" sz="1600" b="1" dirty="0">
                <a:solidFill>
                  <a:schemeClr val="tx1">
                    <a:lumMod val="50000"/>
                    <a:lumOff val="50000"/>
                  </a:schemeClr>
                </a:solidFill>
              </a:rPr>
              <a:t>central</a:t>
            </a:r>
            <a:r>
              <a:rPr lang="en-US" sz="1600" dirty="0">
                <a:solidFill>
                  <a:schemeClr val="tx1">
                    <a:lumMod val="50000"/>
                    <a:lumOff val="50000"/>
                  </a:schemeClr>
                </a:solidFill>
              </a:rPr>
              <a:t>  RVO, but not for  </a:t>
            </a:r>
            <a:r>
              <a:rPr lang="en-US" sz="1600" b="1" dirty="0">
                <a:solidFill>
                  <a:schemeClr val="tx1">
                    <a:lumMod val="50000"/>
                    <a:lumOff val="50000"/>
                  </a:schemeClr>
                </a:solidFill>
              </a:rPr>
              <a:t>branch </a:t>
            </a:r>
            <a:r>
              <a:rPr lang="en-US" sz="1600" dirty="0">
                <a:solidFill>
                  <a:schemeClr val="tx1">
                    <a:lumMod val="50000"/>
                    <a:lumOff val="50000"/>
                  </a:schemeClr>
                </a:solidFill>
              </a:rPr>
              <a:t> RVO</a:t>
            </a:r>
          </a:p>
        </p:txBody>
      </p:sp>
      <p:sp>
        <p:nvSpPr>
          <p:cNvPr id="6" name="TextBox 1">
            <a:extLst>
              <a:ext uri="{FF2B5EF4-FFF2-40B4-BE49-F238E27FC236}">
                <a16:creationId xmlns:a16="http://schemas.microsoft.com/office/drawing/2014/main" id="{6B05C4FB-5239-4E9A-B706-52E01E7DF7B4}"/>
              </a:ext>
            </a:extLst>
          </p:cNvPr>
          <p:cNvSpPr txBox="1">
            <a:spLocks noChangeArrowheads="1"/>
          </p:cNvSpPr>
          <p:nvPr/>
        </p:nvSpPr>
        <p:spPr bwMode="auto">
          <a:xfrm>
            <a:off x="1458796" y="1975990"/>
            <a:ext cx="5181600" cy="1908215"/>
          </a:xfrm>
          <a:prstGeom prst="rect">
            <a:avLst/>
          </a:prstGeom>
          <a:solidFill>
            <a:schemeClr val="tx1"/>
          </a:solidFill>
          <a:ln>
            <a:noFill/>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Tx/>
              <a:buSzTx/>
              <a:buFontTx/>
              <a:buNone/>
            </a:pPr>
            <a:r>
              <a:rPr lang="en-US" altLang="en-US" sz="1600" i="1" dirty="0">
                <a:solidFill>
                  <a:schemeClr val="tx1">
                    <a:lumMod val="50000"/>
                    <a:lumOff val="50000"/>
                  </a:schemeClr>
                </a:solidFill>
              </a:rPr>
              <a:t>Regarding RVO risk factors—may I introduce ‘</a:t>
            </a:r>
            <a:r>
              <a:rPr lang="en-US" altLang="en-US" sz="1600" b="1" i="1" dirty="0">
                <a:solidFill>
                  <a:schemeClr val="tx1">
                    <a:lumMod val="50000"/>
                    <a:lumOff val="50000"/>
                  </a:schemeClr>
                </a:solidFill>
              </a:rPr>
              <a:t>the</a:t>
            </a:r>
            <a:r>
              <a:rPr lang="en-US" altLang="en-US" sz="1600" i="1" dirty="0">
                <a:solidFill>
                  <a:schemeClr val="tx1">
                    <a:lumMod val="50000"/>
                    <a:lumOff val="50000"/>
                  </a:schemeClr>
                </a:solidFill>
              </a:rPr>
              <a:t> </a:t>
            </a:r>
            <a:r>
              <a:rPr lang="en-US" altLang="en-US" sz="1600" b="1" i="1" dirty="0">
                <a:solidFill>
                  <a:schemeClr val="tx1">
                    <a:lumMod val="50000"/>
                    <a:lumOff val="50000"/>
                  </a:schemeClr>
                </a:solidFill>
              </a:rPr>
              <a:t>H’</a:t>
            </a:r>
            <a:r>
              <a:rPr lang="en-US" altLang="en-US" sz="1600" i="1" dirty="0">
                <a:solidFill>
                  <a:schemeClr val="tx1">
                    <a:lumMod val="50000"/>
                    <a:lumOff val="50000"/>
                  </a:schemeClr>
                </a:solidFill>
              </a:rPr>
              <a:t>s.’ You know three already; what are the others?</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ypertension</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dirty="0">
                <a:solidFill>
                  <a:schemeClr val="tx1">
                    <a:lumMod val="50000"/>
                    <a:lumOff val="50000"/>
                  </a:schemeClr>
                </a:solidFill>
              </a:rPr>
              <a:t>i</a:t>
            </a:r>
            <a:r>
              <a:rPr lang="en-US" altLang="en-US" sz="1600" dirty="0">
                <a:solidFill>
                  <a:schemeClr val="tx1">
                    <a:lumMod val="50000"/>
                    <a:lumOff val="50000"/>
                  </a:schemeClr>
                </a:solidFill>
              </a:rPr>
              <a:t>gh IOP (</a:t>
            </a:r>
            <a:r>
              <a:rPr lang="en-US" altLang="en-US" sz="1600" dirty="0" err="1">
                <a:solidFill>
                  <a:schemeClr val="tx1">
                    <a:lumMod val="50000"/>
                    <a:lumOff val="50000"/>
                  </a:schemeClr>
                </a:solidFill>
              </a:rPr>
              <a:t>ie</a:t>
            </a:r>
            <a:r>
              <a:rPr lang="en-US" altLang="en-US" sz="1600" dirty="0">
                <a:solidFill>
                  <a:schemeClr val="tx1">
                    <a:lumMod val="50000"/>
                    <a:lumOff val="50000"/>
                  </a:schemeClr>
                </a:solidFill>
              </a:rPr>
              <a:t>, OAG) </a:t>
            </a:r>
          </a:p>
          <a:p>
            <a:pPr eaLnBrk="1" hangingPunct="1">
              <a:spcBef>
                <a:spcPct val="0"/>
              </a:spcBef>
              <a:buClrTx/>
              <a:buSzTx/>
              <a:buFontTx/>
              <a:buNone/>
            </a:pPr>
            <a:r>
              <a:rPr lang="en-US" altLang="en-US" sz="1600" dirty="0">
                <a:solidFill>
                  <a:schemeClr val="tx1">
                    <a:lumMod val="50000"/>
                    <a:lumOff val="50000"/>
                  </a:schemeClr>
                </a:solidFill>
              </a:rPr>
              <a:t>--</a:t>
            </a:r>
            <a:r>
              <a:rPr lang="en-US" altLang="en-US" b="1" dirty="0">
                <a:solidFill>
                  <a:schemeClr val="tx1">
                    <a:lumMod val="50000"/>
                    <a:lumOff val="50000"/>
                  </a:schemeClr>
                </a:solidFill>
              </a:rPr>
              <a:t>H</a:t>
            </a:r>
            <a:r>
              <a:rPr lang="en-US" altLang="en-US" sz="1600" dirty="0">
                <a:solidFill>
                  <a:schemeClr val="tx1">
                    <a:lumMod val="50000"/>
                    <a:lumOff val="50000"/>
                  </a:schemeClr>
                </a:solidFill>
              </a:rPr>
              <a:t>yperglycemia (in CRVO fer </a:t>
            </a:r>
            <a:r>
              <a:rPr lang="en-US" altLang="en-US" sz="1600" dirty="0" err="1">
                <a:solidFill>
                  <a:schemeClr val="tx1">
                    <a:lumMod val="50000"/>
                    <a:lumOff val="50000"/>
                  </a:schemeClr>
                </a:solidFill>
              </a:rPr>
              <a:t>shur</a:t>
            </a:r>
            <a:r>
              <a:rPr lang="en-US" altLang="en-US" sz="1600" dirty="0">
                <a:solidFill>
                  <a:schemeClr val="tx1">
                    <a:lumMod val="50000"/>
                    <a:lumOff val="50000"/>
                  </a:schemeClr>
                </a:solidFill>
              </a:rPr>
              <a:t>; not clear re BRVO)</a:t>
            </a:r>
          </a:p>
          <a:p>
            <a:pPr eaLnBrk="1" hangingPunct="1"/>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yperlipidemia</a:t>
            </a:r>
          </a:p>
          <a:p>
            <a:pPr eaLnBrk="1" hangingPunct="1">
              <a:spcBef>
                <a:spcPct val="0"/>
              </a:spcBef>
              <a:buClrTx/>
              <a:buSzTx/>
              <a:buFontTx/>
              <a:buNone/>
            </a:pPr>
            <a:r>
              <a:rPr lang="en-US" altLang="en-US" sz="1600" dirty="0">
                <a:solidFill>
                  <a:schemeClr val="tx1">
                    <a:lumMod val="50000"/>
                    <a:lumOff val="50000"/>
                  </a:schemeClr>
                </a:solidFill>
              </a:rPr>
              <a:t>--</a:t>
            </a:r>
            <a:r>
              <a:rPr lang="en-US" altLang="en-US" sz="1600" b="1" dirty="0">
                <a:solidFill>
                  <a:schemeClr val="tx1">
                    <a:lumMod val="50000"/>
                    <a:lumOff val="50000"/>
                  </a:schemeClr>
                </a:solidFill>
              </a:rPr>
              <a:t>H</a:t>
            </a:r>
            <a:r>
              <a:rPr lang="en-US" altLang="en-US" sz="1600" dirty="0">
                <a:solidFill>
                  <a:schemeClr val="tx1">
                    <a:lumMod val="50000"/>
                    <a:lumOff val="50000"/>
                  </a:schemeClr>
                </a:solidFill>
              </a:rPr>
              <a:t>ypercoagulability</a:t>
            </a:r>
          </a:p>
        </p:txBody>
      </p:sp>
      <p:sp>
        <p:nvSpPr>
          <p:cNvPr id="7" name="TextBox 6">
            <a:extLst>
              <a:ext uri="{FF2B5EF4-FFF2-40B4-BE49-F238E27FC236}">
                <a16:creationId xmlns:a16="http://schemas.microsoft.com/office/drawing/2014/main" id="{FB0B5E29-74B3-45F0-BF19-54DCE26A8D17}"/>
              </a:ext>
            </a:extLst>
          </p:cNvPr>
          <p:cNvSpPr txBox="1"/>
          <p:nvPr/>
        </p:nvSpPr>
        <p:spPr>
          <a:xfrm>
            <a:off x="855224" y="3951981"/>
            <a:ext cx="6764776" cy="830997"/>
          </a:xfrm>
          <a:prstGeom prst="rect">
            <a:avLst/>
          </a:prstGeom>
          <a:solidFill>
            <a:schemeClr val="accent6">
              <a:lumMod val="40000"/>
              <a:lumOff val="60000"/>
            </a:schemeClr>
          </a:solidFill>
        </p:spPr>
        <p:txBody>
          <a:bodyPr wrap="square" rtlCol="0">
            <a:spAutoFit/>
          </a:bodyPr>
          <a:lstStyle/>
          <a:p>
            <a:r>
              <a:rPr lang="en-US" sz="1600" i="1" dirty="0">
                <a:solidFill>
                  <a:schemeClr val="bg1">
                    <a:lumMod val="65000"/>
                  </a:schemeClr>
                </a:solidFill>
              </a:rPr>
              <a:t>All that being said, the </a:t>
            </a:r>
            <a:r>
              <a:rPr lang="en-US" sz="1600" dirty="0">
                <a:solidFill>
                  <a:schemeClr val="bg1">
                    <a:lumMod val="65000"/>
                  </a:schemeClr>
                </a:solidFill>
              </a:rPr>
              <a:t>Retina</a:t>
            </a:r>
            <a:r>
              <a:rPr lang="en-US" sz="1600" i="1" dirty="0">
                <a:solidFill>
                  <a:schemeClr val="bg1">
                    <a:lumMod val="65000"/>
                  </a:schemeClr>
                </a:solidFill>
              </a:rPr>
              <a:t> book emphasizes two risk factors for RVO. Which two? (Note: One of them is not on the list above.)</a:t>
            </a:r>
          </a:p>
          <a:p>
            <a:r>
              <a:rPr lang="en-US" sz="1600" b="1" dirty="0">
                <a:solidFill>
                  <a:schemeClr val="bg1">
                    <a:lumMod val="65000"/>
                  </a:schemeClr>
                </a:solidFill>
              </a:rPr>
              <a:t>HTN</a:t>
            </a:r>
            <a:r>
              <a:rPr lang="en-US" sz="1600" dirty="0">
                <a:solidFill>
                  <a:schemeClr val="bg1">
                    <a:lumMod val="65000"/>
                  </a:schemeClr>
                </a:solidFill>
              </a:rPr>
              <a:t> and </a:t>
            </a:r>
            <a:r>
              <a:rPr lang="en-US" sz="1600" b="1" dirty="0">
                <a:solidFill>
                  <a:srgbClr val="0000FF"/>
                </a:solidFill>
              </a:rPr>
              <a:t>advancing age</a:t>
            </a:r>
          </a:p>
        </p:txBody>
      </p:sp>
      <p:sp>
        <p:nvSpPr>
          <p:cNvPr id="8" name="TextBox 7">
            <a:extLst>
              <a:ext uri="{FF2B5EF4-FFF2-40B4-BE49-F238E27FC236}">
                <a16:creationId xmlns:a16="http://schemas.microsoft.com/office/drawing/2014/main" id="{3B912A88-9173-4FD3-87A3-84645C41D697}"/>
              </a:ext>
            </a:extLst>
          </p:cNvPr>
          <p:cNvSpPr txBox="1"/>
          <p:nvPr/>
        </p:nvSpPr>
        <p:spPr>
          <a:xfrm>
            <a:off x="228600" y="4876800"/>
            <a:ext cx="4646913" cy="584775"/>
          </a:xfrm>
          <a:prstGeom prst="rect">
            <a:avLst/>
          </a:prstGeom>
          <a:solidFill>
            <a:schemeClr val="accent5">
              <a:lumMod val="75000"/>
            </a:schemeClr>
          </a:solidFill>
        </p:spPr>
        <p:txBody>
          <a:bodyPr wrap="none" rtlCol="0">
            <a:spAutoFit/>
          </a:bodyPr>
          <a:lstStyle/>
          <a:p>
            <a:r>
              <a:rPr lang="en-US" sz="1600" i="1" dirty="0">
                <a:solidFill>
                  <a:srgbClr val="0000FF"/>
                </a:solidFill>
              </a:rPr>
              <a:t>Which </a:t>
            </a:r>
            <a:r>
              <a:rPr lang="en-US" sz="1600" b="1" dirty="0">
                <a:solidFill>
                  <a:srgbClr val="0000FF"/>
                </a:solidFill>
              </a:rPr>
              <a:t>one</a:t>
            </a:r>
            <a:r>
              <a:rPr lang="en-US" sz="1600" i="1" dirty="0">
                <a:solidFill>
                  <a:srgbClr val="0000FF"/>
                </a:solidFill>
              </a:rPr>
              <a:t> factor is the </a:t>
            </a:r>
            <a:r>
              <a:rPr lang="en-US" sz="1600" dirty="0">
                <a:solidFill>
                  <a:srgbClr val="0000FF"/>
                </a:solidFill>
              </a:rPr>
              <a:t>strongest</a:t>
            </a:r>
            <a:r>
              <a:rPr lang="en-US" sz="1600" i="1" dirty="0">
                <a:solidFill>
                  <a:srgbClr val="0000FF"/>
                </a:solidFill>
              </a:rPr>
              <a:t> for CRVO?</a:t>
            </a:r>
          </a:p>
          <a:p>
            <a:r>
              <a:rPr lang="en-US" sz="1600" b="1" dirty="0">
                <a:solidFill>
                  <a:srgbClr val="0000FF"/>
                </a:solidFill>
              </a:rPr>
              <a:t>Age</a:t>
            </a:r>
            <a:r>
              <a:rPr lang="en-US" sz="1600" dirty="0">
                <a:solidFill>
                  <a:srgbClr val="0000FF"/>
                </a:solidFill>
              </a:rPr>
              <a:t>. Over  90%  of CRVO pts are older than  50!</a:t>
            </a:r>
          </a:p>
        </p:txBody>
      </p:sp>
      <p:sp>
        <p:nvSpPr>
          <p:cNvPr id="10" name="Rectangle 2">
            <a:extLst>
              <a:ext uri="{FF2B5EF4-FFF2-40B4-BE49-F238E27FC236}">
                <a16:creationId xmlns:a16="http://schemas.microsoft.com/office/drawing/2014/main" id="{053ECD66-1251-437F-8B5A-CA32DC0124A9}"/>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9" name="TextBox 8">
            <a:extLst>
              <a:ext uri="{FF2B5EF4-FFF2-40B4-BE49-F238E27FC236}">
                <a16:creationId xmlns:a16="http://schemas.microsoft.com/office/drawing/2014/main" id="{27E45B2A-4A39-4021-A0E6-81C419D6802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775146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33</a:t>
            </a:fld>
            <a:endParaRPr lang="en-US" altLang="en-US"/>
          </a:p>
        </p:txBody>
      </p:sp>
      <p:sp>
        <p:nvSpPr>
          <p:cNvPr id="2" name="TextBox 1"/>
          <p:cNvSpPr txBox="1"/>
          <p:nvPr/>
        </p:nvSpPr>
        <p:spPr>
          <a:xfrm>
            <a:off x="457200" y="914400"/>
            <a:ext cx="8153399" cy="2554545"/>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p>
          <a:p>
            <a:endParaRPr lang="en-US" sz="1600" dirty="0">
              <a:solidFill>
                <a:srgbClr val="0000FF"/>
              </a:solidFill>
            </a:endParaRPr>
          </a:p>
          <a:p>
            <a:r>
              <a:rPr lang="en-US" sz="1600" i="1" dirty="0">
                <a:solidFill>
                  <a:srgbClr val="0000FF"/>
                </a:solidFill>
              </a:rPr>
              <a:t>What role does vasculopathy play in the genesis of a RVO?</a:t>
            </a:r>
            <a:endParaRPr lang="en-US" sz="1600" dirty="0"/>
          </a:p>
        </p:txBody>
      </p:sp>
      <p:sp>
        <p:nvSpPr>
          <p:cNvPr id="5" name="Rectangle 2">
            <a:extLst>
              <a:ext uri="{FF2B5EF4-FFF2-40B4-BE49-F238E27FC236}">
                <a16:creationId xmlns:a16="http://schemas.microsoft.com/office/drawing/2014/main" id="{7A4C574A-5417-4EB7-821A-1661B65173C4}"/>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C7BD20D6-A4C2-4BC7-9448-97F54BABDE9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293675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34</a:t>
            </a:fld>
            <a:endParaRPr lang="en-US" altLang="en-US"/>
          </a:p>
        </p:txBody>
      </p:sp>
      <p:sp>
        <p:nvSpPr>
          <p:cNvPr id="2" name="TextBox 1"/>
          <p:cNvSpPr txBox="1"/>
          <p:nvPr/>
        </p:nvSpPr>
        <p:spPr>
          <a:xfrm>
            <a:off x="457200" y="914400"/>
            <a:ext cx="8153399" cy="3293209"/>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p>
          <a:p>
            <a:endParaRPr lang="en-US" sz="1600" dirty="0">
              <a:solidFill>
                <a:srgbClr val="0000FF"/>
              </a:solidFill>
            </a:endParaRPr>
          </a:p>
          <a:p>
            <a:r>
              <a:rPr lang="en-US" sz="1600" i="1" dirty="0">
                <a:solidFill>
                  <a:srgbClr val="0000FF"/>
                </a:solidFill>
              </a:rPr>
              <a:t>What role does vasculopathy play in the genesis of a RVO?</a:t>
            </a:r>
          </a:p>
          <a:p>
            <a:r>
              <a:rPr lang="en-US" sz="1600" dirty="0">
                <a:solidFill>
                  <a:srgbClr val="0000FF"/>
                </a:solidFill>
              </a:rPr>
              <a:t>Vasculopathy contributes to the development of atherosclerotic dz. And it’s atherosclerotic changes to retinal arterial vessels that cause them to impinge upon and compress adjacent venous vessels. </a:t>
            </a:r>
            <a:endParaRPr lang="en-US" sz="1600" dirty="0"/>
          </a:p>
        </p:txBody>
      </p:sp>
      <p:sp>
        <p:nvSpPr>
          <p:cNvPr id="5" name="Rectangle 2">
            <a:extLst>
              <a:ext uri="{FF2B5EF4-FFF2-40B4-BE49-F238E27FC236}">
                <a16:creationId xmlns:a16="http://schemas.microsoft.com/office/drawing/2014/main" id="{725F6549-790F-4A88-8A65-6B069773B0EF}"/>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330FE4F0-2CF4-44AA-81C0-221E2EA6FC5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775238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35</a:t>
            </a:fld>
            <a:endParaRPr lang="en-US" altLang="en-US"/>
          </a:p>
        </p:txBody>
      </p:sp>
      <p:sp>
        <p:nvSpPr>
          <p:cNvPr id="2" name="TextBox 1"/>
          <p:cNvSpPr txBox="1"/>
          <p:nvPr/>
        </p:nvSpPr>
        <p:spPr>
          <a:xfrm>
            <a:off x="457200" y="914400"/>
            <a:ext cx="8153399" cy="4031873"/>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p>
          <a:p>
            <a:endParaRPr lang="en-US" sz="1600" dirty="0">
              <a:solidFill>
                <a:srgbClr val="0000FF"/>
              </a:solidFill>
            </a:endParaRPr>
          </a:p>
          <a:p>
            <a:r>
              <a:rPr lang="en-US" sz="1600" i="1" dirty="0">
                <a:solidFill>
                  <a:srgbClr val="0000FF"/>
                </a:solidFill>
              </a:rPr>
              <a:t>What role does vasculopathy play in the genesis of a RVO?</a:t>
            </a:r>
          </a:p>
          <a:p>
            <a:r>
              <a:rPr lang="en-US" sz="1600" dirty="0">
                <a:solidFill>
                  <a:srgbClr val="0000FF"/>
                </a:solidFill>
              </a:rPr>
              <a:t>Vasculopathy contributes to the development of atherosclerotic dz. And it’s atherosclerotic changes to retinal arterial vessels that cause them to impinge upon and compress adjacent venous vessels. </a:t>
            </a:r>
            <a:r>
              <a:rPr lang="en-US" sz="1600" dirty="0"/>
              <a:t>Impingement impedes blood flow through the venous vessel, as well as damages its endothelial cells.</a:t>
            </a:r>
            <a:r>
              <a:rPr lang="en-US" sz="1600" dirty="0">
                <a:solidFill>
                  <a:srgbClr val="0000FF"/>
                </a:solidFill>
              </a:rPr>
              <a:t> </a:t>
            </a:r>
            <a:r>
              <a:rPr lang="en-US" sz="1600" dirty="0"/>
              <a:t>The combination of endothelial damage and impeded blood flow initiates the clotting cascade, the result being formation of a thrombus.</a:t>
            </a:r>
          </a:p>
        </p:txBody>
      </p:sp>
      <p:sp>
        <p:nvSpPr>
          <p:cNvPr id="5" name="Rectangle 2">
            <a:extLst>
              <a:ext uri="{FF2B5EF4-FFF2-40B4-BE49-F238E27FC236}">
                <a16:creationId xmlns:a16="http://schemas.microsoft.com/office/drawing/2014/main" id="{13F4CA1D-E46F-48DA-8A01-B12158A528D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3F53B5CD-2344-420A-B226-9BC49009F01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813796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36</a:t>
            </a:fld>
            <a:endParaRPr lang="en-US" altLang="en-US"/>
          </a:p>
        </p:txBody>
      </p:sp>
      <p:sp>
        <p:nvSpPr>
          <p:cNvPr id="2" name="TextBox 1"/>
          <p:cNvSpPr txBox="1"/>
          <p:nvPr/>
        </p:nvSpPr>
        <p:spPr>
          <a:xfrm>
            <a:off x="457200" y="914400"/>
            <a:ext cx="8153399" cy="5016758"/>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p>
          <a:p>
            <a:endParaRPr lang="en-US" sz="1600" dirty="0">
              <a:solidFill>
                <a:srgbClr val="0000FF"/>
              </a:solidFill>
            </a:endParaRPr>
          </a:p>
          <a:p>
            <a:r>
              <a:rPr lang="en-US" sz="1600" i="1" dirty="0">
                <a:solidFill>
                  <a:srgbClr val="0000FF"/>
                </a:solidFill>
              </a:rPr>
              <a:t>What role does vasculopathy play in the genesis of a RVO?</a:t>
            </a:r>
          </a:p>
          <a:p>
            <a:r>
              <a:rPr lang="en-US" sz="1600" dirty="0">
                <a:solidFill>
                  <a:srgbClr val="0000FF"/>
                </a:solidFill>
              </a:rPr>
              <a:t>Vasculopathy contributes to the development of atherosclerotic dz. And it’s atherosclerotic changes to retinal arterial vessels that cause them to impinge upon and compress adjacent venous vessels. </a:t>
            </a:r>
            <a:r>
              <a:rPr lang="en-US" sz="1600" dirty="0"/>
              <a:t>Impingement impedes blood flow through the venous vessel, as well as damages its endothelial cells.</a:t>
            </a:r>
            <a:r>
              <a:rPr lang="en-US" sz="1600" dirty="0">
                <a:solidFill>
                  <a:srgbClr val="0000FF"/>
                </a:solidFill>
              </a:rPr>
              <a:t> </a:t>
            </a:r>
            <a:r>
              <a:rPr lang="en-US" sz="1600" dirty="0"/>
              <a:t>The combination of endothelial damage and impeded blood flow initiates the clotting cascade, the result being formation of a thrombus.</a:t>
            </a:r>
          </a:p>
          <a:p>
            <a:endParaRPr lang="en-US" sz="1600" i="1" dirty="0"/>
          </a:p>
          <a:p>
            <a:r>
              <a:rPr lang="en-US" sz="1600" i="1" dirty="0">
                <a:solidFill>
                  <a:srgbClr val="0000FF"/>
                </a:solidFill>
              </a:rPr>
              <a:t>What two DFE findings are the hallmark of an RVO event?</a:t>
            </a:r>
          </a:p>
          <a:p>
            <a:r>
              <a:rPr lang="en-US" sz="1600" dirty="0">
                <a:solidFill>
                  <a:srgbClr val="0000FF"/>
                </a:solidFill>
              </a:rPr>
              <a:t>--</a:t>
            </a:r>
          </a:p>
          <a:p>
            <a:r>
              <a:rPr lang="en-US" sz="1600" dirty="0">
                <a:solidFill>
                  <a:srgbClr val="0000FF"/>
                </a:solidFill>
              </a:rPr>
              <a:t>--</a:t>
            </a:r>
          </a:p>
        </p:txBody>
      </p:sp>
      <p:sp>
        <p:nvSpPr>
          <p:cNvPr id="5" name="Rectangle 2">
            <a:extLst>
              <a:ext uri="{FF2B5EF4-FFF2-40B4-BE49-F238E27FC236}">
                <a16:creationId xmlns:a16="http://schemas.microsoft.com/office/drawing/2014/main" id="{BC499B11-F526-44B8-AC66-8D930DEB5A51}"/>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5EA2FBE5-DE34-4AD3-AA96-8A8526CA09F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835624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37</a:t>
            </a:fld>
            <a:endParaRPr lang="en-US" altLang="en-US"/>
          </a:p>
        </p:txBody>
      </p:sp>
      <p:sp>
        <p:nvSpPr>
          <p:cNvPr id="2" name="TextBox 1"/>
          <p:cNvSpPr txBox="1"/>
          <p:nvPr/>
        </p:nvSpPr>
        <p:spPr>
          <a:xfrm>
            <a:off x="457200" y="914400"/>
            <a:ext cx="8153399" cy="5016758"/>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p>
          <a:p>
            <a:endParaRPr lang="en-US" sz="1600" dirty="0">
              <a:solidFill>
                <a:srgbClr val="0000FF"/>
              </a:solidFill>
            </a:endParaRPr>
          </a:p>
          <a:p>
            <a:r>
              <a:rPr lang="en-US" sz="1600" i="1" dirty="0">
                <a:solidFill>
                  <a:srgbClr val="0000FF"/>
                </a:solidFill>
              </a:rPr>
              <a:t>What role does vasculopathy play in the genesis of a RVO?</a:t>
            </a:r>
          </a:p>
          <a:p>
            <a:r>
              <a:rPr lang="en-US" sz="1600" dirty="0">
                <a:solidFill>
                  <a:srgbClr val="0000FF"/>
                </a:solidFill>
              </a:rPr>
              <a:t>Vasculopathy contributes to the development of atherosclerotic dz. And it’s atherosclerotic changes to retinal arterial vessels that cause them to impinge upon and compress adjacent venous vessels. </a:t>
            </a:r>
            <a:r>
              <a:rPr lang="en-US" sz="1600" dirty="0"/>
              <a:t>Impingement impedes blood flow through the venous vessel, as well as damages its endothelial cells.</a:t>
            </a:r>
            <a:r>
              <a:rPr lang="en-US" sz="1600" dirty="0">
                <a:solidFill>
                  <a:srgbClr val="0000FF"/>
                </a:solidFill>
              </a:rPr>
              <a:t> </a:t>
            </a:r>
            <a:r>
              <a:rPr lang="en-US" sz="1600" dirty="0"/>
              <a:t>The combination of endothelial damage and impeded blood flow initiates the clotting cascade, the result being formation of a thrombus.</a:t>
            </a:r>
          </a:p>
          <a:p>
            <a:endParaRPr lang="en-US" sz="1600" i="1" dirty="0"/>
          </a:p>
          <a:p>
            <a:r>
              <a:rPr lang="en-US" sz="1600" i="1" dirty="0">
                <a:solidFill>
                  <a:srgbClr val="0000FF"/>
                </a:solidFill>
              </a:rPr>
              <a:t>What two DFE findings are the hallmark of an RVO event?</a:t>
            </a:r>
          </a:p>
          <a:p>
            <a:r>
              <a:rPr lang="en-US" sz="1600" dirty="0">
                <a:solidFill>
                  <a:srgbClr val="0000FF"/>
                </a:solidFill>
              </a:rPr>
              <a:t>--Intraretinal hemorrhages</a:t>
            </a:r>
          </a:p>
          <a:p>
            <a:r>
              <a:rPr lang="en-US" sz="1600" dirty="0">
                <a:solidFill>
                  <a:srgbClr val="0000FF"/>
                </a:solidFill>
              </a:rPr>
              <a:t>--Tortuosity of the involved retinal vasculature</a:t>
            </a:r>
          </a:p>
        </p:txBody>
      </p:sp>
      <p:sp>
        <p:nvSpPr>
          <p:cNvPr id="5" name="Rectangle 2">
            <a:extLst>
              <a:ext uri="{FF2B5EF4-FFF2-40B4-BE49-F238E27FC236}">
                <a16:creationId xmlns:a16="http://schemas.microsoft.com/office/drawing/2014/main" id="{4F9E572F-518E-4B40-B44E-6CD06A1D7E95}"/>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9BC210F2-A6F2-4493-8AD7-98CE0F350B5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517572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3895C89-26D3-472C-8551-7C30949E26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5619" y="1143000"/>
            <a:ext cx="5632762" cy="429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30F648D-61C4-4680-897A-0E7F117671A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7A759805-2423-4F6B-9B53-96608C59DB69}"/>
              </a:ext>
            </a:extLst>
          </p:cNvPr>
          <p:cNvSpPr txBox="1"/>
          <p:nvPr/>
        </p:nvSpPr>
        <p:spPr>
          <a:xfrm>
            <a:off x="2252424" y="6172200"/>
            <a:ext cx="4639155" cy="369332"/>
          </a:xfrm>
          <a:prstGeom prst="rect">
            <a:avLst/>
          </a:prstGeom>
          <a:noFill/>
        </p:spPr>
        <p:txBody>
          <a:bodyPr wrap="none" rtlCol="0">
            <a:spAutoFit/>
          </a:bodyPr>
          <a:lstStyle/>
          <a:p>
            <a:pPr algn="ctr"/>
            <a:r>
              <a:rPr lang="en-US" dirty="0"/>
              <a:t>CRVO: Tortuous veins; retinal hemorrhages</a:t>
            </a:r>
          </a:p>
        </p:txBody>
      </p:sp>
    </p:spTree>
    <p:extLst>
      <p:ext uri="{BB962C8B-B14F-4D97-AF65-F5344CB8AC3E}">
        <p14:creationId xmlns:p14="http://schemas.microsoft.com/office/powerpoint/2010/main" val="340890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39</a:t>
            </a:fld>
            <a:endParaRPr lang="en-US" altLang="en-US"/>
          </a:p>
        </p:txBody>
      </p:sp>
      <p:sp>
        <p:nvSpPr>
          <p:cNvPr id="2" name="TextBox 1"/>
          <p:cNvSpPr txBox="1"/>
          <p:nvPr/>
        </p:nvSpPr>
        <p:spPr>
          <a:xfrm>
            <a:off x="457200" y="914400"/>
            <a:ext cx="8153399" cy="5016758"/>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HTN is </a:t>
            </a:r>
            <a:r>
              <a:rPr lang="en-US" sz="1600" dirty="0" err="1">
                <a:solidFill>
                  <a:schemeClr val="bg1">
                    <a:lumMod val="75000"/>
                  </a:schemeClr>
                </a:solidFill>
              </a:rPr>
              <a:t>mos</a:t>
            </a:r>
            <a:r>
              <a:rPr lang="en-US" sz="1600" dirty="0">
                <a:solidFill>
                  <a:schemeClr val="bg1">
                    <a:lumMod val="75000"/>
                  </a:schemeClr>
                </a:solidFill>
              </a:rPr>
              <a:t> def a risk factor for all forms of RVO</a:t>
            </a:r>
          </a:p>
          <a:p>
            <a:endParaRPr lang="en-US" sz="1600" dirty="0">
              <a:solidFill>
                <a:schemeClr val="bg1">
                  <a:lumMod val="75000"/>
                </a:schemeClr>
              </a:solidFill>
            </a:endParaRPr>
          </a:p>
          <a:p>
            <a:r>
              <a:rPr lang="en-US" sz="1600" i="1" dirty="0">
                <a:solidFill>
                  <a:schemeClr val="bg1">
                    <a:lumMod val="75000"/>
                  </a:schemeClr>
                </a:solidFill>
              </a:rPr>
              <a:t>What role does vasculopathy play in the genesis of a RVO?</a:t>
            </a:r>
          </a:p>
          <a:p>
            <a:r>
              <a:rPr lang="en-US" sz="1600" dirty="0">
                <a:solidFill>
                  <a:schemeClr val="bg1">
                    <a:lumMod val="75000"/>
                  </a:schemeClr>
                </a:solidFill>
              </a:rPr>
              <a:t>Vasculopathy contributes to the development of atherosclerotic dz. And it’s atherosclerotic changes to retinal arterial vessels that cause them to impinge upon and compress adjacent venous vessels. Impingement impedes blood flow through the venous vessel, as well as damages its endothelial cells. The combination of endothelial damage and impeded blood flow initiates the clotting cascade, the result being formation of a thrombus.</a:t>
            </a:r>
          </a:p>
          <a:p>
            <a:endParaRPr lang="en-US" sz="1600" i="1" dirty="0">
              <a:solidFill>
                <a:schemeClr val="bg1">
                  <a:lumMod val="75000"/>
                </a:schemeClr>
              </a:solidFill>
            </a:endParaRPr>
          </a:p>
          <a:p>
            <a:r>
              <a:rPr lang="en-US" sz="1600" i="1" dirty="0">
                <a:solidFill>
                  <a:schemeClr val="bg1">
                    <a:lumMod val="75000"/>
                  </a:schemeClr>
                </a:solidFill>
              </a:rPr>
              <a:t>What two DFE findings are the hallmark of an RVO event?</a:t>
            </a:r>
          </a:p>
          <a:p>
            <a:r>
              <a:rPr lang="en-US" sz="1600" dirty="0">
                <a:solidFill>
                  <a:srgbClr val="0000FF"/>
                </a:solidFill>
              </a:rPr>
              <a:t>--</a:t>
            </a:r>
            <a:r>
              <a:rPr lang="en-US" sz="1600" b="1" dirty="0">
                <a:solidFill>
                  <a:srgbClr val="0000FF"/>
                </a:solidFill>
              </a:rPr>
              <a:t>Intraretinal hemorrhages</a:t>
            </a:r>
          </a:p>
          <a:p>
            <a:r>
              <a:rPr lang="en-US" sz="1600" dirty="0">
                <a:solidFill>
                  <a:srgbClr val="0000FF"/>
                </a:solidFill>
              </a:rPr>
              <a:t>--</a:t>
            </a:r>
            <a:r>
              <a:rPr lang="en-US" sz="1600" b="1" dirty="0">
                <a:solidFill>
                  <a:srgbClr val="0000FF"/>
                </a:solidFill>
              </a:rPr>
              <a:t>Tortuosity of the involved retinal vasculature</a:t>
            </a:r>
          </a:p>
        </p:txBody>
      </p:sp>
      <p:sp>
        <p:nvSpPr>
          <p:cNvPr id="5" name="Rectangle 2">
            <a:extLst>
              <a:ext uri="{FF2B5EF4-FFF2-40B4-BE49-F238E27FC236}">
                <a16:creationId xmlns:a16="http://schemas.microsoft.com/office/drawing/2014/main" id="{4F9E572F-518E-4B40-B44E-6CD06A1D7E95}"/>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D8A1473A-04F6-47C5-987E-0F2DBA20268D}"/>
              </a:ext>
            </a:extLst>
          </p:cNvPr>
          <p:cNvSpPr txBox="1"/>
          <p:nvPr/>
        </p:nvSpPr>
        <p:spPr>
          <a:xfrm>
            <a:off x="304800" y="6001221"/>
            <a:ext cx="4953000" cy="738664"/>
          </a:xfrm>
          <a:prstGeom prst="rect">
            <a:avLst/>
          </a:prstGeom>
          <a:solidFill>
            <a:srgbClr val="CCFFCC"/>
          </a:solidFill>
        </p:spPr>
        <p:txBody>
          <a:bodyPr wrap="square" rtlCol="0">
            <a:spAutoFit/>
          </a:bodyPr>
          <a:lstStyle/>
          <a:p>
            <a:r>
              <a:rPr lang="en-US" sz="1400" i="1" dirty="0">
                <a:solidFill>
                  <a:srgbClr val="0000FF"/>
                </a:solidFill>
              </a:rPr>
              <a:t>In BRVO, the retinal findings are limited to a single quadrant. Which quadrant is most likely to be involved?</a:t>
            </a:r>
            <a:endParaRPr lang="en-US" sz="1400" i="1" dirty="0">
              <a:solidFill>
                <a:srgbClr val="CCFFCC"/>
              </a:solidFill>
            </a:endParaRPr>
          </a:p>
          <a:p>
            <a:r>
              <a:rPr lang="en-US" sz="1400" dirty="0">
                <a:solidFill>
                  <a:srgbClr val="CCFFCC"/>
                </a:solidFill>
              </a:rPr>
              <a:t>The superotemporal quad</a:t>
            </a:r>
          </a:p>
        </p:txBody>
      </p:sp>
      <p:sp>
        <p:nvSpPr>
          <p:cNvPr id="6" name="TextBox 5">
            <a:extLst>
              <a:ext uri="{FF2B5EF4-FFF2-40B4-BE49-F238E27FC236}">
                <a16:creationId xmlns:a16="http://schemas.microsoft.com/office/drawing/2014/main" id="{EDD7A8F7-DB64-44BC-894F-B017EF43D91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94799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p:txBody>
      </p:sp>
      <p:sp>
        <p:nvSpPr>
          <p:cNvPr id="5" name="Rectangle 2">
            <a:extLst>
              <a:ext uri="{FF2B5EF4-FFF2-40B4-BE49-F238E27FC236}">
                <a16:creationId xmlns:a16="http://schemas.microsoft.com/office/drawing/2014/main" id="{6FC93E44-5B29-4AA1-8173-9DE87EC9BC64}"/>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51EF04FF-6D0B-4946-A91F-9CD93D58EA2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611638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40</a:t>
            </a:fld>
            <a:endParaRPr lang="en-US" altLang="en-US"/>
          </a:p>
        </p:txBody>
      </p:sp>
      <p:sp>
        <p:nvSpPr>
          <p:cNvPr id="2" name="TextBox 1"/>
          <p:cNvSpPr txBox="1"/>
          <p:nvPr/>
        </p:nvSpPr>
        <p:spPr>
          <a:xfrm>
            <a:off x="457200" y="914400"/>
            <a:ext cx="8153399" cy="5016758"/>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HTN is </a:t>
            </a:r>
            <a:r>
              <a:rPr lang="en-US" sz="1600" dirty="0" err="1">
                <a:solidFill>
                  <a:schemeClr val="bg1">
                    <a:lumMod val="75000"/>
                  </a:schemeClr>
                </a:solidFill>
              </a:rPr>
              <a:t>mos</a:t>
            </a:r>
            <a:r>
              <a:rPr lang="en-US" sz="1600" dirty="0">
                <a:solidFill>
                  <a:schemeClr val="bg1">
                    <a:lumMod val="75000"/>
                  </a:schemeClr>
                </a:solidFill>
              </a:rPr>
              <a:t> def a risk factor for all forms of RVO</a:t>
            </a:r>
          </a:p>
          <a:p>
            <a:endParaRPr lang="en-US" sz="1600" dirty="0">
              <a:solidFill>
                <a:schemeClr val="bg1">
                  <a:lumMod val="75000"/>
                </a:schemeClr>
              </a:solidFill>
            </a:endParaRPr>
          </a:p>
          <a:p>
            <a:r>
              <a:rPr lang="en-US" sz="1600" i="1" dirty="0">
                <a:solidFill>
                  <a:schemeClr val="bg1">
                    <a:lumMod val="75000"/>
                  </a:schemeClr>
                </a:solidFill>
              </a:rPr>
              <a:t>What role does vasculopathy play in the genesis of a RVO?</a:t>
            </a:r>
          </a:p>
          <a:p>
            <a:r>
              <a:rPr lang="en-US" sz="1600" dirty="0">
                <a:solidFill>
                  <a:schemeClr val="bg1">
                    <a:lumMod val="75000"/>
                  </a:schemeClr>
                </a:solidFill>
              </a:rPr>
              <a:t>Vasculopathy contributes to the development of atherosclerotic dz. And it’s atherosclerotic changes to retinal arterial vessels that cause them to impinge upon and compress adjacent venous vessels. Impingement impedes blood flow through the venous vessel, as well as damages its endothelial cells. The combination of endothelial damage and impeded blood flow initiates the clotting cascade, the result being formation of a thrombus.</a:t>
            </a:r>
          </a:p>
          <a:p>
            <a:endParaRPr lang="en-US" sz="1600" i="1" dirty="0">
              <a:solidFill>
                <a:schemeClr val="bg1">
                  <a:lumMod val="75000"/>
                </a:schemeClr>
              </a:solidFill>
            </a:endParaRPr>
          </a:p>
          <a:p>
            <a:r>
              <a:rPr lang="en-US" sz="1600" i="1" dirty="0">
                <a:solidFill>
                  <a:schemeClr val="bg1">
                    <a:lumMod val="75000"/>
                  </a:schemeClr>
                </a:solidFill>
              </a:rPr>
              <a:t>What two DFE findings are the hallmark of an RVO event?</a:t>
            </a:r>
          </a:p>
          <a:p>
            <a:r>
              <a:rPr lang="en-US" sz="1600" dirty="0">
                <a:solidFill>
                  <a:srgbClr val="0000FF"/>
                </a:solidFill>
              </a:rPr>
              <a:t>--</a:t>
            </a:r>
            <a:r>
              <a:rPr lang="en-US" sz="1600" b="1" dirty="0">
                <a:solidFill>
                  <a:srgbClr val="0000FF"/>
                </a:solidFill>
              </a:rPr>
              <a:t>Intraretinal hemorrhages</a:t>
            </a:r>
          </a:p>
          <a:p>
            <a:r>
              <a:rPr lang="en-US" sz="1600" dirty="0">
                <a:solidFill>
                  <a:srgbClr val="0000FF"/>
                </a:solidFill>
              </a:rPr>
              <a:t>--</a:t>
            </a:r>
            <a:r>
              <a:rPr lang="en-US" sz="1600" b="1" dirty="0">
                <a:solidFill>
                  <a:srgbClr val="0000FF"/>
                </a:solidFill>
              </a:rPr>
              <a:t>Tortuosity of the involved retinal vasculature</a:t>
            </a:r>
          </a:p>
        </p:txBody>
      </p:sp>
      <p:sp>
        <p:nvSpPr>
          <p:cNvPr id="5" name="Rectangle 2">
            <a:extLst>
              <a:ext uri="{FF2B5EF4-FFF2-40B4-BE49-F238E27FC236}">
                <a16:creationId xmlns:a16="http://schemas.microsoft.com/office/drawing/2014/main" id="{4F9E572F-518E-4B40-B44E-6CD06A1D7E95}"/>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D8A1473A-04F6-47C5-987E-0F2DBA20268D}"/>
              </a:ext>
            </a:extLst>
          </p:cNvPr>
          <p:cNvSpPr txBox="1"/>
          <p:nvPr/>
        </p:nvSpPr>
        <p:spPr>
          <a:xfrm>
            <a:off x="304800" y="6001221"/>
            <a:ext cx="4953000" cy="738664"/>
          </a:xfrm>
          <a:prstGeom prst="rect">
            <a:avLst/>
          </a:prstGeom>
          <a:solidFill>
            <a:srgbClr val="CCFFCC"/>
          </a:solidFill>
        </p:spPr>
        <p:txBody>
          <a:bodyPr wrap="square" rtlCol="0">
            <a:spAutoFit/>
          </a:bodyPr>
          <a:lstStyle/>
          <a:p>
            <a:r>
              <a:rPr lang="en-US" sz="1400" i="1" dirty="0">
                <a:solidFill>
                  <a:srgbClr val="0000FF"/>
                </a:solidFill>
              </a:rPr>
              <a:t>In BRVO, the retinal findings are limited to a single quadrant. Which quadrant is most likely to be involved?</a:t>
            </a:r>
          </a:p>
          <a:p>
            <a:r>
              <a:rPr lang="en-US" sz="1400" dirty="0">
                <a:solidFill>
                  <a:srgbClr val="0000FF"/>
                </a:solidFill>
              </a:rPr>
              <a:t>The superotemporal</a:t>
            </a:r>
          </a:p>
        </p:txBody>
      </p:sp>
      <p:sp>
        <p:nvSpPr>
          <p:cNvPr id="6" name="TextBox 5">
            <a:extLst>
              <a:ext uri="{FF2B5EF4-FFF2-40B4-BE49-F238E27FC236}">
                <a16:creationId xmlns:a16="http://schemas.microsoft.com/office/drawing/2014/main" id="{FDEE4A95-FCA5-45EA-9BDF-F7418CDC46C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513263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Understanding Branch Retinal Vein Occlusion | Malik Eye Care">
            <a:extLst>
              <a:ext uri="{FF2B5EF4-FFF2-40B4-BE49-F238E27FC236}">
                <a16:creationId xmlns:a16="http://schemas.microsoft.com/office/drawing/2014/main" id="{EA099243-80E9-4B09-A296-FF2D299E3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788" y="1488668"/>
            <a:ext cx="4667412" cy="32179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945AFA-D24A-472C-8737-B90120A8C56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pic>
        <p:nvPicPr>
          <p:cNvPr id="1030" name="Picture 6" descr="Retinal Vein Occlusions: Diagnosis and Management | Consultant360">
            <a:extLst>
              <a:ext uri="{FF2B5EF4-FFF2-40B4-BE49-F238E27FC236}">
                <a16:creationId xmlns:a16="http://schemas.microsoft.com/office/drawing/2014/main" id="{47AC1A79-68DE-4BD8-87D2-064DCE401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490023"/>
            <a:ext cx="3681689" cy="32132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BF6B09-FF5C-43A5-8D5D-7E47A355F007}"/>
              </a:ext>
            </a:extLst>
          </p:cNvPr>
          <p:cNvSpPr txBox="1"/>
          <p:nvPr/>
        </p:nvSpPr>
        <p:spPr>
          <a:xfrm>
            <a:off x="3336084" y="6172200"/>
            <a:ext cx="2471831" cy="369332"/>
          </a:xfrm>
          <a:prstGeom prst="rect">
            <a:avLst/>
          </a:prstGeom>
          <a:noFill/>
        </p:spPr>
        <p:txBody>
          <a:bodyPr wrap="none" rtlCol="0">
            <a:spAutoFit/>
          </a:bodyPr>
          <a:lstStyle/>
          <a:p>
            <a:pPr algn="ctr"/>
            <a:r>
              <a:rPr lang="en-US" dirty="0"/>
              <a:t>BRVO in the S-T quad</a:t>
            </a:r>
          </a:p>
        </p:txBody>
      </p:sp>
    </p:spTree>
    <p:extLst>
      <p:ext uri="{BB962C8B-B14F-4D97-AF65-F5344CB8AC3E}">
        <p14:creationId xmlns:p14="http://schemas.microsoft.com/office/powerpoint/2010/main" val="2095638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42</a:t>
            </a:fld>
            <a:endParaRPr lang="en-US" altLang="en-US"/>
          </a:p>
        </p:txBody>
      </p:sp>
      <p:sp>
        <p:nvSpPr>
          <p:cNvPr id="2" name="TextBox 1"/>
          <p:cNvSpPr txBox="1"/>
          <p:nvPr/>
        </p:nvSpPr>
        <p:spPr>
          <a:xfrm>
            <a:off x="457200" y="914400"/>
            <a:ext cx="8153399" cy="5509200"/>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p>
          <a:p>
            <a:endParaRPr lang="en-US" sz="1600" dirty="0">
              <a:solidFill>
                <a:srgbClr val="0000FF"/>
              </a:solidFill>
            </a:endParaRPr>
          </a:p>
          <a:p>
            <a:r>
              <a:rPr lang="en-US" sz="1600" i="1" dirty="0">
                <a:solidFill>
                  <a:srgbClr val="0000FF"/>
                </a:solidFill>
              </a:rPr>
              <a:t>What role does vasculopathy play in the genesis of a RVO?</a:t>
            </a:r>
          </a:p>
          <a:p>
            <a:r>
              <a:rPr lang="en-US" sz="1600" dirty="0">
                <a:solidFill>
                  <a:srgbClr val="0000FF"/>
                </a:solidFill>
              </a:rPr>
              <a:t>Vasculopathy contributes to the development of atherosclerotic dz. And it’s atherosclerotic changes to retinal arterial vessels that cause them to impinge upon and compress adjacent venous vessels. </a:t>
            </a:r>
            <a:r>
              <a:rPr lang="en-US" sz="1600" dirty="0"/>
              <a:t>Impingement impedes blood flow through the venous vessel, as well as damages its endothelial cells.</a:t>
            </a:r>
            <a:r>
              <a:rPr lang="en-US" sz="1600" dirty="0">
                <a:solidFill>
                  <a:srgbClr val="0000FF"/>
                </a:solidFill>
              </a:rPr>
              <a:t> </a:t>
            </a:r>
            <a:r>
              <a:rPr lang="en-US" sz="1600" dirty="0"/>
              <a:t>The combination of endothelial damage and impeded blood flow initiates the clotting cascade, the result being formation of a thrombus.</a:t>
            </a:r>
          </a:p>
          <a:p>
            <a:endParaRPr lang="en-US" sz="1600" i="1" dirty="0"/>
          </a:p>
          <a:p>
            <a:r>
              <a:rPr lang="en-US" sz="1600" i="1" dirty="0">
                <a:solidFill>
                  <a:srgbClr val="0000FF"/>
                </a:solidFill>
              </a:rPr>
              <a:t>What two DFE findings are the hallmark of an RVO event?</a:t>
            </a:r>
          </a:p>
          <a:p>
            <a:r>
              <a:rPr lang="en-US" sz="1600" dirty="0">
                <a:solidFill>
                  <a:srgbClr val="0000FF"/>
                </a:solidFill>
              </a:rPr>
              <a:t>--Intraretinal hemorrhages</a:t>
            </a:r>
          </a:p>
          <a:p>
            <a:r>
              <a:rPr lang="en-US" sz="1600" dirty="0">
                <a:solidFill>
                  <a:srgbClr val="0000FF"/>
                </a:solidFill>
              </a:rPr>
              <a:t>--Tortuosity of the involved retinal vasculature</a:t>
            </a:r>
          </a:p>
          <a:p>
            <a:endParaRPr lang="en-US" sz="1600" i="1" dirty="0">
              <a:solidFill>
                <a:srgbClr val="0000FF"/>
              </a:solidFill>
            </a:endParaRPr>
          </a:p>
          <a:p>
            <a:r>
              <a:rPr lang="en-US" sz="1600" i="1" dirty="0">
                <a:solidFill>
                  <a:srgbClr val="0000FF"/>
                </a:solidFill>
              </a:rPr>
              <a:t>What modality is the ‘mainstay treatment’ for RVO, per the </a:t>
            </a:r>
            <a:r>
              <a:rPr lang="en-US" sz="1600" dirty="0">
                <a:solidFill>
                  <a:srgbClr val="0000FF"/>
                </a:solidFill>
              </a:rPr>
              <a:t>Retina</a:t>
            </a:r>
            <a:r>
              <a:rPr lang="en-US" sz="1600" i="1" dirty="0">
                <a:solidFill>
                  <a:srgbClr val="0000FF"/>
                </a:solidFill>
              </a:rPr>
              <a:t> book?</a:t>
            </a:r>
            <a:endParaRPr lang="en-US" sz="1600" dirty="0">
              <a:solidFill>
                <a:srgbClr val="0000FF"/>
              </a:solidFill>
            </a:endParaRPr>
          </a:p>
        </p:txBody>
      </p:sp>
      <p:sp>
        <p:nvSpPr>
          <p:cNvPr id="5" name="Rectangle 2">
            <a:extLst>
              <a:ext uri="{FF2B5EF4-FFF2-40B4-BE49-F238E27FC236}">
                <a16:creationId xmlns:a16="http://schemas.microsoft.com/office/drawing/2014/main" id="{F45CBBF7-EBAA-4EEF-A3C5-D97E7D36C67C}"/>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A1F42753-4E27-4C63-8EEC-6CF9A228ECA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57373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43</a:t>
            </a:fld>
            <a:endParaRPr lang="en-US" altLang="en-US"/>
          </a:p>
        </p:txBody>
      </p:sp>
      <p:sp>
        <p:nvSpPr>
          <p:cNvPr id="2" name="TextBox 1"/>
          <p:cNvSpPr txBox="1"/>
          <p:nvPr/>
        </p:nvSpPr>
        <p:spPr>
          <a:xfrm>
            <a:off x="457200" y="914400"/>
            <a:ext cx="8153399" cy="5755422"/>
          </a:xfrm>
          <a:prstGeom prst="rect">
            <a:avLst/>
          </a:prstGeom>
          <a:noFill/>
        </p:spPr>
        <p:txBody>
          <a:bodyPr wrap="square" rtlCol="0">
            <a:spAutoFit/>
          </a:bodyPr>
          <a:lstStyle/>
          <a:p>
            <a:r>
              <a:rPr lang="en-US" sz="1600" i="1" dirty="0">
                <a:solidFill>
                  <a:srgbClr val="0000FF"/>
                </a:solidFill>
              </a:rPr>
              <a:t>Is </a:t>
            </a:r>
            <a:r>
              <a:rPr lang="en-US" sz="1600" dirty="0">
                <a:solidFill>
                  <a:srgbClr val="0000FF"/>
                </a:solidFill>
              </a:rPr>
              <a:t>retinal vein occlusion </a:t>
            </a:r>
            <a:r>
              <a:rPr lang="en-US" sz="1600" i="1" dirty="0">
                <a:solidFill>
                  <a:srgbClr val="0000FF"/>
                </a:solidFill>
              </a:rPr>
              <a:t>(RVO) an embolic condition?</a:t>
            </a:r>
          </a:p>
          <a:p>
            <a:r>
              <a:rPr lang="en-US" sz="1600" dirty="0">
                <a:solidFill>
                  <a:srgbClr val="0000FF"/>
                </a:solidFill>
              </a:rPr>
              <a:t>No! (How would an embolism get to the venous side of the retinal vascular bed?)</a:t>
            </a:r>
          </a:p>
          <a:p>
            <a:endParaRPr lang="en-US" sz="1600" dirty="0">
              <a:solidFill>
                <a:srgbClr val="0000FF"/>
              </a:solidFill>
            </a:endParaRPr>
          </a:p>
          <a:p>
            <a:r>
              <a:rPr lang="en-US" sz="1600" i="1" dirty="0">
                <a:solidFill>
                  <a:srgbClr val="0000FF"/>
                </a:solidFill>
              </a:rPr>
              <a:t>OK then, what is the mechanism underlying RVO?</a:t>
            </a:r>
          </a:p>
          <a:p>
            <a:r>
              <a:rPr lang="en-US" sz="1600" dirty="0">
                <a:solidFill>
                  <a:srgbClr val="0000FF"/>
                </a:solidFill>
              </a:rPr>
              <a:t>Thrombosis of the venous structure</a:t>
            </a:r>
          </a:p>
          <a:p>
            <a:endParaRPr lang="en-US" sz="1600" i="1" dirty="0">
              <a:solidFill>
                <a:srgbClr val="0000FF"/>
              </a:solidFill>
            </a:endParaRPr>
          </a:p>
          <a:p>
            <a:r>
              <a:rPr lang="en-US" sz="1600" i="1" dirty="0">
                <a:solidFill>
                  <a:srgbClr val="0000FF"/>
                </a:solidFill>
              </a:rPr>
              <a:t>Do RVO pts tend to be </a:t>
            </a:r>
            <a:r>
              <a:rPr lang="en-US" sz="1600" i="1" dirty="0" err="1">
                <a:solidFill>
                  <a:srgbClr val="0000FF"/>
                </a:solidFill>
              </a:rPr>
              <a:t>vasculopaths</a:t>
            </a:r>
            <a:r>
              <a:rPr lang="en-US" sz="1600" i="1" dirty="0">
                <a:solidFill>
                  <a:srgbClr val="0000FF"/>
                </a:solidFill>
              </a:rPr>
              <a:t>?</a:t>
            </a:r>
          </a:p>
          <a:p>
            <a:r>
              <a:rPr lang="en-US" sz="1600" dirty="0">
                <a:solidFill>
                  <a:srgbClr val="0000FF"/>
                </a:solidFill>
              </a:rPr>
              <a:t>Yes. HTN is </a:t>
            </a:r>
            <a:r>
              <a:rPr lang="en-US" sz="1600" dirty="0" err="1">
                <a:solidFill>
                  <a:srgbClr val="0000FF"/>
                </a:solidFill>
              </a:rPr>
              <a:t>mos</a:t>
            </a:r>
            <a:r>
              <a:rPr lang="en-US" sz="1600" dirty="0">
                <a:solidFill>
                  <a:srgbClr val="0000FF"/>
                </a:solidFill>
              </a:rPr>
              <a:t> def a risk factor for all forms of RVO</a:t>
            </a:r>
          </a:p>
          <a:p>
            <a:endParaRPr lang="en-US" sz="1600" dirty="0">
              <a:solidFill>
                <a:srgbClr val="0000FF"/>
              </a:solidFill>
            </a:endParaRPr>
          </a:p>
          <a:p>
            <a:r>
              <a:rPr lang="en-US" sz="1600" i="1" dirty="0">
                <a:solidFill>
                  <a:srgbClr val="0000FF"/>
                </a:solidFill>
              </a:rPr>
              <a:t>What role does vasculopathy play in the genesis of a RVO?</a:t>
            </a:r>
          </a:p>
          <a:p>
            <a:r>
              <a:rPr lang="en-US" sz="1600" dirty="0">
                <a:solidFill>
                  <a:srgbClr val="0000FF"/>
                </a:solidFill>
              </a:rPr>
              <a:t>Vasculopathy contributes to the development of atherosclerotic dz. And it’s atherosclerotic changes to retinal arterial vessels that cause them to impinge upon and compress adjacent venous vessels. </a:t>
            </a:r>
            <a:r>
              <a:rPr lang="en-US" sz="1600" dirty="0"/>
              <a:t>Impingement impedes blood flow through the venous vessel, as well as damages its endothelial cells.</a:t>
            </a:r>
            <a:r>
              <a:rPr lang="en-US" sz="1600" dirty="0">
                <a:solidFill>
                  <a:srgbClr val="0000FF"/>
                </a:solidFill>
              </a:rPr>
              <a:t> </a:t>
            </a:r>
            <a:r>
              <a:rPr lang="en-US" sz="1600" dirty="0"/>
              <a:t>The combination of endothelial damage and impeded blood flow initiates the clotting cascade, the result being formation of a thrombus.</a:t>
            </a:r>
          </a:p>
          <a:p>
            <a:endParaRPr lang="en-US" sz="1600" i="1" dirty="0"/>
          </a:p>
          <a:p>
            <a:r>
              <a:rPr lang="en-US" sz="1600" i="1" dirty="0">
                <a:solidFill>
                  <a:srgbClr val="0000FF"/>
                </a:solidFill>
              </a:rPr>
              <a:t>What two DFE findings are the hallmark of an RVO event?</a:t>
            </a:r>
          </a:p>
          <a:p>
            <a:r>
              <a:rPr lang="en-US" sz="1600" dirty="0">
                <a:solidFill>
                  <a:srgbClr val="0000FF"/>
                </a:solidFill>
              </a:rPr>
              <a:t>--Intraretinal hemorrhages</a:t>
            </a:r>
          </a:p>
          <a:p>
            <a:r>
              <a:rPr lang="en-US" sz="1600" dirty="0">
                <a:solidFill>
                  <a:srgbClr val="0000FF"/>
                </a:solidFill>
              </a:rPr>
              <a:t>--Tortuosity of the involved retinal vasculature</a:t>
            </a:r>
          </a:p>
          <a:p>
            <a:endParaRPr lang="en-US" sz="1600" i="1" dirty="0">
              <a:solidFill>
                <a:srgbClr val="0000FF"/>
              </a:solidFill>
            </a:endParaRPr>
          </a:p>
          <a:p>
            <a:r>
              <a:rPr lang="en-US" sz="1600" i="1" dirty="0">
                <a:solidFill>
                  <a:srgbClr val="0000FF"/>
                </a:solidFill>
              </a:rPr>
              <a:t>What modality is the ‘mainstay treatment’ for RVO, per the </a:t>
            </a:r>
            <a:r>
              <a:rPr lang="en-US" sz="1600" dirty="0">
                <a:solidFill>
                  <a:srgbClr val="0000FF"/>
                </a:solidFill>
              </a:rPr>
              <a:t>Retina</a:t>
            </a:r>
            <a:r>
              <a:rPr lang="en-US" sz="1600" i="1" dirty="0">
                <a:solidFill>
                  <a:srgbClr val="0000FF"/>
                </a:solidFill>
              </a:rPr>
              <a:t> book?</a:t>
            </a:r>
          </a:p>
          <a:p>
            <a:r>
              <a:rPr lang="en-US" sz="1600" dirty="0">
                <a:solidFill>
                  <a:srgbClr val="0000FF"/>
                </a:solidFill>
              </a:rPr>
              <a:t>Intravitreal injection of anti-VEGF meds</a:t>
            </a: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736766E6-48EB-4C8C-A812-10F701AB5D3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510996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44</a:t>
            </a:fld>
            <a:endParaRPr lang="en-US" altLang="en-US"/>
          </a:p>
        </p:txBody>
      </p:sp>
      <p:sp>
        <p:nvSpPr>
          <p:cNvPr id="2" name="TextBox 1"/>
          <p:cNvSpPr txBox="1"/>
          <p:nvPr/>
        </p:nvSpPr>
        <p:spPr>
          <a:xfrm>
            <a:off x="457200" y="914400"/>
            <a:ext cx="8153399" cy="5755422"/>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dirty="0">
                <a:solidFill>
                  <a:schemeClr val="bg1">
                    <a:lumMod val="75000"/>
                  </a:schemeClr>
                </a:solidFill>
              </a:rPr>
              <a:t>Thrombosis of the venous structure</a:t>
            </a:r>
          </a:p>
          <a:p>
            <a:endParaRPr lang="en-US" sz="1600" i="1" dirty="0">
              <a:solidFill>
                <a:schemeClr val="bg1">
                  <a:lumMod val="75000"/>
                </a:schemeClr>
              </a:solidFill>
            </a:endParaRPr>
          </a:p>
          <a:p>
            <a:r>
              <a:rPr lang="en-US" sz="1600" i="1" dirty="0">
                <a:solidFill>
                  <a:schemeClr val="bg1">
                    <a:lumMod val="75000"/>
                  </a:schemeClr>
                </a:solidFill>
              </a:rPr>
              <a:t>Do RVO pts tend to be </a:t>
            </a:r>
            <a:r>
              <a:rPr lang="en-US" sz="1600" i="1" dirty="0" err="1">
                <a:solidFill>
                  <a:schemeClr val="bg1">
                    <a:lumMod val="75000"/>
                  </a:schemeClr>
                </a:solidFill>
              </a:rPr>
              <a:t>vasculopaths</a:t>
            </a:r>
            <a:r>
              <a:rPr lang="en-US" sz="1600" i="1" dirty="0">
                <a:solidFill>
                  <a:schemeClr val="bg1">
                    <a:lumMod val="75000"/>
                  </a:schemeClr>
                </a:solidFill>
              </a:rPr>
              <a:t>?</a:t>
            </a:r>
          </a:p>
          <a:p>
            <a:r>
              <a:rPr lang="en-US" sz="1600" dirty="0">
                <a:solidFill>
                  <a:schemeClr val="bg1">
                    <a:lumMod val="75000"/>
                  </a:schemeClr>
                </a:solidFill>
              </a:rPr>
              <a:t>Yes. HTN is </a:t>
            </a:r>
            <a:r>
              <a:rPr lang="en-US" sz="1600" dirty="0" err="1">
                <a:solidFill>
                  <a:schemeClr val="bg1">
                    <a:lumMod val="75000"/>
                  </a:schemeClr>
                </a:solidFill>
              </a:rPr>
              <a:t>mos</a:t>
            </a:r>
            <a:r>
              <a:rPr lang="en-US" sz="1600" dirty="0">
                <a:solidFill>
                  <a:schemeClr val="bg1">
                    <a:lumMod val="75000"/>
                  </a:schemeClr>
                </a:solidFill>
              </a:rPr>
              <a:t> def a risk factor for all forms of RVO</a:t>
            </a:r>
          </a:p>
          <a:p>
            <a:endParaRPr lang="en-US" sz="1600" dirty="0">
              <a:solidFill>
                <a:schemeClr val="bg1">
                  <a:lumMod val="75000"/>
                </a:schemeClr>
              </a:solidFill>
            </a:endParaRPr>
          </a:p>
          <a:p>
            <a:r>
              <a:rPr lang="en-US" sz="1600" i="1" dirty="0">
                <a:solidFill>
                  <a:schemeClr val="bg1">
                    <a:lumMod val="75000"/>
                  </a:schemeClr>
                </a:solidFill>
              </a:rPr>
              <a:t>What role does vasculopathy play in the genesis of a RVO?</a:t>
            </a:r>
          </a:p>
          <a:p>
            <a:r>
              <a:rPr lang="en-US" sz="1600" dirty="0">
                <a:solidFill>
                  <a:schemeClr val="bg1">
                    <a:lumMod val="75000"/>
                  </a:schemeClr>
                </a:solidFill>
              </a:rPr>
              <a:t>Vasculopathy contributes to the development of atherosclerotic dz. And it’s atherosclerotic changes to retinal arterial vessels that cause them to impinge upon and compress adjacent venous vessels. Impingement impedes blood flow through the venous vessel, as well as damages its endothelial cells. The combination of endothelial damage and impeded blood flow initiates the clotting cascade, the result being formation of a thrombus.</a:t>
            </a:r>
          </a:p>
          <a:p>
            <a:endParaRPr lang="en-US" sz="1600" i="1" dirty="0">
              <a:solidFill>
                <a:schemeClr val="bg1">
                  <a:lumMod val="75000"/>
                </a:schemeClr>
              </a:solidFill>
            </a:endParaRPr>
          </a:p>
          <a:p>
            <a:r>
              <a:rPr lang="en-US" sz="1600" i="1" dirty="0">
                <a:solidFill>
                  <a:schemeClr val="bg1">
                    <a:lumMod val="75000"/>
                  </a:schemeClr>
                </a:solidFill>
              </a:rPr>
              <a:t>What two DFE findings are the hallmark of an RVO event?</a:t>
            </a:r>
          </a:p>
          <a:p>
            <a:r>
              <a:rPr lang="en-US" sz="1600" dirty="0">
                <a:solidFill>
                  <a:schemeClr val="bg1">
                    <a:lumMod val="75000"/>
                  </a:schemeClr>
                </a:solidFill>
              </a:rPr>
              <a:t>--Intraretinal hemorrhages</a:t>
            </a:r>
          </a:p>
          <a:p>
            <a:r>
              <a:rPr lang="en-US" sz="1600" dirty="0">
                <a:solidFill>
                  <a:schemeClr val="bg1">
                    <a:lumMod val="75000"/>
                  </a:schemeClr>
                </a:solidFill>
              </a:rPr>
              <a:t>--Tortuosity of the involved retinal vasculature</a:t>
            </a:r>
          </a:p>
          <a:p>
            <a:endParaRPr lang="en-US" sz="1600" i="1" dirty="0">
              <a:solidFill>
                <a:schemeClr val="bg1">
                  <a:lumMod val="75000"/>
                </a:schemeClr>
              </a:solidFill>
            </a:endParaRPr>
          </a:p>
          <a:p>
            <a:r>
              <a:rPr lang="en-US" sz="1600" i="1" dirty="0">
                <a:solidFill>
                  <a:schemeClr val="bg1">
                    <a:lumMod val="75000"/>
                  </a:schemeClr>
                </a:solidFill>
              </a:rPr>
              <a:t>What modality is the ‘mainstay treatment’ for RVO, per the </a:t>
            </a:r>
            <a:r>
              <a:rPr lang="en-US" sz="1600" dirty="0">
                <a:solidFill>
                  <a:schemeClr val="bg1">
                    <a:lumMod val="75000"/>
                  </a:schemeClr>
                </a:solidFill>
              </a:rPr>
              <a:t>Retina</a:t>
            </a:r>
            <a:r>
              <a:rPr lang="en-US" sz="1600" i="1" dirty="0">
                <a:solidFill>
                  <a:schemeClr val="bg1">
                    <a:lumMod val="75000"/>
                  </a:schemeClr>
                </a:solidFill>
              </a:rPr>
              <a:t> book?</a:t>
            </a:r>
          </a:p>
          <a:p>
            <a:r>
              <a:rPr lang="en-US" sz="1600" dirty="0">
                <a:solidFill>
                  <a:schemeClr val="bg1">
                    <a:lumMod val="75000"/>
                  </a:schemeClr>
                </a:solidFill>
              </a:rPr>
              <a:t>Intravitreal injection of anti-VEGF meds</a:t>
            </a:r>
          </a:p>
        </p:txBody>
      </p:sp>
      <p:sp>
        <p:nvSpPr>
          <p:cNvPr id="6" name="TextBox 5">
            <a:extLst>
              <a:ext uri="{FF2B5EF4-FFF2-40B4-BE49-F238E27FC236}">
                <a16:creationId xmlns:a16="http://schemas.microsoft.com/office/drawing/2014/main" id="{988F53F9-35B3-4BCA-93E3-7BC5F3C5E767}"/>
              </a:ext>
            </a:extLst>
          </p:cNvPr>
          <p:cNvSpPr txBox="1"/>
          <p:nvPr/>
        </p:nvSpPr>
        <p:spPr>
          <a:xfrm>
            <a:off x="1787007" y="2888903"/>
            <a:ext cx="5569986" cy="461665"/>
          </a:xfrm>
          <a:prstGeom prst="rect">
            <a:avLst/>
          </a:prstGeom>
          <a:solidFill>
            <a:schemeClr val="accent6">
              <a:lumMod val="20000"/>
              <a:lumOff val="80000"/>
            </a:schemeClr>
          </a:solidFill>
          <a:ln>
            <a:solidFill>
              <a:schemeClr val="tx1"/>
            </a:solidFill>
          </a:ln>
        </p:spPr>
        <p:txBody>
          <a:bodyPr wrap="none" rtlCol="0">
            <a:spAutoFit/>
          </a:bodyPr>
          <a:lstStyle/>
          <a:p>
            <a:r>
              <a:rPr lang="en-US" sz="2400" i="1" dirty="0">
                <a:effectLst>
                  <a:outerShdw blurRad="38100" dist="38100" dir="2700000" algn="tl">
                    <a:srgbClr val="000000">
                      <a:alpha val="43137"/>
                    </a:srgbClr>
                  </a:outerShdw>
                </a:effectLst>
              </a:rPr>
              <a:t>Next we will look more closely at BRVO</a:t>
            </a:r>
          </a:p>
        </p:txBody>
      </p:sp>
      <p:sp>
        <p:nvSpPr>
          <p:cNvPr id="7" name="TextBox 6">
            <a:extLst>
              <a:ext uri="{FF2B5EF4-FFF2-40B4-BE49-F238E27FC236}">
                <a16:creationId xmlns:a16="http://schemas.microsoft.com/office/drawing/2014/main" id="{F6C72160-1A25-4DE6-8B45-012809EDB27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4060646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45</a:t>
            </a:fld>
            <a:endParaRPr lang="en-US" altLang="en-US"/>
          </a:p>
        </p:txBody>
      </p:sp>
      <p:sp>
        <p:nvSpPr>
          <p:cNvPr id="2" name="TextBox 1"/>
          <p:cNvSpPr txBox="1"/>
          <p:nvPr/>
        </p:nvSpPr>
        <p:spPr>
          <a:xfrm>
            <a:off x="457201" y="914400"/>
            <a:ext cx="7315200" cy="338554"/>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5B81CF9A-12DF-443E-BB46-5DE4DB8A8E2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33C197F7-DDAE-41B4-BAEE-62425189B71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110531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46</a:t>
            </a:fld>
            <a:endParaRPr lang="en-US" altLang="en-US"/>
          </a:p>
        </p:txBody>
      </p:sp>
      <p:sp>
        <p:nvSpPr>
          <p:cNvPr id="2" name="TextBox 1"/>
          <p:cNvSpPr txBox="1"/>
          <p:nvPr/>
        </p:nvSpPr>
        <p:spPr>
          <a:xfrm>
            <a:off x="457201" y="914400"/>
            <a:ext cx="7315200" cy="830997"/>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p>
          <a:p>
            <a:pPr eaLnBrk="1" hangingPunct="1">
              <a:spcBef>
                <a:spcPct val="0"/>
              </a:spcBef>
              <a:buClrTx/>
              <a:buSzTx/>
              <a:buFontTx/>
              <a:buNone/>
            </a:pPr>
            <a:r>
              <a:rPr lang="en-US" altLang="en-US" sz="1600" dirty="0">
                <a:solidFill>
                  <a:srgbClr val="0000FF"/>
                </a:solidFill>
              </a:rPr>
              <a:t>Branch Vein Occlusion Study, a major clinical trial regarding BRVO </a:t>
            </a:r>
            <a:r>
              <a:rPr lang="en-US" altLang="en-US" sz="1600" dirty="0" err="1">
                <a:solidFill>
                  <a:srgbClr val="0000FF"/>
                </a:solidFill>
              </a:rPr>
              <a:t>mgmt</a:t>
            </a:r>
            <a:endParaRPr lang="en-US" altLang="en-US" sz="1600" dirty="0">
              <a:solidFill>
                <a:srgbClr val="0000FF"/>
              </a:solidFill>
            </a:endParaRPr>
          </a:p>
          <a:p>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018711C7-995C-4063-B4AF-3470AF19D9F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5003A974-A559-4CE2-99AA-D82B15F452B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224660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47</a:t>
            </a:fld>
            <a:endParaRPr lang="en-US" altLang="en-US"/>
          </a:p>
        </p:txBody>
      </p:sp>
      <p:sp>
        <p:nvSpPr>
          <p:cNvPr id="2" name="TextBox 1"/>
          <p:cNvSpPr txBox="1"/>
          <p:nvPr/>
        </p:nvSpPr>
        <p:spPr>
          <a:xfrm>
            <a:off x="457201" y="914400"/>
            <a:ext cx="7315200" cy="2062103"/>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p>
          <a:p>
            <a:pPr eaLnBrk="1" hangingPunct="1">
              <a:spcBef>
                <a:spcPct val="0"/>
              </a:spcBef>
              <a:buClrTx/>
              <a:buSzTx/>
              <a:buFontTx/>
              <a:buNone/>
            </a:pPr>
            <a:r>
              <a:rPr lang="en-US" altLang="en-US" sz="1600" dirty="0">
                <a:solidFill>
                  <a:srgbClr val="0000FF"/>
                </a:solidFill>
              </a:rPr>
              <a:t>Branch Vein Occlusion Study, a major clinical trial regarding BRVO </a:t>
            </a:r>
            <a:r>
              <a:rPr lang="en-US" altLang="en-US" sz="1600" dirty="0" err="1">
                <a:solidFill>
                  <a:srgbClr val="0000FF"/>
                </a:solidFill>
              </a:rPr>
              <a:t>mgmt</a:t>
            </a:r>
            <a:endParaRPr lang="en-US" altLang="en-US" sz="1600" dirty="0">
              <a:solidFill>
                <a:srgbClr val="0000FF"/>
              </a:solidFill>
            </a:endParaRP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three questions did the BVOS seek to answer?</a:t>
            </a:r>
          </a:p>
          <a:p>
            <a:pPr eaLnBrk="1" hangingPunct="1">
              <a:spcBef>
                <a:spcPct val="0"/>
              </a:spcBef>
              <a:buClrTx/>
              <a:buSzTx/>
              <a:buFontTx/>
              <a:buNone/>
            </a:pPr>
            <a:r>
              <a:rPr lang="en-US" altLang="en-US" sz="1600" dirty="0">
                <a:solidFill>
                  <a:srgbClr val="0000FF"/>
                </a:solidFill>
              </a:rPr>
              <a:t>1) </a:t>
            </a:r>
            <a:r>
              <a:rPr lang="en-US" altLang="en-US" sz="1600" dirty="0">
                <a:solidFill>
                  <a:schemeClr val="bg1"/>
                </a:solidFill>
              </a:rPr>
              <a:t>If a BRVO eye has neovascularization, will scatter photocoagulation</a:t>
            </a:r>
          </a:p>
          <a:p>
            <a:pPr eaLnBrk="1" hangingPunct="1">
              <a:spcBef>
                <a:spcPct val="0"/>
              </a:spcBef>
              <a:buClrTx/>
              <a:buSzTx/>
              <a:buFontTx/>
              <a:buNone/>
            </a:pPr>
            <a:r>
              <a:rPr lang="en-US" altLang="en-US" sz="1600" dirty="0">
                <a:solidFill>
                  <a:schemeClr val="bg1"/>
                </a:solidFill>
              </a:rPr>
              <a:t>    prevent vitreous hemorrhage?</a:t>
            </a:r>
          </a:p>
          <a:p>
            <a:pPr eaLnBrk="1" hangingPunct="1">
              <a:spcBef>
                <a:spcPct val="0"/>
              </a:spcBef>
              <a:buClrTx/>
              <a:buSzTx/>
              <a:buFontTx/>
              <a:buNone/>
            </a:pPr>
            <a:r>
              <a:rPr lang="en-US" altLang="en-US" sz="1600" dirty="0">
                <a:solidFill>
                  <a:srgbClr val="0000FF"/>
                </a:solidFill>
              </a:rPr>
              <a:t>2) </a:t>
            </a:r>
            <a:r>
              <a:rPr lang="en-US" altLang="en-US" sz="1600" dirty="0">
                <a:solidFill>
                  <a:schemeClr val="bg1"/>
                </a:solidFill>
              </a:rPr>
              <a:t>If a BRVO does not have neo, will scatter photocoagulation prevent it?</a:t>
            </a:r>
          </a:p>
          <a:p>
            <a:pPr eaLnBrk="1" hangingPunct="1">
              <a:spcBef>
                <a:spcPct val="0"/>
              </a:spcBef>
              <a:buClrTx/>
              <a:buSzTx/>
              <a:buFontTx/>
              <a:buNone/>
            </a:pPr>
            <a:r>
              <a:rPr lang="en-US" altLang="en-US" sz="1600" dirty="0">
                <a:solidFill>
                  <a:srgbClr val="0000FF"/>
                </a:solidFill>
              </a:rPr>
              <a:t>3)</a:t>
            </a:r>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2401A8FF-CA3F-4AB7-A78E-C2E41CBC26F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BFBC6B43-A62A-4CE1-AE31-789D60155A5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076831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48</a:t>
            </a:fld>
            <a:endParaRPr lang="en-US" altLang="en-US"/>
          </a:p>
        </p:txBody>
      </p:sp>
      <p:sp>
        <p:nvSpPr>
          <p:cNvPr id="2" name="TextBox 1"/>
          <p:cNvSpPr txBox="1"/>
          <p:nvPr/>
        </p:nvSpPr>
        <p:spPr>
          <a:xfrm>
            <a:off x="457201" y="914400"/>
            <a:ext cx="7315200" cy="2308324"/>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p>
          <a:p>
            <a:pPr eaLnBrk="1" hangingPunct="1">
              <a:spcBef>
                <a:spcPct val="0"/>
              </a:spcBef>
              <a:buClrTx/>
              <a:buSzTx/>
              <a:buFontTx/>
              <a:buNone/>
            </a:pPr>
            <a:r>
              <a:rPr lang="en-US" altLang="en-US" sz="1600" dirty="0">
                <a:solidFill>
                  <a:srgbClr val="0000FF"/>
                </a:solidFill>
              </a:rPr>
              <a:t>Branch Vein Occlusion Study, a major clinical trial regarding BRVO </a:t>
            </a:r>
            <a:r>
              <a:rPr lang="en-US" altLang="en-US" sz="1600" dirty="0" err="1">
                <a:solidFill>
                  <a:srgbClr val="0000FF"/>
                </a:solidFill>
              </a:rPr>
              <a:t>mgmt</a:t>
            </a:r>
            <a:endParaRPr lang="en-US" altLang="en-US" sz="1600" dirty="0">
              <a:solidFill>
                <a:srgbClr val="0000FF"/>
              </a:solidFill>
            </a:endParaRP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three questions did the BVOS seek to answer?</a:t>
            </a:r>
          </a:p>
          <a:p>
            <a:pPr eaLnBrk="1" hangingPunct="1">
              <a:spcBef>
                <a:spcPct val="0"/>
              </a:spcBef>
              <a:buClrTx/>
              <a:buSzTx/>
              <a:buFontTx/>
              <a:buNone/>
            </a:pPr>
            <a:r>
              <a:rPr lang="en-US" altLang="en-US" sz="1600" dirty="0">
                <a:solidFill>
                  <a:srgbClr val="0000FF"/>
                </a:solidFill>
              </a:rPr>
              <a:t>1) If a BRVO eye has neovascularization, will scatter photocoagulation</a:t>
            </a:r>
          </a:p>
          <a:p>
            <a:pPr eaLnBrk="1" hangingPunct="1">
              <a:spcBef>
                <a:spcPct val="0"/>
              </a:spcBef>
              <a:buClrTx/>
              <a:buSzTx/>
              <a:buFontTx/>
              <a:buNone/>
            </a:pPr>
            <a:r>
              <a:rPr lang="en-US" altLang="en-US" sz="1600" dirty="0">
                <a:solidFill>
                  <a:srgbClr val="0000FF"/>
                </a:solidFill>
              </a:rPr>
              <a:t>    prevent vitreous hemorrhage?</a:t>
            </a:r>
          </a:p>
          <a:p>
            <a:pPr eaLnBrk="1" hangingPunct="1">
              <a:spcBef>
                <a:spcPct val="0"/>
              </a:spcBef>
              <a:buClrTx/>
              <a:buSzTx/>
              <a:buFontTx/>
              <a:buNone/>
            </a:pPr>
            <a:r>
              <a:rPr lang="en-US" altLang="en-US" sz="1600" dirty="0">
                <a:solidFill>
                  <a:srgbClr val="0000FF"/>
                </a:solidFill>
              </a:rPr>
              <a:t>2) If a BRVO does not have neo, will scatter photocoagulation prevent it?</a:t>
            </a:r>
          </a:p>
          <a:p>
            <a:pPr eaLnBrk="1" hangingPunct="1">
              <a:spcBef>
                <a:spcPct val="0"/>
              </a:spcBef>
              <a:buClrTx/>
              <a:buSzTx/>
              <a:buFontTx/>
              <a:buNone/>
            </a:pPr>
            <a:r>
              <a:rPr lang="en-US" altLang="en-US" sz="1600" dirty="0">
                <a:solidFill>
                  <a:srgbClr val="0000FF"/>
                </a:solidFill>
              </a:rPr>
              <a:t>3) If macular edema is present, will macular laser improve it?</a:t>
            </a:r>
          </a:p>
          <a:p>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2DEB1A0F-46F1-4013-853F-4780A7835783}"/>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10A7411D-2AA7-4B41-85C5-B3DFDD45FCA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418682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49</a:t>
            </a:fld>
            <a:endParaRPr lang="en-US" altLang="en-US"/>
          </a:p>
        </p:txBody>
      </p:sp>
      <p:sp>
        <p:nvSpPr>
          <p:cNvPr id="2" name="TextBox 1"/>
          <p:cNvSpPr txBox="1"/>
          <p:nvPr/>
        </p:nvSpPr>
        <p:spPr>
          <a:xfrm>
            <a:off x="457201" y="914400"/>
            <a:ext cx="7315200" cy="2554545"/>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p>
          <a:p>
            <a:pPr eaLnBrk="1" hangingPunct="1">
              <a:spcBef>
                <a:spcPct val="0"/>
              </a:spcBef>
              <a:buClrTx/>
              <a:buSzTx/>
              <a:buFontTx/>
              <a:buNone/>
            </a:pPr>
            <a:r>
              <a:rPr lang="en-US" altLang="en-US" sz="1600" dirty="0">
                <a:solidFill>
                  <a:srgbClr val="0000FF"/>
                </a:solidFill>
              </a:rPr>
              <a:t>Branch Vein Occlusion Study, a major clinical trial regarding BRVO </a:t>
            </a:r>
            <a:r>
              <a:rPr lang="en-US" altLang="en-US" sz="1600" dirty="0" err="1">
                <a:solidFill>
                  <a:srgbClr val="0000FF"/>
                </a:solidFill>
              </a:rPr>
              <a:t>mgmt</a:t>
            </a:r>
            <a:endParaRPr lang="en-US" altLang="en-US" sz="1600" dirty="0">
              <a:solidFill>
                <a:srgbClr val="0000FF"/>
              </a:solidFill>
            </a:endParaRP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three questions did the BVOS seek to answer?</a:t>
            </a:r>
          </a:p>
          <a:p>
            <a:pPr eaLnBrk="1" hangingPunct="1">
              <a:spcBef>
                <a:spcPct val="0"/>
              </a:spcBef>
              <a:buClrTx/>
              <a:buSzTx/>
              <a:buFontTx/>
              <a:buNone/>
            </a:pPr>
            <a:r>
              <a:rPr lang="en-US" altLang="en-US" sz="1600" dirty="0">
                <a:solidFill>
                  <a:srgbClr val="0000FF"/>
                </a:solidFill>
              </a:rPr>
              <a:t>1) If a BRVO eye has neovascularization, will scatter photocoagulation</a:t>
            </a:r>
          </a:p>
          <a:p>
            <a:pPr eaLnBrk="1" hangingPunct="1">
              <a:spcBef>
                <a:spcPct val="0"/>
              </a:spcBef>
              <a:buClrTx/>
              <a:buSzTx/>
              <a:buFontTx/>
              <a:buNone/>
            </a:pPr>
            <a:r>
              <a:rPr lang="en-US" altLang="en-US" sz="1600" dirty="0">
                <a:solidFill>
                  <a:srgbClr val="0000FF"/>
                </a:solidFill>
              </a:rPr>
              <a:t>    prevent vitreous hemorrhage?</a:t>
            </a:r>
          </a:p>
          <a:p>
            <a:pPr eaLnBrk="1" hangingPunct="1">
              <a:spcBef>
                <a:spcPct val="0"/>
              </a:spcBef>
              <a:buClrTx/>
              <a:buSzTx/>
              <a:buFontTx/>
              <a:buNone/>
            </a:pPr>
            <a:r>
              <a:rPr lang="en-US" altLang="en-US" sz="1600" dirty="0">
                <a:solidFill>
                  <a:srgbClr val="0000FF"/>
                </a:solidFill>
              </a:rPr>
              <a:t>2) If a BRVO does not have neo, will scatter photocoagulation prevent it?</a:t>
            </a:r>
          </a:p>
          <a:p>
            <a:pPr eaLnBrk="1" hangingPunct="1">
              <a:spcBef>
                <a:spcPct val="0"/>
              </a:spcBef>
              <a:buClrTx/>
              <a:buSzTx/>
              <a:buFontTx/>
              <a:buNone/>
            </a:pPr>
            <a:r>
              <a:rPr lang="en-US" altLang="en-US" sz="1600" dirty="0">
                <a:solidFill>
                  <a:srgbClr val="0000FF"/>
                </a:solidFill>
              </a:rPr>
              <a:t>3) If macular edema is present, will macular laser improve it?</a:t>
            </a:r>
          </a:p>
          <a:p>
            <a:endParaRPr lang="en-US" sz="1600" dirty="0">
              <a:solidFill>
                <a:srgbClr val="0000FF"/>
              </a:solidFill>
            </a:endParaRPr>
          </a:p>
          <a:p>
            <a:r>
              <a:rPr lang="en-US" sz="1600" i="1" dirty="0">
                <a:solidFill>
                  <a:srgbClr val="0000FF"/>
                </a:solidFill>
              </a:rPr>
              <a:t>There’s an obvious question that the BVOS did </a:t>
            </a:r>
            <a:r>
              <a:rPr lang="en-US" sz="1600" b="1" dirty="0">
                <a:solidFill>
                  <a:srgbClr val="0000FF"/>
                </a:solidFill>
              </a:rPr>
              <a:t>not</a:t>
            </a:r>
            <a:r>
              <a:rPr lang="en-US" sz="1600" i="1" dirty="0">
                <a:solidFill>
                  <a:srgbClr val="0000FF"/>
                </a:solidFill>
              </a:rPr>
              <a:t> ask—what is it?</a:t>
            </a:r>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7666C565-1A90-4DCB-B04F-0167C775A4A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9E992D4F-FF53-4580-BA69-949ED4405EE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32387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5</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rgbClr val="0000FF"/>
                </a:solidFill>
              </a:rPr>
              <a:t>In CRVO, where does thrombosis typically occur?</a:t>
            </a:r>
          </a:p>
          <a:p>
            <a:r>
              <a:rPr lang="en-US" sz="1400" dirty="0">
                <a:solidFill>
                  <a:srgbClr val="DDDB95"/>
                </a:solidFill>
              </a:rPr>
              <a:t>At the lamina cribrosa, or just posterior to it</a:t>
            </a:r>
          </a:p>
          <a:p>
            <a:endParaRPr lang="en-US" sz="1400" dirty="0">
              <a:solidFill>
                <a:srgbClr val="DDDB95"/>
              </a:solidFill>
            </a:endParaRPr>
          </a:p>
          <a:p>
            <a:r>
              <a:rPr lang="en-US" sz="1400" i="1" dirty="0">
                <a:solidFill>
                  <a:srgbClr val="DDDB95"/>
                </a:solidFill>
              </a:rPr>
              <a:t>In BRVO, at what type of location does thrombosis typically occur?</a:t>
            </a:r>
          </a:p>
          <a:p>
            <a:r>
              <a:rPr lang="en-US" sz="1400" dirty="0">
                <a:solidFill>
                  <a:srgbClr val="DDDB95"/>
                </a:solidFill>
              </a:rPr>
              <a:t>At an A-V crossing point</a:t>
            </a:r>
          </a:p>
        </p:txBody>
      </p:sp>
      <p:sp>
        <p:nvSpPr>
          <p:cNvPr id="6" name="Rectangle 2">
            <a:extLst>
              <a:ext uri="{FF2B5EF4-FFF2-40B4-BE49-F238E27FC236}">
                <a16:creationId xmlns:a16="http://schemas.microsoft.com/office/drawing/2014/main" id="{AB790CD4-102F-482A-8A42-98BE77E6A42B}"/>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5" name="TextBox 4">
            <a:extLst>
              <a:ext uri="{FF2B5EF4-FFF2-40B4-BE49-F238E27FC236}">
                <a16:creationId xmlns:a16="http://schemas.microsoft.com/office/drawing/2014/main" id="{75E1780D-23A0-4014-BB67-EB12F104BB4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431263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50</a:t>
            </a:fld>
            <a:endParaRPr lang="en-US" altLang="en-US"/>
          </a:p>
        </p:txBody>
      </p:sp>
      <p:sp>
        <p:nvSpPr>
          <p:cNvPr id="2" name="TextBox 1"/>
          <p:cNvSpPr txBox="1"/>
          <p:nvPr/>
        </p:nvSpPr>
        <p:spPr>
          <a:xfrm>
            <a:off x="457201" y="914400"/>
            <a:ext cx="7315200" cy="3046988"/>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p>
          <a:p>
            <a:pPr eaLnBrk="1" hangingPunct="1">
              <a:spcBef>
                <a:spcPct val="0"/>
              </a:spcBef>
              <a:buClrTx/>
              <a:buSzTx/>
              <a:buFontTx/>
              <a:buNone/>
            </a:pPr>
            <a:r>
              <a:rPr lang="en-US" altLang="en-US" sz="1600" dirty="0">
                <a:solidFill>
                  <a:srgbClr val="0000FF"/>
                </a:solidFill>
              </a:rPr>
              <a:t>Branch Vein Occlusion Study, a major clinical trial regarding BRVO </a:t>
            </a:r>
            <a:r>
              <a:rPr lang="en-US" altLang="en-US" sz="1600" dirty="0" err="1">
                <a:solidFill>
                  <a:srgbClr val="0000FF"/>
                </a:solidFill>
              </a:rPr>
              <a:t>mgmt</a:t>
            </a:r>
            <a:endParaRPr lang="en-US" altLang="en-US" sz="1600" dirty="0">
              <a:solidFill>
                <a:srgbClr val="0000FF"/>
              </a:solidFill>
            </a:endParaRP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three questions did the BVOS seek to answer?</a:t>
            </a:r>
          </a:p>
          <a:p>
            <a:pPr eaLnBrk="1" hangingPunct="1">
              <a:spcBef>
                <a:spcPct val="0"/>
              </a:spcBef>
              <a:buClrTx/>
              <a:buSzTx/>
              <a:buFontTx/>
              <a:buNone/>
            </a:pPr>
            <a:r>
              <a:rPr lang="en-US" altLang="en-US" sz="1600" dirty="0">
                <a:solidFill>
                  <a:srgbClr val="0000FF"/>
                </a:solidFill>
              </a:rPr>
              <a:t>1) If a BRVO eye has neovascularization, will scatter photocoagulation</a:t>
            </a:r>
          </a:p>
          <a:p>
            <a:pPr eaLnBrk="1" hangingPunct="1">
              <a:spcBef>
                <a:spcPct val="0"/>
              </a:spcBef>
              <a:buClrTx/>
              <a:buSzTx/>
              <a:buFontTx/>
              <a:buNone/>
            </a:pPr>
            <a:r>
              <a:rPr lang="en-US" altLang="en-US" sz="1600" dirty="0">
                <a:solidFill>
                  <a:srgbClr val="0000FF"/>
                </a:solidFill>
              </a:rPr>
              <a:t>    prevent vitreous hemorrhage?</a:t>
            </a:r>
          </a:p>
          <a:p>
            <a:pPr eaLnBrk="1" hangingPunct="1">
              <a:spcBef>
                <a:spcPct val="0"/>
              </a:spcBef>
              <a:buClrTx/>
              <a:buSzTx/>
              <a:buFontTx/>
              <a:buNone/>
            </a:pPr>
            <a:r>
              <a:rPr lang="en-US" altLang="en-US" sz="1600" dirty="0">
                <a:solidFill>
                  <a:srgbClr val="0000FF"/>
                </a:solidFill>
              </a:rPr>
              <a:t>2) If a BRVO does not have neo, will scatter photocoagulation prevent it?</a:t>
            </a:r>
          </a:p>
          <a:p>
            <a:pPr eaLnBrk="1" hangingPunct="1">
              <a:spcBef>
                <a:spcPct val="0"/>
              </a:spcBef>
              <a:buClrTx/>
              <a:buSzTx/>
              <a:buFontTx/>
              <a:buNone/>
            </a:pPr>
            <a:r>
              <a:rPr lang="en-US" altLang="en-US" sz="1600" dirty="0">
                <a:solidFill>
                  <a:srgbClr val="0000FF"/>
                </a:solidFill>
              </a:rPr>
              <a:t>3) If macular edema is present, will macular laser improve it?</a:t>
            </a:r>
          </a:p>
          <a:p>
            <a:endParaRPr lang="en-US" sz="1600" dirty="0">
              <a:solidFill>
                <a:srgbClr val="0000FF"/>
              </a:solidFill>
            </a:endParaRPr>
          </a:p>
          <a:p>
            <a:r>
              <a:rPr lang="en-US" sz="1600" i="1" dirty="0">
                <a:solidFill>
                  <a:srgbClr val="0000FF"/>
                </a:solidFill>
              </a:rPr>
              <a:t>There’s an obvious question that the BVOS did </a:t>
            </a:r>
            <a:r>
              <a:rPr lang="en-US" sz="1600" b="1" dirty="0">
                <a:solidFill>
                  <a:srgbClr val="0000FF"/>
                </a:solidFill>
              </a:rPr>
              <a:t>not</a:t>
            </a:r>
            <a:r>
              <a:rPr lang="en-US" sz="1600" i="1" dirty="0">
                <a:solidFill>
                  <a:srgbClr val="0000FF"/>
                </a:solidFill>
              </a:rPr>
              <a:t> ask—what is it?</a:t>
            </a:r>
          </a:p>
          <a:p>
            <a:r>
              <a:rPr lang="en-US" sz="1600" dirty="0">
                <a:solidFill>
                  <a:srgbClr val="0000FF"/>
                </a:solidFill>
              </a:rPr>
              <a:t>‘Are intravitreal anti-VEGF agents safe and effective in managing BRVO?’</a:t>
            </a:r>
          </a:p>
          <a:p>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F20BA3FA-5BCD-4C5E-A581-B09ED844340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791F52BD-CE51-44F1-ADC3-934895D3F5D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56976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51</a:t>
            </a:fld>
            <a:endParaRPr lang="en-US" altLang="en-US"/>
          </a:p>
        </p:txBody>
      </p:sp>
      <p:sp>
        <p:nvSpPr>
          <p:cNvPr id="2" name="TextBox 1"/>
          <p:cNvSpPr txBox="1"/>
          <p:nvPr/>
        </p:nvSpPr>
        <p:spPr>
          <a:xfrm>
            <a:off x="457201" y="914400"/>
            <a:ext cx="7315200" cy="3293209"/>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p>
          <a:p>
            <a:pPr eaLnBrk="1" hangingPunct="1">
              <a:spcBef>
                <a:spcPct val="0"/>
              </a:spcBef>
              <a:buClrTx/>
              <a:buSzTx/>
              <a:buFontTx/>
              <a:buNone/>
            </a:pPr>
            <a:r>
              <a:rPr lang="en-US" altLang="en-US" sz="1600" dirty="0">
                <a:solidFill>
                  <a:srgbClr val="0000FF"/>
                </a:solidFill>
              </a:rPr>
              <a:t>Branch Vein Occlusion Study, a major clinical trial regarding BRVO </a:t>
            </a:r>
            <a:r>
              <a:rPr lang="en-US" altLang="en-US" sz="1600" dirty="0" err="1">
                <a:solidFill>
                  <a:srgbClr val="0000FF"/>
                </a:solidFill>
              </a:rPr>
              <a:t>mgmt</a:t>
            </a:r>
            <a:endParaRPr lang="en-US" altLang="en-US" sz="1600" dirty="0">
              <a:solidFill>
                <a:srgbClr val="0000FF"/>
              </a:solidFill>
            </a:endParaRP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three questions did the BVOS seek to answer?</a:t>
            </a:r>
          </a:p>
          <a:p>
            <a:pPr eaLnBrk="1" hangingPunct="1">
              <a:spcBef>
                <a:spcPct val="0"/>
              </a:spcBef>
              <a:buClrTx/>
              <a:buSzTx/>
              <a:buFontTx/>
              <a:buNone/>
            </a:pPr>
            <a:r>
              <a:rPr lang="en-US" altLang="en-US" sz="1600" dirty="0">
                <a:solidFill>
                  <a:srgbClr val="0000FF"/>
                </a:solidFill>
              </a:rPr>
              <a:t>1) If a BRVO eye has neovascularization, will scatter photocoagulation</a:t>
            </a:r>
          </a:p>
          <a:p>
            <a:pPr eaLnBrk="1" hangingPunct="1">
              <a:spcBef>
                <a:spcPct val="0"/>
              </a:spcBef>
              <a:buClrTx/>
              <a:buSzTx/>
              <a:buFontTx/>
              <a:buNone/>
            </a:pPr>
            <a:r>
              <a:rPr lang="en-US" altLang="en-US" sz="1600" dirty="0">
                <a:solidFill>
                  <a:srgbClr val="0000FF"/>
                </a:solidFill>
              </a:rPr>
              <a:t>    prevent vitreous hemorrhage?</a:t>
            </a:r>
          </a:p>
          <a:p>
            <a:pPr eaLnBrk="1" hangingPunct="1">
              <a:spcBef>
                <a:spcPct val="0"/>
              </a:spcBef>
              <a:buClrTx/>
              <a:buSzTx/>
              <a:buFontTx/>
              <a:buNone/>
            </a:pPr>
            <a:r>
              <a:rPr lang="en-US" altLang="en-US" sz="1600" dirty="0">
                <a:solidFill>
                  <a:srgbClr val="0000FF"/>
                </a:solidFill>
              </a:rPr>
              <a:t>2) If a BRVO does not have neo, will scatter photocoagulation prevent it?</a:t>
            </a:r>
          </a:p>
          <a:p>
            <a:pPr eaLnBrk="1" hangingPunct="1">
              <a:spcBef>
                <a:spcPct val="0"/>
              </a:spcBef>
              <a:buClrTx/>
              <a:buSzTx/>
              <a:buFontTx/>
              <a:buNone/>
            </a:pPr>
            <a:r>
              <a:rPr lang="en-US" altLang="en-US" sz="1600" dirty="0">
                <a:solidFill>
                  <a:srgbClr val="0000FF"/>
                </a:solidFill>
              </a:rPr>
              <a:t>3) If macular edema is present, will macular laser improve it?</a:t>
            </a:r>
          </a:p>
          <a:p>
            <a:endParaRPr lang="en-US" sz="1600" dirty="0">
              <a:solidFill>
                <a:srgbClr val="0000FF"/>
              </a:solidFill>
            </a:endParaRPr>
          </a:p>
          <a:p>
            <a:r>
              <a:rPr lang="en-US" sz="1600" i="1" dirty="0">
                <a:solidFill>
                  <a:srgbClr val="0000FF"/>
                </a:solidFill>
              </a:rPr>
              <a:t>There’s an obvious question that the BVOS did </a:t>
            </a:r>
            <a:r>
              <a:rPr lang="en-US" sz="1600" b="1" dirty="0">
                <a:solidFill>
                  <a:srgbClr val="0000FF"/>
                </a:solidFill>
              </a:rPr>
              <a:t>not</a:t>
            </a:r>
            <a:r>
              <a:rPr lang="en-US" sz="1600" i="1" dirty="0">
                <a:solidFill>
                  <a:srgbClr val="0000FF"/>
                </a:solidFill>
              </a:rPr>
              <a:t> ask—what is it?</a:t>
            </a:r>
          </a:p>
          <a:p>
            <a:r>
              <a:rPr lang="en-US" sz="1600" dirty="0">
                <a:solidFill>
                  <a:srgbClr val="0000FF"/>
                </a:solidFill>
              </a:rPr>
              <a:t>‘Are intravitreal anti-VEGF agents safe and effective in managing BRVO?’</a:t>
            </a:r>
          </a:p>
          <a:p>
            <a:endParaRPr lang="en-US" sz="1600" dirty="0">
              <a:solidFill>
                <a:srgbClr val="0000FF"/>
              </a:solidFill>
            </a:endParaRPr>
          </a:p>
          <a:p>
            <a:r>
              <a:rPr lang="en-US" sz="1600" i="1" dirty="0">
                <a:solidFill>
                  <a:srgbClr val="0000FF"/>
                </a:solidFill>
              </a:rPr>
              <a:t>Why didn’t the BVOS address the use of these agents?</a:t>
            </a:r>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177B7A7F-9C53-4ADC-AE6B-D708392ACBC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7B466CAF-F4BA-45C4-82B3-B6E030F45DE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787975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52</a:t>
            </a:fld>
            <a:endParaRPr lang="en-US" altLang="en-US"/>
          </a:p>
        </p:txBody>
      </p:sp>
      <p:sp>
        <p:nvSpPr>
          <p:cNvPr id="2" name="TextBox 1"/>
          <p:cNvSpPr txBox="1"/>
          <p:nvPr/>
        </p:nvSpPr>
        <p:spPr>
          <a:xfrm>
            <a:off x="457201" y="914400"/>
            <a:ext cx="7315200" cy="4524315"/>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rgbClr val="0000FF"/>
                </a:solidFill>
              </a:rPr>
              <a:t>In the present context, what does </a:t>
            </a:r>
            <a:r>
              <a:rPr lang="en-US" altLang="en-US" sz="1600" dirty="0">
                <a:solidFill>
                  <a:srgbClr val="0000FF"/>
                </a:solidFill>
              </a:rPr>
              <a:t>BVOS</a:t>
            </a:r>
            <a:r>
              <a:rPr lang="en-US" altLang="en-US" sz="1600" i="1" dirty="0">
                <a:solidFill>
                  <a:srgbClr val="0000FF"/>
                </a:solidFill>
              </a:rPr>
              <a:t> stand for?</a:t>
            </a:r>
          </a:p>
          <a:p>
            <a:pPr eaLnBrk="1" hangingPunct="1">
              <a:spcBef>
                <a:spcPct val="0"/>
              </a:spcBef>
              <a:buClrTx/>
              <a:buSzTx/>
              <a:buFontTx/>
              <a:buNone/>
            </a:pPr>
            <a:r>
              <a:rPr lang="en-US" altLang="en-US" sz="1600" dirty="0">
                <a:solidFill>
                  <a:srgbClr val="0000FF"/>
                </a:solidFill>
              </a:rPr>
              <a:t>Branch Vein Occlusion Study, a major clinical trial regarding BRVO </a:t>
            </a:r>
            <a:r>
              <a:rPr lang="en-US" altLang="en-US" sz="1600" dirty="0" err="1">
                <a:solidFill>
                  <a:srgbClr val="0000FF"/>
                </a:solidFill>
              </a:rPr>
              <a:t>mgmt</a:t>
            </a:r>
            <a:endParaRPr lang="en-US" altLang="en-US" sz="1600" dirty="0">
              <a:solidFill>
                <a:srgbClr val="0000FF"/>
              </a:solidFill>
            </a:endParaRPr>
          </a:p>
          <a:p>
            <a:pPr eaLnBrk="1" hangingPunct="1">
              <a:spcBef>
                <a:spcPct val="0"/>
              </a:spcBef>
              <a:buClrTx/>
              <a:buSzTx/>
              <a:buFontTx/>
              <a:buNone/>
            </a:pPr>
            <a:endParaRPr lang="en-US" altLang="en-US" sz="1600" dirty="0">
              <a:solidFill>
                <a:srgbClr val="0000FF"/>
              </a:solidFill>
            </a:endParaRPr>
          </a:p>
          <a:p>
            <a:pPr eaLnBrk="1" hangingPunct="1">
              <a:spcBef>
                <a:spcPct val="0"/>
              </a:spcBef>
              <a:buClrTx/>
              <a:buSzTx/>
              <a:buFontTx/>
              <a:buNone/>
            </a:pPr>
            <a:r>
              <a:rPr lang="en-US" altLang="en-US" sz="1600" i="1" dirty="0">
                <a:solidFill>
                  <a:srgbClr val="0000FF"/>
                </a:solidFill>
              </a:rPr>
              <a:t>What three questions did the BVOS seek to answer?</a:t>
            </a:r>
          </a:p>
          <a:p>
            <a:pPr eaLnBrk="1" hangingPunct="1">
              <a:spcBef>
                <a:spcPct val="0"/>
              </a:spcBef>
              <a:buClrTx/>
              <a:buSzTx/>
              <a:buFontTx/>
              <a:buNone/>
            </a:pPr>
            <a:r>
              <a:rPr lang="en-US" altLang="en-US" sz="1600" dirty="0">
                <a:solidFill>
                  <a:srgbClr val="0000FF"/>
                </a:solidFill>
              </a:rPr>
              <a:t>1) If a BRVO eye has neovascularization, will scatter photocoagulation</a:t>
            </a:r>
          </a:p>
          <a:p>
            <a:pPr eaLnBrk="1" hangingPunct="1">
              <a:spcBef>
                <a:spcPct val="0"/>
              </a:spcBef>
              <a:buClrTx/>
              <a:buSzTx/>
              <a:buFontTx/>
              <a:buNone/>
            </a:pPr>
            <a:r>
              <a:rPr lang="en-US" altLang="en-US" sz="1600" dirty="0">
                <a:solidFill>
                  <a:srgbClr val="0000FF"/>
                </a:solidFill>
              </a:rPr>
              <a:t>    prevent vitreous hemorrhage?</a:t>
            </a:r>
          </a:p>
          <a:p>
            <a:pPr eaLnBrk="1" hangingPunct="1">
              <a:spcBef>
                <a:spcPct val="0"/>
              </a:spcBef>
              <a:buClrTx/>
              <a:buSzTx/>
              <a:buFontTx/>
              <a:buNone/>
            </a:pPr>
            <a:r>
              <a:rPr lang="en-US" altLang="en-US" sz="1600" dirty="0">
                <a:solidFill>
                  <a:srgbClr val="0000FF"/>
                </a:solidFill>
              </a:rPr>
              <a:t>2) If a BRVO does not have neo, will scatter photocoagulation prevent it?</a:t>
            </a:r>
          </a:p>
          <a:p>
            <a:pPr eaLnBrk="1" hangingPunct="1">
              <a:spcBef>
                <a:spcPct val="0"/>
              </a:spcBef>
              <a:buClrTx/>
              <a:buSzTx/>
              <a:buFontTx/>
              <a:buNone/>
            </a:pPr>
            <a:r>
              <a:rPr lang="en-US" altLang="en-US" sz="1600" dirty="0">
                <a:solidFill>
                  <a:srgbClr val="0000FF"/>
                </a:solidFill>
              </a:rPr>
              <a:t>3) If macular edema is present, will macular laser improve it?</a:t>
            </a:r>
          </a:p>
          <a:p>
            <a:endParaRPr lang="en-US" sz="1600" dirty="0">
              <a:solidFill>
                <a:srgbClr val="0000FF"/>
              </a:solidFill>
            </a:endParaRPr>
          </a:p>
          <a:p>
            <a:r>
              <a:rPr lang="en-US" sz="1600" i="1" dirty="0">
                <a:solidFill>
                  <a:srgbClr val="0000FF"/>
                </a:solidFill>
              </a:rPr>
              <a:t>There’s an obvious question that the BVOS did </a:t>
            </a:r>
            <a:r>
              <a:rPr lang="en-US" sz="1600" b="1" dirty="0">
                <a:solidFill>
                  <a:srgbClr val="0000FF"/>
                </a:solidFill>
              </a:rPr>
              <a:t>not</a:t>
            </a:r>
            <a:r>
              <a:rPr lang="en-US" sz="1600" i="1" dirty="0">
                <a:solidFill>
                  <a:srgbClr val="0000FF"/>
                </a:solidFill>
              </a:rPr>
              <a:t> ask—what is it?</a:t>
            </a:r>
          </a:p>
          <a:p>
            <a:r>
              <a:rPr lang="en-US" sz="1600" dirty="0">
                <a:solidFill>
                  <a:srgbClr val="0000FF"/>
                </a:solidFill>
              </a:rPr>
              <a:t>‘Are intravitreal anti-VEGF agents safe and effective in managing BRVO?’</a:t>
            </a:r>
          </a:p>
          <a:p>
            <a:endParaRPr lang="en-US" sz="1600" dirty="0">
              <a:solidFill>
                <a:srgbClr val="0000FF"/>
              </a:solidFill>
            </a:endParaRPr>
          </a:p>
          <a:p>
            <a:r>
              <a:rPr lang="en-US" sz="1600" i="1" dirty="0">
                <a:solidFill>
                  <a:srgbClr val="0000FF"/>
                </a:solidFill>
              </a:rPr>
              <a:t>Why didn’t the BVOS address the use of these agents?</a:t>
            </a:r>
          </a:p>
          <a:p>
            <a:r>
              <a:rPr lang="en-US" sz="1600" dirty="0">
                <a:solidFill>
                  <a:srgbClr val="0000FF"/>
                </a:solidFill>
              </a:rPr>
              <a:t>Because their use wasn’t even a gleam in Dr Flynn’s eye when the BVOS was performed. (To be clear, I’m referring here to </a:t>
            </a:r>
            <a:r>
              <a:rPr lang="en-US" sz="1600" i="1" dirty="0">
                <a:solidFill>
                  <a:srgbClr val="0000FF"/>
                </a:solidFill>
              </a:rPr>
              <a:t>Harry</a:t>
            </a:r>
            <a:r>
              <a:rPr lang="en-US" sz="1600" dirty="0">
                <a:solidFill>
                  <a:srgbClr val="0000FF"/>
                </a:solidFill>
              </a:rPr>
              <a:t> Flynn, not myself. And no relation, if you’re wondering.)</a:t>
            </a:r>
          </a:p>
          <a:p>
            <a:endParaRPr lang="en-US" sz="1600" dirty="0">
              <a:solidFill>
                <a:srgbClr val="0000FF"/>
              </a:solidFill>
            </a:endParaRPr>
          </a:p>
          <a:p>
            <a:endParaRPr lang="en-US" sz="1600" dirty="0">
              <a:solidFill>
                <a:srgbClr val="0000FF"/>
              </a:solidFill>
            </a:endParaRPr>
          </a:p>
        </p:txBody>
      </p:sp>
      <p:sp>
        <p:nvSpPr>
          <p:cNvPr id="5" name="Rectangle 2">
            <a:extLst>
              <a:ext uri="{FF2B5EF4-FFF2-40B4-BE49-F238E27FC236}">
                <a16:creationId xmlns:a16="http://schemas.microsoft.com/office/drawing/2014/main" id="{545A0354-F498-4248-AF76-084FD1CC177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2772784E-4B7F-497A-B3AC-D8E31D15603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764E377B-16C1-4966-96E2-BA0C59BC755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026091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53</a:t>
            </a:fld>
            <a:endParaRPr lang="en-US" altLang="en-US"/>
          </a:p>
        </p:txBody>
      </p:sp>
      <p:sp>
        <p:nvSpPr>
          <p:cNvPr id="2" name="TextBox 1"/>
          <p:cNvSpPr txBox="1"/>
          <p:nvPr/>
        </p:nvSpPr>
        <p:spPr>
          <a:xfrm>
            <a:off x="457201" y="914400"/>
            <a:ext cx="7315200" cy="4524315"/>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chemeClr val="bg1">
                    <a:lumMod val="75000"/>
                  </a:schemeClr>
                </a:solidFill>
              </a:rPr>
              <a:t>In the present context, what does </a:t>
            </a:r>
            <a:r>
              <a:rPr lang="en-US" altLang="en-US" sz="1600" dirty="0">
                <a:solidFill>
                  <a:schemeClr val="bg1">
                    <a:lumMod val="75000"/>
                  </a:schemeClr>
                </a:solidFill>
              </a:rPr>
              <a:t>BVOS</a:t>
            </a:r>
            <a:r>
              <a:rPr lang="en-US" altLang="en-US" sz="1600" i="1" dirty="0">
                <a:solidFill>
                  <a:schemeClr val="bg1">
                    <a:lumMod val="75000"/>
                  </a:schemeClr>
                </a:solidFill>
              </a:rPr>
              <a:t> stand for?</a:t>
            </a:r>
          </a:p>
          <a:p>
            <a:pPr eaLnBrk="1" hangingPunct="1">
              <a:spcBef>
                <a:spcPct val="0"/>
              </a:spcBef>
              <a:buClrTx/>
              <a:buSzTx/>
              <a:buFontTx/>
              <a:buNone/>
            </a:pPr>
            <a:r>
              <a:rPr lang="en-US" altLang="en-US" sz="1600" dirty="0">
                <a:solidFill>
                  <a:schemeClr val="bg1">
                    <a:lumMod val="75000"/>
                  </a:schemeClr>
                </a:solidFill>
              </a:rPr>
              <a:t>Branch Vein Occlusion Study, a major clinical trial regarding BRVO </a:t>
            </a:r>
            <a:r>
              <a:rPr lang="en-US" altLang="en-US" sz="1600" dirty="0" err="1">
                <a:solidFill>
                  <a:schemeClr val="bg1">
                    <a:lumMod val="75000"/>
                  </a:schemeClr>
                </a:solidFill>
              </a:rPr>
              <a:t>mgmt</a:t>
            </a:r>
            <a:endParaRPr lang="en-US" altLang="en-US" sz="1600" dirty="0">
              <a:solidFill>
                <a:schemeClr val="bg1">
                  <a:lumMod val="75000"/>
                </a:schemeClr>
              </a:solidFill>
            </a:endParaRP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three questions did the BVOS seek to answer?</a:t>
            </a:r>
          </a:p>
          <a:p>
            <a:pPr eaLnBrk="1" hangingPunct="1">
              <a:spcBef>
                <a:spcPct val="0"/>
              </a:spcBef>
              <a:buClrTx/>
              <a:buSzTx/>
              <a:buFontTx/>
              <a:buNone/>
            </a:pPr>
            <a:r>
              <a:rPr lang="en-US" altLang="en-US" sz="1600" dirty="0">
                <a:solidFill>
                  <a:schemeClr val="bg1">
                    <a:lumMod val="75000"/>
                  </a:schemeClr>
                </a:solidFill>
              </a:rPr>
              <a:t>1) If a BRVO eye has neovascularization, will scatter photocoagulation</a:t>
            </a:r>
          </a:p>
          <a:p>
            <a:pPr eaLnBrk="1" hangingPunct="1">
              <a:spcBef>
                <a:spcPct val="0"/>
              </a:spcBef>
              <a:buClrTx/>
              <a:buSzTx/>
              <a:buFontTx/>
              <a:buNone/>
            </a:pPr>
            <a:r>
              <a:rPr lang="en-US" altLang="en-US" sz="1600" dirty="0">
                <a:solidFill>
                  <a:schemeClr val="bg1">
                    <a:lumMod val="75000"/>
                  </a:schemeClr>
                </a:solidFill>
              </a:rPr>
              <a:t>    prevent vitreous hemorrhage?</a:t>
            </a:r>
          </a:p>
          <a:p>
            <a:pPr eaLnBrk="1" hangingPunct="1">
              <a:spcBef>
                <a:spcPct val="0"/>
              </a:spcBef>
              <a:buClrTx/>
              <a:buSzTx/>
              <a:buFontTx/>
              <a:buNone/>
            </a:pPr>
            <a:r>
              <a:rPr lang="en-US" altLang="en-US" sz="1600" dirty="0">
                <a:solidFill>
                  <a:schemeClr val="bg1">
                    <a:lumMod val="75000"/>
                  </a:schemeClr>
                </a:solidFill>
              </a:rPr>
              <a:t>2) If a BRVO does not have neo, will scatter photocoagulation prevent it?</a:t>
            </a:r>
          </a:p>
          <a:p>
            <a:pPr eaLnBrk="1" hangingPunct="1">
              <a:spcBef>
                <a:spcPct val="0"/>
              </a:spcBef>
              <a:buClrTx/>
              <a:buSzTx/>
              <a:buFontTx/>
              <a:buNone/>
            </a:pPr>
            <a:r>
              <a:rPr lang="en-US" altLang="en-US" sz="1600" dirty="0">
                <a:solidFill>
                  <a:schemeClr val="bg1">
                    <a:lumMod val="75000"/>
                  </a:schemeClr>
                </a:solidFill>
              </a:rPr>
              <a:t>3) If macular edema is present, will macular laser improve it?</a:t>
            </a:r>
          </a:p>
          <a:p>
            <a:endParaRPr lang="en-US" sz="1600" dirty="0">
              <a:solidFill>
                <a:schemeClr val="bg1">
                  <a:lumMod val="75000"/>
                </a:schemeClr>
              </a:solidFill>
            </a:endParaRPr>
          </a:p>
          <a:p>
            <a:r>
              <a:rPr lang="en-US" sz="1600" i="1" dirty="0">
                <a:solidFill>
                  <a:schemeClr val="bg1">
                    <a:lumMod val="75000"/>
                  </a:schemeClr>
                </a:solidFill>
              </a:rPr>
              <a:t>There’s an obvious question that the BVOS did </a:t>
            </a:r>
            <a:r>
              <a:rPr lang="en-US" sz="1600" b="1" dirty="0">
                <a:solidFill>
                  <a:schemeClr val="bg1">
                    <a:lumMod val="75000"/>
                  </a:schemeClr>
                </a:solidFill>
              </a:rPr>
              <a:t>not</a:t>
            </a:r>
            <a:r>
              <a:rPr lang="en-US" sz="1600" i="1" dirty="0">
                <a:solidFill>
                  <a:schemeClr val="bg1">
                    <a:lumMod val="75000"/>
                  </a:schemeClr>
                </a:solidFill>
              </a:rPr>
              <a:t> ask—what is it?</a:t>
            </a:r>
          </a:p>
          <a:p>
            <a:r>
              <a:rPr lang="en-US" sz="1600" dirty="0">
                <a:solidFill>
                  <a:schemeClr val="bg1">
                    <a:lumMod val="75000"/>
                  </a:schemeClr>
                </a:solidFill>
              </a:rPr>
              <a:t>‘Are intravitreal anti-VEGF agents safe and effective in managing BRVO?’</a:t>
            </a:r>
          </a:p>
          <a:p>
            <a:endParaRPr lang="en-US" sz="1600" dirty="0">
              <a:solidFill>
                <a:schemeClr val="bg1">
                  <a:lumMod val="75000"/>
                </a:schemeClr>
              </a:solidFill>
            </a:endParaRPr>
          </a:p>
          <a:p>
            <a:r>
              <a:rPr lang="en-US" sz="1600" i="1" dirty="0">
                <a:solidFill>
                  <a:schemeClr val="bg1">
                    <a:lumMod val="75000"/>
                  </a:schemeClr>
                </a:solidFill>
              </a:rPr>
              <a:t>Why didn’t the BVOS address the use of these agents?</a:t>
            </a:r>
          </a:p>
          <a:p>
            <a:r>
              <a:rPr lang="en-US" sz="1600" dirty="0">
                <a:solidFill>
                  <a:schemeClr val="bg1">
                    <a:lumMod val="75000"/>
                  </a:schemeClr>
                </a:solidFill>
              </a:rPr>
              <a:t>Because their use wasn’t even a gleam in Dr Flynn’s eye when the BVOS was performed. (To be clear, I’m referring here to </a:t>
            </a:r>
            <a:r>
              <a:rPr lang="en-US" sz="1600" i="1" dirty="0">
                <a:solidFill>
                  <a:schemeClr val="bg1">
                    <a:lumMod val="75000"/>
                  </a:schemeClr>
                </a:solidFill>
              </a:rPr>
              <a:t>Harry</a:t>
            </a:r>
            <a:r>
              <a:rPr lang="en-US" sz="1600" dirty="0">
                <a:solidFill>
                  <a:schemeClr val="bg1">
                    <a:lumMod val="75000"/>
                  </a:schemeClr>
                </a:solidFill>
              </a:rPr>
              <a:t> Flynn, not myself. And no relation, if you’re wondering.)</a:t>
            </a:r>
          </a:p>
          <a:p>
            <a:endParaRPr lang="en-US" sz="1600" dirty="0">
              <a:solidFill>
                <a:schemeClr val="bg1">
                  <a:lumMod val="75000"/>
                </a:schemeClr>
              </a:solidFill>
            </a:endParaRPr>
          </a:p>
          <a:p>
            <a:endParaRPr lang="en-US" sz="1600" dirty="0">
              <a:solidFill>
                <a:schemeClr val="bg1">
                  <a:lumMod val="75000"/>
                </a:schemeClr>
              </a:solidFill>
            </a:endParaRPr>
          </a:p>
        </p:txBody>
      </p:sp>
      <p:sp>
        <p:nvSpPr>
          <p:cNvPr id="3" name="TextBox 2">
            <a:extLst>
              <a:ext uri="{FF2B5EF4-FFF2-40B4-BE49-F238E27FC236}">
                <a16:creationId xmlns:a16="http://schemas.microsoft.com/office/drawing/2014/main" id="{E461E93A-B55E-4458-B420-27875575EC92}"/>
              </a:ext>
            </a:extLst>
          </p:cNvPr>
          <p:cNvSpPr txBox="1"/>
          <p:nvPr/>
        </p:nvSpPr>
        <p:spPr>
          <a:xfrm>
            <a:off x="933450" y="5295750"/>
            <a:ext cx="7277100" cy="1200329"/>
          </a:xfrm>
          <a:prstGeom prst="rect">
            <a:avLst/>
          </a:prstGeom>
          <a:solidFill>
            <a:schemeClr val="accent5">
              <a:lumMod val="75000"/>
            </a:schemeClr>
          </a:solidFill>
        </p:spPr>
        <p:txBody>
          <a:bodyPr wrap="square" rtlCol="0">
            <a:spAutoFit/>
          </a:bodyPr>
          <a:lstStyle/>
          <a:p>
            <a:r>
              <a:rPr lang="en-US" i="1" dirty="0">
                <a:effectLst>
                  <a:outerShdw blurRad="38100" dist="38100" dir="2700000" algn="tl">
                    <a:srgbClr val="000000">
                      <a:alpha val="43137"/>
                    </a:srgbClr>
                  </a:outerShdw>
                </a:effectLst>
              </a:rPr>
              <a:t>Note: Because the </a:t>
            </a:r>
            <a:r>
              <a:rPr lang="en-US" dirty="0">
                <a:effectLst>
                  <a:outerShdw blurRad="38100" dist="38100" dir="2700000" algn="tl">
                    <a:srgbClr val="000000">
                      <a:alpha val="43137"/>
                    </a:srgbClr>
                  </a:outerShdw>
                </a:effectLst>
              </a:rPr>
              <a:t>Retina</a:t>
            </a:r>
            <a:r>
              <a:rPr lang="en-US" i="1" dirty="0">
                <a:effectLst>
                  <a:outerShdw blurRad="38100" dist="38100" dir="2700000" algn="tl">
                    <a:srgbClr val="000000">
                      <a:alpha val="43137"/>
                    </a:srgbClr>
                  </a:outerShdw>
                </a:effectLst>
              </a:rPr>
              <a:t> book runs through the BVOS findings/recs re laser </a:t>
            </a:r>
            <a:r>
              <a:rPr lang="en-US" i="1" dirty="0" err="1">
                <a:effectLst>
                  <a:outerShdw blurRad="38100" dist="38100" dir="2700000" algn="tl">
                    <a:srgbClr val="000000">
                      <a:alpha val="43137"/>
                    </a:srgbClr>
                  </a:outerShdw>
                </a:effectLst>
              </a:rPr>
              <a:t>tx</a:t>
            </a:r>
            <a:r>
              <a:rPr lang="en-US" i="1" dirty="0">
                <a:effectLst>
                  <a:outerShdw blurRad="38100" dist="38100" dir="2700000" algn="tl">
                    <a:srgbClr val="000000">
                      <a:alpha val="43137"/>
                    </a:srgbClr>
                  </a:outerShdw>
                </a:effectLst>
              </a:rPr>
              <a:t> for macular edema after BRVO, we will do the same</a:t>
            </a:r>
            <a:r>
              <a:rPr lang="en-US" i="1" dirty="0">
                <a:solidFill>
                  <a:schemeClr val="accent5">
                    <a:lumMod val="75000"/>
                  </a:schemeClr>
                </a:solidFill>
                <a:effectLst>
                  <a:outerShdw blurRad="38100" dist="38100" dir="2700000" algn="tl">
                    <a:srgbClr val="000000">
                      <a:alpha val="43137"/>
                    </a:srgbClr>
                  </a:outerShdw>
                </a:effectLst>
              </a:rPr>
              <a:t>. </a:t>
            </a:r>
            <a:r>
              <a:rPr lang="en-US" i="1" dirty="0">
                <a:solidFill>
                  <a:schemeClr val="accent5">
                    <a:lumMod val="75000"/>
                  </a:schemeClr>
                </a:solidFill>
              </a:rPr>
              <a:t>However, bear in mind that, as just stated, </a:t>
            </a:r>
            <a:r>
              <a:rPr lang="en-US" b="1" dirty="0">
                <a:solidFill>
                  <a:schemeClr val="accent5">
                    <a:lumMod val="75000"/>
                  </a:schemeClr>
                </a:solidFill>
              </a:rPr>
              <a:t>pharmacologic</a:t>
            </a:r>
            <a:r>
              <a:rPr lang="en-US" dirty="0">
                <a:solidFill>
                  <a:schemeClr val="accent5">
                    <a:lumMod val="75000"/>
                  </a:schemeClr>
                </a:solidFill>
              </a:rPr>
              <a:t> </a:t>
            </a:r>
            <a:r>
              <a:rPr lang="en-US" dirty="0" err="1">
                <a:solidFill>
                  <a:schemeClr val="accent5">
                    <a:lumMod val="75000"/>
                  </a:schemeClr>
                </a:solidFill>
              </a:rPr>
              <a:t>tx</a:t>
            </a:r>
            <a:r>
              <a:rPr lang="en-US" dirty="0">
                <a:solidFill>
                  <a:schemeClr val="accent5">
                    <a:lumMod val="75000"/>
                  </a:schemeClr>
                </a:solidFill>
              </a:rPr>
              <a:t> is currently considered first-line!</a:t>
            </a:r>
          </a:p>
        </p:txBody>
      </p:sp>
      <p:sp>
        <p:nvSpPr>
          <p:cNvPr id="5" name="TextBox 4">
            <a:extLst>
              <a:ext uri="{FF2B5EF4-FFF2-40B4-BE49-F238E27FC236}">
                <a16:creationId xmlns:a16="http://schemas.microsoft.com/office/drawing/2014/main" id="{C6C45887-69FB-4418-B477-542AB40F299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4DEC0B46-2B2A-4911-95EB-D1F4810C6A9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733740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54</a:t>
            </a:fld>
            <a:endParaRPr lang="en-US" altLang="en-US"/>
          </a:p>
        </p:txBody>
      </p:sp>
      <p:sp>
        <p:nvSpPr>
          <p:cNvPr id="2" name="TextBox 1"/>
          <p:cNvSpPr txBox="1"/>
          <p:nvPr/>
        </p:nvSpPr>
        <p:spPr>
          <a:xfrm>
            <a:off x="457201" y="914400"/>
            <a:ext cx="7315200" cy="4524315"/>
          </a:xfrm>
          <a:prstGeom prst="rect">
            <a:avLst/>
          </a:prstGeom>
          <a:noFill/>
        </p:spPr>
        <p:txBody>
          <a:bodyPr wrap="square" rtlCol="0">
            <a:spAutoFit/>
          </a:bodyPr>
          <a:lstStyle/>
          <a:p>
            <a:pPr eaLnBrk="1" hangingPunct="1">
              <a:spcBef>
                <a:spcPct val="0"/>
              </a:spcBef>
              <a:buClrTx/>
              <a:buSzTx/>
              <a:buFontTx/>
              <a:buNone/>
            </a:pPr>
            <a:r>
              <a:rPr lang="en-US" altLang="en-US" sz="1600" i="1" dirty="0">
                <a:solidFill>
                  <a:schemeClr val="bg1">
                    <a:lumMod val="75000"/>
                  </a:schemeClr>
                </a:solidFill>
              </a:rPr>
              <a:t>In the present context, what does </a:t>
            </a:r>
            <a:r>
              <a:rPr lang="en-US" altLang="en-US" sz="1600" dirty="0">
                <a:solidFill>
                  <a:schemeClr val="bg1">
                    <a:lumMod val="75000"/>
                  </a:schemeClr>
                </a:solidFill>
              </a:rPr>
              <a:t>BVOS</a:t>
            </a:r>
            <a:r>
              <a:rPr lang="en-US" altLang="en-US" sz="1600" i="1" dirty="0">
                <a:solidFill>
                  <a:schemeClr val="bg1">
                    <a:lumMod val="75000"/>
                  </a:schemeClr>
                </a:solidFill>
              </a:rPr>
              <a:t> stand for?</a:t>
            </a:r>
          </a:p>
          <a:p>
            <a:pPr eaLnBrk="1" hangingPunct="1">
              <a:spcBef>
                <a:spcPct val="0"/>
              </a:spcBef>
              <a:buClrTx/>
              <a:buSzTx/>
              <a:buFontTx/>
              <a:buNone/>
            </a:pPr>
            <a:r>
              <a:rPr lang="en-US" altLang="en-US" sz="1600" dirty="0">
                <a:solidFill>
                  <a:schemeClr val="bg1">
                    <a:lumMod val="75000"/>
                  </a:schemeClr>
                </a:solidFill>
              </a:rPr>
              <a:t>Branch Vein Occlusion Study, a major clinical trial regarding BRVO </a:t>
            </a:r>
            <a:r>
              <a:rPr lang="en-US" altLang="en-US" sz="1600" dirty="0" err="1">
                <a:solidFill>
                  <a:schemeClr val="bg1">
                    <a:lumMod val="75000"/>
                  </a:schemeClr>
                </a:solidFill>
              </a:rPr>
              <a:t>mgmt</a:t>
            </a:r>
            <a:endParaRPr lang="en-US" altLang="en-US" sz="1600" dirty="0">
              <a:solidFill>
                <a:schemeClr val="bg1">
                  <a:lumMod val="75000"/>
                </a:schemeClr>
              </a:solidFill>
            </a:endParaRPr>
          </a:p>
          <a:p>
            <a:pPr eaLnBrk="1" hangingPunct="1">
              <a:spcBef>
                <a:spcPct val="0"/>
              </a:spcBef>
              <a:buClrTx/>
              <a:buSzTx/>
              <a:buFontTx/>
              <a:buNone/>
            </a:pPr>
            <a:endParaRPr lang="en-US" altLang="en-US" sz="1600" dirty="0">
              <a:solidFill>
                <a:schemeClr val="bg1">
                  <a:lumMod val="75000"/>
                </a:schemeClr>
              </a:solidFill>
            </a:endParaRPr>
          </a:p>
          <a:p>
            <a:pPr eaLnBrk="1" hangingPunct="1">
              <a:spcBef>
                <a:spcPct val="0"/>
              </a:spcBef>
              <a:buClrTx/>
              <a:buSzTx/>
              <a:buFontTx/>
              <a:buNone/>
            </a:pPr>
            <a:r>
              <a:rPr lang="en-US" altLang="en-US" sz="1600" i="1" dirty="0">
                <a:solidFill>
                  <a:schemeClr val="bg1">
                    <a:lumMod val="75000"/>
                  </a:schemeClr>
                </a:solidFill>
              </a:rPr>
              <a:t>What three questions did the BVOS seek to answer?</a:t>
            </a:r>
          </a:p>
          <a:p>
            <a:pPr eaLnBrk="1" hangingPunct="1">
              <a:spcBef>
                <a:spcPct val="0"/>
              </a:spcBef>
              <a:buClrTx/>
              <a:buSzTx/>
              <a:buFontTx/>
              <a:buNone/>
            </a:pPr>
            <a:r>
              <a:rPr lang="en-US" altLang="en-US" sz="1600" dirty="0">
                <a:solidFill>
                  <a:schemeClr val="bg1">
                    <a:lumMod val="75000"/>
                  </a:schemeClr>
                </a:solidFill>
              </a:rPr>
              <a:t>1) If a BRVO eye has neovascularization, will scatter photocoagulation</a:t>
            </a:r>
          </a:p>
          <a:p>
            <a:pPr eaLnBrk="1" hangingPunct="1">
              <a:spcBef>
                <a:spcPct val="0"/>
              </a:spcBef>
              <a:buClrTx/>
              <a:buSzTx/>
              <a:buFontTx/>
              <a:buNone/>
            </a:pPr>
            <a:r>
              <a:rPr lang="en-US" altLang="en-US" sz="1600" dirty="0">
                <a:solidFill>
                  <a:schemeClr val="bg1">
                    <a:lumMod val="75000"/>
                  </a:schemeClr>
                </a:solidFill>
              </a:rPr>
              <a:t>    prevent vitreous hemorrhage?</a:t>
            </a:r>
          </a:p>
          <a:p>
            <a:pPr eaLnBrk="1" hangingPunct="1">
              <a:spcBef>
                <a:spcPct val="0"/>
              </a:spcBef>
              <a:buClrTx/>
              <a:buSzTx/>
              <a:buFontTx/>
              <a:buNone/>
            </a:pPr>
            <a:r>
              <a:rPr lang="en-US" altLang="en-US" sz="1600" dirty="0">
                <a:solidFill>
                  <a:schemeClr val="bg1">
                    <a:lumMod val="75000"/>
                  </a:schemeClr>
                </a:solidFill>
              </a:rPr>
              <a:t>2) If a BRVO does not have neo, will scatter photocoagulation prevent it?</a:t>
            </a:r>
          </a:p>
          <a:p>
            <a:pPr eaLnBrk="1" hangingPunct="1">
              <a:spcBef>
                <a:spcPct val="0"/>
              </a:spcBef>
              <a:buClrTx/>
              <a:buSzTx/>
              <a:buFontTx/>
              <a:buNone/>
            </a:pPr>
            <a:r>
              <a:rPr lang="en-US" altLang="en-US" sz="1600" dirty="0">
                <a:solidFill>
                  <a:schemeClr val="bg1">
                    <a:lumMod val="75000"/>
                  </a:schemeClr>
                </a:solidFill>
              </a:rPr>
              <a:t>3) If macular edema is present, will macular laser improve it?</a:t>
            </a:r>
          </a:p>
          <a:p>
            <a:endParaRPr lang="en-US" sz="1600" dirty="0">
              <a:solidFill>
                <a:schemeClr val="bg1">
                  <a:lumMod val="75000"/>
                </a:schemeClr>
              </a:solidFill>
            </a:endParaRPr>
          </a:p>
          <a:p>
            <a:r>
              <a:rPr lang="en-US" sz="1600" i="1" dirty="0">
                <a:solidFill>
                  <a:schemeClr val="bg1">
                    <a:lumMod val="75000"/>
                  </a:schemeClr>
                </a:solidFill>
              </a:rPr>
              <a:t>There’s an obvious question that the BVOS did </a:t>
            </a:r>
            <a:r>
              <a:rPr lang="en-US" sz="1600" b="1" dirty="0">
                <a:solidFill>
                  <a:schemeClr val="bg1">
                    <a:lumMod val="75000"/>
                  </a:schemeClr>
                </a:solidFill>
              </a:rPr>
              <a:t>not</a:t>
            </a:r>
            <a:r>
              <a:rPr lang="en-US" sz="1600" i="1" dirty="0">
                <a:solidFill>
                  <a:schemeClr val="bg1">
                    <a:lumMod val="75000"/>
                  </a:schemeClr>
                </a:solidFill>
              </a:rPr>
              <a:t> ask—what is it?</a:t>
            </a:r>
          </a:p>
          <a:p>
            <a:r>
              <a:rPr lang="en-US" sz="1600" dirty="0">
                <a:solidFill>
                  <a:schemeClr val="bg1">
                    <a:lumMod val="75000"/>
                  </a:schemeClr>
                </a:solidFill>
              </a:rPr>
              <a:t>‘Are intravitreal anti-VEGF agents safe and effective in managing BRVO?’</a:t>
            </a:r>
          </a:p>
          <a:p>
            <a:endParaRPr lang="en-US" sz="1600" dirty="0">
              <a:solidFill>
                <a:schemeClr val="bg1">
                  <a:lumMod val="75000"/>
                </a:schemeClr>
              </a:solidFill>
            </a:endParaRPr>
          </a:p>
          <a:p>
            <a:r>
              <a:rPr lang="en-US" sz="1600" i="1" dirty="0">
                <a:solidFill>
                  <a:schemeClr val="bg1">
                    <a:lumMod val="75000"/>
                  </a:schemeClr>
                </a:solidFill>
              </a:rPr>
              <a:t>Why didn’t the BVOS address the use of these agents?</a:t>
            </a:r>
          </a:p>
          <a:p>
            <a:r>
              <a:rPr lang="en-US" sz="1600" dirty="0">
                <a:solidFill>
                  <a:schemeClr val="bg1">
                    <a:lumMod val="75000"/>
                  </a:schemeClr>
                </a:solidFill>
              </a:rPr>
              <a:t>Because their use wasn’t even a gleam in Dr Flynn’s eye when the BVOS was performed. (To be clear, I’m referring here to </a:t>
            </a:r>
            <a:r>
              <a:rPr lang="en-US" sz="1600" i="1" dirty="0">
                <a:solidFill>
                  <a:schemeClr val="bg1">
                    <a:lumMod val="75000"/>
                  </a:schemeClr>
                </a:solidFill>
              </a:rPr>
              <a:t>Harry</a:t>
            </a:r>
            <a:r>
              <a:rPr lang="en-US" sz="1600" dirty="0">
                <a:solidFill>
                  <a:schemeClr val="bg1">
                    <a:lumMod val="75000"/>
                  </a:schemeClr>
                </a:solidFill>
              </a:rPr>
              <a:t> Flynn, not myself. And no relation, if you’re wondering.)</a:t>
            </a:r>
          </a:p>
          <a:p>
            <a:endParaRPr lang="en-US" sz="1600" dirty="0">
              <a:solidFill>
                <a:schemeClr val="bg1">
                  <a:lumMod val="75000"/>
                </a:schemeClr>
              </a:solidFill>
            </a:endParaRPr>
          </a:p>
          <a:p>
            <a:endParaRPr lang="en-US" sz="1600" dirty="0">
              <a:solidFill>
                <a:schemeClr val="bg1">
                  <a:lumMod val="75000"/>
                </a:schemeClr>
              </a:solidFill>
            </a:endParaRPr>
          </a:p>
        </p:txBody>
      </p:sp>
      <p:sp>
        <p:nvSpPr>
          <p:cNvPr id="3" name="TextBox 2">
            <a:extLst>
              <a:ext uri="{FF2B5EF4-FFF2-40B4-BE49-F238E27FC236}">
                <a16:creationId xmlns:a16="http://schemas.microsoft.com/office/drawing/2014/main" id="{E461E93A-B55E-4458-B420-27875575EC92}"/>
              </a:ext>
            </a:extLst>
          </p:cNvPr>
          <p:cNvSpPr txBox="1"/>
          <p:nvPr/>
        </p:nvSpPr>
        <p:spPr>
          <a:xfrm>
            <a:off x="933450" y="5295750"/>
            <a:ext cx="7277100" cy="1200329"/>
          </a:xfrm>
          <a:prstGeom prst="rect">
            <a:avLst/>
          </a:prstGeom>
          <a:solidFill>
            <a:schemeClr val="accent5">
              <a:lumMod val="75000"/>
            </a:schemeClr>
          </a:solidFill>
        </p:spPr>
        <p:txBody>
          <a:bodyPr wrap="square" rtlCol="0">
            <a:spAutoFit/>
          </a:bodyPr>
          <a:lstStyle/>
          <a:p>
            <a:r>
              <a:rPr lang="en-US" i="1" dirty="0">
                <a:effectLst>
                  <a:outerShdw blurRad="38100" dist="38100" dir="2700000" algn="tl">
                    <a:srgbClr val="000000">
                      <a:alpha val="43137"/>
                    </a:srgbClr>
                  </a:outerShdw>
                </a:effectLst>
              </a:rPr>
              <a:t>Note: Because the </a:t>
            </a:r>
            <a:r>
              <a:rPr lang="en-US" dirty="0">
                <a:effectLst>
                  <a:outerShdw blurRad="38100" dist="38100" dir="2700000" algn="tl">
                    <a:srgbClr val="000000">
                      <a:alpha val="43137"/>
                    </a:srgbClr>
                  </a:outerShdw>
                </a:effectLst>
              </a:rPr>
              <a:t>Retina</a:t>
            </a:r>
            <a:r>
              <a:rPr lang="en-US" i="1" dirty="0">
                <a:effectLst>
                  <a:outerShdw blurRad="38100" dist="38100" dir="2700000" algn="tl">
                    <a:srgbClr val="000000">
                      <a:alpha val="43137"/>
                    </a:srgbClr>
                  </a:outerShdw>
                </a:effectLst>
              </a:rPr>
              <a:t> book runs through the BVOS findings/recs re laser </a:t>
            </a:r>
            <a:r>
              <a:rPr lang="en-US" i="1" dirty="0" err="1">
                <a:effectLst>
                  <a:outerShdw blurRad="38100" dist="38100" dir="2700000" algn="tl">
                    <a:srgbClr val="000000">
                      <a:alpha val="43137"/>
                    </a:srgbClr>
                  </a:outerShdw>
                </a:effectLst>
              </a:rPr>
              <a:t>tx</a:t>
            </a:r>
            <a:r>
              <a:rPr lang="en-US" i="1" dirty="0">
                <a:effectLst>
                  <a:outerShdw blurRad="38100" dist="38100" dir="2700000" algn="tl">
                    <a:srgbClr val="000000">
                      <a:alpha val="43137"/>
                    </a:srgbClr>
                  </a:outerShdw>
                </a:effectLst>
              </a:rPr>
              <a:t> for macular edema after BRVO, we will do the same. </a:t>
            </a:r>
            <a:r>
              <a:rPr lang="en-US" i="1" dirty="0">
                <a:solidFill>
                  <a:srgbClr val="0000FF"/>
                </a:solidFill>
                <a:effectLst>
                  <a:outerShdw blurRad="38100" dist="38100" dir="2700000" algn="tl">
                    <a:srgbClr val="000000">
                      <a:alpha val="43137"/>
                    </a:srgbClr>
                  </a:outerShdw>
                </a:effectLst>
              </a:rPr>
              <a:t>However, bear in mind that, as just stated, </a:t>
            </a:r>
            <a:r>
              <a:rPr lang="en-US" b="1" dirty="0">
                <a:solidFill>
                  <a:srgbClr val="0000FF"/>
                </a:solidFill>
                <a:effectLst>
                  <a:outerShdw blurRad="38100" dist="38100" dir="2700000" algn="tl">
                    <a:srgbClr val="000000">
                      <a:alpha val="43137"/>
                    </a:srgbClr>
                  </a:outerShdw>
                </a:effectLst>
              </a:rPr>
              <a:t>pharmacologic</a:t>
            </a:r>
            <a:r>
              <a:rPr lang="en-US" dirty="0">
                <a:solidFill>
                  <a:srgbClr val="0000FF"/>
                </a:solidFill>
                <a:effectLst>
                  <a:outerShdw blurRad="38100" dist="38100" dir="2700000" algn="tl">
                    <a:srgbClr val="000000">
                      <a:alpha val="43137"/>
                    </a:srgbClr>
                  </a:outerShdw>
                </a:effectLst>
              </a:rPr>
              <a:t> </a:t>
            </a:r>
            <a:r>
              <a:rPr lang="en-US" dirty="0" err="1">
                <a:solidFill>
                  <a:srgbClr val="0000FF"/>
                </a:solidFill>
                <a:effectLst>
                  <a:outerShdw blurRad="38100" dist="38100" dir="2700000" algn="tl">
                    <a:srgbClr val="000000">
                      <a:alpha val="43137"/>
                    </a:srgbClr>
                  </a:outerShdw>
                </a:effectLst>
              </a:rPr>
              <a:t>tx</a:t>
            </a:r>
            <a:r>
              <a:rPr lang="en-US" dirty="0">
                <a:solidFill>
                  <a:srgbClr val="0000FF"/>
                </a:solidFill>
                <a:effectLst>
                  <a:outerShdw blurRad="38100" dist="38100" dir="2700000" algn="tl">
                    <a:srgbClr val="000000">
                      <a:alpha val="43137"/>
                    </a:srgbClr>
                  </a:outerShdw>
                </a:effectLst>
              </a:rPr>
              <a:t> is currently considered first-line!</a:t>
            </a:r>
          </a:p>
        </p:txBody>
      </p:sp>
      <p:sp>
        <p:nvSpPr>
          <p:cNvPr id="5" name="TextBox 4">
            <a:extLst>
              <a:ext uri="{FF2B5EF4-FFF2-40B4-BE49-F238E27FC236}">
                <a16:creationId xmlns:a16="http://schemas.microsoft.com/office/drawing/2014/main" id="{B0F8E4F6-F725-434E-9DC6-8ED9DE7E369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D3B0179D-8B63-4FC7-818A-96F8BEAFA9BC}"/>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978616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0D25866-51A6-4D5E-B57D-189C898BE273}"/>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0483" name="Rectangle 3">
            <a:extLst>
              <a:ext uri="{FF2B5EF4-FFF2-40B4-BE49-F238E27FC236}">
                <a16:creationId xmlns:a16="http://schemas.microsoft.com/office/drawing/2014/main" id="{C7FD276C-E687-4FCD-A60E-79A5A19AB48A}"/>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3 months for spontaneous resolution</a:t>
            </a:r>
            <a:endParaRPr lang="en-US" altLang="en-US" dirty="0">
              <a:solidFill>
                <a:schemeClr val="bg1"/>
              </a:solidFill>
            </a:endParaRPr>
          </a:p>
        </p:txBody>
      </p:sp>
      <p:sp>
        <p:nvSpPr>
          <p:cNvPr id="20484" name="Rectangle 4">
            <a:extLst>
              <a:ext uri="{FF2B5EF4-FFF2-40B4-BE49-F238E27FC236}">
                <a16:creationId xmlns:a16="http://schemas.microsoft.com/office/drawing/2014/main" id="{F0326F56-E583-4F51-816F-B99CC3B012B0}"/>
              </a:ext>
            </a:extLst>
          </p:cNvPr>
          <p:cNvSpPr>
            <a:spLocks noChangeArrowheads="1"/>
          </p:cNvSpPr>
          <p:nvPr/>
        </p:nvSpPr>
        <p:spPr bwMode="auto">
          <a:xfrm>
            <a:off x="1981200" y="1981200"/>
            <a:ext cx="1371600" cy="381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length of time</a:t>
            </a:r>
          </a:p>
        </p:txBody>
      </p:sp>
      <p:sp>
        <p:nvSpPr>
          <p:cNvPr id="20487" name="Slide Number Placeholder 1">
            <a:extLst>
              <a:ext uri="{FF2B5EF4-FFF2-40B4-BE49-F238E27FC236}">
                <a16:creationId xmlns:a16="http://schemas.microsoft.com/office/drawing/2014/main" id="{B14261C8-A134-4F07-939E-8C052076A23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1D6C65A-FBDE-40E6-84F7-BEEA898F007D}" type="slidenum">
              <a:rPr lang="en-US" altLang="en-US" sz="1000"/>
              <a:pPr>
                <a:spcBef>
                  <a:spcPct val="0"/>
                </a:spcBef>
                <a:buClrTx/>
                <a:buSzTx/>
                <a:buFontTx/>
                <a:buNone/>
              </a:pPr>
              <a:t>55</a:t>
            </a:fld>
            <a:endParaRPr lang="en-US" altLang="en-US" sz="1000"/>
          </a:p>
        </p:txBody>
      </p:sp>
      <p:sp>
        <p:nvSpPr>
          <p:cNvPr id="2" name="TextBox 1">
            <a:extLst>
              <a:ext uri="{FF2B5EF4-FFF2-40B4-BE49-F238E27FC236}">
                <a16:creationId xmlns:a16="http://schemas.microsoft.com/office/drawing/2014/main" id="{45A5B9BD-706D-4565-8E9C-BE61189C8F2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E8E73AB9-C27A-4B20-8646-EA3E5D87B29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7245278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E7E9B9F1-F547-4E3F-AE1D-9CF414716762}"/>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07" name="Rectangle 2">
            <a:extLst>
              <a:ext uri="{FF2B5EF4-FFF2-40B4-BE49-F238E27FC236}">
                <a16:creationId xmlns:a16="http://schemas.microsoft.com/office/drawing/2014/main" id="{78307474-6D00-4156-AF4A-D9FFE070E165}"/>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1508" name="Rectangle 3">
            <a:extLst>
              <a:ext uri="{FF2B5EF4-FFF2-40B4-BE49-F238E27FC236}">
                <a16:creationId xmlns:a16="http://schemas.microsoft.com/office/drawing/2014/main" id="{1DEB0A2B-A106-45B0-B014-1EA8A3E32761}"/>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endParaRPr lang="en-US" altLang="en-US" dirty="0">
              <a:solidFill>
                <a:schemeClr val="bg1"/>
              </a:solidFill>
            </a:endParaRPr>
          </a:p>
        </p:txBody>
      </p:sp>
      <p:sp>
        <p:nvSpPr>
          <p:cNvPr id="21511" name="Slide Number Placeholder 1">
            <a:extLst>
              <a:ext uri="{FF2B5EF4-FFF2-40B4-BE49-F238E27FC236}">
                <a16:creationId xmlns:a16="http://schemas.microsoft.com/office/drawing/2014/main" id="{E18E6B02-1E1B-441A-B787-2209742956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B0463C-14DD-40CB-9E2B-56974D8D4397}" type="slidenum">
              <a:rPr lang="en-US" altLang="en-US" sz="1000"/>
              <a:pPr>
                <a:spcBef>
                  <a:spcPct val="0"/>
                </a:spcBef>
                <a:buClrTx/>
                <a:buSzTx/>
                <a:buFontTx/>
                <a:buNone/>
              </a:pPr>
              <a:t>56</a:t>
            </a:fld>
            <a:endParaRPr lang="en-US" altLang="en-US" sz="1000"/>
          </a:p>
        </p:txBody>
      </p:sp>
      <p:sp>
        <p:nvSpPr>
          <p:cNvPr id="2" name="TextBox 1">
            <a:extLst>
              <a:ext uri="{FF2B5EF4-FFF2-40B4-BE49-F238E27FC236}">
                <a16:creationId xmlns:a16="http://schemas.microsoft.com/office/drawing/2014/main" id="{58761BC8-148C-48FB-AA6A-0084805EBCC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F6A46BAA-BF57-4C3A-A8FB-247D68954A9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nch retinal vein occlusion - Wikipedia">
            <a:extLst>
              <a:ext uri="{FF2B5EF4-FFF2-40B4-BE49-F238E27FC236}">
                <a16:creationId xmlns:a16="http://schemas.microsoft.com/office/drawing/2014/main" id="{229C8A1B-09A4-4316-84C0-306462A1E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852" y="1243975"/>
            <a:ext cx="5328296" cy="4365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D945AFA-D24A-472C-8737-B90120A8C56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C1BF6B09-FF5C-43A5-8D5D-7E47A355F007}"/>
              </a:ext>
            </a:extLst>
          </p:cNvPr>
          <p:cNvSpPr txBox="1"/>
          <p:nvPr/>
        </p:nvSpPr>
        <p:spPr>
          <a:xfrm>
            <a:off x="3064696" y="6082036"/>
            <a:ext cx="3014608" cy="369332"/>
          </a:xfrm>
          <a:prstGeom prst="rect">
            <a:avLst/>
          </a:prstGeom>
          <a:noFill/>
        </p:spPr>
        <p:txBody>
          <a:bodyPr wrap="none" rtlCol="0">
            <a:spAutoFit/>
          </a:bodyPr>
          <a:lstStyle/>
          <a:p>
            <a:pPr algn="ctr"/>
            <a:r>
              <a:rPr lang="en-US" dirty="0"/>
              <a:t>Macular edema after BRVO</a:t>
            </a:r>
          </a:p>
        </p:txBody>
      </p:sp>
    </p:spTree>
    <p:extLst>
      <p:ext uri="{BB962C8B-B14F-4D97-AF65-F5344CB8AC3E}">
        <p14:creationId xmlns:p14="http://schemas.microsoft.com/office/powerpoint/2010/main" val="30514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E7E9B9F1-F547-4E3F-AE1D-9CF414716762}"/>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1508" name="Rectangle 3">
            <a:extLst>
              <a:ext uri="{FF2B5EF4-FFF2-40B4-BE49-F238E27FC236}">
                <a16:creationId xmlns:a16="http://schemas.microsoft.com/office/drawing/2014/main" id="{1DEB0A2B-A106-45B0-B014-1EA8A3E32761}"/>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b="1" dirty="0"/>
              <a:t>Wait </a:t>
            </a:r>
            <a:r>
              <a:rPr lang="en-US" altLang="en-US" b="1" dirty="0">
                <a:solidFill>
                  <a:srgbClr val="0000FF"/>
                </a:solidFill>
              </a:rPr>
              <a:t>3 months</a:t>
            </a:r>
            <a:r>
              <a:rPr lang="en-US" altLang="en-US" b="1" dirty="0"/>
              <a:t> for spontaneous resolution</a:t>
            </a:r>
            <a:endParaRPr lang="en-US" altLang="en-US" b="1" dirty="0">
              <a:solidFill>
                <a:schemeClr val="bg1"/>
              </a:solidFill>
            </a:endParaRPr>
          </a:p>
        </p:txBody>
      </p:sp>
      <p:sp>
        <p:nvSpPr>
          <p:cNvPr id="21511" name="Slide Number Placeholder 1">
            <a:extLst>
              <a:ext uri="{FF2B5EF4-FFF2-40B4-BE49-F238E27FC236}">
                <a16:creationId xmlns:a16="http://schemas.microsoft.com/office/drawing/2014/main" id="{E18E6B02-1E1B-441A-B787-22097429568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B0463C-14DD-40CB-9E2B-56974D8D4397}" type="slidenum">
              <a:rPr lang="en-US" altLang="en-US" sz="1000"/>
              <a:pPr>
                <a:spcBef>
                  <a:spcPct val="0"/>
                </a:spcBef>
                <a:buClrTx/>
                <a:buSzTx/>
                <a:buFontTx/>
                <a:buNone/>
              </a:pPr>
              <a:t>58</a:t>
            </a:fld>
            <a:endParaRPr lang="en-US" altLang="en-US" sz="1000"/>
          </a:p>
        </p:txBody>
      </p:sp>
      <p:sp>
        <p:nvSpPr>
          <p:cNvPr id="2" name="TextBox 1">
            <a:extLst>
              <a:ext uri="{FF2B5EF4-FFF2-40B4-BE49-F238E27FC236}">
                <a16:creationId xmlns:a16="http://schemas.microsoft.com/office/drawing/2014/main" id="{66BA53C5-309C-45FA-AB1A-0EB528891473}"/>
              </a:ext>
            </a:extLst>
          </p:cNvPr>
          <p:cNvSpPr txBox="1"/>
          <p:nvPr/>
        </p:nvSpPr>
        <p:spPr>
          <a:xfrm>
            <a:off x="1638300" y="2971800"/>
            <a:ext cx="5867400" cy="923330"/>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Apropos of what we just noted: We</a:t>
            </a:r>
            <a:r>
              <a:rPr lang="en-US" b="1" i="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don’t</a:t>
            </a:r>
            <a:r>
              <a:rPr lang="en-US" i="1" dirty="0">
                <a:effectLst>
                  <a:outerShdw blurRad="38100" dist="38100" dir="2700000" algn="tl">
                    <a:srgbClr val="000000">
                      <a:alpha val="43137"/>
                    </a:srgbClr>
                  </a:outerShdw>
                </a:effectLst>
              </a:rPr>
              <a:t> wait 3 months hoping for spontaneous resolution any more. Rather, treat (pharmacologically) ME after BRVO </a:t>
            </a:r>
            <a:r>
              <a:rPr lang="en-US" b="1" dirty="0">
                <a:effectLst>
                  <a:outerShdw blurRad="38100" dist="38100" dir="2700000" algn="tl">
                    <a:srgbClr val="000000">
                      <a:alpha val="43137"/>
                    </a:srgbClr>
                  </a:outerShdw>
                </a:effectLst>
              </a:rPr>
              <a:t>immediately</a:t>
            </a:r>
            <a:r>
              <a:rPr lang="en-US" i="1" dirty="0">
                <a:effectLst>
                  <a:outerShdw blurRad="38100" dist="38100" dir="2700000" algn="tl">
                    <a:srgbClr val="000000">
                      <a:alpha val="43137"/>
                    </a:srgbClr>
                  </a:outerShdw>
                </a:effectLst>
              </a:rPr>
              <a:t>!</a:t>
            </a:r>
          </a:p>
        </p:txBody>
      </p:sp>
      <p:sp>
        <p:nvSpPr>
          <p:cNvPr id="3" name="TextBox 2">
            <a:extLst>
              <a:ext uri="{FF2B5EF4-FFF2-40B4-BE49-F238E27FC236}">
                <a16:creationId xmlns:a16="http://schemas.microsoft.com/office/drawing/2014/main" id="{E8327615-B8CA-44AD-B4E3-70A690604DB5}"/>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BF5F6AEF-1AF0-49FE-950C-9D13EB1CDE3B}"/>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605894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E9C85D0-F9CD-4F6E-9002-323826D65F45}"/>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2531" name="Rectangle 3">
            <a:extLst>
              <a:ext uri="{FF2B5EF4-FFF2-40B4-BE49-F238E27FC236}">
                <a16:creationId xmlns:a16="http://schemas.microsoft.com/office/drawing/2014/main" id="{3141ED6D-1ECB-4BDA-8640-588E012294AA}"/>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2532" name="Rectangle 4">
            <a:extLst>
              <a:ext uri="{FF2B5EF4-FFF2-40B4-BE49-F238E27FC236}">
                <a16:creationId xmlns:a16="http://schemas.microsoft.com/office/drawing/2014/main" id="{C4E6AB83-12C8-4081-A9F4-95412054BEE0}"/>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endParaRPr lang="en-US" altLang="en-US" dirty="0">
              <a:solidFill>
                <a:schemeClr val="bg1"/>
              </a:solidFill>
            </a:endParaRPr>
          </a:p>
        </p:txBody>
      </p:sp>
      <p:sp>
        <p:nvSpPr>
          <p:cNvPr id="22533" name="Rectangle 5">
            <a:extLst>
              <a:ext uri="{FF2B5EF4-FFF2-40B4-BE49-F238E27FC236}">
                <a16:creationId xmlns:a16="http://schemas.microsoft.com/office/drawing/2014/main" id="{D98DD696-448E-45ED-9DF7-4E6E08D6A6F9}"/>
              </a:ext>
            </a:extLst>
          </p:cNvPr>
          <p:cNvSpPr>
            <a:spLocks noChangeArrowheads="1"/>
          </p:cNvSpPr>
          <p:nvPr/>
        </p:nvSpPr>
        <p:spPr bwMode="auto">
          <a:xfrm>
            <a:off x="2286000" y="2895600"/>
            <a:ext cx="762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Snellen</a:t>
            </a:r>
          </a:p>
        </p:txBody>
      </p:sp>
      <p:sp>
        <p:nvSpPr>
          <p:cNvPr id="22534" name="Rectangle 6">
            <a:extLst>
              <a:ext uri="{FF2B5EF4-FFF2-40B4-BE49-F238E27FC236}">
                <a16:creationId xmlns:a16="http://schemas.microsoft.com/office/drawing/2014/main" id="{5D0F7C8D-CA77-453B-8965-3C24C71C1F59}"/>
              </a:ext>
            </a:extLst>
          </p:cNvPr>
          <p:cNvSpPr>
            <a:spLocks noChangeArrowheads="1"/>
          </p:cNvSpPr>
          <p:nvPr/>
        </p:nvSpPr>
        <p:spPr bwMode="auto">
          <a:xfrm>
            <a:off x="3429000" y="2895600"/>
            <a:ext cx="9144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Snellen</a:t>
            </a:r>
          </a:p>
        </p:txBody>
      </p:sp>
      <p:sp>
        <p:nvSpPr>
          <p:cNvPr id="22537" name="Slide Number Placeholder 1">
            <a:extLst>
              <a:ext uri="{FF2B5EF4-FFF2-40B4-BE49-F238E27FC236}">
                <a16:creationId xmlns:a16="http://schemas.microsoft.com/office/drawing/2014/main" id="{2515F43F-B9F0-4B99-85B4-9B44F6DE056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9BB19E9-C65A-40C8-ABE6-B72E2077FECF}" type="slidenum">
              <a:rPr lang="en-US" altLang="en-US" sz="1000"/>
              <a:pPr>
                <a:spcBef>
                  <a:spcPct val="0"/>
                </a:spcBef>
                <a:buClrTx/>
                <a:buSzTx/>
                <a:buFontTx/>
                <a:buNone/>
              </a:pPr>
              <a:t>59</a:t>
            </a:fld>
            <a:endParaRPr lang="en-US" altLang="en-US" sz="1000"/>
          </a:p>
        </p:txBody>
      </p:sp>
      <p:sp>
        <p:nvSpPr>
          <p:cNvPr id="2" name="TextBox 1">
            <a:extLst>
              <a:ext uri="{FF2B5EF4-FFF2-40B4-BE49-F238E27FC236}">
                <a16:creationId xmlns:a16="http://schemas.microsoft.com/office/drawing/2014/main" id="{AB4068A2-B94B-41BE-8010-5B68B9DC59D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E9D82C52-DBF7-43D8-A5ED-F5B1257152C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6</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rgbClr val="0000FF"/>
                </a:solidFill>
              </a:rPr>
              <a:t>In CRVO, where does thrombosis typically occur?</a:t>
            </a:r>
          </a:p>
          <a:p>
            <a:r>
              <a:rPr lang="en-US" sz="1400" dirty="0">
                <a:solidFill>
                  <a:srgbClr val="0000FF"/>
                </a:solidFill>
              </a:rPr>
              <a:t>At the lamina cribrosa, or just posterior to it</a:t>
            </a:r>
          </a:p>
          <a:p>
            <a:endParaRPr lang="en-US" sz="1400" dirty="0">
              <a:solidFill>
                <a:srgbClr val="DDDB95"/>
              </a:solidFill>
            </a:endParaRPr>
          </a:p>
          <a:p>
            <a:r>
              <a:rPr lang="en-US" sz="1400" i="1" dirty="0">
                <a:solidFill>
                  <a:srgbClr val="DDDB95"/>
                </a:solidFill>
              </a:rPr>
              <a:t>In BRVO, at what type of location does thrombosis typically occur?</a:t>
            </a:r>
          </a:p>
          <a:p>
            <a:r>
              <a:rPr lang="en-US" sz="1400" dirty="0">
                <a:solidFill>
                  <a:srgbClr val="DDDB95"/>
                </a:solidFill>
              </a:rPr>
              <a:t>At an A-V crossing point</a:t>
            </a:r>
          </a:p>
        </p:txBody>
      </p:sp>
      <p:sp>
        <p:nvSpPr>
          <p:cNvPr id="6" name="Rectangle 2">
            <a:extLst>
              <a:ext uri="{FF2B5EF4-FFF2-40B4-BE49-F238E27FC236}">
                <a16:creationId xmlns:a16="http://schemas.microsoft.com/office/drawing/2014/main" id="{F779AE47-AEF5-4755-8617-248AE7E20FB1}"/>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TextBox 4">
            <a:extLst>
              <a:ext uri="{FF2B5EF4-FFF2-40B4-BE49-F238E27FC236}">
                <a16:creationId xmlns:a16="http://schemas.microsoft.com/office/drawing/2014/main" id="{DB3BBA8B-A2C3-4391-A739-FB181C4450A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949222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D43BADAA-2B85-47FA-BC43-8FDE6CCFCA98}"/>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5" name="Rectangle 6">
            <a:extLst>
              <a:ext uri="{FF2B5EF4-FFF2-40B4-BE49-F238E27FC236}">
                <a16:creationId xmlns:a16="http://schemas.microsoft.com/office/drawing/2014/main" id="{2B7388B5-DFA7-4262-84E0-165893568BCA}"/>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6" name="Rectangle 2">
            <a:extLst>
              <a:ext uri="{FF2B5EF4-FFF2-40B4-BE49-F238E27FC236}">
                <a16:creationId xmlns:a16="http://schemas.microsoft.com/office/drawing/2014/main" id="{DE7FCF73-8839-4833-B534-34DD7EE2894F}"/>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3557" name="Rectangle 3">
            <a:extLst>
              <a:ext uri="{FF2B5EF4-FFF2-40B4-BE49-F238E27FC236}">
                <a16:creationId xmlns:a16="http://schemas.microsoft.com/office/drawing/2014/main" id="{CE776821-A06C-4501-A763-242C69DC21B6}"/>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3558" name="Rectangle 4">
            <a:extLst>
              <a:ext uri="{FF2B5EF4-FFF2-40B4-BE49-F238E27FC236}">
                <a16:creationId xmlns:a16="http://schemas.microsoft.com/office/drawing/2014/main" id="{85E5967B-3355-481C-ACCC-CCEBF6F9A944}"/>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endParaRPr lang="en-US" altLang="en-US" dirty="0">
              <a:solidFill>
                <a:schemeClr val="bg1"/>
              </a:solidFill>
            </a:endParaRPr>
          </a:p>
        </p:txBody>
      </p:sp>
      <p:sp>
        <p:nvSpPr>
          <p:cNvPr id="23561" name="Slide Number Placeholder 1">
            <a:extLst>
              <a:ext uri="{FF2B5EF4-FFF2-40B4-BE49-F238E27FC236}">
                <a16:creationId xmlns:a16="http://schemas.microsoft.com/office/drawing/2014/main" id="{2C217165-7FD7-4683-B690-1517C03495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AF2D7C-B458-4968-B854-DAC289210A6C}" type="slidenum">
              <a:rPr lang="en-US" altLang="en-US" sz="1000"/>
              <a:pPr>
                <a:spcBef>
                  <a:spcPct val="0"/>
                </a:spcBef>
                <a:buClrTx/>
                <a:buSzTx/>
                <a:buFontTx/>
                <a:buNone/>
              </a:pPr>
              <a:t>60</a:t>
            </a:fld>
            <a:endParaRPr lang="en-US" altLang="en-US" sz="1000"/>
          </a:p>
        </p:txBody>
      </p:sp>
      <p:sp>
        <p:nvSpPr>
          <p:cNvPr id="2" name="TextBox 1">
            <a:extLst>
              <a:ext uri="{FF2B5EF4-FFF2-40B4-BE49-F238E27FC236}">
                <a16:creationId xmlns:a16="http://schemas.microsoft.com/office/drawing/2014/main" id="{131183DA-AEB3-4D52-801F-3A4AD5D1B66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F4BCE1B7-D889-405B-9DAD-1251ECCABFC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EF6CFAE-49BE-4F63-A7C2-3BB2F3A34CE4}"/>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79" name="Rectangle 3">
            <a:extLst>
              <a:ext uri="{FF2B5EF4-FFF2-40B4-BE49-F238E27FC236}">
                <a16:creationId xmlns:a16="http://schemas.microsoft.com/office/drawing/2014/main" id="{BE53F952-3FED-4012-A270-F7CBA97D64A0}"/>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0" name="Rectangle 4">
            <a:extLst>
              <a:ext uri="{FF2B5EF4-FFF2-40B4-BE49-F238E27FC236}">
                <a16:creationId xmlns:a16="http://schemas.microsoft.com/office/drawing/2014/main" id="{B660D034-BA4E-484C-BBCE-DCA6ADA71770}"/>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4581" name="Rectangle 5">
            <a:extLst>
              <a:ext uri="{FF2B5EF4-FFF2-40B4-BE49-F238E27FC236}">
                <a16:creationId xmlns:a16="http://schemas.microsoft.com/office/drawing/2014/main" id="{DE2336FB-4AEB-4ADC-B95F-64AF6D5FF419}"/>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4582" name="Rectangle 6">
            <a:extLst>
              <a:ext uri="{FF2B5EF4-FFF2-40B4-BE49-F238E27FC236}">
                <a16:creationId xmlns:a16="http://schemas.microsoft.com/office/drawing/2014/main" id="{953BA456-A6FC-4407-A363-E9F80C23F172}"/>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p>
          <a:p>
            <a:pPr lvl="2" eaLnBrk="1" hangingPunct="1"/>
            <a:r>
              <a:rPr lang="en-US" altLang="en-US" dirty="0"/>
              <a:t>FA reveals no </a:t>
            </a:r>
            <a:r>
              <a:rPr lang="en-US" altLang="en-US" dirty="0">
                <a:solidFill>
                  <a:srgbClr val="0000FF"/>
                </a:solidFill>
              </a:rPr>
              <a:t>foveal ischemia</a:t>
            </a:r>
            <a:endParaRPr lang="en-US" altLang="en-US" dirty="0">
              <a:solidFill>
                <a:schemeClr val="bg1"/>
              </a:solidFill>
            </a:endParaRPr>
          </a:p>
        </p:txBody>
      </p:sp>
      <p:sp>
        <p:nvSpPr>
          <p:cNvPr id="24583" name="Rectangle 7">
            <a:extLst>
              <a:ext uri="{FF2B5EF4-FFF2-40B4-BE49-F238E27FC236}">
                <a16:creationId xmlns:a16="http://schemas.microsoft.com/office/drawing/2014/main" id="{0473199D-880F-4725-8BA0-76C545F9B2FA}"/>
              </a:ext>
            </a:extLst>
          </p:cNvPr>
          <p:cNvSpPr>
            <a:spLocks noChangeArrowheads="1"/>
          </p:cNvSpPr>
          <p:nvPr/>
        </p:nvSpPr>
        <p:spPr bwMode="auto">
          <a:xfrm>
            <a:off x="3429000" y="3352800"/>
            <a:ext cx="22098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two words</a:t>
            </a:r>
          </a:p>
        </p:txBody>
      </p:sp>
      <p:sp>
        <p:nvSpPr>
          <p:cNvPr id="24586" name="Slide Number Placeholder 1">
            <a:extLst>
              <a:ext uri="{FF2B5EF4-FFF2-40B4-BE49-F238E27FC236}">
                <a16:creationId xmlns:a16="http://schemas.microsoft.com/office/drawing/2014/main" id="{FFFC23F2-9817-458B-B501-BC497C54876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AB18977-88F9-485E-9D7C-63B22D776643}" type="slidenum">
              <a:rPr lang="en-US" altLang="en-US" sz="1000"/>
              <a:pPr>
                <a:spcBef>
                  <a:spcPct val="0"/>
                </a:spcBef>
                <a:buClrTx/>
                <a:buSzTx/>
                <a:buFontTx/>
                <a:buNone/>
              </a:pPr>
              <a:t>61</a:t>
            </a:fld>
            <a:endParaRPr lang="en-US" altLang="en-US" sz="1000"/>
          </a:p>
        </p:txBody>
      </p:sp>
      <p:sp>
        <p:nvSpPr>
          <p:cNvPr id="2" name="TextBox 1">
            <a:extLst>
              <a:ext uri="{FF2B5EF4-FFF2-40B4-BE49-F238E27FC236}">
                <a16:creationId xmlns:a16="http://schemas.microsoft.com/office/drawing/2014/main" id="{25E740C3-FC23-418C-A481-CF1F6466215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C2950DBF-17B5-4D75-814B-8D941E62876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DB01299-EB34-43E7-BBE5-DDAC5E799060}"/>
              </a:ext>
            </a:extLst>
          </p:cNvPr>
          <p:cNvSpPr>
            <a:spLocks noChangeArrowheads="1"/>
          </p:cNvSpPr>
          <p:nvPr/>
        </p:nvSpPr>
        <p:spPr bwMode="auto">
          <a:xfrm>
            <a:off x="3429000" y="3352800"/>
            <a:ext cx="2209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3" name="Rectangle 2">
            <a:extLst>
              <a:ext uri="{FF2B5EF4-FFF2-40B4-BE49-F238E27FC236}">
                <a16:creationId xmlns:a16="http://schemas.microsoft.com/office/drawing/2014/main" id="{2B984D69-6E33-48F6-BDD4-281362E6992B}"/>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4" name="Rectangle 3">
            <a:extLst>
              <a:ext uri="{FF2B5EF4-FFF2-40B4-BE49-F238E27FC236}">
                <a16:creationId xmlns:a16="http://schemas.microsoft.com/office/drawing/2014/main" id="{D24D75E1-445D-4438-ACB6-11CCA815133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5" name="Rectangle 4">
            <a:extLst>
              <a:ext uri="{FF2B5EF4-FFF2-40B4-BE49-F238E27FC236}">
                <a16:creationId xmlns:a16="http://schemas.microsoft.com/office/drawing/2014/main" id="{B2F1BAE2-6DB7-4C69-AC44-A57524138DE2}"/>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5606" name="Rectangle 5">
            <a:extLst>
              <a:ext uri="{FF2B5EF4-FFF2-40B4-BE49-F238E27FC236}">
                <a16:creationId xmlns:a16="http://schemas.microsoft.com/office/drawing/2014/main" id="{AC508E2F-254B-4C05-9691-7CDD96AE994F}"/>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5607" name="Rectangle 6">
            <a:extLst>
              <a:ext uri="{FF2B5EF4-FFF2-40B4-BE49-F238E27FC236}">
                <a16:creationId xmlns:a16="http://schemas.microsoft.com/office/drawing/2014/main" id="{172CBD38-E3E6-408A-A3D2-35BCF84D3F76}"/>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p>
          <a:p>
            <a:pPr lvl="2" eaLnBrk="1" hangingPunct="1"/>
            <a:r>
              <a:rPr lang="en-US" altLang="en-US" dirty="0"/>
              <a:t>FA reveals no </a:t>
            </a:r>
            <a:r>
              <a:rPr lang="en-US" altLang="en-US" dirty="0">
                <a:solidFill>
                  <a:srgbClr val="0000FF"/>
                </a:solidFill>
              </a:rPr>
              <a:t>foveal ischemia</a:t>
            </a:r>
            <a:endParaRPr lang="en-US" altLang="en-US" dirty="0">
              <a:solidFill>
                <a:schemeClr val="bg1"/>
              </a:solidFill>
            </a:endParaRPr>
          </a:p>
        </p:txBody>
      </p:sp>
      <p:sp>
        <p:nvSpPr>
          <p:cNvPr id="25610" name="Slide Number Placeholder 1">
            <a:extLst>
              <a:ext uri="{FF2B5EF4-FFF2-40B4-BE49-F238E27FC236}">
                <a16:creationId xmlns:a16="http://schemas.microsoft.com/office/drawing/2014/main" id="{246EEDC9-7224-4E6E-929D-674D5A3CE1D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9CEA63B-C961-4542-8DE7-5D972933D43C}" type="slidenum">
              <a:rPr lang="en-US" altLang="en-US" sz="1000"/>
              <a:pPr>
                <a:spcBef>
                  <a:spcPct val="0"/>
                </a:spcBef>
                <a:buClrTx/>
                <a:buSzTx/>
                <a:buFontTx/>
                <a:buNone/>
              </a:pPr>
              <a:t>62</a:t>
            </a:fld>
            <a:endParaRPr lang="en-US" altLang="en-US" sz="1000"/>
          </a:p>
        </p:txBody>
      </p:sp>
      <p:sp>
        <p:nvSpPr>
          <p:cNvPr id="2" name="TextBox 1">
            <a:extLst>
              <a:ext uri="{FF2B5EF4-FFF2-40B4-BE49-F238E27FC236}">
                <a16:creationId xmlns:a16="http://schemas.microsoft.com/office/drawing/2014/main" id="{5A863C57-EF44-4BD7-A3A8-47A0DA1EEC5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7F690154-0E70-438B-9609-19CC052EFE6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987F576-ED3E-42A5-9187-F4FCE91CDE18}"/>
              </a:ext>
            </a:extLst>
          </p:cNvPr>
          <p:cNvSpPr>
            <a:spLocks noChangeArrowheads="1"/>
          </p:cNvSpPr>
          <p:nvPr/>
        </p:nvSpPr>
        <p:spPr bwMode="auto">
          <a:xfrm>
            <a:off x="3429000" y="3352800"/>
            <a:ext cx="2209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7" name="Rectangle 3">
            <a:extLst>
              <a:ext uri="{FF2B5EF4-FFF2-40B4-BE49-F238E27FC236}">
                <a16:creationId xmlns:a16="http://schemas.microsoft.com/office/drawing/2014/main" id="{AF65D34C-242D-4356-A678-56680D89404C}"/>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8" name="Rectangle 4">
            <a:extLst>
              <a:ext uri="{FF2B5EF4-FFF2-40B4-BE49-F238E27FC236}">
                <a16:creationId xmlns:a16="http://schemas.microsoft.com/office/drawing/2014/main" id="{A8C78E58-FED5-4EB1-B805-9BDB30FF0280}"/>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29" name="Rectangle 5">
            <a:extLst>
              <a:ext uri="{FF2B5EF4-FFF2-40B4-BE49-F238E27FC236}">
                <a16:creationId xmlns:a16="http://schemas.microsoft.com/office/drawing/2014/main" id="{72E61743-C03E-42E3-9362-07C9AEB7AF26}"/>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6630" name="Rectangle 6">
            <a:extLst>
              <a:ext uri="{FF2B5EF4-FFF2-40B4-BE49-F238E27FC236}">
                <a16:creationId xmlns:a16="http://schemas.microsoft.com/office/drawing/2014/main" id="{B1271BE1-3B8C-4B14-90C8-F94A07107FFA}"/>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6631" name="Rectangle 7">
            <a:extLst>
              <a:ext uri="{FF2B5EF4-FFF2-40B4-BE49-F238E27FC236}">
                <a16:creationId xmlns:a16="http://schemas.microsoft.com/office/drawing/2014/main" id="{AAA4B12A-9BEF-4AA5-8D10-21587A397EC4}"/>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p>
          <a:p>
            <a:pPr lvl="2" eaLnBrk="1" hangingPunct="1"/>
            <a:r>
              <a:rPr lang="en-US" altLang="en-US" dirty="0"/>
              <a:t>FA reveals no </a:t>
            </a:r>
            <a:r>
              <a:rPr lang="en-US" altLang="en-US" dirty="0">
                <a:solidFill>
                  <a:srgbClr val="0000FF"/>
                </a:solidFill>
              </a:rPr>
              <a:t>foveal ischemia</a:t>
            </a:r>
          </a:p>
          <a:p>
            <a:pPr lvl="1" eaLnBrk="1" hangingPunct="1"/>
            <a:r>
              <a:rPr lang="en-US" altLang="en-US" dirty="0"/>
              <a:t>Per the BVOS, patients treated with GML are:</a:t>
            </a:r>
          </a:p>
          <a:p>
            <a:pPr lvl="2" eaLnBrk="1" hangingPunct="1"/>
            <a:r>
              <a:rPr lang="en-US" altLang="en-US" dirty="0"/>
              <a:t>twice as likely to </a:t>
            </a:r>
            <a:r>
              <a:rPr lang="en-US" altLang="en-US" dirty="0">
                <a:solidFill>
                  <a:srgbClr val="0000FF"/>
                </a:solidFill>
              </a:rPr>
              <a:t>gain 2 lines of VA</a:t>
            </a:r>
            <a:r>
              <a:rPr lang="en-US" altLang="en-US" dirty="0"/>
              <a:t>, and</a:t>
            </a:r>
            <a:endParaRPr lang="en-US" altLang="en-US" dirty="0">
              <a:solidFill>
                <a:schemeClr val="bg1"/>
              </a:solidFill>
            </a:endParaRPr>
          </a:p>
        </p:txBody>
      </p:sp>
      <p:sp>
        <p:nvSpPr>
          <p:cNvPr id="26632" name="Rectangle 8">
            <a:extLst>
              <a:ext uri="{FF2B5EF4-FFF2-40B4-BE49-F238E27FC236}">
                <a16:creationId xmlns:a16="http://schemas.microsoft.com/office/drawing/2014/main" id="{A54F656E-C6BE-4FF4-8890-C57746572DE1}"/>
              </a:ext>
            </a:extLst>
          </p:cNvPr>
          <p:cNvSpPr>
            <a:spLocks noChangeArrowheads="1"/>
          </p:cNvSpPr>
          <p:nvPr/>
        </p:nvSpPr>
        <p:spPr bwMode="auto">
          <a:xfrm>
            <a:off x="3733800" y="4267200"/>
            <a:ext cx="22860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?Gain VA? Not lose VA?</a:t>
            </a:r>
          </a:p>
        </p:txBody>
      </p:sp>
      <p:sp>
        <p:nvSpPr>
          <p:cNvPr id="26635" name="Slide Number Placeholder 1">
            <a:extLst>
              <a:ext uri="{FF2B5EF4-FFF2-40B4-BE49-F238E27FC236}">
                <a16:creationId xmlns:a16="http://schemas.microsoft.com/office/drawing/2014/main" id="{67FCB06F-2F9F-4D9A-9E4D-FEB775F161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A43069-50B1-4039-BBE4-93FC1C449670}" type="slidenum">
              <a:rPr lang="en-US" altLang="en-US" sz="1000"/>
              <a:pPr>
                <a:spcBef>
                  <a:spcPct val="0"/>
                </a:spcBef>
                <a:buClrTx/>
                <a:buSzTx/>
                <a:buFontTx/>
                <a:buNone/>
              </a:pPr>
              <a:t>63</a:t>
            </a:fld>
            <a:endParaRPr lang="en-US" altLang="en-US" sz="1000"/>
          </a:p>
        </p:txBody>
      </p:sp>
      <p:sp>
        <p:nvSpPr>
          <p:cNvPr id="2" name="TextBox 1">
            <a:extLst>
              <a:ext uri="{FF2B5EF4-FFF2-40B4-BE49-F238E27FC236}">
                <a16:creationId xmlns:a16="http://schemas.microsoft.com/office/drawing/2014/main" id="{0A31A2F6-4A5F-4438-AB98-59565A101C5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64510FE7-C639-4C77-90EC-3C2D84C5BA2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0811F306-0E6E-4249-B2BF-88FC9CFF8CC8}"/>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1" name="Rectangle 2">
            <a:extLst>
              <a:ext uri="{FF2B5EF4-FFF2-40B4-BE49-F238E27FC236}">
                <a16:creationId xmlns:a16="http://schemas.microsoft.com/office/drawing/2014/main" id="{37DF5EAF-E93A-4199-8973-634CA342D026}"/>
              </a:ext>
            </a:extLst>
          </p:cNvPr>
          <p:cNvSpPr>
            <a:spLocks noChangeArrowheads="1"/>
          </p:cNvSpPr>
          <p:nvPr/>
        </p:nvSpPr>
        <p:spPr bwMode="auto">
          <a:xfrm>
            <a:off x="3429000" y="3352800"/>
            <a:ext cx="2209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2" name="Rectangle 3">
            <a:extLst>
              <a:ext uri="{FF2B5EF4-FFF2-40B4-BE49-F238E27FC236}">
                <a16:creationId xmlns:a16="http://schemas.microsoft.com/office/drawing/2014/main" id="{A315A7BF-3191-47B9-8B9F-E5FF3CD63D1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3" name="Rectangle 4">
            <a:extLst>
              <a:ext uri="{FF2B5EF4-FFF2-40B4-BE49-F238E27FC236}">
                <a16:creationId xmlns:a16="http://schemas.microsoft.com/office/drawing/2014/main" id="{FFF5AC89-2FD8-483F-883C-1CFB96B1CADB}"/>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4" name="Rectangle 5">
            <a:extLst>
              <a:ext uri="{FF2B5EF4-FFF2-40B4-BE49-F238E27FC236}">
                <a16:creationId xmlns:a16="http://schemas.microsoft.com/office/drawing/2014/main" id="{244D46F4-1EE7-4F20-AC7E-4E3578F7A01A}"/>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7655" name="Rectangle 6">
            <a:extLst>
              <a:ext uri="{FF2B5EF4-FFF2-40B4-BE49-F238E27FC236}">
                <a16:creationId xmlns:a16="http://schemas.microsoft.com/office/drawing/2014/main" id="{C43A01EC-5C20-45FB-9ABD-A7BE1DD8EA8B}"/>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7656" name="Rectangle 7">
            <a:extLst>
              <a:ext uri="{FF2B5EF4-FFF2-40B4-BE49-F238E27FC236}">
                <a16:creationId xmlns:a16="http://schemas.microsoft.com/office/drawing/2014/main" id="{0CB9DAB9-6AFE-4E25-9AB6-EA3C1B417AE1}"/>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p>
          <a:p>
            <a:pPr lvl="2" eaLnBrk="1" hangingPunct="1"/>
            <a:r>
              <a:rPr lang="en-US" altLang="en-US" dirty="0"/>
              <a:t>FA reveals no </a:t>
            </a:r>
            <a:r>
              <a:rPr lang="en-US" altLang="en-US" dirty="0">
                <a:solidFill>
                  <a:srgbClr val="0000FF"/>
                </a:solidFill>
              </a:rPr>
              <a:t>foveal ischemia</a:t>
            </a:r>
          </a:p>
          <a:p>
            <a:pPr lvl="1" eaLnBrk="1" hangingPunct="1"/>
            <a:r>
              <a:rPr lang="en-US" altLang="en-US" dirty="0"/>
              <a:t>Per the BVOS, patients treated with GML are:</a:t>
            </a:r>
          </a:p>
          <a:p>
            <a:pPr lvl="2" eaLnBrk="1" hangingPunct="1"/>
            <a:r>
              <a:rPr lang="en-US" altLang="en-US" dirty="0"/>
              <a:t>twice as likely to </a:t>
            </a:r>
            <a:r>
              <a:rPr lang="en-US" altLang="en-US" dirty="0">
                <a:solidFill>
                  <a:srgbClr val="0000FF"/>
                </a:solidFill>
              </a:rPr>
              <a:t>gain 2 lines of VA</a:t>
            </a:r>
            <a:r>
              <a:rPr lang="en-US" altLang="en-US" dirty="0"/>
              <a:t>, and</a:t>
            </a:r>
            <a:endParaRPr lang="en-US" altLang="en-US" dirty="0">
              <a:solidFill>
                <a:schemeClr val="bg1"/>
              </a:solidFill>
            </a:endParaRPr>
          </a:p>
        </p:txBody>
      </p:sp>
      <p:sp>
        <p:nvSpPr>
          <p:cNvPr id="27659" name="Slide Number Placeholder 1">
            <a:extLst>
              <a:ext uri="{FF2B5EF4-FFF2-40B4-BE49-F238E27FC236}">
                <a16:creationId xmlns:a16="http://schemas.microsoft.com/office/drawing/2014/main" id="{CF365A9A-B0F2-42A3-9D9E-CC8F89D799F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1D9EE5-94D0-4D57-B132-7FE51113706C}" type="slidenum">
              <a:rPr lang="en-US" altLang="en-US" sz="1000"/>
              <a:pPr>
                <a:spcBef>
                  <a:spcPct val="0"/>
                </a:spcBef>
                <a:buClrTx/>
                <a:buSzTx/>
                <a:buFontTx/>
                <a:buNone/>
              </a:pPr>
              <a:t>64</a:t>
            </a:fld>
            <a:endParaRPr lang="en-US" altLang="en-US" sz="1000"/>
          </a:p>
        </p:txBody>
      </p:sp>
      <p:sp>
        <p:nvSpPr>
          <p:cNvPr id="2" name="TextBox 1">
            <a:extLst>
              <a:ext uri="{FF2B5EF4-FFF2-40B4-BE49-F238E27FC236}">
                <a16:creationId xmlns:a16="http://schemas.microsoft.com/office/drawing/2014/main" id="{1B110681-AD6C-49C3-A231-4871E374792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2E66D4FE-1DCE-4B41-AB44-687BD32D58B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B35E8C1-340A-494D-A861-125016779724}"/>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5" name="Rectangle 3">
            <a:extLst>
              <a:ext uri="{FF2B5EF4-FFF2-40B4-BE49-F238E27FC236}">
                <a16:creationId xmlns:a16="http://schemas.microsoft.com/office/drawing/2014/main" id="{9B504165-6887-41B0-BE7E-E46A5CF87A6C}"/>
              </a:ext>
            </a:extLst>
          </p:cNvPr>
          <p:cNvSpPr>
            <a:spLocks noChangeArrowheads="1"/>
          </p:cNvSpPr>
          <p:nvPr/>
        </p:nvSpPr>
        <p:spPr bwMode="auto">
          <a:xfrm>
            <a:off x="3429000" y="3352800"/>
            <a:ext cx="2209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6" name="Rectangle 4">
            <a:extLst>
              <a:ext uri="{FF2B5EF4-FFF2-40B4-BE49-F238E27FC236}">
                <a16:creationId xmlns:a16="http://schemas.microsoft.com/office/drawing/2014/main" id="{A314D0FD-7466-4727-A167-E19528C62066}"/>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7" name="Rectangle 5">
            <a:extLst>
              <a:ext uri="{FF2B5EF4-FFF2-40B4-BE49-F238E27FC236}">
                <a16:creationId xmlns:a16="http://schemas.microsoft.com/office/drawing/2014/main" id="{BB96A736-D6E2-418A-A560-F090A21DC4D1}"/>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8" name="Rectangle 6">
            <a:extLst>
              <a:ext uri="{FF2B5EF4-FFF2-40B4-BE49-F238E27FC236}">
                <a16:creationId xmlns:a16="http://schemas.microsoft.com/office/drawing/2014/main" id="{6F854BB1-C644-4A20-91F2-3B9C43F16F84}"/>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8679" name="Rectangle 7">
            <a:extLst>
              <a:ext uri="{FF2B5EF4-FFF2-40B4-BE49-F238E27FC236}">
                <a16:creationId xmlns:a16="http://schemas.microsoft.com/office/drawing/2014/main" id="{2659D44F-1CCA-42FE-A2F0-7196F944B3A8}"/>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28680" name="Rectangle 8">
            <a:extLst>
              <a:ext uri="{FF2B5EF4-FFF2-40B4-BE49-F238E27FC236}">
                <a16:creationId xmlns:a16="http://schemas.microsoft.com/office/drawing/2014/main" id="{56512903-0CF1-4C40-BCFC-4E9244D515D3}"/>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p>
          <a:p>
            <a:pPr lvl="2" eaLnBrk="1" hangingPunct="1"/>
            <a:r>
              <a:rPr lang="en-US" altLang="en-US" dirty="0"/>
              <a:t>FA reveals no </a:t>
            </a:r>
            <a:r>
              <a:rPr lang="en-US" altLang="en-US" dirty="0">
                <a:solidFill>
                  <a:srgbClr val="0000FF"/>
                </a:solidFill>
              </a:rPr>
              <a:t>foveal ischemia</a:t>
            </a:r>
          </a:p>
          <a:p>
            <a:pPr lvl="1" eaLnBrk="1" hangingPunct="1"/>
            <a:r>
              <a:rPr lang="en-US" altLang="en-US" dirty="0"/>
              <a:t>Per the BVOS, patients treated with GML are:</a:t>
            </a:r>
          </a:p>
          <a:p>
            <a:pPr lvl="2" eaLnBrk="1" hangingPunct="1"/>
            <a:r>
              <a:rPr lang="en-US" altLang="en-US" dirty="0"/>
              <a:t>twice as likely to </a:t>
            </a:r>
            <a:r>
              <a:rPr lang="en-US" altLang="en-US" dirty="0">
                <a:solidFill>
                  <a:srgbClr val="0000FF"/>
                </a:solidFill>
              </a:rPr>
              <a:t>gain 2 lines of VA</a:t>
            </a:r>
            <a:r>
              <a:rPr lang="en-US" altLang="en-US" dirty="0"/>
              <a:t>, and</a:t>
            </a:r>
          </a:p>
          <a:p>
            <a:pPr lvl="2" eaLnBrk="1" hangingPunct="1"/>
            <a:r>
              <a:rPr lang="en-US" altLang="en-US" dirty="0"/>
              <a:t>twice as likely to have a final VA </a:t>
            </a:r>
            <a:r>
              <a:rPr lang="en-US" altLang="en-US" dirty="0">
                <a:cs typeface="Arial" panose="020B0604020202020204" pitchFamily="34" charset="0"/>
              </a:rPr>
              <a:t>≥</a:t>
            </a:r>
            <a:r>
              <a:rPr lang="en-US" altLang="en-US" dirty="0"/>
              <a:t> </a:t>
            </a:r>
            <a:r>
              <a:rPr lang="en-US" altLang="en-US" dirty="0">
                <a:solidFill>
                  <a:srgbClr val="0000FF"/>
                </a:solidFill>
              </a:rPr>
              <a:t>20/40</a:t>
            </a:r>
            <a:endParaRPr lang="en-US" altLang="en-US" dirty="0">
              <a:solidFill>
                <a:schemeClr val="bg1"/>
              </a:solidFill>
            </a:endParaRPr>
          </a:p>
        </p:txBody>
      </p:sp>
      <p:sp>
        <p:nvSpPr>
          <p:cNvPr id="28682" name="Rectangle 11">
            <a:extLst>
              <a:ext uri="{FF2B5EF4-FFF2-40B4-BE49-F238E27FC236}">
                <a16:creationId xmlns:a16="http://schemas.microsoft.com/office/drawing/2014/main" id="{B0D43C60-A7D9-4BE0-A919-C8D56D6A21C0}"/>
              </a:ext>
            </a:extLst>
          </p:cNvPr>
          <p:cNvSpPr>
            <a:spLocks noChangeArrowheads="1"/>
          </p:cNvSpPr>
          <p:nvPr/>
        </p:nvSpPr>
        <p:spPr bwMode="auto">
          <a:xfrm>
            <a:off x="5943600" y="4648200"/>
            <a:ext cx="914400" cy="3048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Snellen</a:t>
            </a:r>
          </a:p>
        </p:txBody>
      </p:sp>
      <p:sp>
        <p:nvSpPr>
          <p:cNvPr id="28684" name="Slide Number Placeholder 1">
            <a:extLst>
              <a:ext uri="{FF2B5EF4-FFF2-40B4-BE49-F238E27FC236}">
                <a16:creationId xmlns:a16="http://schemas.microsoft.com/office/drawing/2014/main" id="{A5C31B21-ED18-4658-A62E-90E78E21ED9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EEFF699-2779-401E-B6BD-DA769AAF075C}" type="slidenum">
              <a:rPr lang="en-US" altLang="en-US" sz="1000"/>
              <a:pPr>
                <a:spcBef>
                  <a:spcPct val="0"/>
                </a:spcBef>
                <a:buClrTx/>
                <a:buSzTx/>
                <a:buFontTx/>
                <a:buNone/>
              </a:pPr>
              <a:t>65</a:t>
            </a:fld>
            <a:endParaRPr lang="en-US" altLang="en-US" sz="1000"/>
          </a:p>
        </p:txBody>
      </p:sp>
      <p:sp>
        <p:nvSpPr>
          <p:cNvPr id="2" name="TextBox 1">
            <a:extLst>
              <a:ext uri="{FF2B5EF4-FFF2-40B4-BE49-F238E27FC236}">
                <a16:creationId xmlns:a16="http://schemas.microsoft.com/office/drawing/2014/main" id="{0C8EDA54-E286-4F38-9492-1C55986C5B7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6DD0A4CA-0F60-4A17-B432-17560F79E42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a:extLst>
              <a:ext uri="{FF2B5EF4-FFF2-40B4-BE49-F238E27FC236}">
                <a16:creationId xmlns:a16="http://schemas.microsoft.com/office/drawing/2014/main" id="{396AEFD6-1DF5-47EF-A68C-2A054C4C605B}"/>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699" name="Rectangle 2">
            <a:extLst>
              <a:ext uri="{FF2B5EF4-FFF2-40B4-BE49-F238E27FC236}">
                <a16:creationId xmlns:a16="http://schemas.microsoft.com/office/drawing/2014/main" id="{F7F6C3A6-327C-4C95-9120-45D9A8BBBB75}"/>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0" name="Rectangle 3">
            <a:extLst>
              <a:ext uri="{FF2B5EF4-FFF2-40B4-BE49-F238E27FC236}">
                <a16:creationId xmlns:a16="http://schemas.microsoft.com/office/drawing/2014/main" id="{7BE03102-B6D7-4BF5-AFD4-E9F559FBD95F}"/>
              </a:ext>
            </a:extLst>
          </p:cNvPr>
          <p:cNvSpPr>
            <a:spLocks noChangeArrowheads="1"/>
          </p:cNvSpPr>
          <p:nvPr/>
        </p:nvSpPr>
        <p:spPr bwMode="auto">
          <a:xfrm>
            <a:off x="3429000" y="3352800"/>
            <a:ext cx="2209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1" name="Rectangle 4">
            <a:extLst>
              <a:ext uri="{FF2B5EF4-FFF2-40B4-BE49-F238E27FC236}">
                <a16:creationId xmlns:a16="http://schemas.microsoft.com/office/drawing/2014/main" id="{FED84F09-C7A9-457D-BBF2-0403A1A1D1FA}"/>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2" name="Rectangle 5">
            <a:extLst>
              <a:ext uri="{FF2B5EF4-FFF2-40B4-BE49-F238E27FC236}">
                <a16:creationId xmlns:a16="http://schemas.microsoft.com/office/drawing/2014/main" id="{AAD13FB6-5AF7-47E4-8FDE-78F3428F9669}"/>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3" name="Rectangle 6">
            <a:extLst>
              <a:ext uri="{FF2B5EF4-FFF2-40B4-BE49-F238E27FC236}">
                <a16:creationId xmlns:a16="http://schemas.microsoft.com/office/drawing/2014/main" id="{7552A078-4F75-42E4-90C1-94FE8427DF54}"/>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29704" name="Rectangle 7">
            <a:extLst>
              <a:ext uri="{FF2B5EF4-FFF2-40B4-BE49-F238E27FC236}">
                <a16:creationId xmlns:a16="http://schemas.microsoft.com/office/drawing/2014/main" id="{CD6E1EA3-A13A-422F-8308-E508F0C80939}"/>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29705" name="Rectangle 8">
            <a:extLst>
              <a:ext uri="{FF2B5EF4-FFF2-40B4-BE49-F238E27FC236}">
                <a16:creationId xmlns:a16="http://schemas.microsoft.com/office/drawing/2014/main" id="{50331E8B-30CA-49F4-B8B0-B8541460E8C3}"/>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p>
          <a:p>
            <a:pPr lvl="2" eaLnBrk="1" hangingPunct="1"/>
            <a:r>
              <a:rPr lang="en-US" altLang="en-US" dirty="0"/>
              <a:t>FA reveals no </a:t>
            </a:r>
            <a:r>
              <a:rPr lang="en-US" altLang="en-US" dirty="0">
                <a:solidFill>
                  <a:srgbClr val="0000FF"/>
                </a:solidFill>
              </a:rPr>
              <a:t>foveal ischemia</a:t>
            </a:r>
          </a:p>
          <a:p>
            <a:pPr lvl="1" eaLnBrk="1" hangingPunct="1"/>
            <a:r>
              <a:rPr lang="en-US" altLang="en-US" dirty="0"/>
              <a:t>Per the BVOS, patients treated with GML are:</a:t>
            </a:r>
          </a:p>
          <a:p>
            <a:pPr lvl="2" eaLnBrk="1" hangingPunct="1"/>
            <a:r>
              <a:rPr lang="en-US" altLang="en-US" dirty="0"/>
              <a:t>twice as likely to </a:t>
            </a:r>
            <a:r>
              <a:rPr lang="en-US" altLang="en-US" dirty="0">
                <a:solidFill>
                  <a:srgbClr val="0000FF"/>
                </a:solidFill>
              </a:rPr>
              <a:t>gain 2 lines of VA</a:t>
            </a:r>
            <a:r>
              <a:rPr lang="en-US" altLang="en-US" dirty="0"/>
              <a:t>, and</a:t>
            </a:r>
          </a:p>
          <a:p>
            <a:pPr lvl="2" eaLnBrk="1" hangingPunct="1"/>
            <a:r>
              <a:rPr lang="en-US" altLang="en-US" dirty="0"/>
              <a:t>twice as likely to have a final VA </a:t>
            </a:r>
            <a:r>
              <a:rPr lang="en-US" altLang="en-US" dirty="0">
                <a:cs typeface="Arial" panose="020B0604020202020204" pitchFamily="34" charset="0"/>
              </a:rPr>
              <a:t>≥</a:t>
            </a:r>
            <a:r>
              <a:rPr lang="en-US" altLang="en-US" dirty="0"/>
              <a:t> </a:t>
            </a:r>
            <a:r>
              <a:rPr lang="en-US" altLang="en-US" dirty="0">
                <a:solidFill>
                  <a:srgbClr val="0000FF"/>
                </a:solidFill>
              </a:rPr>
              <a:t>20/40</a:t>
            </a:r>
            <a:endParaRPr lang="en-US" altLang="en-US" dirty="0">
              <a:solidFill>
                <a:schemeClr val="bg1"/>
              </a:solidFill>
            </a:endParaRPr>
          </a:p>
        </p:txBody>
      </p:sp>
      <p:sp>
        <p:nvSpPr>
          <p:cNvPr id="29708" name="Slide Number Placeholder 1">
            <a:extLst>
              <a:ext uri="{FF2B5EF4-FFF2-40B4-BE49-F238E27FC236}">
                <a16:creationId xmlns:a16="http://schemas.microsoft.com/office/drawing/2014/main" id="{2830504F-1EC7-4127-B805-89D9E5CAE4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15E0C70-39FC-4689-B262-16CA9D48F6A4}" type="slidenum">
              <a:rPr lang="en-US" altLang="en-US" sz="1000"/>
              <a:pPr>
                <a:spcBef>
                  <a:spcPct val="0"/>
                </a:spcBef>
                <a:buClrTx/>
                <a:buSzTx/>
                <a:buFontTx/>
                <a:buNone/>
              </a:pPr>
              <a:t>66</a:t>
            </a:fld>
            <a:endParaRPr lang="en-US" altLang="en-US" sz="1000"/>
          </a:p>
        </p:txBody>
      </p:sp>
      <p:sp>
        <p:nvSpPr>
          <p:cNvPr id="2" name="TextBox 1">
            <a:extLst>
              <a:ext uri="{FF2B5EF4-FFF2-40B4-BE49-F238E27FC236}">
                <a16:creationId xmlns:a16="http://schemas.microsoft.com/office/drawing/2014/main" id="{12C271DA-7A11-4930-B2F6-E0CF87C7F35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A834B477-2121-42F9-89B5-56997A75FF7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10AFE6F-EB49-4CBD-B1F6-D78B6273E808}"/>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3" name="Rectangle 3">
            <a:extLst>
              <a:ext uri="{FF2B5EF4-FFF2-40B4-BE49-F238E27FC236}">
                <a16:creationId xmlns:a16="http://schemas.microsoft.com/office/drawing/2014/main" id="{02CAF86F-CE01-424E-8765-468801832217}"/>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4" name="Rectangle 4">
            <a:extLst>
              <a:ext uri="{FF2B5EF4-FFF2-40B4-BE49-F238E27FC236}">
                <a16:creationId xmlns:a16="http://schemas.microsoft.com/office/drawing/2014/main" id="{63500931-A2C8-4360-A34E-99976612F848}"/>
              </a:ext>
            </a:extLst>
          </p:cNvPr>
          <p:cNvSpPr>
            <a:spLocks noChangeArrowheads="1"/>
          </p:cNvSpPr>
          <p:nvPr/>
        </p:nvSpPr>
        <p:spPr bwMode="auto">
          <a:xfrm>
            <a:off x="3429000" y="3352800"/>
            <a:ext cx="2209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5" name="Rectangle 5">
            <a:extLst>
              <a:ext uri="{FF2B5EF4-FFF2-40B4-BE49-F238E27FC236}">
                <a16:creationId xmlns:a16="http://schemas.microsoft.com/office/drawing/2014/main" id="{B3CC1C12-A863-4FAC-B280-58E19F149971}"/>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6" name="Rectangle 6">
            <a:extLst>
              <a:ext uri="{FF2B5EF4-FFF2-40B4-BE49-F238E27FC236}">
                <a16:creationId xmlns:a16="http://schemas.microsoft.com/office/drawing/2014/main" id="{EC55DCF3-0F7B-40D1-801D-800E779EFBA7}"/>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7" name="Rectangle 7">
            <a:extLst>
              <a:ext uri="{FF2B5EF4-FFF2-40B4-BE49-F238E27FC236}">
                <a16:creationId xmlns:a16="http://schemas.microsoft.com/office/drawing/2014/main" id="{F1DD45CC-1D84-4226-8E51-1D4F76793B20}"/>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0728" name="Rectangle 8">
            <a:extLst>
              <a:ext uri="{FF2B5EF4-FFF2-40B4-BE49-F238E27FC236}">
                <a16:creationId xmlns:a16="http://schemas.microsoft.com/office/drawing/2014/main" id="{DDFD8978-8680-4032-8432-64337660C2A2}"/>
              </a:ext>
            </a:extLst>
          </p:cNvPr>
          <p:cNvSpPr>
            <a:spLocks noGrp="1" noChangeArrowheads="1"/>
          </p:cNvSpPr>
          <p:nvPr>
            <p:ph type="title"/>
          </p:nvPr>
        </p:nvSpPr>
        <p:spPr>
          <a:xfrm>
            <a:off x="457200" y="122238"/>
            <a:ext cx="7543800" cy="868362"/>
          </a:xfrm>
        </p:spPr>
        <p:txBody>
          <a:bodyPr/>
          <a:lstStyle/>
          <a:p>
            <a:pPr eaLnBrk="1" hangingPunct="1"/>
            <a:r>
              <a:rPr lang="en-US" altLang="en-US"/>
              <a:t>Q</a:t>
            </a:r>
          </a:p>
        </p:txBody>
      </p:sp>
      <p:sp>
        <p:nvSpPr>
          <p:cNvPr id="30729" name="Rectangle 9">
            <a:extLst>
              <a:ext uri="{FF2B5EF4-FFF2-40B4-BE49-F238E27FC236}">
                <a16:creationId xmlns:a16="http://schemas.microsoft.com/office/drawing/2014/main" id="{336575A1-1E19-413D-A89F-2EAE75B255D1}"/>
              </a:ext>
            </a:extLst>
          </p:cNvPr>
          <p:cNvSpPr>
            <a:spLocks noGrp="1" noChangeArrowheads="1"/>
          </p:cNvSpPr>
          <p:nvPr>
            <p:ph type="body" idx="1"/>
          </p:nvPr>
        </p:nvSpPr>
        <p:spPr>
          <a:xfrm>
            <a:off x="457200" y="1371600"/>
            <a:ext cx="8458200" cy="5138738"/>
          </a:xfrm>
        </p:spPr>
        <p:txBody>
          <a:bodyPr/>
          <a:lstStyle/>
          <a:p>
            <a:pPr eaLnBrk="1" hangingPunct="1"/>
            <a:r>
              <a:rPr lang="en-US" altLang="en-US" dirty="0"/>
              <a:t>BVOS recs re </a:t>
            </a:r>
            <a:r>
              <a:rPr lang="en-US" altLang="en-US" i="1" dirty="0">
                <a:solidFill>
                  <a:srgbClr val="CC0000"/>
                </a:solidFill>
              </a:rPr>
              <a:t>macular edema</a:t>
            </a:r>
            <a:r>
              <a:rPr lang="en-US" altLang="en-US" dirty="0"/>
              <a:t> after BRVO:</a:t>
            </a:r>
          </a:p>
          <a:p>
            <a:pPr lvl="1" eaLnBrk="1" hangingPunct="1"/>
            <a:r>
              <a:rPr lang="en-US" altLang="en-US" dirty="0"/>
              <a:t>Wait </a:t>
            </a:r>
            <a:r>
              <a:rPr lang="en-US" altLang="en-US" dirty="0">
                <a:solidFill>
                  <a:srgbClr val="0000FF"/>
                </a:solidFill>
              </a:rPr>
              <a:t>3 months</a:t>
            </a:r>
            <a:r>
              <a:rPr lang="en-US" altLang="en-US" dirty="0"/>
              <a:t> for spontaneous resolution</a:t>
            </a:r>
          </a:p>
          <a:p>
            <a:pPr lvl="1" eaLnBrk="1" hangingPunct="1"/>
            <a:r>
              <a:rPr lang="en-US" altLang="en-US" dirty="0"/>
              <a:t>Perform grid macular laser (GML) if:</a:t>
            </a:r>
          </a:p>
          <a:p>
            <a:pPr lvl="2" eaLnBrk="1" hangingPunct="1"/>
            <a:r>
              <a:rPr lang="en-US" altLang="en-US" dirty="0"/>
              <a:t>VA is </a:t>
            </a:r>
            <a:r>
              <a:rPr lang="en-US" altLang="en-US" dirty="0">
                <a:solidFill>
                  <a:srgbClr val="0000FF"/>
                </a:solidFill>
              </a:rPr>
              <a:t>20/40</a:t>
            </a:r>
            <a:r>
              <a:rPr lang="en-US" altLang="en-US" dirty="0"/>
              <a:t> to </a:t>
            </a:r>
            <a:r>
              <a:rPr lang="en-US" altLang="en-US" dirty="0">
                <a:solidFill>
                  <a:srgbClr val="0000FF"/>
                </a:solidFill>
              </a:rPr>
              <a:t>20/200</a:t>
            </a:r>
            <a:r>
              <a:rPr lang="en-US" altLang="en-US" dirty="0"/>
              <a:t>, </a:t>
            </a:r>
            <a:r>
              <a:rPr lang="en-US" altLang="en-US" b="1" dirty="0"/>
              <a:t>and</a:t>
            </a:r>
            <a:r>
              <a:rPr lang="en-US" altLang="en-US" dirty="0"/>
              <a:t>…</a:t>
            </a:r>
          </a:p>
          <a:p>
            <a:pPr lvl="2" eaLnBrk="1" hangingPunct="1"/>
            <a:r>
              <a:rPr lang="en-US" altLang="en-US" dirty="0"/>
              <a:t>FA reveals no </a:t>
            </a:r>
            <a:r>
              <a:rPr lang="en-US" altLang="en-US" dirty="0">
                <a:solidFill>
                  <a:srgbClr val="0000FF"/>
                </a:solidFill>
              </a:rPr>
              <a:t>foveal ischemia</a:t>
            </a:r>
          </a:p>
          <a:p>
            <a:pPr lvl="1" eaLnBrk="1" hangingPunct="1"/>
            <a:r>
              <a:rPr lang="en-US" altLang="en-US" dirty="0"/>
              <a:t>Per the BVOS, patients treated with GML are:</a:t>
            </a:r>
          </a:p>
          <a:p>
            <a:pPr lvl="2" eaLnBrk="1" hangingPunct="1"/>
            <a:r>
              <a:rPr lang="en-US" altLang="en-US" dirty="0"/>
              <a:t>twice as likely to </a:t>
            </a:r>
            <a:r>
              <a:rPr lang="en-US" altLang="en-US" dirty="0">
                <a:solidFill>
                  <a:srgbClr val="0000FF"/>
                </a:solidFill>
              </a:rPr>
              <a:t>gain 2 lines of VA</a:t>
            </a:r>
            <a:r>
              <a:rPr lang="en-US" altLang="en-US" dirty="0"/>
              <a:t>, and</a:t>
            </a:r>
          </a:p>
          <a:p>
            <a:pPr lvl="2" eaLnBrk="1" hangingPunct="1"/>
            <a:r>
              <a:rPr lang="en-US" altLang="en-US" dirty="0"/>
              <a:t>twice as likely to have a final VA </a:t>
            </a:r>
            <a:r>
              <a:rPr lang="en-US" altLang="en-US" dirty="0">
                <a:cs typeface="Arial" panose="020B0604020202020204" pitchFamily="34" charset="0"/>
              </a:rPr>
              <a:t>≥</a:t>
            </a:r>
            <a:r>
              <a:rPr lang="en-US" altLang="en-US" dirty="0"/>
              <a:t> </a:t>
            </a:r>
            <a:r>
              <a:rPr lang="en-US" altLang="en-US" dirty="0">
                <a:solidFill>
                  <a:srgbClr val="0000FF"/>
                </a:solidFill>
              </a:rPr>
              <a:t>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30730" name="Rectangle 10">
            <a:extLst>
              <a:ext uri="{FF2B5EF4-FFF2-40B4-BE49-F238E27FC236}">
                <a16:creationId xmlns:a16="http://schemas.microsoft.com/office/drawing/2014/main" id="{35F5F3AE-3A47-4E07-9F83-D6CC193190B9}"/>
              </a:ext>
            </a:extLst>
          </p:cNvPr>
          <p:cNvSpPr>
            <a:spLocks noChangeArrowheads="1"/>
          </p:cNvSpPr>
          <p:nvPr/>
        </p:nvSpPr>
        <p:spPr bwMode="auto">
          <a:xfrm>
            <a:off x="4800600" y="6019800"/>
            <a:ext cx="685800" cy="4572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
              <a:t>%</a:t>
            </a:r>
          </a:p>
        </p:txBody>
      </p:sp>
      <p:sp>
        <p:nvSpPr>
          <p:cNvPr id="30732" name="Slide Number Placeholder 1">
            <a:extLst>
              <a:ext uri="{FF2B5EF4-FFF2-40B4-BE49-F238E27FC236}">
                <a16:creationId xmlns:a16="http://schemas.microsoft.com/office/drawing/2014/main" id="{64A4A921-1C69-4DDF-A958-909560CA9C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4DD2AA1-D72F-452D-9989-A098899A5D9D}" type="slidenum">
              <a:rPr lang="en-US" altLang="en-US" sz="1000"/>
              <a:pPr>
                <a:spcBef>
                  <a:spcPct val="0"/>
                </a:spcBef>
                <a:buClrTx/>
                <a:buSzTx/>
                <a:buFontTx/>
                <a:buNone/>
              </a:pPr>
              <a:t>67</a:t>
            </a:fld>
            <a:endParaRPr lang="en-US" altLang="en-US" sz="1000"/>
          </a:p>
        </p:txBody>
      </p:sp>
      <p:sp>
        <p:nvSpPr>
          <p:cNvPr id="2" name="TextBox 1">
            <a:extLst>
              <a:ext uri="{FF2B5EF4-FFF2-40B4-BE49-F238E27FC236}">
                <a16:creationId xmlns:a16="http://schemas.microsoft.com/office/drawing/2014/main" id="{39F78EA4-BD6C-4AC1-98C4-98C93647A83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8D1C3FCD-BFE1-455B-BE75-FAA0D3E3BBF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a:extLst>
              <a:ext uri="{FF2B5EF4-FFF2-40B4-BE49-F238E27FC236}">
                <a16:creationId xmlns:a16="http://schemas.microsoft.com/office/drawing/2014/main" id="{3267AB1D-87EA-47D7-866A-EB82429E68B3}"/>
              </a:ext>
            </a:extLst>
          </p:cNvPr>
          <p:cNvSpPr>
            <a:spLocks noChangeArrowheads="1"/>
          </p:cNvSpPr>
          <p:nvPr/>
        </p:nvSpPr>
        <p:spPr bwMode="auto">
          <a:xfrm>
            <a:off x="3429000" y="3352800"/>
            <a:ext cx="2209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000"/>
          </a:p>
        </p:txBody>
      </p:sp>
      <p:sp>
        <p:nvSpPr>
          <p:cNvPr id="31747" name="Rectangle 2">
            <a:extLst>
              <a:ext uri="{FF2B5EF4-FFF2-40B4-BE49-F238E27FC236}">
                <a16:creationId xmlns:a16="http://schemas.microsoft.com/office/drawing/2014/main" id="{5DD37EB7-159C-44B3-B2C1-15856B7C8EA2}"/>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1748" name="Rectangle 3">
            <a:extLst>
              <a:ext uri="{FF2B5EF4-FFF2-40B4-BE49-F238E27FC236}">
                <a16:creationId xmlns:a16="http://schemas.microsoft.com/office/drawing/2014/main" id="{1DE839AC-CCA3-4119-9319-3DD51564A5AF}"/>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1749" name="Rectangle 4">
            <a:extLst>
              <a:ext uri="{FF2B5EF4-FFF2-40B4-BE49-F238E27FC236}">
                <a16:creationId xmlns:a16="http://schemas.microsoft.com/office/drawing/2014/main" id="{789F820C-F8BD-447E-BF10-1CC4C8A0DDAA}"/>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1750" name="Rectangle 5">
            <a:extLst>
              <a:ext uri="{FF2B5EF4-FFF2-40B4-BE49-F238E27FC236}">
                <a16:creationId xmlns:a16="http://schemas.microsoft.com/office/drawing/2014/main" id="{C637FE18-A837-43EB-A5B0-E77370905A9E}"/>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1751" name="Rectangle 7">
            <a:extLst>
              <a:ext uri="{FF2B5EF4-FFF2-40B4-BE49-F238E27FC236}">
                <a16:creationId xmlns:a16="http://schemas.microsoft.com/office/drawing/2014/main" id="{168BE43E-4B93-48DB-BBB5-1E812CD8626B}"/>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1752" name="Rectangle 8">
            <a:extLst>
              <a:ext uri="{FF2B5EF4-FFF2-40B4-BE49-F238E27FC236}">
                <a16:creationId xmlns:a16="http://schemas.microsoft.com/office/drawing/2014/main" id="{1CCBEF84-74EC-4F62-9C4A-CA2D9EDBBBE1}"/>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31753" name="Rectangle 9">
            <a:extLst>
              <a:ext uri="{FF2B5EF4-FFF2-40B4-BE49-F238E27FC236}">
                <a16:creationId xmlns:a16="http://schemas.microsoft.com/office/drawing/2014/main" id="{1C39C58C-B91F-47FC-AAA3-192FB71063F9}"/>
              </a:ext>
            </a:extLst>
          </p:cNvPr>
          <p:cNvSpPr>
            <a:spLocks noGrp="1" noChangeArrowheads="1"/>
          </p:cNvSpPr>
          <p:nvPr>
            <p:ph type="title"/>
          </p:nvPr>
        </p:nvSpPr>
        <p:spPr>
          <a:xfrm>
            <a:off x="457200" y="122238"/>
            <a:ext cx="7543800" cy="868362"/>
          </a:xfrm>
        </p:spPr>
        <p:txBody>
          <a:bodyPr/>
          <a:lstStyle/>
          <a:p>
            <a:pPr eaLnBrk="1" hangingPunct="1"/>
            <a:r>
              <a:rPr lang="en-US" altLang="en-US"/>
              <a:t>A</a:t>
            </a:r>
          </a:p>
        </p:txBody>
      </p:sp>
      <p:sp>
        <p:nvSpPr>
          <p:cNvPr id="31754" name="Rectangle 10">
            <a:extLst>
              <a:ext uri="{FF2B5EF4-FFF2-40B4-BE49-F238E27FC236}">
                <a16:creationId xmlns:a16="http://schemas.microsoft.com/office/drawing/2014/main" id="{BB997187-DF21-4232-9BE5-DD5865E553B2}"/>
              </a:ext>
            </a:extLst>
          </p:cNvPr>
          <p:cNvSpPr>
            <a:spLocks noGrp="1" noChangeArrowheads="1"/>
          </p:cNvSpPr>
          <p:nvPr>
            <p:ph type="body" idx="1"/>
          </p:nvPr>
        </p:nvSpPr>
        <p:spPr>
          <a:xfrm>
            <a:off x="457200" y="1371600"/>
            <a:ext cx="8458200" cy="5138738"/>
          </a:xfrm>
        </p:spPr>
        <p:txBody>
          <a:bodyPr/>
          <a:lstStyle/>
          <a:p>
            <a:pPr eaLnBrk="1" hangingPunct="1"/>
            <a:r>
              <a:rPr lang="en-US" altLang="en-US"/>
              <a:t>BVOS recs re </a:t>
            </a:r>
            <a:r>
              <a:rPr lang="en-US" altLang="en-US" i="1">
                <a:solidFill>
                  <a:srgbClr val="CC0000"/>
                </a:solidFill>
              </a:rPr>
              <a:t>macular edema</a:t>
            </a:r>
            <a:r>
              <a:rPr lang="en-US" altLang="en-US"/>
              <a:t> after BRVO:</a:t>
            </a:r>
          </a:p>
          <a:p>
            <a:pPr lvl="1" eaLnBrk="1" hangingPunct="1"/>
            <a:r>
              <a:rPr lang="en-US" altLang="en-US"/>
              <a:t>Wait </a:t>
            </a:r>
            <a:r>
              <a:rPr lang="en-US" altLang="en-US">
                <a:solidFill>
                  <a:srgbClr val="0000FF"/>
                </a:solidFill>
              </a:rPr>
              <a:t>3 months</a:t>
            </a:r>
            <a:r>
              <a:rPr lang="en-US" altLang="en-US"/>
              <a:t> for spontaneous resolution</a:t>
            </a:r>
          </a:p>
          <a:p>
            <a:pPr lvl="1" eaLnBrk="1" hangingPunct="1"/>
            <a:r>
              <a:rPr lang="en-US" altLang="en-US"/>
              <a:t>Perform grid macular laser (GML) if:</a:t>
            </a:r>
          </a:p>
          <a:p>
            <a:pPr lvl="2" eaLnBrk="1" hangingPunct="1"/>
            <a:r>
              <a:rPr lang="en-US" altLang="en-US"/>
              <a:t>VA is </a:t>
            </a:r>
            <a:r>
              <a:rPr lang="en-US" altLang="en-US">
                <a:solidFill>
                  <a:srgbClr val="0000FF"/>
                </a:solidFill>
              </a:rPr>
              <a:t>20/40</a:t>
            </a:r>
            <a:r>
              <a:rPr lang="en-US" altLang="en-US"/>
              <a:t> to </a:t>
            </a:r>
            <a:r>
              <a:rPr lang="en-US" altLang="en-US">
                <a:solidFill>
                  <a:srgbClr val="0000FF"/>
                </a:solidFill>
              </a:rPr>
              <a:t>20/200</a:t>
            </a:r>
            <a:r>
              <a:rPr lang="en-US" altLang="en-US"/>
              <a:t>, </a:t>
            </a:r>
            <a:r>
              <a:rPr lang="en-US" altLang="en-US" b="1"/>
              <a:t>and</a:t>
            </a:r>
            <a:r>
              <a:rPr lang="en-US" altLang="en-US"/>
              <a:t>…</a:t>
            </a:r>
          </a:p>
          <a:p>
            <a:pPr lvl="2" eaLnBrk="1" hangingPunct="1"/>
            <a:r>
              <a:rPr lang="en-US" altLang="en-US"/>
              <a:t>FA reveals no</a:t>
            </a:r>
            <a:r>
              <a:rPr lang="en-US" altLang="en-US">
                <a:solidFill>
                  <a:srgbClr val="0000FF"/>
                </a:solidFill>
              </a:rPr>
              <a:t> foveal ischemia</a:t>
            </a:r>
          </a:p>
          <a:p>
            <a:pPr lvl="1" eaLnBrk="1" hangingPunct="1"/>
            <a:r>
              <a:rPr lang="en-US" altLang="en-US"/>
              <a:t>Per the BVOS, patients treated with GML are:</a:t>
            </a:r>
          </a:p>
          <a:p>
            <a:pPr lvl="2" eaLnBrk="1" hangingPunct="1"/>
            <a:r>
              <a:rPr lang="en-US" altLang="en-US"/>
              <a:t>twice as likely to </a:t>
            </a:r>
            <a:r>
              <a:rPr lang="en-US" altLang="en-US">
                <a:solidFill>
                  <a:srgbClr val="0000FF"/>
                </a:solidFill>
              </a:rPr>
              <a:t>gain 2 lines of VA</a:t>
            </a:r>
            <a:r>
              <a:rPr lang="en-US" altLang="en-US"/>
              <a:t>, and</a:t>
            </a:r>
          </a:p>
          <a:p>
            <a:pPr lvl="2" eaLnBrk="1" hangingPunct="1"/>
            <a:r>
              <a:rPr lang="en-US" altLang="en-US"/>
              <a:t>twice as likely to have a final VA </a:t>
            </a:r>
            <a:r>
              <a:rPr lang="en-US" altLang="en-US">
                <a:cs typeface="Arial" panose="020B0604020202020204" pitchFamily="34" charset="0"/>
              </a:rPr>
              <a:t>≥</a:t>
            </a:r>
            <a:r>
              <a:rPr lang="en-US" altLang="en-US"/>
              <a:t> </a:t>
            </a:r>
            <a:r>
              <a:rPr lang="en-US" altLang="en-US">
                <a:solidFill>
                  <a:srgbClr val="0000FF"/>
                </a:solidFill>
              </a:rPr>
              <a:t>20/40</a:t>
            </a:r>
          </a:p>
          <a:p>
            <a:pPr eaLnBrk="1" hangingPunct="1"/>
            <a:r>
              <a:rPr lang="en-US" altLang="en-US"/>
              <a:t>Re </a:t>
            </a:r>
            <a:r>
              <a:rPr lang="en-US" altLang="en-US" i="1">
                <a:solidFill>
                  <a:srgbClr val="CC0000"/>
                </a:solidFill>
              </a:rPr>
              <a:t>eyes with neovascularization</a:t>
            </a:r>
            <a:r>
              <a:rPr lang="en-US" altLang="en-US"/>
              <a:t> after BRVO…</a:t>
            </a:r>
          </a:p>
          <a:p>
            <a:pPr lvl="1" eaLnBrk="1" hangingPunct="1"/>
            <a:r>
              <a:rPr lang="en-US" altLang="en-US"/>
              <a:t>Scatter photocoagulation reduces the risk of vitreous hemorrhage by </a:t>
            </a:r>
            <a:r>
              <a:rPr lang="en-US" altLang="en-US">
                <a:solidFill>
                  <a:srgbClr val="0000FF"/>
                </a:solidFill>
              </a:rPr>
              <a:t>50%</a:t>
            </a:r>
          </a:p>
        </p:txBody>
      </p:sp>
      <p:sp>
        <p:nvSpPr>
          <p:cNvPr id="31756" name="Slide Number Placeholder 1">
            <a:extLst>
              <a:ext uri="{FF2B5EF4-FFF2-40B4-BE49-F238E27FC236}">
                <a16:creationId xmlns:a16="http://schemas.microsoft.com/office/drawing/2014/main" id="{9A85ED44-1FFA-40A8-AD8A-79047B0D674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0ACBCF2-1B72-4D11-B793-E3DFC2B5AEF4}" type="slidenum">
              <a:rPr lang="en-US" altLang="en-US" sz="1000"/>
              <a:pPr>
                <a:spcBef>
                  <a:spcPct val="0"/>
                </a:spcBef>
                <a:buClrTx/>
                <a:buSzTx/>
                <a:buFontTx/>
                <a:buNone/>
              </a:pPr>
              <a:t>68</a:t>
            </a:fld>
            <a:endParaRPr lang="en-US" altLang="en-US" sz="1000"/>
          </a:p>
        </p:txBody>
      </p:sp>
      <p:sp>
        <p:nvSpPr>
          <p:cNvPr id="2" name="TextBox 1">
            <a:extLst>
              <a:ext uri="{FF2B5EF4-FFF2-40B4-BE49-F238E27FC236}">
                <a16:creationId xmlns:a16="http://schemas.microsoft.com/office/drawing/2014/main" id="{A8849D83-1A53-4BBA-819E-97D258E1CFF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3" name="TextBox 2">
            <a:extLst>
              <a:ext uri="{FF2B5EF4-FFF2-40B4-BE49-F238E27FC236}">
                <a16:creationId xmlns:a16="http://schemas.microsoft.com/office/drawing/2014/main" id="{DA6FF953-BCF0-440D-8C51-4F706180F5D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69</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B0F0"/>
                </a:solidFill>
              </a:rPr>
              <a:t>To areas of capillary nonperfusion</a:t>
            </a:r>
          </a:p>
          <a:p>
            <a:endParaRPr lang="en-US" sz="1400" i="1" dirty="0">
              <a:solidFill>
                <a:srgbClr val="00B0F0"/>
              </a:solidFill>
            </a:endParaRPr>
          </a:p>
          <a:p>
            <a:r>
              <a:rPr lang="en-US" sz="1400" i="1" dirty="0">
                <a:solidFill>
                  <a:srgbClr val="00B0F0"/>
                </a:solidFill>
              </a:rPr>
              <a:t>Speaking of capillary nonperfusion…Per the BVOS, what finding put a BRVO eye at risk for developing neo?</a:t>
            </a:r>
          </a:p>
          <a:p>
            <a:r>
              <a:rPr lang="en-US" sz="1400" dirty="0">
                <a:solidFill>
                  <a:srgbClr val="00B0F0"/>
                </a:solidFill>
              </a:rPr>
              <a:t>The presence of “extensive retinal ischemia”</a:t>
            </a:r>
          </a:p>
          <a:p>
            <a:endParaRPr lang="en-US" sz="1400" dirty="0">
              <a:solidFill>
                <a:srgbClr val="00B0F0"/>
              </a:solidFill>
            </a:endParaRPr>
          </a:p>
          <a:p>
            <a:r>
              <a:rPr lang="en-US" sz="1400" i="1" dirty="0">
                <a:solidFill>
                  <a:srgbClr val="00B0F0"/>
                </a:solidFill>
              </a:rPr>
              <a:t>How did the BVOS define ‘extensive’ in this regard?</a:t>
            </a:r>
          </a:p>
          <a:p>
            <a:r>
              <a:rPr lang="en-US" sz="1400" dirty="0">
                <a:solidFill>
                  <a:srgbClr val="00B0F0"/>
                </a:solidFill>
              </a:rPr>
              <a:t>It was defined as an area of nonperfusion  5  or more DDs in size</a:t>
            </a:r>
          </a:p>
          <a:p>
            <a:endParaRPr lang="en-US" sz="1400" dirty="0">
              <a:solidFill>
                <a:srgbClr val="00B0F0"/>
              </a:solidFill>
            </a:endParaRPr>
          </a:p>
          <a:p>
            <a:r>
              <a:rPr lang="en-US" sz="1400" i="1" dirty="0">
                <a:solidFill>
                  <a:srgbClr val="00B0F0"/>
                </a:solidFill>
              </a:rPr>
              <a:t>Again per the BVOS: What proportion of eyes with extensive retinal ischemia went on the develop neo?</a:t>
            </a: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521F29F3-922E-4FF9-8303-694EC42EC039}"/>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882B211D-44E9-494E-A58A-41AA580CDA4D}"/>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343792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7</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rgbClr val="0000FF"/>
                </a:solidFill>
              </a:rPr>
              <a:t>In CRVO, where does thrombosis typically occur?</a:t>
            </a:r>
          </a:p>
          <a:p>
            <a:r>
              <a:rPr lang="en-US" sz="1400" dirty="0">
                <a:solidFill>
                  <a:srgbClr val="0000FF"/>
                </a:solidFill>
              </a:rPr>
              <a:t>At the lamina cribrosa, or just posterior to it</a:t>
            </a:r>
          </a:p>
          <a:p>
            <a:endParaRPr lang="en-US" sz="1400" dirty="0">
              <a:solidFill>
                <a:srgbClr val="0000FF"/>
              </a:solidFill>
            </a:endParaRPr>
          </a:p>
          <a:p>
            <a:r>
              <a:rPr lang="en-US" sz="1400" i="1" dirty="0">
                <a:solidFill>
                  <a:srgbClr val="0000FF"/>
                </a:solidFill>
              </a:rPr>
              <a:t>In BRVO, at what type of location does thrombosis typically occur?</a:t>
            </a:r>
            <a:endParaRPr lang="en-US" sz="1400" i="1" dirty="0">
              <a:solidFill>
                <a:srgbClr val="DDDB95"/>
              </a:solidFill>
            </a:endParaRPr>
          </a:p>
          <a:p>
            <a:r>
              <a:rPr lang="en-US" sz="1400" dirty="0">
                <a:solidFill>
                  <a:srgbClr val="DDDB95"/>
                </a:solidFill>
              </a:rPr>
              <a:t>At an A-V crossing point</a:t>
            </a:r>
          </a:p>
        </p:txBody>
      </p:sp>
      <p:sp>
        <p:nvSpPr>
          <p:cNvPr id="6" name="Rectangle 2">
            <a:extLst>
              <a:ext uri="{FF2B5EF4-FFF2-40B4-BE49-F238E27FC236}">
                <a16:creationId xmlns:a16="http://schemas.microsoft.com/office/drawing/2014/main" id="{02EBB497-9AD3-46A1-BF33-A7EAA54F3EF0}"/>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5" name="TextBox 4">
            <a:extLst>
              <a:ext uri="{FF2B5EF4-FFF2-40B4-BE49-F238E27FC236}">
                <a16:creationId xmlns:a16="http://schemas.microsoft.com/office/drawing/2014/main" id="{5EF020E8-C808-4085-86E1-437989C9BD3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1652823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70</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endParaRPr lang="en-US" sz="1400" dirty="0">
              <a:solidFill>
                <a:srgbClr val="00B0F0"/>
              </a:solidFill>
            </a:endParaRPr>
          </a:p>
          <a:p>
            <a:endParaRPr lang="en-US" sz="1400" i="1" dirty="0">
              <a:solidFill>
                <a:srgbClr val="00B0F0"/>
              </a:solidFill>
            </a:endParaRPr>
          </a:p>
          <a:p>
            <a:r>
              <a:rPr lang="en-US" sz="1400" i="1" dirty="0">
                <a:solidFill>
                  <a:srgbClr val="00B0F0"/>
                </a:solidFill>
              </a:rPr>
              <a:t>Speaking of capillary nonperfusion…Per the BVOS, what finding put a BRVO eye at risk for developing neo?</a:t>
            </a:r>
          </a:p>
          <a:p>
            <a:r>
              <a:rPr lang="en-US" sz="1400" dirty="0">
                <a:solidFill>
                  <a:srgbClr val="00B0F0"/>
                </a:solidFill>
              </a:rPr>
              <a:t>The presence of “extensive retinal ischemia”</a:t>
            </a:r>
          </a:p>
          <a:p>
            <a:endParaRPr lang="en-US" sz="1400" dirty="0">
              <a:solidFill>
                <a:srgbClr val="00B0F0"/>
              </a:solidFill>
            </a:endParaRPr>
          </a:p>
          <a:p>
            <a:r>
              <a:rPr lang="en-US" sz="1400" i="1" dirty="0">
                <a:solidFill>
                  <a:srgbClr val="00B0F0"/>
                </a:solidFill>
              </a:rPr>
              <a:t>How did the BVOS define ‘extensive’ in this regard?</a:t>
            </a:r>
          </a:p>
          <a:p>
            <a:r>
              <a:rPr lang="en-US" sz="1400" dirty="0">
                <a:solidFill>
                  <a:srgbClr val="00B0F0"/>
                </a:solidFill>
              </a:rPr>
              <a:t>It was defined as an area of nonperfusion  5  or more DDs in size</a:t>
            </a:r>
          </a:p>
          <a:p>
            <a:endParaRPr lang="en-US" sz="1400" dirty="0">
              <a:solidFill>
                <a:srgbClr val="00B0F0"/>
              </a:solidFill>
            </a:endParaRPr>
          </a:p>
          <a:p>
            <a:r>
              <a:rPr lang="en-US" sz="1400" i="1" dirty="0">
                <a:solidFill>
                  <a:srgbClr val="00B0F0"/>
                </a:solidFill>
              </a:rPr>
              <a:t>Again per the BVOS: What proportion of eyes with extensive retinal ischemia went on the develop neo?</a:t>
            </a: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9D770690-B098-4F9F-989A-35631CC9B2B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1E89D36A-497A-49D2-A52C-2379986602BA}"/>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42632336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CA886-9001-45D7-BED4-A9B32C3796A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ACE51F2F-89FC-4BE9-AA86-4FB21B88B0F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
        <p:nvSpPr>
          <p:cNvPr id="8" name="TextBox 7">
            <a:extLst>
              <a:ext uri="{FF2B5EF4-FFF2-40B4-BE49-F238E27FC236}">
                <a16:creationId xmlns:a16="http://schemas.microsoft.com/office/drawing/2014/main" id="{CD462ABB-0D7E-4C56-9256-97EFFABA74CC}"/>
              </a:ext>
            </a:extLst>
          </p:cNvPr>
          <p:cNvSpPr txBox="1"/>
          <p:nvPr/>
        </p:nvSpPr>
        <p:spPr>
          <a:xfrm>
            <a:off x="3135230" y="6092527"/>
            <a:ext cx="2873544" cy="369332"/>
          </a:xfrm>
          <a:prstGeom prst="rect">
            <a:avLst/>
          </a:prstGeom>
          <a:noFill/>
        </p:spPr>
        <p:txBody>
          <a:bodyPr wrap="none" rtlCol="0">
            <a:spAutoFit/>
          </a:bodyPr>
          <a:lstStyle/>
          <a:p>
            <a:pPr algn="ctr"/>
            <a:r>
              <a:rPr lang="en-US" dirty="0"/>
              <a:t>BRVO: Scatter laser scars</a:t>
            </a:r>
          </a:p>
        </p:txBody>
      </p:sp>
      <p:pic>
        <p:nvPicPr>
          <p:cNvPr id="3" name="Picture 2">
            <a:extLst>
              <a:ext uri="{FF2B5EF4-FFF2-40B4-BE49-F238E27FC236}">
                <a16:creationId xmlns:a16="http://schemas.microsoft.com/office/drawing/2014/main" id="{568733D1-E4BC-40E6-9AAA-14A2537C3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409" y="1297643"/>
            <a:ext cx="4961181" cy="4262713"/>
          </a:xfrm>
          <a:prstGeom prst="rect">
            <a:avLst/>
          </a:prstGeom>
        </p:spPr>
      </p:pic>
    </p:spTree>
    <p:extLst>
      <p:ext uri="{BB962C8B-B14F-4D97-AF65-F5344CB8AC3E}">
        <p14:creationId xmlns:p14="http://schemas.microsoft.com/office/powerpoint/2010/main" val="3302113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72</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endParaRPr lang="en-US" sz="1400" i="1" dirty="0">
              <a:solidFill>
                <a:srgbClr val="00B0F0"/>
              </a:solidFill>
            </a:endParaRPr>
          </a:p>
          <a:p>
            <a:r>
              <a:rPr lang="en-US" sz="1400" dirty="0">
                <a:solidFill>
                  <a:srgbClr val="00B0F0"/>
                </a:solidFill>
              </a:rPr>
              <a:t>The presence of “extensive retinal ischemia”</a:t>
            </a:r>
          </a:p>
          <a:p>
            <a:endParaRPr lang="en-US" sz="1400" dirty="0">
              <a:solidFill>
                <a:srgbClr val="00B0F0"/>
              </a:solidFill>
            </a:endParaRPr>
          </a:p>
          <a:p>
            <a:r>
              <a:rPr lang="en-US" sz="1400" i="1" dirty="0">
                <a:solidFill>
                  <a:srgbClr val="00B0F0"/>
                </a:solidFill>
              </a:rPr>
              <a:t>How did the BVOS define ‘extensive’ in this regard?</a:t>
            </a:r>
          </a:p>
          <a:p>
            <a:r>
              <a:rPr lang="en-US" sz="1400" dirty="0">
                <a:solidFill>
                  <a:srgbClr val="00B0F0"/>
                </a:solidFill>
              </a:rPr>
              <a:t>It was defined as an area of nonperfusion  5  or more DDs in size</a:t>
            </a:r>
          </a:p>
          <a:p>
            <a:endParaRPr lang="en-US" sz="1400" dirty="0">
              <a:solidFill>
                <a:srgbClr val="00B0F0"/>
              </a:solidFill>
            </a:endParaRPr>
          </a:p>
          <a:p>
            <a:r>
              <a:rPr lang="en-US" sz="1400" i="1" dirty="0">
                <a:solidFill>
                  <a:srgbClr val="00B0F0"/>
                </a:solidFill>
              </a:rPr>
              <a:t>Again per the BVOS: What proportion of eyes with extensive retinal ischemia went on the develop neo?</a:t>
            </a: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45D26CBB-5E69-4892-A07A-5A9353C3E1B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02719B97-33EB-4A32-B6C8-35C0C9EC8DA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445402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73</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endParaRPr lang="en-US" sz="1400" dirty="0">
              <a:solidFill>
                <a:srgbClr val="00B0F0"/>
              </a:solidFill>
            </a:endParaRPr>
          </a:p>
          <a:p>
            <a:endParaRPr lang="en-US" sz="1400" dirty="0">
              <a:solidFill>
                <a:srgbClr val="00B0F0"/>
              </a:solidFill>
            </a:endParaRPr>
          </a:p>
          <a:p>
            <a:r>
              <a:rPr lang="en-US" sz="1400" i="1" dirty="0">
                <a:solidFill>
                  <a:srgbClr val="00B0F0"/>
                </a:solidFill>
              </a:rPr>
              <a:t>How did the BVOS define ‘extensive’ in this regard?</a:t>
            </a:r>
          </a:p>
          <a:p>
            <a:r>
              <a:rPr lang="en-US" sz="1400" dirty="0">
                <a:solidFill>
                  <a:srgbClr val="00B0F0"/>
                </a:solidFill>
              </a:rPr>
              <a:t>It was defined as an area of nonperfusion  5  or more DDs in size</a:t>
            </a:r>
          </a:p>
          <a:p>
            <a:endParaRPr lang="en-US" sz="1400" dirty="0">
              <a:solidFill>
                <a:srgbClr val="00B0F0"/>
              </a:solidFill>
            </a:endParaRPr>
          </a:p>
          <a:p>
            <a:r>
              <a:rPr lang="en-US" sz="1400" i="1" dirty="0">
                <a:solidFill>
                  <a:srgbClr val="00B0F0"/>
                </a:solidFill>
              </a:rPr>
              <a:t>Again per the BVOS: What proportion of eyes with extensive retinal ischemia went on the develop neo?</a:t>
            </a: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F9C3FE77-34D1-472E-85EE-2D331801419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1E41D5A6-9521-4BA9-985E-383026225A88}"/>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6248650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74</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endParaRPr lang="en-US" sz="1400" i="1" dirty="0">
              <a:solidFill>
                <a:srgbClr val="00B0F0"/>
              </a:solidFill>
            </a:endParaRPr>
          </a:p>
          <a:p>
            <a:r>
              <a:rPr lang="en-US" sz="1400" dirty="0">
                <a:solidFill>
                  <a:srgbClr val="00B0F0"/>
                </a:solidFill>
              </a:rPr>
              <a:t>It was defined as an area of nonperfusion  5  or more DDs in size</a:t>
            </a:r>
          </a:p>
          <a:p>
            <a:endParaRPr lang="en-US" sz="1400" dirty="0">
              <a:solidFill>
                <a:srgbClr val="00B0F0"/>
              </a:solidFill>
            </a:endParaRPr>
          </a:p>
          <a:p>
            <a:r>
              <a:rPr lang="en-US" sz="1400" i="1" dirty="0">
                <a:solidFill>
                  <a:srgbClr val="00B0F0"/>
                </a:solidFill>
              </a:rPr>
              <a:t>Again per the BVOS: What proportion of eyes with extensive retinal ischemia went on the develop neo?</a:t>
            </a: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5D42C1A3-CDD4-461E-8197-699DBC984D44}"/>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47E3DF38-9E4B-4449-A21B-0477D90C7C6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6106628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75</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p>
          <a:p>
            <a:r>
              <a:rPr lang="en-US" sz="1400" dirty="0">
                <a:solidFill>
                  <a:srgbClr val="002060"/>
                </a:solidFill>
              </a:rPr>
              <a:t>It was defined as an area of nonperfusion  5  or more DDs in size</a:t>
            </a:r>
            <a:endParaRPr lang="en-US" sz="1400" dirty="0">
              <a:solidFill>
                <a:srgbClr val="00B0F0"/>
              </a:solidFill>
            </a:endParaRPr>
          </a:p>
          <a:p>
            <a:endParaRPr lang="en-US" sz="1400" dirty="0">
              <a:solidFill>
                <a:srgbClr val="00B0F0"/>
              </a:solidFill>
            </a:endParaRPr>
          </a:p>
          <a:p>
            <a:r>
              <a:rPr lang="en-US" sz="1400" i="1" dirty="0">
                <a:solidFill>
                  <a:srgbClr val="00B0F0"/>
                </a:solidFill>
              </a:rPr>
              <a:t>Again per the BVOS: What proportion of eyes with extensive retinal ischemia went on the develop neo?</a:t>
            </a: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Rectangle 1">
            <a:extLst>
              <a:ext uri="{FF2B5EF4-FFF2-40B4-BE49-F238E27FC236}">
                <a16:creationId xmlns:a16="http://schemas.microsoft.com/office/drawing/2014/main" id="{AC047E2E-00B3-43F0-8C8A-DD19F6F21608}"/>
              </a:ext>
            </a:extLst>
          </p:cNvPr>
          <p:cNvSpPr/>
          <p:nvPr/>
        </p:nvSpPr>
        <p:spPr>
          <a:xfrm>
            <a:off x="4876800" y="2918791"/>
            <a:ext cx="250135" cy="312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4" name="TextBox 3">
            <a:extLst>
              <a:ext uri="{FF2B5EF4-FFF2-40B4-BE49-F238E27FC236}">
                <a16:creationId xmlns:a16="http://schemas.microsoft.com/office/drawing/2014/main" id="{2183CDFC-A9B2-4949-B8AA-FA5E74A16100}"/>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5" name="TextBox 4">
            <a:extLst>
              <a:ext uri="{FF2B5EF4-FFF2-40B4-BE49-F238E27FC236}">
                <a16:creationId xmlns:a16="http://schemas.microsoft.com/office/drawing/2014/main" id="{4B7EC259-EA37-4E9D-873A-BA03A2C99D0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9412534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76</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p>
          <a:p>
            <a:r>
              <a:rPr lang="en-US" sz="1400" dirty="0">
                <a:solidFill>
                  <a:srgbClr val="002060"/>
                </a:solidFill>
              </a:rPr>
              <a:t>It was defined as an area of nonperfusion  5  or more DDs in size</a:t>
            </a:r>
            <a:endParaRPr lang="en-US" sz="1400" dirty="0">
              <a:solidFill>
                <a:srgbClr val="00B0F0"/>
              </a:solidFill>
            </a:endParaRPr>
          </a:p>
          <a:p>
            <a:endParaRPr lang="en-US" sz="1400" dirty="0">
              <a:solidFill>
                <a:srgbClr val="00B0F0"/>
              </a:solidFill>
            </a:endParaRPr>
          </a:p>
          <a:p>
            <a:r>
              <a:rPr lang="en-US" sz="1400" i="1" dirty="0">
                <a:solidFill>
                  <a:srgbClr val="00B0F0"/>
                </a:solidFill>
              </a:rPr>
              <a:t>Again per the BVOS: What proportion of eyes with extensive retinal ischemia went on the develop neo?</a:t>
            </a: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637C4DD8-47C9-477C-9469-69B40EC7259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7512E545-8F8B-4AAF-B84C-6CA7C05532B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6096465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77</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p>
          <a:p>
            <a:r>
              <a:rPr lang="en-US" sz="1400" dirty="0">
                <a:solidFill>
                  <a:srgbClr val="002060"/>
                </a:solidFill>
              </a:rPr>
              <a:t>It was defined as an area of nonperfusion  5  or more DDs in size</a:t>
            </a:r>
          </a:p>
          <a:p>
            <a:endParaRPr lang="en-US" sz="1400" dirty="0">
              <a:solidFill>
                <a:srgbClr val="002060"/>
              </a:solidFill>
            </a:endParaRPr>
          </a:p>
          <a:p>
            <a:r>
              <a:rPr lang="en-US" sz="1400" i="1" dirty="0">
                <a:solidFill>
                  <a:srgbClr val="002060"/>
                </a:solidFill>
              </a:rPr>
              <a:t>Again per the BVOS: What proportion of eyes with extensive retinal ischemia went on the develop neo?</a:t>
            </a:r>
            <a:endParaRPr lang="en-US" sz="1400" i="1" dirty="0">
              <a:solidFill>
                <a:srgbClr val="00B0F0"/>
              </a:solidFill>
            </a:endParaRPr>
          </a:p>
          <a:p>
            <a:r>
              <a:rPr lang="en-US" sz="1400" dirty="0">
                <a:solidFill>
                  <a:srgbClr val="00B0F0"/>
                </a:solidFill>
              </a:rPr>
              <a:t>A little over a third</a:t>
            </a: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3BF80DC5-D8C5-4F3F-BC62-FEC05C891A88}"/>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625CA205-D092-4AAB-B659-D71F2D6650E7}"/>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6100670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78</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p>
          <a:p>
            <a:r>
              <a:rPr lang="en-US" sz="1400" dirty="0">
                <a:solidFill>
                  <a:srgbClr val="002060"/>
                </a:solidFill>
              </a:rPr>
              <a:t>It was defined as an area of nonperfusion  5  or more DDs in size</a:t>
            </a:r>
          </a:p>
          <a:p>
            <a:endParaRPr lang="en-US" sz="1400" dirty="0">
              <a:solidFill>
                <a:srgbClr val="002060"/>
              </a:solidFill>
            </a:endParaRPr>
          </a:p>
          <a:p>
            <a:r>
              <a:rPr lang="en-US" sz="1400" i="1" dirty="0">
                <a:solidFill>
                  <a:srgbClr val="002060"/>
                </a:solidFill>
              </a:rPr>
              <a:t>Again per the BVOS: What proportion of eyes with extensive retinal ischemia went on the develop neo?</a:t>
            </a:r>
          </a:p>
          <a:p>
            <a:r>
              <a:rPr lang="en-US" sz="1400" dirty="0">
                <a:solidFill>
                  <a:srgbClr val="002060"/>
                </a:solidFill>
              </a:rPr>
              <a:t>A little over a third</a:t>
            </a:r>
            <a:endParaRPr lang="en-US" sz="1400" dirty="0">
              <a:solidFill>
                <a:srgbClr val="00B0F0"/>
              </a:solidFill>
            </a:endParaRPr>
          </a:p>
          <a:p>
            <a:endParaRPr lang="en-US" sz="1400" dirty="0">
              <a:solidFill>
                <a:srgbClr val="00B0F0"/>
              </a:solidFill>
            </a:endParaRPr>
          </a:p>
          <a:p>
            <a:r>
              <a:rPr lang="en-US" sz="1400" i="1" dirty="0">
                <a:solidFill>
                  <a:srgbClr val="00B0F0"/>
                </a:solidFill>
              </a:rPr>
              <a:t>Finally, and yet again per the BVOS: What proportion of eyes that developed neo went on to have a vitreous hemorrhage?</a:t>
            </a: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D6CFE2FC-72F9-47CF-BB2F-CFECBA62DBA2}"/>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1A04875A-C28D-4FA2-8909-D635804F7D5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823954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CA886-9001-45D7-BED4-A9B32C3796A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ACE51F2F-89FC-4BE9-AA86-4FB21B88B0F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
        <p:nvSpPr>
          <p:cNvPr id="8" name="TextBox 7">
            <a:extLst>
              <a:ext uri="{FF2B5EF4-FFF2-40B4-BE49-F238E27FC236}">
                <a16:creationId xmlns:a16="http://schemas.microsoft.com/office/drawing/2014/main" id="{CD462ABB-0D7E-4C56-9256-97EFFABA74CC}"/>
              </a:ext>
            </a:extLst>
          </p:cNvPr>
          <p:cNvSpPr txBox="1"/>
          <p:nvPr/>
        </p:nvSpPr>
        <p:spPr>
          <a:xfrm>
            <a:off x="3115992" y="6086138"/>
            <a:ext cx="2912016" cy="369332"/>
          </a:xfrm>
          <a:prstGeom prst="rect">
            <a:avLst/>
          </a:prstGeom>
          <a:noFill/>
        </p:spPr>
        <p:txBody>
          <a:bodyPr wrap="none" rtlCol="0">
            <a:spAutoFit/>
          </a:bodyPr>
          <a:lstStyle/>
          <a:p>
            <a:pPr algn="ctr"/>
            <a:r>
              <a:rPr lang="en-US" dirty="0"/>
              <a:t>BRVO: Neovascularization</a:t>
            </a:r>
          </a:p>
        </p:txBody>
      </p:sp>
      <p:pic>
        <p:nvPicPr>
          <p:cNvPr id="2052" name="Picture 4" descr="file">
            <a:extLst>
              <a:ext uri="{FF2B5EF4-FFF2-40B4-BE49-F238E27FC236}">
                <a16:creationId xmlns:a16="http://schemas.microsoft.com/office/drawing/2014/main" id="{56E15A1F-7564-469D-9336-0532E10B0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104900"/>
            <a:ext cx="61245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0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8</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rgbClr val="0000FF"/>
                </a:solidFill>
              </a:rPr>
              <a:t>In CRVO, where does thrombosis typically occur?</a:t>
            </a:r>
          </a:p>
          <a:p>
            <a:r>
              <a:rPr lang="en-US" sz="1400" dirty="0">
                <a:solidFill>
                  <a:srgbClr val="0000FF"/>
                </a:solidFill>
              </a:rPr>
              <a:t>At the lamina cribrosa, or just posterior to it</a:t>
            </a:r>
          </a:p>
          <a:p>
            <a:endParaRPr lang="en-US" sz="1400" dirty="0">
              <a:solidFill>
                <a:srgbClr val="0000FF"/>
              </a:solidFill>
            </a:endParaRPr>
          </a:p>
          <a:p>
            <a:r>
              <a:rPr lang="en-US" sz="1400" i="1" dirty="0">
                <a:solidFill>
                  <a:srgbClr val="0000FF"/>
                </a:solidFill>
              </a:rPr>
              <a:t>In BRVO, at what type of location does thrombosis typically occur?</a:t>
            </a:r>
          </a:p>
          <a:p>
            <a:r>
              <a:rPr lang="en-US" sz="1400" dirty="0">
                <a:solidFill>
                  <a:srgbClr val="0000FF"/>
                </a:solidFill>
              </a:rPr>
              <a:t>At an A-V crossing point</a:t>
            </a:r>
            <a:endParaRPr lang="en-US" sz="1400" dirty="0"/>
          </a:p>
        </p:txBody>
      </p:sp>
      <p:sp>
        <p:nvSpPr>
          <p:cNvPr id="6" name="Rectangle 2">
            <a:extLst>
              <a:ext uri="{FF2B5EF4-FFF2-40B4-BE49-F238E27FC236}">
                <a16:creationId xmlns:a16="http://schemas.microsoft.com/office/drawing/2014/main" id="{93FADC01-ED40-4537-BB07-2623F985B9D0}"/>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TextBox 4">
            <a:extLst>
              <a:ext uri="{FF2B5EF4-FFF2-40B4-BE49-F238E27FC236}">
                <a16:creationId xmlns:a16="http://schemas.microsoft.com/office/drawing/2014/main" id="{88833DFC-3488-4F00-AEBB-253BA2B5CC2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31623222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80</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p>
          <a:p>
            <a:r>
              <a:rPr lang="en-US" sz="1400" dirty="0">
                <a:solidFill>
                  <a:srgbClr val="002060"/>
                </a:solidFill>
              </a:rPr>
              <a:t>It was defined as an area of nonperfusion  5  or more DDs in size</a:t>
            </a:r>
          </a:p>
          <a:p>
            <a:endParaRPr lang="en-US" sz="1400" dirty="0">
              <a:solidFill>
                <a:srgbClr val="002060"/>
              </a:solidFill>
            </a:endParaRPr>
          </a:p>
          <a:p>
            <a:r>
              <a:rPr lang="en-US" sz="1400" i="1" dirty="0">
                <a:solidFill>
                  <a:srgbClr val="002060"/>
                </a:solidFill>
              </a:rPr>
              <a:t>Again per the BVOS: What proportion of eyes with extensive retinal ischemia went on the develop neo?</a:t>
            </a:r>
          </a:p>
          <a:p>
            <a:r>
              <a:rPr lang="en-US" sz="1400" dirty="0">
                <a:solidFill>
                  <a:srgbClr val="002060"/>
                </a:solidFill>
              </a:rPr>
              <a:t>A little over a third</a:t>
            </a:r>
          </a:p>
          <a:p>
            <a:endParaRPr lang="en-US" sz="1400" dirty="0">
              <a:solidFill>
                <a:srgbClr val="002060"/>
              </a:solidFill>
            </a:endParaRPr>
          </a:p>
          <a:p>
            <a:r>
              <a:rPr lang="en-US" sz="1400" i="1" dirty="0">
                <a:solidFill>
                  <a:srgbClr val="002060"/>
                </a:solidFill>
              </a:rPr>
              <a:t>Finally, and yet again per the BVOS: What proportion of eyes that developed neo went on to have a vitreous hemorrhage?</a:t>
            </a:r>
            <a:endParaRPr lang="en-US" sz="1400" i="1" dirty="0">
              <a:solidFill>
                <a:srgbClr val="00B0F0"/>
              </a:solidFill>
            </a:endParaRPr>
          </a:p>
          <a:p>
            <a:r>
              <a:rPr lang="en-US" sz="1400" dirty="0">
                <a:solidFill>
                  <a:srgbClr val="00B0F0"/>
                </a:solidFill>
              </a:rPr>
              <a:t>Most—at least  60% , and perhaps as many as  90%</a:t>
            </a:r>
          </a:p>
        </p:txBody>
      </p:sp>
      <p:sp>
        <p:nvSpPr>
          <p:cNvPr id="2" name="TextBox 1">
            <a:extLst>
              <a:ext uri="{FF2B5EF4-FFF2-40B4-BE49-F238E27FC236}">
                <a16:creationId xmlns:a16="http://schemas.microsoft.com/office/drawing/2014/main" id="{399BB1A7-D1BE-4549-AEAD-82C26837F33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EE56B828-844F-42DE-AF41-B43F118671E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3045381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81</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p>
          <a:p>
            <a:r>
              <a:rPr lang="en-US" sz="1400" dirty="0">
                <a:solidFill>
                  <a:srgbClr val="002060"/>
                </a:solidFill>
              </a:rPr>
              <a:t>It was defined as an area of nonperfusion  5  or more DDs in size</a:t>
            </a:r>
          </a:p>
          <a:p>
            <a:endParaRPr lang="en-US" sz="1400" dirty="0">
              <a:solidFill>
                <a:srgbClr val="002060"/>
              </a:solidFill>
            </a:endParaRPr>
          </a:p>
          <a:p>
            <a:r>
              <a:rPr lang="en-US" sz="1400" i="1" dirty="0">
                <a:solidFill>
                  <a:srgbClr val="002060"/>
                </a:solidFill>
              </a:rPr>
              <a:t>Again per the BVOS: What proportion of eyes with extensive retinal ischemia went on the develop neo?</a:t>
            </a:r>
          </a:p>
          <a:p>
            <a:r>
              <a:rPr lang="en-US" sz="1400" dirty="0">
                <a:solidFill>
                  <a:srgbClr val="002060"/>
                </a:solidFill>
              </a:rPr>
              <a:t>A little over a third</a:t>
            </a:r>
          </a:p>
          <a:p>
            <a:endParaRPr lang="en-US" sz="1400" dirty="0">
              <a:solidFill>
                <a:srgbClr val="002060"/>
              </a:solidFill>
            </a:endParaRPr>
          </a:p>
          <a:p>
            <a:r>
              <a:rPr lang="en-US" sz="1400" i="1" dirty="0">
                <a:solidFill>
                  <a:srgbClr val="002060"/>
                </a:solidFill>
              </a:rPr>
              <a:t>Finally, and yet again per the BVOS: What proportion of eyes that developed neo went on to have a vitreous hemorrhage?</a:t>
            </a:r>
          </a:p>
          <a:p>
            <a:r>
              <a:rPr lang="en-US" sz="1400" dirty="0">
                <a:solidFill>
                  <a:srgbClr val="002060"/>
                </a:solidFill>
              </a:rPr>
              <a:t>Most—at least  60% , and perhaps as many as  90%</a:t>
            </a:r>
          </a:p>
        </p:txBody>
      </p:sp>
      <p:sp>
        <p:nvSpPr>
          <p:cNvPr id="2" name="Rectangle 1">
            <a:extLst>
              <a:ext uri="{FF2B5EF4-FFF2-40B4-BE49-F238E27FC236}">
                <a16:creationId xmlns:a16="http://schemas.microsoft.com/office/drawing/2014/main" id="{FA7EEA86-CB31-4C7A-9AD8-4B2C81784A52}"/>
              </a:ext>
            </a:extLst>
          </p:cNvPr>
          <p:cNvSpPr/>
          <p:nvPr/>
        </p:nvSpPr>
        <p:spPr>
          <a:xfrm>
            <a:off x="2819400" y="4651512"/>
            <a:ext cx="381001" cy="301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4" name="Rectangle 3">
            <a:extLst>
              <a:ext uri="{FF2B5EF4-FFF2-40B4-BE49-F238E27FC236}">
                <a16:creationId xmlns:a16="http://schemas.microsoft.com/office/drawing/2014/main" id="{C714ABCB-E576-4DA5-AEDE-7839FE88F168}"/>
              </a:ext>
            </a:extLst>
          </p:cNvPr>
          <p:cNvSpPr/>
          <p:nvPr/>
        </p:nvSpPr>
        <p:spPr>
          <a:xfrm>
            <a:off x="5372099" y="4648200"/>
            <a:ext cx="381001" cy="301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5" name="TextBox 4">
            <a:extLst>
              <a:ext uri="{FF2B5EF4-FFF2-40B4-BE49-F238E27FC236}">
                <a16:creationId xmlns:a16="http://schemas.microsoft.com/office/drawing/2014/main" id="{34E74575-3541-441D-97D4-D18E9900930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82469905-AD7D-400A-9F8C-F93DEDFC63F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19708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t>Re </a:t>
            </a:r>
            <a:r>
              <a:rPr lang="en-US" altLang="en-US" i="1" dirty="0">
                <a:solidFill>
                  <a:srgbClr val="CC0000"/>
                </a:solidFill>
              </a:rPr>
              <a:t>eyes with neovascularization</a:t>
            </a:r>
            <a:r>
              <a:rPr lang="en-US" altLang="en-US" dirty="0"/>
              <a:t> after BRVO…</a:t>
            </a:r>
          </a:p>
          <a:p>
            <a:pPr lvl="1" eaLnBrk="1" hangingPunct="1"/>
            <a:r>
              <a:rPr lang="en-US" altLang="en-US" dirty="0"/>
              <a:t>Scatter photocoagulation reduces the risk of vitreous hemorrhage by </a:t>
            </a:r>
            <a:r>
              <a:rPr lang="en-US" altLang="en-US" dirty="0">
                <a:solidFill>
                  <a:srgbClr val="0000FF"/>
                </a:solidFill>
              </a:rPr>
              <a:t>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82</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rgbClr val="002060"/>
                </a:solidFill>
              </a:rPr>
              <a:t>To what area/aspect of the retina should scatter laser be applied?</a:t>
            </a:r>
          </a:p>
          <a:p>
            <a:r>
              <a:rPr lang="en-US" sz="1400" dirty="0">
                <a:solidFill>
                  <a:srgbClr val="002060"/>
                </a:solidFill>
              </a:rPr>
              <a:t>To areas of capillary nonperfusion</a:t>
            </a:r>
          </a:p>
          <a:p>
            <a:endParaRPr lang="en-US" sz="1400" i="1" dirty="0">
              <a:solidFill>
                <a:srgbClr val="002060"/>
              </a:solidFill>
            </a:endParaRPr>
          </a:p>
          <a:p>
            <a:r>
              <a:rPr lang="en-US" sz="1400" i="1" dirty="0">
                <a:solidFill>
                  <a:srgbClr val="002060"/>
                </a:solidFill>
              </a:rPr>
              <a:t>Speaking of capillary nonperfusion…Per the BVOS, what finding put a BRVO eye at risk for developing neo?</a:t>
            </a:r>
          </a:p>
          <a:p>
            <a:r>
              <a:rPr lang="en-US" sz="1400" dirty="0">
                <a:solidFill>
                  <a:srgbClr val="002060"/>
                </a:solidFill>
              </a:rPr>
              <a:t>The presence of “extensive retinal ischemia”</a:t>
            </a:r>
          </a:p>
          <a:p>
            <a:endParaRPr lang="en-US" sz="1400" dirty="0">
              <a:solidFill>
                <a:srgbClr val="002060"/>
              </a:solidFill>
            </a:endParaRPr>
          </a:p>
          <a:p>
            <a:r>
              <a:rPr lang="en-US" sz="1400" i="1" dirty="0">
                <a:solidFill>
                  <a:srgbClr val="002060"/>
                </a:solidFill>
              </a:rPr>
              <a:t>How did the BVOS define ‘extensive’ in this regard?</a:t>
            </a:r>
          </a:p>
          <a:p>
            <a:r>
              <a:rPr lang="en-US" sz="1400" dirty="0">
                <a:solidFill>
                  <a:srgbClr val="002060"/>
                </a:solidFill>
              </a:rPr>
              <a:t>It was defined as an area of nonperfusion  5  or more DDs in size</a:t>
            </a:r>
          </a:p>
          <a:p>
            <a:endParaRPr lang="en-US" sz="1400" dirty="0">
              <a:solidFill>
                <a:srgbClr val="002060"/>
              </a:solidFill>
            </a:endParaRPr>
          </a:p>
          <a:p>
            <a:r>
              <a:rPr lang="en-US" sz="1400" i="1" dirty="0">
                <a:solidFill>
                  <a:srgbClr val="002060"/>
                </a:solidFill>
              </a:rPr>
              <a:t>Again per the BVOS: What proportion of eyes with extensive retinal ischemia went on the develop neo?</a:t>
            </a:r>
          </a:p>
          <a:p>
            <a:r>
              <a:rPr lang="en-US" sz="1400" dirty="0">
                <a:solidFill>
                  <a:srgbClr val="002060"/>
                </a:solidFill>
              </a:rPr>
              <a:t>A little over a third</a:t>
            </a:r>
          </a:p>
          <a:p>
            <a:endParaRPr lang="en-US" sz="1400" dirty="0">
              <a:solidFill>
                <a:srgbClr val="002060"/>
              </a:solidFill>
            </a:endParaRPr>
          </a:p>
          <a:p>
            <a:r>
              <a:rPr lang="en-US" sz="1400" i="1" dirty="0">
                <a:solidFill>
                  <a:srgbClr val="002060"/>
                </a:solidFill>
              </a:rPr>
              <a:t>Finally, and yet again per the BVOS: What proportion of eyes that developed neo went on to have a vitreous hemorrhage?</a:t>
            </a:r>
          </a:p>
          <a:p>
            <a:r>
              <a:rPr lang="en-US" sz="1400" dirty="0">
                <a:solidFill>
                  <a:srgbClr val="002060"/>
                </a:solidFill>
              </a:rPr>
              <a:t>Most—at least  60% , and perhaps as many as  90%</a:t>
            </a:r>
          </a:p>
        </p:txBody>
      </p:sp>
      <p:sp>
        <p:nvSpPr>
          <p:cNvPr id="2" name="TextBox 1">
            <a:extLst>
              <a:ext uri="{FF2B5EF4-FFF2-40B4-BE49-F238E27FC236}">
                <a16:creationId xmlns:a16="http://schemas.microsoft.com/office/drawing/2014/main" id="{259A0B97-01AB-491A-8D65-76BBFE2272C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4" name="TextBox 3">
            <a:extLst>
              <a:ext uri="{FF2B5EF4-FFF2-40B4-BE49-F238E27FC236}">
                <a16:creationId xmlns:a16="http://schemas.microsoft.com/office/drawing/2014/main" id="{78458AD0-3BB1-4BB3-AAF1-5CA556F3A6A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5650768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6CA886-9001-45D7-BED4-A9B32C3796A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ACE51F2F-89FC-4BE9-AA86-4FB21B88B0F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pic>
        <p:nvPicPr>
          <p:cNvPr id="3" name="Picture 2">
            <a:extLst>
              <a:ext uri="{FF2B5EF4-FFF2-40B4-BE49-F238E27FC236}">
                <a16:creationId xmlns:a16="http://schemas.microsoft.com/office/drawing/2014/main" id="{B820E8DF-1E38-40ED-BF2B-45D1284DE8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206" y="1217554"/>
            <a:ext cx="5367587" cy="4422891"/>
          </a:xfrm>
          <a:prstGeom prst="rect">
            <a:avLst/>
          </a:prstGeom>
        </p:spPr>
      </p:pic>
      <p:sp>
        <p:nvSpPr>
          <p:cNvPr id="5" name="TextBox 4">
            <a:extLst>
              <a:ext uri="{FF2B5EF4-FFF2-40B4-BE49-F238E27FC236}">
                <a16:creationId xmlns:a16="http://schemas.microsoft.com/office/drawing/2014/main" id="{9B36FA03-8CD9-46E9-B8A4-B8B223BCA394}"/>
              </a:ext>
            </a:extLst>
          </p:cNvPr>
          <p:cNvSpPr txBox="1"/>
          <p:nvPr/>
        </p:nvSpPr>
        <p:spPr>
          <a:xfrm>
            <a:off x="1788705" y="6086137"/>
            <a:ext cx="5566588" cy="369332"/>
          </a:xfrm>
          <a:prstGeom prst="rect">
            <a:avLst/>
          </a:prstGeom>
          <a:noFill/>
        </p:spPr>
        <p:txBody>
          <a:bodyPr wrap="none" rtlCol="0">
            <a:spAutoFit/>
          </a:bodyPr>
          <a:lstStyle/>
          <a:p>
            <a:pPr algn="ctr"/>
            <a:r>
              <a:rPr lang="en-US" dirty="0"/>
              <a:t>BRVO: Neovascularization with vitreous hemorrhage</a:t>
            </a:r>
          </a:p>
        </p:txBody>
      </p:sp>
    </p:spTree>
    <p:extLst>
      <p:ext uri="{BB962C8B-B14F-4D97-AF65-F5344CB8AC3E}">
        <p14:creationId xmlns:p14="http://schemas.microsoft.com/office/powerpoint/2010/main" val="37189768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84</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By what means did the BVOS determine that extensive nonperfusion was present?</a:t>
            </a:r>
            <a:endParaRPr lang="en-US" sz="1400" i="1" dirty="0">
              <a:solidFill>
                <a:schemeClr val="accent1">
                  <a:lumMod val="60000"/>
                  <a:lumOff val="40000"/>
                </a:schemeClr>
              </a:solidFill>
            </a:endParaRPr>
          </a:p>
          <a:p>
            <a:r>
              <a:rPr lang="en-US" sz="1400" dirty="0">
                <a:solidFill>
                  <a:schemeClr val="accent1">
                    <a:lumMod val="60000"/>
                    <a:lumOff val="40000"/>
                  </a:schemeClr>
                </a:solidFill>
              </a:rPr>
              <a:t>By fluorescein angiography (FA)</a:t>
            </a:r>
          </a:p>
          <a:p>
            <a:endParaRPr lang="en-US" sz="1400" dirty="0">
              <a:solidFill>
                <a:schemeClr val="accent1">
                  <a:lumMod val="60000"/>
                  <a:lumOff val="40000"/>
                </a:schemeClr>
              </a:solidFill>
            </a:endParaRPr>
          </a:p>
          <a:p>
            <a:r>
              <a:rPr lang="en-US" sz="1400" i="1" dirty="0">
                <a:solidFill>
                  <a:schemeClr val="accent1">
                    <a:lumMod val="60000"/>
                    <a:lumOff val="40000"/>
                  </a:schemeClr>
                </a:solidFill>
              </a:rPr>
              <a:t>OK, so if a BRVO </a:t>
            </a:r>
            <a:r>
              <a:rPr lang="en-US" sz="1400" i="1" dirty="0" err="1">
                <a:solidFill>
                  <a:schemeClr val="accent1">
                    <a:lumMod val="60000"/>
                    <a:lumOff val="40000"/>
                  </a:schemeClr>
                </a:solidFill>
              </a:rPr>
              <a:t>pt</a:t>
            </a:r>
            <a:r>
              <a:rPr lang="en-US" sz="1400" i="1" dirty="0">
                <a:solidFill>
                  <a:schemeClr val="accent1">
                    <a:lumMod val="60000"/>
                    <a:lumOff val="40000"/>
                  </a:schemeClr>
                </a:solidFill>
              </a:rPr>
              <a:t> is found to have 5+ DD of nonperfusion on FA, should you go ahead and perform scatter?</a:t>
            </a:r>
          </a:p>
          <a:p>
            <a:r>
              <a:rPr lang="en-US" sz="1400" dirty="0">
                <a:solidFill>
                  <a:schemeClr val="accent1">
                    <a:lumMod val="60000"/>
                    <a:lumOff val="40000"/>
                  </a:schemeClr>
                </a:solidFill>
              </a:rPr>
              <a:t>No; what you should do is follow them closely, and be ready to scatter them if neo should occur</a:t>
            </a:r>
          </a:p>
        </p:txBody>
      </p:sp>
      <p:sp>
        <p:nvSpPr>
          <p:cNvPr id="5" name="TextBox 4">
            <a:extLst>
              <a:ext uri="{FF2B5EF4-FFF2-40B4-BE49-F238E27FC236}">
                <a16:creationId xmlns:a16="http://schemas.microsoft.com/office/drawing/2014/main" id="{8FA453EC-7C21-48D7-A13B-004D1AE591E7}"/>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A318254B-3AB3-4BC4-9121-321BDB47571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9007813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85</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By what means did the BVOS determine that extensive nonperfusion was present?</a:t>
            </a:r>
          </a:p>
          <a:p>
            <a:r>
              <a:rPr lang="en-US" sz="1400" dirty="0">
                <a:solidFill>
                  <a:srgbClr val="0000FF"/>
                </a:solidFill>
              </a:rPr>
              <a:t>By FA</a:t>
            </a:r>
            <a:endParaRPr lang="en-US" sz="1400" dirty="0">
              <a:solidFill>
                <a:schemeClr val="accent1">
                  <a:lumMod val="60000"/>
                  <a:lumOff val="40000"/>
                </a:schemeClr>
              </a:solidFill>
            </a:endParaRPr>
          </a:p>
          <a:p>
            <a:endParaRPr lang="en-US" sz="1400" dirty="0">
              <a:solidFill>
                <a:schemeClr val="accent1">
                  <a:lumMod val="60000"/>
                  <a:lumOff val="40000"/>
                </a:schemeClr>
              </a:solidFill>
            </a:endParaRPr>
          </a:p>
          <a:p>
            <a:r>
              <a:rPr lang="en-US" sz="1400" i="1" dirty="0">
                <a:solidFill>
                  <a:schemeClr val="accent1">
                    <a:lumMod val="60000"/>
                    <a:lumOff val="40000"/>
                  </a:schemeClr>
                </a:solidFill>
              </a:rPr>
              <a:t>OK, so if a BRVO </a:t>
            </a:r>
            <a:r>
              <a:rPr lang="en-US" sz="1400" i="1" dirty="0" err="1">
                <a:solidFill>
                  <a:schemeClr val="accent1">
                    <a:lumMod val="60000"/>
                    <a:lumOff val="40000"/>
                  </a:schemeClr>
                </a:solidFill>
              </a:rPr>
              <a:t>pt</a:t>
            </a:r>
            <a:r>
              <a:rPr lang="en-US" sz="1400" i="1" dirty="0">
                <a:solidFill>
                  <a:schemeClr val="accent1">
                    <a:lumMod val="60000"/>
                    <a:lumOff val="40000"/>
                  </a:schemeClr>
                </a:solidFill>
              </a:rPr>
              <a:t> is found to have 5+ DD of nonperfusion on FA, should you go ahead and perform scatter?</a:t>
            </a:r>
          </a:p>
          <a:p>
            <a:r>
              <a:rPr lang="en-US" sz="1400" dirty="0">
                <a:solidFill>
                  <a:schemeClr val="accent1">
                    <a:lumMod val="60000"/>
                    <a:lumOff val="40000"/>
                  </a:schemeClr>
                </a:solidFill>
              </a:rPr>
              <a:t>No; what you should do is follow them closely, and be ready to scatter them if neo should occur</a:t>
            </a:r>
          </a:p>
        </p:txBody>
      </p:sp>
      <p:sp>
        <p:nvSpPr>
          <p:cNvPr id="5" name="TextBox 4">
            <a:extLst>
              <a:ext uri="{FF2B5EF4-FFF2-40B4-BE49-F238E27FC236}">
                <a16:creationId xmlns:a16="http://schemas.microsoft.com/office/drawing/2014/main" id="{78498DCA-0B9F-4895-B3E4-537BBC0DAC1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39F50CC0-4106-49C0-8E1B-9F53144C048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3325834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
            <a:extLst>
              <a:ext uri="{FF2B5EF4-FFF2-40B4-BE49-F238E27FC236}">
                <a16:creationId xmlns:a16="http://schemas.microsoft.com/office/drawing/2014/main" id="{E0DE0CF4-2464-49E5-8CB6-DDE98600E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456" y="1371600"/>
            <a:ext cx="6663088" cy="3948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6CA886-9001-45D7-BED4-A9B32C3796A6}"/>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ACE51F2F-89FC-4BE9-AA86-4FB21B88B0F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
        <p:nvSpPr>
          <p:cNvPr id="8" name="TextBox 7">
            <a:extLst>
              <a:ext uri="{FF2B5EF4-FFF2-40B4-BE49-F238E27FC236}">
                <a16:creationId xmlns:a16="http://schemas.microsoft.com/office/drawing/2014/main" id="{CD462ABB-0D7E-4C56-9256-97EFFABA74CC}"/>
              </a:ext>
            </a:extLst>
          </p:cNvPr>
          <p:cNvSpPr txBox="1"/>
          <p:nvPr/>
        </p:nvSpPr>
        <p:spPr>
          <a:xfrm>
            <a:off x="2094366" y="6092527"/>
            <a:ext cx="4955267" cy="369332"/>
          </a:xfrm>
          <a:prstGeom prst="rect">
            <a:avLst/>
          </a:prstGeom>
          <a:noFill/>
        </p:spPr>
        <p:txBody>
          <a:bodyPr wrap="none" rtlCol="0">
            <a:spAutoFit/>
          </a:bodyPr>
          <a:lstStyle/>
          <a:p>
            <a:pPr algn="ctr"/>
            <a:r>
              <a:rPr lang="en-US" dirty="0"/>
              <a:t>BRVO: </a:t>
            </a:r>
            <a:r>
              <a:rPr lang="en-US" dirty="0" err="1"/>
              <a:t>Waaaaay</a:t>
            </a:r>
            <a:r>
              <a:rPr lang="en-US" dirty="0"/>
              <a:t> more than 5DD nonperfusion</a:t>
            </a:r>
          </a:p>
        </p:txBody>
      </p:sp>
    </p:spTree>
    <p:extLst>
      <p:ext uri="{BB962C8B-B14F-4D97-AF65-F5344CB8AC3E}">
        <p14:creationId xmlns:p14="http://schemas.microsoft.com/office/powerpoint/2010/main" val="21493579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87</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By what means did the BVOS determine that extensive nonperfusion was present?</a:t>
            </a:r>
          </a:p>
          <a:p>
            <a:r>
              <a:rPr lang="en-US" sz="1400" dirty="0">
                <a:solidFill>
                  <a:srgbClr val="0000FF"/>
                </a:solidFill>
              </a:rPr>
              <a:t>By FA</a:t>
            </a:r>
          </a:p>
          <a:p>
            <a:endParaRPr lang="en-US" sz="1400" dirty="0">
              <a:solidFill>
                <a:srgbClr val="0000FF"/>
              </a:solidFill>
            </a:endParaRPr>
          </a:p>
          <a:p>
            <a:r>
              <a:rPr lang="en-US" sz="1400" i="1" dirty="0">
                <a:solidFill>
                  <a:srgbClr val="0000FF"/>
                </a:solidFill>
              </a:rPr>
              <a:t>OK, so if a BRVO </a:t>
            </a:r>
            <a:r>
              <a:rPr lang="en-US" sz="1400" i="1" dirty="0" err="1">
                <a:solidFill>
                  <a:srgbClr val="0000FF"/>
                </a:solidFill>
              </a:rPr>
              <a:t>pt</a:t>
            </a:r>
            <a:r>
              <a:rPr lang="en-US" sz="1400" i="1" dirty="0">
                <a:solidFill>
                  <a:srgbClr val="0000FF"/>
                </a:solidFill>
              </a:rPr>
              <a:t> is found to have 5+ DD of nonperfusion on FA, should you go ahead and perform scatter?</a:t>
            </a:r>
            <a:endParaRPr lang="en-US" sz="1400" i="1" dirty="0">
              <a:solidFill>
                <a:schemeClr val="accent1">
                  <a:lumMod val="60000"/>
                  <a:lumOff val="40000"/>
                </a:schemeClr>
              </a:solidFill>
            </a:endParaRPr>
          </a:p>
          <a:p>
            <a:r>
              <a:rPr lang="en-US" sz="1400" dirty="0">
                <a:solidFill>
                  <a:schemeClr val="accent1">
                    <a:lumMod val="60000"/>
                    <a:lumOff val="40000"/>
                  </a:schemeClr>
                </a:solidFill>
              </a:rPr>
              <a:t>No; what you should do is follow them closely, and be ready to scatter them if neo should occur</a:t>
            </a:r>
          </a:p>
        </p:txBody>
      </p:sp>
      <p:sp>
        <p:nvSpPr>
          <p:cNvPr id="5" name="TextBox 4">
            <a:extLst>
              <a:ext uri="{FF2B5EF4-FFF2-40B4-BE49-F238E27FC236}">
                <a16:creationId xmlns:a16="http://schemas.microsoft.com/office/drawing/2014/main" id="{67A0A9C5-9BAC-4DFB-B5E7-C2BE1B50713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328F0B96-F1D0-4B2A-BB48-0B126779812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6459001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88</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rgbClr val="0000FF"/>
                </a:solidFill>
              </a:rPr>
              <a:t>By what means did the BVOS determine that extensive nonperfusion was present?</a:t>
            </a:r>
          </a:p>
          <a:p>
            <a:r>
              <a:rPr lang="en-US" sz="1400" dirty="0">
                <a:solidFill>
                  <a:srgbClr val="0000FF"/>
                </a:solidFill>
              </a:rPr>
              <a:t>By FA</a:t>
            </a:r>
          </a:p>
          <a:p>
            <a:endParaRPr lang="en-US" sz="1400" dirty="0">
              <a:solidFill>
                <a:srgbClr val="0000FF"/>
              </a:solidFill>
            </a:endParaRPr>
          </a:p>
          <a:p>
            <a:r>
              <a:rPr lang="en-US" sz="1400" i="1" dirty="0">
                <a:solidFill>
                  <a:srgbClr val="0000FF"/>
                </a:solidFill>
              </a:rPr>
              <a:t>OK, so if a BRVO </a:t>
            </a:r>
            <a:r>
              <a:rPr lang="en-US" sz="1400" i="1" dirty="0" err="1">
                <a:solidFill>
                  <a:srgbClr val="0000FF"/>
                </a:solidFill>
              </a:rPr>
              <a:t>pt</a:t>
            </a:r>
            <a:r>
              <a:rPr lang="en-US" sz="1400" i="1" dirty="0">
                <a:solidFill>
                  <a:srgbClr val="0000FF"/>
                </a:solidFill>
              </a:rPr>
              <a:t> is found to have 5+ DD of nonperfusion on FA, should you go ahead and perform scatter?</a:t>
            </a:r>
          </a:p>
          <a:p>
            <a:r>
              <a:rPr lang="en-US" sz="1400" dirty="0">
                <a:solidFill>
                  <a:srgbClr val="0000FF"/>
                </a:solidFill>
              </a:rPr>
              <a:t>No; what you should do is follow them closely, and be ready to scatter them if neo should occur</a:t>
            </a:r>
          </a:p>
        </p:txBody>
      </p:sp>
      <p:sp>
        <p:nvSpPr>
          <p:cNvPr id="5" name="TextBox 4">
            <a:extLst>
              <a:ext uri="{FF2B5EF4-FFF2-40B4-BE49-F238E27FC236}">
                <a16:creationId xmlns:a16="http://schemas.microsoft.com/office/drawing/2014/main" id="{3BE709B6-8202-4486-9C0A-2E5E7E92A83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6" name="TextBox 5">
            <a:extLst>
              <a:ext uri="{FF2B5EF4-FFF2-40B4-BE49-F238E27FC236}">
                <a16:creationId xmlns:a16="http://schemas.microsoft.com/office/drawing/2014/main" id="{03FE1DA7-6900-446F-99C1-6BD16B30090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3730486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89</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By what means did the BVOS determine that extensive nonperfusion was present?</a:t>
            </a:r>
          </a:p>
          <a:p>
            <a:r>
              <a:rPr lang="en-US" sz="1400" dirty="0">
                <a:solidFill>
                  <a:schemeClr val="bg1">
                    <a:lumMod val="75000"/>
                  </a:schemeClr>
                </a:solidFill>
              </a:rPr>
              <a:t>By FA</a:t>
            </a:r>
          </a:p>
          <a:p>
            <a:endParaRPr lang="en-US" sz="1400" dirty="0">
              <a:solidFill>
                <a:schemeClr val="bg1">
                  <a:lumMod val="75000"/>
                </a:schemeClr>
              </a:solidFill>
            </a:endParaRPr>
          </a:p>
          <a:p>
            <a:r>
              <a:rPr lang="en-US" sz="1400" i="1" dirty="0">
                <a:solidFill>
                  <a:schemeClr val="bg1">
                    <a:lumMod val="75000"/>
                  </a:schemeClr>
                </a:solidFill>
              </a:rPr>
              <a:t>OK, so if a BRVO </a:t>
            </a:r>
            <a:r>
              <a:rPr lang="en-US" sz="1400" i="1" dirty="0" err="1">
                <a:solidFill>
                  <a:schemeClr val="bg1">
                    <a:lumMod val="75000"/>
                  </a:schemeClr>
                </a:solidFill>
              </a:rPr>
              <a:t>pt</a:t>
            </a:r>
            <a:r>
              <a:rPr lang="en-US" sz="1400" i="1" dirty="0">
                <a:solidFill>
                  <a:schemeClr val="bg1">
                    <a:lumMod val="75000"/>
                  </a:schemeClr>
                </a:solidFill>
              </a:rPr>
              <a:t> is found to have 5+ DD of nonperfusion on FA, should you go ahead and perform scatter?</a:t>
            </a:r>
          </a:p>
          <a:p>
            <a:r>
              <a:rPr lang="en-US" sz="1400" dirty="0">
                <a:solidFill>
                  <a:schemeClr val="bg1">
                    <a:lumMod val="75000"/>
                  </a:schemeClr>
                </a:solidFill>
              </a:rPr>
              <a:t>No; what you should do is follow them closely, and be ready to scatter them </a:t>
            </a:r>
            <a:r>
              <a:rPr lang="en-US" sz="1400" b="1" dirty="0">
                <a:solidFill>
                  <a:srgbClr val="0000FF"/>
                </a:solidFill>
              </a:rPr>
              <a:t>if neo should occur</a:t>
            </a:r>
          </a:p>
        </p:txBody>
      </p:sp>
      <p:sp>
        <p:nvSpPr>
          <p:cNvPr id="5" name="Oval 4">
            <a:extLst>
              <a:ext uri="{FF2B5EF4-FFF2-40B4-BE49-F238E27FC236}">
                <a16:creationId xmlns:a16="http://schemas.microsoft.com/office/drawing/2014/main" id="{71CA5D06-C15C-46D3-AEB5-A19C36B33ECA}"/>
              </a:ext>
            </a:extLst>
          </p:cNvPr>
          <p:cNvSpPr/>
          <p:nvPr/>
        </p:nvSpPr>
        <p:spPr>
          <a:xfrm>
            <a:off x="3124200" y="4913412"/>
            <a:ext cx="2133600" cy="41412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FE88FB-DC44-48F1-BA91-5D0DECD87C83}"/>
              </a:ext>
            </a:extLst>
          </p:cNvPr>
          <p:cNvSpPr txBox="1"/>
          <p:nvPr/>
        </p:nvSpPr>
        <p:spPr>
          <a:xfrm>
            <a:off x="2133601" y="5498068"/>
            <a:ext cx="4571999" cy="738664"/>
          </a:xfrm>
          <a:prstGeom prst="rect">
            <a:avLst/>
          </a:prstGeom>
          <a:solidFill>
            <a:srgbClr val="FFCCFF"/>
          </a:solidFill>
        </p:spPr>
        <p:txBody>
          <a:bodyPr wrap="square" rtlCol="0">
            <a:spAutoFit/>
          </a:bodyPr>
          <a:lstStyle/>
          <a:p>
            <a:r>
              <a:rPr lang="en-US" sz="1400" i="1" dirty="0">
                <a:solidFill>
                  <a:srgbClr val="0000FF"/>
                </a:solidFill>
              </a:rPr>
              <a:t>Speaking of neo…Is neovascularization of the iris (NVI) a common occurrence in BRVO?</a:t>
            </a:r>
            <a:endParaRPr lang="en-US" sz="1400" i="1" dirty="0">
              <a:solidFill>
                <a:srgbClr val="FFCCFF"/>
              </a:solidFill>
            </a:endParaRPr>
          </a:p>
          <a:p>
            <a:r>
              <a:rPr lang="en-US" sz="1400" dirty="0">
                <a:solidFill>
                  <a:srgbClr val="FFCCFF"/>
                </a:solidFill>
              </a:rPr>
              <a:t>Not really—it only occurs in about  2%  of cases</a:t>
            </a:r>
          </a:p>
        </p:txBody>
      </p:sp>
      <p:sp>
        <p:nvSpPr>
          <p:cNvPr id="7" name="TextBox 6">
            <a:extLst>
              <a:ext uri="{FF2B5EF4-FFF2-40B4-BE49-F238E27FC236}">
                <a16:creationId xmlns:a16="http://schemas.microsoft.com/office/drawing/2014/main" id="{C8E0CA3F-02BA-4A9D-8E1D-DBA4763CDCFE}"/>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8" name="TextBox 7">
            <a:extLst>
              <a:ext uri="{FF2B5EF4-FFF2-40B4-BE49-F238E27FC236}">
                <a16:creationId xmlns:a16="http://schemas.microsoft.com/office/drawing/2014/main" id="{4FDAF81E-FC14-4820-A862-DEC7E147878E}"/>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3938933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921657-45FD-42F6-BABA-82D172EADF90}" type="slidenum">
              <a:rPr lang="en-US" altLang="en-US" smtClean="0"/>
              <a:pPr eaLnBrk="1" hangingPunct="1"/>
              <a:t>9</a:t>
            </a:fld>
            <a:endParaRPr lang="en-US" altLang="en-US"/>
          </a:p>
        </p:txBody>
      </p:sp>
      <p:sp>
        <p:nvSpPr>
          <p:cNvPr id="2" name="TextBox 1"/>
          <p:cNvSpPr txBox="1"/>
          <p:nvPr/>
        </p:nvSpPr>
        <p:spPr>
          <a:xfrm>
            <a:off x="457200" y="914400"/>
            <a:ext cx="8153399" cy="1323439"/>
          </a:xfrm>
          <a:prstGeom prst="rect">
            <a:avLst/>
          </a:prstGeom>
          <a:noFill/>
        </p:spPr>
        <p:txBody>
          <a:bodyPr wrap="square" rtlCol="0">
            <a:spAutoFit/>
          </a:bodyPr>
          <a:lstStyle/>
          <a:p>
            <a:r>
              <a:rPr lang="en-US" sz="1600" i="1" dirty="0">
                <a:solidFill>
                  <a:schemeClr val="bg1">
                    <a:lumMod val="75000"/>
                  </a:schemeClr>
                </a:solidFill>
              </a:rPr>
              <a:t>Is </a:t>
            </a:r>
            <a:r>
              <a:rPr lang="en-US" sz="1600" dirty="0">
                <a:solidFill>
                  <a:schemeClr val="bg1">
                    <a:lumMod val="75000"/>
                  </a:schemeClr>
                </a:solidFill>
              </a:rPr>
              <a:t>retinal vein occlusion </a:t>
            </a:r>
            <a:r>
              <a:rPr lang="en-US" sz="1600" i="1" dirty="0">
                <a:solidFill>
                  <a:schemeClr val="bg1">
                    <a:lumMod val="75000"/>
                  </a:schemeClr>
                </a:solidFill>
              </a:rPr>
              <a:t>(RVO) an embolic condition?</a:t>
            </a:r>
          </a:p>
          <a:p>
            <a:r>
              <a:rPr lang="en-US" sz="1600" dirty="0">
                <a:solidFill>
                  <a:schemeClr val="bg1">
                    <a:lumMod val="75000"/>
                  </a:schemeClr>
                </a:solidFill>
              </a:rPr>
              <a:t>No! (How would an embolism get to the venous side of the retinal vascular bed?)</a:t>
            </a:r>
          </a:p>
          <a:p>
            <a:endParaRPr lang="en-US" sz="1600" dirty="0">
              <a:solidFill>
                <a:schemeClr val="bg1">
                  <a:lumMod val="75000"/>
                </a:schemeClr>
              </a:solidFill>
            </a:endParaRPr>
          </a:p>
          <a:p>
            <a:r>
              <a:rPr lang="en-US" sz="1600" i="1" dirty="0">
                <a:solidFill>
                  <a:schemeClr val="bg1">
                    <a:lumMod val="75000"/>
                  </a:schemeClr>
                </a:solidFill>
              </a:rPr>
              <a:t>OK then, what is the mechanism underlying RVO?</a:t>
            </a:r>
          </a:p>
          <a:p>
            <a:r>
              <a:rPr lang="en-US" sz="1600" b="1" dirty="0">
                <a:solidFill>
                  <a:srgbClr val="0000FF"/>
                </a:solidFill>
              </a:rPr>
              <a:t>Thrombosis</a:t>
            </a:r>
            <a:r>
              <a:rPr lang="en-US" sz="1600" dirty="0">
                <a:solidFill>
                  <a:schemeClr val="bg1">
                    <a:lumMod val="75000"/>
                  </a:schemeClr>
                </a:solidFill>
              </a:rPr>
              <a:t> of the venous structure</a:t>
            </a:r>
          </a:p>
        </p:txBody>
      </p:sp>
      <p:sp>
        <p:nvSpPr>
          <p:cNvPr id="3" name="TextBox 2">
            <a:extLst>
              <a:ext uri="{FF2B5EF4-FFF2-40B4-BE49-F238E27FC236}">
                <a16:creationId xmlns:a16="http://schemas.microsoft.com/office/drawing/2014/main" id="{2202544D-088B-40D8-80C3-BFA8216AB389}"/>
              </a:ext>
            </a:extLst>
          </p:cNvPr>
          <p:cNvSpPr txBox="1"/>
          <p:nvPr/>
        </p:nvSpPr>
        <p:spPr>
          <a:xfrm>
            <a:off x="1905000" y="1539676"/>
            <a:ext cx="4267200" cy="1384995"/>
          </a:xfrm>
          <a:prstGeom prst="rect">
            <a:avLst/>
          </a:prstGeom>
          <a:solidFill>
            <a:srgbClr val="DDDB95"/>
          </a:solidFill>
        </p:spPr>
        <p:txBody>
          <a:bodyPr wrap="square" rtlCol="0">
            <a:spAutoFit/>
          </a:bodyPr>
          <a:lstStyle/>
          <a:p>
            <a:r>
              <a:rPr lang="en-US" sz="1400" i="1" dirty="0">
                <a:solidFill>
                  <a:schemeClr val="bg1">
                    <a:lumMod val="65000"/>
                  </a:schemeClr>
                </a:solidFill>
              </a:rPr>
              <a:t>In CRVO, where does thrombosis typically occur?</a:t>
            </a:r>
          </a:p>
          <a:p>
            <a:r>
              <a:rPr lang="en-US" sz="1400" dirty="0">
                <a:solidFill>
                  <a:schemeClr val="bg1">
                    <a:lumMod val="65000"/>
                  </a:schemeClr>
                </a:solidFill>
              </a:rPr>
              <a:t>At the lamina cribrosa, or just posterior to it</a:t>
            </a:r>
          </a:p>
          <a:p>
            <a:endParaRPr lang="en-US" sz="1400" dirty="0">
              <a:solidFill>
                <a:schemeClr val="bg1">
                  <a:lumMod val="65000"/>
                </a:schemeClr>
              </a:solidFill>
            </a:endParaRPr>
          </a:p>
          <a:p>
            <a:r>
              <a:rPr lang="en-US" sz="1400" i="1" dirty="0">
                <a:solidFill>
                  <a:schemeClr val="bg1">
                    <a:lumMod val="65000"/>
                  </a:schemeClr>
                </a:solidFill>
              </a:rPr>
              <a:t>In BRVO, at what type of location does thrombosis typically occur?</a:t>
            </a:r>
          </a:p>
          <a:p>
            <a:r>
              <a:rPr lang="en-US" sz="1400" b="1" dirty="0">
                <a:solidFill>
                  <a:srgbClr val="0000FF"/>
                </a:solidFill>
              </a:rPr>
              <a:t>At an A-V crossing point</a:t>
            </a:r>
            <a:endParaRPr lang="en-US" sz="1400" b="1" dirty="0"/>
          </a:p>
        </p:txBody>
      </p:sp>
      <p:sp>
        <p:nvSpPr>
          <p:cNvPr id="6" name="Rectangle 2">
            <a:extLst>
              <a:ext uri="{FF2B5EF4-FFF2-40B4-BE49-F238E27FC236}">
                <a16:creationId xmlns:a16="http://schemas.microsoft.com/office/drawing/2014/main" id="{93FADC01-ED40-4537-BB07-2623F985B9D0}"/>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5" name="Oval 4">
            <a:extLst>
              <a:ext uri="{FF2B5EF4-FFF2-40B4-BE49-F238E27FC236}">
                <a16:creationId xmlns:a16="http://schemas.microsoft.com/office/drawing/2014/main" id="{F17F0D93-1B3B-4F47-B1D3-FA1CB6748663}"/>
              </a:ext>
            </a:extLst>
          </p:cNvPr>
          <p:cNvSpPr/>
          <p:nvPr/>
        </p:nvSpPr>
        <p:spPr>
          <a:xfrm>
            <a:off x="1836476" y="2520881"/>
            <a:ext cx="2392624" cy="50912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4C4E083-83E9-4523-9538-3E4C87517932}"/>
              </a:ext>
            </a:extLst>
          </p:cNvPr>
          <p:cNvSpPr txBox="1"/>
          <p:nvPr/>
        </p:nvSpPr>
        <p:spPr>
          <a:xfrm>
            <a:off x="1028700" y="3104415"/>
            <a:ext cx="6400800" cy="307777"/>
          </a:xfrm>
          <a:prstGeom prst="rect">
            <a:avLst/>
          </a:prstGeom>
          <a:noFill/>
        </p:spPr>
        <p:txBody>
          <a:bodyPr wrap="square" rtlCol="0">
            <a:spAutoFit/>
          </a:bodyPr>
          <a:lstStyle/>
          <a:p>
            <a:r>
              <a:rPr lang="en-US" sz="1400" i="1" dirty="0">
                <a:solidFill>
                  <a:srgbClr val="0000FF"/>
                </a:solidFill>
              </a:rPr>
              <a:t>What should you consider if a BRVO occurs at a </a:t>
            </a:r>
            <a:r>
              <a:rPr lang="en-US" sz="1400" b="1" dirty="0">
                <a:solidFill>
                  <a:srgbClr val="0000FF"/>
                </a:solidFill>
              </a:rPr>
              <a:t>non</a:t>
            </a:r>
            <a:r>
              <a:rPr lang="en-US" sz="1400" i="1" dirty="0">
                <a:solidFill>
                  <a:srgbClr val="0000FF"/>
                </a:solidFill>
              </a:rPr>
              <a:t>-crossing point?</a:t>
            </a:r>
            <a:endParaRPr lang="en-US" sz="1400" dirty="0"/>
          </a:p>
        </p:txBody>
      </p:sp>
      <p:sp>
        <p:nvSpPr>
          <p:cNvPr id="7" name="TextBox 6">
            <a:extLst>
              <a:ext uri="{FF2B5EF4-FFF2-40B4-BE49-F238E27FC236}">
                <a16:creationId xmlns:a16="http://schemas.microsoft.com/office/drawing/2014/main" id="{AD893BE4-37DD-4243-892B-92C5A62D948C}"/>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Tree>
    <p:extLst>
      <p:ext uri="{BB962C8B-B14F-4D97-AF65-F5344CB8AC3E}">
        <p14:creationId xmlns:p14="http://schemas.microsoft.com/office/powerpoint/2010/main" val="2617415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90</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Q/A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By what means did the BVOS determine that extensive nonperfusion was present?</a:t>
            </a:r>
          </a:p>
          <a:p>
            <a:r>
              <a:rPr lang="en-US" sz="1400" dirty="0">
                <a:solidFill>
                  <a:schemeClr val="bg1">
                    <a:lumMod val="75000"/>
                  </a:schemeClr>
                </a:solidFill>
              </a:rPr>
              <a:t>By FA</a:t>
            </a:r>
          </a:p>
          <a:p>
            <a:endParaRPr lang="en-US" sz="1400" dirty="0">
              <a:solidFill>
                <a:schemeClr val="bg1">
                  <a:lumMod val="75000"/>
                </a:schemeClr>
              </a:solidFill>
            </a:endParaRPr>
          </a:p>
          <a:p>
            <a:r>
              <a:rPr lang="en-US" sz="1400" i="1" dirty="0">
                <a:solidFill>
                  <a:schemeClr val="bg1">
                    <a:lumMod val="75000"/>
                  </a:schemeClr>
                </a:solidFill>
              </a:rPr>
              <a:t>OK, so if a BRVO </a:t>
            </a:r>
            <a:r>
              <a:rPr lang="en-US" sz="1400" i="1" dirty="0" err="1">
                <a:solidFill>
                  <a:schemeClr val="bg1">
                    <a:lumMod val="75000"/>
                  </a:schemeClr>
                </a:solidFill>
              </a:rPr>
              <a:t>pt</a:t>
            </a:r>
            <a:r>
              <a:rPr lang="en-US" sz="1400" i="1" dirty="0">
                <a:solidFill>
                  <a:schemeClr val="bg1">
                    <a:lumMod val="75000"/>
                  </a:schemeClr>
                </a:solidFill>
              </a:rPr>
              <a:t> is found to have 5+ DD of nonperfusion on FA, should you go ahead and perform scatter?</a:t>
            </a:r>
          </a:p>
          <a:p>
            <a:r>
              <a:rPr lang="en-US" sz="1400" dirty="0">
                <a:solidFill>
                  <a:schemeClr val="bg1">
                    <a:lumMod val="75000"/>
                  </a:schemeClr>
                </a:solidFill>
              </a:rPr>
              <a:t>No; what you should do is follow them closely, and be ready to scatter them </a:t>
            </a:r>
            <a:r>
              <a:rPr lang="en-US" sz="1400" b="1" dirty="0">
                <a:solidFill>
                  <a:srgbClr val="0000FF"/>
                </a:solidFill>
              </a:rPr>
              <a:t>if neo should occur</a:t>
            </a:r>
          </a:p>
        </p:txBody>
      </p:sp>
      <p:sp>
        <p:nvSpPr>
          <p:cNvPr id="5" name="Oval 4">
            <a:extLst>
              <a:ext uri="{FF2B5EF4-FFF2-40B4-BE49-F238E27FC236}">
                <a16:creationId xmlns:a16="http://schemas.microsoft.com/office/drawing/2014/main" id="{71CA5D06-C15C-46D3-AEB5-A19C36B33ECA}"/>
              </a:ext>
            </a:extLst>
          </p:cNvPr>
          <p:cNvSpPr/>
          <p:nvPr/>
        </p:nvSpPr>
        <p:spPr>
          <a:xfrm>
            <a:off x="3124200" y="4913412"/>
            <a:ext cx="2133600" cy="41412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FE88FB-DC44-48F1-BA91-5D0DECD87C83}"/>
              </a:ext>
            </a:extLst>
          </p:cNvPr>
          <p:cNvSpPr txBox="1"/>
          <p:nvPr/>
        </p:nvSpPr>
        <p:spPr>
          <a:xfrm>
            <a:off x="2133601" y="5498068"/>
            <a:ext cx="4571999" cy="738664"/>
          </a:xfrm>
          <a:prstGeom prst="rect">
            <a:avLst/>
          </a:prstGeom>
          <a:solidFill>
            <a:srgbClr val="FFCCFF"/>
          </a:solidFill>
        </p:spPr>
        <p:txBody>
          <a:bodyPr wrap="square" rtlCol="0">
            <a:spAutoFit/>
          </a:bodyPr>
          <a:lstStyle/>
          <a:p>
            <a:r>
              <a:rPr lang="en-US" sz="1400" i="1" dirty="0">
                <a:solidFill>
                  <a:srgbClr val="0000FF"/>
                </a:solidFill>
              </a:rPr>
              <a:t>Speaking of neo…Is neovascularization of the iris (NVI) a common occurrence in BRVO?</a:t>
            </a:r>
          </a:p>
          <a:p>
            <a:r>
              <a:rPr lang="en-US" sz="1400" dirty="0">
                <a:solidFill>
                  <a:srgbClr val="0000FF"/>
                </a:solidFill>
              </a:rPr>
              <a:t>Not really—it only occurs in about  2%  of cases</a:t>
            </a:r>
          </a:p>
        </p:txBody>
      </p:sp>
      <p:sp>
        <p:nvSpPr>
          <p:cNvPr id="7" name="Rectangle 6">
            <a:extLst>
              <a:ext uri="{FF2B5EF4-FFF2-40B4-BE49-F238E27FC236}">
                <a16:creationId xmlns:a16="http://schemas.microsoft.com/office/drawing/2014/main" id="{DD25564C-E0D5-40B7-AD89-1FD9236C5FB3}"/>
              </a:ext>
            </a:extLst>
          </p:cNvPr>
          <p:cNvSpPr/>
          <p:nvPr/>
        </p:nvSpPr>
        <p:spPr>
          <a:xfrm>
            <a:off x="4953000" y="5932338"/>
            <a:ext cx="304801" cy="304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a:t>
            </a:r>
          </a:p>
        </p:txBody>
      </p:sp>
      <p:sp>
        <p:nvSpPr>
          <p:cNvPr id="8" name="TextBox 7">
            <a:extLst>
              <a:ext uri="{FF2B5EF4-FFF2-40B4-BE49-F238E27FC236}">
                <a16:creationId xmlns:a16="http://schemas.microsoft.com/office/drawing/2014/main" id="{A9D5E94B-88FC-4F20-A6B6-821A1C461E6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DA84F94B-05D6-4036-A3FC-88DFD470CC62}"/>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26769096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91</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By what means did the BVOS determine that extensive nonperfusion was present?</a:t>
            </a:r>
          </a:p>
          <a:p>
            <a:r>
              <a:rPr lang="en-US" sz="1400" dirty="0">
                <a:solidFill>
                  <a:schemeClr val="bg1">
                    <a:lumMod val="75000"/>
                  </a:schemeClr>
                </a:solidFill>
              </a:rPr>
              <a:t>By FA</a:t>
            </a:r>
          </a:p>
          <a:p>
            <a:endParaRPr lang="en-US" sz="1400" dirty="0">
              <a:solidFill>
                <a:schemeClr val="bg1">
                  <a:lumMod val="75000"/>
                </a:schemeClr>
              </a:solidFill>
            </a:endParaRPr>
          </a:p>
          <a:p>
            <a:r>
              <a:rPr lang="en-US" sz="1400" i="1" dirty="0">
                <a:solidFill>
                  <a:schemeClr val="bg1">
                    <a:lumMod val="75000"/>
                  </a:schemeClr>
                </a:solidFill>
              </a:rPr>
              <a:t>OK, so if a BRVO </a:t>
            </a:r>
            <a:r>
              <a:rPr lang="en-US" sz="1400" i="1" dirty="0" err="1">
                <a:solidFill>
                  <a:schemeClr val="bg1">
                    <a:lumMod val="75000"/>
                  </a:schemeClr>
                </a:solidFill>
              </a:rPr>
              <a:t>pt</a:t>
            </a:r>
            <a:r>
              <a:rPr lang="en-US" sz="1400" i="1" dirty="0">
                <a:solidFill>
                  <a:schemeClr val="bg1">
                    <a:lumMod val="75000"/>
                  </a:schemeClr>
                </a:solidFill>
              </a:rPr>
              <a:t> is found to have 5+ DD of nonperfusion on FA, should you go ahead and perform scatter?</a:t>
            </a:r>
          </a:p>
          <a:p>
            <a:r>
              <a:rPr lang="en-US" sz="1400" dirty="0">
                <a:solidFill>
                  <a:schemeClr val="bg1">
                    <a:lumMod val="75000"/>
                  </a:schemeClr>
                </a:solidFill>
              </a:rPr>
              <a:t>No; what you should do is follow them closely, and be ready to scatter them </a:t>
            </a:r>
            <a:r>
              <a:rPr lang="en-US" sz="1400" b="1" dirty="0">
                <a:solidFill>
                  <a:srgbClr val="0000FF"/>
                </a:solidFill>
              </a:rPr>
              <a:t>if neo should occur</a:t>
            </a:r>
          </a:p>
        </p:txBody>
      </p:sp>
      <p:sp>
        <p:nvSpPr>
          <p:cNvPr id="5" name="Oval 4">
            <a:extLst>
              <a:ext uri="{FF2B5EF4-FFF2-40B4-BE49-F238E27FC236}">
                <a16:creationId xmlns:a16="http://schemas.microsoft.com/office/drawing/2014/main" id="{71CA5D06-C15C-46D3-AEB5-A19C36B33ECA}"/>
              </a:ext>
            </a:extLst>
          </p:cNvPr>
          <p:cNvSpPr/>
          <p:nvPr/>
        </p:nvSpPr>
        <p:spPr>
          <a:xfrm>
            <a:off x="3124200" y="4913412"/>
            <a:ext cx="2133600" cy="414129"/>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FE88FB-DC44-48F1-BA91-5D0DECD87C83}"/>
              </a:ext>
            </a:extLst>
          </p:cNvPr>
          <p:cNvSpPr txBox="1"/>
          <p:nvPr/>
        </p:nvSpPr>
        <p:spPr>
          <a:xfrm>
            <a:off x="2133601" y="5498068"/>
            <a:ext cx="4571999" cy="738664"/>
          </a:xfrm>
          <a:prstGeom prst="rect">
            <a:avLst/>
          </a:prstGeom>
          <a:solidFill>
            <a:srgbClr val="FFCCFF"/>
          </a:solidFill>
        </p:spPr>
        <p:txBody>
          <a:bodyPr wrap="square" rtlCol="0">
            <a:spAutoFit/>
          </a:bodyPr>
          <a:lstStyle/>
          <a:p>
            <a:r>
              <a:rPr lang="en-US" sz="1400" i="1" dirty="0">
                <a:solidFill>
                  <a:srgbClr val="0000FF"/>
                </a:solidFill>
              </a:rPr>
              <a:t>Speaking of neo…Is neovascularization of the iris (NVI) a common occurrence in BRVO?</a:t>
            </a:r>
          </a:p>
          <a:p>
            <a:r>
              <a:rPr lang="en-US" sz="1400" dirty="0">
                <a:solidFill>
                  <a:srgbClr val="0000FF"/>
                </a:solidFill>
              </a:rPr>
              <a:t>Not really—it only occurs in about  2%  of cases</a:t>
            </a:r>
          </a:p>
        </p:txBody>
      </p:sp>
      <p:sp>
        <p:nvSpPr>
          <p:cNvPr id="8" name="TextBox 7">
            <a:extLst>
              <a:ext uri="{FF2B5EF4-FFF2-40B4-BE49-F238E27FC236}">
                <a16:creationId xmlns:a16="http://schemas.microsoft.com/office/drawing/2014/main" id="{3B89ED51-35DD-4B8F-ACD0-E8CE4B58A6C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0B872B99-3D88-48CE-ABB1-956D0B8A942F}"/>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11554014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82ACB42-D855-4336-A35C-AA95A48F5167}"/>
              </a:ext>
            </a:extLst>
          </p:cNvPr>
          <p:cNvSpPr>
            <a:spLocks noChangeArrowheads="1"/>
          </p:cNvSpPr>
          <p:nvPr/>
        </p:nvSpPr>
        <p:spPr bwMode="auto">
          <a:xfrm>
            <a:off x="4800600" y="6019800"/>
            <a:ext cx="685800" cy="457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1" name="Rectangle 3">
            <a:extLst>
              <a:ext uri="{FF2B5EF4-FFF2-40B4-BE49-F238E27FC236}">
                <a16:creationId xmlns:a16="http://schemas.microsoft.com/office/drawing/2014/main" id="{582D9FB1-7567-4556-BBA5-6F2E0949BE7B}"/>
              </a:ext>
            </a:extLst>
          </p:cNvPr>
          <p:cNvSpPr>
            <a:spLocks noChangeArrowheads="1"/>
          </p:cNvSpPr>
          <p:nvPr/>
        </p:nvSpPr>
        <p:spPr bwMode="auto">
          <a:xfrm>
            <a:off x="1981200" y="1981200"/>
            <a:ext cx="1371600" cy="3810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2" name="Rectangle 4">
            <a:extLst>
              <a:ext uri="{FF2B5EF4-FFF2-40B4-BE49-F238E27FC236}">
                <a16:creationId xmlns:a16="http://schemas.microsoft.com/office/drawing/2014/main" id="{9392D0B8-D15B-4FE1-960A-7934BF34EACE}"/>
              </a:ext>
            </a:extLst>
          </p:cNvPr>
          <p:cNvSpPr>
            <a:spLocks noChangeArrowheads="1"/>
          </p:cNvSpPr>
          <p:nvPr/>
        </p:nvSpPr>
        <p:spPr bwMode="auto">
          <a:xfrm>
            <a:off x="2286000" y="2895600"/>
            <a:ext cx="762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3" name="Rectangle 5">
            <a:extLst>
              <a:ext uri="{FF2B5EF4-FFF2-40B4-BE49-F238E27FC236}">
                <a16:creationId xmlns:a16="http://schemas.microsoft.com/office/drawing/2014/main" id="{CFAA24AC-1330-4270-8094-CCFE21A76688}"/>
              </a:ext>
            </a:extLst>
          </p:cNvPr>
          <p:cNvSpPr>
            <a:spLocks noChangeArrowheads="1"/>
          </p:cNvSpPr>
          <p:nvPr/>
        </p:nvSpPr>
        <p:spPr bwMode="auto">
          <a:xfrm>
            <a:off x="3429000" y="28956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4" name="Rectangle 6">
            <a:extLst>
              <a:ext uri="{FF2B5EF4-FFF2-40B4-BE49-F238E27FC236}">
                <a16:creationId xmlns:a16="http://schemas.microsoft.com/office/drawing/2014/main" id="{C40D6BAF-DA57-4208-8459-F6B97DC3CDD1}"/>
              </a:ext>
            </a:extLst>
          </p:cNvPr>
          <p:cNvSpPr>
            <a:spLocks noChangeArrowheads="1"/>
          </p:cNvSpPr>
          <p:nvPr/>
        </p:nvSpPr>
        <p:spPr bwMode="auto">
          <a:xfrm>
            <a:off x="2971800" y="3352800"/>
            <a:ext cx="25908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63495" name="Rectangle 7">
            <a:extLst>
              <a:ext uri="{FF2B5EF4-FFF2-40B4-BE49-F238E27FC236}">
                <a16:creationId xmlns:a16="http://schemas.microsoft.com/office/drawing/2014/main" id="{3307D977-F97B-40D2-8076-FDAF30B4B616}"/>
              </a:ext>
            </a:extLst>
          </p:cNvPr>
          <p:cNvSpPr>
            <a:spLocks noChangeArrowheads="1"/>
          </p:cNvSpPr>
          <p:nvPr/>
        </p:nvSpPr>
        <p:spPr bwMode="auto">
          <a:xfrm>
            <a:off x="3733800" y="4267200"/>
            <a:ext cx="22860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6" name="Rectangle 8">
            <a:extLst>
              <a:ext uri="{FF2B5EF4-FFF2-40B4-BE49-F238E27FC236}">
                <a16:creationId xmlns:a16="http://schemas.microsoft.com/office/drawing/2014/main" id="{58560115-744D-48F3-B8F0-5334E88523D4}"/>
              </a:ext>
            </a:extLst>
          </p:cNvPr>
          <p:cNvSpPr>
            <a:spLocks noChangeArrowheads="1"/>
          </p:cNvSpPr>
          <p:nvPr/>
        </p:nvSpPr>
        <p:spPr bwMode="auto">
          <a:xfrm>
            <a:off x="5943600" y="4648200"/>
            <a:ext cx="914400"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00"/>
          </a:p>
        </p:txBody>
      </p:sp>
      <p:sp>
        <p:nvSpPr>
          <p:cNvPr id="63497" name="Rectangle 10">
            <a:extLst>
              <a:ext uri="{FF2B5EF4-FFF2-40B4-BE49-F238E27FC236}">
                <a16:creationId xmlns:a16="http://schemas.microsoft.com/office/drawing/2014/main" id="{1E08100F-A191-4FF0-87A0-97135E252E79}"/>
              </a:ext>
            </a:extLst>
          </p:cNvPr>
          <p:cNvSpPr>
            <a:spLocks noGrp="1" noChangeArrowheads="1"/>
          </p:cNvSpPr>
          <p:nvPr>
            <p:ph type="body" idx="1"/>
          </p:nvPr>
        </p:nvSpPr>
        <p:spPr>
          <a:xfrm>
            <a:off x="457200" y="1371600"/>
            <a:ext cx="8458200" cy="5138738"/>
          </a:xfrm>
        </p:spPr>
        <p:txBody>
          <a:bodyPr/>
          <a:lstStyle/>
          <a:p>
            <a:pPr eaLnBrk="1" hangingPunct="1"/>
            <a:r>
              <a:rPr lang="en-US" altLang="en-US" dirty="0">
                <a:solidFill>
                  <a:schemeClr val="bg1">
                    <a:lumMod val="75000"/>
                  </a:schemeClr>
                </a:solidFill>
              </a:rPr>
              <a:t>BVOS recs re </a:t>
            </a:r>
            <a:r>
              <a:rPr lang="en-US" altLang="en-US" i="1" dirty="0">
                <a:solidFill>
                  <a:schemeClr val="bg1">
                    <a:lumMod val="75000"/>
                  </a:schemeClr>
                </a:solidFill>
              </a:rPr>
              <a:t>macular edema</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Wait 3 months for spontaneous resolution</a:t>
            </a:r>
          </a:p>
          <a:p>
            <a:pPr lvl="1" eaLnBrk="1" hangingPunct="1"/>
            <a:r>
              <a:rPr lang="en-US" altLang="en-US" dirty="0">
                <a:solidFill>
                  <a:schemeClr val="bg1">
                    <a:lumMod val="75000"/>
                  </a:schemeClr>
                </a:solidFill>
              </a:rPr>
              <a:t>Perform grid macular laser (GML) if:</a:t>
            </a:r>
          </a:p>
          <a:p>
            <a:pPr lvl="2" eaLnBrk="1" hangingPunct="1"/>
            <a:r>
              <a:rPr lang="en-US" altLang="en-US" dirty="0">
                <a:solidFill>
                  <a:schemeClr val="bg1">
                    <a:lumMod val="75000"/>
                  </a:schemeClr>
                </a:solidFill>
              </a:rPr>
              <a:t>VA is 20/40 to 20/200, </a:t>
            </a:r>
            <a:r>
              <a:rPr lang="en-US" altLang="en-US" b="1" dirty="0">
                <a:solidFill>
                  <a:schemeClr val="bg1">
                    <a:lumMod val="75000"/>
                  </a:schemeClr>
                </a:solidFill>
              </a:rPr>
              <a:t>and</a:t>
            </a:r>
            <a:r>
              <a:rPr lang="en-US" altLang="en-US" dirty="0">
                <a:solidFill>
                  <a:schemeClr val="bg1">
                    <a:lumMod val="75000"/>
                  </a:schemeClr>
                </a:solidFill>
              </a:rPr>
              <a:t>…</a:t>
            </a:r>
          </a:p>
          <a:p>
            <a:pPr lvl="2" eaLnBrk="1" hangingPunct="1"/>
            <a:r>
              <a:rPr lang="en-US" altLang="en-US" dirty="0">
                <a:solidFill>
                  <a:schemeClr val="bg1">
                    <a:lumMod val="75000"/>
                  </a:schemeClr>
                </a:solidFill>
              </a:rPr>
              <a:t>FA reveals no foveal ischemia</a:t>
            </a:r>
          </a:p>
          <a:p>
            <a:pPr lvl="1" eaLnBrk="1" hangingPunct="1"/>
            <a:r>
              <a:rPr lang="en-US" altLang="en-US" dirty="0">
                <a:solidFill>
                  <a:schemeClr val="bg1">
                    <a:lumMod val="75000"/>
                  </a:schemeClr>
                </a:solidFill>
              </a:rPr>
              <a:t>Per the BVOS, patients treated with GML are:</a:t>
            </a:r>
          </a:p>
          <a:p>
            <a:pPr lvl="2" eaLnBrk="1" hangingPunct="1"/>
            <a:r>
              <a:rPr lang="en-US" altLang="en-US" dirty="0">
                <a:solidFill>
                  <a:schemeClr val="bg1">
                    <a:lumMod val="75000"/>
                  </a:schemeClr>
                </a:solidFill>
              </a:rPr>
              <a:t>twice as likely to gain 2 lines of VA, and</a:t>
            </a:r>
          </a:p>
          <a:p>
            <a:pPr lvl="2" eaLnBrk="1" hangingPunct="1"/>
            <a:r>
              <a:rPr lang="en-US" altLang="en-US" dirty="0">
                <a:solidFill>
                  <a:schemeClr val="bg1">
                    <a:lumMod val="75000"/>
                  </a:schemeClr>
                </a:solidFill>
              </a:rPr>
              <a:t>twice as likely to have a final VA </a:t>
            </a:r>
            <a:r>
              <a:rPr lang="en-US" altLang="en-US" dirty="0">
                <a:solidFill>
                  <a:schemeClr val="bg1">
                    <a:lumMod val="75000"/>
                  </a:schemeClr>
                </a:solidFill>
                <a:cs typeface="Arial" panose="020B0604020202020204" pitchFamily="34" charset="0"/>
              </a:rPr>
              <a:t>≥</a:t>
            </a:r>
            <a:r>
              <a:rPr lang="en-US" altLang="en-US" dirty="0">
                <a:solidFill>
                  <a:schemeClr val="bg1">
                    <a:lumMod val="75000"/>
                  </a:schemeClr>
                </a:solidFill>
              </a:rPr>
              <a:t> 20/40</a:t>
            </a:r>
          </a:p>
          <a:p>
            <a:pPr eaLnBrk="1" hangingPunct="1"/>
            <a:r>
              <a:rPr lang="en-US" altLang="en-US" dirty="0">
                <a:solidFill>
                  <a:schemeClr val="bg1">
                    <a:lumMod val="75000"/>
                  </a:schemeClr>
                </a:solidFill>
              </a:rPr>
              <a:t>Re </a:t>
            </a:r>
            <a:r>
              <a:rPr lang="en-US" altLang="en-US" i="1" dirty="0">
                <a:solidFill>
                  <a:schemeClr val="bg1">
                    <a:lumMod val="75000"/>
                  </a:schemeClr>
                </a:solidFill>
              </a:rPr>
              <a:t>eyes with neovascularization</a:t>
            </a:r>
            <a:r>
              <a:rPr lang="en-US" altLang="en-US" dirty="0">
                <a:solidFill>
                  <a:schemeClr val="bg1">
                    <a:lumMod val="75000"/>
                  </a:schemeClr>
                </a:solidFill>
              </a:rPr>
              <a:t> after BRVO…</a:t>
            </a:r>
          </a:p>
          <a:p>
            <a:pPr lvl="1" eaLnBrk="1" hangingPunct="1"/>
            <a:r>
              <a:rPr lang="en-US" altLang="en-US" dirty="0">
                <a:solidFill>
                  <a:schemeClr val="bg1">
                    <a:lumMod val="75000"/>
                  </a:schemeClr>
                </a:solidFill>
              </a:rPr>
              <a:t>Scatter photocoagulation reduces the risk of vitreous hemorrhage by 50%</a:t>
            </a:r>
          </a:p>
        </p:txBody>
      </p:sp>
      <p:sp>
        <p:nvSpPr>
          <p:cNvPr id="63502" name="Slide Number Placeholder 1">
            <a:extLst>
              <a:ext uri="{FF2B5EF4-FFF2-40B4-BE49-F238E27FC236}">
                <a16:creationId xmlns:a16="http://schemas.microsoft.com/office/drawing/2014/main" id="{8EC9E67A-A2E0-4CF9-B92D-997C9F126AA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B91123E-B12F-45C7-8574-324491ED74C1}" type="slidenum">
              <a:rPr lang="en-US" altLang="en-US" sz="1000"/>
              <a:pPr>
                <a:spcBef>
                  <a:spcPct val="0"/>
                </a:spcBef>
                <a:buClrTx/>
                <a:buSzTx/>
                <a:buFontTx/>
                <a:buNone/>
              </a:pPr>
              <a:t>92</a:t>
            </a:fld>
            <a:endParaRPr lang="en-US" altLang="en-US" sz="1000"/>
          </a:p>
        </p:txBody>
      </p:sp>
      <p:sp>
        <p:nvSpPr>
          <p:cNvPr id="14" name="Rectangle 9">
            <a:extLst>
              <a:ext uri="{FF2B5EF4-FFF2-40B4-BE49-F238E27FC236}">
                <a16:creationId xmlns:a16="http://schemas.microsoft.com/office/drawing/2014/main" id="{AACD1AB0-492C-43EC-B585-AEA35E1BFAA2}"/>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3" name="TextBox 2">
            <a:extLst>
              <a:ext uri="{FF2B5EF4-FFF2-40B4-BE49-F238E27FC236}">
                <a16:creationId xmlns:a16="http://schemas.microsoft.com/office/drawing/2014/main" id="{4B0C9E46-EB0F-4FDD-B157-956F55CCBD8F}"/>
              </a:ext>
            </a:extLst>
          </p:cNvPr>
          <p:cNvSpPr txBox="1"/>
          <p:nvPr/>
        </p:nvSpPr>
        <p:spPr>
          <a:xfrm>
            <a:off x="1524000" y="1198126"/>
            <a:ext cx="6324600" cy="3754874"/>
          </a:xfrm>
          <a:prstGeom prst="rect">
            <a:avLst/>
          </a:prstGeom>
          <a:solidFill>
            <a:srgbClr val="00B0F0"/>
          </a:solidFill>
        </p:spPr>
        <p:txBody>
          <a:bodyPr wrap="square" rtlCol="0">
            <a:spAutoFit/>
          </a:bodyPr>
          <a:lstStyle/>
          <a:p>
            <a:r>
              <a:rPr lang="en-US" sz="1400" i="1" dirty="0">
                <a:solidFill>
                  <a:schemeClr val="tx1">
                    <a:lumMod val="50000"/>
                    <a:lumOff val="50000"/>
                  </a:schemeClr>
                </a:solidFill>
              </a:rPr>
              <a:t>To what area/aspect of the retina should scatter laser be applied?</a:t>
            </a:r>
          </a:p>
          <a:p>
            <a:r>
              <a:rPr lang="en-US" sz="1400" dirty="0">
                <a:solidFill>
                  <a:schemeClr val="tx1">
                    <a:lumMod val="50000"/>
                    <a:lumOff val="50000"/>
                  </a:schemeClr>
                </a:solidFill>
              </a:rPr>
              <a:t>To areas of capillary nonperfusion</a:t>
            </a:r>
          </a:p>
          <a:p>
            <a:endParaRPr lang="en-US" sz="1400" i="1" dirty="0">
              <a:solidFill>
                <a:schemeClr val="tx1">
                  <a:lumMod val="50000"/>
                  <a:lumOff val="50000"/>
                </a:schemeClr>
              </a:solidFill>
            </a:endParaRPr>
          </a:p>
          <a:p>
            <a:r>
              <a:rPr lang="en-US" sz="1400" i="1" dirty="0">
                <a:solidFill>
                  <a:schemeClr val="tx1">
                    <a:lumMod val="50000"/>
                    <a:lumOff val="50000"/>
                  </a:schemeClr>
                </a:solidFill>
              </a:rPr>
              <a:t>Speaking of capillary nonperfusion…Per the BVOS, what finding put a BRVO eye at risk for developing neo?</a:t>
            </a:r>
          </a:p>
          <a:p>
            <a:r>
              <a:rPr lang="en-US" sz="1400" dirty="0">
                <a:solidFill>
                  <a:schemeClr val="tx1">
                    <a:lumMod val="50000"/>
                    <a:lumOff val="50000"/>
                  </a:schemeClr>
                </a:solidFill>
              </a:rPr>
              <a:t>The presence of “extensive retinal ischemia”</a:t>
            </a:r>
          </a:p>
          <a:p>
            <a:endParaRPr lang="en-US" sz="1400" dirty="0">
              <a:solidFill>
                <a:schemeClr val="tx1">
                  <a:lumMod val="50000"/>
                  <a:lumOff val="50000"/>
                </a:schemeClr>
              </a:solidFill>
            </a:endParaRPr>
          </a:p>
          <a:p>
            <a:r>
              <a:rPr lang="en-US" sz="1400" i="1" dirty="0">
                <a:solidFill>
                  <a:schemeClr val="tx1">
                    <a:lumMod val="50000"/>
                    <a:lumOff val="50000"/>
                  </a:schemeClr>
                </a:solidFill>
              </a:rPr>
              <a:t>How did the BVOS define ‘extensive’ in this regard?</a:t>
            </a:r>
          </a:p>
          <a:p>
            <a:r>
              <a:rPr lang="en-US" sz="1400" dirty="0">
                <a:solidFill>
                  <a:schemeClr val="tx1">
                    <a:lumMod val="50000"/>
                    <a:lumOff val="50000"/>
                  </a:schemeClr>
                </a:solidFill>
              </a:rPr>
              <a:t>It was defined as </a:t>
            </a:r>
            <a:r>
              <a:rPr lang="en-US" sz="1400" b="1" dirty="0">
                <a:solidFill>
                  <a:srgbClr val="002060"/>
                </a:solidFill>
              </a:rPr>
              <a:t>an area of nonperfusion  5  or more DDs in size</a:t>
            </a:r>
            <a:endParaRPr lang="en-US" sz="1400" b="1" dirty="0">
              <a:solidFill>
                <a:schemeClr val="tx1">
                  <a:lumMod val="50000"/>
                  <a:lumOff val="50000"/>
                </a:schemeClr>
              </a:solidFill>
            </a:endParaRPr>
          </a:p>
          <a:p>
            <a:endParaRPr lang="en-US" sz="1400" dirty="0">
              <a:solidFill>
                <a:schemeClr val="tx1">
                  <a:lumMod val="50000"/>
                  <a:lumOff val="50000"/>
                </a:schemeClr>
              </a:solidFill>
            </a:endParaRPr>
          </a:p>
          <a:p>
            <a:r>
              <a:rPr lang="en-US" sz="1400" i="1" dirty="0">
                <a:solidFill>
                  <a:schemeClr val="tx1">
                    <a:lumMod val="50000"/>
                    <a:lumOff val="50000"/>
                  </a:schemeClr>
                </a:solidFill>
              </a:rPr>
              <a:t>Again per the BVOS: What proportion of eyes with extensive retinal ischemia went on the develop neo?</a:t>
            </a:r>
          </a:p>
          <a:p>
            <a:r>
              <a:rPr lang="en-US" sz="1400" dirty="0">
                <a:solidFill>
                  <a:schemeClr val="tx1">
                    <a:lumMod val="50000"/>
                    <a:lumOff val="50000"/>
                  </a:schemeClr>
                </a:solidFill>
              </a:rPr>
              <a:t>A little over a third</a:t>
            </a:r>
          </a:p>
          <a:p>
            <a:endParaRPr lang="en-US" sz="1400" dirty="0">
              <a:solidFill>
                <a:schemeClr val="tx1">
                  <a:lumMod val="50000"/>
                  <a:lumOff val="50000"/>
                </a:schemeClr>
              </a:solidFill>
            </a:endParaRPr>
          </a:p>
          <a:p>
            <a:r>
              <a:rPr lang="en-US" sz="1400" i="1" dirty="0">
                <a:solidFill>
                  <a:schemeClr val="tx1">
                    <a:lumMod val="50000"/>
                    <a:lumOff val="50000"/>
                  </a:schemeClr>
                </a:solidFill>
              </a:rPr>
              <a:t>Finally, and yet again per the BVOS: What proportion of eyes that developed neo went on to have a vitreous hemorrhage?</a:t>
            </a:r>
          </a:p>
          <a:p>
            <a:r>
              <a:rPr lang="en-US" sz="1400" dirty="0">
                <a:solidFill>
                  <a:schemeClr val="tx1">
                    <a:lumMod val="50000"/>
                    <a:lumOff val="50000"/>
                  </a:schemeClr>
                </a:solidFill>
              </a:rPr>
              <a:t>Most—at least  60% , and perhaps as many as  90%</a:t>
            </a:r>
          </a:p>
        </p:txBody>
      </p:sp>
      <p:sp>
        <p:nvSpPr>
          <p:cNvPr id="2" name="Oval 1">
            <a:extLst>
              <a:ext uri="{FF2B5EF4-FFF2-40B4-BE49-F238E27FC236}">
                <a16:creationId xmlns:a16="http://schemas.microsoft.com/office/drawing/2014/main" id="{5C4D0A92-BB16-4E34-B226-0A8D2D06E1DA}"/>
              </a:ext>
            </a:extLst>
          </p:cNvPr>
          <p:cNvSpPr/>
          <p:nvPr/>
        </p:nvSpPr>
        <p:spPr>
          <a:xfrm>
            <a:off x="2743200" y="2766288"/>
            <a:ext cx="4495800" cy="609600"/>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28944-DE0A-4463-8FFB-664281A338B2}"/>
              </a:ext>
            </a:extLst>
          </p:cNvPr>
          <p:cNvSpPr txBox="1"/>
          <p:nvPr/>
        </p:nvSpPr>
        <p:spPr>
          <a:xfrm>
            <a:off x="2279374" y="3472071"/>
            <a:ext cx="5582477" cy="1815882"/>
          </a:xfrm>
          <a:prstGeom prst="rect">
            <a:avLst/>
          </a:prstGeom>
          <a:solidFill>
            <a:schemeClr val="accent1">
              <a:lumMod val="60000"/>
              <a:lumOff val="40000"/>
            </a:schemeClr>
          </a:solidFill>
        </p:spPr>
        <p:txBody>
          <a:bodyPr wrap="square" rtlCol="0">
            <a:spAutoFit/>
          </a:bodyPr>
          <a:lstStyle/>
          <a:p>
            <a:r>
              <a:rPr lang="en-US" sz="1400" i="1" dirty="0">
                <a:solidFill>
                  <a:schemeClr val="bg1">
                    <a:lumMod val="75000"/>
                  </a:schemeClr>
                </a:solidFill>
              </a:rPr>
              <a:t>By what means did the BVOS determine that extensive nonperfusion was present?</a:t>
            </a:r>
          </a:p>
          <a:p>
            <a:r>
              <a:rPr lang="en-US" sz="1400" dirty="0">
                <a:solidFill>
                  <a:schemeClr val="bg1">
                    <a:lumMod val="75000"/>
                  </a:schemeClr>
                </a:solidFill>
              </a:rPr>
              <a:t>By FA</a:t>
            </a:r>
          </a:p>
          <a:p>
            <a:endParaRPr lang="en-US" sz="1400" dirty="0">
              <a:solidFill>
                <a:schemeClr val="bg1">
                  <a:lumMod val="75000"/>
                </a:schemeClr>
              </a:solidFill>
            </a:endParaRPr>
          </a:p>
          <a:p>
            <a:r>
              <a:rPr lang="en-US" sz="1400" i="1" dirty="0">
                <a:solidFill>
                  <a:schemeClr val="bg1">
                    <a:lumMod val="75000"/>
                  </a:schemeClr>
                </a:solidFill>
              </a:rPr>
              <a:t>OK, so if a BRVO </a:t>
            </a:r>
            <a:r>
              <a:rPr lang="en-US" sz="1400" i="1" dirty="0" err="1">
                <a:solidFill>
                  <a:schemeClr val="bg1">
                    <a:lumMod val="75000"/>
                  </a:schemeClr>
                </a:solidFill>
              </a:rPr>
              <a:t>pt</a:t>
            </a:r>
            <a:r>
              <a:rPr lang="en-US" sz="1400" i="1" dirty="0">
                <a:solidFill>
                  <a:schemeClr val="bg1">
                    <a:lumMod val="75000"/>
                  </a:schemeClr>
                </a:solidFill>
              </a:rPr>
              <a:t> is found to have 5+ DD of nonperfusion on FA, should you go ahead and perform scatter?</a:t>
            </a:r>
          </a:p>
          <a:p>
            <a:r>
              <a:rPr lang="en-US" sz="1400" dirty="0">
                <a:solidFill>
                  <a:schemeClr val="bg1">
                    <a:lumMod val="75000"/>
                  </a:schemeClr>
                </a:solidFill>
              </a:rPr>
              <a:t>No; what you should do is follow them closely, and be ready to scatter them </a:t>
            </a:r>
            <a:r>
              <a:rPr lang="en-US" sz="1400" b="1" dirty="0">
                <a:solidFill>
                  <a:schemeClr val="bg1">
                    <a:lumMod val="75000"/>
                  </a:schemeClr>
                </a:solidFill>
              </a:rPr>
              <a:t>if neo should occur</a:t>
            </a:r>
          </a:p>
        </p:txBody>
      </p:sp>
      <p:sp>
        <p:nvSpPr>
          <p:cNvPr id="5" name="Oval 4">
            <a:extLst>
              <a:ext uri="{FF2B5EF4-FFF2-40B4-BE49-F238E27FC236}">
                <a16:creationId xmlns:a16="http://schemas.microsoft.com/office/drawing/2014/main" id="{71CA5D06-C15C-46D3-AEB5-A19C36B33ECA}"/>
              </a:ext>
            </a:extLst>
          </p:cNvPr>
          <p:cNvSpPr/>
          <p:nvPr/>
        </p:nvSpPr>
        <p:spPr>
          <a:xfrm>
            <a:off x="3124200" y="4913412"/>
            <a:ext cx="2133600" cy="414129"/>
          </a:xfrm>
          <a:prstGeom prst="ellipse">
            <a:avLst/>
          </a:prstGeom>
          <a:no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FE88FB-DC44-48F1-BA91-5D0DECD87C83}"/>
              </a:ext>
            </a:extLst>
          </p:cNvPr>
          <p:cNvSpPr txBox="1"/>
          <p:nvPr/>
        </p:nvSpPr>
        <p:spPr>
          <a:xfrm>
            <a:off x="2133601" y="5498068"/>
            <a:ext cx="4571999" cy="738664"/>
          </a:xfrm>
          <a:prstGeom prst="rect">
            <a:avLst/>
          </a:prstGeom>
          <a:solidFill>
            <a:srgbClr val="FFCCFF"/>
          </a:solidFill>
        </p:spPr>
        <p:txBody>
          <a:bodyPr wrap="square" rtlCol="0">
            <a:spAutoFit/>
          </a:bodyPr>
          <a:lstStyle/>
          <a:p>
            <a:r>
              <a:rPr lang="en-US" sz="1400" i="1" dirty="0">
                <a:solidFill>
                  <a:schemeClr val="bg1">
                    <a:lumMod val="75000"/>
                  </a:schemeClr>
                </a:solidFill>
              </a:rPr>
              <a:t>Speaking of neo…Is neovascularization of the iris (NVI) a common occurrence in BRVO?</a:t>
            </a:r>
          </a:p>
          <a:p>
            <a:r>
              <a:rPr lang="en-US" sz="1400" dirty="0">
                <a:solidFill>
                  <a:schemeClr val="bg1">
                    <a:lumMod val="75000"/>
                  </a:schemeClr>
                </a:solidFill>
              </a:rPr>
              <a:t>Not really—it only occurs in about  2%  of cases</a:t>
            </a:r>
          </a:p>
        </p:txBody>
      </p:sp>
      <p:sp>
        <p:nvSpPr>
          <p:cNvPr id="7" name="TextBox 6">
            <a:extLst>
              <a:ext uri="{FF2B5EF4-FFF2-40B4-BE49-F238E27FC236}">
                <a16:creationId xmlns:a16="http://schemas.microsoft.com/office/drawing/2014/main" id="{8A42CFEA-54D2-4D3F-A20F-E45B5779E8EC}"/>
              </a:ext>
            </a:extLst>
          </p:cNvPr>
          <p:cNvSpPr txBox="1"/>
          <p:nvPr/>
        </p:nvSpPr>
        <p:spPr>
          <a:xfrm>
            <a:off x="1760067" y="2914223"/>
            <a:ext cx="5518690" cy="461665"/>
          </a:xfrm>
          <a:prstGeom prst="rect">
            <a:avLst/>
          </a:prstGeom>
          <a:solidFill>
            <a:schemeClr val="accent6">
              <a:lumMod val="20000"/>
              <a:lumOff val="80000"/>
            </a:schemeClr>
          </a:solidFill>
          <a:ln>
            <a:solidFill>
              <a:schemeClr val="tx1"/>
            </a:solidFill>
          </a:ln>
        </p:spPr>
        <p:txBody>
          <a:bodyPr wrap="none" rtlCol="0">
            <a:spAutoFit/>
          </a:bodyPr>
          <a:lstStyle/>
          <a:p>
            <a:r>
              <a:rPr lang="en-US" sz="2400" i="1" dirty="0">
                <a:effectLst>
                  <a:outerShdw blurRad="38100" dist="38100" dir="2700000" algn="tl">
                    <a:srgbClr val="000000">
                      <a:alpha val="43137"/>
                    </a:srgbClr>
                  </a:outerShdw>
                </a:effectLst>
              </a:rPr>
              <a:t>Now we will turn our attention to </a:t>
            </a:r>
            <a:r>
              <a:rPr lang="en-US" sz="2400" b="1" i="1" dirty="0">
                <a:effectLst>
                  <a:outerShdw blurRad="38100" dist="38100" dir="2700000" algn="tl">
                    <a:srgbClr val="000000">
                      <a:alpha val="43137"/>
                    </a:srgbClr>
                  </a:outerShdw>
                </a:effectLst>
              </a:rPr>
              <a:t>C</a:t>
            </a:r>
            <a:r>
              <a:rPr lang="en-US" sz="2400" i="1" dirty="0">
                <a:effectLst>
                  <a:outerShdw blurRad="38100" dist="38100" dir="2700000" algn="tl">
                    <a:srgbClr val="000000">
                      <a:alpha val="43137"/>
                    </a:srgbClr>
                  </a:outerShdw>
                </a:effectLst>
              </a:rPr>
              <a:t>RVO</a:t>
            </a:r>
          </a:p>
        </p:txBody>
      </p:sp>
      <p:sp>
        <p:nvSpPr>
          <p:cNvPr id="8" name="TextBox 7">
            <a:extLst>
              <a:ext uri="{FF2B5EF4-FFF2-40B4-BE49-F238E27FC236}">
                <a16:creationId xmlns:a16="http://schemas.microsoft.com/office/drawing/2014/main" id="{9DF2F274-C9B1-4421-9092-9874C8D108C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AA43334F-A90B-4B1D-A85D-FAD8E2BA537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B</a:t>
            </a:r>
          </a:p>
        </p:txBody>
      </p:sp>
    </p:spTree>
    <p:extLst>
      <p:ext uri="{BB962C8B-B14F-4D97-AF65-F5344CB8AC3E}">
        <p14:creationId xmlns:p14="http://schemas.microsoft.com/office/powerpoint/2010/main" val="33048137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93</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2133600" y="2514600"/>
            <a:ext cx="404278"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a:t>?</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606122" y="2514600"/>
            <a:ext cx="404278" cy="523220"/>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i="1" dirty="0"/>
              <a:t>?</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6">
            <a:extLst>
              <a:ext uri="{FF2B5EF4-FFF2-40B4-BE49-F238E27FC236}">
                <a16:creationId xmlns:a16="http://schemas.microsoft.com/office/drawing/2014/main" id="{5F35D630-72C2-4FED-B4DE-72631D323FBF}"/>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CRVO</a:t>
            </a:r>
          </a:p>
        </p:txBody>
      </p:sp>
      <p:sp>
        <p:nvSpPr>
          <p:cNvPr id="5" name="TextBox 4">
            <a:extLst>
              <a:ext uri="{FF2B5EF4-FFF2-40B4-BE49-F238E27FC236}">
                <a16:creationId xmlns:a16="http://schemas.microsoft.com/office/drawing/2014/main" id="{D778D1CA-6E36-4488-8C49-949BA5672164}"/>
              </a:ext>
            </a:extLst>
          </p:cNvPr>
          <p:cNvSpPr txBox="1"/>
          <p:nvPr/>
        </p:nvSpPr>
        <p:spPr>
          <a:xfrm>
            <a:off x="5043059" y="2547514"/>
            <a:ext cx="723275" cy="369332"/>
          </a:xfrm>
          <a:prstGeom prst="rect">
            <a:avLst/>
          </a:prstGeom>
          <a:noFill/>
        </p:spPr>
        <p:txBody>
          <a:bodyPr wrap="none" rtlCol="0">
            <a:spAutoFit/>
          </a:bodyPr>
          <a:lstStyle/>
          <a:p>
            <a:r>
              <a:rPr lang="en-US" dirty="0"/>
              <a:t>(duh)</a:t>
            </a:r>
          </a:p>
        </p:txBody>
      </p:sp>
      <p:sp>
        <p:nvSpPr>
          <p:cNvPr id="13" name="Rectangle 2">
            <a:extLst>
              <a:ext uri="{FF2B5EF4-FFF2-40B4-BE49-F238E27FC236}">
                <a16:creationId xmlns:a16="http://schemas.microsoft.com/office/drawing/2014/main" id="{A80EAD72-A317-43D2-9ABE-EF584FF673C2}"/>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9" name="TextBox 8">
            <a:extLst>
              <a:ext uri="{FF2B5EF4-FFF2-40B4-BE49-F238E27FC236}">
                <a16:creationId xmlns:a16="http://schemas.microsoft.com/office/drawing/2014/main" id="{2D856AE2-7296-41CE-813F-C4D7EE9EA6BB}"/>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0" name="TextBox 9">
            <a:extLst>
              <a:ext uri="{FF2B5EF4-FFF2-40B4-BE49-F238E27FC236}">
                <a16:creationId xmlns:a16="http://schemas.microsoft.com/office/drawing/2014/main" id="{AA712118-ABCE-4169-BE06-10D8D8B51589}"/>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9391412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94</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t>CRVO</a:t>
            </a:r>
          </a:p>
        </p:txBody>
      </p:sp>
      <p:sp>
        <p:nvSpPr>
          <p:cNvPr id="12" name="Rectangle 2">
            <a:extLst>
              <a:ext uri="{FF2B5EF4-FFF2-40B4-BE49-F238E27FC236}">
                <a16:creationId xmlns:a16="http://schemas.microsoft.com/office/drawing/2014/main" id="{966BFB1F-C3C8-45EB-A7A2-6A4109EC4553}"/>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5" name="TextBox 4">
            <a:extLst>
              <a:ext uri="{FF2B5EF4-FFF2-40B4-BE49-F238E27FC236}">
                <a16:creationId xmlns:a16="http://schemas.microsoft.com/office/drawing/2014/main" id="{09330AFD-7E7B-4E3B-9FD0-D70F9EFED491}"/>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7" name="TextBox 6">
            <a:extLst>
              <a:ext uri="{FF2B5EF4-FFF2-40B4-BE49-F238E27FC236}">
                <a16:creationId xmlns:a16="http://schemas.microsoft.com/office/drawing/2014/main" id="{B0D35F09-30C3-4F49-8B84-A454CBA02436}"/>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2540462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95</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5033120" y="3195062"/>
            <a:ext cx="3861955" cy="338554"/>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p:txBody>
      </p:sp>
      <p:sp>
        <p:nvSpPr>
          <p:cNvPr id="13" name="Rectangle 2">
            <a:extLst>
              <a:ext uri="{FF2B5EF4-FFF2-40B4-BE49-F238E27FC236}">
                <a16:creationId xmlns:a16="http://schemas.microsoft.com/office/drawing/2014/main" id="{18CC23C8-E009-4367-B466-1307F0CC7D33}"/>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CB0DDE03-AC7E-4B82-9587-06920B36A7C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00576C00-4D28-43DB-9C5A-BADD4C0C9615}"/>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6202687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96</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5033120" y="3195062"/>
            <a:ext cx="3861955" cy="584775"/>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p:txBody>
      </p:sp>
      <p:sp>
        <p:nvSpPr>
          <p:cNvPr id="13" name="Rectangle 2">
            <a:extLst>
              <a:ext uri="{FF2B5EF4-FFF2-40B4-BE49-F238E27FC236}">
                <a16:creationId xmlns:a16="http://schemas.microsoft.com/office/drawing/2014/main" id="{11BBC7AF-A5AB-4554-A432-81ACF328A4F6}"/>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37328E8A-0E22-42EE-92FD-5740C90A631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EB675811-DBB9-461F-BEC8-50B94D380E64}"/>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2946634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97</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5033057" y="3195062"/>
            <a:ext cx="3862018" cy="1077218"/>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a:p>
            <a:pPr algn="r"/>
            <a:endParaRPr lang="en-US" sz="1600" dirty="0">
              <a:solidFill>
                <a:srgbClr val="0000FF"/>
              </a:solidFill>
            </a:endParaRPr>
          </a:p>
          <a:p>
            <a:pPr algn="r"/>
            <a:r>
              <a:rPr lang="en-US" sz="1600" i="1" dirty="0">
                <a:solidFill>
                  <a:srgbClr val="0000FF"/>
                </a:solidFill>
              </a:rPr>
              <a:t>In a nutshell, what is OIS?</a:t>
            </a:r>
          </a:p>
        </p:txBody>
      </p:sp>
      <p:sp>
        <p:nvSpPr>
          <p:cNvPr id="13" name="Rectangle 2">
            <a:extLst>
              <a:ext uri="{FF2B5EF4-FFF2-40B4-BE49-F238E27FC236}">
                <a16:creationId xmlns:a16="http://schemas.microsoft.com/office/drawing/2014/main" id="{3BD5530C-F2EB-4710-B181-C8F097E5651C}"/>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E5E8BBD7-50CA-4009-8ED2-EA729CF4231D}"/>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29DD5A12-EED5-44F4-959D-471874A7EBA3}"/>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36072429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98</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732601" y="3195062"/>
            <a:ext cx="7162474" cy="1323439"/>
          </a:xfrm>
          <a:prstGeom prst="rect">
            <a:avLst/>
          </a:prstGeom>
          <a:noFill/>
        </p:spPr>
        <p:txBody>
          <a:bodyPr wrap="none" rtlCol="0">
            <a:spAutoFit/>
          </a:bodyPr>
          <a:lstStyle/>
          <a:p>
            <a:pPr algn="r"/>
            <a:r>
              <a:rPr lang="en-US" sz="1600" i="1" dirty="0">
                <a:solidFill>
                  <a:srgbClr val="0000FF"/>
                </a:solidFill>
              </a:rPr>
              <a:t>What does </a:t>
            </a:r>
            <a:r>
              <a:rPr lang="en-US" sz="1600" dirty="0">
                <a:solidFill>
                  <a:srgbClr val="0000FF"/>
                </a:solidFill>
              </a:rPr>
              <a:t>OIS</a:t>
            </a:r>
            <a:r>
              <a:rPr lang="en-US" sz="1600" i="1" dirty="0">
                <a:solidFill>
                  <a:srgbClr val="0000FF"/>
                </a:solidFill>
              </a:rPr>
              <a:t> stand for in this context?</a:t>
            </a:r>
          </a:p>
          <a:p>
            <a:pPr algn="r"/>
            <a:r>
              <a:rPr lang="en-US" sz="1600" dirty="0">
                <a:solidFill>
                  <a:srgbClr val="0000FF"/>
                </a:solidFill>
              </a:rPr>
              <a:t>Ocular ischemic syndrome</a:t>
            </a:r>
          </a:p>
          <a:p>
            <a:pPr algn="r"/>
            <a:endParaRPr lang="en-US" sz="1600" dirty="0">
              <a:solidFill>
                <a:srgbClr val="0000FF"/>
              </a:solidFill>
            </a:endParaRPr>
          </a:p>
          <a:p>
            <a:pPr algn="r"/>
            <a:r>
              <a:rPr lang="en-US" sz="1600" i="1" dirty="0">
                <a:solidFill>
                  <a:srgbClr val="0000FF"/>
                </a:solidFill>
              </a:rPr>
              <a:t>In a nutshell, what is OIS?</a:t>
            </a:r>
          </a:p>
          <a:p>
            <a:pPr algn="r"/>
            <a:r>
              <a:rPr lang="en-US" sz="1600" dirty="0">
                <a:solidFill>
                  <a:srgbClr val="0000FF"/>
                </a:solidFill>
              </a:rPr>
              <a:t>A constellation of signs and symptoms owing to chronic ocular hypoperfusion</a:t>
            </a:r>
          </a:p>
        </p:txBody>
      </p:sp>
      <p:sp>
        <p:nvSpPr>
          <p:cNvPr id="13" name="Rectangle 2">
            <a:extLst>
              <a:ext uri="{FF2B5EF4-FFF2-40B4-BE49-F238E27FC236}">
                <a16:creationId xmlns:a16="http://schemas.microsoft.com/office/drawing/2014/main" id="{9BCDDE4B-0DE1-49BD-B4A2-98061579EC53}"/>
              </a:ext>
            </a:extLst>
          </p:cNvPr>
          <p:cNvSpPr>
            <a:spLocks noGrp="1" noChangeArrowheads="1"/>
          </p:cNvSpPr>
          <p:nvPr>
            <p:ph type="title"/>
          </p:nvPr>
        </p:nvSpPr>
        <p:spPr>
          <a:xfrm>
            <a:off x="457200" y="122238"/>
            <a:ext cx="7543800" cy="868362"/>
          </a:xfrm>
        </p:spPr>
        <p:txBody>
          <a:bodyPr/>
          <a:lstStyle/>
          <a:p>
            <a:pPr eaLnBrk="1" hangingPunct="1"/>
            <a:r>
              <a:rPr lang="en-US" altLang="en-US" dirty="0"/>
              <a:t>A</a:t>
            </a:r>
          </a:p>
        </p:txBody>
      </p:sp>
      <p:sp>
        <p:nvSpPr>
          <p:cNvPr id="7" name="TextBox 6">
            <a:extLst>
              <a:ext uri="{FF2B5EF4-FFF2-40B4-BE49-F238E27FC236}">
                <a16:creationId xmlns:a16="http://schemas.microsoft.com/office/drawing/2014/main" id="{B038D33F-A19E-4B8A-B9D3-0AACEDFE804A}"/>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9" name="TextBox 8">
            <a:extLst>
              <a:ext uri="{FF2B5EF4-FFF2-40B4-BE49-F238E27FC236}">
                <a16:creationId xmlns:a16="http://schemas.microsoft.com/office/drawing/2014/main" id="{F8961F34-2CAD-4CA5-A6AC-B3256F7E68B0}"/>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3627895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C2656AD-F80B-42C2-831F-585B2AC5D3FF}"/>
              </a:ext>
            </a:extLst>
          </p:cNvPr>
          <p:cNvSpPr/>
          <p:nvPr/>
        </p:nvSpPr>
        <p:spPr>
          <a:xfrm>
            <a:off x="1447800" y="4706164"/>
            <a:ext cx="6040610" cy="1518814"/>
          </a:xfrm>
          <a:prstGeom prst="rect">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E5A1F25-9577-4DB2-94CC-EE91861E2173}" type="slidenum">
              <a:rPr lang="en-US" altLang="en-US" smtClean="0"/>
              <a:pPr eaLnBrk="1" hangingPunct="1"/>
              <a:t>99</a:t>
            </a:fld>
            <a:endParaRPr lang="en-US" altLang="en-US"/>
          </a:p>
        </p:txBody>
      </p:sp>
      <p:sp>
        <p:nvSpPr>
          <p:cNvPr id="375811" name="Text Box 3"/>
          <p:cNvSpPr txBox="1">
            <a:spLocks noChangeArrowheads="1"/>
          </p:cNvSpPr>
          <p:nvPr/>
        </p:nvSpPr>
        <p:spPr bwMode="auto">
          <a:xfrm>
            <a:off x="3898900" y="1249363"/>
            <a:ext cx="34585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t>CRVO-like fundus</a:t>
            </a:r>
          </a:p>
        </p:txBody>
      </p:sp>
      <p:sp>
        <p:nvSpPr>
          <p:cNvPr id="2" name="TextBox 1">
            <a:extLst>
              <a:ext uri="{FF2B5EF4-FFF2-40B4-BE49-F238E27FC236}">
                <a16:creationId xmlns:a16="http://schemas.microsoft.com/office/drawing/2014/main" id="{F743F9BE-2BCF-463F-BB0B-7653AC814E7E}"/>
              </a:ext>
            </a:extLst>
          </p:cNvPr>
          <p:cNvSpPr txBox="1"/>
          <p:nvPr/>
        </p:nvSpPr>
        <p:spPr>
          <a:xfrm>
            <a:off x="2057400" y="1244025"/>
            <a:ext cx="2029723" cy="584775"/>
          </a:xfrm>
          <a:prstGeom prst="rect">
            <a:avLst/>
          </a:prstGeom>
          <a:noFill/>
        </p:spPr>
        <p:txBody>
          <a:bodyPr wrap="none" rtlCol="0">
            <a:spAutoFit/>
          </a:bodyPr>
          <a:lstStyle/>
          <a:p>
            <a:r>
              <a:rPr lang="en-US" sz="3200" dirty="0"/>
              <a:t>DDx for a </a:t>
            </a:r>
          </a:p>
        </p:txBody>
      </p:sp>
      <p:sp>
        <p:nvSpPr>
          <p:cNvPr id="3" name="Line 21">
            <a:extLst>
              <a:ext uri="{FF2B5EF4-FFF2-40B4-BE49-F238E27FC236}">
                <a16:creationId xmlns:a16="http://schemas.microsoft.com/office/drawing/2014/main" id="{F008F2B3-9907-4025-BC27-57487101FEA1}"/>
              </a:ext>
            </a:extLst>
          </p:cNvPr>
          <p:cNvSpPr>
            <a:spLocks noChangeShapeType="1"/>
          </p:cNvSpPr>
          <p:nvPr/>
        </p:nvSpPr>
        <p:spPr bwMode="auto">
          <a:xfrm flipH="1">
            <a:off x="2537878" y="1752600"/>
            <a:ext cx="2034122"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Line 22">
            <a:extLst>
              <a:ext uri="{FF2B5EF4-FFF2-40B4-BE49-F238E27FC236}">
                <a16:creationId xmlns:a16="http://schemas.microsoft.com/office/drawing/2014/main" id="{CE6A3DC9-6CBC-43C9-9267-E53A80208E3B}"/>
              </a:ext>
            </a:extLst>
          </p:cNvPr>
          <p:cNvSpPr>
            <a:spLocks noChangeShapeType="1"/>
          </p:cNvSpPr>
          <p:nvPr/>
        </p:nvSpPr>
        <p:spPr bwMode="auto">
          <a:xfrm>
            <a:off x="4571999" y="1752600"/>
            <a:ext cx="2034121"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 Box 6">
            <a:extLst>
              <a:ext uri="{FF2B5EF4-FFF2-40B4-BE49-F238E27FC236}">
                <a16:creationId xmlns:a16="http://schemas.microsoft.com/office/drawing/2014/main" id="{259F5902-D33D-4142-BBE2-0E4E32D19D8E}"/>
              </a:ext>
            </a:extLst>
          </p:cNvPr>
          <p:cNvSpPr txBox="1">
            <a:spLocks noChangeArrowheads="1"/>
          </p:cNvSpPr>
          <p:nvPr/>
        </p:nvSpPr>
        <p:spPr bwMode="auto">
          <a:xfrm>
            <a:off x="457200" y="2514600"/>
            <a:ext cx="2209800"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2400" dirty="0">
                <a:solidFill>
                  <a:schemeClr val="bg1">
                    <a:lumMod val="75000"/>
                  </a:schemeClr>
                </a:solidFill>
              </a:rPr>
              <a:t>Hyperviscosity syndrome</a:t>
            </a:r>
          </a:p>
        </p:txBody>
      </p:sp>
      <p:sp>
        <p:nvSpPr>
          <p:cNvPr id="8" name="Text Box 7">
            <a:extLst>
              <a:ext uri="{FF2B5EF4-FFF2-40B4-BE49-F238E27FC236}">
                <a16:creationId xmlns:a16="http://schemas.microsoft.com/office/drawing/2014/main" id="{0970D9C5-EFEA-4B23-AC9D-DE3A0CAE89C6}"/>
              </a:ext>
            </a:extLst>
          </p:cNvPr>
          <p:cNvSpPr txBox="1">
            <a:spLocks noChangeArrowheads="1"/>
          </p:cNvSpPr>
          <p:nvPr/>
        </p:nvSpPr>
        <p:spPr bwMode="auto">
          <a:xfrm>
            <a:off x="6451432" y="2514600"/>
            <a:ext cx="71365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t>OIS</a:t>
            </a:r>
          </a:p>
        </p:txBody>
      </p:sp>
      <p:sp>
        <p:nvSpPr>
          <p:cNvPr id="14" name="Line 22">
            <a:extLst>
              <a:ext uri="{FF2B5EF4-FFF2-40B4-BE49-F238E27FC236}">
                <a16:creationId xmlns:a16="http://schemas.microsoft.com/office/drawing/2014/main" id="{1AF34012-FDDB-4782-9201-D599FC24D701}"/>
              </a:ext>
            </a:extLst>
          </p:cNvPr>
          <p:cNvSpPr>
            <a:spLocks noChangeShapeType="1"/>
          </p:cNvSpPr>
          <p:nvPr/>
        </p:nvSpPr>
        <p:spPr bwMode="auto">
          <a:xfrm>
            <a:off x="4567602" y="1752600"/>
            <a:ext cx="0" cy="762000"/>
          </a:xfrm>
          <a:prstGeom prst="line">
            <a:avLst/>
          </a:prstGeom>
          <a:noFill/>
          <a:ln w="9525">
            <a:solidFill>
              <a:schemeClr val="bg1">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6">
            <a:extLst>
              <a:ext uri="{FF2B5EF4-FFF2-40B4-BE49-F238E27FC236}">
                <a16:creationId xmlns:a16="http://schemas.microsoft.com/office/drawing/2014/main" id="{E73A2AD1-927D-4B7B-972C-12C160FE1124}"/>
              </a:ext>
            </a:extLst>
          </p:cNvPr>
          <p:cNvSpPr txBox="1">
            <a:spLocks noChangeArrowheads="1"/>
          </p:cNvSpPr>
          <p:nvPr/>
        </p:nvSpPr>
        <p:spPr bwMode="auto">
          <a:xfrm>
            <a:off x="4064084" y="2514600"/>
            <a:ext cx="1068754" cy="461665"/>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chemeClr val="bg1">
                    <a:lumMod val="75000"/>
                  </a:schemeClr>
                </a:solidFill>
              </a:rPr>
              <a:t>CRVO</a:t>
            </a:r>
          </a:p>
        </p:txBody>
      </p:sp>
      <p:sp>
        <p:nvSpPr>
          <p:cNvPr id="5" name="TextBox 4">
            <a:extLst>
              <a:ext uri="{FF2B5EF4-FFF2-40B4-BE49-F238E27FC236}">
                <a16:creationId xmlns:a16="http://schemas.microsoft.com/office/drawing/2014/main" id="{6E6A6CE6-9C3D-4ADE-A3D6-E6F63234127C}"/>
              </a:ext>
            </a:extLst>
          </p:cNvPr>
          <p:cNvSpPr txBox="1"/>
          <p:nvPr/>
        </p:nvSpPr>
        <p:spPr>
          <a:xfrm>
            <a:off x="1562682" y="3195062"/>
            <a:ext cx="7332393" cy="1323439"/>
          </a:xfrm>
          <a:prstGeom prst="rect">
            <a:avLst/>
          </a:prstGeom>
          <a:noFill/>
        </p:spPr>
        <p:txBody>
          <a:bodyPr wrap="none" rtlCol="0">
            <a:spAutoFit/>
          </a:bodyPr>
          <a:lstStyle/>
          <a:p>
            <a:pPr algn="r"/>
            <a:r>
              <a:rPr lang="en-US" sz="1600" i="1" dirty="0">
                <a:solidFill>
                  <a:schemeClr val="bg1">
                    <a:lumMod val="75000"/>
                  </a:schemeClr>
                </a:solidFill>
              </a:rPr>
              <a:t>What does </a:t>
            </a:r>
            <a:r>
              <a:rPr lang="en-US" sz="1600" dirty="0">
                <a:solidFill>
                  <a:schemeClr val="bg1">
                    <a:lumMod val="75000"/>
                  </a:schemeClr>
                </a:solidFill>
              </a:rPr>
              <a:t>OIS</a:t>
            </a:r>
            <a:r>
              <a:rPr lang="en-US" sz="1600" i="1" dirty="0">
                <a:solidFill>
                  <a:schemeClr val="bg1">
                    <a:lumMod val="75000"/>
                  </a:schemeClr>
                </a:solidFill>
              </a:rPr>
              <a:t> stand for in this context?</a:t>
            </a:r>
          </a:p>
          <a:p>
            <a:pPr algn="r"/>
            <a:r>
              <a:rPr lang="en-US" sz="1600" dirty="0">
                <a:solidFill>
                  <a:schemeClr val="bg1">
                    <a:lumMod val="75000"/>
                  </a:schemeClr>
                </a:solidFill>
              </a:rPr>
              <a:t>Ocular ischemic syndrome</a:t>
            </a:r>
          </a:p>
          <a:p>
            <a:pPr algn="r"/>
            <a:endParaRPr lang="en-US" sz="1600" dirty="0">
              <a:solidFill>
                <a:schemeClr val="bg1">
                  <a:lumMod val="75000"/>
                </a:schemeClr>
              </a:solidFill>
            </a:endParaRPr>
          </a:p>
          <a:p>
            <a:pPr algn="r"/>
            <a:r>
              <a:rPr lang="en-US" sz="1600" i="1" dirty="0">
                <a:solidFill>
                  <a:schemeClr val="bg1">
                    <a:lumMod val="75000"/>
                  </a:schemeClr>
                </a:solidFill>
              </a:rPr>
              <a:t>In a nutshell, what is OIS?</a:t>
            </a:r>
          </a:p>
          <a:p>
            <a:pPr algn="r"/>
            <a:r>
              <a:rPr lang="en-US" sz="1600" dirty="0">
                <a:solidFill>
                  <a:schemeClr val="bg1">
                    <a:lumMod val="75000"/>
                  </a:schemeClr>
                </a:solidFill>
              </a:rPr>
              <a:t>A constellation of </a:t>
            </a:r>
            <a:r>
              <a:rPr lang="en-US" sz="1600" b="1" dirty="0">
                <a:solidFill>
                  <a:srgbClr val="0000FF"/>
                </a:solidFill>
              </a:rPr>
              <a:t>signs and symptoms </a:t>
            </a:r>
            <a:r>
              <a:rPr lang="en-US" sz="1600" dirty="0">
                <a:solidFill>
                  <a:schemeClr val="bg1">
                    <a:lumMod val="75000"/>
                  </a:schemeClr>
                </a:solidFill>
              </a:rPr>
              <a:t>owing to chronic ocular hypoperfusion</a:t>
            </a:r>
          </a:p>
        </p:txBody>
      </p:sp>
      <p:sp>
        <p:nvSpPr>
          <p:cNvPr id="9" name="TextBox 8">
            <a:extLst>
              <a:ext uri="{FF2B5EF4-FFF2-40B4-BE49-F238E27FC236}">
                <a16:creationId xmlns:a16="http://schemas.microsoft.com/office/drawing/2014/main" id="{CA0A04EC-9075-4F7E-9A7F-E80F22F16A62}"/>
              </a:ext>
            </a:extLst>
          </p:cNvPr>
          <p:cNvSpPr txBox="1"/>
          <p:nvPr/>
        </p:nvSpPr>
        <p:spPr>
          <a:xfrm>
            <a:off x="2438400" y="4768487"/>
            <a:ext cx="3882794" cy="338554"/>
          </a:xfrm>
          <a:prstGeom prst="rect">
            <a:avLst/>
          </a:prstGeom>
          <a:noFill/>
        </p:spPr>
        <p:txBody>
          <a:bodyPr wrap="none" rtlCol="0">
            <a:spAutoFit/>
          </a:bodyPr>
          <a:lstStyle/>
          <a:p>
            <a:r>
              <a:rPr lang="en-US" sz="1600" b="1" i="1" dirty="0">
                <a:solidFill>
                  <a:srgbClr val="FFFF00"/>
                </a:solidFill>
              </a:rPr>
              <a:t>What are the signs/symptoms of OIS?</a:t>
            </a:r>
          </a:p>
        </p:txBody>
      </p:sp>
      <p:sp>
        <p:nvSpPr>
          <p:cNvPr id="10" name="TextBox 9">
            <a:extLst>
              <a:ext uri="{FF2B5EF4-FFF2-40B4-BE49-F238E27FC236}">
                <a16:creationId xmlns:a16="http://schemas.microsoft.com/office/drawing/2014/main" id="{3B112FA7-FEEE-4855-9661-F80D5D687CDF}"/>
              </a:ext>
            </a:extLst>
          </p:cNvPr>
          <p:cNvSpPr txBox="1"/>
          <p:nvPr/>
        </p:nvSpPr>
        <p:spPr>
          <a:xfrm>
            <a:off x="1558248" y="5110352"/>
            <a:ext cx="889987" cy="1015663"/>
          </a:xfrm>
          <a:prstGeom prst="rect">
            <a:avLst/>
          </a:prstGeom>
          <a:noFill/>
        </p:spPr>
        <p:txBody>
          <a:bodyPr wrap="none" rtlCol="0">
            <a:spAutoFit/>
          </a:bodyPr>
          <a:lstStyle/>
          <a:p>
            <a:r>
              <a:rPr lang="en-US" b="1" dirty="0">
                <a:solidFill>
                  <a:srgbClr val="FFFF00"/>
                </a:solidFill>
              </a:rPr>
              <a:t>Signs:</a:t>
            </a:r>
          </a:p>
          <a:p>
            <a:r>
              <a:rPr lang="en-US" sz="1400" dirty="0">
                <a:solidFill>
                  <a:schemeClr val="bg1"/>
                </a:solidFill>
              </a:rPr>
              <a:t>--</a:t>
            </a:r>
            <a:r>
              <a:rPr lang="en-US" sz="1400" b="1" i="1" dirty="0">
                <a:solidFill>
                  <a:schemeClr val="bg1"/>
                </a:solidFill>
              </a:rPr>
              <a:t>?</a:t>
            </a:r>
            <a:endParaRPr lang="en-US" sz="1400" dirty="0">
              <a:solidFill>
                <a:schemeClr val="bg1"/>
              </a:solidFill>
            </a:endParaRPr>
          </a:p>
          <a:p>
            <a:r>
              <a:rPr lang="en-US" sz="1400" dirty="0">
                <a:solidFill>
                  <a:schemeClr val="bg1"/>
                </a:solidFill>
              </a:rPr>
              <a:t>--</a:t>
            </a:r>
            <a:r>
              <a:rPr lang="en-US" sz="1400" b="1" i="1" dirty="0">
                <a:solidFill>
                  <a:schemeClr val="bg1"/>
                </a:solidFill>
              </a:rPr>
              <a:t>?</a:t>
            </a:r>
            <a:endParaRPr lang="en-US" sz="1400" dirty="0">
              <a:solidFill>
                <a:schemeClr val="bg1"/>
              </a:solidFill>
            </a:endParaRPr>
          </a:p>
          <a:p>
            <a:r>
              <a:rPr lang="en-US" sz="1400" dirty="0">
                <a:solidFill>
                  <a:schemeClr val="bg1"/>
                </a:solidFill>
              </a:rPr>
              <a:t>--</a:t>
            </a:r>
            <a:r>
              <a:rPr lang="en-US" sz="1400" b="1" i="1" dirty="0">
                <a:solidFill>
                  <a:schemeClr val="bg1"/>
                </a:solidFill>
              </a:rPr>
              <a:t>?</a:t>
            </a:r>
            <a:endParaRPr lang="en-US" sz="1400" dirty="0">
              <a:solidFill>
                <a:schemeClr val="bg1"/>
              </a:solidFill>
            </a:endParaRPr>
          </a:p>
        </p:txBody>
      </p:sp>
      <p:sp>
        <p:nvSpPr>
          <p:cNvPr id="12" name="TextBox 11">
            <a:extLst>
              <a:ext uri="{FF2B5EF4-FFF2-40B4-BE49-F238E27FC236}">
                <a16:creationId xmlns:a16="http://schemas.microsoft.com/office/drawing/2014/main" id="{AECB4233-E194-41BD-89E5-398644DFA54A}"/>
              </a:ext>
            </a:extLst>
          </p:cNvPr>
          <p:cNvSpPr txBox="1"/>
          <p:nvPr/>
        </p:nvSpPr>
        <p:spPr>
          <a:xfrm>
            <a:off x="4012779" y="5107041"/>
            <a:ext cx="1441420" cy="1015663"/>
          </a:xfrm>
          <a:prstGeom prst="rect">
            <a:avLst/>
          </a:prstGeom>
          <a:noFill/>
        </p:spPr>
        <p:txBody>
          <a:bodyPr wrap="none" rtlCol="0">
            <a:spAutoFit/>
          </a:bodyPr>
          <a:lstStyle/>
          <a:p>
            <a:r>
              <a:rPr lang="en-US" b="1" dirty="0">
                <a:solidFill>
                  <a:schemeClr val="tx1">
                    <a:lumMod val="65000"/>
                    <a:lumOff val="35000"/>
                  </a:schemeClr>
                </a:solidFill>
              </a:rPr>
              <a:t>Symptoms:</a:t>
            </a:r>
          </a:p>
          <a:p>
            <a:r>
              <a:rPr lang="en-US" sz="1400" dirty="0">
                <a:solidFill>
                  <a:schemeClr val="tx1">
                    <a:lumMod val="65000"/>
                    <a:lumOff val="35000"/>
                  </a:schemeClr>
                </a:solidFill>
              </a:rPr>
              <a:t>--</a:t>
            </a:r>
          </a:p>
          <a:p>
            <a:r>
              <a:rPr lang="en-US" sz="1400" dirty="0">
                <a:solidFill>
                  <a:schemeClr val="tx1">
                    <a:lumMod val="65000"/>
                    <a:lumOff val="35000"/>
                  </a:schemeClr>
                </a:solidFill>
              </a:rPr>
              <a:t>--</a:t>
            </a:r>
          </a:p>
          <a:p>
            <a:r>
              <a:rPr lang="en-US" sz="1400" dirty="0">
                <a:solidFill>
                  <a:schemeClr val="tx1">
                    <a:lumMod val="65000"/>
                    <a:lumOff val="35000"/>
                  </a:schemeClr>
                </a:solidFill>
              </a:rPr>
              <a:t>--</a:t>
            </a:r>
          </a:p>
        </p:txBody>
      </p:sp>
      <p:sp>
        <p:nvSpPr>
          <p:cNvPr id="13" name="Oval 12">
            <a:extLst>
              <a:ext uri="{FF2B5EF4-FFF2-40B4-BE49-F238E27FC236}">
                <a16:creationId xmlns:a16="http://schemas.microsoft.com/office/drawing/2014/main" id="{46BEF357-4E55-4F78-AA99-82ECBDE1A9C2}"/>
              </a:ext>
            </a:extLst>
          </p:cNvPr>
          <p:cNvSpPr/>
          <p:nvPr/>
        </p:nvSpPr>
        <p:spPr>
          <a:xfrm>
            <a:off x="3156401" y="4075048"/>
            <a:ext cx="2329999" cy="551413"/>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A1785C62-65F0-4667-9D98-3406F4541265}"/>
              </a:ext>
            </a:extLst>
          </p:cNvPr>
          <p:cNvSpPr>
            <a:spLocks noGrp="1" noChangeArrowheads="1"/>
          </p:cNvSpPr>
          <p:nvPr>
            <p:ph type="title"/>
          </p:nvPr>
        </p:nvSpPr>
        <p:spPr>
          <a:xfrm>
            <a:off x="457200" y="122238"/>
            <a:ext cx="7543800" cy="868362"/>
          </a:xfrm>
        </p:spPr>
        <p:txBody>
          <a:bodyPr/>
          <a:lstStyle/>
          <a:p>
            <a:pPr eaLnBrk="1" hangingPunct="1"/>
            <a:r>
              <a:rPr lang="en-US" altLang="en-US" dirty="0"/>
              <a:t>Q</a:t>
            </a:r>
          </a:p>
        </p:txBody>
      </p:sp>
      <p:sp>
        <p:nvSpPr>
          <p:cNvPr id="7" name="TextBox 6">
            <a:extLst>
              <a:ext uri="{FF2B5EF4-FFF2-40B4-BE49-F238E27FC236}">
                <a16:creationId xmlns:a16="http://schemas.microsoft.com/office/drawing/2014/main" id="{E1878F17-8EAE-40A7-A4CE-F755F72A781F}"/>
              </a:ext>
            </a:extLst>
          </p:cNvPr>
          <p:cNvSpPr txBox="1"/>
          <p:nvPr/>
        </p:nvSpPr>
        <p:spPr>
          <a:xfrm>
            <a:off x="4176827" y="156309"/>
            <a:ext cx="790346" cy="430887"/>
          </a:xfrm>
          <a:prstGeom prst="rect">
            <a:avLst/>
          </a:prstGeom>
          <a:solidFill>
            <a:srgbClr val="FFFF00"/>
          </a:solidFill>
        </p:spPr>
        <p:txBody>
          <a:bodyPr wrap="none" rtlCol="0">
            <a:spAutoFit/>
          </a:bodyPr>
          <a:lstStyle/>
          <a:p>
            <a:pPr algn="ctr"/>
            <a:r>
              <a:rPr lang="en-US" sz="2200" b="1" dirty="0">
                <a:solidFill>
                  <a:srgbClr val="FF0000"/>
                </a:solidFill>
              </a:rPr>
              <a:t>RVO</a:t>
            </a:r>
          </a:p>
        </p:txBody>
      </p:sp>
      <p:sp>
        <p:nvSpPr>
          <p:cNvPr id="17" name="TextBox 16">
            <a:extLst>
              <a:ext uri="{FF2B5EF4-FFF2-40B4-BE49-F238E27FC236}">
                <a16:creationId xmlns:a16="http://schemas.microsoft.com/office/drawing/2014/main" id="{1A81FBF8-FE52-46A8-BC89-96F46CF9DDA1}"/>
              </a:ext>
            </a:extLst>
          </p:cNvPr>
          <p:cNvSpPr txBox="1"/>
          <p:nvPr/>
        </p:nvSpPr>
        <p:spPr>
          <a:xfrm rot="20844751">
            <a:off x="3931493" y="192302"/>
            <a:ext cx="417102" cy="461665"/>
          </a:xfrm>
          <a:prstGeom prst="rect">
            <a:avLst/>
          </a:prstGeom>
          <a:noFill/>
        </p:spPr>
        <p:txBody>
          <a:bodyPr wrap="none" rtlCol="0">
            <a:spAutoFit/>
          </a:bodyPr>
          <a:lstStyle/>
          <a:p>
            <a:r>
              <a:rPr lang="en-US" sz="2400" dirty="0">
                <a:solidFill>
                  <a:srgbClr val="FF0000"/>
                </a:solidFill>
                <a:latin typeface="Segoe Script" panose="030B0504020000000003" pitchFamily="66" charset="0"/>
              </a:rPr>
              <a:t>C</a:t>
            </a:r>
          </a:p>
        </p:txBody>
      </p:sp>
    </p:spTree>
    <p:extLst>
      <p:ext uri="{BB962C8B-B14F-4D97-AF65-F5344CB8AC3E}">
        <p14:creationId xmlns:p14="http://schemas.microsoft.com/office/powerpoint/2010/main" val="1784497555"/>
      </p:ext>
    </p:extLst>
  </p:cSld>
  <p:clrMapOvr>
    <a:masterClrMapping/>
  </p:clrMapOvr>
</p:sld>
</file>

<file path=ppt/theme/theme1.xml><?xml version="1.0" encoding="utf-8"?>
<a:theme xmlns:a="http://schemas.openxmlformats.org/drawingml/2006/main" name="Theme1">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2007</TotalTime>
  <Words>39852</Words>
  <Application>Microsoft Office PowerPoint</Application>
  <PresentationFormat>On-screen Show (4:3)</PresentationFormat>
  <Paragraphs>6349</Paragraphs>
  <Slides>294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294</vt:i4>
      </vt:variant>
    </vt:vector>
  </HeadingPairs>
  <TitlesOfParts>
    <vt:vector size="298" baseType="lpstr">
      <vt:lpstr>Arial</vt:lpstr>
      <vt:lpstr>Segoe Script</vt:lpstr>
      <vt:lpstr>Wingdings</vt:lpstr>
      <vt:lpstr>Theme1</vt:lpstr>
      <vt:lpstr>Q</vt:lpstr>
      <vt:lpstr>A</vt:lpstr>
      <vt:lpstr>Q</vt:lpstr>
      <vt:lpstr>A</vt:lpstr>
      <vt:lpstr>Q</vt:lpstr>
      <vt:lpstr>A</vt:lpstr>
      <vt:lpstr>Q</vt:lpstr>
      <vt:lpstr>A</vt:lpstr>
      <vt:lpstr>Q</vt:lpstr>
      <vt:lpstr>Q/A</vt:lpstr>
      <vt:lpstr>A</vt:lpstr>
      <vt:lpstr>Q</vt:lpstr>
      <vt:lpstr>A</vt:lpstr>
      <vt:lpstr>Q</vt:lpstr>
      <vt:lpstr>A</vt:lpstr>
      <vt:lpstr>Q</vt:lpstr>
      <vt:lpstr>A</vt:lpstr>
      <vt:lpstr>Q</vt:lpstr>
      <vt:lpstr>A</vt:lpstr>
      <vt:lpstr>A</vt:lpstr>
      <vt:lpstr>Q</vt:lpstr>
      <vt:lpstr>Q/A</vt:lpstr>
      <vt:lpstr>A</vt:lpstr>
      <vt:lpstr>Q</vt:lpstr>
      <vt:lpstr>A</vt:lpstr>
      <vt:lpstr>Q</vt:lpstr>
      <vt:lpstr>A</vt:lpstr>
      <vt:lpstr>Q</vt:lpstr>
      <vt:lpstr>A</vt:lpstr>
      <vt:lpstr>Q</vt:lpstr>
      <vt:lpstr>Q/A</vt:lpstr>
      <vt:lpstr>A</vt:lpstr>
      <vt:lpstr>Q</vt:lpstr>
      <vt:lpstr>A</vt:lpstr>
      <vt:lpstr>A</vt:lpstr>
      <vt:lpstr>Q</vt:lpstr>
      <vt:lpstr>A</vt:lpstr>
      <vt:lpstr>PowerPoint Presentation</vt:lpstr>
      <vt:lpstr>Q</vt:lpstr>
      <vt:lpstr>A</vt:lpstr>
      <vt:lpstr>PowerPoint Presentation</vt:lpstr>
      <vt:lpstr>Q</vt:lpstr>
      <vt:lpstr>A</vt:lpstr>
      <vt:lpstr>PowerPoint Presentation</vt:lpstr>
      <vt:lpstr>Q</vt:lpstr>
      <vt:lpstr>A</vt:lpstr>
      <vt:lpstr>Q</vt:lpstr>
      <vt:lpstr>A</vt:lpstr>
      <vt:lpstr>Q</vt:lpstr>
      <vt:lpstr>A</vt:lpstr>
      <vt:lpstr>Q</vt:lpstr>
      <vt:lpstr>A</vt:lpstr>
      <vt:lpstr>PowerPoint Presentation</vt:lpstr>
      <vt:lpstr>PowerPoint Presentation</vt:lpstr>
      <vt:lpstr>Q</vt:lpstr>
      <vt:lpstr>A</vt:lpstr>
      <vt:lpstr>PowerPoint Presentation</vt:lpstr>
      <vt:lpstr>PowerPoint Presentation</vt:lpstr>
      <vt:lpstr>Q</vt:lpstr>
      <vt:lpstr>A</vt:lpstr>
      <vt:lpstr>Q</vt:lpstr>
      <vt:lpstr>A</vt:lpstr>
      <vt:lpstr>Q</vt:lpstr>
      <vt:lpstr>A</vt:lpstr>
      <vt:lpstr>Q</vt:lpstr>
      <vt:lpstr>A</vt:lpstr>
      <vt:lpstr>Q</vt:lpstr>
      <vt:lpstr>A</vt:lpstr>
      <vt:lpstr>Q</vt:lpstr>
      <vt:lpstr>A</vt:lpstr>
      <vt:lpstr>PowerPoint Presentation</vt:lpstr>
      <vt:lpstr>Q</vt:lpstr>
      <vt:lpstr>A</vt:lpstr>
      <vt:lpstr>Q</vt:lpstr>
      <vt:lpstr>Q/A</vt:lpstr>
      <vt:lpstr>A</vt:lpstr>
      <vt:lpstr>Q</vt:lpstr>
      <vt:lpstr>A</vt:lpstr>
      <vt:lpstr>PowerPoint Presentation</vt:lpstr>
      <vt:lpstr>Q</vt:lpstr>
      <vt:lpstr>Q/A</vt:lpstr>
      <vt:lpstr>A</vt:lpstr>
      <vt:lpstr>PowerPoint Presentation</vt:lpstr>
      <vt:lpstr>Q</vt:lpstr>
      <vt:lpstr>A</vt:lpstr>
      <vt:lpstr>PowerPoint Presentation</vt:lpstr>
      <vt:lpstr>Q</vt:lpstr>
      <vt:lpstr>A</vt:lpstr>
      <vt:lpstr>Q</vt:lpstr>
      <vt:lpstr>Q/A</vt:lpstr>
      <vt:lpstr>A</vt:lpstr>
      <vt:lpstr>A</vt:lpstr>
      <vt:lpstr>Q</vt:lpstr>
      <vt:lpstr>A</vt:lpstr>
      <vt:lpstr>Q</vt:lpstr>
      <vt:lpstr>A</vt:lpstr>
      <vt:lpstr>Q</vt:lpstr>
      <vt:lpstr>A</vt:lpstr>
      <vt:lpstr>Q</vt:lpstr>
      <vt:lpstr>A</vt:lpstr>
      <vt:lpstr>Q</vt:lpstr>
      <vt:lpstr>A</vt:lpstr>
      <vt:lpstr>Q</vt:lpstr>
      <vt:lpstr>A</vt:lpstr>
      <vt:lpstr>Q</vt:lpstr>
      <vt:lpstr>A</vt:lpstr>
      <vt:lpstr>Q</vt:lpstr>
      <vt:lpstr>Q/A</vt:lpstr>
      <vt:lpstr>A</vt:lpstr>
      <vt:lpstr>Q</vt:lpstr>
      <vt:lpstr>A</vt:lpstr>
      <vt:lpstr>Q</vt:lpstr>
      <vt:lpstr>A</vt:lpstr>
      <vt:lpstr>Q</vt:lpstr>
      <vt:lpstr>Q/A</vt:lpstr>
      <vt:lpstr>A</vt:lpstr>
      <vt:lpstr>Q</vt:lpstr>
      <vt:lpstr>A</vt:lpstr>
      <vt:lpstr>Q</vt:lpstr>
      <vt:lpstr>A</vt:lpstr>
      <vt:lpstr>Q</vt:lpstr>
      <vt:lpstr>A</vt:lpstr>
      <vt:lpstr>Q</vt:lpstr>
      <vt:lpstr>A</vt:lpstr>
      <vt:lpstr>Q</vt:lpstr>
      <vt:lpstr>A</vt:lpstr>
      <vt:lpstr>Q</vt:lpstr>
      <vt:lpstr>A</vt:lpstr>
      <vt:lpstr>Q</vt:lpstr>
      <vt:lpstr>A</vt:lpstr>
      <vt:lpstr>Q</vt:lpstr>
      <vt:lpstr>A</vt:lpstr>
      <vt:lpstr>Q</vt:lpstr>
      <vt:lpstr>Q/A</vt:lpstr>
      <vt:lpstr>A</vt:lpstr>
      <vt:lpstr>Q</vt:lpstr>
      <vt:lpstr>A</vt:lpstr>
      <vt:lpstr>Q</vt:lpstr>
      <vt:lpstr>A</vt:lpstr>
      <vt:lpstr>Q</vt:lpstr>
      <vt:lpstr>Q/A</vt:lpstr>
      <vt:lpstr>A</vt:lpstr>
      <vt:lpstr>Q</vt:lpstr>
      <vt:lpstr>A</vt:lpstr>
      <vt:lpstr>Q</vt:lpstr>
      <vt:lpstr>A</vt:lpstr>
      <vt:lpstr>Q</vt:lpstr>
      <vt:lpstr>A</vt:lpstr>
      <vt:lpstr>PowerPoint Presentation</vt:lpstr>
      <vt:lpstr>Q</vt:lpstr>
      <vt:lpstr>A</vt:lpstr>
      <vt:lpstr>Q</vt:lpstr>
      <vt:lpstr>A</vt:lpstr>
      <vt:lpstr>Q</vt:lpstr>
      <vt:lpstr>A</vt:lpstr>
      <vt:lpstr>PowerPoint Presentation</vt:lpstr>
      <vt:lpstr>Q</vt:lpstr>
      <vt:lpstr>A</vt:lpstr>
      <vt:lpstr>A</vt:lpstr>
      <vt:lpstr>PowerPoint Presentation</vt:lpstr>
      <vt:lpstr>PowerPoint Presentation</vt:lpstr>
      <vt:lpstr>Q</vt:lpstr>
      <vt:lpstr>A</vt:lpstr>
      <vt:lpstr>Q</vt:lpstr>
      <vt:lpstr>Q</vt:lpstr>
      <vt:lpstr>A</vt:lpstr>
      <vt:lpstr>A</vt:lpstr>
      <vt:lpstr>Q</vt:lpstr>
      <vt:lpstr>Q</vt:lpstr>
      <vt:lpstr>A</vt:lpstr>
      <vt:lpstr>Q</vt:lpstr>
      <vt:lpstr>A</vt:lpstr>
      <vt:lpstr>Q</vt:lpstr>
      <vt:lpstr>A</vt:lpstr>
      <vt:lpstr>PowerPoint Presentation</vt:lpstr>
      <vt:lpstr>PowerPoint Presentation</vt:lpstr>
      <vt:lpstr>PowerPoint Presentation</vt:lpstr>
      <vt:lpstr>Q</vt:lpstr>
      <vt:lpstr>Q/A</vt:lpstr>
      <vt:lpstr>A</vt:lpstr>
      <vt:lpstr>Q</vt:lpstr>
      <vt:lpstr>A</vt:lpstr>
      <vt:lpstr>Q</vt:lpstr>
      <vt:lpstr>A</vt:lpstr>
      <vt:lpstr>Q</vt:lpstr>
      <vt:lpstr>A</vt:lpstr>
      <vt:lpstr>Q</vt:lpstr>
      <vt:lpstr>Q/A</vt:lpstr>
      <vt:lpstr>A</vt:lpstr>
      <vt:lpstr>Q</vt:lpstr>
      <vt:lpstr>A</vt:lpstr>
      <vt:lpstr>Q</vt:lpstr>
      <vt:lpstr>Q/A</vt:lpstr>
      <vt:lpstr>A</vt:lpstr>
      <vt:lpstr>PowerPoint Presentation</vt:lpstr>
      <vt:lpstr>Q</vt:lpstr>
      <vt:lpstr>A</vt:lpstr>
      <vt:lpstr>PowerPoint Presentation</vt:lpstr>
      <vt:lpstr>Q</vt:lpstr>
      <vt:lpstr>A</vt:lpstr>
      <vt:lpstr>Q</vt:lpstr>
      <vt:lpstr>A</vt:lpstr>
      <vt:lpstr>PowerPoint Presentation</vt:lpstr>
      <vt:lpstr>Q</vt:lpstr>
      <vt:lpstr>Q/A</vt:lpstr>
      <vt:lpstr>A</vt:lpstr>
      <vt:lpstr>Q</vt:lpstr>
      <vt:lpstr>Q/A</vt:lpstr>
      <vt:lpstr>A</vt:lpstr>
      <vt:lpstr>A</vt:lpstr>
      <vt:lpstr>A</vt:lpstr>
      <vt:lpstr>Q</vt:lpstr>
      <vt:lpstr>A</vt:lpstr>
      <vt:lpstr>Q</vt:lpstr>
      <vt:lpstr>A</vt:lpstr>
      <vt:lpstr>Q</vt:lpstr>
      <vt:lpstr>A</vt:lpstr>
      <vt:lpstr>Q</vt:lpstr>
      <vt:lpstr>A</vt:lpstr>
      <vt:lpstr>Q</vt:lpstr>
      <vt:lpstr>A</vt:lpstr>
      <vt:lpstr>Q</vt:lpstr>
      <vt:lpstr>A</vt:lpstr>
      <vt:lpstr>Q</vt:lpstr>
      <vt:lpstr>Q/A</vt:lpstr>
      <vt:lpstr>A</vt:lpstr>
      <vt:lpstr>Q</vt:lpstr>
      <vt:lpstr>Q/A</vt:lpstr>
      <vt:lpstr>A</vt:lpstr>
      <vt:lpstr>Q</vt:lpstr>
      <vt:lpstr>Q/A</vt:lpstr>
      <vt:lpstr>A</vt:lpstr>
      <vt:lpstr>Q</vt:lpstr>
      <vt:lpstr>Q/A</vt:lpstr>
      <vt:lpstr>A</vt:lpstr>
      <vt:lpstr>Q</vt:lpstr>
      <vt:lpstr>A</vt:lpstr>
      <vt:lpstr>Q</vt:lpstr>
      <vt:lpstr>A</vt:lpstr>
      <vt:lpstr>Q</vt:lpstr>
      <vt:lpstr>A</vt:lpstr>
      <vt:lpstr>Q</vt:lpstr>
      <vt:lpstr>A</vt:lpstr>
      <vt:lpstr>Q</vt:lpstr>
      <vt:lpstr>A</vt:lpstr>
      <vt:lpstr>Q</vt:lpstr>
      <vt:lpstr>A</vt:lpstr>
      <vt:lpstr>PowerPoint Presentation</vt:lpstr>
      <vt:lpstr>PowerPoint Presentation</vt:lpstr>
      <vt:lpstr>Q</vt:lpstr>
      <vt:lpstr>A</vt:lpstr>
      <vt:lpstr>Q</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CRVO</dc:title>
  <dc:creator>Steve</dc:creator>
  <cp:lastModifiedBy>Steven Flynn</cp:lastModifiedBy>
  <cp:revision>182</cp:revision>
  <dcterms:created xsi:type="dcterms:W3CDTF">2012-09-28T18:33:52Z</dcterms:created>
  <dcterms:modified xsi:type="dcterms:W3CDTF">2020-11-11T01:50:55Z</dcterms:modified>
</cp:coreProperties>
</file>