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9"/>
  </p:notesMasterIdLst>
  <p:sldIdLst>
    <p:sldId id="330" r:id="rId5"/>
    <p:sldId id="332" r:id="rId6"/>
    <p:sldId id="333" r:id="rId7"/>
    <p:sldId id="334" r:id="rId8"/>
    <p:sldId id="335" r:id="rId9"/>
    <p:sldId id="338" r:id="rId10"/>
    <p:sldId id="336" r:id="rId11"/>
    <p:sldId id="339" r:id="rId12"/>
    <p:sldId id="340" r:id="rId13"/>
    <p:sldId id="341" r:id="rId14"/>
    <p:sldId id="342" r:id="rId15"/>
    <p:sldId id="343" r:id="rId16"/>
    <p:sldId id="344" r:id="rId17"/>
    <p:sldId id="34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D2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217" autoAdjust="0"/>
    <p:restoredTop sz="94670"/>
  </p:normalViewPr>
  <p:slideViewPr>
    <p:cSldViewPr snapToObjects="1">
      <p:cViewPr varScale="1">
        <p:scale>
          <a:sx n="78" d="100"/>
          <a:sy n="78" d="100"/>
        </p:scale>
        <p:origin x="456" y="67"/>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BF74E6-35AF-5B4C-B197-951B3443EB77}" type="datetimeFigureOut">
              <a:rPr lang="en-US" smtClean="0"/>
              <a:t>12/18/2023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CCDF85-3280-3542-9647-8105EC0AC318}" type="slidenum">
              <a:rPr lang="en-US" smtClean="0"/>
              <a:t>‹#›</a:t>
            </a:fld>
            <a:endParaRPr lang="en-US" dirty="0"/>
          </a:p>
        </p:txBody>
      </p:sp>
    </p:spTree>
    <p:extLst>
      <p:ext uri="{BB962C8B-B14F-4D97-AF65-F5344CB8AC3E}">
        <p14:creationId xmlns:p14="http://schemas.microsoft.com/office/powerpoint/2010/main" val="166289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1752600"/>
            <a:ext cx="9296400" cy="1828800"/>
          </a:xfrm>
        </p:spPr>
        <p:txBody>
          <a:bodyPr anchor="b">
            <a:noAutofit/>
          </a:bodyPr>
          <a:lstStyle>
            <a:lvl1pPr marL="0" marR="0" indent="0" algn="l" defTabSz="914400" rtl="0" eaLnBrk="1" fontAlgn="auto" latinLnBrk="0" hangingPunct="1">
              <a:lnSpc>
                <a:spcPct val="100000"/>
              </a:lnSpc>
              <a:spcBef>
                <a:spcPct val="0"/>
              </a:spcBef>
              <a:spcAft>
                <a:spcPts val="0"/>
              </a:spcAft>
              <a:buClrTx/>
              <a:buSzTx/>
              <a:buFontTx/>
              <a:buNone/>
              <a:tabLst/>
              <a:defRPr sz="4400" baseline="0"/>
            </a:lvl1pPr>
          </a:lstStyle>
          <a:p>
            <a:r>
              <a:rPr lang="en-US" dirty="0"/>
              <a:t>Cover Slide Title</a:t>
            </a:r>
          </a:p>
        </p:txBody>
      </p:sp>
      <p:sp>
        <p:nvSpPr>
          <p:cNvPr id="3" name="Subtitle 2"/>
          <p:cNvSpPr>
            <a:spLocks noGrp="1"/>
          </p:cNvSpPr>
          <p:nvPr>
            <p:ph type="subTitle" idx="1" hasCustomPrompt="1"/>
          </p:nvPr>
        </p:nvSpPr>
        <p:spPr>
          <a:xfrm>
            <a:off x="609600" y="3810000"/>
            <a:ext cx="9296400" cy="1828800"/>
          </a:xfrm>
        </p:spPr>
        <p:txBody>
          <a:bodyPr>
            <a:noAutofit/>
          </a:bodyPr>
          <a:lstStyle>
            <a:lvl1pPr marL="0" indent="0" algn="l">
              <a:spcBef>
                <a:spcPts val="0"/>
              </a:spcBef>
              <a:buNone/>
              <a:defRPr sz="28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info, date, etc.</a:t>
            </a:r>
          </a:p>
        </p:txBody>
      </p:sp>
      <p:sp>
        <p:nvSpPr>
          <p:cNvPr id="8" name="Oval 7"/>
          <p:cNvSpPr>
            <a:spLocks noChangeAspect="1"/>
          </p:cNvSpPr>
          <p:nvPr userDrawn="1"/>
        </p:nvSpPr>
        <p:spPr>
          <a:xfrm>
            <a:off x="10224274" y="1286030"/>
            <a:ext cx="1967724" cy="1967724"/>
          </a:xfrm>
          <a:prstGeom prst="ellipse">
            <a:avLst/>
          </a:prstGeom>
          <a:solidFill>
            <a:srgbClr val="D7D2E0"/>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dirty="0"/>
          </a:p>
        </p:txBody>
      </p:sp>
      <p:sp>
        <p:nvSpPr>
          <p:cNvPr id="9" name="Oval 8"/>
          <p:cNvSpPr>
            <a:spLocks noChangeAspect="1"/>
          </p:cNvSpPr>
          <p:nvPr userDrawn="1"/>
        </p:nvSpPr>
        <p:spPr>
          <a:xfrm>
            <a:off x="10224275" y="3253754"/>
            <a:ext cx="1967724" cy="1967724"/>
          </a:xfrm>
          <a:prstGeom prst="ellipse">
            <a:avLst/>
          </a:prstGeom>
          <a:solidFill>
            <a:srgbClr val="989A9C"/>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dirty="0"/>
          </a:p>
        </p:txBody>
      </p:sp>
      <p:sp>
        <p:nvSpPr>
          <p:cNvPr id="22" name="Freeform 21"/>
          <p:cNvSpPr>
            <a:spLocks noChangeAspect="1"/>
          </p:cNvSpPr>
          <p:nvPr userDrawn="1"/>
        </p:nvSpPr>
        <p:spPr>
          <a:xfrm>
            <a:off x="10224277" y="5221478"/>
            <a:ext cx="1967724" cy="1636522"/>
          </a:xfrm>
          <a:custGeom>
            <a:avLst/>
            <a:gdLst>
              <a:gd name="connsiteX0" fmla="*/ 983862 w 1967724"/>
              <a:gd name="connsiteY0" fmla="*/ 0 h 1636522"/>
              <a:gd name="connsiteX1" fmla="*/ 1967724 w 1967724"/>
              <a:gd name="connsiteY1" fmla="*/ 983862 h 1636522"/>
              <a:gd name="connsiteX2" fmla="*/ 1799696 w 1967724"/>
              <a:gd name="connsiteY2" fmla="*/ 1533949 h 1636522"/>
              <a:gd name="connsiteX3" fmla="*/ 1715065 w 1967724"/>
              <a:gd name="connsiteY3" fmla="*/ 1636522 h 1636522"/>
              <a:gd name="connsiteX4" fmla="*/ 252659 w 1967724"/>
              <a:gd name="connsiteY4" fmla="*/ 1636522 h 1636522"/>
              <a:gd name="connsiteX5" fmla="*/ 168028 w 1967724"/>
              <a:gd name="connsiteY5" fmla="*/ 1533949 h 1636522"/>
              <a:gd name="connsiteX6" fmla="*/ 0 w 1967724"/>
              <a:gd name="connsiteY6" fmla="*/ 983862 h 1636522"/>
              <a:gd name="connsiteX7" fmla="*/ 983862 w 1967724"/>
              <a:gd name="connsiteY7" fmla="*/ 0 h 1636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67724" h="1636522">
                <a:moveTo>
                  <a:pt x="983862" y="0"/>
                </a:moveTo>
                <a:cubicBezTo>
                  <a:pt x="1527234" y="0"/>
                  <a:pt x="1967724" y="440490"/>
                  <a:pt x="1967724" y="983862"/>
                </a:cubicBezTo>
                <a:cubicBezTo>
                  <a:pt x="1967724" y="1187627"/>
                  <a:pt x="1905780" y="1376923"/>
                  <a:pt x="1799696" y="1533949"/>
                </a:cubicBezTo>
                <a:lnTo>
                  <a:pt x="1715065" y="1636522"/>
                </a:lnTo>
                <a:lnTo>
                  <a:pt x="252659" y="1636522"/>
                </a:lnTo>
                <a:lnTo>
                  <a:pt x="168028" y="1533949"/>
                </a:lnTo>
                <a:cubicBezTo>
                  <a:pt x="61944" y="1376923"/>
                  <a:pt x="0" y="1187627"/>
                  <a:pt x="0" y="983862"/>
                </a:cubicBezTo>
                <a:cubicBezTo>
                  <a:pt x="0" y="440490"/>
                  <a:pt x="440490" y="0"/>
                  <a:pt x="983862" y="0"/>
                </a:cubicBezTo>
                <a:close/>
              </a:path>
            </a:pathLst>
          </a:cu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sz="3200"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4501" y="457200"/>
            <a:ext cx="2578188" cy="797790"/>
          </a:xfrm>
          <a:prstGeom prst="rect">
            <a:avLst/>
          </a:prstGeom>
        </p:spPr>
      </p:pic>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20200" y="782550"/>
            <a:ext cx="2286000" cy="185288"/>
          </a:xfrm>
          <a:prstGeom prst="rect">
            <a:avLst/>
          </a:prstGeom>
        </p:spPr>
      </p:pic>
    </p:spTree>
    <p:extLst>
      <p:ext uri="{BB962C8B-B14F-4D97-AF65-F5344CB8AC3E}">
        <p14:creationId xmlns:p14="http://schemas.microsoft.com/office/powerpoint/2010/main" val="134561786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sz="1000">
                <a:solidFill>
                  <a:schemeClr val="tx2"/>
                </a:solidFill>
              </a:defRPr>
            </a:lvl1pPr>
          </a:lstStyle>
          <a:p>
            <a:fld id="{12A9E14D-4218-D743-BB5B-B907FBBABC66}" type="slidenum">
              <a:rPr lang="en-US" smtClean="0"/>
              <a:pPr/>
              <a:t>‹#›</a:t>
            </a:fld>
            <a:endParaRPr lang="en-US" dirty="0"/>
          </a:p>
        </p:txBody>
      </p:sp>
      <p:sp>
        <p:nvSpPr>
          <p:cNvPr id="7" name="Title 1"/>
          <p:cNvSpPr>
            <a:spLocks noGrp="1"/>
          </p:cNvSpPr>
          <p:nvPr>
            <p:ph type="title" hasCustomPrompt="1"/>
          </p:nvPr>
        </p:nvSpPr>
        <p:spPr>
          <a:xfrm>
            <a:off x="609600" y="1752600"/>
            <a:ext cx="9906000" cy="1828800"/>
          </a:xfrm>
        </p:spPr>
        <p:txBody>
          <a:bodyPr anchor="b">
            <a:noAutofit/>
          </a:bodyPr>
          <a:lstStyle>
            <a:lvl1pPr>
              <a:defRPr sz="4400"/>
            </a:lvl1pPr>
          </a:lstStyle>
          <a:p>
            <a:r>
              <a:rPr lang="en-US" dirty="0"/>
              <a:t>Section Divider Title</a:t>
            </a:r>
          </a:p>
        </p:txBody>
      </p:sp>
      <p:sp>
        <p:nvSpPr>
          <p:cNvPr id="8" name="Text Placeholder 2"/>
          <p:cNvSpPr>
            <a:spLocks noGrp="1"/>
          </p:cNvSpPr>
          <p:nvPr>
            <p:ph type="body" idx="1" hasCustomPrompt="1"/>
          </p:nvPr>
        </p:nvSpPr>
        <p:spPr>
          <a:xfrm>
            <a:off x="609600" y="3810000"/>
            <a:ext cx="9906000" cy="1828800"/>
          </a:xfrm>
        </p:spPr>
        <p:txBody>
          <a:bodyPr>
            <a:noAutofit/>
          </a:bodyPr>
          <a:lstStyle>
            <a:lvl1pPr marL="0" indent="0">
              <a:spcBef>
                <a:spcPts val="0"/>
              </a:spcBef>
              <a:buNone/>
              <a:defRPr sz="28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Divider Subtitle</a:t>
            </a:r>
          </a:p>
          <a:p>
            <a:pPr lvl="0"/>
            <a:endParaRPr lang="en-US" dirty="0"/>
          </a:p>
        </p:txBody>
      </p:sp>
      <p:sp>
        <p:nvSpPr>
          <p:cNvPr id="9" name="Oval 8"/>
          <p:cNvSpPr>
            <a:spLocks noChangeAspect="1"/>
          </p:cNvSpPr>
          <p:nvPr userDrawn="1"/>
        </p:nvSpPr>
        <p:spPr>
          <a:xfrm>
            <a:off x="10678072" y="2770056"/>
            <a:ext cx="1513921" cy="1513921"/>
          </a:xfrm>
          <a:prstGeom prst="ellipse">
            <a:avLst/>
          </a:prstGeom>
          <a:solidFill>
            <a:srgbClr val="D7D2E0"/>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dirty="0"/>
          </a:p>
        </p:txBody>
      </p:sp>
      <p:sp>
        <p:nvSpPr>
          <p:cNvPr id="10" name="Oval 9"/>
          <p:cNvSpPr>
            <a:spLocks noChangeAspect="1"/>
          </p:cNvSpPr>
          <p:nvPr userDrawn="1"/>
        </p:nvSpPr>
        <p:spPr>
          <a:xfrm>
            <a:off x="10678076" y="1257734"/>
            <a:ext cx="1513921" cy="1513921"/>
          </a:xfrm>
          <a:prstGeom prst="ellipse">
            <a:avLst/>
          </a:prstGeom>
          <a:solidFill>
            <a:srgbClr val="989A9C"/>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dirty="0"/>
          </a:p>
        </p:txBody>
      </p:sp>
      <p:sp>
        <p:nvSpPr>
          <p:cNvPr id="4" name="Rectangle 3"/>
          <p:cNvSpPr/>
          <p:nvPr userDrawn="1"/>
        </p:nvSpPr>
        <p:spPr>
          <a:xfrm>
            <a:off x="9753600" y="0"/>
            <a:ext cx="2438393" cy="12577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a:spLocks noChangeAspect="1"/>
          </p:cNvSpPr>
          <p:nvPr userDrawn="1"/>
        </p:nvSpPr>
        <p:spPr>
          <a:xfrm>
            <a:off x="10678079" y="0"/>
            <a:ext cx="1513922" cy="1258535"/>
          </a:xfrm>
          <a:custGeom>
            <a:avLst/>
            <a:gdLst>
              <a:gd name="connsiteX0" fmla="*/ 193922 w 1513922"/>
              <a:gd name="connsiteY0" fmla="*/ 0 h 1258535"/>
              <a:gd name="connsiteX1" fmla="*/ 1320000 w 1513922"/>
              <a:gd name="connsiteY1" fmla="*/ 0 h 1258535"/>
              <a:gd name="connsiteX2" fmla="*/ 1384645 w 1513922"/>
              <a:gd name="connsiteY2" fmla="*/ 78350 h 1258535"/>
              <a:gd name="connsiteX3" fmla="*/ 1513922 w 1513922"/>
              <a:gd name="connsiteY3" fmla="*/ 501574 h 1258535"/>
              <a:gd name="connsiteX4" fmla="*/ 756961 w 1513922"/>
              <a:gd name="connsiteY4" fmla="*/ 1258535 h 1258535"/>
              <a:gd name="connsiteX5" fmla="*/ 0 w 1513922"/>
              <a:gd name="connsiteY5" fmla="*/ 501574 h 1258535"/>
              <a:gd name="connsiteX6" fmla="*/ 129277 w 1513922"/>
              <a:gd name="connsiteY6" fmla="*/ 78350 h 1258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13922" h="1258535">
                <a:moveTo>
                  <a:pt x="193922" y="0"/>
                </a:moveTo>
                <a:lnTo>
                  <a:pt x="1320000" y="0"/>
                </a:lnTo>
                <a:lnTo>
                  <a:pt x="1384645" y="78350"/>
                </a:lnTo>
                <a:cubicBezTo>
                  <a:pt x="1466264" y="199162"/>
                  <a:pt x="1513922" y="344802"/>
                  <a:pt x="1513922" y="501574"/>
                </a:cubicBezTo>
                <a:cubicBezTo>
                  <a:pt x="1513922" y="919632"/>
                  <a:pt x="1175019" y="1258535"/>
                  <a:pt x="756961" y="1258535"/>
                </a:cubicBezTo>
                <a:cubicBezTo>
                  <a:pt x="338903" y="1258535"/>
                  <a:pt x="0" y="919632"/>
                  <a:pt x="0" y="501574"/>
                </a:cubicBezTo>
                <a:cubicBezTo>
                  <a:pt x="0" y="344802"/>
                  <a:pt x="47658" y="199162"/>
                  <a:pt x="129277" y="78350"/>
                </a:cubicBezTo>
                <a:close/>
              </a:path>
            </a:pathLst>
          </a:cu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sz="3200" dirty="0"/>
          </a:p>
        </p:txBody>
      </p:sp>
    </p:spTree>
    <p:extLst>
      <p:ext uri="{BB962C8B-B14F-4D97-AF65-F5344CB8AC3E}">
        <p14:creationId xmlns:p14="http://schemas.microsoft.com/office/powerpoint/2010/main" val="40871563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On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2"/>
                </a:solidFill>
              </a:defRPr>
            </a:lvl1pPr>
            <a:lvl2pPr marL="688975" indent="-344488">
              <a:buFont typeface="Courier New" panose="02070309020205020404" pitchFamily="49" charset="0"/>
              <a:buChar char="o"/>
              <a:defRPr>
                <a:solidFill>
                  <a:schemeClr val="tx2"/>
                </a:solidFill>
              </a:defRPr>
            </a:lvl2pPr>
            <a:lvl3pPr marL="1027113" indent="-344488">
              <a:buFont typeface="Wingdings" panose="05000000000000000000" pitchFamily="2" charset="2"/>
              <a:buChar char="§"/>
              <a:defRPr>
                <a:solidFill>
                  <a:schemeClr val="tx2"/>
                </a:solidFill>
              </a:defRPr>
            </a:lvl3pPr>
            <a:lvl4pPr marL="1377950" indent="-350838">
              <a:buFont typeface="Wingdings" panose="05000000000000000000" pitchFamily="2" charset="2"/>
              <a:buChar char="ú"/>
              <a:defRPr>
                <a:solidFill>
                  <a:schemeClr val="tx2"/>
                </a:solidFill>
              </a:defRPr>
            </a:lvl4pPr>
            <a:lvl5pPr marL="1716088" indent="-344488">
              <a:buFont typeface="Arial" panose="020B0604020202020204" pitchFamily="34" charset="0"/>
              <a:buChar char="-"/>
              <a:defRPr>
                <a:solidFill>
                  <a:schemeClr val="tx2"/>
                </a:solidFill>
              </a:defRPr>
            </a:lvl5pPr>
            <a:lvl6pPr marL="2054225" indent="-344488">
              <a:defRPr/>
            </a:lvl6pPr>
            <a:lvl7pPr marL="2405063" indent="-346075">
              <a:defRPr/>
            </a:lvl7pPr>
            <a:lvl8pPr marL="2743200" indent="-339725">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sz="1000">
                <a:solidFill>
                  <a:schemeClr val="tx2"/>
                </a:solidFill>
              </a:defRPr>
            </a:lvl1pPr>
          </a:lstStyle>
          <a:p>
            <a:fld id="{12A9E14D-4218-D743-BB5B-B907FBBABC66}" type="slidenum">
              <a:rPr lang="en-US" smtClean="0"/>
              <a:pPr/>
              <a:t>‹#›</a:t>
            </a:fld>
            <a:endParaRPr lang="en-US" dirty="0"/>
          </a:p>
        </p:txBody>
      </p:sp>
    </p:spTree>
    <p:extLst>
      <p:ext uri="{BB962C8B-B14F-4D97-AF65-F5344CB8AC3E}">
        <p14:creationId xmlns:p14="http://schemas.microsoft.com/office/powerpoint/2010/main" val="347892852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1676400"/>
            <a:ext cx="5029200" cy="4114800"/>
          </a:xfrm>
        </p:spPr>
        <p:txBody>
          <a:bodyPr/>
          <a:lstStyle>
            <a:lvl2pPr marL="688975" indent="-344488">
              <a:defRPr/>
            </a:lvl2pPr>
            <a:lvl3pPr marL="1027113" indent="-344488">
              <a:defRPr/>
            </a:lvl3pPr>
            <a:lvl4pPr marL="1377950" indent="-344488">
              <a:defRPr/>
            </a:lvl4pPr>
            <a:lvl5pPr marL="1716088" indent="-344488">
              <a:defRPr/>
            </a:lvl5pPr>
            <a:lvl6pPr marL="2054225" indent="-344488">
              <a:defRPr/>
            </a:lvl6pPr>
            <a:lvl7pPr marL="2405063" indent="-346075">
              <a:defRPr/>
            </a:lvl7pPr>
            <a:lvl8pPr marL="2743200" indent="-339725">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53200" y="1676400"/>
            <a:ext cx="5029200" cy="4114800"/>
          </a:xfrm>
        </p:spPr>
        <p:txBody>
          <a:bodyPr/>
          <a:lstStyle>
            <a:lvl2pPr marL="688975" indent="-344488">
              <a:defRPr/>
            </a:lvl2pPr>
            <a:lvl3pPr marL="1027113" indent="-344488">
              <a:defRPr/>
            </a:lvl3pPr>
            <a:lvl4pPr marL="1377950" indent="-344488">
              <a:defRPr/>
            </a:lvl4pPr>
            <a:lvl5pPr marL="1716088" indent="-344488">
              <a:defRPr/>
            </a:lvl5pPr>
            <a:lvl6pPr marL="2054225" indent="-344488">
              <a:defRPr/>
            </a:lvl6pPr>
            <a:lvl7pPr marL="2405063" indent="-346075">
              <a:defRPr/>
            </a:lvl7pPr>
            <a:lvl8pPr marL="2743200" indent="-338138">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A9E14D-4218-D743-BB5B-B907FBBABC66}" type="slidenum">
              <a:rPr lang="en-US" smtClean="0"/>
              <a:t>‹#›</a:t>
            </a:fld>
            <a:endParaRPr lang="en-US" dirty="0"/>
          </a:p>
        </p:txBody>
      </p:sp>
    </p:spTree>
    <p:extLst>
      <p:ext uri="{BB962C8B-B14F-4D97-AF65-F5344CB8AC3E}">
        <p14:creationId xmlns:p14="http://schemas.microsoft.com/office/powerpoint/2010/main" val="17454426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 Picture">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7467600" y="1676400"/>
            <a:ext cx="4114800" cy="4114800"/>
          </a:xfrm>
          <a:prstGeom prst="ellipse">
            <a:avLst/>
          </a:prstGeom>
        </p:spPr>
        <p:txBody>
          <a:bodyPr anchor="ctr"/>
          <a:lstStyle>
            <a:lvl1pPr marL="0" indent="0" algn="ctr">
              <a:buNone/>
              <a:defRPr/>
            </a:lvl1pPr>
          </a:lstStyle>
          <a:p>
            <a:r>
              <a:rPr lang="en-US" dirty="0"/>
              <a:t>Click icon to add picture</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6400"/>
            <a:ext cx="59436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A9E14D-4218-D743-BB5B-B907FBBABC66}" type="slidenum">
              <a:rPr lang="en-US" smtClean="0"/>
              <a:t>‹#›</a:t>
            </a:fld>
            <a:endParaRPr lang="en-US" dirty="0"/>
          </a:p>
        </p:txBody>
      </p:sp>
    </p:spTree>
    <p:extLst>
      <p:ext uri="{BB962C8B-B14F-4D97-AF65-F5344CB8AC3E}">
        <p14:creationId xmlns:p14="http://schemas.microsoft.com/office/powerpoint/2010/main" val="288235035"/>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2A9E14D-4218-D743-BB5B-B907FBBABC66}" type="slidenum">
              <a:rPr lang="en-US" smtClean="0"/>
              <a:t>‹#›</a:t>
            </a:fld>
            <a:endParaRPr lang="en-US" dirty="0"/>
          </a:p>
        </p:txBody>
      </p:sp>
    </p:spTree>
    <p:extLst>
      <p:ext uri="{BB962C8B-B14F-4D97-AF65-F5344CB8AC3E}">
        <p14:creationId xmlns:p14="http://schemas.microsoft.com/office/powerpoint/2010/main" val="1320791671"/>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Final">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7800" y="1752600"/>
            <a:ext cx="8910805" cy="2757347"/>
          </a:xfrm>
          <a:prstGeom prst="rect">
            <a:avLst/>
          </a:prstGeom>
        </p:spPr>
      </p:pic>
    </p:spTree>
    <p:extLst>
      <p:ext uri="{BB962C8B-B14F-4D97-AF65-F5344CB8AC3E}">
        <p14:creationId xmlns:p14="http://schemas.microsoft.com/office/powerpoint/2010/main" val="51540656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G"/><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28600"/>
            <a:ext cx="10972800" cy="1219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9600" y="1676400"/>
            <a:ext cx="10972800" cy="4114800"/>
          </a:xfrm>
          <a:prstGeom prst="rect">
            <a:avLst/>
          </a:prstGeom>
        </p:spPr>
        <p:txBody>
          <a:bodyPr vert="horz" lIns="91440" tIns="45720" rIns="91440" bIns="4572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114801" y="6553200"/>
            <a:ext cx="3962399" cy="228600"/>
          </a:xfrm>
          <a:prstGeom prst="rect">
            <a:avLst/>
          </a:prstGeom>
        </p:spPr>
        <p:txBody>
          <a:bodyPr vert="horz" wrap="none" lIns="91440" tIns="45720" rIns="91440" bIns="45720" rtlCol="0" anchor="ctr">
            <a:noAutofit/>
          </a:bodyPr>
          <a:lstStyle>
            <a:lvl1pPr algn="ctr">
              <a:defRPr sz="900">
                <a:solidFill>
                  <a:schemeClr val="tx2"/>
                </a:solidFill>
              </a:defRPr>
            </a:lvl1pPr>
          </a:lstStyle>
          <a:p>
            <a:endParaRPr lang="en-US" dirty="0"/>
          </a:p>
        </p:txBody>
      </p:sp>
      <p:sp>
        <p:nvSpPr>
          <p:cNvPr id="6" name="Slide Number Placeholder 5"/>
          <p:cNvSpPr>
            <a:spLocks noGrp="1"/>
          </p:cNvSpPr>
          <p:nvPr>
            <p:ph type="sldNum" sz="quarter" idx="4"/>
          </p:nvPr>
        </p:nvSpPr>
        <p:spPr>
          <a:xfrm>
            <a:off x="10744200" y="6553200"/>
            <a:ext cx="838200" cy="228600"/>
          </a:xfrm>
          <a:prstGeom prst="rect">
            <a:avLst/>
          </a:prstGeom>
        </p:spPr>
        <p:txBody>
          <a:bodyPr vert="horz" wrap="none" lIns="91440" tIns="45720" rIns="91440" bIns="45720" rtlCol="0" anchor="ctr">
            <a:noAutofit/>
          </a:bodyPr>
          <a:lstStyle>
            <a:lvl1pPr algn="r">
              <a:defRPr sz="1000">
                <a:solidFill>
                  <a:schemeClr val="tx2"/>
                </a:solidFill>
              </a:defRPr>
            </a:lvl1pPr>
          </a:lstStyle>
          <a:p>
            <a:fld id="{12A9E14D-4218-D743-BB5B-B907FBBABC66}" type="slidenum">
              <a:rPr lang="en-US" smtClean="0"/>
              <a:pPr/>
              <a:t>‹#›</a:t>
            </a:fld>
            <a:endParaRPr lang="en-US" dirty="0"/>
          </a:p>
        </p:txBody>
      </p:sp>
      <p:grpSp>
        <p:nvGrpSpPr>
          <p:cNvPr id="7" name="Group 6"/>
          <p:cNvGrpSpPr/>
          <p:nvPr/>
        </p:nvGrpSpPr>
        <p:grpSpPr>
          <a:xfrm>
            <a:off x="10032915" y="-423"/>
            <a:ext cx="2159085" cy="787229"/>
            <a:chOff x="10032915" y="-423"/>
            <a:chExt cx="2159085" cy="787229"/>
          </a:xfrm>
        </p:grpSpPr>
        <p:sp>
          <p:nvSpPr>
            <p:cNvPr id="8" name="Oval 7"/>
            <p:cNvSpPr>
              <a:spLocks noChangeAspect="1"/>
            </p:cNvSpPr>
            <p:nvPr userDrawn="1"/>
          </p:nvSpPr>
          <p:spPr>
            <a:xfrm>
              <a:off x="10032915" y="0"/>
              <a:ext cx="786807" cy="786806"/>
            </a:xfrm>
            <a:prstGeom prst="ellipse">
              <a:avLst/>
            </a:prstGeom>
            <a:solidFill>
              <a:srgbClr val="D7D2E0"/>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dirty="0"/>
            </a:p>
          </p:txBody>
        </p:sp>
        <p:sp>
          <p:nvSpPr>
            <p:cNvPr id="9" name="Oval 8"/>
            <p:cNvSpPr>
              <a:spLocks noChangeAspect="1"/>
            </p:cNvSpPr>
            <p:nvPr userDrawn="1"/>
          </p:nvSpPr>
          <p:spPr>
            <a:xfrm>
              <a:off x="10819722" y="0"/>
              <a:ext cx="786807" cy="786806"/>
            </a:xfrm>
            <a:prstGeom prst="ellipse">
              <a:avLst/>
            </a:prstGeom>
            <a:solidFill>
              <a:srgbClr val="989A9C"/>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dirty="0"/>
            </a:p>
          </p:txBody>
        </p:sp>
        <p:sp>
          <p:nvSpPr>
            <p:cNvPr id="19" name="Freeform 18"/>
            <p:cNvSpPr>
              <a:spLocks noChangeAspect="1"/>
            </p:cNvSpPr>
            <p:nvPr userDrawn="1"/>
          </p:nvSpPr>
          <p:spPr>
            <a:xfrm>
              <a:off x="11606528" y="-423"/>
              <a:ext cx="585472" cy="786806"/>
            </a:xfrm>
            <a:custGeom>
              <a:avLst/>
              <a:gdLst>
                <a:gd name="connsiteX0" fmla="*/ 393404 w 585472"/>
                <a:gd name="connsiteY0" fmla="*/ 0 h 786806"/>
                <a:gd name="connsiteX1" fmla="*/ 546535 w 585472"/>
                <a:gd name="connsiteY1" fmla="*/ 30916 h 786806"/>
                <a:gd name="connsiteX2" fmla="*/ 585472 w 585472"/>
                <a:gd name="connsiteY2" fmla="*/ 52050 h 786806"/>
                <a:gd name="connsiteX3" fmla="*/ 585472 w 585472"/>
                <a:gd name="connsiteY3" fmla="*/ 734756 h 786806"/>
                <a:gd name="connsiteX4" fmla="*/ 546535 w 585472"/>
                <a:gd name="connsiteY4" fmla="*/ 755890 h 786806"/>
                <a:gd name="connsiteX5" fmla="*/ 393404 w 585472"/>
                <a:gd name="connsiteY5" fmla="*/ 786806 h 786806"/>
                <a:gd name="connsiteX6" fmla="*/ 0 w 585472"/>
                <a:gd name="connsiteY6" fmla="*/ 393403 h 786806"/>
                <a:gd name="connsiteX7" fmla="*/ 393404 w 585472"/>
                <a:gd name="connsiteY7" fmla="*/ 0 h 786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85472" h="786806">
                  <a:moveTo>
                    <a:pt x="393404" y="0"/>
                  </a:moveTo>
                  <a:cubicBezTo>
                    <a:pt x="447722" y="0"/>
                    <a:pt x="499468" y="11008"/>
                    <a:pt x="546535" y="30916"/>
                  </a:cubicBezTo>
                  <a:lnTo>
                    <a:pt x="585472" y="52050"/>
                  </a:lnTo>
                  <a:lnTo>
                    <a:pt x="585472" y="734756"/>
                  </a:lnTo>
                  <a:lnTo>
                    <a:pt x="546535" y="755890"/>
                  </a:lnTo>
                  <a:cubicBezTo>
                    <a:pt x="499468" y="775798"/>
                    <a:pt x="447722" y="786806"/>
                    <a:pt x="393404" y="786806"/>
                  </a:cubicBezTo>
                  <a:cubicBezTo>
                    <a:pt x="176133" y="786806"/>
                    <a:pt x="0" y="610673"/>
                    <a:pt x="0" y="393403"/>
                  </a:cubicBezTo>
                  <a:cubicBezTo>
                    <a:pt x="0" y="176133"/>
                    <a:pt x="176133" y="0"/>
                    <a:pt x="393404" y="0"/>
                  </a:cubicBezTo>
                  <a:close/>
                </a:path>
              </a:pathLst>
            </a:cu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sz="3200" dirty="0"/>
            </a:p>
          </p:txBody>
        </p:sp>
      </p:grpSp>
      <p:pic>
        <p:nvPicPr>
          <p:cNvPr id="12" name="Picture 1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58368" y="5984010"/>
            <a:ext cx="2578188" cy="797790"/>
          </a:xfrm>
          <a:prstGeom prst="rect">
            <a:avLst/>
          </a:prstGeom>
        </p:spPr>
      </p:pic>
      <p:cxnSp>
        <p:nvCxnSpPr>
          <p:cNvPr id="18" name="Straight Connector 17"/>
          <p:cNvCxnSpPr/>
          <p:nvPr/>
        </p:nvCxnSpPr>
        <p:spPr>
          <a:xfrm>
            <a:off x="609600" y="6397083"/>
            <a:ext cx="0" cy="0"/>
          </a:xfrm>
          <a:prstGeom prst="line">
            <a:avLst/>
          </a:prstGeom>
          <a:ln w="9525" cmpd="sng"/>
        </p:spPr>
        <p:style>
          <a:lnRef idx="1">
            <a:schemeClr val="accent1"/>
          </a:lnRef>
          <a:fillRef idx="0">
            <a:schemeClr val="accent1"/>
          </a:fillRef>
          <a:effectRef idx="0">
            <a:schemeClr val="accent1"/>
          </a:effectRef>
          <a:fontRef idx="minor">
            <a:schemeClr val="tx1"/>
          </a:fontRef>
        </p:style>
      </p:cxnSp>
      <p:pic>
        <p:nvPicPr>
          <p:cNvPr id="24" name="Picture 23"/>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235440" y="6309360"/>
            <a:ext cx="2286000" cy="185288"/>
          </a:xfrm>
          <a:prstGeom prst="rect">
            <a:avLst/>
          </a:prstGeom>
        </p:spPr>
      </p:pic>
    </p:spTree>
    <p:extLst>
      <p:ext uri="{BB962C8B-B14F-4D97-AF65-F5344CB8AC3E}">
        <p14:creationId xmlns:p14="http://schemas.microsoft.com/office/powerpoint/2010/main" val="1904539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52" r:id="rId4"/>
    <p:sldLayoutId id="2147483656" r:id="rId5"/>
    <p:sldLayoutId id="2147483655" r:id="rId6"/>
    <p:sldLayoutId id="2147483657" r:id="rId7"/>
  </p:sldLayoutIdLst>
  <p:transition>
    <p:fade/>
  </p:transition>
  <p:hf sldNum="0" hdr="0" ftr="0" dt="0"/>
  <p:txStyles>
    <p:titleStyle>
      <a:lvl1pPr algn="l" defTabSz="914400" rtl="0" eaLnBrk="1" latinLnBrk="0" hangingPunct="1">
        <a:lnSpc>
          <a:spcPct val="100000"/>
        </a:lnSpc>
        <a:spcBef>
          <a:spcPct val="0"/>
        </a:spcBef>
        <a:buNone/>
        <a:defRPr sz="4000" kern="1200">
          <a:solidFill>
            <a:schemeClr val="bg2"/>
          </a:solidFill>
          <a:latin typeface="+mj-lt"/>
          <a:ea typeface="+mj-ea"/>
          <a:cs typeface="+mj-cs"/>
        </a:defRPr>
      </a:lvl1pPr>
    </p:titleStyle>
    <p:bodyStyle>
      <a:lvl1pPr marL="342900" indent="-342900" algn="l" defTabSz="914400" rtl="0" eaLnBrk="1" latinLnBrk="0" hangingPunct="1">
        <a:lnSpc>
          <a:spcPct val="100000"/>
        </a:lnSpc>
        <a:spcBef>
          <a:spcPts val="1800"/>
        </a:spcBef>
        <a:buClr>
          <a:schemeClr val="bg2"/>
        </a:buClr>
        <a:buFont typeface="Arial"/>
        <a:buChar char="•"/>
        <a:tabLst/>
        <a:defRPr sz="2400" kern="1200">
          <a:solidFill>
            <a:schemeClr val="tx2"/>
          </a:solidFill>
          <a:latin typeface="+mn-lt"/>
          <a:ea typeface="+mn-ea"/>
          <a:cs typeface="+mn-cs"/>
        </a:defRPr>
      </a:lvl1pPr>
      <a:lvl2pPr marL="688975" indent="-344488" algn="l" defTabSz="914400" rtl="0" eaLnBrk="1" latinLnBrk="0" hangingPunct="1">
        <a:lnSpc>
          <a:spcPct val="100000"/>
        </a:lnSpc>
        <a:spcBef>
          <a:spcPts val="600"/>
        </a:spcBef>
        <a:buClr>
          <a:schemeClr val="bg2"/>
        </a:buClr>
        <a:buFont typeface="Courier New" panose="02070309020205020404" pitchFamily="49" charset="0"/>
        <a:buChar char="o"/>
        <a:tabLst/>
        <a:defRPr sz="2000" kern="1200">
          <a:solidFill>
            <a:schemeClr val="tx2"/>
          </a:solidFill>
          <a:latin typeface="+mn-lt"/>
          <a:ea typeface="+mn-ea"/>
          <a:cs typeface="+mn-cs"/>
        </a:defRPr>
      </a:lvl2pPr>
      <a:lvl3pPr marL="1027113" indent="-344488" algn="l" defTabSz="914400" rtl="0" eaLnBrk="1" latinLnBrk="0" hangingPunct="1">
        <a:lnSpc>
          <a:spcPct val="100000"/>
        </a:lnSpc>
        <a:spcBef>
          <a:spcPts val="600"/>
        </a:spcBef>
        <a:buClr>
          <a:schemeClr val="bg2"/>
        </a:buClr>
        <a:buFont typeface="Wingdings" panose="05000000000000000000" pitchFamily="2" charset="2"/>
        <a:buChar char="§"/>
        <a:tabLst/>
        <a:defRPr sz="1800" kern="1200">
          <a:solidFill>
            <a:schemeClr val="tx2"/>
          </a:solidFill>
          <a:latin typeface="+mn-lt"/>
          <a:ea typeface="+mn-ea"/>
          <a:cs typeface="+mn-cs"/>
        </a:defRPr>
      </a:lvl3pPr>
      <a:lvl4pPr marL="1377950" indent="-344488" algn="l" defTabSz="914400" rtl="0" eaLnBrk="1" latinLnBrk="0" hangingPunct="1">
        <a:lnSpc>
          <a:spcPct val="100000"/>
        </a:lnSpc>
        <a:spcBef>
          <a:spcPts val="600"/>
        </a:spcBef>
        <a:buClr>
          <a:schemeClr val="bg2"/>
        </a:buClr>
        <a:buFont typeface="Wingdings" panose="05000000000000000000" pitchFamily="2" charset="2"/>
        <a:buChar char="ú"/>
        <a:tabLst/>
        <a:defRPr sz="1600" kern="1200">
          <a:solidFill>
            <a:schemeClr val="tx2"/>
          </a:solidFill>
          <a:latin typeface="+mn-lt"/>
          <a:ea typeface="+mn-ea"/>
          <a:cs typeface="+mn-cs"/>
        </a:defRPr>
      </a:lvl4pPr>
      <a:lvl5pPr marL="1716088" indent="-344488" algn="l" defTabSz="914400" rtl="0" eaLnBrk="1" latinLnBrk="0" hangingPunct="1">
        <a:lnSpc>
          <a:spcPct val="100000"/>
        </a:lnSpc>
        <a:spcBef>
          <a:spcPts val="600"/>
        </a:spcBef>
        <a:buClr>
          <a:schemeClr val="bg2"/>
        </a:buClr>
        <a:buFont typeface="Arial" panose="020B0604020202020204" pitchFamily="34" charset="0"/>
        <a:buChar char="-"/>
        <a:tabLst/>
        <a:defRPr sz="1400" kern="1200">
          <a:solidFill>
            <a:schemeClr val="tx2"/>
          </a:solidFill>
          <a:latin typeface="+mn-lt"/>
          <a:ea typeface="+mn-ea"/>
          <a:cs typeface="+mn-cs"/>
        </a:defRPr>
      </a:lvl5pPr>
      <a:lvl6pPr marL="2054225" indent="-344488" algn="l" defTabSz="914400" rtl="0" eaLnBrk="1" latinLnBrk="0" hangingPunct="1">
        <a:lnSpc>
          <a:spcPct val="90000"/>
        </a:lnSpc>
        <a:spcBef>
          <a:spcPts val="500"/>
        </a:spcBef>
        <a:buFont typeface="Arial"/>
        <a:buChar char="•"/>
        <a:defRPr sz="1200" kern="1200">
          <a:solidFill>
            <a:schemeClr val="tx2"/>
          </a:solidFill>
          <a:latin typeface="+mn-lt"/>
          <a:ea typeface="+mn-ea"/>
          <a:cs typeface="+mn-cs"/>
        </a:defRPr>
      </a:lvl6pPr>
      <a:lvl7pPr marL="2405063" indent="-346075" algn="l" defTabSz="914400" rtl="0" eaLnBrk="1" latinLnBrk="0" hangingPunct="1">
        <a:lnSpc>
          <a:spcPct val="90000"/>
        </a:lnSpc>
        <a:spcBef>
          <a:spcPts val="500"/>
        </a:spcBef>
        <a:buFont typeface="Courier New" panose="02070309020205020404" pitchFamily="49" charset="0"/>
        <a:buChar char="o"/>
        <a:defRPr sz="1000" kern="1200">
          <a:solidFill>
            <a:schemeClr val="tx2"/>
          </a:solidFill>
          <a:latin typeface="+mn-lt"/>
          <a:ea typeface="+mn-ea"/>
          <a:cs typeface="+mn-cs"/>
        </a:defRPr>
      </a:lvl7pPr>
      <a:lvl8pPr marL="2743200" indent="-339725" algn="l" defTabSz="914400" rtl="0" eaLnBrk="1" latinLnBrk="0" hangingPunct="1">
        <a:lnSpc>
          <a:spcPct val="90000"/>
        </a:lnSpc>
        <a:spcBef>
          <a:spcPts val="500"/>
        </a:spcBef>
        <a:buFont typeface="Wingdings" panose="05000000000000000000" pitchFamily="2" charset="2"/>
        <a:buChar char="§"/>
        <a:defRPr sz="900" kern="1200">
          <a:solidFill>
            <a:schemeClr val="tx2"/>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48487-ECAD-DE1A-F655-5C1FFAE868DD}"/>
              </a:ext>
            </a:extLst>
          </p:cNvPr>
          <p:cNvSpPr>
            <a:spLocks noGrp="1"/>
          </p:cNvSpPr>
          <p:nvPr>
            <p:ph type="ctrTitle"/>
          </p:nvPr>
        </p:nvSpPr>
        <p:spPr/>
        <p:txBody>
          <a:bodyPr/>
          <a:lstStyle/>
          <a:p>
            <a:r>
              <a:rPr lang="en-US" dirty="0"/>
              <a:t>Learning Curve</a:t>
            </a:r>
          </a:p>
        </p:txBody>
      </p:sp>
      <p:sp>
        <p:nvSpPr>
          <p:cNvPr id="3" name="Subtitle 2">
            <a:extLst>
              <a:ext uri="{FF2B5EF4-FFF2-40B4-BE49-F238E27FC236}">
                <a16:creationId xmlns:a16="http://schemas.microsoft.com/office/drawing/2014/main" id="{4ADB92FE-E133-1F9E-9BFF-DC5D5A1C347A}"/>
              </a:ext>
            </a:extLst>
          </p:cNvPr>
          <p:cNvSpPr>
            <a:spLocks noGrp="1"/>
          </p:cNvSpPr>
          <p:nvPr>
            <p:ph type="subTitle" idx="1"/>
          </p:nvPr>
        </p:nvSpPr>
        <p:spPr/>
        <p:txBody>
          <a:bodyPr/>
          <a:lstStyle/>
          <a:p>
            <a:pPr algn="ctr"/>
            <a:br>
              <a:rPr lang="en-US" dirty="0"/>
            </a:br>
            <a:endParaRPr lang="en-US" dirty="0"/>
          </a:p>
        </p:txBody>
      </p:sp>
    </p:spTree>
    <p:extLst>
      <p:ext uri="{BB962C8B-B14F-4D97-AF65-F5344CB8AC3E}">
        <p14:creationId xmlns:p14="http://schemas.microsoft.com/office/powerpoint/2010/main" val="2565074443"/>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28480-4004-51B4-0C1A-0F8F31ED5DC2}"/>
              </a:ext>
            </a:extLst>
          </p:cNvPr>
          <p:cNvSpPr>
            <a:spLocks noGrp="1"/>
          </p:cNvSpPr>
          <p:nvPr>
            <p:ph type="title"/>
          </p:nvPr>
        </p:nvSpPr>
        <p:spPr/>
        <p:txBody>
          <a:bodyPr/>
          <a:lstStyle/>
          <a:p>
            <a:r>
              <a:rPr lang="en-US" dirty="0"/>
              <a:t>Learning A New Surgical Technique</a:t>
            </a:r>
          </a:p>
        </p:txBody>
      </p:sp>
      <p:sp>
        <p:nvSpPr>
          <p:cNvPr id="3" name="Content Placeholder 2">
            <a:extLst>
              <a:ext uri="{FF2B5EF4-FFF2-40B4-BE49-F238E27FC236}">
                <a16:creationId xmlns:a16="http://schemas.microsoft.com/office/drawing/2014/main" id="{64F1E97C-0FE7-AD8E-9627-17A8678B67EC}"/>
              </a:ext>
            </a:extLst>
          </p:cNvPr>
          <p:cNvSpPr>
            <a:spLocks noGrp="1"/>
          </p:cNvSpPr>
          <p:nvPr>
            <p:ph idx="1"/>
          </p:nvPr>
        </p:nvSpPr>
        <p:spPr/>
        <p:txBody>
          <a:bodyPr/>
          <a:lstStyle/>
          <a:p>
            <a:r>
              <a:rPr lang="en-US" dirty="0"/>
              <a:t>How to prepare for my first case? </a:t>
            </a:r>
          </a:p>
          <a:p>
            <a:pPr lvl="1"/>
            <a:r>
              <a:rPr lang="en-US" sz="2200" dirty="0"/>
              <a:t>Ensure all equipment/material is available. </a:t>
            </a:r>
          </a:p>
          <a:p>
            <a:pPr lvl="1"/>
            <a:r>
              <a:rPr lang="en-US" sz="2200" dirty="0"/>
              <a:t>Consider being proctored.</a:t>
            </a:r>
          </a:p>
          <a:p>
            <a:pPr lvl="1"/>
            <a:r>
              <a:rPr lang="en-US" sz="2200" dirty="0"/>
              <a:t>Pick an easy case. </a:t>
            </a:r>
          </a:p>
          <a:p>
            <a:pPr lvl="1"/>
            <a:r>
              <a:rPr lang="en-US" sz="2200" dirty="0"/>
              <a:t>Dry rehearsal. </a:t>
            </a:r>
          </a:p>
          <a:p>
            <a:pPr lvl="1"/>
            <a:r>
              <a:rPr lang="en-US" sz="2200" dirty="0"/>
              <a:t>Avoid time-pressure. </a:t>
            </a:r>
          </a:p>
          <a:p>
            <a:pPr lvl="1"/>
            <a:r>
              <a:rPr lang="en-US" sz="2200" dirty="0"/>
              <a:t>Prepare for unexpected events, complications? </a:t>
            </a:r>
          </a:p>
          <a:p>
            <a:endParaRPr lang="en-US" dirty="0"/>
          </a:p>
        </p:txBody>
      </p:sp>
    </p:spTree>
    <p:extLst>
      <p:ext uri="{BB962C8B-B14F-4D97-AF65-F5344CB8AC3E}">
        <p14:creationId xmlns:p14="http://schemas.microsoft.com/office/powerpoint/2010/main" val="2519185411"/>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28480-4004-51B4-0C1A-0F8F31ED5DC2}"/>
              </a:ext>
            </a:extLst>
          </p:cNvPr>
          <p:cNvSpPr>
            <a:spLocks noGrp="1"/>
          </p:cNvSpPr>
          <p:nvPr>
            <p:ph type="title"/>
          </p:nvPr>
        </p:nvSpPr>
        <p:spPr/>
        <p:txBody>
          <a:bodyPr/>
          <a:lstStyle/>
          <a:p>
            <a:r>
              <a:rPr lang="en-US" dirty="0"/>
              <a:t>Learning A New Surgical Technique</a:t>
            </a:r>
          </a:p>
        </p:txBody>
      </p:sp>
      <p:sp>
        <p:nvSpPr>
          <p:cNvPr id="3" name="Content Placeholder 2">
            <a:extLst>
              <a:ext uri="{FF2B5EF4-FFF2-40B4-BE49-F238E27FC236}">
                <a16:creationId xmlns:a16="http://schemas.microsoft.com/office/drawing/2014/main" id="{64F1E97C-0FE7-AD8E-9627-17A8678B67EC}"/>
              </a:ext>
            </a:extLst>
          </p:cNvPr>
          <p:cNvSpPr>
            <a:spLocks noGrp="1"/>
          </p:cNvSpPr>
          <p:nvPr>
            <p:ph idx="1"/>
          </p:nvPr>
        </p:nvSpPr>
        <p:spPr/>
        <p:txBody>
          <a:bodyPr/>
          <a:lstStyle/>
          <a:p>
            <a:r>
              <a:rPr lang="en-US" dirty="0"/>
              <a:t>Medico-legal Issues  </a:t>
            </a:r>
          </a:p>
          <a:p>
            <a:pPr lvl="1"/>
            <a:r>
              <a:rPr lang="en-US" sz="2200" dirty="0"/>
              <a:t>Am I covered by my malpractice insurance? </a:t>
            </a:r>
          </a:p>
          <a:p>
            <a:pPr lvl="1"/>
            <a:r>
              <a:rPr lang="en-US" sz="2200" dirty="0"/>
              <a:t>Do I tell the patient it is my first case? </a:t>
            </a:r>
          </a:p>
          <a:p>
            <a:pPr lvl="1"/>
            <a:r>
              <a:rPr lang="en-US" sz="2200" dirty="0"/>
              <a:t>Do I supplement the consent process?  </a:t>
            </a:r>
          </a:p>
          <a:p>
            <a:pPr lvl="1"/>
            <a:r>
              <a:rPr lang="en-US" sz="2200" dirty="0"/>
              <a:t>Inform patient about presence of rep (if applicable)?</a:t>
            </a:r>
          </a:p>
          <a:p>
            <a:endParaRPr lang="en-US" dirty="0"/>
          </a:p>
        </p:txBody>
      </p:sp>
    </p:spTree>
    <p:extLst>
      <p:ext uri="{BB962C8B-B14F-4D97-AF65-F5344CB8AC3E}">
        <p14:creationId xmlns:p14="http://schemas.microsoft.com/office/powerpoint/2010/main" val="3597743683"/>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09CCF13-AACC-8AB2-3BFD-1466D59CF5C8}"/>
              </a:ext>
            </a:extLst>
          </p:cNvPr>
          <p:cNvSpPr>
            <a:spLocks noGrp="1"/>
          </p:cNvSpPr>
          <p:nvPr>
            <p:ph type="title"/>
          </p:nvPr>
        </p:nvSpPr>
        <p:spPr/>
        <p:txBody>
          <a:bodyPr/>
          <a:lstStyle/>
          <a:p>
            <a:r>
              <a:rPr lang="en-US" dirty="0"/>
              <a:t>Ethics of Learning New Techniques</a:t>
            </a:r>
          </a:p>
        </p:txBody>
      </p:sp>
      <p:sp>
        <p:nvSpPr>
          <p:cNvPr id="5" name="Content Placeholder 4">
            <a:extLst>
              <a:ext uri="{FF2B5EF4-FFF2-40B4-BE49-F238E27FC236}">
                <a16:creationId xmlns:a16="http://schemas.microsoft.com/office/drawing/2014/main" id="{D02B93CA-DE60-7299-0068-49E4B170B248}"/>
              </a:ext>
            </a:extLst>
          </p:cNvPr>
          <p:cNvSpPr>
            <a:spLocks noGrp="1"/>
          </p:cNvSpPr>
          <p:nvPr>
            <p:ph idx="1"/>
          </p:nvPr>
        </p:nvSpPr>
        <p:spPr/>
        <p:txBody>
          <a:bodyPr/>
          <a:lstStyle/>
          <a:p>
            <a:r>
              <a:rPr lang="en-US" dirty="0"/>
              <a:t>Components of competency or user proficiency include: </a:t>
            </a:r>
          </a:p>
          <a:p>
            <a:pPr lvl="1"/>
            <a:r>
              <a:rPr lang="en-US" sz="2200" dirty="0"/>
              <a:t>Patient selection </a:t>
            </a:r>
          </a:p>
          <a:p>
            <a:pPr lvl="1"/>
            <a:r>
              <a:rPr lang="en-US" sz="2200" dirty="0"/>
              <a:t>Pre-operative evaluation and preparation</a:t>
            </a:r>
          </a:p>
          <a:p>
            <a:pPr lvl="1"/>
            <a:r>
              <a:rPr lang="en-US" sz="2200" dirty="0"/>
              <a:t>Familiarity with instrumentation</a:t>
            </a:r>
          </a:p>
          <a:p>
            <a:pPr lvl="1"/>
            <a:r>
              <a:rPr lang="en-US" sz="2200" dirty="0"/>
              <a:t>Surgical skills/judgment</a:t>
            </a:r>
          </a:p>
          <a:p>
            <a:pPr lvl="1"/>
            <a:r>
              <a:rPr lang="en-US" sz="2200" dirty="0"/>
              <a:t>Safe, expeditious completion of the procedure</a:t>
            </a:r>
          </a:p>
          <a:p>
            <a:pPr lvl="1"/>
            <a:r>
              <a:rPr lang="en-US" sz="2200" dirty="0"/>
              <a:t>A post-operative plan, and complication avoidance</a:t>
            </a:r>
          </a:p>
          <a:p>
            <a:endParaRPr lang="en-US" dirty="0"/>
          </a:p>
        </p:txBody>
      </p:sp>
    </p:spTree>
    <p:extLst>
      <p:ext uri="{BB962C8B-B14F-4D97-AF65-F5344CB8AC3E}">
        <p14:creationId xmlns:p14="http://schemas.microsoft.com/office/powerpoint/2010/main" val="2682626874"/>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09CCF13-AACC-8AB2-3BFD-1466D59CF5C8}"/>
              </a:ext>
            </a:extLst>
          </p:cNvPr>
          <p:cNvSpPr>
            <a:spLocks noGrp="1"/>
          </p:cNvSpPr>
          <p:nvPr>
            <p:ph type="title"/>
          </p:nvPr>
        </p:nvSpPr>
        <p:spPr/>
        <p:txBody>
          <a:bodyPr/>
          <a:lstStyle/>
          <a:p>
            <a:r>
              <a:rPr lang="en-US" dirty="0"/>
              <a:t>Ethics of Learning New Techniques</a:t>
            </a:r>
          </a:p>
        </p:txBody>
      </p:sp>
      <p:sp>
        <p:nvSpPr>
          <p:cNvPr id="5" name="Content Placeholder 4">
            <a:extLst>
              <a:ext uri="{FF2B5EF4-FFF2-40B4-BE49-F238E27FC236}">
                <a16:creationId xmlns:a16="http://schemas.microsoft.com/office/drawing/2014/main" id="{D02B93CA-DE60-7299-0068-49E4B170B248}"/>
              </a:ext>
            </a:extLst>
          </p:cNvPr>
          <p:cNvSpPr>
            <a:spLocks noGrp="1"/>
          </p:cNvSpPr>
          <p:nvPr>
            <p:ph idx="1"/>
          </p:nvPr>
        </p:nvSpPr>
        <p:spPr/>
        <p:txBody>
          <a:bodyPr/>
          <a:lstStyle/>
          <a:p>
            <a:r>
              <a:rPr lang="en-US" dirty="0"/>
              <a:t>The ophthalmologist is ready to perform a new technique when he or she is sufficiently proficient.</a:t>
            </a:r>
          </a:p>
          <a:p>
            <a:r>
              <a:rPr lang="en-US" dirty="0"/>
              <a:t>Typically, hospitals have stringent guidelines governing acquisition of new procedures, usually under the supervision of a senior staff member.</a:t>
            </a:r>
          </a:p>
          <a:p>
            <a:r>
              <a:rPr lang="en-US" dirty="0"/>
              <a:t>Managed care entities may have their own guidelines, and these should be reviewed carefully.</a:t>
            </a:r>
          </a:p>
          <a:p>
            <a:endParaRPr lang="en-US" dirty="0"/>
          </a:p>
        </p:txBody>
      </p:sp>
    </p:spTree>
    <p:extLst>
      <p:ext uri="{BB962C8B-B14F-4D97-AF65-F5344CB8AC3E}">
        <p14:creationId xmlns:p14="http://schemas.microsoft.com/office/powerpoint/2010/main" val="3057248044"/>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22A98EF-9B89-9121-983B-03E03DBA7FD7}"/>
              </a:ext>
            </a:extLst>
          </p:cNvPr>
          <p:cNvSpPr>
            <a:spLocks noGrp="1"/>
          </p:cNvSpPr>
          <p:nvPr>
            <p:ph type="title"/>
          </p:nvPr>
        </p:nvSpPr>
        <p:spPr/>
        <p:txBody>
          <a:bodyPr/>
          <a:lstStyle/>
          <a:p>
            <a:r>
              <a:rPr lang="en-US" dirty="0"/>
              <a:t>Conclusion </a:t>
            </a:r>
          </a:p>
        </p:txBody>
      </p:sp>
      <p:sp>
        <p:nvSpPr>
          <p:cNvPr id="5" name="Content Placeholder 4">
            <a:extLst>
              <a:ext uri="{FF2B5EF4-FFF2-40B4-BE49-F238E27FC236}">
                <a16:creationId xmlns:a16="http://schemas.microsoft.com/office/drawing/2014/main" id="{52F74047-8AF9-53CD-013A-996536129081}"/>
              </a:ext>
            </a:extLst>
          </p:cNvPr>
          <p:cNvSpPr>
            <a:spLocks noGrp="1"/>
          </p:cNvSpPr>
          <p:nvPr>
            <p:ph idx="1"/>
          </p:nvPr>
        </p:nvSpPr>
        <p:spPr/>
        <p:txBody>
          <a:bodyPr/>
          <a:lstStyle/>
          <a:p>
            <a:r>
              <a:rPr lang="en-US" dirty="0"/>
              <a:t>A "learning curve" is an integral part of acquiring new skills which all ophthalmologists work through at various stages in their careers.</a:t>
            </a:r>
          </a:p>
          <a:p>
            <a:r>
              <a:rPr lang="en-US" dirty="0"/>
              <a:t>A careful, honest, and ethical approach will distinguish the competent ophthalmologist as he or she learns a new technique.</a:t>
            </a:r>
          </a:p>
          <a:p>
            <a:r>
              <a:rPr lang="en-US" dirty="0"/>
              <a:t>This will help place the patient first, minimize the risk of complications, and allow the ophthalmologist to gain technical expertise with confidence.</a:t>
            </a:r>
          </a:p>
          <a:p>
            <a:endParaRPr lang="en-US" dirty="0"/>
          </a:p>
        </p:txBody>
      </p:sp>
    </p:spTree>
    <p:extLst>
      <p:ext uri="{BB962C8B-B14F-4D97-AF65-F5344CB8AC3E}">
        <p14:creationId xmlns:p14="http://schemas.microsoft.com/office/powerpoint/2010/main" val="4282509830"/>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C50770-9307-4D7A-2E3C-B8CBC9D58CAA}"/>
              </a:ext>
            </a:extLst>
          </p:cNvPr>
          <p:cNvSpPr>
            <a:spLocks noGrp="1"/>
          </p:cNvSpPr>
          <p:nvPr>
            <p:ph type="title"/>
          </p:nvPr>
        </p:nvSpPr>
        <p:spPr/>
        <p:txBody>
          <a:bodyPr/>
          <a:lstStyle/>
          <a:p>
            <a:r>
              <a:rPr lang="en-US" dirty="0"/>
              <a:t>Why is this Topic Important?</a:t>
            </a:r>
          </a:p>
        </p:txBody>
      </p:sp>
      <p:sp>
        <p:nvSpPr>
          <p:cNvPr id="5" name="Content Placeholder 4">
            <a:extLst>
              <a:ext uri="{FF2B5EF4-FFF2-40B4-BE49-F238E27FC236}">
                <a16:creationId xmlns:a16="http://schemas.microsoft.com/office/drawing/2014/main" id="{7AE425E3-2E0B-6410-87CC-10E3D94C1641}"/>
              </a:ext>
            </a:extLst>
          </p:cNvPr>
          <p:cNvSpPr>
            <a:spLocks noGrp="1"/>
          </p:cNvSpPr>
          <p:nvPr>
            <p:ph idx="1"/>
          </p:nvPr>
        </p:nvSpPr>
        <p:spPr>
          <a:xfrm>
            <a:off x="609600" y="1676400"/>
            <a:ext cx="6705600" cy="4114800"/>
          </a:xfrm>
        </p:spPr>
        <p:txBody>
          <a:bodyPr/>
          <a:lstStyle/>
          <a:p>
            <a:r>
              <a:rPr lang="en-US" dirty="0"/>
              <a:t>Has the potential to impact each patient interaction.</a:t>
            </a:r>
          </a:p>
          <a:p>
            <a:r>
              <a:rPr lang="en-US" dirty="0"/>
              <a:t>Lifelong Learning is important to the ophthalmologist and </a:t>
            </a:r>
            <a:br>
              <a:rPr lang="en-US" dirty="0"/>
            </a:br>
            <a:r>
              <a:rPr lang="en-US" dirty="0"/>
              <a:t>to patents. </a:t>
            </a:r>
          </a:p>
          <a:p>
            <a:r>
              <a:rPr lang="en-US" dirty="0"/>
              <a:t>Integrity of the profession</a:t>
            </a:r>
          </a:p>
          <a:p>
            <a:endParaRPr lang="en-US" dirty="0"/>
          </a:p>
        </p:txBody>
      </p:sp>
      <p:pic>
        <p:nvPicPr>
          <p:cNvPr id="6" name="Picture 5">
            <a:extLst>
              <a:ext uri="{FF2B5EF4-FFF2-40B4-BE49-F238E27FC236}">
                <a16:creationId xmlns:a16="http://schemas.microsoft.com/office/drawing/2014/main" id="{791B3BD5-4492-0088-26BD-C9EEA0BED25E}"/>
              </a:ext>
            </a:extLst>
          </p:cNvPr>
          <p:cNvPicPr>
            <a:picLocks noChangeAspect="1"/>
          </p:cNvPicPr>
          <p:nvPr/>
        </p:nvPicPr>
        <p:blipFill>
          <a:blip r:embed="rId2"/>
          <a:stretch>
            <a:fillRect/>
          </a:stretch>
        </p:blipFill>
        <p:spPr>
          <a:xfrm>
            <a:off x="7543800" y="1839995"/>
            <a:ext cx="2993315" cy="3178010"/>
          </a:xfrm>
          <a:prstGeom prst="rect">
            <a:avLst/>
          </a:prstGeom>
        </p:spPr>
      </p:pic>
    </p:spTree>
    <p:extLst>
      <p:ext uri="{BB962C8B-B14F-4D97-AF65-F5344CB8AC3E}">
        <p14:creationId xmlns:p14="http://schemas.microsoft.com/office/powerpoint/2010/main" val="2884594950"/>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F4D57A4-5E2E-5294-36D4-7C72F1D0D359}"/>
              </a:ext>
            </a:extLst>
          </p:cNvPr>
          <p:cNvSpPr>
            <a:spLocks noGrp="1"/>
          </p:cNvSpPr>
          <p:nvPr>
            <p:ph type="title"/>
          </p:nvPr>
        </p:nvSpPr>
        <p:spPr/>
        <p:txBody>
          <a:bodyPr/>
          <a:lstStyle/>
          <a:p>
            <a:r>
              <a:rPr lang="en-US" dirty="0"/>
              <a:t>Learning New Techniques</a:t>
            </a:r>
          </a:p>
        </p:txBody>
      </p:sp>
      <p:sp>
        <p:nvSpPr>
          <p:cNvPr id="5" name="Content Placeholder 4">
            <a:extLst>
              <a:ext uri="{FF2B5EF4-FFF2-40B4-BE49-F238E27FC236}">
                <a16:creationId xmlns:a16="http://schemas.microsoft.com/office/drawing/2014/main" id="{1D2B6EB0-D37E-9FD0-133A-A9D1F0BA29B9}"/>
              </a:ext>
            </a:extLst>
          </p:cNvPr>
          <p:cNvSpPr>
            <a:spLocks noGrp="1"/>
          </p:cNvSpPr>
          <p:nvPr>
            <p:ph idx="1"/>
          </p:nvPr>
        </p:nvSpPr>
        <p:spPr/>
        <p:txBody>
          <a:bodyPr/>
          <a:lstStyle/>
          <a:p>
            <a:r>
              <a:rPr lang="en-US" dirty="0"/>
              <a:t>Technology available to ophthalmologists is developing rapidly. </a:t>
            </a:r>
          </a:p>
          <a:p>
            <a:r>
              <a:rPr lang="en-US" dirty="0"/>
              <a:t>Not difficult for experienced ophthalmologists to assimilate new modifications of familiar techniques (IOLs, incision size, trephine)</a:t>
            </a:r>
          </a:p>
          <a:p>
            <a:r>
              <a:rPr lang="en-US" dirty="0"/>
              <a:t>However, formal study should be undertaken to achieve competence for new techniques requiring skills that differ significantly from prior experience.</a:t>
            </a:r>
          </a:p>
          <a:p>
            <a:pPr marL="0" indent="0">
              <a:buNone/>
            </a:pPr>
            <a:endParaRPr lang="en-US" dirty="0"/>
          </a:p>
        </p:txBody>
      </p:sp>
    </p:spTree>
    <p:extLst>
      <p:ext uri="{BB962C8B-B14F-4D97-AF65-F5344CB8AC3E}">
        <p14:creationId xmlns:p14="http://schemas.microsoft.com/office/powerpoint/2010/main" val="126589397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73186-D041-B347-721D-A831E4A7E97F}"/>
              </a:ext>
            </a:extLst>
          </p:cNvPr>
          <p:cNvSpPr>
            <a:spLocks noGrp="1"/>
          </p:cNvSpPr>
          <p:nvPr>
            <p:ph type="title"/>
          </p:nvPr>
        </p:nvSpPr>
        <p:spPr/>
        <p:txBody>
          <a:bodyPr/>
          <a:lstStyle/>
          <a:p>
            <a:r>
              <a:rPr lang="en-US" dirty="0"/>
              <a:t>Ethical Issues </a:t>
            </a:r>
          </a:p>
        </p:txBody>
      </p:sp>
      <p:sp>
        <p:nvSpPr>
          <p:cNvPr id="3" name="Content Placeholder 2">
            <a:extLst>
              <a:ext uri="{FF2B5EF4-FFF2-40B4-BE49-F238E27FC236}">
                <a16:creationId xmlns:a16="http://schemas.microsoft.com/office/drawing/2014/main" id="{A88D2455-7243-6D21-6CDB-0ED513E84CE9}"/>
              </a:ext>
            </a:extLst>
          </p:cNvPr>
          <p:cNvSpPr>
            <a:spLocks noGrp="1"/>
          </p:cNvSpPr>
          <p:nvPr>
            <p:ph idx="1"/>
          </p:nvPr>
        </p:nvSpPr>
        <p:spPr/>
        <p:txBody>
          <a:bodyPr/>
          <a:lstStyle/>
          <a:p>
            <a:r>
              <a:rPr lang="en-US" dirty="0"/>
              <a:t>What are the ethical and practical aspects of learning new techniques following residency and what is the ophthalmologist's responsibility to patients, colleagues, and him or herself, with respect to the "learning curve"?</a:t>
            </a:r>
          </a:p>
          <a:p>
            <a:r>
              <a:rPr lang="en-US" dirty="0"/>
              <a:t>Applicable rules of the Code of Ethics:</a:t>
            </a:r>
          </a:p>
          <a:p>
            <a:pPr lvl="1"/>
            <a:r>
              <a:rPr lang="en-US" sz="2200" dirty="0"/>
              <a:t>Rule 2: Informed Consent</a:t>
            </a:r>
          </a:p>
          <a:p>
            <a:pPr lvl="1"/>
            <a:r>
              <a:rPr lang="en-US" sz="2200" dirty="0"/>
              <a:t>Rule 9. Medical and Surgical Procedures</a:t>
            </a:r>
          </a:p>
          <a:p>
            <a:pPr lvl="1"/>
            <a:r>
              <a:rPr lang="en-US" sz="2200" dirty="0"/>
              <a:t>Rule 15. Conflict of Interest</a:t>
            </a:r>
          </a:p>
          <a:p>
            <a:endParaRPr lang="en-US" dirty="0"/>
          </a:p>
        </p:txBody>
      </p:sp>
    </p:spTree>
    <p:extLst>
      <p:ext uri="{BB962C8B-B14F-4D97-AF65-F5344CB8AC3E}">
        <p14:creationId xmlns:p14="http://schemas.microsoft.com/office/powerpoint/2010/main" val="326928763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869FCA3-E569-236E-B8B5-7DFE2B7F1EFF}"/>
              </a:ext>
            </a:extLst>
          </p:cNvPr>
          <p:cNvSpPr>
            <a:spLocks noGrp="1"/>
          </p:cNvSpPr>
          <p:nvPr>
            <p:ph type="title"/>
          </p:nvPr>
        </p:nvSpPr>
        <p:spPr/>
        <p:txBody>
          <a:bodyPr/>
          <a:lstStyle/>
          <a:p>
            <a:r>
              <a:rPr lang="en-US" dirty="0"/>
              <a:t>Ethics of Learning New Techniques</a:t>
            </a:r>
          </a:p>
        </p:txBody>
      </p:sp>
      <p:sp>
        <p:nvSpPr>
          <p:cNvPr id="5" name="Content Placeholder 4">
            <a:extLst>
              <a:ext uri="{FF2B5EF4-FFF2-40B4-BE49-F238E27FC236}">
                <a16:creationId xmlns:a16="http://schemas.microsoft.com/office/drawing/2014/main" id="{71CE741F-D7F1-316E-7E37-8B3338B014E2}"/>
              </a:ext>
            </a:extLst>
          </p:cNvPr>
          <p:cNvSpPr>
            <a:spLocks noGrp="1"/>
          </p:cNvSpPr>
          <p:nvPr>
            <p:ph idx="1"/>
          </p:nvPr>
        </p:nvSpPr>
        <p:spPr/>
        <p:txBody>
          <a:bodyPr/>
          <a:lstStyle/>
          <a:p>
            <a:r>
              <a:rPr lang="en-US" dirty="0"/>
              <a:t>When a decision is made to incorporate new techniques or technology into one's practice, a commitment to formal study is recommended. </a:t>
            </a:r>
          </a:p>
          <a:p>
            <a:r>
              <a:rPr lang="en-US" dirty="0"/>
              <a:t>The extent of formal study depends upon the degree to which the new technology varies from previously learned skills. </a:t>
            </a:r>
          </a:p>
          <a:p>
            <a:r>
              <a:rPr lang="en-US" dirty="0"/>
              <a:t>Additionally, new technology may require certification. However, successful completion does not necessarily signify an individual's clinical competence in a specific procedure</a:t>
            </a:r>
          </a:p>
          <a:p>
            <a:endParaRPr lang="en-US" dirty="0"/>
          </a:p>
        </p:txBody>
      </p:sp>
    </p:spTree>
    <p:extLst>
      <p:ext uri="{BB962C8B-B14F-4D97-AF65-F5344CB8AC3E}">
        <p14:creationId xmlns:p14="http://schemas.microsoft.com/office/powerpoint/2010/main" val="4022767770"/>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28480-4004-51B4-0C1A-0F8F31ED5DC2}"/>
              </a:ext>
            </a:extLst>
          </p:cNvPr>
          <p:cNvSpPr>
            <a:spLocks noGrp="1"/>
          </p:cNvSpPr>
          <p:nvPr>
            <p:ph type="title"/>
          </p:nvPr>
        </p:nvSpPr>
        <p:spPr/>
        <p:txBody>
          <a:bodyPr/>
          <a:lstStyle/>
          <a:p>
            <a:r>
              <a:rPr lang="en-US" dirty="0"/>
              <a:t>Learning A New Surgical Technique</a:t>
            </a:r>
          </a:p>
        </p:txBody>
      </p:sp>
      <p:sp>
        <p:nvSpPr>
          <p:cNvPr id="3" name="Content Placeholder 2">
            <a:extLst>
              <a:ext uri="{FF2B5EF4-FFF2-40B4-BE49-F238E27FC236}">
                <a16:creationId xmlns:a16="http://schemas.microsoft.com/office/drawing/2014/main" id="{64F1E97C-0FE7-AD8E-9627-17A8678B67EC}"/>
              </a:ext>
            </a:extLst>
          </p:cNvPr>
          <p:cNvSpPr>
            <a:spLocks noGrp="1"/>
          </p:cNvSpPr>
          <p:nvPr>
            <p:ph idx="1"/>
          </p:nvPr>
        </p:nvSpPr>
        <p:spPr/>
        <p:txBody>
          <a:bodyPr/>
          <a:lstStyle/>
          <a:p>
            <a:r>
              <a:rPr lang="en-US" dirty="0"/>
              <a:t>Should I learn it?</a:t>
            </a:r>
          </a:p>
          <a:p>
            <a:r>
              <a:rPr lang="en-US" dirty="0"/>
              <a:t>Am I qualified?</a:t>
            </a:r>
          </a:p>
          <a:p>
            <a:r>
              <a:rPr lang="en-US" dirty="0"/>
              <a:t>Where should I learn it?</a:t>
            </a:r>
          </a:p>
          <a:p>
            <a:r>
              <a:rPr lang="en-US" dirty="0"/>
              <a:t>How do I prepare for my first case?</a:t>
            </a:r>
          </a:p>
          <a:p>
            <a:r>
              <a:rPr lang="en-US" dirty="0"/>
              <a:t>Medico-legal issues?</a:t>
            </a:r>
          </a:p>
          <a:p>
            <a:endParaRPr lang="en-US" dirty="0"/>
          </a:p>
        </p:txBody>
      </p:sp>
    </p:spTree>
    <p:extLst>
      <p:ext uri="{BB962C8B-B14F-4D97-AF65-F5344CB8AC3E}">
        <p14:creationId xmlns:p14="http://schemas.microsoft.com/office/powerpoint/2010/main" val="3935254067"/>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28480-4004-51B4-0C1A-0F8F31ED5DC2}"/>
              </a:ext>
            </a:extLst>
          </p:cNvPr>
          <p:cNvSpPr>
            <a:spLocks noGrp="1"/>
          </p:cNvSpPr>
          <p:nvPr>
            <p:ph type="title"/>
          </p:nvPr>
        </p:nvSpPr>
        <p:spPr/>
        <p:txBody>
          <a:bodyPr/>
          <a:lstStyle/>
          <a:p>
            <a:r>
              <a:rPr lang="en-US" dirty="0"/>
              <a:t>Learning A New Surgical Technique</a:t>
            </a:r>
          </a:p>
        </p:txBody>
      </p:sp>
      <p:sp>
        <p:nvSpPr>
          <p:cNvPr id="3" name="Content Placeholder 2">
            <a:extLst>
              <a:ext uri="{FF2B5EF4-FFF2-40B4-BE49-F238E27FC236}">
                <a16:creationId xmlns:a16="http://schemas.microsoft.com/office/drawing/2014/main" id="{64F1E97C-0FE7-AD8E-9627-17A8678B67EC}"/>
              </a:ext>
            </a:extLst>
          </p:cNvPr>
          <p:cNvSpPr>
            <a:spLocks noGrp="1"/>
          </p:cNvSpPr>
          <p:nvPr>
            <p:ph idx="1"/>
          </p:nvPr>
        </p:nvSpPr>
        <p:spPr/>
        <p:txBody>
          <a:bodyPr/>
          <a:lstStyle/>
          <a:p>
            <a:r>
              <a:rPr lang="en-US" dirty="0"/>
              <a:t>Should I learn it? </a:t>
            </a:r>
          </a:p>
          <a:p>
            <a:pPr lvl="1"/>
            <a:r>
              <a:rPr lang="en-US" sz="2200" dirty="0"/>
              <a:t>How will it help my patient population?</a:t>
            </a:r>
          </a:p>
          <a:p>
            <a:pPr lvl="1"/>
            <a:r>
              <a:rPr lang="en-US" sz="2200" dirty="0"/>
              <a:t>Do I have adequate patient volume? </a:t>
            </a:r>
          </a:p>
          <a:p>
            <a:pPr lvl="1"/>
            <a:r>
              <a:rPr lang="en-US" sz="2200" dirty="0"/>
              <a:t>Where is the evidence?</a:t>
            </a:r>
          </a:p>
          <a:p>
            <a:pPr lvl="1"/>
            <a:r>
              <a:rPr lang="en-US" sz="2200" dirty="0"/>
              <a:t>Is the evidence reliable? </a:t>
            </a:r>
          </a:p>
          <a:p>
            <a:pPr lvl="1"/>
            <a:r>
              <a:rPr lang="en-US" sz="2200" dirty="0"/>
              <a:t>Research?</a:t>
            </a:r>
          </a:p>
          <a:p>
            <a:pPr lvl="2"/>
            <a:r>
              <a:rPr lang="en-US" sz="2000" dirty="0"/>
              <a:t>Commercial entity?</a:t>
            </a:r>
          </a:p>
          <a:p>
            <a:pPr lvl="2"/>
            <a:r>
              <a:rPr lang="en-US" sz="2000" dirty="0"/>
              <a:t>Peer-reviewed literature?</a:t>
            </a:r>
          </a:p>
          <a:p>
            <a:pPr lvl="2"/>
            <a:r>
              <a:rPr lang="en-US" sz="2000" dirty="0"/>
              <a:t>FDA Trial? </a:t>
            </a:r>
          </a:p>
          <a:p>
            <a:endParaRPr lang="en-US" dirty="0"/>
          </a:p>
        </p:txBody>
      </p:sp>
    </p:spTree>
    <p:extLst>
      <p:ext uri="{BB962C8B-B14F-4D97-AF65-F5344CB8AC3E}">
        <p14:creationId xmlns:p14="http://schemas.microsoft.com/office/powerpoint/2010/main" val="64879344"/>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28480-4004-51B4-0C1A-0F8F31ED5DC2}"/>
              </a:ext>
            </a:extLst>
          </p:cNvPr>
          <p:cNvSpPr>
            <a:spLocks noGrp="1"/>
          </p:cNvSpPr>
          <p:nvPr>
            <p:ph type="title"/>
          </p:nvPr>
        </p:nvSpPr>
        <p:spPr/>
        <p:txBody>
          <a:bodyPr/>
          <a:lstStyle/>
          <a:p>
            <a:r>
              <a:rPr lang="en-US" dirty="0"/>
              <a:t>Learning A New Surgical Technique</a:t>
            </a:r>
          </a:p>
        </p:txBody>
      </p:sp>
      <p:sp>
        <p:nvSpPr>
          <p:cNvPr id="3" name="Content Placeholder 2">
            <a:extLst>
              <a:ext uri="{FF2B5EF4-FFF2-40B4-BE49-F238E27FC236}">
                <a16:creationId xmlns:a16="http://schemas.microsoft.com/office/drawing/2014/main" id="{64F1E97C-0FE7-AD8E-9627-17A8678B67EC}"/>
              </a:ext>
            </a:extLst>
          </p:cNvPr>
          <p:cNvSpPr>
            <a:spLocks noGrp="1"/>
          </p:cNvSpPr>
          <p:nvPr>
            <p:ph idx="1"/>
          </p:nvPr>
        </p:nvSpPr>
        <p:spPr/>
        <p:txBody>
          <a:bodyPr/>
          <a:lstStyle/>
          <a:p>
            <a:r>
              <a:rPr lang="en-US" dirty="0"/>
              <a:t>Am I qualified? </a:t>
            </a:r>
          </a:p>
          <a:p>
            <a:pPr lvl="1"/>
            <a:r>
              <a:rPr lang="en-US" sz="2200" dirty="0"/>
              <a:t>What training and skills are required? </a:t>
            </a:r>
          </a:p>
          <a:p>
            <a:pPr lvl="1"/>
            <a:r>
              <a:rPr lang="en-US" sz="2200" dirty="0"/>
              <a:t>Do I have access to the necessary equipment? </a:t>
            </a:r>
          </a:p>
          <a:p>
            <a:pPr lvl="1"/>
            <a:r>
              <a:rPr lang="en-US" sz="2200" dirty="0"/>
              <a:t>Will my staff need specific training? </a:t>
            </a:r>
          </a:p>
          <a:p>
            <a:endParaRPr lang="en-US" dirty="0"/>
          </a:p>
        </p:txBody>
      </p:sp>
    </p:spTree>
    <p:extLst>
      <p:ext uri="{BB962C8B-B14F-4D97-AF65-F5344CB8AC3E}">
        <p14:creationId xmlns:p14="http://schemas.microsoft.com/office/powerpoint/2010/main" val="3846549879"/>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28480-4004-51B4-0C1A-0F8F31ED5DC2}"/>
              </a:ext>
            </a:extLst>
          </p:cNvPr>
          <p:cNvSpPr>
            <a:spLocks noGrp="1"/>
          </p:cNvSpPr>
          <p:nvPr>
            <p:ph type="title"/>
          </p:nvPr>
        </p:nvSpPr>
        <p:spPr/>
        <p:txBody>
          <a:bodyPr/>
          <a:lstStyle/>
          <a:p>
            <a:r>
              <a:rPr lang="en-US" dirty="0"/>
              <a:t>Learning A New Surgical Technique</a:t>
            </a:r>
          </a:p>
        </p:txBody>
      </p:sp>
      <p:sp>
        <p:nvSpPr>
          <p:cNvPr id="3" name="Content Placeholder 2">
            <a:extLst>
              <a:ext uri="{FF2B5EF4-FFF2-40B4-BE49-F238E27FC236}">
                <a16:creationId xmlns:a16="http://schemas.microsoft.com/office/drawing/2014/main" id="{64F1E97C-0FE7-AD8E-9627-17A8678B67EC}"/>
              </a:ext>
            </a:extLst>
          </p:cNvPr>
          <p:cNvSpPr>
            <a:spLocks noGrp="1"/>
          </p:cNvSpPr>
          <p:nvPr>
            <p:ph idx="1"/>
          </p:nvPr>
        </p:nvSpPr>
        <p:spPr/>
        <p:txBody>
          <a:bodyPr/>
          <a:lstStyle/>
          <a:p>
            <a:r>
              <a:rPr lang="en-US" dirty="0"/>
              <a:t>Where should I learn the new technique? </a:t>
            </a:r>
          </a:p>
          <a:p>
            <a:pPr lvl="1"/>
            <a:r>
              <a:rPr lang="en-US" sz="2200" dirty="0"/>
              <a:t>Scientific meetings (AAO, ASCRS…)?</a:t>
            </a:r>
          </a:p>
          <a:p>
            <a:pPr lvl="1"/>
            <a:r>
              <a:rPr lang="en-US" sz="2200" dirty="0"/>
              <a:t>Company sponsored course/wet lab?</a:t>
            </a:r>
          </a:p>
          <a:p>
            <a:pPr lvl="1"/>
            <a:r>
              <a:rPr lang="en-US" sz="2200" dirty="0"/>
              <a:t>Books? Surgical Videos? YouTube? </a:t>
            </a:r>
          </a:p>
          <a:p>
            <a:pPr lvl="1"/>
            <a:r>
              <a:rPr lang="en-US" sz="2200" dirty="0"/>
              <a:t>Talk with Reps?</a:t>
            </a:r>
          </a:p>
          <a:p>
            <a:pPr lvl="1"/>
            <a:r>
              <a:rPr lang="en-US" sz="2200" dirty="0"/>
              <a:t>Hands on course? </a:t>
            </a:r>
          </a:p>
          <a:p>
            <a:pPr lvl="1"/>
            <a:r>
              <a:rPr lang="en-US" sz="2200" dirty="0"/>
              <a:t>Visit a colleague? </a:t>
            </a:r>
          </a:p>
          <a:p>
            <a:endParaRPr lang="en-US" dirty="0"/>
          </a:p>
        </p:txBody>
      </p:sp>
    </p:spTree>
    <p:extLst>
      <p:ext uri="{BB962C8B-B14F-4D97-AF65-F5344CB8AC3E}">
        <p14:creationId xmlns:p14="http://schemas.microsoft.com/office/powerpoint/2010/main" val="799013229"/>
      </p:ext>
    </p:extLst>
  </p:cSld>
  <p:clrMapOvr>
    <a:masterClrMapping/>
  </p:clrMapOvr>
  <p:transition>
    <p:fade/>
  </p:transition>
</p:sld>
</file>

<file path=ppt/theme/theme1.xml><?xml version="1.0" encoding="utf-8"?>
<a:theme xmlns:a="http://schemas.openxmlformats.org/drawingml/2006/main" name="AAO_PPT_TEMPLATE_WIDE_20180109">
  <a:themeElements>
    <a:clrScheme name="Academy">
      <a:dk1>
        <a:srgbClr val="000000"/>
      </a:dk1>
      <a:lt1>
        <a:srgbClr val="FFFFFF"/>
      </a:lt1>
      <a:dk2>
        <a:srgbClr val="53565A"/>
      </a:dk2>
      <a:lt2>
        <a:srgbClr val="351F65"/>
      </a:lt2>
      <a:accent1>
        <a:srgbClr val="D05A57"/>
      </a:accent1>
      <a:accent2>
        <a:srgbClr val="F68D2E"/>
      </a:accent2>
      <a:accent3>
        <a:srgbClr val="F2C75C"/>
      </a:accent3>
      <a:accent4>
        <a:srgbClr val="A9C23F"/>
      </a:accent4>
      <a:accent5>
        <a:srgbClr val="86C8BC"/>
      </a:accent5>
      <a:accent6>
        <a:srgbClr val="3E87CB"/>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9525" cmpd="sng"/>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a:defPPr>
      </a:lstStyle>
    </a:txDef>
  </a:objectDefaults>
  <a:extraClrSchemeLst/>
  <a:extLst>
    <a:ext uri="{05A4C25C-085E-4340-85A3-A5531E510DB2}">
      <thm15:themeFamily xmlns:thm15="http://schemas.microsoft.com/office/thememl/2012/main" name="AAO PPT  TEMPLATE_WIDE_20161216.potx" id="{E3145F29-EC0F-467F-A28F-783E739528AB}" vid="{B682E372-D806-4981-BDE8-DB47C38DEDF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13F5B6B876A3E458BE4D524A4037852" ma:contentTypeVersion="8" ma:contentTypeDescription="Create a new document." ma:contentTypeScope="" ma:versionID="7aa00102085b360eb7b9922eea7b719d">
  <xsd:schema xmlns:xsd="http://www.w3.org/2001/XMLSchema" xmlns:xs="http://www.w3.org/2001/XMLSchema" xmlns:p="http://schemas.microsoft.com/office/2006/metadata/properties" xmlns:ns2="272f664c-e4d1-4b55-8c84-187a3b1fbd1d" xmlns:ns3="e56d3aac-1f41-4556-81ab-f0bb9113a72d" targetNamespace="http://schemas.microsoft.com/office/2006/metadata/properties" ma:root="true" ma:fieldsID="bfd57c48e5a2dec8be175cd3cd306b77" ns2:_="" ns3:_="">
    <xsd:import namespace="272f664c-e4d1-4b55-8c84-187a3b1fbd1d"/>
    <xsd:import namespace="e56d3aac-1f41-4556-81ab-f0bb9113a72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Location"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2f664c-e4d1-4b55-8c84-187a3b1fbd1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56d3aac-1f41-4556-81ab-f0bb9113a72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42C69CF-8D51-4A32-980C-173A54FFDDBB}">
  <ds:schemaRefs>
    <ds:schemaRef ds:uri="http://purl.org/dc/terms/"/>
    <ds:schemaRef ds:uri="http://purl.org/dc/elements/1.1/"/>
    <ds:schemaRef ds:uri="http://schemas.microsoft.com/office/2006/documentManagement/types"/>
    <ds:schemaRef ds:uri="http://purl.org/dc/dcmitype/"/>
    <ds:schemaRef ds:uri="e56d3aac-1f41-4556-81ab-f0bb9113a72d"/>
    <ds:schemaRef ds:uri="http://schemas.microsoft.com/office/2006/metadata/properties"/>
    <ds:schemaRef ds:uri="http://schemas.microsoft.com/office/infopath/2007/PartnerControls"/>
    <ds:schemaRef ds:uri="http://schemas.openxmlformats.org/package/2006/metadata/core-properties"/>
    <ds:schemaRef ds:uri="272f664c-e4d1-4b55-8c84-187a3b1fbd1d"/>
    <ds:schemaRef ds:uri="http://www.w3.org/XML/1998/namespace"/>
  </ds:schemaRefs>
</ds:datastoreItem>
</file>

<file path=customXml/itemProps2.xml><?xml version="1.0" encoding="utf-8"?>
<ds:datastoreItem xmlns:ds="http://schemas.openxmlformats.org/officeDocument/2006/customXml" ds:itemID="{981DD854-F139-406C-8CF5-FD51B80AB306}">
  <ds:schemaRefs>
    <ds:schemaRef ds:uri="http://schemas.microsoft.com/sharepoint/v3/contenttype/forms"/>
  </ds:schemaRefs>
</ds:datastoreItem>
</file>

<file path=customXml/itemProps3.xml><?xml version="1.0" encoding="utf-8"?>
<ds:datastoreItem xmlns:ds="http://schemas.openxmlformats.org/officeDocument/2006/customXml" ds:itemID="{E1B2697C-FC7D-4BA5-A983-A977C78F7D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2f664c-e4d1-4b55-8c84-187a3b1fbd1d"/>
    <ds:schemaRef ds:uri="e56d3aac-1f41-4556-81ab-f0bb9113a7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AAO_PPT_TEMPLATE_WIDE_20180112</Template>
  <TotalTime>580</TotalTime>
  <Words>639</Words>
  <Application>Microsoft Office PowerPoint</Application>
  <PresentationFormat>Widescreen</PresentationFormat>
  <Paragraphs>79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Courier New</vt:lpstr>
      <vt:lpstr>Wingdings</vt:lpstr>
      <vt:lpstr>AAO_PPT_TEMPLATE_WIDE_20180109</vt:lpstr>
      <vt:lpstr>Learning Curve</vt:lpstr>
      <vt:lpstr>Why is this Topic Important?</vt:lpstr>
      <vt:lpstr>Learning New Techniques</vt:lpstr>
      <vt:lpstr>Ethical Issues </vt:lpstr>
      <vt:lpstr>Ethics of Learning New Techniques</vt:lpstr>
      <vt:lpstr>Learning A New Surgical Technique</vt:lpstr>
      <vt:lpstr>Learning A New Surgical Technique</vt:lpstr>
      <vt:lpstr>Learning A New Surgical Technique</vt:lpstr>
      <vt:lpstr>Learning A New Surgical Technique</vt:lpstr>
      <vt:lpstr>Learning A New Surgical Technique</vt:lpstr>
      <vt:lpstr>Learning A New Surgical Technique</vt:lpstr>
      <vt:lpstr>Ethics of Learning New Techniques</vt:lpstr>
      <vt:lpstr>Ethics of Learning New Techniques</vt:lpstr>
      <vt:lpstr>Conclusion </vt:lpstr>
    </vt:vector>
  </TitlesOfParts>
  <Company>Buchalter Nemer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mpearse</dc:creator>
  <cp:lastModifiedBy>Mara Pearse Burke</cp:lastModifiedBy>
  <cp:revision>22</cp:revision>
  <dcterms:created xsi:type="dcterms:W3CDTF">2018-08-15T18:59:43Z</dcterms:created>
  <dcterms:modified xsi:type="dcterms:W3CDTF">2023-12-18T23:15:33Z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0x010100E13F5B6B876A3E458BE4D524A4037852</vt:lpwstr>
  </property>
</Properties>
</file>